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s/slide215.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s/slide216.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23.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docProps/custom.xml" ContentType="application/vnd.openxmlformats-officedocument.custom-properties+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7"/>
  </p:notesMasterIdLst>
  <p:sldIdLst>
    <p:sldId id="256" r:id="rId2"/>
    <p:sldId id="510" r:id="rId3"/>
    <p:sldId id="494" r:id="rId4"/>
    <p:sldId id="511" r:id="rId5"/>
    <p:sldId id="495" r:id="rId6"/>
    <p:sldId id="496" r:id="rId7"/>
    <p:sldId id="497" r:id="rId8"/>
    <p:sldId id="498" r:id="rId9"/>
    <p:sldId id="499" r:id="rId10"/>
    <p:sldId id="500" r:id="rId11"/>
    <p:sldId id="501" r:id="rId12"/>
    <p:sldId id="504" r:id="rId13"/>
    <p:sldId id="505" r:id="rId14"/>
    <p:sldId id="509" r:id="rId15"/>
    <p:sldId id="506" r:id="rId16"/>
    <p:sldId id="508"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 id="310" r:id="rId71"/>
    <p:sldId id="311" r:id="rId72"/>
    <p:sldId id="312" r:id="rId73"/>
    <p:sldId id="313" r:id="rId74"/>
    <p:sldId id="314" r:id="rId75"/>
    <p:sldId id="315" r:id="rId76"/>
    <p:sldId id="316" r:id="rId77"/>
    <p:sldId id="317" r:id="rId78"/>
    <p:sldId id="318" r:id="rId79"/>
    <p:sldId id="319" r:id="rId80"/>
    <p:sldId id="320" r:id="rId81"/>
    <p:sldId id="321" r:id="rId82"/>
    <p:sldId id="322" r:id="rId83"/>
    <p:sldId id="323" r:id="rId84"/>
    <p:sldId id="324" r:id="rId85"/>
    <p:sldId id="325" r:id="rId86"/>
    <p:sldId id="326" r:id="rId87"/>
    <p:sldId id="327" r:id="rId88"/>
    <p:sldId id="328" r:id="rId89"/>
    <p:sldId id="329" r:id="rId90"/>
    <p:sldId id="330" r:id="rId91"/>
    <p:sldId id="331" r:id="rId92"/>
    <p:sldId id="332" r:id="rId93"/>
    <p:sldId id="333" r:id="rId94"/>
    <p:sldId id="334" r:id="rId95"/>
    <p:sldId id="335" r:id="rId96"/>
    <p:sldId id="336" r:id="rId97"/>
    <p:sldId id="337" r:id="rId98"/>
    <p:sldId id="338" r:id="rId99"/>
    <p:sldId id="339" r:id="rId100"/>
    <p:sldId id="340" r:id="rId101"/>
    <p:sldId id="341" r:id="rId102"/>
    <p:sldId id="342" r:id="rId103"/>
    <p:sldId id="343" r:id="rId104"/>
    <p:sldId id="344" r:id="rId105"/>
    <p:sldId id="345" r:id="rId106"/>
    <p:sldId id="346" r:id="rId107"/>
    <p:sldId id="347" r:id="rId108"/>
    <p:sldId id="348" r:id="rId109"/>
    <p:sldId id="349" r:id="rId110"/>
    <p:sldId id="350" r:id="rId111"/>
    <p:sldId id="351" r:id="rId112"/>
    <p:sldId id="352" r:id="rId113"/>
    <p:sldId id="353" r:id="rId114"/>
    <p:sldId id="354" r:id="rId115"/>
    <p:sldId id="355" r:id="rId116"/>
    <p:sldId id="356" r:id="rId117"/>
    <p:sldId id="357" r:id="rId118"/>
    <p:sldId id="358" r:id="rId119"/>
    <p:sldId id="359" r:id="rId120"/>
    <p:sldId id="360" r:id="rId121"/>
    <p:sldId id="361" r:id="rId122"/>
    <p:sldId id="362" r:id="rId123"/>
    <p:sldId id="363" r:id="rId124"/>
    <p:sldId id="364" r:id="rId125"/>
    <p:sldId id="365" r:id="rId126"/>
    <p:sldId id="366" r:id="rId127"/>
    <p:sldId id="367" r:id="rId128"/>
    <p:sldId id="368" r:id="rId129"/>
    <p:sldId id="369" r:id="rId130"/>
    <p:sldId id="370" r:id="rId131"/>
    <p:sldId id="371" r:id="rId132"/>
    <p:sldId id="372" r:id="rId133"/>
    <p:sldId id="373" r:id="rId134"/>
    <p:sldId id="374" r:id="rId135"/>
    <p:sldId id="375" r:id="rId136"/>
    <p:sldId id="376" r:id="rId137"/>
    <p:sldId id="377" r:id="rId138"/>
    <p:sldId id="378" r:id="rId139"/>
    <p:sldId id="379" r:id="rId140"/>
    <p:sldId id="380" r:id="rId141"/>
    <p:sldId id="381" r:id="rId142"/>
    <p:sldId id="382" r:id="rId143"/>
    <p:sldId id="383" r:id="rId144"/>
    <p:sldId id="384" r:id="rId145"/>
    <p:sldId id="385" r:id="rId146"/>
    <p:sldId id="386" r:id="rId147"/>
    <p:sldId id="387" r:id="rId148"/>
    <p:sldId id="388" r:id="rId149"/>
    <p:sldId id="389" r:id="rId150"/>
    <p:sldId id="390" r:id="rId151"/>
    <p:sldId id="391" r:id="rId152"/>
    <p:sldId id="392" r:id="rId153"/>
    <p:sldId id="393" r:id="rId154"/>
    <p:sldId id="394" r:id="rId155"/>
    <p:sldId id="395" r:id="rId156"/>
    <p:sldId id="396" r:id="rId157"/>
    <p:sldId id="512" r:id="rId158"/>
    <p:sldId id="513" r:id="rId159"/>
    <p:sldId id="514" r:id="rId160"/>
    <p:sldId id="515" r:id="rId161"/>
    <p:sldId id="516" r:id="rId162"/>
    <p:sldId id="517" r:id="rId163"/>
    <p:sldId id="518" r:id="rId164"/>
    <p:sldId id="519" r:id="rId165"/>
    <p:sldId id="520" r:id="rId166"/>
    <p:sldId id="521" r:id="rId167"/>
    <p:sldId id="522" r:id="rId168"/>
    <p:sldId id="523" r:id="rId169"/>
    <p:sldId id="524" r:id="rId170"/>
    <p:sldId id="525" r:id="rId171"/>
    <p:sldId id="526" r:id="rId172"/>
    <p:sldId id="527" r:id="rId173"/>
    <p:sldId id="528" r:id="rId174"/>
    <p:sldId id="529" r:id="rId175"/>
    <p:sldId id="530" r:id="rId176"/>
    <p:sldId id="531" r:id="rId177"/>
    <p:sldId id="532" r:id="rId178"/>
    <p:sldId id="533" r:id="rId179"/>
    <p:sldId id="534" r:id="rId180"/>
    <p:sldId id="535" r:id="rId181"/>
    <p:sldId id="536" r:id="rId182"/>
    <p:sldId id="537" r:id="rId183"/>
    <p:sldId id="538" r:id="rId184"/>
    <p:sldId id="539" r:id="rId185"/>
    <p:sldId id="540" r:id="rId186"/>
    <p:sldId id="541" r:id="rId187"/>
    <p:sldId id="542" r:id="rId188"/>
    <p:sldId id="543" r:id="rId189"/>
    <p:sldId id="544" r:id="rId190"/>
    <p:sldId id="545" r:id="rId191"/>
    <p:sldId id="546" r:id="rId192"/>
    <p:sldId id="547" r:id="rId193"/>
    <p:sldId id="548" r:id="rId194"/>
    <p:sldId id="549" r:id="rId195"/>
    <p:sldId id="550" r:id="rId196"/>
    <p:sldId id="551" r:id="rId197"/>
    <p:sldId id="552" r:id="rId198"/>
    <p:sldId id="553" r:id="rId199"/>
    <p:sldId id="554" r:id="rId200"/>
    <p:sldId id="555" r:id="rId201"/>
    <p:sldId id="556" r:id="rId202"/>
    <p:sldId id="557" r:id="rId203"/>
    <p:sldId id="558" r:id="rId204"/>
    <p:sldId id="559" r:id="rId205"/>
    <p:sldId id="560" r:id="rId206"/>
    <p:sldId id="561" r:id="rId207"/>
    <p:sldId id="562" r:id="rId208"/>
    <p:sldId id="563" r:id="rId209"/>
    <p:sldId id="564" r:id="rId210"/>
    <p:sldId id="565" r:id="rId211"/>
    <p:sldId id="566" r:id="rId212"/>
    <p:sldId id="567" r:id="rId213"/>
    <p:sldId id="568" r:id="rId214"/>
    <p:sldId id="569" r:id="rId215"/>
    <p:sldId id="570" r:id="rId216"/>
    <p:sldId id="571" r:id="rId217"/>
    <p:sldId id="572" r:id="rId218"/>
    <p:sldId id="573" r:id="rId219"/>
    <p:sldId id="574" r:id="rId220"/>
    <p:sldId id="575" r:id="rId221"/>
    <p:sldId id="576" r:id="rId222"/>
    <p:sldId id="577" r:id="rId223"/>
    <p:sldId id="578" r:id="rId224"/>
    <p:sldId id="579" r:id="rId225"/>
    <p:sldId id="580" r:id="rId226"/>
  </p:sldIdLst>
  <p:sldSz cx="10071100" cy="7556500"/>
  <p:notesSz cx="100711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70" d="100"/>
          <a:sy n="70" d="100"/>
        </p:scale>
        <p:origin x="-1548" y="-108"/>
      </p:cViewPr>
      <p:guideLst>
        <p:guide orient="horz" pos="2880"/>
        <p:guide pos="216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27" Type="http://schemas.openxmlformats.org/officeDocument/2006/relationships/notesMaster" Target="notesMasters/notesMaster1.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viewProps" Target="viewProps.xml"/><Relationship Id="rId19" Type="http://schemas.openxmlformats.org/officeDocument/2006/relationships/slide" Target="slides/slide18.xml"/><Relationship Id="rId224" Type="http://schemas.openxmlformats.org/officeDocument/2006/relationships/slide" Target="slides/slide223.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231"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64038" cy="377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703888" y="0"/>
            <a:ext cx="4365625" cy="377825"/>
          </a:xfrm>
          <a:prstGeom prst="rect">
            <a:avLst/>
          </a:prstGeom>
        </p:spPr>
        <p:txBody>
          <a:bodyPr vert="horz" lIns="91440" tIns="45720" rIns="91440" bIns="45720" rtlCol="0"/>
          <a:lstStyle>
            <a:lvl1pPr algn="r">
              <a:defRPr sz="1200"/>
            </a:lvl1pPr>
          </a:lstStyle>
          <a:p>
            <a:fld id="{36B2DDC8-F9F3-451A-A472-DB2794F81BCD}" type="datetimeFigureOut">
              <a:rPr lang="en-US" smtClean="0"/>
              <a:pPr/>
              <a:t>10/22/2019</a:t>
            </a:fld>
            <a:endParaRPr lang="en-US"/>
          </a:p>
        </p:txBody>
      </p:sp>
      <p:sp>
        <p:nvSpPr>
          <p:cNvPr id="4" name="Slide Image Placeholder 3"/>
          <p:cNvSpPr>
            <a:spLocks noGrp="1" noRot="1" noChangeAspect="1"/>
          </p:cNvSpPr>
          <p:nvPr>
            <p:ph type="sldImg" idx="2"/>
          </p:nvPr>
        </p:nvSpPr>
        <p:spPr>
          <a:xfrm>
            <a:off x="3146425" y="566738"/>
            <a:ext cx="3778250" cy="2833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589338"/>
            <a:ext cx="8058150" cy="34004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7177088"/>
            <a:ext cx="4364038" cy="377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703888" y="7177088"/>
            <a:ext cx="4365625" cy="377825"/>
          </a:xfrm>
          <a:prstGeom prst="rect">
            <a:avLst/>
          </a:prstGeom>
        </p:spPr>
        <p:txBody>
          <a:bodyPr vert="horz" lIns="91440" tIns="45720" rIns="91440" bIns="45720" rtlCol="0" anchor="b"/>
          <a:lstStyle>
            <a:lvl1pPr algn="r">
              <a:defRPr sz="1200"/>
            </a:lvl1pPr>
          </a:lstStyle>
          <a:p>
            <a:fld id="{EFBF24CC-C29D-430E-9C02-EFF4E308417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01240" y="546100"/>
            <a:ext cx="5468619" cy="695960"/>
          </a:xfrm>
          <a:prstGeom prst="rect">
            <a:avLst/>
          </a:prstGeom>
        </p:spPr>
        <p:txBody>
          <a:bodyPr wrap="square" lIns="0" tIns="0" rIns="0" bIns="0">
            <a:spAutoFit/>
          </a:bodyPr>
          <a:lstStyle>
            <a:lvl1pPr>
              <a:defRPr sz="4400" b="1" i="0">
                <a:solidFill>
                  <a:srgbClr val="3465A4"/>
                </a:solidFill>
                <a:latin typeface="Arial"/>
                <a:cs typeface="Arial"/>
              </a:defRPr>
            </a:lvl1pPr>
          </a:lstStyle>
          <a:p>
            <a:endParaRPr/>
          </a:p>
        </p:txBody>
      </p:sp>
      <p:sp>
        <p:nvSpPr>
          <p:cNvPr id="3" name="Holder 3"/>
          <p:cNvSpPr>
            <a:spLocks noGrp="1"/>
          </p:cNvSpPr>
          <p:nvPr>
            <p:ph type="subTitle" idx="4"/>
          </p:nvPr>
        </p:nvSpPr>
        <p:spPr>
          <a:xfrm>
            <a:off x="1510665" y="4231640"/>
            <a:ext cx="7049770"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Arial"/>
                <a:cs typeface="Arial"/>
              </a:defRPr>
            </a:lvl1pPr>
          </a:lstStyle>
          <a:p>
            <a:pPr marL="12700">
              <a:lnSpc>
                <a:spcPts val="1460"/>
              </a:lnSpc>
            </a:pP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7D44B09-5A18-45B3-867B-1213463456E6}" type="datetime1">
              <a:rPr lang="en-US" smtClean="0"/>
              <a:pPr/>
              <a:t>10/22/2019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3465A4"/>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0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Arial"/>
                <a:cs typeface="Arial"/>
              </a:defRPr>
            </a:lvl1pPr>
          </a:lstStyle>
          <a:p>
            <a:pPr marL="12700">
              <a:lnSpc>
                <a:spcPts val="1460"/>
              </a:lnSpc>
            </a:pP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0FE3384-1683-4F0B-AE1B-B2922DF86BBD}" type="datetime1">
              <a:rPr lang="en-US" smtClean="0"/>
              <a:pPr/>
              <a:t>10/22/2019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3465A4"/>
                </a:solidFill>
                <a:latin typeface="Arial"/>
                <a:cs typeface="Arial"/>
              </a:defRPr>
            </a:lvl1pPr>
          </a:lstStyle>
          <a:p>
            <a:endParaRPr/>
          </a:p>
        </p:txBody>
      </p:sp>
      <p:sp>
        <p:nvSpPr>
          <p:cNvPr id="3" name="Holder 3"/>
          <p:cNvSpPr>
            <a:spLocks noGrp="1"/>
          </p:cNvSpPr>
          <p:nvPr>
            <p:ph sz="half" idx="2"/>
          </p:nvPr>
        </p:nvSpPr>
        <p:spPr>
          <a:xfrm>
            <a:off x="503555" y="1737995"/>
            <a:ext cx="4380928"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6616" y="1737995"/>
            <a:ext cx="4380928"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chemeClr val="tx1"/>
                </a:solidFill>
                <a:latin typeface="Arial"/>
                <a:cs typeface="Arial"/>
              </a:defRPr>
            </a:lvl1pPr>
          </a:lstStyle>
          <a:p>
            <a:pPr marL="12700">
              <a:lnSpc>
                <a:spcPts val="1460"/>
              </a:lnSpc>
            </a:pPr>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5C6B1D45-7F2F-496A-9DB6-362C6C42069E}" type="datetime1">
              <a:rPr lang="en-US" smtClean="0"/>
              <a:pPr/>
              <a:t>10/22/2019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3465A4"/>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400" b="0" i="0">
                <a:solidFill>
                  <a:schemeClr val="tx1"/>
                </a:solidFill>
                <a:latin typeface="Arial"/>
                <a:cs typeface="Arial"/>
              </a:defRPr>
            </a:lvl1pPr>
          </a:lstStyle>
          <a:p>
            <a:pPr marL="12700">
              <a:lnSpc>
                <a:spcPts val="1460"/>
              </a:lnSpc>
            </a:pPr>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58A75E30-6673-4CF4-9379-BB58E500A0C4}" type="datetime1">
              <a:rPr lang="en-US" smtClean="0"/>
              <a:pPr/>
              <a:t>10/22/2019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chemeClr val="tx1"/>
                </a:solidFill>
                <a:latin typeface="Arial"/>
                <a:cs typeface="Arial"/>
              </a:defRPr>
            </a:lvl1pPr>
          </a:lstStyle>
          <a:p>
            <a:pPr marL="12700">
              <a:lnSpc>
                <a:spcPts val="1460"/>
              </a:lnSpc>
            </a:pPr>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67F212F2-6A8E-4BAB-A402-C1013913EFF8}" type="datetime1">
              <a:rPr lang="en-US" smtClean="0"/>
              <a:pPr/>
              <a:t>10/22/2019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301240" y="546100"/>
            <a:ext cx="5468619" cy="695960"/>
          </a:xfrm>
          <a:prstGeom prst="rect">
            <a:avLst/>
          </a:prstGeom>
        </p:spPr>
        <p:txBody>
          <a:bodyPr wrap="square" lIns="0" tIns="0" rIns="0" bIns="0">
            <a:spAutoFit/>
          </a:bodyPr>
          <a:lstStyle>
            <a:lvl1pPr>
              <a:defRPr sz="4400" b="1" i="0">
                <a:solidFill>
                  <a:srgbClr val="3465A4"/>
                </a:solidFill>
                <a:latin typeface="Arial"/>
                <a:cs typeface="Arial"/>
              </a:defRPr>
            </a:lvl1pPr>
          </a:lstStyle>
          <a:p>
            <a:endParaRPr/>
          </a:p>
        </p:txBody>
      </p:sp>
      <p:sp>
        <p:nvSpPr>
          <p:cNvPr id="3" name="Holder 3"/>
          <p:cNvSpPr>
            <a:spLocks noGrp="1"/>
          </p:cNvSpPr>
          <p:nvPr>
            <p:ph type="body" idx="1"/>
          </p:nvPr>
        </p:nvSpPr>
        <p:spPr>
          <a:xfrm>
            <a:off x="522604" y="1722627"/>
            <a:ext cx="9025890" cy="4427855"/>
          </a:xfrm>
          <a:prstGeom prst="rect">
            <a:avLst/>
          </a:prstGeom>
        </p:spPr>
        <p:txBody>
          <a:bodyPr wrap="square" lIns="0" tIns="0" rIns="0" bIns="0">
            <a:spAutoFit/>
          </a:bodyPr>
          <a:lstStyle>
            <a:lvl1pPr>
              <a:defRPr sz="30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292600" y="6911590"/>
            <a:ext cx="1508125" cy="203200"/>
          </a:xfrm>
          <a:prstGeom prst="rect">
            <a:avLst/>
          </a:prstGeom>
        </p:spPr>
        <p:txBody>
          <a:bodyPr wrap="square" lIns="0" tIns="0" rIns="0" bIns="0">
            <a:spAutoFit/>
          </a:bodyPr>
          <a:lstStyle>
            <a:lvl1pPr>
              <a:defRPr sz="1400" b="0" i="0">
                <a:solidFill>
                  <a:schemeClr val="tx1"/>
                </a:solidFill>
                <a:latin typeface="Arial"/>
                <a:cs typeface="Arial"/>
              </a:defRPr>
            </a:lvl1pPr>
          </a:lstStyle>
          <a:p>
            <a:pPr marL="12700">
              <a:lnSpc>
                <a:spcPts val="1460"/>
              </a:lnSpc>
            </a:pPr>
            <a:endParaRPr dirty="0"/>
          </a:p>
        </p:txBody>
      </p:sp>
      <p:sp>
        <p:nvSpPr>
          <p:cNvPr id="5" name="Holder 5"/>
          <p:cNvSpPr>
            <a:spLocks noGrp="1"/>
          </p:cNvSpPr>
          <p:nvPr>
            <p:ph type="dt" sz="half" idx="6"/>
          </p:nvPr>
        </p:nvSpPr>
        <p:spPr>
          <a:xfrm>
            <a:off x="503555" y="7027545"/>
            <a:ext cx="2316353" cy="377825"/>
          </a:xfrm>
          <a:prstGeom prst="rect">
            <a:avLst/>
          </a:prstGeom>
        </p:spPr>
        <p:txBody>
          <a:bodyPr wrap="square" lIns="0" tIns="0" rIns="0" bIns="0">
            <a:spAutoFit/>
          </a:bodyPr>
          <a:lstStyle>
            <a:lvl1pPr algn="l">
              <a:defRPr>
                <a:solidFill>
                  <a:schemeClr val="tx1">
                    <a:tint val="75000"/>
                  </a:schemeClr>
                </a:solidFill>
              </a:defRPr>
            </a:lvl1pPr>
          </a:lstStyle>
          <a:p>
            <a:fld id="{B2895F0A-5697-416C-9A77-FF7209B986E0}" type="datetime1">
              <a:rPr lang="en-US" smtClean="0"/>
              <a:pPr/>
              <a:t>10/22/2019</a:t>
            </a:fld>
            <a:endParaRPr lang="en-US"/>
          </a:p>
        </p:txBody>
      </p:sp>
      <p:sp>
        <p:nvSpPr>
          <p:cNvPr id="6" name="Holder 6"/>
          <p:cNvSpPr>
            <a:spLocks noGrp="1"/>
          </p:cNvSpPr>
          <p:nvPr>
            <p:ph type="sldNum" sz="quarter" idx="7"/>
          </p:nvPr>
        </p:nvSpPr>
        <p:spPr>
          <a:xfrm>
            <a:off x="7251192" y="7027545"/>
            <a:ext cx="2316353" cy="37782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tattrek.com/Help/Glossary.aspx?Target=Sampling_distribution"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tattrek.com/Help/Glossary.aspx?Target=Parameter"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397000" y="2482850"/>
            <a:ext cx="8286750" cy="1665456"/>
          </a:xfrm>
          <a:prstGeom prst="rect">
            <a:avLst/>
          </a:prstGeom>
        </p:spPr>
        <p:txBody>
          <a:bodyPr vert="horz" wrap="square" lIns="0" tIns="12700" rIns="0" bIns="0" rtlCol="0">
            <a:spAutoFit/>
          </a:bodyPr>
          <a:lstStyle/>
          <a:p>
            <a:pPr marL="12700" marR="5080" algn="ctr">
              <a:lnSpc>
                <a:spcPct val="111100"/>
              </a:lnSpc>
              <a:spcBef>
                <a:spcPts val="100"/>
              </a:spcBef>
              <a:tabLst>
                <a:tab pos="1199515" algn="l"/>
                <a:tab pos="1735455" algn="l"/>
                <a:tab pos="2177415" algn="l"/>
                <a:tab pos="4908550" algn="l"/>
              </a:tabLst>
            </a:pPr>
            <a:r>
              <a:rPr sz="4800" b="1" spc="105" smtClean="0">
                <a:solidFill>
                  <a:srgbClr val="FF0000"/>
                </a:solidFill>
                <a:latin typeface="Arial"/>
                <a:cs typeface="Arial"/>
              </a:rPr>
              <a:t>U</a:t>
            </a:r>
            <a:r>
              <a:rPr lang="en-US" sz="4800" b="1" spc="85" dirty="0" smtClean="0">
                <a:solidFill>
                  <a:srgbClr val="FF0000"/>
                </a:solidFill>
                <a:latin typeface="Arial"/>
                <a:cs typeface="Arial"/>
              </a:rPr>
              <a:t>NIT</a:t>
            </a:r>
            <a:r>
              <a:rPr sz="4800" b="1" dirty="0">
                <a:solidFill>
                  <a:srgbClr val="FF0000"/>
                </a:solidFill>
                <a:latin typeface="Arial"/>
                <a:cs typeface="Arial"/>
              </a:rPr>
              <a:t>	</a:t>
            </a:r>
            <a:r>
              <a:rPr sz="4800" b="1" spc="315" dirty="0">
                <a:solidFill>
                  <a:srgbClr val="FF0000"/>
                </a:solidFill>
                <a:latin typeface="Arial"/>
                <a:cs typeface="Arial"/>
              </a:rPr>
              <a:t>4</a:t>
            </a:r>
            <a:r>
              <a:rPr sz="4800" b="1">
                <a:solidFill>
                  <a:srgbClr val="FF0000"/>
                </a:solidFill>
                <a:latin typeface="Arial"/>
                <a:cs typeface="Arial"/>
              </a:rPr>
              <a:t>	</a:t>
            </a:r>
            <a:endParaRPr lang="en-US" sz="4800" b="1" dirty="0" smtClean="0">
              <a:solidFill>
                <a:srgbClr val="3465A4"/>
              </a:solidFill>
              <a:latin typeface="Arial"/>
              <a:cs typeface="Arial"/>
            </a:endParaRPr>
          </a:p>
          <a:p>
            <a:pPr marL="12700" marR="5080" algn="ctr">
              <a:lnSpc>
                <a:spcPct val="111100"/>
              </a:lnSpc>
              <a:spcBef>
                <a:spcPts val="100"/>
              </a:spcBef>
              <a:tabLst>
                <a:tab pos="1199515" algn="l"/>
                <a:tab pos="1735455" algn="l"/>
                <a:tab pos="2177415" algn="l"/>
                <a:tab pos="4908550" algn="l"/>
              </a:tabLst>
            </a:pPr>
            <a:r>
              <a:rPr sz="4800" b="1" spc="30" smtClean="0">
                <a:solidFill>
                  <a:srgbClr val="3465A4"/>
                </a:solidFill>
                <a:latin typeface="Arial"/>
                <a:cs typeface="Arial"/>
              </a:rPr>
              <a:t>H</a:t>
            </a:r>
            <a:r>
              <a:rPr lang="en-US" sz="4800" b="1" spc="-60" dirty="0" smtClean="0">
                <a:solidFill>
                  <a:srgbClr val="3465A4"/>
                </a:solidFill>
                <a:latin typeface="Arial"/>
                <a:cs typeface="Arial"/>
              </a:rPr>
              <a:t>YPOTHESIS</a:t>
            </a:r>
            <a:r>
              <a:rPr lang="en-US" sz="4800" b="1" spc="-180" dirty="0" smtClean="0">
                <a:solidFill>
                  <a:srgbClr val="3465A4"/>
                </a:solidFill>
                <a:latin typeface="Arial"/>
                <a:cs typeface="Arial"/>
              </a:rPr>
              <a:t> </a:t>
            </a:r>
            <a:r>
              <a:rPr lang="en-IN" sz="4800" b="1" dirty="0" smtClean="0">
                <a:solidFill>
                  <a:srgbClr val="3465A4"/>
                </a:solidFill>
                <a:latin typeface="Arial"/>
                <a:cs typeface="Arial"/>
              </a:rPr>
              <a:t>TESTING </a:t>
            </a:r>
            <a:endParaRPr sz="4800">
              <a:latin typeface="Arial"/>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2350" y="196850"/>
            <a:ext cx="5468619" cy="641350"/>
          </a:xfrm>
        </p:spPr>
        <p:txBody>
          <a:bodyPr/>
          <a:lstStyle/>
          <a:p>
            <a:r>
              <a:rPr lang="en-US" dirty="0" smtClean="0"/>
              <a:t>Decision Rules</a:t>
            </a:r>
            <a:br>
              <a:rPr lang="en-US" dirty="0" smtClean="0"/>
            </a:br>
            <a:endParaRPr lang="en-US" dirty="0"/>
          </a:p>
        </p:txBody>
      </p:sp>
      <p:sp>
        <p:nvSpPr>
          <p:cNvPr id="3" name="Text Placeholder 2"/>
          <p:cNvSpPr>
            <a:spLocks noGrp="1"/>
          </p:cNvSpPr>
          <p:nvPr>
            <p:ph type="body" idx="1"/>
          </p:nvPr>
        </p:nvSpPr>
        <p:spPr>
          <a:xfrm>
            <a:off x="311150" y="1035051"/>
            <a:ext cx="9448800" cy="6324600"/>
          </a:xfrm>
        </p:spPr>
        <p:txBody>
          <a:bodyPr/>
          <a:lstStyle/>
          <a:p>
            <a:r>
              <a:rPr lang="en-US" dirty="0" smtClean="0">
                <a:solidFill>
                  <a:srgbClr val="FF0000"/>
                </a:solidFill>
              </a:rPr>
              <a:t>P-value Approach. </a:t>
            </a:r>
          </a:p>
          <a:p>
            <a:endParaRPr lang="en-US" dirty="0" smtClean="0"/>
          </a:p>
          <a:p>
            <a:pPr algn="just"/>
            <a:r>
              <a:rPr lang="en-US" dirty="0" smtClean="0"/>
              <a:t>The strength of evidence in support of a null hypothesis is measured by the </a:t>
            </a:r>
            <a:r>
              <a:rPr lang="en-US" b="1" dirty="0" smtClean="0"/>
              <a:t>P-value</a:t>
            </a:r>
            <a:r>
              <a:rPr lang="en-US" dirty="0" smtClean="0"/>
              <a:t>. </a:t>
            </a:r>
          </a:p>
          <a:p>
            <a:pPr algn="just"/>
            <a:endParaRPr lang="en-US" dirty="0" smtClean="0"/>
          </a:p>
          <a:p>
            <a:pPr algn="just"/>
            <a:r>
              <a:rPr lang="en-US" dirty="0" smtClean="0"/>
              <a:t>Suppose the test statistic is equal to </a:t>
            </a:r>
            <a:r>
              <a:rPr lang="en-US" i="1" dirty="0" smtClean="0"/>
              <a:t>S</a:t>
            </a:r>
            <a:r>
              <a:rPr lang="en-US" dirty="0" smtClean="0"/>
              <a:t>. </a:t>
            </a:r>
          </a:p>
          <a:p>
            <a:pPr algn="just"/>
            <a:endParaRPr lang="en-US" dirty="0" smtClean="0"/>
          </a:p>
          <a:p>
            <a:pPr algn="just"/>
            <a:r>
              <a:rPr lang="en-US" dirty="0" smtClean="0"/>
              <a:t>The P-value is the probability of observing a test statistic as extreme as </a:t>
            </a:r>
            <a:r>
              <a:rPr lang="en-US" i="1" dirty="0" smtClean="0"/>
              <a:t>S</a:t>
            </a:r>
            <a:r>
              <a:rPr lang="en-US" dirty="0" smtClean="0"/>
              <a:t>, assuming the null hypothesis is true. </a:t>
            </a:r>
          </a:p>
          <a:p>
            <a:pPr algn="just"/>
            <a:endParaRPr lang="en-US" dirty="0" smtClean="0"/>
          </a:p>
          <a:p>
            <a:pPr algn="just"/>
            <a:r>
              <a:rPr lang="en-US" dirty="0" smtClean="0"/>
              <a:t>If the P-value is less than the significance level, we reject the null hypothesis.</a:t>
            </a:r>
          </a:p>
          <a:p>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6300" y="254000"/>
            <a:ext cx="8312784" cy="1292860"/>
          </a:xfrm>
          <a:prstGeom prst="rect">
            <a:avLst/>
          </a:prstGeom>
        </p:spPr>
        <p:txBody>
          <a:bodyPr vert="horz" wrap="square" lIns="0" tIns="93980" rIns="0" bIns="0" rtlCol="0">
            <a:spAutoFit/>
          </a:bodyPr>
          <a:lstStyle/>
          <a:p>
            <a:pPr marL="1308100" marR="5080" indent="-1295400">
              <a:lnSpc>
                <a:spcPts val="4700"/>
              </a:lnSpc>
              <a:spcBef>
                <a:spcPts val="740"/>
              </a:spcBef>
              <a:tabLst>
                <a:tab pos="2403475" algn="l"/>
                <a:tab pos="4101465" algn="l"/>
              </a:tabLst>
            </a:pPr>
            <a:r>
              <a:rPr spc="-5" dirty="0"/>
              <a:t>Problem	2(b) </a:t>
            </a:r>
            <a:r>
              <a:rPr dirty="0"/>
              <a:t>: </a:t>
            </a:r>
            <a:r>
              <a:rPr spc="-5" dirty="0"/>
              <a:t>Solution without  doing</a:t>
            </a:r>
            <a:r>
              <a:rPr dirty="0"/>
              <a:t> </a:t>
            </a:r>
            <a:r>
              <a:rPr spc="-5" dirty="0"/>
              <a:t>any	calculation</a:t>
            </a:r>
          </a:p>
        </p:txBody>
      </p:sp>
      <p:sp>
        <p:nvSpPr>
          <p:cNvPr id="3" name="object 3"/>
          <p:cNvSpPr txBox="1"/>
          <p:nvPr/>
        </p:nvSpPr>
        <p:spPr>
          <a:xfrm>
            <a:off x="596900" y="18745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4" name="object 4"/>
          <p:cNvSpPr txBox="1"/>
          <p:nvPr/>
        </p:nvSpPr>
        <p:spPr>
          <a:xfrm>
            <a:off x="927100" y="1714500"/>
            <a:ext cx="7582534" cy="513080"/>
          </a:xfrm>
          <a:prstGeom prst="rect">
            <a:avLst/>
          </a:prstGeom>
        </p:spPr>
        <p:txBody>
          <a:bodyPr vert="horz" wrap="square" lIns="0" tIns="12700" rIns="0" bIns="0" rtlCol="0">
            <a:spAutoFit/>
          </a:bodyPr>
          <a:lstStyle/>
          <a:p>
            <a:pPr marL="12700">
              <a:lnSpc>
                <a:spcPct val="100000"/>
              </a:lnSpc>
              <a:spcBef>
                <a:spcPts val="100"/>
              </a:spcBef>
            </a:pPr>
            <a:r>
              <a:rPr sz="3200" spc="-5" dirty="0">
                <a:latin typeface="Arial"/>
                <a:cs typeface="Arial"/>
              </a:rPr>
              <a:t>Critical </a:t>
            </a:r>
            <a:r>
              <a:rPr sz="3200" dirty="0">
                <a:latin typeface="Arial"/>
                <a:cs typeface="Arial"/>
              </a:rPr>
              <a:t>value at 5% level of X_bar =</a:t>
            </a:r>
            <a:r>
              <a:rPr sz="3200" spc="-55" dirty="0">
                <a:latin typeface="Arial"/>
                <a:cs typeface="Arial"/>
              </a:rPr>
              <a:t> </a:t>
            </a:r>
            <a:r>
              <a:rPr sz="3200" spc="-5" dirty="0">
                <a:latin typeface="Arial"/>
                <a:cs typeface="Arial"/>
              </a:rPr>
              <a:t>1.890</a:t>
            </a:r>
            <a:endParaRPr sz="3200">
              <a:latin typeface="Arial"/>
              <a:cs typeface="Arial"/>
            </a:endParaRPr>
          </a:p>
        </p:txBody>
      </p:sp>
      <p:sp>
        <p:nvSpPr>
          <p:cNvPr id="5" name="object 5"/>
          <p:cNvSpPr txBox="1"/>
          <p:nvPr/>
        </p:nvSpPr>
        <p:spPr>
          <a:xfrm>
            <a:off x="596900" y="2946400"/>
            <a:ext cx="8359775" cy="957580"/>
          </a:xfrm>
          <a:prstGeom prst="rect">
            <a:avLst/>
          </a:prstGeom>
        </p:spPr>
        <p:txBody>
          <a:bodyPr vert="horz" wrap="square" lIns="0" tIns="63500" rIns="0" bIns="0" rtlCol="0">
            <a:spAutoFit/>
          </a:bodyPr>
          <a:lstStyle/>
          <a:p>
            <a:pPr marL="342900" marR="5080" indent="-330200">
              <a:lnSpc>
                <a:spcPts val="3500"/>
              </a:lnSpc>
              <a:spcBef>
                <a:spcPts val="500"/>
              </a:spcBef>
            </a:pPr>
            <a:r>
              <a:rPr sz="3200" b="1" spc="-5" dirty="0">
                <a:latin typeface="Arial"/>
                <a:cs typeface="Arial"/>
              </a:rPr>
              <a:t>b. If the sample </a:t>
            </a:r>
            <a:r>
              <a:rPr sz="3200" b="1" dirty="0">
                <a:latin typeface="Arial"/>
                <a:cs typeface="Arial"/>
              </a:rPr>
              <a:t>mean </a:t>
            </a:r>
            <a:r>
              <a:rPr sz="3200" b="1" spc="-5" dirty="0">
                <a:latin typeface="Arial"/>
                <a:cs typeface="Arial"/>
              </a:rPr>
              <a:t>impurity level is 1.85,  </a:t>
            </a:r>
            <a:r>
              <a:rPr sz="3200" b="1" dirty="0">
                <a:latin typeface="Arial"/>
                <a:cs typeface="Arial"/>
              </a:rPr>
              <a:t>will </a:t>
            </a:r>
            <a:r>
              <a:rPr sz="3200" b="1" spc="5" dirty="0">
                <a:latin typeface="Arial"/>
                <a:cs typeface="Arial"/>
              </a:rPr>
              <a:t>H</a:t>
            </a:r>
            <a:r>
              <a:rPr sz="3150" b="1" spc="7" baseline="-29100" dirty="0">
                <a:latin typeface="Arial"/>
                <a:cs typeface="Arial"/>
              </a:rPr>
              <a:t>0 </a:t>
            </a:r>
            <a:r>
              <a:rPr sz="3200" b="1" spc="-5" dirty="0">
                <a:latin typeface="Arial"/>
                <a:cs typeface="Arial"/>
              </a:rPr>
              <a:t>be rejected </a:t>
            </a:r>
            <a:r>
              <a:rPr sz="3200" b="1" dirty="0">
                <a:latin typeface="Arial"/>
                <a:cs typeface="Arial"/>
              </a:rPr>
              <a:t>at </a:t>
            </a:r>
            <a:r>
              <a:rPr sz="3200" b="1" spc="-5" dirty="0">
                <a:latin typeface="Arial"/>
                <a:cs typeface="Arial"/>
              </a:rPr>
              <a:t>the </a:t>
            </a:r>
            <a:r>
              <a:rPr sz="3200" b="1" dirty="0">
                <a:latin typeface="Arial"/>
                <a:cs typeface="Arial"/>
              </a:rPr>
              <a:t>10%</a:t>
            </a:r>
            <a:r>
              <a:rPr sz="3200" b="1" spc="-10" dirty="0">
                <a:latin typeface="Arial"/>
                <a:cs typeface="Arial"/>
              </a:rPr>
              <a:t> </a:t>
            </a:r>
            <a:r>
              <a:rPr sz="3200" b="1" spc="-5" dirty="0">
                <a:latin typeface="Arial"/>
                <a:cs typeface="Arial"/>
              </a:rPr>
              <a:t>level?</a:t>
            </a:r>
            <a:endParaRPr sz="3200">
              <a:latin typeface="Arial"/>
              <a:cs typeface="Arial"/>
            </a:endParaRPr>
          </a:p>
        </p:txBody>
      </p:sp>
      <p:sp>
        <p:nvSpPr>
          <p:cNvPr id="6" name="object 6"/>
          <p:cNvSpPr txBox="1"/>
          <p:nvPr/>
        </p:nvSpPr>
        <p:spPr>
          <a:xfrm>
            <a:off x="596900" y="43129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7" name="object 7"/>
          <p:cNvSpPr txBox="1"/>
          <p:nvPr/>
        </p:nvSpPr>
        <p:spPr>
          <a:xfrm>
            <a:off x="927100" y="4043679"/>
            <a:ext cx="8011795" cy="1549400"/>
          </a:xfrm>
          <a:prstGeom prst="rect">
            <a:avLst/>
          </a:prstGeom>
        </p:spPr>
        <p:txBody>
          <a:bodyPr vert="horz" wrap="square" lIns="0" tIns="71120" rIns="0" bIns="0" rtlCol="0">
            <a:spAutoFit/>
          </a:bodyPr>
          <a:lstStyle/>
          <a:p>
            <a:pPr marL="12700">
              <a:lnSpc>
                <a:spcPct val="100000"/>
              </a:lnSpc>
              <a:spcBef>
                <a:spcPts val="560"/>
              </a:spcBef>
            </a:pPr>
            <a:r>
              <a:rPr sz="3200" dirty="0">
                <a:latin typeface="Arial"/>
                <a:cs typeface="Arial"/>
              </a:rPr>
              <a:t>Since </a:t>
            </a:r>
            <a:r>
              <a:rPr sz="3200" spc="-5" dirty="0">
                <a:latin typeface="Arial"/>
                <a:cs typeface="Arial"/>
              </a:rPr>
              <a:t>1.85 </a:t>
            </a:r>
            <a:r>
              <a:rPr sz="3200" dirty="0">
                <a:latin typeface="Arial"/>
                <a:cs typeface="Arial"/>
              </a:rPr>
              <a:t>&lt; </a:t>
            </a:r>
            <a:r>
              <a:rPr sz="3200" spc="-5" dirty="0">
                <a:latin typeface="Arial"/>
                <a:cs typeface="Arial"/>
              </a:rPr>
              <a:t>1.890, </a:t>
            </a:r>
            <a:r>
              <a:rPr sz="3200" b="1" spc="5" dirty="0">
                <a:latin typeface="Arial"/>
                <a:cs typeface="Arial"/>
              </a:rPr>
              <a:t>H</a:t>
            </a:r>
            <a:r>
              <a:rPr sz="3150" b="1" spc="7" baseline="-29100" dirty="0">
                <a:latin typeface="Arial"/>
                <a:cs typeface="Arial"/>
              </a:rPr>
              <a:t>0 </a:t>
            </a:r>
            <a:r>
              <a:rPr sz="3200" dirty="0">
                <a:latin typeface="Arial"/>
                <a:cs typeface="Arial"/>
              </a:rPr>
              <a:t>will be </a:t>
            </a:r>
            <a:r>
              <a:rPr sz="3200" spc="-5" dirty="0">
                <a:latin typeface="Arial"/>
                <a:cs typeface="Arial"/>
              </a:rPr>
              <a:t>rejected </a:t>
            </a:r>
            <a:r>
              <a:rPr sz="3200" dirty="0">
                <a:latin typeface="Arial"/>
                <a:cs typeface="Arial"/>
              </a:rPr>
              <a:t>at</a:t>
            </a:r>
            <a:r>
              <a:rPr sz="3200" spc="-210" dirty="0">
                <a:latin typeface="Arial"/>
                <a:cs typeface="Arial"/>
              </a:rPr>
              <a:t> </a:t>
            </a:r>
            <a:r>
              <a:rPr sz="3200" dirty="0">
                <a:latin typeface="Arial"/>
                <a:cs typeface="Arial"/>
              </a:rPr>
              <a:t>5%</a:t>
            </a:r>
            <a:endParaRPr sz="3200">
              <a:latin typeface="Arial"/>
              <a:cs typeface="Arial"/>
            </a:endParaRPr>
          </a:p>
          <a:p>
            <a:pPr marL="12700" marR="83185">
              <a:lnSpc>
                <a:spcPts val="3400"/>
              </a:lnSpc>
              <a:spcBef>
                <a:spcPts val="940"/>
              </a:spcBef>
            </a:pPr>
            <a:r>
              <a:rPr sz="3200" dirty="0">
                <a:latin typeface="Arial"/>
                <a:cs typeface="Arial"/>
              </a:rPr>
              <a:t>level and hence will obviously be </a:t>
            </a:r>
            <a:r>
              <a:rPr sz="3200" spc="-5" dirty="0">
                <a:latin typeface="Arial"/>
                <a:cs typeface="Arial"/>
              </a:rPr>
              <a:t>rejected</a:t>
            </a:r>
            <a:r>
              <a:rPr sz="3200" spc="-70" dirty="0">
                <a:latin typeface="Arial"/>
                <a:cs typeface="Arial"/>
              </a:rPr>
              <a:t> </a:t>
            </a:r>
            <a:r>
              <a:rPr sz="3200" dirty="0">
                <a:latin typeface="Arial"/>
                <a:cs typeface="Arial"/>
              </a:rPr>
              <a:t>at  10%</a:t>
            </a:r>
            <a:r>
              <a:rPr sz="3200" spc="-5" dirty="0">
                <a:latin typeface="Arial"/>
                <a:cs typeface="Arial"/>
              </a:rPr>
              <a:t> </a:t>
            </a:r>
            <a:r>
              <a:rPr sz="3200" dirty="0">
                <a:latin typeface="Arial"/>
                <a:cs typeface="Arial"/>
              </a:rPr>
              <a:t>level</a:t>
            </a:r>
            <a:endParaRPr sz="3200">
              <a:latin typeface="Arial"/>
              <a:cs typeface="Aria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0300" y="254000"/>
            <a:ext cx="7816850" cy="1292860"/>
          </a:xfrm>
          <a:prstGeom prst="rect">
            <a:avLst/>
          </a:prstGeom>
        </p:spPr>
        <p:txBody>
          <a:bodyPr vert="horz" wrap="square" lIns="0" tIns="93980" rIns="0" bIns="0" rtlCol="0">
            <a:spAutoFit/>
          </a:bodyPr>
          <a:lstStyle/>
          <a:p>
            <a:pPr marL="381000" marR="5080" indent="-368300">
              <a:lnSpc>
                <a:spcPts val="4700"/>
              </a:lnSpc>
              <a:spcBef>
                <a:spcPts val="740"/>
              </a:spcBef>
              <a:tabLst>
                <a:tab pos="2403475" algn="l"/>
              </a:tabLst>
            </a:pPr>
            <a:r>
              <a:rPr spc="-5" dirty="0"/>
              <a:t>Problem	2(b) </a:t>
            </a:r>
            <a:r>
              <a:rPr dirty="0"/>
              <a:t>: </a:t>
            </a:r>
            <a:r>
              <a:rPr spc="-5" dirty="0"/>
              <a:t>Solution</a:t>
            </a:r>
            <a:r>
              <a:rPr spc="-70" dirty="0"/>
              <a:t> </a:t>
            </a:r>
            <a:r>
              <a:rPr spc="-5" dirty="0"/>
              <a:t>using  Rejection region</a:t>
            </a:r>
            <a:r>
              <a:rPr spc="-20" dirty="0"/>
              <a:t> </a:t>
            </a:r>
            <a:r>
              <a:rPr spc="-5" dirty="0"/>
              <a:t>approach</a:t>
            </a:r>
          </a:p>
        </p:txBody>
      </p:sp>
      <p:sp>
        <p:nvSpPr>
          <p:cNvPr id="3" name="object 3"/>
          <p:cNvSpPr txBox="1"/>
          <p:nvPr/>
        </p:nvSpPr>
        <p:spPr>
          <a:xfrm>
            <a:off x="7702562" y="2013121"/>
            <a:ext cx="141605" cy="276225"/>
          </a:xfrm>
          <a:prstGeom prst="rect">
            <a:avLst/>
          </a:prstGeom>
        </p:spPr>
        <p:txBody>
          <a:bodyPr vert="horz" wrap="square" lIns="0" tIns="11430" rIns="0" bIns="0" rtlCol="0">
            <a:spAutoFit/>
          </a:bodyPr>
          <a:lstStyle/>
          <a:p>
            <a:pPr marL="12700">
              <a:lnSpc>
                <a:spcPct val="100000"/>
              </a:lnSpc>
              <a:spcBef>
                <a:spcPts val="90"/>
              </a:spcBef>
            </a:pPr>
            <a:r>
              <a:rPr sz="1650" b="1" spc="-5" dirty="0">
                <a:latin typeface="Arial"/>
                <a:cs typeface="Arial"/>
              </a:rPr>
              <a:t>0</a:t>
            </a:r>
            <a:endParaRPr sz="1650">
              <a:latin typeface="Arial"/>
              <a:cs typeface="Arial"/>
            </a:endParaRPr>
          </a:p>
        </p:txBody>
      </p:sp>
      <p:sp>
        <p:nvSpPr>
          <p:cNvPr id="4" name="object 4"/>
          <p:cNvSpPr txBox="1"/>
          <p:nvPr/>
        </p:nvSpPr>
        <p:spPr>
          <a:xfrm>
            <a:off x="381000" y="1757172"/>
            <a:ext cx="9202420" cy="401320"/>
          </a:xfrm>
          <a:prstGeom prst="rect">
            <a:avLst/>
          </a:prstGeom>
        </p:spPr>
        <p:txBody>
          <a:bodyPr vert="horz" wrap="square" lIns="0" tIns="13970" rIns="0" bIns="0" rtlCol="0">
            <a:spAutoFit/>
          </a:bodyPr>
          <a:lstStyle/>
          <a:p>
            <a:pPr marL="12700">
              <a:lnSpc>
                <a:spcPct val="100000"/>
              </a:lnSpc>
              <a:spcBef>
                <a:spcPts val="110"/>
              </a:spcBef>
              <a:tabLst>
                <a:tab pos="7536815" algn="l"/>
              </a:tabLst>
            </a:pPr>
            <a:r>
              <a:rPr sz="2450" b="1" dirty="0">
                <a:latin typeface="Arial"/>
                <a:cs typeface="Arial"/>
              </a:rPr>
              <a:t>b. If </a:t>
            </a:r>
            <a:r>
              <a:rPr sz="2450" b="1" spc="5" dirty="0">
                <a:latin typeface="Arial"/>
                <a:cs typeface="Arial"/>
              </a:rPr>
              <a:t>the sample mean </a:t>
            </a:r>
            <a:r>
              <a:rPr sz="2450" b="1" dirty="0">
                <a:latin typeface="Arial"/>
                <a:cs typeface="Arial"/>
              </a:rPr>
              <a:t>impurity </a:t>
            </a:r>
            <a:r>
              <a:rPr sz="2450" b="1" spc="5" dirty="0">
                <a:latin typeface="Arial"/>
                <a:cs typeface="Arial"/>
              </a:rPr>
              <a:t>level </a:t>
            </a:r>
            <a:r>
              <a:rPr sz="2450" b="1" dirty="0">
                <a:latin typeface="Arial"/>
                <a:cs typeface="Arial"/>
              </a:rPr>
              <a:t>is </a:t>
            </a:r>
            <a:r>
              <a:rPr sz="2450" b="1" spc="5" dirty="0">
                <a:latin typeface="Arial"/>
                <a:cs typeface="Arial"/>
              </a:rPr>
              <a:t>1.85,</a:t>
            </a:r>
            <a:r>
              <a:rPr sz="2450" b="1" spc="45" dirty="0">
                <a:latin typeface="Arial"/>
                <a:cs typeface="Arial"/>
              </a:rPr>
              <a:t> </a:t>
            </a:r>
            <a:r>
              <a:rPr sz="2450" b="1" dirty="0">
                <a:latin typeface="Arial"/>
                <a:cs typeface="Arial"/>
              </a:rPr>
              <a:t>will</a:t>
            </a:r>
            <a:r>
              <a:rPr sz="2450" b="1" spc="5" dirty="0">
                <a:latin typeface="Arial"/>
                <a:cs typeface="Arial"/>
              </a:rPr>
              <a:t> </a:t>
            </a:r>
            <a:r>
              <a:rPr sz="2450" b="1" spc="10" dirty="0">
                <a:latin typeface="Arial"/>
                <a:cs typeface="Arial"/>
              </a:rPr>
              <a:t>H	</a:t>
            </a:r>
            <a:r>
              <a:rPr sz="2450" b="1" spc="5" dirty="0">
                <a:latin typeface="Arial"/>
                <a:cs typeface="Arial"/>
              </a:rPr>
              <a:t>be</a:t>
            </a:r>
            <a:r>
              <a:rPr sz="2450" b="1" spc="-75" dirty="0">
                <a:latin typeface="Arial"/>
                <a:cs typeface="Arial"/>
              </a:rPr>
              <a:t> </a:t>
            </a:r>
            <a:r>
              <a:rPr sz="2450" b="1" spc="5" dirty="0">
                <a:latin typeface="Arial"/>
                <a:cs typeface="Arial"/>
              </a:rPr>
              <a:t>rejected</a:t>
            </a:r>
            <a:endParaRPr sz="2450">
              <a:latin typeface="Arial"/>
              <a:cs typeface="Arial"/>
            </a:endParaRPr>
          </a:p>
        </p:txBody>
      </p:sp>
      <p:sp>
        <p:nvSpPr>
          <p:cNvPr id="5" name="object 5"/>
          <p:cNvSpPr txBox="1"/>
          <p:nvPr/>
        </p:nvSpPr>
        <p:spPr>
          <a:xfrm>
            <a:off x="381000" y="3338982"/>
            <a:ext cx="107314" cy="194945"/>
          </a:xfrm>
          <a:prstGeom prst="rect">
            <a:avLst/>
          </a:prstGeom>
        </p:spPr>
        <p:txBody>
          <a:bodyPr vert="horz" wrap="square" lIns="0" tIns="13335" rIns="0" bIns="0" rtlCol="0">
            <a:spAutoFit/>
          </a:bodyPr>
          <a:lstStyle/>
          <a:p>
            <a:pPr marL="12700">
              <a:lnSpc>
                <a:spcPct val="100000"/>
              </a:lnSpc>
              <a:spcBef>
                <a:spcPts val="105"/>
              </a:spcBef>
            </a:pPr>
            <a:r>
              <a:rPr sz="1100" spc="-25" dirty="0">
                <a:latin typeface="Trebuchet MS"/>
                <a:cs typeface="Trebuchet MS"/>
              </a:rPr>
              <a:t>●</a:t>
            </a:r>
            <a:endParaRPr sz="1100">
              <a:latin typeface="Trebuchet MS"/>
              <a:cs typeface="Trebuchet MS"/>
            </a:endParaRPr>
          </a:p>
        </p:txBody>
      </p:sp>
      <p:sp>
        <p:nvSpPr>
          <p:cNvPr id="6" name="object 6"/>
          <p:cNvSpPr txBox="1"/>
          <p:nvPr/>
        </p:nvSpPr>
        <p:spPr>
          <a:xfrm>
            <a:off x="381000" y="4278782"/>
            <a:ext cx="107314" cy="194945"/>
          </a:xfrm>
          <a:prstGeom prst="rect">
            <a:avLst/>
          </a:prstGeom>
        </p:spPr>
        <p:txBody>
          <a:bodyPr vert="horz" wrap="square" lIns="0" tIns="13335" rIns="0" bIns="0" rtlCol="0">
            <a:spAutoFit/>
          </a:bodyPr>
          <a:lstStyle/>
          <a:p>
            <a:pPr marL="12700">
              <a:lnSpc>
                <a:spcPct val="100000"/>
              </a:lnSpc>
              <a:spcBef>
                <a:spcPts val="105"/>
              </a:spcBef>
            </a:pPr>
            <a:r>
              <a:rPr sz="1100" spc="-25" dirty="0">
                <a:latin typeface="Trebuchet MS"/>
                <a:cs typeface="Trebuchet MS"/>
              </a:rPr>
              <a:t>●</a:t>
            </a:r>
            <a:endParaRPr sz="1100">
              <a:latin typeface="Trebuchet MS"/>
              <a:cs typeface="Trebuchet MS"/>
            </a:endParaRPr>
          </a:p>
        </p:txBody>
      </p:sp>
      <p:sp>
        <p:nvSpPr>
          <p:cNvPr id="7" name="object 7"/>
          <p:cNvSpPr txBox="1"/>
          <p:nvPr/>
        </p:nvSpPr>
        <p:spPr>
          <a:xfrm>
            <a:off x="381000" y="4748682"/>
            <a:ext cx="107314" cy="194945"/>
          </a:xfrm>
          <a:prstGeom prst="rect">
            <a:avLst/>
          </a:prstGeom>
        </p:spPr>
        <p:txBody>
          <a:bodyPr vert="horz" wrap="square" lIns="0" tIns="13335" rIns="0" bIns="0" rtlCol="0">
            <a:spAutoFit/>
          </a:bodyPr>
          <a:lstStyle/>
          <a:p>
            <a:pPr marL="12700">
              <a:lnSpc>
                <a:spcPct val="100000"/>
              </a:lnSpc>
              <a:spcBef>
                <a:spcPts val="105"/>
              </a:spcBef>
            </a:pPr>
            <a:r>
              <a:rPr sz="1100" spc="-25" dirty="0">
                <a:latin typeface="Trebuchet MS"/>
                <a:cs typeface="Trebuchet MS"/>
              </a:rPr>
              <a:t>●</a:t>
            </a:r>
            <a:endParaRPr sz="1100">
              <a:latin typeface="Trebuchet MS"/>
              <a:cs typeface="Trebuchet MS"/>
            </a:endParaRPr>
          </a:p>
        </p:txBody>
      </p:sp>
      <p:sp>
        <p:nvSpPr>
          <p:cNvPr id="8" name="object 8"/>
          <p:cNvSpPr txBox="1"/>
          <p:nvPr/>
        </p:nvSpPr>
        <p:spPr>
          <a:xfrm>
            <a:off x="635000" y="2094585"/>
            <a:ext cx="6396355" cy="2946400"/>
          </a:xfrm>
          <a:prstGeom prst="rect">
            <a:avLst/>
          </a:prstGeom>
        </p:spPr>
        <p:txBody>
          <a:bodyPr vert="horz" wrap="square" lIns="0" tIns="108585" rIns="0" bIns="0" rtlCol="0">
            <a:spAutoFit/>
          </a:bodyPr>
          <a:lstStyle/>
          <a:p>
            <a:pPr marL="88900">
              <a:lnSpc>
                <a:spcPct val="100000"/>
              </a:lnSpc>
              <a:spcBef>
                <a:spcPts val="855"/>
              </a:spcBef>
            </a:pPr>
            <a:r>
              <a:rPr sz="2450" b="1" spc="5" dirty="0">
                <a:latin typeface="Arial"/>
                <a:cs typeface="Arial"/>
              </a:rPr>
              <a:t>at the 10%</a:t>
            </a:r>
            <a:r>
              <a:rPr sz="2450" b="1" spc="-15" dirty="0">
                <a:latin typeface="Arial"/>
                <a:cs typeface="Arial"/>
              </a:rPr>
              <a:t> </a:t>
            </a:r>
            <a:r>
              <a:rPr sz="2450" b="1" dirty="0">
                <a:latin typeface="Arial"/>
                <a:cs typeface="Arial"/>
              </a:rPr>
              <a:t>level?</a:t>
            </a:r>
            <a:endParaRPr sz="2450">
              <a:latin typeface="Arial"/>
              <a:cs typeface="Arial"/>
            </a:endParaRPr>
          </a:p>
          <a:p>
            <a:pPr marL="2514600" algn="ctr">
              <a:lnSpc>
                <a:spcPts val="2465"/>
              </a:lnSpc>
              <a:spcBef>
                <a:spcPts val="760"/>
              </a:spcBef>
              <a:tabLst>
                <a:tab pos="2943225" algn="l"/>
                <a:tab pos="5457190" algn="l"/>
              </a:tabLst>
            </a:pPr>
            <a:r>
              <a:rPr sz="2450" b="1" spc="10" dirty="0">
                <a:solidFill>
                  <a:srgbClr val="3465A4"/>
                </a:solidFill>
                <a:latin typeface="Arial"/>
                <a:cs typeface="Arial"/>
              </a:rPr>
              <a:t>H	</a:t>
            </a:r>
            <a:r>
              <a:rPr sz="2450" b="1" dirty="0">
                <a:solidFill>
                  <a:srgbClr val="3465A4"/>
                </a:solidFill>
                <a:latin typeface="Arial"/>
                <a:cs typeface="Arial"/>
              </a:rPr>
              <a:t>: </a:t>
            </a:r>
            <a:r>
              <a:rPr sz="2450" b="1" spc="95" dirty="0">
                <a:solidFill>
                  <a:srgbClr val="3465A4"/>
                </a:solidFill>
                <a:latin typeface="Arial"/>
                <a:cs typeface="Arial"/>
              </a:rPr>
              <a:t>µ </a:t>
            </a:r>
            <a:r>
              <a:rPr sz="2450" b="1" spc="5" dirty="0">
                <a:solidFill>
                  <a:srgbClr val="3465A4"/>
                </a:solidFill>
                <a:latin typeface="Arial"/>
                <a:cs typeface="Arial"/>
              </a:rPr>
              <a:t>≥ 2</a:t>
            </a:r>
            <a:r>
              <a:rPr sz="2450" b="1" spc="-90" dirty="0">
                <a:solidFill>
                  <a:srgbClr val="3465A4"/>
                </a:solidFill>
                <a:latin typeface="Arial"/>
                <a:cs typeface="Arial"/>
              </a:rPr>
              <a:t> </a:t>
            </a:r>
            <a:r>
              <a:rPr sz="2450" b="1" spc="5" dirty="0">
                <a:solidFill>
                  <a:srgbClr val="3465A4"/>
                </a:solidFill>
                <a:latin typeface="Arial"/>
                <a:cs typeface="Arial"/>
              </a:rPr>
              <a:t>versus </a:t>
            </a:r>
            <a:r>
              <a:rPr sz="2450" b="1" spc="10" dirty="0">
                <a:solidFill>
                  <a:srgbClr val="3465A4"/>
                </a:solidFill>
                <a:latin typeface="Arial"/>
                <a:cs typeface="Arial"/>
              </a:rPr>
              <a:t>H	</a:t>
            </a:r>
            <a:r>
              <a:rPr sz="2450" b="1" dirty="0">
                <a:solidFill>
                  <a:srgbClr val="3465A4"/>
                </a:solidFill>
                <a:latin typeface="Arial"/>
                <a:cs typeface="Arial"/>
              </a:rPr>
              <a:t>: </a:t>
            </a:r>
            <a:r>
              <a:rPr sz="2450" b="1" spc="95" dirty="0">
                <a:solidFill>
                  <a:srgbClr val="3465A4"/>
                </a:solidFill>
                <a:latin typeface="Arial"/>
                <a:cs typeface="Arial"/>
              </a:rPr>
              <a:t>µ </a:t>
            </a:r>
            <a:r>
              <a:rPr sz="2450" b="1" spc="5" dirty="0">
                <a:solidFill>
                  <a:srgbClr val="3465A4"/>
                </a:solidFill>
                <a:latin typeface="Arial"/>
                <a:cs typeface="Arial"/>
              </a:rPr>
              <a:t>&lt;</a:t>
            </a:r>
            <a:r>
              <a:rPr sz="2450" b="1" spc="-180" dirty="0">
                <a:solidFill>
                  <a:srgbClr val="3465A4"/>
                </a:solidFill>
                <a:latin typeface="Arial"/>
                <a:cs typeface="Arial"/>
              </a:rPr>
              <a:t> </a:t>
            </a:r>
            <a:r>
              <a:rPr sz="2450" b="1" spc="5" dirty="0">
                <a:solidFill>
                  <a:srgbClr val="3465A4"/>
                </a:solidFill>
                <a:latin typeface="Arial"/>
                <a:cs typeface="Arial"/>
              </a:rPr>
              <a:t>2</a:t>
            </a:r>
            <a:endParaRPr sz="2450">
              <a:latin typeface="Arial"/>
              <a:cs typeface="Arial"/>
            </a:endParaRPr>
          </a:p>
          <a:p>
            <a:pPr marL="2752725">
              <a:lnSpc>
                <a:spcPts val="1505"/>
              </a:lnSpc>
              <a:tabLst>
                <a:tab pos="5267325" algn="l"/>
              </a:tabLst>
            </a:pPr>
            <a:r>
              <a:rPr sz="1650" b="1" spc="-5" dirty="0">
                <a:solidFill>
                  <a:srgbClr val="3465A4"/>
                </a:solidFill>
                <a:latin typeface="Arial"/>
                <a:cs typeface="Arial"/>
              </a:rPr>
              <a:t>0	1</a:t>
            </a:r>
            <a:endParaRPr sz="1650">
              <a:latin typeface="Arial"/>
              <a:cs typeface="Arial"/>
            </a:endParaRPr>
          </a:p>
          <a:p>
            <a:pPr marL="12700">
              <a:lnSpc>
                <a:spcPct val="100000"/>
              </a:lnSpc>
              <a:spcBef>
                <a:spcPts val="525"/>
              </a:spcBef>
            </a:pPr>
            <a:r>
              <a:rPr sz="2450" spc="5" dirty="0">
                <a:latin typeface="Arial"/>
                <a:cs typeface="Arial"/>
              </a:rPr>
              <a:t>Null </a:t>
            </a:r>
            <a:r>
              <a:rPr sz="2450" dirty="0">
                <a:latin typeface="Arial"/>
                <a:cs typeface="Arial"/>
              </a:rPr>
              <a:t>distribution </a:t>
            </a:r>
            <a:r>
              <a:rPr sz="2450" spc="5" dirty="0">
                <a:latin typeface="Arial"/>
                <a:cs typeface="Arial"/>
              </a:rPr>
              <a:t>of</a:t>
            </a:r>
            <a:r>
              <a:rPr sz="2450" spc="-10" dirty="0">
                <a:latin typeface="Arial"/>
                <a:cs typeface="Arial"/>
              </a:rPr>
              <a:t> </a:t>
            </a:r>
            <a:r>
              <a:rPr sz="2450" spc="5" dirty="0">
                <a:latin typeface="Arial"/>
                <a:cs typeface="Arial"/>
              </a:rPr>
              <a:t>X_bar:</a:t>
            </a:r>
            <a:endParaRPr sz="2450">
              <a:latin typeface="Arial"/>
              <a:cs typeface="Arial"/>
            </a:endParaRPr>
          </a:p>
          <a:p>
            <a:pPr marL="2532380" algn="ctr">
              <a:lnSpc>
                <a:spcPct val="100000"/>
              </a:lnSpc>
              <a:spcBef>
                <a:spcPts val="760"/>
              </a:spcBef>
            </a:pPr>
            <a:r>
              <a:rPr sz="2450" spc="5" dirty="0">
                <a:latin typeface="Arial"/>
                <a:cs typeface="Arial"/>
              </a:rPr>
              <a:t>X_bar ~ N(2,</a:t>
            </a:r>
            <a:r>
              <a:rPr sz="2450" spc="-30" dirty="0">
                <a:latin typeface="Arial"/>
                <a:cs typeface="Arial"/>
              </a:rPr>
              <a:t> </a:t>
            </a:r>
            <a:r>
              <a:rPr sz="2450" dirty="0">
                <a:latin typeface="Arial"/>
                <a:cs typeface="Arial"/>
              </a:rPr>
              <a:t>0.6</a:t>
            </a:r>
            <a:r>
              <a:rPr sz="2475" baseline="48821" dirty="0">
                <a:latin typeface="Arial"/>
                <a:cs typeface="Arial"/>
              </a:rPr>
              <a:t>2</a:t>
            </a:r>
            <a:r>
              <a:rPr sz="2450" dirty="0">
                <a:latin typeface="Arial"/>
                <a:cs typeface="Arial"/>
              </a:rPr>
              <a:t>/80)</a:t>
            </a:r>
            <a:endParaRPr sz="2450">
              <a:latin typeface="Arial"/>
              <a:cs typeface="Arial"/>
            </a:endParaRPr>
          </a:p>
          <a:p>
            <a:pPr marL="12700">
              <a:lnSpc>
                <a:spcPct val="100000"/>
              </a:lnSpc>
              <a:spcBef>
                <a:spcPts val="760"/>
              </a:spcBef>
            </a:pPr>
            <a:r>
              <a:rPr sz="2450" spc="5" dirty="0">
                <a:latin typeface="Arial"/>
                <a:cs typeface="Arial"/>
              </a:rPr>
              <a:t>α =</a:t>
            </a:r>
            <a:r>
              <a:rPr sz="2450" spc="-10" dirty="0">
                <a:latin typeface="Arial"/>
                <a:cs typeface="Arial"/>
              </a:rPr>
              <a:t> </a:t>
            </a:r>
            <a:r>
              <a:rPr sz="2450" spc="5" dirty="0">
                <a:latin typeface="Arial"/>
                <a:cs typeface="Arial"/>
              </a:rPr>
              <a:t>0.10</a:t>
            </a:r>
            <a:endParaRPr sz="2450">
              <a:latin typeface="Arial"/>
              <a:cs typeface="Arial"/>
            </a:endParaRPr>
          </a:p>
          <a:p>
            <a:pPr marL="12700">
              <a:lnSpc>
                <a:spcPct val="100000"/>
              </a:lnSpc>
              <a:spcBef>
                <a:spcPts val="760"/>
              </a:spcBef>
            </a:pPr>
            <a:r>
              <a:rPr sz="2450" spc="5" dirty="0">
                <a:latin typeface="Arial"/>
                <a:cs typeface="Arial"/>
              </a:rPr>
              <a:t>Z = −1.28 </a:t>
            </a:r>
            <a:r>
              <a:rPr sz="2450" dirty="0">
                <a:latin typeface="Arial"/>
                <a:cs typeface="Arial"/>
              </a:rPr>
              <a:t>(Critical</a:t>
            </a:r>
            <a:r>
              <a:rPr sz="2450" spc="-20" dirty="0">
                <a:latin typeface="Arial"/>
                <a:cs typeface="Arial"/>
              </a:rPr>
              <a:t> </a:t>
            </a:r>
            <a:r>
              <a:rPr sz="2450" spc="5" dirty="0">
                <a:latin typeface="Arial"/>
                <a:cs typeface="Arial"/>
              </a:rPr>
              <a:t>value)</a:t>
            </a:r>
            <a:endParaRPr sz="2450">
              <a:latin typeface="Arial"/>
              <a:cs typeface="Arial"/>
            </a:endParaRPr>
          </a:p>
        </p:txBody>
      </p:sp>
      <p:sp>
        <p:nvSpPr>
          <p:cNvPr id="10" name="object 10"/>
          <p:cNvSpPr txBox="1"/>
          <p:nvPr/>
        </p:nvSpPr>
        <p:spPr>
          <a:xfrm>
            <a:off x="381000" y="5002885"/>
            <a:ext cx="8702040" cy="1905000"/>
          </a:xfrm>
          <a:prstGeom prst="rect">
            <a:avLst/>
          </a:prstGeom>
        </p:spPr>
        <p:txBody>
          <a:bodyPr vert="horz" wrap="square" lIns="0" tIns="108585" rIns="0" bIns="0" rtlCol="0">
            <a:spAutoFit/>
          </a:bodyPr>
          <a:lstStyle/>
          <a:p>
            <a:pPr marL="12700">
              <a:lnSpc>
                <a:spcPct val="100000"/>
              </a:lnSpc>
              <a:spcBef>
                <a:spcPts val="855"/>
              </a:spcBef>
              <a:tabLst>
                <a:tab pos="1743710" algn="l"/>
              </a:tabLst>
            </a:pPr>
            <a:r>
              <a:rPr sz="2450" spc="5" dirty="0">
                <a:latin typeface="Arial"/>
                <a:cs typeface="Arial"/>
              </a:rPr>
              <a:t>=&gt; X_bar =	z * </a:t>
            </a:r>
            <a:r>
              <a:rPr sz="2450" dirty="0">
                <a:latin typeface="Arial"/>
                <a:cs typeface="Arial"/>
              </a:rPr>
              <a:t>s/sqrt(n) </a:t>
            </a:r>
            <a:r>
              <a:rPr sz="2450" spc="5" dirty="0">
                <a:latin typeface="Arial"/>
                <a:cs typeface="Arial"/>
              </a:rPr>
              <a:t>+</a:t>
            </a:r>
            <a:r>
              <a:rPr sz="2450" spc="-15" dirty="0">
                <a:latin typeface="Arial"/>
                <a:cs typeface="Arial"/>
              </a:rPr>
              <a:t> </a:t>
            </a:r>
            <a:r>
              <a:rPr sz="2450" spc="5" dirty="0">
                <a:latin typeface="Arial"/>
                <a:cs typeface="Arial"/>
              </a:rPr>
              <a:t>2</a:t>
            </a:r>
            <a:endParaRPr sz="2450">
              <a:latin typeface="Arial"/>
              <a:cs typeface="Arial"/>
            </a:endParaRPr>
          </a:p>
          <a:p>
            <a:pPr marL="12700">
              <a:lnSpc>
                <a:spcPct val="100000"/>
              </a:lnSpc>
              <a:spcBef>
                <a:spcPts val="760"/>
              </a:spcBef>
            </a:pPr>
            <a:r>
              <a:rPr sz="2450" spc="5" dirty="0">
                <a:latin typeface="Arial"/>
                <a:cs typeface="Arial"/>
              </a:rPr>
              <a:t>=&gt; X_bar= -1.28 * </a:t>
            </a:r>
            <a:r>
              <a:rPr sz="2450" dirty="0">
                <a:latin typeface="Arial"/>
                <a:cs typeface="Arial"/>
              </a:rPr>
              <a:t>0.6/sqrt(80) </a:t>
            </a:r>
            <a:r>
              <a:rPr sz="2450" spc="5" dirty="0">
                <a:latin typeface="Arial"/>
                <a:cs typeface="Arial"/>
              </a:rPr>
              <a:t>+</a:t>
            </a:r>
            <a:r>
              <a:rPr sz="2450" spc="-25" dirty="0">
                <a:latin typeface="Arial"/>
                <a:cs typeface="Arial"/>
              </a:rPr>
              <a:t> </a:t>
            </a:r>
            <a:r>
              <a:rPr sz="2450" spc="5" dirty="0">
                <a:latin typeface="Arial"/>
                <a:cs typeface="Arial"/>
              </a:rPr>
              <a:t>2</a:t>
            </a:r>
            <a:endParaRPr sz="2450">
              <a:latin typeface="Arial"/>
              <a:cs typeface="Arial"/>
            </a:endParaRPr>
          </a:p>
          <a:p>
            <a:pPr marL="12700">
              <a:lnSpc>
                <a:spcPct val="100000"/>
              </a:lnSpc>
              <a:spcBef>
                <a:spcPts val="760"/>
              </a:spcBef>
            </a:pPr>
            <a:r>
              <a:rPr sz="2450" spc="5" dirty="0">
                <a:latin typeface="Arial"/>
                <a:cs typeface="Arial"/>
              </a:rPr>
              <a:t>=&gt; X_bar =</a:t>
            </a:r>
            <a:r>
              <a:rPr sz="2450" spc="-15" dirty="0">
                <a:latin typeface="Arial"/>
                <a:cs typeface="Arial"/>
              </a:rPr>
              <a:t> </a:t>
            </a:r>
            <a:r>
              <a:rPr sz="2450" spc="5" dirty="0">
                <a:latin typeface="Arial"/>
                <a:cs typeface="Arial"/>
              </a:rPr>
              <a:t>1.9141</a:t>
            </a:r>
            <a:endParaRPr sz="2450">
              <a:latin typeface="Arial"/>
              <a:cs typeface="Arial"/>
            </a:endParaRPr>
          </a:p>
          <a:p>
            <a:pPr marL="266700" indent="-254000">
              <a:lnSpc>
                <a:spcPct val="100000"/>
              </a:lnSpc>
              <a:spcBef>
                <a:spcPts val="760"/>
              </a:spcBef>
              <a:buSzPct val="44897"/>
              <a:buFont typeface="Trebuchet MS"/>
              <a:buChar char="●"/>
              <a:tabLst>
                <a:tab pos="266700" algn="l"/>
                <a:tab pos="4027170" algn="l"/>
              </a:tabLst>
            </a:pPr>
            <a:r>
              <a:rPr sz="2450" spc="5" dirty="0">
                <a:latin typeface="Arial"/>
                <a:cs typeface="Arial"/>
              </a:rPr>
              <a:t>Since 1.85 &lt; 1.9141</a:t>
            </a:r>
            <a:r>
              <a:rPr sz="2450" dirty="0">
                <a:latin typeface="Arial"/>
                <a:cs typeface="Arial"/>
              </a:rPr>
              <a:t> </a:t>
            </a:r>
            <a:r>
              <a:rPr sz="2450" spc="5" dirty="0">
                <a:latin typeface="Arial"/>
                <a:cs typeface="Arial"/>
              </a:rPr>
              <a:t>=&gt; </a:t>
            </a:r>
            <a:r>
              <a:rPr sz="2450" b="1" spc="10" dirty="0">
                <a:latin typeface="Arial"/>
                <a:cs typeface="Arial"/>
              </a:rPr>
              <a:t>H	</a:t>
            </a:r>
            <a:r>
              <a:rPr sz="2450" b="1" dirty="0">
                <a:latin typeface="Arial"/>
                <a:cs typeface="Arial"/>
              </a:rPr>
              <a:t>will </a:t>
            </a:r>
            <a:r>
              <a:rPr sz="2450" b="1" spc="5" dirty="0">
                <a:latin typeface="Arial"/>
                <a:cs typeface="Arial"/>
              </a:rPr>
              <a:t>be rejected at the 10%</a:t>
            </a:r>
            <a:r>
              <a:rPr sz="2450" b="1" spc="-85" dirty="0">
                <a:latin typeface="Arial"/>
                <a:cs typeface="Arial"/>
              </a:rPr>
              <a:t> </a:t>
            </a:r>
            <a:r>
              <a:rPr sz="2450" b="1" spc="5" dirty="0">
                <a:latin typeface="Arial"/>
                <a:cs typeface="Arial"/>
              </a:rPr>
              <a:t>level</a:t>
            </a:r>
            <a:endParaRPr sz="2450">
              <a:latin typeface="Arial"/>
              <a:cs typeface="Aria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0300" y="254000"/>
            <a:ext cx="7816850" cy="1292860"/>
          </a:xfrm>
          <a:prstGeom prst="rect">
            <a:avLst/>
          </a:prstGeom>
        </p:spPr>
        <p:txBody>
          <a:bodyPr vert="horz" wrap="square" lIns="0" tIns="93980" rIns="0" bIns="0" rtlCol="0">
            <a:spAutoFit/>
          </a:bodyPr>
          <a:lstStyle/>
          <a:p>
            <a:pPr marL="1574800" marR="5080" indent="-1562100">
              <a:lnSpc>
                <a:spcPts val="4700"/>
              </a:lnSpc>
              <a:spcBef>
                <a:spcPts val="740"/>
              </a:spcBef>
              <a:tabLst>
                <a:tab pos="2403475" algn="l"/>
                <a:tab pos="3717290" algn="l"/>
              </a:tabLst>
            </a:pPr>
            <a:r>
              <a:rPr spc="-5" dirty="0"/>
              <a:t>Problem	2(b) </a:t>
            </a:r>
            <a:r>
              <a:rPr dirty="0"/>
              <a:t>: </a:t>
            </a:r>
            <a:r>
              <a:rPr spc="-5" dirty="0"/>
              <a:t>Solution</a:t>
            </a:r>
            <a:r>
              <a:rPr spc="-70" dirty="0"/>
              <a:t> </a:t>
            </a:r>
            <a:r>
              <a:rPr spc="-5" dirty="0"/>
              <a:t>using  P-value	approach</a:t>
            </a:r>
          </a:p>
        </p:txBody>
      </p:sp>
      <p:sp>
        <p:nvSpPr>
          <p:cNvPr id="3" name="object 3"/>
          <p:cNvSpPr txBox="1"/>
          <p:nvPr/>
        </p:nvSpPr>
        <p:spPr>
          <a:xfrm>
            <a:off x="8159101" y="1860288"/>
            <a:ext cx="147955" cy="288925"/>
          </a:xfrm>
          <a:prstGeom prst="rect">
            <a:avLst/>
          </a:prstGeom>
        </p:spPr>
        <p:txBody>
          <a:bodyPr vert="horz" wrap="square" lIns="0" tIns="15875" rIns="0" bIns="0" rtlCol="0">
            <a:spAutoFit/>
          </a:bodyPr>
          <a:lstStyle/>
          <a:p>
            <a:pPr marL="12700">
              <a:lnSpc>
                <a:spcPct val="100000"/>
              </a:lnSpc>
              <a:spcBef>
                <a:spcPts val="125"/>
              </a:spcBef>
            </a:pPr>
            <a:r>
              <a:rPr sz="1700" b="1" spc="15" dirty="0">
                <a:latin typeface="Arial"/>
                <a:cs typeface="Arial"/>
              </a:rPr>
              <a:t>0</a:t>
            </a:r>
            <a:endParaRPr sz="1700">
              <a:latin typeface="Arial"/>
              <a:cs typeface="Arial"/>
            </a:endParaRPr>
          </a:p>
        </p:txBody>
      </p:sp>
      <p:sp>
        <p:nvSpPr>
          <p:cNvPr id="4" name="object 4"/>
          <p:cNvSpPr txBox="1"/>
          <p:nvPr/>
        </p:nvSpPr>
        <p:spPr>
          <a:xfrm>
            <a:off x="457200" y="1601216"/>
            <a:ext cx="8325484" cy="421005"/>
          </a:xfrm>
          <a:prstGeom prst="rect">
            <a:avLst/>
          </a:prstGeom>
        </p:spPr>
        <p:txBody>
          <a:bodyPr vert="horz" wrap="square" lIns="0" tIns="11430" rIns="0" bIns="0" rtlCol="0">
            <a:spAutoFit/>
          </a:bodyPr>
          <a:lstStyle/>
          <a:p>
            <a:pPr marL="12700">
              <a:lnSpc>
                <a:spcPct val="100000"/>
              </a:lnSpc>
              <a:spcBef>
                <a:spcPts val="90"/>
              </a:spcBef>
              <a:tabLst>
                <a:tab pos="7927975" algn="l"/>
              </a:tabLst>
            </a:pPr>
            <a:r>
              <a:rPr sz="2600" b="1" spc="-10" dirty="0">
                <a:latin typeface="Arial"/>
                <a:cs typeface="Arial"/>
              </a:rPr>
              <a:t>b</a:t>
            </a:r>
            <a:r>
              <a:rPr sz="2600" b="1" spc="-5" dirty="0">
                <a:latin typeface="Arial"/>
                <a:cs typeface="Arial"/>
              </a:rPr>
              <a:t>. </a:t>
            </a:r>
            <a:r>
              <a:rPr sz="2600" b="1" spc="-10" dirty="0">
                <a:latin typeface="Arial"/>
                <a:cs typeface="Arial"/>
              </a:rPr>
              <a:t>I</a:t>
            </a:r>
            <a:r>
              <a:rPr sz="2600" b="1" spc="-5" dirty="0">
                <a:latin typeface="Arial"/>
                <a:cs typeface="Arial"/>
              </a:rPr>
              <a:t>f t</a:t>
            </a:r>
            <a:r>
              <a:rPr sz="2600" b="1" spc="-10" dirty="0">
                <a:latin typeface="Arial"/>
                <a:cs typeface="Arial"/>
              </a:rPr>
              <a:t>h</a:t>
            </a:r>
            <a:r>
              <a:rPr sz="2600" b="1" spc="-5" dirty="0">
                <a:latin typeface="Arial"/>
                <a:cs typeface="Arial"/>
              </a:rPr>
              <a:t>e </a:t>
            </a:r>
            <a:r>
              <a:rPr sz="2600" b="1" spc="-10" dirty="0">
                <a:latin typeface="Arial"/>
                <a:cs typeface="Arial"/>
              </a:rPr>
              <a:t>sampl</a:t>
            </a:r>
            <a:r>
              <a:rPr sz="2600" b="1" spc="-5" dirty="0">
                <a:latin typeface="Arial"/>
                <a:cs typeface="Arial"/>
              </a:rPr>
              <a:t>e </a:t>
            </a:r>
            <a:r>
              <a:rPr sz="2600" b="1" spc="-10" dirty="0">
                <a:latin typeface="Arial"/>
                <a:cs typeface="Arial"/>
              </a:rPr>
              <a:t>mean</a:t>
            </a:r>
            <a:r>
              <a:rPr sz="2600" b="1" spc="-5" dirty="0">
                <a:latin typeface="Arial"/>
                <a:cs typeface="Arial"/>
              </a:rPr>
              <a:t> </a:t>
            </a:r>
            <a:r>
              <a:rPr sz="2600" b="1" spc="-10" dirty="0">
                <a:latin typeface="Arial"/>
                <a:cs typeface="Arial"/>
              </a:rPr>
              <a:t>impu</a:t>
            </a:r>
            <a:r>
              <a:rPr sz="2600" b="1" spc="-5" dirty="0">
                <a:latin typeface="Arial"/>
                <a:cs typeface="Arial"/>
              </a:rPr>
              <a:t>r</a:t>
            </a:r>
            <a:r>
              <a:rPr sz="2600" b="1" spc="-10" dirty="0">
                <a:latin typeface="Arial"/>
                <a:cs typeface="Arial"/>
              </a:rPr>
              <a:t>i</a:t>
            </a:r>
            <a:r>
              <a:rPr sz="2600" b="1" spc="-5" dirty="0">
                <a:latin typeface="Arial"/>
                <a:cs typeface="Arial"/>
              </a:rPr>
              <a:t>ty </a:t>
            </a:r>
            <a:r>
              <a:rPr sz="2600" b="1" spc="-10" dirty="0">
                <a:latin typeface="Arial"/>
                <a:cs typeface="Arial"/>
              </a:rPr>
              <a:t>l</a:t>
            </a:r>
            <a:r>
              <a:rPr sz="2600" b="1" spc="-5" dirty="0">
                <a:latin typeface="Arial"/>
                <a:cs typeface="Arial"/>
              </a:rPr>
              <a:t>evel </a:t>
            </a:r>
            <a:r>
              <a:rPr sz="2600" b="1" spc="-10" dirty="0">
                <a:latin typeface="Arial"/>
                <a:cs typeface="Arial"/>
              </a:rPr>
              <a:t>i</a:t>
            </a:r>
            <a:r>
              <a:rPr sz="2600" b="1" spc="-5" dirty="0">
                <a:latin typeface="Arial"/>
                <a:cs typeface="Arial"/>
              </a:rPr>
              <a:t>s 1</a:t>
            </a:r>
            <a:r>
              <a:rPr sz="2600" b="1" spc="-10" dirty="0">
                <a:latin typeface="Arial"/>
                <a:cs typeface="Arial"/>
              </a:rPr>
              <a:t>.</a:t>
            </a:r>
            <a:r>
              <a:rPr sz="2600" b="1" spc="-5" dirty="0">
                <a:latin typeface="Arial"/>
                <a:cs typeface="Arial"/>
              </a:rPr>
              <a:t>85, </a:t>
            </a:r>
            <a:r>
              <a:rPr sz="2600" b="1" spc="-10" dirty="0">
                <a:latin typeface="Arial"/>
                <a:cs typeface="Arial"/>
              </a:rPr>
              <a:t>wil</a:t>
            </a:r>
            <a:r>
              <a:rPr sz="2600" b="1" spc="-5" dirty="0">
                <a:latin typeface="Arial"/>
                <a:cs typeface="Arial"/>
              </a:rPr>
              <a:t>l </a:t>
            </a:r>
            <a:r>
              <a:rPr sz="2600" b="1" spc="-10" dirty="0">
                <a:latin typeface="Arial"/>
                <a:cs typeface="Arial"/>
              </a:rPr>
              <a:t>H</a:t>
            </a:r>
            <a:r>
              <a:rPr sz="2600" b="1" dirty="0">
                <a:latin typeface="Arial"/>
                <a:cs typeface="Arial"/>
              </a:rPr>
              <a:t>	</a:t>
            </a:r>
            <a:r>
              <a:rPr sz="2600" b="1" spc="-5" dirty="0">
                <a:latin typeface="Arial"/>
                <a:cs typeface="Arial"/>
              </a:rPr>
              <a:t>be</a:t>
            </a:r>
            <a:endParaRPr sz="2600">
              <a:latin typeface="Arial"/>
              <a:cs typeface="Arial"/>
            </a:endParaRPr>
          </a:p>
        </p:txBody>
      </p:sp>
      <p:sp>
        <p:nvSpPr>
          <p:cNvPr id="5" name="object 5"/>
          <p:cNvSpPr txBox="1"/>
          <p:nvPr/>
        </p:nvSpPr>
        <p:spPr>
          <a:xfrm>
            <a:off x="457200" y="32427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6" name="object 6"/>
          <p:cNvSpPr txBox="1"/>
          <p:nvPr/>
        </p:nvSpPr>
        <p:spPr>
          <a:xfrm>
            <a:off x="457200" y="42206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7" name="object 7"/>
          <p:cNvSpPr txBox="1"/>
          <p:nvPr/>
        </p:nvSpPr>
        <p:spPr>
          <a:xfrm>
            <a:off x="457200" y="47159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8" name="object 8"/>
          <p:cNvSpPr txBox="1"/>
          <p:nvPr/>
        </p:nvSpPr>
        <p:spPr>
          <a:xfrm>
            <a:off x="457200" y="51985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9" name="object 9"/>
          <p:cNvSpPr txBox="1"/>
          <p:nvPr/>
        </p:nvSpPr>
        <p:spPr>
          <a:xfrm>
            <a:off x="457200" y="56811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10" name="object 10"/>
          <p:cNvSpPr txBox="1"/>
          <p:nvPr/>
        </p:nvSpPr>
        <p:spPr>
          <a:xfrm>
            <a:off x="723900" y="1958136"/>
            <a:ext cx="6482715" cy="4025900"/>
          </a:xfrm>
          <a:prstGeom prst="rect">
            <a:avLst/>
          </a:prstGeom>
        </p:spPr>
        <p:txBody>
          <a:bodyPr vert="horz" wrap="square" lIns="0" tIns="99060" rIns="0" bIns="0" rtlCol="0">
            <a:spAutoFit/>
          </a:bodyPr>
          <a:lstStyle/>
          <a:p>
            <a:pPr marL="63500">
              <a:lnSpc>
                <a:spcPct val="100000"/>
              </a:lnSpc>
              <a:spcBef>
                <a:spcPts val="780"/>
              </a:spcBef>
            </a:pPr>
            <a:r>
              <a:rPr sz="2600" b="1" spc="-5" dirty="0">
                <a:latin typeface="Arial"/>
                <a:cs typeface="Arial"/>
              </a:rPr>
              <a:t>rejected at </a:t>
            </a:r>
            <a:r>
              <a:rPr sz="2600" b="1" spc="-10" dirty="0">
                <a:latin typeface="Arial"/>
                <a:cs typeface="Arial"/>
              </a:rPr>
              <a:t>the 10% level?</a:t>
            </a:r>
            <a:endParaRPr sz="2600">
              <a:latin typeface="Arial"/>
              <a:cs typeface="Arial"/>
            </a:endParaRPr>
          </a:p>
          <a:p>
            <a:pPr marL="2400300" algn="ctr">
              <a:lnSpc>
                <a:spcPts val="2600"/>
              </a:lnSpc>
              <a:spcBef>
                <a:spcPts val="680"/>
              </a:spcBef>
              <a:tabLst>
                <a:tab pos="2851150" algn="l"/>
                <a:tab pos="5495925" algn="l"/>
              </a:tabLst>
            </a:pPr>
            <a:r>
              <a:rPr sz="2600" b="1" spc="-10" dirty="0">
                <a:solidFill>
                  <a:srgbClr val="3465A4"/>
                </a:solidFill>
                <a:latin typeface="Arial"/>
                <a:cs typeface="Arial"/>
              </a:rPr>
              <a:t>H	</a:t>
            </a:r>
            <a:r>
              <a:rPr sz="2600" b="1" spc="-5" dirty="0">
                <a:solidFill>
                  <a:srgbClr val="3465A4"/>
                </a:solidFill>
                <a:latin typeface="Arial"/>
                <a:cs typeface="Arial"/>
              </a:rPr>
              <a:t>: </a:t>
            </a:r>
            <a:r>
              <a:rPr sz="2600" b="1" spc="85" dirty="0">
                <a:solidFill>
                  <a:srgbClr val="3465A4"/>
                </a:solidFill>
                <a:latin typeface="Arial"/>
                <a:cs typeface="Arial"/>
              </a:rPr>
              <a:t>µ </a:t>
            </a:r>
            <a:r>
              <a:rPr sz="2600" b="1" spc="-5" dirty="0">
                <a:solidFill>
                  <a:srgbClr val="3465A4"/>
                </a:solidFill>
                <a:latin typeface="Arial"/>
                <a:cs typeface="Arial"/>
              </a:rPr>
              <a:t>≥ 2</a:t>
            </a:r>
            <a:r>
              <a:rPr sz="2600" b="1" spc="-75" dirty="0">
                <a:solidFill>
                  <a:srgbClr val="3465A4"/>
                </a:solidFill>
                <a:latin typeface="Arial"/>
                <a:cs typeface="Arial"/>
              </a:rPr>
              <a:t> </a:t>
            </a:r>
            <a:r>
              <a:rPr sz="2600" b="1" spc="-10" dirty="0">
                <a:solidFill>
                  <a:srgbClr val="3465A4"/>
                </a:solidFill>
                <a:latin typeface="Arial"/>
                <a:cs typeface="Arial"/>
              </a:rPr>
              <a:t>versus</a:t>
            </a:r>
            <a:r>
              <a:rPr sz="2600" b="1" dirty="0">
                <a:solidFill>
                  <a:srgbClr val="3465A4"/>
                </a:solidFill>
                <a:latin typeface="Arial"/>
                <a:cs typeface="Arial"/>
              </a:rPr>
              <a:t> </a:t>
            </a:r>
            <a:r>
              <a:rPr sz="2600" b="1" spc="-10" dirty="0">
                <a:solidFill>
                  <a:srgbClr val="3465A4"/>
                </a:solidFill>
                <a:latin typeface="Arial"/>
                <a:cs typeface="Arial"/>
              </a:rPr>
              <a:t>H	</a:t>
            </a:r>
            <a:r>
              <a:rPr sz="2600" b="1" spc="-5" dirty="0">
                <a:solidFill>
                  <a:srgbClr val="3465A4"/>
                </a:solidFill>
                <a:latin typeface="Arial"/>
                <a:cs typeface="Arial"/>
              </a:rPr>
              <a:t>: </a:t>
            </a:r>
            <a:r>
              <a:rPr sz="2600" b="1" spc="85" dirty="0">
                <a:solidFill>
                  <a:srgbClr val="3465A4"/>
                </a:solidFill>
                <a:latin typeface="Arial"/>
                <a:cs typeface="Arial"/>
              </a:rPr>
              <a:t>µ </a:t>
            </a:r>
            <a:r>
              <a:rPr sz="2600" b="1" spc="-5" dirty="0">
                <a:solidFill>
                  <a:srgbClr val="3465A4"/>
                </a:solidFill>
                <a:latin typeface="Arial"/>
                <a:cs typeface="Arial"/>
              </a:rPr>
              <a:t>&lt;</a:t>
            </a:r>
            <a:r>
              <a:rPr sz="2600" b="1" spc="-185" dirty="0">
                <a:solidFill>
                  <a:srgbClr val="3465A4"/>
                </a:solidFill>
                <a:latin typeface="Arial"/>
                <a:cs typeface="Arial"/>
              </a:rPr>
              <a:t> </a:t>
            </a:r>
            <a:r>
              <a:rPr sz="2600" b="1" spc="-5" dirty="0">
                <a:solidFill>
                  <a:srgbClr val="3465A4"/>
                </a:solidFill>
                <a:latin typeface="Arial"/>
                <a:cs typeface="Arial"/>
              </a:rPr>
              <a:t>2</a:t>
            </a:r>
            <a:endParaRPr sz="2600">
              <a:latin typeface="Arial"/>
              <a:cs typeface="Arial"/>
            </a:endParaRPr>
          </a:p>
          <a:p>
            <a:pPr marL="2650490">
              <a:lnSpc>
                <a:spcPts val="1520"/>
              </a:lnSpc>
              <a:tabLst>
                <a:tab pos="5295265" algn="l"/>
              </a:tabLst>
            </a:pPr>
            <a:r>
              <a:rPr sz="1700" b="1" spc="15" dirty="0">
                <a:solidFill>
                  <a:srgbClr val="3465A4"/>
                </a:solidFill>
                <a:latin typeface="Arial"/>
                <a:cs typeface="Arial"/>
              </a:rPr>
              <a:t>0	1</a:t>
            </a:r>
            <a:endParaRPr sz="1700">
              <a:latin typeface="Arial"/>
              <a:cs typeface="Arial"/>
            </a:endParaRPr>
          </a:p>
          <a:p>
            <a:pPr marL="12700">
              <a:lnSpc>
                <a:spcPct val="100000"/>
              </a:lnSpc>
              <a:spcBef>
                <a:spcPts val="585"/>
              </a:spcBef>
            </a:pPr>
            <a:r>
              <a:rPr sz="2600" spc="-5" dirty="0">
                <a:latin typeface="Arial"/>
                <a:cs typeface="Arial"/>
              </a:rPr>
              <a:t>Null distribution of</a:t>
            </a:r>
            <a:r>
              <a:rPr sz="2600" spc="-15" dirty="0">
                <a:latin typeface="Arial"/>
                <a:cs typeface="Arial"/>
              </a:rPr>
              <a:t> </a:t>
            </a:r>
            <a:r>
              <a:rPr sz="2600" spc="-5" dirty="0">
                <a:latin typeface="Arial"/>
                <a:cs typeface="Arial"/>
              </a:rPr>
              <a:t>X_bar:</a:t>
            </a:r>
            <a:endParaRPr sz="2600">
              <a:latin typeface="Arial"/>
              <a:cs typeface="Arial"/>
            </a:endParaRPr>
          </a:p>
          <a:p>
            <a:pPr marL="2397125" algn="ctr">
              <a:lnSpc>
                <a:spcPct val="100000"/>
              </a:lnSpc>
              <a:spcBef>
                <a:spcPts val="780"/>
              </a:spcBef>
            </a:pPr>
            <a:r>
              <a:rPr sz="2600" spc="-5" dirty="0">
                <a:latin typeface="Arial"/>
                <a:cs typeface="Arial"/>
              </a:rPr>
              <a:t>X_bar ~ N(2,</a:t>
            </a:r>
            <a:r>
              <a:rPr sz="2600" spc="-35" dirty="0">
                <a:latin typeface="Arial"/>
                <a:cs typeface="Arial"/>
              </a:rPr>
              <a:t> </a:t>
            </a:r>
            <a:r>
              <a:rPr sz="2600" spc="-5" dirty="0">
                <a:latin typeface="Arial"/>
                <a:cs typeface="Arial"/>
              </a:rPr>
              <a:t>0.6</a:t>
            </a:r>
            <a:r>
              <a:rPr sz="2550" spc="-7" baseline="44117" dirty="0">
                <a:latin typeface="Arial"/>
                <a:cs typeface="Arial"/>
              </a:rPr>
              <a:t>2</a:t>
            </a:r>
            <a:r>
              <a:rPr sz="2600" spc="-5" dirty="0">
                <a:latin typeface="Arial"/>
                <a:cs typeface="Arial"/>
              </a:rPr>
              <a:t>/80)</a:t>
            </a:r>
            <a:endParaRPr sz="2600">
              <a:latin typeface="Arial"/>
              <a:cs typeface="Arial"/>
            </a:endParaRPr>
          </a:p>
          <a:p>
            <a:pPr marL="12700">
              <a:lnSpc>
                <a:spcPct val="100000"/>
              </a:lnSpc>
              <a:spcBef>
                <a:spcPts val="680"/>
              </a:spcBef>
            </a:pPr>
            <a:r>
              <a:rPr sz="2600" spc="-5" dirty="0">
                <a:latin typeface="Arial"/>
                <a:cs typeface="Arial"/>
              </a:rPr>
              <a:t>α =</a:t>
            </a:r>
            <a:r>
              <a:rPr sz="2600" spc="-10" dirty="0">
                <a:latin typeface="Arial"/>
                <a:cs typeface="Arial"/>
              </a:rPr>
              <a:t> 0.10</a:t>
            </a:r>
            <a:endParaRPr sz="2600">
              <a:latin typeface="Arial"/>
              <a:cs typeface="Arial"/>
            </a:endParaRPr>
          </a:p>
          <a:p>
            <a:pPr marL="12700">
              <a:lnSpc>
                <a:spcPct val="100000"/>
              </a:lnSpc>
              <a:spcBef>
                <a:spcPts val="680"/>
              </a:spcBef>
            </a:pPr>
            <a:r>
              <a:rPr sz="2600" spc="-5" dirty="0">
                <a:latin typeface="Arial"/>
                <a:cs typeface="Arial"/>
              </a:rPr>
              <a:t>Finding z-score for</a:t>
            </a:r>
            <a:r>
              <a:rPr sz="2600" spc="-15" dirty="0">
                <a:latin typeface="Arial"/>
                <a:cs typeface="Arial"/>
              </a:rPr>
              <a:t> </a:t>
            </a:r>
            <a:r>
              <a:rPr sz="2600" spc="-10" dirty="0">
                <a:latin typeface="Arial"/>
                <a:cs typeface="Arial"/>
              </a:rPr>
              <a:t>1.85</a:t>
            </a:r>
            <a:endParaRPr sz="2600">
              <a:latin typeface="Arial"/>
              <a:cs typeface="Arial"/>
            </a:endParaRPr>
          </a:p>
          <a:p>
            <a:pPr marL="12700">
              <a:lnSpc>
                <a:spcPct val="100000"/>
              </a:lnSpc>
              <a:spcBef>
                <a:spcPts val="780"/>
              </a:spcBef>
            </a:pPr>
            <a:r>
              <a:rPr sz="2600" spc="-5" dirty="0">
                <a:latin typeface="Arial"/>
                <a:cs typeface="Arial"/>
              </a:rPr>
              <a:t>Z = (1.85 – 2)/ (0.6/sqrt(80)) =</a:t>
            </a:r>
            <a:r>
              <a:rPr sz="2600" spc="-35" dirty="0">
                <a:latin typeface="Arial"/>
                <a:cs typeface="Arial"/>
              </a:rPr>
              <a:t> </a:t>
            </a:r>
            <a:r>
              <a:rPr sz="2600" spc="-5" dirty="0">
                <a:latin typeface="Arial"/>
                <a:cs typeface="Arial"/>
              </a:rPr>
              <a:t>-2.24</a:t>
            </a:r>
            <a:endParaRPr sz="2600">
              <a:latin typeface="Arial"/>
              <a:cs typeface="Arial"/>
            </a:endParaRPr>
          </a:p>
          <a:p>
            <a:pPr marL="12700">
              <a:lnSpc>
                <a:spcPct val="100000"/>
              </a:lnSpc>
              <a:spcBef>
                <a:spcPts val="680"/>
              </a:spcBef>
              <a:tabLst>
                <a:tab pos="1082675" algn="l"/>
              </a:tabLst>
            </a:pPr>
            <a:r>
              <a:rPr sz="2600" spc="-5" dirty="0">
                <a:latin typeface="Arial"/>
                <a:cs typeface="Arial"/>
              </a:rPr>
              <a:t>=&gt; P=	P(Z &lt; -2.24) =</a:t>
            </a:r>
            <a:r>
              <a:rPr sz="2600" spc="-20" dirty="0">
                <a:latin typeface="Arial"/>
                <a:cs typeface="Arial"/>
              </a:rPr>
              <a:t> </a:t>
            </a:r>
            <a:r>
              <a:rPr sz="2600" spc="-5" dirty="0">
                <a:latin typeface="Arial"/>
                <a:cs typeface="Arial"/>
              </a:rPr>
              <a:t>0.0125</a:t>
            </a:r>
            <a:endParaRPr sz="2600">
              <a:latin typeface="Arial"/>
              <a:cs typeface="Arial"/>
            </a:endParaRPr>
          </a:p>
        </p:txBody>
      </p:sp>
      <p:sp>
        <p:nvSpPr>
          <p:cNvPr id="11" name="object 11"/>
          <p:cNvSpPr txBox="1"/>
          <p:nvPr/>
        </p:nvSpPr>
        <p:spPr>
          <a:xfrm>
            <a:off x="457200" y="6046215"/>
            <a:ext cx="7469505" cy="548005"/>
          </a:xfrm>
          <a:prstGeom prst="rect">
            <a:avLst/>
          </a:prstGeom>
        </p:spPr>
        <p:txBody>
          <a:bodyPr vert="horz" wrap="square" lIns="0" tIns="11430" rIns="0" bIns="0" rtlCol="0">
            <a:spAutoFit/>
          </a:bodyPr>
          <a:lstStyle/>
          <a:p>
            <a:pPr marL="12700">
              <a:lnSpc>
                <a:spcPts val="2600"/>
              </a:lnSpc>
              <a:spcBef>
                <a:spcPts val="90"/>
              </a:spcBef>
              <a:tabLst>
                <a:tab pos="2552700" algn="l"/>
              </a:tabLst>
            </a:pPr>
            <a:r>
              <a:rPr sz="1150" spc="-25" dirty="0">
                <a:latin typeface="Trebuchet MS"/>
                <a:cs typeface="Trebuchet MS"/>
              </a:rPr>
              <a:t>●  </a:t>
            </a:r>
            <a:r>
              <a:rPr sz="2600" spc="-5" dirty="0">
                <a:latin typeface="Arial"/>
                <a:cs typeface="Arial"/>
              </a:rPr>
              <a:t>=&gt; </a:t>
            </a:r>
            <a:r>
              <a:rPr sz="2600" spc="-10" dirty="0">
                <a:latin typeface="Arial"/>
                <a:cs typeface="Arial"/>
              </a:rPr>
              <a:t>P </a:t>
            </a:r>
            <a:r>
              <a:rPr sz="2600" spc="-5" dirty="0">
                <a:latin typeface="Arial"/>
                <a:cs typeface="Arial"/>
              </a:rPr>
              <a:t>&lt; α</a:t>
            </a:r>
            <a:r>
              <a:rPr sz="2600" spc="-45" dirty="0">
                <a:latin typeface="Arial"/>
                <a:cs typeface="Arial"/>
              </a:rPr>
              <a:t> </a:t>
            </a:r>
            <a:r>
              <a:rPr sz="2600" spc="-5" dirty="0">
                <a:latin typeface="Arial"/>
                <a:cs typeface="Arial"/>
              </a:rPr>
              <a:t>=&gt;</a:t>
            </a:r>
            <a:r>
              <a:rPr sz="2600" dirty="0">
                <a:latin typeface="Arial"/>
                <a:cs typeface="Arial"/>
              </a:rPr>
              <a:t> </a:t>
            </a:r>
            <a:r>
              <a:rPr sz="2600" b="1" spc="-10" dirty="0">
                <a:latin typeface="Arial"/>
                <a:cs typeface="Arial"/>
              </a:rPr>
              <a:t>H	will be </a:t>
            </a:r>
            <a:r>
              <a:rPr sz="2600" b="1" spc="-5" dirty="0">
                <a:latin typeface="Arial"/>
                <a:cs typeface="Arial"/>
              </a:rPr>
              <a:t>rejected at </a:t>
            </a:r>
            <a:r>
              <a:rPr sz="2600" b="1" spc="-10" dirty="0">
                <a:latin typeface="Arial"/>
                <a:cs typeface="Arial"/>
              </a:rPr>
              <a:t>the 10%</a:t>
            </a:r>
            <a:r>
              <a:rPr sz="2600" b="1" spc="-35" dirty="0">
                <a:latin typeface="Arial"/>
                <a:cs typeface="Arial"/>
              </a:rPr>
              <a:t> </a:t>
            </a:r>
            <a:r>
              <a:rPr sz="2600" b="1" spc="-5" dirty="0">
                <a:latin typeface="Arial"/>
                <a:cs typeface="Arial"/>
              </a:rPr>
              <a:t>level</a:t>
            </a:r>
            <a:endParaRPr sz="2600">
              <a:latin typeface="Arial"/>
              <a:cs typeface="Arial"/>
            </a:endParaRPr>
          </a:p>
          <a:p>
            <a:pPr marL="2339340">
              <a:lnSpc>
                <a:spcPts val="1520"/>
              </a:lnSpc>
            </a:pPr>
            <a:r>
              <a:rPr sz="1700" b="1" spc="15" dirty="0">
                <a:latin typeface="Arial"/>
                <a:cs typeface="Arial"/>
              </a:rPr>
              <a:t>0</a:t>
            </a:r>
            <a:endParaRPr sz="1700">
              <a:latin typeface="Arial"/>
              <a:cs typeface="Arial"/>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254000"/>
            <a:ext cx="7787005" cy="1292860"/>
          </a:xfrm>
          <a:prstGeom prst="rect">
            <a:avLst/>
          </a:prstGeom>
        </p:spPr>
        <p:txBody>
          <a:bodyPr vert="horz" wrap="square" lIns="0" tIns="93980" rIns="0" bIns="0" rtlCol="0">
            <a:spAutoFit/>
          </a:bodyPr>
          <a:lstStyle/>
          <a:p>
            <a:pPr marL="368300" marR="5080" indent="-355600">
              <a:lnSpc>
                <a:spcPts val="4700"/>
              </a:lnSpc>
              <a:spcBef>
                <a:spcPts val="740"/>
              </a:spcBef>
              <a:tabLst>
                <a:tab pos="2403475" algn="l"/>
              </a:tabLst>
            </a:pPr>
            <a:r>
              <a:rPr spc="-5" dirty="0"/>
              <a:t>Problem	</a:t>
            </a:r>
            <a:r>
              <a:rPr dirty="0"/>
              <a:t>2(c) : </a:t>
            </a:r>
            <a:r>
              <a:rPr spc="-5" dirty="0"/>
              <a:t>Solution</a:t>
            </a:r>
            <a:r>
              <a:rPr spc="-90" dirty="0"/>
              <a:t> </a:t>
            </a:r>
            <a:r>
              <a:rPr spc="-5" dirty="0"/>
              <a:t>using  Rejection region</a:t>
            </a:r>
            <a:r>
              <a:rPr spc="-20" dirty="0"/>
              <a:t> </a:t>
            </a:r>
            <a:r>
              <a:rPr spc="-5" dirty="0"/>
              <a:t>approach</a:t>
            </a:r>
          </a:p>
        </p:txBody>
      </p:sp>
      <p:sp>
        <p:nvSpPr>
          <p:cNvPr id="3" name="object 3"/>
          <p:cNvSpPr txBox="1"/>
          <p:nvPr/>
        </p:nvSpPr>
        <p:spPr>
          <a:xfrm>
            <a:off x="5651309" y="1991439"/>
            <a:ext cx="133985" cy="259715"/>
          </a:xfrm>
          <a:prstGeom prst="rect">
            <a:avLst/>
          </a:prstGeom>
        </p:spPr>
        <p:txBody>
          <a:bodyPr vert="horz" wrap="square" lIns="0" tIns="17145" rIns="0" bIns="0" rtlCol="0">
            <a:spAutoFit/>
          </a:bodyPr>
          <a:lstStyle/>
          <a:p>
            <a:pPr marL="12700">
              <a:lnSpc>
                <a:spcPct val="100000"/>
              </a:lnSpc>
              <a:spcBef>
                <a:spcPts val="135"/>
              </a:spcBef>
            </a:pPr>
            <a:r>
              <a:rPr sz="1500" b="1" spc="20" dirty="0">
                <a:latin typeface="Arial"/>
                <a:cs typeface="Arial"/>
              </a:rPr>
              <a:t>0</a:t>
            </a:r>
            <a:endParaRPr sz="1500">
              <a:latin typeface="Arial"/>
              <a:cs typeface="Arial"/>
            </a:endParaRPr>
          </a:p>
        </p:txBody>
      </p:sp>
      <p:sp>
        <p:nvSpPr>
          <p:cNvPr id="4" name="object 4"/>
          <p:cNvSpPr txBox="1"/>
          <p:nvPr/>
        </p:nvSpPr>
        <p:spPr>
          <a:xfrm>
            <a:off x="317500" y="1739392"/>
            <a:ext cx="8460105" cy="376555"/>
          </a:xfrm>
          <a:prstGeom prst="rect">
            <a:avLst/>
          </a:prstGeom>
        </p:spPr>
        <p:txBody>
          <a:bodyPr vert="horz" wrap="square" lIns="0" tIns="13335" rIns="0" bIns="0" rtlCol="0">
            <a:spAutoFit/>
          </a:bodyPr>
          <a:lstStyle/>
          <a:p>
            <a:pPr marL="12700">
              <a:lnSpc>
                <a:spcPct val="100000"/>
              </a:lnSpc>
              <a:spcBef>
                <a:spcPts val="105"/>
              </a:spcBef>
              <a:tabLst>
                <a:tab pos="5535930" algn="l"/>
              </a:tabLst>
            </a:pPr>
            <a:r>
              <a:rPr sz="2300" b="1" dirty="0">
                <a:latin typeface="Arial"/>
                <a:cs typeface="Arial"/>
              </a:rPr>
              <a:t>c. </a:t>
            </a:r>
            <a:r>
              <a:rPr sz="2300" b="1" spc="-5" dirty="0">
                <a:latin typeface="Arial"/>
                <a:cs typeface="Arial"/>
              </a:rPr>
              <a:t>If </a:t>
            </a:r>
            <a:r>
              <a:rPr sz="2300" b="1" dirty="0">
                <a:latin typeface="Arial"/>
                <a:cs typeface="Arial"/>
              </a:rPr>
              <a:t>the sample mean pH </a:t>
            </a:r>
            <a:r>
              <a:rPr sz="2300" b="1" spc="-5" dirty="0">
                <a:latin typeface="Arial"/>
                <a:cs typeface="Arial"/>
              </a:rPr>
              <a:t>is </a:t>
            </a:r>
            <a:r>
              <a:rPr sz="2300" b="1" dirty="0">
                <a:latin typeface="Arial"/>
                <a:cs typeface="Arial"/>
              </a:rPr>
              <a:t>1.85,</a:t>
            </a:r>
            <a:r>
              <a:rPr sz="2300" b="1" spc="45" dirty="0">
                <a:latin typeface="Arial"/>
                <a:cs typeface="Arial"/>
              </a:rPr>
              <a:t> </a:t>
            </a:r>
            <a:r>
              <a:rPr sz="2300" b="1" spc="-5" dirty="0">
                <a:latin typeface="Arial"/>
                <a:cs typeface="Arial"/>
              </a:rPr>
              <a:t>will</a:t>
            </a:r>
            <a:r>
              <a:rPr sz="2300" b="1" spc="5" dirty="0">
                <a:latin typeface="Arial"/>
                <a:cs typeface="Arial"/>
              </a:rPr>
              <a:t> </a:t>
            </a:r>
            <a:r>
              <a:rPr sz="2300" b="1" dirty="0">
                <a:latin typeface="Arial"/>
                <a:cs typeface="Arial"/>
              </a:rPr>
              <a:t>H	</a:t>
            </a:r>
            <a:r>
              <a:rPr sz="2300" b="1" spc="-5" dirty="0">
                <a:latin typeface="Arial"/>
                <a:cs typeface="Arial"/>
              </a:rPr>
              <a:t>be </a:t>
            </a:r>
            <a:r>
              <a:rPr sz="2300" b="1" dirty="0">
                <a:latin typeface="Arial"/>
                <a:cs typeface="Arial"/>
              </a:rPr>
              <a:t>rejected at the</a:t>
            </a:r>
            <a:r>
              <a:rPr sz="2300" b="1" spc="-60" dirty="0">
                <a:latin typeface="Arial"/>
                <a:cs typeface="Arial"/>
              </a:rPr>
              <a:t> </a:t>
            </a:r>
            <a:r>
              <a:rPr sz="2300" b="1" dirty="0">
                <a:latin typeface="Arial"/>
                <a:cs typeface="Arial"/>
              </a:rPr>
              <a:t>1%</a:t>
            </a:r>
            <a:endParaRPr sz="2300">
              <a:latin typeface="Arial"/>
              <a:cs typeface="Arial"/>
            </a:endParaRPr>
          </a:p>
        </p:txBody>
      </p:sp>
      <p:sp>
        <p:nvSpPr>
          <p:cNvPr id="5" name="object 5"/>
          <p:cNvSpPr txBox="1"/>
          <p:nvPr/>
        </p:nvSpPr>
        <p:spPr>
          <a:xfrm>
            <a:off x="635000" y="2158492"/>
            <a:ext cx="855344" cy="376555"/>
          </a:xfrm>
          <a:prstGeom prst="rect">
            <a:avLst/>
          </a:prstGeom>
        </p:spPr>
        <p:txBody>
          <a:bodyPr vert="horz" wrap="square" lIns="0" tIns="13335" rIns="0" bIns="0" rtlCol="0">
            <a:spAutoFit/>
          </a:bodyPr>
          <a:lstStyle/>
          <a:p>
            <a:pPr marL="12700">
              <a:lnSpc>
                <a:spcPct val="100000"/>
              </a:lnSpc>
              <a:spcBef>
                <a:spcPts val="105"/>
              </a:spcBef>
            </a:pPr>
            <a:r>
              <a:rPr sz="2300" b="1" spc="-5" dirty="0">
                <a:latin typeface="Arial"/>
                <a:cs typeface="Arial"/>
              </a:rPr>
              <a:t>level?</a:t>
            </a:r>
            <a:endParaRPr sz="2300">
              <a:latin typeface="Arial"/>
              <a:cs typeface="Arial"/>
            </a:endParaRPr>
          </a:p>
        </p:txBody>
      </p:sp>
      <p:sp>
        <p:nvSpPr>
          <p:cNvPr id="6" name="object 6"/>
          <p:cNvSpPr txBox="1"/>
          <p:nvPr/>
        </p:nvSpPr>
        <p:spPr>
          <a:xfrm>
            <a:off x="317500" y="3259226"/>
            <a:ext cx="101600" cy="183515"/>
          </a:xfrm>
          <a:prstGeom prst="rect">
            <a:avLst/>
          </a:prstGeom>
        </p:spPr>
        <p:txBody>
          <a:bodyPr vert="horz" wrap="square" lIns="0" tIns="17145" rIns="0" bIns="0" rtlCol="0">
            <a:spAutoFit/>
          </a:bodyPr>
          <a:lstStyle/>
          <a:p>
            <a:pPr marL="12700">
              <a:lnSpc>
                <a:spcPct val="100000"/>
              </a:lnSpc>
              <a:spcBef>
                <a:spcPts val="135"/>
              </a:spcBef>
            </a:pPr>
            <a:r>
              <a:rPr sz="1000" spc="-5" dirty="0">
                <a:latin typeface="Trebuchet MS"/>
                <a:cs typeface="Trebuchet MS"/>
              </a:rPr>
              <a:t>●</a:t>
            </a:r>
            <a:endParaRPr sz="1000">
              <a:latin typeface="Trebuchet MS"/>
              <a:cs typeface="Trebuchet MS"/>
            </a:endParaRPr>
          </a:p>
        </p:txBody>
      </p:sp>
      <p:sp>
        <p:nvSpPr>
          <p:cNvPr id="7" name="object 7"/>
          <p:cNvSpPr txBox="1"/>
          <p:nvPr/>
        </p:nvSpPr>
        <p:spPr>
          <a:xfrm>
            <a:off x="317500" y="4160926"/>
            <a:ext cx="101600" cy="183515"/>
          </a:xfrm>
          <a:prstGeom prst="rect">
            <a:avLst/>
          </a:prstGeom>
        </p:spPr>
        <p:txBody>
          <a:bodyPr vert="horz" wrap="square" lIns="0" tIns="17145" rIns="0" bIns="0" rtlCol="0">
            <a:spAutoFit/>
          </a:bodyPr>
          <a:lstStyle/>
          <a:p>
            <a:pPr marL="12700">
              <a:lnSpc>
                <a:spcPct val="100000"/>
              </a:lnSpc>
              <a:spcBef>
                <a:spcPts val="135"/>
              </a:spcBef>
            </a:pPr>
            <a:r>
              <a:rPr sz="1000" spc="-5" dirty="0">
                <a:latin typeface="Trebuchet MS"/>
                <a:cs typeface="Trebuchet MS"/>
              </a:rPr>
              <a:t>●</a:t>
            </a:r>
            <a:endParaRPr sz="1000">
              <a:latin typeface="Trebuchet MS"/>
              <a:cs typeface="Trebuchet MS"/>
            </a:endParaRPr>
          </a:p>
        </p:txBody>
      </p:sp>
      <p:sp>
        <p:nvSpPr>
          <p:cNvPr id="8" name="object 8"/>
          <p:cNvSpPr txBox="1"/>
          <p:nvPr/>
        </p:nvSpPr>
        <p:spPr>
          <a:xfrm>
            <a:off x="317500" y="2602992"/>
            <a:ext cx="6450965" cy="2268855"/>
          </a:xfrm>
          <a:prstGeom prst="rect">
            <a:avLst/>
          </a:prstGeom>
        </p:spPr>
        <p:txBody>
          <a:bodyPr vert="horz" wrap="square" lIns="0" tIns="13335" rIns="0" bIns="0" rtlCol="0">
            <a:spAutoFit/>
          </a:bodyPr>
          <a:lstStyle/>
          <a:p>
            <a:pPr marL="2819400" algn="ctr">
              <a:lnSpc>
                <a:spcPts val="2390"/>
              </a:lnSpc>
              <a:spcBef>
                <a:spcPts val="105"/>
              </a:spcBef>
              <a:tabLst>
                <a:tab pos="3220085" algn="l"/>
                <a:tab pos="5570855" algn="l"/>
              </a:tabLst>
            </a:pPr>
            <a:r>
              <a:rPr sz="2300" b="1" dirty="0">
                <a:solidFill>
                  <a:srgbClr val="3465A4"/>
                </a:solidFill>
                <a:latin typeface="Arial"/>
                <a:cs typeface="Arial"/>
              </a:rPr>
              <a:t>H	: </a:t>
            </a:r>
            <a:r>
              <a:rPr sz="2300" b="1" spc="80" dirty="0">
                <a:solidFill>
                  <a:srgbClr val="3465A4"/>
                </a:solidFill>
                <a:latin typeface="Arial"/>
                <a:cs typeface="Arial"/>
              </a:rPr>
              <a:t>µ </a:t>
            </a:r>
            <a:r>
              <a:rPr sz="2300" b="1" dirty="0">
                <a:solidFill>
                  <a:srgbClr val="3465A4"/>
                </a:solidFill>
                <a:latin typeface="Arial"/>
                <a:cs typeface="Arial"/>
              </a:rPr>
              <a:t>≥ 2</a:t>
            </a:r>
            <a:r>
              <a:rPr sz="2300" b="1" spc="-70" dirty="0">
                <a:solidFill>
                  <a:srgbClr val="3465A4"/>
                </a:solidFill>
                <a:latin typeface="Arial"/>
                <a:cs typeface="Arial"/>
              </a:rPr>
              <a:t> </a:t>
            </a:r>
            <a:r>
              <a:rPr sz="2300" b="1" dirty="0">
                <a:solidFill>
                  <a:srgbClr val="3465A4"/>
                </a:solidFill>
                <a:latin typeface="Arial"/>
                <a:cs typeface="Arial"/>
              </a:rPr>
              <a:t>versus H	: </a:t>
            </a:r>
            <a:r>
              <a:rPr sz="2300" b="1" spc="80" dirty="0">
                <a:solidFill>
                  <a:srgbClr val="3465A4"/>
                </a:solidFill>
                <a:latin typeface="Arial"/>
                <a:cs typeface="Arial"/>
              </a:rPr>
              <a:t>µ </a:t>
            </a:r>
            <a:r>
              <a:rPr sz="2300" b="1" dirty="0">
                <a:solidFill>
                  <a:srgbClr val="3465A4"/>
                </a:solidFill>
                <a:latin typeface="Arial"/>
                <a:cs typeface="Arial"/>
              </a:rPr>
              <a:t>&lt;</a:t>
            </a:r>
            <a:r>
              <a:rPr sz="2300" b="1" spc="-165" dirty="0">
                <a:solidFill>
                  <a:srgbClr val="3465A4"/>
                </a:solidFill>
                <a:latin typeface="Arial"/>
                <a:cs typeface="Arial"/>
              </a:rPr>
              <a:t> </a:t>
            </a:r>
            <a:r>
              <a:rPr sz="2300" b="1" dirty="0">
                <a:solidFill>
                  <a:srgbClr val="3465A4"/>
                </a:solidFill>
                <a:latin typeface="Arial"/>
                <a:cs typeface="Arial"/>
              </a:rPr>
              <a:t>2</a:t>
            </a:r>
            <a:endParaRPr sz="2300">
              <a:latin typeface="Arial"/>
              <a:cs typeface="Arial"/>
            </a:endParaRPr>
          </a:p>
          <a:p>
            <a:pPr marL="3042920">
              <a:lnSpc>
                <a:spcPts val="1430"/>
              </a:lnSpc>
              <a:tabLst>
                <a:tab pos="5393690" algn="l"/>
              </a:tabLst>
            </a:pPr>
            <a:r>
              <a:rPr sz="1500" b="1" spc="20" dirty="0">
                <a:solidFill>
                  <a:srgbClr val="3465A4"/>
                </a:solidFill>
                <a:latin typeface="Arial"/>
                <a:cs typeface="Arial"/>
              </a:rPr>
              <a:t>0	1</a:t>
            </a:r>
            <a:endParaRPr sz="1500">
              <a:latin typeface="Arial"/>
              <a:cs typeface="Arial"/>
            </a:endParaRPr>
          </a:p>
          <a:p>
            <a:pPr marL="241300">
              <a:lnSpc>
                <a:spcPct val="100000"/>
              </a:lnSpc>
              <a:spcBef>
                <a:spcPts val="480"/>
              </a:spcBef>
            </a:pPr>
            <a:r>
              <a:rPr sz="2300" dirty="0">
                <a:latin typeface="Arial"/>
                <a:cs typeface="Arial"/>
              </a:rPr>
              <a:t>Null distribution of</a:t>
            </a:r>
            <a:r>
              <a:rPr sz="2300" spc="-10" dirty="0">
                <a:latin typeface="Arial"/>
                <a:cs typeface="Arial"/>
              </a:rPr>
              <a:t> </a:t>
            </a:r>
            <a:r>
              <a:rPr sz="2300" dirty="0">
                <a:latin typeface="Arial"/>
                <a:cs typeface="Arial"/>
              </a:rPr>
              <a:t>X_bar:</a:t>
            </a:r>
            <a:endParaRPr sz="2300">
              <a:latin typeface="Arial"/>
              <a:cs typeface="Arial"/>
            </a:endParaRPr>
          </a:p>
          <a:p>
            <a:pPr marL="2819400" algn="ctr">
              <a:lnSpc>
                <a:spcPct val="100000"/>
              </a:lnSpc>
              <a:spcBef>
                <a:spcPts val="840"/>
              </a:spcBef>
            </a:pPr>
            <a:r>
              <a:rPr sz="2300" dirty="0">
                <a:latin typeface="Arial"/>
                <a:cs typeface="Arial"/>
              </a:rPr>
              <a:t>X_bar ~ N(2,</a:t>
            </a:r>
            <a:r>
              <a:rPr sz="2300" spc="-25" dirty="0">
                <a:latin typeface="Arial"/>
                <a:cs typeface="Arial"/>
              </a:rPr>
              <a:t> </a:t>
            </a:r>
            <a:r>
              <a:rPr sz="2300" dirty="0">
                <a:latin typeface="Arial"/>
                <a:cs typeface="Arial"/>
              </a:rPr>
              <a:t>0.6</a:t>
            </a:r>
            <a:r>
              <a:rPr sz="2250" baseline="57407" dirty="0">
                <a:latin typeface="Arial"/>
                <a:cs typeface="Arial"/>
              </a:rPr>
              <a:t>2</a:t>
            </a:r>
            <a:r>
              <a:rPr sz="2300" dirty="0">
                <a:latin typeface="Arial"/>
                <a:cs typeface="Arial"/>
              </a:rPr>
              <a:t>/80)</a:t>
            </a:r>
            <a:endParaRPr sz="2300">
              <a:latin typeface="Arial"/>
              <a:cs typeface="Arial"/>
            </a:endParaRPr>
          </a:p>
          <a:p>
            <a:pPr marL="241300">
              <a:lnSpc>
                <a:spcPct val="100000"/>
              </a:lnSpc>
              <a:spcBef>
                <a:spcPts val="740"/>
              </a:spcBef>
            </a:pPr>
            <a:r>
              <a:rPr sz="2300" dirty="0">
                <a:latin typeface="Arial"/>
                <a:cs typeface="Arial"/>
              </a:rPr>
              <a:t>Α =</a:t>
            </a:r>
            <a:r>
              <a:rPr sz="2300" spc="-135" dirty="0">
                <a:latin typeface="Arial"/>
                <a:cs typeface="Arial"/>
              </a:rPr>
              <a:t> </a:t>
            </a:r>
            <a:r>
              <a:rPr sz="2300" dirty="0">
                <a:latin typeface="Arial"/>
                <a:cs typeface="Arial"/>
              </a:rPr>
              <a:t>0.01</a:t>
            </a:r>
            <a:endParaRPr sz="2300">
              <a:latin typeface="Arial"/>
              <a:cs typeface="Arial"/>
            </a:endParaRPr>
          </a:p>
          <a:p>
            <a:pPr marL="241300" indent="-228600">
              <a:lnSpc>
                <a:spcPct val="100000"/>
              </a:lnSpc>
              <a:spcBef>
                <a:spcPts val="740"/>
              </a:spcBef>
              <a:buSzPct val="43478"/>
              <a:buFont typeface="Trebuchet MS"/>
              <a:buChar char="●"/>
              <a:tabLst>
                <a:tab pos="241300" algn="l"/>
              </a:tabLst>
            </a:pPr>
            <a:r>
              <a:rPr sz="2300" dirty="0">
                <a:latin typeface="Arial"/>
                <a:cs typeface="Arial"/>
              </a:rPr>
              <a:t>Z = -2.33 (Critical</a:t>
            </a:r>
            <a:r>
              <a:rPr sz="2300" spc="-10" dirty="0">
                <a:latin typeface="Arial"/>
                <a:cs typeface="Arial"/>
              </a:rPr>
              <a:t> </a:t>
            </a:r>
            <a:r>
              <a:rPr sz="2300" dirty="0">
                <a:latin typeface="Arial"/>
                <a:cs typeface="Arial"/>
              </a:rPr>
              <a:t>value)</a:t>
            </a:r>
            <a:endParaRPr sz="2300">
              <a:latin typeface="Arial"/>
              <a:cs typeface="Arial"/>
            </a:endParaRPr>
          </a:p>
        </p:txBody>
      </p:sp>
      <p:sp>
        <p:nvSpPr>
          <p:cNvPr id="9" name="object 9"/>
          <p:cNvSpPr txBox="1"/>
          <p:nvPr/>
        </p:nvSpPr>
        <p:spPr>
          <a:xfrm>
            <a:off x="317500" y="4859121"/>
            <a:ext cx="8502650" cy="1938655"/>
          </a:xfrm>
          <a:prstGeom prst="rect">
            <a:avLst/>
          </a:prstGeom>
        </p:spPr>
        <p:txBody>
          <a:bodyPr vert="horz" wrap="square" lIns="0" tIns="106680" rIns="0" bIns="0" rtlCol="0">
            <a:spAutoFit/>
          </a:bodyPr>
          <a:lstStyle/>
          <a:p>
            <a:pPr marL="12700">
              <a:lnSpc>
                <a:spcPct val="100000"/>
              </a:lnSpc>
              <a:spcBef>
                <a:spcPts val="840"/>
              </a:spcBef>
              <a:tabLst>
                <a:tab pos="1631314" algn="l"/>
              </a:tabLst>
            </a:pPr>
            <a:r>
              <a:rPr sz="2300" dirty="0">
                <a:latin typeface="Arial"/>
                <a:cs typeface="Arial"/>
              </a:rPr>
              <a:t>=&gt; X_bar</a:t>
            </a:r>
            <a:r>
              <a:rPr sz="2300" spc="5" dirty="0">
                <a:latin typeface="Arial"/>
                <a:cs typeface="Arial"/>
              </a:rPr>
              <a:t> </a:t>
            </a:r>
            <a:r>
              <a:rPr sz="2300" dirty="0">
                <a:latin typeface="Arial"/>
                <a:cs typeface="Arial"/>
              </a:rPr>
              <a:t>=	z * s/sqrt(n) +</a:t>
            </a:r>
            <a:r>
              <a:rPr sz="2300" spc="-5" dirty="0">
                <a:latin typeface="Arial"/>
                <a:cs typeface="Arial"/>
              </a:rPr>
              <a:t> </a:t>
            </a:r>
            <a:r>
              <a:rPr sz="2300" dirty="0">
                <a:latin typeface="Arial"/>
                <a:cs typeface="Arial"/>
              </a:rPr>
              <a:t>2</a:t>
            </a:r>
            <a:endParaRPr sz="2300">
              <a:latin typeface="Arial"/>
              <a:cs typeface="Arial"/>
            </a:endParaRPr>
          </a:p>
          <a:p>
            <a:pPr marL="12700">
              <a:lnSpc>
                <a:spcPct val="100000"/>
              </a:lnSpc>
              <a:spcBef>
                <a:spcPts val="740"/>
              </a:spcBef>
            </a:pPr>
            <a:r>
              <a:rPr sz="2300" dirty="0">
                <a:latin typeface="Arial"/>
                <a:cs typeface="Arial"/>
              </a:rPr>
              <a:t>=&gt; X_bar= -2.33 * 0.6/sqrt(80) +</a:t>
            </a:r>
            <a:r>
              <a:rPr sz="2300" spc="-10" dirty="0">
                <a:latin typeface="Arial"/>
                <a:cs typeface="Arial"/>
              </a:rPr>
              <a:t> </a:t>
            </a:r>
            <a:r>
              <a:rPr sz="2300" dirty="0">
                <a:latin typeface="Arial"/>
                <a:cs typeface="Arial"/>
              </a:rPr>
              <a:t>2</a:t>
            </a:r>
            <a:endParaRPr sz="2300">
              <a:latin typeface="Arial"/>
              <a:cs typeface="Arial"/>
            </a:endParaRPr>
          </a:p>
          <a:p>
            <a:pPr marL="12700">
              <a:lnSpc>
                <a:spcPct val="100000"/>
              </a:lnSpc>
              <a:spcBef>
                <a:spcPts val="740"/>
              </a:spcBef>
            </a:pPr>
            <a:r>
              <a:rPr sz="2300" dirty="0">
                <a:latin typeface="Arial"/>
                <a:cs typeface="Arial"/>
              </a:rPr>
              <a:t>=&gt; X_bar =</a:t>
            </a:r>
            <a:r>
              <a:rPr sz="2300" spc="-5" dirty="0">
                <a:latin typeface="Arial"/>
                <a:cs typeface="Arial"/>
              </a:rPr>
              <a:t> </a:t>
            </a:r>
            <a:r>
              <a:rPr sz="2300" dirty="0">
                <a:latin typeface="Arial"/>
                <a:cs typeface="Arial"/>
              </a:rPr>
              <a:t>1.8437</a:t>
            </a:r>
            <a:endParaRPr sz="2300">
              <a:latin typeface="Arial"/>
              <a:cs typeface="Arial"/>
            </a:endParaRPr>
          </a:p>
          <a:p>
            <a:pPr marL="241300" indent="-228600">
              <a:lnSpc>
                <a:spcPts val="2390"/>
              </a:lnSpc>
              <a:spcBef>
                <a:spcPts val="740"/>
              </a:spcBef>
              <a:buSzPct val="43478"/>
              <a:buFont typeface="Trebuchet MS"/>
              <a:buChar char="●"/>
              <a:tabLst>
                <a:tab pos="241300" algn="l"/>
                <a:tab pos="3757295" algn="l"/>
              </a:tabLst>
            </a:pPr>
            <a:r>
              <a:rPr sz="2300" dirty="0">
                <a:latin typeface="Arial"/>
                <a:cs typeface="Arial"/>
              </a:rPr>
              <a:t>Since 1.85 &gt; 1.8437</a:t>
            </a:r>
            <a:r>
              <a:rPr sz="2300" spc="15" dirty="0">
                <a:latin typeface="Arial"/>
                <a:cs typeface="Arial"/>
              </a:rPr>
              <a:t> </a:t>
            </a:r>
            <a:r>
              <a:rPr sz="2300" dirty="0">
                <a:latin typeface="Arial"/>
                <a:cs typeface="Arial"/>
              </a:rPr>
              <a:t>=&gt; </a:t>
            </a:r>
            <a:r>
              <a:rPr sz="2300" b="1" dirty="0">
                <a:latin typeface="Arial"/>
                <a:cs typeface="Arial"/>
              </a:rPr>
              <a:t>H	</a:t>
            </a:r>
            <a:r>
              <a:rPr sz="2300" b="1" spc="-5" dirty="0">
                <a:latin typeface="Arial"/>
                <a:cs typeface="Arial"/>
              </a:rPr>
              <a:t>will not be </a:t>
            </a:r>
            <a:r>
              <a:rPr sz="2300" b="1" dirty="0">
                <a:latin typeface="Arial"/>
                <a:cs typeface="Arial"/>
              </a:rPr>
              <a:t>rejected at the 1%</a:t>
            </a:r>
            <a:r>
              <a:rPr sz="2300" b="1" spc="-30" dirty="0">
                <a:latin typeface="Arial"/>
                <a:cs typeface="Arial"/>
              </a:rPr>
              <a:t> </a:t>
            </a:r>
            <a:r>
              <a:rPr sz="2300" b="1" dirty="0">
                <a:latin typeface="Arial"/>
                <a:cs typeface="Arial"/>
              </a:rPr>
              <a:t>level</a:t>
            </a:r>
            <a:endParaRPr sz="2300">
              <a:latin typeface="Arial"/>
              <a:cs typeface="Arial"/>
            </a:endParaRPr>
          </a:p>
          <a:p>
            <a:pPr marR="1249680" algn="ctr">
              <a:lnSpc>
                <a:spcPts val="1430"/>
              </a:lnSpc>
            </a:pPr>
            <a:r>
              <a:rPr sz="1500" b="1" spc="20" dirty="0">
                <a:latin typeface="Arial"/>
                <a:cs typeface="Arial"/>
              </a:rPr>
              <a:t>0</a:t>
            </a:r>
            <a:endParaRPr sz="1500">
              <a:latin typeface="Arial"/>
              <a:cs typeface="Aria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254000"/>
            <a:ext cx="7787005" cy="1292860"/>
          </a:xfrm>
          <a:prstGeom prst="rect">
            <a:avLst/>
          </a:prstGeom>
        </p:spPr>
        <p:txBody>
          <a:bodyPr vert="horz" wrap="square" lIns="0" tIns="93980" rIns="0" bIns="0" rtlCol="0">
            <a:spAutoFit/>
          </a:bodyPr>
          <a:lstStyle/>
          <a:p>
            <a:pPr marL="1562100" marR="5080" indent="-1549400">
              <a:lnSpc>
                <a:spcPts val="4700"/>
              </a:lnSpc>
              <a:spcBef>
                <a:spcPts val="740"/>
              </a:spcBef>
              <a:tabLst>
                <a:tab pos="2403475" algn="l"/>
                <a:tab pos="3704590" algn="l"/>
              </a:tabLst>
            </a:pPr>
            <a:r>
              <a:rPr spc="-5" dirty="0"/>
              <a:t>Problem	</a:t>
            </a:r>
            <a:r>
              <a:rPr dirty="0"/>
              <a:t>2(c) : </a:t>
            </a:r>
            <a:r>
              <a:rPr spc="-5" dirty="0"/>
              <a:t>Solution</a:t>
            </a:r>
            <a:r>
              <a:rPr spc="-90" dirty="0"/>
              <a:t> </a:t>
            </a:r>
            <a:r>
              <a:rPr spc="-5" dirty="0"/>
              <a:t>using  P-value	approach</a:t>
            </a:r>
          </a:p>
        </p:txBody>
      </p:sp>
      <p:sp>
        <p:nvSpPr>
          <p:cNvPr id="3" name="object 3"/>
          <p:cNvSpPr txBox="1"/>
          <p:nvPr/>
        </p:nvSpPr>
        <p:spPr>
          <a:xfrm>
            <a:off x="596900" y="1742948"/>
            <a:ext cx="8867140" cy="1029335"/>
          </a:xfrm>
          <a:prstGeom prst="rect">
            <a:avLst/>
          </a:prstGeom>
        </p:spPr>
        <p:txBody>
          <a:bodyPr vert="horz" wrap="square" lIns="0" tIns="15875" rIns="0" bIns="0" rtlCol="0">
            <a:spAutoFit/>
          </a:bodyPr>
          <a:lstStyle/>
          <a:p>
            <a:pPr marL="12700">
              <a:lnSpc>
                <a:spcPts val="2255"/>
              </a:lnSpc>
              <a:spcBef>
                <a:spcPts val="125"/>
              </a:spcBef>
              <a:tabLst>
                <a:tab pos="5244465" algn="l"/>
              </a:tabLst>
            </a:pPr>
            <a:r>
              <a:rPr sz="2150" b="1" spc="10" dirty="0">
                <a:latin typeface="Arial"/>
                <a:cs typeface="Arial"/>
              </a:rPr>
              <a:t>c) </a:t>
            </a:r>
            <a:r>
              <a:rPr sz="2150" b="1" spc="5" dirty="0">
                <a:latin typeface="Arial"/>
                <a:cs typeface="Arial"/>
              </a:rPr>
              <a:t>If </a:t>
            </a:r>
            <a:r>
              <a:rPr sz="2150" b="1" spc="10" dirty="0">
                <a:latin typeface="Arial"/>
                <a:cs typeface="Arial"/>
              </a:rPr>
              <a:t>the sample </a:t>
            </a:r>
            <a:r>
              <a:rPr sz="2150" b="1" spc="15" dirty="0">
                <a:latin typeface="Arial"/>
                <a:cs typeface="Arial"/>
              </a:rPr>
              <a:t>mean </a:t>
            </a:r>
            <a:r>
              <a:rPr sz="2150" b="1" spc="10" dirty="0">
                <a:latin typeface="Arial"/>
                <a:cs typeface="Arial"/>
              </a:rPr>
              <a:t>pH </a:t>
            </a:r>
            <a:r>
              <a:rPr sz="2150" b="1" spc="5" dirty="0">
                <a:latin typeface="Arial"/>
                <a:cs typeface="Arial"/>
              </a:rPr>
              <a:t>is </a:t>
            </a:r>
            <a:r>
              <a:rPr sz="2150" b="1" spc="10" dirty="0">
                <a:latin typeface="Arial"/>
                <a:cs typeface="Arial"/>
              </a:rPr>
              <a:t>1.85,</a:t>
            </a:r>
            <a:r>
              <a:rPr sz="2150" b="1" spc="20" dirty="0">
                <a:latin typeface="Arial"/>
                <a:cs typeface="Arial"/>
              </a:rPr>
              <a:t> </a:t>
            </a:r>
            <a:r>
              <a:rPr sz="2150" b="1" spc="5" dirty="0">
                <a:latin typeface="Arial"/>
                <a:cs typeface="Arial"/>
              </a:rPr>
              <a:t>will</a:t>
            </a:r>
            <a:r>
              <a:rPr sz="2150" b="1" spc="10" dirty="0">
                <a:latin typeface="Arial"/>
                <a:cs typeface="Arial"/>
              </a:rPr>
              <a:t> </a:t>
            </a:r>
            <a:r>
              <a:rPr sz="2150" b="1" spc="15" dirty="0">
                <a:latin typeface="Arial"/>
                <a:cs typeface="Arial"/>
              </a:rPr>
              <a:t>H	</a:t>
            </a:r>
            <a:r>
              <a:rPr sz="2150" b="1" spc="10" dirty="0">
                <a:latin typeface="Arial"/>
                <a:cs typeface="Arial"/>
              </a:rPr>
              <a:t>be rejected at the </a:t>
            </a:r>
            <a:r>
              <a:rPr sz="2150" b="1" spc="15" dirty="0">
                <a:latin typeface="Arial"/>
                <a:cs typeface="Arial"/>
              </a:rPr>
              <a:t>1%</a:t>
            </a:r>
            <a:r>
              <a:rPr sz="2150" b="1" spc="-75" dirty="0">
                <a:latin typeface="Arial"/>
                <a:cs typeface="Arial"/>
              </a:rPr>
              <a:t> </a:t>
            </a:r>
            <a:r>
              <a:rPr sz="2150" b="1" spc="10" dirty="0">
                <a:latin typeface="Arial"/>
                <a:cs typeface="Arial"/>
              </a:rPr>
              <a:t>level?</a:t>
            </a:r>
            <a:endParaRPr sz="2150">
              <a:latin typeface="Arial"/>
              <a:cs typeface="Arial"/>
            </a:endParaRPr>
          </a:p>
          <a:p>
            <a:pPr marL="1365885" algn="ctr">
              <a:lnSpc>
                <a:spcPts val="1415"/>
              </a:lnSpc>
            </a:pPr>
            <a:r>
              <a:rPr sz="1450" b="1" dirty="0">
                <a:latin typeface="Arial"/>
                <a:cs typeface="Arial"/>
              </a:rPr>
              <a:t>0</a:t>
            </a:r>
            <a:endParaRPr sz="1450">
              <a:latin typeface="Arial"/>
              <a:cs typeface="Arial"/>
            </a:endParaRPr>
          </a:p>
          <a:p>
            <a:pPr marL="2794000">
              <a:lnSpc>
                <a:spcPts val="2255"/>
              </a:lnSpc>
              <a:spcBef>
                <a:spcPts val="525"/>
              </a:spcBef>
              <a:tabLst>
                <a:tab pos="3172460" algn="l"/>
                <a:tab pos="5393055" algn="l"/>
              </a:tabLst>
            </a:pPr>
            <a:r>
              <a:rPr sz="2150" b="1" spc="15" dirty="0">
                <a:solidFill>
                  <a:srgbClr val="3465A4"/>
                </a:solidFill>
                <a:latin typeface="Arial"/>
                <a:cs typeface="Arial"/>
              </a:rPr>
              <a:t>H	</a:t>
            </a:r>
            <a:r>
              <a:rPr sz="2150" b="1" spc="5" dirty="0">
                <a:solidFill>
                  <a:srgbClr val="3465A4"/>
                </a:solidFill>
                <a:latin typeface="Arial"/>
                <a:cs typeface="Arial"/>
              </a:rPr>
              <a:t>: </a:t>
            </a:r>
            <a:r>
              <a:rPr sz="2150" b="1" spc="90" dirty="0">
                <a:solidFill>
                  <a:srgbClr val="3465A4"/>
                </a:solidFill>
                <a:latin typeface="Arial"/>
                <a:cs typeface="Arial"/>
              </a:rPr>
              <a:t>µ </a:t>
            </a:r>
            <a:r>
              <a:rPr sz="2150" b="1" spc="10" dirty="0">
                <a:solidFill>
                  <a:srgbClr val="3465A4"/>
                </a:solidFill>
                <a:latin typeface="Arial"/>
                <a:cs typeface="Arial"/>
              </a:rPr>
              <a:t>≥ 2</a:t>
            </a:r>
            <a:r>
              <a:rPr sz="2150" b="1" spc="-65" dirty="0">
                <a:solidFill>
                  <a:srgbClr val="3465A4"/>
                </a:solidFill>
                <a:latin typeface="Arial"/>
                <a:cs typeface="Arial"/>
              </a:rPr>
              <a:t> </a:t>
            </a:r>
            <a:r>
              <a:rPr sz="2150" b="1" spc="10" dirty="0">
                <a:solidFill>
                  <a:srgbClr val="3465A4"/>
                </a:solidFill>
                <a:latin typeface="Arial"/>
                <a:cs typeface="Arial"/>
              </a:rPr>
              <a:t>versus </a:t>
            </a:r>
            <a:r>
              <a:rPr sz="2150" b="1" spc="15" dirty="0">
                <a:solidFill>
                  <a:srgbClr val="3465A4"/>
                </a:solidFill>
                <a:latin typeface="Arial"/>
                <a:cs typeface="Arial"/>
              </a:rPr>
              <a:t>H	</a:t>
            </a:r>
            <a:r>
              <a:rPr sz="2150" b="1" spc="5" dirty="0">
                <a:solidFill>
                  <a:srgbClr val="3465A4"/>
                </a:solidFill>
                <a:latin typeface="Arial"/>
                <a:cs typeface="Arial"/>
              </a:rPr>
              <a:t>: </a:t>
            </a:r>
            <a:r>
              <a:rPr sz="2150" b="1" spc="90" dirty="0">
                <a:solidFill>
                  <a:srgbClr val="3465A4"/>
                </a:solidFill>
                <a:latin typeface="Arial"/>
                <a:cs typeface="Arial"/>
              </a:rPr>
              <a:t>µ </a:t>
            </a:r>
            <a:r>
              <a:rPr sz="2150" b="1" spc="15" dirty="0">
                <a:solidFill>
                  <a:srgbClr val="3465A4"/>
                </a:solidFill>
                <a:latin typeface="Arial"/>
                <a:cs typeface="Arial"/>
              </a:rPr>
              <a:t>&lt;</a:t>
            </a:r>
            <a:r>
              <a:rPr sz="2150" b="1" spc="-90" dirty="0">
                <a:solidFill>
                  <a:srgbClr val="3465A4"/>
                </a:solidFill>
                <a:latin typeface="Arial"/>
                <a:cs typeface="Arial"/>
              </a:rPr>
              <a:t> </a:t>
            </a:r>
            <a:r>
              <a:rPr sz="2150" b="1" spc="10" dirty="0">
                <a:solidFill>
                  <a:srgbClr val="3465A4"/>
                </a:solidFill>
                <a:latin typeface="Arial"/>
                <a:cs typeface="Arial"/>
              </a:rPr>
              <a:t>2</a:t>
            </a:r>
            <a:endParaRPr sz="2150">
              <a:latin typeface="Arial"/>
              <a:cs typeface="Arial"/>
            </a:endParaRPr>
          </a:p>
          <a:p>
            <a:pPr marR="549275" algn="ctr">
              <a:lnSpc>
                <a:spcPts val="1415"/>
              </a:lnSpc>
              <a:tabLst>
                <a:tab pos="2219960" algn="l"/>
              </a:tabLst>
            </a:pPr>
            <a:r>
              <a:rPr sz="1450" b="1" dirty="0">
                <a:solidFill>
                  <a:srgbClr val="3465A4"/>
                </a:solidFill>
                <a:latin typeface="Arial"/>
                <a:cs typeface="Arial"/>
              </a:rPr>
              <a:t>0	1</a:t>
            </a:r>
            <a:endParaRPr sz="1450">
              <a:latin typeface="Arial"/>
              <a:cs typeface="Arial"/>
            </a:endParaRPr>
          </a:p>
        </p:txBody>
      </p:sp>
      <p:sp>
        <p:nvSpPr>
          <p:cNvPr id="4" name="object 4"/>
          <p:cNvSpPr txBox="1"/>
          <p:nvPr/>
        </p:nvSpPr>
        <p:spPr>
          <a:xfrm>
            <a:off x="596900" y="3761841"/>
            <a:ext cx="97790" cy="174625"/>
          </a:xfrm>
          <a:prstGeom prst="rect">
            <a:avLst/>
          </a:prstGeom>
        </p:spPr>
        <p:txBody>
          <a:bodyPr vert="horz" wrap="square" lIns="0" tIns="16510" rIns="0" bIns="0" rtlCol="0">
            <a:spAutoFit/>
          </a:bodyPr>
          <a:lstStyle/>
          <a:p>
            <a:pPr marL="12700">
              <a:lnSpc>
                <a:spcPct val="100000"/>
              </a:lnSpc>
              <a:spcBef>
                <a:spcPts val="130"/>
              </a:spcBef>
            </a:pPr>
            <a:r>
              <a:rPr sz="950" spc="-10" dirty="0">
                <a:latin typeface="Trebuchet MS"/>
                <a:cs typeface="Trebuchet MS"/>
              </a:rPr>
              <a:t>●</a:t>
            </a:r>
            <a:endParaRPr sz="950">
              <a:latin typeface="Trebuchet MS"/>
              <a:cs typeface="Trebuchet MS"/>
            </a:endParaRPr>
          </a:p>
        </p:txBody>
      </p:sp>
      <p:sp>
        <p:nvSpPr>
          <p:cNvPr id="5" name="object 5"/>
          <p:cNvSpPr txBox="1"/>
          <p:nvPr/>
        </p:nvSpPr>
        <p:spPr>
          <a:xfrm>
            <a:off x="596900" y="4180941"/>
            <a:ext cx="97790" cy="174625"/>
          </a:xfrm>
          <a:prstGeom prst="rect">
            <a:avLst/>
          </a:prstGeom>
        </p:spPr>
        <p:txBody>
          <a:bodyPr vert="horz" wrap="square" lIns="0" tIns="16510" rIns="0" bIns="0" rtlCol="0">
            <a:spAutoFit/>
          </a:bodyPr>
          <a:lstStyle/>
          <a:p>
            <a:pPr marL="12700">
              <a:lnSpc>
                <a:spcPct val="100000"/>
              </a:lnSpc>
              <a:spcBef>
                <a:spcPts val="130"/>
              </a:spcBef>
            </a:pPr>
            <a:r>
              <a:rPr sz="950" spc="-10" dirty="0">
                <a:latin typeface="Trebuchet MS"/>
                <a:cs typeface="Trebuchet MS"/>
              </a:rPr>
              <a:t>●</a:t>
            </a:r>
            <a:endParaRPr sz="950">
              <a:latin typeface="Trebuchet MS"/>
              <a:cs typeface="Trebuchet MS"/>
            </a:endParaRPr>
          </a:p>
        </p:txBody>
      </p:sp>
      <p:sp>
        <p:nvSpPr>
          <p:cNvPr id="6" name="object 6"/>
          <p:cNvSpPr txBox="1"/>
          <p:nvPr/>
        </p:nvSpPr>
        <p:spPr>
          <a:xfrm>
            <a:off x="596900" y="4612741"/>
            <a:ext cx="97790" cy="174625"/>
          </a:xfrm>
          <a:prstGeom prst="rect">
            <a:avLst/>
          </a:prstGeom>
        </p:spPr>
        <p:txBody>
          <a:bodyPr vert="horz" wrap="square" lIns="0" tIns="16510" rIns="0" bIns="0" rtlCol="0">
            <a:spAutoFit/>
          </a:bodyPr>
          <a:lstStyle/>
          <a:p>
            <a:pPr marL="12700">
              <a:lnSpc>
                <a:spcPct val="100000"/>
              </a:lnSpc>
              <a:spcBef>
                <a:spcPts val="130"/>
              </a:spcBef>
            </a:pPr>
            <a:r>
              <a:rPr sz="950" spc="-10" dirty="0">
                <a:latin typeface="Trebuchet MS"/>
                <a:cs typeface="Trebuchet MS"/>
              </a:rPr>
              <a:t>●</a:t>
            </a:r>
            <a:endParaRPr sz="950">
              <a:latin typeface="Trebuchet MS"/>
              <a:cs typeface="Trebuchet MS"/>
            </a:endParaRPr>
          </a:p>
        </p:txBody>
      </p:sp>
      <p:sp>
        <p:nvSpPr>
          <p:cNvPr id="7" name="object 7"/>
          <p:cNvSpPr txBox="1"/>
          <p:nvPr/>
        </p:nvSpPr>
        <p:spPr>
          <a:xfrm>
            <a:off x="596900" y="5044541"/>
            <a:ext cx="97790" cy="174625"/>
          </a:xfrm>
          <a:prstGeom prst="rect">
            <a:avLst/>
          </a:prstGeom>
        </p:spPr>
        <p:txBody>
          <a:bodyPr vert="horz" wrap="square" lIns="0" tIns="16510" rIns="0" bIns="0" rtlCol="0">
            <a:spAutoFit/>
          </a:bodyPr>
          <a:lstStyle/>
          <a:p>
            <a:pPr marL="12700">
              <a:lnSpc>
                <a:spcPct val="100000"/>
              </a:lnSpc>
              <a:spcBef>
                <a:spcPts val="130"/>
              </a:spcBef>
            </a:pPr>
            <a:r>
              <a:rPr sz="950" spc="-10" dirty="0">
                <a:latin typeface="Trebuchet MS"/>
                <a:cs typeface="Trebuchet MS"/>
              </a:rPr>
              <a:t>●</a:t>
            </a:r>
            <a:endParaRPr sz="950">
              <a:latin typeface="Trebuchet MS"/>
              <a:cs typeface="Trebuchet MS"/>
            </a:endParaRPr>
          </a:p>
        </p:txBody>
      </p:sp>
      <p:sp>
        <p:nvSpPr>
          <p:cNvPr id="8" name="object 8"/>
          <p:cNvSpPr txBox="1"/>
          <p:nvPr/>
        </p:nvSpPr>
        <p:spPr>
          <a:xfrm>
            <a:off x="596900" y="2797048"/>
            <a:ext cx="5814695" cy="2516505"/>
          </a:xfrm>
          <a:prstGeom prst="rect">
            <a:avLst/>
          </a:prstGeom>
        </p:spPr>
        <p:txBody>
          <a:bodyPr vert="horz" wrap="square" lIns="0" tIns="15875" rIns="0" bIns="0" rtlCol="0">
            <a:spAutoFit/>
          </a:bodyPr>
          <a:lstStyle/>
          <a:p>
            <a:pPr marL="228600" indent="-215900">
              <a:lnSpc>
                <a:spcPct val="100000"/>
              </a:lnSpc>
              <a:spcBef>
                <a:spcPts val="125"/>
              </a:spcBef>
              <a:buSzPct val="44186"/>
              <a:buFont typeface="Trebuchet MS"/>
              <a:buChar char="●"/>
              <a:tabLst>
                <a:tab pos="228600" algn="l"/>
              </a:tabLst>
            </a:pPr>
            <a:r>
              <a:rPr sz="2150" spc="10" dirty="0">
                <a:latin typeface="Arial"/>
                <a:cs typeface="Arial"/>
              </a:rPr>
              <a:t>Null </a:t>
            </a:r>
            <a:r>
              <a:rPr sz="2150" spc="5" dirty="0">
                <a:latin typeface="Arial"/>
                <a:cs typeface="Arial"/>
              </a:rPr>
              <a:t>distribution </a:t>
            </a:r>
            <a:r>
              <a:rPr sz="2150" spc="10" dirty="0">
                <a:latin typeface="Arial"/>
                <a:cs typeface="Arial"/>
              </a:rPr>
              <a:t>of</a:t>
            </a:r>
            <a:r>
              <a:rPr sz="2150" spc="-5" dirty="0">
                <a:latin typeface="Arial"/>
                <a:cs typeface="Arial"/>
              </a:rPr>
              <a:t> </a:t>
            </a:r>
            <a:r>
              <a:rPr sz="2150" spc="10" dirty="0">
                <a:latin typeface="Arial"/>
                <a:cs typeface="Arial"/>
              </a:rPr>
              <a:t>X_bar:</a:t>
            </a:r>
            <a:endParaRPr sz="2150">
              <a:latin typeface="Arial"/>
              <a:cs typeface="Arial"/>
            </a:endParaRPr>
          </a:p>
          <a:p>
            <a:pPr marR="480695" algn="r">
              <a:lnSpc>
                <a:spcPts val="1330"/>
              </a:lnSpc>
              <a:spcBef>
                <a:spcPts val="5"/>
              </a:spcBef>
            </a:pPr>
            <a:r>
              <a:rPr sz="1450" dirty="0">
                <a:latin typeface="Arial"/>
                <a:cs typeface="Arial"/>
              </a:rPr>
              <a:t>2</a:t>
            </a:r>
            <a:endParaRPr sz="1450">
              <a:latin typeface="Arial"/>
              <a:cs typeface="Arial"/>
            </a:endParaRPr>
          </a:p>
          <a:p>
            <a:pPr marL="3187700">
              <a:lnSpc>
                <a:spcPts val="2170"/>
              </a:lnSpc>
            </a:pPr>
            <a:r>
              <a:rPr sz="2150" spc="10" dirty="0">
                <a:latin typeface="Arial"/>
                <a:cs typeface="Arial"/>
              </a:rPr>
              <a:t>X_bar </a:t>
            </a:r>
            <a:r>
              <a:rPr sz="2150" spc="15" dirty="0">
                <a:latin typeface="Arial"/>
                <a:cs typeface="Arial"/>
              </a:rPr>
              <a:t>~ </a:t>
            </a:r>
            <a:r>
              <a:rPr sz="2150" spc="10" dirty="0">
                <a:latin typeface="Arial"/>
                <a:cs typeface="Arial"/>
              </a:rPr>
              <a:t>N(2, 0.6</a:t>
            </a:r>
            <a:r>
              <a:rPr sz="2150" spc="135" dirty="0">
                <a:latin typeface="Arial"/>
                <a:cs typeface="Arial"/>
              </a:rPr>
              <a:t> </a:t>
            </a:r>
            <a:r>
              <a:rPr sz="2150" spc="5" dirty="0">
                <a:latin typeface="Arial"/>
                <a:cs typeface="Arial"/>
              </a:rPr>
              <a:t>/80)</a:t>
            </a:r>
            <a:endParaRPr sz="2150">
              <a:latin typeface="Arial"/>
              <a:cs typeface="Arial"/>
            </a:endParaRPr>
          </a:p>
          <a:p>
            <a:pPr marL="228600">
              <a:lnSpc>
                <a:spcPct val="100000"/>
              </a:lnSpc>
              <a:spcBef>
                <a:spcPts val="720"/>
              </a:spcBef>
            </a:pPr>
            <a:r>
              <a:rPr sz="2150" spc="15" dirty="0">
                <a:latin typeface="Arial"/>
                <a:cs typeface="Arial"/>
              </a:rPr>
              <a:t>α =</a:t>
            </a:r>
            <a:r>
              <a:rPr sz="2150" spc="-10" dirty="0">
                <a:latin typeface="Arial"/>
                <a:cs typeface="Arial"/>
              </a:rPr>
              <a:t> </a:t>
            </a:r>
            <a:r>
              <a:rPr sz="2150" spc="10" dirty="0">
                <a:latin typeface="Arial"/>
                <a:cs typeface="Arial"/>
              </a:rPr>
              <a:t>0.01</a:t>
            </a:r>
            <a:endParaRPr sz="2150">
              <a:latin typeface="Arial"/>
              <a:cs typeface="Arial"/>
            </a:endParaRPr>
          </a:p>
          <a:p>
            <a:pPr marL="228600">
              <a:lnSpc>
                <a:spcPct val="100000"/>
              </a:lnSpc>
              <a:spcBef>
                <a:spcPts val="819"/>
              </a:spcBef>
            </a:pPr>
            <a:r>
              <a:rPr sz="2150" spc="10" dirty="0">
                <a:latin typeface="Arial"/>
                <a:cs typeface="Arial"/>
              </a:rPr>
              <a:t>Finding z-score </a:t>
            </a:r>
            <a:r>
              <a:rPr sz="2150" spc="5" dirty="0">
                <a:latin typeface="Arial"/>
                <a:cs typeface="Arial"/>
              </a:rPr>
              <a:t>for</a:t>
            </a:r>
            <a:r>
              <a:rPr sz="2150" spc="-10" dirty="0">
                <a:latin typeface="Arial"/>
                <a:cs typeface="Arial"/>
              </a:rPr>
              <a:t> </a:t>
            </a:r>
            <a:r>
              <a:rPr sz="2150" spc="10" dirty="0">
                <a:latin typeface="Arial"/>
                <a:cs typeface="Arial"/>
              </a:rPr>
              <a:t>1.85</a:t>
            </a:r>
            <a:endParaRPr sz="2150">
              <a:latin typeface="Arial"/>
              <a:cs typeface="Arial"/>
            </a:endParaRPr>
          </a:p>
          <a:p>
            <a:pPr marL="228600">
              <a:lnSpc>
                <a:spcPct val="100000"/>
              </a:lnSpc>
              <a:spcBef>
                <a:spcPts val="819"/>
              </a:spcBef>
            </a:pPr>
            <a:r>
              <a:rPr sz="2150" spc="15" dirty="0">
                <a:latin typeface="Arial"/>
                <a:cs typeface="Arial"/>
              </a:rPr>
              <a:t>Z = </a:t>
            </a:r>
            <a:r>
              <a:rPr sz="2150" spc="10" dirty="0">
                <a:latin typeface="Arial"/>
                <a:cs typeface="Arial"/>
              </a:rPr>
              <a:t>(1.85 – 2)/ </a:t>
            </a:r>
            <a:r>
              <a:rPr sz="2150" spc="5" dirty="0">
                <a:latin typeface="Arial"/>
                <a:cs typeface="Arial"/>
              </a:rPr>
              <a:t>(0.6/sqrt(80)) </a:t>
            </a:r>
            <a:r>
              <a:rPr sz="2150" spc="15" dirty="0">
                <a:latin typeface="Arial"/>
                <a:cs typeface="Arial"/>
              </a:rPr>
              <a:t>=</a:t>
            </a:r>
            <a:r>
              <a:rPr sz="2150" spc="-40" dirty="0">
                <a:latin typeface="Arial"/>
                <a:cs typeface="Arial"/>
              </a:rPr>
              <a:t> </a:t>
            </a:r>
            <a:r>
              <a:rPr sz="2150" spc="10" dirty="0">
                <a:latin typeface="Arial"/>
                <a:cs typeface="Arial"/>
              </a:rPr>
              <a:t>-2.24</a:t>
            </a:r>
            <a:endParaRPr sz="2150">
              <a:latin typeface="Arial"/>
              <a:cs typeface="Arial"/>
            </a:endParaRPr>
          </a:p>
          <a:p>
            <a:pPr marL="228600">
              <a:lnSpc>
                <a:spcPct val="100000"/>
              </a:lnSpc>
              <a:spcBef>
                <a:spcPts val="819"/>
              </a:spcBef>
              <a:tabLst>
                <a:tab pos="1127125" algn="l"/>
              </a:tabLst>
            </a:pPr>
            <a:r>
              <a:rPr sz="2150" spc="15" dirty="0">
                <a:latin typeface="Arial"/>
                <a:cs typeface="Arial"/>
              </a:rPr>
              <a:t>=&gt;</a:t>
            </a:r>
            <a:r>
              <a:rPr sz="2150" spc="5" dirty="0">
                <a:latin typeface="Arial"/>
                <a:cs typeface="Arial"/>
              </a:rPr>
              <a:t> </a:t>
            </a:r>
            <a:r>
              <a:rPr sz="2150" spc="15" dirty="0">
                <a:latin typeface="Arial"/>
                <a:cs typeface="Arial"/>
              </a:rPr>
              <a:t>P=	</a:t>
            </a:r>
            <a:r>
              <a:rPr sz="2150" spc="10" dirty="0">
                <a:latin typeface="Arial"/>
                <a:cs typeface="Arial"/>
              </a:rPr>
              <a:t>P(Z </a:t>
            </a:r>
            <a:r>
              <a:rPr sz="2150" spc="15" dirty="0">
                <a:latin typeface="Arial"/>
                <a:cs typeface="Arial"/>
              </a:rPr>
              <a:t>&lt; </a:t>
            </a:r>
            <a:r>
              <a:rPr sz="2150" spc="10" dirty="0">
                <a:latin typeface="Arial"/>
                <a:cs typeface="Arial"/>
              </a:rPr>
              <a:t>-2.24) </a:t>
            </a:r>
            <a:r>
              <a:rPr sz="2150" spc="15" dirty="0">
                <a:latin typeface="Arial"/>
                <a:cs typeface="Arial"/>
              </a:rPr>
              <a:t>=</a:t>
            </a:r>
            <a:r>
              <a:rPr sz="2150" spc="-25" dirty="0">
                <a:latin typeface="Arial"/>
                <a:cs typeface="Arial"/>
              </a:rPr>
              <a:t> </a:t>
            </a:r>
            <a:r>
              <a:rPr sz="2150" spc="10" dirty="0">
                <a:latin typeface="Arial"/>
                <a:cs typeface="Arial"/>
              </a:rPr>
              <a:t>0.0125</a:t>
            </a:r>
            <a:endParaRPr sz="2150">
              <a:latin typeface="Arial"/>
              <a:cs typeface="Arial"/>
            </a:endParaRPr>
          </a:p>
        </p:txBody>
      </p:sp>
      <p:sp>
        <p:nvSpPr>
          <p:cNvPr id="9" name="object 9"/>
          <p:cNvSpPr txBox="1"/>
          <p:nvPr/>
        </p:nvSpPr>
        <p:spPr>
          <a:xfrm>
            <a:off x="596900" y="5375147"/>
            <a:ext cx="6619240" cy="495934"/>
          </a:xfrm>
          <a:prstGeom prst="rect">
            <a:avLst/>
          </a:prstGeom>
        </p:spPr>
        <p:txBody>
          <a:bodyPr vert="horz" wrap="square" lIns="0" tIns="15875" rIns="0" bIns="0" rtlCol="0">
            <a:spAutoFit/>
          </a:bodyPr>
          <a:lstStyle/>
          <a:p>
            <a:pPr marL="12700">
              <a:lnSpc>
                <a:spcPts val="2255"/>
              </a:lnSpc>
              <a:spcBef>
                <a:spcPts val="125"/>
              </a:spcBef>
              <a:tabLst>
                <a:tab pos="2136775" algn="l"/>
              </a:tabLst>
            </a:pPr>
            <a:r>
              <a:rPr sz="950" spc="-10" dirty="0">
                <a:latin typeface="Trebuchet MS"/>
                <a:cs typeface="Trebuchet MS"/>
              </a:rPr>
              <a:t>●  </a:t>
            </a:r>
            <a:r>
              <a:rPr sz="2150" spc="15" dirty="0">
                <a:latin typeface="Arial"/>
                <a:cs typeface="Arial"/>
              </a:rPr>
              <a:t>=&gt; P &gt; α</a:t>
            </a:r>
            <a:r>
              <a:rPr sz="2150" spc="-105" dirty="0">
                <a:latin typeface="Arial"/>
                <a:cs typeface="Arial"/>
              </a:rPr>
              <a:t> </a:t>
            </a:r>
            <a:r>
              <a:rPr sz="2150" spc="15" dirty="0">
                <a:latin typeface="Arial"/>
                <a:cs typeface="Arial"/>
              </a:rPr>
              <a:t>=&gt;</a:t>
            </a:r>
            <a:r>
              <a:rPr sz="2150" spc="5" dirty="0">
                <a:latin typeface="Arial"/>
                <a:cs typeface="Arial"/>
              </a:rPr>
              <a:t> </a:t>
            </a:r>
            <a:r>
              <a:rPr sz="2150" b="1" spc="15" dirty="0">
                <a:latin typeface="Arial"/>
                <a:cs typeface="Arial"/>
              </a:rPr>
              <a:t>H	</a:t>
            </a:r>
            <a:r>
              <a:rPr sz="2150" b="1" spc="5" dirty="0">
                <a:latin typeface="Arial"/>
                <a:cs typeface="Arial"/>
              </a:rPr>
              <a:t>will </a:t>
            </a:r>
            <a:r>
              <a:rPr sz="2150" b="1" spc="10" dirty="0">
                <a:latin typeface="Arial"/>
                <a:cs typeface="Arial"/>
              </a:rPr>
              <a:t>not be rejected at the </a:t>
            </a:r>
            <a:r>
              <a:rPr sz="2150" b="1" spc="15" dirty="0">
                <a:latin typeface="Arial"/>
                <a:cs typeface="Arial"/>
              </a:rPr>
              <a:t>1%</a:t>
            </a:r>
            <a:r>
              <a:rPr sz="2150" b="1" spc="-75" dirty="0">
                <a:latin typeface="Arial"/>
                <a:cs typeface="Arial"/>
              </a:rPr>
              <a:t> </a:t>
            </a:r>
            <a:r>
              <a:rPr sz="2150" b="1" spc="10" dirty="0">
                <a:latin typeface="Arial"/>
                <a:cs typeface="Arial"/>
              </a:rPr>
              <a:t>level</a:t>
            </a:r>
            <a:endParaRPr sz="2150">
              <a:latin typeface="Arial"/>
              <a:cs typeface="Arial"/>
            </a:endParaRPr>
          </a:p>
          <a:p>
            <a:pPr marL="1957705">
              <a:lnSpc>
                <a:spcPts val="1415"/>
              </a:lnSpc>
            </a:pPr>
            <a:r>
              <a:rPr sz="1450" b="1" dirty="0">
                <a:latin typeface="Arial"/>
                <a:cs typeface="Arial"/>
              </a:rPr>
              <a:t>0</a:t>
            </a:r>
            <a:endParaRPr sz="1450">
              <a:latin typeface="Arial"/>
              <a:cs typeface="Arial"/>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4700" y="546100"/>
            <a:ext cx="344106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2(</a:t>
            </a:r>
            <a:r>
              <a:rPr spc="-5" dirty="0"/>
              <a:t>d</a:t>
            </a:r>
            <a:r>
              <a:rPr dirty="0"/>
              <a:t>)</a:t>
            </a:r>
          </a:p>
        </p:txBody>
      </p:sp>
      <p:sp>
        <p:nvSpPr>
          <p:cNvPr id="3" name="object 3"/>
          <p:cNvSpPr txBox="1"/>
          <p:nvPr/>
        </p:nvSpPr>
        <p:spPr>
          <a:xfrm>
            <a:off x="596900" y="1715516"/>
            <a:ext cx="8476615" cy="1373505"/>
          </a:xfrm>
          <a:prstGeom prst="rect">
            <a:avLst/>
          </a:prstGeom>
        </p:spPr>
        <p:txBody>
          <a:bodyPr vert="horz" wrap="square" lIns="0" tIns="67310" rIns="0" bIns="0" rtlCol="0">
            <a:spAutoFit/>
          </a:bodyPr>
          <a:lstStyle/>
          <a:p>
            <a:pPr marL="342900" marR="5080" indent="-330200">
              <a:lnSpc>
                <a:spcPts val="2700"/>
              </a:lnSpc>
              <a:spcBef>
                <a:spcPts val="530"/>
              </a:spcBef>
            </a:pPr>
            <a:r>
              <a:rPr sz="2600" b="1" spc="-10" dirty="0">
                <a:latin typeface="Arial"/>
                <a:cs typeface="Arial"/>
              </a:rPr>
              <a:t>d. </a:t>
            </a:r>
            <a:r>
              <a:rPr sz="2600" b="1" spc="-5" dirty="0">
                <a:latin typeface="Arial"/>
                <a:cs typeface="Arial"/>
              </a:rPr>
              <a:t>If </a:t>
            </a:r>
            <a:r>
              <a:rPr sz="2600" b="1" spc="-10" dirty="0">
                <a:latin typeface="Arial"/>
                <a:cs typeface="Arial"/>
              </a:rPr>
              <a:t>the value 1.9 is </a:t>
            </a:r>
            <a:r>
              <a:rPr sz="2600" b="1" spc="-5" dirty="0">
                <a:latin typeface="Arial"/>
                <a:cs typeface="Arial"/>
              </a:rPr>
              <a:t>a critical </a:t>
            </a:r>
            <a:r>
              <a:rPr sz="2600" b="1" spc="-10" dirty="0">
                <a:latin typeface="Arial"/>
                <a:cs typeface="Arial"/>
              </a:rPr>
              <a:t>point, what is the </a:t>
            </a:r>
            <a:r>
              <a:rPr sz="2600" b="1" spc="-5" dirty="0">
                <a:latin typeface="Arial"/>
                <a:cs typeface="Arial"/>
              </a:rPr>
              <a:t>level </a:t>
            </a:r>
            <a:r>
              <a:rPr sz="2600" b="1" spc="-10" dirty="0">
                <a:latin typeface="Arial"/>
                <a:cs typeface="Arial"/>
              </a:rPr>
              <a:t>of  the </a:t>
            </a:r>
            <a:r>
              <a:rPr sz="2600" b="1" spc="-5" dirty="0">
                <a:latin typeface="Arial"/>
                <a:cs typeface="Arial"/>
              </a:rPr>
              <a:t>test?</a:t>
            </a:r>
            <a:endParaRPr sz="2600">
              <a:latin typeface="Arial"/>
              <a:cs typeface="Arial"/>
            </a:endParaRPr>
          </a:p>
          <a:p>
            <a:pPr marL="2463800">
              <a:lnSpc>
                <a:spcPts val="2600"/>
              </a:lnSpc>
              <a:spcBef>
                <a:spcPts val="660"/>
              </a:spcBef>
              <a:tabLst>
                <a:tab pos="2914650" algn="l"/>
                <a:tab pos="5559425" algn="l"/>
              </a:tabLst>
            </a:pPr>
            <a:r>
              <a:rPr sz="2600" b="1" spc="-10" dirty="0">
                <a:solidFill>
                  <a:srgbClr val="3465A4"/>
                </a:solidFill>
                <a:latin typeface="Arial"/>
                <a:cs typeface="Arial"/>
              </a:rPr>
              <a:t>H	</a:t>
            </a:r>
            <a:r>
              <a:rPr sz="2600" b="1" spc="-5" dirty="0">
                <a:solidFill>
                  <a:srgbClr val="3465A4"/>
                </a:solidFill>
                <a:latin typeface="Arial"/>
                <a:cs typeface="Arial"/>
              </a:rPr>
              <a:t>: </a:t>
            </a:r>
            <a:r>
              <a:rPr sz="2600" b="1" spc="85" dirty="0">
                <a:solidFill>
                  <a:srgbClr val="3465A4"/>
                </a:solidFill>
                <a:latin typeface="Arial"/>
                <a:cs typeface="Arial"/>
              </a:rPr>
              <a:t>µ </a:t>
            </a:r>
            <a:r>
              <a:rPr sz="2600" b="1" spc="-5" dirty="0">
                <a:solidFill>
                  <a:srgbClr val="3465A4"/>
                </a:solidFill>
                <a:latin typeface="Arial"/>
                <a:cs typeface="Arial"/>
              </a:rPr>
              <a:t>≥ 2</a:t>
            </a:r>
            <a:r>
              <a:rPr sz="2600" b="1" spc="-75" dirty="0">
                <a:solidFill>
                  <a:srgbClr val="3465A4"/>
                </a:solidFill>
                <a:latin typeface="Arial"/>
                <a:cs typeface="Arial"/>
              </a:rPr>
              <a:t> </a:t>
            </a:r>
            <a:r>
              <a:rPr sz="2600" b="1" spc="-10" dirty="0">
                <a:solidFill>
                  <a:srgbClr val="3465A4"/>
                </a:solidFill>
                <a:latin typeface="Arial"/>
                <a:cs typeface="Arial"/>
              </a:rPr>
              <a:t>versus</a:t>
            </a:r>
            <a:r>
              <a:rPr sz="2600" b="1" dirty="0">
                <a:solidFill>
                  <a:srgbClr val="3465A4"/>
                </a:solidFill>
                <a:latin typeface="Arial"/>
                <a:cs typeface="Arial"/>
              </a:rPr>
              <a:t> </a:t>
            </a:r>
            <a:r>
              <a:rPr sz="2600" b="1" spc="-10" dirty="0">
                <a:solidFill>
                  <a:srgbClr val="3465A4"/>
                </a:solidFill>
                <a:latin typeface="Arial"/>
                <a:cs typeface="Arial"/>
              </a:rPr>
              <a:t>H	</a:t>
            </a:r>
            <a:r>
              <a:rPr sz="2600" b="1" spc="-5" dirty="0">
                <a:solidFill>
                  <a:srgbClr val="3465A4"/>
                </a:solidFill>
                <a:latin typeface="Arial"/>
                <a:cs typeface="Arial"/>
              </a:rPr>
              <a:t>: </a:t>
            </a:r>
            <a:r>
              <a:rPr sz="2600" b="1" spc="85" dirty="0">
                <a:solidFill>
                  <a:srgbClr val="3465A4"/>
                </a:solidFill>
                <a:latin typeface="Arial"/>
                <a:cs typeface="Arial"/>
              </a:rPr>
              <a:t>µ </a:t>
            </a:r>
            <a:r>
              <a:rPr sz="2600" b="1" spc="-5" dirty="0">
                <a:solidFill>
                  <a:srgbClr val="3465A4"/>
                </a:solidFill>
                <a:latin typeface="Arial"/>
                <a:cs typeface="Arial"/>
              </a:rPr>
              <a:t>&lt;</a:t>
            </a:r>
            <a:r>
              <a:rPr sz="2600" b="1" spc="-105" dirty="0">
                <a:solidFill>
                  <a:srgbClr val="3465A4"/>
                </a:solidFill>
                <a:latin typeface="Arial"/>
                <a:cs typeface="Arial"/>
              </a:rPr>
              <a:t> </a:t>
            </a:r>
            <a:r>
              <a:rPr sz="2600" b="1" spc="-5" dirty="0">
                <a:solidFill>
                  <a:srgbClr val="3465A4"/>
                </a:solidFill>
                <a:latin typeface="Arial"/>
                <a:cs typeface="Arial"/>
              </a:rPr>
              <a:t>2</a:t>
            </a:r>
            <a:endParaRPr sz="2600">
              <a:latin typeface="Arial"/>
              <a:cs typeface="Arial"/>
            </a:endParaRPr>
          </a:p>
          <a:p>
            <a:pPr marL="2701290">
              <a:lnSpc>
                <a:spcPts val="1520"/>
              </a:lnSpc>
              <a:tabLst>
                <a:tab pos="5346065" algn="l"/>
              </a:tabLst>
            </a:pPr>
            <a:r>
              <a:rPr sz="1700" b="1" spc="15" dirty="0">
                <a:solidFill>
                  <a:srgbClr val="3465A4"/>
                </a:solidFill>
                <a:latin typeface="Arial"/>
                <a:cs typeface="Arial"/>
              </a:rPr>
              <a:t>0	1</a:t>
            </a:r>
            <a:endParaRPr sz="1700">
              <a:latin typeface="Arial"/>
              <a:cs typeface="Arial"/>
            </a:endParaRPr>
          </a:p>
        </p:txBody>
      </p:sp>
      <p:sp>
        <p:nvSpPr>
          <p:cNvPr id="4" name="object 4"/>
          <p:cNvSpPr txBox="1"/>
          <p:nvPr/>
        </p:nvSpPr>
        <p:spPr>
          <a:xfrm>
            <a:off x="596900" y="32554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5" name="object 5"/>
          <p:cNvSpPr txBox="1"/>
          <p:nvPr/>
        </p:nvSpPr>
        <p:spPr>
          <a:xfrm>
            <a:off x="596900" y="42333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6" name="object 6"/>
          <p:cNvSpPr txBox="1"/>
          <p:nvPr/>
        </p:nvSpPr>
        <p:spPr>
          <a:xfrm>
            <a:off x="596900" y="47286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7" name="object 7"/>
          <p:cNvSpPr txBox="1"/>
          <p:nvPr/>
        </p:nvSpPr>
        <p:spPr>
          <a:xfrm>
            <a:off x="596900" y="52112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8" name="object 8"/>
          <p:cNvSpPr txBox="1"/>
          <p:nvPr/>
        </p:nvSpPr>
        <p:spPr>
          <a:xfrm>
            <a:off x="596900" y="56938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9" name="object 9"/>
          <p:cNvSpPr txBox="1"/>
          <p:nvPr/>
        </p:nvSpPr>
        <p:spPr>
          <a:xfrm>
            <a:off x="863600" y="3050336"/>
            <a:ext cx="5793740" cy="2946400"/>
          </a:xfrm>
          <a:prstGeom prst="rect">
            <a:avLst/>
          </a:prstGeom>
        </p:spPr>
        <p:txBody>
          <a:bodyPr vert="horz" wrap="square" lIns="0" tIns="99060" rIns="0" bIns="0" rtlCol="0">
            <a:spAutoFit/>
          </a:bodyPr>
          <a:lstStyle/>
          <a:p>
            <a:pPr marL="12700">
              <a:lnSpc>
                <a:spcPct val="100000"/>
              </a:lnSpc>
              <a:spcBef>
                <a:spcPts val="780"/>
              </a:spcBef>
            </a:pPr>
            <a:r>
              <a:rPr sz="2600" spc="-5" dirty="0">
                <a:latin typeface="Arial"/>
                <a:cs typeface="Arial"/>
              </a:rPr>
              <a:t>Null distribution of</a:t>
            </a:r>
            <a:r>
              <a:rPr sz="2600" spc="-15" dirty="0">
                <a:latin typeface="Arial"/>
                <a:cs typeface="Arial"/>
              </a:rPr>
              <a:t> </a:t>
            </a:r>
            <a:r>
              <a:rPr sz="2600" spc="-5" dirty="0">
                <a:latin typeface="Arial"/>
                <a:cs typeface="Arial"/>
              </a:rPr>
              <a:t>X_bar:</a:t>
            </a:r>
            <a:endParaRPr sz="2600">
              <a:latin typeface="Arial"/>
              <a:cs typeface="Arial"/>
            </a:endParaRPr>
          </a:p>
          <a:p>
            <a:pPr marL="12700" marR="5080" indent="2654300">
              <a:lnSpc>
                <a:spcPts val="3900"/>
              </a:lnSpc>
              <a:spcBef>
                <a:spcPts val="160"/>
              </a:spcBef>
            </a:pPr>
            <a:r>
              <a:rPr sz="2600" spc="-5" dirty="0">
                <a:latin typeface="Arial"/>
                <a:cs typeface="Arial"/>
              </a:rPr>
              <a:t>X_bar ~ N(2,</a:t>
            </a:r>
            <a:r>
              <a:rPr sz="2600" spc="-80" dirty="0">
                <a:latin typeface="Arial"/>
                <a:cs typeface="Arial"/>
              </a:rPr>
              <a:t> </a:t>
            </a:r>
            <a:r>
              <a:rPr sz="2600" spc="-5" dirty="0">
                <a:latin typeface="Arial"/>
                <a:cs typeface="Arial"/>
              </a:rPr>
              <a:t>0.6</a:t>
            </a:r>
            <a:r>
              <a:rPr sz="2550" spc="-7" baseline="44117" dirty="0">
                <a:latin typeface="Arial"/>
                <a:cs typeface="Arial"/>
              </a:rPr>
              <a:t>2</a:t>
            </a:r>
            <a:r>
              <a:rPr sz="2600" spc="-5" dirty="0">
                <a:latin typeface="Arial"/>
                <a:cs typeface="Arial"/>
              </a:rPr>
              <a:t>/80)  Finding z – score for</a:t>
            </a:r>
            <a:r>
              <a:rPr sz="2600" spc="-20" dirty="0">
                <a:latin typeface="Arial"/>
                <a:cs typeface="Arial"/>
              </a:rPr>
              <a:t> </a:t>
            </a:r>
            <a:r>
              <a:rPr sz="2600" spc="-10" dirty="0">
                <a:latin typeface="Arial"/>
                <a:cs typeface="Arial"/>
              </a:rPr>
              <a:t>1.9</a:t>
            </a:r>
            <a:endParaRPr sz="2600">
              <a:latin typeface="Arial"/>
              <a:cs typeface="Arial"/>
            </a:endParaRPr>
          </a:p>
          <a:p>
            <a:pPr marL="12700">
              <a:lnSpc>
                <a:spcPct val="100000"/>
              </a:lnSpc>
              <a:spcBef>
                <a:spcPts val="420"/>
              </a:spcBef>
            </a:pPr>
            <a:r>
              <a:rPr sz="2600" spc="-5" dirty="0">
                <a:latin typeface="Arial"/>
                <a:cs typeface="Arial"/>
              </a:rPr>
              <a:t>Z = (1.9 – 2)/ (0.6/sqrt(80)) =</a:t>
            </a:r>
            <a:r>
              <a:rPr sz="2600" spc="-45" dirty="0">
                <a:latin typeface="Arial"/>
                <a:cs typeface="Arial"/>
              </a:rPr>
              <a:t> </a:t>
            </a:r>
            <a:r>
              <a:rPr sz="2600" spc="-5" dirty="0">
                <a:latin typeface="Arial"/>
                <a:cs typeface="Arial"/>
              </a:rPr>
              <a:t>-1.49</a:t>
            </a:r>
            <a:endParaRPr sz="2600">
              <a:latin typeface="Arial"/>
              <a:cs typeface="Arial"/>
            </a:endParaRPr>
          </a:p>
          <a:p>
            <a:pPr marL="12700">
              <a:lnSpc>
                <a:spcPct val="100000"/>
              </a:lnSpc>
              <a:spcBef>
                <a:spcPts val="680"/>
              </a:spcBef>
            </a:pPr>
            <a:r>
              <a:rPr sz="2600" spc="-5" dirty="0">
                <a:latin typeface="Arial"/>
                <a:cs typeface="Arial"/>
              </a:rPr>
              <a:t>=&gt; P(Z &lt; -1.49) =</a:t>
            </a:r>
            <a:r>
              <a:rPr sz="2600" spc="-25" dirty="0">
                <a:latin typeface="Arial"/>
                <a:cs typeface="Arial"/>
              </a:rPr>
              <a:t> </a:t>
            </a:r>
            <a:r>
              <a:rPr sz="2600" spc="-5" dirty="0">
                <a:latin typeface="Arial"/>
                <a:cs typeface="Arial"/>
              </a:rPr>
              <a:t>0.0681</a:t>
            </a:r>
            <a:endParaRPr sz="2600">
              <a:latin typeface="Arial"/>
              <a:cs typeface="Arial"/>
            </a:endParaRPr>
          </a:p>
          <a:p>
            <a:pPr marL="12700">
              <a:lnSpc>
                <a:spcPct val="100000"/>
              </a:lnSpc>
              <a:spcBef>
                <a:spcPts val="780"/>
              </a:spcBef>
            </a:pPr>
            <a:r>
              <a:rPr sz="2600" spc="-5" dirty="0">
                <a:latin typeface="Arial"/>
                <a:cs typeface="Arial"/>
              </a:rPr>
              <a:t>=&gt; level = α =</a:t>
            </a:r>
            <a:r>
              <a:rPr sz="2600" spc="-20" dirty="0">
                <a:latin typeface="Arial"/>
                <a:cs typeface="Arial"/>
              </a:rPr>
              <a:t> </a:t>
            </a:r>
            <a:r>
              <a:rPr sz="2600" spc="-5" dirty="0">
                <a:latin typeface="Arial"/>
                <a:cs typeface="Arial"/>
              </a:rPr>
              <a:t>0.0681</a:t>
            </a:r>
            <a:endParaRPr sz="2600">
              <a:latin typeface="Arial"/>
              <a:cs typeface="Arial"/>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300" y="5461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3</a:t>
            </a:r>
          </a:p>
        </p:txBody>
      </p:sp>
      <p:sp>
        <p:nvSpPr>
          <p:cNvPr id="3" name="object 3"/>
          <p:cNvSpPr txBox="1"/>
          <p:nvPr/>
        </p:nvSpPr>
        <p:spPr>
          <a:xfrm>
            <a:off x="596900" y="1601216"/>
            <a:ext cx="8882380" cy="763905"/>
          </a:xfrm>
          <a:prstGeom prst="rect">
            <a:avLst/>
          </a:prstGeom>
        </p:spPr>
        <p:txBody>
          <a:bodyPr vert="horz" wrap="square" lIns="0" tIns="67310" rIns="0" bIns="0" rtlCol="0">
            <a:spAutoFit/>
          </a:bodyPr>
          <a:lstStyle/>
          <a:p>
            <a:pPr marL="342900" marR="5080" indent="-330200">
              <a:lnSpc>
                <a:spcPts val="2700"/>
              </a:lnSpc>
              <a:spcBef>
                <a:spcPts val="530"/>
              </a:spcBef>
            </a:pPr>
            <a:r>
              <a:rPr sz="2600" spc="-10" dirty="0">
                <a:latin typeface="Arial"/>
                <a:cs typeface="Arial"/>
              </a:rPr>
              <a:t>A </a:t>
            </a:r>
            <a:r>
              <a:rPr sz="2600" spc="-5" dirty="0">
                <a:latin typeface="Arial"/>
                <a:cs typeface="Arial"/>
              </a:rPr>
              <a:t>new braking </a:t>
            </a:r>
            <a:r>
              <a:rPr sz="2600" spc="-10" dirty="0">
                <a:latin typeface="Arial"/>
                <a:cs typeface="Arial"/>
              </a:rPr>
              <a:t>system </a:t>
            </a:r>
            <a:r>
              <a:rPr sz="2600" spc="-5" dirty="0">
                <a:latin typeface="Arial"/>
                <a:cs typeface="Arial"/>
              </a:rPr>
              <a:t>is being evaluated for a certain type</a:t>
            </a:r>
            <a:r>
              <a:rPr sz="2600" spc="-175" dirty="0">
                <a:latin typeface="Arial"/>
                <a:cs typeface="Arial"/>
              </a:rPr>
              <a:t> </a:t>
            </a:r>
            <a:r>
              <a:rPr sz="2600" spc="-5" dirty="0">
                <a:latin typeface="Arial"/>
                <a:cs typeface="Arial"/>
              </a:rPr>
              <a:t>of  </a:t>
            </a:r>
            <a:r>
              <a:rPr sz="2600" spc="-40" dirty="0">
                <a:latin typeface="Arial"/>
                <a:cs typeface="Arial"/>
              </a:rPr>
              <a:t>car.</a:t>
            </a:r>
            <a:endParaRPr sz="2600">
              <a:latin typeface="Arial"/>
              <a:cs typeface="Arial"/>
            </a:endParaRPr>
          </a:p>
        </p:txBody>
      </p:sp>
      <p:sp>
        <p:nvSpPr>
          <p:cNvPr id="4" name="object 4"/>
          <p:cNvSpPr txBox="1"/>
          <p:nvPr/>
        </p:nvSpPr>
        <p:spPr>
          <a:xfrm>
            <a:off x="596900" y="25569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5" name="object 5"/>
          <p:cNvSpPr txBox="1"/>
          <p:nvPr/>
        </p:nvSpPr>
        <p:spPr>
          <a:xfrm>
            <a:off x="596900" y="37253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6" name="object 6"/>
          <p:cNvSpPr txBox="1"/>
          <p:nvPr/>
        </p:nvSpPr>
        <p:spPr>
          <a:xfrm>
            <a:off x="596900" y="45635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7" name="object 7"/>
          <p:cNvSpPr txBox="1"/>
          <p:nvPr/>
        </p:nvSpPr>
        <p:spPr>
          <a:xfrm>
            <a:off x="596900" y="50461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8" name="object 8"/>
          <p:cNvSpPr txBox="1"/>
          <p:nvPr/>
        </p:nvSpPr>
        <p:spPr>
          <a:xfrm>
            <a:off x="863600" y="2426716"/>
            <a:ext cx="8827135" cy="3265804"/>
          </a:xfrm>
          <a:prstGeom prst="rect">
            <a:avLst/>
          </a:prstGeom>
        </p:spPr>
        <p:txBody>
          <a:bodyPr vert="horz" wrap="square" lIns="0" tIns="67310" rIns="0" bIns="0" rtlCol="0">
            <a:spAutoFit/>
          </a:bodyPr>
          <a:lstStyle/>
          <a:p>
            <a:pPr marL="12700" marR="77470">
              <a:lnSpc>
                <a:spcPts val="2700"/>
              </a:lnSpc>
              <a:spcBef>
                <a:spcPts val="530"/>
              </a:spcBef>
            </a:pPr>
            <a:r>
              <a:rPr sz="2600" spc="-10" dirty="0">
                <a:latin typeface="Arial"/>
                <a:cs typeface="Arial"/>
              </a:rPr>
              <a:t>The </a:t>
            </a:r>
            <a:r>
              <a:rPr sz="2600" spc="-5" dirty="0">
                <a:latin typeface="Arial"/>
                <a:cs typeface="Arial"/>
              </a:rPr>
              <a:t>braking </a:t>
            </a:r>
            <a:r>
              <a:rPr sz="2600" spc="-10" dirty="0">
                <a:latin typeface="Arial"/>
                <a:cs typeface="Arial"/>
              </a:rPr>
              <a:t>system </a:t>
            </a:r>
            <a:r>
              <a:rPr sz="2600" spc="-5" dirty="0">
                <a:latin typeface="Arial"/>
                <a:cs typeface="Arial"/>
              </a:rPr>
              <a:t>will be installed if it can be conclusively  demonstrated that </a:t>
            </a:r>
            <a:r>
              <a:rPr sz="2600" spc="-10" dirty="0">
                <a:latin typeface="Arial"/>
                <a:cs typeface="Arial"/>
              </a:rPr>
              <a:t>the </a:t>
            </a:r>
            <a:r>
              <a:rPr sz="2600" spc="-5" dirty="0">
                <a:latin typeface="Arial"/>
                <a:cs typeface="Arial"/>
              </a:rPr>
              <a:t>stopping distance under certain  controlled conditions at a speed of 30 mi/h is less </a:t>
            </a:r>
            <a:r>
              <a:rPr sz="2600" spc="-10" dirty="0">
                <a:latin typeface="Arial"/>
                <a:cs typeface="Arial"/>
              </a:rPr>
              <a:t>than </a:t>
            </a:r>
            <a:r>
              <a:rPr sz="2600" spc="-5" dirty="0">
                <a:latin typeface="Arial"/>
                <a:cs typeface="Arial"/>
              </a:rPr>
              <a:t>90</a:t>
            </a:r>
            <a:r>
              <a:rPr sz="2600" spc="-30" dirty="0">
                <a:latin typeface="Arial"/>
                <a:cs typeface="Arial"/>
              </a:rPr>
              <a:t> </a:t>
            </a:r>
            <a:r>
              <a:rPr sz="2600" spc="-10" dirty="0">
                <a:latin typeface="Arial"/>
                <a:cs typeface="Arial"/>
              </a:rPr>
              <a:t>ft.</a:t>
            </a:r>
            <a:endParaRPr sz="2600">
              <a:latin typeface="Arial"/>
              <a:cs typeface="Arial"/>
            </a:endParaRPr>
          </a:p>
          <a:p>
            <a:pPr marL="12700" marR="1285240">
              <a:lnSpc>
                <a:spcPts val="2700"/>
              </a:lnSpc>
              <a:spcBef>
                <a:spcPts val="1200"/>
              </a:spcBef>
            </a:pPr>
            <a:r>
              <a:rPr sz="2600" spc="-5" dirty="0">
                <a:latin typeface="Arial"/>
                <a:cs typeface="Arial"/>
              </a:rPr>
              <a:t>It is known that under these conditions </a:t>
            </a:r>
            <a:r>
              <a:rPr sz="2600" spc="-10" dirty="0">
                <a:latin typeface="Arial"/>
                <a:cs typeface="Arial"/>
              </a:rPr>
              <a:t>the </a:t>
            </a:r>
            <a:r>
              <a:rPr sz="2600" spc="-5" dirty="0">
                <a:latin typeface="Arial"/>
                <a:cs typeface="Arial"/>
              </a:rPr>
              <a:t>standard  deviation of stopping distance is approximately 5</a:t>
            </a:r>
            <a:r>
              <a:rPr sz="2600" spc="-50" dirty="0">
                <a:latin typeface="Arial"/>
                <a:cs typeface="Arial"/>
              </a:rPr>
              <a:t> </a:t>
            </a:r>
            <a:r>
              <a:rPr sz="2600" spc="-10" dirty="0">
                <a:latin typeface="Arial"/>
                <a:cs typeface="Arial"/>
              </a:rPr>
              <a:t>ft.</a:t>
            </a:r>
            <a:endParaRPr sz="2600">
              <a:latin typeface="Arial"/>
              <a:cs typeface="Arial"/>
            </a:endParaRPr>
          </a:p>
          <a:p>
            <a:pPr marL="12700">
              <a:lnSpc>
                <a:spcPct val="100000"/>
              </a:lnSpc>
              <a:spcBef>
                <a:spcPts val="660"/>
              </a:spcBef>
            </a:pPr>
            <a:r>
              <a:rPr sz="2600" spc="-10" dirty="0">
                <a:latin typeface="Arial"/>
                <a:cs typeface="Arial"/>
              </a:rPr>
              <a:t>A </a:t>
            </a:r>
            <a:r>
              <a:rPr sz="2600" spc="-5" dirty="0">
                <a:latin typeface="Arial"/>
                <a:cs typeface="Arial"/>
              </a:rPr>
              <a:t>sample of 150 stops will be made </a:t>
            </a:r>
            <a:r>
              <a:rPr sz="2600" spc="-10" dirty="0">
                <a:latin typeface="Arial"/>
                <a:cs typeface="Arial"/>
              </a:rPr>
              <a:t>from </a:t>
            </a:r>
            <a:r>
              <a:rPr sz="2600" spc="-5" dirty="0">
                <a:latin typeface="Arial"/>
                <a:cs typeface="Arial"/>
              </a:rPr>
              <a:t>a speed of 30</a:t>
            </a:r>
            <a:r>
              <a:rPr sz="2600" spc="-185" dirty="0">
                <a:latin typeface="Arial"/>
                <a:cs typeface="Arial"/>
              </a:rPr>
              <a:t> </a:t>
            </a:r>
            <a:r>
              <a:rPr sz="2600" spc="-5" dirty="0">
                <a:latin typeface="Arial"/>
                <a:cs typeface="Arial"/>
              </a:rPr>
              <a:t>mi/h.</a:t>
            </a:r>
            <a:endParaRPr sz="2600">
              <a:latin typeface="Arial"/>
              <a:cs typeface="Arial"/>
            </a:endParaRPr>
          </a:p>
          <a:p>
            <a:pPr marL="12700" marR="747395">
              <a:lnSpc>
                <a:spcPts val="2700"/>
              </a:lnSpc>
              <a:spcBef>
                <a:spcPts val="1220"/>
              </a:spcBef>
            </a:pPr>
            <a:r>
              <a:rPr sz="2600" spc="-5" dirty="0">
                <a:latin typeface="Arial"/>
                <a:cs typeface="Arial"/>
              </a:rPr>
              <a:t>Let µ represent </a:t>
            </a:r>
            <a:r>
              <a:rPr sz="2600" spc="-10" dirty="0">
                <a:latin typeface="Arial"/>
                <a:cs typeface="Arial"/>
              </a:rPr>
              <a:t>the </a:t>
            </a:r>
            <a:r>
              <a:rPr sz="2600" spc="-5" dirty="0">
                <a:latin typeface="Arial"/>
                <a:cs typeface="Arial"/>
              </a:rPr>
              <a:t>mean stopping distance for </a:t>
            </a:r>
            <a:r>
              <a:rPr sz="2600" spc="-10" dirty="0">
                <a:latin typeface="Arial"/>
                <a:cs typeface="Arial"/>
              </a:rPr>
              <a:t>the </a:t>
            </a:r>
            <a:r>
              <a:rPr sz="2600" spc="-5" dirty="0">
                <a:latin typeface="Arial"/>
                <a:cs typeface="Arial"/>
              </a:rPr>
              <a:t>new  braking</a:t>
            </a:r>
            <a:r>
              <a:rPr sz="2600" spc="-10" dirty="0">
                <a:latin typeface="Arial"/>
                <a:cs typeface="Arial"/>
              </a:rPr>
              <a:t> </a:t>
            </a:r>
            <a:r>
              <a:rPr sz="2600" spc="-5" dirty="0">
                <a:latin typeface="Arial"/>
                <a:cs typeface="Arial"/>
              </a:rPr>
              <a:t>system.</a:t>
            </a:r>
            <a:endParaRPr sz="2600">
              <a:latin typeface="Arial"/>
              <a:cs typeface="Arial"/>
            </a:endParaRPr>
          </a:p>
        </p:txBody>
      </p:sp>
      <p:sp>
        <p:nvSpPr>
          <p:cNvPr id="9" name="object 9"/>
          <p:cNvSpPr txBox="1"/>
          <p:nvPr/>
        </p:nvSpPr>
        <p:spPr>
          <a:xfrm>
            <a:off x="596900" y="5754115"/>
            <a:ext cx="8531860" cy="421005"/>
          </a:xfrm>
          <a:prstGeom prst="rect">
            <a:avLst/>
          </a:prstGeom>
        </p:spPr>
        <p:txBody>
          <a:bodyPr vert="horz" wrap="square" lIns="0" tIns="11430" rIns="0" bIns="0" rtlCol="0">
            <a:spAutoFit/>
          </a:bodyPr>
          <a:lstStyle/>
          <a:p>
            <a:pPr marL="12700">
              <a:lnSpc>
                <a:spcPct val="100000"/>
              </a:lnSpc>
              <a:spcBef>
                <a:spcPts val="90"/>
              </a:spcBef>
            </a:pPr>
            <a:r>
              <a:rPr sz="2600" b="1" spc="-5" dirty="0">
                <a:latin typeface="Arial"/>
                <a:cs typeface="Arial"/>
              </a:rPr>
              <a:t>a) State </a:t>
            </a:r>
            <a:r>
              <a:rPr sz="2600" b="1" spc="-10" dirty="0">
                <a:latin typeface="Arial"/>
                <a:cs typeface="Arial"/>
              </a:rPr>
              <a:t>the appropriate null and </a:t>
            </a:r>
            <a:r>
              <a:rPr sz="2600" b="1" spc="-5" dirty="0">
                <a:latin typeface="Arial"/>
                <a:cs typeface="Arial"/>
              </a:rPr>
              <a:t>alternate</a:t>
            </a:r>
            <a:r>
              <a:rPr sz="2600" b="1" spc="40" dirty="0">
                <a:latin typeface="Arial"/>
                <a:cs typeface="Arial"/>
              </a:rPr>
              <a:t> </a:t>
            </a:r>
            <a:r>
              <a:rPr sz="2600" b="1" spc="-10" dirty="0">
                <a:latin typeface="Arial"/>
                <a:cs typeface="Arial"/>
              </a:rPr>
              <a:t>hypotheses.</a:t>
            </a:r>
            <a:endParaRPr sz="2600">
              <a:latin typeface="Arial"/>
              <a:cs typeface="Arial"/>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300" y="5461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3</a:t>
            </a:r>
          </a:p>
        </p:txBody>
      </p:sp>
      <p:sp>
        <p:nvSpPr>
          <p:cNvPr id="3" name="object 3"/>
          <p:cNvSpPr txBox="1"/>
          <p:nvPr/>
        </p:nvSpPr>
        <p:spPr>
          <a:xfrm>
            <a:off x="203200" y="1542796"/>
            <a:ext cx="9700895" cy="5156835"/>
          </a:xfrm>
          <a:prstGeom prst="rect">
            <a:avLst/>
          </a:prstGeom>
        </p:spPr>
        <p:txBody>
          <a:bodyPr vert="horz" wrap="square" lIns="0" tIns="12700" rIns="0" bIns="0" rtlCol="0">
            <a:spAutoFit/>
          </a:bodyPr>
          <a:lstStyle/>
          <a:p>
            <a:pPr marL="2501900">
              <a:lnSpc>
                <a:spcPct val="100000"/>
              </a:lnSpc>
              <a:spcBef>
                <a:spcPts val="100"/>
              </a:spcBef>
            </a:pPr>
            <a:r>
              <a:rPr sz="2750" b="1" spc="10" dirty="0">
                <a:solidFill>
                  <a:srgbClr val="3465A4"/>
                </a:solidFill>
                <a:latin typeface="Arial"/>
                <a:cs typeface="Arial"/>
              </a:rPr>
              <a:t>H</a:t>
            </a:r>
            <a:r>
              <a:rPr sz="2700" b="1" spc="15" baseline="-35493" dirty="0">
                <a:solidFill>
                  <a:srgbClr val="3465A4"/>
                </a:solidFill>
                <a:latin typeface="Arial"/>
                <a:cs typeface="Arial"/>
              </a:rPr>
              <a:t>0 </a:t>
            </a:r>
            <a:r>
              <a:rPr sz="2750" b="1" dirty="0">
                <a:solidFill>
                  <a:srgbClr val="3465A4"/>
                </a:solidFill>
                <a:latin typeface="Arial"/>
                <a:cs typeface="Arial"/>
              </a:rPr>
              <a:t>: </a:t>
            </a:r>
            <a:r>
              <a:rPr sz="2750" b="1" spc="95" dirty="0">
                <a:solidFill>
                  <a:srgbClr val="3465A4"/>
                </a:solidFill>
                <a:latin typeface="Arial"/>
                <a:cs typeface="Arial"/>
              </a:rPr>
              <a:t>µ </a:t>
            </a:r>
            <a:r>
              <a:rPr sz="2750" b="1" dirty="0">
                <a:solidFill>
                  <a:srgbClr val="3465A4"/>
                </a:solidFill>
                <a:latin typeface="Arial"/>
                <a:cs typeface="Arial"/>
              </a:rPr>
              <a:t>≥ 90 versus </a:t>
            </a:r>
            <a:r>
              <a:rPr sz="2750" b="1" spc="5" dirty="0">
                <a:solidFill>
                  <a:srgbClr val="3465A4"/>
                </a:solidFill>
                <a:latin typeface="Arial"/>
                <a:cs typeface="Arial"/>
              </a:rPr>
              <a:t>H</a:t>
            </a:r>
            <a:r>
              <a:rPr sz="2700" b="1" spc="7" baseline="-35493" dirty="0">
                <a:solidFill>
                  <a:srgbClr val="3465A4"/>
                </a:solidFill>
                <a:latin typeface="Arial"/>
                <a:cs typeface="Arial"/>
              </a:rPr>
              <a:t>1 </a:t>
            </a:r>
            <a:r>
              <a:rPr sz="2750" b="1" dirty="0">
                <a:solidFill>
                  <a:srgbClr val="3465A4"/>
                </a:solidFill>
                <a:latin typeface="Arial"/>
                <a:cs typeface="Arial"/>
              </a:rPr>
              <a:t>: </a:t>
            </a:r>
            <a:r>
              <a:rPr sz="2750" b="1" spc="95" dirty="0">
                <a:solidFill>
                  <a:srgbClr val="3465A4"/>
                </a:solidFill>
                <a:latin typeface="Arial"/>
                <a:cs typeface="Arial"/>
              </a:rPr>
              <a:t>µ </a:t>
            </a:r>
            <a:r>
              <a:rPr sz="2750" b="1" dirty="0">
                <a:solidFill>
                  <a:srgbClr val="3465A4"/>
                </a:solidFill>
                <a:latin typeface="Arial"/>
                <a:cs typeface="Arial"/>
              </a:rPr>
              <a:t>&lt;</a:t>
            </a:r>
            <a:r>
              <a:rPr sz="2750" b="1" spc="-215" dirty="0">
                <a:solidFill>
                  <a:srgbClr val="3465A4"/>
                </a:solidFill>
                <a:latin typeface="Arial"/>
                <a:cs typeface="Arial"/>
              </a:rPr>
              <a:t> </a:t>
            </a:r>
            <a:r>
              <a:rPr sz="2750" b="1" dirty="0">
                <a:solidFill>
                  <a:srgbClr val="3465A4"/>
                </a:solidFill>
                <a:latin typeface="Arial"/>
                <a:cs typeface="Arial"/>
              </a:rPr>
              <a:t>90</a:t>
            </a:r>
            <a:endParaRPr sz="2750">
              <a:latin typeface="Arial"/>
              <a:cs typeface="Arial"/>
            </a:endParaRPr>
          </a:p>
          <a:p>
            <a:pPr>
              <a:lnSpc>
                <a:spcPct val="100000"/>
              </a:lnSpc>
              <a:spcBef>
                <a:spcPts val="35"/>
              </a:spcBef>
            </a:pPr>
            <a:endParaRPr sz="5100">
              <a:latin typeface="Times New Roman"/>
              <a:cs typeface="Times New Roman"/>
            </a:endParaRPr>
          </a:p>
          <a:p>
            <a:pPr marL="12700">
              <a:lnSpc>
                <a:spcPct val="100000"/>
              </a:lnSpc>
            </a:pPr>
            <a:r>
              <a:rPr sz="2750" dirty="0">
                <a:latin typeface="Arial"/>
                <a:cs typeface="Arial"/>
              </a:rPr>
              <a:t>b) Someone suggests rejecting </a:t>
            </a:r>
            <a:r>
              <a:rPr sz="2750" spc="5" dirty="0">
                <a:latin typeface="Arial"/>
                <a:cs typeface="Arial"/>
              </a:rPr>
              <a:t>H</a:t>
            </a:r>
            <a:r>
              <a:rPr sz="2700" spc="7" baseline="-35493" dirty="0">
                <a:latin typeface="Arial"/>
                <a:cs typeface="Arial"/>
              </a:rPr>
              <a:t>0 </a:t>
            </a:r>
            <a:r>
              <a:rPr sz="2750" dirty="0">
                <a:latin typeface="Arial"/>
                <a:cs typeface="Arial"/>
              </a:rPr>
              <a:t>if X_bar ≥ </a:t>
            </a:r>
            <a:r>
              <a:rPr sz="2750" spc="-5" dirty="0">
                <a:latin typeface="Arial"/>
                <a:cs typeface="Arial"/>
              </a:rPr>
              <a:t>89.4 ft. Is this </a:t>
            </a:r>
            <a:r>
              <a:rPr sz="2750" dirty="0">
                <a:latin typeface="Arial"/>
                <a:cs typeface="Arial"/>
              </a:rPr>
              <a:t>an</a:t>
            </a:r>
            <a:endParaRPr sz="2750">
              <a:latin typeface="Arial"/>
              <a:cs typeface="Arial"/>
            </a:endParaRPr>
          </a:p>
          <a:p>
            <a:pPr marL="342900" marR="5080">
              <a:lnSpc>
                <a:spcPts val="2900"/>
              </a:lnSpc>
              <a:spcBef>
                <a:spcPts val="930"/>
              </a:spcBef>
            </a:pPr>
            <a:r>
              <a:rPr sz="2750" dirty="0">
                <a:latin typeface="Arial"/>
                <a:cs typeface="Arial"/>
              </a:rPr>
              <a:t>appropriate rejection region, or is something wrong? </a:t>
            </a:r>
            <a:r>
              <a:rPr sz="2750" spc="-5" dirty="0">
                <a:latin typeface="Arial"/>
                <a:cs typeface="Arial"/>
              </a:rPr>
              <a:t>If this </a:t>
            </a:r>
            <a:r>
              <a:rPr sz="2750" dirty="0">
                <a:latin typeface="Arial"/>
                <a:cs typeface="Arial"/>
              </a:rPr>
              <a:t>is  an appropriate rejection region, </a:t>
            </a:r>
            <a:r>
              <a:rPr sz="2750" spc="-5" dirty="0">
                <a:latin typeface="Arial"/>
                <a:cs typeface="Arial"/>
              </a:rPr>
              <a:t>find the </a:t>
            </a:r>
            <a:r>
              <a:rPr sz="2750" dirty="0">
                <a:latin typeface="Arial"/>
                <a:cs typeface="Arial"/>
              </a:rPr>
              <a:t>level of </a:t>
            </a:r>
            <a:r>
              <a:rPr sz="2750" spc="-5" dirty="0">
                <a:latin typeface="Arial"/>
                <a:cs typeface="Arial"/>
              </a:rPr>
              <a:t>the</a:t>
            </a:r>
            <a:r>
              <a:rPr sz="2750" dirty="0">
                <a:latin typeface="Arial"/>
                <a:cs typeface="Arial"/>
              </a:rPr>
              <a:t> </a:t>
            </a:r>
            <a:r>
              <a:rPr sz="2750" spc="-5" dirty="0">
                <a:latin typeface="Arial"/>
                <a:cs typeface="Arial"/>
              </a:rPr>
              <a:t>test.</a:t>
            </a:r>
            <a:endParaRPr sz="2750">
              <a:latin typeface="Arial"/>
              <a:cs typeface="Arial"/>
            </a:endParaRPr>
          </a:p>
          <a:p>
            <a:pPr marL="342900">
              <a:lnSpc>
                <a:spcPts val="2970"/>
              </a:lnSpc>
            </a:pPr>
            <a:r>
              <a:rPr sz="2750" spc="-5" dirty="0">
                <a:latin typeface="Arial"/>
                <a:cs typeface="Arial"/>
              </a:rPr>
              <a:t>Otherwise </a:t>
            </a:r>
            <a:r>
              <a:rPr sz="2750" dirty="0">
                <a:latin typeface="Arial"/>
                <a:cs typeface="Arial"/>
              </a:rPr>
              <a:t>explain what is wrong.</a:t>
            </a:r>
            <a:endParaRPr sz="2750">
              <a:latin typeface="Arial"/>
              <a:cs typeface="Arial"/>
            </a:endParaRPr>
          </a:p>
          <a:p>
            <a:pPr>
              <a:lnSpc>
                <a:spcPct val="100000"/>
              </a:lnSpc>
              <a:spcBef>
                <a:spcPts val="40"/>
              </a:spcBef>
            </a:pPr>
            <a:endParaRPr sz="4400">
              <a:latin typeface="Times New Roman"/>
              <a:cs typeface="Times New Roman"/>
            </a:endParaRPr>
          </a:p>
          <a:p>
            <a:pPr marL="342900" indent="-330200">
              <a:lnSpc>
                <a:spcPct val="100000"/>
              </a:lnSpc>
            </a:pPr>
            <a:r>
              <a:rPr sz="2750" dirty="0">
                <a:latin typeface="Arial"/>
                <a:cs typeface="Arial"/>
              </a:rPr>
              <a:t>c). Someone suggests rejecting </a:t>
            </a:r>
            <a:r>
              <a:rPr sz="2750" spc="5" dirty="0">
                <a:latin typeface="Arial"/>
                <a:cs typeface="Arial"/>
              </a:rPr>
              <a:t>H</a:t>
            </a:r>
            <a:r>
              <a:rPr sz="2700" spc="7" baseline="-35493" dirty="0">
                <a:latin typeface="Arial"/>
                <a:cs typeface="Arial"/>
              </a:rPr>
              <a:t>0 </a:t>
            </a:r>
            <a:r>
              <a:rPr sz="2750" dirty="0">
                <a:latin typeface="Arial"/>
                <a:cs typeface="Arial"/>
              </a:rPr>
              <a:t>if X_bar ≤ </a:t>
            </a:r>
            <a:r>
              <a:rPr sz="2750" spc="-5" dirty="0">
                <a:latin typeface="Arial"/>
                <a:cs typeface="Arial"/>
              </a:rPr>
              <a:t>89.4 ft. Is this</a:t>
            </a:r>
            <a:r>
              <a:rPr sz="2750" spc="-10" dirty="0">
                <a:latin typeface="Arial"/>
                <a:cs typeface="Arial"/>
              </a:rPr>
              <a:t> </a:t>
            </a:r>
            <a:r>
              <a:rPr sz="2750" dirty="0">
                <a:latin typeface="Arial"/>
                <a:cs typeface="Arial"/>
              </a:rPr>
              <a:t>an</a:t>
            </a:r>
            <a:endParaRPr sz="2750">
              <a:latin typeface="Arial"/>
              <a:cs typeface="Arial"/>
            </a:endParaRPr>
          </a:p>
          <a:p>
            <a:pPr marL="342900" marR="5080">
              <a:lnSpc>
                <a:spcPts val="3000"/>
              </a:lnSpc>
              <a:spcBef>
                <a:spcPts val="850"/>
              </a:spcBef>
            </a:pPr>
            <a:r>
              <a:rPr sz="2750" dirty="0">
                <a:latin typeface="Arial"/>
                <a:cs typeface="Arial"/>
              </a:rPr>
              <a:t>appropriate rejection region, or is something wrong? </a:t>
            </a:r>
            <a:r>
              <a:rPr sz="2750" spc="-5" dirty="0">
                <a:latin typeface="Arial"/>
                <a:cs typeface="Arial"/>
              </a:rPr>
              <a:t>If this </a:t>
            </a:r>
            <a:r>
              <a:rPr sz="2750" dirty="0">
                <a:latin typeface="Arial"/>
                <a:cs typeface="Arial"/>
              </a:rPr>
              <a:t>is  an appropriate rejection region, </a:t>
            </a:r>
            <a:r>
              <a:rPr sz="2750" spc="-5" dirty="0">
                <a:latin typeface="Arial"/>
                <a:cs typeface="Arial"/>
              </a:rPr>
              <a:t>find the </a:t>
            </a:r>
            <a:r>
              <a:rPr sz="2750" dirty="0">
                <a:latin typeface="Arial"/>
                <a:cs typeface="Arial"/>
              </a:rPr>
              <a:t>level of </a:t>
            </a:r>
            <a:r>
              <a:rPr sz="2750" spc="-5" dirty="0">
                <a:latin typeface="Arial"/>
                <a:cs typeface="Arial"/>
              </a:rPr>
              <a:t>the</a:t>
            </a:r>
            <a:r>
              <a:rPr sz="2750" dirty="0">
                <a:latin typeface="Arial"/>
                <a:cs typeface="Arial"/>
              </a:rPr>
              <a:t> </a:t>
            </a:r>
            <a:r>
              <a:rPr sz="2750" spc="-5" dirty="0">
                <a:latin typeface="Arial"/>
                <a:cs typeface="Arial"/>
              </a:rPr>
              <a:t>test.</a:t>
            </a:r>
            <a:endParaRPr sz="2750">
              <a:latin typeface="Arial"/>
              <a:cs typeface="Arial"/>
            </a:endParaRPr>
          </a:p>
          <a:p>
            <a:pPr marL="342900">
              <a:lnSpc>
                <a:spcPts val="2950"/>
              </a:lnSpc>
            </a:pPr>
            <a:r>
              <a:rPr sz="2750" spc="-5" dirty="0">
                <a:latin typeface="Arial"/>
                <a:cs typeface="Arial"/>
              </a:rPr>
              <a:t>Otherwise </a:t>
            </a:r>
            <a:r>
              <a:rPr sz="2750" dirty="0">
                <a:latin typeface="Arial"/>
                <a:cs typeface="Arial"/>
              </a:rPr>
              <a:t>explain what is wrong</a:t>
            </a:r>
            <a:r>
              <a:rPr sz="2750" b="1" dirty="0">
                <a:latin typeface="Arial"/>
                <a:cs typeface="Arial"/>
              </a:rPr>
              <a:t>.</a:t>
            </a:r>
            <a:endParaRPr sz="2750">
              <a:latin typeface="Arial"/>
              <a:cs typeface="Arial"/>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546100"/>
            <a:ext cx="6172200"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spc="-5" dirty="0"/>
              <a:t>Problem	3(b) </a:t>
            </a:r>
            <a:r>
              <a:rPr dirty="0"/>
              <a:t>:</a:t>
            </a:r>
            <a:r>
              <a:rPr spc="-75" dirty="0"/>
              <a:t> </a:t>
            </a:r>
            <a:r>
              <a:rPr spc="-5" dirty="0"/>
              <a:t>Solution</a:t>
            </a:r>
          </a:p>
        </p:txBody>
      </p:sp>
      <p:sp>
        <p:nvSpPr>
          <p:cNvPr id="3" name="object 3"/>
          <p:cNvSpPr txBox="1"/>
          <p:nvPr/>
        </p:nvSpPr>
        <p:spPr>
          <a:xfrm>
            <a:off x="596900" y="1625498"/>
            <a:ext cx="5946775" cy="1120775"/>
          </a:xfrm>
          <a:prstGeom prst="rect">
            <a:avLst/>
          </a:prstGeom>
        </p:spPr>
        <p:txBody>
          <a:bodyPr vert="horz" wrap="square" lIns="0" tIns="45720" rIns="0" bIns="0" rtlCol="0">
            <a:spAutoFit/>
          </a:bodyPr>
          <a:lstStyle/>
          <a:p>
            <a:pPr marL="12700" marR="5080">
              <a:lnSpc>
                <a:spcPts val="3800"/>
              </a:lnSpc>
              <a:spcBef>
                <a:spcPts val="360"/>
              </a:spcBef>
              <a:tabLst>
                <a:tab pos="981710" algn="l"/>
                <a:tab pos="1416050" algn="l"/>
              </a:tabLst>
            </a:pPr>
            <a:r>
              <a:rPr sz="2500" spc="-5" dirty="0">
                <a:latin typeface="Arial"/>
                <a:cs typeface="Arial"/>
              </a:rPr>
              <a:t>This is not an appropriate rejection region.  Since	</a:t>
            </a:r>
            <a:r>
              <a:rPr sz="2500" b="1" spc="-5" dirty="0">
                <a:solidFill>
                  <a:srgbClr val="3465A4"/>
                </a:solidFill>
                <a:latin typeface="Arial"/>
                <a:cs typeface="Arial"/>
              </a:rPr>
              <a:t>H	: </a:t>
            </a:r>
            <a:r>
              <a:rPr sz="2500" b="1" spc="85" dirty="0">
                <a:solidFill>
                  <a:srgbClr val="3465A4"/>
                </a:solidFill>
                <a:latin typeface="Arial"/>
                <a:cs typeface="Arial"/>
              </a:rPr>
              <a:t>µ </a:t>
            </a:r>
            <a:r>
              <a:rPr sz="2500" b="1" spc="-5" dirty="0">
                <a:solidFill>
                  <a:srgbClr val="3465A4"/>
                </a:solidFill>
                <a:latin typeface="Arial"/>
                <a:cs typeface="Arial"/>
              </a:rPr>
              <a:t>&lt; 90 =&gt; Left-tailed</a:t>
            </a:r>
            <a:r>
              <a:rPr sz="2500" b="1" spc="-120" dirty="0">
                <a:solidFill>
                  <a:srgbClr val="3465A4"/>
                </a:solidFill>
                <a:latin typeface="Arial"/>
                <a:cs typeface="Arial"/>
              </a:rPr>
              <a:t> </a:t>
            </a:r>
            <a:r>
              <a:rPr sz="2500" b="1" spc="-5" dirty="0">
                <a:solidFill>
                  <a:srgbClr val="3465A4"/>
                </a:solidFill>
                <a:latin typeface="Arial"/>
                <a:cs typeface="Arial"/>
              </a:rPr>
              <a:t>test</a:t>
            </a:r>
            <a:endParaRPr sz="2500">
              <a:latin typeface="Arial"/>
              <a:cs typeface="Arial"/>
            </a:endParaRPr>
          </a:p>
          <a:p>
            <a:pPr marL="1210310">
              <a:lnSpc>
                <a:spcPts val="760"/>
              </a:lnSpc>
            </a:pPr>
            <a:r>
              <a:rPr sz="1650" b="1" spc="5" dirty="0">
                <a:solidFill>
                  <a:srgbClr val="3465A4"/>
                </a:solidFill>
                <a:latin typeface="Arial"/>
                <a:cs typeface="Arial"/>
              </a:rPr>
              <a:t>1</a:t>
            </a:r>
            <a:endParaRPr sz="1650">
              <a:latin typeface="Arial"/>
              <a:cs typeface="Arial"/>
            </a:endParaRPr>
          </a:p>
        </p:txBody>
      </p:sp>
      <p:sp>
        <p:nvSpPr>
          <p:cNvPr id="4" name="object 4"/>
          <p:cNvSpPr txBox="1"/>
          <p:nvPr/>
        </p:nvSpPr>
        <p:spPr>
          <a:xfrm>
            <a:off x="596900" y="2905353"/>
            <a:ext cx="107950" cy="196850"/>
          </a:xfrm>
          <a:prstGeom prst="rect">
            <a:avLst/>
          </a:prstGeom>
        </p:spPr>
        <p:txBody>
          <a:bodyPr vert="horz" wrap="square" lIns="0" tIns="15240" rIns="0" bIns="0" rtlCol="0">
            <a:spAutoFit/>
          </a:bodyPr>
          <a:lstStyle/>
          <a:p>
            <a:pPr marL="12700">
              <a:lnSpc>
                <a:spcPct val="100000"/>
              </a:lnSpc>
              <a:spcBef>
                <a:spcPts val="120"/>
              </a:spcBef>
            </a:pPr>
            <a:r>
              <a:rPr sz="1100" spc="-20" dirty="0">
                <a:latin typeface="Trebuchet MS"/>
                <a:cs typeface="Trebuchet MS"/>
              </a:rPr>
              <a:t>●</a:t>
            </a:r>
            <a:endParaRPr sz="1100">
              <a:latin typeface="Trebuchet MS"/>
              <a:cs typeface="Trebuchet MS"/>
            </a:endParaRPr>
          </a:p>
        </p:txBody>
      </p:sp>
      <p:sp>
        <p:nvSpPr>
          <p:cNvPr id="5" name="object 5"/>
          <p:cNvSpPr txBox="1"/>
          <p:nvPr/>
        </p:nvSpPr>
        <p:spPr>
          <a:xfrm>
            <a:off x="596900" y="4073753"/>
            <a:ext cx="107950" cy="196850"/>
          </a:xfrm>
          <a:prstGeom prst="rect">
            <a:avLst/>
          </a:prstGeom>
        </p:spPr>
        <p:txBody>
          <a:bodyPr vert="horz" wrap="square" lIns="0" tIns="15240" rIns="0" bIns="0" rtlCol="0">
            <a:spAutoFit/>
          </a:bodyPr>
          <a:lstStyle/>
          <a:p>
            <a:pPr marL="12700">
              <a:lnSpc>
                <a:spcPct val="100000"/>
              </a:lnSpc>
              <a:spcBef>
                <a:spcPts val="120"/>
              </a:spcBef>
            </a:pPr>
            <a:r>
              <a:rPr sz="1100" spc="-20" dirty="0">
                <a:latin typeface="Trebuchet MS"/>
                <a:cs typeface="Trebuchet MS"/>
              </a:rPr>
              <a:t>●</a:t>
            </a:r>
            <a:endParaRPr sz="1100">
              <a:latin typeface="Trebuchet MS"/>
              <a:cs typeface="Trebuchet MS"/>
            </a:endParaRPr>
          </a:p>
        </p:txBody>
      </p:sp>
      <p:sp>
        <p:nvSpPr>
          <p:cNvPr id="6" name="object 6"/>
          <p:cNvSpPr txBox="1"/>
          <p:nvPr/>
        </p:nvSpPr>
        <p:spPr>
          <a:xfrm>
            <a:off x="850900" y="2794507"/>
            <a:ext cx="8290559" cy="2423160"/>
          </a:xfrm>
          <a:prstGeom prst="rect">
            <a:avLst/>
          </a:prstGeom>
        </p:spPr>
        <p:txBody>
          <a:bodyPr vert="horz" wrap="square" lIns="0" tIns="55244" rIns="0" bIns="0" rtlCol="0">
            <a:spAutoFit/>
          </a:bodyPr>
          <a:lstStyle/>
          <a:p>
            <a:pPr marL="12700" marR="5080">
              <a:lnSpc>
                <a:spcPts val="2700"/>
              </a:lnSpc>
              <a:spcBef>
                <a:spcPts val="434"/>
              </a:spcBef>
            </a:pPr>
            <a:r>
              <a:rPr sz="2500" spc="-5" dirty="0">
                <a:latin typeface="Arial"/>
                <a:cs typeface="Arial"/>
              </a:rPr>
              <a:t>The rejection region should consist of values for X that will  make the P-value of the test less than or equal to a chosen  threshold</a:t>
            </a:r>
            <a:r>
              <a:rPr sz="2500" spc="-10" dirty="0">
                <a:latin typeface="Arial"/>
                <a:cs typeface="Arial"/>
              </a:rPr>
              <a:t> </a:t>
            </a:r>
            <a:r>
              <a:rPr sz="2500" spc="-5" dirty="0">
                <a:latin typeface="Arial"/>
                <a:cs typeface="Arial"/>
              </a:rPr>
              <a:t>level.</a:t>
            </a:r>
            <a:endParaRPr sz="2500">
              <a:latin typeface="Arial"/>
              <a:cs typeface="Arial"/>
            </a:endParaRPr>
          </a:p>
          <a:p>
            <a:pPr marL="12700">
              <a:lnSpc>
                <a:spcPct val="100000"/>
              </a:lnSpc>
              <a:spcBef>
                <a:spcPts val="760"/>
              </a:spcBef>
            </a:pPr>
            <a:r>
              <a:rPr sz="2500" spc="-5" dirty="0">
                <a:latin typeface="Arial"/>
                <a:cs typeface="Arial"/>
              </a:rPr>
              <a:t>Therefore the rejection region must be of the form</a:t>
            </a:r>
            <a:endParaRPr sz="2500">
              <a:latin typeface="Arial"/>
              <a:cs typeface="Arial"/>
            </a:endParaRPr>
          </a:p>
          <a:p>
            <a:pPr marL="4445" algn="ctr">
              <a:lnSpc>
                <a:spcPts val="3765"/>
              </a:lnSpc>
              <a:spcBef>
                <a:spcPts val="650"/>
              </a:spcBef>
            </a:pPr>
            <a:r>
              <a:rPr sz="3750" b="1" spc="-5" dirty="0">
                <a:solidFill>
                  <a:srgbClr val="3465A4"/>
                </a:solidFill>
                <a:latin typeface="Arial"/>
                <a:cs typeface="Arial"/>
              </a:rPr>
              <a:t>X ≤</a:t>
            </a:r>
            <a:r>
              <a:rPr sz="3750" b="1" spc="-15" dirty="0">
                <a:solidFill>
                  <a:srgbClr val="3465A4"/>
                </a:solidFill>
                <a:latin typeface="Arial"/>
                <a:cs typeface="Arial"/>
              </a:rPr>
              <a:t> </a:t>
            </a:r>
            <a:r>
              <a:rPr sz="3750" b="1" spc="-5" dirty="0">
                <a:solidFill>
                  <a:srgbClr val="3465A4"/>
                </a:solidFill>
                <a:latin typeface="Arial"/>
                <a:cs typeface="Arial"/>
              </a:rPr>
              <a:t>x</a:t>
            </a:r>
            <a:endParaRPr sz="3750">
              <a:latin typeface="Arial"/>
              <a:cs typeface="Arial"/>
            </a:endParaRPr>
          </a:p>
          <a:p>
            <a:pPr marL="1287780" algn="ctr">
              <a:lnSpc>
                <a:spcPts val="2265"/>
              </a:lnSpc>
            </a:pPr>
            <a:r>
              <a:rPr sz="2500" b="1" spc="-5" dirty="0">
                <a:solidFill>
                  <a:srgbClr val="3465A4"/>
                </a:solidFill>
                <a:latin typeface="Arial"/>
                <a:cs typeface="Arial"/>
              </a:rPr>
              <a:t>0</a:t>
            </a:r>
            <a:endParaRPr sz="2500">
              <a:latin typeface="Arial"/>
              <a:cs typeface="Arial"/>
            </a:endParaRPr>
          </a:p>
        </p:txBody>
      </p:sp>
      <p:sp>
        <p:nvSpPr>
          <p:cNvPr id="7" name="object 7"/>
          <p:cNvSpPr txBox="1"/>
          <p:nvPr/>
        </p:nvSpPr>
        <p:spPr>
          <a:xfrm>
            <a:off x="596900" y="5245608"/>
            <a:ext cx="8975725" cy="406400"/>
          </a:xfrm>
          <a:prstGeom prst="rect">
            <a:avLst/>
          </a:prstGeom>
        </p:spPr>
        <p:txBody>
          <a:bodyPr vert="horz" wrap="square" lIns="0" tIns="12065" rIns="0" bIns="0" rtlCol="0">
            <a:spAutoFit/>
          </a:bodyPr>
          <a:lstStyle/>
          <a:p>
            <a:pPr marL="266700" indent="-254000">
              <a:lnSpc>
                <a:spcPct val="100000"/>
              </a:lnSpc>
              <a:spcBef>
                <a:spcPts val="95"/>
              </a:spcBef>
              <a:buSzPct val="44000"/>
              <a:buFont typeface="Trebuchet MS"/>
              <a:buChar char="●"/>
              <a:tabLst>
                <a:tab pos="266700" algn="l"/>
                <a:tab pos="6002020" algn="l"/>
              </a:tabLst>
            </a:pPr>
            <a:r>
              <a:rPr sz="2500" spc="-5" dirty="0">
                <a:latin typeface="Arial"/>
                <a:cs typeface="Arial"/>
              </a:rPr>
              <a:t>This rejection region is of the form </a:t>
            </a:r>
            <a:r>
              <a:rPr sz="2150" spc="20" dirty="0">
                <a:latin typeface="Arial"/>
                <a:cs typeface="Arial"/>
              </a:rPr>
              <a:t>X</a:t>
            </a:r>
            <a:r>
              <a:rPr sz="2150" spc="65" dirty="0">
                <a:latin typeface="Arial"/>
                <a:cs typeface="Arial"/>
              </a:rPr>
              <a:t> </a:t>
            </a:r>
            <a:r>
              <a:rPr sz="2150" spc="15" dirty="0">
                <a:latin typeface="Arial"/>
                <a:cs typeface="Arial"/>
              </a:rPr>
              <a:t>≥</a:t>
            </a:r>
            <a:r>
              <a:rPr sz="2150" spc="-65" dirty="0">
                <a:latin typeface="Arial"/>
                <a:cs typeface="Arial"/>
              </a:rPr>
              <a:t> </a:t>
            </a:r>
            <a:r>
              <a:rPr sz="2500" b="1" spc="-5" dirty="0">
                <a:latin typeface="Arial"/>
                <a:cs typeface="Arial"/>
              </a:rPr>
              <a:t>x	</a:t>
            </a:r>
            <a:r>
              <a:rPr sz="2500" spc="-5" dirty="0">
                <a:latin typeface="Arial"/>
                <a:cs typeface="Arial"/>
              </a:rPr>
              <a:t>, and so it consists</a:t>
            </a:r>
            <a:r>
              <a:rPr sz="2500" spc="-50" dirty="0">
                <a:latin typeface="Arial"/>
                <a:cs typeface="Arial"/>
              </a:rPr>
              <a:t> </a:t>
            </a:r>
            <a:r>
              <a:rPr sz="2500" spc="-5" dirty="0">
                <a:latin typeface="Arial"/>
                <a:cs typeface="Arial"/>
              </a:rPr>
              <a:t>of</a:t>
            </a:r>
            <a:endParaRPr sz="2500">
              <a:latin typeface="Arial"/>
              <a:cs typeface="Arial"/>
            </a:endParaRPr>
          </a:p>
        </p:txBody>
      </p:sp>
      <p:sp>
        <p:nvSpPr>
          <p:cNvPr id="8" name="object 8"/>
          <p:cNvSpPr txBox="1"/>
          <p:nvPr/>
        </p:nvSpPr>
        <p:spPr>
          <a:xfrm>
            <a:off x="850900" y="5502338"/>
            <a:ext cx="8448675" cy="593725"/>
          </a:xfrm>
          <a:prstGeom prst="rect">
            <a:avLst/>
          </a:prstGeom>
        </p:spPr>
        <p:txBody>
          <a:bodyPr vert="horz" wrap="square" lIns="0" tIns="13970" rIns="0" bIns="0" rtlCol="0">
            <a:spAutoFit/>
          </a:bodyPr>
          <a:lstStyle/>
          <a:p>
            <a:pPr marL="5542915">
              <a:lnSpc>
                <a:spcPts val="1720"/>
              </a:lnSpc>
              <a:spcBef>
                <a:spcPts val="110"/>
              </a:spcBef>
            </a:pPr>
            <a:r>
              <a:rPr sz="1650" b="1" spc="5" dirty="0">
                <a:latin typeface="Arial"/>
                <a:cs typeface="Arial"/>
              </a:rPr>
              <a:t>0</a:t>
            </a:r>
            <a:endParaRPr sz="1650">
              <a:latin typeface="Arial"/>
              <a:cs typeface="Arial"/>
            </a:endParaRPr>
          </a:p>
          <a:p>
            <a:pPr marL="12700">
              <a:lnSpc>
                <a:spcPts val="2740"/>
              </a:lnSpc>
            </a:pPr>
            <a:r>
              <a:rPr sz="2500" spc="-5" dirty="0">
                <a:latin typeface="Arial"/>
                <a:cs typeface="Arial"/>
              </a:rPr>
              <a:t>values for which the P-value will be greater than some</a:t>
            </a:r>
            <a:r>
              <a:rPr sz="2500" spc="30" dirty="0">
                <a:latin typeface="Arial"/>
                <a:cs typeface="Arial"/>
              </a:rPr>
              <a:t> </a:t>
            </a:r>
            <a:r>
              <a:rPr sz="2500" spc="-5" dirty="0">
                <a:latin typeface="Arial"/>
                <a:cs typeface="Arial"/>
              </a:rPr>
              <a:t>level.</a:t>
            </a:r>
            <a:endParaRPr sz="2500">
              <a:latin typeface="Arial"/>
              <a:cs typeface="Arial"/>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8500" y="546100"/>
            <a:ext cx="6141720"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spc="-5" dirty="0"/>
              <a:t>Problem	</a:t>
            </a:r>
            <a:r>
              <a:rPr dirty="0"/>
              <a:t>3(c) :</a:t>
            </a:r>
            <a:r>
              <a:rPr spc="-95" dirty="0"/>
              <a:t> </a:t>
            </a:r>
            <a:r>
              <a:rPr spc="-5" dirty="0"/>
              <a:t>Solution</a:t>
            </a:r>
          </a:p>
        </p:txBody>
      </p:sp>
      <p:sp>
        <p:nvSpPr>
          <p:cNvPr id="3" name="object 3"/>
          <p:cNvSpPr txBox="1"/>
          <p:nvPr/>
        </p:nvSpPr>
        <p:spPr>
          <a:xfrm>
            <a:off x="596900" y="1595526"/>
            <a:ext cx="6109335" cy="1117600"/>
          </a:xfrm>
          <a:prstGeom prst="rect">
            <a:avLst/>
          </a:prstGeom>
        </p:spPr>
        <p:txBody>
          <a:bodyPr vert="horz" wrap="square" lIns="0" tIns="12065" rIns="0" bIns="0" rtlCol="0">
            <a:spAutoFit/>
          </a:bodyPr>
          <a:lstStyle/>
          <a:p>
            <a:pPr marL="12700" marR="5080">
              <a:lnSpc>
                <a:spcPct val="128000"/>
              </a:lnSpc>
              <a:spcBef>
                <a:spcPts val="95"/>
              </a:spcBef>
              <a:tabLst>
                <a:tab pos="1105535" algn="l"/>
              </a:tabLst>
            </a:pPr>
            <a:r>
              <a:rPr sz="2800" spc="5" dirty="0">
                <a:latin typeface="Arial"/>
                <a:cs typeface="Arial"/>
              </a:rPr>
              <a:t>This is an appropriate rejection</a:t>
            </a:r>
            <a:r>
              <a:rPr sz="2800" spc="-60" dirty="0">
                <a:latin typeface="Arial"/>
                <a:cs typeface="Arial"/>
              </a:rPr>
              <a:t> </a:t>
            </a:r>
            <a:r>
              <a:rPr sz="2800" spc="5" dirty="0">
                <a:latin typeface="Arial"/>
                <a:cs typeface="Arial"/>
              </a:rPr>
              <a:t>region.  Since	</a:t>
            </a:r>
            <a:r>
              <a:rPr sz="2800" b="1" spc="10" dirty="0">
                <a:solidFill>
                  <a:srgbClr val="3465A4"/>
                </a:solidFill>
                <a:latin typeface="Arial"/>
                <a:cs typeface="Arial"/>
              </a:rPr>
              <a:t>H</a:t>
            </a:r>
            <a:r>
              <a:rPr sz="2775" b="1" spc="15" baseline="-34534" dirty="0">
                <a:solidFill>
                  <a:srgbClr val="3465A4"/>
                </a:solidFill>
                <a:latin typeface="Arial"/>
                <a:cs typeface="Arial"/>
              </a:rPr>
              <a:t>1 </a:t>
            </a:r>
            <a:r>
              <a:rPr sz="2800" b="1" spc="5" dirty="0">
                <a:solidFill>
                  <a:srgbClr val="3465A4"/>
                </a:solidFill>
                <a:latin typeface="Arial"/>
                <a:cs typeface="Arial"/>
              </a:rPr>
              <a:t>: </a:t>
            </a:r>
            <a:r>
              <a:rPr sz="2800" b="1" spc="105" dirty="0">
                <a:solidFill>
                  <a:srgbClr val="3465A4"/>
                </a:solidFill>
                <a:latin typeface="Arial"/>
                <a:cs typeface="Arial"/>
              </a:rPr>
              <a:t>µ </a:t>
            </a:r>
            <a:r>
              <a:rPr sz="2800" b="1" spc="5" dirty="0">
                <a:solidFill>
                  <a:srgbClr val="3465A4"/>
                </a:solidFill>
                <a:latin typeface="Arial"/>
                <a:cs typeface="Arial"/>
              </a:rPr>
              <a:t>&lt; 90 =&gt; Left-tailed</a:t>
            </a:r>
            <a:r>
              <a:rPr sz="2800" b="1" spc="-170" dirty="0">
                <a:solidFill>
                  <a:srgbClr val="3465A4"/>
                </a:solidFill>
                <a:latin typeface="Arial"/>
                <a:cs typeface="Arial"/>
              </a:rPr>
              <a:t> </a:t>
            </a:r>
            <a:r>
              <a:rPr sz="2800" b="1" spc="5" dirty="0">
                <a:solidFill>
                  <a:srgbClr val="3465A4"/>
                </a:solidFill>
                <a:latin typeface="Arial"/>
                <a:cs typeface="Arial"/>
              </a:rPr>
              <a:t>test</a:t>
            </a:r>
            <a:endParaRPr sz="2800">
              <a:latin typeface="Arial"/>
              <a:cs typeface="Arial"/>
            </a:endParaRPr>
          </a:p>
        </p:txBody>
      </p:sp>
      <p:sp>
        <p:nvSpPr>
          <p:cNvPr id="4" name="object 4"/>
          <p:cNvSpPr txBox="1"/>
          <p:nvPr/>
        </p:nvSpPr>
        <p:spPr>
          <a:xfrm>
            <a:off x="596900" y="3026765"/>
            <a:ext cx="118745" cy="219075"/>
          </a:xfrm>
          <a:prstGeom prst="rect">
            <a:avLst/>
          </a:prstGeom>
        </p:spPr>
        <p:txBody>
          <a:bodyPr vert="horz" wrap="square" lIns="0" tIns="14604" rIns="0" bIns="0" rtlCol="0">
            <a:spAutoFit/>
          </a:bodyPr>
          <a:lstStyle/>
          <a:p>
            <a:pPr marL="12700">
              <a:lnSpc>
                <a:spcPct val="100000"/>
              </a:lnSpc>
              <a:spcBef>
                <a:spcPts val="114"/>
              </a:spcBef>
            </a:pPr>
            <a:r>
              <a:rPr sz="1250" spc="-25" dirty="0">
                <a:latin typeface="Trebuchet MS"/>
                <a:cs typeface="Trebuchet MS"/>
              </a:rPr>
              <a:t>●</a:t>
            </a:r>
            <a:endParaRPr sz="1250">
              <a:latin typeface="Trebuchet MS"/>
              <a:cs typeface="Trebuchet MS"/>
            </a:endParaRPr>
          </a:p>
        </p:txBody>
      </p:sp>
      <p:sp>
        <p:nvSpPr>
          <p:cNvPr id="5" name="object 5"/>
          <p:cNvSpPr txBox="1"/>
          <p:nvPr/>
        </p:nvSpPr>
        <p:spPr>
          <a:xfrm>
            <a:off x="889000" y="2893567"/>
            <a:ext cx="5273675" cy="454659"/>
          </a:xfrm>
          <a:prstGeom prst="rect">
            <a:avLst/>
          </a:prstGeom>
        </p:spPr>
        <p:txBody>
          <a:bodyPr vert="horz" wrap="square" lIns="0" tIns="14604" rIns="0" bIns="0" rtlCol="0">
            <a:spAutoFit/>
          </a:bodyPr>
          <a:lstStyle/>
          <a:p>
            <a:pPr marL="12700">
              <a:lnSpc>
                <a:spcPct val="100000"/>
              </a:lnSpc>
              <a:spcBef>
                <a:spcPts val="114"/>
              </a:spcBef>
            </a:pPr>
            <a:r>
              <a:rPr sz="2800" spc="5" dirty="0">
                <a:latin typeface="Arial"/>
                <a:cs typeface="Arial"/>
              </a:rPr>
              <a:t>Under </a:t>
            </a:r>
            <a:r>
              <a:rPr sz="2800" spc="10" dirty="0">
                <a:latin typeface="Arial"/>
                <a:cs typeface="Arial"/>
              </a:rPr>
              <a:t>H </a:t>
            </a:r>
            <a:r>
              <a:rPr sz="2800" spc="5" dirty="0">
                <a:latin typeface="Arial"/>
                <a:cs typeface="Arial"/>
              </a:rPr>
              <a:t>0 </a:t>
            </a:r>
            <a:r>
              <a:rPr sz="2800" dirty="0">
                <a:latin typeface="Arial"/>
                <a:cs typeface="Arial"/>
              </a:rPr>
              <a:t>, </a:t>
            </a:r>
            <a:r>
              <a:rPr sz="2800" spc="5" dirty="0">
                <a:latin typeface="Arial"/>
                <a:cs typeface="Arial"/>
              </a:rPr>
              <a:t>the z-score of 89.4</a:t>
            </a:r>
            <a:r>
              <a:rPr sz="2800" spc="-75" dirty="0">
                <a:latin typeface="Arial"/>
                <a:cs typeface="Arial"/>
              </a:rPr>
              <a:t> </a:t>
            </a:r>
            <a:r>
              <a:rPr sz="2800" spc="5" dirty="0">
                <a:latin typeface="Arial"/>
                <a:cs typeface="Arial"/>
              </a:rPr>
              <a:t>is</a:t>
            </a:r>
            <a:endParaRPr sz="2800">
              <a:latin typeface="Arial"/>
              <a:cs typeface="Arial"/>
            </a:endParaRPr>
          </a:p>
        </p:txBody>
      </p:sp>
      <p:sp>
        <p:nvSpPr>
          <p:cNvPr id="6" name="object 6"/>
          <p:cNvSpPr txBox="1"/>
          <p:nvPr/>
        </p:nvSpPr>
        <p:spPr>
          <a:xfrm>
            <a:off x="596900" y="3426967"/>
            <a:ext cx="5005705" cy="454659"/>
          </a:xfrm>
          <a:prstGeom prst="rect">
            <a:avLst/>
          </a:prstGeom>
        </p:spPr>
        <p:txBody>
          <a:bodyPr vert="horz" wrap="square" lIns="0" tIns="14604" rIns="0" bIns="0" rtlCol="0">
            <a:spAutoFit/>
          </a:bodyPr>
          <a:lstStyle/>
          <a:p>
            <a:pPr marL="12700">
              <a:lnSpc>
                <a:spcPct val="100000"/>
              </a:lnSpc>
              <a:spcBef>
                <a:spcPts val="114"/>
              </a:spcBef>
            </a:pPr>
            <a:r>
              <a:rPr sz="2800" spc="5" dirty="0">
                <a:latin typeface="Arial"/>
                <a:cs typeface="Arial"/>
              </a:rPr>
              <a:t>(89.4 − 90)/ 5/sqrt(150)=</a:t>
            </a:r>
            <a:r>
              <a:rPr sz="2800" spc="-70" dirty="0">
                <a:latin typeface="Arial"/>
                <a:cs typeface="Arial"/>
              </a:rPr>
              <a:t> </a:t>
            </a:r>
            <a:r>
              <a:rPr sz="2800" spc="5" dirty="0">
                <a:latin typeface="Arial"/>
                <a:cs typeface="Arial"/>
              </a:rPr>
              <a:t>−1.47.</a:t>
            </a:r>
            <a:endParaRPr sz="2800">
              <a:latin typeface="Arial"/>
              <a:cs typeface="Arial"/>
            </a:endParaRPr>
          </a:p>
        </p:txBody>
      </p:sp>
      <p:sp>
        <p:nvSpPr>
          <p:cNvPr id="7" name="object 7"/>
          <p:cNvSpPr txBox="1"/>
          <p:nvPr/>
        </p:nvSpPr>
        <p:spPr>
          <a:xfrm>
            <a:off x="596900" y="4093565"/>
            <a:ext cx="118745" cy="219075"/>
          </a:xfrm>
          <a:prstGeom prst="rect">
            <a:avLst/>
          </a:prstGeom>
        </p:spPr>
        <p:txBody>
          <a:bodyPr vert="horz" wrap="square" lIns="0" tIns="14604" rIns="0" bIns="0" rtlCol="0">
            <a:spAutoFit/>
          </a:bodyPr>
          <a:lstStyle/>
          <a:p>
            <a:pPr marL="12700">
              <a:lnSpc>
                <a:spcPct val="100000"/>
              </a:lnSpc>
              <a:spcBef>
                <a:spcPts val="114"/>
              </a:spcBef>
            </a:pPr>
            <a:r>
              <a:rPr sz="1250" spc="-25" dirty="0">
                <a:latin typeface="Trebuchet MS"/>
                <a:cs typeface="Trebuchet MS"/>
              </a:rPr>
              <a:t>●</a:t>
            </a:r>
            <a:endParaRPr sz="1250">
              <a:latin typeface="Trebuchet MS"/>
              <a:cs typeface="Trebuchet MS"/>
            </a:endParaRPr>
          </a:p>
        </p:txBody>
      </p:sp>
      <p:sp>
        <p:nvSpPr>
          <p:cNvPr id="8" name="object 8"/>
          <p:cNvSpPr txBox="1"/>
          <p:nvPr/>
        </p:nvSpPr>
        <p:spPr>
          <a:xfrm>
            <a:off x="596900" y="3856126"/>
            <a:ext cx="7275830" cy="1727200"/>
          </a:xfrm>
          <a:prstGeom prst="rect">
            <a:avLst/>
          </a:prstGeom>
        </p:spPr>
        <p:txBody>
          <a:bodyPr vert="horz" wrap="square" lIns="0" tIns="118745" rIns="0" bIns="0" rtlCol="0">
            <a:spAutoFit/>
          </a:bodyPr>
          <a:lstStyle/>
          <a:p>
            <a:pPr marL="304800">
              <a:lnSpc>
                <a:spcPct val="100000"/>
              </a:lnSpc>
              <a:spcBef>
                <a:spcPts val="935"/>
              </a:spcBef>
            </a:pPr>
            <a:r>
              <a:rPr sz="2800" spc="5" dirty="0">
                <a:latin typeface="Arial"/>
                <a:cs typeface="Arial"/>
              </a:rPr>
              <a:t>Since the alternate hypothesis is of the</a:t>
            </a:r>
            <a:r>
              <a:rPr sz="2800" spc="-70" dirty="0">
                <a:latin typeface="Arial"/>
                <a:cs typeface="Arial"/>
              </a:rPr>
              <a:t> </a:t>
            </a:r>
            <a:r>
              <a:rPr sz="2800" spc="5" dirty="0">
                <a:latin typeface="Arial"/>
                <a:cs typeface="Arial"/>
              </a:rPr>
              <a:t>form</a:t>
            </a:r>
            <a:endParaRPr sz="2800">
              <a:latin typeface="Arial"/>
              <a:cs typeface="Arial"/>
            </a:endParaRPr>
          </a:p>
          <a:p>
            <a:pPr marL="4025900">
              <a:lnSpc>
                <a:spcPct val="100000"/>
              </a:lnSpc>
              <a:spcBef>
                <a:spcPts val="840"/>
              </a:spcBef>
            </a:pPr>
            <a:r>
              <a:rPr sz="2800" spc="5" dirty="0">
                <a:latin typeface="Arial"/>
                <a:cs typeface="Arial"/>
              </a:rPr>
              <a:t>µ &lt;</a:t>
            </a:r>
            <a:r>
              <a:rPr sz="2800" spc="-15" dirty="0">
                <a:latin typeface="Arial"/>
                <a:cs typeface="Arial"/>
              </a:rPr>
              <a:t> </a:t>
            </a:r>
            <a:r>
              <a:rPr sz="2800" spc="10" dirty="0">
                <a:latin typeface="Arial"/>
                <a:cs typeface="Arial"/>
              </a:rPr>
              <a:t>µ</a:t>
            </a:r>
            <a:r>
              <a:rPr sz="2775" spc="15" baseline="-34534" dirty="0">
                <a:latin typeface="Arial"/>
                <a:cs typeface="Arial"/>
              </a:rPr>
              <a:t>0</a:t>
            </a:r>
            <a:endParaRPr sz="2775" baseline="-34534">
              <a:latin typeface="Arial"/>
              <a:cs typeface="Arial"/>
            </a:endParaRPr>
          </a:p>
          <a:p>
            <a:pPr marL="12700">
              <a:lnSpc>
                <a:spcPct val="100000"/>
              </a:lnSpc>
              <a:spcBef>
                <a:spcPts val="1639"/>
              </a:spcBef>
            </a:pPr>
            <a:r>
              <a:rPr sz="2800" spc="5" dirty="0">
                <a:latin typeface="Arial"/>
                <a:cs typeface="Arial"/>
              </a:rPr>
              <a:t>level = P(Z &lt;</a:t>
            </a:r>
            <a:r>
              <a:rPr sz="2800" spc="-25" dirty="0">
                <a:latin typeface="Arial"/>
                <a:cs typeface="Arial"/>
              </a:rPr>
              <a:t> </a:t>
            </a:r>
            <a:r>
              <a:rPr sz="2800" spc="5" dirty="0">
                <a:latin typeface="Arial"/>
                <a:cs typeface="Arial"/>
              </a:rPr>
              <a:t>−1.47)</a:t>
            </a:r>
            <a:endParaRPr sz="2800">
              <a:latin typeface="Arial"/>
              <a:cs typeface="Arial"/>
            </a:endParaRPr>
          </a:p>
        </p:txBody>
      </p:sp>
      <p:sp>
        <p:nvSpPr>
          <p:cNvPr id="9" name="object 9"/>
          <p:cNvSpPr txBox="1"/>
          <p:nvPr/>
        </p:nvSpPr>
        <p:spPr>
          <a:xfrm>
            <a:off x="596900" y="5808065"/>
            <a:ext cx="118745" cy="219075"/>
          </a:xfrm>
          <a:prstGeom prst="rect">
            <a:avLst/>
          </a:prstGeom>
        </p:spPr>
        <p:txBody>
          <a:bodyPr vert="horz" wrap="square" lIns="0" tIns="14604" rIns="0" bIns="0" rtlCol="0">
            <a:spAutoFit/>
          </a:bodyPr>
          <a:lstStyle/>
          <a:p>
            <a:pPr marL="12700">
              <a:lnSpc>
                <a:spcPct val="100000"/>
              </a:lnSpc>
              <a:spcBef>
                <a:spcPts val="114"/>
              </a:spcBef>
            </a:pPr>
            <a:r>
              <a:rPr sz="1250" spc="-25" dirty="0">
                <a:latin typeface="Trebuchet MS"/>
                <a:cs typeface="Trebuchet MS"/>
              </a:rPr>
              <a:t>●</a:t>
            </a:r>
            <a:endParaRPr sz="1250">
              <a:latin typeface="Trebuchet MS"/>
              <a:cs typeface="Trebuchet MS"/>
            </a:endParaRPr>
          </a:p>
        </p:txBody>
      </p:sp>
      <p:sp>
        <p:nvSpPr>
          <p:cNvPr id="10" name="object 10"/>
          <p:cNvSpPr txBox="1"/>
          <p:nvPr/>
        </p:nvSpPr>
        <p:spPr>
          <a:xfrm>
            <a:off x="889000" y="5662167"/>
            <a:ext cx="5272405" cy="454659"/>
          </a:xfrm>
          <a:prstGeom prst="rect">
            <a:avLst/>
          </a:prstGeom>
        </p:spPr>
        <p:txBody>
          <a:bodyPr vert="horz" wrap="square" lIns="0" tIns="14604" rIns="0" bIns="0" rtlCol="0">
            <a:spAutoFit/>
          </a:bodyPr>
          <a:lstStyle/>
          <a:p>
            <a:pPr marL="12700">
              <a:lnSpc>
                <a:spcPct val="100000"/>
              </a:lnSpc>
              <a:spcBef>
                <a:spcPts val="114"/>
              </a:spcBef>
            </a:pPr>
            <a:r>
              <a:rPr sz="2800" spc="5" dirty="0">
                <a:latin typeface="Arial"/>
                <a:cs typeface="Arial"/>
              </a:rPr>
              <a:t>Therefore the level is α =</a:t>
            </a:r>
            <a:r>
              <a:rPr sz="2800" spc="-80" dirty="0">
                <a:latin typeface="Arial"/>
                <a:cs typeface="Arial"/>
              </a:rPr>
              <a:t> </a:t>
            </a:r>
            <a:r>
              <a:rPr sz="2800" spc="5" dirty="0">
                <a:latin typeface="Arial"/>
                <a:cs typeface="Arial"/>
              </a:rPr>
              <a:t>0.0708.</a:t>
            </a:r>
            <a:endParaRPr sz="2800">
              <a:latin typeface="Arial"/>
              <a:cs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2350" y="196850"/>
            <a:ext cx="5468619" cy="641350"/>
          </a:xfrm>
        </p:spPr>
        <p:txBody>
          <a:bodyPr/>
          <a:lstStyle/>
          <a:p>
            <a:r>
              <a:rPr lang="en-US" dirty="0" smtClean="0"/>
              <a:t>Decision Rules</a:t>
            </a:r>
            <a:br>
              <a:rPr lang="en-US" dirty="0" smtClean="0"/>
            </a:br>
            <a:endParaRPr lang="en-US" dirty="0"/>
          </a:p>
        </p:txBody>
      </p:sp>
      <p:sp>
        <p:nvSpPr>
          <p:cNvPr id="3" name="Text Placeholder 2"/>
          <p:cNvSpPr>
            <a:spLocks noGrp="1"/>
          </p:cNvSpPr>
          <p:nvPr>
            <p:ph type="body" idx="1"/>
          </p:nvPr>
        </p:nvSpPr>
        <p:spPr>
          <a:xfrm>
            <a:off x="522604" y="1111250"/>
            <a:ext cx="9025890" cy="5535801"/>
          </a:xfrm>
        </p:spPr>
        <p:txBody>
          <a:bodyPr/>
          <a:lstStyle/>
          <a:p>
            <a:r>
              <a:rPr lang="en-US" sz="3200" dirty="0" smtClean="0">
                <a:solidFill>
                  <a:srgbClr val="FF0000"/>
                </a:solidFill>
              </a:rPr>
              <a:t>Region of acceptance. </a:t>
            </a:r>
          </a:p>
          <a:p>
            <a:endParaRPr lang="en-US" sz="3200" dirty="0" smtClean="0"/>
          </a:p>
          <a:p>
            <a:pPr algn="just"/>
            <a:r>
              <a:rPr lang="en-US" sz="3200" dirty="0" smtClean="0"/>
              <a:t>The </a:t>
            </a:r>
            <a:r>
              <a:rPr lang="en-US" sz="3200" b="1" dirty="0" smtClean="0"/>
              <a:t>region of acceptance</a:t>
            </a:r>
            <a:r>
              <a:rPr lang="en-US" sz="3200" dirty="0" smtClean="0"/>
              <a:t> is a range of values.</a:t>
            </a:r>
          </a:p>
          <a:p>
            <a:pPr algn="just"/>
            <a:endParaRPr lang="en-US" sz="3200" dirty="0" smtClean="0"/>
          </a:p>
          <a:p>
            <a:pPr algn="just"/>
            <a:r>
              <a:rPr lang="en-US" sz="3200" dirty="0" smtClean="0"/>
              <a:t> If the test statistic falls within the region of acceptance, the null hypothesis is not rejected. </a:t>
            </a:r>
          </a:p>
          <a:p>
            <a:pPr algn="just"/>
            <a:endParaRPr lang="en-US" sz="3200" dirty="0" smtClean="0"/>
          </a:p>
          <a:p>
            <a:pPr algn="just"/>
            <a:r>
              <a:rPr lang="en-US" sz="3200" dirty="0" smtClean="0"/>
              <a:t>The region of acceptance is defined so that the chance of making a Type I error is equal to the significance level. </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400" y="1816100"/>
            <a:ext cx="8735060" cy="3723640"/>
          </a:xfrm>
          <a:prstGeom prst="rect">
            <a:avLst/>
          </a:prstGeom>
        </p:spPr>
        <p:txBody>
          <a:bodyPr vert="horz" wrap="square" lIns="0" tIns="129540" rIns="0" bIns="0" rtlCol="0">
            <a:spAutoFit/>
          </a:bodyPr>
          <a:lstStyle/>
          <a:p>
            <a:pPr marL="927100" marR="5080" indent="-914400">
              <a:lnSpc>
                <a:spcPts val="7100"/>
              </a:lnSpc>
              <a:spcBef>
                <a:spcPts val="1020"/>
              </a:spcBef>
              <a:tabLst>
                <a:tab pos="5677535" algn="l"/>
              </a:tabLst>
            </a:pPr>
            <a:r>
              <a:rPr sz="6600" b="1" spc="-5" dirty="0">
                <a:solidFill>
                  <a:srgbClr val="3465A4"/>
                </a:solidFill>
                <a:latin typeface="Arial"/>
                <a:cs typeface="Arial"/>
              </a:rPr>
              <a:t>Relationship Between  Hypothesis	</a:t>
            </a:r>
            <a:r>
              <a:rPr sz="6600" b="1" spc="-100" dirty="0">
                <a:solidFill>
                  <a:srgbClr val="3465A4"/>
                </a:solidFill>
                <a:latin typeface="Arial"/>
                <a:cs typeface="Arial"/>
              </a:rPr>
              <a:t>Tests</a:t>
            </a:r>
            <a:endParaRPr sz="6600">
              <a:latin typeface="Arial"/>
              <a:cs typeface="Arial"/>
            </a:endParaRPr>
          </a:p>
          <a:p>
            <a:pPr marL="241300" marR="240665" indent="3822700">
              <a:lnSpc>
                <a:spcPts val="7000"/>
              </a:lnSpc>
              <a:spcBef>
                <a:spcPts val="80"/>
              </a:spcBef>
              <a:tabLst>
                <a:tab pos="5037455" algn="l"/>
              </a:tabLst>
            </a:pPr>
            <a:r>
              <a:rPr sz="6600" b="1" dirty="0">
                <a:solidFill>
                  <a:srgbClr val="3465A4"/>
                </a:solidFill>
                <a:latin typeface="Arial"/>
                <a:cs typeface="Arial"/>
              </a:rPr>
              <a:t>&amp;  C</a:t>
            </a:r>
            <a:r>
              <a:rPr sz="6600" b="1" spc="-5" dirty="0">
                <a:solidFill>
                  <a:srgbClr val="3465A4"/>
                </a:solidFill>
                <a:latin typeface="Arial"/>
                <a:cs typeface="Arial"/>
              </a:rPr>
              <a:t>onfid</a:t>
            </a:r>
            <a:r>
              <a:rPr sz="6600" b="1" dirty="0">
                <a:solidFill>
                  <a:srgbClr val="3465A4"/>
                </a:solidFill>
                <a:latin typeface="Arial"/>
                <a:cs typeface="Arial"/>
              </a:rPr>
              <a:t>e</a:t>
            </a:r>
            <a:r>
              <a:rPr sz="6600" b="1" spc="-5" dirty="0">
                <a:solidFill>
                  <a:srgbClr val="3465A4"/>
                </a:solidFill>
                <a:latin typeface="Arial"/>
                <a:cs typeface="Arial"/>
              </a:rPr>
              <a:t>n</a:t>
            </a:r>
            <a:r>
              <a:rPr sz="6600" b="1" dirty="0">
                <a:solidFill>
                  <a:srgbClr val="3465A4"/>
                </a:solidFill>
                <a:latin typeface="Arial"/>
                <a:cs typeface="Arial"/>
              </a:rPr>
              <a:t>ce	</a:t>
            </a:r>
            <a:r>
              <a:rPr sz="6600" b="1" spc="-5" dirty="0">
                <a:solidFill>
                  <a:srgbClr val="3465A4"/>
                </a:solidFill>
                <a:latin typeface="Arial"/>
                <a:cs typeface="Arial"/>
              </a:rPr>
              <a:t>Int</a:t>
            </a:r>
            <a:r>
              <a:rPr sz="6600" b="1" dirty="0">
                <a:solidFill>
                  <a:srgbClr val="3465A4"/>
                </a:solidFill>
                <a:latin typeface="Arial"/>
                <a:cs typeface="Arial"/>
              </a:rPr>
              <a:t>erva</a:t>
            </a:r>
            <a:r>
              <a:rPr sz="6600" b="1" spc="-5" dirty="0">
                <a:solidFill>
                  <a:srgbClr val="3465A4"/>
                </a:solidFill>
                <a:latin typeface="Arial"/>
                <a:cs typeface="Arial"/>
              </a:rPr>
              <a:t>l</a:t>
            </a:r>
            <a:r>
              <a:rPr sz="6600" b="1" dirty="0">
                <a:solidFill>
                  <a:srgbClr val="3465A4"/>
                </a:solidFill>
                <a:latin typeface="Arial"/>
                <a:cs typeface="Arial"/>
              </a:rPr>
              <a:t>s</a:t>
            </a:r>
            <a:endParaRPr sz="6600">
              <a:latin typeface="Arial"/>
              <a:cs typeface="Arial"/>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90900" y="330200"/>
            <a:ext cx="3284220" cy="695960"/>
          </a:xfrm>
          <a:prstGeom prst="rect">
            <a:avLst/>
          </a:prstGeom>
        </p:spPr>
        <p:txBody>
          <a:bodyPr vert="horz" wrap="square" lIns="0" tIns="12700" rIns="0" bIns="0" rtlCol="0">
            <a:spAutoFit/>
          </a:bodyPr>
          <a:lstStyle/>
          <a:p>
            <a:pPr marL="12700">
              <a:lnSpc>
                <a:spcPct val="100000"/>
              </a:lnSpc>
              <a:spcBef>
                <a:spcPts val="100"/>
              </a:spcBef>
            </a:pPr>
            <a:r>
              <a:rPr spc="-5" dirty="0"/>
              <a:t>Introduction</a:t>
            </a:r>
          </a:p>
        </p:txBody>
      </p:sp>
      <p:sp>
        <p:nvSpPr>
          <p:cNvPr id="3" name="object 3"/>
          <p:cNvSpPr txBox="1"/>
          <p:nvPr/>
        </p:nvSpPr>
        <p:spPr>
          <a:xfrm>
            <a:off x="317500" y="1890979"/>
            <a:ext cx="121920" cy="225425"/>
          </a:xfrm>
          <a:prstGeom prst="rect">
            <a:avLst/>
          </a:prstGeom>
        </p:spPr>
        <p:txBody>
          <a:bodyPr vert="horz" wrap="square" lIns="0" tIns="13970" rIns="0" bIns="0" rtlCol="0">
            <a:spAutoFit/>
          </a:bodyPr>
          <a:lstStyle/>
          <a:p>
            <a:pPr marL="12700">
              <a:lnSpc>
                <a:spcPct val="100000"/>
              </a:lnSpc>
              <a:spcBef>
                <a:spcPts val="110"/>
              </a:spcBef>
            </a:pPr>
            <a:r>
              <a:rPr sz="1300" spc="-30" dirty="0">
                <a:latin typeface="Trebuchet MS"/>
                <a:cs typeface="Trebuchet MS"/>
              </a:rPr>
              <a:t>●</a:t>
            </a:r>
            <a:endParaRPr sz="1300">
              <a:latin typeface="Trebuchet MS"/>
              <a:cs typeface="Trebuchet MS"/>
            </a:endParaRPr>
          </a:p>
        </p:txBody>
      </p:sp>
      <p:sp>
        <p:nvSpPr>
          <p:cNvPr id="4" name="object 4"/>
          <p:cNvSpPr txBox="1"/>
          <p:nvPr/>
        </p:nvSpPr>
        <p:spPr>
          <a:xfrm>
            <a:off x="609600" y="1751076"/>
            <a:ext cx="8515350" cy="1243965"/>
          </a:xfrm>
          <a:prstGeom prst="rect">
            <a:avLst/>
          </a:prstGeom>
        </p:spPr>
        <p:txBody>
          <a:bodyPr vert="horz" wrap="square" lIns="0" tIns="68580" rIns="0" bIns="0" rtlCol="0">
            <a:spAutoFit/>
          </a:bodyPr>
          <a:lstStyle/>
          <a:p>
            <a:pPr marL="12700" marR="5080">
              <a:lnSpc>
                <a:spcPct val="87600"/>
              </a:lnSpc>
              <a:spcBef>
                <a:spcPts val="540"/>
              </a:spcBef>
            </a:pPr>
            <a:r>
              <a:rPr sz="2900" spc="5" dirty="0">
                <a:latin typeface="Arial"/>
                <a:cs typeface="Arial"/>
              </a:rPr>
              <a:t>In a </a:t>
            </a:r>
            <a:r>
              <a:rPr sz="2900" b="1" dirty="0">
                <a:latin typeface="Arial"/>
                <a:cs typeface="Arial"/>
              </a:rPr>
              <a:t>hypothesis </a:t>
            </a:r>
            <a:r>
              <a:rPr sz="2900" b="1" spc="5" dirty="0">
                <a:latin typeface="Arial"/>
                <a:cs typeface="Arial"/>
              </a:rPr>
              <a:t>test </a:t>
            </a:r>
            <a:r>
              <a:rPr sz="2900" dirty="0">
                <a:latin typeface="Arial"/>
                <a:cs typeface="Arial"/>
              </a:rPr>
              <a:t>for </a:t>
            </a:r>
            <a:r>
              <a:rPr sz="2900" spc="5" dirty="0">
                <a:latin typeface="Arial"/>
                <a:cs typeface="Arial"/>
              </a:rPr>
              <a:t>a population mean µ, we  </a:t>
            </a:r>
            <a:r>
              <a:rPr sz="2900" dirty="0">
                <a:latin typeface="Arial"/>
                <a:cs typeface="Arial"/>
              </a:rPr>
              <a:t>specify </a:t>
            </a:r>
            <a:r>
              <a:rPr sz="2900" spc="5" dirty="0">
                <a:latin typeface="Arial"/>
                <a:cs typeface="Arial"/>
              </a:rPr>
              <a:t>a </a:t>
            </a:r>
            <a:r>
              <a:rPr sz="2900" b="1" dirty="0">
                <a:latin typeface="Arial"/>
                <a:cs typeface="Arial"/>
              </a:rPr>
              <a:t>particular value of </a:t>
            </a:r>
            <a:r>
              <a:rPr sz="2900" b="1" spc="110" dirty="0">
                <a:latin typeface="Arial"/>
                <a:cs typeface="Arial"/>
              </a:rPr>
              <a:t>µ </a:t>
            </a:r>
            <a:r>
              <a:rPr sz="2900" dirty="0">
                <a:latin typeface="Arial"/>
                <a:cs typeface="Arial"/>
              </a:rPr>
              <a:t>(the null </a:t>
            </a:r>
            <a:r>
              <a:rPr sz="2900" spc="5" dirty="0">
                <a:latin typeface="Arial"/>
                <a:cs typeface="Arial"/>
              </a:rPr>
              <a:t>hypothesis)  and determine whether </a:t>
            </a:r>
            <a:r>
              <a:rPr sz="2900" dirty="0">
                <a:latin typeface="Arial"/>
                <a:cs typeface="Arial"/>
              </a:rPr>
              <a:t>that </a:t>
            </a:r>
            <a:r>
              <a:rPr sz="2900" spc="5" dirty="0">
                <a:latin typeface="Arial"/>
                <a:cs typeface="Arial"/>
              </a:rPr>
              <a:t>value </a:t>
            </a:r>
            <a:r>
              <a:rPr sz="2900" dirty="0">
                <a:latin typeface="Arial"/>
                <a:cs typeface="Arial"/>
              </a:rPr>
              <a:t>is</a:t>
            </a:r>
            <a:r>
              <a:rPr sz="2900" spc="-45" dirty="0">
                <a:latin typeface="Arial"/>
                <a:cs typeface="Arial"/>
              </a:rPr>
              <a:t> </a:t>
            </a:r>
            <a:r>
              <a:rPr sz="2900" spc="5" dirty="0">
                <a:latin typeface="Arial"/>
                <a:cs typeface="Arial"/>
              </a:rPr>
              <a:t>plausible.</a:t>
            </a:r>
            <a:endParaRPr sz="2900">
              <a:latin typeface="Arial"/>
              <a:cs typeface="Arial"/>
            </a:endParaRPr>
          </a:p>
        </p:txBody>
      </p:sp>
      <p:sp>
        <p:nvSpPr>
          <p:cNvPr id="5" name="object 5"/>
          <p:cNvSpPr txBox="1"/>
          <p:nvPr/>
        </p:nvSpPr>
        <p:spPr>
          <a:xfrm>
            <a:off x="317500" y="3783279"/>
            <a:ext cx="121920" cy="225425"/>
          </a:xfrm>
          <a:prstGeom prst="rect">
            <a:avLst/>
          </a:prstGeom>
        </p:spPr>
        <p:txBody>
          <a:bodyPr vert="horz" wrap="square" lIns="0" tIns="13970" rIns="0" bIns="0" rtlCol="0">
            <a:spAutoFit/>
          </a:bodyPr>
          <a:lstStyle/>
          <a:p>
            <a:pPr marL="12700">
              <a:lnSpc>
                <a:spcPct val="100000"/>
              </a:lnSpc>
              <a:spcBef>
                <a:spcPts val="110"/>
              </a:spcBef>
            </a:pPr>
            <a:r>
              <a:rPr sz="1300" spc="-30" dirty="0">
                <a:latin typeface="Trebuchet MS"/>
                <a:cs typeface="Trebuchet MS"/>
              </a:rPr>
              <a:t>●</a:t>
            </a:r>
            <a:endParaRPr sz="1300">
              <a:latin typeface="Trebuchet MS"/>
              <a:cs typeface="Trebuchet MS"/>
            </a:endParaRPr>
          </a:p>
        </p:txBody>
      </p:sp>
      <p:sp>
        <p:nvSpPr>
          <p:cNvPr id="6" name="object 6"/>
          <p:cNvSpPr txBox="1"/>
          <p:nvPr/>
        </p:nvSpPr>
        <p:spPr>
          <a:xfrm>
            <a:off x="609600" y="3630676"/>
            <a:ext cx="8939530" cy="2031364"/>
          </a:xfrm>
          <a:prstGeom prst="rect">
            <a:avLst/>
          </a:prstGeom>
        </p:spPr>
        <p:txBody>
          <a:bodyPr vert="horz" wrap="square" lIns="0" tIns="66675" rIns="0" bIns="0" rtlCol="0">
            <a:spAutoFit/>
          </a:bodyPr>
          <a:lstStyle/>
          <a:p>
            <a:pPr marL="12700" marR="5080">
              <a:lnSpc>
                <a:spcPct val="88100"/>
              </a:lnSpc>
              <a:spcBef>
                <a:spcPts val="525"/>
              </a:spcBef>
            </a:pPr>
            <a:r>
              <a:rPr sz="2900" dirty="0">
                <a:latin typeface="Arial"/>
                <a:cs typeface="Arial"/>
              </a:rPr>
              <a:t>In contrast, </a:t>
            </a:r>
            <a:r>
              <a:rPr sz="2900" spc="5" dirty="0">
                <a:latin typeface="Arial"/>
                <a:cs typeface="Arial"/>
              </a:rPr>
              <a:t>a </a:t>
            </a:r>
            <a:r>
              <a:rPr sz="2900" b="1" dirty="0">
                <a:latin typeface="Arial"/>
                <a:cs typeface="Arial"/>
              </a:rPr>
              <a:t>confidence interval </a:t>
            </a:r>
            <a:r>
              <a:rPr sz="2900" dirty="0">
                <a:latin typeface="Arial"/>
                <a:cs typeface="Arial"/>
              </a:rPr>
              <a:t>for </a:t>
            </a:r>
            <a:r>
              <a:rPr sz="2900" spc="5" dirty="0">
                <a:latin typeface="Arial"/>
                <a:cs typeface="Arial"/>
              </a:rPr>
              <a:t>a population  mean µ can be thought of as </a:t>
            </a:r>
            <a:r>
              <a:rPr sz="2900" dirty="0">
                <a:latin typeface="Arial"/>
                <a:cs typeface="Arial"/>
              </a:rPr>
              <a:t>the </a:t>
            </a:r>
            <a:r>
              <a:rPr sz="2900" b="1" dirty="0">
                <a:latin typeface="Arial"/>
                <a:cs typeface="Arial"/>
              </a:rPr>
              <a:t>collection of all  values for </a:t>
            </a:r>
            <a:r>
              <a:rPr sz="2900" b="1" spc="110" dirty="0">
                <a:latin typeface="Arial"/>
                <a:cs typeface="Arial"/>
              </a:rPr>
              <a:t>µ </a:t>
            </a:r>
            <a:r>
              <a:rPr sz="2900" dirty="0">
                <a:latin typeface="Arial"/>
                <a:cs typeface="Arial"/>
              </a:rPr>
              <a:t>that </a:t>
            </a:r>
            <a:r>
              <a:rPr sz="2900" spc="5" dirty="0">
                <a:latin typeface="Arial"/>
                <a:cs typeface="Arial"/>
              </a:rPr>
              <a:t>meet a </a:t>
            </a:r>
            <a:r>
              <a:rPr sz="2900" dirty="0">
                <a:latin typeface="Arial"/>
                <a:cs typeface="Arial"/>
              </a:rPr>
              <a:t>certain criterion </a:t>
            </a:r>
            <a:r>
              <a:rPr sz="2900" spc="5" dirty="0">
                <a:latin typeface="Arial"/>
                <a:cs typeface="Arial"/>
              </a:rPr>
              <a:t>of  </a:t>
            </a:r>
            <a:r>
              <a:rPr sz="2900" spc="-10" dirty="0">
                <a:latin typeface="Arial"/>
                <a:cs typeface="Arial"/>
              </a:rPr>
              <a:t>plausibility,specified </a:t>
            </a:r>
            <a:r>
              <a:rPr sz="2900" spc="5" dirty="0">
                <a:latin typeface="Arial"/>
                <a:cs typeface="Arial"/>
              </a:rPr>
              <a:t>by </a:t>
            </a:r>
            <a:r>
              <a:rPr sz="2900" dirty="0">
                <a:latin typeface="Arial"/>
                <a:cs typeface="Arial"/>
              </a:rPr>
              <a:t>the </a:t>
            </a:r>
            <a:r>
              <a:rPr sz="2900" spc="5" dirty="0">
                <a:latin typeface="Arial"/>
                <a:cs typeface="Arial"/>
              </a:rPr>
              <a:t>confidence </a:t>
            </a:r>
            <a:r>
              <a:rPr sz="2900" dirty="0">
                <a:latin typeface="Arial"/>
                <a:cs typeface="Arial"/>
              </a:rPr>
              <a:t>level </a:t>
            </a:r>
            <a:r>
              <a:rPr sz="2900" spc="5" dirty="0">
                <a:latin typeface="Arial"/>
                <a:cs typeface="Arial"/>
              </a:rPr>
              <a:t>100(1 −</a:t>
            </a:r>
            <a:r>
              <a:rPr sz="2900" spc="40" dirty="0">
                <a:latin typeface="Arial"/>
                <a:cs typeface="Arial"/>
              </a:rPr>
              <a:t> </a:t>
            </a:r>
            <a:r>
              <a:rPr sz="2900" dirty="0">
                <a:latin typeface="Arial"/>
                <a:cs typeface="Arial"/>
              </a:rPr>
              <a:t>α)</a:t>
            </a:r>
            <a:endParaRPr sz="2900">
              <a:latin typeface="Arial"/>
              <a:cs typeface="Arial"/>
            </a:endParaRPr>
          </a:p>
          <a:p>
            <a:pPr marL="12700">
              <a:lnSpc>
                <a:spcPts val="3100"/>
              </a:lnSpc>
            </a:pPr>
            <a:r>
              <a:rPr sz="2900" spc="5" dirty="0">
                <a:latin typeface="Arial"/>
                <a:cs typeface="Arial"/>
              </a:rPr>
              <a:t>%.</a:t>
            </a:r>
            <a:endParaRPr sz="2900">
              <a:latin typeface="Arial"/>
              <a:cs typeface="Arial"/>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2800" y="546100"/>
            <a:ext cx="3378835" cy="695960"/>
          </a:xfrm>
          <a:prstGeom prst="rect">
            <a:avLst/>
          </a:prstGeom>
        </p:spPr>
        <p:txBody>
          <a:bodyPr vert="horz" wrap="square" lIns="0" tIns="12700" rIns="0" bIns="0" rtlCol="0">
            <a:spAutoFit/>
          </a:bodyPr>
          <a:lstStyle/>
          <a:p>
            <a:pPr marL="12700">
              <a:lnSpc>
                <a:spcPct val="100000"/>
              </a:lnSpc>
              <a:spcBef>
                <a:spcPts val="100"/>
              </a:spcBef>
            </a:pPr>
            <a:r>
              <a:rPr spc="-5" dirty="0"/>
              <a:t>Relationship</a:t>
            </a:r>
          </a:p>
        </p:txBody>
      </p:sp>
      <p:sp>
        <p:nvSpPr>
          <p:cNvPr id="3" name="object 3"/>
          <p:cNvSpPr txBox="1"/>
          <p:nvPr/>
        </p:nvSpPr>
        <p:spPr>
          <a:xfrm>
            <a:off x="457200" y="1954580"/>
            <a:ext cx="114300" cy="210185"/>
          </a:xfrm>
          <a:prstGeom prst="rect">
            <a:avLst/>
          </a:prstGeom>
        </p:spPr>
        <p:txBody>
          <a:bodyPr vert="horz" wrap="square" lIns="0" tIns="13970" rIns="0" bIns="0" rtlCol="0">
            <a:spAutoFit/>
          </a:bodyPr>
          <a:lstStyle/>
          <a:p>
            <a:pPr marL="12700">
              <a:lnSpc>
                <a:spcPct val="100000"/>
              </a:lnSpc>
              <a:spcBef>
                <a:spcPts val="110"/>
              </a:spcBef>
            </a:pPr>
            <a:r>
              <a:rPr sz="1200" spc="-30" dirty="0">
                <a:latin typeface="Trebuchet MS"/>
                <a:cs typeface="Trebuchet MS"/>
              </a:rPr>
              <a:t>●</a:t>
            </a:r>
            <a:endParaRPr sz="1200">
              <a:latin typeface="Trebuchet MS"/>
              <a:cs typeface="Trebuchet MS"/>
            </a:endParaRPr>
          </a:p>
        </p:txBody>
      </p:sp>
      <p:sp>
        <p:nvSpPr>
          <p:cNvPr id="4" name="object 4"/>
          <p:cNvSpPr txBox="1"/>
          <p:nvPr/>
        </p:nvSpPr>
        <p:spPr>
          <a:xfrm>
            <a:off x="457200" y="1830323"/>
            <a:ext cx="9223375" cy="2785110"/>
          </a:xfrm>
          <a:prstGeom prst="rect">
            <a:avLst/>
          </a:prstGeom>
        </p:spPr>
        <p:txBody>
          <a:bodyPr vert="horz" wrap="square" lIns="0" tIns="57150" rIns="0" bIns="0" rtlCol="0">
            <a:spAutoFit/>
          </a:bodyPr>
          <a:lstStyle/>
          <a:p>
            <a:pPr marL="279400" marR="114300">
              <a:lnSpc>
                <a:spcPct val="90100"/>
              </a:lnSpc>
              <a:spcBef>
                <a:spcPts val="450"/>
              </a:spcBef>
            </a:pPr>
            <a:r>
              <a:rPr sz="2650" spc="20" dirty="0">
                <a:latin typeface="Arial"/>
                <a:cs typeface="Arial"/>
              </a:rPr>
              <a:t>The </a:t>
            </a:r>
            <a:r>
              <a:rPr sz="2650" spc="15" dirty="0">
                <a:latin typeface="Arial"/>
                <a:cs typeface="Arial"/>
              </a:rPr>
              <a:t>values contained within </a:t>
            </a:r>
            <a:r>
              <a:rPr sz="2650" spc="20" dirty="0">
                <a:latin typeface="Arial"/>
                <a:cs typeface="Arial"/>
              </a:rPr>
              <a:t>a </a:t>
            </a:r>
            <a:r>
              <a:rPr sz="2650" b="1" spc="15" dirty="0">
                <a:latin typeface="Arial"/>
                <a:cs typeface="Arial"/>
              </a:rPr>
              <a:t>two-sided level</a:t>
            </a:r>
            <a:r>
              <a:rPr sz="2650" b="1" spc="-55" dirty="0">
                <a:latin typeface="Arial"/>
                <a:cs typeface="Arial"/>
              </a:rPr>
              <a:t> </a:t>
            </a:r>
            <a:r>
              <a:rPr sz="2650" spc="20" dirty="0">
                <a:latin typeface="Arial"/>
                <a:cs typeface="Arial"/>
              </a:rPr>
              <a:t>100(1−α)%  </a:t>
            </a:r>
            <a:r>
              <a:rPr sz="2650" spc="15" dirty="0">
                <a:latin typeface="Arial"/>
                <a:cs typeface="Arial"/>
              </a:rPr>
              <a:t>confidence </a:t>
            </a:r>
            <a:r>
              <a:rPr sz="2650" spc="10" dirty="0">
                <a:latin typeface="Arial"/>
                <a:cs typeface="Arial"/>
              </a:rPr>
              <a:t>interval for </a:t>
            </a:r>
            <a:r>
              <a:rPr sz="2650" spc="20" dirty="0">
                <a:latin typeface="Arial"/>
                <a:cs typeface="Arial"/>
              </a:rPr>
              <a:t>a </a:t>
            </a:r>
            <a:r>
              <a:rPr sz="2650" spc="15" dirty="0">
                <a:latin typeface="Arial"/>
                <a:cs typeface="Arial"/>
              </a:rPr>
              <a:t>population </a:t>
            </a:r>
            <a:r>
              <a:rPr sz="2650" spc="20" dirty="0">
                <a:latin typeface="Arial"/>
                <a:cs typeface="Arial"/>
              </a:rPr>
              <a:t>mean µ </a:t>
            </a:r>
            <a:r>
              <a:rPr sz="2650" spc="15" dirty="0">
                <a:latin typeface="Arial"/>
                <a:cs typeface="Arial"/>
              </a:rPr>
              <a:t>are precisely  those values </a:t>
            </a:r>
            <a:r>
              <a:rPr sz="2650" spc="10" dirty="0">
                <a:latin typeface="Arial"/>
                <a:cs typeface="Arial"/>
              </a:rPr>
              <a:t>for </a:t>
            </a:r>
            <a:r>
              <a:rPr sz="2650" spc="15" dirty="0">
                <a:latin typeface="Arial"/>
                <a:cs typeface="Arial"/>
              </a:rPr>
              <a:t>which the P-value of </a:t>
            </a:r>
            <a:r>
              <a:rPr sz="2650" spc="20" dirty="0">
                <a:latin typeface="Arial"/>
                <a:cs typeface="Arial"/>
              </a:rPr>
              <a:t>a </a:t>
            </a:r>
            <a:r>
              <a:rPr sz="2650" spc="15" dirty="0">
                <a:latin typeface="Arial"/>
                <a:cs typeface="Arial"/>
              </a:rPr>
              <a:t>two-tailed  hypothesis </a:t>
            </a:r>
            <a:r>
              <a:rPr sz="2650" spc="10" dirty="0">
                <a:latin typeface="Arial"/>
                <a:cs typeface="Arial"/>
              </a:rPr>
              <a:t>test will </a:t>
            </a:r>
            <a:r>
              <a:rPr sz="2650" spc="20" dirty="0">
                <a:latin typeface="Arial"/>
                <a:cs typeface="Arial"/>
              </a:rPr>
              <a:t>be </a:t>
            </a:r>
            <a:r>
              <a:rPr sz="2650" spc="15" dirty="0">
                <a:latin typeface="Arial"/>
                <a:cs typeface="Arial"/>
              </a:rPr>
              <a:t>greater than</a:t>
            </a:r>
            <a:r>
              <a:rPr sz="2650" spc="-20" dirty="0">
                <a:latin typeface="Arial"/>
                <a:cs typeface="Arial"/>
              </a:rPr>
              <a:t> </a:t>
            </a:r>
            <a:r>
              <a:rPr sz="2650" spc="10" dirty="0">
                <a:latin typeface="Arial"/>
                <a:cs typeface="Arial"/>
              </a:rPr>
              <a:t>α.</a:t>
            </a:r>
            <a:endParaRPr sz="2650">
              <a:latin typeface="Arial"/>
              <a:cs typeface="Arial"/>
            </a:endParaRPr>
          </a:p>
          <a:p>
            <a:pPr marL="330200" marR="5080" indent="-317500">
              <a:lnSpc>
                <a:spcPts val="2900"/>
              </a:lnSpc>
              <a:spcBef>
                <a:spcPts val="1250"/>
              </a:spcBef>
            </a:pPr>
            <a:r>
              <a:rPr sz="2650" b="1" spc="15" dirty="0">
                <a:latin typeface="Arial"/>
                <a:cs typeface="Arial"/>
              </a:rPr>
              <a:t>Example: the </a:t>
            </a:r>
            <a:r>
              <a:rPr sz="2650" b="1" spc="25" dirty="0">
                <a:latin typeface="Arial"/>
                <a:cs typeface="Arial"/>
              </a:rPr>
              <a:t>95% </a:t>
            </a:r>
            <a:r>
              <a:rPr sz="2650" b="1" spc="15" dirty="0">
                <a:latin typeface="Arial"/>
                <a:cs typeface="Arial"/>
              </a:rPr>
              <a:t>confidence interval consists of  precisely those values of </a:t>
            </a:r>
            <a:r>
              <a:rPr sz="2650" b="1" spc="114" dirty="0">
                <a:latin typeface="Arial"/>
                <a:cs typeface="Arial"/>
              </a:rPr>
              <a:t>µ </a:t>
            </a:r>
            <a:r>
              <a:rPr sz="2650" b="1" spc="20" dirty="0">
                <a:latin typeface="Arial"/>
                <a:cs typeface="Arial"/>
              </a:rPr>
              <a:t>whose </a:t>
            </a:r>
            <a:r>
              <a:rPr sz="2650" b="1" spc="15" dirty="0">
                <a:latin typeface="Arial"/>
                <a:cs typeface="Arial"/>
              </a:rPr>
              <a:t>P-values are</a:t>
            </a:r>
            <a:r>
              <a:rPr sz="2650" b="1" spc="-120" dirty="0">
                <a:latin typeface="Arial"/>
                <a:cs typeface="Arial"/>
              </a:rPr>
              <a:t> </a:t>
            </a:r>
            <a:r>
              <a:rPr sz="2650" b="1" spc="15" dirty="0">
                <a:latin typeface="Arial"/>
                <a:cs typeface="Arial"/>
              </a:rPr>
              <a:t>greater  than 0.05 </a:t>
            </a:r>
            <a:r>
              <a:rPr sz="2650" b="1" spc="10" dirty="0">
                <a:latin typeface="Arial"/>
                <a:cs typeface="Arial"/>
              </a:rPr>
              <a:t>in </a:t>
            </a:r>
            <a:r>
              <a:rPr sz="2650" b="1" spc="20" dirty="0">
                <a:latin typeface="Arial"/>
                <a:cs typeface="Arial"/>
              </a:rPr>
              <a:t>a </a:t>
            </a:r>
            <a:r>
              <a:rPr sz="2650" b="1" spc="15" dirty="0">
                <a:latin typeface="Arial"/>
                <a:cs typeface="Arial"/>
              </a:rPr>
              <a:t>hypothesis</a:t>
            </a:r>
            <a:r>
              <a:rPr sz="2650" b="1" spc="-15" dirty="0">
                <a:latin typeface="Arial"/>
                <a:cs typeface="Arial"/>
              </a:rPr>
              <a:t> </a:t>
            </a:r>
            <a:r>
              <a:rPr sz="2650" b="1" spc="15" dirty="0">
                <a:latin typeface="Arial"/>
                <a:cs typeface="Arial"/>
              </a:rPr>
              <a:t>test.</a:t>
            </a:r>
            <a:endParaRPr sz="2650">
              <a:latin typeface="Arial"/>
              <a:cs typeface="Arial"/>
            </a:endParaRPr>
          </a:p>
        </p:txBody>
      </p:sp>
      <p:sp>
        <p:nvSpPr>
          <p:cNvPr id="5" name="object 5"/>
          <p:cNvSpPr txBox="1"/>
          <p:nvPr/>
        </p:nvSpPr>
        <p:spPr>
          <a:xfrm>
            <a:off x="457200" y="5345480"/>
            <a:ext cx="114300" cy="210185"/>
          </a:xfrm>
          <a:prstGeom prst="rect">
            <a:avLst/>
          </a:prstGeom>
        </p:spPr>
        <p:txBody>
          <a:bodyPr vert="horz" wrap="square" lIns="0" tIns="13970" rIns="0" bIns="0" rtlCol="0">
            <a:spAutoFit/>
          </a:bodyPr>
          <a:lstStyle/>
          <a:p>
            <a:pPr marL="12700">
              <a:lnSpc>
                <a:spcPct val="100000"/>
              </a:lnSpc>
              <a:spcBef>
                <a:spcPts val="110"/>
              </a:spcBef>
            </a:pPr>
            <a:r>
              <a:rPr sz="1200" spc="-30" dirty="0">
                <a:latin typeface="Trebuchet MS"/>
                <a:cs typeface="Trebuchet MS"/>
              </a:rPr>
              <a:t>●</a:t>
            </a:r>
            <a:endParaRPr sz="1200">
              <a:latin typeface="Trebuchet MS"/>
              <a:cs typeface="Trebuchet MS"/>
            </a:endParaRPr>
          </a:p>
        </p:txBody>
      </p:sp>
      <p:sp>
        <p:nvSpPr>
          <p:cNvPr id="6" name="object 6"/>
          <p:cNvSpPr txBox="1"/>
          <p:nvPr/>
        </p:nvSpPr>
        <p:spPr>
          <a:xfrm>
            <a:off x="723900" y="5208523"/>
            <a:ext cx="8432165" cy="1172210"/>
          </a:xfrm>
          <a:prstGeom prst="rect">
            <a:avLst/>
          </a:prstGeom>
        </p:spPr>
        <p:txBody>
          <a:bodyPr vert="horz" wrap="square" lIns="0" tIns="59055" rIns="0" bIns="0" rtlCol="0">
            <a:spAutoFit/>
          </a:bodyPr>
          <a:lstStyle/>
          <a:p>
            <a:pPr marL="12700" marR="5080">
              <a:lnSpc>
                <a:spcPts val="2900"/>
              </a:lnSpc>
              <a:spcBef>
                <a:spcPts val="465"/>
              </a:spcBef>
            </a:pPr>
            <a:r>
              <a:rPr sz="2650" spc="25" dirty="0">
                <a:latin typeface="Arial"/>
                <a:cs typeface="Arial"/>
              </a:rPr>
              <a:t>A </a:t>
            </a:r>
            <a:r>
              <a:rPr sz="2650" b="1" spc="15" dirty="0">
                <a:latin typeface="Arial"/>
                <a:cs typeface="Arial"/>
              </a:rPr>
              <a:t>one-sided level </a:t>
            </a:r>
            <a:r>
              <a:rPr sz="2650" spc="15" dirty="0">
                <a:latin typeface="Arial"/>
                <a:cs typeface="Arial"/>
              </a:rPr>
              <a:t>100(1 </a:t>
            </a:r>
            <a:r>
              <a:rPr sz="2650" spc="20" dirty="0">
                <a:latin typeface="Arial"/>
                <a:cs typeface="Arial"/>
              </a:rPr>
              <a:t>− α)% </a:t>
            </a:r>
            <a:r>
              <a:rPr sz="2650" spc="15" dirty="0">
                <a:latin typeface="Arial"/>
                <a:cs typeface="Arial"/>
              </a:rPr>
              <a:t>confidence </a:t>
            </a:r>
            <a:r>
              <a:rPr sz="2650" spc="10" dirty="0">
                <a:latin typeface="Arial"/>
                <a:cs typeface="Arial"/>
              </a:rPr>
              <a:t>interval  </a:t>
            </a:r>
            <a:r>
              <a:rPr sz="2650" spc="15" dirty="0">
                <a:latin typeface="Arial"/>
                <a:cs typeface="Arial"/>
              </a:rPr>
              <a:t>consists of </a:t>
            </a:r>
            <a:r>
              <a:rPr sz="2650" spc="10" dirty="0">
                <a:latin typeface="Arial"/>
                <a:cs typeface="Arial"/>
              </a:rPr>
              <a:t>all </a:t>
            </a:r>
            <a:r>
              <a:rPr sz="2650" spc="15" dirty="0">
                <a:latin typeface="Arial"/>
                <a:cs typeface="Arial"/>
              </a:rPr>
              <a:t>the values </a:t>
            </a:r>
            <a:r>
              <a:rPr sz="2650" spc="10" dirty="0">
                <a:latin typeface="Arial"/>
                <a:cs typeface="Arial"/>
              </a:rPr>
              <a:t>for </a:t>
            </a:r>
            <a:r>
              <a:rPr sz="2650" spc="15" dirty="0">
                <a:latin typeface="Arial"/>
                <a:cs typeface="Arial"/>
              </a:rPr>
              <a:t>which the P-value </a:t>
            </a:r>
            <a:r>
              <a:rPr sz="2650" spc="10" dirty="0">
                <a:latin typeface="Arial"/>
                <a:cs typeface="Arial"/>
              </a:rPr>
              <a:t>in </a:t>
            </a:r>
            <a:r>
              <a:rPr sz="2650" spc="20" dirty="0">
                <a:latin typeface="Arial"/>
                <a:cs typeface="Arial"/>
              </a:rPr>
              <a:t>a </a:t>
            </a:r>
            <a:r>
              <a:rPr sz="2650" spc="15" dirty="0">
                <a:latin typeface="Arial"/>
                <a:cs typeface="Arial"/>
              </a:rPr>
              <a:t>one-  </a:t>
            </a:r>
            <a:r>
              <a:rPr sz="2650" spc="10" dirty="0">
                <a:latin typeface="Arial"/>
                <a:cs typeface="Arial"/>
              </a:rPr>
              <a:t>tailed test </a:t>
            </a:r>
            <a:r>
              <a:rPr sz="2650" spc="15" dirty="0">
                <a:latin typeface="Arial"/>
                <a:cs typeface="Arial"/>
              </a:rPr>
              <a:t>would </a:t>
            </a:r>
            <a:r>
              <a:rPr sz="2650" spc="20" dirty="0">
                <a:latin typeface="Arial"/>
                <a:cs typeface="Arial"/>
              </a:rPr>
              <a:t>be </a:t>
            </a:r>
            <a:r>
              <a:rPr sz="2650" spc="15" dirty="0">
                <a:latin typeface="Arial"/>
                <a:cs typeface="Arial"/>
              </a:rPr>
              <a:t>greater than</a:t>
            </a:r>
            <a:r>
              <a:rPr sz="2650" spc="-20" dirty="0">
                <a:latin typeface="Arial"/>
                <a:cs typeface="Arial"/>
              </a:rPr>
              <a:t> </a:t>
            </a:r>
            <a:r>
              <a:rPr sz="2650" spc="10" dirty="0">
                <a:latin typeface="Arial"/>
                <a:cs typeface="Arial"/>
              </a:rPr>
              <a:t>α.</a:t>
            </a:r>
            <a:endParaRPr sz="2650">
              <a:latin typeface="Arial"/>
              <a:cs typeface="Arial"/>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9500" y="355600"/>
            <a:ext cx="8068945" cy="695960"/>
          </a:xfrm>
          <a:prstGeom prst="rect">
            <a:avLst/>
          </a:prstGeom>
        </p:spPr>
        <p:txBody>
          <a:bodyPr vert="horz" wrap="square" lIns="0" tIns="12700" rIns="0" bIns="0" rtlCol="0">
            <a:spAutoFit/>
          </a:bodyPr>
          <a:lstStyle/>
          <a:p>
            <a:pPr marL="12700">
              <a:lnSpc>
                <a:spcPct val="100000"/>
              </a:lnSpc>
              <a:spcBef>
                <a:spcPts val="100"/>
              </a:spcBef>
              <a:tabLst>
                <a:tab pos="3209925" algn="l"/>
              </a:tabLst>
            </a:pPr>
            <a:r>
              <a:rPr spc="-5" dirty="0"/>
              <a:t>Confidence	level and</a:t>
            </a:r>
            <a:r>
              <a:rPr spc="-45" dirty="0"/>
              <a:t> </a:t>
            </a:r>
            <a:r>
              <a:rPr spc="-5" dirty="0"/>
              <a:t>P-values</a:t>
            </a:r>
          </a:p>
        </p:txBody>
      </p:sp>
      <p:sp>
        <p:nvSpPr>
          <p:cNvPr id="3" name="object 3"/>
          <p:cNvSpPr txBox="1"/>
          <p:nvPr/>
        </p:nvSpPr>
        <p:spPr>
          <a:xfrm>
            <a:off x="457200" y="1536700"/>
            <a:ext cx="8936355" cy="1998980"/>
          </a:xfrm>
          <a:prstGeom prst="rect">
            <a:avLst/>
          </a:prstGeom>
        </p:spPr>
        <p:txBody>
          <a:bodyPr vert="horz" wrap="square" lIns="0" tIns="12700" rIns="0" bIns="0" rtlCol="0">
            <a:spAutoFit/>
          </a:bodyPr>
          <a:lstStyle/>
          <a:p>
            <a:pPr marL="12700">
              <a:lnSpc>
                <a:spcPct val="100000"/>
              </a:lnSpc>
              <a:spcBef>
                <a:spcPts val="100"/>
              </a:spcBef>
            </a:pPr>
            <a:r>
              <a:rPr sz="3200" spc="-5" dirty="0">
                <a:latin typeface="Arial"/>
                <a:cs typeface="Arial"/>
              </a:rPr>
              <a:t>The confidence </a:t>
            </a:r>
            <a:r>
              <a:rPr sz="3200" dirty="0">
                <a:latin typeface="Arial"/>
                <a:cs typeface="Arial"/>
              </a:rPr>
              <a:t>level is equivalent </a:t>
            </a:r>
            <a:r>
              <a:rPr sz="3200" spc="-5" dirty="0">
                <a:latin typeface="Arial"/>
                <a:cs typeface="Arial"/>
              </a:rPr>
              <a:t>to </a:t>
            </a:r>
            <a:r>
              <a:rPr sz="3200" dirty="0">
                <a:latin typeface="Arial"/>
                <a:cs typeface="Arial"/>
              </a:rPr>
              <a:t>(1 – </a:t>
            </a:r>
            <a:r>
              <a:rPr sz="3200" spc="-5" dirty="0">
                <a:latin typeface="Arial"/>
                <a:cs typeface="Arial"/>
              </a:rPr>
              <a:t>α)</a:t>
            </a:r>
            <a:r>
              <a:rPr sz="3200" spc="-35" dirty="0">
                <a:latin typeface="Arial"/>
                <a:cs typeface="Arial"/>
              </a:rPr>
              <a:t> </a:t>
            </a:r>
            <a:r>
              <a:rPr sz="3200" dirty="0">
                <a:latin typeface="Arial"/>
                <a:cs typeface="Arial"/>
              </a:rPr>
              <a:t>level.</a:t>
            </a:r>
            <a:endParaRPr sz="3200">
              <a:latin typeface="Arial"/>
              <a:cs typeface="Arial"/>
            </a:endParaRPr>
          </a:p>
          <a:p>
            <a:pPr>
              <a:lnSpc>
                <a:spcPct val="100000"/>
              </a:lnSpc>
              <a:spcBef>
                <a:spcPts val="50"/>
              </a:spcBef>
            </a:pPr>
            <a:endParaRPr sz="4250">
              <a:latin typeface="Times New Roman"/>
              <a:cs typeface="Times New Roman"/>
            </a:endParaRPr>
          </a:p>
          <a:p>
            <a:pPr marL="330200" marR="1548130" indent="-317500">
              <a:lnSpc>
                <a:spcPts val="3400"/>
              </a:lnSpc>
            </a:pPr>
            <a:r>
              <a:rPr sz="3200" dirty="0">
                <a:latin typeface="Arial"/>
                <a:cs typeface="Arial"/>
              </a:rPr>
              <a:t>So, if your </a:t>
            </a:r>
            <a:r>
              <a:rPr sz="3200" spc="-5" dirty="0">
                <a:latin typeface="Arial"/>
                <a:cs typeface="Arial"/>
              </a:rPr>
              <a:t>significance </a:t>
            </a:r>
            <a:r>
              <a:rPr sz="3200" dirty="0">
                <a:latin typeface="Arial"/>
                <a:cs typeface="Arial"/>
              </a:rPr>
              <a:t>level is </a:t>
            </a:r>
            <a:r>
              <a:rPr sz="3200" spc="-5" dirty="0">
                <a:latin typeface="Arial"/>
                <a:cs typeface="Arial"/>
              </a:rPr>
              <a:t>0.05, the  </a:t>
            </a:r>
            <a:r>
              <a:rPr sz="3200" dirty="0">
                <a:latin typeface="Arial"/>
                <a:cs typeface="Arial"/>
              </a:rPr>
              <a:t>corresponding </a:t>
            </a:r>
            <a:r>
              <a:rPr sz="3200" spc="-5" dirty="0">
                <a:latin typeface="Arial"/>
                <a:cs typeface="Arial"/>
              </a:rPr>
              <a:t>confidence </a:t>
            </a:r>
            <a:r>
              <a:rPr sz="3200" dirty="0">
                <a:latin typeface="Arial"/>
                <a:cs typeface="Arial"/>
              </a:rPr>
              <a:t>level is</a:t>
            </a:r>
            <a:r>
              <a:rPr sz="3200" spc="-55" dirty="0">
                <a:latin typeface="Arial"/>
                <a:cs typeface="Arial"/>
              </a:rPr>
              <a:t> </a:t>
            </a:r>
            <a:r>
              <a:rPr sz="3200" dirty="0">
                <a:latin typeface="Arial"/>
                <a:cs typeface="Arial"/>
              </a:rPr>
              <a:t>95%.</a:t>
            </a:r>
            <a:endParaRPr sz="3200">
              <a:latin typeface="Arial"/>
              <a:cs typeface="Arial"/>
            </a:endParaRPr>
          </a:p>
        </p:txBody>
      </p:sp>
      <p:sp>
        <p:nvSpPr>
          <p:cNvPr id="4" name="object 4"/>
          <p:cNvSpPr txBox="1"/>
          <p:nvPr/>
        </p:nvSpPr>
        <p:spPr>
          <a:xfrm>
            <a:off x="889000" y="4559300"/>
            <a:ext cx="172085" cy="345440"/>
          </a:xfrm>
          <a:prstGeom prst="rect">
            <a:avLst/>
          </a:prstGeom>
        </p:spPr>
        <p:txBody>
          <a:bodyPr vert="horz" wrap="square" lIns="0" tIns="12700" rIns="0" bIns="0" rtlCol="0">
            <a:spAutoFit/>
          </a:bodyPr>
          <a:lstStyle/>
          <a:p>
            <a:pPr marL="12700">
              <a:lnSpc>
                <a:spcPct val="100000"/>
              </a:lnSpc>
              <a:spcBef>
                <a:spcPts val="100"/>
              </a:spcBef>
            </a:pPr>
            <a:r>
              <a:rPr sz="2100" dirty="0">
                <a:latin typeface="Symbol"/>
                <a:cs typeface="Symbol"/>
              </a:rPr>
              <a:t></a:t>
            </a:r>
            <a:endParaRPr sz="2100">
              <a:latin typeface="Symbol"/>
              <a:cs typeface="Symbol"/>
            </a:endParaRPr>
          </a:p>
        </p:txBody>
      </p:sp>
      <p:sp>
        <p:nvSpPr>
          <p:cNvPr id="5" name="object 5"/>
          <p:cNvSpPr txBox="1"/>
          <p:nvPr/>
        </p:nvSpPr>
        <p:spPr>
          <a:xfrm>
            <a:off x="889000" y="5842000"/>
            <a:ext cx="172085" cy="345440"/>
          </a:xfrm>
          <a:prstGeom prst="rect">
            <a:avLst/>
          </a:prstGeom>
        </p:spPr>
        <p:txBody>
          <a:bodyPr vert="horz" wrap="square" lIns="0" tIns="12700" rIns="0" bIns="0" rtlCol="0">
            <a:spAutoFit/>
          </a:bodyPr>
          <a:lstStyle/>
          <a:p>
            <a:pPr marL="12700">
              <a:lnSpc>
                <a:spcPct val="100000"/>
              </a:lnSpc>
              <a:spcBef>
                <a:spcPts val="100"/>
              </a:spcBef>
            </a:pPr>
            <a:r>
              <a:rPr sz="2100" dirty="0">
                <a:latin typeface="Symbol"/>
                <a:cs typeface="Symbol"/>
              </a:rPr>
              <a:t></a:t>
            </a:r>
            <a:endParaRPr sz="2100">
              <a:latin typeface="Symbol"/>
              <a:cs typeface="Symbol"/>
            </a:endParaRPr>
          </a:p>
        </p:txBody>
      </p:sp>
      <p:sp>
        <p:nvSpPr>
          <p:cNvPr id="6" name="object 6"/>
          <p:cNvSpPr txBox="1"/>
          <p:nvPr/>
        </p:nvSpPr>
        <p:spPr>
          <a:xfrm>
            <a:off x="889000" y="3644900"/>
            <a:ext cx="8243570" cy="3004820"/>
          </a:xfrm>
          <a:prstGeom prst="rect">
            <a:avLst/>
          </a:prstGeom>
        </p:spPr>
        <p:txBody>
          <a:bodyPr vert="horz" wrap="square" lIns="0" tIns="63500" rIns="0" bIns="0" rtlCol="0">
            <a:spAutoFit/>
          </a:bodyPr>
          <a:lstStyle/>
          <a:p>
            <a:pPr marL="330200" marR="5080" indent="-317500">
              <a:lnSpc>
                <a:spcPts val="3000"/>
              </a:lnSpc>
              <a:spcBef>
                <a:spcPts val="500"/>
              </a:spcBef>
              <a:buSzPct val="75000"/>
              <a:buFont typeface="Symbol"/>
              <a:buChar char=""/>
              <a:tabLst>
                <a:tab pos="329565" algn="l"/>
                <a:tab pos="330200" algn="l"/>
              </a:tabLst>
            </a:pPr>
            <a:r>
              <a:rPr sz="2800" spc="-5" dirty="0">
                <a:latin typeface="Arial"/>
                <a:cs typeface="Arial"/>
              </a:rPr>
              <a:t>If the </a:t>
            </a:r>
            <a:r>
              <a:rPr sz="2800" dirty="0">
                <a:latin typeface="Arial"/>
                <a:cs typeface="Arial"/>
              </a:rPr>
              <a:t>P value is less </a:t>
            </a:r>
            <a:r>
              <a:rPr sz="2800" spc="-5" dirty="0">
                <a:latin typeface="Arial"/>
                <a:cs typeface="Arial"/>
              </a:rPr>
              <a:t>than </a:t>
            </a:r>
            <a:r>
              <a:rPr sz="2800" dirty="0">
                <a:latin typeface="Arial"/>
                <a:cs typeface="Arial"/>
              </a:rPr>
              <a:t>your </a:t>
            </a:r>
            <a:r>
              <a:rPr sz="2800" spc="-5" dirty="0">
                <a:latin typeface="Arial"/>
                <a:cs typeface="Arial"/>
              </a:rPr>
              <a:t>significance</a:t>
            </a:r>
            <a:r>
              <a:rPr sz="2800" spc="-75" dirty="0">
                <a:latin typeface="Arial"/>
                <a:cs typeface="Arial"/>
              </a:rPr>
              <a:t> </a:t>
            </a:r>
            <a:r>
              <a:rPr sz="2800" dirty="0">
                <a:latin typeface="Arial"/>
                <a:cs typeface="Arial"/>
              </a:rPr>
              <a:t>(alpha)  level, </a:t>
            </a:r>
            <a:r>
              <a:rPr sz="2800" spc="-5" dirty="0">
                <a:latin typeface="Arial"/>
                <a:cs typeface="Arial"/>
              </a:rPr>
              <a:t>the hypothesis test </a:t>
            </a:r>
            <a:r>
              <a:rPr sz="2800" dirty="0">
                <a:latin typeface="Arial"/>
                <a:cs typeface="Arial"/>
              </a:rPr>
              <a:t>is </a:t>
            </a:r>
            <a:r>
              <a:rPr sz="2800" spc="-5" dirty="0">
                <a:latin typeface="Arial"/>
                <a:cs typeface="Arial"/>
              </a:rPr>
              <a:t>statistically</a:t>
            </a:r>
            <a:r>
              <a:rPr sz="2800" spc="50" dirty="0">
                <a:latin typeface="Arial"/>
                <a:cs typeface="Arial"/>
              </a:rPr>
              <a:t> </a:t>
            </a:r>
            <a:r>
              <a:rPr sz="2800" spc="-5" dirty="0">
                <a:latin typeface="Arial"/>
                <a:cs typeface="Arial"/>
              </a:rPr>
              <a:t>significant.</a:t>
            </a:r>
            <a:endParaRPr sz="2800">
              <a:latin typeface="Arial"/>
              <a:cs typeface="Arial"/>
            </a:endParaRPr>
          </a:p>
          <a:p>
            <a:pPr marL="330200" marR="95885">
              <a:lnSpc>
                <a:spcPts val="3000"/>
              </a:lnSpc>
              <a:spcBef>
                <a:spcPts val="1000"/>
              </a:spcBef>
            </a:pPr>
            <a:r>
              <a:rPr sz="2800" spc="-5" dirty="0">
                <a:latin typeface="Arial"/>
                <a:cs typeface="Arial"/>
              </a:rPr>
              <a:t>If the confidence interval </a:t>
            </a:r>
            <a:r>
              <a:rPr sz="2800" dirty="0">
                <a:latin typeface="Arial"/>
                <a:cs typeface="Arial"/>
              </a:rPr>
              <a:t>does not </a:t>
            </a:r>
            <a:r>
              <a:rPr sz="2800" spc="-5" dirty="0">
                <a:latin typeface="Arial"/>
                <a:cs typeface="Arial"/>
              </a:rPr>
              <a:t>contain the </a:t>
            </a:r>
            <a:r>
              <a:rPr sz="2800" dirty="0">
                <a:latin typeface="Arial"/>
                <a:cs typeface="Arial"/>
              </a:rPr>
              <a:t>null  </a:t>
            </a:r>
            <a:r>
              <a:rPr sz="2800" spc="-5" dirty="0">
                <a:latin typeface="Arial"/>
                <a:cs typeface="Arial"/>
              </a:rPr>
              <a:t>hypothesis </a:t>
            </a:r>
            <a:r>
              <a:rPr sz="2800" dirty="0">
                <a:latin typeface="Arial"/>
                <a:cs typeface="Arial"/>
              </a:rPr>
              <a:t>value, </a:t>
            </a:r>
            <a:r>
              <a:rPr sz="2800" spc="-5" dirty="0">
                <a:latin typeface="Arial"/>
                <a:cs typeface="Arial"/>
              </a:rPr>
              <a:t>the results </a:t>
            </a:r>
            <a:r>
              <a:rPr sz="2800" dirty="0">
                <a:latin typeface="Arial"/>
                <a:cs typeface="Arial"/>
              </a:rPr>
              <a:t>are </a:t>
            </a:r>
            <a:r>
              <a:rPr sz="2800" spc="-5" dirty="0">
                <a:latin typeface="Arial"/>
                <a:cs typeface="Arial"/>
              </a:rPr>
              <a:t>statistically  significant.</a:t>
            </a:r>
            <a:endParaRPr sz="2800">
              <a:latin typeface="Arial"/>
              <a:cs typeface="Arial"/>
            </a:endParaRPr>
          </a:p>
          <a:p>
            <a:pPr marL="330200" marR="234950">
              <a:lnSpc>
                <a:spcPts val="3000"/>
              </a:lnSpc>
              <a:spcBef>
                <a:spcPts val="1100"/>
              </a:spcBef>
            </a:pPr>
            <a:r>
              <a:rPr sz="2800" spc="-5" dirty="0">
                <a:latin typeface="Arial"/>
                <a:cs typeface="Arial"/>
              </a:rPr>
              <a:t>If the </a:t>
            </a:r>
            <a:r>
              <a:rPr sz="2800" dirty="0">
                <a:latin typeface="Arial"/>
                <a:cs typeface="Arial"/>
              </a:rPr>
              <a:t>P value is less </a:t>
            </a:r>
            <a:r>
              <a:rPr sz="2800" spc="-5" dirty="0">
                <a:latin typeface="Arial"/>
                <a:cs typeface="Arial"/>
              </a:rPr>
              <a:t>than </a:t>
            </a:r>
            <a:r>
              <a:rPr sz="2800" dirty="0">
                <a:latin typeface="Arial"/>
                <a:cs typeface="Arial"/>
              </a:rPr>
              <a:t>alpha, </a:t>
            </a:r>
            <a:r>
              <a:rPr sz="2800" spc="-5" dirty="0">
                <a:latin typeface="Arial"/>
                <a:cs typeface="Arial"/>
              </a:rPr>
              <a:t>the confidence  interval </a:t>
            </a:r>
            <a:r>
              <a:rPr sz="2800" dirty="0">
                <a:latin typeface="Arial"/>
                <a:cs typeface="Arial"/>
              </a:rPr>
              <a:t>will not </a:t>
            </a:r>
            <a:r>
              <a:rPr sz="2800" spc="-5" dirty="0">
                <a:latin typeface="Arial"/>
                <a:cs typeface="Arial"/>
              </a:rPr>
              <a:t>contain the </a:t>
            </a:r>
            <a:r>
              <a:rPr sz="2800" dirty="0">
                <a:latin typeface="Arial"/>
                <a:cs typeface="Arial"/>
              </a:rPr>
              <a:t>null </a:t>
            </a:r>
            <a:r>
              <a:rPr sz="2800" spc="-5" dirty="0">
                <a:latin typeface="Arial"/>
                <a:cs typeface="Arial"/>
              </a:rPr>
              <a:t>hypothesis</a:t>
            </a:r>
            <a:r>
              <a:rPr sz="2800" spc="20" dirty="0">
                <a:latin typeface="Arial"/>
                <a:cs typeface="Arial"/>
              </a:rPr>
              <a:t> </a:t>
            </a:r>
            <a:r>
              <a:rPr sz="2800" dirty="0">
                <a:latin typeface="Arial"/>
                <a:cs typeface="Arial"/>
              </a:rPr>
              <a:t>value.</a:t>
            </a:r>
            <a:endParaRPr sz="2800">
              <a:latin typeface="Arial"/>
              <a:cs typeface="Arial"/>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3500" y="546100"/>
            <a:ext cx="2324100" cy="695960"/>
          </a:xfrm>
          <a:prstGeom prst="rect">
            <a:avLst/>
          </a:prstGeom>
        </p:spPr>
        <p:txBody>
          <a:bodyPr vert="horz" wrap="square" lIns="0" tIns="12700" rIns="0" bIns="0" rtlCol="0">
            <a:spAutoFit/>
          </a:bodyPr>
          <a:lstStyle/>
          <a:p>
            <a:pPr marL="12700">
              <a:lnSpc>
                <a:spcPct val="100000"/>
              </a:lnSpc>
              <a:spcBef>
                <a:spcPts val="100"/>
              </a:spcBef>
            </a:pPr>
            <a:r>
              <a:rPr dirty="0"/>
              <a:t>Exam</a:t>
            </a:r>
            <a:r>
              <a:rPr spc="-5" dirty="0"/>
              <a:t>pl</a:t>
            </a:r>
            <a:r>
              <a:rPr dirty="0"/>
              <a:t>e</a:t>
            </a:r>
          </a:p>
        </p:txBody>
      </p:sp>
      <p:sp>
        <p:nvSpPr>
          <p:cNvPr id="3" name="object 3"/>
          <p:cNvSpPr txBox="1"/>
          <p:nvPr/>
        </p:nvSpPr>
        <p:spPr>
          <a:xfrm>
            <a:off x="596900" y="1861921"/>
            <a:ext cx="123825" cy="229870"/>
          </a:xfrm>
          <a:prstGeom prst="rect">
            <a:avLst/>
          </a:prstGeom>
        </p:spPr>
        <p:txBody>
          <a:bodyPr vert="horz" wrap="square" lIns="0" tIns="17780" rIns="0" bIns="0" rtlCol="0">
            <a:spAutoFit/>
          </a:bodyPr>
          <a:lstStyle/>
          <a:p>
            <a:pPr marL="12700">
              <a:lnSpc>
                <a:spcPct val="100000"/>
              </a:lnSpc>
              <a:spcBef>
                <a:spcPts val="140"/>
              </a:spcBef>
            </a:pPr>
            <a:r>
              <a:rPr sz="1300" spc="-15" dirty="0">
                <a:latin typeface="Trebuchet MS"/>
                <a:cs typeface="Trebuchet MS"/>
              </a:rPr>
              <a:t>●</a:t>
            </a:r>
            <a:endParaRPr sz="1300">
              <a:latin typeface="Trebuchet MS"/>
              <a:cs typeface="Trebuchet MS"/>
            </a:endParaRPr>
          </a:p>
        </p:txBody>
      </p:sp>
      <p:sp>
        <p:nvSpPr>
          <p:cNvPr id="4" name="object 4"/>
          <p:cNvSpPr txBox="1"/>
          <p:nvPr/>
        </p:nvSpPr>
        <p:spPr>
          <a:xfrm>
            <a:off x="596900" y="2433421"/>
            <a:ext cx="123825" cy="229870"/>
          </a:xfrm>
          <a:prstGeom prst="rect">
            <a:avLst/>
          </a:prstGeom>
        </p:spPr>
        <p:txBody>
          <a:bodyPr vert="horz" wrap="square" lIns="0" tIns="17780" rIns="0" bIns="0" rtlCol="0">
            <a:spAutoFit/>
          </a:bodyPr>
          <a:lstStyle/>
          <a:p>
            <a:pPr marL="12700">
              <a:lnSpc>
                <a:spcPct val="100000"/>
              </a:lnSpc>
              <a:spcBef>
                <a:spcPts val="140"/>
              </a:spcBef>
            </a:pPr>
            <a:r>
              <a:rPr sz="1300" spc="-15" dirty="0">
                <a:latin typeface="Trebuchet MS"/>
                <a:cs typeface="Trebuchet MS"/>
              </a:rPr>
              <a:t>●</a:t>
            </a:r>
            <a:endParaRPr sz="1300">
              <a:latin typeface="Trebuchet MS"/>
              <a:cs typeface="Trebuchet MS"/>
            </a:endParaRPr>
          </a:p>
        </p:txBody>
      </p:sp>
      <p:sp>
        <p:nvSpPr>
          <p:cNvPr id="5" name="object 5"/>
          <p:cNvSpPr txBox="1"/>
          <p:nvPr/>
        </p:nvSpPr>
        <p:spPr>
          <a:xfrm>
            <a:off x="596900" y="3563721"/>
            <a:ext cx="123825" cy="229870"/>
          </a:xfrm>
          <a:prstGeom prst="rect">
            <a:avLst/>
          </a:prstGeom>
        </p:spPr>
        <p:txBody>
          <a:bodyPr vert="horz" wrap="square" lIns="0" tIns="17780" rIns="0" bIns="0" rtlCol="0">
            <a:spAutoFit/>
          </a:bodyPr>
          <a:lstStyle/>
          <a:p>
            <a:pPr marL="12700">
              <a:lnSpc>
                <a:spcPct val="100000"/>
              </a:lnSpc>
              <a:spcBef>
                <a:spcPts val="140"/>
              </a:spcBef>
            </a:pPr>
            <a:r>
              <a:rPr sz="1300" spc="-15" dirty="0">
                <a:latin typeface="Trebuchet MS"/>
                <a:cs typeface="Trebuchet MS"/>
              </a:rPr>
              <a:t>●</a:t>
            </a:r>
            <a:endParaRPr sz="1300">
              <a:latin typeface="Trebuchet MS"/>
              <a:cs typeface="Trebuchet MS"/>
            </a:endParaRPr>
          </a:p>
        </p:txBody>
      </p:sp>
      <p:sp>
        <p:nvSpPr>
          <p:cNvPr id="6" name="object 6"/>
          <p:cNvSpPr txBox="1"/>
          <p:nvPr/>
        </p:nvSpPr>
        <p:spPr>
          <a:xfrm>
            <a:off x="901700" y="1599590"/>
            <a:ext cx="8629650" cy="2298700"/>
          </a:xfrm>
          <a:prstGeom prst="rect">
            <a:avLst/>
          </a:prstGeom>
        </p:spPr>
        <p:txBody>
          <a:bodyPr vert="horz" wrap="square" lIns="0" tIns="133985" rIns="0" bIns="0" rtlCol="0">
            <a:spAutoFit/>
          </a:bodyPr>
          <a:lstStyle/>
          <a:p>
            <a:pPr marL="12700">
              <a:lnSpc>
                <a:spcPct val="100000"/>
              </a:lnSpc>
              <a:spcBef>
                <a:spcPts val="1055"/>
              </a:spcBef>
            </a:pPr>
            <a:r>
              <a:rPr sz="2950" spc="10" dirty="0">
                <a:latin typeface="Arial"/>
                <a:cs typeface="Arial"/>
              </a:rPr>
              <a:t>Let the </a:t>
            </a:r>
            <a:r>
              <a:rPr sz="2950" spc="15" dirty="0">
                <a:latin typeface="Arial"/>
                <a:cs typeface="Arial"/>
              </a:rPr>
              <a:t>P </a:t>
            </a:r>
            <a:r>
              <a:rPr sz="2950" spc="10" dirty="0">
                <a:latin typeface="Arial"/>
                <a:cs typeface="Arial"/>
              </a:rPr>
              <a:t>value </a:t>
            </a:r>
            <a:r>
              <a:rPr sz="2950" spc="15" dirty="0">
                <a:latin typeface="Arial"/>
                <a:cs typeface="Arial"/>
              </a:rPr>
              <a:t>=</a:t>
            </a:r>
            <a:r>
              <a:rPr sz="2950" spc="-85" dirty="0">
                <a:latin typeface="Arial"/>
                <a:cs typeface="Arial"/>
              </a:rPr>
              <a:t> </a:t>
            </a:r>
            <a:r>
              <a:rPr sz="2950" spc="10" dirty="0">
                <a:latin typeface="Arial"/>
                <a:cs typeface="Arial"/>
              </a:rPr>
              <a:t>0.031</a:t>
            </a:r>
            <a:endParaRPr sz="2950">
              <a:latin typeface="Arial"/>
              <a:cs typeface="Arial"/>
            </a:endParaRPr>
          </a:p>
          <a:p>
            <a:pPr marL="12700">
              <a:lnSpc>
                <a:spcPct val="100000"/>
              </a:lnSpc>
              <a:spcBef>
                <a:spcPts val="960"/>
              </a:spcBef>
              <a:tabLst>
                <a:tab pos="5409565" algn="l"/>
              </a:tabLst>
            </a:pPr>
            <a:r>
              <a:rPr sz="2950" spc="10" dirty="0">
                <a:latin typeface="Arial"/>
                <a:cs typeface="Arial"/>
              </a:rPr>
              <a:t>Significance level </a:t>
            </a:r>
            <a:r>
              <a:rPr sz="2950" spc="5" dirty="0">
                <a:latin typeface="Arial"/>
                <a:cs typeface="Arial"/>
              </a:rPr>
              <a:t>(α)</a:t>
            </a:r>
            <a:r>
              <a:rPr sz="2950" spc="10" dirty="0">
                <a:latin typeface="Arial"/>
                <a:cs typeface="Arial"/>
              </a:rPr>
              <a:t> </a:t>
            </a:r>
            <a:r>
              <a:rPr sz="2950" spc="15" dirty="0">
                <a:latin typeface="Arial"/>
                <a:cs typeface="Arial"/>
              </a:rPr>
              <a:t>=</a:t>
            </a:r>
            <a:r>
              <a:rPr sz="2950" spc="10" dirty="0">
                <a:latin typeface="Arial"/>
                <a:cs typeface="Arial"/>
              </a:rPr>
              <a:t> 0.05	</a:t>
            </a:r>
            <a:r>
              <a:rPr sz="2950" spc="15" dirty="0">
                <a:latin typeface="Arial"/>
                <a:cs typeface="Arial"/>
              </a:rPr>
              <a:t>=&gt; CL =</a:t>
            </a:r>
            <a:r>
              <a:rPr sz="2950" spc="-145" dirty="0">
                <a:latin typeface="Arial"/>
                <a:cs typeface="Arial"/>
              </a:rPr>
              <a:t> </a:t>
            </a:r>
            <a:r>
              <a:rPr sz="2950" spc="15" dirty="0">
                <a:latin typeface="Arial"/>
                <a:cs typeface="Arial"/>
              </a:rPr>
              <a:t>95%</a:t>
            </a:r>
            <a:endParaRPr sz="2950">
              <a:latin typeface="Arial"/>
              <a:cs typeface="Arial"/>
            </a:endParaRPr>
          </a:p>
          <a:p>
            <a:pPr>
              <a:lnSpc>
                <a:spcPct val="100000"/>
              </a:lnSpc>
              <a:spcBef>
                <a:spcPts val="10"/>
              </a:spcBef>
            </a:pPr>
            <a:endParaRPr sz="4650">
              <a:latin typeface="Times New Roman"/>
              <a:cs typeface="Times New Roman"/>
            </a:endParaRPr>
          </a:p>
          <a:p>
            <a:pPr marL="12700">
              <a:lnSpc>
                <a:spcPct val="100000"/>
              </a:lnSpc>
              <a:tabLst>
                <a:tab pos="2377440" algn="l"/>
              </a:tabLst>
            </a:pPr>
            <a:r>
              <a:rPr sz="2950" spc="10" dirty="0">
                <a:latin typeface="Arial"/>
                <a:cs typeface="Arial"/>
              </a:rPr>
              <a:t>Since </a:t>
            </a:r>
            <a:r>
              <a:rPr sz="2950" spc="15" dirty="0">
                <a:latin typeface="Arial"/>
                <a:cs typeface="Arial"/>
              </a:rPr>
              <a:t>P &lt;</a:t>
            </a:r>
            <a:r>
              <a:rPr sz="2950" spc="-60" dirty="0">
                <a:latin typeface="Arial"/>
                <a:cs typeface="Arial"/>
              </a:rPr>
              <a:t> </a:t>
            </a:r>
            <a:r>
              <a:rPr sz="2950" spc="15" dirty="0">
                <a:latin typeface="Arial"/>
                <a:cs typeface="Arial"/>
              </a:rPr>
              <a:t>α</a:t>
            </a:r>
            <a:r>
              <a:rPr sz="2950" spc="10" dirty="0">
                <a:latin typeface="Arial"/>
                <a:cs typeface="Arial"/>
              </a:rPr>
              <a:t> </a:t>
            </a:r>
            <a:r>
              <a:rPr sz="2950" spc="5" dirty="0">
                <a:latin typeface="Arial"/>
                <a:cs typeface="Arial"/>
              </a:rPr>
              <a:t>,	</a:t>
            </a:r>
            <a:r>
              <a:rPr sz="2950" spc="10" dirty="0">
                <a:latin typeface="Arial"/>
                <a:cs typeface="Arial"/>
              </a:rPr>
              <a:t>our results are </a:t>
            </a:r>
            <a:r>
              <a:rPr sz="2950" spc="5" dirty="0">
                <a:latin typeface="Arial"/>
                <a:cs typeface="Arial"/>
              </a:rPr>
              <a:t>statistically significant.</a:t>
            </a:r>
            <a:endParaRPr sz="2950">
              <a:latin typeface="Arial"/>
              <a:cs typeface="Arial"/>
            </a:endParaRPr>
          </a:p>
        </p:txBody>
      </p:sp>
      <p:sp>
        <p:nvSpPr>
          <p:cNvPr id="7" name="object 7"/>
          <p:cNvSpPr txBox="1"/>
          <p:nvPr/>
        </p:nvSpPr>
        <p:spPr>
          <a:xfrm>
            <a:off x="596900" y="4694021"/>
            <a:ext cx="123825" cy="229870"/>
          </a:xfrm>
          <a:prstGeom prst="rect">
            <a:avLst/>
          </a:prstGeom>
        </p:spPr>
        <p:txBody>
          <a:bodyPr vert="horz" wrap="square" lIns="0" tIns="17780" rIns="0" bIns="0" rtlCol="0">
            <a:spAutoFit/>
          </a:bodyPr>
          <a:lstStyle/>
          <a:p>
            <a:pPr marL="12700">
              <a:lnSpc>
                <a:spcPct val="100000"/>
              </a:lnSpc>
              <a:spcBef>
                <a:spcPts val="140"/>
              </a:spcBef>
            </a:pPr>
            <a:r>
              <a:rPr sz="1300" spc="-15" dirty="0">
                <a:latin typeface="Trebuchet MS"/>
                <a:cs typeface="Trebuchet MS"/>
              </a:rPr>
              <a:t>●</a:t>
            </a:r>
            <a:endParaRPr sz="1300">
              <a:latin typeface="Trebuchet MS"/>
              <a:cs typeface="Trebuchet MS"/>
            </a:endParaRPr>
          </a:p>
        </p:txBody>
      </p:sp>
      <p:sp>
        <p:nvSpPr>
          <p:cNvPr id="8" name="object 8"/>
          <p:cNvSpPr txBox="1"/>
          <p:nvPr/>
        </p:nvSpPr>
        <p:spPr>
          <a:xfrm>
            <a:off x="901700" y="4562347"/>
            <a:ext cx="8220709" cy="1279525"/>
          </a:xfrm>
          <a:prstGeom prst="rect">
            <a:avLst/>
          </a:prstGeom>
        </p:spPr>
        <p:txBody>
          <a:bodyPr vert="horz" wrap="square" lIns="0" tIns="65405" rIns="0" bIns="0" rtlCol="0">
            <a:spAutoFit/>
          </a:bodyPr>
          <a:lstStyle/>
          <a:p>
            <a:pPr marL="12700" marR="5080">
              <a:lnSpc>
                <a:spcPct val="89000"/>
              </a:lnSpc>
              <a:spcBef>
                <a:spcPts val="515"/>
              </a:spcBef>
            </a:pPr>
            <a:r>
              <a:rPr sz="2950" spc="-15" dirty="0">
                <a:latin typeface="Arial"/>
                <a:cs typeface="Arial"/>
              </a:rPr>
              <a:t>Similarly, </a:t>
            </a:r>
            <a:r>
              <a:rPr sz="2950" spc="10" dirty="0">
                <a:latin typeface="Arial"/>
                <a:cs typeface="Arial"/>
              </a:rPr>
              <a:t>our </a:t>
            </a:r>
            <a:r>
              <a:rPr sz="2950" spc="15" dirty="0">
                <a:latin typeface="Arial"/>
                <a:cs typeface="Arial"/>
              </a:rPr>
              <a:t>95% </a:t>
            </a:r>
            <a:r>
              <a:rPr sz="2950" spc="10" dirty="0">
                <a:latin typeface="Arial"/>
                <a:cs typeface="Arial"/>
              </a:rPr>
              <a:t>confidence </a:t>
            </a:r>
            <a:r>
              <a:rPr sz="2950" spc="5" dirty="0">
                <a:latin typeface="Arial"/>
                <a:cs typeface="Arial"/>
              </a:rPr>
              <a:t>interval </a:t>
            </a:r>
            <a:r>
              <a:rPr sz="2950" spc="10" dirty="0">
                <a:latin typeface="Arial"/>
                <a:cs typeface="Arial"/>
              </a:rPr>
              <a:t>[267, 394]  does not include the null hypothesis </a:t>
            </a:r>
            <a:r>
              <a:rPr sz="2950" spc="15" dirty="0">
                <a:latin typeface="Arial"/>
                <a:cs typeface="Arial"/>
              </a:rPr>
              <a:t>mean </a:t>
            </a:r>
            <a:r>
              <a:rPr sz="2950" spc="10" dirty="0">
                <a:latin typeface="Arial"/>
                <a:cs typeface="Arial"/>
              </a:rPr>
              <a:t>of</a:t>
            </a:r>
            <a:r>
              <a:rPr sz="2950" spc="-60" dirty="0">
                <a:latin typeface="Arial"/>
                <a:cs typeface="Arial"/>
              </a:rPr>
              <a:t> </a:t>
            </a:r>
            <a:r>
              <a:rPr sz="2950" spc="10" dirty="0">
                <a:latin typeface="Arial"/>
                <a:cs typeface="Arial"/>
              </a:rPr>
              <a:t>260  and </a:t>
            </a:r>
            <a:r>
              <a:rPr sz="2950" spc="15" dirty="0">
                <a:latin typeface="Arial"/>
                <a:cs typeface="Arial"/>
              </a:rPr>
              <a:t>we </a:t>
            </a:r>
            <a:r>
              <a:rPr sz="2950" spc="10" dirty="0">
                <a:latin typeface="Arial"/>
                <a:cs typeface="Arial"/>
              </a:rPr>
              <a:t>draw the </a:t>
            </a:r>
            <a:r>
              <a:rPr sz="2950" spc="15" dirty="0">
                <a:latin typeface="Arial"/>
                <a:cs typeface="Arial"/>
              </a:rPr>
              <a:t>same</a:t>
            </a:r>
            <a:r>
              <a:rPr sz="2950" spc="-30" dirty="0">
                <a:latin typeface="Arial"/>
                <a:cs typeface="Arial"/>
              </a:rPr>
              <a:t> </a:t>
            </a:r>
            <a:r>
              <a:rPr sz="2950" spc="10" dirty="0">
                <a:latin typeface="Arial"/>
                <a:cs typeface="Arial"/>
              </a:rPr>
              <a:t>conclusion.</a:t>
            </a:r>
            <a:endParaRPr sz="2950">
              <a:latin typeface="Arial"/>
              <a:cs typeface="Arial"/>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300" y="3048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1</a:t>
            </a:r>
          </a:p>
        </p:txBody>
      </p:sp>
      <p:sp>
        <p:nvSpPr>
          <p:cNvPr id="3" name="object 3"/>
          <p:cNvSpPr txBox="1"/>
          <p:nvPr/>
        </p:nvSpPr>
        <p:spPr>
          <a:xfrm>
            <a:off x="381000" y="1245616"/>
            <a:ext cx="7290434" cy="421005"/>
          </a:xfrm>
          <a:prstGeom prst="rect">
            <a:avLst/>
          </a:prstGeom>
        </p:spPr>
        <p:txBody>
          <a:bodyPr vert="horz" wrap="square" lIns="0" tIns="11430" rIns="0" bIns="0" rtlCol="0">
            <a:spAutoFit/>
          </a:bodyPr>
          <a:lstStyle/>
          <a:p>
            <a:pPr marL="12700">
              <a:lnSpc>
                <a:spcPct val="100000"/>
              </a:lnSpc>
              <a:spcBef>
                <a:spcPts val="90"/>
              </a:spcBef>
            </a:pPr>
            <a:r>
              <a:rPr sz="2600" spc="-10" dirty="0">
                <a:latin typeface="Arial"/>
                <a:cs typeface="Arial"/>
              </a:rPr>
              <a:t>A </a:t>
            </a:r>
            <a:r>
              <a:rPr sz="2600" spc="-5" dirty="0">
                <a:latin typeface="Arial"/>
                <a:cs typeface="Arial"/>
              </a:rPr>
              <a:t>scientist computes </a:t>
            </a:r>
            <a:r>
              <a:rPr sz="2600" spc="-10" dirty="0">
                <a:latin typeface="Arial"/>
                <a:cs typeface="Arial"/>
              </a:rPr>
              <a:t>the </a:t>
            </a:r>
            <a:r>
              <a:rPr sz="2600" spc="-5" dirty="0">
                <a:latin typeface="Arial"/>
                <a:cs typeface="Arial"/>
              </a:rPr>
              <a:t>following use same</a:t>
            </a:r>
            <a:r>
              <a:rPr sz="2600" spc="-195" dirty="0">
                <a:latin typeface="Arial"/>
                <a:cs typeface="Arial"/>
              </a:rPr>
              <a:t> </a:t>
            </a:r>
            <a:r>
              <a:rPr sz="2600" spc="-5" dirty="0">
                <a:latin typeface="Arial"/>
                <a:cs typeface="Arial"/>
              </a:rPr>
              <a:t>data:</a:t>
            </a:r>
            <a:endParaRPr sz="2600">
              <a:latin typeface="Arial"/>
              <a:cs typeface="Arial"/>
            </a:endParaRPr>
          </a:p>
        </p:txBody>
      </p:sp>
      <p:sp>
        <p:nvSpPr>
          <p:cNvPr id="4" name="object 4"/>
          <p:cNvSpPr txBox="1"/>
          <p:nvPr/>
        </p:nvSpPr>
        <p:spPr>
          <a:xfrm>
            <a:off x="381000" y="18457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5" name="object 5"/>
          <p:cNvSpPr txBox="1"/>
          <p:nvPr/>
        </p:nvSpPr>
        <p:spPr>
          <a:xfrm>
            <a:off x="381000" y="23410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6" name="object 6"/>
          <p:cNvSpPr txBox="1"/>
          <p:nvPr/>
        </p:nvSpPr>
        <p:spPr>
          <a:xfrm>
            <a:off x="381000" y="28236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7" name="object 7"/>
          <p:cNvSpPr txBox="1"/>
          <p:nvPr/>
        </p:nvSpPr>
        <p:spPr>
          <a:xfrm>
            <a:off x="647700" y="1640636"/>
            <a:ext cx="6852284" cy="1485900"/>
          </a:xfrm>
          <a:prstGeom prst="rect">
            <a:avLst/>
          </a:prstGeom>
        </p:spPr>
        <p:txBody>
          <a:bodyPr vert="horz" wrap="square" lIns="0" tIns="99060" rIns="0" bIns="0" rtlCol="0">
            <a:spAutoFit/>
          </a:bodyPr>
          <a:lstStyle/>
          <a:p>
            <a:pPr marL="12700">
              <a:lnSpc>
                <a:spcPct val="100000"/>
              </a:lnSpc>
              <a:spcBef>
                <a:spcPts val="780"/>
              </a:spcBef>
            </a:pPr>
            <a:r>
              <a:rPr sz="2600" spc="-10" dirty="0">
                <a:latin typeface="Arial"/>
                <a:cs typeface="Arial"/>
              </a:rPr>
              <a:t>90% </a:t>
            </a:r>
            <a:r>
              <a:rPr sz="2600" spc="-5" dirty="0">
                <a:latin typeface="Arial"/>
                <a:cs typeface="Arial"/>
              </a:rPr>
              <a:t>confidence interval </a:t>
            </a:r>
            <a:r>
              <a:rPr sz="2600" spc="-10" dirty="0">
                <a:latin typeface="Arial"/>
                <a:cs typeface="Arial"/>
              </a:rPr>
              <a:t>to </a:t>
            </a:r>
            <a:r>
              <a:rPr sz="2600" spc="-5" dirty="0">
                <a:latin typeface="Arial"/>
                <a:cs typeface="Arial"/>
              </a:rPr>
              <a:t>be (4.38,</a:t>
            </a:r>
            <a:r>
              <a:rPr sz="2600" spc="-20" dirty="0">
                <a:latin typeface="Arial"/>
                <a:cs typeface="Arial"/>
              </a:rPr>
              <a:t> </a:t>
            </a:r>
            <a:r>
              <a:rPr sz="2600" spc="-5" dirty="0">
                <a:latin typeface="Arial"/>
                <a:cs typeface="Arial"/>
              </a:rPr>
              <a:t>6.02)</a:t>
            </a:r>
            <a:endParaRPr sz="2600">
              <a:latin typeface="Arial"/>
              <a:cs typeface="Arial"/>
            </a:endParaRPr>
          </a:p>
          <a:p>
            <a:pPr marL="12700">
              <a:lnSpc>
                <a:spcPct val="100000"/>
              </a:lnSpc>
              <a:spcBef>
                <a:spcPts val="680"/>
              </a:spcBef>
            </a:pPr>
            <a:r>
              <a:rPr sz="2600" spc="-10" dirty="0">
                <a:latin typeface="Arial"/>
                <a:cs typeface="Arial"/>
              </a:rPr>
              <a:t>95% </a:t>
            </a:r>
            <a:r>
              <a:rPr sz="2600" spc="-5" dirty="0">
                <a:latin typeface="Arial"/>
                <a:cs typeface="Arial"/>
              </a:rPr>
              <a:t>confidence interval </a:t>
            </a:r>
            <a:r>
              <a:rPr sz="2600" spc="-10" dirty="0">
                <a:latin typeface="Arial"/>
                <a:cs typeface="Arial"/>
              </a:rPr>
              <a:t>to </a:t>
            </a:r>
            <a:r>
              <a:rPr sz="2600" spc="-5" dirty="0">
                <a:latin typeface="Arial"/>
                <a:cs typeface="Arial"/>
              </a:rPr>
              <a:t>be (4.22, 6.18),</a:t>
            </a:r>
            <a:r>
              <a:rPr sz="2600" spc="-45" dirty="0">
                <a:latin typeface="Arial"/>
                <a:cs typeface="Arial"/>
              </a:rPr>
              <a:t> </a:t>
            </a:r>
            <a:r>
              <a:rPr sz="2600" spc="-5" dirty="0">
                <a:latin typeface="Arial"/>
                <a:cs typeface="Arial"/>
              </a:rPr>
              <a:t>and</a:t>
            </a:r>
            <a:endParaRPr sz="2600">
              <a:latin typeface="Arial"/>
              <a:cs typeface="Arial"/>
            </a:endParaRPr>
          </a:p>
          <a:p>
            <a:pPr marL="12700">
              <a:lnSpc>
                <a:spcPct val="100000"/>
              </a:lnSpc>
              <a:spcBef>
                <a:spcPts val="780"/>
              </a:spcBef>
            </a:pPr>
            <a:r>
              <a:rPr sz="2600" spc="-10" dirty="0">
                <a:latin typeface="Arial"/>
                <a:cs typeface="Arial"/>
              </a:rPr>
              <a:t>99% </a:t>
            </a:r>
            <a:r>
              <a:rPr sz="2600" spc="-5" dirty="0">
                <a:latin typeface="Arial"/>
                <a:cs typeface="Arial"/>
              </a:rPr>
              <a:t>confidence interval </a:t>
            </a:r>
            <a:r>
              <a:rPr sz="2600" spc="-10" dirty="0">
                <a:latin typeface="Arial"/>
                <a:cs typeface="Arial"/>
              </a:rPr>
              <a:t>to </a:t>
            </a:r>
            <a:r>
              <a:rPr sz="2600" spc="-5" dirty="0">
                <a:latin typeface="Arial"/>
                <a:cs typeface="Arial"/>
              </a:rPr>
              <a:t>be (3.91,</a:t>
            </a:r>
            <a:r>
              <a:rPr sz="2600" spc="-20" dirty="0">
                <a:latin typeface="Arial"/>
                <a:cs typeface="Arial"/>
              </a:rPr>
              <a:t> </a:t>
            </a:r>
            <a:r>
              <a:rPr sz="2600" spc="-5" dirty="0">
                <a:latin typeface="Arial"/>
                <a:cs typeface="Arial"/>
              </a:rPr>
              <a:t>6.49).</a:t>
            </a:r>
            <a:endParaRPr sz="2600">
              <a:latin typeface="Arial"/>
              <a:cs typeface="Arial"/>
            </a:endParaRPr>
          </a:p>
        </p:txBody>
      </p:sp>
      <p:sp>
        <p:nvSpPr>
          <p:cNvPr id="8" name="object 8"/>
          <p:cNvSpPr txBox="1"/>
          <p:nvPr/>
        </p:nvSpPr>
        <p:spPr>
          <a:xfrm>
            <a:off x="381000" y="3088436"/>
            <a:ext cx="7990840" cy="3302000"/>
          </a:xfrm>
          <a:prstGeom prst="rect">
            <a:avLst/>
          </a:prstGeom>
        </p:spPr>
        <p:txBody>
          <a:bodyPr vert="horz" wrap="square" lIns="0" tIns="111760" rIns="0" bIns="0" rtlCol="0">
            <a:spAutoFit/>
          </a:bodyPr>
          <a:lstStyle/>
          <a:p>
            <a:pPr marL="12700">
              <a:lnSpc>
                <a:spcPct val="100000"/>
              </a:lnSpc>
              <a:spcBef>
                <a:spcPts val="880"/>
              </a:spcBef>
            </a:pPr>
            <a:r>
              <a:rPr sz="2600" spc="-10" dirty="0">
                <a:latin typeface="Arial"/>
                <a:cs typeface="Arial"/>
              </a:rPr>
              <a:t>Now </a:t>
            </a:r>
            <a:r>
              <a:rPr sz="2600" b="1" spc="-10" dirty="0">
                <a:latin typeface="Arial"/>
                <a:cs typeface="Arial"/>
              </a:rPr>
              <a:t>she wants </a:t>
            </a:r>
            <a:r>
              <a:rPr sz="2600" b="1" spc="-5" dirty="0">
                <a:latin typeface="Arial"/>
                <a:cs typeface="Arial"/>
              </a:rPr>
              <a:t>to test </a:t>
            </a:r>
            <a:r>
              <a:rPr sz="2600" b="1" spc="-10" dirty="0">
                <a:latin typeface="Arial"/>
                <a:cs typeface="Arial"/>
              </a:rPr>
              <a:t>H </a:t>
            </a:r>
            <a:r>
              <a:rPr sz="2600" b="1" spc="-5" dirty="0">
                <a:latin typeface="Arial"/>
                <a:cs typeface="Arial"/>
              </a:rPr>
              <a:t>0 : </a:t>
            </a:r>
            <a:r>
              <a:rPr sz="2600" b="1" spc="85" dirty="0">
                <a:latin typeface="Arial"/>
                <a:cs typeface="Arial"/>
              </a:rPr>
              <a:t>µ </a:t>
            </a:r>
            <a:r>
              <a:rPr sz="2600" b="1" spc="-5" dirty="0">
                <a:latin typeface="Arial"/>
                <a:cs typeface="Arial"/>
              </a:rPr>
              <a:t>= 4 </a:t>
            </a:r>
            <a:r>
              <a:rPr sz="2600" b="1" spc="-10" dirty="0">
                <a:latin typeface="Arial"/>
                <a:cs typeface="Arial"/>
              </a:rPr>
              <a:t>versus H </a:t>
            </a:r>
            <a:r>
              <a:rPr sz="2600" b="1" spc="-5" dirty="0">
                <a:latin typeface="Arial"/>
                <a:cs typeface="Arial"/>
              </a:rPr>
              <a:t>1 : </a:t>
            </a:r>
            <a:r>
              <a:rPr sz="2600" b="1" spc="85" dirty="0">
                <a:latin typeface="Arial"/>
                <a:cs typeface="Arial"/>
              </a:rPr>
              <a:t>µ </a:t>
            </a:r>
            <a:r>
              <a:rPr sz="2600" b="1" spc="-5" dirty="0">
                <a:latin typeface="Arial"/>
                <a:cs typeface="Arial"/>
              </a:rPr>
              <a:t>≠</a:t>
            </a:r>
            <a:r>
              <a:rPr sz="2600" b="1" spc="-165" dirty="0">
                <a:latin typeface="Arial"/>
                <a:cs typeface="Arial"/>
              </a:rPr>
              <a:t> </a:t>
            </a:r>
            <a:r>
              <a:rPr sz="2600" b="1" spc="-5" dirty="0">
                <a:latin typeface="Arial"/>
                <a:cs typeface="Arial"/>
              </a:rPr>
              <a:t>4.</a:t>
            </a:r>
            <a:endParaRPr sz="2600">
              <a:latin typeface="Arial"/>
              <a:cs typeface="Arial"/>
            </a:endParaRPr>
          </a:p>
          <a:p>
            <a:pPr marL="342900" marR="179070" indent="-330200">
              <a:lnSpc>
                <a:spcPts val="2700"/>
              </a:lnSpc>
              <a:spcBef>
                <a:spcPts val="1220"/>
              </a:spcBef>
            </a:pPr>
            <a:r>
              <a:rPr sz="2600" b="1" spc="-10" dirty="0">
                <a:latin typeface="Arial"/>
                <a:cs typeface="Arial"/>
              </a:rPr>
              <a:t>Regarding the P-value, which one of the following  </a:t>
            </a:r>
            <a:r>
              <a:rPr sz="2600" b="1" spc="-5" dirty="0">
                <a:latin typeface="Arial"/>
                <a:cs typeface="Arial"/>
              </a:rPr>
              <a:t>statements </a:t>
            </a:r>
            <a:r>
              <a:rPr sz="2600" b="1" spc="-10" dirty="0">
                <a:latin typeface="Arial"/>
                <a:cs typeface="Arial"/>
              </a:rPr>
              <a:t>is </a:t>
            </a:r>
            <a:r>
              <a:rPr sz="2600" b="1" spc="-5" dirty="0">
                <a:latin typeface="Arial"/>
                <a:cs typeface="Arial"/>
              </a:rPr>
              <a:t>true?</a:t>
            </a:r>
            <a:endParaRPr sz="2600">
              <a:latin typeface="Arial"/>
              <a:cs typeface="Arial"/>
            </a:endParaRPr>
          </a:p>
          <a:p>
            <a:pPr marL="12700">
              <a:lnSpc>
                <a:spcPct val="100000"/>
              </a:lnSpc>
              <a:spcBef>
                <a:spcPts val="660"/>
              </a:spcBef>
              <a:tabLst>
                <a:tab pos="360045" algn="l"/>
              </a:tabLst>
            </a:pPr>
            <a:r>
              <a:rPr sz="2600" spc="-5" dirty="0">
                <a:latin typeface="Arial"/>
                <a:cs typeface="Arial"/>
              </a:rPr>
              <a:t>i.	</a:t>
            </a:r>
            <a:r>
              <a:rPr sz="2600" spc="-10" dirty="0">
                <a:latin typeface="Arial"/>
                <a:cs typeface="Arial"/>
              </a:rPr>
              <a:t>P </a:t>
            </a:r>
            <a:r>
              <a:rPr sz="2600" spc="-5" dirty="0">
                <a:latin typeface="Arial"/>
                <a:cs typeface="Arial"/>
              </a:rPr>
              <a:t>&gt;</a:t>
            </a:r>
            <a:r>
              <a:rPr sz="2600" spc="-50" dirty="0">
                <a:latin typeface="Arial"/>
                <a:cs typeface="Arial"/>
              </a:rPr>
              <a:t> </a:t>
            </a:r>
            <a:r>
              <a:rPr sz="2600" spc="-10" dirty="0">
                <a:latin typeface="Arial"/>
                <a:cs typeface="Arial"/>
              </a:rPr>
              <a:t>0.10</a:t>
            </a:r>
            <a:endParaRPr sz="2600">
              <a:latin typeface="Arial"/>
              <a:cs typeface="Arial"/>
            </a:endParaRPr>
          </a:p>
          <a:p>
            <a:pPr marL="12700">
              <a:lnSpc>
                <a:spcPct val="100000"/>
              </a:lnSpc>
              <a:spcBef>
                <a:spcPts val="680"/>
              </a:spcBef>
            </a:pPr>
            <a:r>
              <a:rPr sz="2600" spc="-5" dirty="0">
                <a:latin typeface="Arial"/>
                <a:cs typeface="Arial"/>
              </a:rPr>
              <a:t>ii. </a:t>
            </a:r>
            <a:r>
              <a:rPr sz="2600" spc="-10" dirty="0">
                <a:latin typeface="Arial"/>
                <a:cs typeface="Arial"/>
              </a:rPr>
              <a:t>0.05 </a:t>
            </a:r>
            <a:r>
              <a:rPr sz="2600" spc="-5" dirty="0">
                <a:latin typeface="Arial"/>
                <a:cs typeface="Arial"/>
              </a:rPr>
              <a:t>&lt; </a:t>
            </a:r>
            <a:r>
              <a:rPr sz="2600" spc="-10" dirty="0">
                <a:latin typeface="Arial"/>
                <a:cs typeface="Arial"/>
              </a:rPr>
              <a:t>P </a:t>
            </a:r>
            <a:r>
              <a:rPr sz="2600" spc="-5" dirty="0">
                <a:latin typeface="Arial"/>
                <a:cs typeface="Arial"/>
              </a:rPr>
              <a:t>&lt;</a:t>
            </a:r>
            <a:r>
              <a:rPr sz="2600" spc="-45" dirty="0">
                <a:latin typeface="Arial"/>
                <a:cs typeface="Arial"/>
              </a:rPr>
              <a:t> </a:t>
            </a:r>
            <a:r>
              <a:rPr sz="2600" spc="-10" dirty="0">
                <a:latin typeface="Arial"/>
                <a:cs typeface="Arial"/>
              </a:rPr>
              <a:t>0.10</a:t>
            </a:r>
            <a:endParaRPr sz="2600">
              <a:latin typeface="Arial"/>
              <a:cs typeface="Arial"/>
            </a:endParaRPr>
          </a:p>
          <a:p>
            <a:pPr marL="12700">
              <a:lnSpc>
                <a:spcPct val="100000"/>
              </a:lnSpc>
              <a:spcBef>
                <a:spcPts val="780"/>
              </a:spcBef>
            </a:pPr>
            <a:r>
              <a:rPr sz="2600" spc="-5" dirty="0">
                <a:latin typeface="Arial"/>
                <a:cs typeface="Arial"/>
              </a:rPr>
              <a:t>iii. </a:t>
            </a:r>
            <a:r>
              <a:rPr sz="2600" spc="-10" dirty="0">
                <a:latin typeface="Arial"/>
                <a:cs typeface="Arial"/>
              </a:rPr>
              <a:t>0.01 </a:t>
            </a:r>
            <a:r>
              <a:rPr sz="2600" spc="-5" dirty="0">
                <a:latin typeface="Arial"/>
                <a:cs typeface="Arial"/>
              </a:rPr>
              <a:t>&lt; </a:t>
            </a:r>
            <a:r>
              <a:rPr sz="2600" spc="-10" dirty="0">
                <a:latin typeface="Arial"/>
                <a:cs typeface="Arial"/>
              </a:rPr>
              <a:t>P </a:t>
            </a:r>
            <a:r>
              <a:rPr sz="2600" spc="-5" dirty="0">
                <a:latin typeface="Arial"/>
                <a:cs typeface="Arial"/>
              </a:rPr>
              <a:t>&lt;</a:t>
            </a:r>
            <a:r>
              <a:rPr sz="2600" spc="-45" dirty="0">
                <a:latin typeface="Arial"/>
                <a:cs typeface="Arial"/>
              </a:rPr>
              <a:t> </a:t>
            </a:r>
            <a:r>
              <a:rPr sz="2600" spc="-10" dirty="0">
                <a:latin typeface="Arial"/>
                <a:cs typeface="Arial"/>
              </a:rPr>
              <a:t>0.05</a:t>
            </a:r>
            <a:endParaRPr sz="2600">
              <a:latin typeface="Arial"/>
              <a:cs typeface="Arial"/>
            </a:endParaRPr>
          </a:p>
          <a:p>
            <a:pPr marL="12700">
              <a:lnSpc>
                <a:spcPct val="100000"/>
              </a:lnSpc>
              <a:spcBef>
                <a:spcPts val="680"/>
              </a:spcBef>
            </a:pPr>
            <a:r>
              <a:rPr sz="2600" spc="-70" dirty="0">
                <a:latin typeface="Arial"/>
                <a:cs typeface="Arial"/>
              </a:rPr>
              <a:t>iv. </a:t>
            </a:r>
            <a:r>
              <a:rPr sz="2600" spc="-10" dirty="0">
                <a:latin typeface="Arial"/>
                <a:cs typeface="Arial"/>
              </a:rPr>
              <a:t>P </a:t>
            </a:r>
            <a:r>
              <a:rPr sz="2600" spc="-5" dirty="0">
                <a:latin typeface="Arial"/>
                <a:cs typeface="Arial"/>
              </a:rPr>
              <a:t>&lt;</a:t>
            </a:r>
            <a:r>
              <a:rPr sz="2600" spc="15" dirty="0">
                <a:latin typeface="Arial"/>
                <a:cs typeface="Arial"/>
              </a:rPr>
              <a:t> </a:t>
            </a:r>
            <a:r>
              <a:rPr sz="2600" spc="-10" dirty="0">
                <a:latin typeface="Arial"/>
                <a:cs typeface="Arial"/>
              </a:rPr>
              <a:t>0.01</a:t>
            </a:r>
            <a:endParaRPr sz="2600">
              <a:latin typeface="Arial"/>
              <a:cs typeface="Arial"/>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0" y="165100"/>
            <a:ext cx="5458460" cy="695960"/>
          </a:xfrm>
          <a:prstGeom prst="rect">
            <a:avLst/>
          </a:prstGeom>
        </p:spPr>
        <p:txBody>
          <a:bodyPr vert="horz" wrap="square" lIns="0" tIns="12700" rIns="0" bIns="0" rtlCol="0">
            <a:spAutoFit/>
          </a:bodyPr>
          <a:lstStyle/>
          <a:p>
            <a:pPr marL="12700">
              <a:lnSpc>
                <a:spcPct val="100000"/>
              </a:lnSpc>
              <a:spcBef>
                <a:spcPts val="100"/>
              </a:spcBef>
              <a:tabLst>
                <a:tab pos="2403475" algn="l"/>
                <a:tab pos="2869565" algn="l"/>
              </a:tabLst>
            </a:pPr>
            <a:r>
              <a:rPr spc="-5" dirty="0"/>
              <a:t>Problem	</a:t>
            </a:r>
            <a:r>
              <a:rPr dirty="0"/>
              <a:t>1	:</a:t>
            </a:r>
            <a:r>
              <a:rPr spc="-85" dirty="0"/>
              <a:t> </a:t>
            </a:r>
            <a:r>
              <a:rPr spc="-5" dirty="0"/>
              <a:t>Solution</a:t>
            </a:r>
          </a:p>
        </p:txBody>
      </p:sp>
      <p:sp>
        <p:nvSpPr>
          <p:cNvPr id="3" name="object 3"/>
          <p:cNvSpPr txBox="1"/>
          <p:nvPr/>
        </p:nvSpPr>
        <p:spPr>
          <a:xfrm>
            <a:off x="317500" y="1297939"/>
            <a:ext cx="104775" cy="190500"/>
          </a:xfrm>
          <a:prstGeom prst="rect">
            <a:avLst/>
          </a:prstGeom>
        </p:spPr>
        <p:txBody>
          <a:bodyPr vert="horz" wrap="square" lIns="0" tIns="16510" rIns="0" bIns="0" rtlCol="0">
            <a:spAutoFit/>
          </a:bodyPr>
          <a:lstStyle/>
          <a:p>
            <a:pPr marL="12700">
              <a:lnSpc>
                <a:spcPct val="100000"/>
              </a:lnSpc>
              <a:spcBef>
                <a:spcPts val="130"/>
              </a:spcBef>
            </a:pPr>
            <a:r>
              <a:rPr sz="1050" spc="-10" dirty="0">
                <a:latin typeface="Trebuchet MS"/>
                <a:cs typeface="Trebuchet MS"/>
              </a:rPr>
              <a:t>●</a:t>
            </a:r>
            <a:endParaRPr sz="1050">
              <a:latin typeface="Trebuchet MS"/>
              <a:cs typeface="Trebuchet MS"/>
            </a:endParaRPr>
          </a:p>
        </p:txBody>
      </p:sp>
      <p:sp>
        <p:nvSpPr>
          <p:cNvPr id="4" name="object 4"/>
          <p:cNvSpPr txBox="1"/>
          <p:nvPr/>
        </p:nvSpPr>
        <p:spPr>
          <a:xfrm>
            <a:off x="558800" y="1193800"/>
            <a:ext cx="8752205" cy="721360"/>
          </a:xfrm>
          <a:prstGeom prst="rect">
            <a:avLst/>
          </a:prstGeom>
        </p:spPr>
        <p:txBody>
          <a:bodyPr vert="horz" wrap="square" lIns="0" tIns="53340" rIns="0" bIns="0" rtlCol="0">
            <a:spAutoFit/>
          </a:bodyPr>
          <a:lstStyle/>
          <a:p>
            <a:pPr marL="12700" marR="5080">
              <a:lnSpc>
                <a:spcPts val="2600"/>
              </a:lnSpc>
              <a:spcBef>
                <a:spcPts val="420"/>
              </a:spcBef>
            </a:pPr>
            <a:r>
              <a:rPr sz="2400" dirty="0">
                <a:latin typeface="Arial"/>
                <a:cs typeface="Arial"/>
              </a:rPr>
              <a:t>90% CI </a:t>
            </a:r>
            <a:r>
              <a:rPr sz="2400" spc="-5" dirty="0">
                <a:latin typeface="Arial"/>
                <a:cs typeface="Arial"/>
              </a:rPr>
              <a:t>(4.38, 6.02) </a:t>
            </a:r>
            <a:r>
              <a:rPr sz="2400" dirty="0">
                <a:latin typeface="Arial"/>
                <a:cs typeface="Arial"/>
              </a:rPr>
              <a:t>does not </a:t>
            </a:r>
            <a:r>
              <a:rPr sz="2400" spc="-5" dirty="0">
                <a:latin typeface="Arial"/>
                <a:cs typeface="Arial"/>
              </a:rPr>
              <a:t>contain the </a:t>
            </a:r>
            <a:r>
              <a:rPr sz="2400" dirty="0">
                <a:latin typeface="Arial"/>
                <a:cs typeface="Arial"/>
              </a:rPr>
              <a:t>value of null </a:t>
            </a:r>
            <a:r>
              <a:rPr sz="2400" spc="-5" dirty="0">
                <a:latin typeface="Arial"/>
                <a:cs typeface="Arial"/>
              </a:rPr>
              <a:t>hypothesis  </a:t>
            </a:r>
            <a:r>
              <a:rPr sz="2400" dirty="0">
                <a:latin typeface="Arial"/>
                <a:cs typeface="Arial"/>
              </a:rPr>
              <a:t>(4). Hence, </a:t>
            </a:r>
            <a:r>
              <a:rPr sz="2400" spc="-5" dirty="0">
                <a:latin typeface="Arial"/>
                <a:cs typeface="Arial"/>
              </a:rPr>
              <a:t>the </a:t>
            </a:r>
            <a:r>
              <a:rPr sz="2400" dirty="0">
                <a:latin typeface="Arial"/>
                <a:cs typeface="Arial"/>
              </a:rPr>
              <a:t>result is </a:t>
            </a:r>
            <a:r>
              <a:rPr sz="2400" spc="-5" dirty="0">
                <a:latin typeface="Arial"/>
                <a:cs typeface="Arial"/>
              </a:rPr>
              <a:t>statistically significant </a:t>
            </a:r>
            <a:r>
              <a:rPr sz="2400" dirty="0">
                <a:latin typeface="Arial"/>
                <a:cs typeface="Arial"/>
              </a:rPr>
              <a:t>at</a:t>
            </a:r>
            <a:r>
              <a:rPr sz="2400" spc="-20" dirty="0">
                <a:latin typeface="Arial"/>
                <a:cs typeface="Arial"/>
              </a:rPr>
              <a:t> </a:t>
            </a:r>
            <a:r>
              <a:rPr sz="2400" dirty="0">
                <a:latin typeface="Arial"/>
                <a:cs typeface="Arial"/>
              </a:rPr>
              <a:t>10%.</a:t>
            </a:r>
            <a:endParaRPr sz="2400">
              <a:latin typeface="Arial"/>
              <a:cs typeface="Arial"/>
            </a:endParaRPr>
          </a:p>
        </p:txBody>
      </p:sp>
      <p:sp>
        <p:nvSpPr>
          <p:cNvPr id="5" name="object 5"/>
          <p:cNvSpPr txBox="1"/>
          <p:nvPr/>
        </p:nvSpPr>
        <p:spPr>
          <a:xfrm>
            <a:off x="317500" y="1981200"/>
            <a:ext cx="252539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=&gt; P-value &lt;</a:t>
            </a:r>
            <a:r>
              <a:rPr sz="2400" spc="-80" dirty="0">
                <a:latin typeface="Arial"/>
                <a:cs typeface="Arial"/>
              </a:rPr>
              <a:t> </a:t>
            </a:r>
            <a:r>
              <a:rPr sz="2400" spc="-5" dirty="0">
                <a:latin typeface="Arial"/>
                <a:cs typeface="Arial"/>
              </a:rPr>
              <a:t>0.10.</a:t>
            </a:r>
            <a:endParaRPr sz="2400">
              <a:latin typeface="Arial"/>
              <a:cs typeface="Arial"/>
            </a:endParaRPr>
          </a:p>
        </p:txBody>
      </p:sp>
      <p:sp>
        <p:nvSpPr>
          <p:cNvPr id="6" name="object 6"/>
          <p:cNvSpPr txBox="1"/>
          <p:nvPr/>
        </p:nvSpPr>
        <p:spPr>
          <a:xfrm>
            <a:off x="317500" y="3025139"/>
            <a:ext cx="104775" cy="190500"/>
          </a:xfrm>
          <a:prstGeom prst="rect">
            <a:avLst/>
          </a:prstGeom>
        </p:spPr>
        <p:txBody>
          <a:bodyPr vert="horz" wrap="square" lIns="0" tIns="16510" rIns="0" bIns="0" rtlCol="0">
            <a:spAutoFit/>
          </a:bodyPr>
          <a:lstStyle/>
          <a:p>
            <a:pPr marL="12700">
              <a:lnSpc>
                <a:spcPct val="100000"/>
              </a:lnSpc>
              <a:spcBef>
                <a:spcPts val="130"/>
              </a:spcBef>
            </a:pPr>
            <a:r>
              <a:rPr sz="1050" spc="-10" dirty="0">
                <a:latin typeface="Trebuchet MS"/>
                <a:cs typeface="Trebuchet MS"/>
              </a:rPr>
              <a:t>●</a:t>
            </a:r>
            <a:endParaRPr sz="1050">
              <a:latin typeface="Trebuchet MS"/>
              <a:cs typeface="Trebuchet MS"/>
            </a:endParaRPr>
          </a:p>
        </p:txBody>
      </p:sp>
      <p:sp>
        <p:nvSpPr>
          <p:cNvPr id="7" name="object 7"/>
          <p:cNvSpPr txBox="1"/>
          <p:nvPr/>
        </p:nvSpPr>
        <p:spPr>
          <a:xfrm>
            <a:off x="317500" y="2908300"/>
            <a:ext cx="8993505" cy="1191260"/>
          </a:xfrm>
          <a:prstGeom prst="rect">
            <a:avLst/>
          </a:prstGeom>
        </p:spPr>
        <p:txBody>
          <a:bodyPr vert="horz" wrap="square" lIns="0" tIns="53340" rIns="0" bIns="0" rtlCol="0">
            <a:spAutoFit/>
          </a:bodyPr>
          <a:lstStyle/>
          <a:p>
            <a:pPr marL="254000" marR="5080">
              <a:lnSpc>
                <a:spcPts val="2600"/>
              </a:lnSpc>
              <a:spcBef>
                <a:spcPts val="420"/>
              </a:spcBef>
            </a:pPr>
            <a:r>
              <a:rPr sz="2400" dirty="0">
                <a:latin typeface="Arial"/>
                <a:cs typeface="Arial"/>
              </a:rPr>
              <a:t>95% CI </a:t>
            </a:r>
            <a:r>
              <a:rPr sz="2400" spc="-5" dirty="0">
                <a:latin typeface="Arial"/>
                <a:cs typeface="Arial"/>
              </a:rPr>
              <a:t>(4.22, 6.18) </a:t>
            </a:r>
            <a:r>
              <a:rPr sz="2400" dirty="0">
                <a:latin typeface="Arial"/>
                <a:cs typeface="Arial"/>
              </a:rPr>
              <a:t>does not </a:t>
            </a:r>
            <a:r>
              <a:rPr sz="2400" spc="-5" dirty="0">
                <a:latin typeface="Arial"/>
                <a:cs typeface="Arial"/>
              </a:rPr>
              <a:t>contain the </a:t>
            </a:r>
            <a:r>
              <a:rPr sz="2400" dirty="0">
                <a:latin typeface="Arial"/>
                <a:cs typeface="Arial"/>
              </a:rPr>
              <a:t>value of null </a:t>
            </a:r>
            <a:r>
              <a:rPr sz="2400" spc="-5" dirty="0">
                <a:latin typeface="Arial"/>
                <a:cs typeface="Arial"/>
              </a:rPr>
              <a:t>hypothesis  </a:t>
            </a:r>
            <a:r>
              <a:rPr sz="2400" dirty="0">
                <a:latin typeface="Arial"/>
                <a:cs typeface="Arial"/>
              </a:rPr>
              <a:t>(4). Hence, </a:t>
            </a:r>
            <a:r>
              <a:rPr sz="2400" spc="-5" dirty="0">
                <a:latin typeface="Arial"/>
                <a:cs typeface="Arial"/>
              </a:rPr>
              <a:t>the </a:t>
            </a:r>
            <a:r>
              <a:rPr sz="2400" dirty="0">
                <a:latin typeface="Arial"/>
                <a:cs typeface="Arial"/>
              </a:rPr>
              <a:t>result is </a:t>
            </a:r>
            <a:r>
              <a:rPr sz="2400" spc="-5" dirty="0">
                <a:latin typeface="Arial"/>
                <a:cs typeface="Arial"/>
              </a:rPr>
              <a:t>statistically significant </a:t>
            </a:r>
            <a:r>
              <a:rPr sz="2400" dirty="0">
                <a:latin typeface="Arial"/>
                <a:cs typeface="Arial"/>
              </a:rPr>
              <a:t>at</a:t>
            </a:r>
            <a:r>
              <a:rPr sz="2400" spc="-20" dirty="0">
                <a:latin typeface="Arial"/>
                <a:cs typeface="Arial"/>
              </a:rPr>
              <a:t> </a:t>
            </a:r>
            <a:r>
              <a:rPr sz="2400" dirty="0">
                <a:latin typeface="Arial"/>
                <a:cs typeface="Arial"/>
              </a:rPr>
              <a:t>5%.</a:t>
            </a:r>
            <a:endParaRPr sz="2400">
              <a:latin typeface="Arial"/>
              <a:cs typeface="Arial"/>
            </a:endParaRPr>
          </a:p>
          <a:p>
            <a:pPr marL="12700">
              <a:lnSpc>
                <a:spcPct val="100000"/>
              </a:lnSpc>
              <a:spcBef>
                <a:spcPts val="780"/>
              </a:spcBef>
            </a:pPr>
            <a:r>
              <a:rPr sz="2400" dirty="0">
                <a:latin typeface="Arial"/>
                <a:cs typeface="Arial"/>
              </a:rPr>
              <a:t>=&gt;P-value &lt;</a:t>
            </a:r>
            <a:r>
              <a:rPr sz="2400" spc="-5" dirty="0">
                <a:latin typeface="Arial"/>
                <a:cs typeface="Arial"/>
              </a:rPr>
              <a:t> 0.05.</a:t>
            </a:r>
            <a:endParaRPr sz="2400">
              <a:latin typeface="Arial"/>
              <a:cs typeface="Arial"/>
            </a:endParaRPr>
          </a:p>
        </p:txBody>
      </p:sp>
      <p:sp>
        <p:nvSpPr>
          <p:cNvPr id="8" name="object 8"/>
          <p:cNvSpPr txBox="1"/>
          <p:nvPr/>
        </p:nvSpPr>
        <p:spPr>
          <a:xfrm>
            <a:off x="317500" y="4739640"/>
            <a:ext cx="104775" cy="190500"/>
          </a:xfrm>
          <a:prstGeom prst="rect">
            <a:avLst/>
          </a:prstGeom>
        </p:spPr>
        <p:txBody>
          <a:bodyPr vert="horz" wrap="square" lIns="0" tIns="16510" rIns="0" bIns="0" rtlCol="0">
            <a:spAutoFit/>
          </a:bodyPr>
          <a:lstStyle/>
          <a:p>
            <a:pPr marL="12700">
              <a:lnSpc>
                <a:spcPct val="100000"/>
              </a:lnSpc>
              <a:spcBef>
                <a:spcPts val="130"/>
              </a:spcBef>
            </a:pPr>
            <a:r>
              <a:rPr sz="1050" spc="-10" dirty="0">
                <a:latin typeface="Trebuchet MS"/>
                <a:cs typeface="Trebuchet MS"/>
              </a:rPr>
              <a:t>●</a:t>
            </a:r>
            <a:endParaRPr sz="1050">
              <a:latin typeface="Trebuchet MS"/>
              <a:cs typeface="Trebuchet MS"/>
            </a:endParaRPr>
          </a:p>
        </p:txBody>
      </p:sp>
      <p:sp>
        <p:nvSpPr>
          <p:cNvPr id="9" name="object 9"/>
          <p:cNvSpPr txBox="1"/>
          <p:nvPr/>
        </p:nvSpPr>
        <p:spPr>
          <a:xfrm>
            <a:off x="317500" y="4635500"/>
            <a:ext cx="9088755" cy="1191260"/>
          </a:xfrm>
          <a:prstGeom prst="rect">
            <a:avLst/>
          </a:prstGeom>
        </p:spPr>
        <p:txBody>
          <a:bodyPr vert="horz" wrap="square" lIns="0" tIns="53340" rIns="0" bIns="0" rtlCol="0">
            <a:spAutoFit/>
          </a:bodyPr>
          <a:lstStyle/>
          <a:p>
            <a:pPr marL="254000" marR="5080">
              <a:lnSpc>
                <a:spcPts val="2600"/>
              </a:lnSpc>
              <a:spcBef>
                <a:spcPts val="420"/>
              </a:spcBef>
            </a:pPr>
            <a:r>
              <a:rPr sz="2400" dirty="0">
                <a:latin typeface="Arial"/>
                <a:cs typeface="Arial"/>
              </a:rPr>
              <a:t>99% CI </a:t>
            </a:r>
            <a:r>
              <a:rPr sz="2400" spc="-5" dirty="0">
                <a:latin typeface="Arial"/>
                <a:cs typeface="Arial"/>
              </a:rPr>
              <a:t>(3.91, 6.49) contains the </a:t>
            </a:r>
            <a:r>
              <a:rPr sz="2400" dirty="0">
                <a:latin typeface="Arial"/>
                <a:cs typeface="Arial"/>
              </a:rPr>
              <a:t>value of null </a:t>
            </a:r>
            <a:r>
              <a:rPr sz="2400" spc="-5" dirty="0">
                <a:latin typeface="Arial"/>
                <a:cs typeface="Arial"/>
              </a:rPr>
              <a:t>hypothesis </a:t>
            </a:r>
            <a:r>
              <a:rPr sz="2400" dirty="0">
                <a:latin typeface="Arial"/>
                <a:cs typeface="Arial"/>
              </a:rPr>
              <a:t>(4). </a:t>
            </a:r>
            <a:r>
              <a:rPr sz="2400" spc="-5" dirty="0">
                <a:latin typeface="Arial"/>
                <a:cs typeface="Arial"/>
              </a:rPr>
              <a:t>This  </a:t>
            </a:r>
            <a:r>
              <a:rPr sz="2400" dirty="0">
                <a:latin typeface="Arial"/>
                <a:cs typeface="Arial"/>
              </a:rPr>
              <a:t>means </a:t>
            </a:r>
            <a:r>
              <a:rPr sz="2400" spc="-5" dirty="0">
                <a:latin typeface="Arial"/>
                <a:cs typeface="Arial"/>
              </a:rPr>
              <a:t>the </a:t>
            </a:r>
            <a:r>
              <a:rPr sz="2400" dirty="0">
                <a:latin typeface="Arial"/>
                <a:cs typeface="Arial"/>
              </a:rPr>
              <a:t>result is not </a:t>
            </a:r>
            <a:r>
              <a:rPr sz="2400" spc="-5" dirty="0">
                <a:latin typeface="Arial"/>
                <a:cs typeface="Arial"/>
              </a:rPr>
              <a:t>statistically significant </a:t>
            </a:r>
            <a:r>
              <a:rPr sz="2400" dirty="0">
                <a:latin typeface="Arial"/>
                <a:cs typeface="Arial"/>
              </a:rPr>
              <a:t>at</a:t>
            </a:r>
            <a:r>
              <a:rPr sz="2400" spc="-20" dirty="0">
                <a:latin typeface="Arial"/>
                <a:cs typeface="Arial"/>
              </a:rPr>
              <a:t> </a:t>
            </a:r>
            <a:r>
              <a:rPr sz="2400" dirty="0">
                <a:latin typeface="Arial"/>
                <a:cs typeface="Arial"/>
              </a:rPr>
              <a:t>1%.</a:t>
            </a:r>
            <a:endParaRPr sz="2400">
              <a:latin typeface="Arial"/>
              <a:cs typeface="Arial"/>
            </a:endParaRPr>
          </a:p>
          <a:p>
            <a:pPr marL="12700">
              <a:lnSpc>
                <a:spcPct val="100000"/>
              </a:lnSpc>
              <a:spcBef>
                <a:spcPts val="780"/>
              </a:spcBef>
            </a:pPr>
            <a:r>
              <a:rPr sz="2400" dirty="0">
                <a:latin typeface="Arial"/>
                <a:cs typeface="Arial"/>
              </a:rPr>
              <a:t>=&gt; P-value &gt;</a:t>
            </a:r>
            <a:r>
              <a:rPr sz="2400" spc="-5" dirty="0">
                <a:latin typeface="Arial"/>
                <a:cs typeface="Arial"/>
              </a:rPr>
              <a:t> 0.01</a:t>
            </a:r>
            <a:endParaRPr sz="2400">
              <a:latin typeface="Arial"/>
              <a:cs typeface="Arial"/>
            </a:endParaRPr>
          </a:p>
        </p:txBody>
      </p:sp>
      <p:sp>
        <p:nvSpPr>
          <p:cNvPr id="10" name="object 10"/>
          <p:cNvSpPr txBox="1"/>
          <p:nvPr/>
        </p:nvSpPr>
        <p:spPr>
          <a:xfrm>
            <a:off x="317500" y="6466840"/>
            <a:ext cx="104775" cy="190500"/>
          </a:xfrm>
          <a:prstGeom prst="rect">
            <a:avLst/>
          </a:prstGeom>
        </p:spPr>
        <p:txBody>
          <a:bodyPr vert="horz" wrap="square" lIns="0" tIns="16510" rIns="0" bIns="0" rtlCol="0">
            <a:spAutoFit/>
          </a:bodyPr>
          <a:lstStyle/>
          <a:p>
            <a:pPr marL="12700">
              <a:lnSpc>
                <a:spcPct val="100000"/>
              </a:lnSpc>
              <a:spcBef>
                <a:spcPts val="130"/>
              </a:spcBef>
            </a:pPr>
            <a:r>
              <a:rPr sz="1050" spc="-10" dirty="0">
                <a:latin typeface="Trebuchet MS"/>
                <a:cs typeface="Trebuchet MS"/>
              </a:rPr>
              <a:t>●</a:t>
            </a:r>
            <a:endParaRPr sz="1050">
              <a:latin typeface="Trebuchet MS"/>
              <a:cs typeface="Trebuchet MS"/>
            </a:endParaRPr>
          </a:p>
        </p:txBody>
      </p:sp>
      <p:sp>
        <p:nvSpPr>
          <p:cNvPr id="11" name="object 11"/>
          <p:cNvSpPr txBox="1"/>
          <p:nvPr/>
        </p:nvSpPr>
        <p:spPr>
          <a:xfrm>
            <a:off x="728146" y="6362700"/>
            <a:ext cx="389890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Option (iii) </a:t>
            </a:r>
            <a:r>
              <a:rPr sz="2400" b="1" dirty="0">
                <a:latin typeface="Arial"/>
                <a:cs typeface="Arial"/>
              </a:rPr>
              <a:t>: </a:t>
            </a:r>
            <a:r>
              <a:rPr sz="2400" b="1" spc="-5" dirty="0">
                <a:latin typeface="Arial"/>
                <a:cs typeface="Arial"/>
              </a:rPr>
              <a:t>0.01 </a:t>
            </a:r>
            <a:r>
              <a:rPr sz="2400" b="1" dirty="0">
                <a:latin typeface="Arial"/>
                <a:cs typeface="Arial"/>
              </a:rPr>
              <a:t>&lt; P &lt;</a:t>
            </a:r>
            <a:r>
              <a:rPr sz="2400" b="1" spc="-95" dirty="0">
                <a:latin typeface="Arial"/>
                <a:cs typeface="Arial"/>
              </a:rPr>
              <a:t> </a:t>
            </a:r>
            <a:r>
              <a:rPr sz="2400" b="1" spc="-5" dirty="0">
                <a:latin typeface="Arial"/>
                <a:cs typeface="Arial"/>
              </a:rPr>
              <a:t>0.05</a:t>
            </a:r>
            <a:endParaRPr sz="2400">
              <a:latin typeface="Arial"/>
              <a:cs typeface="Arial"/>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300" y="1905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2</a:t>
            </a:r>
          </a:p>
        </p:txBody>
      </p:sp>
      <p:sp>
        <p:nvSpPr>
          <p:cNvPr id="3" name="object 3"/>
          <p:cNvSpPr txBox="1"/>
          <p:nvPr/>
        </p:nvSpPr>
        <p:spPr>
          <a:xfrm>
            <a:off x="165100" y="10710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4" name="object 4"/>
          <p:cNvSpPr txBox="1"/>
          <p:nvPr/>
        </p:nvSpPr>
        <p:spPr>
          <a:xfrm>
            <a:off x="165100" y="19092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5" name="object 5"/>
          <p:cNvSpPr txBox="1"/>
          <p:nvPr/>
        </p:nvSpPr>
        <p:spPr>
          <a:xfrm>
            <a:off x="165100" y="27347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6" name="object 6"/>
          <p:cNvSpPr txBox="1"/>
          <p:nvPr/>
        </p:nvSpPr>
        <p:spPr>
          <a:xfrm>
            <a:off x="165100" y="35729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7" name="object 7"/>
          <p:cNvSpPr txBox="1"/>
          <p:nvPr/>
        </p:nvSpPr>
        <p:spPr>
          <a:xfrm>
            <a:off x="165100" y="43984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8" name="object 8"/>
          <p:cNvSpPr txBox="1"/>
          <p:nvPr/>
        </p:nvSpPr>
        <p:spPr>
          <a:xfrm>
            <a:off x="431800" y="953516"/>
            <a:ext cx="9138920" cy="3748404"/>
          </a:xfrm>
          <a:prstGeom prst="rect">
            <a:avLst/>
          </a:prstGeom>
        </p:spPr>
        <p:txBody>
          <a:bodyPr vert="horz" wrap="square" lIns="0" tIns="67310" rIns="0" bIns="0" rtlCol="0">
            <a:spAutoFit/>
          </a:bodyPr>
          <a:lstStyle/>
          <a:p>
            <a:pPr marL="12700" marR="96520">
              <a:lnSpc>
                <a:spcPts val="2700"/>
              </a:lnSpc>
              <a:spcBef>
                <a:spcPts val="530"/>
              </a:spcBef>
            </a:pPr>
            <a:r>
              <a:rPr sz="2600" spc="-10" dirty="0">
                <a:latin typeface="Arial"/>
                <a:cs typeface="Arial"/>
              </a:rPr>
              <a:t>The </a:t>
            </a:r>
            <a:r>
              <a:rPr sz="2600" spc="-5" dirty="0">
                <a:latin typeface="Arial"/>
                <a:cs typeface="Arial"/>
              </a:rPr>
              <a:t>strength of a certain type of rubber is </a:t>
            </a:r>
            <a:r>
              <a:rPr sz="2600" spc="-10" dirty="0">
                <a:latin typeface="Arial"/>
                <a:cs typeface="Arial"/>
              </a:rPr>
              <a:t>tested </a:t>
            </a:r>
            <a:r>
              <a:rPr sz="2600" spc="-5" dirty="0">
                <a:latin typeface="Arial"/>
                <a:cs typeface="Arial"/>
              </a:rPr>
              <a:t>by subjecting  pieces of </a:t>
            </a:r>
            <a:r>
              <a:rPr sz="2600" spc="-10" dirty="0">
                <a:latin typeface="Arial"/>
                <a:cs typeface="Arial"/>
              </a:rPr>
              <a:t>the </a:t>
            </a:r>
            <a:r>
              <a:rPr sz="2600" spc="-5" dirty="0">
                <a:latin typeface="Arial"/>
                <a:cs typeface="Arial"/>
              </a:rPr>
              <a:t>rubber </a:t>
            </a:r>
            <a:r>
              <a:rPr sz="2600" spc="-10" dirty="0">
                <a:latin typeface="Arial"/>
                <a:cs typeface="Arial"/>
              </a:rPr>
              <a:t>to </a:t>
            </a:r>
            <a:r>
              <a:rPr sz="2600" spc="-5" dirty="0">
                <a:latin typeface="Arial"/>
                <a:cs typeface="Arial"/>
              </a:rPr>
              <a:t>an abrasion test.</a:t>
            </a:r>
            <a:endParaRPr sz="2600">
              <a:latin typeface="Arial"/>
              <a:cs typeface="Arial"/>
            </a:endParaRPr>
          </a:p>
          <a:p>
            <a:pPr marL="12700" marR="393065">
              <a:lnSpc>
                <a:spcPts val="2700"/>
              </a:lnSpc>
              <a:spcBef>
                <a:spcPts val="1100"/>
              </a:spcBef>
            </a:pPr>
            <a:r>
              <a:rPr sz="2600" b="1" spc="-10" dirty="0">
                <a:latin typeface="Arial"/>
                <a:cs typeface="Arial"/>
              </a:rPr>
              <a:t>For the rubber </a:t>
            </a:r>
            <a:r>
              <a:rPr sz="2600" b="1" spc="-5" dirty="0">
                <a:latin typeface="Arial"/>
                <a:cs typeface="Arial"/>
              </a:rPr>
              <a:t>to </a:t>
            </a:r>
            <a:r>
              <a:rPr sz="2600" b="1" spc="-10" dirty="0">
                <a:latin typeface="Arial"/>
                <a:cs typeface="Arial"/>
              </a:rPr>
              <a:t>be acceptable, the mean weight loss </a:t>
            </a:r>
            <a:r>
              <a:rPr sz="2600" b="1" spc="85" dirty="0">
                <a:latin typeface="Arial"/>
                <a:cs typeface="Arial"/>
              </a:rPr>
              <a:t>µ  </a:t>
            </a:r>
            <a:r>
              <a:rPr sz="2600" b="1" spc="-10" dirty="0">
                <a:latin typeface="Arial"/>
                <a:cs typeface="Arial"/>
              </a:rPr>
              <a:t>must be less than 3.5</a:t>
            </a:r>
            <a:r>
              <a:rPr sz="2600" b="1" spc="10" dirty="0">
                <a:latin typeface="Arial"/>
                <a:cs typeface="Arial"/>
              </a:rPr>
              <a:t> </a:t>
            </a:r>
            <a:r>
              <a:rPr sz="2600" b="1" spc="-10" dirty="0">
                <a:latin typeface="Arial"/>
                <a:cs typeface="Arial"/>
              </a:rPr>
              <a:t>mg.</a:t>
            </a:r>
            <a:endParaRPr sz="2600">
              <a:latin typeface="Arial"/>
              <a:cs typeface="Arial"/>
            </a:endParaRPr>
          </a:p>
          <a:p>
            <a:pPr marL="12700" marR="5080">
              <a:lnSpc>
                <a:spcPts val="2700"/>
              </a:lnSpc>
              <a:spcBef>
                <a:spcPts val="1200"/>
              </a:spcBef>
            </a:pPr>
            <a:r>
              <a:rPr sz="2600" spc="-10" dirty="0">
                <a:latin typeface="Arial"/>
                <a:cs typeface="Arial"/>
              </a:rPr>
              <a:t>A </a:t>
            </a:r>
            <a:r>
              <a:rPr sz="2600" spc="-5" dirty="0">
                <a:latin typeface="Arial"/>
                <a:cs typeface="Arial"/>
              </a:rPr>
              <a:t>large number of pieces of rubber that were cured in a</a:t>
            </a:r>
            <a:r>
              <a:rPr sz="2600" spc="-195" dirty="0">
                <a:latin typeface="Arial"/>
                <a:cs typeface="Arial"/>
              </a:rPr>
              <a:t> </a:t>
            </a:r>
            <a:r>
              <a:rPr sz="2600" spc="-5" dirty="0">
                <a:latin typeface="Arial"/>
                <a:cs typeface="Arial"/>
              </a:rPr>
              <a:t>certain  way were subject </a:t>
            </a:r>
            <a:r>
              <a:rPr sz="2600" spc="-10" dirty="0">
                <a:latin typeface="Arial"/>
                <a:cs typeface="Arial"/>
              </a:rPr>
              <a:t>to the </a:t>
            </a:r>
            <a:r>
              <a:rPr sz="2600" spc="-5" dirty="0">
                <a:latin typeface="Arial"/>
                <a:cs typeface="Arial"/>
              </a:rPr>
              <a:t>abrasion test.</a:t>
            </a:r>
            <a:endParaRPr sz="2600">
              <a:latin typeface="Arial"/>
              <a:cs typeface="Arial"/>
            </a:endParaRPr>
          </a:p>
          <a:p>
            <a:pPr marL="12700" marR="205740">
              <a:lnSpc>
                <a:spcPts val="2700"/>
              </a:lnSpc>
              <a:spcBef>
                <a:spcPts val="1100"/>
              </a:spcBef>
            </a:pPr>
            <a:r>
              <a:rPr sz="2600" spc="-10" dirty="0">
                <a:latin typeface="Arial"/>
                <a:cs typeface="Arial"/>
              </a:rPr>
              <a:t>A 95% </a:t>
            </a:r>
            <a:r>
              <a:rPr sz="2600" spc="-5" dirty="0">
                <a:latin typeface="Arial"/>
                <a:cs typeface="Arial"/>
              </a:rPr>
              <a:t>upper confidence bound for </a:t>
            </a:r>
            <a:r>
              <a:rPr sz="2600" spc="-10" dirty="0">
                <a:latin typeface="Arial"/>
                <a:cs typeface="Arial"/>
              </a:rPr>
              <a:t>the </a:t>
            </a:r>
            <a:r>
              <a:rPr sz="2600" spc="-5" dirty="0">
                <a:latin typeface="Arial"/>
                <a:cs typeface="Arial"/>
              </a:rPr>
              <a:t>mean weight loss</a:t>
            </a:r>
            <a:r>
              <a:rPr sz="2600" spc="-175" dirty="0">
                <a:latin typeface="Arial"/>
                <a:cs typeface="Arial"/>
              </a:rPr>
              <a:t> </a:t>
            </a:r>
            <a:r>
              <a:rPr sz="2600" spc="-5" dirty="0">
                <a:latin typeface="Arial"/>
                <a:cs typeface="Arial"/>
              </a:rPr>
              <a:t>was  computed </a:t>
            </a:r>
            <a:r>
              <a:rPr sz="2600" spc="-10" dirty="0">
                <a:latin typeface="Arial"/>
                <a:cs typeface="Arial"/>
              </a:rPr>
              <a:t>from </a:t>
            </a:r>
            <a:r>
              <a:rPr sz="2600" spc="-5" dirty="0">
                <a:latin typeface="Arial"/>
                <a:cs typeface="Arial"/>
              </a:rPr>
              <a:t>these </a:t>
            </a:r>
            <a:r>
              <a:rPr sz="2600" spc="-10" dirty="0">
                <a:latin typeface="Arial"/>
                <a:cs typeface="Arial"/>
              </a:rPr>
              <a:t>data to </a:t>
            </a:r>
            <a:r>
              <a:rPr sz="2600" spc="-5" dirty="0">
                <a:latin typeface="Arial"/>
                <a:cs typeface="Arial"/>
              </a:rPr>
              <a:t>be </a:t>
            </a:r>
            <a:r>
              <a:rPr sz="2600" spc="-10" dirty="0">
                <a:latin typeface="Arial"/>
                <a:cs typeface="Arial"/>
              </a:rPr>
              <a:t>3.45</a:t>
            </a:r>
            <a:r>
              <a:rPr sz="2600" dirty="0">
                <a:latin typeface="Arial"/>
                <a:cs typeface="Arial"/>
              </a:rPr>
              <a:t> </a:t>
            </a:r>
            <a:r>
              <a:rPr sz="2600" spc="-5" dirty="0">
                <a:latin typeface="Arial"/>
                <a:cs typeface="Arial"/>
              </a:rPr>
              <a:t>mg.</a:t>
            </a:r>
            <a:endParaRPr sz="2600">
              <a:latin typeface="Arial"/>
              <a:cs typeface="Arial"/>
            </a:endParaRPr>
          </a:p>
          <a:p>
            <a:pPr marL="12700">
              <a:lnSpc>
                <a:spcPct val="100000"/>
              </a:lnSpc>
              <a:spcBef>
                <a:spcPts val="760"/>
              </a:spcBef>
            </a:pPr>
            <a:r>
              <a:rPr sz="2600" spc="-5" dirty="0">
                <a:latin typeface="Arial"/>
                <a:cs typeface="Arial"/>
              </a:rPr>
              <a:t>Someone suggests using these </a:t>
            </a:r>
            <a:r>
              <a:rPr sz="2600" spc="-10" dirty="0">
                <a:latin typeface="Arial"/>
                <a:cs typeface="Arial"/>
              </a:rPr>
              <a:t>data to </a:t>
            </a:r>
            <a:r>
              <a:rPr sz="2600" spc="-5" dirty="0">
                <a:latin typeface="Arial"/>
                <a:cs typeface="Arial"/>
              </a:rPr>
              <a:t>test</a:t>
            </a:r>
            <a:endParaRPr sz="2600">
              <a:latin typeface="Arial"/>
              <a:cs typeface="Arial"/>
            </a:endParaRPr>
          </a:p>
        </p:txBody>
      </p:sp>
      <p:sp>
        <p:nvSpPr>
          <p:cNvPr id="9" name="object 9"/>
          <p:cNvSpPr txBox="1"/>
          <p:nvPr/>
        </p:nvSpPr>
        <p:spPr>
          <a:xfrm>
            <a:off x="165100" y="4675936"/>
            <a:ext cx="8804275" cy="2171700"/>
          </a:xfrm>
          <a:prstGeom prst="rect">
            <a:avLst/>
          </a:prstGeom>
        </p:spPr>
        <p:txBody>
          <a:bodyPr vert="horz" wrap="square" lIns="0" tIns="99060" rIns="0" bIns="0" rtlCol="0">
            <a:spAutoFit/>
          </a:bodyPr>
          <a:lstStyle/>
          <a:p>
            <a:pPr marL="12700">
              <a:lnSpc>
                <a:spcPct val="100000"/>
              </a:lnSpc>
              <a:spcBef>
                <a:spcPts val="780"/>
              </a:spcBef>
            </a:pPr>
            <a:r>
              <a:rPr sz="2600" b="1" spc="-10" dirty="0">
                <a:solidFill>
                  <a:srgbClr val="3465A4"/>
                </a:solidFill>
                <a:latin typeface="Arial"/>
                <a:cs typeface="Arial"/>
              </a:rPr>
              <a:t>H </a:t>
            </a:r>
            <a:r>
              <a:rPr sz="2600" b="1" spc="-5" dirty="0">
                <a:solidFill>
                  <a:srgbClr val="3465A4"/>
                </a:solidFill>
                <a:latin typeface="Arial"/>
                <a:cs typeface="Arial"/>
              </a:rPr>
              <a:t>0 : </a:t>
            </a:r>
            <a:r>
              <a:rPr sz="2600" b="1" spc="85" dirty="0">
                <a:solidFill>
                  <a:srgbClr val="3465A4"/>
                </a:solidFill>
                <a:latin typeface="Arial"/>
                <a:cs typeface="Arial"/>
              </a:rPr>
              <a:t>µ </a:t>
            </a:r>
            <a:r>
              <a:rPr sz="2600" b="1" spc="-5" dirty="0">
                <a:solidFill>
                  <a:srgbClr val="3465A4"/>
                </a:solidFill>
                <a:latin typeface="Arial"/>
                <a:cs typeface="Arial"/>
              </a:rPr>
              <a:t>≥ </a:t>
            </a:r>
            <a:r>
              <a:rPr sz="2600" b="1" spc="-10" dirty="0">
                <a:solidFill>
                  <a:srgbClr val="3465A4"/>
                </a:solidFill>
                <a:latin typeface="Arial"/>
                <a:cs typeface="Arial"/>
              </a:rPr>
              <a:t>3.5 versus H </a:t>
            </a:r>
            <a:r>
              <a:rPr sz="2600" b="1" spc="-5" dirty="0">
                <a:solidFill>
                  <a:srgbClr val="3465A4"/>
                </a:solidFill>
                <a:latin typeface="Arial"/>
                <a:cs typeface="Arial"/>
              </a:rPr>
              <a:t>1 : </a:t>
            </a:r>
            <a:r>
              <a:rPr sz="2600" b="1" spc="85" dirty="0">
                <a:solidFill>
                  <a:srgbClr val="3465A4"/>
                </a:solidFill>
                <a:latin typeface="Arial"/>
                <a:cs typeface="Arial"/>
              </a:rPr>
              <a:t>µ </a:t>
            </a:r>
            <a:r>
              <a:rPr sz="2600" b="1" spc="-5" dirty="0">
                <a:solidFill>
                  <a:srgbClr val="3465A4"/>
                </a:solidFill>
                <a:latin typeface="Arial"/>
                <a:cs typeface="Arial"/>
              </a:rPr>
              <a:t>&lt;</a:t>
            </a:r>
            <a:r>
              <a:rPr sz="2600" b="1" spc="-175" dirty="0">
                <a:solidFill>
                  <a:srgbClr val="3465A4"/>
                </a:solidFill>
                <a:latin typeface="Arial"/>
                <a:cs typeface="Arial"/>
              </a:rPr>
              <a:t> </a:t>
            </a:r>
            <a:r>
              <a:rPr sz="2600" b="1" spc="-5" dirty="0">
                <a:solidFill>
                  <a:srgbClr val="3465A4"/>
                </a:solidFill>
                <a:latin typeface="Arial"/>
                <a:cs typeface="Arial"/>
              </a:rPr>
              <a:t>3.5.</a:t>
            </a:r>
            <a:endParaRPr sz="2600">
              <a:latin typeface="Arial"/>
              <a:cs typeface="Arial"/>
            </a:endParaRPr>
          </a:p>
          <a:p>
            <a:pPr marL="342900" marR="22860" indent="-330200">
              <a:lnSpc>
                <a:spcPts val="2700"/>
              </a:lnSpc>
              <a:spcBef>
                <a:spcPts val="1120"/>
              </a:spcBef>
              <a:buAutoNum type="alphaLcPeriod"/>
              <a:tabLst>
                <a:tab pos="379095" algn="l"/>
              </a:tabLst>
            </a:pPr>
            <a:r>
              <a:rPr sz="2600" b="1" spc="-10" dirty="0">
                <a:latin typeface="Arial"/>
                <a:cs typeface="Arial"/>
              </a:rPr>
              <a:t>Is </a:t>
            </a:r>
            <a:r>
              <a:rPr sz="2600" b="1" spc="-5" dirty="0">
                <a:latin typeface="Arial"/>
                <a:cs typeface="Arial"/>
              </a:rPr>
              <a:t>it </a:t>
            </a:r>
            <a:r>
              <a:rPr sz="2600" b="1" spc="-10" dirty="0">
                <a:latin typeface="Arial"/>
                <a:cs typeface="Arial"/>
              </a:rPr>
              <a:t>possible </a:t>
            </a:r>
            <a:r>
              <a:rPr sz="2600" b="1" spc="-5" dirty="0">
                <a:latin typeface="Arial"/>
                <a:cs typeface="Arial"/>
              </a:rPr>
              <a:t>to </a:t>
            </a:r>
            <a:r>
              <a:rPr sz="2600" b="1" spc="-10" dirty="0">
                <a:latin typeface="Arial"/>
                <a:cs typeface="Arial"/>
              </a:rPr>
              <a:t>determine from the confidence bound  whether P </a:t>
            </a:r>
            <a:r>
              <a:rPr sz="2600" b="1" spc="-5" dirty="0">
                <a:latin typeface="Arial"/>
                <a:cs typeface="Arial"/>
              </a:rPr>
              <a:t>&lt; </a:t>
            </a:r>
            <a:r>
              <a:rPr sz="2600" b="1" spc="-10" dirty="0">
                <a:latin typeface="Arial"/>
                <a:cs typeface="Arial"/>
              </a:rPr>
              <a:t>0.05?</a:t>
            </a:r>
            <a:r>
              <a:rPr sz="2600" b="1" spc="-45" dirty="0">
                <a:latin typeface="Arial"/>
                <a:cs typeface="Arial"/>
              </a:rPr>
              <a:t> </a:t>
            </a:r>
            <a:r>
              <a:rPr sz="2600" b="1" spc="-10" dirty="0">
                <a:latin typeface="Arial"/>
                <a:cs typeface="Arial"/>
              </a:rPr>
              <a:t>Explain.</a:t>
            </a:r>
            <a:endParaRPr sz="2600">
              <a:latin typeface="Arial"/>
              <a:cs typeface="Arial"/>
            </a:endParaRPr>
          </a:p>
          <a:p>
            <a:pPr marL="342900" marR="5080" indent="-330200">
              <a:lnSpc>
                <a:spcPts val="2700"/>
              </a:lnSpc>
              <a:spcBef>
                <a:spcPts val="1200"/>
              </a:spcBef>
              <a:buAutoNum type="alphaLcPeriod"/>
              <a:tabLst>
                <a:tab pos="396875" algn="l"/>
              </a:tabLst>
            </a:pPr>
            <a:r>
              <a:rPr sz="2600" b="1" spc="-10" dirty="0">
                <a:latin typeface="Arial"/>
                <a:cs typeface="Arial"/>
              </a:rPr>
              <a:t>Is </a:t>
            </a:r>
            <a:r>
              <a:rPr sz="2600" b="1" spc="-5" dirty="0">
                <a:latin typeface="Arial"/>
                <a:cs typeface="Arial"/>
              </a:rPr>
              <a:t>it </a:t>
            </a:r>
            <a:r>
              <a:rPr sz="2600" b="1" spc="-10" dirty="0">
                <a:latin typeface="Arial"/>
                <a:cs typeface="Arial"/>
              </a:rPr>
              <a:t>possible </a:t>
            </a:r>
            <a:r>
              <a:rPr sz="2600" b="1" spc="-5" dirty="0">
                <a:latin typeface="Arial"/>
                <a:cs typeface="Arial"/>
              </a:rPr>
              <a:t>to </a:t>
            </a:r>
            <a:r>
              <a:rPr sz="2600" b="1" spc="-10" dirty="0">
                <a:latin typeface="Arial"/>
                <a:cs typeface="Arial"/>
              </a:rPr>
              <a:t>determine from the confidence bound  whether P </a:t>
            </a:r>
            <a:r>
              <a:rPr sz="2600" b="1" spc="-5" dirty="0">
                <a:latin typeface="Arial"/>
                <a:cs typeface="Arial"/>
              </a:rPr>
              <a:t>&lt; </a:t>
            </a:r>
            <a:r>
              <a:rPr sz="2600" b="1" spc="-10" dirty="0">
                <a:latin typeface="Arial"/>
                <a:cs typeface="Arial"/>
              </a:rPr>
              <a:t>0.01?</a:t>
            </a:r>
            <a:r>
              <a:rPr sz="2600" b="1" spc="-45" dirty="0">
                <a:latin typeface="Arial"/>
                <a:cs typeface="Arial"/>
              </a:rPr>
              <a:t> </a:t>
            </a:r>
            <a:r>
              <a:rPr sz="2600" b="1" spc="-10" dirty="0">
                <a:latin typeface="Arial"/>
                <a:cs typeface="Arial"/>
              </a:rPr>
              <a:t>Explain.</a:t>
            </a:r>
            <a:endParaRPr sz="2600">
              <a:latin typeface="Arial"/>
              <a:cs typeface="Arial"/>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860">
              <a:lnSpc>
                <a:spcPct val="100000"/>
              </a:lnSpc>
              <a:spcBef>
                <a:spcPts val="100"/>
              </a:spcBef>
              <a:tabLst>
                <a:tab pos="2413635" algn="l"/>
                <a:tab pos="2879725" algn="l"/>
              </a:tabLst>
            </a:pPr>
            <a:r>
              <a:rPr spc="-5" dirty="0"/>
              <a:t>Problem	</a:t>
            </a:r>
            <a:r>
              <a:rPr dirty="0"/>
              <a:t>2	:</a:t>
            </a:r>
            <a:r>
              <a:rPr spc="-85" dirty="0"/>
              <a:t> </a:t>
            </a:r>
            <a:r>
              <a:rPr spc="-5" dirty="0"/>
              <a:t>Solution</a:t>
            </a:r>
          </a:p>
        </p:txBody>
      </p:sp>
      <p:sp>
        <p:nvSpPr>
          <p:cNvPr id="3" name="object 3"/>
          <p:cNvSpPr txBox="1"/>
          <p:nvPr/>
        </p:nvSpPr>
        <p:spPr>
          <a:xfrm>
            <a:off x="596900" y="1602841"/>
            <a:ext cx="8973185" cy="4292600"/>
          </a:xfrm>
          <a:prstGeom prst="rect">
            <a:avLst/>
          </a:prstGeom>
        </p:spPr>
        <p:txBody>
          <a:bodyPr vert="horz" wrap="square" lIns="0" tIns="137160" rIns="0" bIns="0" rtlCol="0">
            <a:spAutoFit/>
          </a:bodyPr>
          <a:lstStyle/>
          <a:p>
            <a:pPr marL="342900" indent="-330200">
              <a:lnSpc>
                <a:spcPct val="100000"/>
              </a:lnSpc>
              <a:spcBef>
                <a:spcPts val="1080"/>
              </a:spcBef>
              <a:buAutoNum type="alphaLcParenBoth"/>
              <a:tabLst>
                <a:tab pos="597535" algn="l"/>
              </a:tabLst>
            </a:pPr>
            <a:r>
              <a:rPr sz="3100" b="1" spc="-45" dirty="0">
                <a:latin typeface="Arial"/>
                <a:cs typeface="Arial"/>
              </a:rPr>
              <a:t>Yes.</a:t>
            </a:r>
            <a:endParaRPr sz="3100">
              <a:latin typeface="Arial"/>
              <a:cs typeface="Arial"/>
            </a:endParaRPr>
          </a:p>
          <a:p>
            <a:pPr marL="12700">
              <a:lnSpc>
                <a:spcPct val="100000"/>
              </a:lnSpc>
              <a:spcBef>
                <a:spcPts val="980"/>
              </a:spcBef>
              <a:tabLst>
                <a:tab pos="1875155" algn="l"/>
              </a:tabLst>
            </a:pPr>
            <a:r>
              <a:rPr sz="3100" dirty="0">
                <a:latin typeface="Arial"/>
                <a:cs typeface="Arial"/>
              </a:rPr>
              <a:t>Since </a:t>
            </a:r>
            <a:r>
              <a:rPr sz="3100" b="1" dirty="0">
                <a:latin typeface="Arial"/>
                <a:cs typeface="Arial"/>
              </a:rPr>
              <a:t>3.5	&gt; 3.45 </a:t>
            </a:r>
            <a:r>
              <a:rPr sz="3100" b="1" spc="-5" dirty="0">
                <a:latin typeface="Arial"/>
                <a:cs typeface="Arial"/>
              </a:rPr>
              <a:t>(upper confidence</a:t>
            </a:r>
            <a:r>
              <a:rPr sz="3100" b="1" spc="5" dirty="0">
                <a:latin typeface="Arial"/>
                <a:cs typeface="Arial"/>
              </a:rPr>
              <a:t> </a:t>
            </a:r>
            <a:r>
              <a:rPr sz="3100" b="1" spc="-5" dirty="0">
                <a:latin typeface="Arial"/>
                <a:cs typeface="Arial"/>
              </a:rPr>
              <a:t>bound)</a:t>
            </a:r>
            <a:endParaRPr sz="3100">
              <a:latin typeface="Arial"/>
              <a:cs typeface="Arial"/>
            </a:endParaRPr>
          </a:p>
          <a:p>
            <a:pPr marL="342900" marR="1149985" indent="-330200">
              <a:lnSpc>
                <a:spcPts val="3300"/>
              </a:lnSpc>
              <a:spcBef>
                <a:spcPts val="1440"/>
              </a:spcBef>
            </a:pPr>
            <a:r>
              <a:rPr sz="3100" dirty="0">
                <a:latin typeface="Arial"/>
                <a:cs typeface="Arial"/>
              </a:rPr>
              <a:t>Quantities greater than the upper</a:t>
            </a:r>
            <a:r>
              <a:rPr sz="3100" spc="-65" dirty="0">
                <a:latin typeface="Arial"/>
                <a:cs typeface="Arial"/>
              </a:rPr>
              <a:t> </a:t>
            </a:r>
            <a:r>
              <a:rPr sz="3100" dirty="0">
                <a:latin typeface="Arial"/>
                <a:cs typeface="Arial"/>
              </a:rPr>
              <a:t>confidence  bound will have P-values less than</a:t>
            </a:r>
            <a:r>
              <a:rPr sz="3100" spc="-30" dirty="0">
                <a:latin typeface="Arial"/>
                <a:cs typeface="Arial"/>
              </a:rPr>
              <a:t> </a:t>
            </a:r>
            <a:r>
              <a:rPr sz="3100" dirty="0">
                <a:latin typeface="Arial"/>
                <a:cs typeface="Arial"/>
              </a:rPr>
              <a:t>0.05.</a:t>
            </a:r>
            <a:endParaRPr sz="3100">
              <a:latin typeface="Arial"/>
              <a:cs typeface="Arial"/>
            </a:endParaRPr>
          </a:p>
          <a:p>
            <a:pPr marL="342900">
              <a:lnSpc>
                <a:spcPts val="3360"/>
              </a:lnSpc>
            </a:pPr>
            <a:r>
              <a:rPr sz="3100" b="1" dirty="0">
                <a:latin typeface="Arial"/>
                <a:cs typeface="Arial"/>
              </a:rPr>
              <a:t>Therefore P &lt;</a:t>
            </a:r>
            <a:r>
              <a:rPr sz="3100" b="1" spc="-70" dirty="0">
                <a:latin typeface="Arial"/>
                <a:cs typeface="Arial"/>
              </a:rPr>
              <a:t> </a:t>
            </a:r>
            <a:r>
              <a:rPr sz="3100" b="1" dirty="0">
                <a:latin typeface="Arial"/>
                <a:cs typeface="Arial"/>
              </a:rPr>
              <a:t>0.05.</a:t>
            </a:r>
            <a:endParaRPr sz="3100">
              <a:latin typeface="Arial"/>
              <a:cs typeface="Arial"/>
            </a:endParaRPr>
          </a:p>
          <a:p>
            <a:pPr>
              <a:lnSpc>
                <a:spcPct val="100000"/>
              </a:lnSpc>
            </a:pPr>
            <a:endParaRPr sz="3400">
              <a:latin typeface="Times New Roman"/>
              <a:cs typeface="Times New Roman"/>
            </a:endParaRPr>
          </a:p>
          <a:p>
            <a:pPr marL="342900" marR="5080" indent="-330200">
              <a:lnSpc>
                <a:spcPts val="3400"/>
              </a:lnSpc>
              <a:spcBef>
                <a:spcPts val="2150"/>
              </a:spcBef>
              <a:buAutoNum type="alphaLcParenBoth" startAt="2"/>
              <a:tabLst>
                <a:tab pos="625475" algn="l"/>
              </a:tabLst>
            </a:pPr>
            <a:r>
              <a:rPr sz="3100" b="1" dirty="0">
                <a:latin typeface="Arial"/>
                <a:cs typeface="Arial"/>
              </a:rPr>
              <a:t>No, </a:t>
            </a:r>
            <a:r>
              <a:rPr sz="3100" dirty="0">
                <a:latin typeface="Arial"/>
                <a:cs typeface="Arial"/>
              </a:rPr>
              <a:t>we would need </a:t>
            </a:r>
            <a:r>
              <a:rPr sz="3100" spc="-5" dirty="0">
                <a:latin typeface="Arial"/>
                <a:cs typeface="Arial"/>
              </a:rPr>
              <a:t>to </a:t>
            </a:r>
            <a:r>
              <a:rPr sz="3100" dirty="0">
                <a:latin typeface="Arial"/>
                <a:cs typeface="Arial"/>
              </a:rPr>
              <a:t>know the 99% upper  confidence bound </a:t>
            </a:r>
            <a:r>
              <a:rPr sz="3100" spc="-5" dirty="0">
                <a:latin typeface="Arial"/>
                <a:cs typeface="Arial"/>
              </a:rPr>
              <a:t>to </a:t>
            </a:r>
            <a:r>
              <a:rPr sz="3100" dirty="0">
                <a:latin typeface="Arial"/>
                <a:cs typeface="Arial"/>
              </a:rPr>
              <a:t>determine whether P &lt;</a:t>
            </a:r>
            <a:r>
              <a:rPr sz="3100" spc="-90" dirty="0">
                <a:latin typeface="Arial"/>
                <a:cs typeface="Arial"/>
              </a:rPr>
              <a:t> </a:t>
            </a:r>
            <a:r>
              <a:rPr sz="3100" dirty="0">
                <a:latin typeface="Arial"/>
                <a:cs typeface="Arial"/>
              </a:rPr>
              <a:t>0.01.</a:t>
            </a:r>
            <a:endParaRPr sz="3100">
              <a:latin typeface="Arial"/>
              <a:cs typeface="Arial"/>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300" y="889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3</a:t>
            </a:r>
          </a:p>
        </p:txBody>
      </p:sp>
      <p:sp>
        <p:nvSpPr>
          <p:cNvPr id="3" name="object 3"/>
          <p:cNvSpPr txBox="1"/>
          <p:nvPr/>
        </p:nvSpPr>
        <p:spPr>
          <a:xfrm>
            <a:off x="520700" y="1026667"/>
            <a:ext cx="7930515" cy="835660"/>
          </a:xfrm>
          <a:prstGeom prst="rect">
            <a:avLst/>
          </a:prstGeom>
        </p:spPr>
        <p:txBody>
          <a:bodyPr vert="horz" wrap="square" lIns="0" tIns="65405" rIns="0" bIns="0" rtlCol="0">
            <a:spAutoFit/>
          </a:bodyPr>
          <a:lstStyle/>
          <a:p>
            <a:pPr marL="342900" marR="5080" indent="-330200">
              <a:lnSpc>
                <a:spcPts val="3000"/>
              </a:lnSpc>
              <a:spcBef>
                <a:spcPts val="515"/>
              </a:spcBef>
            </a:pPr>
            <a:r>
              <a:rPr sz="2800" spc="10" dirty="0">
                <a:latin typeface="Arial"/>
                <a:cs typeface="Arial"/>
              </a:rPr>
              <a:t>A </a:t>
            </a:r>
            <a:r>
              <a:rPr sz="2800" spc="5" dirty="0">
                <a:latin typeface="Arial"/>
                <a:cs typeface="Arial"/>
              </a:rPr>
              <a:t>shipment of fibers is not acceptable </a:t>
            </a:r>
            <a:r>
              <a:rPr sz="2800" dirty="0">
                <a:latin typeface="Arial"/>
                <a:cs typeface="Arial"/>
              </a:rPr>
              <a:t>if </a:t>
            </a:r>
            <a:r>
              <a:rPr sz="2800" spc="5" dirty="0">
                <a:latin typeface="Arial"/>
                <a:cs typeface="Arial"/>
              </a:rPr>
              <a:t>the </a:t>
            </a:r>
            <a:r>
              <a:rPr sz="2800" spc="10" dirty="0">
                <a:latin typeface="Arial"/>
                <a:cs typeface="Arial"/>
              </a:rPr>
              <a:t>mean  </a:t>
            </a:r>
            <a:r>
              <a:rPr sz="2800" spc="5" dirty="0">
                <a:latin typeface="Arial"/>
                <a:cs typeface="Arial"/>
              </a:rPr>
              <a:t>breaking strength of the fibers is less than 50</a:t>
            </a:r>
            <a:r>
              <a:rPr sz="2800" spc="-75" dirty="0">
                <a:latin typeface="Arial"/>
                <a:cs typeface="Arial"/>
              </a:rPr>
              <a:t> </a:t>
            </a:r>
            <a:r>
              <a:rPr sz="2800" spc="5" dirty="0">
                <a:latin typeface="Arial"/>
                <a:cs typeface="Arial"/>
              </a:rPr>
              <a:t>N.</a:t>
            </a:r>
            <a:endParaRPr sz="2800">
              <a:latin typeface="Arial"/>
              <a:cs typeface="Arial"/>
            </a:endParaRPr>
          </a:p>
        </p:txBody>
      </p:sp>
      <p:sp>
        <p:nvSpPr>
          <p:cNvPr id="4" name="object 4"/>
          <p:cNvSpPr txBox="1"/>
          <p:nvPr/>
        </p:nvSpPr>
        <p:spPr>
          <a:xfrm>
            <a:off x="520700" y="2074265"/>
            <a:ext cx="118745" cy="219075"/>
          </a:xfrm>
          <a:prstGeom prst="rect">
            <a:avLst/>
          </a:prstGeom>
        </p:spPr>
        <p:txBody>
          <a:bodyPr vert="horz" wrap="square" lIns="0" tIns="14604" rIns="0" bIns="0" rtlCol="0">
            <a:spAutoFit/>
          </a:bodyPr>
          <a:lstStyle/>
          <a:p>
            <a:pPr marL="12700">
              <a:lnSpc>
                <a:spcPct val="100000"/>
              </a:lnSpc>
              <a:spcBef>
                <a:spcPts val="114"/>
              </a:spcBef>
            </a:pPr>
            <a:r>
              <a:rPr sz="1250" spc="-25" dirty="0">
                <a:latin typeface="Trebuchet MS"/>
                <a:cs typeface="Trebuchet MS"/>
              </a:rPr>
              <a:t>●</a:t>
            </a:r>
            <a:endParaRPr sz="1250">
              <a:latin typeface="Trebuchet MS"/>
              <a:cs typeface="Trebuchet MS"/>
            </a:endParaRPr>
          </a:p>
        </p:txBody>
      </p:sp>
      <p:sp>
        <p:nvSpPr>
          <p:cNvPr id="5" name="object 5"/>
          <p:cNvSpPr txBox="1"/>
          <p:nvPr/>
        </p:nvSpPr>
        <p:spPr>
          <a:xfrm>
            <a:off x="520700" y="3369665"/>
            <a:ext cx="118745" cy="219075"/>
          </a:xfrm>
          <a:prstGeom prst="rect">
            <a:avLst/>
          </a:prstGeom>
        </p:spPr>
        <p:txBody>
          <a:bodyPr vert="horz" wrap="square" lIns="0" tIns="14604" rIns="0" bIns="0" rtlCol="0">
            <a:spAutoFit/>
          </a:bodyPr>
          <a:lstStyle/>
          <a:p>
            <a:pPr marL="12700">
              <a:lnSpc>
                <a:spcPct val="100000"/>
              </a:lnSpc>
              <a:spcBef>
                <a:spcPts val="114"/>
              </a:spcBef>
            </a:pPr>
            <a:r>
              <a:rPr sz="1250" spc="-25" dirty="0">
                <a:latin typeface="Trebuchet MS"/>
                <a:cs typeface="Trebuchet MS"/>
              </a:rPr>
              <a:t>●</a:t>
            </a:r>
            <a:endParaRPr sz="1250">
              <a:latin typeface="Trebuchet MS"/>
              <a:cs typeface="Trebuchet MS"/>
            </a:endParaRPr>
          </a:p>
        </p:txBody>
      </p:sp>
      <p:sp>
        <p:nvSpPr>
          <p:cNvPr id="6" name="object 6"/>
          <p:cNvSpPr txBox="1">
            <a:spLocks noGrp="1"/>
          </p:cNvSpPr>
          <p:nvPr>
            <p:ph type="body" idx="1"/>
          </p:nvPr>
        </p:nvSpPr>
        <p:spPr>
          <a:prstGeom prst="rect">
            <a:avLst/>
          </a:prstGeom>
        </p:spPr>
        <p:txBody>
          <a:bodyPr vert="horz" wrap="square" lIns="0" tIns="283844" rIns="0" bIns="0" rtlCol="0">
            <a:spAutoFit/>
          </a:bodyPr>
          <a:lstStyle/>
          <a:p>
            <a:pPr marL="302895" marR="5080">
              <a:lnSpc>
                <a:spcPts val="3000"/>
              </a:lnSpc>
              <a:spcBef>
                <a:spcPts val="515"/>
              </a:spcBef>
            </a:pPr>
            <a:r>
              <a:rPr sz="2800" spc="10" dirty="0"/>
              <a:t>A </a:t>
            </a:r>
            <a:r>
              <a:rPr sz="2800" spc="5" dirty="0"/>
              <a:t>large sample of fibers from this shipment was</a:t>
            </a:r>
            <a:r>
              <a:rPr sz="2800" spc="-215" dirty="0"/>
              <a:t> </a:t>
            </a:r>
            <a:r>
              <a:rPr sz="2800" spc="5" dirty="0"/>
              <a:t>tested,  and a </a:t>
            </a:r>
            <a:r>
              <a:rPr sz="2800" spc="10" dirty="0"/>
              <a:t>98% </a:t>
            </a:r>
            <a:r>
              <a:rPr sz="2800" spc="5" dirty="0"/>
              <a:t>lower confidence bound </a:t>
            </a:r>
            <a:r>
              <a:rPr sz="2800" dirty="0"/>
              <a:t>for </a:t>
            </a:r>
            <a:r>
              <a:rPr sz="2800" spc="5" dirty="0"/>
              <a:t>the </a:t>
            </a:r>
            <a:r>
              <a:rPr sz="2800" spc="10" dirty="0"/>
              <a:t>mean  </a:t>
            </a:r>
            <a:r>
              <a:rPr sz="2800" spc="5" dirty="0"/>
              <a:t>breaking strength was computed </a:t>
            </a:r>
            <a:r>
              <a:rPr sz="2800" dirty="0"/>
              <a:t>to </a:t>
            </a:r>
            <a:r>
              <a:rPr sz="2800" spc="5" dirty="0"/>
              <a:t>be 50.1</a:t>
            </a:r>
            <a:r>
              <a:rPr sz="2800" spc="-30" dirty="0"/>
              <a:t> </a:t>
            </a:r>
            <a:r>
              <a:rPr sz="2800" spc="5" dirty="0"/>
              <a:t>N.</a:t>
            </a:r>
            <a:endParaRPr sz="2800"/>
          </a:p>
          <a:p>
            <a:pPr marL="302895" marR="1215390">
              <a:lnSpc>
                <a:spcPts val="3000"/>
              </a:lnSpc>
              <a:spcBef>
                <a:spcPts val="1200"/>
              </a:spcBef>
            </a:pPr>
            <a:r>
              <a:rPr sz="2800" spc="5" dirty="0"/>
              <a:t>Someone suggests using these data </a:t>
            </a:r>
            <a:r>
              <a:rPr sz="2800" dirty="0"/>
              <a:t>to </a:t>
            </a:r>
            <a:r>
              <a:rPr sz="2800" spc="5" dirty="0"/>
              <a:t>test the  hypotheses </a:t>
            </a:r>
            <a:r>
              <a:rPr sz="2800" b="1" spc="10" dirty="0">
                <a:solidFill>
                  <a:srgbClr val="3465A4"/>
                </a:solidFill>
                <a:latin typeface="Arial"/>
                <a:cs typeface="Arial"/>
              </a:rPr>
              <a:t>H </a:t>
            </a:r>
            <a:r>
              <a:rPr sz="2800" b="1" spc="5" dirty="0">
                <a:solidFill>
                  <a:srgbClr val="3465A4"/>
                </a:solidFill>
                <a:latin typeface="Arial"/>
                <a:cs typeface="Arial"/>
              </a:rPr>
              <a:t>0 : </a:t>
            </a:r>
            <a:r>
              <a:rPr sz="2800" b="1" spc="105" dirty="0">
                <a:solidFill>
                  <a:srgbClr val="3465A4"/>
                </a:solidFill>
                <a:latin typeface="Arial"/>
                <a:cs typeface="Arial"/>
              </a:rPr>
              <a:t>µ </a:t>
            </a:r>
            <a:r>
              <a:rPr sz="2800" b="1" spc="5" dirty="0">
                <a:solidFill>
                  <a:srgbClr val="3465A4"/>
                </a:solidFill>
                <a:latin typeface="Arial"/>
                <a:cs typeface="Arial"/>
              </a:rPr>
              <a:t>≤ 50 versus </a:t>
            </a:r>
            <a:r>
              <a:rPr sz="2800" b="1" spc="10" dirty="0">
                <a:solidFill>
                  <a:srgbClr val="3465A4"/>
                </a:solidFill>
                <a:latin typeface="Arial"/>
                <a:cs typeface="Arial"/>
              </a:rPr>
              <a:t>H </a:t>
            </a:r>
            <a:r>
              <a:rPr sz="2800" b="1" spc="5" dirty="0">
                <a:solidFill>
                  <a:srgbClr val="3465A4"/>
                </a:solidFill>
                <a:latin typeface="Arial"/>
                <a:cs typeface="Arial"/>
              </a:rPr>
              <a:t>1 : </a:t>
            </a:r>
            <a:r>
              <a:rPr sz="2800" b="1" spc="105" dirty="0">
                <a:solidFill>
                  <a:srgbClr val="3465A4"/>
                </a:solidFill>
                <a:latin typeface="Arial"/>
                <a:cs typeface="Arial"/>
              </a:rPr>
              <a:t>µ </a:t>
            </a:r>
            <a:r>
              <a:rPr sz="2800" b="1" spc="5" dirty="0">
                <a:solidFill>
                  <a:srgbClr val="3465A4"/>
                </a:solidFill>
                <a:latin typeface="Arial"/>
                <a:cs typeface="Arial"/>
              </a:rPr>
              <a:t>&gt;</a:t>
            </a:r>
            <a:r>
              <a:rPr sz="2800" b="1" spc="-285" dirty="0">
                <a:solidFill>
                  <a:srgbClr val="3465A4"/>
                </a:solidFill>
                <a:latin typeface="Arial"/>
                <a:cs typeface="Arial"/>
              </a:rPr>
              <a:t> </a:t>
            </a:r>
            <a:r>
              <a:rPr sz="2800" b="1" spc="5" dirty="0">
                <a:solidFill>
                  <a:srgbClr val="3465A4"/>
                </a:solidFill>
                <a:latin typeface="Arial"/>
                <a:cs typeface="Arial"/>
              </a:rPr>
              <a:t>50.</a:t>
            </a:r>
            <a:endParaRPr sz="2800">
              <a:latin typeface="Arial"/>
              <a:cs typeface="Arial"/>
            </a:endParaRPr>
          </a:p>
        </p:txBody>
      </p:sp>
      <p:sp>
        <p:nvSpPr>
          <p:cNvPr id="7" name="object 7"/>
          <p:cNvSpPr txBox="1"/>
          <p:nvPr/>
        </p:nvSpPr>
        <p:spPr>
          <a:xfrm>
            <a:off x="520700" y="4684267"/>
            <a:ext cx="8371840" cy="1750060"/>
          </a:xfrm>
          <a:prstGeom prst="rect">
            <a:avLst/>
          </a:prstGeom>
        </p:spPr>
        <p:txBody>
          <a:bodyPr vert="horz" wrap="square" lIns="0" tIns="65405" rIns="0" bIns="0" rtlCol="0">
            <a:spAutoFit/>
          </a:bodyPr>
          <a:lstStyle/>
          <a:p>
            <a:pPr marL="342900" marR="24130" indent="-330200">
              <a:lnSpc>
                <a:spcPts val="3000"/>
              </a:lnSpc>
              <a:spcBef>
                <a:spcPts val="515"/>
              </a:spcBef>
              <a:buAutoNum type="alphaLcPeriod"/>
              <a:tabLst>
                <a:tab pos="410845" algn="l"/>
              </a:tabLst>
            </a:pPr>
            <a:r>
              <a:rPr sz="2800" b="1" dirty="0">
                <a:latin typeface="Arial"/>
                <a:cs typeface="Arial"/>
              </a:rPr>
              <a:t>Is it </a:t>
            </a:r>
            <a:r>
              <a:rPr sz="2800" b="1" spc="5" dirty="0">
                <a:latin typeface="Arial"/>
                <a:cs typeface="Arial"/>
              </a:rPr>
              <a:t>possible to determine from the confidence  bound whether </a:t>
            </a:r>
            <a:r>
              <a:rPr sz="2800" b="1" spc="10" dirty="0">
                <a:latin typeface="Arial"/>
                <a:cs typeface="Arial"/>
              </a:rPr>
              <a:t>P </a:t>
            </a:r>
            <a:r>
              <a:rPr sz="2800" b="1" spc="5" dirty="0">
                <a:latin typeface="Arial"/>
                <a:cs typeface="Arial"/>
              </a:rPr>
              <a:t>&lt; 0.01?</a:t>
            </a:r>
            <a:r>
              <a:rPr sz="2800" b="1" spc="-90" dirty="0">
                <a:latin typeface="Arial"/>
                <a:cs typeface="Arial"/>
              </a:rPr>
              <a:t> </a:t>
            </a:r>
            <a:r>
              <a:rPr sz="2800" b="1" spc="5" dirty="0">
                <a:latin typeface="Arial"/>
                <a:cs typeface="Arial"/>
              </a:rPr>
              <a:t>Explain.</a:t>
            </a:r>
            <a:endParaRPr sz="2800">
              <a:latin typeface="Arial"/>
              <a:cs typeface="Arial"/>
            </a:endParaRPr>
          </a:p>
          <a:p>
            <a:pPr marL="342900" marR="5080" indent="-330200">
              <a:lnSpc>
                <a:spcPts val="3000"/>
              </a:lnSpc>
              <a:spcBef>
                <a:spcPts val="1200"/>
              </a:spcBef>
              <a:buAutoNum type="alphaLcPeriod"/>
              <a:tabLst>
                <a:tab pos="429895" algn="l"/>
              </a:tabLst>
            </a:pPr>
            <a:r>
              <a:rPr sz="2800" b="1" dirty="0">
                <a:latin typeface="Arial"/>
                <a:cs typeface="Arial"/>
              </a:rPr>
              <a:t>Is it </a:t>
            </a:r>
            <a:r>
              <a:rPr sz="2800" b="1" spc="5" dirty="0">
                <a:latin typeface="Arial"/>
                <a:cs typeface="Arial"/>
              </a:rPr>
              <a:t>possible to determine from the confidence  bound whether </a:t>
            </a:r>
            <a:r>
              <a:rPr sz="2800" b="1" spc="10" dirty="0">
                <a:latin typeface="Arial"/>
                <a:cs typeface="Arial"/>
              </a:rPr>
              <a:t>P </a:t>
            </a:r>
            <a:r>
              <a:rPr sz="2800" b="1" spc="5" dirty="0">
                <a:latin typeface="Arial"/>
                <a:cs typeface="Arial"/>
              </a:rPr>
              <a:t>&lt; 0.05?</a:t>
            </a:r>
            <a:r>
              <a:rPr sz="2800" b="1" spc="-90" dirty="0">
                <a:latin typeface="Arial"/>
                <a:cs typeface="Arial"/>
              </a:rPr>
              <a:t> </a:t>
            </a:r>
            <a:r>
              <a:rPr sz="2800" b="1" spc="5" dirty="0">
                <a:latin typeface="Arial"/>
                <a:cs typeface="Arial"/>
              </a:rPr>
              <a:t>Explain.</a:t>
            </a:r>
            <a:endParaRPr sz="2800">
              <a:latin typeface="Arial"/>
              <a:cs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2350" y="196850"/>
            <a:ext cx="5468619" cy="641350"/>
          </a:xfrm>
        </p:spPr>
        <p:txBody>
          <a:bodyPr/>
          <a:lstStyle/>
          <a:p>
            <a:r>
              <a:rPr lang="en-US" dirty="0" smtClean="0"/>
              <a:t>Decision Rules</a:t>
            </a:r>
            <a:br>
              <a:rPr lang="en-US" dirty="0" smtClean="0"/>
            </a:br>
            <a:endParaRPr lang="en-US" dirty="0"/>
          </a:p>
        </p:txBody>
      </p:sp>
      <p:sp>
        <p:nvSpPr>
          <p:cNvPr id="3" name="Text Placeholder 2"/>
          <p:cNvSpPr>
            <a:spLocks noGrp="1"/>
          </p:cNvSpPr>
          <p:nvPr>
            <p:ph type="body" idx="1"/>
          </p:nvPr>
        </p:nvSpPr>
        <p:spPr>
          <a:xfrm>
            <a:off x="522604" y="1722627"/>
            <a:ext cx="9025890" cy="4616648"/>
          </a:xfrm>
        </p:spPr>
        <p:txBody>
          <a:bodyPr/>
          <a:lstStyle/>
          <a:p>
            <a:r>
              <a:rPr lang="en-US" dirty="0" smtClean="0">
                <a:solidFill>
                  <a:srgbClr val="FF0000"/>
                </a:solidFill>
              </a:rPr>
              <a:t>Region of acceptance. </a:t>
            </a:r>
          </a:p>
          <a:p>
            <a:endParaRPr lang="en-US" dirty="0" smtClean="0"/>
          </a:p>
          <a:p>
            <a:r>
              <a:rPr lang="en-US" dirty="0" smtClean="0"/>
              <a:t>The set of values outside the region of acceptance is called the </a:t>
            </a:r>
            <a:r>
              <a:rPr lang="en-US" b="1" dirty="0" smtClean="0"/>
              <a:t>region of rejection</a:t>
            </a:r>
            <a:r>
              <a:rPr lang="en-US" dirty="0" smtClean="0"/>
              <a:t>. </a:t>
            </a:r>
          </a:p>
          <a:p>
            <a:endParaRPr lang="en-US" dirty="0" smtClean="0"/>
          </a:p>
          <a:p>
            <a:r>
              <a:rPr lang="en-US" dirty="0" smtClean="0"/>
              <a:t>If the test statistic falls within the region of rejection, the null hypothesis is rejected. </a:t>
            </a:r>
          </a:p>
          <a:p>
            <a:endParaRPr lang="en-US" dirty="0" smtClean="0"/>
          </a:p>
          <a:p>
            <a:r>
              <a:rPr lang="en-US" dirty="0" smtClean="0"/>
              <a:t>In such cases, we say that the hypothesis has been rejected at the α level of significance.</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0" y="190500"/>
            <a:ext cx="5458460" cy="695960"/>
          </a:xfrm>
          <a:prstGeom prst="rect">
            <a:avLst/>
          </a:prstGeom>
        </p:spPr>
        <p:txBody>
          <a:bodyPr vert="horz" wrap="square" lIns="0" tIns="12700" rIns="0" bIns="0" rtlCol="0">
            <a:spAutoFit/>
          </a:bodyPr>
          <a:lstStyle/>
          <a:p>
            <a:pPr marL="12700">
              <a:lnSpc>
                <a:spcPct val="100000"/>
              </a:lnSpc>
              <a:spcBef>
                <a:spcPts val="100"/>
              </a:spcBef>
              <a:tabLst>
                <a:tab pos="2403475" algn="l"/>
                <a:tab pos="2869565" algn="l"/>
              </a:tabLst>
            </a:pPr>
            <a:r>
              <a:rPr spc="-5" dirty="0"/>
              <a:t>Problem	</a:t>
            </a:r>
            <a:r>
              <a:rPr dirty="0"/>
              <a:t>3	:</a:t>
            </a:r>
            <a:r>
              <a:rPr spc="-85" dirty="0"/>
              <a:t> </a:t>
            </a:r>
            <a:r>
              <a:rPr spc="-5" dirty="0"/>
              <a:t>Solution</a:t>
            </a:r>
          </a:p>
        </p:txBody>
      </p:sp>
      <p:sp>
        <p:nvSpPr>
          <p:cNvPr id="3" name="object 3"/>
          <p:cNvSpPr txBox="1"/>
          <p:nvPr/>
        </p:nvSpPr>
        <p:spPr>
          <a:xfrm>
            <a:off x="596900" y="1181100"/>
            <a:ext cx="8986520" cy="3662679"/>
          </a:xfrm>
          <a:prstGeom prst="rect">
            <a:avLst/>
          </a:prstGeom>
        </p:spPr>
        <p:txBody>
          <a:bodyPr vert="horz" wrap="square" lIns="0" tIns="62230" rIns="0" bIns="0" rtlCol="0">
            <a:spAutoFit/>
          </a:bodyPr>
          <a:lstStyle/>
          <a:p>
            <a:pPr marL="342900" marR="5080" indent="-330200">
              <a:lnSpc>
                <a:spcPct val="89800"/>
              </a:lnSpc>
              <a:spcBef>
                <a:spcPts val="490"/>
              </a:spcBef>
              <a:buAutoNum type="alphaLcParenBoth"/>
              <a:tabLst>
                <a:tab pos="622935" algn="l"/>
              </a:tabLst>
            </a:pPr>
            <a:r>
              <a:rPr sz="3200" dirty="0">
                <a:latin typeface="Arial"/>
                <a:cs typeface="Arial"/>
              </a:rPr>
              <a:t>No, we would need </a:t>
            </a:r>
            <a:r>
              <a:rPr sz="3200" spc="-5" dirty="0">
                <a:latin typeface="Arial"/>
                <a:cs typeface="Arial"/>
              </a:rPr>
              <a:t>to </a:t>
            </a:r>
            <a:r>
              <a:rPr sz="3200" dirty="0">
                <a:latin typeface="Arial"/>
                <a:cs typeface="Arial"/>
              </a:rPr>
              <a:t>know </a:t>
            </a:r>
            <a:r>
              <a:rPr sz="3200" spc="-5" dirty="0">
                <a:latin typeface="Arial"/>
                <a:cs typeface="Arial"/>
              </a:rPr>
              <a:t>the </a:t>
            </a:r>
            <a:r>
              <a:rPr sz="3200" dirty="0">
                <a:latin typeface="Arial"/>
                <a:cs typeface="Arial"/>
              </a:rPr>
              <a:t>99% lower  </a:t>
            </a:r>
            <a:r>
              <a:rPr sz="3200" spc="-5" dirty="0">
                <a:latin typeface="Arial"/>
                <a:cs typeface="Arial"/>
              </a:rPr>
              <a:t>confidence </a:t>
            </a:r>
            <a:r>
              <a:rPr sz="3200" dirty="0">
                <a:latin typeface="Arial"/>
                <a:cs typeface="Arial"/>
              </a:rPr>
              <a:t>bound in order </a:t>
            </a:r>
            <a:r>
              <a:rPr sz="3200" spc="-5" dirty="0">
                <a:latin typeface="Arial"/>
                <a:cs typeface="Arial"/>
              </a:rPr>
              <a:t>to determine whether  </a:t>
            </a:r>
            <a:r>
              <a:rPr sz="3200" dirty="0">
                <a:latin typeface="Arial"/>
                <a:cs typeface="Arial"/>
              </a:rPr>
              <a:t>P &lt;</a:t>
            </a:r>
            <a:r>
              <a:rPr sz="3200" spc="-65" dirty="0">
                <a:latin typeface="Arial"/>
                <a:cs typeface="Arial"/>
              </a:rPr>
              <a:t> </a:t>
            </a:r>
            <a:r>
              <a:rPr sz="3200" spc="-5" dirty="0">
                <a:latin typeface="Arial"/>
                <a:cs typeface="Arial"/>
              </a:rPr>
              <a:t>0.01.</a:t>
            </a:r>
            <a:endParaRPr sz="3200">
              <a:latin typeface="Arial"/>
              <a:cs typeface="Arial"/>
            </a:endParaRPr>
          </a:p>
          <a:p>
            <a:pPr>
              <a:lnSpc>
                <a:spcPct val="100000"/>
              </a:lnSpc>
              <a:spcBef>
                <a:spcPts val="5"/>
              </a:spcBef>
              <a:buFont typeface="Arial"/>
              <a:buAutoNum type="alphaLcParenBoth"/>
            </a:pPr>
            <a:endParaRPr sz="5350">
              <a:latin typeface="Times New Roman"/>
              <a:cs typeface="Times New Roman"/>
            </a:endParaRPr>
          </a:p>
          <a:p>
            <a:pPr marL="342900" marR="1126490" indent="-330200">
              <a:lnSpc>
                <a:spcPts val="3500"/>
              </a:lnSpc>
              <a:spcBef>
                <a:spcPts val="5"/>
              </a:spcBef>
              <a:buAutoNum type="alphaLcParenBoth"/>
              <a:tabLst>
                <a:tab pos="615315" algn="l"/>
              </a:tabLst>
            </a:pPr>
            <a:r>
              <a:rPr sz="3200" spc="-75" dirty="0">
                <a:latin typeface="Arial"/>
                <a:cs typeface="Arial"/>
              </a:rPr>
              <a:t>Yes, </a:t>
            </a:r>
            <a:r>
              <a:rPr sz="3200" dirty="0">
                <a:latin typeface="Arial"/>
                <a:cs typeface="Arial"/>
              </a:rPr>
              <a:t>since 50 is less </a:t>
            </a:r>
            <a:r>
              <a:rPr sz="3200" spc="-5" dirty="0">
                <a:latin typeface="Arial"/>
                <a:cs typeface="Arial"/>
              </a:rPr>
              <a:t>than the </a:t>
            </a:r>
            <a:r>
              <a:rPr sz="3200" dirty="0">
                <a:latin typeface="Arial"/>
                <a:cs typeface="Arial"/>
              </a:rPr>
              <a:t>98% lower  </a:t>
            </a:r>
            <a:r>
              <a:rPr sz="3200" spc="-5" dirty="0">
                <a:latin typeface="Arial"/>
                <a:cs typeface="Arial"/>
              </a:rPr>
              <a:t>confidence</a:t>
            </a:r>
            <a:r>
              <a:rPr sz="3200" dirty="0">
                <a:latin typeface="Arial"/>
                <a:cs typeface="Arial"/>
              </a:rPr>
              <a:t> </a:t>
            </a:r>
            <a:r>
              <a:rPr sz="3200" spc="-5" dirty="0">
                <a:latin typeface="Arial"/>
                <a:cs typeface="Arial"/>
              </a:rPr>
              <a:t>bound(50.1),</a:t>
            </a:r>
            <a:endParaRPr sz="3200">
              <a:latin typeface="Arial"/>
              <a:cs typeface="Arial"/>
            </a:endParaRPr>
          </a:p>
          <a:p>
            <a:pPr marL="12700">
              <a:lnSpc>
                <a:spcPct val="100000"/>
              </a:lnSpc>
              <a:spcBef>
                <a:spcPts val="900"/>
              </a:spcBef>
            </a:pPr>
            <a:r>
              <a:rPr sz="3200" dirty="0">
                <a:latin typeface="Arial"/>
                <a:cs typeface="Arial"/>
              </a:rPr>
              <a:t>we know </a:t>
            </a:r>
            <a:r>
              <a:rPr sz="3200" spc="-5" dirty="0">
                <a:latin typeface="Arial"/>
                <a:cs typeface="Arial"/>
              </a:rPr>
              <a:t>that </a:t>
            </a:r>
            <a:r>
              <a:rPr sz="3200" dirty="0">
                <a:latin typeface="Arial"/>
                <a:cs typeface="Arial"/>
              </a:rPr>
              <a:t>P &lt; </a:t>
            </a:r>
            <a:r>
              <a:rPr sz="3200" spc="-5" dirty="0">
                <a:latin typeface="Arial"/>
                <a:cs typeface="Arial"/>
              </a:rPr>
              <a:t>0.02. Therefore </a:t>
            </a:r>
            <a:r>
              <a:rPr sz="3200" dirty="0">
                <a:latin typeface="Arial"/>
                <a:cs typeface="Arial"/>
              </a:rPr>
              <a:t>P &lt;</a:t>
            </a:r>
            <a:r>
              <a:rPr sz="3200" spc="-175" dirty="0">
                <a:latin typeface="Arial"/>
                <a:cs typeface="Arial"/>
              </a:rPr>
              <a:t> </a:t>
            </a:r>
            <a:r>
              <a:rPr sz="3200" spc="-5" dirty="0">
                <a:latin typeface="Arial"/>
                <a:cs typeface="Arial"/>
              </a:rPr>
              <a:t>0.05.</a:t>
            </a:r>
            <a:endParaRPr sz="3200">
              <a:latin typeface="Arial"/>
              <a:cs typeface="Arial"/>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100" y="2298700"/>
            <a:ext cx="8325484" cy="2565400"/>
          </a:xfrm>
          <a:prstGeom prst="rect">
            <a:avLst/>
          </a:prstGeom>
        </p:spPr>
        <p:txBody>
          <a:bodyPr vert="horz" wrap="square" lIns="0" tIns="124460" rIns="0" bIns="0" rtlCol="0">
            <a:spAutoFit/>
          </a:bodyPr>
          <a:lstStyle/>
          <a:p>
            <a:pPr marL="12700" marR="5080" algn="ctr">
              <a:lnSpc>
                <a:spcPts val="6400"/>
              </a:lnSpc>
              <a:spcBef>
                <a:spcPts val="980"/>
              </a:spcBef>
            </a:pPr>
            <a:r>
              <a:rPr sz="6000" spc="-5" dirty="0"/>
              <a:t>Statistical</a:t>
            </a:r>
            <a:r>
              <a:rPr sz="6000" spc="-30" dirty="0"/>
              <a:t> </a:t>
            </a:r>
            <a:r>
              <a:rPr sz="6000" spc="-5" dirty="0"/>
              <a:t>Significance  vs.</a:t>
            </a:r>
            <a:endParaRPr sz="6000"/>
          </a:p>
          <a:p>
            <a:pPr marL="8890" algn="ctr">
              <a:lnSpc>
                <a:spcPts val="6320"/>
              </a:lnSpc>
            </a:pPr>
            <a:r>
              <a:rPr sz="6000" spc="-5" dirty="0"/>
              <a:t>Practical</a:t>
            </a:r>
            <a:r>
              <a:rPr sz="6000" spc="-20" dirty="0"/>
              <a:t> </a:t>
            </a:r>
            <a:r>
              <a:rPr sz="6000" spc="-5" dirty="0"/>
              <a:t>Significance</a:t>
            </a:r>
            <a:endParaRPr sz="600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5000" y="254000"/>
            <a:ext cx="8813165" cy="1292860"/>
          </a:xfrm>
          <a:prstGeom prst="rect">
            <a:avLst/>
          </a:prstGeom>
        </p:spPr>
        <p:txBody>
          <a:bodyPr vert="horz" wrap="square" lIns="0" tIns="93980" rIns="0" bIns="0" rtlCol="0">
            <a:spAutoFit/>
          </a:bodyPr>
          <a:lstStyle/>
          <a:p>
            <a:pPr marL="304800" marR="5080" indent="-292100">
              <a:lnSpc>
                <a:spcPts val="4700"/>
              </a:lnSpc>
              <a:spcBef>
                <a:spcPts val="740"/>
              </a:spcBef>
              <a:tabLst>
                <a:tab pos="1950720" algn="l"/>
                <a:tab pos="2727960" algn="l"/>
                <a:tab pos="6254115" algn="l"/>
                <a:tab pos="6875145" algn="l"/>
              </a:tabLst>
            </a:pPr>
            <a:r>
              <a:rPr spc="-5" dirty="0"/>
              <a:t>Statistical</a:t>
            </a:r>
            <a:r>
              <a:rPr spc="30" dirty="0"/>
              <a:t> </a:t>
            </a:r>
            <a:r>
              <a:rPr spc="-5" dirty="0"/>
              <a:t>Significance	Is	Not</a:t>
            </a:r>
            <a:r>
              <a:rPr spc="-85" dirty="0"/>
              <a:t> </a:t>
            </a:r>
            <a:r>
              <a:rPr spc="-5" dirty="0"/>
              <a:t>the  </a:t>
            </a:r>
            <a:r>
              <a:rPr dirty="0"/>
              <a:t>Same	as	</a:t>
            </a:r>
            <a:r>
              <a:rPr spc="-5" dirty="0"/>
              <a:t>Practical</a:t>
            </a:r>
            <a:r>
              <a:rPr spc="-20" dirty="0"/>
              <a:t> </a:t>
            </a:r>
            <a:r>
              <a:rPr spc="-5" dirty="0"/>
              <a:t>Significance</a:t>
            </a:r>
          </a:p>
        </p:txBody>
      </p:sp>
      <p:sp>
        <p:nvSpPr>
          <p:cNvPr id="3" name="object 3"/>
          <p:cNvSpPr txBox="1"/>
          <p:nvPr/>
        </p:nvSpPr>
        <p:spPr>
          <a:xfrm>
            <a:off x="596900" y="24841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4" name="object 4"/>
          <p:cNvSpPr txBox="1"/>
          <p:nvPr/>
        </p:nvSpPr>
        <p:spPr>
          <a:xfrm>
            <a:off x="596900" y="35382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5" name="object 5"/>
          <p:cNvSpPr txBox="1">
            <a:spLocks noGrp="1"/>
          </p:cNvSpPr>
          <p:nvPr>
            <p:ph type="body" idx="1"/>
          </p:nvPr>
        </p:nvSpPr>
        <p:spPr>
          <a:prstGeom prst="rect">
            <a:avLst/>
          </a:prstGeom>
        </p:spPr>
        <p:txBody>
          <a:bodyPr vert="horz" wrap="square" lIns="0" tIns="687832" rIns="0" bIns="0" rtlCol="0">
            <a:spAutoFit/>
          </a:bodyPr>
          <a:lstStyle/>
          <a:p>
            <a:pPr marL="417195" marR="139700">
              <a:lnSpc>
                <a:spcPts val="3400"/>
              </a:lnSpc>
              <a:spcBef>
                <a:spcPts val="580"/>
              </a:spcBef>
            </a:pPr>
            <a:r>
              <a:rPr sz="3200" spc="-5" dirty="0"/>
              <a:t>When </a:t>
            </a:r>
            <a:r>
              <a:rPr sz="3200" dirty="0"/>
              <a:t>a result has a small P-value, we say</a:t>
            </a:r>
            <a:r>
              <a:rPr sz="3200" spc="-85" dirty="0"/>
              <a:t> </a:t>
            </a:r>
            <a:r>
              <a:rPr sz="3200" spc="-5" dirty="0"/>
              <a:t>that  </a:t>
            </a:r>
            <a:r>
              <a:rPr sz="3200" dirty="0"/>
              <a:t>it is </a:t>
            </a:r>
            <a:r>
              <a:rPr sz="3200" spc="-5" dirty="0"/>
              <a:t>“statistically</a:t>
            </a:r>
            <a:r>
              <a:rPr sz="3200" spc="-15" dirty="0"/>
              <a:t> </a:t>
            </a:r>
            <a:r>
              <a:rPr sz="3200" spc="-5" dirty="0"/>
              <a:t>significant.”</a:t>
            </a:r>
            <a:endParaRPr sz="3200"/>
          </a:p>
          <a:p>
            <a:pPr marL="417195" marR="5080">
              <a:lnSpc>
                <a:spcPts val="3400"/>
              </a:lnSpc>
              <a:spcBef>
                <a:spcPts val="1500"/>
              </a:spcBef>
            </a:pPr>
            <a:r>
              <a:rPr sz="3200" spc="-5" dirty="0"/>
              <a:t>Sometimes statistically significant results </a:t>
            </a:r>
            <a:r>
              <a:rPr sz="3200" dirty="0"/>
              <a:t>do not  have any </a:t>
            </a:r>
            <a:r>
              <a:rPr sz="3200" spc="-5" dirty="0"/>
              <a:t>scientific </a:t>
            </a:r>
            <a:r>
              <a:rPr sz="3200" dirty="0"/>
              <a:t>or </a:t>
            </a:r>
            <a:r>
              <a:rPr sz="3200" spc="-5" dirty="0"/>
              <a:t>practical</a:t>
            </a:r>
            <a:r>
              <a:rPr sz="3200" dirty="0"/>
              <a:t> </a:t>
            </a:r>
            <a:r>
              <a:rPr sz="3200" spc="-5" dirty="0"/>
              <a:t>importance.</a:t>
            </a:r>
            <a:endParaRPr sz="320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3500" y="546100"/>
            <a:ext cx="2324100" cy="695960"/>
          </a:xfrm>
          <a:prstGeom prst="rect">
            <a:avLst/>
          </a:prstGeom>
        </p:spPr>
        <p:txBody>
          <a:bodyPr vert="horz" wrap="square" lIns="0" tIns="12700" rIns="0" bIns="0" rtlCol="0">
            <a:spAutoFit/>
          </a:bodyPr>
          <a:lstStyle/>
          <a:p>
            <a:pPr marL="12700">
              <a:lnSpc>
                <a:spcPct val="100000"/>
              </a:lnSpc>
              <a:spcBef>
                <a:spcPts val="100"/>
              </a:spcBef>
            </a:pPr>
            <a:r>
              <a:rPr dirty="0"/>
              <a:t>Exam</a:t>
            </a:r>
            <a:r>
              <a:rPr spc="-5" dirty="0"/>
              <a:t>pl</a:t>
            </a:r>
            <a:r>
              <a:rPr dirty="0"/>
              <a:t>e</a:t>
            </a:r>
          </a:p>
        </p:txBody>
      </p:sp>
      <p:sp>
        <p:nvSpPr>
          <p:cNvPr id="3" name="object 3"/>
          <p:cNvSpPr txBox="1"/>
          <p:nvPr/>
        </p:nvSpPr>
        <p:spPr>
          <a:xfrm>
            <a:off x="596900" y="1858365"/>
            <a:ext cx="118745" cy="219075"/>
          </a:xfrm>
          <a:prstGeom prst="rect">
            <a:avLst/>
          </a:prstGeom>
        </p:spPr>
        <p:txBody>
          <a:bodyPr vert="horz" wrap="square" lIns="0" tIns="14604" rIns="0" bIns="0" rtlCol="0">
            <a:spAutoFit/>
          </a:bodyPr>
          <a:lstStyle/>
          <a:p>
            <a:pPr marL="12700">
              <a:lnSpc>
                <a:spcPct val="100000"/>
              </a:lnSpc>
              <a:spcBef>
                <a:spcPts val="114"/>
              </a:spcBef>
            </a:pPr>
            <a:r>
              <a:rPr sz="1250" spc="-25" dirty="0">
                <a:latin typeface="Trebuchet MS"/>
                <a:cs typeface="Trebuchet MS"/>
              </a:rPr>
              <a:t>●</a:t>
            </a:r>
            <a:endParaRPr sz="1250">
              <a:latin typeface="Trebuchet MS"/>
              <a:cs typeface="Trebuchet MS"/>
            </a:endParaRPr>
          </a:p>
        </p:txBody>
      </p:sp>
      <p:sp>
        <p:nvSpPr>
          <p:cNvPr id="4" name="object 4"/>
          <p:cNvSpPr txBox="1"/>
          <p:nvPr/>
        </p:nvSpPr>
        <p:spPr>
          <a:xfrm>
            <a:off x="596900" y="3141065"/>
            <a:ext cx="118745" cy="219075"/>
          </a:xfrm>
          <a:prstGeom prst="rect">
            <a:avLst/>
          </a:prstGeom>
        </p:spPr>
        <p:txBody>
          <a:bodyPr vert="horz" wrap="square" lIns="0" tIns="14604" rIns="0" bIns="0" rtlCol="0">
            <a:spAutoFit/>
          </a:bodyPr>
          <a:lstStyle/>
          <a:p>
            <a:pPr marL="12700">
              <a:lnSpc>
                <a:spcPct val="100000"/>
              </a:lnSpc>
              <a:spcBef>
                <a:spcPts val="114"/>
              </a:spcBef>
            </a:pPr>
            <a:r>
              <a:rPr sz="1250" spc="-25" dirty="0">
                <a:latin typeface="Trebuchet MS"/>
                <a:cs typeface="Trebuchet MS"/>
              </a:rPr>
              <a:t>●</a:t>
            </a:r>
            <a:endParaRPr sz="1250">
              <a:latin typeface="Trebuchet MS"/>
              <a:cs typeface="Trebuchet MS"/>
            </a:endParaRPr>
          </a:p>
        </p:txBody>
      </p:sp>
      <p:sp>
        <p:nvSpPr>
          <p:cNvPr id="5" name="object 5"/>
          <p:cNvSpPr txBox="1"/>
          <p:nvPr/>
        </p:nvSpPr>
        <p:spPr>
          <a:xfrm>
            <a:off x="596900" y="4055465"/>
            <a:ext cx="118745" cy="219075"/>
          </a:xfrm>
          <a:prstGeom prst="rect">
            <a:avLst/>
          </a:prstGeom>
        </p:spPr>
        <p:txBody>
          <a:bodyPr vert="horz" wrap="square" lIns="0" tIns="14604" rIns="0" bIns="0" rtlCol="0">
            <a:spAutoFit/>
          </a:bodyPr>
          <a:lstStyle/>
          <a:p>
            <a:pPr marL="12700">
              <a:lnSpc>
                <a:spcPct val="100000"/>
              </a:lnSpc>
              <a:spcBef>
                <a:spcPts val="114"/>
              </a:spcBef>
            </a:pPr>
            <a:r>
              <a:rPr sz="1250" spc="-25" dirty="0">
                <a:latin typeface="Trebuchet MS"/>
                <a:cs typeface="Trebuchet MS"/>
              </a:rPr>
              <a:t>●</a:t>
            </a:r>
            <a:endParaRPr sz="1250">
              <a:latin typeface="Trebuchet MS"/>
              <a:cs typeface="Trebuchet MS"/>
            </a:endParaRPr>
          </a:p>
        </p:txBody>
      </p:sp>
      <p:sp>
        <p:nvSpPr>
          <p:cNvPr id="6" name="object 6"/>
          <p:cNvSpPr txBox="1"/>
          <p:nvPr/>
        </p:nvSpPr>
        <p:spPr>
          <a:xfrm>
            <a:off x="596900" y="5350865"/>
            <a:ext cx="118745" cy="219075"/>
          </a:xfrm>
          <a:prstGeom prst="rect">
            <a:avLst/>
          </a:prstGeom>
        </p:spPr>
        <p:txBody>
          <a:bodyPr vert="horz" wrap="square" lIns="0" tIns="14604" rIns="0" bIns="0" rtlCol="0">
            <a:spAutoFit/>
          </a:bodyPr>
          <a:lstStyle/>
          <a:p>
            <a:pPr marL="12700">
              <a:lnSpc>
                <a:spcPct val="100000"/>
              </a:lnSpc>
              <a:spcBef>
                <a:spcPts val="114"/>
              </a:spcBef>
            </a:pPr>
            <a:r>
              <a:rPr sz="1250" spc="-25" dirty="0">
                <a:latin typeface="Trebuchet MS"/>
                <a:cs typeface="Trebuchet MS"/>
              </a:rPr>
              <a:t>●</a:t>
            </a:r>
            <a:endParaRPr sz="1250">
              <a:latin typeface="Trebuchet MS"/>
              <a:cs typeface="Trebuchet MS"/>
            </a:endParaRPr>
          </a:p>
        </p:txBody>
      </p:sp>
      <p:sp>
        <p:nvSpPr>
          <p:cNvPr id="7" name="object 7"/>
          <p:cNvSpPr txBox="1">
            <a:spLocks noGrp="1"/>
          </p:cNvSpPr>
          <p:nvPr>
            <p:ph type="body" idx="1"/>
          </p:nvPr>
        </p:nvSpPr>
        <p:spPr>
          <a:prstGeom prst="rect">
            <a:avLst/>
          </a:prstGeom>
        </p:spPr>
        <p:txBody>
          <a:bodyPr vert="horz" wrap="square" lIns="0" tIns="65405" rIns="0" bIns="0" rtlCol="0">
            <a:spAutoFit/>
          </a:bodyPr>
          <a:lstStyle/>
          <a:p>
            <a:pPr marL="379095" marR="5080">
              <a:lnSpc>
                <a:spcPts val="3000"/>
              </a:lnSpc>
              <a:spcBef>
                <a:spcPts val="515"/>
              </a:spcBef>
            </a:pPr>
            <a:r>
              <a:rPr sz="2800" spc="5" dirty="0"/>
              <a:t>Assume that a process used </a:t>
            </a:r>
            <a:r>
              <a:rPr sz="2800" dirty="0"/>
              <a:t>to </a:t>
            </a:r>
            <a:r>
              <a:rPr sz="2800" spc="5" dirty="0"/>
              <a:t>manufacture synthetic  fibers is known </a:t>
            </a:r>
            <a:r>
              <a:rPr sz="2800" dirty="0"/>
              <a:t>to </a:t>
            </a:r>
            <a:r>
              <a:rPr sz="2800" spc="5" dirty="0"/>
              <a:t>produce fibers with a </a:t>
            </a:r>
            <a:r>
              <a:rPr sz="2800" spc="10" dirty="0"/>
              <a:t>mean </a:t>
            </a:r>
            <a:r>
              <a:rPr sz="2800" spc="5" dirty="0"/>
              <a:t>breaking  strength of 50</a:t>
            </a:r>
            <a:r>
              <a:rPr sz="2800" spc="-15" dirty="0"/>
              <a:t> </a:t>
            </a:r>
            <a:r>
              <a:rPr sz="2800" spc="5" dirty="0"/>
              <a:t>N.</a:t>
            </a:r>
            <a:endParaRPr sz="2800"/>
          </a:p>
          <a:p>
            <a:pPr marL="379095" marR="819150">
              <a:lnSpc>
                <a:spcPts val="3000"/>
              </a:lnSpc>
              <a:spcBef>
                <a:spcPts val="1200"/>
              </a:spcBef>
            </a:pPr>
            <a:r>
              <a:rPr sz="2800" spc="10" dirty="0"/>
              <a:t>A </a:t>
            </a:r>
            <a:r>
              <a:rPr sz="2800" spc="5" dirty="0"/>
              <a:t>new process, which would require</a:t>
            </a:r>
            <a:r>
              <a:rPr sz="2800" spc="-175" dirty="0"/>
              <a:t> </a:t>
            </a:r>
            <a:r>
              <a:rPr sz="2800" spc="5" dirty="0"/>
              <a:t>considerable  retooling </a:t>
            </a:r>
            <a:r>
              <a:rPr sz="2800" dirty="0"/>
              <a:t>to </a:t>
            </a:r>
            <a:r>
              <a:rPr sz="2800" spc="5" dirty="0"/>
              <a:t>implement, has been</a:t>
            </a:r>
            <a:r>
              <a:rPr sz="2800" spc="-20" dirty="0"/>
              <a:t> </a:t>
            </a:r>
            <a:r>
              <a:rPr sz="2800" spc="5" dirty="0"/>
              <a:t>developed.</a:t>
            </a:r>
            <a:endParaRPr sz="2800"/>
          </a:p>
          <a:p>
            <a:pPr marL="379095" marR="501015">
              <a:lnSpc>
                <a:spcPts val="3000"/>
              </a:lnSpc>
              <a:spcBef>
                <a:spcPts val="1200"/>
              </a:spcBef>
            </a:pPr>
            <a:r>
              <a:rPr sz="2800" dirty="0"/>
              <a:t>In </a:t>
            </a:r>
            <a:r>
              <a:rPr sz="2800" spc="5" dirty="0"/>
              <a:t>a sample of 1000 fibers produced by this new  method, the average breaking strength was 50.1 N,  and the standard deviation was 1</a:t>
            </a:r>
            <a:r>
              <a:rPr sz="2800" spc="-35" dirty="0"/>
              <a:t> </a:t>
            </a:r>
            <a:r>
              <a:rPr sz="2800" spc="5" dirty="0"/>
              <a:t>N.</a:t>
            </a:r>
            <a:endParaRPr sz="2800"/>
          </a:p>
          <a:p>
            <a:pPr marL="379095" marR="346075">
              <a:lnSpc>
                <a:spcPts val="3000"/>
              </a:lnSpc>
              <a:spcBef>
                <a:spcPts val="1200"/>
              </a:spcBef>
            </a:pPr>
            <a:r>
              <a:rPr sz="2800" b="1" spc="10" dirty="0">
                <a:latin typeface="Arial"/>
                <a:cs typeface="Arial"/>
              </a:rPr>
              <a:t>Can </a:t>
            </a:r>
            <a:r>
              <a:rPr sz="2800" b="1" spc="5" dirty="0">
                <a:latin typeface="Arial"/>
                <a:cs typeface="Arial"/>
              </a:rPr>
              <a:t>we conclude that the new process produces  fibers with greater </a:t>
            </a:r>
            <a:r>
              <a:rPr sz="2800" b="1" spc="10" dirty="0">
                <a:latin typeface="Arial"/>
                <a:cs typeface="Arial"/>
              </a:rPr>
              <a:t>mean </a:t>
            </a:r>
            <a:r>
              <a:rPr sz="2800" b="1" spc="5" dirty="0">
                <a:latin typeface="Arial"/>
                <a:cs typeface="Arial"/>
              </a:rPr>
              <a:t>breaking</a:t>
            </a:r>
            <a:r>
              <a:rPr sz="2800" b="1" spc="-45" dirty="0">
                <a:latin typeface="Arial"/>
                <a:cs typeface="Arial"/>
              </a:rPr>
              <a:t> </a:t>
            </a:r>
            <a:r>
              <a:rPr sz="2800" b="1" spc="5" dirty="0">
                <a:latin typeface="Arial"/>
                <a:cs typeface="Arial"/>
              </a:rPr>
              <a:t>strength?</a:t>
            </a:r>
            <a:endParaRPr sz="2800">
              <a:latin typeface="Arial"/>
              <a:cs typeface="Arial"/>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546100"/>
            <a:ext cx="4900295" cy="695960"/>
          </a:xfrm>
          <a:prstGeom prst="rect">
            <a:avLst/>
          </a:prstGeom>
        </p:spPr>
        <p:txBody>
          <a:bodyPr vert="horz" wrap="square" lIns="0" tIns="12700" rIns="0" bIns="0" rtlCol="0">
            <a:spAutoFit/>
          </a:bodyPr>
          <a:lstStyle/>
          <a:p>
            <a:pPr marL="12700">
              <a:lnSpc>
                <a:spcPct val="100000"/>
              </a:lnSpc>
              <a:spcBef>
                <a:spcPts val="100"/>
              </a:spcBef>
              <a:tabLst>
                <a:tab pos="2466340" algn="l"/>
              </a:tabLst>
            </a:pPr>
            <a:r>
              <a:rPr spc="-5" dirty="0"/>
              <a:t>Example	:Solution</a:t>
            </a:r>
          </a:p>
        </p:txBody>
      </p:sp>
      <p:sp>
        <p:nvSpPr>
          <p:cNvPr id="3" name="object 3"/>
          <p:cNvSpPr txBox="1"/>
          <p:nvPr/>
        </p:nvSpPr>
        <p:spPr>
          <a:xfrm>
            <a:off x="596900" y="1723644"/>
            <a:ext cx="8813800" cy="1236345"/>
          </a:xfrm>
          <a:prstGeom prst="rect">
            <a:avLst/>
          </a:prstGeom>
        </p:spPr>
        <p:txBody>
          <a:bodyPr vert="horz" wrap="square" lIns="0" tIns="59055" rIns="0" bIns="0" rtlCol="0">
            <a:spAutoFit/>
          </a:bodyPr>
          <a:lstStyle/>
          <a:p>
            <a:pPr marL="342900" marR="5080" indent="-330200">
              <a:lnSpc>
                <a:spcPts val="2700"/>
              </a:lnSpc>
              <a:spcBef>
                <a:spcPts val="465"/>
              </a:spcBef>
            </a:pPr>
            <a:r>
              <a:rPr sz="2500" spc="10" dirty="0">
                <a:latin typeface="Arial"/>
                <a:cs typeface="Arial"/>
              </a:rPr>
              <a:t>Let </a:t>
            </a:r>
            <a:r>
              <a:rPr sz="2500" spc="15" dirty="0">
                <a:latin typeface="Arial"/>
                <a:cs typeface="Arial"/>
              </a:rPr>
              <a:t>µ be </a:t>
            </a:r>
            <a:r>
              <a:rPr sz="2500" spc="10" dirty="0">
                <a:latin typeface="Arial"/>
                <a:cs typeface="Arial"/>
              </a:rPr>
              <a:t>the </a:t>
            </a:r>
            <a:r>
              <a:rPr sz="2500" spc="15" dirty="0">
                <a:latin typeface="Arial"/>
                <a:cs typeface="Arial"/>
              </a:rPr>
              <a:t>mean </a:t>
            </a:r>
            <a:r>
              <a:rPr sz="2500" spc="10" dirty="0">
                <a:latin typeface="Arial"/>
                <a:cs typeface="Arial"/>
              </a:rPr>
              <a:t>breaking strength of fibers produced by the  </a:t>
            </a:r>
            <a:r>
              <a:rPr sz="2500" spc="15" dirty="0">
                <a:latin typeface="Arial"/>
                <a:cs typeface="Arial"/>
              </a:rPr>
              <a:t>new </a:t>
            </a:r>
            <a:r>
              <a:rPr sz="2500" spc="10" dirty="0">
                <a:latin typeface="Arial"/>
                <a:cs typeface="Arial"/>
              </a:rPr>
              <a:t>process. </a:t>
            </a:r>
            <a:r>
              <a:rPr sz="2500" spc="-5" dirty="0">
                <a:latin typeface="Arial"/>
                <a:cs typeface="Arial"/>
              </a:rPr>
              <a:t>We </a:t>
            </a:r>
            <a:r>
              <a:rPr sz="2500" spc="15" dirty="0">
                <a:latin typeface="Arial"/>
                <a:cs typeface="Arial"/>
              </a:rPr>
              <a:t>need </a:t>
            </a:r>
            <a:r>
              <a:rPr sz="2500" spc="5" dirty="0">
                <a:latin typeface="Arial"/>
                <a:cs typeface="Arial"/>
              </a:rPr>
              <a:t>to</a:t>
            </a:r>
            <a:r>
              <a:rPr sz="2500" spc="-15" dirty="0">
                <a:latin typeface="Arial"/>
                <a:cs typeface="Arial"/>
              </a:rPr>
              <a:t> </a:t>
            </a:r>
            <a:r>
              <a:rPr sz="2500" spc="5" dirty="0">
                <a:latin typeface="Arial"/>
                <a:cs typeface="Arial"/>
              </a:rPr>
              <a:t>test,</a:t>
            </a:r>
            <a:endParaRPr sz="2500">
              <a:latin typeface="Arial"/>
              <a:cs typeface="Arial"/>
            </a:endParaRPr>
          </a:p>
          <a:p>
            <a:pPr marL="12700">
              <a:lnSpc>
                <a:spcPct val="100000"/>
              </a:lnSpc>
              <a:spcBef>
                <a:spcPts val="760"/>
              </a:spcBef>
            </a:pPr>
            <a:r>
              <a:rPr sz="2500" spc="20" dirty="0">
                <a:latin typeface="Arial"/>
                <a:cs typeface="Arial"/>
              </a:rPr>
              <a:t>H </a:t>
            </a:r>
            <a:r>
              <a:rPr sz="2500" spc="15" dirty="0">
                <a:latin typeface="Arial"/>
                <a:cs typeface="Arial"/>
              </a:rPr>
              <a:t>0 </a:t>
            </a:r>
            <a:r>
              <a:rPr sz="2500" spc="5" dirty="0">
                <a:latin typeface="Arial"/>
                <a:cs typeface="Arial"/>
              </a:rPr>
              <a:t>: </a:t>
            </a:r>
            <a:r>
              <a:rPr sz="2500" spc="15" dirty="0">
                <a:latin typeface="Arial"/>
                <a:cs typeface="Arial"/>
              </a:rPr>
              <a:t>µ ≤ 50 </a:t>
            </a:r>
            <a:r>
              <a:rPr sz="2500" spc="10" dirty="0">
                <a:latin typeface="Arial"/>
                <a:cs typeface="Arial"/>
              </a:rPr>
              <a:t>versus </a:t>
            </a:r>
            <a:r>
              <a:rPr sz="2500" spc="20" dirty="0">
                <a:latin typeface="Arial"/>
                <a:cs typeface="Arial"/>
              </a:rPr>
              <a:t>H </a:t>
            </a:r>
            <a:r>
              <a:rPr sz="2500" spc="15" dirty="0">
                <a:latin typeface="Arial"/>
                <a:cs typeface="Arial"/>
              </a:rPr>
              <a:t>1 </a:t>
            </a:r>
            <a:r>
              <a:rPr sz="2500" spc="5" dirty="0">
                <a:latin typeface="Arial"/>
                <a:cs typeface="Arial"/>
              </a:rPr>
              <a:t>: </a:t>
            </a:r>
            <a:r>
              <a:rPr sz="2500" spc="15" dirty="0">
                <a:latin typeface="Arial"/>
                <a:cs typeface="Arial"/>
              </a:rPr>
              <a:t>µ &gt;</a:t>
            </a:r>
            <a:r>
              <a:rPr sz="2500" spc="-105" dirty="0">
                <a:latin typeface="Arial"/>
                <a:cs typeface="Arial"/>
              </a:rPr>
              <a:t> </a:t>
            </a:r>
            <a:r>
              <a:rPr sz="2500" spc="10" dirty="0">
                <a:latin typeface="Arial"/>
                <a:cs typeface="Arial"/>
              </a:rPr>
              <a:t>50.</a:t>
            </a:r>
            <a:endParaRPr sz="2500">
              <a:latin typeface="Arial"/>
              <a:cs typeface="Arial"/>
            </a:endParaRPr>
          </a:p>
        </p:txBody>
      </p:sp>
      <p:sp>
        <p:nvSpPr>
          <p:cNvPr id="4" name="object 4"/>
          <p:cNvSpPr txBox="1"/>
          <p:nvPr/>
        </p:nvSpPr>
        <p:spPr>
          <a:xfrm>
            <a:off x="596900" y="3983024"/>
            <a:ext cx="109220" cy="199390"/>
          </a:xfrm>
          <a:prstGeom prst="rect">
            <a:avLst/>
          </a:prstGeom>
        </p:spPr>
        <p:txBody>
          <a:bodyPr vert="horz" wrap="square" lIns="0" tIns="17145" rIns="0" bIns="0" rtlCol="0">
            <a:spAutoFit/>
          </a:bodyPr>
          <a:lstStyle/>
          <a:p>
            <a:pPr marL="12700">
              <a:lnSpc>
                <a:spcPct val="100000"/>
              </a:lnSpc>
              <a:spcBef>
                <a:spcPts val="135"/>
              </a:spcBef>
            </a:pPr>
            <a:r>
              <a:rPr sz="1100" spc="-10" dirty="0">
                <a:latin typeface="Trebuchet MS"/>
                <a:cs typeface="Trebuchet MS"/>
              </a:rPr>
              <a:t>●</a:t>
            </a:r>
            <a:endParaRPr sz="1100">
              <a:latin typeface="Trebuchet MS"/>
              <a:cs typeface="Trebuchet MS"/>
            </a:endParaRPr>
          </a:p>
        </p:txBody>
      </p:sp>
      <p:sp>
        <p:nvSpPr>
          <p:cNvPr id="5" name="object 5"/>
          <p:cNvSpPr txBox="1"/>
          <p:nvPr/>
        </p:nvSpPr>
        <p:spPr>
          <a:xfrm>
            <a:off x="596900" y="3031744"/>
            <a:ext cx="9023985" cy="1236345"/>
          </a:xfrm>
          <a:prstGeom prst="rect">
            <a:avLst/>
          </a:prstGeom>
        </p:spPr>
        <p:txBody>
          <a:bodyPr vert="horz" wrap="square" lIns="0" tIns="59055" rIns="0" bIns="0" rtlCol="0">
            <a:spAutoFit/>
          </a:bodyPr>
          <a:lstStyle/>
          <a:p>
            <a:pPr marL="266700" marR="528955" indent="-254000">
              <a:lnSpc>
                <a:spcPts val="2700"/>
              </a:lnSpc>
              <a:spcBef>
                <a:spcPts val="465"/>
              </a:spcBef>
              <a:buSzPct val="44000"/>
              <a:buFont typeface="Trebuchet MS"/>
              <a:buChar char="●"/>
              <a:tabLst>
                <a:tab pos="266700" algn="l"/>
              </a:tabLst>
            </a:pPr>
            <a:r>
              <a:rPr sz="2500" spc="5" dirty="0">
                <a:latin typeface="Arial"/>
                <a:cs typeface="Arial"/>
              </a:rPr>
              <a:t>In this </a:t>
            </a:r>
            <a:r>
              <a:rPr sz="2500" spc="-35" dirty="0">
                <a:latin typeface="Arial"/>
                <a:cs typeface="Arial"/>
              </a:rPr>
              <a:t>way, </a:t>
            </a:r>
            <a:r>
              <a:rPr sz="2500" spc="5" dirty="0">
                <a:latin typeface="Arial"/>
                <a:cs typeface="Arial"/>
              </a:rPr>
              <a:t>if </a:t>
            </a:r>
            <a:r>
              <a:rPr sz="2500" spc="15" dirty="0">
                <a:latin typeface="Arial"/>
                <a:cs typeface="Arial"/>
              </a:rPr>
              <a:t>we </a:t>
            </a:r>
            <a:r>
              <a:rPr sz="2500" spc="10" dirty="0">
                <a:latin typeface="Arial"/>
                <a:cs typeface="Arial"/>
              </a:rPr>
              <a:t>reject </a:t>
            </a:r>
            <a:r>
              <a:rPr sz="2500" spc="20" dirty="0">
                <a:latin typeface="Arial"/>
                <a:cs typeface="Arial"/>
              </a:rPr>
              <a:t>H </a:t>
            </a:r>
            <a:r>
              <a:rPr sz="2500" spc="15" dirty="0">
                <a:latin typeface="Arial"/>
                <a:cs typeface="Arial"/>
              </a:rPr>
              <a:t>0 </a:t>
            </a:r>
            <a:r>
              <a:rPr sz="2500" spc="5" dirty="0">
                <a:latin typeface="Arial"/>
                <a:cs typeface="Arial"/>
              </a:rPr>
              <a:t>, </a:t>
            </a:r>
            <a:r>
              <a:rPr sz="2500" spc="15" dirty="0">
                <a:latin typeface="Arial"/>
                <a:cs typeface="Arial"/>
              </a:rPr>
              <a:t>we </a:t>
            </a:r>
            <a:r>
              <a:rPr sz="2500" spc="5" dirty="0">
                <a:latin typeface="Arial"/>
                <a:cs typeface="Arial"/>
              </a:rPr>
              <a:t>will </a:t>
            </a:r>
            <a:r>
              <a:rPr sz="2500" spc="10" dirty="0">
                <a:latin typeface="Arial"/>
                <a:cs typeface="Arial"/>
              </a:rPr>
              <a:t>conclude that the </a:t>
            </a:r>
            <a:r>
              <a:rPr sz="2500" spc="15" dirty="0">
                <a:latin typeface="Arial"/>
                <a:cs typeface="Arial"/>
              </a:rPr>
              <a:t>new  </a:t>
            </a:r>
            <a:r>
              <a:rPr sz="2500" spc="10" dirty="0">
                <a:latin typeface="Arial"/>
                <a:cs typeface="Arial"/>
              </a:rPr>
              <a:t>process is</a:t>
            </a:r>
            <a:r>
              <a:rPr sz="2500" spc="-5" dirty="0">
                <a:latin typeface="Arial"/>
                <a:cs typeface="Arial"/>
              </a:rPr>
              <a:t> </a:t>
            </a:r>
            <a:r>
              <a:rPr sz="2500" spc="-15" dirty="0">
                <a:latin typeface="Arial"/>
                <a:cs typeface="Arial"/>
              </a:rPr>
              <a:t>better.</a:t>
            </a:r>
            <a:endParaRPr sz="2500">
              <a:latin typeface="Arial"/>
              <a:cs typeface="Arial"/>
            </a:endParaRPr>
          </a:p>
          <a:p>
            <a:pPr marL="266700">
              <a:lnSpc>
                <a:spcPct val="100000"/>
              </a:lnSpc>
              <a:spcBef>
                <a:spcPts val="760"/>
              </a:spcBef>
              <a:tabLst>
                <a:tab pos="1997075" algn="l"/>
              </a:tabLst>
            </a:pPr>
            <a:r>
              <a:rPr sz="2500" spc="15" dirty="0">
                <a:latin typeface="Arial"/>
                <a:cs typeface="Arial"/>
              </a:rPr>
              <a:t>Under</a:t>
            </a:r>
            <a:r>
              <a:rPr sz="2500" spc="5" dirty="0">
                <a:latin typeface="Arial"/>
                <a:cs typeface="Arial"/>
              </a:rPr>
              <a:t> </a:t>
            </a:r>
            <a:r>
              <a:rPr sz="2500" spc="15" dirty="0">
                <a:latin typeface="Arial"/>
                <a:cs typeface="Arial"/>
              </a:rPr>
              <a:t>H0</a:t>
            </a:r>
            <a:r>
              <a:rPr sz="2500" spc="5" dirty="0">
                <a:latin typeface="Arial"/>
                <a:cs typeface="Arial"/>
              </a:rPr>
              <a:t> ,	</a:t>
            </a:r>
            <a:r>
              <a:rPr sz="2500" spc="10" dirty="0">
                <a:latin typeface="Arial"/>
                <a:cs typeface="Arial"/>
              </a:rPr>
              <a:t>the </a:t>
            </a:r>
            <a:r>
              <a:rPr sz="2500" spc="15" dirty="0">
                <a:latin typeface="Arial"/>
                <a:cs typeface="Arial"/>
              </a:rPr>
              <a:t>sample mean X has a </a:t>
            </a:r>
            <a:r>
              <a:rPr sz="2500" spc="10" dirty="0">
                <a:latin typeface="Arial"/>
                <a:cs typeface="Arial"/>
              </a:rPr>
              <a:t>normal distribution</a:t>
            </a:r>
            <a:r>
              <a:rPr sz="2500" spc="-95" dirty="0">
                <a:latin typeface="Arial"/>
                <a:cs typeface="Arial"/>
              </a:rPr>
              <a:t> </a:t>
            </a:r>
            <a:r>
              <a:rPr sz="2500" spc="10" dirty="0">
                <a:latin typeface="Arial"/>
                <a:cs typeface="Arial"/>
              </a:rPr>
              <a:t>with</a:t>
            </a:r>
            <a:endParaRPr sz="2500">
              <a:latin typeface="Arial"/>
              <a:cs typeface="Arial"/>
            </a:endParaRPr>
          </a:p>
        </p:txBody>
      </p:sp>
      <p:sp>
        <p:nvSpPr>
          <p:cNvPr id="6" name="object 6"/>
          <p:cNvSpPr txBox="1"/>
          <p:nvPr/>
        </p:nvSpPr>
        <p:spPr>
          <a:xfrm>
            <a:off x="596900" y="4229811"/>
            <a:ext cx="5996305" cy="2463800"/>
          </a:xfrm>
          <a:prstGeom prst="rect">
            <a:avLst/>
          </a:prstGeom>
        </p:spPr>
        <p:txBody>
          <a:bodyPr vert="horz" wrap="square" lIns="0" tIns="126365" rIns="0" bIns="0" rtlCol="0">
            <a:spAutoFit/>
          </a:bodyPr>
          <a:lstStyle/>
          <a:p>
            <a:pPr marL="12700">
              <a:lnSpc>
                <a:spcPct val="100000"/>
              </a:lnSpc>
              <a:spcBef>
                <a:spcPts val="995"/>
              </a:spcBef>
            </a:pPr>
            <a:r>
              <a:rPr sz="2500" spc="15" dirty="0">
                <a:latin typeface="Arial"/>
                <a:cs typeface="Arial"/>
              </a:rPr>
              <a:t>mean 50</a:t>
            </a:r>
            <a:r>
              <a:rPr sz="2500" spc="-10" dirty="0">
                <a:latin typeface="Arial"/>
                <a:cs typeface="Arial"/>
              </a:rPr>
              <a:t> </a:t>
            </a:r>
            <a:r>
              <a:rPr sz="2500" spc="15" dirty="0">
                <a:latin typeface="Arial"/>
                <a:cs typeface="Arial"/>
              </a:rPr>
              <a:t>and</a:t>
            </a:r>
            <a:endParaRPr sz="2500">
              <a:latin typeface="Arial"/>
              <a:cs typeface="Arial"/>
            </a:endParaRPr>
          </a:p>
          <a:p>
            <a:pPr marL="12700">
              <a:lnSpc>
                <a:spcPct val="100000"/>
              </a:lnSpc>
              <a:spcBef>
                <a:spcPts val="900"/>
              </a:spcBef>
            </a:pPr>
            <a:r>
              <a:rPr sz="2500" spc="10" dirty="0">
                <a:latin typeface="Arial"/>
                <a:cs typeface="Arial"/>
              </a:rPr>
              <a:t>standard deviation 1/ sqrt(1000) </a:t>
            </a:r>
            <a:r>
              <a:rPr sz="2500" spc="15" dirty="0">
                <a:latin typeface="Arial"/>
                <a:cs typeface="Arial"/>
              </a:rPr>
              <a:t>=</a:t>
            </a:r>
            <a:r>
              <a:rPr sz="2500" spc="-30" dirty="0">
                <a:latin typeface="Arial"/>
                <a:cs typeface="Arial"/>
              </a:rPr>
              <a:t> </a:t>
            </a:r>
            <a:r>
              <a:rPr sz="2500" spc="10" dirty="0">
                <a:latin typeface="Arial"/>
                <a:cs typeface="Arial"/>
              </a:rPr>
              <a:t>0.0316.</a:t>
            </a:r>
            <a:endParaRPr sz="2500">
              <a:latin typeface="Arial"/>
              <a:cs typeface="Arial"/>
            </a:endParaRPr>
          </a:p>
          <a:p>
            <a:pPr marL="266700" indent="-254000">
              <a:lnSpc>
                <a:spcPct val="100000"/>
              </a:lnSpc>
              <a:spcBef>
                <a:spcPts val="800"/>
              </a:spcBef>
              <a:buSzPct val="44000"/>
              <a:buFont typeface="Trebuchet MS"/>
              <a:buChar char="●"/>
              <a:tabLst>
                <a:tab pos="266700" algn="l"/>
              </a:tabLst>
            </a:pPr>
            <a:r>
              <a:rPr sz="2500" spc="10" dirty="0">
                <a:latin typeface="Arial"/>
                <a:cs typeface="Arial"/>
              </a:rPr>
              <a:t>The z-score</a:t>
            </a:r>
            <a:r>
              <a:rPr sz="2500" spc="-5" dirty="0">
                <a:latin typeface="Arial"/>
                <a:cs typeface="Arial"/>
              </a:rPr>
              <a:t> </a:t>
            </a:r>
            <a:r>
              <a:rPr sz="2500" spc="5" dirty="0">
                <a:latin typeface="Arial"/>
                <a:cs typeface="Arial"/>
              </a:rPr>
              <a:t>is:</a:t>
            </a:r>
            <a:endParaRPr sz="2500">
              <a:latin typeface="Arial"/>
              <a:cs typeface="Arial"/>
            </a:endParaRPr>
          </a:p>
          <a:p>
            <a:pPr marL="12700">
              <a:lnSpc>
                <a:spcPct val="100000"/>
              </a:lnSpc>
              <a:spcBef>
                <a:spcPts val="800"/>
              </a:spcBef>
            </a:pPr>
            <a:r>
              <a:rPr sz="2500" spc="10" dirty="0">
                <a:latin typeface="Arial"/>
                <a:cs typeface="Arial"/>
              </a:rPr>
              <a:t>z </a:t>
            </a:r>
            <a:r>
              <a:rPr sz="2500" spc="15" dirty="0">
                <a:latin typeface="Arial"/>
                <a:cs typeface="Arial"/>
              </a:rPr>
              <a:t>= </a:t>
            </a:r>
            <a:r>
              <a:rPr sz="2500" spc="10" dirty="0">
                <a:latin typeface="Arial"/>
                <a:cs typeface="Arial"/>
              </a:rPr>
              <a:t>(50.1 </a:t>
            </a:r>
            <a:r>
              <a:rPr sz="2500" spc="15" dirty="0">
                <a:latin typeface="Arial"/>
                <a:cs typeface="Arial"/>
              </a:rPr>
              <a:t>− </a:t>
            </a:r>
            <a:r>
              <a:rPr sz="2500" spc="10" dirty="0">
                <a:latin typeface="Arial"/>
                <a:cs typeface="Arial"/>
              </a:rPr>
              <a:t>50) </a:t>
            </a:r>
            <a:r>
              <a:rPr sz="2500" spc="5" dirty="0">
                <a:latin typeface="Arial"/>
                <a:cs typeface="Arial"/>
              </a:rPr>
              <a:t>/ </a:t>
            </a:r>
            <a:r>
              <a:rPr sz="2500" spc="10" dirty="0">
                <a:latin typeface="Arial"/>
                <a:cs typeface="Arial"/>
              </a:rPr>
              <a:t>0.0316 </a:t>
            </a:r>
            <a:r>
              <a:rPr sz="2500" spc="15" dirty="0">
                <a:latin typeface="Arial"/>
                <a:cs typeface="Arial"/>
              </a:rPr>
              <a:t>=</a:t>
            </a:r>
            <a:r>
              <a:rPr sz="2500" spc="-50" dirty="0">
                <a:latin typeface="Arial"/>
                <a:cs typeface="Arial"/>
              </a:rPr>
              <a:t> </a:t>
            </a:r>
            <a:r>
              <a:rPr sz="2500" spc="10" dirty="0">
                <a:latin typeface="Arial"/>
                <a:cs typeface="Arial"/>
              </a:rPr>
              <a:t>3.16</a:t>
            </a:r>
            <a:endParaRPr sz="2500">
              <a:latin typeface="Arial"/>
              <a:cs typeface="Arial"/>
            </a:endParaRPr>
          </a:p>
          <a:p>
            <a:pPr marL="266700" indent="-254000">
              <a:lnSpc>
                <a:spcPct val="100000"/>
              </a:lnSpc>
              <a:spcBef>
                <a:spcPts val="800"/>
              </a:spcBef>
              <a:buSzPct val="44000"/>
              <a:buFont typeface="Trebuchet MS"/>
              <a:buChar char="●"/>
              <a:tabLst>
                <a:tab pos="266700" algn="l"/>
              </a:tabLst>
            </a:pPr>
            <a:r>
              <a:rPr sz="2500" spc="15" dirty="0">
                <a:latin typeface="Arial"/>
                <a:cs typeface="Arial"/>
              </a:rPr>
              <a:t>P </a:t>
            </a:r>
            <a:r>
              <a:rPr sz="2500" spc="10" dirty="0">
                <a:latin typeface="Arial"/>
                <a:cs typeface="Arial"/>
              </a:rPr>
              <a:t>-value </a:t>
            </a:r>
            <a:r>
              <a:rPr sz="2500" spc="15" dirty="0">
                <a:latin typeface="Arial"/>
                <a:cs typeface="Arial"/>
              </a:rPr>
              <a:t>= </a:t>
            </a:r>
            <a:r>
              <a:rPr sz="2500" spc="10" dirty="0">
                <a:latin typeface="Arial"/>
                <a:cs typeface="Arial"/>
              </a:rPr>
              <a:t>P(z </a:t>
            </a:r>
            <a:r>
              <a:rPr sz="2500" spc="15" dirty="0">
                <a:latin typeface="Arial"/>
                <a:cs typeface="Arial"/>
              </a:rPr>
              <a:t>&gt; </a:t>
            </a:r>
            <a:r>
              <a:rPr sz="2500" spc="10" dirty="0">
                <a:latin typeface="Arial"/>
                <a:cs typeface="Arial"/>
              </a:rPr>
              <a:t>3.16) </a:t>
            </a:r>
            <a:r>
              <a:rPr sz="2500" spc="15" dirty="0">
                <a:latin typeface="Arial"/>
                <a:cs typeface="Arial"/>
              </a:rPr>
              <a:t>=</a:t>
            </a:r>
            <a:r>
              <a:rPr sz="2500" spc="-100" dirty="0">
                <a:latin typeface="Arial"/>
                <a:cs typeface="Arial"/>
              </a:rPr>
              <a:t> </a:t>
            </a:r>
            <a:r>
              <a:rPr sz="2500" spc="10" dirty="0">
                <a:latin typeface="Arial"/>
                <a:cs typeface="Arial"/>
              </a:rPr>
              <a:t>0.0008</a:t>
            </a:r>
            <a:endParaRPr sz="2500">
              <a:latin typeface="Arial"/>
              <a:cs typeface="Arial"/>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3900" y="546100"/>
            <a:ext cx="8627110" cy="695960"/>
          </a:xfrm>
          <a:prstGeom prst="rect">
            <a:avLst/>
          </a:prstGeom>
        </p:spPr>
        <p:txBody>
          <a:bodyPr vert="horz" wrap="square" lIns="0" tIns="12700" rIns="0" bIns="0" rtlCol="0">
            <a:spAutoFit/>
          </a:bodyPr>
          <a:lstStyle/>
          <a:p>
            <a:pPr marL="12700">
              <a:lnSpc>
                <a:spcPct val="100000"/>
              </a:lnSpc>
              <a:spcBef>
                <a:spcPts val="100"/>
              </a:spcBef>
              <a:tabLst>
                <a:tab pos="2496820" algn="l"/>
                <a:tab pos="5757545" algn="l"/>
              </a:tabLst>
            </a:pPr>
            <a:r>
              <a:rPr spc="-5" dirty="0"/>
              <a:t>Result</a:t>
            </a:r>
            <a:r>
              <a:rPr spc="5" dirty="0"/>
              <a:t> </a:t>
            </a:r>
            <a:r>
              <a:rPr spc="-5" dirty="0"/>
              <a:t>is	Statistically	Significant</a:t>
            </a:r>
          </a:p>
        </p:txBody>
      </p:sp>
      <p:sp>
        <p:nvSpPr>
          <p:cNvPr id="3" name="object 3"/>
          <p:cNvSpPr txBox="1"/>
          <p:nvPr/>
        </p:nvSpPr>
        <p:spPr>
          <a:xfrm>
            <a:off x="596900" y="18745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4" name="object 4"/>
          <p:cNvSpPr txBox="1"/>
          <p:nvPr/>
        </p:nvSpPr>
        <p:spPr>
          <a:xfrm>
            <a:off x="596900" y="30302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5" name="object 5"/>
          <p:cNvSpPr txBox="1">
            <a:spLocks noGrp="1"/>
          </p:cNvSpPr>
          <p:nvPr>
            <p:ph type="body" idx="1"/>
          </p:nvPr>
        </p:nvSpPr>
        <p:spPr>
          <a:prstGeom prst="rect">
            <a:avLst/>
          </a:prstGeom>
        </p:spPr>
        <p:txBody>
          <a:bodyPr vert="horz" wrap="square" lIns="0" tIns="63500" rIns="0" bIns="0" rtlCol="0">
            <a:spAutoFit/>
          </a:bodyPr>
          <a:lstStyle/>
          <a:p>
            <a:pPr marL="417195" marR="1097280">
              <a:lnSpc>
                <a:spcPts val="3500"/>
              </a:lnSpc>
              <a:spcBef>
                <a:spcPts val="500"/>
              </a:spcBef>
            </a:pPr>
            <a:r>
              <a:rPr sz="3200" spc="-5" dirty="0"/>
              <a:t>The </a:t>
            </a:r>
            <a:r>
              <a:rPr sz="3200" dirty="0"/>
              <a:t>P-value is </a:t>
            </a:r>
            <a:r>
              <a:rPr sz="3200" spc="-5" dirty="0"/>
              <a:t>0.0008. This </a:t>
            </a:r>
            <a:r>
              <a:rPr sz="3200" dirty="0"/>
              <a:t>is </a:t>
            </a:r>
            <a:r>
              <a:rPr sz="3200" spc="-5" dirty="0"/>
              <a:t>very</a:t>
            </a:r>
            <a:r>
              <a:rPr sz="3200" spc="-70" dirty="0"/>
              <a:t> </a:t>
            </a:r>
            <a:r>
              <a:rPr sz="3200" spc="-5" dirty="0"/>
              <a:t>strong  </a:t>
            </a:r>
            <a:r>
              <a:rPr sz="3200" dirty="0"/>
              <a:t>evidence against </a:t>
            </a:r>
            <a:r>
              <a:rPr sz="3200" spc="5" dirty="0"/>
              <a:t>H</a:t>
            </a:r>
            <a:r>
              <a:rPr sz="3150" spc="7" baseline="-29100" dirty="0"/>
              <a:t>0</a:t>
            </a:r>
            <a:r>
              <a:rPr sz="3150" spc="-307" baseline="-29100" dirty="0"/>
              <a:t> </a:t>
            </a:r>
            <a:r>
              <a:rPr sz="3200" dirty="0"/>
              <a:t>.</a:t>
            </a:r>
            <a:endParaRPr sz="3200"/>
          </a:p>
          <a:p>
            <a:pPr marL="417195" marR="5080">
              <a:lnSpc>
                <a:spcPts val="3500"/>
              </a:lnSpc>
              <a:spcBef>
                <a:spcPts val="2100"/>
              </a:spcBef>
            </a:pPr>
            <a:r>
              <a:rPr sz="3200" spc="-5" dirty="0"/>
              <a:t>The </a:t>
            </a:r>
            <a:r>
              <a:rPr sz="3200" dirty="0"/>
              <a:t>new process produces </a:t>
            </a:r>
            <a:r>
              <a:rPr sz="3200" spc="-5" dirty="0"/>
              <a:t>fibers with </a:t>
            </a:r>
            <a:r>
              <a:rPr sz="3200" dirty="0"/>
              <a:t>a </a:t>
            </a:r>
            <a:r>
              <a:rPr sz="3200" spc="-5" dirty="0"/>
              <a:t>greater  </a:t>
            </a:r>
            <a:r>
              <a:rPr sz="3200" dirty="0"/>
              <a:t>mean breaking</a:t>
            </a:r>
            <a:r>
              <a:rPr sz="3200" spc="-5" dirty="0"/>
              <a:t> strength.</a:t>
            </a:r>
            <a:endParaRPr sz="320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8000" y="558800"/>
            <a:ext cx="9340850" cy="695960"/>
          </a:xfrm>
          <a:prstGeom prst="rect">
            <a:avLst/>
          </a:prstGeom>
        </p:spPr>
        <p:txBody>
          <a:bodyPr vert="horz" wrap="square" lIns="0" tIns="12700" rIns="0" bIns="0" rtlCol="0">
            <a:spAutoFit/>
          </a:bodyPr>
          <a:lstStyle/>
          <a:p>
            <a:pPr marL="12700">
              <a:lnSpc>
                <a:spcPct val="100000"/>
              </a:lnSpc>
              <a:spcBef>
                <a:spcPts val="100"/>
              </a:spcBef>
              <a:tabLst>
                <a:tab pos="2496820" algn="l"/>
                <a:tab pos="6471920" algn="l"/>
              </a:tabLst>
            </a:pPr>
            <a:r>
              <a:rPr spc="-5" dirty="0"/>
              <a:t>Result</a:t>
            </a:r>
            <a:r>
              <a:rPr spc="5" dirty="0"/>
              <a:t> </a:t>
            </a:r>
            <a:r>
              <a:rPr spc="-5" dirty="0"/>
              <a:t>is	not</a:t>
            </a:r>
            <a:r>
              <a:rPr spc="15" dirty="0"/>
              <a:t> </a:t>
            </a:r>
            <a:r>
              <a:rPr spc="-5" dirty="0"/>
              <a:t>Practically	Significant</a:t>
            </a:r>
          </a:p>
        </p:txBody>
      </p:sp>
      <p:sp>
        <p:nvSpPr>
          <p:cNvPr id="3" name="object 3"/>
          <p:cNvSpPr txBox="1"/>
          <p:nvPr/>
        </p:nvSpPr>
        <p:spPr>
          <a:xfrm>
            <a:off x="381000" y="1712976"/>
            <a:ext cx="8573770" cy="862965"/>
          </a:xfrm>
          <a:prstGeom prst="rect">
            <a:avLst/>
          </a:prstGeom>
        </p:spPr>
        <p:txBody>
          <a:bodyPr vert="horz" wrap="square" lIns="0" tIns="67310" rIns="0" bIns="0" rtlCol="0">
            <a:spAutoFit/>
          </a:bodyPr>
          <a:lstStyle/>
          <a:p>
            <a:pPr marL="342900" marR="5080" indent="-330200">
              <a:lnSpc>
                <a:spcPts val="3100"/>
              </a:lnSpc>
              <a:spcBef>
                <a:spcPts val="530"/>
              </a:spcBef>
            </a:pPr>
            <a:r>
              <a:rPr sz="2900" b="1" dirty="0">
                <a:latin typeface="Arial"/>
                <a:cs typeface="Arial"/>
              </a:rPr>
              <a:t>What practical conclusion should be </a:t>
            </a:r>
            <a:r>
              <a:rPr sz="2900" b="1" spc="5" dirty="0">
                <a:latin typeface="Arial"/>
                <a:cs typeface="Arial"/>
              </a:rPr>
              <a:t>drawn from  </a:t>
            </a:r>
            <a:r>
              <a:rPr sz="2900" b="1" dirty="0">
                <a:latin typeface="Arial"/>
                <a:cs typeface="Arial"/>
              </a:rPr>
              <a:t>this</a:t>
            </a:r>
            <a:r>
              <a:rPr sz="2900" b="1" spc="-5" dirty="0">
                <a:latin typeface="Arial"/>
                <a:cs typeface="Arial"/>
              </a:rPr>
              <a:t> </a:t>
            </a:r>
            <a:r>
              <a:rPr sz="2900" b="1" dirty="0">
                <a:latin typeface="Arial"/>
                <a:cs typeface="Arial"/>
              </a:rPr>
              <a:t>result?</a:t>
            </a:r>
            <a:endParaRPr sz="2900">
              <a:latin typeface="Arial"/>
              <a:cs typeface="Arial"/>
            </a:endParaRPr>
          </a:p>
        </p:txBody>
      </p:sp>
      <p:sp>
        <p:nvSpPr>
          <p:cNvPr id="4" name="object 4"/>
          <p:cNvSpPr txBox="1"/>
          <p:nvPr/>
        </p:nvSpPr>
        <p:spPr>
          <a:xfrm>
            <a:off x="381000" y="3745179"/>
            <a:ext cx="121920" cy="225425"/>
          </a:xfrm>
          <a:prstGeom prst="rect">
            <a:avLst/>
          </a:prstGeom>
        </p:spPr>
        <p:txBody>
          <a:bodyPr vert="horz" wrap="square" lIns="0" tIns="13970" rIns="0" bIns="0" rtlCol="0">
            <a:spAutoFit/>
          </a:bodyPr>
          <a:lstStyle/>
          <a:p>
            <a:pPr marL="12700">
              <a:lnSpc>
                <a:spcPct val="100000"/>
              </a:lnSpc>
              <a:spcBef>
                <a:spcPts val="110"/>
              </a:spcBef>
            </a:pPr>
            <a:r>
              <a:rPr sz="1300" spc="-30" dirty="0">
                <a:latin typeface="Trebuchet MS"/>
                <a:cs typeface="Trebuchet MS"/>
              </a:rPr>
              <a:t>●</a:t>
            </a:r>
            <a:endParaRPr sz="1300">
              <a:latin typeface="Trebuchet MS"/>
              <a:cs typeface="Trebuchet MS"/>
            </a:endParaRPr>
          </a:p>
        </p:txBody>
      </p:sp>
      <p:sp>
        <p:nvSpPr>
          <p:cNvPr id="5" name="object 5"/>
          <p:cNvSpPr txBox="1"/>
          <p:nvPr/>
        </p:nvSpPr>
        <p:spPr>
          <a:xfrm>
            <a:off x="381000" y="4684979"/>
            <a:ext cx="121920" cy="225425"/>
          </a:xfrm>
          <a:prstGeom prst="rect">
            <a:avLst/>
          </a:prstGeom>
        </p:spPr>
        <p:txBody>
          <a:bodyPr vert="horz" wrap="square" lIns="0" tIns="13970" rIns="0" bIns="0" rtlCol="0">
            <a:spAutoFit/>
          </a:bodyPr>
          <a:lstStyle/>
          <a:p>
            <a:pPr marL="12700">
              <a:lnSpc>
                <a:spcPct val="100000"/>
              </a:lnSpc>
              <a:spcBef>
                <a:spcPts val="110"/>
              </a:spcBef>
            </a:pPr>
            <a:r>
              <a:rPr sz="1300" spc="-30" dirty="0">
                <a:latin typeface="Trebuchet MS"/>
                <a:cs typeface="Trebuchet MS"/>
              </a:rPr>
              <a:t>●</a:t>
            </a:r>
            <a:endParaRPr sz="1300">
              <a:latin typeface="Trebuchet MS"/>
              <a:cs typeface="Trebuchet MS"/>
            </a:endParaRPr>
          </a:p>
        </p:txBody>
      </p:sp>
      <p:sp>
        <p:nvSpPr>
          <p:cNvPr id="6" name="object 6"/>
          <p:cNvSpPr txBox="1"/>
          <p:nvPr/>
        </p:nvSpPr>
        <p:spPr>
          <a:xfrm>
            <a:off x="381000" y="6018479"/>
            <a:ext cx="121920" cy="225425"/>
          </a:xfrm>
          <a:prstGeom prst="rect">
            <a:avLst/>
          </a:prstGeom>
        </p:spPr>
        <p:txBody>
          <a:bodyPr vert="horz" wrap="square" lIns="0" tIns="13970" rIns="0" bIns="0" rtlCol="0">
            <a:spAutoFit/>
          </a:bodyPr>
          <a:lstStyle/>
          <a:p>
            <a:pPr marL="12700">
              <a:lnSpc>
                <a:spcPct val="100000"/>
              </a:lnSpc>
              <a:spcBef>
                <a:spcPts val="110"/>
              </a:spcBef>
            </a:pPr>
            <a:r>
              <a:rPr sz="1300" spc="-30" dirty="0">
                <a:latin typeface="Trebuchet MS"/>
                <a:cs typeface="Trebuchet MS"/>
              </a:rPr>
              <a:t>●</a:t>
            </a:r>
            <a:endParaRPr sz="1300">
              <a:latin typeface="Trebuchet MS"/>
              <a:cs typeface="Trebuchet MS"/>
            </a:endParaRPr>
          </a:p>
        </p:txBody>
      </p:sp>
      <p:sp>
        <p:nvSpPr>
          <p:cNvPr id="7" name="object 7"/>
          <p:cNvSpPr txBox="1"/>
          <p:nvPr/>
        </p:nvSpPr>
        <p:spPr>
          <a:xfrm>
            <a:off x="381000" y="2652776"/>
            <a:ext cx="9049385" cy="4088765"/>
          </a:xfrm>
          <a:prstGeom prst="rect">
            <a:avLst/>
          </a:prstGeom>
        </p:spPr>
        <p:txBody>
          <a:bodyPr vert="horz" wrap="square" lIns="0" tIns="67310" rIns="0" bIns="0" rtlCol="0">
            <a:spAutoFit/>
          </a:bodyPr>
          <a:lstStyle/>
          <a:p>
            <a:pPr marL="304800" marR="19685" indent="-292100">
              <a:lnSpc>
                <a:spcPts val="3100"/>
              </a:lnSpc>
              <a:spcBef>
                <a:spcPts val="530"/>
              </a:spcBef>
              <a:buSzPct val="44827"/>
              <a:buFont typeface="Trebuchet MS"/>
              <a:buChar char="●"/>
              <a:tabLst>
                <a:tab pos="304800" algn="l"/>
              </a:tabLst>
            </a:pPr>
            <a:r>
              <a:rPr sz="2900" spc="5" dirty="0">
                <a:latin typeface="Arial"/>
                <a:cs typeface="Arial"/>
              </a:rPr>
              <a:t>On </a:t>
            </a:r>
            <a:r>
              <a:rPr sz="2900" dirty="0">
                <a:latin typeface="Arial"/>
                <a:cs typeface="Arial"/>
              </a:rPr>
              <a:t>the </a:t>
            </a:r>
            <a:r>
              <a:rPr sz="2900" spc="5" dirty="0">
                <a:latin typeface="Arial"/>
                <a:cs typeface="Arial"/>
              </a:rPr>
              <a:t>basis of </a:t>
            </a:r>
            <a:r>
              <a:rPr sz="2900" dirty="0">
                <a:latin typeface="Arial"/>
                <a:cs typeface="Arial"/>
              </a:rPr>
              <a:t>the </a:t>
            </a:r>
            <a:r>
              <a:rPr sz="2900" spc="5" dirty="0">
                <a:latin typeface="Arial"/>
                <a:cs typeface="Arial"/>
              </a:rPr>
              <a:t>hypothesis </a:t>
            </a:r>
            <a:r>
              <a:rPr sz="2900" dirty="0">
                <a:latin typeface="Arial"/>
                <a:cs typeface="Arial"/>
              </a:rPr>
              <a:t>test, </a:t>
            </a:r>
            <a:r>
              <a:rPr sz="2900" spc="5" dirty="0">
                <a:latin typeface="Arial"/>
                <a:cs typeface="Arial"/>
              </a:rPr>
              <a:t>we are </a:t>
            </a:r>
            <a:r>
              <a:rPr sz="2900" dirty="0">
                <a:latin typeface="Arial"/>
                <a:cs typeface="Arial"/>
              </a:rPr>
              <a:t>quite </a:t>
            </a:r>
            <a:r>
              <a:rPr sz="2900" spc="5" dirty="0">
                <a:latin typeface="Arial"/>
                <a:cs typeface="Arial"/>
              </a:rPr>
              <a:t>sure  </a:t>
            </a:r>
            <a:r>
              <a:rPr sz="2900" dirty="0">
                <a:latin typeface="Arial"/>
                <a:cs typeface="Arial"/>
              </a:rPr>
              <a:t>that the </a:t>
            </a:r>
            <a:r>
              <a:rPr sz="2900" spc="5" dirty="0">
                <a:latin typeface="Arial"/>
                <a:cs typeface="Arial"/>
              </a:rPr>
              <a:t>new process </a:t>
            </a:r>
            <a:r>
              <a:rPr sz="2900" dirty="0">
                <a:latin typeface="Arial"/>
                <a:cs typeface="Arial"/>
              </a:rPr>
              <a:t>is</a:t>
            </a:r>
            <a:r>
              <a:rPr sz="2900" spc="-15" dirty="0">
                <a:latin typeface="Arial"/>
                <a:cs typeface="Arial"/>
              </a:rPr>
              <a:t> </a:t>
            </a:r>
            <a:r>
              <a:rPr sz="2900" spc="-25" dirty="0">
                <a:latin typeface="Arial"/>
                <a:cs typeface="Arial"/>
              </a:rPr>
              <a:t>better.</a:t>
            </a:r>
            <a:endParaRPr sz="2900">
              <a:latin typeface="Arial"/>
              <a:cs typeface="Arial"/>
            </a:endParaRPr>
          </a:p>
          <a:p>
            <a:pPr marL="304800" marR="1424940">
              <a:lnSpc>
                <a:spcPts val="3000"/>
              </a:lnSpc>
              <a:spcBef>
                <a:spcPts val="1380"/>
              </a:spcBef>
            </a:pPr>
            <a:r>
              <a:rPr sz="2900" spc="-5" dirty="0">
                <a:latin typeface="Arial"/>
                <a:cs typeface="Arial"/>
              </a:rPr>
              <a:t>Would </a:t>
            </a:r>
            <a:r>
              <a:rPr sz="2900" dirty="0">
                <a:latin typeface="Arial"/>
                <a:cs typeface="Arial"/>
              </a:rPr>
              <a:t>it </a:t>
            </a:r>
            <a:r>
              <a:rPr sz="2900" spc="5" dirty="0">
                <a:latin typeface="Arial"/>
                <a:cs typeface="Arial"/>
              </a:rPr>
              <a:t>be worthwhile </a:t>
            </a:r>
            <a:r>
              <a:rPr sz="2900" dirty="0">
                <a:latin typeface="Arial"/>
                <a:cs typeface="Arial"/>
              </a:rPr>
              <a:t>to </a:t>
            </a:r>
            <a:r>
              <a:rPr sz="2900" spc="5" dirty="0">
                <a:latin typeface="Arial"/>
                <a:cs typeface="Arial"/>
              </a:rPr>
              <a:t>implement </a:t>
            </a:r>
            <a:r>
              <a:rPr sz="2900" dirty="0">
                <a:latin typeface="Arial"/>
                <a:cs typeface="Arial"/>
              </a:rPr>
              <a:t>the</a:t>
            </a:r>
            <a:r>
              <a:rPr sz="2900" spc="-65" dirty="0">
                <a:latin typeface="Arial"/>
                <a:cs typeface="Arial"/>
              </a:rPr>
              <a:t> </a:t>
            </a:r>
            <a:r>
              <a:rPr sz="2900" spc="5" dirty="0">
                <a:latin typeface="Arial"/>
                <a:cs typeface="Arial"/>
              </a:rPr>
              <a:t>new  process? Probably</a:t>
            </a:r>
            <a:r>
              <a:rPr sz="2900" spc="-10" dirty="0">
                <a:latin typeface="Arial"/>
                <a:cs typeface="Arial"/>
              </a:rPr>
              <a:t> </a:t>
            </a:r>
            <a:r>
              <a:rPr sz="2900" dirty="0">
                <a:latin typeface="Arial"/>
                <a:cs typeface="Arial"/>
              </a:rPr>
              <a:t>not.</a:t>
            </a:r>
            <a:endParaRPr sz="2900">
              <a:latin typeface="Arial"/>
              <a:cs typeface="Arial"/>
            </a:endParaRPr>
          </a:p>
          <a:p>
            <a:pPr marL="304800" marR="5080">
              <a:lnSpc>
                <a:spcPct val="87600"/>
              </a:lnSpc>
              <a:spcBef>
                <a:spcPts val="1330"/>
              </a:spcBef>
            </a:pPr>
            <a:r>
              <a:rPr sz="2900" spc="5" dirty="0">
                <a:latin typeface="Arial"/>
                <a:cs typeface="Arial"/>
              </a:rPr>
              <a:t>The reason </a:t>
            </a:r>
            <a:r>
              <a:rPr sz="2900" dirty="0">
                <a:latin typeface="Arial"/>
                <a:cs typeface="Arial"/>
              </a:rPr>
              <a:t>is that the </a:t>
            </a:r>
            <a:r>
              <a:rPr sz="2900" spc="-5" dirty="0">
                <a:latin typeface="Arial"/>
                <a:cs typeface="Arial"/>
              </a:rPr>
              <a:t>difference </a:t>
            </a:r>
            <a:r>
              <a:rPr sz="2900" spc="5" dirty="0">
                <a:latin typeface="Arial"/>
                <a:cs typeface="Arial"/>
              </a:rPr>
              <a:t>between </a:t>
            </a:r>
            <a:r>
              <a:rPr sz="2900" dirty="0">
                <a:latin typeface="Arial"/>
                <a:cs typeface="Arial"/>
              </a:rPr>
              <a:t>the </a:t>
            </a:r>
            <a:r>
              <a:rPr sz="2900" spc="5" dirty="0">
                <a:latin typeface="Arial"/>
                <a:cs typeface="Arial"/>
              </a:rPr>
              <a:t>old and  new processes, although highly </a:t>
            </a:r>
            <a:r>
              <a:rPr sz="2900" dirty="0">
                <a:latin typeface="Arial"/>
                <a:cs typeface="Arial"/>
              </a:rPr>
              <a:t>statistically  significant, </a:t>
            </a:r>
            <a:r>
              <a:rPr sz="2900" spc="5" dirty="0">
                <a:latin typeface="Arial"/>
                <a:cs typeface="Arial"/>
              </a:rPr>
              <a:t>amounts </a:t>
            </a:r>
            <a:r>
              <a:rPr sz="2900" dirty="0">
                <a:latin typeface="Arial"/>
                <a:cs typeface="Arial"/>
              </a:rPr>
              <a:t>to </a:t>
            </a:r>
            <a:r>
              <a:rPr sz="2900" spc="5" dirty="0">
                <a:latin typeface="Arial"/>
                <a:cs typeface="Arial"/>
              </a:rPr>
              <a:t>only </a:t>
            </a:r>
            <a:r>
              <a:rPr sz="2900" dirty="0">
                <a:latin typeface="Arial"/>
                <a:cs typeface="Arial"/>
              </a:rPr>
              <a:t>0.1</a:t>
            </a:r>
            <a:r>
              <a:rPr sz="2900" spc="-15" dirty="0">
                <a:latin typeface="Arial"/>
                <a:cs typeface="Arial"/>
              </a:rPr>
              <a:t> </a:t>
            </a:r>
            <a:r>
              <a:rPr sz="2900" spc="5" dirty="0">
                <a:latin typeface="Arial"/>
                <a:cs typeface="Arial"/>
              </a:rPr>
              <a:t>N.</a:t>
            </a:r>
            <a:endParaRPr sz="2900">
              <a:latin typeface="Arial"/>
              <a:cs typeface="Arial"/>
            </a:endParaRPr>
          </a:p>
          <a:p>
            <a:pPr marL="304800" marR="294005">
              <a:lnSpc>
                <a:spcPts val="3100"/>
              </a:lnSpc>
              <a:spcBef>
                <a:spcPts val="1340"/>
              </a:spcBef>
            </a:pPr>
            <a:r>
              <a:rPr sz="2900" dirty="0">
                <a:latin typeface="Arial"/>
                <a:cs typeface="Arial"/>
              </a:rPr>
              <a:t>It is </a:t>
            </a:r>
            <a:r>
              <a:rPr sz="2900" spc="5" dirty="0">
                <a:latin typeface="Arial"/>
                <a:cs typeface="Arial"/>
              </a:rPr>
              <a:t>unlikely </a:t>
            </a:r>
            <a:r>
              <a:rPr sz="2900" dirty="0">
                <a:latin typeface="Arial"/>
                <a:cs typeface="Arial"/>
              </a:rPr>
              <a:t>that this is </a:t>
            </a:r>
            <a:r>
              <a:rPr sz="2900" spc="-5" dirty="0">
                <a:latin typeface="Arial"/>
                <a:cs typeface="Arial"/>
              </a:rPr>
              <a:t>difference </a:t>
            </a:r>
            <a:r>
              <a:rPr sz="2900" dirty="0">
                <a:latin typeface="Arial"/>
                <a:cs typeface="Arial"/>
              </a:rPr>
              <a:t>is </a:t>
            </a:r>
            <a:r>
              <a:rPr sz="2900" spc="5" dirty="0">
                <a:latin typeface="Arial"/>
                <a:cs typeface="Arial"/>
              </a:rPr>
              <a:t>large enough </a:t>
            </a:r>
            <a:r>
              <a:rPr sz="2900" dirty="0">
                <a:latin typeface="Arial"/>
                <a:cs typeface="Arial"/>
              </a:rPr>
              <a:t>to  </a:t>
            </a:r>
            <a:r>
              <a:rPr sz="2900" spc="-20" dirty="0">
                <a:latin typeface="Arial"/>
                <a:cs typeface="Arial"/>
              </a:rPr>
              <a:t>matter.</a:t>
            </a:r>
            <a:endParaRPr sz="2900">
              <a:latin typeface="Arial"/>
              <a:cs typeface="Arial"/>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5200" y="546100"/>
            <a:ext cx="3068320" cy="695960"/>
          </a:xfrm>
          <a:prstGeom prst="rect">
            <a:avLst/>
          </a:prstGeom>
        </p:spPr>
        <p:txBody>
          <a:bodyPr vert="horz" wrap="square" lIns="0" tIns="12700" rIns="0" bIns="0" rtlCol="0">
            <a:spAutoFit/>
          </a:bodyPr>
          <a:lstStyle/>
          <a:p>
            <a:pPr marL="12700">
              <a:lnSpc>
                <a:spcPct val="100000"/>
              </a:lnSpc>
              <a:spcBef>
                <a:spcPts val="100"/>
              </a:spcBef>
            </a:pPr>
            <a:r>
              <a:rPr dirty="0"/>
              <a:t>Conclusion</a:t>
            </a:r>
          </a:p>
        </p:txBody>
      </p:sp>
      <p:sp>
        <p:nvSpPr>
          <p:cNvPr id="3" name="object 3"/>
          <p:cNvSpPr txBox="1"/>
          <p:nvPr/>
        </p:nvSpPr>
        <p:spPr>
          <a:xfrm>
            <a:off x="596900" y="1865477"/>
            <a:ext cx="129539" cy="240665"/>
          </a:xfrm>
          <a:prstGeom prst="rect">
            <a:avLst/>
          </a:prstGeom>
        </p:spPr>
        <p:txBody>
          <a:bodyPr vert="horz" wrap="square" lIns="0" tIns="13970" rIns="0" bIns="0" rtlCol="0">
            <a:spAutoFit/>
          </a:bodyPr>
          <a:lstStyle/>
          <a:p>
            <a:pPr marL="12700">
              <a:lnSpc>
                <a:spcPct val="100000"/>
              </a:lnSpc>
              <a:spcBef>
                <a:spcPts val="110"/>
              </a:spcBef>
            </a:pPr>
            <a:r>
              <a:rPr sz="1400" spc="-30" dirty="0">
                <a:latin typeface="Trebuchet MS"/>
                <a:cs typeface="Trebuchet MS"/>
              </a:rPr>
              <a:t>●</a:t>
            </a:r>
            <a:endParaRPr sz="1400">
              <a:latin typeface="Trebuchet MS"/>
              <a:cs typeface="Trebuchet MS"/>
            </a:endParaRPr>
          </a:p>
        </p:txBody>
      </p:sp>
      <p:sp>
        <p:nvSpPr>
          <p:cNvPr id="4" name="object 4"/>
          <p:cNvSpPr txBox="1"/>
          <p:nvPr/>
        </p:nvSpPr>
        <p:spPr>
          <a:xfrm>
            <a:off x="596900" y="2894177"/>
            <a:ext cx="129539" cy="240665"/>
          </a:xfrm>
          <a:prstGeom prst="rect">
            <a:avLst/>
          </a:prstGeom>
        </p:spPr>
        <p:txBody>
          <a:bodyPr vert="horz" wrap="square" lIns="0" tIns="13970" rIns="0" bIns="0" rtlCol="0">
            <a:spAutoFit/>
          </a:bodyPr>
          <a:lstStyle/>
          <a:p>
            <a:pPr marL="12700">
              <a:lnSpc>
                <a:spcPct val="100000"/>
              </a:lnSpc>
              <a:spcBef>
                <a:spcPts val="110"/>
              </a:spcBef>
            </a:pPr>
            <a:r>
              <a:rPr sz="1400" spc="-30" dirty="0">
                <a:latin typeface="Trebuchet MS"/>
                <a:cs typeface="Trebuchet MS"/>
              </a:rPr>
              <a:t>●</a:t>
            </a:r>
            <a:endParaRPr sz="1400">
              <a:latin typeface="Trebuchet MS"/>
              <a:cs typeface="Trebuchet MS"/>
            </a:endParaRPr>
          </a:p>
        </p:txBody>
      </p:sp>
      <p:sp>
        <p:nvSpPr>
          <p:cNvPr id="5" name="object 5"/>
          <p:cNvSpPr txBox="1"/>
          <p:nvPr/>
        </p:nvSpPr>
        <p:spPr>
          <a:xfrm>
            <a:off x="914400" y="1722627"/>
            <a:ext cx="8660765" cy="1951355"/>
          </a:xfrm>
          <a:prstGeom prst="rect">
            <a:avLst/>
          </a:prstGeom>
        </p:spPr>
        <p:txBody>
          <a:bodyPr vert="horz" wrap="square" lIns="0" tIns="75565" rIns="0" bIns="0" rtlCol="0">
            <a:spAutoFit/>
          </a:bodyPr>
          <a:lstStyle/>
          <a:p>
            <a:pPr marL="12700" marR="5080">
              <a:lnSpc>
                <a:spcPts val="3300"/>
              </a:lnSpc>
              <a:spcBef>
                <a:spcPts val="595"/>
              </a:spcBef>
            </a:pPr>
            <a:r>
              <a:rPr sz="3100" spc="15" dirty="0">
                <a:latin typeface="Arial"/>
                <a:cs typeface="Arial"/>
              </a:rPr>
              <a:t>Result can </a:t>
            </a:r>
            <a:r>
              <a:rPr sz="3100" spc="20" dirty="0">
                <a:latin typeface="Arial"/>
                <a:cs typeface="Arial"/>
              </a:rPr>
              <a:t>be </a:t>
            </a:r>
            <a:r>
              <a:rPr sz="3100" spc="10" dirty="0">
                <a:latin typeface="Arial"/>
                <a:cs typeface="Arial"/>
              </a:rPr>
              <a:t>statistically significant </a:t>
            </a:r>
            <a:r>
              <a:rPr sz="3100" spc="15" dirty="0">
                <a:latin typeface="Arial"/>
                <a:cs typeface="Arial"/>
              </a:rPr>
              <a:t>without  being large </a:t>
            </a:r>
            <a:r>
              <a:rPr sz="3100" spc="20" dirty="0">
                <a:latin typeface="Arial"/>
                <a:cs typeface="Arial"/>
              </a:rPr>
              <a:t>enough </a:t>
            </a:r>
            <a:r>
              <a:rPr sz="3100" spc="10" dirty="0">
                <a:latin typeface="Arial"/>
                <a:cs typeface="Arial"/>
              </a:rPr>
              <a:t>to </a:t>
            </a:r>
            <a:r>
              <a:rPr sz="3100" spc="20" dirty="0">
                <a:latin typeface="Arial"/>
                <a:cs typeface="Arial"/>
              </a:rPr>
              <a:t>be </a:t>
            </a:r>
            <a:r>
              <a:rPr sz="3100" spc="15" dirty="0">
                <a:latin typeface="Arial"/>
                <a:cs typeface="Arial"/>
              </a:rPr>
              <a:t>of </a:t>
            </a:r>
            <a:r>
              <a:rPr sz="3100" spc="10" dirty="0">
                <a:latin typeface="Arial"/>
                <a:cs typeface="Arial"/>
              </a:rPr>
              <a:t>practical</a:t>
            </a:r>
            <a:r>
              <a:rPr sz="3100" spc="-50" dirty="0">
                <a:latin typeface="Arial"/>
                <a:cs typeface="Arial"/>
              </a:rPr>
              <a:t> </a:t>
            </a:r>
            <a:r>
              <a:rPr sz="3100" spc="15" dirty="0">
                <a:latin typeface="Arial"/>
                <a:cs typeface="Arial"/>
              </a:rPr>
              <a:t>importance.</a:t>
            </a:r>
            <a:endParaRPr sz="3100">
              <a:latin typeface="Arial"/>
              <a:cs typeface="Arial"/>
            </a:endParaRPr>
          </a:p>
          <a:p>
            <a:pPr marL="12700" marR="1599565">
              <a:lnSpc>
                <a:spcPts val="3400"/>
              </a:lnSpc>
              <a:spcBef>
                <a:spcPts val="1320"/>
              </a:spcBef>
            </a:pPr>
            <a:r>
              <a:rPr sz="3100" spc="15" dirty="0">
                <a:latin typeface="Arial"/>
                <a:cs typeface="Arial"/>
              </a:rPr>
              <a:t>The P-value does not </a:t>
            </a:r>
            <a:r>
              <a:rPr sz="3100" spc="20" dirty="0">
                <a:latin typeface="Arial"/>
                <a:cs typeface="Arial"/>
              </a:rPr>
              <a:t>measure</a:t>
            </a:r>
            <a:r>
              <a:rPr sz="3100" spc="-30" dirty="0">
                <a:latin typeface="Arial"/>
                <a:cs typeface="Arial"/>
              </a:rPr>
              <a:t> </a:t>
            </a:r>
            <a:r>
              <a:rPr sz="3100" spc="10" dirty="0">
                <a:latin typeface="Arial"/>
                <a:cs typeface="Arial"/>
              </a:rPr>
              <a:t>practical  significance.</a:t>
            </a:r>
            <a:endParaRPr sz="3100">
              <a:latin typeface="Arial"/>
              <a:cs typeface="Arial"/>
            </a:endParaRPr>
          </a:p>
        </p:txBody>
      </p:sp>
      <p:sp>
        <p:nvSpPr>
          <p:cNvPr id="6" name="object 6"/>
          <p:cNvSpPr txBox="1"/>
          <p:nvPr/>
        </p:nvSpPr>
        <p:spPr>
          <a:xfrm>
            <a:off x="596900" y="4232554"/>
            <a:ext cx="8815070" cy="1663700"/>
          </a:xfrm>
          <a:prstGeom prst="rect">
            <a:avLst/>
          </a:prstGeom>
        </p:spPr>
        <p:txBody>
          <a:bodyPr vert="horz" wrap="square" lIns="0" tIns="148590" rIns="0" bIns="0" rtlCol="0">
            <a:spAutoFit/>
          </a:bodyPr>
          <a:lstStyle/>
          <a:p>
            <a:pPr marL="12700">
              <a:lnSpc>
                <a:spcPct val="100000"/>
              </a:lnSpc>
              <a:spcBef>
                <a:spcPts val="1170"/>
              </a:spcBef>
            </a:pPr>
            <a:r>
              <a:rPr sz="3100" b="1" spc="20" dirty="0">
                <a:latin typeface="Arial"/>
                <a:cs typeface="Arial"/>
              </a:rPr>
              <a:t>Reason:</a:t>
            </a:r>
            <a:endParaRPr sz="3100">
              <a:latin typeface="Arial"/>
              <a:cs typeface="Arial"/>
            </a:endParaRPr>
          </a:p>
          <a:p>
            <a:pPr marL="342900" marR="5080" indent="-330200">
              <a:lnSpc>
                <a:spcPts val="3300"/>
              </a:lnSpc>
              <a:spcBef>
                <a:spcPts val="1540"/>
              </a:spcBef>
            </a:pPr>
            <a:r>
              <a:rPr sz="3100" spc="20" dirty="0">
                <a:latin typeface="Arial"/>
                <a:cs typeface="Arial"/>
              </a:rPr>
              <a:t>When </a:t>
            </a:r>
            <a:r>
              <a:rPr sz="3100" spc="15" dirty="0">
                <a:latin typeface="Arial"/>
                <a:cs typeface="Arial"/>
              </a:rPr>
              <a:t>the standard deviation </a:t>
            </a:r>
            <a:r>
              <a:rPr sz="3100" spc="10" dirty="0">
                <a:latin typeface="Arial"/>
                <a:cs typeface="Arial"/>
              </a:rPr>
              <a:t>is </a:t>
            </a:r>
            <a:r>
              <a:rPr sz="3100" spc="15" dirty="0">
                <a:latin typeface="Arial"/>
                <a:cs typeface="Arial"/>
              </a:rPr>
              <a:t>very small, even</a:t>
            </a:r>
            <a:r>
              <a:rPr sz="3100" spc="-80" dirty="0">
                <a:latin typeface="Arial"/>
                <a:cs typeface="Arial"/>
              </a:rPr>
              <a:t> </a:t>
            </a:r>
            <a:r>
              <a:rPr sz="3100" spc="20" dirty="0">
                <a:latin typeface="Arial"/>
                <a:cs typeface="Arial"/>
              </a:rPr>
              <a:t>a  </a:t>
            </a:r>
            <a:r>
              <a:rPr sz="3100" spc="15" dirty="0">
                <a:latin typeface="Arial"/>
                <a:cs typeface="Arial"/>
              </a:rPr>
              <a:t>small </a:t>
            </a:r>
            <a:r>
              <a:rPr sz="3100" spc="5" dirty="0">
                <a:latin typeface="Arial"/>
                <a:cs typeface="Arial"/>
              </a:rPr>
              <a:t>difference </a:t>
            </a:r>
            <a:r>
              <a:rPr sz="3100" spc="15" dirty="0">
                <a:latin typeface="Arial"/>
                <a:cs typeface="Arial"/>
              </a:rPr>
              <a:t>can </a:t>
            </a:r>
            <a:r>
              <a:rPr sz="3100" spc="20" dirty="0">
                <a:latin typeface="Arial"/>
                <a:cs typeface="Arial"/>
              </a:rPr>
              <a:t>be </a:t>
            </a:r>
            <a:r>
              <a:rPr sz="3100" spc="10" dirty="0">
                <a:latin typeface="Arial"/>
                <a:cs typeface="Arial"/>
              </a:rPr>
              <a:t>statistically significant.</a:t>
            </a:r>
            <a:endParaRPr sz="3100">
              <a:latin typeface="Arial"/>
              <a:cs typeface="Arial"/>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6400" y="2171700"/>
            <a:ext cx="9422130" cy="3058160"/>
          </a:xfrm>
          <a:prstGeom prst="rect">
            <a:avLst/>
          </a:prstGeom>
        </p:spPr>
        <p:txBody>
          <a:bodyPr vert="horz" wrap="square" lIns="0" tIns="104140" rIns="0" bIns="0" rtlCol="0">
            <a:spAutoFit/>
          </a:bodyPr>
          <a:lstStyle/>
          <a:p>
            <a:pPr marL="3784600" marR="3797300" algn="ctr">
              <a:lnSpc>
                <a:spcPts val="4600"/>
              </a:lnSpc>
              <a:spcBef>
                <a:spcPts val="820"/>
              </a:spcBef>
            </a:pPr>
            <a:r>
              <a:rPr sz="4400" b="1" spc="-5" dirty="0">
                <a:solidFill>
                  <a:srgbClr val="3465A4"/>
                </a:solidFill>
                <a:latin typeface="Arial"/>
                <a:cs typeface="Arial"/>
              </a:rPr>
              <a:t>Z</a:t>
            </a:r>
            <a:r>
              <a:rPr sz="4400" b="1" dirty="0">
                <a:solidFill>
                  <a:srgbClr val="3465A4"/>
                </a:solidFill>
                <a:latin typeface="Arial"/>
                <a:cs typeface="Arial"/>
              </a:rPr>
              <a:t>-tests  </a:t>
            </a:r>
            <a:r>
              <a:rPr sz="4400" b="1" spc="-5" dirty="0">
                <a:solidFill>
                  <a:srgbClr val="3465A4"/>
                </a:solidFill>
                <a:latin typeface="Arial"/>
                <a:cs typeface="Arial"/>
              </a:rPr>
              <a:t>for</a:t>
            </a:r>
            <a:endParaRPr sz="4400">
              <a:latin typeface="Arial"/>
              <a:cs typeface="Arial"/>
            </a:endParaRPr>
          </a:p>
          <a:p>
            <a:pPr marL="12700" marR="5080" algn="ctr">
              <a:lnSpc>
                <a:spcPts val="4600"/>
              </a:lnSpc>
              <a:spcBef>
                <a:spcPts val="100"/>
              </a:spcBef>
              <a:tabLst>
                <a:tab pos="1906905" algn="l"/>
                <a:tab pos="2900680" algn="l"/>
                <a:tab pos="4266565" algn="l"/>
              </a:tabLst>
            </a:pPr>
            <a:r>
              <a:rPr sz="4400" b="1" spc="-5" dirty="0">
                <a:solidFill>
                  <a:srgbClr val="3465A4"/>
                </a:solidFill>
                <a:latin typeface="Arial"/>
                <a:cs typeface="Arial"/>
              </a:rPr>
              <a:t>Difference	between </a:t>
            </a:r>
            <a:r>
              <a:rPr sz="4400" b="1" spc="-114" dirty="0">
                <a:solidFill>
                  <a:srgbClr val="3465A4"/>
                </a:solidFill>
                <a:latin typeface="Arial"/>
                <a:cs typeface="Arial"/>
              </a:rPr>
              <a:t>Two </a:t>
            </a:r>
            <a:r>
              <a:rPr sz="4400" b="1" spc="-5" dirty="0">
                <a:solidFill>
                  <a:srgbClr val="3465A4"/>
                </a:solidFill>
                <a:latin typeface="Arial"/>
                <a:cs typeface="Arial"/>
              </a:rPr>
              <a:t>Population  Means	of</a:t>
            </a:r>
            <a:r>
              <a:rPr sz="4400" b="1" dirty="0">
                <a:solidFill>
                  <a:srgbClr val="3465A4"/>
                </a:solidFill>
                <a:latin typeface="Arial"/>
                <a:cs typeface="Arial"/>
              </a:rPr>
              <a:t> </a:t>
            </a:r>
            <a:r>
              <a:rPr sz="4400" b="1" spc="-5" dirty="0">
                <a:solidFill>
                  <a:srgbClr val="3465A4"/>
                </a:solidFill>
                <a:latin typeface="Arial"/>
                <a:cs typeface="Arial"/>
              </a:rPr>
              <a:t>Large	Samples.</a:t>
            </a:r>
            <a:endParaRPr sz="4400">
              <a:latin typeface="Arial"/>
              <a:cs typeface="Arial"/>
            </a:endParaRPr>
          </a:p>
          <a:p>
            <a:pPr algn="ctr">
              <a:lnSpc>
                <a:spcPts val="4660"/>
              </a:lnSpc>
            </a:pPr>
            <a:r>
              <a:rPr sz="4400" b="1" spc="-5" dirty="0">
                <a:solidFill>
                  <a:srgbClr val="3465A4"/>
                </a:solidFill>
                <a:latin typeface="Arial"/>
                <a:cs typeface="Arial"/>
              </a:rPr>
              <a:t>(Section</a:t>
            </a:r>
            <a:r>
              <a:rPr sz="4400" b="1" spc="-10" dirty="0">
                <a:solidFill>
                  <a:srgbClr val="3465A4"/>
                </a:solidFill>
                <a:latin typeface="Arial"/>
                <a:cs typeface="Arial"/>
              </a:rPr>
              <a:t> </a:t>
            </a:r>
            <a:r>
              <a:rPr sz="4400" b="1" spc="-5" dirty="0">
                <a:solidFill>
                  <a:srgbClr val="3465A4"/>
                </a:solidFill>
                <a:latin typeface="Arial"/>
                <a:cs typeface="Arial"/>
              </a:rPr>
              <a:t>6.5)</a:t>
            </a:r>
            <a:endParaRPr sz="4400">
              <a:latin typeface="Arial"/>
              <a:cs typeface="Arial"/>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90900" y="546100"/>
            <a:ext cx="3284220" cy="695960"/>
          </a:xfrm>
          <a:prstGeom prst="rect">
            <a:avLst/>
          </a:prstGeom>
        </p:spPr>
        <p:txBody>
          <a:bodyPr vert="horz" wrap="square" lIns="0" tIns="12700" rIns="0" bIns="0" rtlCol="0">
            <a:spAutoFit/>
          </a:bodyPr>
          <a:lstStyle/>
          <a:p>
            <a:pPr marL="12700">
              <a:lnSpc>
                <a:spcPct val="100000"/>
              </a:lnSpc>
              <a:spcBef>
                <a:spcPts val="100"/>
              </a:spcBef>
            </a:pPr>
            <a:r>
              <a:rPr spc="-5" dirty="0"/>
              <a:t>Introduction</a:t>
            </a:r>
          </a:p>
        </p:txBody>
      </p:sp>
      <p:sp>
        <p:nvSpPr>
          <p:cNvPr id="3" name="object 3"/>
          <p:cNvSpPr txBox="1"/>
          <p:nvPr/>
        </p:nvSpPr>
        <p:spPr>
          <a:xfrm>
            <a:off x="596900" y="1865579"/>
            <a:ext cx="121920" cy="225425"/>
          </a:xfrm>
          <a:prstGeom prst="rect">
            <a:avLst/>
          </a:prstGeom>
        </p:spPr>
        <p:txBody>
          <a:bodyPr vert="horz" wrap="square" lIns="0" tIns="13970" rIns="0" bIns="0" rtlCol="0">
            <a:spAutoFit/>
          </a:bodyPr>
          <a:lstStyle/>
          <a:p>
            <a:pPr marL="12700">
              <a:lnSpc>
                <a:spcPct val="100000"/>
              </a:lnSpc>
              <a:spcBef>
                <a:spcPts val="110"/>
              </a:spcBef>
            </a:pPr>
            <a:r>
              <a:rPr sz="1300" spc="-30" dirty="0">
                <a:latin typeface="Trebuchet MS"/>
                <a:cs typeface="Trebuchet MS"/>
              </a:rPr>
              <a:t>●</a:t>
            </a:r>
            <a:endParaRPr sz="1300">
              <a:latin typeface="Trebuchet MS"/>
              <a:cs typeface="Trebuchet MS"/>
            </a:endParaRPr>
          </a:p>
        </p:txBody>
      </p:sp>
      <p:sp>
        <p:nvSpPr>
          <p:cNvPr id="4" name="object 4"/>
          <p:cNvSpPr txBox="1"/>
          <p:nvPr/>
        </p:nvSpPr>
        <p:spPr>
          <a:xfrm>
            <a:off x="596900" y="2805379"/>
            <a:ext cx="121920" cy="225425"/>
          </a:xfrm>
          <a:prstGeom prst="rect">
            <a:avLst/>
          </a:prstGeom>
        </p:spPr>
        <p:txBody>
          <a:bodyPr vert="horz" wrap="square" lIns="0" tIns="13970" rIns="0" bIns="0" rtlCol="0">
            <a:spAutoFit/>
          </a:bodyPr>
          <a:lstStyle/>
          <a:p>
            <a:pPr marL="12700">
              <a:lnSpc>
                <a:spcPct val="100000"/>
              </a:lnSpc>
              <a:spcBef>
                <a:spcPts val="110"/>
              </a:spcBef>
            </a:pPr>
            <a:r>
              <a:rPr sz="1300" spc="-30" dirty="0">
                <a:latin typeface="Trebuchet MS"/>
                <a:cs typeface="Trebuchet MS"/>
              </a:rPr>
              <a:t>●</a:t>
            </a:r>
            <a:endParaRPr sz="1300">
              <a:latin typeface="Trebuchet MS"/>
              <a:cs typeface="Trebuchet MS"/>
            </a:endParaRPr>
          </a:p>
        </p:txBody>
      </p:sp>
      <p:sp>
        <p:nvSpPr>
          <p:cNvPr id="5" name="object 5"/>
          <p:cNvSpPr txBox="1"/>
          <p:nvPr/>
        </p:nvSpPr>
        <p:spPr>
          <a:xfrm>
            <a:off x="596900" y="3745179"/>
            <a:ext cx="121920" cy="225425"/>
          </a:xfrm>
          <a:prstGeom prst="rect">
            <a:avLst/>
          </a:prstGeom>
        </p:spPr>
        <p:txBody>
          <a:bodyPr vert="horz" wrap="square" lIns="0" tIns="13970" rIns="0" bIns="0" rtlCol="0">
            <a:spAutoFit/>
          </a:bodyPr>
          <a:lstStyle/>
          <a:p>
            <a:pPr marL="12700">
              <a:lnSpc>
                <a:spcPct val="100000"/>
              </a:lnSpc>
              <a:spcBef>
                <a:spcPts val="110"/>
              </a:spcBef>
            </a:pPr>
            <a:r>
              <a:rPr sz="1300" spc="-30" dirty="0">
                <a:latin typeface="Trebuchet MS"/>
                <a:cs typeface="Trebuchet MS"/>
              </a:rPr>
              <a:t>●</a:t>
            </a:r>
            <a:endParaRPr sz="1300">
              <a:latin typeface="Trebuchet MS"/>
              <a:cs typeface="Trebuchet MS"/>
            </a:endParaRPr>
          </a:p>
        </p:txBody>
      </p:sp>
      <p:sp>
        <p:nvSpPr>
          <p:cNvPr id="6" name="object 6"/>
          <p:cNvSpPr txBox="1"/>
          <p:nvPr/>
        </p:nvSpPr>
        <p:spPr>
          <a:xfrm>
            <a:off x="596900" y="4303979"/>
            <a:ext cx="121920" cy="225425"/>
          </a:xfrm>
          <a:prstGeom prst="rect">
            <a:avLst/>
          </a:prstGeom>
        </p:spPr>
        <p:txBody>
          <a:bodyPr vert="horz" wrap="square" lIns="0" tIns="13970" rIns="0" bIns="0" rtlCol="0">
            <a:spAutoFit/>
          </a:bodyPr>
          <a:lstStyle/>
          <a:p>
            <a:pPr marL="12700">
              <a:lnSpc>
                <a:spcPct val="100000"/>
              </a:lnSpc>
              <a:spcBef>
                <a:spcPts val="110"/>
              </a:spcBef>
            </a:pPr>
            <a:r>
              <a:rPr sz="1300" spc="-30" dirty="0">
                <a:latin typeface="Trebuchet MS"/>
                <a:cs typeface="Trebuchet MS"/>
              </a:rPr>
              <a:t>●</a:t>
            </a:r>
            <a:endParaRPr sz="1300">
              <a:latin typeface="Trebuchet MS"/>
              <a:cs typeface="Trebuchet MS"/>
            </a:endParaRPr>
          </a:p>
        </p:txBody>
      </p:sp>
      <p:sp>
        <p:nvSpPr>
          <p:cNvPr id="7" name="object 7"/>
          <p:cNvSpPr txBox="1"/>
          <p:nvPr/>
        </p:nvSpPr>
        <p:spPr>
          <a:xfrm>
            <a:off x="596900" y="5243779"/>
            <a:ext cx="121920" cy="225425"/>
          </a:xfrm>
          <a:prstGeom prst="rect">
            <a:avLst/>
          </a:prstGeom>
        </p:spPr>
        <p:txBody>
          <a:bodyPr vert="horz" wrap="square" lIns="0" tIns="13970" rIns="0" bIns="0" rtlCol="0">
            <a:spAutoFit/>
          </a:bodyPr>
          <a:lstStyle/>
          <a:p>
            <a:pPr marL="12700">
              <a:lnSpc>
                <a:spcPct val="100000"/>
              </a:lnSpc>
              <a:spcBef>
                <a:spcPts val="110"/>
              </a:spcBef>
            </a:pPr>
            <a:r>
              <a:rPr sz="1300" spc="-30" dirty="0">
                <a:latin typeface="Trebuchet MS"/>
                <a:cs typeface="Trebuchet MS"/>
              </a:rPr>
              <a:t>●</a:t>
            </a:r>
            <a:endParaRPr sz="1300">
              <a:latin typeface="Trebuchet MS"/>
              <a:cs typeface="Trebuchet MS"/>
            </a:endParaRPr>
          </a:p>
        </p:txBody>
      </p:sp>
      <p:sp>
        <p:nvSpPr>
          <p:cNvPr id="8" name="object 8"/>
          <p:cNvSpPr txBox="1"/>
          <p:nvPr/>
        </p:nvSpPr>
        <p:spPr>
          <a:xfrm>
            <a:off x="889000" y="1712976"/>
            <a:ext cx="8687435" cy="4241165"/>
          </a:xfrm>
          <a:prstGeom prst="rect">
            <a:avLst/>
          </a:prstGeom>
        </p:spPr>
        <p:txBody>
          <a:bodyPr vert="horz" wrap="square" lIns="0" tIns="67310" rIns="0" bIns="0" rtlCol="0">
            <a:spAutoFit/>
          </a:bodyPr>
          <a:lstStyle/>
          <a:p>
            <a:pPr marL="12700" marR="779780">
              <a:lnSpc>
                <a:spcPts val="3100"/>
              </a:lnSpc>
              <a:spcBef>
                <a:spcPts val="530"/>
              </a:spcBef>
            </a:pPr>
            <a:r>
              <a:rPr sz="2900" spc="-20" dirty="0">
                <a:latin typeface="Arial"/>
                <a:cs typeface="Arial"/>
              </a:rPr>
              <a:t>We </a:t>
            </a:r>
            <a:r>
              <a:rPr sz="2900" spc="5" dirty="0">
                <a:latin typeface="Arial"/>
                <a:cs typeface="Arial"/>
              </a:rPr>
              <a:t>wish </a:t>
            </a:r>
            <a:r>
              <a:rPr sz="2900" dirty="0">
                <a:latin typeface="Arial"/>
                <a:cs typeface="Arial"/>
              </a:rPr>
              <a:t>to </a:t>
            </a:r>
            <a:r>
              <a:rPr sz="2900" spc="5" dirty="0">
                <a:latin typeface="Arial"/>
                <a:cs typeface="Arial"/>
              </a:rPr>
              <a:t>determine whether </a:t>
            </a:r>
            <a:r>
              <a:rPr sz="2900" dirty="0">
                <a:latin typeface="Arial"/>
                <a:cs typeface="Arial"/>
              </a:rPr>
              <a:t>the </a:t>
            </a:r>
            <a:r>
              <a:rPr sz="2900" spc="5" dirty="0">
                <a:latin typeface="Arial"/>
                <a:cs typeface="Arial"/>
              </a:rPr>
              <a:t>means of </a:t>
            </a:r>
            <a:r>
              <a:rPr sz="2900" dirty="0">
                <a:latin typeface="Arial"/>
                <a:cs typeface="Arial"/>
              </a:rPr>
              <a:t>two  </a:t>
            </a:r>
            <a:r>
              <a:rPr sz="2900" spc="5" dirty="0">
                <a:latin typeface="Arial"/>
                <a:cs typeface="Arial"/>
              </a:rPr>
              <a:t>populations are</a:t>
            </a:r>
            <a:r>
              <a:rPr sz="2900" spc="-10" dirty="0">
                <a:latin typeface="Arial"/>
                <a:cs typeface="Arial"/>
              </a:rPr>
              <a:t> </a:t>
            </a:r>
            <a:r>
              <a:rPr sz="2900" spc="5" dirty="0">
                <a:latin typeface="Arial"/>
                <a:cs typeface="Arial"/>
              </a:rPr>
              <a:t>equal.</a:t>
            </a:r>
            <a:endParaRPr sz="2900">
              <a:latin typeface="Arial"/>
              <a:cs typeface="Arial"/>
            </a:endParaRPr>
          </a:p>
          <a:p>
            <a:pPr marL="12700" marR="197485">
              <a:lnSpc>
                <a:spcPts val="3100"/>
              </a:lnSpc>
              <a:spcBef>
                <a:spcPts val="1200"/>
              </a:spcBef>
            </a:pPr>
            <a:r>
              <a:rPr sz="2900" spc="5" dirty="0">
                <a:latin typeface="Arial"/>
                <a:cs typeface="Arial"/>
              </a:rPr>
              <a:t>The </a:t>
            </a:r>
            <a:r>
              <a:rPr sz="2900" dirty="0">
                <a:latin typeface="Arial"/>
                <a:cs typeface="Arial"/>
              </a:rPr>
              <a:t>data will </a:t>
            </a:r>
            <a:r>
              <a:rPr sz="2900" spc="5" dirty="0">
                <a:latin typeface="Arial"/>
                <a:cs typeface="Arial"/>
              </a:rPr>
              <a:t>consist of </a:t>
            </a:r>
            <a:r>
              <a:rPr sz="2900" dirty="0">
                <a:latin typeface="Arial"/>
                <a:cs typeface="Arial"/>
              </a:rPr>
              <a:t>two </a:t>
            </a:r>
            <a:r>
              <a:rPr sz="2900" spc="5" dirty="0">
                <a:latin typeface="Arial"/>
                <a:cs typeface="Arial"/>
              </a:rPr>
              <a:t>samples, one </a:t>
            </a:r>
            <a:r>
              <a:rPr sz="2900" dirty="0">
                <a:latin typeface="Arial"/>
                <a:cs typeface="Arial"/>
              </a:rPr>
              <a:t>from </a:t>
            </a:r>
            <a:r>
              <a:rPr sz="2900" spc="5" dirty="0">
                <a:latin typeface="Arial"/>
                <a:cs typeface="Arial"/>
              </a:rPr>
              <a:t>each  </a:t>
            </a:r>
            <a:r>
              <a:rPr sz="2900" dirty="0">
                <a:latin typeface="Arial"/>
                <a:cs typeface="Arial"/>
              </a:rPr>
              <a:t>population.</a:t>
            </a:r>
            <a:endParaRPr sz="2900">
              <a:latin typeface="Arial"/>
              <a:cs typeface="Arial"/>
            </a:endParaRPr>
          </a:p>
          <a:p>
            <a:pPr marL="12700">
              <a:lnSpc>
                <a:spcPct val="100000"/>
              </a:lnSpc>
              <a:spcBef>
                <a:spcPts val="880"/>
              </a:spcBef>
            </a:pPr>
            <a:r>
              <a:rPr sz="2900" spc="-20" dirty="0">
                <a:latin typeface="Arial"/>
                <a:cs typeface="Arial"/>
              </a:rPr>
              <a:t>We </a:t>
            </a:r>
            <a:r>
              <a:rPr sz="2900" dirty="0">
                <a:latin typeface="Arial"/>
                <a:cs typeface="Arial"/>
              </a:rPr>
              <a:t>will </a:t>
            </a:r>
            <a:r>
              <a:rPr sz="2900" spc="5" dirty="0">
                <a:latin typeface="Arial"/>
                <a:cs typeface="Arial"/>
              </a:rPr>
              <a:t>compute </a:t>
            </a:r>
            <a:r>
              <a:rPr sz="2900" dirty="0">
                <a:latin typeface="Arial"/>
                <a:cs typeface="Arial"/>
              </a:rPr>
              <a:t>the </a:t>
            </a:r>
            <a:r>
              <a:rPr sz="2900" spc="-5" dirty="0">
                <a:latin typeface="Arial"/>
                <a:cs typeface="Arial"/>
              </a:rPr>
              <a:t>difference </a:t>
            </a:r>
            <a:r>
              <a:rPr sz="2900" spc="5" dirty="0">
                <a:latin typeface="Arial"/>
                <a:cs typeface="Arial"/>
              </a:rPr>
              <a:t>of </a:t>
            </a:r>
            <a:r>
              <a:rPr sz="2900" dirty="0">
                <a:latin typeface="Arial"/>
                <a:cs typeface="Arial"/>
              </a:rPr>
              <a:t>the </a:t>
            </a:r>
            <a:r>
              <a:rPr sz="2900" spc="5" dirty="0">
                <a:latin typeface="Arial"/>
                <a:cs typeface="Arial"/>
              </a:rPr>
              <a:t>sample</a:t>
            </a:r>
            <a:r>
              <a:rPr sz="2900" spc="20" dirty="0">
                <a:latin typeface="Arial"/>
                <a:cs typeface="Arial"/>
              </a:rPr>
              <a:t> </a:t>
            </a:r>
            <a:r>
              <a:rPr sz="2900" spc="5" dirty="0">
                <a:latin typeface="Arial"/>
                <a:cs typeface="Arial"/>
              </a:rPr>
              <a:t>means.</a:t>
            </a:r>
            <a:endParaRPr sz="2900">
              <a:latin typeface="Arial"/>
              <a:cs typeface="Arial"/>
            </a:endParaRPr>
          </a:p>
          <a:p>
            <a:pPr marL="12700" marR="471170">
              <a:lnSpc>
                <a:spcPts val="3100"/>
              </a:lnSpc>
              <a:spcBef>
                <a:spcPts val="1240"/>
              </a:spcBef>
            </a:pPr>
            <a:r>
              <a:rPr sz="2900" dirty="0">
                <a:latin typeface="Arial"/>
                <a:cs typeface="Arial"/>
              </a:rPr>
              <a:t>If the </a:t>
            </a:r>
            <a:r>
              <a:rPr sz="2900" spc="-5" dirty="0">
                <a:latin typeface="Arial"/>
                <a:cs typeface="Arial"/>
              </a:rPr>
              <a:t>difference </a:t>
            </a:r>
            <a:r>
              <a:rPr sz="2900" dirty="0">
                <a:latin typeface="Arial"/>
                <a:cs typeface="Arial"/>
              </a:rPr>
              <a:t>is far from </a:t>
            </a:r>
            <a:r>
              <a:rPr sz="2900" spc="5" dirty="0">
                <a:latin typeface="Arial"/>
                <a:cs typeface="Arial"/>
              </a:rPr>
              <a:t>0, we </a:t>
            </a:r>
            <a:r>
              <a:rPr sz="2900" dirty="0">
                <a:latin typeface="Arial"/>
                <a:cs typeface="Arial"/>
              </a:rPr>
              <a:t>will </a:t>
            </a:r>
            <a:r>
              <a:rPr sz="2900" spc="5" dirty="0">
                <a:latin typeface="Arial"/>
                <a:cs typeface="Arial"/>
              </a:rPr>
              <a:t>conclude </a:t>
            </a:r>
            <a:r>
              <a:rPr sz="2900" dirty="0">
                <a:latin typeface="Arial"/>
                <a:cs typeface="Arial"/>
              </a:rPr>
              <a:t>that  the </a:t>
            </a:r>
            <a:r>
              <a:rPr sz="2900" spc="5" dirty="0">
                <a:latin typeface="Arial"/>
                <a:cs typeface="Arial"/>
              </a:rPr>
              <a:t>population means are</a:t>
            </a:r>
            <a:r>
              <a:rPr sz="2900" spc="-20" dirty="0">
                <a:latin typeface="Arial"/>
                <a:cs typeface="Arial"/>
              </a:rPr>
              <a:t> </a:t>
            </a:r>
            <a:r>
              <a:rPr sz="2900" spc="-5" dirty="0">
                <a:latin typeface="Arial"/>
                <a:cs typeface="Arial"/>
              </a:rPr>
              <a:t>different.</a:t>
            </a:r>
            <a:endParaRPr sz="2900">
              <a:latin typeface="Arial"/>
              <a:cs typeface="Arial"/>
            </a:endParaRPr>
          </a:p>
          <a:p>
            <a:pPr marL="12700" marR="470534">
              <a:lnSpc>
                <a:spcPts val="3100"/>
              </a:lnSpc>
              <a:spcBef>
                <a:spcPts val="1200"/>
              </a:spcBef>
            </a:pPr>
            <a:r>
              <a:rPr sz="2900" dirty="0">
                <a:latin typeface="Arial"/>
                <a:cs typeface="Arial"/>
              </a:rPr>
              <a:t>If the </a:t>
            </a:r>
            <a:r>
              <a:rPr sz="2900" spc="-5" dirty="0">
                <a:latin typeface="Arial"/>
                <a:cs typeface="Arial"/>
              </a:rPr>
              <a:t>difference </a:t>
            </a:r>
            <a:r>
              <a:rPr sz="2900" dirty="0">
                <a:latin typeface="Arial"/>
                <a:cs typeface="Arial"/>
              </a:rPr>
              <a:t>is </a:t>
            </a:r>
            <a:r>
              <a:rPr sz="2900" spc="5" dirty="0">
                <a:latin typeface="Arial"/>
                <a:cs typeface="Arial"/>
              </a:rPr>
              <a:t>close </a:t>
            </a:r>
            <a:r>
              <a:rPr sz="2900" dirty="0">
                <a:latin typeface="Arial"/>
                <a:cs typeface="Arial"/>
              </a:rPr>
              <a:t>to </a:t>
            </a:r>
            <a:r>
              <a:rPr sz="2900" spc="5" dirty="0">
                <a:latin typeface="Arial"/>
                <a:cs typeface="Arial"/>
              </a:rPr>
              <a:t>0, we </a:t>
            </a:r>
            <a:r>
              <a:rPr sz="2900" dirty="0">
                <a:latin typeface="Arial"/>
                <a:cs typeface="Arial"/>
              </a:rPr>
              <a:t>will </a:t>
            </a:r>
            <a:r>
              <a:rPr sz="2900" spc="5" dirty="0">
                <a:latin typeface="Arial"/>
                <a:cs typeface="Arial"/>
              </a:rPr>
              <a:t>conclude </a:t>
            </a:r>
            <a:r>
              <a:rPr sz="2900" dirty="0">
                <a:latin typeface="Arial"/>
                <a:cs typeface="Arial"/>
              </a:rPr>
              <a:t>that  the </a:t>
            </a:r>
            <a:r>
              <a:rPr sz="2900" spc="5" dirty="0">
                <a:latin typeface="Arial"/>
                <a:cs typeface="Arial"/>
              </a:rPr>
              <a:t>population means might be </a:t>
            </a:r>
            <a:r>
              <a:rPr sz="2900" dirty="0">
                <a:latin typeface="Arial"/>
                <a:cs typeface="Arial"/>
              </a:rPr>
              <a:t>the</a:t>
            </a:r>
            <a:r>
              <a:rPr sz="2900" spc="-35" dirty="0">
                <a:latin typeface="Arial"/>
                <a:cs typeface="Arial"/>
              </a:rPr>
              <a:t> </a:t>
            </a:r>
            <a:r>
              <a:rPr sz="2900" spc="5" dirty="0">
                <a:latin typeface="Arial"/>
                <a:cs typeface="Arial"/>
              </a:rPr>
              <a:t>same.</a:t>
            </a:r>
            <a:endParaRPr sz="2900">
              <a:latin typeface="Arial"/>
              <a:cs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300" y="0"/>
            <a:ext cx="9448800" cy="677108"/>
          </a:xfrm>
        </p:spPr>
        <p:txBody>
          <a:bodyPr/>
          <a:lstStyle/>
          <a:p>
            <a:pPr algn="ctr"/>
            <a:r>
              <a:rPr lang="en-US" dirty="0" smtClean="0"/>
              <a:t>One-Tailed Test</a:t>
            </a:r>
            <a:endParaRPr lang="en-US" dirty="0"/>
          </a:p>
        </p:txBody>
      </p:sp>
      <p:sp>
        <p:nvSpPr>
          <p:cNvPr id="3" name="Text Placeholder 2"/>
          <p:cNvSpPr>
            <a:spLocks noGrp="1"/>
          </p:cNvSpPr>
          <p:nvPr>
            <p:ph type="body" idx="1"/>
          </p:nvPr>
        </p:nvSpPr>
        <p:spPr>
          <a:xfrm>
            <a:off x="522604" y="2101850"/>
            <a:ext cx="9025890" cy="4320778"/>
          </a:xfrm>
        </p:spPr>
        <p:txBody>
          <a:bodyPr/>
          <a:lstStyle/>
          <a:p>
            <a:pPr algn="just"/>
            <a:endParaRPr lang="en-US" dirty="0" smtClean="0"/>
          </a:p>
          <a:p>
            <a:pPr algn="just"/>
            <a:endParaRPr lang="en-US" dirty="0" smtClean="0"/>
          </a:p>
          <a:p>
            <a:pPr algn="just"/>
            <a:r>
              <a:rPr lang="en-US" dirty="0" smtClean="0"/>
              <a:t>A test of a statistical hypothesis, where the region of rejection is on only one side of the </a:t>
            </a:r>
            <a:r>
              <a:rPr lang="en-US" dirty="0" smtClean="0">
                <a:hlinkClick r:id="rId2"/>
              </a:rPr>
              <a:t>sampling distribution</a:t>
            </a:r>
            <a:r>
              <a:rPr lang="en-US" dirty="0" smtClean="0"/>
              <a:t>, is called a </a:t>
            </a:r>
            <a:r>
              <a:rPr lang="en-US" b="1" dirty="0" smtClean="0"/>
              <a:t>one-tailed test</a:t>
            </a:r>
            <a:r>
              <a:rPr lang="en-US" dirty="0" smtClean="0"/>
              <a:t>. </a:t>
            </a:r>
          </a:p>
          <a:p>
            <a:pPr algn="just"/>
            <a:endParaRPr lang="en-US" dirty="0" smtClean="0"/>
          </a:p>
          <a:p>
            <a:pPr algn="just"/>
            <a:r>
              <a:rPr lang="en-US" dirty="0" smtClean="0"/>
              <a:t/>
            </a:r>
            <a:br>
              <a:rPr lang="en-US" dirty="0" smtClean="0"/>
            </a:br>
            <a:endParaRPr lang="en-US" dirty="0" smtClean="0"/>
          </a:p>
          <a:p>
            <a:r>
              <a:rPr lang="en-US" dirty="0" smtClean="0"/>
              <a:t/>
            </a:r>
            <a:br>
              <a:rPr lang="en-US" dirty="0" smtClean="0"/>
            </a:br>
            <a:endParaRPr lang="en-US" dirty="0" smtClean="0"/>
          </a:p>
          <a:p>
            <a:r>
              <a:rPr lang="en-US" dirty="0" smtClean="0"/>
              <a:t/>
            </a:r>
            <a:br>
              <a:rPr lang="en-US" dirty="0" smtClean="0"/>
            </a:br>
            <a:endParaRPr lang="en-US" dirty="0"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2411" y="546100"/>
            <a:ext cx="5053965" cy="695960"/>
          </a:xfrm>
          <a:prstGeom prst="rect">
            <a:avLst/>
          </a:prstGeom>
        </p:spPr>
        <p:txBody>
          <a:bodyPr vert="horz" wrap="square" lIns="0" tIns="12700" rIns="0" bIns="0" rtlCol="0">
            <a:spAutoFit/>
          </a:bodyPr>
          <a:lstStyle/>
          <a:p>
            <a:pPr marL="12700">
              <a:lnSpc>
                <a:spcPct val="100000"/>
              </a:lnSpc>
              <a:spcBef>
                <a:spcPts val="100"/>
              </a:spcBef>
            </a:pPr>
            <a:r>
              <a:rPr spc="-5" dirty="0"/>
              <a:t>Null Distribution</a:t>
            </a:r>
            <a:r>
              <a:rPr spc="-60" dirty="0"/>
              <a:t> </a:t>
            </a:r>
            <a:r>
              <a:rPr spc="-5" dirty="0"/>
              <a:t>of</a:t>
            </a:r>
          </a:p>
        </p:txBody>
      </p:sp>
      <p:sp>
        <p:nvSpPr>
          <p:cNvPr id="3" name="object 3"/>
          <p:cNvSpPr txBox="1"/>
          <p:nvPr/>
        </p:nvSpPr>
        <p:spPr>
          <a:xfrm>
            <a:off x="596900" y="18745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4" name="object 4"/>
          <p:cNvSpPr txBox="1"/>
          <p:nvPr/>
        </p:nvSpPr>
        <p:spPr>
          <a:xfrm>
            <a:off x="927100" y="1714500"/>
            <a:ext cx="5153025" cy="513080"/>
          </a:xfrm>
          <a:prstGeom prst="rect">
            <a:avLst/>
          </a:prstGeom>
        </p:spPr>
        <p:txBody>
          <a:bodyPr vert="horz" wrap="square" lIns="0" tIns="12700" rIns="0" bIns="0" rtlCol="0">
            <a:spAutoFit/>
          </a:bodyPr>
          <a:lstStyle/>
          <a:p>
            <a:pPr marL="12700">
              <a:lnSpc>
                <a:spcPct val="100000"/>
              </a:lnSpc>
              <a:spcBef>
                <a:spcPts val="100"/>
              </a:spcBef>
              <a:tabLst>
                <a:tab pos="5026660" algn="l"/>
              </a:tabLst>
            </a:pPr>
            <a:r>
              <a:rPr sz="3200" spc="-5" dirty="0">
                <a:latin typeface="Arial"/>
                <a:cs typeface="Arial"/>
              </a:rPr>
              <a:t>T</a:t>
            </a:r>
            <a:r>
              <a:rPr sz="3200" dirty="0">
                <a:latin typeface="Arial"/>
                <a:cs typeface="Arial"/>
              </a:rPr>
              <a:t>he </a:t>
            </a:r>
            <a:r>
              <a:rPr sz="3200" spc="-5" dirty="0">
                <a:latin typeface="Arial"/>
                <a:cs typeface="Arial"/>
              </a:rPr>
              <a:t>t</a:t>
            </a:r>
            <a:r>
              <a:rPr sz="3200" dirty="0">
                <a:latin typeface="Arial"/>
                <a:cs typeface="Arial"/>
              </a:rPr>
              <a:t>est</a:t>
            </a:r>
            <a:r>
              <a:rPr sz="3200" spc="-5" dirty="0">
                <a:latin typeface="Arial"/>
                <a:cs typeface="Arial"/>
              </a:rPr>
              <a:t> </a:t>
            </a:r>
            <a:r>
              <a:rPr sz="3200" dirty="0">
                <a:latin typeface="Arial"/>
                <a:cs typeface="Arial"/>
              </a:rPr>
              <a:t>is</a:t>
            </a:r>
            <a:r>
              <a:rPr sz="3200" spc="-5" dirty="0">
                <a:latin typeface="Arial"/>
                <a:cs typeface="Arial"/>
              </a:rPr>
              <a:t> </a:t>
            </a:r>
            <a:r>
              <a:rPr sz="3200" dirty="0">
                <a:latin typeface="Arial"/>
                <a:cs typeface="Arial"/>
              </a:rPr>
              <a:t>based on	.</a:t>
            </a:r>
            <a:endParaRPr sz="3200">
              <a:latin typeface="Arial"/>
              <a:cs typeface="Arial"/>
            </a:endParaRPr>
          </a:p>
        </p:txBody>
      </p:sp>
      <p:sp>
        <p:nvSpPr>
          <p:cNvPr id="5" name="object 5"/>
          <p:cNvSpPr txBox="1"/>
          <p:nvPr/>
        </p:nvSpPr>
        <p:spPr>
          <a:xfrm>
            <a:off x="596900" y="24841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6" name="object 6"/>
          <p:cNvSpPr txBox="1"/>
          <p:nvPr/>
        </p:nvSpPr>
        <p:spPr>
          <a:xfrm>
            <a:off x="596900" y="35382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7" name="object 7"/>
          <p:cNvSpPr txBox="1"/>
          <p:nvPr/>
        </p:nvSpPr>
        <p:spPr>
          <a:xfrm>
            <a:off x="927100" y="2336800"/>
            <a:ext cx="8482965" cy="1998980"/>
          </a:xfrm>
          <a:prstGeom prst="rect">
            <a:avLst/>
          </a:prstGeom>
        </p:spPr>
        <p:txBody>
          <a:bodyPr vert="horz" wrap="square" lIns="0" tIns="73660" rIns="0" bIns="0" rtlCol="0">
            <a:spAutoFit/>
          </a:bodyPr>
          <a:lstStyle/>
          <a:p>
            <a:pPr marL="12700" marR="5080">
              <a:lnSpc>
                <a:spcPts val="3400"/>
              </a:lnSpc>
              <a:spcBef>
                <a:spcPts val="580"/>
              </a:spcBef>
            </a:pPr>
            <a:r>
              <a:rPr sz="3200" dirty="0">
                <a:latin typeface="Arial"/>
                <a:cs typeface="Arial"/>
              </a:rPr>
              <a:t>Since </a:t>
            </a:r>
            <a:r>
              <a:rPr sz="3200" spc="-5" dirty="0">
                <a:latin typeface="Arial"/>
                <a:cs typeface="Arial"/>
              </a:rPr>
              <a:t>both </a:t>
            </a:r>
            <a:r>
              <a:rPr sz="3200" dirty="0">
                <a:latin typeface="Arial"/>
                <a:cs typeface="Arial"/>
              </a:rPr>
              <a:t>sample sizes are large, X and Y</a:t>
            </a:r>
            <a:r>
              <a:rPr sz="3200" spc="-210" dirty="0">
                <a:latin typeface="Arial"/>
                <a:cs typeface="Arial"/>
              </a:rPr>
              <a:t> </a:t>
            </a:r>
            <a:r>
              <a:rPr sz="3200" dirty="0">
                <a:latin typeface="Arial"/>
                <a:cs typeface="Arial"/>
              </a:rPr>
              <a:t>are  </a:t>
            </a:r>
            <a:r>
              <a:rPr sz="3200" spc="-5" dirty="0">
                <a:latin typeface="Arial"/>
                <a:cs typeface="Arial"/>
              </a:rPr>
              <a:t>both approximately </a:t>
            </a:r>
            <a:r>
              <a:rPr sz="3200" dirty="0">
                <a:latin typeface="Arial"/>
                <a:cs typeface="Arial"/>
              </a:rPr>
              <a:t>normally</a:t>
            </a:r>
            <a:r>
              <a:rPr sz="3200" spc="5" dirty="0">
                <a:latin typeface="Arial"/>
                <a:cs typeface="Arial"/>
              </a:rPr>
              <a:t> </a:t>
            </a:r>
            <a:r>
              <a:rPr sz="3200" spc="-5" dirty="0">
                <a:latin typeface="Arial"/>
                <a:cs typeface="Arial"/>
              </a:rPr>
              <a:t>distributed.</a:t>
            </a:r>
            <a:endParaRPr sz="3200">
              <a:latin typeface="Arial"/>
              <a:cs typeface="Arial"/>
            </a:endParaRPr>
          </a:p>
          <a:p>
            <a:pPr marL="12700" marR="306070">
              <a:lnSpc>
                <a:spcPts val="3400"/>
              </a:lnSpc>
              <a:spcBef>
                <a:spcPts val="1500"/>
              </a:spcBef>
              <a:tabLst>
                <a:tab pos="6111240" algn="l"/>
              </a:tabLst>
            </a:pPr>
            <a:r>
              <a:rPr sz="3200" dirty="0">
                <a:latin typeface="Arial"/>
                <a:cs typeface="Arial"/>
              </a:rPr>
              <a:t>Since </a:t>
            </a:r>
            <a:r>
              <a:rPr sz="3200" spc="-5" dirty="0">
                <a:latin typeface="Arial"/>
                <a:cs typeface="Arial"/>
              </a:rPr>
              <a:t>the </a:t>
            </a:r>
            <a:r>
              <a:rPr sz="3200" dirty="0">
                <a:latin typeface="Arial"/>
                <a:cs typeface="Arial"/>
              </a:rPr>
              <a:t>samples are </a:t>
            </a:r>
            <a:r>
              <a:rPr sz="3200" spc="-5" dirty="0">
                <a:latin typeface="Arial"/>
                <a:cs typeface="Arial"/>
              </a:rPr>
              <a:t>independent, </a:t>
            </a:r>
            <a:r>
              <a:rPr sz="3200" dirty="0">
                <a:latin typeface="Arial"/>
                <a:cs typeface="Arial"/>
              </a:rPr>
              <a:t>it </a:t>
            </a:r>
            <a:r>
              <a:rPr sz="3200" spc="-5" dirty="0">
                <a:latin typeface="Arial"/>
                <a:cs typeface="Arial"/>
              </a:rPr>
              <a:t>follows  that the </a:t>
            </a:r>
            <a:r>
              <a:rPr sz="3200" dirty="0">
                <a:latin typeface="Arial"/>
                <a:cs typeface="Arial"/>
              </a:rPr>
              <a:t>null</a:t>
            </a:r>
            <a:r>
              <a:rPr sz="3200" spc="40" dirty="0">
                <a:latin typeface="Arial"/>
                <a:cs typeface="Arial"/>
              </a:rPr>
              <a:t> </a:t>
            </a:r>
            <a:r>
              <a:rPr sz="3200" spc="-5" dirty="0">
                <a:latin typeface="Arial"/>
                <a:cs typeface="Arial"/>
              </a:rPr>
              <a:t>distribution</a:t>
            </a:r>
            <a:r>
              <a:rPr sz="3200" spc="10" dirty="0">
                <a:latin typeface="Arial"/>
                <a:cs typeface="Arial"/>
              </a:rPr>
              <a:t> </a:t>
            </a:r>
            <a:r>
              <a:rPr sz="3200" dirty="0">
                <a:latin typeface="Arial"/>
                <a:cs typeface="Arial"/>
              </a:rPr>
              <a:t>of	is:</a:t>
            </a:r>
            <a:endParaRPr sz="3200">
              <a:latin typeface="Arial"/>
              <a:cs typeface="Arial"/>
            </a:endParaRPr>
          </a:p>
        </p:txBody>
      </p:sp>
      <p:sp>
        <p:nvSpPr>
          <p:cNvPr id="8" name="object 8"/>
          <p:cNvSpPr/>
          <p:nvPr/>
        </p:nvSpPr>
        <p:spPr>
          <a:xfrm>
            <a:off x="4679244" y="1783442"/>
            <a:ext cx="1264355" cy="354563"/>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5682544" y="3980542"/>
            <a:ext cx="1264355" cy="354563"/>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26935" y="4813300"/>
            <a:ext cx="9893428" cy="977900"/>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7150758" y="698500"/>
            <a:ext cx="1637641" cy="4572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9000" y="304800"/>
            <a:ext cx="8295005" cy="665480"/>
          </a:xfrm>
          <a:prstGeom prst="rect">
            <a:avLst/>
          </a:prstGeom>
        </p:spPr>
        <p:txBody>
          <a:bodyPr vert="horz" wrap="square" lIns="0" tIns="48260" rIns="0" bIns="0" rtlCol="0">
            <a:spAutoFit/>
          </a:bodyPr>
          <a:lstStyle/>
          <a:p>
            <a:pPr marL="3530600" marR="5080" indent="-3517900">
              <a:lnSpc>
                <a:spcPts val="2400"/>
              </a:lnSpc>
              <a:spcBef>
                <a:spcPts val="380"/>
              </a:spcBef>
            </a:pPr>
            <a:r>
              <a:rPr sz="2200" spc="-5" dirty="0"/>
              <a:t>Z-tests for Difference between </a:t>
            </a:r>
            <a:r>
              <a:rPr sz="2200" spc="-60" dirty="0"/>
              <a:t>Two </a:t>
            </a:r>
            <a:r>
              <a:rPr sz="2200" spc="-5" dirty="0"/>
              <a:t>Population Means of Large  Samples.</a:t>
            </a:r>
            <a:endParaRPr sz="2200"/>
          </a:p>
        </p:txBody>
      </p:sp>
      <p:sp>
        <p:nvSpPr>
          <p:cNvPr id="3" name="object 3"/>
          <p:cNvSpPr/>
          <p:nvPr/>
        </p:nvSpPr>
        <p:spPr>
          <a:xfrm>
            <a:off x="139618" y="1094554"/>
            <a:ext cx="9664945" cy="567084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300" y="5461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1</a:t>
            </a:r>
          </a:p>
        </p:txBody>
      </p:sp>
      <p:sp>
        <p:nvSpPr>
          <p:cNvPr id="3" name="object 3"/>
          <p:cNvSpPr txBox="1"/>
          <p:nvPr/>
        </p:nvSpPr>
        <p:spPr>
          <a:xfrm>
            <a:off x="241300" y="1714500"/>
            <a:ext cx="9422130" cy="5586401"/>
          </a:xfrm>
          <a:prstGeom prst="rect">
            <a:avLst/>
          </a:prstGeom>
        </p:spPr>
        <p:txBody>
          <a:bodyPr vert="horz" wrap="square" lIns="0" tIns="62230" rIns="0" bIns="0" rtlCol="0">
            <a:spAutoFit/>
          </a:bodyPr>
          <a:lstStyle/>
          <a:p>
            <a:pPr marL="330200" marR="565785" indent="-317500">
              <a:lnSpc>
                <a:spcPct val="89800"/>
              </a:lnSpc>
              <a:spcBef>
                <a:spcPts val="490"/>
              </a:spcBef>
            </a:pPr>
            <a:r>
              <a:rPr sz="3200" spc="-5" dirty="0">
                <a:latin typeface="Arial"/>
                <a:cs typeface="Arial"/>
              </a:rPr>
              <a:t>The article “Wired: </a:t>
            </a:r>
            <a:r>
              <a:rPr sz="3200" dirty="0">
                <a:latin typeface="Arial"/>
                <a:cs typeface="Arial"/>
              </a:rPr>
              <a:t>Energy Drinks, Jock </a:t>
            </a:r>
            <a:r>
              <a:rPr sz="3200" spc="-30" dirty="0">
                <a:latin typeface="Arial"/>
                <a:cs typeface="Arial"/>
              </a:rPr>
              <a:t>Identity,  </a:t>
            </a:r>
            <a:r>
              <a:rPr sz="3200" dirty="0">
                <a:latin typeface="Arial"/>
                <a:cs typeface="Arial"/>
              </a:rPr>
              <a:t>Masculine Norms, and Risk </a:t>
            </a:r>
            <a:r>
              <a:rPr sz="3200" spc="-55" dirty="0">
                <a:latin typeface="Arial"/>
                <a:cs typeface="Arial"/>
              </a:rPr>
              <a:t>Taking” </a:t>
            </a:r>
            <a:r>
              <a:rPr sz="3200" dirty="0">
                <a:latin typeface="Arial"/>
                <a:cs typeface="Arial"/>
              </a:rPr>
              <a:t>(K. </a:t>
            </a:r>
            <a:r>
              <a:rPr sz="3200" spc="-30" dirty="0">
                <a:latin typeface="Arial"/>
                <a:cs typeface="Arial"/>
              </a:rPr>
              <a:t>Miller,  </a:t>
            </a:r>
            <a:r>
              <a:rPr sz="3200" dirty="0">
                <a:latin typeface="Arial"/>
                <a:cs typeface="Arial"/>
              </a:rPr>
              <a:t>Journal of American College </a:t>
            </a:r>
            <a:r>
              <a:rPr sz="3200" spc="-5" dirty="0">
                <a:latin typeface="Arial"/>
                <a:cs typeface="Arial"/>
              </a:rPr>
              <a:t>Health,</a:t>
            </a:r>
            <a:r>
              <a:rPr sz="3200" spc="-215" dirty="0">
                <a:latin typeface="Arial"/>
                <a:cs typeface="Arial"/>
              </a:rPr>
              <a:t> </a:t>
            </a:r>
            <a:r>
              <a:rPr sz="3200" spc="-5" dirty="0">
                <a:latin typeface="Arial"/>
                <a:cs typeface="Arial"/>
              </a:rPr>
              <a:t>2008:481–</a:t>
            </a:r>
            <a:endParaRPr sz="3200">
              <a:latin typeface="Arial"/>
              <a:cs typeface="Arial"/>
            </a:endParaRPr>
          </a:p>
          <a:p>
            <a:pPr marL="330200" marR="272415">
              <a:lnSpc>
                <a:spcPct val="89600"/>
              </a:lnSpc>
              <a:spcBef>
                <a:spcPts val="60"/>
              </a:spcBef>
            </a:pPr>
            <a:r>
              <a:rPr sz="3200" dirty="0">
                <a:latin typeface="Arial"/>
                <a:cs typeface="Arial"/>
              </a:rPr>
              <a:t>489) </a:t>
            </a:r>
            <a:r>
              <a:rPr sz="3200" spc="-5" dirty="0">
                <a:latin typeface="Arial"/>
                <a:cs typeface="Arial"/>
              </a:rPr>
              <a:t>reports that </a:t>
            </a:r>
            <a:r>
              <a:rPr sz="3200" dirty="0">
                <a:latin typeface="Arial"/>
                <a:cs typeface="Arial"/>
              </a:rPr>
              <a:t>in a sample of 413 male</a:t>
            </a:r>
            <a:r>
              <a:rPr sz="3200" spc="-65" dirty="0">
                <a:latin typeface="Arial"/>
                <a:cs typeface="Arial"/>
              </a:rPr>
              <a:t> </a:t>
            </a:r>
            <a:r>
              <a:rPr sz="3200" dirty="0">
                <a:latin typeface="Arial"/>
                <a:cs typeface="Arial"/>
              </a:rPr>
              <a:t>college  </a:t>
            </a:r>
            <a:r>
              <a:rPr sz="3200" spc="-5" dirty="0">
                <a:latin typeface="Arial"/>
                <a:cs typeface="Arial"/>
              </a:rPr>
              <a:t>students, the </a:t>
            </a:r>
            <a:r>
              <a:rPr sz="3200" dirty="0">
                <a:latin typeface="Arial"/>
                <a:cs typeface="Arial"/>
              </a:rPr>
              <a:t>average number of energy drinks  consumed per </a:t>
            </a:r>
            <a:r>
              <a:rPr sz="3200" spc="-5" dirty="0">
                <a:latin typeface="Arial"/>
                <a:cs typeface="Arial"/>
              </a:rPr>
              <a:t>month </a:t>
            </a:r>
            <a:r>
              <a:rPr sz="3200" dirty="0">
                <a:latin typeface="Arial"/>
                <a:cs typeface="Arial"/>
              </a:rPr>
              <a:t>was </a:t>
            </a:r>
            <a:r>
              <a:rPr sz="3200" spc="-5" dirty="0">
                <a:latin typeface="Arial"/>
                <a:cs typeface="Arial"/>
              </a:rPr>
              <a:t>2.49 with </a:t>
            </a:r>
            <a:r>
              <a:rPr sz="3200" dirty="0">
                <a:latin typeface="Arial"/>
                <a:cs typeface="Arial"/>
              </a:rPr>
              <a:t>a </a:t>
            </a:r>
            <a:r>
              <a:rPr sz="3200" spc="-5" dirty="0">
                <a:latin typeface="Arial"/>
                <a:cs typeface="Arial"/>
              </a:rPr>
              <a:t>standard  deviation </a:t>
            </a:r>
            <a:r>
              <a:rPr sz="3200" dirty="0">
                <a:latin typeface="Arial"/>
                <a:cs typeface="Arial"/>
              </a:rPr>
              <a:t>of </a:t>
            </a:r>
            <a:r>
              <a:rPr sz="3200" spc="-5" dirty="0">
                <a:latin typeface="Arial"/>
                <a:cs typeface="Arial"/>
              </a:rPr>
              <a:t>4.87, </a:t>
            </a:r>
            <a:r>
              <a:rPr sz="3200" dirty="0">
                <a:latin typeface="Arial"/>
                <a:cs typeface="Arial"/>
              </a:rPr>
              <a:t>and in a sample of 382 </a:t>
            </a:r>
            <a:r>
              <a:rPr sz="3200" spc="-5" dirty="0">
                <a:latin typeface="Arial"/>
                <a:cs typeface="Arial"/>
              </a:rPr>
              <a:t>female  </a:t>
            </a:r>
            <a:r>
              <a:rPr sz="3200" dirty="0">
                <a:latin typeface="Arial"/>
                <a:cs typeface="Arial"/>
              </a:rPr>
              <a:t>college </a:t>
            </a:r>
            <a:r>
              <a:rPr sz="3200" spc="-5" dirty="0">
                <a:latin typeface="Arial"/>
                <a:cs typeface="Arial"/>
              </a:rPr>
              <a:t>students, the </a:t>
            </a:r>
            <a:r>
              <a:rPr sz="3200" dirty="0">
                <a:latin typeface="Arial"/>
                <a:cs typeface="Arial"/>
              </a:rPr>
              <a:t>average was </a:t>
            </a:r>
            <a:r>
              <a:rPr sz="3200" spc="-5" dirty="0">
                <a:latin typeface="Arial"/>
                <a:cs typeface="Arial"/>
              </a:rPr>
              <a:t>1.22 with </a:t>
            </a:r>
            <a:r>
              <a:rPr sz="3200" dirty="0">
                <a:latin typeface="Arial"/>
                <a:cs typeface="Arial"/>
              </a:rPr>
              <a:t>a  </a:t>
            </a:r>
            <a:r>
              <a:rPr sz="3200" spc="-5" dirty="0">
                <a:latin typeface="Arial"/>
                <a:cs typeface="Arial"/>
              </a:rPr>
              <a:t>standard deviation </a:t>
            </a:r>
            <a:r>
              <a:rPr sz="3200" dirty="0">
                <a:latin typeface="Arial"/>
                <a:cs typeface="Arial"/>
              </a:rPr>
              <a:t>of </a:t>
            </a:r>
            <a:r>
              <a:rPr sz="3200" spc="-5" dirty="0">
                <a:latin typeface="Arial"/>
                <a:cs typeface="Arial"/>
              </a:rPr>
              <a:t>3.24.</a:t>
            </a:r>
            <a:endParaRPr sz="3200">
              <a:latin typeface="Arial"/>
              <a:cs typeface="Arial"/>
            </a:endParaRPr>
          </a:p>
          <a:p>
            <a:pPr marL="330200" marR="5080" indent="-317500">
              <a:lnSpc>
                <a:spcPct val="89800"/>
              </a:lnSpc>
              <a:spcBef>
                <a:spcPts val="1450"/>
              </a:spcBef>
            </a:pPr>
            <a:r>
              <a:rPr sz="3200" b="1" dirty="0">
                <a:latin typeface="Arial"/>
                <a:cs typeface="Arial"/>
              </a:rPr>
              <a:t>Can </a:t>
            </a:r>
            <a:r>
              <a:rPr sz="3200" b="1" spc="-5" dirty="0">
                <a:latin typeface="Arial"/>
                <a:cs typeface="Arial"/>
              </a:rPr>
              <a:t>you conclude that the </a:t>
            </a:r>
            <a:r>
              <a:rPr sz="3200" b="1" dirty="0">
                <a:latin typeface="Arial"/>
                <a:cs typeface="Arial"/>
              </a:rPr>
              <a:t>mean </a:t>
            </a:r>
            <a:r>
              <a:rPr sz="3200" b="1" spc="-5" dirty="0">
                <a:latin typeface="Arial"/>
                <a:cs typeface="Arial"/>
              </a:rPr>
              <a:t>number of  energy drinks is greater for male students than  </a:t>
            </a:r>
            <a:r>
              <a:rPr sz="3200" b="1" dirty="0">
                <a:latin typeface="Arial"/>
                <a:cs typeface="Arial"/>
              </a:rPr>
              <a:t>f</a:t>
            </a:r>
            <a:r>
              <a:rPr sz="3200" b="1" spc="-5" dirty="0">
                <a:latin typeface="Arial"/>
                <a:cs typeface="Arial"/>
              </a:rPr>
              <a:t>o</a:t>
            </a:r>
            <a:r>
              <a:rPr sz="3200" b="1" dirty="0">
                <a:latin typeface="Arial"/>
                <a:cs typeface="Arial"/>
              </a:rPr>
              <a:t>r </a:t>
            </a:r>
            <a:r>
              <a:rPr sz="3200" b="1">
                <a:latin typeface="Arial"/>
                <a:cs typeface="Arial"/>
              </a:rPr>
              <a:t>fema</a:t>
            </a:r>
            <a:r>
              <a:rPr sz="3200" b="1" spc="-5">
                <a:latin typeface="Arial"/>
                <a:cs typeface="Arial"/>
              </a:rPr>
              <a:t>l</a:t>
            </a:r>
            <a:r>
              <a:rPr sz="3200" b="1">
                <a:latin typeface="Arial"/>
                <a:cs typeface="Arial"/>
              </a:rPr>
              <a:t>e </a:t>
            </a:r>
            <a:r>
              <a:rPr sz="3200" b="1" smtClean="0">
                <a:latin typeface="Arial"/>
                <a:cs typeface="Arial"/>
              </a:rPr>
              <a:t>st</a:t>
            </a:r>
            <a:r>
              <a:rPr sz="3200" b="1" spc="-5" smtClean="0">
                <a:latin typeface="Arial"/>
                <a:cs typeface="Arial"/>
              </a:rPr>
              <a:t>ud</a:t>
            </a:r>
            <a:r>
              <a:rPr sz="3200" b="1" smtClean="0">
                <a:latin typeface="Arial"/>
                <a:cs typeface="Arial"/>
              </a:rPr>
              <a:t>e</a:t>
            </a:r>
            <a:r>
              <a:rPr sz="3200" b="1" spc="-5" smtClean="0">
                <a:latin typeface="Arial"/>
                <a:cs typeface="Arial"/>
              </a:rPr>
              <a:t>n</a:t>
            </a:r>
            <a:r>
              <a:rPr sz="3200" b="1" smtClean="0">
                <a:latin typeface="Arial"/>
                <a:cs typeface="Arial"/>
              </a:rPr>
              <a:t>t</a:t>
            </a:r>
            <a:r>
              <a:rPr sz="3200" b="1" spc="-120" smtClean="0">
                <a:latin typeface="Arial"/>
                <a:cs typeface="Arial"/>
              </a:rPr>
              <a:t>s</a:t>
            </a:r>
            <a:r>
              <a:rPr lang="en-US" sz="2100" b="1" spc="-1230" baseline="23809" dirty="0" smtClean="0">
                <a:latin typeface="Arial"/>
                <a:cs typeface="Arial"/>
              </a:rPr>
              <a:t>?</a:t>
            </a:r>
            <a:endParaRPr sz="2100" baseline="23809">
              <a:latin typeface="Arial"/>
              <a:cs typeface="Arial"/>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860">
              <a:lnSpc>
                <a:spcPct val="100000"/>
              </a:lnSpc>
              <a:spcBef>
                <a:spcPts val="100"/>
              </a:spcBef>
              <a:tabLst>
                <a:tab pos="2413635" algn="l"/>
                <a:tab pos="2879725" algn="l"/>
              </a:tabLst>
            </a:pPr>
            <a:r>
              <a:rPr spc="-5" dirty="0"/>
              <a:t>Problem	</a:t>
            </a:r>
            <a:r>
              <a:rPr dirty="0"/>
              <a:t>1	:</a:t>
            </a:r>
            <a:r>
              <a:rPr spc="-85" dirty="0"/>
              <a:t> </a:t>
            </a:r>
            <a:r>
              <a:rPr spc="-5" dirty="0"/>
              <a:t>Solution</a:t>
            </a:r>
          </a:p>
        </p:txBody>
      </p:sp>
      <p:sp>
        <p:nvSpPr>
          <p:cNvPr id="3" name="object 3"/>
          <p:cNvSpPr txBox="1"/>
          <p:nvPr/>
        </p:nvSpPr>
        <p:spPr>
          <a:xfrm>
            <a:off x="5035550" y="1298549"/>
            <a:ext cx="4324487" cy="1581843"/>
          </a:xfrm>
          <a:prstGeom prst="rect">
            <a:avLst/>
          </a:prstGeom>
        </p:spPr>
        <p:txBody>
          <a:bodyPr vert="horz" wrap="square" lIns="0" tIns="123825" rIns="0" bIns="0" rtlCol="0">
            <a:spAutoFit/>
          </a:bodyPr>
          <a:lstStyle/>
          <a:p>
            <a:pPr marL="12700">
              <a:lnSpc>
                <a:spcPct val="100000"/>
              </a:lnSpc>
              <a:spcBef>
                <a:spcPts val="975"/>
              </a:spcBef>
            </a:pPr>
            <a:r>
              <a:rPr sz="2600" spc="10" dirty="0">
                <a:latin typeface="Arial"/>
                <a:cs typeface="Arial"/>
              </a:rPr>
              <a:t>(</a:t>
            </a:r>
            <a:r>
              <a:rPr sz="2600" spc="10">
                <a:latin typeface="Arial"/>
                <a:cs typeface="Arial"/>
              </a:rPr>
              <a:t>female</a:t>
            </a:r>
            <a:r>
              <a:rPr sz="2600" spc="-15">
                <a:latin typeface="Arial"/>
                <a:cs typeface="Arial"/>
              </a:rPr>
              <a:t> </a:t>
            </a:r>
            <a:r>
              <a:rPr sz="2600" spc="5" smtClean="0">
                <a:latin typeface="Arial"/>
                <a:cs typeface="Arial"/>
              </a:rPr>
              <a:t>students</a:t>
            </a:r>
            <a:r>
              <a:rPr lang="en-US" sz="2600" spc="5" dirty="0" smtClean="0">
                <a:latin typeface="Arial"/>
                <a:cs typeface="Arial"/>
              </a:rPr>
              <a:t>)</a:t>
            </a:r>
          </a:p>
          <a:p>
            <a:pPr marL="12700">
              <a:spcBef>
                <a:spcPts val="975"/>
              </a:spcBef>
            </a:pPr>
            <a:r>
              <a:rPr sz="2600" spc="15" smtClean="0">
                <a:latin typeface="Arial"/>
                <a:cs typeface="Arial"/>
              </a:rPr>
              <a:t>Y</a:t>
            </a:r>
            <a:r>
              <a:rPr sz="2600" spc="-140" smtClean="0">
                <a:latin typeface="Arial"/>
                <a:cs typeface="Arial"/>
              </a:rPr>
              <a:t> </a:t>
            </a:r>
            <a:r>
              <a:rPr sz="2600" spc="10" smtClean="0">
                <a:latin typeface="Arial"/>
                <a:cs typeface="Arial"/>
              </a:rPr>
              <a:t>=</a:t>
            </a:r>
            <a:r>
              <a:rPr lang="en-US" sz="2600" spc="5" dirty="0" smtClean="0">
                <a:latin typeface="Arial"/>
                <a:cs typeface="Arial"/>
              </a:rPr>
              <a:t>1.22</a:t>
            </a:r>
            <a:endParaRPr lang="en-US" sz="2600" dirty="0" smtClean="0">
              <a:latin typeface="Arial"/>
              <a:cs typeface="Arial"/>
            </a:endParaRPr>
          </a:p>
          <a:p>
            <a:pPr marL="12700">
              <a:lnSpc>
                <a:spcPct val="100000"/>
              </a:lnSpc>
              <a:spcBef>
                <a:spcPts val="975"/>
              </a:spcBef>
            </a:pPr>
            <a:endParaRPr sz="2600">
              <a:latin typeface="Arial"/>
              <a:cs typeface="Arial"/>
            </a:endParaRPr>
          </a:p>
        </p:txBody>
      </p:sp>
      <p:sp>
        <p:nvSpPr>
          <p:cNvPr id="4" name="object 4"/>
          <p:cNvSpPr txBox="1"/>
          <p:nvPr/>
        </p:nvSpPr>
        <p:spPr>
          <a:xfrm>
            <a:off x="165100" y="1298549"/>
            <a:ext cx="4565650" cy="1819537"/>
          </a:xfrm>
          <a:prstGeom prst="rect">
            <a:avLst/>
          </a:prstGeom>
        </p:spPr>
        <p:txBody>
          <a:bodyPr vert="horz" wrap="square" lIns="0" tIns="12065" rIns="0" bIns="0" rtlCol="0">
            <a:spAutoFit/>
          </a:bodyPr>
          <a:lstStyle/>
          <a:p>
            <a:pPr marL="12700" marR="5080">
              <a:lnSpc>
                <a:spcPct val="128200"/>
              </a:lnSpc>
              <a:spcBef>
                <a:spcPts val="95"/>
              </a:spcBef>
            </a:pPr>
            <a:r>
              <a:rPr sz="2600" spc="10" dirty="0">
                <a:latin typeface="Arial"/>
                <a:cs typeface="Arial"/>
              </a:rPr>
              <a:t>(male</a:t>
            </a:r>
            <a:r>
              <a:rPr sz="2600" spc="-40" dirty="0">
                <a:latin typeface="Arial"/>
                <a:cs typeface="Arial"/>
              </a:rPr>
              <a:t> </a:t>
            </a:r>
            <a:r>
              <a:rPr sz="2600" spc="5" dirty="0">
                <a:latin typeface="Arial"/>
                <a:cs typeface="Arial"/>
              </a:rPr>
              <a:t>students)  </a:t>
            </a:r>
            <a:r>
              <a:rPr sz="2600" spc="15" dirty="0">
                <a:latin typeface="Arial"/>
                <a:cs typeface="Arial"/>
              </a:rPr>
              <a:t>X </a:t>
            </a:r>
            <a:r>
              <a:rPr sz="2600" spc="10" dirty="0">
                <a:latin typeface="Arial"/>
                <a:cs typeface="Arial"/>
              </a:rPr>
              <a:t>=</a:t>
            </a:r>
            <a:r>
              <a:rPr sz="2600" spc="-20" dirty="0">
                <a:latin typeface="Arial"/>
                <a:cs typeface="Arial"/>
              </a:rPr>
              <a:t> </a:t>
            </a:r>
            <a:r>
              <a:rPr sz="2600" spc="10" dirty="0">
                <a:latin typeface="Arial"/>
                <a:cs typeface="Arial"/>
              </a:rPr>
              <a:t>2.49</a:t>
            </a:r>
            <a:endParaRPr sz="2600">
              <a:latin typeface="Arial"/>
              <a:cs typeface="Arial"/>
            </a:endParaRPr>
          </a:p>
          <a:p>
            <a:pPr marL="12700">
              <a:lnSpc>
                <a:spcPts val="2570"/>
              </a:lnSpc>
              <a:spcBef>
                <a:spcPts val="980"/>
              </a:spcBef>
              <a:tabLst>
                <a:tab pos="419734" algn="l"/>
              </a:tabLst>
            </a:pPr>
            <a:r>
              <a:rPr sz="2600" spc="10" smtClean="0">
                <a:latin typeface="Arial"/>
                <a:cs typeface="Arial"/>
              </a:rPr>
              <a:t>s</a:t>
            </a:r>
            <a:r>
              <a:rPr sz="2600" spc="10" dirty="0">
                <a:latin typeface="Arial"/>
                <a:cs typeface="Arial"/>
              </a:rPr>
              <a:t>	=</a:t>
            </a:r>
            <a:r>
              <a:rPr sz="2600" spc="-5" dirty="0">
                <a:latin typeface="Arial"/>
                <a:cs typeface="Arial"/>
              </a:rPr>
              <a:t> </a:t>
            </a:r>
            <a:r>
              <a:rPr sz="2600" spc="10" dirty="0">
                <a:latin typeface="Arial"/>
                <a:cs typeface="Arial"/>
              </a:rPr>
              <a:t>4.87</a:t>
            </a:r>
            <a:endParaRPr sz="2600">
              <a:latin typeface="Arial"/>
              <a:cs typeface="Arial"/>
            </a:endParaRPr>
          </a:p>
          <a:p>
            <a:pPr marL="179070">
              <a:lnSpc>
                <a:spcPts val="1550"/>
              </a:lnSpc>
            </a:pPr>
            <a:r>
              <a:rPr sz="1750" dirty="0">
                <a:latin typeface="Arial"/>
                <a:cs typeface="Arial"/>
              </a:rPr>
              <a:t>X</a:t>
            </a:r>
            <a:endParaRPr sz="1750">
              <a:latin typeface="Arial"/>
              <a:cs typeface="Arial"/>
            </a:endParaRPr>
          </a:p>
          <a:p>
            <a:pPr marL="12700">
              <a:lnSpc>
                <a:spcPts val="2570"/>
              </a:lnSpc>
              <a:spcBef>
                <a:spcPts val="675"/>
              </a:spcBef>
              <a:tabLst>
                <a:tab pos="438150" algn="l"/>
              </a:tabLst>
            </a:pPr>
            <a:r>
              <a:rPr sz="2600" spc="10" dirty="0">
                <a:latin typeface="Arial"/>
                <a:cs typeface="Arial"/>
              </a:rPr>
              <a:t>n	=</a:t>
            </a:r>
            <a:r>
              <a:rPr sz="2600" spc="-5" dirty="0">
                <a:latin typeface="Arial"/>
                <a:cs typeface="Arial"/>
              </a:rPr>
              <a:t> </a:t>
            </a:r>
            <a:r>
              <a:rPr sz="2600" spc="10" dirty="0">
                <a:latin typeface="Arial"/>
                <a:cs typeface="Arial"/>
              </a:rPr>
              <a:t>413</a:t>
            </a:r>
            <a:endParaRPr sz="2600">
              <a:latin typeface="Arial"/>
              <a:cs typeface="Arial"/>
            </a:endParaRPr>
          </a:p>
          <a:p>
            <a:pPr marL="197485">
              <a:lnSpc>
                <a:spcPts val="1550"/>
              </a:lnSpc>
            </a:pPr>
            <a:r>
              <a:rPr sz="1750" dirty="0">
                <a:latin typeface="Arial"/>
                <a:cs typeface="Arial"/>
              </a:rPr>
              <a:t>X</a:t>
            </a:r>
            <a:endParaRPr sz="1750">
              <a:latin typeface="Arial"/>
              <a:cs typeface="Arial"/>
            </a:endParaRPr>
          </a:p>
        </p:txBody>
      </p:sp>
      <p:sp>
        <p:nvSpPr>
          <p:cNvPr id="5" name="object 5"/>
          <p:cNvSpPr txBox="1"/>
          <p:nvPr/>
        </p:nvSpPr>
        <p:spPr>
          <a:xfrm>
            <a:off x="6940551" y="2803651"/>
            <a:ext cx="3137664" cy="1183016"/>
          </a:xfrm>
          <a:prstGeom prst="rect">
            <a:avLst/>
          </a:prstGeom>
        </p:spPr>
        <p:txBody>
          <a:bodyPr vert="horz" wrap="square" lIns="0" tIns="15875" rIns="0" bIns="0" rtlCol="0">
            <a:spAutoFit/>
          </a:bodyPr>
          <a:lstStyle/>
          <a:p>
            <a:pPr marL="12700">
              <a:lnSpc>
                <a:spcPts val="2570"/>
              </a:lnSpc>
              <a:spcBef>
                <a:spcPts val="125"/>
              </a:spcBef>
              <a:tabLst>
                <a:tab pos="384810" algn="l"/>
              </a:tabLst>
            </a:pPr>
            <a:r>
              <a:rPr sz="2600" spc="10" dirty="0">
                <a:latin typeface="Arial"/>
                <a:cs typeface="Arial"/>
              </a:rPr>
              <a:t>s	=</a:t>
            </a:r>
            <a:r>
              <a:rPr sz="2600" spc="-80" dirty="0">
                <a:latin typeface="Arial"/>
                <a:cs typeface="Arial"/>
              </a:rPr>
              <a:t> </a:t>
            </a:r>
            <a:r>
              <a:rPr sz="2600" spc="10" dirty="0">
                <a:latin typeface="Arial"/>
                <a:cs typeface="Arial"/>
              </a:rPr>
              <a:t>3.24</a:t>
            </a:r>
            <a:endParaRPr sz="2600">
              <a:latin typeface="Arial"/>
              <a:cs typeface="Arial"/>
            </a:endParaRPr>
          </a:p>
          <a:p>
            <a:pPr marL="179070">
              <a:lnSpc>
                <a:spcPts val="1550"/>
              </a:lnSpc>
            </a:pPr>
            <a:r>
              <a:rPr sz="1750" dirty="0">
                <a:latin typeface="Arial"/>
                <a:cs typeface="Arial"/>
              </a:rPr>
              <a:t>Y</a:t>
            </a:r>
            <a:endParaRPr sz="1750">
              <a:latin typeface="Arial"/>
              <a:cs typeface="Arial"/>
            </a:endParaRPr>
          </a:p>
          <a:p>
            <a:pPr marL="12700">
              <a:lnSpc>
                <a:spcPts val="2570"/>
              </a:lnSpc>
              <a:spcBef>
                <a:spcPts val="675"/>
              </a:spcBef>
              <a:tabLst>
                <a:tab pos="438150" algn="l"/>
              </a:tabLst>
            </a:pPr>
            <a:r>
              <a:rPr sz="2600" spc="10" dirty="0">
                <a:latin typeface="Arial"/>
                <a:cs typeface="Arial"/>
              </a:rPr>
              <a:t>n	=</a:t>
            </a:r>
            <a:r>
              <a:rPr sz="2600" spc="-50" dirty="0">
                <a:latin typeface="Arial"/>
                <a:cs typeface="Arial"/>
              </a:rPr>
              <a:t> </a:t>
            </a:r>
            <a:r>
              <a:rPr sz="2600" spc="10" dirty="0">
                <a:latin typeface="Arial"/>
                <a:cs typeface="Arial"/>
              </a:rPr>
              <a:t>382</a:t>
            </a:r>
            <a:endParaRPr sz="2600">
              <a:latin typeface="Arial"/>
              <a:cs typeface="Arial"/>
            </a:endParaRPr>
          </a:p>
          <a:p>
            <a:pPr marL="197485">
              <a:lnSpc>
                <a:spcPts val="1550"/>
              </a:lnSpc>
            </a:pPr>
            <a:r>
              <a:rPr sz="1750" dirty="0">
                <a:latin typeface="Arial"/>
                <a:cs typeface="Arial"/>
              </a:rPr>
              <a:t>Y</a:t>
            </a:r>
            <a:endParaRPr sz="1750">
              <a:latin typeface="Arial"/>
              <a:cs typeface="Arial"/>
            </a:endParaRPr>
          </a:p>
        </p:txBody>
      </p:sp>
      <p:sp>
        <p:nvSpPr>
          <p:cNvPr id="6" name="object 6"/>
          <p:cNvSpPr txBox="1"/>
          <p:nvPr/>
        </p:nvSpPr>
        <p:spPr>
          <a:xfrm>
            <a:off x="165100" y="4650638"/>
            <a:ext cx="112395" cy="205740"/>
          </a:xfrm>
          <a:prstGeom prst="rect">
            <a:avLst/>
          </a:prstGeom>
        </p:spPr>
        <p:txBody>
          <a:bodyPr vert="horz" wrap="square" lIns="0" tIns="16510" rIns="0" bIns="0" rtlCol="0">
            <a:spAutoFit/>
          </a:bodyPr>
          <a:lstStyle/>
          <a:p>
            <a:pPr marL="12700">
              <a:lnSpc>
                <a:spcPct val="100000"/>
              </a:lnSpc>
              <a:spcBef>
                <a:spcPts val="130"/>
              </a:spcBef>
            </a:pPr>
            <a:r>
              <a:rPr sz="1150" spc="-15" dirty="0">
                <a:latin typeface="Trebuchet MS"/>
                <a:cs typeface="Trebuchet MS"/>
              </a:rPr>
              <a:t>●</a:t>
            </a:r>
            <a:endParaRPr sz="1150">
              <a:latin typeface="Trebuchet MS"/>
              <a:cs typeface="Trebuchet MS"/>
            </a:endParaRPr>
          </a:p>
        </p:txBody>
      </p:sp>
      <p:sp>
        <p:nvSpPr>
          <p:cNvPr id="7" name="object 7"/>
          <p:cNvSpPr txBox="1"/>
          <p:nvPr/>
        </p:nvSpPr>
        <p:spPr>
          <a:xfrm>
            <a:off x="431800" y="4543552"/>
            <a:ext cx="9525000" cy="1428750"/>
          </a:xfrm>
          <a:prstGeom prst="rect">
            <a:avLst/>
          </a:prstGeom>
        </p:spPr>
        <p:txBody>
          <a:bodyPr vert="horz" wrap="square" lIns="0" tIns="51435" rIns="0" bIns="0" rtlCol="0">
            <a:spAutoFit/>
          </a:bodyPr>
          <a:lstStyle/>
          <a:p>
            <a:pPr marL="12700" marR="5080">
              <a:lnSpc>
                <a:spcPts val="2900"/>
              </a:lnSpc>
              <a:spcBef>
                <a:spcPts val="405"/>
              </a:spcBef>
            </a:pPr>
            <a:r>
              <a:rPr sz="2600" b="1" spc="15" dirty="0">
                <a:latin typeface="Arial"/>
                <a:cs typeface="Arial"/>
              </a:rPr>
              <a:t>Can </a:t>
            </a:r>
            <a:r>
              <a:rPr sz="2600" b="1" spc="10" dirty="0">
                <a:latin typeface="Arial"/>
                <a:cs typeface="Arial"/>
              </a:rPr>
              <a:t>you conclude </a:t>
            </a:r>
            <a:r>
              <a:rPr sz="2600" b="1" spc="5" dirty="0">
                <a:latin typeface="Arial"/>
                <a:cs typeface="Arial"/>
              </a:rPr>
              <a:t>that </a:t>
            </a:r>
            <a:r>
              <a:rPr sz="2600" b="1" spc="10" dirty="0">
                <a:latin typeface="Arial"/>
                <a:cs typeface="Arial"/>
              </a:rPr>
              <a:t>the </a:t>
            </a:r>
            <a:r>
              <a:rPr sz="2600" b="1" spc="15" dirty="0">
                <a:latin typeface="Arial"/>
                <a:cs typeface="Arial"/>
              </a:rPr>
              <a:t>mean </a:t>
            </a:r>
            <a:r>
              <a:rPr sz="2600" b="1" spc="10" dirty="0">
                <a:latin typeface="Arial"/>
                <a:cs typeface="Arial"/>
              </a:rPr>
              <a:t>number </a:t>
            </a:r>
            <a:r>
              <a:rPr sz="2600" b="1" spc="5" dirty="0">
                <a:latin typeface="Arial"/>
                <a:cs typeface="Arial"/>
              </a:rPr>
              <a:t>of </a:t>
            </a:r>
            <a:r>
              <a:rPr sz="2600" b="1" spc="10" dirty="0">
                <a:latin typeface="Arial"/>
                <a:cs typeface="Arial"/>
              </a:rPr>
              <a:t>energy </a:t>
            </a:r>
            <a:r>
              <a:rPr sz="2600" b="1" spc="5" dirty="0">
                <a:latin typeface="Arial"/>
                <a:cs typeface="Arial"/>
              </a:rPr>
              <a:t>drinks is  </a:t>
            </a:r>
            <a:r>
              <a:rPr sz="2600" b="1" spc="10" dirty="0">
                <a:latin typeface="Arial"/>
                <a:cs typeface="Arial"/>
              </a:rPr>
              <a:t>greater </a:t>
            </a:r>
            <a:r>
              <a:rPr sz="2600" b="1" spc="5" dirty="0">
                <a:latin typeface="Arial"/>
                <a:cs typeface="Arial"/>
              </a:rPr>
              <a:t>for </a:t>
            </a:r>
            <a:r>
              <a:rPr sz="2600" b="1" spc="10" dirty="0">
                <a:latin typeface="Arial"/>
                <a:cs typeface="Arial"/>
              </a:rPr>
              <a:t>male students than </a:t>
            </a:r>
            <a:r>
              <a:rPr sz="2600" b="1" spc="5" dirty="0">
                <a:latin typeface="Arial"/>
                <a:cs typeface="Arial"/>
              </a:rPr>
              <a:t>for </a:t>
            </a:r>
            <a:r>
              <a:rPr sz="2600" b="1" spc="10" dirty="0">
                <a:latin typeface="Arial"/>
                <a:cs typeface="Arial"/>
              </a:rPr>
              <a:t>female</a:t>
            </a:r>
            <a:r>
              <a:rPr sz="2600" b="1" spc="-25" dirty="0">
                <a:latin typeface="Arial"/>
                <a:cs typeface="Arial"/>
              </a:rPr>
              <a:t> </a:t>
            </a:r>
            <a:r>
              <a:rPr sz="2600" b="1" spc="10" dirty="0">
                <a:latin typeface="Arial"/>
                <a:cs typeface="Arial"/>
              </a:rPr>
              <a:t>students?</a:t>
            </a:r>
            <a:endParaRPr sz="2600">
              <a:latin typeface="Arial"/>
              <a:cs typeface="Arial"/>
            </a:endParaRPr>
          </a:p>
          <a:p>
            <a:pPr marL="1714500">
              <a:lnSpc>
                <a:spcPts val="2570"/>
              </a:lnSpc>
              <a:spcBef>
                <a:spcPts val="815"/>
              </a:spcBef>
              <a:tabLst>
                <a:tab pos="2171065" algn="l"/>
                <a:tab pos="2466975" algn="l"/>
                <a:tab pos="2911475" algn="l"/>
                <a:tab pos="3643629" algn="l"/>
                <a:tab pos="5821045" algn="l"/>
                <a:tab pos="6469380" algn="l"/>
                <a:tab pos="7200900" algn="l"/>
              </a:tabLst>
            </a:pPr>
            <a:r>
              <a:rPr sz="2600" b="1" spc="15" dirty="0">
                <a:solidFill>
                  <a:srgbClr val="3465A4"/>
                </a:solidFill>
                <a:latin typeface="Arial"/>
                <a:cs typeface="Arial"/>
              </a:rPr>
              <a:t>H	</a:t>
            </a:r>
            <a:r>
              <a:rPr sz="2600" b="1" spc="5" dirty="0">
                <a:solidFill>
                  <a:srgbClr val="3465A4"/>
                </a:solidFill>
                <a:latin typeface="Arial"/>
                <a:cs typeface="Arial"/>
              </a:rPr>
              <a:t>:	</a:t>
            </a:r>
            <a:r>
              <a:rPr sz="2600" b="1" spc="105" dirty="0">
                <a:solidFill>
                  <a:srgbClr val="3465A4"/>
                </a:solidFill>
                <a:latin typeface="Arial"/>
                <a:cs typeface="Arial"/>
              </a:rPr>
              <a:t>µ	</a:t>
            </a:r>
            <a:r>
              <a:rPr sz="2600" b="1" spc="10" dirty="0">
                <a:solidFill>
                  <a:srgbClr val="3465A4"/>
                </a:solidFill>
                <a:latin typeface="Arial"/>
                <a:cs typeface="Arial"/>
              </a:rPr>
              <a:t>−</a:t>
            </a:r>
            <a:r>
              <a:rPr sz="2600" b="1" spc="5" dirty="0">
                <a:solidFill>
                  <a:srgbClr val="3465A4"/>
                </a:solidFill>
                <a:latin typeface="Arial"/>
                <a:cs typeface="Arial"/>
              </a:rPr>
              <a:t> </a:t>
            </a:r>
            <a:r>
              <a:rPr sz="2600" b="1" spc="105" dirty="0">
                <a:solidFill>
                  <a:srgbClr val="3465A4"/>
                </a:solidFill>
                <a:latin typeface="Arial"/>
                <a:cs typeface="Arial"/>
              </a:rPr>
              <a:t>µ	</a:t>
            </a:r>
            <a:r>
              <a:rPr sz="2600" b="1" spc="10" dirty="0">
                <a:solidFill>
                  <a:srgbClr val="3465A4"/>
                </a:solidFill>
                <a:latin typeface="Arial"/>
                <a:cs typeface="Arial"/>
              </a:rPr>
              <a:t>≤ 0 </a:t>
            </a:r>
            <a:r>
              <a:rPr sz="2600" b="1" spc="5" dirty="0">
                <a:solidFill>
                  <a:srgbClr val="3465A4"/>
                </a:solidFill>
                <a:latin typeface="Arial"/>
                <a:cs typeface="Arial"/>
              </a:rPr>
              <a:t>versus</a:t>
            </a:r>
            <a:r>
              <a:rPr sz="2600" b="1" spc="15" dirty="0">
                <a:solidFill>
                  <a:srgbClr val="3465A4"/>
                </a:solidFill>
                <a:latin typeface="Arial"/>
                <a:cs typeface="Arial"/>
              </a:rPr>
              <a:t> H	</a:t>
            </a:r>
            <a:r>
              <a:rPr sz="2600" b="1" spc="5" dirty="0">
                <a:solidFill>
                  <a:srgbClr val="3465A4"/>
                </a:solidFill>
                <a:latin typeface="Arial"/>
                <a:cs typeface="Arial"/>
              </a:rPr>
              <a:t>: </a:t>
            </a:r>
            <a:r>
              <a:rPr sz="2600" b="1" spc="105" dirty="0">
                <a:solidFill>
                  <a:srgbClr val="3465A4"/>
                </a:solidFill>
                <a:latin typeface="Arial"/>
                <a:cs typeface="Arial"/>
              </a:rPr>
              <a:t>µ	</a:t>
            </a:r>
            <a:r>
              <a:rPr sz="2600" b="1" spc="10" dirty="0">
                <a:solidFill>
                  <a:srgbClr val="3465A4"/>
                </a:solidFill>
                <a:latin typeface="Arial"/>
                <a:cs typeface="Arial"/>
              </a:rPr>
              <a:t>−</a:t>
            </a:r>
            <a:r>
              <a:rPr sz="2600" b="1" spc="5" dirty="0">
                <a:solidFill>
                  <a:srgbClr val="3465A4"/>
                </a:solidFill>
                <a:latin typeface="Arial"/>
                <a:cs typeface="Arial"/>
              </a:rPr>
              <a:t> </a:t>
            </a:r>
            <a:r>
              <a:rPr sz="2600" b="1" spc="105" dirty="0">
                <a:solidFill>
                  <a:srgbClr val="3465A4"/>
                </a:solidFill>
                <a:latin typeface="Arial"/>
                <a:cs typeface="Arial"/>
              </a:rPr>
              <a:t>µ	</a:t>
            </a:r>
            <a:r>
              <a:rPr sz="2600" b="1" spc="10" dirty="0">
                <a:solidFill>
                  <a:srgbClr val="3465A4"/>
                </a:solidFill>
                <a:latin typeface="Arial"/>
                <a:cs typeface="Arial"/>
              </a:rPr>
              <a:t>&gt;</a:t>
            </a:r>
            <a:r>
              <a:rPr sz="2600" b="1" spc="5" dirty="0">
                <a:solidFill>
                  <a:srgbClr val="3465A4"/>
                </a:solidFill>
                <a:latin typeface="Arial"/>
                <a:cs typeface="Arial"/>
              </a:rPr>
              <a:t> </a:t>
            </a:r>
            <a:r>
              <a:rPr sz="2600" b="1" spc="10" dirty="0">
                <a:solidFill>
                  <a:srgbClr val="3465A4"/>
                </a:solidFill>
                <a:latin typeface="Arial"/>
                <a:cs typeface="Arial"/>
              </a:rPr>
              <a:t>0</a:t>
            </a:r>
            <a:endParaRPr sz="2600">
              <a:latin typeface="Arial"/>
              <a:cs typeface="Arial"/>
            </a:endParaRPr>
          </a:p>
          <a:p>
            <a:pPr marL="1954530">
              <a:lnSpc>
                <a:spcPts val="1550"/>
              </a:lnSpc>
              <a:tabLst>
                <a:tab pos="2670810" algn="l"/>
                <a:tab pos="3402965" algn="l"/>
                <a:tab pos="5605145" algn="l"/>
                <a:tab pos="6228715" algn="l"/>
                <a:tab pos="6960234" algn="l"/>
              </a:tabLst>
            </a:pPr>
            <a:r>
              <a:rPr sz="1750" b="1" dirty="0">
                <a:solidFill>
                  <a:srgbClr val="3465A4"/>
                </a:solidFill>
                <a:latin typeface="Arial"/>
                <a:cs typeface="Arial"/>
              </a:rPr>
              <a:t>0	X	Y	1	X	Y</a:t>
            </a:r>
            <a:endParaRPr sz="1750">
              <a:latin typeface="Arial"/>
              <a:cs typeface="Arial"/>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860">
              <a:lnSpc>
                <a:spcPct val="100000"/>
              </a:lnSpc>
              <a:spcBef>
                <a:spcPts val="100"/>
              </a:spcBef>
              <a:tabLst>
                <a:tab pos="2413635" algn="l"/>
                <a:tab pos="2879725" algn="l"/>
              </a:tabLst>
            </a:pPr>
            <a:r>
              <a:rPr spc="-5" dirty="0"/>
              <a:t>Problem	</a:t>
            </a:r>
            <a:r>
              <a:rPr dirty="0"/>
              <a:t>1	:</a:t>
            </a:r>
            <a:r>
              <a:rPr spc="-85" dirty="0"/>
              <a:t> </a:t>
            </a:r>
            <a:r>
              <a:rPr spc="-5" dirty="0"/>
              <a:t>Solution</a:t>
            </a:r>
          </a:p>
        </p:txBody>
      </p:sp>
      <p:sp>
        <p:nvSpPr>
          <p:cNvPr id="3" name="object 3"/>
          <p:cNvSpPr txBox="1"/>
          <p:nvPr/>
        </p:nvSpPr>
        <p:spPr>
          <a:xfrm>
            <a:off x="596900" y="1598980"/>
            <a:ext cx="114300" cy="210185"/>
          </a:xfrm>
          <a:prstGeom prst="rect">
            <a:avLst/>
          </a:prstGeom>
        </p:spPr>
        <p:txBody>
          <a:bodyPr vert="horz" wrap="square" lIns="0" tIns="13970" rIns="0" bIns="0" rtlCol="0">
            <a:spAutoFit/>
          </a:bodyPr>
          <a:lstStyle/>
          <a:p>
            <a:pPr marL="12700">
              <a:lnSpc>
                <a:spcPct val="100000"/>
              </a:lnSpc>
              <a:spcBef>
                <a:spcPts val="110"/>
              </a:spcBef>
            </a:pPr>
            <a:r>
              <a:rPr sz="1200" spc="-30" dirty="0">
                <a:latin typeface="Trebuchet MS"/>
                <a:cs typeface="Trebuchet MS"/>
              </a:rPr>
              <a:t>●</a:t>
            </a:r>
            <a:endParaRPr sz="1200">
              <a:latin typeface="Trebuchet MS"/>
              <a:cs typeface="Trebuchet MS"/>
            </a:endParaRPr>
          </a:p>
        </p:txBody>
      </p:sp>
      <p:sp>
        <p:nvSpPr>
          <p:cNvPr id="4" name="object 4"/>
          <p:cNvSpPr txBox="1"/>
          <p:nvPr/>
        </p:nvSpPr>
        <p:spPr>
          <a:xfrm>
            <a:off x="876300" y="1474724"/>
            <a:ext cx="6322695" cy="435609"/>
          </a:xfrm>
          <a:prstGeom prst="rect">
            <a:avLst/>
          </a:prstGeom>
        </p:spPr>
        <p:txBody>
          <a:bodyPr vert="horz" wrap="square" lIns="0" tIns="17145" rIns="0" bIns="0" rtlCol="0">
            <a:spAutoFit/>
          </a:bodyPr>
          <a:lstStyle/>
          <a:p>
            <a:pPr marL="12700">
              <a:lnSpc>
                <a:spcPct val="100000"/>
              </a:lnSpc>
              <a:spcBef>
                <a:spcPts val="135"/>
              </a:spcBef>
            </a:pPr>
            <a:r>
              <a:rPr sz="2650" spc="15" dirty="0">
                <a:latin typeface="Arial"/>
                <a:cs typeface="Arial"/>
              </a:rPr>
              <a:t>Null Distribution(0, </a:t>
            </a:r>
            <a:r>
              <a:rPr sz="2650" spc="10" dirty="0">
                <a:latin typeface="Arial"/>
                <a:cs typeface="Arial"/>
              </a:rPr>
              <a:t>3.24</a:t>
            </a:r>
            <a:r>
              <a:rPr sz="2700" spc="15" baseline="40123" dirty="0">
                <a:latin typeface="Arial"/>
                <a:cs typeface="Arial"/>
              </a:rPr>
              <a:t>2</a:t>
            </a:r>
            <a:r>
              <a:rPr sz="2650" spc="10" dirty="0">
                <a:latin typeface="Arial"/>
                <a:cs typeface="Arial"/>
              </a:rPr>
              <a:t>/382 </a:t>
            </a:r>
            <a:r>
              <a:rPr sz="2650" spc="20" dirty="0">
                <a:latin typeface="Arial"/>
                <a:cs typeface="Arial"/>
              </a:rPr>
              <a:t>+</a:t>
            </a:r>
            <a:r>
              <a:rPr sz="2650" spc="-15" dirty="0">
                <a:latin typeface="Arial"/>
                <a:cs typeface="Arial"/>
              </a:rPr>
              <a:t> </a:t>
            </a:r>
            <a:r>
              <a:rPr sz="2650" spc="10" dirty="0">
                <a:latin typeface="Arial"/>
                <a:cs typeface="Arial"/>
              </a:rPr>
              <a:t>4.87</a:t>
            </a:r>
            <a:r>
              <a:rPr sz="2700" spc="15" baseline="40123" dirty="0">
                <a:latin typeface="Arial"/>
                <a:cs typeface="Arial"/>
              </a:rPr>
              <a:t>2</a:t>
            </a:r>
            <a:r>
              <a:rPr sz="2650" spc="10" dirty="0">
                <a:latin typeface="Arial"/>
                <a:cs typeface="Arial"/>
              </a:rPr>
              <a:t>/413)</a:t>
            </a:r>
            <a:endParaRPr sz="2650">
              <a:latin typeface="Arial"/>
              <a:cs typeface="Arial"/>
            </a:endParaRPr>
          </a:p>
        </p:txBody>
      </p:sp>
      <p:sp>
        <p:nvSpPr>
          <p:cNvPr id="5" name="object 5"/>
          <p:cNvSpPr txBox="1"/>
          <p:nvPr/>
        </p:nvSpPr>
        <p:spPr>
          <a:xfrm>
            <a:off x="596900" y="3148380"/>
            <a:ext cx="114300" cy="210185"/>
          </a:xfrm>
          <a:prstGeom prst="rect">
            <a:avLst/>
          </a:prstGeom>
        </p:spPr>
        <p:txBody>
          <a:bodyPr vert="horz" wrap="square" lIns="0" tIns="13970" rIns="0" bIns="0" rtlCol="0">
            <a:spAutoFit/>
          </a:bodyPr>
          <a:lstStyle/>
          <a:p>
            <a:pPr marL="12700">
              <a:lnSpc>
                <a:spcPct val="100000"/>
              </a:lnSpc>
              <a:spcBef>
                <a:spcPts val="110"/>
              </a:spcBef>
            </a:pPr>
            <a:r>
              <a:rPr sz="1200" spc="-30" dirty="0">
                <a:latin typeface="Trebuchet MS"/>
                <a:cs typeface="Trebuchet MS"/>
              </a:rPr>
              <a:t>●</a:t>
            </a:r>
            <a:endParaRPr sz="1200">
              <a:latin typeface="Trebuchet MS"/>
              <a:cs typeface="Trebuchet MS"/>
            </a:endParaRPr>
          </a:p>
        </p:txBody>
      </p:sp>
      <p:sp>
        <p:nvSpPr>
          <p:cNvPr id="6" name="object 6"/>
          <p:cNvSpPr txBox="1"/>
          <p:nvPr/>
        </p:nvSpPr>
        <p:spPr>
          <a:xfrm>
            <a:off x="876300" y="3024123"/>
            <a:ext cx="2482215" cy="435609"/>
          </a:xfrm>
          <a:prstGeom prst="rect">
            <a:avLst/>
          </a:prstGeom>
        </p:spPr>
        <p:txBody>
          <a:bodyPr vert="horz" wrap="square" lIns="0" tIns="17145" rIns="0" bIns="0" rtlCol="0">
            <a:spAutoFit/>
          </a:bodyPr>
          <a:lstStyle/>
          <a:p>
            <a:pPr marL="12700">
              <a:lnSpc>
                <a:spcPct val="100000"/>
              </a:lnSpc>
              <a:spcBef>
                <a:spcPts val="135"/>
              </a:spcBef>
            </a:pPr>
            <a:r>
              <a:rPr sz="2650" spc="10" dirty="0">
                <a:latin typeface="Arial"/>
                <a:cs typeface="Arial"/>
              </a:rPr>
              <a:t>test-statistic, </a:t>
            </a:r>
            <a:r>
              <a:rPr sz="2650" spc="15" dirty="0">
                <a:latin typeface="Arial"/>
                <a:cs typeface="Arial"/>
              </a:rPr>
              <a:t>z</a:t>
            </a:r>
            <a:r>
              <a:rPr sz="2650" spc="-50" dirty="0">
                <a:latin typeface="Arial"/>
                <a:cs typeface="Arial"/>
              </a:rPr>
              <a:t> </a:t>
            </a:r>
            <a:r>
              <a:rPr sz="2650" spc="20" dirty="0">
                <a:latin typeface="Arial"/>
                <a:cs typeface="Arial"/>
              </a:rPr>
              <a:t>=</a:t>
            </a:r>
            <a:endParaRPr sz="2650">
              <a:latin typeface="Arial"/>
              <a:cs typeface="Arial"/>
            </a:endParaRPr>
          </a:p>
        </p:txBody>
      </p:sp>
      <p:sp>
        <p:nvSpPr>
          <p:cNvPr id="7" name="object 7"/>
          <p:cNvSpPr txBox="1"/>
          <p:nvPr/>
        </p:nvSpPr>
        <p:spPr>
          <a:xfrm>
            <a:off x="3441927" y="2392375"/>
            <a:ext cx="4122420" cy="1587500"/>
          </a:xfrm>
          <a:prstGeom prst="rect">
            <a:avLst/>
          </a:prstGeom>
        </p:spPr>
        <p:txBody>
          <a:bodyPr vert="horz" wrap="square" lIns="0" tIns="128270" rIns="0" bIns="0" rtlCol="0">
            <a:spAutoFit/>
          </a:bodyPr>
          <a:lstStyle/>
          <a:p>
            <a:pPr marL="486409">
              <a:lnSpc>
                <a:spcPct val="100000"/>
              </a:lnSpc>
              <a:spcBef>
                <a:spcPts val="1010"/>
              </a:spcBef>
            </a:pPr>
            <a:r>
              <a:rPr sz="2650" spc="15" dirty="0">
                <a:latin typeface="Arial"/>
                <a:cs typeface="Arial"/>
              </a:rPr>
              <a:t>(2.49−1.22−0)</a:t>
            </a:r>
            <a:endParaRPr sz="2650">
              <a:latin typeface="Arial"/>
              <a:cs typeface="Arial"/>
            </a:endParaRPr>
          </a:p>
          <a:p>
            <a:pPr marL="12700" marR="5080" indent="364490">
              <a:lnSpc>
                <a:spcPct val="128899"/>
              </a:lnSpc>
            </a:pPr>
            <a:r>
              <a:rPr sz="2650" spc="10" dirty="0">
                <a:latin typeface="Arial"/>
                <a:cs typeface="Arial"/>
              </a:rPr>
              <a:t>--------------------------  sqrt(3.24</a:t>
            </a:r>
            <a:r>
              <a:rPr sz="2700" spc="15" baseline="40123" dirty="0">
                <a:latin typeface="Arial"/>
                <a:cs typeface="Arial"/>
              </a:rPr>
              <a:t>2</a:t>
            </a:r>
            <a:r>
              <a:rPr sz="2650" spc="10" dirty="0">
                <a:latin typeface="Arial"/>
                <a:cs typeface="Arial"/>
              </a:rPr>
              <a:t>/382 </a:t>
            </a:r>
            <a:r>
              <a:rPr sz="2650" spc="20" dirty="0">
                <a:latin typeface="Arial"/>
                <a:cs typeface="Arial"/>
              </a:rPr>
              <a:t>+</a:t>
            </a:r>
            <a:r>
              <a:rPr sz="2650" spc="15" dirty="0">
                <a:latin typeface="Arial"/>
                <a:cs typeface="Arial"/>
              </a:rPr>
              <a:t> </a:t>
            </a:r>
            <a:r>
              <a:rPr sz="2650" spc="10" dirty="0">
                <a:latin typeface="Arial"/>
                <a:cs typeface="Arial"/>
              </a:rPr>
              <a:t>4.87</a:t>
            </a:r>
            <a:r>
              <a:rPr sz="2700" spc="15" baseline="40123" dirty="0">
                <a:latin typeface="Arial"/>
                <a:cs typeface="Arial"/>
              </a:rPr>
              <a:t>2</a:t>
            </a:r>
            <a:r>
              <a:rPr sz="2650" spc="10" dirty="0">
                <a:latin typeface="Arial"/>
                <a:cs typeface="Arial"/>
              </a:rPr>
              <a:t>/413)</a:t>
            </a:r>
            <a:endParaRPr sz="2650">
              <a:latin typeface="Arial"/>
              <a:cs typeface="Arial"/>
            </a:endParaRPr>
          </a:p>
        </p:txBody>
      </p:sp>
      <p:sp>
        <p:nvSpPr>
          <p:cNvPr id="8" name="object 8"/>
          <p:cNvSpPr txBox="1"/>
          <p:nvPr/>
        </p:nvSpPr>
        <p:spPr>
          <a:xfrm>
            <a:off x="596900" y="4052823"/>
            <a:ext cx="1838325" cy="435609"/>
          </a:xfrm>
          <a:prstGeom prst="rect">
            <a:avLst/>
          </a:prstGeom>
        </p:spPr>
        <p:txBody>
          <a:bodyPr vert="horz" wrap="square" lIns="0" tIns="17145" rIns="0" bIns="0" rtlCol="0">
            <a:spAutoFit/>
          </a:bodyPr>
          <a:lstStyle/>
          <a:p>
            <a:pPr marL="12700">
              <a:lnSpc>
                <a:spcPct val="100000"/>
              </a:lnSpc>
              <a:spcBef>
                <a:spcPts val="135"/>
              </a:spcBef>
            </a:pPr>
            <a:r>
              <a:rPr sz="2650" spc="20" dirty="0">
                <a:latin typeface="Arial"/>
                <a:cs typeface="Arial"/>
              </a:rPr>
              <a:t>=&gt; </a:t>
            </a:r>
            <a:r>
              <a:rPr sz="2650" spc="15" dirty="0">
                <a:latin typeface="Arial"/>
                <a:cs typeface="Arial"/>
              </a:rPr>
              <a:t>z </a:t>
            </a:r>
            <a:r>
              <a:rPr sz="2650" spc="20" dirty="0">
                <a:latin typeface="Arial"/>
                <a:cs typeface="Arial"/>
              </a:rPr>
              <a:t>=</a:t>
            </a:r>
            <a:r>
              <a:rPr sz="2650" spc="-90" dirty="0">
                <a:latin typeface="Arial"/>
                <a:cs typeface="Arial"/>
              </a:rPr>
              <a:t> </a:t>
            </a:r>
            <a:r>
              <a:rPr sz="2650" spc="15" dirty="0">
                <a:latin typeface="Arial"/>
                <a:cs typeface="Arial"/>
              </a:rPr>
              <a:t>4.36.</a:t>
            </a:r>
            <a:endParaRPr sz="2650">
              <a:latin typeface="Arial"/>
              <a:cs typeface="Arial"/>
            </a:endParaRPr>
          </a:p>
        </p:txBody>
      </p:sp>
      <p:sp>
        <p:nvSpPr>
          <p:cNvPr id="9" name="object 9"/>
          <p:cNvSpPr txBox="1"/>
          <p:nvPr/>
        </p:nvSpPr>
        <p:spPr>
          <a:xfrm>
            <a:off x="596900" y="4710480"/>
            <a:ext cx="114300" cy="210185"/>
          </a:xfrm>
          <a:prstGeom prst="rect">
            <a:avLst/>
          </a:prstGeom>
        </p:spPr>
        <p:txBody>
          <a:bodyPr vert="horz" wrap="square" lIns="0" tIns="13970" rIns="0" bIns="0" rtlCol="0">
            <a:spAutoFit/>
          </a:bodyPr>
          <a:lstStyle/>
          <a:p>
            <a:pPr marL="12700">
              <a:lnSpc>
                <a:spcPct val="100000"/>
              </a:lnSpc>
              <a:spcBef>
                <a:spcPts val="110"/>
              </a:spcBef>
            </a:pPr>
            <a:r>
              <a:rPr sz="1200" spc="-30" dirty="0">
                <a:latin typeface="Trebuchet MS"/>
                <a:cs typeface="Trebuchet MS"/>
              </a:rPr>
              <a:t>●</a:t>
            </a:r>
            <a:endParaRPr sz="1200">
              <a:latin typeface="Trebuchet MS"/>
              <a:cs typeface="Trebuchet MS"/>
            </a:endParaRPr>
          </a:p>
        </p:txBody>
      </p:sp>
      <p:sp>
        <p:nvSpPr>
          <p:cNvPr id="10" name="object 10"/>
          <p:cNvSpPr txBox="1"/>
          <p:nvPr/>
        </p:nvSpPr>
        <p:spPr>
          <a:xfrm>
            <a:off x="596900" y="5269280"/>
            <a:ext cx="114300" cy="210185"/>
          </a:xfrm>
          <a:prstGeom prst="rect">
            <a:avLst/>
          </a:prstGeom>
        </p:spPr>
        <p:txBody>
          <a:bodyPr vert="horz" wrap="square" lIns="0" tIns="13970" rIns="0" bIns="0" rtlCol="0">
            <a:spAutoFit/>
          </a:bodyPr>
          <a:lstStyle/>
          <a:p>
            <a:pPr marL="12700">
              <a:lnSpc>
                <a:spcPct val="100000"/>
              </a:lnSpc>
              <a:spcBef>
                <a:spcPts val="110"/>
              </a:spcBef>
            </a:pPr>
            <a:r>
              <a:rPr sz="1200" spc="-30" dirty="0">
                <a:latin typeface="Trebuchet MS"/>
                <a:cs typeface="Trebuchet MS"/>
              </a:rPr>
              <a:t>●</a:t>
            </a:r>
            <a:endParaRPr sz="1200">
              <a:latin typeface="Trebuchet MS"/>
              <a:cs typeface="Trebuchet MS"/>
            </a:endParaRPr>
          </a:p>
        </p:txBody>
      </p:sp>
      <p:sp>
        <p:nvSpPr>
          <p:cNvPr id="11" name="object 11"/>
          <p:cNvSpPr txBox="1"/>
          <p:nvPr/>
        </p:nvSpPr>
        <p:spPr>
          <a:xfrm>
            <a:off x="596900" y="5840780"/>
            <a:ext cx="114300" cy="210185"/>
          </a:xfrm>
          <a:prstGeom prst="rect">
            <a:avLst/>
          </a:prstGeom>
        </p:spPr>
        <p:txBody>
          <a:bodyPr vert="horz" wrap="square" lIns="0" tIns="13970" rIns="0" bIns="0" rtlCol="0">
            <a:spAutoFit/>
          </a:bodyPr>
          <a:lstStyle/>
          <a:p>
            <a:pPr marL="12700">
              <a:lnSpc>
                <a:spcPct val="100000"/>
              </a:lnSpc>
              <a:spcBef>
                <a:spcPts val="110"/>
              </a:spcBef>
            </a:pPr>
            <a:r>
              <a:rPr sz="1200" spc="-30" dirty="0">
                <a:latin typeface="Trebuchet MS"/>
                <a:cs typeface="Trebuchet MS"/>
              </a:rPr>
              <a:t>●</a:t>
            </a:r>
            <a:endParaRPr sz="1200">
              <a:latin typeface="Trebuchet MS"/>
              <a:cs typeface="Trebuchet MS"/>
            </a:endParaRPr>
          </a:p>
        </p:txBody>
      </p:sp>
      <p:sp>
        <p:nvSpPr>
          <p:cNvPr id="12" name="object 12"/>
          <p:cNvSpPr txBox="1"/>
          <p:nvPr/>
        </p:nvSpPr>
        <p:spPr>
          <a:xfrm>
            <a:off x="876300" y="4462475"/>
            <a:ext cx="8678545" cy="2413000"/>
          </a:xfrm>
          <a:prstGeom prst="rect">
            <a:avLst/>
          </a:prstGeom>
        </p:spPr>
        <p:txBody>
          <a:bodyPr vert="horz" wrap="square" lIns="0" tIns="128270" rIns="0" bIns="0" rtlCol="0">
            <a:spAutoFit/>
          </a:bodyPr>
          <a:lstStyle/>
          <a:p>
            <a:pPr marL="12700">
              <a:lnSpc>
                <a:spcPct val="100000"/>
              </a:lnSpc>
              <a:spcBef>
                <a:spcPts val="1010"/>
              </a:spcBef>
            </a:pPr>
            <a:r>
              <a:rPr sz="2650" spc="25" dirty="0">
                <a:latin typeface="Arial"/>
                <a:cs typeface="Arial"/>
              </a:rPr>
              <a:t>P </a:t>
            </a:r>
            <a:r>
              <a:rPr sz="2650" spc="20" dirty="0">
                <a:latin typeface="Arial"/>
                <a:cs typeface="Arial"/>
              </a:rPr>
              <a:t>= P(Z &gt; </a:t>
            </a:r>
            <a:r>
              <a:rPr sz="2650" spc="15" dirty="0">
                <a:latin typeface="Arial"/>
                <a:cs typeface="Arial"/>
              </a:rPr>
              <a:t>4.36) </a:t>
            </a:r>
            <a:r>
              <a:rPr sz="2650" spc="20" dirty="0">
                <a:latin typeface="Arial"/>
                <a:cs typeface="Arial"/>
              </a:rPr>
              <a:t>≈</a:t>
            </a:r>
            <a:r>
              <a:rPr sz="2650" spc="-100" dirty="0">
                <a:latin typeface="Arial"/>
                <a:cs typeface="Arial"/>
              </a:rPr>
              <a:t> </a:t>
            </a:r>
            <a:r>
              <a:rPr sz="2650" spc="20" dirty="0">
                <a:latin typeface="Arial"/>
                <a:cs typeface="Arial"/>
              </a:rPr>
              <a:t>0</a:t>
            </a:r>
            <a:endParaRPr sz="2650">
              <a:latin typeface="Arial"/>
              <a:cs typeface="Arial"/>
            </a:endParaRPr>
          </a:p>
          <a:p>
            <a:pPr marL="12700">
              <a:lnSpc>
                <a:spcPct val="100000"/>
              </a:lnSpc>
              <a:spcBef>
                <a:spcPts val="919"/>
              </a:spcBef>
            </a:pPr>
            <a:r>
              <a:rPr sz="2650" spc="15" dirty="0">
                <a:latin typeface="Arial"/>
                <a:cs typeface="Arial"/>
              </a:rPr>
              <a:t>Since </a:t>
            </a:r>
            <a:r>
              <a:rPr sz="2650" spc="25" dirty="0">
                <a:latin typeface="Arial"/>
                <a:cs typeface="Arial"/>
              </a:rPr>
              <a:t>P </a:t>
            </a:r>
            <a:r>
              <a:rPr sz="2650" spc="20" dirty="0">
                <a:latin typeface="Arial"/>
                <a:cs typeface="Arial"/>
              </a:rPr>
              <a:t>&lt; </a:t>
            </a:r>
            <a:r>
              <a:rPr sz="2650" spc="15" dirty="0">
                <a:latin typeface="Arial"/>
                <a:cs typeface="Arial"/>
              </a:rPr>
              <a:t>0.05 </a:t>
            </a:r>
            <a:r>
              <a:rPr sz="2650" spc="10" dirty="0">
                <a:latin typeface="Arial"/>
                <a:cs typeface="Arial"/>
              </a:rPr>
              <a:t>, </a:t>
            </a:r>
            <a:r>
              <a:rPr sz="2650" dirty="0">
                <a:latin typeface="Arial"/>
                <a:cs typeface="Arial"/>
              </a:rPr>
              <a:t>We </a:t>
            </a:r>
            <a:r>
              <a:rPr sz="2650" spc="20" dirty="0">
                <a:latin typeface="Arial"/>
                <a:cs typeface="Arial"/>
              </a:rPr>
              <a:t>can </a:t>
            </a:r>
            <a:r>
              <a:rPr sz="2650" spc="15" dirty="0">
                <a:latin typeface="Arial"/>
                <a:cs typeface="Arial"/>
              </a:rPr>
              <a:t>reject </a:t>
            </a:r>
            <a:r>
              <a:rPr sz="2650" spc="5" dirty="0">
                <a:latin typeface="Arial"/>
                <a:cs typeface="Arial"/>
              </a:rPr>
              <a:t>H</a:t>
            </a:r>
            <a:r>
              <a:rPr sz="2700" spc="7" baseline="-35493" dirty="0">
                <a:latin typeface="Arial"/>
                <a:cs typeface="Arial"/>
              </a:rPr>
              <a:t>0 </a:t>
            </a:r>
            <a:r>
              <a:rPr sz="2650" spc="20" dirty="0">
                <a:latin typeface="Arial"/>
                <a:cs typeface="Arial"/>
              </a:rPr>
              <a:t>and </a:t>
            </a:r>
            <a:r>
              <a:rPr sz="2650" spc="15" dirty="0">
                <a:latin typeface="Arial"/>
                <a:cs typeface="Arial"/>
              </a:rPr>
              <a:t>accept</a:t>
            </a:r>
            <a:r>
              <a:rPr sz="2650" spc="-275" dirty="0">
                <a:latin typeface="Arial"/>
                <a:cs typeface="Arial"/>
              </a:rPr>
              <a:t> </a:t>
            </a:r>
            <a:r>
              <a:rPr sz="2650" spc="5" dirty="0">
                <a:latin typeface="Arial"/>
                <a:cs typeface="Arial"/>
              </a:rPr>
              <a:t>H</a:t>
            </a:r>
            <a:r>
              <a:rPr sz="2700" spc="7" baseline="-35493" dirty="0">
                <a:latin typeface="Arial"/>
                <a:cs typeface="Arial"/>
              </a:rPr>
              <a:t>1</a:t>
            </a:r>
            <a:r>
              <a:rPr sz="2650" spc="5" dirty="0">
                <a:latin typeface="Arial"/>
                <a:cs typeface="Arial"/>
              </a:rPr>
              <a:t>.</a:t>
            </a:r>
            <a:endParaRPr sz="2650">
              <a:latin typeface="Arial"/>
              <a:cs typeface="Arial"/>
            </a:endParaRPr>
          </a:p>
          <a:p>
            <a:pPr marL="12700" marR="5080">
              <a:lnSpc>
                <a:spcPts val="2900"/>
              </a:lnSpc>
              <a:spcBef>
                <a:spcPts val="1950"/>
              </a:spcBef>
              <a:tabLst>
                <a:tab pos="1283970" algn="l"/>
              </a:tabLst>
            </a:pPr>
            <a:r>
              <a:rPr sz="2650" spc="20" dirty="0">
                <a:latin typeface="Arial"/>
                <a:cs typeface="Arial"/>
              </a:rPr>
              <a:t>Hence,	we can </a:t>
            </a:r>
            <a:r>
              <a:rPr sz="2650" spc="15" dirty="0">
                <a:latin typeface="Arial"/>
                <a:cs typeface="Arial"/>
              </a:rPr>
              <a:t>conclude </a:t>
            </a:r>
            <a:r>
              <a:rPr sz="2650" spc="10" dirty="0">
                <a:latin typeface="Arial"/>
                <a:cs typeface="Arial"/>
              </a:rPr>
              <a:t>that </a:t>
            </a:r>
            <a:r>
              <a:rPr sz="2650" spc="15" dirty="0">
                <a:latin typeface="Arial"/>
                <a:cs typeface="Arial"/>
              </a:rPr>
              <a:t>the </a:t>
            </a:r>
            <a:r>
              <a:rPr sz="2650" spc="20" dirty="0">
                <a:latin typeface="Arial"/>
                <a:cs typeface="Arial"/>
              </a:rPr>
              <a:t>mean number </a:t>
            </a:r>
            <a:r>
              <a:rPr sz="2650" spc="15" dirty="0">
                <a:latin typeface="Arial"/>
                <a:cs typeface="Arial"/>
              </a:rPr>
              <a:t>of  energy drinks </a:t>
            </a:r>
            <a:r>
              <a:rPr sz="2650" spc="10" dirty="0">
                <a:latin typeface="Arial"/>
                <a:cs typeface="Arial"/>
              </a:rPr>
              <a:t>is </a:t>
            </a:r>
            <a:r>
              <a:rPr sz="2650" spc="15" dirty="0">
                <a:latin typeface="Arial"/>
                <a:cs typeface="Arial"/>
              </a:rPr>
              <a:t>greater </a:t>
            </a:r>
            <a:r>
              <a:rPr sz="2650" spc="10" dirty="0">
                <a:latin typeface="Arial"/>
                <a:cs typeface="Arial"/>
              </a:rPr>
              <a:t>for </a:t>
            </a:r>
            <a:r>
              <a:rPr sz="2650" spc="20" dirty="0">
                <a:latin typeface="Arial"/>
                <a:cs typeface="Arial"/>
              </a:rPr>
              <a:t>male </a:t>
            </a:r>
            <a:r>
              <a:rPr sz="2650" spc="15" dirty="0">
                <a:latin typeface="Arial"/>
                <a:cs typeface="Arial"/>
              </a:rPr>
              <a:t>students than </a:t>
            </a:r>
            <a:r>
              <a:rPr sz="2650" spc="10" dirty="0">
                <a:latin typeface="Arial"/>
                <a:cs typeface="Arial"/>
              </a:rPr>
              <a:t>for </a:t>
            </a:r>
            <a:r>
              <a:rPr sz="2650" spc="15" dirty="0">
                <a:latin typeface="Arial"/>
                <a:cs typeface="Arial"/>
              </a:rPr>
              <a:t>female  students</a:t>
            </a:r>
            <a:endParaRPr sz="2650">
              <a:latin typeface="Arial"/>
              <a:cs typeface="Arial"/>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300" y="1905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2</a:t>
            </a:r>
          </a:p>
        </p:txBody>
      </p:sp>
      <p:sp>
        <p:nvSpPr>
          <p:cNvPr id="3" name="object 3"/>
          <p:cNvSpPr txBox="1"/>
          <p:nvPr/>
        </p:nvSpPr>
        <p:spPr>
          <a:xfrm>
            <a:off x="317500" y="1252219"/>
            <a:ext cx="9465310" cy="5378450"/>
          </a:xfrm>
          <a:prstGeom prst="rect">
            <a:avLst/>
          </a:prstGeom>
        </p:spPr>
        <p:txBody>
          <a:bodyPr vert="horz" wrap="square" lIns="0" tIns="62230" rIns="0" bIns="0" rtlCol="0">
            <a:spAutoFit/>
          </a:bodyPr>
          <a:lstStyle/>
          <a:p>
            <a:pPr marL="330200" marR="5080" indent="-317500">
              <a:lnSpc>
                <a:spcPct val="89000"/>
              </a:lnSpc>
              <a:spcBef>
                <a:spcPts val="490"/>
              </a:spcBef>
            </a:pPr>
            <a:r>
              <a:rPr sz="3050" spc="-65" dirty="0">
                <a:latin typeface="Arial"/>
                <a:cs typeface="Arial"/>
              </a:rPr>
              <a:t>Two </a:t>
            </a:r>
            <a:r>
              <a:rPr sz="3050" spc="-10" dirty="0">
                <a:latin typeface="Arial"/>
                <a:cs typeface="Arial"/>
              </a:rPr>
              <a:t>machines used to </a:t>
            </a:r>
            <a:r>
              <a:rPr sz="3050" spc="-5" dirty="0">
                <a:latin typeface="Arial"/>
                <a:cs typeface="Arial"/>
              </a:rPr>
              <a:t>fill </a:t>
            </a:r>
            <a:r>
              <a:rPr sz="3050" spc="-10" dirty="0">
                <a:latin typeface="Arial"/>
                <a:cs typeface="Arial"/>
              </a:rPr>
              <a:t>soft </a:t>
            </a:r>
            <a:r>
              <a:rPr sz="3050" spc="-5" dirty="0">
                <a:latin typeface="Arial"/>
                <a:cs typeface="Arial"/>
              </a:rPr>
              <a:t>drink </a:t>
            </a:r>
            <a:r>
              <a:rPr sz="3050" spc="-10" dirty="0">
                <a:latin typeface="Arial"/>
                <a:cs typeface="Arial"/>
              </a:rPr>
              <a:t>containers </a:t>
            </a:r>
            <a:r>
              <a:rPr sz="3050" spc="-5" dirty="0">
                <a:latin typeface="Arial"/>
                <a:cs typeface="Arial"/>
              </a:rPr>
              <a:t>are  being </a:t>
            </a:r>
            <a:r>
              <a:rPr sz="3050" spc="-10" dirty="0">
                <a:latin typeface="Arial"/>
                <a:cs typeface="Arial"/>
              </a:rPr>
              <a:t>compared. The number </a:t>
            </a:r>
            <a:r>
              <a:rPr sz="3050" spc="-5" dirty="0">
                <a:latin typeface="Arial"/>
                <a:cs typeface="Arial"/>
              </a:rPr>
              <a:t>of </a:t>
            </a:r>
            <a:r>
              <a:rPr sz="3050" spc="-10" dirty="0">
                <a:latin typeface="Arial"/>
                <a:cs typeface="Arial"/>
              </a:rPr>
              <a:t>containers </a:t>
            </a:r>
            <a:r>
              <a:rPr sz="3050" spc="-5" dirty="0">
                <a:latin typeface="Arial"/>
                <a:cs typeface="Arial"/>
              </a:rPr>
              <a:t>filled  </a:t>
            </a:r>
            <a:r>
              <a:rPr sz="3050" spc="-10" dirty="0">
                <a:latin typeface="Arial"/>
                <a:cs typeface="Arial"/>
              </a:rPr>
              <a:t>each minute </a:t>
            </a:r>
            <a:r>
              <a:rPr sz="3050" spc="-5" dirty="0">
                <a:latin typeface="Arial"/>
                <a:cs typeface="Arial"/>
              </a:rPr>
              <a:t>is </a:t>
            </a:r>
            <a:r>
              <a:rPr sz="3050" spc="-10" dirty="0">
                <a:latin typeface="Arial"/>
                <a:cs typeface="Arial"/>
              </a:rPr>
              <a:t>counted for 60 minutes for each  machine. </a:t>
            </a:r>
            <a:r>
              <a:rPr sz="3050" spc="-5" dirty="0">
                <a:latin typeface="Arial"/>
                <a:cs typeface="Arial"/>
              </a:rPr>
              <a:t>During </a:t>
            </a:r>
            <a:r>
              <a:rPr sz="3050" spc="-10" dirty="0">
                <a:latin typeface="Arial"/>
                <a:cs typeface="Arial"/>
              </a:rPr>
              <a:t>the 60 minutes, machine 1 </a:t>
            </a:r>
            <a:r>
              <a:rPr sz="3050" spc="-5" dirty="0">
                <a:latin typeface="Arial"/>
                <a:cs typeface="Arial"/>
              </a:rPr>
              <a:t>filled </a:t>
            </a:r>
            <a:r>
              <a:rPr sz="3050" spc="-10" dirty="0">
                <a:latin typeface="Arial"/>
                <a:cs typeface="Arial"/>
              </a:rPr>
              <a:t>an  average </a:t>
            </a:r>
            <a:r>
              <a:rPr sz="3050" spc="-5" dirty="0">
                <a:latin typeface="Arial"/>
                <a:cs typeface="Arial"/>
              </a:rPr>
              <a:t>of </a:t>
            </a:r>
            <a:r>
              <a:rPr sz="3050" spc="-10" dirty="0">
                <a:latin typeface="Arial"/>
                <a:cs typeface="Arial"/>
              </a:rPr>
              <a:t>73.8 cans </a:t>
            </a:r>
            <a:r>
              <a:rPr sz="3050" spc="-5" dirty="0">
                <a:latin typeface="Arial"/>
                <a:cs typeface="Arial"/>
              </a:rPr>
              <a:t>per </a:t>
            </a:r>
            <a:r>
              <a:rPr sz="3050" spc="-10" dirty="0">
                <a:latin typeface="Arial"/>
                <a:cs typeface="Arial"/>
              </a:rPr>
              <a:t>minute with a standard  </a:t>
            </a:r>
            <a:r>
              <a:rPr sz="3050" spc="-5" dirty="0">
                <a:latin typeface="Arial"/>
                <a:cs typeface="Arial"/>
              </a:rPr>
              <a:t>deviation of </a:t>
            </a:r>
            <a:r>
              <a:rPr sz="3050" spc="-10" dirty="0">
                <a:latin typeface="Arial"/>
                <a:cs typeface="Arial"/>
              </a:rPr>
              <a:t>5.2 cans </a:t>
            </a:r>
            <a:r>
              <a:rPr sz="3050" spc="-5" dirty="0">
                <a:latin typeface="Arial"/>
                <a:cs typeface="Arial"/>
              </a:rPr>
              <a:t>per </a:t>
            </a:r>
            <a:r>
              <a:rPr sz="3050" spc="-10" dirty="0">
                <a:latin typeface="Arial"/>
                <a:cs typeface="Arial"/>
              </a:rPr>
              <a:t>minute, and machine 2 </a:t>
            </a:r>
            <a:r>
              <a:rPr sz="3050" spc="-5" dirty="0">
                <a:latin typeface="Arial"/>
                <a:cs typeface="Arial"/>
              </a:rPr>
              <a:t>filled  </a:t>
            </a:r>
            <a:r>
              <a:rPr sz="3050" spc="-10" dirty="0">
                <a:latin typeface="Arial"/>
                <a:cs typeface="Arial"/>
              </a:rPr>
              <a:t>an average </a:t>
            </a:r>
            <a:r>
              <a:rPr sz="3050" spc="-5" dirty="0">
                <a:latin typeface="Arial"/>
                <a:cs typeface="Arial"/>
              </a:rPr>
              <a:t>of </a:t>
            </a:r>
            <a:r>
              <a:rPr sz="3050" spc="-10" dirty="0">
                <a:latin typeface="Arial"/>
                <a:cs typeface="Arial"/>
              </a:rPr>
              <a:t>76.1 cans </a:t>
            </a:r>
            <a:r>
              <a:rPr sz="3050" spc="-5" dirty="0">
                <a:latin typeface="Arial"/>
                <a:cs typeface="Arial"/>
              </a:rPr>
              <a:t>per </a:t>
            </a:r>
            <a:r>
              <a:rPr sz="3050" spc="-10" dirty="0">
                <a:latin typeface="Arial"/>
                <a:cs typeface="Arial"/>
              </a:rPr>
              <a:t>minute with a standard  </a:t>
            </a:r>
            <a:r>
              <a:rPr sz="3050" spc="-5" dirty="0">
                <a:latin typeface="Arial"/>
                <a:cs typeface="Arial"/>
              </a:rPr>
              <a:t>deviation of </a:t>
            </a:r>
            <a:r>
              <a:rPr sz="3050" spc="-10" dirty="0">
                <a:latin typeface="Arial"/>
                <a:cs typeface="Arial"/>
              </a:rPr>
              <a:t>4.1 cans </a:t>
            </a:r>
            <a:r>
              <a:rPr sz="3050" spc="-5" dirty="0">
                <a:latin typeface="Arial"/>
                <a:cs typeface="Arial"/>
              </a:rPr>
              <a:t>per</a:t>
            </a:r>
            <a:r>
              <a:rPr sz="3050" dirty="0">
                <a:latin typeface="Arial"/>
                <a:cs typeface="Arial"/>
              </a:rPr>
              <a:t> </a:t>
            </a:r>
            <a:r>
              <a:rPr sz="3050" spc="-10" dirty="0">
                <a:latin typeface="Arial"/>
                <a:cs typeface="Arial"/>
              </a:rPr>
              <a:t>minute.</a:t>
            </a:r>
            <a:endParaRPr sz="3050">
              <a:latin typeface="Arial"/>
              <a:cs typeface="Arial"/>
            </a:endParaRPr>
          </a:p>
          <a:p>
            <a:pPr>
              <a:lnSpc>
                <a:spcPct val="100000"/>
              </a:lnSpc>
            </a:pPr>
            <a:endParaRPr sz="3400">
              <a:latin typeface="Times New Roman"/>
              <a:cs typeface="Times New Roman"/>
            </a:endParaRPr>
          </a:p>
          <a:p>
            <a:pPr marL="330200" marR="52705" indent="-317500" algn="just">
              <a:lnSpc>
                <a:spcPct val="88800"/>
              </a:lnSpc>
              <a:spcBef>
                <a:spcPts val="2039"/>
              </a:spcBef>
            </a:pPr>
            <a:r>
              <a:rPr sz="3050" b="1" spc="-10" dirty="0">
                <a:latin typeface="Arial"/>
                <a:cs typeface="Arial"/>
              </a:rPr>
              <a:t>Assuming that all necessary assumptions </a:t>
            </a:r>
            <a:r>
              <a:rPr sz="3050" b="1" spc="-5" dirty="0">
                <a:latin typeface="Arial"/>
                <a:cs typeface="Arial"/>
              </a:rPr>
              <a:t>are </a:t>
            </a:r>
            <a:r>
              <a:rPr sz="3050" b="1" spc="-10" dirty="0">
                <a:latin typeface="Arial"/>
                <a:cs typeface="Arial"/>
              </a:rPr>
              <a:t>met,  perform a hypothesis </a:t>
            </a:r>
            <a:r>
              <a:rPr sz="3050" b="1" spc="-5" dirty="0">
                <a:latin typeface="Arial"/>
                <a:cs typeface="Arial"/>
              </a:rPr>
              <a:t>test. </a:t>
            </a:r>
            <a:r>
              <a:rPr sz="3050" b="1" spc="-10" dirty="0">
                <a:latin typeface="Arial"/>
                <a:cs typeface="Arial"/>
              </a:rPr>
              <a:t>Can you conclude that  machine 2 is </a:t>
            </a:r>
            <a:r>
              <a:rPr sz="3050" b="1" spc="-5" dirty="0">
                <a:latin typeface="Arial"/>
                <a:cs typeface="Arial"/>
              </a:rPr>
              <a:t>faster </a:t>
            </a:r>
            <a:r>
              <a:rPr sz="3050" b="1" spc="-10" dirty="0">
                <a:latin typeface="Arial"/>
                <a:cs typeface="Arial"/>
              </a:rPr>
              <a:t>than machine</a:t>
            </a:r>
            <a:r>
              <a:rPr sz="3050" b="1" spc="5" dirty="0">
                <a:latin typeface="Arial"/>
                <a:cs typeface="Arial"/>
              </a:rPr>
              <a:t> </a:t>
            </a:r>
            <a:r>
              <a:rPr sz="3050" b="1" spc="-10" dirty="0">
                <a:latin typeface="Arial"/>
                <a:cs typeface="Arial"/>
              </a:rPr>
              <a:t>1?</a:t>
            </a:r>
            <a:endParaRPr sz="3050">
              <a:latin typeface="Arial"/>
              <a:cs typeface="Arial"/>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860">
              <a:lnSpc>
                <a:spcPct val="100000"/>
              </a:lnSpc>
              <a:spcBef>
                <a:spcPts val="100"/>
              </a:spcBef>
              <a:tabLst>
                <a:tab pos="2413635" algn="l"/>
                <a:tab pos="2879725" algn="l"/>
              </a:tabLst>
            </a:pPr>
            <a:r>
              <a:rPr spc="-5" dirty="0"/>
              <a:t>Problem	</a:t>
            </a:r>
            <a:r>
              <a:rPr dirty="0"/>
              <a:t>2	:</a:t>
            </a:r>
            <a:r>
              <a:rPr spc="-85" dirty="0"/>
              <a:t> </a:t>
            </a:r>
            <a:r>
              <a:rPr spc="-5" dirty="0"/>
              <a:t>Solution</a:t>
            </a:r>
          </a:p>
        </p:txBody>
      </p:sp>
      <p:sp>
        <p:nvSpPr>
          <p:cNvPr id="3" name="object 3"/>
          <p:cNvSpPr txBox="1"/>
          <p:nvPr/>
        </p:nvSpPr>
        <p:spPr>
          <a:xfrm>
            <a:off x="596900" y="1579880"/>
            <a:ext cx="2171700" cy="2603500"/>
          </a:xfrm>
          <a:prstGeom prst="rect">
            <a:avLst/>
          </a:prstGeom>
        </p:spPr>
        <p:txBody>
          <a:bodyPr vert="horz" wrap="square" lIns="0" tIns="147320" rIns="0" bIns="0" rtlCol="0">
            <a:spAutoFit/>
          </a:bodyPr>
          <a:lstStyle/>
          <a:p>
            <a:pPr marL="12700">
              <a:lnSpc>
                <a:spcPct val="100000"/>
              </a:lnSpc>
              <a:spcBef>
                <a:spcPts val="1160"/>
              </a:spcBef>
            </a:pPr>
            <a:r>
              <a:rPr sz="3200" dirty="0">
                <a:latin typeface="Arial"/>
                <a:cs typeface="Arial"/>
              </a:rPr>
              <a:t>(machine</a:t>
            </a:r>
            <a:r>
              <a:rPr sz="3200" spc="-90" dirty="0">
                <a:latin typeface="Arial"/>
                <a:cs typeface="Arial"/>
              </a:rPr>
              <a:t> </a:t>
            </a:r>
            <a:r>
              <a:rPr sz="3200" dirty="0">
                <a:latin typeface="Arial"/>
                <a:cs typeface="Arial"/>
              </a:rPr>
              <a:t>1)</a:t>
            </a:r>
            <a:endParaRPr sz="3200">
              <a:latin typeface="Arial"/>
              <a:cs typeface="Arial"/>
            </a:endParaRPr>
          </a:p>
          <a:p>
            <a:pPr marL="12700">
              <a:lnSpc>
                <a:spcPct val="100000"/>
              </a:lnSpc>
              <a:spcBef>
                <a:spcPts val="1060"/>
              </a:spcBef>
            </a:pPr>
            <a:r>
              <a:rPr sz="3200" dirty="0">
                <a:latin typeface="Arial"/>
                <a:cs typeface="Arial"/>
              </a:rPr>
              <a:t>X =</a:t>
            </a:r>
            <a:r>
              <a:rPr sz="3200" spc="-25" dirty="0">
                <a:latin typeface="Arial"/>
                <a:cs typeface="Arial"/>
              </a:rPr>
              <a:t> </a:t>
            </a:r>
            <a:r>
              <a:rPr sz="3200" spc="-5" dirty="0">
                <a:latin typeface="Arial"/>
                <a:cs typeface="Arial"/>
              </a:rPr>
              <a:t>73.8</a:t>
            </a:r>
            <a:endParaRPr sz="3200">
              <a:latin typeface="Arial"/>
              <a:cs typeface="Arial"/>
            </a:endParaRPr>
          </a:p>
          <a:p>
            <a:pPr marL="12700">
              <a:lnSpc>
                <a:spcPct val="100000"/>
              </a:lnSpc>
              <a:spcBef>
                <a:spcPts val="960"/>
              </a:spcBef>
            </a:pPr>
            <a:r>
              <a:rPr sz="3200" spc="10" dirty="0">
                <a:latin typeface="Arial"/>
                <a:cs typeface="Arial"/>
              </a:rPr>
              <a:t>s</a:t>
            </a:r>
            <a:r>
              <a:rPr sz="3150" spc="15" baseline="-29100" dirty="0">
                <a:latin typeface="Arial"/>
                <a:cs typeface="Arial"/>
              </a:rPr>
              <a:t>X </a:t>
            </a:r>
            <a:r>
              <a:rPr sz="3200" dirty="0">
                <a:latin typeface="Arial"/>
                <a:cs typeface="Arial"/>
              </a:rPr>
              <a:t>=</a:t>
            </a:r>
            <a:r>
              <a:rPr sz="3200" spc="-25" dirty="0">
                <a:latin typeface="Arial"/>
                <a:cs typeface="Arial"/>
              </a:rPr>
              <a:t> </a:t>
            </a:r>
            <a:r>
              <a:rPr sz="3200" spc="-5" dirty="0">
                <a:latin typeface="Arial"/>
                <a:cs typeface="Arial"/>
              </a:rPr>
              <a:t>5.2</a:t>
            </a:r>
            <a:endParaRPr sz="3200">
              <a:latin typeface="Arial"/>
              <a:cs typeface="Arial"/>
            </a:endParaRPr>
          </a:p>
          <a:p>
            <a:pPr marL="12700">
              <a:lnSpc>
                <a:spcPct val="100000"/>
              </a:lnSpc>
              <a:spcBef>
                <a:spcPts val="1860"/>
              </a:spcBef>
            </a:pPr>
            <a:r>
              <a:rPr sz="3200" spc="10" dirty="0">
                <a:latin typeface="Arial"/>
                <a:cs typeface="Arial"/>
              </a:rPr>
              <a:t>n</a:t>
            </a:r>
            <a:r>
              <a:rPr sz="3150" spc="15" baseline="-29100" dirty="0">
                <a:latin typeface="Arial"/>
                <a:cs typeface="Arial"/>
              </a:rPr>
              <a:t>X </a:t>
            </a:r>
            <a:r>
              <a:rPr sz="3200" dirty="0">
                <a:latin typeface="Arial"/>
                <a:cs typeface="Arial"/>
              </a:rPr>
              <a:t>=</a:t>
            </a:r>
            <a:r>
              <a:rPr sz="3200" spc="-25" dirty="0">
                <a:latin typeface="Arial"/>
                <a:cs typeface="Arial"/>
              </a:rPr>
              <a:t> </a:t>
            </a:r>
            <a:r>
              <a:rPr sz="3200" dirty="0">
                <a:latin typeface="Arial"/>
                <a:cs typeface="Arial"/>
              </a:rPr>
              <a:t>60</a:t>
            </a:r>
            <a:endParaRPr sz="3200">
              <a:latin typeface="Arial"/>
              <a:cs typeface="Arial"/>
            </a:endParaRPr>
          </a:p>
        </p:txBody>
      </p:sp>
      <p:sp>
        <p:nvSpPr>
          <p:cNvPr id="4" name="object 4"/>
          <p:cNvSpPr txBox="1"/>
          <p:nvPr/>
        </p:nvSpPr>
        <p:spPr>
          <a:xfrm>
            <a:off x="6280440" y="1579880"/>
            <a:ext cx="2991485" cy="2603500"/>
          </a:xfrm>
          <a:prstGeom prst="rect">
            <a:avLst/>
          </a:prstGeom>
        </p:spPr>
        <p:txBody>
          <a:bodyPr vert="horz" wrap="square" lIns="0" tIns="147320" rIns="0" bIns="0" rtlCol="0">
            <a:spAutoFit/>
          </a:bodyPr>
          <a:lstStyle/>
          <a:p>
            <a:pPr marL="12700">
              <a:lnSpc>
                <a:spcPct val="100000"/>
              </a:lnSpc>
              <a:spcBef>
                <a:spcPts val="1160"/>
              </a:spcBef>
            </a:pPr>
            <a:r>
              <a:rPr sz="3200" dirty="0">
                <a:latin typeface="Arial"/>
                <a:cs typeface="Arial"/>
              </a:rPr>
              <a:t>(machine</a:t>
            </a:r>
            <a:r>
              <a:rPr sz="3200" spc="-15" dirty="0">
                <a:latin typeface="Arial"/>
                <a:cs typeface="Arial"/>
              </a:rPr>
              <a:t> </a:t>
            </a:r>
            <a:r>
              <a:rPr sz="3200" dirty="0">
                <a:latin typeface="Arial"/>
                <a:cs typeface="Arial"/>
              </a:rPr>
              <a:t>2)</a:t>
            </a:r>
            <a:endParaRPr sz="3200">
              <a:latin typeface="Arial"/>
              <a:cs typeface="Arial"/>
            </a:endParaRPr>
          </a:p>
          <a:p>
            <a:pPr marL="1459865">
              <a:lnSpc>
                <a:spcPct val="100000"/>
              </a:lnSpc>
              <a:spcBef>
                <a:spcPts val="1060"/>
              </a:spcBef>
            </a:pPr>
            <a:r>
              <a:rPr sz="3200" dirty="0">
                <a:latin typeface="Arial"/>
                <a:cs typeface="Arial"/>
              </a:rPr>
              <a:t>Y =</a:t>
            </a:r>
            <a:r>
              <a:rPr sz="3200" spc="-140" dirty="0">
                <a:latin typeface="Arial"/>
                <a:cs typeface="Arial"/>
              </a:rPr>
              <a:t> </a:t>
            </a:r>
            <a:r>
              <a:rPr sz="3200" spc="-5" dirty="0">
                <a:latin typeface="Arial"/>
                <a:cs typeface="Arial"/>
              </a:rPr>
              <a:t>76.1</a:t>
            </a:r>
            <a:endParaRPr sz="3200">
              <a:latin typeface="Arial"/>
              <a:cs typeface="Arial"/>
            </a:endParaRPr>
          </a:p>
          <a:p>
            <a:pPr marL="1459865">
              <a:lnSpc>
                <a:spcPct val="100000"/>
              </a:lnSpc>
              <a:spcBef>
                <a:spcPts val="960"/>
              </a:spcBef>
            </a:pPr>
            <a:r>
              <a:rPr sz="3200" spc="5" dirty="0">
                <a:latin typeface="Arial"/>
                <a:cs typeface="Arial"/>
              </a:rPr>
              <a:t>s</a:t>
            </a:r>
            <a:r>
              <a:rPr sz="3150" spc="7" baseline="-29100" dirty="0">
                <a:latin typeface="Arial"/>
                <a:cs typeface="Arial"/>
              </a:rPr>
              <a:t>Y </a:t>
            </a:r>
            <a:r>
              <a:rPr sz="3200" dirty="0">
                <a:latin typeface="Arial"/>
                <a:cs typeface="Arial"/>
              </a:rPr>
              <a:t>=</a:t>
            </a:r>
            <a:r>
              <a:rPr sz="3200" spc="-45" dirty="0">
                <a:latin typeface="Arial"/>
                <a:cs typeface="Arial"/>
              </a:rPr>
              <a:t> </a:t>
            </a:r>
            <a:r>
              <a:rPr sz="3200" spc="-5" dirty="0">
                <a:latin typeface="Arial"/>
                <a:cs typeface="Arial"/>
              </a:rPr>
              <a:t>4.1</a:t>
            </a:r>
            <a:endParaRPr sz="3200">
              <a:latin typeface="Arial"/>
              <a:cs typeface="Arial"/>
            </a:endParaRPr>
          </a:p>
          <a:p>
            <a:pPr marL="1187450">
              <a:lnSpc>
                <a:spcPct val="100000"/>
              </a:lnSpc>
              <a:spcBef>
                <a:spcPts val="1860"/>
              </a:spcBef>
            </a:pPr>
            <a:r>
              <a:rPr sz="3200" spc="5" dirty="0">
                <a:latin typeface="Arial"/>
                <a:cs typeface="Arial"/>
              </a:rPr>
              <a:t>n</a:t>
            </a:r>
            <a:r>
              <a:rPr sz="3150" spc="7" baseline="-29100" dirty="0">
                <a:latin typeface="Arial"/>
                <a:cs typeface="Arial"/>
              </a:rPr>
              <a:t>Y </a:t>
            </a:r>
            <a:r>
              <a:rPr sz="3200" dirty="0">
                <a:latin typeface="Arial"/>
                <a:cs typeface="Arial"/>
              </a:rPr>
              <a:t>=</a:t>
            </a:r>
            <a:r>
              <a:rPr sz="3200" spc="-25" dirty="0">
                <a:latin typeface="Arial"/>
                <a:cs typeface="Arial"/>
              </a:rPr>
              <a:t> </a:t>
            </a:r>
            <a:r>
              <a:rPr sz="3200" dirty="0">
                <a:latin typeface="Arial"/>
                <a:cs typeface="Arial"/>
              </a:rPr>
              <a:t>60</a:t>
            </a:r>
            <a:endParaRPr sz="3200">
              <a:latin typeface="Arial"/>
              <a:cs typeface="Arial"/>
            </a:endParaRPr>
          </a:p>
        </p:txBody>
      </p:sp>
      <p:sp>
        <p:nvSpPr>
          <p:cNvPr id="5" name="object 5"/>
          <p:cNvSpPr txBox="1"/>
          <p:nvPr/>
        </p:nvSpPr>
        <p:spPr>
          <a:xfrm>
            <a:off x="596900" y="45415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6" name="object 6"/>
          <p:cNvSpPr txBox="1"/>
          <p:nvPr/>
        </p:nvSpPr>
        <p:spPr>
          <a:xfrm>
            <a:off x="927100" y="4381500"/>
            <a:ext cx="8498205" cy="1567180"/>
          </a:xfrm>
          <a:prstGeom prst="rect">
            <a:avLst/>
          </a:prstGeom>
        </p:spPr>
        <p:txBody>
          <a:bodyPr vert="horz" wrap="square" lIns="0" tIns="63500" rIns="0" bIns="0" rtlCol="0">
            <a:spAutoFit/>
          </a:bodyPr>
          <a:lstStyle/>
          <a:p>
            <a:pPr marL="12700" marR="5080">
              <a:lnSpc>
                <a:spcPts val="3500"/>
              </a:lnSpc>
              <a:spcBef>
                <a:spcPts val="500"/>
              </a:spcBef>
            </a:pPr>
            <a:r>
              <a:rPr sz="3200" dirty="0">
                <a:latin typeface="Arial"/>
                <a:cs typeface="Arial"/>
              </a:rPr>
              <a:t>Can you conclude </a:t>
            </a:r>
            <a:r>
              <a:rPr sz="3200" spc="-5" dirty="0">
                <a:latin typeface="Arial"/>
                <a:cs typeface="Arial"/>
              </a:rPr>
              <a:t>that </a:t>
            </a:r>
            <a:r>
              <a:rPr sz="3200" dirty="0">
                <a:latin typeface="Arial"/>
                <a:cs typeface="Arial"/>
              </a:rPr>
              <a:t>machine 2 is </a:t>
            </a:r>
            <a:r>
              <a:rPr sz="3200" spc="-5" dirty="0">
                <a:latin typeface="Arial"/>
                <a:cs typeface="Arial"/>
              </a:rPr>
              <a:t>faster</a:t>
            </a:r>
            <a:r>
              <a:rPr sz="3200" spc="-60" dirty="0">
                <a:latin typeface="Arial"/>
                <a:cs typeface="Arial"/>
              </a:rPr>
              <a:t> </a:t>
            </a:r>
            <a:r>
              <a:rPr sz="3200" spc="-5" dirty="0">
                <a:latin typeface="Arial"/>
                <a:cs typeface="Arial"/>
              </a:rPr>
              <a:t>than  </a:t>
            </a:r>
            <a:r>
              <a:rPr sz="3200" dirty="0">
                <a:latin typeface="Arial"/>
                <a:cs typeface="Arial"/>
              </a:rPr>
              <a:t>machine</a:t>
            </a:r>
            <a:r>
              <a:rPr sz="3200" spc="-5" dirty="0">
                <a:latin typeface="Arial"/>
                <a:cs typeface="Arial"/>
              </a:rPr>
              <a:t> </a:t>
            </a:r>
            <a:r>
              <a:rPr sz="3200" dirty="0">
                <a:latin typeface="Arial"/>
                <a:cs typeface="Arial"/>
              </a:rPr>
              <a:t>1?</a:t>
            </a:r>
            <a:endParaRPr sz="3200">
              <a:latin typeface="Arial"/>
              <a:cs typeface="Arial"/>
            </a:endParaRPr>
          </a:p>
          <a:p>
            <a:pPr marL="533400">
              <a:lnSpc>
                <a:spcPct val="100000"/>
              </a:lnSpc>
              <a:spcBef>
                <a:spcPts val="900"/>
              </a:spcBef>
              <a:tabLst>
                <a:tab pos="1450975" algn="l"/>
              </a:tabLst>
            </a:pPr>
            <a:r>
              <a:rPr sz="3200" b="1" spc="5" dirty="0">
                <a:solidFill>
                  <a:srgbClr val="3465A4"/>
                </a:solidFill>
                <a:latin typeface="Arial"/>
                <a:cs typeface="Arial"/>
              </a:rPr>
              <a:t>H</a:t>
            </a:r>
            <a:r>
              <a:rPr sz="3150" b="1" spc="7" baseline="-29100" dirty="0">
                <a:solidFill>
                  <a:srgbClr val="3465A4"/>
                </a:solidFill>
                <a:latin typeface="Arial"/>
                <a:cs typeface="Arial"/>
              </a:rPr>
              <a:t>0 </a:t>
            </a:r>
            <a:r>
              <a:rPr sz="3200" b="1" dirty="0">
                <a:solidFill>
                  <a:srgbClr val="3465A4"/>
                </a:solidFill>
                <a:latin typeface="Arial"/>
                <a:cs typeface="Arial"/>
              </a:rPr>
              <a:t>:	</a:t>
            </a:r>
            <a:r>
              <a:rPr sz="3200" b="1" spc="65" dirty="0">
                <a:solidFill>
                  <a:srgbClr val="3465A4"/>
                </a:solidFill>
                <a:latin typeface="Arial"/>
                <a:cs typeface="Arial"/>
              </a:rPr>
              <a:t>µ</a:t>
            </a:r>
            <a:r>
              <a:rPr sz="3150" b="1" spc="97" baseline="-29100" dirty="0">
                <a:solidFill>
                  <a:srgbClr val="3465A4"/>
                </a:solidFill>
                <a:latin typeface="Arial"/>
                <a:cs typeface="Arial"/>
              </a:rPr>
              <a:t>X </a:t>
            </a:r>
            <a:r>
              <a:rPr sz="3200" b="1" dirty="0">
                <a:solidFill>
                  <a:srgbClr val="3465A4"/>
                </a:solidFill>
                <a:latin typeface="Arial"/>
                <a:cs typeface="Arial"/>
              </a:rPr>
              <a:t>− </a:t>
            </a:r>
            <a:r>
              <a:rPr sz="3200" b="1" spc="65" dirty="0">
                <a:solidFill>
                  <a:srgbClr val="3465A4"/>
                </a:solidFill>
                <a:latin typeface="Arial"/>
                <a:cs typeface="Arial"/>
              </a:rPr>
              <a:t>µ</a:t>
            </a:r>
            <a:r>
              <a:rPr sz="3150" b="1" spc="97" baseline="-29100" dirty="0">
                <a:solidFill>
                  <a:srgbClr val="3465A4"/>
                </a:solidFill>
                <a:latin typeface="Arial"/>
                <a:cs typeface="Arial"/>
              </a:rPr>
              <a:t>Y </a:t>
            </a:r>
            <a:r>
              <a:rPr sz="3200" b="1" dirty="0">
                <a:solidFill>
                  <a:srgbClr val="3465A4"/>
                </a:solidFill>
                <a:latin typeface="Arial"/>
                <a:cs typeface="Arial"/>
              </a:rPr>
              <a:t>≥ 0 </a:t>
            </a:r>
            <a:r>
              <a:rPr sz="3200" b="1" spc="-5" dirty="0">
                <a:solidFill>
                  <a:srgbClr val="3465A4"/>
                </a:solidFill>
                <a:latin typeface="Arial"/>
                <a:cs typeface="Arial"/>
              </a:rPr>
              <a:t>versus </a:t>
            </a:r>
            <a:r>
              <a:rPr sz="3200" b="1" spc="10" dirty="0">
                <a:solidFill>
                  <a:srgbClr val="3465A4"/>
                </a:solidFill>
                <a:latin typeface="Arial"/>
                <a:cs typeface="Arial"/>
              </a:rPr>
              <a:t>H</a:t>
            </a:r>
            <a:r>
              <a:rPr sz="3150" b="1" spc="15" baseline="-29100" dirty="0">
                <a:solidFill>
                  <a:srgbClr val="3465A4"/>
                </a:solidFill>
                <a:latin typeface="Arial"/>
                <a:cs typeface="Arial"/>
              </a:rPr>
              <a:t>1 </a:t>
            </a:r>
            <a:r>
              <a:rPr sz="3200" b="1" dirty="0">
                <a:solidFill>
                  <a:srgbClr val="3465A4"/>
                </a:solidFill>
                <a:latin typeface="Arial"/>
                <a:cs typeface="Arial"/>
              </a:rPr>
              <a:t>: </a:t>
            </a:r>
            <a:r>
              <a:rPr sz="3200" b="1" spc="65" dirty="0">
                <a:solidFill>
                  <a:srgbClr val="3465A4"/>
                </a:solidFill>
                <a:latin typeface="Arial"/>
                <a:cs typeface="Arial"/>
              </a:rPr>
              <a:t>µ</a:t>
            </a:r>
            <a:r>
              <a:rPr sz="3150" b="1" spc="97" baseline="-29100" dirty="0">
                <a:solidFill>
                  <a:srgbClr val="3465A4"/>
                </a:solidFill>
                <a:latin typeface="Arial"/>
                <a:cs typeface="Arial"/>
              </a:rPr>
              <a:t>X </a:t>
            </a:r>
            <a:r>
              <a:rPr sz="3200" b="1" dirty="0">
                <a:solidFill>
                  <a:srgbClr val="3465A4"/>
                </a:solidFill>
                <a:latin typeface="Arial"/>
                <a:cs typeface="Arial"/>
              </a:rPr>
              <a:t>− </a:t>
            </a:r>
            <a:r>
              <a:rPr sz="3200" b="1" spc="65" dirty="0">
                <a:solidFill>
                  <a:srgbClr val="3465A4"/>
                </a:solidFill>
                <a:latin typeface="Arial"/>
                <a:cs typeface="Arial"/>
              </a:rPr>
              <a:t>µ</a:t>
            </a:r>
            <a:r>
              <a:rPr sz="3150" b="1" spc="97" baseline="-29100" dirty="0">
                <a:solidFill>
                  <a:srgbClr val="3465A4"/>
                </a:solidFill>
                <a:latin typeface="Arial"/>
                <a:cs typeface="Arial"/>
              </a:rPr>
              <a:t>Y </a:t>
            </a:r>
            <a:r>
              <a:rPr sz="3200" b="1" dirty="0">
                <a:solidFill>
                  <a:srgbClr val="3465A4"/>
                </a:solidFill>
                <a:latin typeface="Arial"/>
                <a:cs typeface="Arial"/>
              </a:rPr>
              <a:t>&lt;</a:t>
            </a:r>
            <a:r>
              <a:rPr sz="3200" b="1" spc="-295" dirty="0">
                <a:solidFill>
                  <a:srgbClr val="3465A4"/>
                </a:solidFill>
                <a:latin typeface="Arial"/>
                <a:cs typeface="Arial"/>
              </a:rPr>
              <a:t> </a:t>
            </a:r>
            <a:r>
              <a:rPr sz="3200" b="1" dirty="0">
                <a:solidFill>
                  <a:srgbClr val="3465A4"/>
                </a:solidFill>
                <a:latin typeface="Arial"/>
                <a:cs typeface="Arial"/>
              </a:rPr>
              <a:t>0</a:t>
            </a:r>
            <a:endParaRPr sz="3200">
              <a:latin typeface="Arial"/>
              <a:cs typeface="Arial"/>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860">
              <a:lnSpc>
                <a:spcPct val="100000"/>
              </a:lnSpc>
              <a:spcBef>
                <a:spcPts val="100"/>
              </a:spcBef>
              <a:tabLst>
                <a:tab pos="2413635" algn="l"/>
                <a:tab pos="2879725" algn="l"/>
              </a:tabLst>
            </a:pPr>
            <a:r>
              <a:rPr spc="-5" dirty="0"/>
              <a:t>Problem	</a:t>
            </a:r>
            <a:r>
              <a:rPr dirty="0"/>
              <a:t>2	:</a:t>
            </a:r>
            <a:r>
              <a:rPr spc="-85" dirty="0"/>
              <a:t> </a:t>
            </a:r>
            <a:r>
              <a:rPr spc="-5" dirty="0"/>
              <a:t>Solution</a:t>
            </a:r>
          </a:p>
        </p:txBody>
      </p:sp>
      <p:sp>
        <p:nvSpPr>
          <p:cNvPr id="3" name="object 3"/>
          <p:cNvSpPr txBox="1"/>
          <p:nvPr/>
        </p:nvSpPr>
        <p:spPr>
          <a:xfrm>
            <a:off x="3763686" y="1737360"/>
            <a:ext cx="2560955" cy="440055"/>
          </a:xfrm>
          <a:prstGeom prst="rect">
            <a:avLst/>
          </a:prstGeom>
        </p:spPr>
        <p:txBody>
          <a:bodyPr vert="horz" wrap="square" lIns="0" tIns="15240" rIns="0" bIns="0" rtlCol="0">
            <a:spAutoFit/>
          </a:bodyPr>
          <a:lstStyle/>
          <a:p>
            <a:pPr marL="12700">
              <a:lnSpc>
                <a:spcPct val="100000"/>
              </a:lnSpc>
              <a:spcBef>
                <a:spcPts val="120"/>
              </a:spcBef>
            </a:pPr>
            <a:r>
              <a:rPr sz="2700" spc="5" dirty="0">
                <a:latin typeface="Arial"/>
                <a:cs typeface="Arial"/>
              </a:rPr>
              <a:t>(73.8 </a:t>
            </a:r>
            <a:r>
              <a:rPr sz="2700" spc="10" dirty="0">
                <a:latin typeface="Arial"/>
                <a:cs typeface="Arial"/>
              </a:rPr>
              <a:t>– </a:t>
            </a:r>
            <a:r>
              <a:rPr sz="2700" spc="5" dirty="0">
                <a:latin typeface="Arial"/>
                <a:cs typeface="Arial"/>
              </a:rPr>
              <a:t>76.1) </a:t>
            </a:r>
            <a:r>
              <a:rPr sz="2700" spc="10" dirty="0">
                <a:latin typeface="Arial"/>
                <a:cs typeface="Arial"/>
              </a:rPr>
              <a:t>–</a:t>
            </a:r>
            <a:r>
              <a:rPr sz="2700" spc="-65" dirty="0">
                <a:latin typeface="Arial"/>
                <a:cs typeface="Arial"/>
              </a:rPr>
              <a:t> </a:t>
            </a:r>
            <a:r>
              <a:rPr sz="2700" spc="10" dirty="0">
                <a:latin typeface="Arial"/>
                <a:cs typeface="Arial"/>
              </a:rPr>
              <a:t>0</a:t>
            </a:r>
            <a:endParaRPr sz="2700">
              <a:latin typeface="Arial"/>
              <a:cs typeface="Arial"/>
            </a:endParaRPr>
          </a:p>
        </p:txBody>
      </p:sp>
      <p:sp>
        <p:nvSpPr>
          <p:cNvPr id="4" name="object 4"/>
          <p:cNvSpPr txBox="1"/>
          <p:nvPr/>
        </p:nvSpPr>
        <p:spPr>
          <a:xfrm>
            <a:off x="596900" y="2384551"/>
            <a:ext cx="115570" cy="212090"/>
          </a:xfrm>
          <a:prstGeom prst="rect">
            <a:avLst/>
          </a:prstGeom>
        </p:spPr>
        <p:txBody>
          <a:bodyPr vert="horz" wrap="square" lIns="0" tIns="15875" rIns="0" bIns="0" rtlCol="0">
            <a:spAutoFit/>
          </a:bodyPr>
          <a:lstStyle/>
          <a:p>
            <a:pPr marL="12700">
              <a:lnSpc>
                <a:spcPct val="100000"/>
              </a:lnSpc>
              <a:spcBef>
                <a:spcPts val="125"/>
              </a:spcBef>
            </a:pPr>
            <a:r>
              <a:rPr sz="1200" spc="-20" dirty="0">
                <a:latin typeface="Trebuchet MS"/>
                <a:cs typeface="Trebuchet MS"/>
              </a:rPr>
              <a:t>●</a:t>
            </a:r>
            <a:endParaRPr sz="1200">
              <a:latin typeface="Trebuchet MS"/>
              <a:cs typeface="Trebuchet MS"/>
            </a:endParaRPr>
          </a:p>
        </p:txBody>
      </p:sp>
      <p:sp>
        <p:nvSpPr>
          <p:cNvPr id="5" name="object 5"/>
          <p:cNvSpPr txBox="1"/>
          <p:nvPr/>
        </p:nvSpPr>
        <p:spPr>
          <a:xfrm>
            <a:off x="876300" y="2258060"/>
            <a:ext cx="5981700" cy="821055"/>
          </a:xfrm>
          <a:prstGeom prst="rect">
            <a:avLst/>
          </a:prstGeom>
        </p:spPr>
        <p:txBody>
          <a:bodyPr vert="horz" wrap="square" lIns="0" tIns="53340" rIns="0" bIns="0" rtlCol="0">
            <a:spAutoFit/>
          </a:bodyPr>
          <a:lstStyle/>
          <a:p>
            <a:pPr marL="12700" marR="5080">
              <a:lnSpc>
                <a:spcPts val="3000"/>
              </a:lnSpc>
              <a:spcBef>
                <a:spcPts val="420"/>
              </a:spcBef>
              <a:tabLst>
                <a:tab pos="2977515" algn="l"/>
              </a:tabLst>
            </a:pPr>
            <a:r>
              <a:rPr sz="2700" dirty="0">
                <a:latin typeface="Arial"/>
                <a:cs typeface="Arial"/>
              </a:rPr>
              <a:t>t</a:t>
            </a:r>
            <a:r>
              <a:rPr sz="2700" spc="10" dirty="0">
                <a:latin typeface="Arial"/>
                <a:cs typeface="Arial"/>
              </a:rPr>
              <a:t>es</a:t>
            </a:r>
            <a:r>
              <a:rPr sz="2700" dirty="0">
                <a:latin typeface="Arial"/>
                <a:cs typeface="Arial"/>
              </a:rPr>
              <a:t>t</a:t>
            </a:r>
            <a:r>
              <a:rPr sz="2700" spc="5" dirty="0">
                <a:latin typeface="Arial"/>
                <a:cs typeface="Arial"/>
              </a:rPr>
              <a:t>-s</a:t>
            </a:r>
            <a:r>
              <a:rPr sz="2700" dirty="0">
                <a:latin typeface="Arial"/>
                <a:cs typeface="Arial"/>
              </a:rPr>
              <a:t>t</a:t>
            </a:r>
            <a:r>
              <a:rPr sz="2700" spc="10" dirty="0">
                <a:latin typeface="Arial"/>
                <a:cs typeface="Arial"/>
              </a:rPr>
              <a:t>a</a:t>
            </a:r>
            <a:r>
              <a:rPr sz="2700" dirty="0">
                <a:latin typeface="Arial"/>
                <a:cs typeface="Arial"/>
              </a:rPr>
              <a:t>t</a:t>
            </a:r>
            <a:r>
              <a:rPr sz="2700" spc="5" dirty="0">
                <a:latin typeface="Arial"/>
                <a:cs typeface="Arial"/>
              </a:rPr>
              <a:t>is</a:t>
            </a:r>
            <a:r>
              <a:rPr sz="2700" dirty="0">
                <a:latin typeface="Arial"/>
                <a:cs typeface="Arial"/>
              </a:rPr>
              <a:t>t</a:t>
            </a:r>
            <a:r>
              <a:rPr sz="2700" spc="5" dirty="0">
                <a:latin typeface="Arial"/>
                <a:cs typeface="Arial"/>
              </a:rPr>
              <a:t>ic,</a:t>
            </a:r>
            <a:r>
              <a:rPr sz="2700" dirty="0">
                <a:latin typeface="Arial"/>
                <a:cs typeface="Arial"/>
              </a:rPr>
              <a:t> </a:t>
            </a:r>
            <a:r>
              <a:rPr sz="2700" spc="10" dirty="0">
                <a:latin typeface="Arial"/>
                <a:cs typeface="Arial"/>
              </a:rPr>
              <a:t>z</a:t>
            </a:r>
            <a:r>
              <a:rPr sz="2700" spc="5" dirty="0">
                <a:latin typeface="Arial"/>
                <a:cs typeface="Arial"/>
              </a:rPr>
              <a:t> </a:t>
            </a:r>
            <a:r>
              <a:rPr sz="2700" spc="10" dirty="0">
                <a:latin typeface="Arial"/>
                <a:cs typeface="Arial"/>
              </a:rPr>
              <a:t>=</a:t>
            </a:r>
            <a:r>
              <a:rPr sz="2700" dirty="0">
                <a:latin typeface="Arial"/>
                <a:cs typeface="Arial"/>
              </a:rPr>
              <a:t>	</a:t>
            </a:r>
            <a:r>
              <a:rPr sz="2700" spc="5" dirty="0">
                <a:latin typeface="Arial"/>
                <a:cs typeface="Arial"/>
              </a:rPr>
              <a:t>--------------------------  sqrt(5.2</a:t>
            </a:r>
            <a:r>
              <a:rPr sz="2700" spc="7" baseline="40123" dirty="0">
                <a:latin typeface="Arial"/>
                <a:cs typeface="Arial"/>
              </a:rPr>
              <a:t>2</a:t>
            </a:r>
            <a:r>
              <a:rPr sz="2700" spc="5" dirty="0">
                <a:latin typeface="Arial"/>
                <a:cs typeface="Arial"/>
              </a:rPr>
              <a:t>/60 </a:t>
            </a:r>
            <a:r>
              <a:rPr sz="2700" spc="10" dirty="0">
                <a:latin typeface="Arial"/>
                <a:cs typeface="Arial"/>
              </a:rPr>
              <a:t>+</a:t>
            </a:r>
            <a:r>
              <a:rPr sz="2700" dirty="0">
                <a:latin typeface="Arial"/>
                <a:cs typeface="Arial"/>
              </a:rPr>
              <a:t> </a:t>
            </a:r>
            <a:r>
              <a:rPr sz="2700" spc="5" dirty="0">
                <a:latin typeface="Arial"/>
                <a:cs typeface="Arial"/>
              </a:rPr>
              <a:t>4.1</a:t>
            </a:r>
            <a:r>
              <a:rPr sz="2700" spc="7" baseline="40123" dirty="0">
                <a:latin typeface="Arial"/>
                <a:cs typeface="Arial"/>
              </a:rPr>
              <a:t>2</a:t>
            </a:r>
            <a:r>
              <a:rPr sz="2700" spc="5" dirty="0">
                <a:latin typeface="Arial"/>
                <a:cs typeface="Arial"/>
              </a:rPr>
              <a:t>/60)</a:t>
            </a:r>
            <a:endParaRPr sz="2700">
              <a:latin typeface="Arial"/>
              <a:cs typeface="Arial"/>
            </a:endParaRPr>
          </a:p>
        </p:txBody>
      </p:sp>
      <p:sp>
        <p:nvSpPr>
          <p:cNvPr id="6" name="object 6"/>
          <p:cNvSpPr txBox="1"/>
          <p:nvPr/>
        </p:nvSpPr>
        <p:spPr>
          <a:xfrm>
            <a:off x="596900" y="3172460"/>
            <a:ext cx="1965325" cy="440055"/>
          </a:xfrm>
          <a:prstGeom prst="rect">
            <a:avLst/>
          </a:prstGeom>
        </p:spPr>
        <p:txBody>
          <a:bodyPr vert="horz" wrap="square" lIns="0" tIns="15240" rIns="0" bIns="0" rtlCol="0">
            <a:spAutoFit/>
          </a:bodyPr>
          <a:lstStyle/>
          <a:p>
            <a:pPr marL="12700">
              <a:lnSpc>
                <a:spcPct val="100000"/>
              </a:lnSpc>
              <a:spcBef>
                <a:spcPts val="120"/>
              </a:spcBef>
            </a:pPr>
            <a:r>
              <a:rPr sz="2700" spc="10" dirty="0">
                <a:latin typeface="Arial"/>
                <a:cs typeface="Arial"/>
              </a:rPr>
              <a:t>=&gt; z =</a:t>
            </a:r>
            <a:r>
              <a:rPr sz="2700" spc="-80" dirty="0">
                <a:latin typeface="Arial"/>
                <a:cs typeface="Arial"/>
              </a:rPr>
              <a:t> </a:t>
            </a:r>
            <a:r>
              <a:rPr sz="2700" spc="5" dirty="0">
                <a:latin typeface="Arial"/>
                <a:cs typeface="Arial"/>
              </a:rPr>
              <a:t>−2.69</a:t>
            </a:r>
            <a:endParaRPr sz="2700">
              <a:latin typeface="Arial"/>
              <a:cs typeface="Arial"/>
            </a:endParaRPr>
          </a:p>
        </p:txBody>
      </p:sp>
      <p:sp>
        <p:nvSpPr>
          <p:cNvPr id="7" name="object 7"/>
          <p:cNvSpPr txBox="1"/>
          <p:nvPr/>
        </p:nvSpPr>
        <p:spPr>
          <a:xfrm>
            <a:off x="596900" y="3832352"/>
            <a:ext cx="115570" cy="212090"/>
          </a:xfrm>
          <a:prstGeom prst="rect">
            <a:avLst/>
          </a:prstGeom>
        </p:spPr>
        <p:txBody>
          <a:bodyPr vert="horz" wrap="square" lIns="0" tIns="15875" rIns="0" bIns="0" rtlCol="0">
            <a:spAutoFit/>
          </a:bodyPr>
          <a:lstStyle/>
          <a:p>
            <a:pPr marL="12700">
              <a:lnSpc>
                <a:spcPct val="100000"/>
              </a:lnSpc>
              <a:spcBef>
                <a:spcPts val="125"/>
              </a:spcBef>
            </a:pPr>
            <a:r>
              <a:rPr sz="1200" spc="-20" dirty="0">
                <a:latin typeface="Trebuchet MS"/>
                <a:cs typeface="Trebuchet MS"/>
              </a:rPr>
              <a:t>●</a:t>
            </a:r>
            <a:endParaRPr sz="1200">
              <a:latin typeface="Trebuchet MS"/>
              <a:cs typeface="Trebuchet MS"/>
            </a:endParaRPr>
          </a:p>
        </p:txBody>
      </p:sp>
      <p:sp>
        <p:nvSpPr>
          <p:cNvPr id="8" name="object 8"/>
          <p:cNvSpPr txBox="1"/>
          <p:nvPr/>
        </p:nvSpPr>
        <p:spPr>
          <a:xfrm>
            <a:off x="876300" y="3705859"/>
            <a:ext cx="3865879" cy="440055"/>
          </a:xfrm>
          <a:prstGeom prst="rect">
            <a:avLst/>
          </a:prstGeom>
        </p:spPr>
        <p:txBody>
          <a:bodyPr vert="horz" wrap="square" lIns="0" tIns="15240" rIns="0" bIns="0" rtlCol="0">
            <a:spAutoFit/>
          </a:bodyPr>
          <a:lstStyle/>
          <a:p>
            <a:pPr marL="12700">
              <a:lnSpc>
                <a:spcPct val="100000"/>
              </a:lnSpc>
              <a:spcBef>
                <a:spcPts val="120"/>
              </a:spcBef>
            </a:pPr>
            <a:r>
              <a:rPr sz="2700" spc="10" dirty="0">
                <a:latin typeface="Arial"/>
                <a:cs typeface="Arial"/>
              </a:rPr>
              <a:t>Since </a:t>
            </a:r>
            <a:r>
              <a:rPr sz="2700" spc="5" dirty="0">
                <a:latin typeface="Arial"/>
                <a:cs typeface="Arial"/>
              </a:rPr>
              <a:t>its </a:t>
            </a:r>
            <a:r>
              <a:rPr sz="2700" spc="10" dirty="0">
                <a:latin typeface="Arial"/>
                <a:cs typeface="Arial"/>
              </a:rPr>
              <a:t>a </a:t>
            </a:r>
            <a:r>
              <a:rPr sz="2700" spc="5" dirty="0">
                <a:latin typeface="Arial"/>
                <a:cs typeface="Arial"/>
              </a:rPr>
              <a:t>left-tailed</a:t>
            </a:r>
            <a:r>
              <a:rPr sz="2700" spc="-90" dirty="0">
                <a:latin typeface="Arial"/>
                <a:cs typeface="Arial"/>
              </a:rPr>
              <a:t> </a:t>
            </a:r>
            <a:r>
              <a:rPr sz="2700" spc="5" dirty="0">
                <a:latin typeface="Arial"/>
                <a:cs typeface="Arial"/>
              </a:rPr>
              <a:t>test,</a:t>
            </a:r>
            <a:endParaRPr sz="2700">
              <a:latin typeface="Arial"/>
              <a:cs typeface="Arial"/>
            </a:endParaRPr>
          </a:p>
        </p:txBody>
      </p:sp>
      <p:sp>
        <p:nvSpPr>
          <p:cNvPr id="9" name="object 9"/>
          <p:cNvSpPr txBox="1"/>
          <p:nvPr/>
        </p:nvSpPr>
        <p:spPr>
          <a:xfrm>
            <a:off x="596900" y="4133088"/>
            <a:ext cx="6830695" cy="1066800"/>
          </a:xfrm>
          <a:prstGeom prst="rect">
            <a:avLst/>
          </a:prstGeom>
        </p:spPr>
        <p:txBody>
          <a:bodyPr vert="horz" wrap="square" lIns="0" tIns="121285" rIns="0" bIns="0" rtlCol="0">
            <a:spAutoFit/>
          </a:bodyPr>
          <a:lstStyle/>
          <a:p>
            <a:pPr marL="12700">
              <a:lnSpc>
                <a:spcPct val="100000"/>
              </a:lnSpc>
              <a:spcBef>
                <a:spcPts val="955"/>
              </a:spcBef>
            </a:pPr>
            <a:r>
              <a:rPr sz="2700" spc="10" dirty="0">
                <a:latin typeface="Arial"/>
                <a:cs typeface="Arial"/>
              </a:rPr>
              <a:t>P = P(Z &lt; </a:t>
            </a:r>
            <a:r>
              <a:rPr sz="2700" spc="5" dirty="0">
                <a:latin typeface="Arial"/>
                <a:cs typeface="Arial"/>
              </a:rPr>
              <a:t>-2.69) </a:t>
            </a:r>
            <a:r>
              <a:rPr sz="2700" spc="10" dirty="0">
                <a:latin typeface="Arial"/>
                <a:cs typeface="Arial"/>
              </a:rPr>
              <a:t>=</a:t>
            </a:r>
            <a:r>
              <a:rPr sz="2700" spc="-80" dirty="0">
                <a:latin typeface="Arial"/>
                <a:cs typeface="Arial"/>
              </a:rPr>
              <a:t> </a:t>
            </a:r>
            <a:r>
              <a:rPr sz="2700" spc="5" dirty="0">
                <a:latin typeface="Arial"/>
                <a:cs typeface="Arial"/>
              </a:rPr>
              <a:t>0.0036</a:t>
            </a:r>
            <a:endParaRPr sz="2700">
              <a:latin typeface="Arial"/>
              <a:cs typeface="Arial"/>
            </a:endParaRPr>
          </a:p>
          <a:p>
            <a:pPr marL="292100" indent="-279400">
              <a:lnSpc>
                <a:spcPct val="100000"/>
              </a:lnSpc>
              <a:spcBef>
                <a:spcPts val="860"/>
              </a:spcBef>
              <a:buSzPct val="44444"/>
              <a:buFont typeface="Trebuchet MS"/>
              <a:buChar char="●"/>
              <a:tabLst>
                <a:tab pos="292100" algn="l"/>
              </a:tabLst>
            </a:pPr>
            <a:r>
              <a:rPr sz="2700" spc="10" dirty="0">
                <a:latin typeface="Arial"/>
                <a:cs typeface="Arial"/>
              </a:rPr>
              <a:t>Since P &lt; </a:t>
            </a:r>
            <a:r>
              <a:rPr sz="2700" spc="5" dirty="0">
                <a:latin typeface="Arial"/>
                <a:cs typeface="Arial"/>
              </a:rPr>
              <a:t>0.05 </a:t>
            </a:r>
            <a:r>
              <a:rPr sz="2700" spc="10" dirty="0">
                <a:latin typeface="Arial"/>
                <a:cs typeface="Arial"/>
              </a:rPr>
              <a:t>we </a:t>
            </a:r>
            <a:r>
              <a:rPr sz="2700" spc="5" dirty="0">
                <a:latin typeface="Arial"/>
                <a:cs typeface="Arial"/>
              </a:rPr>
              <a:t>reject H</a:t>
            </a:r>
            <a:r>
              <a:rPr sz="2700" spc="7" baseline="-35493" dirty="0">
                <a:latin typeface="Arial"/>
                <a:cs typeface="Arial"/>
              </a:rPr>
              <a:t>0 </a:t>
            </a:r>
            <a:r>
              <a:rPr sz="2700" spc="10" dirty="0">
                <a:latin typeface="Arial"/>
                <a:cs typeface="Arial"/>
              </a:rPr>
              <a:t>and </a:t>
            </a:r>
            <a:r>
              <a:rPr sz="2700" spc="5" dirty="0">
                <a:latin typeface="Arial"/>
                <a:cs typeface="Arial"/>
              </a:rPr>
              <a:t>accept</a:t>
            </a:r>
            <a:r>
              <a:rPr sz="2700" spc="-254" dirty="0">
                <a:latin typeface="Arial"/>
                <a:cs typeface="Arial"/>
              </a:rPr>
              <a:t> </a:t>
            </a:r>
            <a:r>
              <a:rPr sz="2700" spc="5" dirty="0">
                <a:latin typeface="Arial"/>
                <a:cs typeface="Arial"/>
              </a:rPr>
              <a:t>H</a:t>
            </a:r>
            <a:r>
              <a:rPr sz="2700" spc="7" baseline="-35493" dirty="0">
                <a:latin typeface="Arial"/>
                <a:cs typeface="Arial"/>
              </a:rPr>
              <a:t>1</a:t>
            </a:r>
            <a:r>
              <a:rPr sz="2700" spc="5" dirty="0">
                <a:latin typeface="Arial"/>
                <a:cs typeface="Arial"/>
              </a:rPr>
              <a:t>.</a:t>
            </a:r>
            <a:endParaRPr sz="2700">
              <a:latin typeface="Arial"/>
              <a:cs typeface="Arial"/>
            </a:endParaRPr>
          </a:p>
        </p:txBody>
      </p:sp>
      <p:sp>
        <p:nvSpPr>
          <p:cNvPr id="10" name="object 10"/>
          <p:cNvSpPr txBox="1"/>
          <p:nvPr/>
        </p:nvSpPr>
        <p:spPr>
          <a:xfrm>
            <a:off x="596900" y="5521452"/>
            <a:ext cx="115570" cy="212090"/>
          </a:xfrm>
          <a:prstGeom prst="rect">
            <a:avLst/>
          </a:prstGeom>
        </p:spPr>
        <p:txBody>
          <a:bodyPr vert="horz" wrap="square" lIns="0" tIns="15875" rIns="0" bIns="0" rtlCol="0">
            <a:spAutoFit/>
          </a:bodyPr>
          <a:lstStyle/>
          <a:p>
            <a:pPr marL="12700">
              <a:lnSpc>
                <a:spcPct val="100000"/>
              </a:lnSpc>
              <a:spcBef>
                <a:spcPts val="125"/>
              </a:spcBef>
            </a:pPr>
            <a:r>
              <a:rPr sz="1200" spc="-20" dirty="0">
                <a:latin typeface="Trebuchet MS"/>
                <a:cs typeface="Trebuchet MS"/>
              </a:rPr>
              <a:t>●</a:t>
            </a:r>
            <a:endParaRPr sz="1200">
              <a:latin typeface="Trebuchet MS"/>
              <a:cs typeface="Trebuchet MS"/>
            </a:endParaRPr>
          </a:p>
        </p:txBody>
      </p:sp>
      <p:sp>
        <p:nvSpPr>
          <p:cNvPr id="11" name="object 11"/>
          <p:cNvSpPr txBox="1"/>
          <p:nvPr/>
        </p:nvSpPr>
        <p:spPr>
          <a:xfrm>
            <a:off x="876300" y="5394959"/>
            <a:ext cx="8686165" cy="440055"/>
          </a:xfrm>
          <a:prstGeom prst="rect">
            <a:avLst/>
          </a:prstGeom>
        </p:spPr>
        <p:txBody>
          <a:bodyPr vert="horz" wrap="square" lIns="0" tIns="15240" rIns="0" bIns="0" rtlCol="0">
            <a:spAutoFit/>
          </a:bodyPr>
          <a:lstStyle/>
          <a:p>
            <a:pPr marL="12700">
              <a:lnSpc>
                <a:spcPct val="100000"/>
              </a:lnSpc>
              <a:spcBef>
                <a:spcPts val="120"/>
              </a:spcBef>
            </a:pPr>
            <a:r>
              <a:rPr sz="2700" spc="10" dirty="0">
                <a:latin typeface="Arial"/>
                <a:cs typeface="Arial"/>
              </a:rPr>
              <a:t>Hence, we conclude machine 2 </a:t>
            </a:r>
            <a:r>
              <a:rPr sz="2700" spc="5" dirty="0">
                <a:latin typeface="Arial"/>
                <a:cs typeface="Arial"/>
              </a:rPr>
              <a:t>is faster than </a:t>
            </a:r>
            <a:r>
              <a:rPr sz="2700" spc="10" dirty="0">
                <a:latin typeface="Arial"/>
                <a:cs typeface="Arial"/>
              </a:rPr>
              <a:t>machine</a:t>
            </a:r>
            <a:r>
              <a:rPr sz="2700" spc="-65" dirty="0">
                <a:latin typeface="Arial"/>
                <a:cs typeface="Arial"/>
              </a:rPr>
              <a:t> </a:t>
            </a:r>
            <a:r>
              <a:rPr sz="2700" spc="5" dirty="0">
                <a:latin typeface="Arial"/>
                <a:cs typeface="Arial"/>
              </a:rPr>
              <a:t>1.</a:t>
            </a:r>
            <a:endParaRPr sz="2700">
              <a:latin typeface="Arial"/>
              <a:cs typeface="Arial"/>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300" y="5461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3</a:t>
            </a:r>
          </a:p>
        </p:txBody>
      </p:sp>
      <p:sp>
        <p:nvSpPr>
          <p:cNvPr id="3" name="object 3"/>
          <p:cNvSpPr txBox="1"/>
          <p:nvPr/>
        </p:nvSpPr>
        <p:spPr>
          <a:xfrm>
            <a:off x="25400" y="1739900"/>
            <a:ext cx="9789795" cy="1046480"/>
          </a:xfrm>
          <a:prstGeom prst="rect">
            <a:avLst/>
          </a:prstGeom>
        </p:spPr>
        <p:txBody>
          <a:bodyPr vert="horz" wrap="square" lIns="0" tIns="48260" rIns="0" bIns="0" rtlCol="0">
            <a:spAutoFit/>
          </a:bodyPr>
          <a:lstStyle/>
          <a:p>
            <a:pPr marL="330200" marR="5080" indent="-317500">
              <a:lnSpc>
                <a:spcPts val="2400"/>
              </a:lnSpc>
              <a:spcBef>
                <a:spcPts val="380"/>
              </a:spcBef>
            </a:pPr>
            <a:r>
              <a:rPr sz="2200" spc="-5" dirty="0">
                <a:latin typeface="Arial"/>
                <a:cs typeface="Arial"/>
              </a:rPr>
              <a:t>The following </a:t>
            </a:r>
            <a:r>
              <a:rPr sz="2200" spc="-25" dirty="0">
                <a:latin typeface="Arial"/>
                <a:cs typeface="Arial"/>
              </a:rPr>
              <a:t>MINITAB </a:t>
            </a:r>
            <a:r>
              <a:rPr sz="2200" spc="-5" dirty="0">
                <a:latin typeface="Arial"/>
                <a:cs typeface="Arial"/>
              </a:rPr>
              <a:t>output presents the results </a:t>
            </a:r>
            <a:r>
              <a:rPr sz="2200" dirty="0">
                <a:latin typeface="Arial"/>
                <a:cs typeface="Arial"/>
              </a:rPr>
              <a:t>of a </a:t>
            </a:r>
            <a:r>
              <a:rPr sz="2200" spc="-5" dirty="0">
                <a:latin typeface="Arial"/>
                <a:cs typeface="Arial"/>
              </a:rPr>
              <a:t>hypothesis test for the  difference </a:t>
            </a:r>
            <a:r>
              <a:rPr sz="2200" b="1" spc="40" dirty="0">
                <a:solidFill>
                  <a:srgbClr val="3465A4"/>
                </a:solidFill>
                <a:latin typeface="Arial"/>
                <a:cs typeface="Arial"/>
              </a:rPr>
              <a:t>µ</a:t>
            </a:r>
            <a:r>
              <a:rPr sz="2175" b="1" spc="60" baseline="-28735" dirty="0">
                <a:solidFill>
                  <a:srgbClr val="3465A4"/>
                </a:solidFill>
                <a:latin typeface="Arial"/>
                <a:cs typeface="Arial"/>
              </a:rPr>
              <a:t>X </a:t>
            </a:r>
            <a:r>
              <a:rPr sz="2200" b="1" dirty="0">
                <a:solidFill>
                  <a:srgbClr val="3465A4"/>
                </a:solidFill>
                <a:latin typeface="Arial"/>
                <a:cs typeface="Arial"/>
              </a:rPr>
              <a:t>− </a:t>
            </a:r>
            <a:r>
              <a:rPr sz="2200" b="1" spc="40" dirty="0">
                <a:solidFill>
                  <a:srgbClr val="3465A4"/>
                </a:solidFill>
                <a:latin typeface="Arial"/>
                <a:cs typeface="Arial"/>
              </a:rPr>
              <a:t>µ</a:t>
            </a:r>
            <a:r>
              <a:rPr sz="2175" b="1" spc="60" baseline="-28735" dirty="0">
                <a:solidFill>
                  <a:srgbClr val="3465A4"/>
                </a:solidFill>
                <a:latin typeface="Arial"/>
                <a:cs typeface="Arial"/>
              </a:rPr>
              <a:t>Y </a:t>
            </a:r>
            <a:r>
              <a:rPr sz="2200" spc="-5" dirty="0">
                <a:latin typeface="Arial"/>
                <a:cs typeface="Arial"/>
              </a:rPr>
              <a:t>between two population </a:t>
            </a:r>
            <a:r>
              <a:rPr sz="2200" dirty="0">
                <a:latin typeface="Arial"/>
                <a:cs typeface="Arial"/>
              </a:rPr>
              <a:t>means. Some of </a:t>
            </a:r>
            <a:r>
              <a:rPr sz="2200" spc="-5" dirty="0">
                <a:latin typeface="Arial"/>
                <a:cs typeface="Arial"/>
              </a:rPr>
              <a:t>the </a:t>
            </a:r>
            <a:r>
              <a:rPr sz="2200" dirty="0">
                <a:latin typeface="Arial"/>
                <a:cs typeface="Arial"/>
              </a:rPr>
              <a:t>numbers</a:t>
            </a:r>
            <a:r>
              <a:rPr sz="2200" spc="-60" dirty="0">
                <a:latin typeface="Arial"/>
                <a:cs typeface="Arial"/>
              </a:rPr>
              <a:t> </a:t>
            </a:r>
            <a:r>
              <a:rPr sz="2200" dirty="0">
                <a:latin typeface="Arial"/>
                <a:cs typeface="Arial"/>
              </a:rPr>
              <a:t>are</a:t>
            </a:r>
            <a:endParaRPr sz="2200">
              <a:latin typeface="Arial"/>
              <a:cs typeface="Arial"/>
            </a:endParaRPr>
          </a:p>
          <a:p>
            <a:pPr marL="330200">
              <a:lnSpc>
                <a:spcPct val="100000"/>
              </a:lnSpc>
              <a:spcBef>
                <a:spcPts val="320"/>
              </a:spcBef>
            </a:pPr>
            <a:r>
              <a:rPr sz="2200" dirty="0">
                <a:latin typeface="Arial"/>
                <a:cs typeface="Arial"/>
              </a:rPr>
              <a:t>missing.</a:t>
            </a:r>
            <a:endParaRPr sz="2200">
              <a:latin typeface="Arial"/>
              <a:cs typeface="Arial"/>
            </a:endParaRPr>
          </a:p>
        </p:txBody>
      </p:sp>
      <p:sp>
        <p:nvSpPr>
          <p:cNvPr id="4" name="object 4"/>
          <p:cNvSpPr/>
          <p:nvPr/>
        </p:nvSpPr>
        <p:spPr>
          <a:xfrm>
            <a:off x="152400" y="2870200"/>
            <a:ext cx="9867900" cy="21717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38100" y="5334000"/>
            <a:ext cx="9772650" cy="1186180"/>
          </a:xfrm>
          <a:prstGeom prst="rect">
            <a:avLst/>
          </a:prstGeom>
        </p:spPr>
        <p:txBody>
          <a:bodyPr vert="horz" wrap="square" lIns="0" tIns="12700" rIns="0" bIns="0" rtlCol="0">
            <a:spAutoFit/>
          </a:bodyPr>
          <a:lstStyle/>
          <a:p>
            <a:pPr marL="12700">
              <a:lnSpc>
                <a:spcPts val="2300"/>
              </a:lnSpc>
              <a:spcBef>
                <a:spcPts val="100"/>
              </a:spcBef>
              <a:buAutoNum type="alphaLcPeriod"/>
              <a:tabLst>
                <a:tab pos="295275" algn="l"/>
              </a:tabLst>
            </a:pPr>
            <a:r>
              <a:rPr sz="2000" b="1" spc="-5" dirty="0">
                <a:latin typeface="Arial"/>
                <a:cs typeface="Arial"/>
              </a:rPr>
              <a:t>Fill in the missing numbers for (i) and</a:t>
            </a:r>
            <a:r>
              <a:rPr sz="2000" b="1" spc="10" dirty="0">
                <a:latin typeface="Arial"/>
                <a:cs typeface="Arial"/>
              </a:rPr>
              <a:t> </a:t>
            </a:r>
            <a:r>
              <a:rPr sz="2000" b="1" spc="-5" dirty="0">
                <a:latin typeface="Arial"/>
                <a:cs typeface="Arial"/>
              </a:rPr>
              <a:t>(ii).</a:t>
            </a:r>
            <a:endParaRPr sz="2000">
              <a:latin typeface="Arial"/>
              <a:cs typeface="Arial"/>
            </a:endParaRPr>
          </a:p>
          <a:p>
            <a:pPr marL="12700" marR="5080">
              <a:lnSpc>
                <a:spcPts val="2100"/>
              </a:lnSpc>
              <a:spcBef>
                <a:spcPts val="219"/>
              </a:spcBef>
              <a:buAutoNum type="alphaLcPeriod"/>
              <a:tabLst>
                <a:tab pos="309245" algn="l"/>
              </a:tabLst>
            </a:pPr>
            <a:r>
              <a:rPr sz="2000" b="1" spc="-5" dirty="0">
                <a:latin typeface="Arial"/>
                <a:cs typeface="Arial"/>
              </a:rPr>
              <a:t>The output presents </a:t>
            </a:r>
            <a:r>
              <a:rPr sz="2000" b="1" dirty="0">
                <a:latin typeface="Arial"/>
                <a:cs typeface="Arial"/>
              </a:rPr>
              <a:t>a </a:t>
            </a:r>
            <a:r>
              <a:rPr sz="2000" b="1" spc="-10" dirty="0">
                <a:latin typeface="Arial"/>
                <a:cs typeface="Arial"/>
              </a:rPr>
              <a:t>Student’s </a:t>
            </a:r>
            <a:r>
              <a:rPr sz="2000" b="1" dirty="0">
                <a:latin typeface="Arial"/>
                <a:cs typeface="Arial"/>
              </a:rPr>
              <a:t>t test. </a:t>
            </a:r>
            <a:r>
              <a:rPr sz="2000" b="1" spc="-5" dirty="0">
                <a:latin typeface="Arial"/>
                <a:cs typeface="Arial"/>
              </a:rPr>
              <a:t>Compute the P-value using </a:t>
            </a:r>
            <a:r>
              <a:rPr sz="2000" b="1" dirty="0">
                <a:latin typeface="Arial"/>
                <a:cs typeface="Arial"/>
              </a:rPr>
              <a:t>a z test. Are  </a:t>
            </a:r>
            <a:r>
              <a:rPr sz="2000" b="1" spc="-5" dirty="0">
                <a:latin typeface="Arial"/>
                <a:cs typeface="Arial"/>
              </a:rPr>
              <a:t>the two results</a:t>
            </a:r>
            <a:r>
              <a:rPr sz="2000" b="1" dirty="0">
                <a:latin typeface="Arial"/>
                <a:cs typeface="Arial"/>
              </a:rPr>
              <a:t> </a:t>
            </a:r>
            <a:r>
              <a:rPr sz="2000" b="1" spc="-5" dirty="0">
                <a:latin typeface="Arial"/>
                <a:cs typeface="Arial"/>
              </a:rPr>
              <a:t>similar?</a:t>
            </a:r>
            <a:endParaRPr sz="2000">
              <a:latin typeface="Arial"/>
              <a:cs typeface="Arial"/>
            </a:endParaRPr>
          </a:p>
          <a:p>
            <a:pPr marL="12700">
              <a:lnSpc>
                <a:spcPts val="2420"/>
              </a:lnSpc>
              <a:buAutoNum type="alphaLcPeriod"/>
              <a:tabLst>
                <a:tab pos="295275" algn="l"/>
              </a:tabLst>
            </a:pPr>
            <a:r>
              <a:rPr sz="2000" b="1" spc="-5" dirty="0">
                <a:latin typeface="Arial"/>
                <a:cs typeface="Arial"/>
              </a:rPr>
              <a:t>Compute </a:t>
            </a:r>
            <a:r>
              <a:rPr sz="2000" b="1" dirty="0">
                <a:latin typeface="Arial"/>
                <a:cs typeface="Arial"/>
              </a:rPr>
              <a:t>a 98% </a:t>
            </a:r>
            <a:r>
              <a:rPr sz="2000" b="1" spc="-5" dirty="0">
                <a:latin typeface="Arial"/>
                <a:cs typeface="Arial"/>
              </a:rPr>
              <a:t>confidence interval for </a:t>
            </a:r>
            <a:r>
              <a:rPr sz="2200" b="1" spc="40" dirty="0">
                <a:solidFill>
                  <a:srgbClr val="3465A4"/>
                </a:solidFill>
                <a:latin typeface="Arial"/>
                <a:cs typeface="Arial"/>
              </a:rPr>
              <a:t>µ</a:t>
            </a:r>
            <a:r>
              <a:rPr sz="2175" b="1" spc="60" baseline="-28735" dirty="0">
                <a:solidFill>
                  <a:srgbClr val="3465A4"/>
                </a:solidFill>
                <a:latin typeface="Arial"/>
                <a:cs typeface="Arial"/>
              </a:rPr>
              <a:t>X </a:t>
            </a:r>
            <a:r>
              <a:rPr sz="2200" b="1" dirty="0">
                <a:solidFill>
                  <a:srgbClr val="3465A4"/>
                </a:solidFill>
                <a:latin typeface="Arial"/>
                <a:cs typeface="Arial"/>
              </a:rPr>
              <a:t>− </a:t>
            </a:r>
            <a:r>
              <a:rPr sz="2200" b="1" spc="40" dirty="0">
                <a:solidFill>
                  <a:srgbClr val="3465A4"/>
                </a:solidFill>
                <a:latin typeface="Arial"/>
                <a:cs typeface="Arial"/>
              </a:rPr>
              <a:t>µ</a:t>
            </a:r>
            <a:r>
              <a:rPr sz="2175" b="1" spc="60" baseline="-28735" dirty="0">
                <a:solidFill>
                  <a:srgbClr val="3465A4"/>
                </a:solidFill>
                <a:latin typeface="Arial"/>
                <a:cs typeface="Arial"/>
              </a:rPr>
              <a:t>Y </a:t>
            </a:r>
            <a:r>
              <a:rPr sz="2000" b="1" spc="-5" dirty="0">
                <a:latin typeface="Arial"/>
                <a:cs typeface="Arial"/>
              </a:rPr>
              <a:t>based on the </a:t>
            </a:r>
            <a:r>
              <a:rPr sz="2000" b="1" dirty="0">
                <a:latin typeface="Arial"/>
                <a:cs typeface="Arial"/>
              </a:rPr>
              <a:t>z</a:t>
            </a:r>
            <a:r>
              <a:rPr sz="2000" b="1" spc="-210" dirty="0">
                <a:latin typeface="Arial"/>
                <a:cs typeface="Arial"/>
              </a:rPr>
              <a:t> </a:t>
            </a:r>
            <a:r>
              <a:rPr sz="2000" b="1" spc="-5" dirty="0">
                <a:latin typeface="Arial"/>
                <a:cs typeface="Arial"/>
              </a:rPr>
              <a:t>statistic.</a:t>
            </a:r>
            <a:endParaRPr sz="2000">
              <a:latin typeface="Arial"/>
              <a:cs typeface="Arial"/>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860">
              <a:lnSpc>
                <a:spcPct val="100000"/>
              </a:lnSpc>
              <a:spcBef>
                <a:spcPts val="100"/>
              </a:spcBef>
              <a:tabLst>
                <a:tab pos="2413635" algn="l"/>
                <a:tab pos="2879725" algn="l"/>
              </a:tabLst>
            </a:pPr>
            <a:r>
              <a:rPr spc="-5" dirty="0"/>
              <a:t>Problem	</a:t>
            </a:r>
            <a:r>
              <a:rPr dirty="0"/>
              <a:t>3	:</a:t>
            </a:r>
            <a:r>
              <a:rPr spc="-85" dirty="0"/>
              <a:t> </a:t>
            </a:r>
            <a:r>
              <a:rPr spc="-5" dirty="0"/>
              <a:t>Solution</a:t>
            </a:r>
          </a:p>
        </p:txBody>
      </p:sp>
      <p:sp>
        <p:nvSpPr>
          <p:cNvPr id="3" name="object 3"/>
          <p:cNvSpPr txBox="1"/>
          <p:nvPr/>
        </p:nvSpPr>
        <p:spPr>
          <a:xfrm>
            <a:off x="279400" y="1647240"/>
            <a:ext cx="7233284" cy="1905000"/>
          </a:xfrm>
          <a:prstGeom prst="rect">
            <a:avLst/>
          </a:prstGeom>
        </p:spPr>
        <p:txBody>
          <a:bodyPr vert="horz" wrap="square" lIns="0" tIns="12700" rIns="0" bIns="0" rtlCol="0">
            <a:spAutoFit/>
          </a:bodyPr>
          <a:lstStyle/>
          <a:p>
            <a:pPr marL="427355" marR="201295" indent="-415290">
              <a:lnSpc>
                <a:spcPct val="131200"/>
              </a:lnSpc>
              <a:spcBef>
                <a:spcPts val="100"/>
              </a:spcBef>
            </a:pPr>
            <a:r>
              <a:rPr sz="2350" dirty="0">
                <a:latin typeface="Arial"/>
                <a:cs typeface="Arial"/>
              </a:rPr>
              <a:t>(a) (i) StDev = (SE Mean) * </a:t>
            </a:r>
            <a:r>
              <a:rPr sz="2350" spc="-5" dirty="0">
                <a:latin typeface="Arial"/>
                <a:cs typeface="Arial"/>
              </a:rPr>
              <a:t>√N </a:t>
            </a:r>
            <a:r>
              <a:rPr sz="2350" dirty="0">
                <a:latin typeface="Arial"/>
                <a:cs typeface="Arial"/>
              </a:rPr>
              <a:t>= </a:t>
            </a:r>
            <a:r>
              <a:rPr sz="2350" spc="-5" dirty="0">
                <a:latin typeface="Arial"/>
                <a:cs typeface="Arial"/>
              </a:rPr>
              <a:t>1.26 </a:t>
            </a:r>
            <a:r>
              <a:rPr sz="2350" dirty="0">
                <a:latin typeface="Arial"/>
                <a:cs typeface="Arial"/>
              </a:rPr>
              <a:t>* </a:t>
            </a:r>
            <a:r>
              <a:rPr sz="2350" spc="-5" dirty="0">
                <a:latin typeface="Arial"/>
                <a:cs typeface="Arial"/>
              </a:rPr>
              <a:t>√78 </a:t>
            </a:r>
            <a:r>
              <a:rPr sz="2350" dirty="0">
                <a:latin typeface="Arial"/>
                <a:cs typeface="Arial"/>
              </a:rPr>
              <a:t>= </a:t>
            </a:r>
            <a:r>
              <a:rPr sz="2350" spc="-30" dirty="0">
                <a:latin typeface="Arial"/>
                <a:cs typeface="Arial"/>
              </a:rPr>
              <a:t>11.128  </a:t>
            </a:r>
            <a:r>
              <a:rPr sz="2350" dirty="0">
                <a:latin typeface="Arial"/>
                <a:cs typeface="Arial"/>
              </a:rPr>
              <a:t>(ii) SE Mean = StDev / </a:t>
            </a:r>
            <a:r>
              <a:rPr sz="2350" spc="-5" dirty="0">
                <a:latin typeface="Arial"/>
                <a:cs typeface="Arial"/>
              </a:rPr>
              <a:t>√N </a:t>
            </a:r>
            <a:r>
              <a:rPr sz="2350" dirty="0">
                <a:latin typeface="Arial"/>
                <a:cs typeface="Arial"/>
              </a:rPr>
              <a:t>= </a:t>
            </a:r>
            <a:r>
              <a:rPr sz="2350" spc="-5" dirty="0">
                <a:latin typeface="Arial"/>
                <a:cs typeface="Arial"/>
              </a:rPr>
              <a:t>3.02 /√63 </a:t>
            </a:r>
            <a:r>
              <a:rPr sz="2350" dirty="0">
                <a:latin typeface="Arial"/>
                <a:cs typeface="Arial"/>
              </a:rPr>
              <a:t>=</a:t>
            </a:r>
            <a:r>
              <a:rPr sz="2350" spc="-30" dirty="0">
                <a:latin typeface="Arial"/>
                <a:cs typeface="Arial"/>
              </a:rPr>
              <a:t> </a:t>
            </a:r>
            <a:r>
              <a:rPr sz="2350" dirty="0">
                <a:latin typeface="Arial"/>
                <a:cs typeface="Arial"/>
              </a:rPr>
              <a:t>0.380484</a:t>
            </a:r>
            <a:endParaRPr sz="2350">
              <a:latin typeface="Arial"/>
              <a:cs typeface="Arial"/>
            </a:endParaRPr>
          </a:p>
          <a:p>
            <a:pPr>
              <a:lnSpc>
                <a:spcPct val="100000"/>
              </a:lnSpc>
            </a:pPr>
            <a:endParaRPr sz="2600">
              <a:latin typeface="Times New Roman"/>
              <a:cs typeface="Times New Roman"/>
            </a:endParaRPr>
          </a:p>
          <a:p>
            <a:pPr marL="12700">
              <a:lnSpc>
                <a:spcPct val="100000"/>
              </a:lnSpc>
              <a:spcBef>
                <a:spcPts val="1590"/>
              </a:spcBef>
            </a:pPr>
            <a:r>
              <a:rPr sz="2350" dirty="0">
                <a:latin typeface="Arial"/>
                <a:cs typeface="Arial"/>
              </a:rPr>
              <a:t>(b) z = </a:t>
            </a:r>
            <a:r>
              <a:rPr sz="2350" spc="-5" dirty="0">
                <a:latin typeface="Arial"/>
                <a:cs typeface="Arial"/>
              </a:rPr>
              <a:t>(23.3 </a:t>
            </a:r>
            <a:r>
              <a:rPr sz="2350" dirty="0">
                <a:latin typeface="Arial"/>
                <a:cs typeface="Arial"/>
              </a:rPr>
              <a:t>− 20.63 − 0)/ √(1.26</a:t>
            </a:r>
            <a:r>
              <a:rPr sz="2325" baseline="41218" dirty="0">
                <a:latin typeface="Arial"/>
                <a:cs typeface="Arial"/>
              </a:rPr>
              <a:t>2 </a:t>
            </a:r>
            <a:r>
              <a:rPr sz="2350" dirty="0">
                <a:latin typeface="Arial"/>
                <a:cs typeface="Arial"/>
              </a:rPr>
              <a:t>+ 0.380484</a:t>
            </a:r>
            <a:r>
              <a:rPr sz="2325" baseline="41218" dirty="0">
                <a:latin typeface="Arial"/>
                <a:cs typeface="Arial"/>
              </a:rPr>
              <a:t>2</a:t>
            </a:r>
            <a:r>
              <a:rPr sz="2350" dirty="0">
                <a:latin typeface="Arial"/>
                <a:cs typeface="Arial"/>
              </a:rPr>
              <a:t>) =</a:t>
            </a:r>
            <a:r>
              <a:rPr sz="2350" spc="-170" dirty="0">
                <a:latin typeface="Arial"/>
                <a:cs typeface="Arial"/>
              </a:rPr>
              <a:t> </a:t>
            </a:r>
            <a:r>
              <a:rPr sz="2350" spc="-5" dirty="0">
                <a:latin typeface="Arial"/>
                <a:cs typeface="Arial"/>
              </a:rPr>
              <a:t>2.03.</a:t>
            </a:r>
            <a:endParaRPr sz="2350">
              <a:latin typeface="Arial"/>
              <a:cs typeface="Arial"/>
            </a:endParaRPr>
          </a:p>
        </p:txBody>
      </p:sp>
      <p:sp>
        <p:nvSpPr>
          <p:cNvPr id="4" name="object 4"/>
          <p:cNvSpPr txBox="1"/>
          <p:nvPr/>
        </p:nvSpPr>
        <p:spPr>
          <a:xfrm>
            <a:off x="279400" y="4259783"/>
            <a:ext cx="103505" cy="187325"/>
          </a:xfrm>
          <a:prstGeom prst="rect">
            <a:avLst/>
          </a:prstGeom>
        </p:spPr>
        <p:txBody>
          <a:bodyPr vert="horz" wrap="square" lIns="0" tIns="13335" rIns="0" bIns="0" rtlCol="0">
            <a:spAutoFit/>
          </a:bodyPr>
          <a:lstStyle/>
          <a:p>
            <a:pPr marL="12700">
              <a:lnSpc>
                <a:spcPct val="100000"/>
              </a:lnSpc>
              <a:spcBef>
                <a:spcPts val="105"/>
              </a:spcBef>
            </a:pPr>
            <a:r>
              <a:rPr sz="1050" spc="-25" dirty="0">
                <a:latin typeface="Trebuchet MS"/>
                <a:cs typeface="Trebuchet MS"/>
              </a:rPr>
              <a:t>●</a:t>
            </a:r>
            <a:endParaRPr sz="1050">
              <a:latin typeface="Trebuchet MS"/>
              <a:cs typeface="Trebuchet MS"/>
            </a:endParaRPr>
          </a:p>
        </p:txBody>
      </p:sp>
      <p:sp>
        <p:nvSpPr>
          <p:cNvPr id="5" name="object 5"/>
          <p:cNvSpPr txBox="1"/>
          <p:nvPr/>
        </p:nvSpPr>
        <p:spPr>
          <a:xfrm>
            <a:off x="6555575" y="4341930"/>
            <a:ext cx="758190" cy="247650"/>
          </a:xfrm>
          <a:prstGeom prst="rect">
            <a:avLst/>
          </a:prstGeom>
        </p:spPr>
        <p:txBody>
          <a:bodyPr vert="horz" wrap="square" lIns="0" tIns="13335" rIns="0" bIns="0" rtlCol="0">
            <a:spAutoFit/>
          </a:bodyPr>
          <a:lstStyle/>
          <a:p>
            <a:pPr marL="12700">
              <a:lnSpc>
                <a:spcPct val="100000"/>
              </a:lnSpc>
              <a:spcBef>
                <a:spcPts val="105"/>
              </a:spcBef>
              <a:tabLst>
                <a:tab pos="621665" algn="l"/>
              </a:tabLst>
            </a:pPr>
            <a:r>
              <a:rPr sz="1450" b="1" dirty="0">
                <a:solidFill>
                  <a:srgbClr val="3465A4"/>
                </a:solidFill>
                <a:latin typeface="Arial"/>
                <a:cs typeface="Arial"/>
              </a:rPr>
              <a:t>X	Y</a:t>
            </a:r>
            <a:endParaRPr sz="1450">
              <a:latin typeface="Arial"/>
              <a:cs typeface="Arial"/>
            </a:endParaRPr>
          </a:p>
        </p:txBody>
      </p:sp>
      <p:sp>
        <p:nvSpPr>
          <p:cNvPr id="6" name="object 6"/>
          <p:cNvSpPr txBox="1"/>
          <p:nvPr/>
        </p:nvSpPr>
        <p:spPr>
          <a:xfrm>
            <a:off x="546100" y="4108196"/>
            <a:ext cx="8940800" cy="384175"/>
          </a:xfrm>
          <a:prstGeom prst="rect">
            <a:avLst/>
          </a:prstGeom>
        </p:spPr>
        <p:txBody>
          <a:bodyPr vert="horz" wrap="square" lIns="0" tIns="12700" rIns="0" bIns="0" rtlCol="0">
            <a:spAutoFit/>
          </a:bodyPr>
          <a:lstStyle/>
          <a:p>
            <a:pPr marL="12700">
              <a:lnSpc>
                <a:spcPct val="100000"/>
              </a:lnSpc>
              <a:spcBef>
                <a:spcPts val="100"/>
              </a:spcBef>
              <a:tabLst>
                <a:tab pos="6222365" algn="l"/>
                <a:tab pos="6837045" algn="l"/>
              </a:tabLst>
            </a:pPr>
            <a:r>
              <a:rPr sz="2350" dirty="0">
                <a:latin typeface="Arial"/>
                <a:cs typeface="Arial"/>
              </a:rPr>
              <a:t>Since </a:t>
            </a:r>
            <a:r>
              <a:rPr sz="2350" spc="-5" dirty="0">
                <a:latin typeface="Arial"/>
                <a:cs typeface="Arial"/>
              </a:rPr>
              <a:t>the alternate </a:t>
            </a:r>
            <a:r>
              <a:rPr sz="2350" dirty="0">
                <a:latin typeface="Arial"/>
                <a:cs typeface="Arial"/>
              </a:rPr>
              <a:t>hypothesis is of </a:t>
            </a:r>
            <a:r>
              <a:rPr sz="2350" spc="-5" dirty="0">
                <a:latin typeface="Arial"/>
                <a:cs typeface="Arial"/>
              </a:rPr>
              <a:t>the</a:t>
            </a:r>
            <a:r>
              <a:rPr sz="2350" spc="20" dirty="0">
                <a:latin typeface="Arial"/>
                <a:cs typeface="Arial"/>
              </a:rPr>
              <a:t> </a:t>
            </a:r>
            <a:r>
              <a:rPr sz="2150" spc="15" dirty="0">
                <a:latin typeface="Arial"/>
                <a:cs typeface="Arial"/>
              </a:rPr>
              <a:t>form</a:t>
            </a:r>
            <a:r>
              <a:rPr sz="2150" spc="10" dirty="0">
                <a:latin typeface="Arial"/>
                <a:cs typeface="Arial"/>
              </a:rPr>
              <a:t> </a:t>
            </a:r>
            <a:r>
              <a:rPr sz="2150" b="1" spc="95" dirty="0">
                <a:solidFill>
                  <a:srgbClr val="3465A4"/>
                </a:solidFill>
                <a:latin typeface="Arial"/>
                <a:cs typeface="Arial"/>
              </a:rPr>
              <a:t>µ	</a:t>
            </a:r>
            <a:r>
              <a:rPr sz="2150" b="1" spc="15" dirty="0">
                <a:solidFill>
                  <a:srgbClr val="3465A4"/>
                </a:solidFill>
                <a:latin typeface="Arial"/>
                <a:cs typeface="Arial"/>
              </a:rPr>
              <a:t>−</a:t>
            </a:r>
            <a:r>
              <a:rPr sz="2150" b="1" spc="10" dirty="0">
                <a:solidFill>
                  <a:srgbClr val="3465A4"/>
                </a:solidFill>
                <a:latin typeface="Arial"/>
                <a:cs typeface="Arial"/>
              </a:rPr>
              <a:t> </a:t>
            </a:r>
            <a:r>
              <a:rPr sz="2150" b="1" spc="95" dirty="0">
                <a:solidFill>
                  <a:srgbClr val="3465A4"/>
                </a:solidFill>
                <a:latin typeface="Arial"/>
                <a:cs typeface="Arial"/>
              </a:rPr>
              <a:t>µ	</a:t>
            </a:r>
            <a:r>
              <a:rPr sz="2350" dirty="0">
                <a:latin typeface="Arial"/>
                <a:cs typeface="Arial"/>
              </a:rPr>
              <a:t>≠ 0, </a:t>
            </a:r>
            <a:r>
              <a:rPr sz="2350" spc="-5" dirty="0">
                <a:latin typeface="Arial"/>
                <a:cs typeface="Arial"/>
              </a:rPr>
              <a:t>the</a:t>
            </a:r>
            <a:r>
              <a:rPr sz="2350" spc="-75" dirty="0">
                <a:latin typeface="Arial"/>
                <a:cs typeface="Arial"/>
              </a:rPr>
              <a:t> </a:t>
            </a:r>
            <a:r>
              <a:rPr sz="2350" dirty="0">
                <a:latin typeface="Arial"/>
                <a:cs typeface="Arial"/>
              </a:rPr>
              <a:t>P-value</a:t>
            </a:r>
            <a:endParaRPr sz="2350">
              <a:latin typeface="Arial"/>
              <a:cs typeface="Arial"/>
            </a:endParaRPr>
          </a:p>
        </p:txBody>
      </p:sp>
      <p:sp>
        <p:nvSpPr>
          <p:cNvPr id="7" name="object 7"/>
          <p:cNvSpPr txBox="1"/>
          <p:nvPr/>
        </p:nvSpPr>
        <p:spPr>
          <a:xfrm>
            <a:off x="546100" y="4501896"/>
            <a:ext cx="8743315" cy="701675"/>
          </a:xfrm>
          <a:prstGeom prst="rect">
            <a:avLst/>
          </a:prstGeom>
        </p:spPr>
        <p:txBody>
          <a:bodyPr vert="horz" wrap="square" lIns="0" tIns="12700" rIns="0" bIns="0" rtlCol="0">
            <a:spAutoFit/>
          </a:bodyPr>
          <a:lstStyle/>
          <a:p>
            <a:pPr marL="12700">
              <a:lnSpc>
                <a:spcPts val="2660"/>
              </a:lnSpc>
              <a:spcBef>
                <a:spcPts val="100"/>
              </a:spcBef>
            </a:pPr>
            <a:r>
              <a:rPr sz="2350" dirty="0">
                <a:latin typeface="Arial"/>
                <a:cs typeface="Arial"/>
              </a:rPr>
              <a:t>is </a:t>
            </a:r>
            <a:r>
              <a:rPr sz="2350" spc="-5" dirty="0">
                <a:latin typeface="Arial"/>
                <a:cs typeface="Arial"/>
              </a:rPr>
              <a:t>the </a:t>
            </a:r>
            <a:r>
              <a:rPr sz="2350" dirty="0">
                <a:latin typeface="Arial"/>
                <a:cs typeface="Arial"/>
              </a:rPr>
              <a:t>sum of </a:t>
            </a:r>
            <a:r>
              <a:rPr sz="2350" spc="-5" dirty="0">
                <a:latin typeface="Arial"/>
                <a:cs typeface="Arial"/>
              </a:rPr>
              <a:t>the </a:t>
            </a:r>
            <a:r>
              <a:rPr sz="2350" dirty="0">
                <a:latin typeface="Arial"/>
                <a:cs typeface="Arial"/>
              </a:rPr>
              <a:t>areas </a:t>
            </a:r>
            <a:r>
              <a:rPr sz="2350" spc="-5" dirty="0">
                <a:latin typeface="Arial"/>
                <a:cs typeface="Arial"/>
              </a:rPr>
              <a:t>to the </a:t>
            </a:r>
            <a:r>
              <a:rPr sz="2350" dirty="0">
                <a:latin typeface="Arial"/>
                <a:cs typeface="Arial"/>
              </a:rPr>
              <a:t>right of z = </a:t>
            </a:r>
            <a:r>
              <a:rPr sz="2350" spc="-5" dirty="0">
                <a:latin typeface="Arial"/>
                <a:cs typeface="Arial"/>
              </a:rPr>
              <a:t>2.03 </a:t>
            </a:r>
            <a:r>
              <a:rPr sz="2350" dirty="0">
                <a:latin typeface="Arial"/>
                <a:cs typeface="Arial"/>
              </a:rPr>
              <a:t>and </a:t>
            </a:r>
            <a:r>
              <a:rPr sz="2350" spc="-5" dirty="0">
                <a:latin typeface="Arial"/>
                <a:cs typeface="Arial"/>
              </a:rPr>
              <a:t>to the left </a:t>
            </a:r>
            <a:r>
              <a:rPr sz="2350" dirty="0">
                <a:latin typeface="Arial"/>
                <a:cs typeface="Arial"/>
              </a:rPr>
              <a:t>of z</a:t>
            </a:r>
            <a:r>
              <a:rPr sz="2350" spc="65" dirty="0">
                <a:latin typeface="Arial"/>
                <a:cs typeface="Arial"/>
              </a:rPr>
              <a:t> </a:t>
            </a:r>
            <a:r>
              <a:rPr sz="2350" dirty="0">
                <a:latin typeface="Arial"/>
                <a:cs typeface="Arial"/>
              </a:rPr>
              <a:t>=</a:t>
            </a:r>
            <a:endParaRPr sz="2350">
              <a:latin typeface="Arial"/>
              <a:cs typeface="Arial"/>
            </a:endParaRPr>
          </a:p>
          <a:p>
            <a:pPr marL="12700">
              <a:lnSpc>
                <a:spcPts val="2660"/>
              </a:lnSpc>
            </a:pPr>
            <a:r>
              <a:rPr sz="2350" dirty="0">
                <a:latin typeface="Arial"/>
                <a:cs typeface="Arial"/>
              </a:rPr>
              <a:t>−2.03.</a:t>
            </a:r>
            <a:endParaRPr sz="2350">
              <a:latin typeface="Arial"/>
              <a:cs typeface="Arial"/>
            </a:endParaRPr>
          </a:p>
        </p:txBody>
      </p:sp>
      <p:sp>
        <p:nvSpPr>
          <p:cNvPr id="8" name="object 8"/>
          <p:cNvSpPr txBox="1"/>
          <p:nvPr/>
        </p:nvSpPr>
        <p:spPr>
          <a:xfrm>
            <a:off x="279400" y="5872683"/>
            <a:ext cx="103505" cy="187325"/>
          </a:xfrm>
          <a:prstGeom prst="rect">
            <a:avLst/>
          </a:prstGeom>
        </p:spPr>
        <p:txBody>
          <a:bodyPr vert="horz" wrap="square" lIns="0" tIns="13335" rIns="0" bIns="0" rtlCol="0">
            <a:spAutoFit/>
          </a:bodyPr>
          <a:lstStyle/>
          <a:p>
            <a:pPr marL="12700">
              <a:lnSpc>
                <a:spcPct val="100000"/>
              </a:lnSpc>
              <a:spcBef>
                <a:spcPts val="105"/>
              </a:spcBef>
            </a:pPr>
            <a:r>
              <a:rPr sz="1050" spc="-25" dirty="0">
                <a:latin typeface="Trebuchet MS"/>
                <a:cs typeface="Trebuchet MS"/>
              </a:rPr>
              <a:t>●</a:t>
            </a:r>
            <a:endParaRPr sz="1050">
              <a:latin typeface="Trebuchet MS"/>
              <a:cs typeface="Trebuchet MS"/>
            </a:endParaRPr>
          </a:p>
        </p:txBody>
      </p:sp>
      <p:sp>
        <p:nvSpPr>
          <p:cNvPr id="9" name="object 9"/>
          <p:cNvSpPr txBox="1"/>
          <p:nvPr/>
        </p:nvSpPr>
        <p:spPr>
          <a:xfrm>
            <a:off x="546100" y="5759196"/>
            <a:ext cx="8645525" cy="701675"/>
          </a:xfrm>
          <a:prstGeom prst="rect">
            <a:avLst/>
          </a:prstGeom>
        </p:spPr>
        <p:txBody>
          <a:bodyPr vert="horz" wrap="square" lIns="0" tIns="57150" rIns="0" bIns="0" rtlCol="0">
            <a:spAutoFit/>
          </a:bodyPr>
          <a:lstStyle/>
          <a:p>
            <a:pPr marL="12700" marR="5080">
              <a:lnSpc>
                <a:spcPts val="2500"/>
              </a:lnSpc>
              <a:spcBef>
                <a:spcPts val="450"/>
              </a:spcBef>
            </a:pPr>
            <a:r>
              <a:rPr sz="2350" b="1" spc="-5" dirty="0">
                <a:latin typeface="Arial"/>
                <a:cs typeface="Arial"/>
              </a:rPr>
              <a:t>Thus </a:t>
            </a:r>
            <a:r>
              <a:rPr sz="2350" b="1" dirty="0">
                <a:latin typeface="Arial"/>
                <a:cs typeface="Arial"/>
              </a:rPr>
              <a:t>P = 0.0212 + 0.0212 = 0.0424, </a:t>
            </a:r>
            <a:r>
              <a:rPr sz="2350" b="1" spc="-5" dirty="0">
                <a:latin typeface="Arial"/>
                <a:cs typeface="Arial"/>
              </a:rPr>
              <a:t>and the result is similar </a:t>
            </a:r>
            <a:r>
              <a:rPr sz="2350" b="1" dirty="0">
                <a:latin typeface="Arial"/>
                <a:cs typeface="Arial"/>
              </a:rPr>
              <a:t>to  </a:t>
            </a:r>
            <a:r>
              <a:rPr sz="2350" b="1" spc="-5" dirty="0">
                <a:latin typeface="Arial"/>
                <a:cs typeface="Arial"/>
              </a:rPr>
              <a:t>that of the </a:t>
            </a:r>
            <a:r>
              <a:rPr sz="2350" b="1" dirty="0">
                <a:latin typeface="Arial"/>
                <a:cs typeface="Arial"/>
              </a:rPr>
              <a:t>t</a:t>
            </a:r>
            <a:r>
              <a:rPr sz="2350" b="1" spc="10" dirty="0">
                <a:latin typeface="Arial"/>
                <a:cs typeface="Arial"/>
              </a:rPr>
              <a:t> </a:t>
            </a:r>
            <a:r>
              <a:rPr sz="2350" b="1" dirty="0">
                <a:latin typeface="Arial"/>
                <a:cs typeface="Arial"/>
              </a:rPr>
              <a:t>test.</a:t>
            </a:r>
            <a:endParaRPr sz="2350">
              <a:latin typeface="Arial"/>
              <a:cs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300" y="0"/>
            <a:ext cx="9448800" cy="1354217"/>
          </a:xfrm>
        </p:spPr>
        <p:txBody>
          <a:bodyPr/>
          <a:lstStyle/>
          <a:p>
            <a:r>
              <a:rPr lang="en-US" dirty="0" smtClean="0"/>
              <a:t>One-Tailed Test</a:t>
            </a:r>
            <a:br>
              <a:rPr lang="en-US" dirty="0" smtClean="0"/>
            </a:br>
            <a:endParaRPr lang="en-US" dirty="0"/>
          </a:p>
        </p:txBody>
      </p:sp>
      <p:sp>
        <p:nvSpPr>
          <p:cNvPr id="3" name="Text Placeholder 2"/>
          <p:cNvSpPr>
            <a:spLocks noGrp="1"/>
          </p:cNvSpPr>
          <p:nvPr>
            <p:ph type="body" idx="1"/>
          </p:nvPr>
        </p:nvSpPr>
        <p:spPr>
          <a:xfrm>
            <a:off x="522604" y="882650"/>
            <a:ext cx="9025890" cy="9510296"/>
          </a:xfrm>
        </p:spPr>
        <p:txBody>
          <a:bodyPr/>
          <a:lstStyle/>
          <a:p>
            <a:pPr algn="just"/>
            <a:endParaRPr lang="en-US" dirty="0" smtClean="0"/>
          </a:p>
          <a:p>
            <a:pPr algn="just"/>
            <a:r>
              <a:rPr lang="en-US" sz="3600" dirty="0" smtClean="0"/>
              <a:t>For example, suppose the null hypothesis states that the mean is less than or equal to 10. </a:t>
            </a:r>
          </a:p>
          <a:p>
            <a:pPr algn="just"/>
            <a:endParaRPr lang="en-US" sz="3600" dirty="0" smtClean="0"/>
          </a:p>
          <a:p>
            <a:pPr algn="just"/>
            <a:r>
              <a:rPr lang="en-US" sz="3600" dirty="0" smtClean="0"/>
              <a:t>The alternative hypothesis would be that the mean is greater than 10. </a:t>
            </a:r>
          </a:p>
          <a:p>
            <a:pPr algn="just"/>
            <a:endParaRPr lang="en-US" sz="3600" dirty="0" smtClean="0"/>
          </a:p>
          <a:p>
            <a:pPr algn="just"/>
            <a:r>
              <a:rPr lang="en-US" sz="3600" dirty="0" smtClean="0"/>
              <a:t>The region of rejection would consist of a range of numbers located on the right side of sampling distribution; that is, a set of numbers greater than 10.</a:t>
            </a:r>
          </a:p>
          <a:p>
            <a:pPr algn="just"/>
            <a:r>
              <a:rPr lang="en-US" sz="3600" dirty="0" smtClean="0"/>
              <a:t/>
            </a:r>
            <a:br>
              <a:rPr lang="en-US" sz="3600" dirty="0" smtClean="0"/>
            </a:br>
            <a:endParaRPr lang="en-US" sz="3600" dirty="0" smtClean="0"/>
          </a:p>
          <a:p>
            <a:r>
              <a:rPr lang="en-US" dirty="0" smtClean="0"/>
              <a:t/>
            </a:r>
            <a:br>
              <a:rPr lang="en-US" dirty="0" smtClean="0"/>
            </a:br>
            <a:endParaRPr lang="en-US" dirty="0" smtClean="0"/>
          </a:p>
          <a:p>
            <a:r>
              <a:rPr lang="en-US" dirty="0" smtClean="0"/>
              <a:t/>
            </a:r>
            <a:br>
              <a:rPr lang="en-US" dirty="0" smtClean="0"/>
            </a:br>
            <a:endParaRPr lang="en-US" dirty="0" smtClean="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860">
              <a:lnSpc>
                <a:spcPct val="100000"/>
              </a:lnSpc>
              <a:spcBef>
                <a:spcPts val="100"/>
              </a:spcBef>
              <a:tabLst>
                <a:tab pos="2413635" algn="l"/>
                <a:tab pos="2879725" algn="l"/>
              </a:tabLst>
            </a:pPr>
            <a:r>
              <a:rPr spc="-5" dirty="0"/>
              <a:t>Problem	</a:t>
            </a:r>
            <a:r>
              <a:rPr dirty="0"/>
              <a:t>3	:</a:t>
            </a:r>
            <a:r>
              <a:rPr spc="-85" dirty="0"/>
              <a:t> </a:t>
            </a:r>
            <a:r>
              <a:rPr spc="-5" dirty="0"/>
              <a:t>Solution</a:t>
            </a:r>
          </a:p>
        </p:txBody>
      </p:sp>
      <p:sp>
        <p:nvSpPr>
          <p:cNvPr id="3" name="object 3"/>
          <p:cNvSpPr txBox="1"/>
          <p:nvPr/>
        </p:nvSpPr>
        <p:spPr>
          <a:xfrm>
            <a:off x="203200" y="1739392"/>
            <a:ext cx="5661025" cy="422275"/>
          </a:xfrm>
          <a:prstGeom prst="rect">
            <a:avLst/>
          </a:prstGeom>
        </p:spPr>
        <p:txBody>
          <a:bodyPr vert="horz" wrap="square" lIns="0" tIns="13335" rIns="0" bIns="0" rtlCol="0">
            <a:spAutoFit/>
          </a:bodyPr>
          <a:lstStyle/>
          <a:p>
            <a:pPr marL="12700">
              <a:lnSpc>
                <a:spcPct val="100000"/>
              </a:lnSpc>
              <a:spcBef>
                <a:spcPts val="105"/>
              </a:spcBef>
            </a:pPr>
            <a:r>
              <a:rPr sz="2600" b="1" dirty="0">
                <a:latin typeface="Arial"/>
                <a:cs typeface="Arial"/>
              </a:rPr>
              <a:t>98% </a:t>
            </a:r>
            <a:r>
              <a:rPr sz="2600" b="1" spc="-5" dirty="0">
                <a:latin typeface="Arial"/>
                <a:cs typeface="Arial"/>
              </a:rPr>
              <a:t>confidence </a:t>
            </a:r>
            <a:r>
              <a:rPr sz="2600" b="1" dirty="0">
                <a:latin typeface="Arial"/>
                <a:cs typeface="Arial"/>
              </a:rPr>
              <a:t>interval for </a:t>
            </a:r>
            <a:r>
              <a:rPr sz="2600" b="1" spc="55" dirty="0">
                <a:solidFill>
                  <a:srgbClr val="3465A4"/>
                </a:solidFill>
                <a:latin typeface="Arial"/>
                <a:cs typeface="Arial"/>
              </a:rPr>
              <a:t>µ</a:t>
            </a:r>
            <a:r>
              <a:rPr sz="2550" b="1" spc="82" baseline="-32679" dirty="0">
                <a:solidFill>
                  <a:srgbClr val="3465A4"/>
                </a:solidFill>
                <a:latin typeface="Arial"/>
                <a:cs typeface="Arial"/>
              </a:rPr>
              <a:t>X </a:t>
            </a:r>
            <a:r>
              <a:rPr sz="2600" b="1" dirty="0">
                <a:solidFill>
                  <a:srgbClr val="3465A4"/>
                </a:solidFill>
                <a:latin typeface="Arial"/>
                <a:cs typeface="Arial"/>
              </a:rPr>
              <a:t>− </a:t>
            </a:r>
            <a:r>
              <a:rPr sz="2600" b="1" spc="55" dirty="0">
                <a:solidFill>
                  <a:srgbClr val="3465A4"/>
                </a:solidFill>
                <a:latin typeface="Arial"/>
                <a:cs typeface="Arial"/>
              </a:rPr>
              <a:t>µ</a:t>
            </a:r>
            <a:r>
              <a:rPr sz="2550" b="1" spc="82" baseline="-32679" dirty="0">
                <a:solidFill>
                  <a:srgbClr val="3465A4"/>
                </a:solidFill>
                <a:latin typeface="Arial"/>
                <a:cs typeface="Arial"/>
              </a:rPr>
              <a:t>Y</a:t>
            </a:r>
            <a:r>
              <a:rPr sz="2550" b="1" spc="-359" baseline="-32679" dirty="0">
                <a:solidFill>
                  <a:srgbClr val="3465A4"/>
                </a:solidFill>
                <a:latin typeface="Arial"/>
                <a:cs typeface="Arial"/>
              </a:rPr>
              <a:t> </a:t>
            </a:r>
            <a:r>
              <a:rPr sz="2600" b="1" dirty="0">
                <a:latin typeface="Arial"/>
                <a:cs typeface="Arial"/>
              </a:rPr>
              <a:t>:</a:t>
            </a:r>
            <a:endParaRPr sz="2600">
              <a:latin typeface="Arial"/>
              <a:cs typeface="Arial"/>
            </a:endParaRPr>
          </a:p>
        </p:txBody>
      </p:sp>
      <p:sp>
        <p:nvSpPr>
          <p:cNvPr id="4" name="object 4"/>
          <p:cNvSpPr txBox="1"/>
          <p:nvPr/>
        </p:nvSpPr>
        <p:spPr>
          <a:xfrm>
            <a:off x="6810123" y="2669641"/>
            <a:ext cx="2882900" cy="1270000"/>
          </a:xfrm>
          <a:prstGeom prst="rect">
            <a:avLst/>
          </a:prstGeom>
        </p:spPr>
        <p:txBody>
          <a:bodyPr vert="horz" wrap="square" lIns="0" tIns="12065" rIns="0" bIns="0" rtlCol="0">
            <a:spAutoFit/>
          </a:bodyPr>
          <a:lstStyle/>
          <a:p>
            <a:pPr marL="12700" marR="5080" indent="723265">
              <a:lnSpc>
                <a:spcPct val="157100"/>
              </a:lnSpc>
              <a:spcBef>
                <a:spcPts val="95"/>
              </a:spcBef>
            </a:pPr>
            <a:r>
              <a:rPr sz="2600" spc="10" dirty="0">
                <a:latin typeface="Arial"/>
                <a:cs typeface="Arial"/>
              </a:rPr>
              <a:t>s</a:t>
            </a:r>
            <a:r>
              <a:rPr sz="2550" spc="15" baseline="-32679" dirty="0">
                <a:latin typeface="Arial"/>
                <a:cs typeface="Arial"/>
              </a:rPr>
              <a:t>X </a:t>
            </a:r>
            <a:r>
              <a:rPr sz="2600" dirty="0">
                <a:latin typeface="Arial"/>
                <a:cs typeface="Arial"/>
              </a:rPr>
              <a:t>/ </a:t>
            </a:r>
            <a:r>
              <a:rPr sz="2600" spc="5" dirty="0">
                <a:latin typeface="Arial"/>
                <a:cs typeface="Arial"/>
              </a:rPr>
              <a:t>√n</a:t>
            </a:r>
            <a:r>
              <a:rPr sz="2550" spc="7" baseline="-32679" dirty="0">
                <a:latin typeface="Arial"/>
                <a:cs typeface="Arial"/>
              </a:rPr>
              <a:t>X </a:t>
            </a:r>
            <a:r>
              <a:rPr sz="2600" dirty="0">
                <a:latin typeface="Arial"/>
                <a:cs typeface="Arial"/>
              </a:rPr>
              <a:t>= 1.26  </a:t>
            </a:r>
            <a:r>
              <a:rPr sz="2600" spc="10" dirty="0">
                <a:latin typeface="Arial"/>
                <a:cs typeface="Arial"/>
              </a:rPr>
              <a:t>s</a:t>
            </a:r>
            <a:r>
              <a:rPr sz="2550" spc="15" baseline="-32679" dirty="0">
                <a:latin typeface="Arial"/>
                <a:cs typeface="Arial"/>
              </a:rPr>
              <a:t>Y </a:t>
            </a:r>
            <a:r>
              <a:rPr sz="2600" dirty="0">
                <a:latin typeface="Arial"/>
                <a:cs typeface="Arial"/>
              </a:rPr>
              <a:t>/ </a:t>
            </a:r>
            <a:r>
              <a:rPr sz="2600" spc="5" dirty="0">
                <a:latin typeface="Arial"/>
                <a:cs typeface="Arial"/>
              </a:rPr>
              <a:t>√n</a:t>
            </a:r>
            <a:r>
              <a:rPr sz="2550" spc="7" baseline="-32679" dirty="0">
                <a:latin typeface="Arial"/>
                <a:cs typeface="Arial"/>
              </a:rPr>
              <a:t>Y </a:t>
            </a:r>
            <a:r>
              <a:rPr sz="2600" dirty="0">
                <a:latin typeface="Arial"/>
                <a:cs typeface="Arial"/>
              </a:rPr>
              <a:t>=</a:t>
            </a:r>
            <a:r>
              <a:rPr sz="2600" spc="-70" dirty="0">
                <a:latin typeface="Arial"/>
                <a:cs typeface="Arial"/>
              </a:rPr>
              <a:t> </a:t>
            </a:r>
            <a:r>
              <a:rPr sz="2600" dirty="0">
                <a:latin typeface="Arial"/>
                <a:cs typeface="Arial"/>
              </a:rPr>
              <a:t>0.380484</a:t>
            </a:r>
            <a:endParaRPr sz="2600">
              <a:latin typeface="Arial"/>
              <a:cs typeface="Arial"/>
            </a:endParaRPr>
          </a:p>
        </p:txBody>
      </p:sp>
      <p:sp>
        <p:nvSpPr>
          <p:cNvPr id="5" name="object 5"/>
          <p:cNvSpPr txBox="1"/>
          <p:nvPr/>
        </p:nvSpPr>
        <p:spPr>
          <a:xfrm>
            <a:off x="203200" y="2669641"/>
            <a:ext cx="1616075" cy="1892300"/>
          </a:xfrm>
          <a:prstGeom prst="rect">
            <a:avLst/>
          </a:prstGeom>
        </p:spPr>
        <p:txBody>
          <a:bodyPr vert="horz" wrap="square" lIns="0" tIns="238760" rIns="0" bIns="0" rtlCol="0">
            <a:spAutoFit/>
          </a:bodyPr>
          <a:lstStyle/>
          <a:p>
            <a:pPr marL="12700">
              <a:lnSpc>
                <a:spcPct val="100000"/>
              </a:lnSpc>
              <a:spcBef>
                <a:spcPts val="1880"/>
              </a:spcBef>
            </a:pPr>
            <a:r>
              <a:rPr sz="2600" dirty="0">
                <a:latin typeface="Arial"/>
                <a:cs typeface="Arial"/>
              </a:rPr>
              <a:t>X =</a:t>
            </a:r>
            <a:r>
              <a:rPr sz="2600" spc="-35" dirty="0">
                <a:latin typeface="Arial"/>
                <a:cs typeface="Arial"/>
              </a:rPr>
              <a:t> </a:t>
            </a:r>
            <a:r>
              <a:rPr sz="2600" dirty="0">
                <a:latin typeface="Arial"/>
                <a:cs typeface="Arial"/>
              </a:rPr>
              <a:t>23.3</a:t>
            </a:r>
            <a:endParaRPr sz="2600">
              <a:latin typeface="Arial"/>
              <a:cs typeface="Arial"/>
            </a:endParaRPr>
          </a:p>
          <a:p>
            <a:pPr marL="12700">
              <a:lnSpc>
                <a:spcPct val="100000"/>
              </a:lnSpc>
              <a:spcBef>
                <a:spcPts val="1780"/>
              </a:spcBef>
            </a:pPr>
            <a:r>
              <a:rPr sz="2600" dirty="0">
                <a:latin typeface="Arial"/>
                <a:cs typeface="Arial"/>
              </a:rPr>
              <a:t>Y =</a:t>
            </a:r>
            <a:r>
              <a:rPr sz="2600" spc="-95" dirty="0">
                <a:latin typeface="Arial"/>
                <a:cs typeface="Arial"/>
              </a:rPr>
              <a:t> </a:t>
            </a:r>
            <a:r>
              <a:rPr sz="2600" dirty="0">
                <a:latin typeface="Arial"/>
                <a:cs typeface="Arial"/>
              </a:rPr>
              <a:t>20.63</a:t>
            </a:r>
            <a:endParaRPr sz="2600">
              <a:latin typeface="Arial"/>
              <a:cs typeface="Arial"/>
            </a:endParaRPr>
          </a:p>
          <a:p>
            <a:pPr marL="12700">
              <a:lnSpc>
                <a:spcPct val="100000"/>
              </a:lnSpc>
              <a:spcBef>
                <a:spcPts val="1780"/>
              </a:spcBef>
            </a:pPr>
            <a:r>
              <a:rPr sz="2600" dirty="0">
                <a:latin typeface="Arial"/>
                <a:cs typeface="Arial"/>
              </a:rPr>
              <a:t>Z </a:t>
            </a:r>
            <a:r>
              <a:rPr sz="2550" spc="15" baseline="-32679" dirty="0">
                <a:latin typeface="Arial"/>
                <a:cs typeface="Arial"/>
              </a:rPr>
              <a:t>.01 </a:t>
            </a:r>
            <a:r>
              <a:rPr sz="2600" dirty="0">
                <a:latin typeface="Arial"/>
                <a:cs typeface="Arial"/>
              </a:rPr>
              <a:t>=</a:t>
            </a:r>
            <a:r>
              <a:rPr sz="2600" spc="-315" dirty="0">
                <a:latin typeface="Arial"/>
                <a:cs typeface="Arial"/>
              </a:rPr>
              <a:t> </a:t>
            </a:r>
            <a:r>
              <a:rPr sz="2600" dirty="0">
                <a:latin typeface="Arial"/>
                <a:cs typeface="Arial"/>
              </a:rPr>
              <a:t>2.33</a:t>
            </a:r>
            <a:endParaRPr sz="2600">
              <a:latin typeface="Arial"/>
              <a:cs typeface="Arial"/>
            </a:endParaRPr>
          </a:p>
        </p:txBody>
      </p:sp>
      <p:sp>
        <p:nvSpPr>
          <p:cNvPr id="6" name="object 6"/>
          <p:cNvSpPr txBox="1"/>
          <p:nvPr/>
        </p:nvSpPr>
        <p:spPr>
          <a:xfrm>
            <a:off x="203200" y="5133441"/>
            <a:ext cx="5990590" cy="1651000"/>
          </a:xfrm>
          <a:prstGeom prst="rect">
            <a:avLst/>
          </a:prstGeom>
        </p:spPr>
        <p:txBody>
          <a:bodyPr vert="horz" wrap="square" lIns="0" tIns="162560" rIns="0" bIns="0" rtlCol="0">
            <a:spAutoFit/>
          </a:bodyPr>
          <a:lstStyle/>
          <a:p>
            <a:pPr marL="12700">
              <a:lnSpc>
                <a:spcPct val="100000"/>
              </a:lnSpc>
              <a:spcBef>
                <a:spcPts val="1280"/>
              </a:spcBef>
            </a:pPr>
            <a:r>
              <a:rPr sz="2600" dirty="0">
                <a:latin typeface="Arial"/>
                <a:cs typeface="Arial"/>
              </a:rPr>
              <a:t>The 98% confidence interval</a:t>
            </a:r>
            <a:r>
              <a:rPr sz="2600" spc="-15" dirty="0">
                <a:latin typeface="Arial"/>
                <a:cs typeface="Arial"/>
              </a:rPr>
              <a:t> </a:t>
            </a:r>
            <a:r>
              <a:rPr sz="2600" dirty="0">
                <a:latin typeface="Arial"/>
                <a:cs typeface="Arial"/>
              </a:rPr>
              <a:t>is:</a:t>
            </a:r>
            <a:endParaRPr sz="2600">
              <a:latin typeface="Arial"/>
              <a:cs typeface="Arial"/>
            </a:endParaRPr>
          </a:p>
          <a:p>
            <a:pPr marL="12700">
              <a:lnSpc>
                <a:spcPct val="100000"/>
              </a:lnSpc>
              <a:spcBef>
                <a:spcPts val="1180"/>
              </a:spcBef>
            </a:pPr>
            <a:r>
              <a:rPr sz="2600" dirty="0">
                <a:latin typeface="Arial"/>
                <a:cs typeface="Arial"/>
              </a:rPr>
              <a:t>23.3 − 20.63 ± 2.33 √(1.26</a:t>
            </a:r>
            <a:r>
              <a:rPr sz="2550" baseline="32679" dirty="0">
                <a:latin typeface="Arial"/>
                <a:cs typeface="Arial"/>
              </a:rPr>
              <a:t>2 </a:t>
            </a:r>
            <a:r>
              <a:rPr sz="2600" dirty="0">
                <a:latin typeface="Arial"/>
                <a:cs typeface="Arial"/>
              </a:rPr>
              <a:t>+</a:t>
            </a:r>
            <a:r>
              <a:rPr sz="2600" spc="-200" dirty="0">
                <a:latin typeface="Arial"/>
                <a:cs typeface="Arial"/>
              </a:rPr>
              <a:t> </a:t>
            </a:r>
            <a:r>
              <a:rPr sz="2600" dirty="0">
                <a:latin typeface="Arial"/>
                <a:cs typeface="Arial"/>
              </a:rPr>
              <a:t>0.380484</a:t>
            </a:r>
            <a:r>
              <a:rPr sz="2550" baseline="32679" dirty="0">
                <a:latin typeface="Arial"/>
                <a:cs typeface="Arial"/>
              </a:rPr>
              <a:t>2</a:t>
            </a:r>
            <a:r>
              <a:rPr sz="2600" dirty="0">
                <a:latin typeface="Arial"/>
                <a:cs typeface="Arial"/>
              </a:rPr>
              <a:t>)</a:t>
            </a:r>
            <a:endParaRPr sz="2600">
              <a:latin typeface="Arial"/>
              <a:cs typeface="Arial"/>
            </a:endParaRPr>
          </a:p>
          <a:p>
            <a:pPr marL="12700">
              <a:lnSpc>
                <a:spcPct val="100000"/>
              </a:lnSpc>
              <a:spcBef>
                <a:spcPts val="1080"/>
              </a:spcBef>
            </a:pPr>
            <a:r>
              <a:rPr sz="2600" dirty="0">
                <a:latin typeface="Arial"/>
                <a:cs typeface="Arial"/>
              </a:rPr>
              <a:t>= (−0.3967,</a:t>
            </a:r>
            <a:r>
              <a:rPr sz="2600" spc="-5" dirty="0">
                <a:latin typeface="Arial"/>
                <a:cs typeface="Arial"/>
              </a:rPr>
              <a:t> </a:t>
            </a:r>
            <a:r>
              <a:rPr sz="2600" dirty="0">
                <a:latin typeface="Arial"/>
                <a:cs typeface="Arial"/>
              </a:rPr>
              <a:t>5.7367).</a:t>
            </a:r>
            <a:endParaRPr sz="2600">
              <a:latin typeface="Arial"/>
              <a:cs typeface="Arial"/>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25976" y="1763977"/>
            <a:ext cx="8609167" cy="408109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670300" y="546100"/>
            <a:ext cx="2727325" cy="695960"/>
          </a:xfrm>
          <a:prstGeom prst="rect">
            <a:avLst/>
          </a:prstGeom>
        </p:spPr>
        <p:txBody>
          <a:bodyPr vert="horz" wrap="square" lIns="0" tIns="12700" rIns="0" bIns="0" rtlCol="0">
            <a:spAutoFit/>
          </a:bodyPr>
          <a:lstStyle/>
          <a:p>
            <a:pPr marL="12700">
              <a:lnSpc>
                <a:spcPct val="100000"/>
              </a:lnSpc>
              <a:spcBef>
                <a:spcPts val="100"/>
              </a:spcBef>
            </a:pPr>
            <a:r>
              <a:rPr spc="-5" dirty="0"/>
              <a:t>Problem</a:t>
            </a:r>
            <a:r>
              <a:rPr spc="-80" dirty="0"/>
              <a:t> </a:t>
            </a:r>
            <a:r>
              <a:rPr dirty="0"/>
              <a:t>4</a:t>
            </a:r>
          </a:p>
        </p:txBody>
      </p:sp>
      <p:sp>
        <p:nvSpPr>
          <p:cNvPr id="4" name="object 4"/>
          <p:cNvSpPr txBox="1"/>
          <p:nvPr/>
        </p:nvSpPr>
        <p:spPr>
          <a:xfrm>
            <a:off x="520700" y="6146800"/>
            <a:ext cx="8383905" cy="574040"/>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Arial"/>
                <a:cs typeface="Arial"/>
              </a:rPr>
              <a:t>What </a:t>
            </a:r>
            <a:r>
              <a:rPr sz="3600" b="1" dirty="0">
                <a:latin typeface="Arial"/>
                <a:cs typeface="Arial"/>
              </a:rPr>
              <a:t>can </a:t>
            </a:r>
            <a:r>
              <a:rPr sz="3600" b="1" spc="-5" dirty="0">
                <a:latin typeface="Arial"/>
                <a:cs typeface="Arial"/>
              </a:rPr>
              <a:t>you </a:t>
            </a:r>
            <a:r>
              <a:rPr sz="3600" b="1" dirty="0">
                <a:latin typeface="Arial"/>
                <a:cs typeface="Arial"/>
              </a:rPr>
              <a:t>say </a:t>
            </a:r>
            <a:r>
              <a:rPr sz="3600" b="1" spc="-5" dirty="0">
                <a:latin typeface="Arial"/>
                <a:cs typeface="Arial"/>
              </a:rPr>
              <a:t>about the</a:t>
            </a:r>
            <a:r>
              <a:rPr sz="3600" b="1" spc="-35" dirty="0">
                <a:latin typeface="Arial"/>
                <a:cs typeface="Arial"/>
              </a:rPr>
              <a:t> </a:t>
            </a:r>
            <a:r>
              <a:rPr sz="3600" b="1" spc="-5" dirty="0">
                <a:latin typeface="Arial"/>
                <a:cs typeface="Arial"/>
              </a:rPr>
              <a:t>P-value??</a:t>
            </a:r>
            <a:endParaRPr sz="3600">
              <a:latin typeface="Arial"/>
              <a:cs typeface="Arial"/>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25976" y="1763977"/>
            <a:ext cx="8609167" cy="408109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22860">
              <a:lnSpc>
                <a:spcPct val="100000"/>
              </a:lnSpc>
              <a:spcBef>
                <a:spcPts val="100"/>
              </a:spcBef>
              <a:tabLst>
                <a:tab pos="2879725" algn="l"/>
              </a:tabLst>
            </a:pPr>
            <a:r>
              <a:rPr spc="-5" dirty="0"/>
              <a:t>Problem</a:t>
            </a:r>
            <a:r>
              <a:rPr dirty="0"/>
              <a:t> 4	:</a:t>
            </a:r>
            <a:r>
              <a:rPr spc="-80" dirty="0"/>
              <a:t> </a:t>
            </a:r>
            <a:r>
              <a:rPr spc="-5" dirty="0"/>
              <a:t>Solution</a:t>
            </a:r>
          </a:p>
        </p:txBody>
      </p:sp>
      <p:sp>
        <p:nvSpPr>
          <p:cNvPr id="4" name="object 4"/>
          <p:cNvSpPr txBox="1"/>
          <p:nvPr/>
        </p:nvSpPr>
        <p:spPr>
          <a:xfrm>
            <a:off x="520700" y="6375400"/>
            <a:ext cx="8342630" cy="721360"/>
          </a:xfrm>
          <a:prstGeom prst="rect">
            <a:avLst/>
          </a:prstGeom>
        </p:spPr>
        <p:txBody>
          <a:bodyPr vert="horz" wrap="square" lIns="0" tIns="53340" rIns="0" bIns="0" rtlCol="0">
            <a:spAutoFit/>
          </a:bodyPr>
          <a:lstStyle/>
          <a:p>
            <a:pPr marL="12700" marR="5080">
              <a:lnSpc>
                <a:spcPts val="2600"/>
              </a:lnSpc>
              <a:spcBef>
                <a:spcPts val="420"/>
              </a:spcBef>
            </a:pPr>
            <a:r>
              <a:rPr sz="2400" b="1" spc="-5" dirty="0">
                <a:latin typeface="Arial"/>
                <a:cs typeface="Arial"/>
              </a:rPr>
              <a:t>Since the value </a:t>
            </a:r>
            <a:r>
              <a:rPr sz="2400" b="1" dirty="0">
                <a:latin typeface="Arial"/>
                <a:cs typeface="Arial"/>
              </a:rPr>
              <a:t>0 </a:t>
            </a:r>
            <a:r>
              <a:rPr sz="2400" b="1" spc="-5" dirty="0">
                <a:latin typeface="Arial"/>
                <a:cs typeface="Arial"/>
              </a:rPr>
              <a:t>is not present in the </a:t>
            </a:r>
            <a:r>
              <a:rPr sz="2400" b="1" dirty="0">
                <a:latin typeface="Arial"/>
                <a:cs typeface="Arial"/>
              </a:rPr>
              <a:t>95% </a:t>
            </a:r>
            <a:r>
              <a:rPr sz="2400" b="1" spc="-5" dirty="0">
                <a:latin typeface="Arial"/>
                <a:cs typeface="Arial"/>
              </a:rPr>
              <a:t>CI, we </a:t>
            </a:r>
            <a:r>
              <a:rPr sz="2400" b="1" dirty="0">
                <a:latin typeface="Arial"/>
                <a:cs typeface="Arial"/>
              </a:rPr>
              <a:t>can say  </a:t>
            </a:r>
            <a:r>
              <a:rPr sz="2400" b="1" spc="-5" dirty="0">
                <a:latin typeface="Arial"/>
                <a:cs typeface="Arial"/>
              </a:rPr>
              <a:t>P-value </a:t>
            </a:r>
            <a:r>
              <a:rPr sz="2400" b="1" dirty="0">
                <a:latin typeface="Arial"/>
                <a:cs typeface="Arial"/>
              </a:rPr>
              <a:t>&lt;= </a:t>
            </a:r>
            <a:r>
              <a:rPr sz="2400" b="1" spc="-5" dirty="0">
                <a:latin typeface="Arial"/>
                <a:cs typeface="Arial"/>
              </a:rPr>
              <a:t>0.05</a:t>
            </a:r>
            <a:endParaRPr sz="2400">
              <a:latin typeface="Arial"/>
              <a:cs typeface="Arial"/>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1800" y="5204764"/>
            <a:ext cx="6604634" cy="1689100"/>
          </a:xfrm>
          <a:prstGeom prst="rect">
            <a:avLst/>
          </a:prstGeom>
        </p:spPr>
        <p:txBody>
          <a:bodyPr vert="horz" wrap="square" lIns="0" tIns="128905" rIns="0" bIns="0" rtlCol="0">
            <a:spAutoFit/>
          </a:bodyPr>
          <a:lstStyle/>
          <a:p>
            <a:pPr marL="12700">
              <a:lnSpc>
                <a:spcPct val="100000"/>
              </a:lnSpc>
              <a:spcBef>
                <a:spcPts val="1015"/>
              </a:spcBef>
            </a:pPr>
            <a:r>
              <a:rPr sz="2900" spc="-80" dirty="0">
                <a:latin typeface="Arial"/>
                <a:cs typeface="Arial"/>
              </a:rPr>
              <a:t>Test </a:t>
            </a:r>
            <a:r>
              <a:rPr sz="2900" spc="5" dirty="0">
                <a:latin typeface="Arial"/>
                <a:cs typeface="Arial"/>
              </a:rPr>
              <a:t>of </a:t>
            </a:r>
            <a:r>
              <a:rPr sz="2900" spc="-5" dirty="0">
                <a:latin typeface="Arial"/>
                <a:cs typeface="Arial"/>
              </a:rPr>
              <a:t>difference </a:t>
            </a:r>
            <a:r>
              <a:rPr sz="2900" spc="5" dirty="0">
                <a:latin typeface="Arial"/>
                <a:cs typeface="Arial"/>
              </a:rPr>
              <a:t>= 0 (vs</a:t>
            </a:r>
            <a:r>
              <a:rPr sz="2900" spc="35" dirty="0">
                <a:latin typeface="Arial"/>
                <a:cs typeface="Arial"/>
              </a:rPr>
              <a:t> </a:t>
            </a:r>
            <a:r>
              <a:rPr sz="2900" spc="5" dirty="0">
                <a:latin typeface="Arial"/>
                <a:cs typeface="Arial"/>
              </a:rPr>
              <a:t>&lt;)</a:t>
            </a:r>
            <a:endParaRPr sz="2900">
              <a:latin typeface="Arial"/>
              <a:cs typeface="Arial"/>
            </a:endParaRPr>
          </a:p>
          <a:p>
            <a:pPr marL="443865" indent="-431165">
              <a:lnSpc>
                <a:spcPct val="100000"/>
              </a:lnSpc>
              <a:spcBef>
                <a:spcPts val="919"/>
              </a:spcBef>
              <a:buAutoNum type="alphaLcParenR"/>
              <a:tabLst>
                <a:tab pos="444500" algn="l"/>
              </a:tabLst>
            </a:pPr>
            <a:r>
              <a:rPr sz="2900" spc="5" dirty="0">
                <a:latin typeface="Arial"/>
                <a:cs typeface="Arial"/>
              </a:rPr>
              <a:t>Which </a:t>
            </a:r>
            <a:r>
              <a:rPr sz="2900" dirty="0">
                <a:latin typeface="Arial"/>
                <a:cs typeface="Arial"/>
              </a:rPr>
              <a:t>tailed test is</a:t>
            </a:r>
            <a:r>
              <a:rPr sz="2900" spc="-50" dirty="0">
                <a:latin typeface="Arial"/>
                <a:cs typeface="Arial"/>
              </a:rPr>
              <a:t> </a:t>
            </a:r>
            <a:r>
              <a:rPr sz="2900" dirty="0">
                <a:latin typeface="Arial"/>
                <a:cs typeface="Arial"/>
              </a:rPr>
              <a:t>it?</a:t>
            </a:r>
            <a:endParaRPr sz="2900">
              <a:latin typeface="Arial"/>
              <a:cs typeface="Arial"/>
            </a:endParaRPr>
          </a:p>
          <a:p>
            <a:pPr marL="443865" indent="-431165">
              <a:lnSpc>
                <a:spcPct val="100000"/>
              </a:lnSpc>
              <a:spcBef>
                <a:spcPts val="819"/>
              </a:spcBef>
              <a:buAutoNum type="alphaLcParenR"/>
              <a:tabLst>
                <a:tab pos="444500" algn="l"/>
              </a:tabLst>
            </a:pPr>
            <a:r>
              <a:rPr sz="2900" spc="5" dirty="0">
                <a:latin typeface="Arial"/>
                <a:cs typeface="Arial"/>
              </a:rPr>
              <a:t>What can you say about </a:t>
            </a:r>
            <a:r>
              <a:rPr sz="2900" dirty="0">
                <a:latin typeface="Arial"/>
                <a:cs typeface="Arial"/>
              </a:rPr>
              <a:t>the</a:t>
            </a:r>
            <a:r>
              <a:rPr sz="2900" spc="-85" dirty="0">
                <a:latin typeface="Arial"/>
                <a:cs typeface="Arial"/>
              </a:rPr>
              <a:t> </a:t>
            </a:r>
            <a:r>
              <a:rPr sz="2900" spc="5" dirty="0">
                <a:latin typeface="Arial"/>
                <a:cs typeface="Arial"/>
              </a:rPr>
              <a:t>P-value?</a:t>
            </a:r>
            <a:endParaRPr sz="2900">
              <a:latin typeface="Arial"/>
              <a:cs typeface="Arial"/>
            </a:endParaRPr>
          </a:p>
        </p:txBody>
      </p:sp>
      <p:sp>
        <p:nvSpPr>
          <p:cNvPr id="3" name="object 3"/>
          <p:cNvSpPr/>
          <p:nvPr/>
        </p:nvSpPr>
        <p:spPr>
          <a:xfrm>
            <a:off x="442252" y="1874747"/>
            <a:ext cx="9021566" cy="3256052"/>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3670300" y="546100"/>
            <a:ext cx="2727325" cy="695960"/>
          </a:xfrm>
          <a:prstGeom prst="rect">
            <a:avLst/>
          </a:prstGeom>
        </p:spPr>
        <p:txBody>
          <a:bodyPr vert="horz" wrap="square" lIns="0" tIns="12700" rIns="0" bIns="0" rtlCol="0">
            <a:spAutoFit/>
          </a:bodyPr>
          <a:lstStyle/>
          <a:p>
            <a:pPr marL="12700">
              <a:lnSpc>
                <a:spcPct val="100000"/>
              </a:lnSpc>
              <a:spcBef>
                <a:spcPts val="100"/>
              </a:spcBef>
            </a:pPr>
            <a:r>
              <a:rPr spc="-5" dirty="0"/>
              <a:t>Problem</a:t>
            </a:r>
            <a:r>
              <a:rPr spc="-80" dirty="0"/>
              <a:t> </a:t>
            </a:r>
            <a:r>
              <a:rPr dirty="0"/>
              <a:t>5</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1800" y="5031536"/>
            <a:ext cx="8616950" cy="1828800"/>
          </a:xfrm>
          <a:prstGeom prst="rect">
            <a:avLst/>
          </a:prstGeom>
        </p:spPr>
        <p:txBody>
          <a:bodyPr vert="horz" wrap="square" lIns="0" tIns="99060" rIns="0" bIns="0" rtlCol="0">
            <a:spAutoFit/>
          </a:bodyPr>
          <a:lstStyle/>
          <a:p>
            <a:pPr marL="12700">
              <a:lnSpc>
                <a:spcPct val="100000"/>
              </a:lnSpc>
              <a:spcBef>
                <a:spcPts val="780"/>
              </a:spcBef>
            </a:pPr>
            <a:r>
              <a:rPr sz="2600" spc="-80" dirty="0">
                <a:latin typeface="Arial"/>
                <a:cs typeface="Arial"/>
              </a:rPr>
              <a:t>Test </a:t>
            </a:r>
            <a:r>
              <a:rPr sz="2600" spc="-5" dirty="0">
                <a:latin typeface="Arial"/>
                <a:cs typeface="Arial"/>
              </a:rPr>
              <a:t>of </a:t>
            </a:r>
            <a:r>
              <a:rPr sz="2600" spc="-10" dirty="0">
                <a:latin typeface="Arial"/>
                <a:cs typeface="Arial"/>
              </a:rPr>
              <a:t>difference </a:t>
            </a:r>
            <a:r>
              <a:rPr sz="2600" spc="-5" dirty="0">
                <a:latin typeface="Arial"/>
                <a:cs typeface="Arial"/>
              </a:rPr>
              <a:t>= 0 (vs</a:t>
            </a:r>
            <a:r>
              <a:rPr sz="2600" spc="65" dirty="0">
                <a:latin typeface="Arial"/>
                <a:cs typeface="Arial"/>
              </a:rPr>
              <a:t> </a:t>
            </a:r>
            <a:r>
              <a:rPr sz="2600" spc="-5" dirty="0">
                <a:latin typeface="Arial"/>
                <a:cs typeface="Arial"/>
              </a:rPr>
              <a:t>&lt;)</a:t>
            </a:r>
            <a:endParaRPr sz="2600">
              <a:latin typeface="Arial"/>
              <a:cs typeface="Arial"/>
            </a:endParaRPr>
          </a:p>
          <a:p>
            <a:pPr marL="355600" indent="-342900">
              <a:lnSpc>
                <a:spcPct val="100000"/>
              </a:lnSpc>
              <a:spcBef>
                <a:spcPts val="680"/>
              </a:spcBef>
              <a:buAutoNum type="alphaLcParenR"/>
              <a:tabLst>
                <a:tab pos="396875" algn="l"/>
                <a:tab pos="3763010" algn="l"/>
              </a:tabLst>
            </a:pPr>
            <a:r>
              <a:rPr sz="2600" spc="-10" dirty="0">
                <a:latin typeface="Arial"/>
                <a:cs typeface="Arial"/>
              </a:rPr>
              <a:t>Which </a:t>
            </a:r>
            <a:r>
              <a:rPr sz="2600" spc="-5" dirty="0">
                <a:latin typeface="Arial"/>
                <a:cs typeface="Arial"/>
              </a:rPr>
              <a:t>tailed test</a:t>
            </a:r>
            <a:r>
              <a:rPr sz="2600" spc="15" dirty="0">
                <a:latin typeface="Arial"/>
                <a:cs typeface="Arial"/>
              </a:rPr>
              <a:t> </a:t>
            </a:r>
            <a:r>
              <a:rPr sz="2600" spc="-5" dirty="0">
                <a:latin typeface="Arial"/>
                <a:cs typeface="Arial"/>
              </a:rPr>
              <a:t>is</a:t>
            </a:r>
            <a:r>
              <a:rPr sz="2600" dirty="0">
                <a:latin typeface="Arial"/>
                <a:cs typeface="Arial"/>
              </a:rPr>
              <a:t> </a:t>
            </a:r>
            <a:r>
              <a:rPr sz="2600" spc="-5" dirty="0">
                <a:latin typeface="Arial"/>
                <a:cs typeface="Arial"/>
              </a:rPr>
              <a:t>it?	</a:t>
            </a:r>
            <a:r>
              <a:rPr sz="2600" b="1" spc="-25" dirty="0">
                <a:latin typeface="Arial"/>
                <a:cs typeface="Arial"/>
              </a:rPr>
              <a:t>Left-Tailed</a:t>
            </a:r>
            <a:r>
              <a:rPr sz="2600" b="1" spc="-5" dirty="0">
                <a:latin typeface="Arial"/>
                <a:cs typeface="Arial"/>
              </a:rPr>
              <a:t> </a:t>
            </a:r>
            <a:r>
              <a:rPr sz="2600" b="1" spc="-55" dirty="0">
                <a:latin typeface="Arial"/>
                <a:cs typeface="Arial"/>
              </a:rPr>
              <a:t>Test</a:t>
            </a:r>
            <a:endParaRPr sz="2600">
              <a:latin typeface="Arial"/>
              <a:cs typeface="Arial"/>
            </a:endParaRPr>
          </a:p>
          <a:p>
            <a:pPr marL="355600" marR="5080" indent="-342900">
              <a:lnSpc>
                <a:spcPts val="2700"/>
              </a:lnSpc>
              <a:spcBef>
                <a:spcPts val="1220"/>
              </a:spcBef>
              <a:buAutoNum type="alphaLcParenR"/>
              <a:tabLst>
                <a:tab pos="396875" algn="l"/>
              </a:tabLst>
            </a:pPr>
            <a:r>
              <a:rPr sz="2600" spc="-10" dirty="0">
                <a:latin typeface="Arial"/>
                <a:cs typeface="Arial"/>
              </a:rPr>
              <a:t>What </a:t>
            </a:r>
            <a:r>
              <a:rPr sz="2600" spc="-5" dirty="0">
                <a:latin typeface="Arial"/>
                <a:cs typeface="Arial"/>
              </a:rPr>
              <a:t>can you say about </a:t>
            </a:r>
            <a:r>
              <a:rPr sz="2600" spc="-10" dirty="0">
                <a:latin typeface="Arial"/>
                <a:cs typeface="Arial"/>
              </a:rPr>
              <a:t>the </a:t>
            </a:r>
            <a:r>
              <a:rPr sz="2600" spc="-5" dirty="0">
                <a:latin typeface="Arial"/>
                <a:cs typeface="Arial"/>
              </a:rPr>
              <a:t>P-value? </a:t>
            </a:r>
            <a:r>
              <a:rPr sz="2600" b="1" spc="-10" dirty="0">
                <a:latin typeface="Arial"/>
                <a:cs typeface="Arial"/>
              </a:rPr>
              <a:t>P-value </a:t>
            </a:r>
            <a:r>
              <a:rPr sz="2600" b="1" spc="-5" dirty="0">
                <a:latin typeface="Arial"/>
                <a:cs typeface="Arial"/>
              </a:rPr>
              <a:t>&lt; </a:t>
            </a:r>
            <a:r>
              <a:rPr sz="2600" b="1" spc="-10" dirty="0">
                <a:latin typeface="Arial"/>
                <a:cs typeface="Arial"/>
              </a:rPr>
              <a:t>0.05 </a:t>
            </a:r>
            <a:r>
              <a:rPr sz="2600" b="1" spc="-5" dirty="0">
                <a:latin typeface="Arial"/>
                <a:cs typeface="Arial"/>
              </a:rPr>
              <a:t>as  </a:t>
            </a:r>
            <a:r>
              <a:rPr sz="2600" b="1" spc="-10" dirty="0">
                <a:latin typeface="Arial"/>
                <a:cs typeface="Arial"/>
              </a:rPr>
              <a:t>the Upper bound </a:t>
            </a:r>
            <a:r>
              <a:rPr sz="2600" b="1" spc="-5" dirty="0">
                <a:latin typeface="Arial"/>
                <a:cs typeface="Arial"/>
              </a:rPr>
              <a:t>CI </a:t>
            </a:r>
            <a:r>
              <a:rPr sz="2600" b="1" spc="-10" dirty="0">
                <a:latin typeface="Arial"/>
                <a:cs typeface="Arial"/>
              </a:rPr>
              <a:t>is unable </a:t>
            </a:r>
            <a:r>
              <a:rPr sz="2600" b="1" spc="-5" dirty="0">
                <a:latin typeface="Arial"/>
                <a:cs typeface="Arial"/>
              </a:rPr>
              <a:t>to </a:t>
            </a:r>
            <a:r>
              <a:rPr sz="2600" b="1" spc="-10" dirty="0">
                <a:latin typeface="Arial"/>
                <a:cs typeface="Arial"/>
              </a:rPr>
              <a:t>cover the value</a:t>
            </a:r>
            <a:r>
              <a:rPr sz="2600" b="1" spc="40" dirty="0">
                <a:latin typeface="Arial"/>
                <a:cs typeface="Arial"/>
              </a:rPr>
              <a:t> </a:t>
            </a:r>
            <a:r>
              <a:rPr sz="2600" b="1" spc="-5" dirty="0">
                <a:latin typeface="Arial"/>
                <a:cs typeface="Arial"/>
              </a:rPr>
              <a:t>0.</a:t>
            </a:r>
            <a:endParaRPr sz="2600">
              <a:latin typeface="Arial"/>
              <a:cs typeface="Arial"/>
            </a:endParaRPr>
          </a:p>
        </p:txBody>
      </p:sp>
      <p:sp>
        <p:nvSpPr>
          <p:cNvPr id="3" name="object 3"/>
          <p:cNvSpPr/>
          <p:nvPr/>
        </p:nvSpPr>
        <p:spPr>
          <a:xfrm>
            <a:off x="442252" y="1671547"/>
            <a:ext cx="9021566" cy="3256052"/>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22860">
              <a:lnSpc>
                <a:spcPct val="100000"/>
              </a:lnSpc>
              <a:spcBef>
                <a:spcPts val="100"/>
              </a:spcBef>
              <a:tabLst>
                <a:tab pos="2879725" algn="l"/>
              </a:tabLst>
            </a:pPr>
            <a:r>
              <a:rPr spc="-5" dirty="0"/>
              <a:t>Problem</a:t>
            </a:r>
            <a:r>
              <a:rPr dirty="0"/>
              <a:t> 5	:</a:t>
            </a:r>
            <a:r>
              <a:rPr spc="-80" dirty="0"/>
              <a:t> </a:t>
            </a:r>
            <a:r>
              <a:rPr spc="-5" dirty="0"/>
              <a:t>Solution</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93900" y="1384300"/>
            <a:ext cx="6233795" cy="3655060"/>
          </a:xfrm>
          <a:prstGeom prst="rect">
            <a:avLst/>
          </a:prstGeom>
        </p:spPr>
        <p:txBody>
          <a:bodyPr vert="horz" wrap="square" lIns="0" tIns="104140" rIns="0" bIns="0" rtlCol="0">
            <a:spAutoFit/>
          </a:bodyPr>
          <a:lstStyle/>
          <a:p>
            <a:pPr marL="2197100" marR="2196465" algn="ctr">
              <a:lnSpc>
                <a:spcPts val="4600"/>
              </a:lnSpc>
              <a:spcBef>
                <a:spcPts val="820"/>
              </a:spcBef>
            </a:pPr>
            <a:r>
              <a:rPr sz="4400" b="1" spc="-5" dirty="0">
                <a:solidFill>
                  <a:srgbClr val="3465A4"/>
                </a:solidFill>
                <a:latin typeface="Arial"/>
                <a:cs typeface="Arial"/>
              </a:rPr>
              <a:t>Z</a:t>
            </a:r>
            <a:r>
              <a:rPr sz="4400" b="1" dirty="0">
                <a:solidFill>
                  <a:srgbClr val="3465A4"/>
                </a:solidFill>
                <a:latin typeface="Arial"/>
                <a:cs typeface="Arial"/>
              </a:rPr>
              <a:t>-tests  </a:t>
            </a:r>
            <a:r>
              <a:rPr sz="4400" b="1" spc="-5" dirty="0">
                <a:solidFill>
                  <a:srgbClr val="3465A4"/>
                </a:solidFill>
                <a:latin typeface="Arial"/>
                <a:cs typeface="Arial"/>
              </a:rPr>
              <a:t>for</a:t>
            </a:r>
            <a:endParaRPr sz="4400">
              <a:latin typeface="Arial"/>
              <a:cs typeface="Arial"/>
            </a:endParaRPr>
          </a:p>
          <a:p>
            <a:pPr marL="12700" marR="5080" algn="ctr">
              <a:lnSpc>
                <a:spcPts val="4600"/>
              </a:lnSpc>
              <a:spcBef>
                <a:spcPts val="100"/>
              </a:spcBef>
            </a:pPr>
            <a:r>
              <a:rPr sz="4400" b="1" spc="-5" dirty="0">
                <a:solidFill>
                  <a:srgbClr val="3465A4"/>
                </a:solidFill>
                <a:latin typeface="Arial"/>
                <a:cs typeface="Arial"/>
              </a:rPr>
              <a:t>Population</a:t>
            </a:r>
            <a:r>
              <a:rPr sz="4400" b="1" spc="-60" dirty="0">
                <a:solidFill>
                  <a:srgbClr val="3465A4"/>
                </a:solidFill>
                <a:latin typeface="Arial"/>
                <a:cs typeface="Arial"/>
              </a:rPr>
              <a:t> </a:t>
            </a:r>
            <a:r>
              <a:rPr sz="4400" b="1" spc="-5" dirty="0">
                <a:solidFill>
                  <a:srgbClr val="3465A4"/>
                </a:solidFill>
                <a:latin typeface="Arial"/>
                <a:cs typeface="Arial"/>
              </a:rPr>
              <a:t>Proportions  of</a:t>
            </a:r>
            <a:endParaRPr sz="4400">
              <a:latin typeface="Arial"/>
              <a:cs typeface="Arial"/>
            </a:endParaRPr>
          </a:p>
          <a:p>
            <a:pPr marL="1130300" marR="1119505" algn="ctr">
              <a:lnSpc>
                <a:spcPts val="4700"/>
              </a:lnSpc>
              <a:spcBef>
                <a:spcPts val="20"/>
              </a:spcBef>
              <a:tabLst>
                <a:tab pos="2806700" algn="l"/>
              </a:tabLst>
            </a:pPr>
            <a:r>
              <a:rPr sz="4400" b="1" spc="-5" dirty="0">
                <a:solidFill>
                  <a:srgbClr val="3465A4"/>
                </a:solidFill>
                <a:latin typeface="Arial"/>
                <a:cs typeface="Arial"/>
              </a:rPr>
              <a:t>L</a:t>
            </a:r>
            <a:r>
              <a:rPr sz="4400" b="1" dirty="0">
                <a:solidFill>
                  <a:srgbClr val="3465A4"/>
                </a:solidFill>
                <a:latin typeface="Arial"/>
                <a:cs typeface="Arial"/>
              </a:rPr>
              <a:t>ar</a:t>
            </a:r>
            <a:r>
              <a:rPr sz="4400" b="1" spc="-5" dirty="0">
                <a:solidFill>
                  <a:srgbClr val="3465A4"/>
                </a:solidFill>
                <a:latin typeface="Arial"/>
                <a:cs typeface="Arial"/>
              </a:rPr>
              <a:t>g</a:t>
            </a:r>
            <a:r>
              <a:rPr sz="4400" b="1" dirty="0">
                <a:solidFill>
                  <a:srgbClr val="3465A4"/>
                </a:solidFill>
                <a:latin typeface="Arial"/>
                <a:cs typeface="Arial"/>
              </a:rPr>
              <a:t>e	Sam</a:t>
            </a:r>
            <a:r>
              <a:rPr sz="4400" b="1" spc="-5" dirty="0">
                <a:solidFill>
                  <a:srgbClr val="3465A4"/>
                </a:solidFill>
                <a:latin typeface="Arial"/>
                <a:cs typeface="Arial"/>
              </a:rPr>
              <a:t>pl</a:t>
            </a:r>
            <a:r>
              <a:rPr sz="4400" b="1" dirty="0">
                <a:solidFill>
                  <a:srgbClr val="3465A4"/>
                </a:solidFill>
                <a:latin typeface="Arial"/>
                <a:cs typeface="Arial"/>
              </a:rPr>
              <a:t>es  </a:t>
            </a:r>
            <a:r>
              <a:rPr sz="4400" b="1" spc="-5" dirty="0">
                <a:solidFill>
                  <a:srgbClr val="3465A4"/>
                </a:solidFill>
                <a:latin typeface="Arial"/>
                <a:cs typeface="Arial"/>
              </a:rPr>
              <a:t>(Section</a:t>
            </a:r>
            <a:r>
              <a:rPr sz="4400" b="1" spc="-25" dirty="0">
                <a:solidFill>
                  <a:srgbClr val="3465A4"/>
                </a:solidFill>
                <a:latin typeface="Arial"/>
                <a:cs typeface="Arial"/>
              </a:rPr>
              <a:t> </a:t>
            </a:r>
            <a:r>
              <a:rPr sz="4400" b="1" spc="-5" dirty="0">
                <a:solidFill>
                  <a:srgbClr val="3465A4"/>
                </a:solidFill>
                <a:latin typeface="Arial"/>
                <a:cs typeface="Arial"/>
              </a:rPr>
              <a:t>6.3)</a:t>
            </a:r>
            <a:endParaRPr sz="4400">
              <a:latin typeface="Arial"/>
              <a:cs typeface="Arial"/>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4500" y="546100"/>
            <a:ext cx="6637020" cy="695960"/>
          </a:xfrm>
          <a:prstGeom prst="rect">
            <a:avLst/>
          </a:prstGeom>
        </p:spPr>
        <p:txBody>
          <a:bodyPr vert="horz" wrap="square" lIns="0" tIns="12700" rIns="0" bIns="0" rtlCol="0">
            <a:spAutoFit/>
          </a:bodyPr>
          <a:lstStyle/>
          <a:p>
            <a:pPr marL="12700">
              <a:lnSpc>
                <a:spcPct val="100000"/>
              </a:lnSpc>
              <a:spcBef>
                <a:spcPts val="100"/>
              </a:spcBef>
            </a:pPr>
            <a:r>
              <a:rPr spc="-5" dirty="0"/>
              <a:t>Null distribution of</a:t>
            </a:r>
            <a:r>
              <a:rPr spc="-50" dirty="0"/>
              <a:t> </a:t>
            </a:r>
            <a:r>
              <a:rPr spc="-5" dirty="0"/>
              <a:t>p_hat</a:t>
            </a:r>
          </a:p>
        </p:txBody>
      </p:sp>
      <p:sp>
        <p:nvSpPr>
          <p:cNvPr id="3" name="object 3"/>
          <p:cNvSpPr txBox="1"/>
          <p:nvPr/>
        </p:nvSpPr>
        <p:spPr>
          <a:xfrm>
            <a:off x="596900" y="18745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4" name="object 4"/>
          <p:cNvSpPr txBox="1"/>
          <p:nvPr/>
        </p:nvSpPr>
        <p:spPr>
          <a:xfrm>
            <a:off x="927100" y="1714500"/>
            <a:ext cx="4498975" cy="513080"/>
          </a:xfrm>
          <a:prstGeom prst="rect">
            <a:avLst/>
          </a:prstGeom>
        </p:spPr>
        <p:txBody>
          <a:bodyPr vert="horz" wrap="square" lIns="0" tIns="12700" rIns="0" bIns="0" rtlCol="0">
            <a:spAutoFit/>
          </a:bodyPr>
          <a:lstStyle/>
          <a:p>
            <a:pPr marL="12700">
              <a:lnSpc>
                <a:spcPct val="100000"/>
              </a:lnSpc>
              <a:spcBef>
                <a:spcPts val="100"/>
              </a:spcBef>
            </a:pPr>
            <a:r>
              <a:rPr sz="3200" dirty="0">
                <a:latin typeface="Arial"/>
                <a:cs typeface="Arial"/>
              </a:rPr>
              <a:t>Null </a:t>
            </a:r>
            <a:r>
              <a:rPr sz="3200" spc="-5" dirty="0">
                <a:latin typeface="Arial"/>
                <a:cs typeface="Arial"/>
              </a:rPr>
              <a:t>distribution </a:t>
            </a:r>
            <a:r>
              <a:rPr sz="3200" dirty="0">
                <a:latin typeface="Arial"/>
                <a:cs typeface="Arial"/>
              </a:rPr>
              <a:t>of</a:t>
            </a:r>
            <a:r>
              <a:rPr sz="3200" spc="-25" dirty="0">
                <a:latin typeface="Arial"/>
                <a:cs typeface="Arial"/>
              </a:rPr>
              <a:t> </a:t>
            </a:r>
            <a:r>
              <a:rPr sz="3200" spc="-5" dirty="0">
                <a:latin typeface="Arial"/>
                <a:cs typeface="Arial"/>
              </a:rPr>
              <a:t>p_hat,</a:t>
            </a:r>
            <a:endParaRPr sz="3200">
              <a:latin typeface="Arial"/>
              <a:cs typeface="Arial"/>
            </a:endParaRPr>
          </a:p>
        </p:txBody>
      </p:sp>
      <p:sp>
        <p:nvSpPr>
          <p:cNvPr id="5" name="object 5"/>
          <p:cNvSpPr txBox="1"/>
          <p:nvPr/>
        </p:nvSpPr>
        <p:spPr>
          <a:xfrm>
            <a:off x="596900" y="49479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6" name="object 6"/>
          <p:cNvSpPr txBox="1"/>
          <p:nvPr/>
        </p:nvSpPr>
        <p:spPr>
          <a:xfrm>
            <a:off x="927100" y="4800600"/>
            <a:ext cx="6623050" cy="513080"/>
          </a:xfrm>
          <a:prstGeom prst="rect">
            <a:avLst/>
          </a:prstGeom>
        </p:spPr>
        <p:txBody>
          <a:bodyPr vert="horz" wrap="square" lIns="0" tIns="12700" rIns="0" bIns="0" rtlCol="0">
            <a:spAutoFit/>
          </a:bodyPr>
          <a:lstStyle/>
          <a:p>
            <a:pPr marL="12700">
              <a:lnSpc>
                <a:spcPct val="100000"/>
              </a:lnSpc>
              <a:spcBef>
                <a:spcPts val="100"/>
              </a:spcBef>
            </a:pPr>
            <a:r>
              <a:rPr sz="3200" dirty="0">
                <a:latin typeface="Arial"/>
                <a:cs typeface="Arial"/>
              </a:rPr>
              <a:t>p is </a:t>
            </a:r>
            <a:r>
              <a:rPr sz="3200" spc="-5" dirty="0">
                <a:latin typeface="Arial"/>
                <a:cs typeface="Arial"/>
              </a:rPr>
              <a:t>approximated </a:t>
            </a:r>
            <a:r>
              <a:rPr sz="3200" dirty="0">
                <a:latin typeface="Arial"/>
                <a:cs typeface="Arial"/>
              </a:rPr>
              <a:t>by using p0</a:t>
            </a:r>
            <a:r>
              <a:rPr sz="3200" spc="-50" dirty="0">
                <a:latin typeface="Arial"/>
                <a:cs typeface="Arial"/>
              </a:rPr>
              <a:t> </a:t>
            </a:r>
            <a:r>
              <a:rPr sz="3200" dirty="0">
                <a:latin typeface="Arial"/>
                <a:cs typeface="Arial"/>
              </a:rPr>
              <a:t>value.</a:t>
            </a:r>
            <a:endParaRPr sz="3200">
              <a:latin typeface="Arial"/>
              <a:cs typeface="Arial"/>
            </a:endParaRPr>
          </a:p>
        </p:txBody>
      </p:sp>
      <p:sp>
        <p:nvSpPr>
          <p:cNvPr id="7" name="object 7"/>
          <p:cNvSpPr/>
          <p:nvPr/>
        </p:nvSpPr>
        <p:spPr>
          <a:xfrm>
            <a:off x="2285634" y="2780095"/>
            <a:ext cx="5017139" cy="125905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4200" y="215900"/>
            <a:ext cx="8914765" cy="1168400"/>
          </a:xfrm>
          <a:prstGeom prst="rect">
            <a:avLst/>
          </a:prstGeom>
        </p:spPr>
        <p:txBody>
          <a:bodyPr vert="horz" wrap="square" lIns="0" tIns="93980" rIns="0" bIns="0" rtlCol="0">
            <a:spAutoFit/>
          </a:bodyPr>
          <a:lstStyle/>
          <a:p>
            <a:pPr marL="2641600" marR="5080" indent="-2628900">
              <a:lnSpc>
                <a:spcPts val="4200"/>
              </a:lnSpc>
              <a:spcBef>
                <a:spcPts val="740"/>
              </a:spcBef>
              <a:tabLst>
                <a:tab pos="2637155" algn="l"/>
                <a:tab pos="4165600" algn="l"/>
                <a:tab pos="8422005" algn="l"/>
              </a:tabLst>
            </a:pPr>
            <a:r>
              <a:rPr sz="4000" spc="-5" dirty="0"/>
              <a:t>Z</a:t>
            </a:r>
            <a:r>
              <a:rPr sz="4000" dirty="0"/>
              <a:t>-tests f</a:t>
            </a:r>
            <a:r>
              <a:rPr sz="4000" spc="-5" dirty="0"/>
              <a:t>o</a:t>
            </a:r>
            <a:r>
              <a:rPr sz="4000" dirty="0"/>
              <a:t>r	P</a:t>
            </a:r>
            <a:r>
              <a:rPr sz="4000" spc="-5" dirty="0"/>
              <a:t>opul</a:t>
            </a:r>
            <a:r>
              <a:rPr sz="4000" dirty="0"/>
              <a:t>at</a:t>
            </a:r>
            <a:r>
              <a:rPr sz="4000" spc="-5" dirty="0"/>
              <a:t>io</a:t>
            </a:r>
            <a:r>
              <a:rPr sz="4000" dirty="0"/>
              <a:t>n</a:t>
            </a:r>
            <a:r>
              <a:rPr sz="4000" spc="-5" dirty="0"/>
              <a:t> </a:t>
            </a:r>
            <a:r>
              <a:rPr sz="4000" dirty="0"/>
              <a:t>Pr</a:t>
            </a:r>
            <a:r>
              <a:rPr sz="4000" spc="-5" dirty="0"/>
              <a:t>opo</a:t>
            </a:r>
            <a:r>
              <a:rPr sz="4000" dirty="0"/>
              <a:t>rt</a:t>
            </a:r>
            <a:r>
              <a:rPr sz="4000" spc="-5" dirty="0"/>
              <a:t>ion</a:t>
            </a:r>
            <a:r>
              <a:rPr sz="4000" dirty="0"/>
              <a:t>s	</a:t>
            </a:r>
            <a:r>
              <a:rPr sz="4000" spc="-5" dirty="0"/>
              <a:t>o</a:t>
            </a:r>
            <a:r>
              <a:rPr sz="4000" dirty="0"/>
              <a:t>f  </a:t>
            </a:r>
            <a:r>
              <a:rPr sz="4000" spc="-5" dirty="0"/>
              <a:t>Large	Samples</a:t>
            </a:r>
            <a:endParaRPr sz="4000"/>
          </a:p>
        </p:txBody>
      </p:sp>
      <p:sp>
        <p:nvSpPr>
          <p:cNvPr id="3" name="object 3"/>
          <p:cNvSpPr/>
          <p:nvPr/>
        </p:nvSpPr>
        <p:spPr>
          <a:xfrm>
            <a:off x="152253" y="1546078"/>
            <a:ext cx="9728411" cy="507726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3200" y="317500"/>
            <a:ext cx="7137400" cy="1168400"/>
          </a:xfrm>
          <a:prstGeom prst="rect">
            <a:avLst/>
          </a:prstGeom>
        </p:spPr>
        <p:txBody>
          <a:bodyPr vert="horz" wrap="square" lIns="0" tIns="93980" rIns="0" bIns="0" rtlCol="0">
            <a:spAutoFit/>
          </a:bodyPr>
          <a:lstStyle/>
          <a:p>
            <a:pPr marL="533400" marR="5080" indent="-520700">
              <a:lnSpc>
                <a:spcPts val="4200"/>
              </a:lnSpc>
              <a:spcBef>
                <a:spcPts val="740"/>
              </a:spcBef>
              <a:tabLst>
                <a:tab pos="2763520" algn="l"/>
                <a:tab pos="3582035" algn="l"/>
                <a:tab pos="4005579" algn="l"/>
              </a:tabLst>
            </a:pPr>
            <a:r>
              <a:rPr sz="4000" spc="-5" dirty="0"/>
              <a:t>Relationship with Confidence  Intervals	for	</a:t>
            </a:r>
            <a:r>
              <a:rPr sz="4000" dirty="0"/>
              <a:t>a	</a:t>
            </a:r>
            <a:r>
              <a:rPr sz="4000" spc="-5" dirty="0"/>
              <a:t>Proportion</a:t>
            </a:r>
            <a:endParaRPr sz="4000"/>
          </a:p>
        </p:txBody>
      </p:sp>
      <p:sp>
        <p:nvSpPr>
          <p:cNvPr id="3" name="object 3"/>
          <p:cNvSpPr txBox="1">
            <a:spLocks noGrp="1"/>
          </p:cNvSpPr>
          <p:nvPr>
            <p:ph type="body" idx="1"/>
          </p:nvPr>
        </p:nvSpPr>
        <p:spPr>
          <a:prstGeom prst="rect">
            <a:avLst/>
          </a:prstGeom>
        </p:spPr>
        <p:txBody>
          <a:bodyPr vert="horz" wrap="square" lIns="0" tIns="445262" rIns="0" bIns="0" rtlCol="0">
            <a:spAutoFit/>
          </a:bodyPr>
          <a:lstStyle/>
          <a:p>
            <a:pPr marL="416559" marR="5080" indent="-13970">
              <a:lnSpc>
                <a:spcPct val="90300"/>
              </a:lnSpc>
              <a:spcBef>
                <a:spcPts val="470"/>
              </a:spcBef>
            </a:pPr>
            <a:r>
              <a:rPr sz="3200" dirty="0"/>
              <a:t>A level 100(1−α)% </a:t>
            </a:r>
            <a:r>
              <a:rPr sz="3200" spc="-5" dirty="0"/>
              <a:t>confidence interval for </a:t>
            </a:r>
            <a:r>
              <a:rPr sz="3200" dirty="0"/>
              <a:t>a  </a:t>
            </a:r>
            <a:r>
              <a:rPr sz="3200" spc="-5" dirty="0"/>
              <a:t>population proportion </a:t>
            </a:r>
            <a:r>
              <a:rPr sz="3200" dirty="0"/>
              <a:t>p </a:t>
            </a:r>
            <a:r>
              <a:rPr sz="3200" spc="-5" dirty="0"/>
              <a:t>contains those </a:t>
            </a:r>
            <a:r>
              <a:rPr sz="3200" dirty="0"/>
              <a:t>values  </a:t>
            </a:r>
            <a:r>
              <a:rPr sz="3200" spc="-5" dirty="0"/>
              <a:t>for </a:t>
            </a:r>
            <a:r>
              <a:rPr sz="3200" dirty="0"/>
              <a:t>a </a:t>
            </a:r>
            <a:r>
              <a:rPr sz="3200" spc="-5" dirty="0"/>
              <a:t>parameter for </a:t>
            </a:r>
            <a:r>
              <a:rPr sz="3200" dirty="0"/>
              <a:t>which </a:t>
            </a:r>
            <a:r>
              <a:rPr sz="3200" spc="-5" dirty="0"/>
              <a:t>the </a:t>
            </a:r>
            <a:r>
              <a:rPr sz="3200" dirty="0"/>
              <a:t>P-value of a  </a:t>
            </a:r>
            <a:r>
              <a:rPr sz="3200" spc="-5" dirty="0"/>
              <a:t>hypothesis test </a:t>
            </a:r>
            <a:r>
              <a:rPr sz="3200" dirty="0"/>
              <a:t>will be </a:t>
            </a:r>
            <a:r>
              <a:rPr sz="3200" spc="-5" dirty="0"/>
              <a:t>greater than</a:t>
            </a:r>
            <a:r>
              <a:rPr sz="3200" dirty="0"/>
              <a:t> </a:t>
            </a:r>
            <a:r>
              <a:rPr sz="3200" spc="-5" dirty="0"/>
              <a:t>α.</a:t>
            </a:r>
            <a:endParaRPr sz="320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300" y="5461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1</a:t>
            </a:r>
          </a:p>
        </p:txBody>
      </p:sp>
      <p:sp>
        <p:nvSpPr>
          <p:cNvPr id="3" name="object 3"/>
          <p:cNvSpPr txBox="1"/>
          <p:nvPr/>
        </p:nvSpPr>
        <p:spPr>
          <a:xfrm>
            <a:off x="596900" y="3362248"/>
            <a:ext cx="130175" cy="243204"/>
          </a:xfrm>
          <a:prstGeom prst="rect">
            <a:avLst/>
          </a:prstGeom>
        </p:spPr>
        <p:txBody>
          <a:bodyPr vert="horz" wrap="square" lIns="0" tIns="15875" rIns="0" bIns="0" rtlCol="0">
            <a:spAutoFit/>
          </a:bodyPr>
          <a:lstStyle/>
          <a:p>
            <a:pPr marL="12700">
              <a:lnSpc>
                <a:spcPct val="100000"/>
              </a:lnSpc>
              <a:spcBef>
                <a:spcPts val="125"/>
              </a:spcBef>
            </a:pPr>
            <a:r>
              <a:rPr sz="1400" spc="-25" dirty="0">
                <a:latin typeface="Trebuchet MS"/>
                <a:cs typeface="Trebuchet MS"/>
              </a:rPr>
              <a:t>●</a:t>
            </a:r>
            <a:endParaRPr sz="1400">
              <a:latin typeface="Trebuchet MS"/>
              <a:cs typeface="Trebuchet MS"/>
            </a:endParaRPr>
          </a:p>
        </p:txBody>
      </p:sp>
      <p:sp>
        <p:nvSpPr>
          <p:cNvPr id="4" name="object 4"/>
          <p:cNvSpPr txBox="1"/>
          <p:nvPr/>
        </p:nvSpPr>
        <p:spPr>
          <a:xfrm>
            <a:off x="596900" y="4416348"/>
            <a:ext cx="130175" cy="243204"/>
          </a:xfrm>
          <a:prstGeom prst="rect">
            <a:avLst/>
          </a:prstGeom>
        </p:spPr>
        <p:txBody>
          <a:bodyPr vert="horz" wrap="square" lIns="0" tIns="15875" rIns="0" bIns="0" rtlCol="0">
            <a:spAutoFit/>
          </a:bodyPr>
          <a:lstStyle/>
          <a:p>
            <a:pPr marL="12700">
              <a:lnSpc>
                <a:spcPct val="100000"/>
              </a:lnSpc>
              <a:spcBef>
                <a:spcPts val="125"/>
              </a:spcBef>
            </a:pPr>
            <a:r>
              <a:rPr sz="1400" spc="-25" dirty="0">
                <a:latin typeface="Trebuchet MS"/>
                <a:cs typeface="Trebuchet MS"/>
              </a:rPr>
              <a:t>●</a:t>
            </a:r>
            <a:endParaRPr sz="1400">
              <a:latin typeface="Trebuchet MS"/>
              <a:cs typeface="Trebuchet MS"/>
            </a:endParaRPr>
          </a:p>
        </p:txBody>
      </p:sp>
      <p:sp>
        <p:nvSpPr>
          <p:cNvPr id="5" name="object 5"/>
          <p:cNvSpPr txBox="1"/>
          <p:nvPr/>
        </p:nvSpPr>
        <p:spPr>
          <a:xfrm>
            <a:off x="596900" y="5025948"/>
            <a:ext cx="130175" cy="243204"/>
          </a:xfrm>
          <a:prstGeom prst="rect">
            <a:avLst/>
          </a:prstGeom>
        </p:spPr>
        <p:txBody>
          <a:bodyPr vert="horz" wrap="square" lIns="0" tIns="15875" rIns="0" bIns="0" rtlCol="0">
            <a:spAutoFit/>
          </a:bodyPr>
          <a:lstStyle/>
          <a:p>
            <a:pPr marL="12700">
              <a:lnSpc>
                <a:spcPct val="100000"/>
              </a:lnSpc>
              <a:spcBef>
                <a:spcPts val="125"/>
              </a:spcBef>
            </a:pPr>
            <a:r>
              <a:rPr sz="1400" spc="-25" dirty="0">
                <a:latin typeface="Trebuchet MS"/>
                <a:cs typeface="Trebuchet MS"/>
              </a:rPr>
              <a:t>●</a:t>
            </a:r>
            <a:endParaRPr sz="1400">
              <a:latin typeface="Trebuchet MS"/>
              <a:cs typeface="Trebuchet MS"/>
            </a:endParaRPr>
          </a:p>
        </p:txBody>
      </p:sp>
      <p:sp>
        <p:nvSpPr>
          <p:cNvPr id="6" name="object 6"/>
          <p:cNvSpPr txBox="1"/>
          <p:nvPr/>
        </p:nvSpPr>
        <p:spPr>
          <a:xfrm>
            <a:off x="910046" y="1731264"/>
            <a:ext cx="8595995" cy="4090035"/>
          </a:xfrm>
          <a:prstGeom prst="rect">
            <a:avLst/>
          </a:prstGeom>
        </p:spPr>
        <p:txBody>
          <a:bodyPr vert="horz" wrap="square" lIns="0" tIns="69215" rIns="0" bIns="0" rtlCol="0">
            <a:spAutoFit/>
          </a:bodyPr>
          <a:lstStyle/>
          <a:p>
            <a:pPr marL="29209" marR="75565" indent="-17145">
              <a:lnSpc>
                <a:spcPts val="3400"/>
              </a:lnSpc>
              <a:spcBef>
                <a:spcPts val="545"/>
              </a:spcBef>
            </a:pPr>
            <a:r>
              <a:rPr sz="3150" spc="10" dirty="0">
                <a:latin typeface="Arial"/>
                <a:cs typeface="Arial"/>
              </a:rPr>
              <a:t>A random </a:t>
            </a:r>
            <a:r>
              <a:rPr sz="3150" spc="5" dirty="0">
                <a:latin typeface="Arial"/>
                <a:cs typeface="Arial"/>
              </a:rPr>
              <a:t>sample of </a:t>
            </a:r>
            <a:r>
              <a:rPr sz="3150" spc="10" dirty="0">
                <a:latin typeface="Arial"/>
                <a:cs typeface="Arial"/>
              </a:rPr>
              <a:t>300 </a:t>
            </a:r>
            <a:r>
              <a:rPr sz="3150" spc="5" dirty="0">
                <a:latin typeface="Arial"/>
                <a:cs typeface="Arial"/>
              </a:rPr>
              <a:t>electronic</a:t>
            </a:r>
            <a:r>
              <a:rPr sz="3150" spc="-200" dirty="0">
                <a:latin typeface="Arial"/>
                <a:cs typeface="Arial"/>
              </a:rPr>
              <a:t> </a:t>
            </a:r>
            <a:r>
              <a:rPr sz="3150" spc="5" dirty="0">
                <a:latin typeface="Arial"/>
                <a:cs typeface="Arial"/>
              </a:rPr>
              <a:t>components  manufactured by </a:t>
            </a:r>
            <a:r>
              <a:rPr sz="3150" spc="10" dirty="0">
                <a:latin typeface="Arial"/>
                <a:cs typeface="Arial"/>
              </a:rPr>
              <a:t>a </a:t>
            </a:r>
            <a:r>
              <a:rPr sz="3150" spc="5" dirty="0">
                <a:latin typeface="Arial"/>
                <a:cs typeface="Arial"/>
              </a:rPr>
              <a:t>certain process are tested,  </a:t>
            </a:r>
            <a:r>
              <a:rPr sz="3150" spc="10" dirty="0">
                <a:latin typeface="Arial"/>
                <a:cs typeface="Arial"/>
              </a:rPr>
              <a:t>and 25 </a:t>
            </a:r>
            <a:r>
              <a:rPr sz="3150" spc="5" dirty="0">
                <a:latin typeface="Arial"/>
                <a:cs typeface="Arial"/>
              </a:rPr>
              <a:t>are found to </a:t>
            </a:r>
            <a:r>
              <a:rPr sz="3150" spc="10" dirty="0">
                <a:latin typeface="Arial"/>
                <a:cs typeface="Arial"/>
              </a:rPr>
              <a:t>be</a:t>
            </a:r>
            <a:r>
              <a:rPr sz="3150" spc="-20" dirty="0">
                <a:latin typeface="Arial"/>
                <a:cs typeface="Arial"/>
              </a:rPr>
              <a:t> </a:t>
            </a:r>
            <a:r>
              <a:rPr sz="3150" spc="5" dirty="0">
                <a:latin typeface="Arial"/>
                <a:cs typeface="Arial"/>
              </a:rPr>
              <a:t>defective.</a:t>
            </a:r>
            <a:endParaRPr sz="3150">
              <a:latin typeface="Arial"/>
              <a:cs typeface="Arial"/>
            </a:endParaRPr>
          </a:p>
          <a:p>
            <a:pPr marL="16510" marR="5080">
              <a:lnSpc>
                <a:spcPts val="3400"/>
              </a:lnSpc>
              <a:spcBef>
                <a:spcPts val="1500"/>
              </a:spcBef>
            </a:pPr>
            <a:r>
              <a:rPr sz="3150" spc="5" dirty="0">
                <a:latin typeface="Arial"/>
                <a:cs typeface="Arial"/>
              </a:rPr>
              <a:t>Let </a:t>
            </a:r>
            <a:r>
              <a:rPr sz="3150" spc="10" dirty="0">
                <a:latin typeface="Arial"/>
                <a:cs typeface="Arial"/>
              </a:rPr>
              <a:t>p </a:t>
            </a:r>
            <a:r>
              <a:rPr sz="3150" spc="5" dirty="0">
                <a:latin typeface="Arial"/>
                <a:cs typeface="Arial"/>
              </a:rPr>
              <a:t>represent the proportion of components  manufactured by this process that are</a:t>
            </a:r>
            <a:r>
              <a:rPr sz="3150" spc="-5" dirty="0">
                <a:latin typeface="Arial"/>
                <a:cs typeface="Arial"/>
              </a:rPr>
              <a:t> </a:t>
            </a:r>
            <a:r>
              <a:rPr sz="3150" spc="5" dirty="0">
                <a:latin typeface="Arial"/>
                <a:cs typeface="Arial"/>
              </a:rPr>
              <a:t>defective.</a:t>
            </a:r>
            <a:endParaRPr sz="3150">
              <a:latin typeface="Arial"/>
              <a:cs typeface="Arial"/>
            </a:endParaRPr>
          </a:p>
          <a:p>
            <a:pPr marL="16510">
              <a:lnSpc>
                <a:spcPct val="100000"/>
              </a:lnSpc>
              <a:spcBef>
                <a:spcPts val="1070"/>
              </a:spcBef>
            </a:pPr>
            <a:r>
              <a:rPr sz="3150" spc="5" dirty="0">
                <a:latin typeface="Arial"/>
                <a:cs typeface="Arial"/>
              </a:rPr>
              <a:t>The process engineer claims that </a:t>
            </a:r>
            <a:r>
              <a:rPr sz="3150" spc="10" dirty="0">
                <a:latin typeface="Arial"/>
                <a:cs typeface="Arial"/>
              </a:rPr>
              <a:t>p </a:t>
            </a:r>
            <a:r>
              <a:rPr sz="3150" spc="5" dirty="0">
                <a:latin typeface="Arial"/>
                <a:cs typeface="Arial"/>
              </a:rPr>
              <a:t>≤</a:t>
            </a:r>
            <a:r>
              <a:rPr sz="3150" spc="-25" dirty="0">
                <a:latin typeface="Arial"/>
                <a:cs typeface="Arial"/>
              </a:rPr>
              <a:t> </a:t>
            </a:r>
            <a:r>
              <a:rPr sz="3150" spc="5" dirty="0">
                <a:latin typeface="Arial"/>
                <a:cs typeface="Arial"/>
              </a:rPr>
              <a:t>0.05.</a:t>
            </a:r>
            <a:endParaRPr sz="3150">
              <a:latin typeface="Arial"/>
              <a:cs typeface="Arial"/>
            </a:endParaRPr>
          </a:p>
          <a:p>
            <a:pPr marL="16510" marR="495300">
              <a:lnSpc>
                <a:spcPts val="3400"/>
              </a:lnSpc>
              <a:spcBef>
                <a:spcPts val="1450"/>
              </a:spcBef>
            </a:pPr>
            <a:r>
              <a:rPr sz="3150" spc="10" dirty="0">
                <a:latin typeface="Arial"/>
                <a:cs typeface="Arial"/>
              </a:rPr>
              <a:t>Does </a:t>
            </a:r>
            <a:r>
              <a:rPr sz="3150" spc="5" dirty="0">
                <a:latin typeface="Arial"/>
                <a:cs typeface="Arial"/>
              </a:rPr>
              <a:t>the sample provide </a:t>
            </a:r>
            <a:r>
              <a:rPr sz="3150" spc="10" dirty="0">
                <a:latin typeface="Arial"/>
                <a:cs typeface="Arial"/>
              </a:rPr>
              <a:t>enough </a:t>
            </a:r>
            <a:r>
              <a:rPr sz="3150" spc="5" dirty="0">
                <a:latin typeface="Arial"/>
                <a:cs typeface="Arial"/>
              </a:rPr>
              <a:t>evidence to  reject the</a:t>
            </a:r>
            <a:r>
              <a:rPr sz="3150" spc="-5" dirty="0">
                <a:latin typeface="Arial"/>
                <a:cs typeface="Arial"/>
              </a:rPr>
              <a:t> </a:t>
            </a:r>
            <a:r>
              <a:rPr sz="3150" spc="5" dirty="0">
                <a:latin typeface="Arial"/>
                <a:cs typeface="Arial"/>
              </a:rPr>
              <a:t>claim?</a:t>
            </a:r>
            <a:endParaRPr sz="3150">
              <a:latin typeface="Arial"/>
              <a:cs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550" y="196851"/>
            <a:ext cx="9607550" cy="1354217"/>
          </a:xfrm>
        </p:spPr>
        <p:txBody>
          <a:bodyPr/>
          <a:lstStyle/>
          <a:p>
            <a:r>
              <a:rPr lang="en-US" dirty="0" smtClean="0"/>
              <a:t>Two-Tailed Test</a:t>
            </a:r>
            <a:br>
              <a:rPr lang="en-US" dirty="0" smtClean="0"/>
            </a:br>
            <a:endParaRPr lang="en-US" dirty="0"/>
          </a:p>
        </p:txBody>
      </p:sp>
      <p:sp>
        <p:nvSpPr>
          <p:cNvPr id="3" name="Text Placeholder 2"/>
          <p:cNvSpPr>
            <a:spLocks noGrp="1"/>
          </p:cNvSpPr>
          <p:nvPr>
            <p:ph type="body" idx="1"/>
          </p:nvPr>
        </p:nvSpPr>
        <p:spPr>
          <a:xfrm>
            <a:off x="522604" y="1722627"/>
            <a:ext cx="9025890" cy="4616648"/>
          </a:xfrm>
        </p:spPr>
        <p:txBody>
          <a:bodyPr/>
          <a:lstStyle/>
          <a:p>
            <a:r>
              <a:rPr lang="en-US" dirty="0" smtClean="0"/>
              <a:t>A test of a statistical hypothesis, where the region of rejection is on both sides of the sampling distribution, is called a </a:t>
            </a:r>
            <a:r>
              <a:rPr lang="en-US" b="1" dirty="0" smtClean="0"/>
              <a:t>two-tailed test</a:t>
            </a:r>
            <a:r>
              <a:rPr lang="en-US" dirty="0" smtClean="0"/>
              <a:t>. </a:t>
            </a:r>
          </a:p>
          <a:p>
            <a:endParaRPr lang="en-US" dirty="0" smtClean="0"/>
          </a:p>
          <a:p>
            <a:r>
              <a:rPr lang="en-US" dirty="0" smtClean="0"/>
              <a:t/>
            </a:r>
            <a:br>
              <a:rPr lang="en-US" dirty="0" smtClean="0"/>
            </a:br>
            <a:endParaRPr lang="en-US" dirty="0" smtClean="0"/>
          </a:p>
          <a:p>
            <a:r>
              <a:rPr lang="en-US" dirty="0" smtClean="0"/>
              <a:t/>
            </a:r>
            <a:br>
              <a:rPr lang="en-US" dirty="0" smtClean="0"/>
            </a:br>
            <a:endParaRPr lang="en-US" dirty="0" smtClean="0"/>
          </a:p>
          <a:p>
            <a:r>
              <a:rPr lang="en-US" dirty="0" smtClean="0"/>
              <a:t/>
            </a:r>
            <a:br>
              <a:rPr lang="en-US" dirty="0" smtClean="0"/>
            </a:br>
            <a:endParaRPr lang="en-US" dirty="0" smtClean="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860">
              <a:lnSpc>
                <a:spcPct val="100000"/>
              </a:lnSpc>
              <a:spcBef>
                <a:spcPts val="100"/>
              </a:spcBef>
              <a:tabLst>
                <a:tab pos="2413635" algn="l"/>
                <a:tab pos="2879725" algn="l"/>
              </a:tabLst>
            </a:pPr>
            <a:r>
              <a:rPr spc="-5" dirty="0"/>
              <a:t>Problem	</a:t>
            </a:r>
            <a:r>
              <a:rPr dirty="0"/>
              <a:t>1	:</a:t>
            </a:r>
            <a:r>
              <a:rPr spc="-85" dirty="0"/>
              <a:t> </a:t>
            </a:r>
            <a:r>
              <a:rPr spc="-5" dirty="0"/>
              <a:t>Solution</a:t>
            </a:r>
          </a:p>
        </p:txBody>
      </p:sp>
      <p:sp>
        <p:nvSpPr>
          <p:cNvPr id="3" name="object 3"/>
          <p:cNvSpPr txBox="1"/>
          <p:nvPr/>
        </p:nvSpPr>
        <p:spPr>
          <a:xfrm>
            <a:off x="520700" y="1480311"/>
            <a:ext cx="2917825" cy="352425"/>
          </a:xfrm>
          <a:prstGeom prst="rect">
            <a:avLst/>
          </a:prstGeom>
        </p:spPr>
        <p:txBody>
          <a:bodyPr vert="horz" wrap="square" lIns="0" tIns="11430" rIns="0" bIns="0" rtlCol="0">
            <a:spAutoFit/>
          </a:bodyPr>
          <a:lstStyle/>
          <a:p>
            <a:pPr marL="12700">
              <a:lnSpc>
                <a:spcPct val="100000"/>
              </a:lnSpc>
              <a:spcBef>
                <a:spcPts val="90"/>
              </a:spcBef>
            </a:pPr>
            <a:r>
              <a:rPr sz="2150" spc="-5" dirty="0">
                <a:latin typeface="Arial"/>
                <a:cs typeface="Arial"/>
              </a:rPr>
              <a:t>p_hat = 25 /300 =</a:t>
            </a:r>
            <a:r>
              <a:rPr sz="2150" spc="-80" dirty="0">
                <a:latin typeface="Arial"/>
                <a:cs typeface="Arial"/>
              </a:rPr>
              <a:t> </a:t>
            </a:r>
            <a:r>
              <a:rPr sz="2150" spc="-5" dirty="0">
                <a:latin typeface="Arial"/>
                <a:cs typeface="Arial"/>
              </a:rPr>
              <a:t>0.083</a:t>
            </a:r>
            <a:endParaRPr sz="2150">
              <a:latin typeface="Arial"/>
              <a:cs typeface="Arial"/>
            </a:endParaRPr>
          </a:p>
        </p:txBody>
      </p:sp>
      <p:sp>
        <p:nvSpPr>
          <p:cNvPr id="4" name="object 4"/>
          <p:cNvSpPr txBox="1"/>
          <p:nvPr/>
        </p:nvSpPr>
        <p:spPr>
          <a:xfrm>
            <a:off x="520700" y="1985670"/>
            <a:ext cx="96520" cy="172720"/>
          </a:xfrm>
          <a:prstGeom prst="rect">
            <a:avLst/>
          </a:prstGeom>
        </p:spPr>
        <p:txBody>
          <a:bodyPr vert="horz" wrap="square" lIns="0" tIns="14605" rIns="0" bIns="0" rtlCol="0">
            <a:spAutoFit/>
          </a:bodyPr>
          <a:lstStyle/>
          <a:p>
            <a:pPr marL="12700">
              <a:lnSpc>
                <a:spcPct val="100000"/>
              </a:lnSpc>
              <a:spcBef>
                <a:spcPts val="115"/>
              </a:spcBef>
            </a:pPr>
            <a:r>
              <a:rPr sz="950" spc="-20" dirty="0">
                <a:latin typeface="Trebuchet MS"/>
                <a:cs typeface="Trebuchet MS"/>
              </a:rPr>
              <a:t>●</a:t>
            </a:r>
            <a:endParaRPr sz="950">
              <a:latin typeface="Trebuchet MS"/>
              <a:cs typeface="Trebuchet MS"/>
            </a:endParaRPr>
          </a:p>
        </p:txBody>
      </p:sp>
      <p:sp>
        <p:nvSpPr>
          <p:cNvPr id="5" name="object 5"/>
          <p:cNvSpPr txBox="1"/>
          <p:nvPr/>
        </p:nvSpPr>
        <p:spPr>
          <a:xfrm>
            <a:off x="520700" y="2925470"/>
            <a:ext cx="96520" cy="172720"/>
          </a:xfrm>
          <a:prstGeom prst="rect">
            <a:avLst/>
          </a:prstGeom>
        </p:spPr>
        <p:txBody>
          <a:bodyPr vert="horz" wrap="square" lIns="0" tIns="14605" rIns="0" bIns="0" rtlCol="0">
            <a:spAutoFit/>
          </a:bodyPr>
          <a:lstStyle/>
          <a:p>
            <a:pPr marL="12700">
              <a:lnSpc>
                <a:spcPct val="100000"/>
              </a:lnSpc>
              <a:spcBef>
                <a:spcPts val="115"/>
              </a:spcBef>
            </a:pPr>
            <a:r>
              <a:rPr sz="950" spc="-20" dirty="0">
                <a:latin typeface="Trebuchet MS"/>
                <a:cs typeface="Trebuchet MS"/>
              </a:rPr>
              <a:t>●</a:t>
            </a:r>
            <a:endParaRPr sz="950">
              <a:latin typeface="Trebuchet MS"/>
              <a:cs typeface="Trebuchet MS"/>
            </a:endParaRPr>
          </a:p>
        </p:txBody>
      </p:sp>
      <p:sp>
        <p:nvSpPr>
          <p:cNvPr id="6" name="object 6"/>
          <p:cNvSpPr txBox="1"/>
          <p:nvPr/>
        </p:nvSpPr>
        <p:spPr>
          <a:xfrm>
            <a:off x="520700" y="3750970"/>
            <a:ext cx="96520" cy="172720"/>
          </a:xfrm>
          <a:prstGeom prst="rect">
            <a:avLst/>
          </a:prstGeom>
        </p:spPr>
        <p:txBody>
          <a:bodyPr vert="horz" wrap="square" lIns="0" tIns="14605" rIns="0" bIns="0" rtlCol="0">
            <a:spAutoFit/>
          </a:bodyPr>
          <a:lstStyle/>
          <a:p>
            <a:pPr marL="12700">
              <a:lnSpc>
                <a:spcPct val="100000"/>
              </a:lnSpc>
              <a:spcBef>
                <a:spcPts val="115"/>
              </a:spcBef>
            </a:pPr>
            <a:r>
              <a:rPr sz="950" spc="-20" dirty="0">
                <a:latin typeface="Trebuchet MS"/>
                <a:cs typeface="Trebuchet MS"/>
              </a:rPr>
              <a:t>●</a:t>
            </a:r>
            <a:endParaRPr sz="950">
              <a:latin typeface="Trebuchet MS"/>
              <a:cs typeface="Trebuchet MS"/>
            </a:endParaRPr>
          </a:p>
        </p:txBody>
      </p:sp>
      <p:sp>
        <p:nvSpPr>
          <p:cNvPr id="7" name="object 7"/>
          <p:cNvSpPr txBox="1"/>
          <p:nvPr/>
        </p:nvSpPr>
        <p:spPr>
          <a:xfrm>
            <a:off x="749300" y="1794357"/>
            <a:ext cx="6664325" cy="2209800"/>
          </a:xfrm>
          <a:prstGeom prst="rect">
            <a:avLst/>
          </a:prstGeom>
        </p:spPr>
        <p:txBody>
          <a:bodyPr vert="horz" wrap="square" lIns="0" tIns="104139" rIns="0" bIns="0" rtlCol="0">
            <a:spAutoFit/>
          </a:bodyPr>
          <a:lstStyle/>
          <a:p>
            <a:pPr marL="12700">
              <a:lnSpc>
                <a:spcPct val="100000"/>
              </a:lnSpc>
              <a:spcBef>
                <a:spcPts val="819"/>
              </a:spcBef>
            </a:pPr>
            <a:r>
              <a:rPr sz="2150" spc="-10" dirty="0">
                <a:latin typeface="Arial"/>
                <a:cs typeface="Arial"/>
              </a:rPr>
              <a:t>The </a:t>
            </a:r>
            <a:r>
              <a:rPr sz="2150" spc="-5" dirty="0">
                <a:latin typeface="Arial"/>
                <a:cs typeface="Arial"/>
              </a:rPr>
              <a:t>process engineer claims that p ≤</a:t>
            </a:r>
            <a:r>
              <a:rPr sz="2150" spc="-10" dirty="0">
                <a:latin typeface="Arial"/>
                <a:cs typeface="Arial"/>
              </a:rPr>
              <a:t> </a:t>
            </a:r>
            <a:r>
              <a:rPr sz="2150" spc="-5" dirty="0">
                <a:latin typeface="Arial"/>
                <a:cs typeface="Arial"/>
              </a:rPr>
              <a:t>0.05.</a:t>
            </a:r>
            <a:endParaRPr sz="2150">
              <a:latin typeface="Arial"/>
              <a:cs typeface="Arial"/>
            </a:endParaRPr>
          </a:p>
          <a:p>
            <a:pPr marL="2451100" algn="ctr">
              <a:lnSpc>
                <a:spcPts val="2285"/>
              </a:lnSpc>
              <a:spcBef>
                <a:spcPts val="720"/>
              </a:spcBef>
              <a:tabLst>
                <a:tab pos="2823845" algn="l"/>
                <a:tab pos="3065780" algn="l"/>
                <a:tab pos="5465445" algn="l"/>
              </a:tabLst>
            </a:pPr>
            <a:r>
              <a:rPr sz="2150" b="1" spc="-5" dirty="0">
                <a:solidFill>
                  <a:srgbClr val="3465A4"/>
                </a:solidFill>
                <a:latin typeface="Arial"/>
                <a:cs typeface="Arial"/>
              </a:rPr>
              <a:t>H	:	p ≤ 0.05</a:t>
            </a:r>
            <a:r>
              <a:rPr sz="2150" b="1" dirty="0">
                <a:solidFill>
                  <a:srgbClr val="3465A4"/>
                </a:solidFill>
                <a:latin typeface="Arial"/>
                <a:cs typeface="Arial"/>
              </a:rPr>
              <a:t> </a:t>
            </a:r>
            <a:r>
              <a:rPr sz="2150" b="1" spc="-5" dirty="0">
                <a:solidFill>
                  <a:srgbClr val="3465A4"/>
                </a:solidFill>
                <a:latin typeface="Arial"/>
                <a:cs typeface="Arial"/>
              </a:rPr>
              <a:t>versus H	: p &gt;</a:t>
            </a:r>
            <a:r>
              <a:rPr sz="2150" b="1" spc="-90" dirty="0">
                <a:solidFill>
                  <a:srgbClr val="3465A4"/>
                </a:solidFill>
                <a:latin typeface="Arial"/>
                <a:cs typeface="Arial"/>
              </a:rPr>
              <a:t> </a:t>
            </a:r>
            <a:r>
              <a:rPr sz="2150" b="1" spc="-5" dirty="0">
                <a:solidFill>
                  <a:srgbClr val="3465A4"/>
                </a:solidFill>
                <a:latin typeface="Arial"/>
                <a:cs typeface="Arial"/>
              </a:rPr>
              <a:t>0.05</a:t>
            </a:r>
            <a:endParaRPr sz="2150">
              <a:latin typeface="Arial"/>
              <a:cs typeface="Arial"/>
            </a:endParaRPr>
          </a:p>
          <a:p>
            <a:pPr marL="2660015">
              <a:lnSpc>
                <a:spcPts val="1385"/>
              </a:lnSpc>
              <a:tabLst>
                <a:tab pos="5301615" algn="l"/>
              </a:tabLst>
            </a:pPr>
            <a:r>
              <a:rPr sz="1400" b="1" spc="15" dirty="0">
                <a:solidFill>
                  <a:srgbClr val="3465A4"/>
                </a:solidFill>
                <a:latin typeface="Arial"/>
                <a:cs typeface="Arial"/>
              </a:rPr>
              <a:t>0	1</a:t>
            </a:r>
            <a:endParaRPr sz="1400">
              <a:latin typeface="Arial"/>
              <a:cs typeface="Arial"/>
            </a:endParaRPr>
          </a:p>
          <a:p>
            <a:pPr marL="12700">
              <a:lnSpc>
                <a:spcPct val="100000"/>
              </a:lnSpc>
              <a:spcBef>
                <a:spcPts val="430"/>
              </a:spcBef>
            </a:pPr>
            <a:r>
              <a:rPr sz="2150" b="1" spc="-10" dirty="0">
                <a:latin typeface="Arial"/>
                <a:cs typeface="Arial"/>
              </a:rPr>
              <a:t>Null distribution</a:t>
            </a:r>
            <a:r>
              <a:rPr sz="2150" b="1" spc="-5" dirty="0">
                <a:latin typeface="Arial"/>
                <a:cs typeface="Arial"/>
              </a:rPr>
              <a:t> :</a:t>
            </a:r>
            <a:endParaRPr sz="2150">
              <a:latin typeface="Arial"/>
              <a:cs typeface="Arial"/>
            </a:endParaRPr>
          </a:p>
          <a:p>
            <a:pPr marL="2446655" algn="ctr">
              <a:lnSpc>
                <a:spcPct val="100000"/>
              </a:lnSpc>
              <a:spcBef>
                <a:spcPts val="720"/>
              </a:spcBef>
            </a:pPr>
            <a:r>
              <a:rPr sz="2150" spc="-5" dirty="0">
                <a:latin typeface="Arial"/>
                <a:cs typeface="Arial"/>
              </a:rPr>
              <a:t>p_hat ~ N(p , p(1 –</a:t>
            </a:r>
            <a:r>
              <a:rPr sz="2150" spc="-35" dirty="0">
                <a:latin typeface="Arial"/>
                <a:cs typeface="Arial"/>
              </a:rPr>
              <a:t> </a:t>
            </a:r>
            <a:r>
              <a:rPr sz="2150" spc="-5" dirty="0">
                <a:latin typeface="Arial"/>
                <a:cs typeface="Arial"/>
              </a:rPr>
              <a:t>p)/n)</a:t>
            </a:r>
            <a:endParaRPr sz="2150">
              <a:latin typeface="Arial"/>
              <a:cs typeface="Arial"/>
            </a:endParaRPr>
          </a:p>
          <a:p>
            <a:pPr marL="541655">
              <a:lnSpc>
                <a:spcPct val="100000"/>
              </a:lnSpc>
              <a:spcBef>
                <a:spcPts val="620"/>
              </a:spcBef>
            </a:pPr>
            <a:r>
              <a:rPr sz="2150" spc="-5" dirty="0">
                <a:latin typeface="Arial"/>
                <a:cs typeface="Arial"/>
              </a:rPr>
              <a:t>(0.083 –</a:t>
            </a:r>
            <a:r>
              <a:rPr sz="2150" spc="-10" dirty="0">
                <a:latin typeface="Arial"/>
                <a:cs typeface="Arial"/>
              </a:rPr>
              <a:t> </a:t>
            </a:r>
            <a:r>
              <a:rPr sz="2150" spc="-5" dirty="0">
                <a:latin typeface="Arial"/>
                <a:cs typeface="Arial"/>
              </a:rPr>
              <a:t>0.05)</a:t>
            </a:r>
            <a:endParaRPr sz="2150">
              <a:latin typeface="Arial"/>
              <a:cs typeface="Arial"/>
            </a:endParaRPr>
          </a:p>
        </p:txBody>
      </p:sp>
      <p:sp>
        <p:nvSpPr>
          <p:cNvPr id="8" name="object 8"/>
          <p:cNvSpPr txBox="1"/>
          <p:nvPr/>
        </p:nvSpPr>
        <p:spPr>
          <a:xfrm>
            <a:off x="520700" y="3978757"/>
            <a:ext cx="9384030" cy="2501900"/>
          </a:xfrm>
          <a:prstGeom prst="rect">
            <a:avLst/>
          </a:prstGeom>
        </p:spPr>
        <p:txBody>
          <a:bodyPr vert="horz" wrap="square" lIns="0" tIns="12700" rIns="0" bIns="0" rtlCol="0">
            <a:spAutoFit/>
          </a:bodyPr>
          <a:lstStyle/>
          <a:p>
            <a:pPr marL="466090" marR="5897245" indent="-454025">
              <a:lnSpc>
                <a:spcPct val="127899"/>
              </a:lnSpc>
              <a:spcBef>
                <a:spcPts val="100"/>
              </a:spcBef>
            </a:pPr>
            <a:r>
              <a:rPr sz="2150" spc="-5" dirty="0">
                <a:latin typeface="Arial"/>
                <a:cs typeface="Arial"/>
              </a:rPr>
              <a:t>Z = ---------------------  sqrt(0.05 (1 – 0.05)/</a:t>
            </a:r>
            <a:r>
              <a:rPr sz="2150" spc="-70" dirty="0">
                <a:latin typeface="Arial"/>
                <a:cs typeface="Arial"/>
              </a:rPr>
              <a:t> </a:t>
            </a:r>
            <a:r>
              <a:rPr sz="2150" spc="-5" dirty="0">
                <a:latin typeface="Arial"/>
                <a:cs typeface="Arial"/>
              </a:rPr>
              <a:t>300)</a:t>
            </a:r>
            <a:endParaRPr sz="2150">
              <a:latin typeface="Arial"/>
              <a:cs typeface="Arial"/>
            </a:endParaRPr>
          </a:p>
          <a:p>
            <a:pPr marL="12700">
              <a:lnSpc>
                <a:spcPct val="100000"/>
              </a:lnSpc>
              <a:spcBef>
                <a:spcPts val="620"/>
              </a:spcBef>
            </a:pPr>
            <a:r>
              <a:rPr sz="2150" spc="-5" dirty="0">
                <a:latin typeface="Arial"/>
                <a:cs typeface="Arial"/>
              </a:rPr>
              <a:t>=&gt; Z =</a:t>
            </a:r>
            <a:r>
              <a:rPr sz="2150" spc="-10" dirty="0">
                <a:latin typeface="Arial"/>
                <a:cs typeface="Arial"/>
              </a:rPr>
              <a:t> </a:t>
            </a:r>
            <a:r>
              <a:rPr sz="2150" spc="-5" dirty="0">
                <a:latin typeface="Arial"/>
                <a:cs typeface="Arial"/>
              </a:rPr>
              <a:t>2.62</a:t>
            </a:r>
            <a:endParaRPr sz="2150">
              <a:latin typeface="Arial"/>
              <a:cs typeface="Arial"/>
            </a:endParaRPr>
          </a:p>
          <a:p>
            <a:pPr marL="12700">
              <a:lnSpc>
                <a:spcPct val="100000"/>
              </a:lnSpc>
              <a:spcBef>
                <a:spcPts val="720"/>
              </a:spcBef>
            </a:pPr>
            <a:r>
              <a:rPr sz="2150" spc="-5" dirty="0">
                <a:latin typeface="Arial"/>
                <a:cs typeface="Arial"/>
              </a:rPr>
              <a:t>=&gt; P = P(Z &gt; 2.62) =</a:t>
            </a:r>
            <a:r>
              <a:rPr sz="2150" spc="-55" dirty="0">
                <a:latin typeface="Arial"/>
                <a:cs typeface="Arial"/>
              </a:rPr>
              <a:t> </a:t>
            </a:r>
            <a:r>
              <a:rPr sz="2150" spc="-5" dirty="0">
                <a:latin typeface="Arial"/>
                <a:cs typeface="Arial"/>
              </a:rPr>
              <a:t>0.0044</a:t>
            </a:r>
            <a:endParaRPr sz="2150">
              <a:latin typeface="Arial"/>
              <a:cs typeface="Arial"/>
            </a:endParaRPr>
          </a:p>
          <a:p>
            <a:pPr marL="12700">
              <a:lnSpc>
                <a:spcPts val="2285"/>
              </a:lnSpc>
              <a:spcBef>
                <a:spcPts val="720"/>
              </a:spcBef>
              <a:tabLst>
                <a:tab pos="8467725" algn="l"/>
              </a:tabLst>
            </a:pPr>
            <a:r>
              <a:rPr sz="2150" spc="-5" dirty="0">
                <a:latin typeface="Arial"/>
                <a:cs typeface="Arial"/>
              </a:rPr>
              <a:t>Note that under the commonly used rule of thumb, we would</a:t>
            </a:r>
            <a:r>
              <a:rPr sz="2150" spc="60" dirty="0">
                <a:latin typeface="Arial"/>
                <a:cs typeface="Arial"/>
              </a:rPr>
              <a:t> </a:t>
            </a:r>
            <a:r>
              <a:rPr sz="2150" spc="-5" dirty="0">
                <a:latin typeface="Arial"/>
                <a:cs typeface="Arial"/>
              </a:rPr>
              <a:t>reject</a:t>
            </a:r>
            <a:r>
              <a:rPr sz="2150" dirty="0">
                <a:latin typeface="Arial"/>
                <a:cs typeface="Arial"/>
              </a:rPr>
              <a:t> </a:t>
            </a:r>
            <a:r>
              <a:rPr sz="2150" spc="-5" dirty="0">
                <a:latin typeface="Arial"/>
                <a:cs typeface="Arial"/>
              </a:rPr>
              <a:t>H	</a:t>
            </a:r>
            <a:r>
              <a:rPr sz="2150" spc="-10" dirty="0">
                <a:latin typeface="Arial"/>
                <a:cs typeface="Arial"/>
              </a:rPr>
              <a:t>and</a:t>
            </a:r>
            <a:endParaRPr sz="2150">
              <a:latin typeface="Arial"/>
              <a:cs typeface="Arial"/>
            </a:endParaRPr>
          </a:p>
          <a:p>
            <a:pPr marR="982980" algn="r">
              <a:lnSpc>
                <a:spcPts val="1100"/>
              </a:lnSpc>
            </a:pPr>
            <a:r>
              <a:rPr sz="1400" spc="15" dirty="0">
                <a:latin typeface="Arial"/>
                <a:cs typeface="Arial"/>
              </a:rPr>
              <a:t>0</a:t>
            </a:r>
            <a:endParaRPr sz="1400">
              <a:latin typeface="Arial"/>
              <a:cs typeface="Arial"/>
            </a:endParaRPr>
          </a:p>
          <a:p>
            <a:pPr marL="342900">
              <a:lnSpc>
                <a:spcPts val="2295"/>
              </a:lnSpc>
            </a:pPr>
            <a:r>
              <a:rPr sz="2150" spc="-5" dirty="0">
                <a:latin typeface="Arial"/>
                <a:cs typeface="Arial"/>
              </a:rPr>
              <a:t>reject process engineer's claim. Hence, sample provides enough</a:t>
            </a:r>
            <a:r>
              <a:rPr sz="2150" spc="20" dirty="0">
                <a:latin typeface="Arial"/>
                <a:cs typeface="Arial"/>
              </a:rPr>
              <a:t> </a:t>
            </a:r>
            <a:r>
              <a:rPr sz="2150" spc="-5" dirty="0">
                <a:latin typeface="Arial"/>
                <a:cs typeface="Arial"/>
              </a:rPr>
              <a:t>evidence.</a:t>
            </a:r>
            <a:endParaRPr sz="2150">
              <a:latin typeface="Arial"/>
              <a:cs typeface="Arial"/>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08400" y="5715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2</a:t>
            </a:r>
          </a:p>
        </p:txBody>
      </p:sp>
      <p:sp>
        <p:nvSpPr>
          <p:cNvPr id="3" name="object 3"/>
          <p:cNvSpPr txBox="1"/>
          <p:nvPr/>
        </p:nvSpPr>
        <p:spPr>
          <a:xfrm>
            <a:off x="596900" y="1713483"/>
            <a:ext cx="8663940" cy="4433570"/>
          </a:xfrm>
          <a:prstGeom prst="rect">
            <a:avLst/>
          </a:prstGeom>
        </p:spPr>
        <p:txBody>
          <a:bodyPr vert="horz" wrap="square" lIns="0" tIns="68580" rIns="0" bIns="0" rtlCol="0">
            <a:spAutoFit/>
          </a:bodyPr>
          <a:lstStyle/>
          <a:p>
            <a:pPr marL="342900" marR="294640" indent="-330200">
              <a:lnSpc>
                <a:spcPct val="88000"/>
              </a:lnSpc>
              <a:spcBef>
                <a:spcPts val="540"/>
              </a:spcBef>
            </a:pPr>
            <a:r>
              <a:rPr sz="3000" dirty="0">
                <a:latin typeface="Arial"/>
                <a:cs typeface="Arial"/>
              </a:rPr>
              <a:t>The article “Application of Surgical Navigation to  </a:t>
            </a:r>
            <a:r>
              <a:rPr sz="3000" spc="-65" dirty="0">
                <a:latin typeface="Arial"/>
                <a:cs typeface="Arial"/>
              </a:rPr>
              <a:t>Total </a:t>
            </a:r>
            <a:r>
              <a:rPr sz="3000" dirty="0">
                <a:latin typeface="Arial"/>
                <a:cs typeface="Arial"/>
              </a:rPr>
              <a:t>Hip Arthroplasty” </a:t>
            </a:r>
            <a:r>
              <a:rPr sz="3000" spc="-110" dirty="0">
                <a:latin typeface="Arial"/>
                <a:cs typeface="Arial"/>
              </a:rPr>
              <a:t>(T. </a:t>
            </a:r>
            <a:r>
              <a:rPr sz="3000" dirty="0">
                <a:latin typeface="Arial"/>
                <a:cs typeface="Arial"/>
              </a:rPr>
              <a:t>Ecker and S. </a:t>
            </a:r>
            <a:r>
              <a:rPr sz="3000" spc="-30" dirty="0">
                <a:latin typeface="Arial"/>
                <a:cs typeface="Arial"/>
              </a:rPr>
              <a:t>Murphy,  </a:t>
            </a:r>
            <a:r>
              <a:rPr sz="3000" dirty="0">
                <a:latin typeface="Arial"/>
                <a:cs typeface="Arial"/>
              </a:rPr>
              <a:t>Journal of Engineering in Medicine, 2007:699–  712) reports that in a sample of </a:t>
            </a:r>
            <a:r>
              <a:rPr sz="3000" spc="-75" dirty="0">
                <a:latin typeface="Arial"/>
                <a:cs typeface="Arial"/>
              </a:rPr>
              <a:t>113 </a:t>
            </a:r>
            <a:r>
              <a:rPr sz="3000" dirty="0">
                <a:latin typeface="Arial"/>
                <a:cs typeface="Arial"/>
              </a:rPr>
              <a:t>people  undergoing a certain type of hip replacement  surgery on one hip, 65 of them had surgery on  their right</a:t>
            </a:r>
            <a:r>
              <a:rPr sz="3000" spc="-5" dirty="0">
                <a:latin typeface="Arial"/>
                <a:cs typeface="Arial"/>
              </a:rPr>
              <a:t> </a:t>
            </a:r>
            <a:r>
              <a:rPr sz="3000" dirty="0">
                <a:latin typeface="Arial"/>
                <a:cs typeface="Arial"/>
              </a:rPr>
              <a:t>hip.</a:t>
            </a:r>
            <a:endParaRPr sz="3000">
              <a:latin typeface="Arial"/>
              <a:cs typeface="Arial"/>
            </a:endParaRPr>
          </a:p>
          <a:p>
            <a:pPr>
              <a:lnSpc>
                <a:spcPct val="100000"/>
              </a:lnSpc>
            </a:pPr>
            <a:endParaRPr sz="3300">
              <a:latin typeface="Times New Roman"/>
              <a:cs typeface="Times New Roman"/>
            </a:endParaRPr>
          </a:p>
          <a:p>
            <a:pPr marL="342900" marR="5080" indent="-330200">
              <a:lnSpc>
                <a:spcPts val="3100"/>
              </a:lnSpc>
              <a:spcBef>
                <a:spcPts val="2125"/>
              </a:spcBef>
            </a:pPr>
            <a:r>
              <a:rPr sz="3000" b="1" spc="5" dirty="0">
                <a:latin typeface="Arial"/>
                <a:cs typeface="Arial"/>
              </a:rPr>
              <a:t>Can </a:t>
            </a:r>
            <a:r>
              <a:rPr sz="3000" b="1" dirty="0">
                <a:latin typeface="Arial"/>
                <a:cs typeface="Arial"/>
              </a:rPr>
              <a:t>you conclude that frequency of this type of  surgery differs between right and left</a:t>
            </a:r>
            <a:r>
              <a:rPr sz="3000" b="1" spc="-15" dirty="0">
                <a:latin typeface="Arial"/>
                <a:cs typeface="Arial"/>
              </a:rPr>
              <a:t> </a:t>
            </a:r>
            <a:r>
              <a:rPr sz="3000" b="1" dirty="0">
                <a:latin typeface="Arial"/>
                <a:cs typeface="Arial"/>
              </a:rPr>
              <a:t>hips?</a:t>
            </a:r>
            <a:endParaRPr sz="3000">
              <a:latin typeface="Arial"/>
              <a:cs typeface="Arial"/>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0" y="190500"/>
            <a:ext cx="5458460" cy="695960"/>
          </a:xfrm>
          <a:prstGeom prst="rect">
            <a:avLst/>
          </a:prstGeom>
        </p:spPr>
        <p:txBody>
          <a:bodyPr vert="horz" wrap="square" lIns="0" tIns="12700" rIns="0" bIns="0" rtlCol="0">
            <a:spAutoFit/>
          </a:bodyPr>
          <a:lstStyle/>
          <a:p>
            <a:pPr marL="12700">
              <a:lnSpc>
                <a:spcPct val="100000"/>
              </a:lnSpc>
              <a:spcBef>
                <a:spcPts val="100"/>
              </a:spcBef>
              <a:tabLst>
                <a:tab pos="2403475" algn="l"/>
                <a:tab pos="2869565" algn="l"/>
              </a:tabLst>
            </a:pPr>
            <a:r>
              <a:rPr spc="-5" dirty="0"/>
              <a:t>Problem	</a:t>
            </a:r>
            <a:r>
              <a:rPr dirty="0"/>
              <a:t>2	:</a:t>
            </a:r>
            <a:r>
              <a:rPr spc="-85" dirty="0"/>
              <a:t> </a:t>
            </a:r>
            <a:r>
              <a:rPr spc="-5" dirty="0"/>
              <a:t>Solution</a:t>
            </a:r>
          </a:p>
        </p:txBody>
      </p:sp>
      <p:sp>
        <p:nvSpPr>
          <p:cNvPr id="3" name="object 3"/>
          <p:cNvSpPr txBox="1"/>
          <p:nvPr/>
        </p:nvSpPr>
        <p:spPr>
          <a:xfrm>
            <a:off x="165100" y="942136"/>
            <a:ext cx="8968105" cy="5676900"/>
          </a:xfrm>
          <a:prstGeom prst="rect">
            <a:avLst/>
          </a:prstGeom>
        </p:spPr>
        <p:txBody>
          <a:bodyPr vert="horz" wrap="square" lIns="0" tIns="99060" rIns="0" bIns="0" rtlCol="0">
            <a:spAutoFit/>
          </a:bodyPr>
          <a:lstStyle/>
          <a:p>
            <a:pPr marL="12700">
              <a:lnSpc>
                <a:spcPct val="100000"/>
              </a:lnSpc>
              <a:spcBef>
                <a:spcPts val="780"/>
              </a:spcBef>
            </a:pPr>
            <a:r>
              <a:rPr sz="2600" spc="-5" dirty="0">
                <a:latin typeface="Arial"/>
                <a:cs typeface="Arial"/>
              </a:rPr>
              <a:t>p_hat = </a:t>
            </a:r>
            <a:r>
              <a:rPr sz="2600" spc="-40" dirty="0">
                <a:latin typeface="Arial"/>
                <a:cs typeface="Arial"/>
              </a:rPr>
              <a:t>65/113 </a:t>
            </a:r>
            <a:r>
              <a:rPr sz="2600" spc="-5" dirty="0">
                <a:latin typeface="Arial"/>
                <a:cs typeface="Arial"/>
              </a:rPr>
              <a:t>=</a:t>
            </a:r>
            <a:r>
              <a:rPr sz="2600" spc="25" dirty="0">
                <a:latin typeface="Arial"/>
                <a:cs typeface="Arial"/>
              </a:rPr>
              <a:t> </a:t>
            </a:r>
            <a:r>
              <a:rPr sz="2600" spc="-5" dirty="0">
                <a:latin typeface="Arial"/>
                <a:cs typeface="Arial"/>
              </a:rPr>
              <a:t>0.575</a:t>
            </a:r>
            <a:endParaRPr sz="2600">
              <a:latin typeface="Arial"/>
              <a:cs typeface="Arial"/>
            </a:endParaRPr>
          </a:p>
          <a:p>
            <a:pPr marL="342900" marR="204470" indent="-330200">
              <a:lnSpc>
                <a:spcPts val="2700"/>
              </a:lnSpc>
              <a:spcBef>
                <a:spcPts val="1120"/>
              </a:spcBef>
            </a:pPr>
            <a:r>
              <a:rPr sz="2600" b="1" spc="-5" dirty="0">
                <a:latin typeface="Arial"/>
                <a:cs typeface="Arial"/>
              </a:rPr>
              <a:t>Can </a:t>
            </a:r>
            <a:r>
              <a:rPr sz="2600" b="1" spc="-10" dirty="0">
                <a:latin typeface="Arial"/>
                <a:cs typeface="Arial"/>
              </a:rPr>
              <a:t>you conclude </a:t>
            </a:r>
            <a:r>
              <a:rPr sz="2600" b="1" spc="-5" dirty="0">
                <a:latin typeface="Arial"/>
                <a:cs typeface="Arial"/>
              </a:rPr>
              <a:t>that </a:t>
            </a:r>
            <a:r>
              <a:rPr sz="2600" b="1" spc="-10" dirty="0">
                <a:latin typeface="Arial"/>
                <a:cs typeface="Arial"/>
              </a:rPr>
              <a:t>frequency of this type of surgery  </a:t>
            </a:r>
            <a:r>
              <a:rPr sz="2600" b="1" spc="-5" dirty="0">
                <a:latin typeface="Arial"/>
                <a:cs typeface="Arial"/>
              </a:rPr>
              <a:t>differs </a:t>
            </a:r>
            <a:r>
              <a:rPr sz="2600" b="1" spc="-10" dirty="0">
                <a:latin typeface="Arial"/>
                <a:cs typeface="Arial"/>
              </a:rPr>
              <a:t>between right and </a:t>
            </a:r>
            <a:r>
              <a:rPr sz="2600" b="1" spc="-5" dirty="0">
                <a:latin typeface="Arial"/>
                <a:cs typeface="Arial"/>
              </a:rPr>
              <a:t>left</a:t>
            </a:r>
            <a:r>
              <a:rPr sz="2600" b="1" spc="5" dirty="0">
                <a:latin typeface="Arial"/>
                <a:cs typeface="Arial"/>
              </a:rPr>
              <a:t> </a:t>
            </a:r>
            <a:r>
              <a:rPr sz="2600" b="1" spc="-10" dirty="0">
                <a:latin typeface="Arial"/>
                <a:cs typeface="Arial"/>
              </a:rPr>
              <a:t>hips?</a:t>
            </a:r>
            <a:endParaRPr sz="2600">
              <a:latin typeface="Arial"/>
              <a:cs typeface="Arial"/>
            </a:endParaRPr>
          </a:p>
          <a:p>
            <a:pPr marL="2578100">
              <a:lnSpc>
                <a:spcPts val="2600"/>
              </a:lnSpc>
              <a:spcBef>
                <a:spcPts val="660"/>
              </a:spcBef>
              <a:tabLst>
                <a:tab pos="3028950" algn="l"/>
                <a:tab pos="3321685" algn="l"/>
                <a:tab pos="6050915" algn="l"/>
              </a:tabLst>
            </a:pPr>
            <a:r>
              <a:rPr sz="2600" b="1" spc="-10" dirty="0">
                <a:solidFill>
                  <a:srgbClr val="3465A4"/>
                </a:solidFill>
                <a:latin typeface="Arial"/>
                <a:cs typeface="Arial"/>
              </a:rPr>
              <a:t>H	</a:t>
            </a:r>
            <a:r>
              <a:rPr sz="2600" b="1" spc="-5" dirty="0">
                <a:solidFill>
                  <a:srgbClr val="3465A4"/>
                </a:solidFill>
                <a:latin typeface="Arial"/>
                <a:cs typeface="Arial"/>
              </a:rPr>
              <a:t>:	p = </a:t>
            </a:r>
            <a:r>
              <a:rPr sz="2600" b="1" spc="-10" dirty="0">
                <a:solidFill>
                  <a:srgbClr val="3465A4"/>
                </a:solidFill>
                <a:latin typeface="Arial"/>
                <a:cs typeface="Arial"/>
              </a:rPr>
              <a:t>0.5</a:t>
            </a:r>
            <a:r>
              <a:rPr sz="2600" b="1" spc="15" dirty="0">
                <a:solidFill>
                  <a:srgbClr val="3465A4"/>
                </a:solidFill>
                <a:latin typeface="Arial"/>
                <a:cs typeface="Arial"/>
              </a:rPr>
              <a:t> </a:t>
            </a:r>
            <a:r>
              <a:rPr sz="2600" b="1" spc="-10" dirty="0">
                <a:solidFill>
                  <a:srgbClr val="3465A4"/>
                </a:solidFill>
                <a:latin typeface="Arial"/>
                <a:cs typeface="Arial"/>
              </a:rPr>
              <a:t>versus</a:t>
            </a:r>
            <a:r>
              <a:rPr sz="2600" b="1" spc="5" dirty="0">
                <a:solidFill>
                  <a:srgbClr val="3465A4"/>
                </a:solidFill>
                <a:latin typeface="Arial"/>
                <a:cs typeface="Arial"/>
              </a:rPr>
              <a:t> </a:t>
            </a:r>
            <a:r>
              <a:rPr sz="2600" b="1" spc="-10" dirty="0">
                <a:solidFill>
                  <a:srgbClr val="3465A4"/>
                </a:solidFill>
                <a:latin typeface="Arial"/>
                <a:cs typeface="Arial"/>
              </a:rPr>
              <a:t>H	</a:t>
            </a:r>
            <a:r>
              <a:rPr sz="2600" b="1" spc="-5" dirty="0">
                <a:solidFill>
                  <a:srgbClr val="3465A4"/>
                </a:solidFill>
                <a:latin typeface="Arial"/>
                <a:cs typeface="Arial"/>
              </a:rPr>
              <a:t>: p ≠</a:t>
            </a:r>
            <a:r>
              <a:rPr sz="2600" b="1" spc="-20" dirty="0">
                <a:solidFill>
                  <a:srgbClr val="3465A4"/>
                </a:solidFill>
                <a:latin typeface="Arial"/>
                <a:cs typeface="Arial"/>
              </a:rPr>
              <a:t> </a:t>
            </a:r>
            <a:r>
              <a:rPr sz="2600" b="1" spc="-10" dirty="0">
                <a:solidFill>
                  <a:srgbClr val="3465A4"/>
                </a:solidFill>
                <a:latin typeface="Arial"/>
                <a:cs typeface="Arial"/>
              </a:rPr>
              <a:t>0.5</a:t>
            </a:r>
            <a:endParaRPr sz="2600">
              <a:latin typeface="Arial"/>
              <a:cs typeface="Arial"/>
            </a:endParaRPr>
          </a:p>
          <a:p>
            <a:pPr marL="2815590">
              <a:lnSpc>
                <a:spcPts val="1520"/>
              </a:lnSpc>
              <a:tabLst>
                <a:tab pos="5837555" algn="l"/>
              </a:tabLst>
            </a:pPr>
            <a:r>
              <a:rPr sz="1700" b="1" spc="15" dirty="0">
                <a:solidFill>
                  <a:srgbClr val="3465A4"/>
                </a:solidFill>
                <a:latin typeface="Arial"/>
                <a:cs typeface="Arial"/>
              </a:rPr>
              <a:t>0	1</a:t>
            </a:r>
            <a:endParaRPr sz="1700">
              <a:latin typeface="Arial"/>
              <a:cs typeface="Arial"/>
            </a:endParaRPr>
          </a:p>
          <a:p>
            <a:pPr marL="1018540">
              <a:lnSpc>
                <a:spcPct val="100000"/>
              </a:lnSpc>
              <a:spcBef>
                <a:spcPts val="585"/>
              </a:spcBef>
            </a:pPr>
            <a:r>
              <a:rPr sz="2600" spc="-5" dirty="0">
                <a:latin typeface="Arial"/>
                <a:cs typeface="Arial"/>
              </a:rPr>
              <a:t>(0.575 –</a:t>
            </a:r>
            <a:r>
              <a:rPr sz="2600" spc="-10" dirty="0">
                <a:latin typeface="Arial"/>
                <a:cs typeface="Arial"/>
              </a:rPr>
              <a:t> </a:t>
            </a:r>
            <a:r>
              <a:rPr sz="2600" spc="-5" dirty="0">
                <a:latin typeface="Arial"/>
                <a:cs typeface="Arial"/>
              </a:rPr>
              <a:t>0.5)</a:t>
            </a:r>
            <a:endParaRPr sz="2600">
              <a:latin typeface="Arial"/>
              <a:cs typeface="Arial"/>
            </a:endParaRPr>
          </a:p>
          <a:p>
            <a:pPr marL="561340" marR="5356225" indent="-549275">
              <a:lnSpc>
                <a:spcPts val="3900"/>
              </a:lnSpc>
              <a:spcBef>
                <a:spcPts val="160"/>
              </a:spcBef>
              <a:tabLst>
                <a:tab pos="643255" algn="l"/>
              </a:tabLst>
            </a:pPr>
            <a:r>
              <a:rPr sz="2600" spc="-5" dirty="0">
                <a:latin typeface="Arial"/>
                <a:cs typeface="Arial"/>
              </a:rPr>
              <a:t>z =</a:t>
            </a:r>
            <a:r>
              <a:rPr sz="2600" dirty="0">
                <a:latin typeface="Arial"/>
                <a:cs typeface="Arial"/>
              </a:rPr>
              <a:t>		</a:t>
            </a:r>
            <a:r>
              <a:rPr sz="2600" spc="-5" dirty="0">
                <a:latin typeface="Arial"/>
                <a:cs typeface="Arial"/>
              </a:rPr>
              <a:t>---------------------------  sqrt(0.5(1</a:t>
            </a:r>
            <a:r>
              <a:rPr sz="2600" spc="-40" dirty="0">
                <a:latin typeface="Arial"/>
                <a:cs typeface="Arial"/>
              </a:rPr>
              <a:t> </a:t>
            </a:r>
            <a:r>
              <a:rPr sz="2600" spc="-25" dirty="0">
                <a:latin typeface="Arial"/>
                <a:cs typeface="Arial"/>
              </a:rPr>
              <a:t>-0.5)/113)</a:t>
            </a:r>
            <a:endParaRPr sz="2600">
              <a:latin typeface="Arial"/>
              <a:cs typeface="Arial"/>
            </a:endParaRPr>
          </a:p>
          <a:p>
            <a:pPr marL="12700">
              <a:lnSpc>
                <a:spcPct val="100000"/>
              </a:lnSpc>
              <a:spcBef>
                <a:spcPts val="420"/>
              </a:spcBef>
            </a:pPr>
            <a:r>
              <a:rPr sz="2600" spc="-5" dirty="0">
                <a:latin typeface="Arial"/>
                <a:cs typeface="Arial"/>
              </a:rPr>
              <a:t>=&gt; z = </a:t>
            </a:r>
            <a:r>
              <a:rPr sz="2600" spc="-10" dirty="0">
                <a:latin typeface="Arial"/>
                <a:cs typeface="Arial"/>
              </a:rPr>
              <a:t>0.075/0.047 </a:t>
            </a:r>
            <a:r>
              <a:rPr sz="2600" spc="-5" dirty="0">
                <a:latin typeface="Arial"/>
                <a:cs typeface="Arial"/>
              </a:rPr>
              <a:t>= 1.596 ≈ </a:t>
            </a:r>
            <a:r>
              <a:rPr sz="2600" spc="-10" dirty="0">
                <a:latin typeface="Arial"/>
                <a:cs typeface="Arial"/>
              </a:rPr>
              <a:t>1.60</a:t>
            </a:r>
            <a:endParaRPr sz="2600">
              <a:latin typeface="Arial"/>
              <a:cs typeface="Arial"/>
            </a:endParaRPr>
          </a:p>
          <a:p>
            <a:pPr marL="12700">
              <a:lnSpc>
                <a:spcPct val="100000"/>
              </a:lnSpc>
              <a:spcBef>
                <a:spcPts val="680"/>
              </a:spcBef>
            </a:pPr>
            <a:r>
              <a:rPr sz="2600" spc="-5" dirty="0">
                <a:latin typeface="Arial"/>
                <a:cs typeface="Arial"/>
              </a:rPr>
              <a:t>Since its a </a:t>
            </a:r>
            <a:r>
              <a:rPr sz="2600" spc="-10" dirty="0">
                <a:latin typeface="Arial"/>
                <a:cs typeface="Arial"/>
              </a:rPr>
              <a:t>two </a:t>
            </a:r>
            <a:r>
              <a:rPr sz="2600" spc="-5" dirty="0">
                <a:latin typeface="Arial"/>
                <a:cs typeface="Arial"/>
              </a:rPr>
              <a:t>tailed</a:t>
            </a:r>
            <a:r>
              <a:rPr sz="2600" spc="-10" dirty="0">
                <a:latin typeface="Arial"/>
                <a:cs typeface="Arial"/>
              </a:rPr>
              <a:t> </a:t>
            </a:r>
            <a:r>
              <a:rPr sz="2600" spc="-5" dirty="0">
                <a:latin typeface="Arial"/>
                <a:cs typeface="Arial"/>
              </a:rPr>
              <a:t>test,</a:t>
            </a:r>
            <a:endParaRPr sz="2600">
              <a:latin typeface="Arial"/>
              <a:cs typeface="Arial"/>
            </a:endParaRPr>
          </a:p>
          <a:p>
            <a:pPr marL="12700">
              <a:lnSpc>
                <a:spcPct val="100000"/>
              </a:lnSpc>
              <a:spcBef>
                <a:spcPts val="780"/>
              </a:spcBef>
            </a:pPr>
            <a:r>
              <a:rPr sz="2600" spc="-10" dirty="0">
                <a:latin typeface="Arial"/>
                <a:cs typeface="Arial"/>
              </a:rPr>
              <a:t>P </a:t>
            </a:r>
            <a:r>
              <a:rPr sz="2600" spc="-5" dirty="0">
                <a:latin typeface="Arial"/>
                <a:cs typeface="Arial"/>
              </a:rPr>
              <a:t>= P(Z &lt; -1.60) + P(Z &gt; 1.60) = 0.0548 + 0.0548 =</a:t>
            </a:r>
            <a:r>
              <a:rPr sz="2600" spc="-110" dirty="0">
                <a:latin typeface="Arial"/>
                <a:cs typeface="Arial"/>
              </a:rPr>
              <a:t> </a:t>
            </a:r>
            <a:r>
              <a:rPr sz="2600" spc="-5" dirty="0">
                <a:latin typeface="Arial"/>
                <a:cs typeface="Arial"/>
              </a:rPr>
              <a:t>0.1096</a:t>
            </a:r>
            <a:endParaRPr sz="2600">
              <a:latin typeface="Arial"/>
              <a:cs typeface="Arial"/>
            </a:endParaRPr>
          </a:p>
          <a:p>
            <a:pPr marL="342900" marR="5080" indent="-330200">
              <a:lnSpc>
                <a:spcPts val="2700"/>
              </a:lnSpc>
              <a:spcBef>
                <a:spcPts val="1120"/>
              </a:spcBef>
            </a:pPr>
            <a:r>
              <a:rPr sz="2600" spc="-35" dirty="0">
                <a:latin typeface="Arial"/>
                <a:cs typeface="Arial"/>
              </a:rPr>
              <a:t>We </a:t>
            </a:r>
            <a:r>
              <a:rPr sz="2600" spc="-5" dirty="0">
                <a:latin typeface="Arial"/>
                <a:cs typeface="Arial"/>
              </a:rPr>
              <a:t>cannot conclude that </a:t>
            </a:r>
            <a:r>
              <a:rPr sz="2600" spc="-10" dirty="0">
                <a:latin typeface="Arial"/>
                <a:cs typeface="Arial"/>
              </a:rPr>
              <a:t>the </a:t>
            </a:r>
            <a:r>
              <a:rPr sz="2600" spc="-5" dirty="0">
                <a:latin typeface="Arial"/>
                <a:cs typeface="Arial"/>
              </a:rPr>
              <a:t>frequency of this type of surgery  </a:t>
            </a:r>
            <a:r>
              <a:rPr sz="2600" spc="-15" dirty="0">
                <a:latin typeface="Arial"/>
                <a:cs typeface="Arial"/>
              </a:rPr>
              <a:t>differs </a:t>
            </a:r>
            <a:r>
              <a:rPr sz="2600" spc="-5" dirty="0">
                <a:latin typeface="Arial"/>
                <a:cs typeface="Arial"/>
              </a:rPr>
              <a:t>between right and left hips.</a:t>
            </a:r>
            <a:endParaRPr sz="2600">
              <a:latin typeface="Arial"/>
              <a:cs typeface="Arial"/>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300" y="5461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3</a:t>
            </a:r>
          </a:p>
        </p:txBody>
      </p:sp>
      <p:sp>
        <p:nvSpPr>
          <p:cNvPr id="3" name="object 3"/>
          <p:cNvSpPr txBox="1"/>
          <p:nvPr/>
        </p:nvSpPr>
        <p:spPr>
          <a:xfrm>
            <a:off x="596900" y="1714500"/>
            <a:ext cx="8967470" cy="4373880"/>
          </a:xfrm>
          <a:prstGeom prst="rect">
            <a:avLst/>
          </a:prstGeom>
        </p:spPr>
        <p:txBody>
          <a:bodyPr vert="horz" wrap="square" lIns="0" tIns="62230" rIns="0" bIns="0" rtlCol="0">
            <a:spAutoFit/>
          </a:bodyPr>
          <a:lstStyle/>
          <a:p>
            <a:pPr marL="342900" marR="99060" indent="-330200">
              <a:lnSpc>
                <a:spcPct val="89800"/>
              </a:lnSpc>
              <a:spcBef>
                <a:spcPts val="490"/>
              </a:spcBef>
            </a:pPr>
            <a:r>
              <a:rPr sz="3200" dirty="0">
                <a:latin typeface="Arial"/>
                <a:cs typeface="Arial"/>
              </a:rPr>
              <a:t>During a recent </a:t>
            </a:r>
            <a:r>
              <a:rPr sz="3200" spc="-5" dirty="0">
                <a:latin typeface="Arial"/>
                <a:cs typeface="Arial"/>
              </a:rPr>
              <a:t>drought, </a:t>
            </a:r>
            <a:r>
              <a:rPr sz="3200" dirty="0">
                <a:latin typeface="Arial"/>
                <a:cs typeface="Arial"/>
              </a:rPr>
              <a:t>a </a:t>
            </a:r>
            <a:r>
              <a:rPr sz="3200" spc="-5" dirty="0">
                <a:latin typeface="Arial"/>
                <a:cs typeface="Arial"/>
              </a:rPr>
              <a:t>water utility </a:t>
            </a:r>
            <a:r>
              <a:rPr sz="3200" dirty="0">
                <a:latin typeface="Arial"/>
                <a:cs typeface="Arial"/>
              </a:rPr>
              <a:t>in a  </a:t>
            </a:r>
            <a:r>
              <a:rPr sz="3200" spc="-5" dirty="0">
                <a:latin typeface="Arial"/>
                <a:cs typeface="Arial"/>
              </a:rPr>
              <a:t>certain town </a:t>
            </a:r>
            <a:r>
              <a:rPr sz="3200" dirty="0">
                <a:latin typeface="Arial"/>
                <a:cs typeface="Arial"/>
              </a:rPr>
              <a:t>sampled 100 </a:t>
            </a:r>
            <a:r>
              <a:rPr sz="3200" spc="-5" dirty="0">
                <a:latin typeface="Arial"/>
                <a:cs typeface="Arial"/>
              </a:rPr>
              <a:t>residential water </a:t>
            </a:r>
            <a:r>
              <a:rPr sz="3200" dirty="0">
                <a:latin typeface="Arial"/>
                <a:cs typeface="Arial"/>
              </a:rPr>
              <a:t>bills  and </a:t>
            </a:r>
            <a:r>
              <a:rPr sz="3200" spc="-5" dirty="0">
                <a:latin typeface="Arial"/>
                <a:cs typeface="Arial"/>
              </a:rPr>
              <a:t>found that </a:t>
            </a:r>
            <a:r>
              <a:rPr sz="3200" dirty="0">
                <a:latin typeface="Arial"/>
                <a:cs typeface="Arial"/>
              </a:rPr>
              <a:t>73 of </a:t>
            </a:r>
            <a:r>
              <a:rPr sz="3200" spc="-5" dirty="0">
                <a:latin typeface="Arial"/>
                <a:cs typeface="Arial"/>
              </a:rPr>
              <a:t>the </a:t>
            </a:r>
            <a:r>
              <a:rPr sz="3200" dirty="0">
                <a:latin typeface="Arial"/>
                <a:cs typeface="Arial"/>
              </a:rPr>
              <a:t>residences had  reduced </a:t>
            </a:r>
            <a:r>
              <a:rPr sz="3200" spc="-5" dirty="0">
                <a:latin typeface="Arial"/>
                <a:cs typeface="Arial"/>
              </a:rPr>
              <a:t>their water consumption </a:t>
            </a:r>
            <a:r>
              <a:rPr sz="3200" dirty="0">
                <a:latin typeface="Arial"/>
                <a:cs typeface="Arial"/>
              </a:rPr>
              <a:t>over </a:t>
            </a:r>
            <a:r>
              <a:rPr sz="3200" spc="-5" dirty="0">
                <a:latin typeface="Arial"/>
                <a:cs typeface="Arial"/>
              </a:rPr>
              <a:t>that </a:t>
            </a:r>
            <a:r>
              <a:rPr sz="3200" dirty="0">
                <a:latin typeface="Arial"/>
                <a:cs typeface="Arial"/>
              </a:rPr>
              <a:t>of  </a:t>
            </a:r>
            <a:r>
              <a:rPr sz="3200" spc="-5" dirty="0">
                <a:latin typeface="Arial"/>
                <a:cs typeface="Arial"/>
              </a:rPr>
              <a:t>the </a:t>
            </a:r>
            <a:r>
              <a:rPr sz="3200" dirty="0">
                <a:latin typeface="Arial"/>
                <a:cs typeface="Arial"/>
              </a:rPr>
              <a:t>previous</a:t>
            </a:r>
            <a:r>
              <a:rPr sz="3200" spc="-5" dirty="0">
                <a:latin typeface="Arial"/>
                <a:cs typeface="Arial"/>
              </a:rPr>
              <a:t> </a:t>
            </a:r>
            <a:r>
              <a:rPr sz="3200" spc="-40" dirty="0">
                <a:latin typeface="Arial"/>
                <a:cs typeface="Arial"/>
              </a:rPr>
              <a:t>year.</a:t>
            </a:r>
            <a:endParaRPr sz="3200">
              <a:latin typeface="Arial"/>
              <a:cs typeface="Arial"/>
            </a:endParaRPr>
          </a:p>
          <a:p>
            <a:pPr>
              <a:lnSpc>
                <a:spcPct val="100000"/>
              </a:lnSpc>
            </a:pPr>
            <a:endParaRPr sz="3600">
              <a:latin typeface="Times New Roman"/>
              <a:cs typeface="Times New Roman"/>
            </a:endParaRPr>
          </a:p>
          <a:p>
            <a:pPr marL="342900" marR="5080" indent="-330200">
              <a:lnSpc>
                <a:spcPct val="89800"/>
              </a:lnSpc>
              <a:spcBef>
                <a:spcPts val="2110"/>
              </a:spcBef>
            </a:pPr>
            <a:r>
              <a:rPr sz="3200" b="1" dirty="0">
                <a:latin typeface="Arial"/>
                <a:cs typeface="Arial"/>
              </a:rPr>
              <a:t>Can </a:t>
            </a:r>
            <a:r>
              <a:rPr sz="3200" b="1" spc="-5" dirty="0">
                <a:latin typeface="Arial"/>
                <a:cs typeface="Arial"/>
              </a:rPr>
              <a:t>it be concluded that more than </a:t>
            </a:r>
            <a:r>
              <a:rPr sz="3200" b="1" dirty="0">
                <a:latin typeface="Arial"/>
                <a:cs typeface="Arial"/>
              </a:rPr>
              <a:t>60% </a:t>
            </a:r>
            <a:r>
              <a:rPr sz="3200" b="1" spc="-5" dirty="0">
                <a:latin typeface="Arial"/>
                <a:cs typeface="Arial"/>
              </a:rPr>
              <a:t>of the  residences in the town reduced their water  consumption?</a:t>
            </a:r>
            <a:endParaRPr sz="3200">
              <a:latin typeface="Arial"/>
              <a:cs typeface="Arial"/>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860">
              <a:lnSpc>
                <a:spcPct val="100000"/>
              </a:lnSpc>
              <a:spcBef>
                <a:spcPts val="100"/>
              </a:spcBef>
              <a:tabLst>
                <a:tab pos="2413635" algn="l"/>
                <a:tab pos="2879725" algn="l"/>
              </a:tabLst>
            </a:pPr>
            <a:r>
              <a:rPr spc="-5" dirty="0"/>
              <a:t>Problem	</a:t>
            </a:r>
            <a:r>
              <a:rPr dirty="0"/>
              <a:t>3	:</a:t>
            </a:r>
            <a:r>
              <a:rPr spc="-85" dirty="0"/>
              <a:t> </a:t>
            </a:r>
            <a:r>
              <a:rPr spc="-5" dirty="0"/>
              <a:t>Solution</a:t>
            </a:r>
          </a:p>
        </p:txBody>
      </p:sp>
      <p:sp>
        <p:nvSpPr>
          <p:cNvPr id="3" name="object 3"/>
          <p:cNvSpPr txBox="1"/>
          <p:nvPr/>
        </p:nvSpPr>
        <p:spPr>
          <a:xfrm>
            <a:off x="596900" y="1641957"/>
            <a:ext cx="8911590" cy="4457700"/>
          </a:xfrm>
          <a:prstGeom prst="rect">
            <a:avLst/>
          </a:prstGeom>
        </p:spPr>
        <p:txBody>
          <a:bodyPr vert="horz" wrap="square" lIns="0" tIns="104139" rIns="0" bIns="0" rtlCol="0">
            <a:spAutoFit/>
          </a:bodyPr>
          <a:lstStyle/>
          <a:p>
            <a:pPr marL="12700">
              <a:lnSpc>
                <a:spcPct val="100000"/>
              </a:lnSpc>
              <a:spcBef>
                <a:spcPts val="819"/>
              </a:spcBef>
            </a:pPr>
            <a:r>
              <a:rPr sz="2150" spc="-5" dirty="0">
                <a:latin typeface="Arial"/>
                <a:cs typeface="Arial"/>
              </a:rPr>
              <a:t>p_hat = 73/100 =</a:t>
            </a:r>
            <a:r>
              <a:rPr sz="2150" spc="-10" dirty="0">
                <a:latin typeface="Arial"/>
                <a:cs typeface="Arial"/>
              </a:rPr>
              <a:t> </a:t>
            </a:r>
            <a:r>
              <a:rPr sz="2150" spc="-5" dirty="0">
                <a:latin typeface="Arial"/>
                <a:cs typeface="Arial"/>
              </a:rPr>
              <a:t>0.73</a:t>
            </a:r>
            <a:endParaRPr sz="2150">
              <a:latin typeface="Arial"/>
              <a:cs typeface="Arial"/>
            </a:endParaRPr>
          </a:p>
          <a:p>
            <a:pPr marL="342900" marR="488950" indent="-330200">
              <a:lnSpc>
                <a:spcPts val="2300"/>
              </a:lnSpc>
              <a:spcBef>
                <a:spcPts val="1030"/>
              </a:spcBef>
            </a:pPr>
            <a:r>
              <a:rPr sz="2150" spc="-5" dirty="0">
                <a:latin typeface="Arial"/>
                <a:cs typeface="Arial"/>
              </a:rPr>
              <a:t>Can it be concluded that more than 60% of the residences in the town  reduced their water</a:t>
            </a:r>
            <a:r>
              <a:rPr sz="2150" spc="-10" dirty="0">
                <a:latin typeface="Arial"/>
                <a:cs typeface="Arial"/>
              </a:rPr>
              <a:t> </a:t>
            </a:r>
            <a:r>
              <a:rPr sz="2150" spc="-5" dirty="0">
                <a:latin typeface="Arial"/>
                <a:cs typeface="Arial"/>
              </a:rPr>
              <a:t>consumption?</a:t>
            </a:r>
            <a:endParaRPr sz="2150">
              <a:latin typeface="Arial"/>
              <a:cs typeface="Arial"/>
            </a:endParaRPr>
          </a:p>
          <a:p>
            <a:pPr marL="2400300">
              <a:lnSpc>
                <a:spcPts val="2285"/>
              </a:lnSpc>
              <a:spcBef>
                <a:spcPts val="690"/>
              </a:spcBef>
              <a:tabLst>
                <a:tab pos="2773045" algn="l"/>
                <a:tab pos="3014980" algn="l"/>
                <a:tab pos="5414645" algn="l"/>
              </a:tabLst>
            </a:pPr>
            <a:r>
              <a:rPr sz="2150" b="1" spc="-5" dirty="0">
                <a:solidFill>
                  <a:srgbClr val="3465A4"/>
                </a:solidFill>
                <a:latin typeface="Arial"/>
                <a:cs typeface="Arial"/>
              </a:rPr>
              <a:t>H	:	p ≤ 0.60</a:t>
            </a:r>
            <a:r>
              <a:rPr sz="2150" b="1" dirty="0">
                <a:solidFill>
                  <a:srgbClr val="3465A4"/>
                </a:solidFill>
                <a:latin typeface="Arial"/>
                <a:cs typeface="Arial"/>
              </a:rPr>
              <a:t> </a:t>
            </a:r>
            <a:r>
              <a:rPr sz="2150" b="1" spc="-5" dirty="0">
                <a:solidFill>
                  <a:srgbClr val="3465A4"/>
                </a:solidFill>
                <a:latin typeface="Arial"/>
                <a:cs typeface="Arial"/>
              </a:rPr>
              <a:t>versus H	: p &gt;</a:t>
            </a:r>
            <a:r>
              <a:rPr sz="2150" b="1" spc="-10" dirty="0">
                <a:solidFill>
                  <a:srgbClr val="3465A4"/>
                </a:solidFill>
                <a:latin typeface="Arial"/>
                <a:cs typeface="Arial"/>
              </a:rPr>
              <a:t> </a:t>
            </a:r>
            <a:r>
              <a:rPr sz="2150" b="1" spc="-5" dirty="0">
                <a:solidFill>
                  <a:srgbClr val="3465A4"/>
                </a:solidFill>
                <a:latin typeface="Arial"/>
                <a:cs typeface="Arial"/>
              </a:rPr>
              <a:t>0.60</a:t>
            </a:r>
            <a:endParaRPr sz="2150">
              <a:latin typeface="Arial"/>
              <a:cs typeface="Arial"/>
            </a:endParaRPr>
          </a:p>
          <a:p>
            <a:pPr marL="2596515">
              <a:lnSpc>
                <a:spcPts val="1385"/>
              </a:lnSpc>
              <a:tabLst>
                <a:tab pos="5238115" algn="l"/>
              </a:tabLst>
            </a:pPr>
            <a:r>
              <a:rPr sz="1400" b="1" spc="15" dirty="0">
                <a:solidFill>
                  <a:srgbClr val="3465A4"/>
                </a:solidFill>
                <a:latin typeface="Arial"/>
                <a:cs typeface="Arial"/>
              </a:rPr>
              <a:t>0	1</a:t>
            </a:r>
            <a:endParaRPr sz="1400">
              <a:latin typeface="Arial"/>
              <a:cs typeface="Arial"/>
            </a:endParaRPr>
          </a:p>
          <a:p>
            <a:pPr marL="920115">
              <a:lnSpc>
                <a:spcPct val="100000"/>
              </a:lnSpc>
              <a:spcBef>
                <a:spcPts val="330"/>
              </a:spcBef>
            </a:pPr>
            <a:r>
              <a:rPr sz="2150" spc="-5" dirty="0">
                <a:latin typeface="Arial"/>
                <a:cs typeface="Arial"/>
              </a:rPr>
              <a:t>(0.73 –</a:t>
            </a:r>
            <a:r>
              <a:rPr sz="2150" spc="-10" dirty="0">
                <a:latin typeface="Arial"/>
                <a:cs typeface="Arial"/>
              </a:rPr>
              <a:t> </a:t>
            </a:r>
            <a:r>
              <a:rPr sz="2150" spc="-5" dirty="0">
                <a:latin typeface="Arial"/>
                <a:cs typeface="Arial"/>
              </a:rPr>
              <a:t>0.60)</a:t>
            </a:r>
            <a:endParaRPr sz="2150">
              <a:latin typeface="Arial"/>
              <a:cs typeface="Arial"/>
            </a:endParaRPr>
          </a:p>
          <a:p>
            <a:pPr marL="390525" marR="5651500" indent="-378460">
              <a:lnSpc>
                <a:spcPct val="127899"/>
              </a:lnSpc>
            </a:pPr>
            <a:r>
              <a:rPr sz="2150" spc="-5" dirty="0">
                <a:latin typeface="Arial"/>
                <a:cs typeface="Arial"/>
              </a:rPr>
              <a:t>z = ---------------------------  sqrt(0.60(1 –</a:t>
            </a:r>
            <a:r>
              <a:rPr sz="2150" spc="-75" dirty="0">
                <a:latin typeface="Arial"/>
                <a:cs typeface="Arial"/>
              </a:rPr>
              <a:t> </a:t>
            </a:r>
            <a:r>
              <a:rPr sz="2150" spc="-5" dirty="0">
                <a:latin typeface="Arial"/>
                <a:cs typeface="Arial"/>
              </a:rPr>
              <a:t>0.60)/100)</a:t>
            </a:r>
            <a:endParaRPr sz="2150">
              <a:latin typeface="Arial"/>
              <a:cs typeface="Arial"/>
            </a:endParaRPr>
          </a:p>
          <a:p>
            <a:pPr marL="12700">
              <a:lnSpc>
                <a:spcPct val="100000"/>
              </a:lnSpc>
              <a:spcBef>
                <a:spcPts val="620"/>
              </a:spcBef>
              <a:tabLst>
                <a:tab pos="693420" algn="l"/>
              </a:tabLst>
            </a:pPr>
            <a:r>
              <a:rPr sz="2150" spc="-5" dirty="0">
                <a:latin typeface="Arial"/>
                <a:cs typeface="Arial"/>
              </a:rPr>
              <a:t>=&gt; z	= 2.65</a:t>
            </a:r>
            <a:endParaRPr sz="2150">
              <a:latin typeface="Arial"/>
              <a:cs typeface="Arial"/>
            </a:endParaRPr>
          </a:p>
          <a:p>
            <a:pPr marL="12700">
              <a:lnSpc>
                <a:spcPct val="100000"/>
              </a:lnSpc>
              <a:spcBef>
                <a:spcPts val="720"/>
              </a:spcBef>
            </a:pPr>
            <a:r>
              <a:rPr sz="2150" spc="-5" dirty="0">
                <a:latin typeface="Arial"/>
                <a:cs typeface="Arial"/>
              </a:rPr>
              <a:t>=&gt; P = P(Z &gt; 2.65) =</a:t>
            </a:r>
            <a:r>
              <a:rPr sz="2150" spc="-55" dirty="0">
                <a:latin typeface="Arial"/>
                <a:cs typeface="Arial"/>
              </a:rPr>
              <a:t> </a:t>
            </a:r>
            <a:r>
              <a:rPr sz="2150" spc="-5" dirty="0">
                <a:latin typeface="Arial"/>
                <a:cs typeface="Arial"/>
              </a:rPr>
              <a:t>0.0040</a:t>
            </a:r>
            <a:endParaRPr sz="2150">
              <a:latin typeface="Arial"/>
              <a:cs typeface="Arial"/>
            </a:endParaRPr>
          </a:p>
          <a:p>
            <a:pPr marL="342900" marR="5080" indent="-330200">
              <a:lnSpc>
                <a:spcPts val="2300"/>
              </a:lnSpc>
              <a:spcBef>
                <a:spcPts val="1030"/>
              </a:spcBef>
            </a:pPr>
            <a:r>
              <a:rPr sz="2150" spc="-5" dirty="0">
                <a:latin typeface="Arial"/>
                <a:cs typeface="Arial"/>
              </a:rPr>
              <a:t>Hence we can conclude that more than 60% of the residences in the town  reduced their water</a:t>
            </a:r>
            <a:r>
              <a:rPr sz="2150" spc="-10" dirty="0">
                <a:latin typeface="Arial"/>
                <a:cs typeface="Arial"/>
              </a:rPr>
              <a:t> </a:t>
            </a:r>
            <a:r>
              <a:rPr sz="2150" spc="-5" dirty="0">
                <a:latin typeface="Arial"/>
                <a:cs typeface="Arial"/>
              </a:rPr>
              <a:t>consumption.</a:t>
            </a:r>
            <a:endParaRPr sz="2150">
              <a:latin typeface="Arial"/>
              <a:cs typeface="Arial"/>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300" y="5461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4</a:t>
            </a:r>
          </a:p>
        </p:txBody>
      </p:sp>
      <p:sp>
        <p:nvSpPr>
          <p:cNvPr id="3" name="object 3"/>
          <p:cNvSpPr txBox="1"/>
          <p:nvPr/>
        </p:nvSpPr>
        <p:spPr>
          <a:xfrm>
            <a:off x="165100" y="1714500"/>
            <a:ext cx="9381490" cy="1595120"/>
          </a:xfrm>
          <a:prstGeom prst="rect">
            <a:avLst/>
          </a:prstGeom>
        </p:spPr>
        <p:txBody>
          <a:bodyPr vert="horz" wrap="square" lIns="0" tIns="63500" rIns="0" bIns="0" rtlCol="0">
            <a:spAutoFit/>
          </a:bodyPr>
          <a:lstStyle/>
          <a:p>
            <a:pPr marL="342900" marR="5080" indent="-330200">
              <a:lnSpc>
                <a:spcPts val="3000"/>
              </a:lnSpc>
              <a:spcBef>
                <a:spcPts val="500"/>
              </a:spcBef>
            </a:pPr>
            <a:r>
              <a:rPr sz="2800" spc="-5" dirty="0">
                <a:latin typeface="Arial"/>
                <a:cs typeface="Arial"/>
              </a:rPr>
              <a:t>The following output presents the results </a:t>
            </a:r>
            <a:r>
              <a:rPr sz="2800" dirty="0">
                <a:latin typeface="Arial"/>
                <a:cs typeface="Arial"/>
              </a:rPr>
              <a:t>of a </a:t>
            </a:r>
            <a:r>
              <a:rPr sz="2800" spc="-5" dirty="0">
                <a:latin typeface="Arial"/>
                <a:cs typeface="Arial"/>
              </a:rPr>
              <a:t>hypothesis  test for </a:t>
            </a:r>
            <a:r>
              <a:rPr sz="2800" dirty="0">
                <a:latin typeface="Arial"/>
                <a:cs typeface="Arial"/>
              </a:rPr>
              <a:t>a </a:t>
            </a:r>
            <a:r>
              <a:rPr sz="2800" spc="-5" dirty="0">
                <a:latin typeface="Arial"/>
                <a:cs typeface="Arial"/>
              </a:rPr>
              <a:t>population proportion </a:t>
            </a:r>
            <a:r>
              <a:rPr sz="2800" dirty="0">
                <a:latin typeface="Arial"/>
                <a:cs typeface="Arial"/>
              </a:rPr>
              <a:t>p. Some of </a:t>
            </a:r>
            <a:r>
              <a:rPr sz="2800" spc="-5" dirty="0">
                <a:latin typeface="Arial"/>
                <a:cs typeface="Arial"/>
              </a:rPr>
              <a:t>the </a:t>
            </a:r>
            <a:r>
              <a:rPr sz="2800" dirty="0">
                <a:latin typeface="Arial"/>
                <a:cs typeface="Arial"/>
              </a:rPr>
              <a:t>numbers  are missing. </a:t>
            </a:r>
            <a:r>
              <a:rPr sz="2800" spc="-5" dirty="0">
                <a:latin typeface="Arial"/>
                <a:cs typeface="Arial"/>
              </a:rPr>
              <a:t>Fill </a:t>
            </a:r>
            <a:r>
              <a:rPr sz="2800" dirty="0">
                <a:latin typeface="Arial"/>
                <a:cs typeface="Arial"/>
              </a:rPr>
              <a:t>in </a:t>
            </a:r>
            <a:r>
              <a:rPr sz="2800" spc="-5" dirty="0">
                <a:latin typeface="Arial"/>
                <a:cs typeface="Arial"/>
              </a:rPr>
              <a:t>the </a:t>
            </a:r>
            <a:r>
              <a:rPr sz="2800" dirty="0">
                <a:latin typeface="Arial"/>
                <a:cs typeface="Arial"/>
              </a:rPr>
              <a:t>numbers </a:t>
            </a:r>
            <a:r>
              <a:rPr sz="2800" spc="-5" dirty="0">
                <a:latin typeface="Arial"/>
                <a:cs typeface="Arial"/>
              </a:rPr>
              <a:t>for </a:t>
            </a:r>
            <a:r>
              <a:rPr sz="2800" dirty="0">
                <a:latin typeface="Arial"/>
                <a:cs typeface="Arial"/>
              </a:rPr>
              <a:t>(a) </a:t>
            </a:r>
            <a:r>
              <a:rPr sz="2800" spc="-5" dirty="0">
                <a:latin typeface="Arial"/>
                <a:cs typeface="Arial"/>
              </a:rPr>
              <a:t>through </a:t>
            </a:r>
            <a:r>
              <a:rPr sz="2800" dirty="0">
                <a:latin typeface="Arial"/>
                <a:cs typeface="Arial"/>
              </a:rPr>
              <a:t>(c). </a:t>
            </a:r>
            <a:r>
              <a:rPr sz="2800" spc="-80" dirty="0">
                <a:latin typeface="Arial"/>
                <a:cs typeface="Arial"/>
              </a:rPr>
              <a:t>Test </a:t>
            </a:r>
            <a:r>
              <a:rPr sz="2800" dirty="0">
                <a:latin typeface="Arial"/>
                <a:cs typeface="Arial"/>
              </a:rPr>
              <a:t>of  p ≥ </a:t>
            </a:r>
            <a:r>
              <a:rPr sz="2800" spc="-5" dirty="0">
                <a:latin typeface="Arial"/>
                <a:cs typeface="Arial"/>
              </a:rPr>
              <a:t>0.7 </a:t>
            </a:r>
            <a:r>
              <a:rPr sz="2800" dirty="0">
                <a:latin typeface="Arial"/>
                <a:cs typeface="Arial"/>
              </a:rPr>
              <a:t>vs p &lt;</a:t>
            </a:r>
            <a:r>
              <a:rPr sz="2800" spc="-15" dirty="0">
                <a:latin typeface="Arial"/>
                <a:cs typeface="Arial"/>
              </a:rPr>
              <a:t> </a:t>
            </a:r>
            <a:r>
              <a:rPr sz="2800" spc="-5" dirty="0">
                <a:latin typeface="Arial"/>
                <a:cs typeface="Arial"/>
              </a:rPr>
              <a:t>0.7</a:t>
            </a:r>
            <a:endParaRPr sz="2800">
              <a:latin typeface="Arial"/>
              <a:cs typeface="Arial"/>
            </a:endParaRPr>
          </a:p>
        </p:txBody>
      </p:sp>
      <p:sp>
        <p:nvSpPr>
          <p:cNvPr id="4" name="object 4"/>
          <p:cNvSpPr/>
          <p:nvPr/>
        </p:nvSpPr>
        <p:spPr>
          <a:xfrm>
            <a:off x="88900" y="3606800"/>
            <a:ext cx="9931400" cy="12192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0" y="304800"/>
            <a:ext cx="5458460" cy="695960"/>
          </a:xfrm>
          <a:prstGeom prst="rect">
            <a:avLst/>
          </a:prstGeom>
        </p:spPr>
        <p:txBody>
          <a:bodyPr vert="horz" wrap="square" lIns="0" tIns="12700" rIns="0" bIns="0" rtlCol="0">
            <a:spAutoFit/>
          </a:bodyPr>
          <a:lstStyle/>
          <a:p>
            <a:pPr marL="12700">
              <a:lnSpc>
                <a:spcPct val="100000"/>
              </a:lnSpc>
              <a:spcBef>
                <a:spcPts val="100"/>
              </a:spcBef>
              <a:tabLst>
                <a:tab pos="2403475" algn="l"/>
                <a:tab pos="2869565" algn="l"/>
              </a:tabLst>
            </a:pPr>
            <a:r>
              <a:rPr spc="-5" dirty="0"/>
              <a:t>Problem	</a:t>
            </a:r>
            <a:r>
              <a:rPr dirty="0"/>
              <a:t>4	:</a:t>
            </a:r>
            <a:r>
              <a:rPr spc="-85" dirty="0"/>
              <a:t> </a:t>
            </a:r>
            <a:r>
              <a:rPr spc="-5" dirty="0"/>
              <a:t>Solution</a:t>
            </a:r>
          </a:p>
        </p:txBody>
      </p:sp>
      <p:sp>
        <p:nvSpPr>
          <p:cNvPr id="3" name="object 3"/>
          <p:cNvSpPr txBox="1"/>
          <p:nvPr/>
        </p:nvSpPr>
        <p:spPr>
          <a:xfrm>
            <a:off x="88900" y="1249172"/>
            <a:ext cx="9775190" cy="5519420"/>
          </a:xfrm>
          <a:prstGeom prst="rect">
            <a:avLst/>
          </a:prstGeom>
        </p:spPr>
        <p:txBody>
          <a:bodyPr vert="horz" wrap="square" lIns="0" tIns="13970" rIns="0" bIns="0" rtlCol="0">
            <a:spAutoFit/>
          </a:bodyPr>
          <a:lstStyle/>
          <a:p>
            <a:pPr marL="12700">
              <a:lnSpc>
                <a:spcPct val="100000"/>
              </a:lnSpc>
              <a:spcBef>
                <a:spcPts val="110"/>
              </a:spcBef>
            </a:pPr>
            <a:r>
              <a:rPr sz="2450" spc="5" dirty="0">
                <a:latin typeface="Arial"/>
                <a:cs typeface="Arial"/>
              </a:rPr>
              <a:t>a) Sample p = p_hat = 345/500 =</a:t>
            </a:r>
            <a:r>
              <a:rPr sz="2450" spc="-45" dirty="0">
                <a:latin typeface="Arial"/>
                <a:cs typeface="Arial"/>
              </a:rPr>
              <a:t> </a:t>
            </a:r>
            <a:r>
              <a:rPr sz="2450" spc="5" dirty="0">
                <a:latin typeface="Arial"/>
                <a:cs typeface="Arial"/>
              </a:rPr>
              <a:t>0.690.</a:t>
            </a:r>
            <a:endParaRPr sz="2450">
              <a:latin typeface="Arial"/>
              <a:cs typeface="Arial"/>
            </a:endParaRPr>
          </a:p>
          <a:p>
            <a:pPr>
              <a:lnSpc>
                <a:spcPct val="100000"/>
              </a:lnSpc>
              <a:spcBef>
                <a:spcPts val="35"/>
              </a:spcBef>
            </a:pPr>
            <a:endParaRPr sz="3850">
              <a:latin typeface="Times New Roman"/>
              <a:cs typeface="Times New Roman"/>
            </a:endParaRPr>
          </a:p>
          <a:p>
            <a:pPr marL="342900" indent="-330200">
              <a:lnSpc>
                <a:spcPct val="100000"/>
              </a:lnSpc>
              <a:buAutoNum type="alphaLcParenBoth" startAt="2"/>
              <a:tabLst>
                <a:tab pos="476884" algn="l"/>
              </a:tabLst>
            </a:pPr>
            <a:r>
              <a:rPr sz="2450" spc="5" dirty="0">
                <a:latin typeface="Arial"/>
                <a:cs typeface="Arial"/>
              </a:rPr>
              <a:t>The null and </a:t>
            </a:r>
            <a:r>
              <a:rPr sz="2450" dirty="0">
                <a:latin typeface="Arial"/>
                <a:cs typeface="Arial"/>
              </a:rPr>
              <a:t>alternate </a:t>
            </a:r>
            <a:r>
              <a:rPr sz="2450" spc="5" dirty="0">
                <a:latin typeface="Arial"/>
                <a:cs typeface="Arial"/>
              </a:rPr>
              <a:t>hypotheses</a:t>
            </a:r>
            <a:r>
              <a:rPr sz="2450" spc="-20" dirty="0">
                <a:latin typeface="Arial"/>
                <a:cs typeface="Arial"/>
              </a:rPr>
              <a:t> </a:t>
            </a:r>
            <a:r>
              <a:rPr sz="2450" spc="5" dirty="0">
                <a:latin typeface="Arial"/>
                <a:cs typeface="Arial"/>
              </a:rPr>
              <a:t>are</a:t>
            </a:r>
            <a:endParaRPr sz="2450">
              <a:latin typeface="Arial"/>
              <a:cs typeface="Arial"/>
            </a:endParaRPr>
          </a:p>
          <a:p>
            <a:pPr marL="2844800">
              <a:lnSpc>
                <a:spcPts val="2465"/>
              </a:lnSpc>
              <a:spcBef>
                <a:spcPts val="760"/>
              </a:spcBef>
              <a:tabLst>
                <a:tab pos="3273425" algn="l"/>
                <a:tab pos="5926455" algn="l"/>
              </a:tabLst>
            </a:pPr>
            <a:r>
              <a:rPr sz="2450" spc="10" dirty="0">
                <a:latin typeface="Arial"/>
                <a:cs typeface="Arial"/>
              </a:rPr>
              <a:t>H	</a:t>
            </a:r>
            <a:r>
              <a:rPr sz="2450" dirty="0">
                <a:latin typeface="Arial"/>
                <a:cs typeface="Arial"/>
              </a:rPr>
              <a:t>: </a:t>
            </a:r>
            <a:r>
              <a:rPr sz="2450" spc="5" dirty="0">
                <a:latin typeface="Arial"/>
                <a:cs typeface="Arial"/>
              </a:rPr>
              <a:t>p ≥ </a:t>
            </a:r>
            <a:r>
              <a:rPr sz="2450" dirty="0">
                <a:latin typeface="Arial"/>
                <a:cs typeface="Arial"/>
              </a:rPr>
              <a:t>0.7</a:t>
            </a:r>
            <a:r>
              <a:rPr sz="2450" spc="5" dirty="0">
                <a:latin typeface="Arial"/>
                <a:cs typeface="Arial"/>
              </a:rPr>
              <a:t> versus </a:t>
            </a:r>
            <a:r>
              <a:rPr sz="2450" spc="10" dirty="0">
                <a:latin typeface="Arial"/>
                <a:cs typeface="Arial"/>
              </a:rPr>
              <a:t>H	</a:t>
            </a:r>
            <a:r>
              <a:rPr sz="2450" dirty="0">
                <a:latin typeface="Arial"/>
                <a:cs typeface="Arial"/>
              </a:rPr>
              <a:t>: </a:t>
            </a:r>
            <a:r>
              <a:rPr sz="2450" spc="5" dirty="0">
                <a:latin typeface="Arial"/>
                <a:cs typeface="Arial"/>
              </a:rPr>
              <a:t>µ &lt;</a:t>
            </a:r>
            <a:r>
              <a:rPr sz="2450" spc="-10" dirty="0">
                <a:latin typeface="Arial"/>
                <a:cs typeface="Arial"/>
              </a:rPr>
              <a:t> </a:t>
            </a:r>
            <a:r>
              <a:rPr sz="2450" dirty="0">
                <a:latin typeface="Arial"/>
                <a:cs typeface="Arial"/>
              </a:rPr>
              <a:t>0.7.</a:t>
            </a:r>
            <a:endParaRPr sz="2450">
              <a:latin typeface="Arial"/>
              <a:cs typeface="Arial"/>
            </a:endParaRPr>
          </a:p>
          <a:p>
            <a:pPr marL="3070225">
              <a:lnSpc>
                <a:spcPts val="1505"/>
              </a:lnSpc>
              <a:tabLst>
                <a:tab pos="5723255" algn="l"/>
              </a:tabLst>
            </a:pPr>
            <a:r>
              <a:rPr sz="1650" spc="-5" dirty="0">
                <a:latin typeface="Arial"/>
                <a:cs typeface="Arial"/>
              </a:rPr>
              <a:t>0	1</a:t>
            </a:r>
            <a:endParaRPr sz="1650">
              <a:latin typeface="Arial"/>
              <a:cs typeface="Arial"/>
            </a:endParaRPr>
          </a:p>
          <a:p>
            <a:pPr marL="12700">
              <a:lnSpc>
                <a:spcPct val="100000"/>
              </a:lnSpc>
              <a:spcBef>
                <a:spcPts val="525"/>
              </a:spcBef>
            </a:pPr>
            <a:r>
              <a:rPr sz="2450" spc="5" dirty="0">
                <a:latin typeface="Arial"/>
                <a:cs typeface="Arial"/>
              </a:rPr>
              <a:t>n =</a:t>
            </a:r>
            <a:r>
              <a:rPr sz="2450" spc="-10" dirty="0">
                <a:latin typeface="Arial"/>
                <a:cs typeface="Arial"/>
              </a:rPr>
              <a:t> </a:t>
            </a:r>
            <a:r>
              <a:rPr sz="2450" spc="5" dirty="0">
                <a:latin typeface="Arial"/>
                <a:cs typeface="Arial"/>
              </a:rPr>
              <a:t>500.</a:t>
            </a:r>
            <a:endParaRPr sz="2450">
              <a:latin typeface="Arial"/>
              <a:cs typeface="Arial"/>
            </a:endParaRPr>
          </a:p>
          <a:p>
            <a:pPr marL="12700">
              <a:lnSpc>
                <a:spcPct val="100000"/>
              </a:lnSpc>
              <a:spcBef>
                <a:spcPts val="660"/>
              </a:spcBef>
            </a:pPr>
            <a:r>
              <a:rPr sz="2450" spc="5" dirty="0">
                <a:latin typeface="Arial"/>
                <a:cs typeface="Arial"/>
              </a:rPr>
              <a:t>From part (a), p_hat =</a:t>
            </a:r>
            <a:r>
              <a:rPr sz="2450" spc="-25" dirty="0">
                <a:latin typeface="Arial"/>
                <a:cs typeface="Arial"/>
              </a:rPr>
              <a:t> </a:t>
            </a:r>
            <a:r>
              <a:rPr sz="2450" spc="5" dirty="0">
                <a:latin typeface="Arial"/>
                <a:cs typeface="Arial"/>
              </a:rPr>
              <a:t>0.690.</a:t>
            </a:r>
            <a:endParaRPr sz="2450">
              <a:latin typeface="Arial"/>
              <a:cs typeface="Arial"/>
            </a:endParaRPr>
          </a:p>
          <a:p>
            <a:pPr marL="12700" marR="3987800">
              <a:lnSpc>
                <a:spcPts val="3700"/>
              </a:lnSpc>
              <a:spcBef>
                <a:spcPts val="250"/>
              </a:spcBef>
            </a:pPr>
            <a:r>
              <a:rPr sz="2450" spc="5" dirty="0">
                <a:latin typeface="Arial"/>
                <a:cs typeface="Arial"/>
              </a:rPr>
              <a:t>z = (0.690 − 0.700)/ sqrt(0.7(1 −</a:t>
            </a:r>
            <a:r>
              <a:rPr sz="2450" spc="-110" dirty="0">
                <a:latin typeface="Arial"/>
                <a:cs typeface="Arial"/>
              </a:rPr>
              <a:t> </a:t>
            </a:r>
            <a:r>
              <a:rPr sz="2450" spc="5" dirty="0">
                <a:latin typeface="Arial"/>
                <a:cs typeface="Arial"/>
              </a:rPr>
              <a:t>0.7)/500)  z =</a:t>
            </a:r>
            <a:r>
              <a:rPr sz="2450" spc="-10" dirty="0">
                <a:latin typeface="Arial"/>
                <a:cs typeface="Arial"/>
              </a:rPr>
              <a:t> </a:t>
            </a:r>
            <a:r>
              <a:rPr sz="2450" spc="5" dirty="0">
                <a:latin typeface="Arial"/>
                <a:cs typeface="Arial"/>
              </a:rPr>
              <a:t>−0.49.</a:t>
            </a:r>
            <a:endParaRPr sz="2450">
              <a:latin typeface="Arial"/>
              <a:cs typeface="Arial"/>
            </a:endParaRPr>
          </a:p>
          <a:p>
            <a:pPr>
              <a:lnSpc>
                <a:spcPct val="100000"/>
              </a:lnSpc>
              <a:spcBef>
                <a:spcPts val="40"/>
              </a:spcBef>
            </a:pPr>
            <a:endParaRPr sz="3950">
              <a:latin typeface="Times New Roman"/>
              <a:cs typeface="Times New Roman"/>
            </a:endParaRPr>
          </a:p>
          <a:p>
            <a:pPr marL="342900" marR="5080" indent="-330200">
              <a:lnSpc>
                <a:spcPts val="2600"/>
              </a:lnSpc>
              <a:buAutoNum type="alphaLcParenBoth" startAt="3"/>
              <a:tabLst>
                <a:tab pos="464820" algn="l"/>
              </a:tabLst>
            </a:pPr>
            <a:r>
              <a:rPr sz="2450" spc="5" dirty="0">
                <a:latin typeface="Arial"/>
                <a:cs typeface="Arial"/>
              </a:rPr>
              <a:t>Since </a:t>
            </a:r>
            <a:r>
              <a:rPr sz="2450" dirty="0">
                <a:latin typeface="Arial"/>
                <a:cs typeface="Arial"/>
              </a:rPr>
              <a:t>the alternate </a:t>
            </a:r>
            <a:r>
              <a:rPr sz="2450" spc="5" dirty="0">
                <a:latin typeface="Arial"/>
                <a:cs typeface="Arial"/>
              </a:rPr>
              <a:t>hypothesis is of </a:t>
            </a:r>
            <a:r>
              <a:rPr sz="2450" dirty="0">
                <a:latin typeface="Arial"/>
                <a:cs typeface="Arial"/>
              </a:rPr>
              <a:t>the </a:t>
            </a:r>
            <a:r>
              <a:rPr sz="2450" spc="5" dirty="0">
                <a:latin typeface="Arial"/>
                <a:cs typeface="Arial"/>
              </a:rPr>
              <a:t>form p &lt; p 0 </a:t>
            </a:r>
            <a:r>
              <a:rPr sz="2450" dirty="0">
                <a:latin typeface="Arial"/>
                <a:cs typeface="Arial"/>
              </a:rPr>
              <a:t>, the </a:t>
            </a:r>
            <a:r>
              <a:rPr sz="2450" spc="5" dirty="0">
                <a:latin typeface="Arial"/>
                <a:cs typeface="Arial"/>
              </a:rPr>
              <a:t>P-value is  </a:t>
            </a:r>
            <a:r>
              <a:rPr sz="2450" dirty="0">
                <a:latin typeface="Arial"/>
                <a:cs typeface="Arial"/>
              </a:rPr>
              <a:t>the </a:t>
            </a:r>
            <a:r>
              <a:rPr sz="2450" spc="5" dirty="0">
                <a:latin typeface="Arial"/>
                <a:cs typeface="Arial"/>
              </a:rPr>
              <a:t>area </a:t>
            </a:r>
            <a:r>
              <a:rPr sz="2450" dirty="0">
                <a:latin typeface="Arial"/>
                <a:cs typeface="Arial"/>
              </a:rPr>
              <a:t>to the left </a:t>
            </a:r>
            <a:r>
              <a:rPr sz="2450" spc="5" dirty="0">
                <a:latin typeface="Arial"/>
                <a:cs typeface="Arial"/>
              </a:rPr>
              <a:t>of z =</a:t>
            </a:r>
            <a:r>
              <a:rPr sz="2450" spc="-20" dirty="0">
                <a:latin typeface="Arial"/>
                <a:cs typeface="Arial"/>
              </a:rPr>
              <a:t> </a:t>
            </a:r>
            <a:r>
              <a:rPr sz="2450" spc="5" dirty="0">
                <a:latin typeface="Arial"/>
                <a:cs typeface="Arial"/>
              </a:rPr>
              <a:t>−0.49.</a:t>
            </a:r>
            <a:endParaRPr sz="2450">
              <a:latin typeface="Arial"/>
              <a:cs typeface="Arial"/>
            </a:endParaRPr>
          </a:p>
          <a:p>
            <a:pPr marL="12700">
              <a:lnSpc>
                <a:spcPct val="100000"/>
              </a:lnSpc>
              <a:spcBef>
                <a:spcPts val="730"/>
              </a:spcBef>
            </a:pPr>
            <a:r>
              <a:rPr sz="2450" spc="5" dirty="0">
                <a:latin typeface="Arial"/>
                <a:cs typeface="Arial"/>
              </a:rPr>
              <a:t>Thus P = P(Z &lt; -0.49) =</a:t>
            </a:r>
            <a:r>
              <a:rPr sz="2450" spc="-85" dirty="0">
                <a:latin typeface="Arial"/>
                <a:cs typeface="Arial"/>
              </a:rPr>
              <a:t> </a:t>
            </a:r>
            <a:r>
              <a:rPr sz="2450" spc="5" dirty="0">
                <a:latin typeface="Arial"/>
                <a:cs typeface="Arial"/>
              </a:rPr>
              <a:t>0.3121.</a:t>
            </a:r>
            <a:endParaRPr sz="2450">
              <a:latin typeface="Arial"/>
              <a:cs typeface="Arial"/>
            </a:endParaRP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3900" y="2743200"/>
            <a:ext cx="8309609" cy="939800"/>
          </a:xfrm>
          <a:prstGeom prst="rect">
            <a:avLst/>
          </a:prstGeom>
        </p:spPr>
        <p:txBody>
          <a:bodyPr vert="horz" wrap="square" lIns="0" tIns="12700" rIns="0" bIns="0" rtlCol="0">
            <a:spAutoFit/>
          </a:bodyPr>
          <a:lstStyle/>
          <a:p>
            <a:pPr marL="12700">
              <a:lnSpc>
                <a:spcPct val="100000"/>
              </a:lnSpc>
              <a:spcBef>
                <a:spcPts val="100"/>
              </a:spcBef>
              <a:tabLst>
                <a:tab pos="6362065" algn="l"/>
              </a:tabLst>
            </a:pPr>
            <a:r>
              <a:rPr sz="6000" dirty="0"/>
              <a:t>D</a:t>
            </a:r>
            <a:r>
              <a:rPr sz="6000" spc="-5" dirty="0"/>
              <a:t>i</a:t>
            </a:r>
            <a:r>
              <a:rPr sz="6000" dirty="0"/>
              <a:t>str</a:t>
            </a:r>
            <a:r>
              <a:rPr sz="6000" spc="-5" dirty="0"/>
              <a:t>ibu</a:t>
            </a:r>
            <a:r>
              <a:rPr sz="6000" dirty="0"/>
              <a:t>t</a:t>
            </a:r>
            <a:r>
              <a:rPr sz="6000" spc="-5" dirty="0"/>
              <a:t>ion</a:t>
            </a:r>
            <a:r>
              <a:rPr sz="6000" dirty="0"/>
              <a:t>-</a:t>
            </a:r>
            <a:r>
              <a:rPr sz="6000" spc="-5" dirty="0"/>
              <a:t>F</a:t>
            </a:r>
            <a:r>
              <a:rPr sz="6000" dirty="0"/>
              <a:t>ree	</a:t>
            </a:r>
            <a:r>
              <a:rPr sz="6000" spc="-450" dirty="0"/>
              <a:t>T</a:t>
            </a:r>
            <a:r>
              <a:rPr sz="6000" dirty="0"/>
              <a:t>ests</a:t>
            </a:r>
            <a:endParaRPr sz="600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90900" y="546100"/>
            <a:ext cx="3284220" cy="695960"/>
          </a:xfrm>
          <a:prstGeom prst="rect">
            <a:avLst/>
          </a:prstGeom>
        </p:spPr>
        <p:txBody>
          <a:bodyPr vert="horz" wrap="square" lIns="0" tIns="12700" rIns="0" bIns="0" rtlCol="0">
            <a:spAutoFit/>
          </a:bodyPr>
          <a:lstStyle/>
          <a:p>
            <a:pPr marL="12700">
              <a:lnSpc>
                <a:spcPct val="100000"/>
              </a:lnSpc>
              <a:spcBef>
                <a:spcPts val="100"/>
              </a:spcBef>
            </a:pPr>
            <a:r>
              <a:rPr spc="-5" dirty="0"/>
              <a:t>Introduction</a:t>
            </a:r>
          </a:p>
        </p:txBody>
      </p:sp>
      <p:sp>
        <p:nvSpPr>
          <p:cNvPr id="3" name="object 3"/>
          <p:cNvSpPr txBox="1"/>
          <p:nvPr/>
        </p:nvSpPr>
        <p:spPr>
          <a:xfrm>
            <a:off x="596900" y="1869135"/>
            <a:ext cx="127000" cy="236220"/>
          </a:xfrm>
          <a:prstGeom prst="rect">
            <a:avLst/>
          </a:prstGeom>
        </p:spPr>
        <p:txBody>
          <a:bodyPr vert="horz" wrap="square" lIns="0" tIns="16510" rIns="0" bIns="0" rtlCol="0">
            <a:spAutoFit/>
          </a:bodyPr>
          <a:lstStyle/>
          <a:p>
            <a:pPr marL="12700">
              <a:lnSpc>
                <a:spcPct val="100000"/>
              </a:lnSpc>
              <a:spcBef>
                <a:spcPts val="130"/>
              </a:spcBef>
            </a:pPr>
            <a:r>
              <a:rPr sz="1350" spc="-20" dirty="0">
                <a:latin typeface="Trebuchet MS"/>
                <a:cs typeface="Trebuchet MS"/>
              </a:rPr>
              <a:t>●</a:t>
            </a:r>
            <a:endParaRPr sz="1350">
              <a:latin typeface="Trebuchet MS"/>
              <a:cs typeface="Trebuchet MS"/>
            </a:endParaRPr>
          </a:p>
        </p:txBody>
      </p:sp>
      <p:sp>
        <p:nvSpPr>
          <p:cNvPr id="4" name="object 4"/>
          <p:cNvSpPr txBox="1"/>
          <p:nvPr/>
        </p:nvSpPr>
        <p:spPr>
          <a:xfrm>
            <a:off x="596900" y="1730755"/>
            <a:ext cx="8670925" cy="1510030"/>
          </a:xfrm>
          <a:prstGeom prst="rect">
            <a:avLst/>
          </a:prstGeom>
        </p:spPr>
        <p:txBody>
          <a:bodyPr vert="horz" wrap="square" lIns="0" tIns="67310" rIns="0" bIns="0" rtlCol="0">
            <a:spAutoFit/>
          </a:bodyPr>
          <a:lstStyle/>
          <a:p>
            <a:pPr marL="330200" marR="5080">
              <a:lnSpc>
                <a:spcPts val="3300"/>
              </a:lnSpc>
              <a:spcBef>
                <a:spcPts val="530"/>
              </a:spcBef>
            </a:pPr>
            <a:r>
              <a:rPr sz="3050" spc="10" dirty="0">
                <a:latin typeface="Arial"/>
                <a:cs typeface="Arial"/>
              </a:rPr>
              <a:t>Does not </a:t>
            </a:r>
            <a:r>
              <a:rPr sz="3050" spc="5" dirty="0">
                <a:latin typeface="Arial"/>
                <a:cs typeface="Arial"/>
              </a:rPr>
              <a:t>require </a:t>
            </a:r>
            <a:r>
              <a:rPr sz="3050" spc="10" dirty="0">
                <a:latin typeface="Arial"/>
                <a:cs typeface="Arial"/>
              </a:rPr>
              <a:t>Sample </a:t>
            </a:r>
            <a:r>
              <a:rPr sz="3050" spc="5" dirty="0">
                <a:latin typeface="Arial"/>
                <a:cs typeface="Arial"/>
              </a:rPr>
              <a:t>to </a:t>
            </a:r>
            <a:r>
              <a:rPr sz="3050" spc="10" dirty="0">
                <a:latin typeface="Arial"/>
                <a:cs typeface="Arial"/>
              </a:rPr>
              <a:t>come </a:t>
            </a:r>
            <a:r>
              <a:rPr sz="3050" spc="5" dirty="0">
                <a:latin typeface="Arial"/>
                <a:cs typeface="Arial"/>
              </a:rPr>
              <a:t>from </a:t>
            </a:r>
            <a:r>
              <a:rPr sz="3050" spc="10" dirty="0">
                <a:latin typeface="Arial"/>
                <a:cs typeface="Arial"/>
              </a:rPr>
              <a:t>a normal  </a:t>
            </a:r>
            <a:r>
              <a:rPr sz="3050" spc="5" dirty="0">
                <a:latin typeface="Arial"/>
                <a:cs typeface="Arial"/>
              </a:rPr>
              <a:t>population or </a:t>
            </a:r>
            <a:r>
              <a:rPr sz="3050" spc="10" dirty="0">
                <a:latin typeface="Arial"/>
                <a:cs typeface="Arial"/>
              </a:rPr>
              <a:t>any </a:t>
            </a:r>
            <a:r>
              <a:rPr sz="3050" spc="5" dirty="0">
                <a:latin typeface="Arial"/>
                <a:cs typeface="Arial"/>
              </a:rPr>
              <a:t>particular </a:t>
            </a:r>
            <a:r>
              <a:rPr sz="3050" dirty="0">
                <a:latin typeface="Arial"/>
                <a:cs typeface="Arial"/>
              </a:rPr>
              <a:t>population.</a:t>
            </a:r>
            <a:endParaRPr sz="3050">
              <a:latin typeface="Arial"/>
              <a:cs typeface="Arial"/>
            </a:endParaRPr>
          </a:p>
          <a:p>
            <a:pPr marL="12700">
              <a:lnSpc>
                <a:spcPct val="100000"/>
              </a:lnSpc>
              <a:spcBef>
                <a:spcPts val="990"/>
              </a:spcBef>
            </a:pPr>
            <a:r>
              <a:rPr lang="en-US" sz="3050" spc="10" dirty="0" smtClean="0">
                <a:latin typeface="Arial"/>
                <a:cs typeface="Arial"/>
              </a:rPr>
              <a:t>     </a:t>
            </a:r>
            <a:r>
              <a:rPr sz="3050" spc="10" smtClean="0">
                <a:latin typeface="Arial"/>
                <a:cs typeface="Arial"/>
              </a:rPr>
              <a:t>(</a:t>
            </a:r>
            <a:r>
              <a:rPr sz="3050" spc="10" dirty="0">
                <a:latin typeface="Arial"/>
                <a:cs typeface="Arial"/>
              </a:rPr>
              <a:t>Nonparametric</a:t>
            </a:r>
            <a:r>
              <a:rPr sz="3050" dirty="0">
                <a:latin typeface="Arial"/>
                <a:cs typeface="Arial"/>
              </a:rPr>
              <a:t> </a:t>
            </a:r>
            <a:r>
              <a:rPr sz="3050" spc="5" dirty="0">
                <a:latin typeface="Arial"/>
                <a:cs typeface="Arial"/>
              </a:rPr>
              <a:t>test)</a:t>
            </a:r>
            <a:endParaRPr sz="3050">
              <a:latin typeface="Arial"/>
              <a:cs typeface="Arial"/>
            </a:endParaRPr>
          </a:p>
        </p:txBody>
      </p:sp>
      <p:sp>
        <p:nvSpPr>
          <p:cNvPr id="5" name="object 5"/>
          <p:cNvSpPr txBox="1"/>
          <p:nvPr/>
        </p:nvSpPr>
        <p:spPr>
          <a:xfrm>
            <a:off x="596900" y="3482035"/>
            <a:ext cx="127000" cy="236220"/>
          </a:xfrm>
          <a:prstGeom prst="rect">
            <a:avLst/>
          </a:prstGeom>
        </p:spPr>
        <p:txBody>
          <a:bodyPr vert="horz" wrap="square" lIns="0" tIns="16510" rIns="0" bIns="0" rtlCol="0">
            <a:spAutoFit/>
          </a:bodyPr>
          <a:lstStyle/>
          <a:p>
            <a:pPr marL="12700">
              <a:lnSpc>
                <a:spcPct val="100000"/>
              </a:lnSpc>
              <a:spcBef>
                <a:spcPts val="130"/>
              </a:spcBef>
            </a:pPr>
            <a:r>
              <a:rPr sz="1350" spc="-20" dirty="0">
                <a:latin typeface="Trebuchet MS"/>
                <a:cs typeface="Trebuchet MS"/>
              </a:rPr>
              <a:t>●</a:t>
            </a:r>
            <a:endParaRPr sz="1350">
              <a:latin typeface="Trebuchet MS"/>
              <a:cs typeface="Trebuchet MS"/>
            </a:endParaRPr>
          </a:p>
        </p:txBody>
      </p:sp>
      <p:sp>
        <p:nvSpPr>
          <p:cNvPr id="6" name="object 6"/>
          <p:cNvSpPr txBox="1"/>
          <p:nvPr/>
        </p:nvSpPr>
        <p:spPr>
          <a:xfrm>
            <a:off x="596900" y="4078935"/>
            <a:ext cx="127000" cy="236220"/>
          </a:xfrm>
          <a:prstGeom prst="rect">
            <a:avLst/>
          </a:prstGeom>
        </p:spPr>
        <p:txBody>
          <a:bodyPr vert="horz" wrap="square" lIns="0" tIns="16510" rIns="0" bIns="0" rtlCol="0">
            <a:spAutoFit/>
          </a:bodyPr>
          <a:lstStyle/>
          <a:p>
            <a:pPr marL="12700">
              <a:lnSpc>
                <a:spcPct val="100000"/>
              </a:lnSpc>
              <a:spcBef>
                <a:spcPts val="130"/>
              </a:spcBef>
            </a:pPr>
            <a:r>
              <a:rPr sz="1350" spc="-20" dirty="0">
                <a:latin typeface="Trebuchet MS"/>
                <a:cs typeface="Trebuchet MS"/>
              </a:rPr>
              <a:t>●</a:t>
            </a:r>
            <a:endParaRPr sz="1350">
              <a:latin typeface="Trebuchet MS"/>
              <a:cs typeface="Trebuchet MS"/>
            </a:endParaRPr>
          </a:p>
        </p:txBody>
      </p:sp>
      <p:sp>
        <p:nvSpPr>
          <p:cNvPr id="7" name="object 7"/>
          <p:cNvSpPr txBox="1"/>
          <p:nvPr/>
        </p:nvSpPr>
        <p:spPr>
          <a:xfrm>
            <a:off x="914400" y="3214928"/>
            <a:ext cx="5794375" cy="1219200"/>
          </a:xfrm>
          <a:prstGeom prst="rect">
            <a:avLst/>
          </a:prstGeom>
        </p:spPr>
        <p:txBody>
          <a:bodyPr vert="horz" wrap="square" lIns="0" tIns="12065" rIns="0" bIns="0" rtlCol="0">
            <a:spAutoFit/>
          </a:bodyPr>
          <a:lstStyle/>
          <a:p>
            <a:pPr marL="12700" marR="5080">
              <a:lnSpc>
                <a:spcPct val="128400"/>
              </a:lnSpc>
              <a:spcBef>
                <a:spcPts val="95"/>
              </a:spcBef>
            </a:pPr>
            <a:r>
              <a:rPr sz="3050" spc="10" dirty="0">
                <a:latin typeface="Arial"/>
                <a:cs typeface="Arial"/>
              </a:rPr>
              <a:t>No </a:t>
            </a:r>
            <a:r>
              <a:rPr sz="3050" spc="5" dirty="0">
                <a:latin typeface="Arial"/>
                <a:cs typeface="Arial"/>
              </a:rPr>
              <a:t>restriction </a:t>
            </a:r>
            <a:r>
              <a:rPr sz="3050" spc="10" dirty="0">
                <a:latin typeface="Arial"/>
                <a:cs typeface="Arial"/>
              </a:rPr>
              <a:t>on </a:t>
            </a:r>
            <a:r>
              <a:rPr sz="3050" spc="5" dirty="0">
                <a:latin typeface="Arial"/>
                <a:cs typeface="Arial"/>
              </a:rPr>
              <a:t>the </a:t>
            </a:r>
            <a:r>
              <a:rPr sz="3050" spc="10" dirty="0">
                <a:latin typeface="Arial"/>
                <a:cs typeface="Arial"/>
              </a:rPr>
              <a:t>sample</a:t>
            </a:r>
            <a:r>
              <a:rPr sz="3050" spc="-25" dirty="0">
                <a:latin typeface="Arial"/>
                <a:cs typeface="Arial"/>
              </a:rPr>
              <a:t> </a:t>
            </a:r>
            <a:r>
              <a:rPr sz="3050" spc="5" dirty="0">
                <a:latin typeface="Arial"/>
                <a:cs typeface="Arial"/>
              </a:rPr>
              <a:t>size.  </a:t>
            </a:r>
            <a:r>
              <a:rPr sz="3050" spc="10" dirty="0">
                <a:latin typeface="Arial"/>
                <a:cs typeface="Arial"/>
              </a:rPr>
              <a:t>Can </a:t>
            </a:r>
            <a:r>
              <a:rPr sz="3050" spc="5" dirty="0">
                <a:latin typeface="Arial"/>
                <a:cs typeface="Arial"/>
              </a:rPr>
              <a:t>contain</a:t>
            </a:r>
            <a:r>
              <a:rPr sz="3050" spc="-5" dirty="0">
                <a:latin typeface="Arial"/>
                <a:cs typeface="Arial"/>
              </a:rPr>
              <a:t> </a:t>
            </a:r>
            <a:r>
              <a:rPr sz="3050" spc="5" dirty="0">
                <a:latin typeface="Arial"/>
                <a:cs typeface="Arial"/>
              </a:rPr>
              <a:t>outliers.</a:t>
            </a:r>
            <a:endParaRPr sz="3050">
              <a:latin typeface="Arial"/>
              <a:cs typeface="Arial"/>
            </a:endParaRPr>
          </a:p>
        </p:txBody>
      </p:sp>
      <p:sp>
        <p:nvSpPr>
          <p:cNvPr id="8" name="object 8"/>
          <p:cNvSpPr txBox="1"/>
          <p:nvPr/>
        </p:nvSpPr>
        <p:spPr>
          <a:xfrm>
            <a:off x="596900" y="4537455"/>
            <a:ext cx="2193290" cy="494030"/>
          </a:xfrm>
          <a:prstGeom prst="rect">
            <a:avLst/>
          </a:prstGeom>
        </p:spPr>
        <p:txBody>
          <a:bodyPr vert="horz" wrap="square" lIns="0" tIns="15240" rIns="0" bIns="0" rtlCol="0">
            <a:spAutoFit/>
          </a:bodyPr>
          <a:lstStyle/>
          <a:p>
            <a:pPr marL="12700">
              <a:lnSpc>
                <a:spcPct val="100000"/>
              </a:lnSpc>
              <a:spcBef>
                <a:spcPts val="120"/>
              </a:spcBef>
            </a:pPr>
            <a:r>
              <a:rPr sz="3050" b="1" spc="5" dirty="0">
                <a:solidFill>
                  <a:srgbClr val="3465A4"/>
                </a:solidFill>
                <a:latin typeface="Arial"/>
                <a:cs typeface="Arial"/>
              </a:rPr>
              <a:t>Restriction:</a:t>
            </a:r>
            <a:endParaRPr sz="3050">
              <a:latin typeface="Arial"/>
              <a:cs typeface="Arial"/>
            </a:endParaRPr>
          </a:p>
        </p:txBody>
      </p:sp>
      <p:sp>
        <p:nvSpPr>
          <p:cNvPr id="9" name="object 9"/>
          <p:cNvSpPr txBox="1"/>
          <p:nvPr/>
        </p:nvSpPr>
        <p:spPr>
          <a:xfrm>
            <a:off x="596900" y="5272735"/>
            <a:ext cx="127000" cy="236220"/>
          </a:xfrm>
          <a:prstGeom prst="rect">
            <a:avLst/>
          </a:prstGeom>
        </p:spPr>
        <p:txBody>
          <a:bodyPr vert="horz" wrap="square" lIns="0" tIns="16510" rIns="0" bIns="0" rtlCol="0">
            <a:spAutoFit/>
          </a:bodyPr>
          <a:lstStyle/>
          <a:p>
            <a:pPr marL="12700">
              <a:lnSpc>
                <a:spcPct val="100000"/>
              </a:lnSpc>
              <a:spcBef>
                <a:spcPts val="130"/>
              </a:spcBef>
            </a:pPr>
            <a:r>
              <a:rPr sz="1350" spc="-20" dirty="0">
                <a:latin typeface="Trebuchet MS"/>
                <a:cs typeface="Trebuchet MS"/>
              </a:rPr>
              <a:t>●</a:t>
            </a:r>
            <a:endParaRPr sz="1350">
              <a:latin typeface="Trebuchet MS"/>
              <a:cs typeface="Trebuchet MS"/>
            </a:endParaRPr>
          </a:p>
        </p:txBody>
      </p:sp>
      <p:sp>
        <p:nvSpPr>
          <p:cNvPr id="10" name="object 10"/>
          <p:cNvSpPr txBox="1"/>
          <p:nvPr/>
        </p:nvSpPr>
        <p:spPr>
          <a:xfrm>
            <a:off x="914400" y="5134355"/>
            <a:ext cx="8614410" cy="925830"/>
          </a:xfrm>
          <a:prstGeom prst="rect">
            <a:avLst/>
          </a:prstGeom>
        </p:spPr>
        <p:txBody>
          <a:bodyPr vert="horz" wrap="square" lIns="0" tIns="57150" rIns="0" bIns="0" rtlCol="0">
            <a:spAutoFit/>
          </a:bodyPr>
          <a:lstStyle/>
          <a:p>
            <a:pPr marL="12700" marR="5080">
              <a:lnSpc>
                <a:spcPts val="3400"/>
              </a:lnSpc>
              <a:spcBef>
                <a:spcPts val="450"/>
              </a:spcBef>
            </a:pPr>
            <a:r>
              <a:rPr sz="3050" spc="10" dirty="0">
                <a:latin typeface="Arial"/>
                <a:cs typeface="Arial"/>
              </a:rPr>
              <a:t>The sample should come </a:t>
            </a:r>
            <a:r>
              <a:rPr sz="3050" spc="5" dirty="0">
                <a:latin typeface="Arial"/>
                <a:cs typeface="Arial"/>
              </a:rPr>
              <a:t>from </a:t>
            </a:r>
            <a:r>
              <a:rPr sz="3050" spc="10" dirty="0">
                <a:latin typeface="Arial"/>
                <a:cs typeface="Arial"/>
              </a:rPr>
              <a:t>a </a:t>
            </a:r>
            <a:r>
              <a:rPr sz="3050" spc="5" dirty="0">
                <a:latin typeface="Arial"/>
                <a:cs typeface="Arial"/>
              </a:rPr>
              <a:t>population </a:t>
            </a:r>
            <a:r>
              <a:rPr sz="3050" spc="10" dirty="0">
                <a:latin typeface="Arial"/>
                <a:cs typeface="Arial"/>
              </a:rPr>
              <a:t>which  </a:t>
            </a:r>
            <a:r>
              <a:rPr sz="3050" spc="5" dirty="0">
                <a:latin typeface="Arial"/>
                <a:cs typeface="Arial"/>
              </a:rPr>
              <a:t>is </a:t>
            </a:r>
            <a:r>
              <a:rPr sz="3050" spc="10" dirty="0">
                <a:latin typeface="Arial"/>
                <a:cs typeface="Arial"/>
              </a:rPr>
              <a:t>approximately symmetric(=&gt; mean =</a:t>
            </a:r>
            <a:r>
              <a:rPr sz="3050" spc="-45" dirty="0">
                <a:latin typeface="Arial"/>
                <a:cs typeface="Arial"/>
              </a:rPr>
              <a:t> </a:t>
            </a:r>
            <a:r>
              <a:rPr sz="3050" spc="10" dirty="0">
                <a:latin typeface="Arial"/>
                <a:cs typeface="Arial"/>
              </a:rPr>
              <a:t>median)</a:t>
            </a:r>
            <a:endParaRPr sz="3050">
              <a:latin typeface="Arial"/>
              <a:cs typeface="Arial"/>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584200"/>
            <a:ext cx="8728075" cy="635000"/>
          </a:xfrm>
          <a:prstGeom prst="rect">
            <a:avLst/>
          </a:prstGeom>
        </p:spPr>
        <p:txBody>
          <a:bodyPr vert="horz" wrap="square" lIns="0" tIns="12700" rIns="0" bIns="0" rtlCol="0">
            <a:spAutoFit/>
          </a:bodyPr>
          <a:lstStyle/>
          <a:p>
            <a:pPr marL="12700">
              <a:lnSpc>
                <a:spcPct val="100000"/>
              </a:lnSpc>
              <a:spcBef>
                <a:spcPts val="100"/>
              </a:spcBef>
              <a:tabLst>
                <a:tab pos="2599690" algn="l"/>
                <a:tab pos="7425690" algn="l"/>
              </a:tabLst>
            </a:pPr>
            <a:r>
              <a:rPr sz="4000" spc="-300" dirty="0"/>
              <a:t>T</a:t>
            </a:r>
            <a:r>
              <a:rPr sz="4000" spc="-5" dirty="0"/>
              <a:t>w</a:t>
            </a:r>
            <a:r>
              <a:rPr sz="4000" dirty="0"/>
              <a:t>o</a:t>
            </a:r>
            <a:r>
              <a:rPr sz="4000" spc="-5" dirty="0"/>
              <a:t> </a:t>
            </a:r>
            <a:r>
              <a:rPr sz="4000" dirty="0"/>
              <a:t>ty</a:t>
            </a:r>
            <a:r>
              <a:rPr sz="4000" spc="-5" dirty="0"/>
              <a:t>p</a:t>
            </a:r>
            <a:r>
              <a:rPr sz="4000" dirty="0"/>
              <a:t>es	</a:t>
            </a:r>
            <a:r>
              <a:rPr sz="4000" spc="-5" dirty="0"/>
              <a:t>o</a:t>
            </a:r>
            <a:r>
              <a:rPr sz="4000" dirty="0"/>
              <a:t>f</a:t>
            </a:r>
            <a:r>
              <a:rPr sz="4000" spc="-5" dirty="0"/>
              <a:t> </a:t>
            </a:r>
            <a:r>
              <a:rPr sz="4000" dirty="0"/>
              <a:t>D</a:t>
            </a:r>
            <a:r>
              <a:rPr sz="4000" spc="-5" dirty="0"/>
              <a:t>i</a:t>
            </a:r>
            <a:r>
              <a:rPr sz="4000" dirty="0"/>
              <a:t>str</a:t>
            </a:r>
            <a:r>
              <a:rPr sz="4000" spc="-5" dirty="0"/>
              <a:t>ibu</a:t>
            </a:r>
            <a:r>
              <a:rPr sz="4000" dirty="0"/>
              <a:t>t</a:t>
            </a:r>
            <a:r>
              <a:rPr sz="4000" spc="-5" dirty="0"/>
              <a:t>io</a:t>
            </a:r>
            <a:r>
              <a:rPr sz="4000" dirty="0"/>
              <a:t>n</a:t>
            </a:r>
            <a:r>
              <a:rPr sz="4000" spc="-5" dirty="0"/>
              <a:t> F</a:t>
            </a:r>
            <a:r>
              <a:rPr sz="4000" dirty="0"/>
              <a:t>ree	</a:t>
            </a:r>
            <a:r>
              <a:rPr sz="4000" spc="-300" dirty="0"/>
              <a:t>T</a:t>
            </a:r>
            <a:r>
              <a:rPr sz="4000" dirty="0"/>
              <a:t>ests</a:t>
            </a:r>
            <a:endParaRPr sz="4000"/>
          </a:p>
        </p:txBody>
      </p:sp>
      <p:sp>
        <p:nvSpPr>
          <p:cNvPr id="3" name="object 3"/>
          <p:cNvSpPr txBox="1"/>
          <p:nvPr/>
        </p:nvSpPr>
        <p:spPr>
          <a:xfrm>
            <a:off x="596900" y="1714500"/>
            <a:ext cx="5734685" cy="513080"/>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3465A4"/>
                </a:solidFill>
                <a:latin typeface="Arial"/>
                <a:cs typeface="Arial"/>
              </a:rPr>
              <a:t>1) </a:t>
            </a:r>
            <a:r>
              <a:rPr sz="3200" b="1" spc="-10" dirty="0">
                <a:solidFill>
                  <a:srgbClr val="3465A4"/>
                </a:solidFill>
                <a:latin typeface="Arial"/>
                <a:cs typeface="Arial"/>
              </a:rPr>
              <a:t>Wilcoxon </a:t>
            </a:r>
            <a:r>
              <a:rPr sz="3200" b="1" spc="-5" dirty="0">
                <a:solidFill>
                  <a:srgbClr val="3465A4"/>
                </a:solidFill>
                <a:latin typeface="Arial"/>
                <a:cs typeface="Arial"/>
              </a:rPr>
              <a:t>Signed-Rank</a:t>
            </a:r>
            <a:r>
              <a:rPr sz="3200" b="1" spc="-40" dirty="0">
                <a:solidFill>
                  <a:srgbClr val="3465A4"/>
                </a:solidFill>
                <a:latin typeface="Arial"/>
                <a:cs typeface="Arial"/>
              </a:rPr>
              <a:t> </a:t>
            </a:r>
            <a:r>
              <a:rPr sz="3200" b="1" dirty="0">
                <a:solidFill>
                  <a:srgbClr val="3465A4"/>
                </a:solidFill>
                <a:latin typeface="Arial"/>
                <a:cs typeface="Arial"/>
              </a:rPr>
              <a:t>test</a:t>
            </a:r>
            <a:endParaRPr sz="3200">
              <a:latin typeface="Arial"/>
              <a:cs typeface="Arial"/>
            </a:endParaRPr>
          </a:p>
        </p:txBody>
      </p:sp>
      <p:sp>
        <p:nvSpPr>
          <p:cNvPr id="4" name="object 4"/>
          <p:cNvSpPr txBox="1"/>
          <p:nvPr/>
        </p:nvSpPr>
        <p:spPr>
          <a:xfrm>
            <a:off x="596900" y="24841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5" name="object 5"/>
          <p:cNvSpPr txBox="1"/>
          <p:nvPr/>
        </p:nvSpPr>
        <p:spPr>
          <a:xfrm>
            <a:off x="927100" y="2336800"/>
            <a:ext cx="8181975" cy="944880"/>
          </a:xfrm>
          <a:prstGeom prst="rect">
            <a:avLst/>
          </a:prstGeom>
        </p:spPr>
        <p:txBody>
          <a:bodyPr vert="horz" wrap="square" lIns="0" tIns="73660" rIns="0" bIns="0" rtlCol="0">
            <a:spAutoFit/>
          </a:bodyPr>
          <a:lstStyle/>
          <a:p>
            <a:pPr marL="12700" marR="5080">
              <a:lnSpc>
                <a:spcPts val="3400"/>
              </a:lnSpc>
              <a:spcBef>
                <a:spcPts val="580"/>
              </a:spcBef>
            </a:pPr>
            <a:r>
              <a:rPr sz="3200" dirty="0">
                <a:latin typeface="Arial"/>
                <a:cs typeface="Arial"/>
              </a:rPr>
              <a:t>Analogous </a:t>
            </a:r>
            <a:r>
              <a:rPr sz="3200" spc="-5" dirty="0">
                <a:latin typeface="Arial"/>
                <a:cs typeface="Arial"/>
              </a:rPr>
              <a:t>to </a:t>
            </a:r>
            <a:r>
              <a:rPr sz="3200" dirty="0">
                <a:latin typeface="Arial"/>
                <a:cs typeface="Arial"/>
              </a:rPr>
              <a:t>one sample t </a:t>
            </a:r>
            <a:r>
              <a:rPr sz="3200" spc="-5" dirty="0">
                <a:latin typeface="Arial"/>
                <a:cs typeface="Arial"/>
              </a:rPr>
              <a:t>test for population  </a:t>
            </a:r>
            <a:r>
              <a:rPr sz="3200" dirty="0">
                <a:latin typeface="Arial"/>
                <a:cs typeface="Arial"/>
              </a:rPr>
              <a:t>mean.</a:t>
            </a:r>
            <a:endParaRPr sz="3200">
              <a:latin typeface="Arial"/>
              <a:cs typeface="Arial"/>
            </a:endParaRPr>
          </a:p>
        </p:txBody>
      </p:sp>
      <p:sp>
        <p:nvSpPr>
          <p:cNvPr id="6" name="object 6"/>
          <p:cNvSpPr txBox="1"/>
          <p:nvPr/>
        </p:nvSpPr>
        <p:spPr>
          <a:xfrm>
            <a:off x="596900" y="4000500"/>
            <a:ext cx="8624570" cy="957580"/>
          </a:xfrm>
          <a:prstGeom prst="rect">
            <a:avLst/>
          </a:prstGeom>
        </p:spPr>
        <p:txBody>
          <a:bodyPr vert="horz" wrap="square" lIns="0" tIns="63500" rIns="0" bIns="0" rtlCol="0">
            <a:spAutoFit/>
          </a:bodyPr>
          <a:lstStyle/>
          <a:p>
            <a:pPr marL="342900" marR="5080" indent="-330200">
              <a:lnSpc>
                <a:spcPts val="3500"/>
              </a:lnSpc>
              <a:spcBef>
                <a:spcPts val="500"/>
              </a:spcBef>
            </a:pPr>
            <a:r>
              <a:rPr sz="3200" b="1" dirty="0">
                <a:solidFill>
                  <a:srgbClr val="3465A4"/>
                </a:solidFill>
                <a:latin typeface="Arial"/>
                <a:cs typeface="Arial"/>
              </a:rPr>
              <a:t>2) </a:t>
            </a:r>
            <a:r>
              <a:rPr sz="3200" b="1" spc="-10" dirty="0">
                <a:solidFill>
                  <a:srgbClr val="3465A4"/>
                </a:solidFill>
                <a:latin typeface="Arial"/>
                <a:cs typeface="Arial"/>
              </a:rPr>
              <a:t>Wilcoxon </a:t>
            </a:r>
            <a:r>
              <a:rPr sz="3200" b="1" spc="-5" dirty="0">
                <a:solidFill>
                  <a:srgbClr val="3465A4"/>
                </a:solidFill>
                <a:latin typeface="Arial"/>
                <a:cs typeface="Arial"/>
              </a:rPr>
              <a:t>Rank-sum </a:t>
            </a:r>
            <a:r>
              <a:rPr sz="3200" b="1" dirty="0">
                <a:solidFill>
                  <a:srgbClr val="3465A4"/>
                </a:solidFill>
                <a:latin typeface="Arial"/>
                <a:cs typeface="Arial"/>
              </a:rPr>
              <a:t>test </a:t>
            </a:r>
            <a:r>
              <a:rPr sz="3200" b="1" spc="-5" dirty="0">
                <a:solidFill>
                  <a:srgbClr val="3465A4"/>
                </a:solidFill>
                <a:latin typeface="Arial"/>
                <a:cs typeface="Arial"/>
              </a:rPr>
              <a:t>or Mann-Whitney  </a:t>
            </a:r>
            <a:r>
              <a:rPr sz="3200" b="1" dirty="0">
                <a:solidFill>
                  <a:srgbClr val="3465A4"/>
                </a:solidFill>
                <a:latin typeface="Arial"/>
                <a:cs typeface="Arial"/>
              </a:rPr>
              <a:t>test</a:t>
            </a:r>
            <a:endParaRPr sz="3200">
              <a:latin typeface="Arial"/>
              <a:cs typeface="Arial"/>
            </a:endParaRPr>
          </a:p>
        </p:txBody>
      </p:sp>
      <p:sp>
        <p:nvSpPr>
          <p:cNvPr id="7" name="object 7"/>
          <p:cNvSpPr txBox="1"/>
          <p:nvPr/>
        </p:nvSpPr>
        <p:spPr>
          <a:xfrm>
            <a:off x="596900" y="52146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8" name="object 8"/>
          <p:cNvSpPr txBox="1"/>
          <p:nvPr/>
        </p:nvSpPr>
        <p:spPr>
          <a:xfrm>
            <a:off x="927100" y="5054600"/>
            <a:ext cx="8451850" cy="957580"/>
          </a:xfrm>
          <a:prstGeom prst="rect">
            <a:avLst/>
          </a:prstGeom>
        </p:spPr>
        <p:txBody>
          <a:bodyPr vert="horz" wrap="square" lIns="0" tIns="63500" rIns="0" bIns="0" rtlCol="0">
            <a:spAutoFit/>
          </a:bodyPr>
          <a:lstStyle/>
          <a:p>
            <a:pPr marL="12700" marR="5080">
              <a:lnSpc>
                <a:spcPts val="3500"/>
              </a:lnSpc>
              <a:spcBef>
                <a:spcPts val="500"/>
              </a:spcBef>
            </a:pPr>
            <a:r>
              <a:rPr sz="3200" dirty="0">
                <a:latin typeface="Arial"/>
                <a:cs typeface="Arial"/>
              </a:rPr>
              <a:t>Analogous </a:t>
            </a:r>
            <a:r>
              <a:rPr sz="3200" spc="-5" dirty="0">
                <a:latin typeface="Arial"/>
                <a:cs typeface="Arial"/>
              </a:rPr>
              <a:t>to two </a:t>
            </a:r>
            <a:r>
              <a:rPr sz="3200" dirty="0">
                <a:latin typeface="Arial"/>
                <a:cs typeface="Arial"/>
              </a:rPr>
              <a:t>sample t </a:t>
            </a:r>
            <a:r>
              <a:rPr sz="3200" spc="-5" dirty="0">
                <a:latin typeface="Arial"/>
                <a:cs typeface="Arial"/>
              </a:rPr>
              <a:t>test </a:t>
            </a:r>
            <a:r>
              <a:rPr sz="3200" dirty="0">
                <a:latin typeface="Arial"/>
                <a:cs typeface="Arial"/>
              </a:rPr>
              <a:t>(comparing</a:t>
            </a:r>
            <a:r>
              <a:rPr sz="3200" spc="-60" dirty="0">
                <a:latin typeface="Arial"/>
                <a:cs typeface="Arial"/>
              </a:rPr>
              <a:t> </a:t>
            </a:r>
            <a:r>
              <a:rPr sz="3200" spc="-5" dirty="0">
                <a:latin typeface="Arial"/>
                <a:cs typeface="Arial"/>
              </a:rPr>
              <a:t>two  population </a:t>
            </a:r>
            <a:r>
              <a:rPr sz="3200" dirty="0">
                <a:latin typeface="Arial"/>
                <a:cs typeface="Arial"/>
              </a:rPr>
              <a:t>means)</a:t>
            </a:r>
            <a:endParaRPr sz="3200">
              <a:latin typeface="Arial"/>
              <a:cs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350" y="546100"/>
            <a:ext cx="8839200" cy="2031325"/>
          </a:xfrm>
        </p:spPr>
        <p:txBody>
          <a:bodyPr/>
          <a:lstStyle/>
          <a:p>
            <a:r>
              <a:rPr lang="en-US" dirty="0" smtClean="0"/>
              <a:t>Two-Tailed Tests - Example</a:t>
            </a:r>
            <a:br>
              <a:rPr lang="en-US" dirty="0" smtClean="0"/>
            </a:br>
            <a:endParaRPr lang="en-US" dirty="0"/>
          </a:p>
        </p:txBody>
      </p:sp>
      <p:sp>
        <p:nvSpPr>
          <p:cNvPr id="3" name="Text Placeholder 2"/>
          <p:cNvSpPr>
            <a:spLocks noGrp="1"/>
          </p:cNvSpPr>
          <p:nvPr>
            <p:ph type="body" idx="1"/>
          </p:nvPr>
        </p:nvSpPr>
        <p:spPr>
          <a:xfrm>
            <a:off x="522604" y="1416051"/>
            <a:ext cx="9025890" cy="8616544"/>
          </a:xfrm>
        </p:spPr>
        <p:txBody>
          <a:bodyPr/>
          <a:lstStyle/>
          <a:p>
            <a:endParaRPr lang="en-US" dirty="0" smtClean="0"/>
          </a:p>
          <a:p>
            <a:pPr algn="just"/>
            <a:r>
              <a:rPr lang="en-US" dirty="0" smtClean="0"/>
              <a:t>Suppose the null hypothesis states that the mean is equal to 10. </a:t>
            </a:r>
          </a:p>
          <a:p>
            <a:pPr algn="just"/>
            <a:endParaRPr lang="en-US" dirty="0" smtClean="0"/>
          </a:p>
          <a:p>
            <a:pPr algn="just"/>
            <a:r>
              <a:rPr lang="en-US" dirty="0" smtClean="0"/>
              <a:t>The alternative hypothesis would be that the mean is less than 10 or greater than 10.</a:t>
            </a:r>
          </a:p>
          <a:p>
            <a:pPr algn="just"/>
            <a:endParaRPr lang="en-US" dirty="0" smtClean="0"/>
          </a:p>
          <a:p>
            <a:pPr algn="just"/>
            <a:r>
              <a:rPr lang="en-US" dirty="0" smtClean="0"/>
              <a:t>The region of rejection would consist of a range of numbers located on both sides of sampling distribution; that is, the region of rejection would consist partly of numbers that were less than 10 and partly of numbers that were greater than 10.</a:t>
            </a:r>
          </a:p>
          <a:p>
            <a:r>
              <a:rPr lang="en-US" dirty="0" smtClean="0"/>
              <a:t/>
            </a:r>
            <a:br>
              <a:rPr lang="en-US" dirty="0" smtClean="0"/>
            </a:br>
            <a:endParaRPr lang="en-US" dirty="0" smtClean="0"/>
          </a:p>
          <a:p>
            <a:r>
              <a:rPr lang="en-US" dirty="0" smtClean="0"/>
              <a:t/>
            </a:r>
            <a:br>
              <a:rPr lang="en-US" dirty="0" smtClean="0"/>
            </a:br>
            <a:endParaRPr lang="en-US" dirty="0" smtClean="0"/>
          </a:p>
          <a:p>
            <a:r>
              <a:rPr lang="en-US" dirty="0" smtClean="0"/>
              <a:t/>
            </a:r>
            <a:br>
              <a:rPr lang="en-US" dirty="0" smtClean="0"/>
            </a:br>
            <a:endParaRPr lang="en-US" dirty="0" smtClean="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400" y="2565400"/>
            <a:ext cx="8589645" cy="1404620"/>
          </a:xfrm>
          <a:prstGeom prst="rect">
            <a:avLst/>
          </a:prstGeom>
        </p:spPr>
        <p:txBody>
          <a:bodyPr vert="horz" wrap="square" lIns="0" tIns="104140" rIns="0" bIns="0" rtlCol="0">
            <a:spAutoFit/>
          </a:bodyPr>
          <a:lstStyle/>
          <a:p>
            <a:pPr marL="2044700" marR="5080" indent="-2032000">
              <a:lnSpc>
                <a:spcPts val="5100"/>
              </a:lnSpc>
              <a:spcBef>
                <a:spcPts val="820"/>
              </a:spcBef>
              <a:tabLst>
                <a:tab pos="7492365" algn="l"/>
              </a:tabLst>
            </a:pPr>
            <a:r>
              <a:rPr sz="4800" dirty="0"/>
              <a:t>1)</a:t>
            </a:r>
            <a:r>
              <a:rPr sz="4800" spc="-5" dirty="0"/>
              <a:t> </a:t>
            </a:r>
            <a:r>
              <a:rPr sz="4800" spc="-45" dirty="0"/>
              <a:t>W</a:t>
            </a:r>
            <a:r>
              <a:rPr sz="4800" spc="-5" dirty="0"/>
              <a:t>il</a:t>
            </a:r>
            <a:r>
              <a:rPr sz="4800" dirty="0"/>
              <a:t>c</a:t>
            </a:r>
            <a:r>
              <a:rPr sz="4800" spc="-5" dirty="0"/>
              <a:t>o</a:t>
            </a:r>
            <a:r>
              <a:rPr sz="4800" dirty="0"/>
              <a:t>x</a:t>
            </a:r>
            <a:r>
              <a:rPr sz="4800" spc="-5" dirty="0"/>
              <a:t>o</a:t>
            </a:r>
            <a:r>
              <a:rPr sz="4800" dirty="0"/>
              <a:t>n</a:t>
            </a:r>
            <a:r>
              <a:rPr sz="4800" spc="-5" dirty="0"/>
              <a:t> </a:t>
            </a:r>
            <a:r>
              <a:rPr sz="4800" dirty="0"/>
              <a:t>S</a:t>
            </a:r>
            <a:r>
              <a:rPr sz="4800" spc="-5" dirty="0"/>
              <a:t>ign</a:t>
            </a:r>
            <a:r>
              <a:rPr sz="4800" dirty="0"/>
              <a:t>e</a:t>
            </a:r>
            <a:r>
              <a:rPr sz="4800" spc="-5" dirty="0"/>
              <a:t>d</a:t>
            </a:r>
            <a:r>
              <a:rPr sz="4800" dirty="0"/>
              <a:t>-Ra</a:t>
            </a:r>
            <a:r>
              <a:rPr sz="4800" spc="-5" dirty="0"/>
              <a:t>n</a:t>
            </a:r>
            <a:r>
              <a:rPr sz="4800" dirty="0"/>
              <a:t>k	test  </a:t>
            </a:r>
            <a:r>
              <a:rPr sz="4800" spc="-5" dirty="0"/>
              <a:t>(Small</a:t>
            </a:r>
            <a:r>
              <a:rPr sz="4800" spc="-10" dirty="0"/>
              <a:t> </a:t>
            </a:r>
            <a:r>
              <a:rPr sz="4800" spc="-5" dirty="0"/>
              <a:t>Samples)</a:t>
            </a:r>
            <a:endParaRPr sz="480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44900" y="546100"/>
            <a:ext cx="2789555" cy="695960"/>
          </a:xfrm>
          <a:prstGeom prst="rect">
            <a:avLst/>
          </a:prstGeom>
        </p:spPr>
        <p:txBody>
          <a:bodyPr vert="horz" wrap="square" lIns="0" tIns="12700" rIns="0" bIns="0" rtlCol="0">
            <a:spAutoFit/>
          </a:bodyPr>
          <a:lstStyle/>
          <a:p>
            <a:pPr marL="12700">
              <a:lnSpc>
                <a:spcPct val="100000"/>
              </a:lnSpc>
              <a:spcBef>
                <a:spcPts val="100"/>
              </a:spcBef>
            </a:pPr>
            <a:r>
              <a:rPr spc="-5" dirty="0"/>
              <a:t>Procedure</a:t>
            </a:r>
          </a:p>
        </p:txBody>
      </p:sp>
      <p:sp>
        <p:nvSpPr>
          <p:cNvPr id="3" name="object 3"/>
          <p:cNvSpPr txBox="1"/>
          <p:nvPr/>
        </p:nvSpPr>
        <p:spPr>
          <a:xfrm>
            <a:off x="596900" y="1844039"/>
            <a:ext cx="104775" cy="190500"/>
          </a:xfrm>
          <a:prstGeom prst="rect">
            <a:avLst/>
          </a:prstGeom>
        </p:spPr>
        <p:txBody>
          <a:bodyPr vert="horz" wrap="square" lIns="0" tIns="16510" rIns="0" bIns="0" rtlCol="0">
            <a:spAutoFit/>
          </a:bodyPr>
          <a:lstStyle/>
          <a:p>
            <a:pPr marL="12700">
              <a:lnSpc>
                <a:spcPct val="100000"/>
              </a:lnSpc>
              <a:spcBef>
                <a:spcPts val="130"/>
              </a:spcBef>
            </a:pPr>
            <a:r>
              <a:rPr sz="1050" spc="-10" dirty="0">
                <a:latin typeface="Trebuchet MS"/>
                <a:cs typeface="Trebuchet MS"/>
              </a:rPr>
              <a:t>●</a:t>
            </a:r>
            <a:endParaRPr sz="1050">
              <a:latin typeface="Trebuchet MS"/>
              <a:cs typeface="Trebuchet MS"/>
            </a:endParaRPr>
          </a:p>
        </p:txBody>
      </p:sp>
      <p:sp>
        <p:nvSpPr>
          <p:cNvPr id="4" name="object 4"/>
          <p:cNvSpPr txBox="1"/>
          <p:nvPr/>
        </p:nvSpPr>
        <p:spPr>
          <a:xfrm>
            <a:off x="596900" y="2352039"/>
            <a:ext cx="104775" cy="190500"/>
          </a:xfrm>
          <a:prstGeom prst="rect">
            <a:avLst/>
          </a:prstGeom>
        </p:spPr>
        <p:txBody>
          <a:bodyPr vert="horz" wrap="square" lIns="0" tIns="16510" rIns="0" bIns="0" rtlCol="0">
            <a:spAutoFit/>
          </a:bodyPr>
          <a:lstStyle/>
          <a:p>
            <a:pPr marL="12700">
              <a:lnSpc>
                <a:spcPct val="100000"/>
              </a:lnSpc>
              <a:spcBef>
                <a:spcPts val="130"/>
              </a:spcBef>
            </a:pPr>
            <a:r>
              <a:rPr sz="1050" spc="-10" dirty="0">
                <a:latin typeface="Trebuchet MS"/>
                <a:cs typeface="Trebuchet MS"/>
              </a:rPr>
              <a:t>●</a:t>
            </a:r>
            <a:endParaRPr sz="1050">
              <a:latin typeface="Trebuchet MS"/>
              <a:cs typeface="Trebuchet MS"/>
            </a:endParaRPr>
          </a:p>
        </p:txBody>
      </p:sp>
      <p:sp>
        <p:nvSpPr>
          <p:cNvPr id="5" name="object 5"/>
          <p:cNvSpPr txBox="1"/>
          <p:nvPr/>
        </p:nvSpPr>
        <p:spPr>
          <a:xfrm>
            <a:off x="596900" y="2872739"/>
            <a:ext cx="104775" cy="190500"/>
          </a:xfrm>
          <a:prstGeom prst="rect">
            <a:avLst/>
          </a:prstGeom>
        </p:spPr>
        <p:txBody>
          <a:bodyPr vert="horz" wrap="square" lIns="0" tIns="16510" rIns="0" bIns="0" rtlCol="0">
            <a:spAutoFit/>
          </a:bodyPr>
          <a:lstStyle/>
          <a:p>
            <a:pPr marL="12700">
              <a:lnSpc>
                <a:spcPct val="100000"/>
              </a:lnSpc>
              <a:spcBef>
                <a:spcPts val="130"/>
              </a:spcBef>
            </a:pPr>
            <a:r>
              <a:rPr sz="1050" spc="-10" dirty="0">
                <a:latin typeface="Trebuchet MS"/>
                <a:cs typeface="Trebuchet MS"/>
              </a:rPr>
              <a:t>●</a:t>
            </a:r>
            <a:endParaRPr sz="1050">
              <a:latin typeface="Trebuchet MS"/>
              <a:cs typeface="Trebuchet MS"/>
            </a:endParaRPr>
          </a:p>
        </p:txBody>
      </p:sp>
      <p:sp>
        <p:nvSpPr>
          <p:cNvPr id="6" name="object 6"/>
          <p:cNvSpPr txBox="1"/>
          <p:nvPr/>
        </p:nvSpPr>
        <p:spPr>
          <a:xfrm>
            <a:off x="596900" y="3660140"/>
            <a:ext cx="104775" cy="190500"/>
          </a:xfrm>
          <a:prstGeom prst="rect">
            <a:avLst/>
          </a:prstGeom>
        </p:spPr>
        <p:txBody>
          <a:bodyPr vert="horz" wrap="square" lIns="0" tIns="16510" rIns="0" bIns="0" rtlCol="0">
            <a:spAutoFit/>
          </a:bodyPr>
          <a:lstStyle/>
          <a:p>
            <a:pPr marL="12700">
              <a:lnSpc>
                <a:spcPct val="100000"/>
              </a:lnSpc>
              <a:spcBef>
                <a:spcPts val="130"/>
              </a:spcBef>
            </a:pPr>
            <a:r>
              <a:rPr sz="1050" spc="-10" dirty="0">
                <a:latin typeface="Trebuchet MS"/>
                <a:cs typeface="Trebuchet MS"/>
              </a:rPr>
              <a:t>●</a:t>
            </a:r>
            <a:endParaRPr sz="1050">
              <a:latin typeface="Trebuchet MS"/>
              <a:cs typeface="Trebuchet MS"/>
            </a:endParaRPr>
          </a:p>
        </p:txBody>
      </p:sp>
      <p:sp>
        <p:nvSpPr>
          <p:cNvPr id="7" name="object 7"/>
          <p:cNvSpPr txBox="1"/>
          <p:nvPr/>
        </p:nvSpPr>
        <p:spPr>
          <a:xfrm>
            <a:off x="838200" y="1623060"/>
            <a:ext cx="8700770" cy="2324100"/>
          </a:xfrm>
          <a:prstGeom prst="rect">
            <a:avLst/>
          </a:prstGeom>
        </p:spPr>
        <p:txBody>
          <a:bodyPr vert="horz" wrap="square" lIns="0" tIns="45719" rIns="0" bIns="0" rtlCol="0">
            <a:spAutoFit/>
          </a:bodyPr>
          <a:lstStyle/>
          <a:p>
            <a:pPr marL="12700" marR="2223770">
              <a:lnSpc>
                <a:spcPts val="3700"/>
              </a:lnSpc>
              <a:spcBef>
                <a:spcPts val="359"/>
              </a:spcBef>
              <a:tabLst>
                <a:tab pos="1633855" algn="l"/>
              </a:tabLst>
            </a:pPr>
            <a:r>
              <a:rPr sz="2400" spc="-5" dirty="0">
                <a:latin typeface="Arial"/>
                <a:cs typeface="Arial"/>
              </a:rPr>
              <a:t>State appropriate </a:t>
            </a:r>
            <a:r>
              <a:rPr sz="2400" dirty="0">
                <a:latin typeface="Arial"/>
                <a:cs typeface="Arial"/>
              </a:rPr>
              <a:t>null and </a:t>
            </a:r>
            <a:r>
              <a:rPr sz="2400" spc="-5" dirty="0">
                <a:latin typeface="Arial"/>
                <a:cs typeface="Arial"/>
              </a:rPr>
              <a:t>Alternate</a:t>
            </a:r>
            <a:r>
              <a:rPr sz="2400" spc="-80" dirty="0">
                <a:latin typeface="Arial"/>
                <a:cs typeface="Arial"/>
              </a:rPr>
              <a:t> </a:t>
            </a:r>
            <a:r>
              <a:rPr sz="2400" spc="-5" dirty="0">
                <a:latin typeface="Arial"/>
                <a:cs typeface="Arial"/>
              </a:rPr>
              <a:t>Hypothesis.  Subtract</a:t>
            </a:r>
            <a:r>
              <a:rPr sz="2400" spc="5" dirty="0">
                <a:latin typeface="Arial"/>
                <a:cs typeface="Arial"/>
              </a:rPr>
              <a:t> </a:t>
            </a:r>
            <a:r>
              <a:rPr sz="2400" dirty="0">
                <a:latin typeface="Arial"/>
                <a:cs typeface="Arial"/>
              </a:rPr>
              <a:t>µ	</a:t>
            </a:r>
            <a:r>
              <a:rPr sz="2400" spc="-5" dirty="0">
                <a:latin typeface="Arial"/>
                <a:cs typeface="Arial"/>
              </a:rPr>
              <a:t>from </a:t>
            </a:r>
            <a:r>
              <a:rPr sz="2400" dirty="0">
                <a:latin typeface="Arial"/>
                <a:cs typeface="Arial"/>
              </a:rPr>
              <a:t>each </a:t>
            </a:r>
            <a:r>
              <a:rPr sz="2400" spc="-5" dirty="0">
                <a:latin typeface="Arial"/>
                <a:cs typeface="Arial"/>
              </a:rPr>
              <a:t>item </a:t>
            </a:r>
            <a:r>
              <a:rPr sz="2400" dirty="0">
                <a:latin typeface="Arial"/>
                <a:cs typeface="Arial"/>
              </a:rPr>
              <a:t>in </a:t>
            </a:r>
            <a:r>
              <a:rPr sz="2400" spc="-5" dirty="0">
                <a:latin typeface="Arial"/>
                <a:cs typeface="Arial"/>
              </a:rPr>
              <a:t>the</a:t>
            </a:r>
            <a:r>
              <a:rPr sz="2400" spc="-20" dirty="0">
                <a:latin typeface="Arial"/>
                <a:cs typeface="Arial"/>
              </a:rPr>
              <a:t> </a:t>
            </a:r>
            <a:r>
              <a:rPr sz="2400" dirty="0">
                <a:latin typeface="Arial"/>
                <a:cs typeface="Arial"/>
              </a:rPr>
              <a:t>sample.</a:t>
            </a:r>
            <a:endParaRPr sz="2400">
              <a:latin typeface="Arial"/>
              <a:cs typeface="Arial"/>
            </a:endParaRPr>
          </a:p>
          <a:p>
            <a:pPr marL="1407795">
              <a:lnSpc>
                <a:spcPts val="785"/>
              </a:lnSpc>
            </a:pPr>
            <a:r>
              <a:rPr sz="1600" dirty="0">
                <a:latin typeface="Arial"/>
                <a:cs typeface="Arial"/>
              </a:rPr>
              <a:t>0</a:t>
            </a:r>
            <a:endParaRPr sz="1600">
              <a:latin typeface="Arial"/>
              <a:cs typeface="Arial"/>
            </a:endParaRPr>
          </a:p>
          <a:p>
            <a:pPr marL="12700" marR="5080">
              <a:lnSpc>
                <a:spcPts val="2600"/>
              </a:lnSpc>
              <a:spcBef>
                <a:spcPts val="894"/>
              </a:spcBef>
            </a:pPr>
            <a:r>
              <a:rPr sz="2400" dirty="0">
                <a:latin typeface="Arial"/>
                <a:cs typeface="Arial"/>
              </a:rPr>
              <a:t>Assign ranks </a:t>
            </a:r>
            <a:r>
              <a:rPr sz="2400" spc="-5" dirty="0">
                <a:latin typeface="Arial"/>
                <a:cs typeface="Arial"/>
              </a:rPr>
              <a:t>to the items </a:t>
            </a:r>
            <a:r>
              <a:rPr sz="2400" dirty="0">
                <a:latin typeface="Arial"/>
                <a:cs typeface="Arial"/>
              </a:rPr>
              <a:t>according </a:t>
            </a:r>
            <a:r>
              <a:rPr sz="2400" spc="-5" dirty="0">
                <a:latin typeface="Arial"/>
                <a:cs typeface="Arial"/>
              </a:rPr>
              <a:t>to </a:t>
            </a:r>
            <a:r>
              <a:rPr sz="2400" dirty="0">
                <a:latin typeface="Arial"/>
                <a:cs typeface="Arial"/>
              </a:rPr>
              <a:t>closeness of </a:t>
            </a:r>
            <a:r>
              <a:rPr sz="2400" spc="-5" dirty="0">
                <a:latin typeface="Arial"/>
                <a:cs typeface="Arial"/>
              </a:rPr>
              <a:t>the absolute  </a:t>
            </a:r>
            <a:r>
              <a:rPr sz="2400" dirty="0">
                <a:latin typeface="Arial"/>
                <a:cs typeface="Arial"/>
              </a:rPr>
              <a:t>values of </a:t>
            </a:r>
            <a:r>
              <a:rPr sz="2400" spc="-5" dirty="0">
                <a:latin typeface="Arial"/>
                <a:cs typeface="Arial"/>
              </a:rPr>
              <a:t>their differences to</a:t>
            </a:r>
            <a:r>
              <a:rPr sz="2400" spc="-20" dirty="0">
                <a:latin typeface="Arial"/>
                <a:cs typeface="Arial"/>
              </a:rPr>
              <a:t> </a:t>
            </a:r>
            <a:r>
              <a:rPr sz="2400" dirty="0">
                <a:latin typeface="Arial"/>
                <a:cs typeface="Arial"/>
              </a:rPr>
              <a:t>0(zero).</a:t>
            </a:r>
            <a:endParaRPr sz="2400">
              <a:latin typeface="Arial"/>
              <a:cs typeface="Arial"/>
            </a:endParaRPr>
          </a:p>
          <a:p>
            <a:pPr marL="12700">
              <a:lnSpc>
                <a:spcPct val="100000"/>
              </a:lnSpc>
              <a:spcBef>
                <a:spcPts val="680"/>
              </a:spcBef>
            </a:pPr>
            <a:r>
              <a:rPr sz="2400" dirty="0">
                <a:latin typeface="Arial"/>
                <a:cs typeface="Arial"/>
              </a:rPr>
              <a:t>Obtain:</a:t>
            </a:r>
            <a:endParaRPr sz="2400">
              <a:latin typeface="Arial"/>
              <a:cs typeface="Arial"/>
            </a:endParaRPr>
          </a:p>
        </p:txBody>
      </p:sp>
      <p:sp>
        <p:nvSpPr>
          <p:cNvPr id="8" name="object 8"/>
          <p:cNvSpPr txBox="1"/>
          <p:nvPr/>
        </p:nvSpPr>
        <p:spPr>
          <a:xfrm>
            <a:off x="596900" y="3964940"/>
            <a:ext cx="8450580" cy="2153920"/>
          </a:xfrm>
          <a:prstGeom prst="rect">
            <a:avLst/>
          </a:prstGeom>
        </p:spPr>
        <p:txBody>
          <a:bodyPr vert="horz" wrap="square" lIns="0" tIns="73660" rIns="0" bIns="0" rtlCol="0">
            <a:spAutoFit/>
          </a:bodyPr>
          <a:lstStyle/>
          <a:p>
            <a:pPr marL="685800" indent="-241300">
              <a:lnSpc>
                <a:spcPct val="100000"/>
              </a:lnSpc>
              <a:spcBef>
                <a:spcPts val="580"/>
              </a:spcBef>
              <a:buSzPct val="73809"/>
              <a:buFont typeface="Symbol"/>
              <a:buChar char=""/>
              <a:tabLst>
                <a:tab pos="685800" algn="l"/>
              </a:tabLst>
            </a:pPr>
            <a:r>
              <a:rPr sz="2100" dirty="0">
                <a:latin typeface="Arial"/>
                <a:cs typeface="Arial"/>
              </a:rPr>
              <a:t>S+ : Sum of all </a:t>
            </a:r>
            <a:r>
              <a:rPr sz="2100" spc="-5" dirty="0">
                <a:latin typeface="Arial"/>
                <a:cs typeface="Arial"/>
              </a:rPr>
              <a:t>positive </a:t>
            </a:r>
            <a:r>
              <a:rPr sz="2100" dirty="0">
                <a:latin typeface="Arial"/>
                <a:cs typeface="Arial"/>
              </a:rPr>
              <a:t>ranks (Used as </a:t>
            </a:r>
            <a:r>
              <a:rPr sz="2100" spc="-5" dirty="0">
                <a:latin typeface="Arial"/>
                <a:cs typeface="Arial"/>
              </a:rPr>
              <a:t>the test </a:t>
            </a:r>
            <a:r>
              <a:rPr sz="2100" dirty="0">
                <a:latin typeface="Arial"/>
                <a:cs typeface="Arial"/>
              </a:rPr>
              <a:t>-</a:t>
            </a:r>
            <a:r>
              <a:rPr sz="2100" spc="-25" dirty="0">
                <a:latin typeface="Arial"/>
                <a:cs typeface="Arial"/>
              </a:rPr>
              <a:t> </a:t>
            </a:r>
            <a:r>
              <a:rPr sz="2100" spc="-5" dirty="0">
                <a:latin typeface="Arial"/>
                <a:cs typeface="Arial"/>
              </a:rPr>
              <a:t>statistic)</a:t>
            </a:r>
            <a:endParaRPr sz="2100">
              <a:latin typeface="Arial"/>
              <a:cs typeface="Arial"/>
            </a:endParaRPr>
          </a:p>
          <a:p>
            <a:pPr marL="685800" indent="-241300">
              <a:lnSpc>
                <a:spcPct val="100000"/>
              </a:lnSpc>
              <a:spcBef>
                <a:spcPts val="480"/>
              </a:spcBef>
              <a:buSzPct val="73809"/>
              <a:buFont typeface="Symbol"/>
              <a:buChar char=""/>
              <a:tabLst>
                <a:tab pos="685800" algn="l"/>
              </a:tabLst>
            </a:pPr>
            <a:r>
              <a:rPr sz="2100" dirty="0">
                <a:latin typeface="Arial"/>
                <a:cs typeface="Arial"/>
              </a:rPr>
              <a:t>S- : Sum of all </a:t>
            </a:r>
            <a:r>
              <a:rPr sz="2100" spc="-5" dirty="0">
                <a:latin typeface="Arial"/>
                <a:cs typeface="Arial"/>
              </a:rPr>
              <a:t>negative</a:t>
            </a:r>
            <a:r>
              <a:rPr sz="2100" spc="-25" dirty="0">
                <a:latin typeface="Arial"/>
                <a:cs typeface="Arial"/>
              </a:rPr>
              <a:t> </a:t>
            </a:r>
            <a:r>
              <a:rPr sz="2100" dirty="0">
                <a:latin typeface="Arial"/>
                <a:cs typeface="Arial"/>
              </a:rPr>
              <a:t>ranks.</a:t>
            </a:r>
            <a:endParaRPr sz="2100">
              <a:latin typeface="Arial"/>
              <a:cs typeface="Arial"/>
            </a:endParaRPr>
          </a:p>
          <a:p>
            <a:pPr marL="12700" marR="5080">
              <a:lnSpc>
                <a:spcPts val="3700"/>
              </a:lnSpc>
              <a:spcBef>
                <a:spcPts val="20"/>
              </a:spcBef>
              <a:buSzPct val="43750"/>
              <a:buFont typeface="Trebuchet MS"/>
              <a:buChar char="●"/>
              <a:tabLst>
                <a:tab pos="254000" algn="l"/>
              </a:tabLst>
            </a:pPr>
            <a:r>
              <a:rPr sz="2400" dirty="0">
                <a:latin typeface="Arial"/>
                <a:cs typeface="Arial"/>
              </a:rPr>
              <a:t>Consult </a:t>
            </a:r>
            <a:r>
              <a:rPr sz="2400" spc="-5" dirty="0">
                <a:latin typeface="Arial"/>
                <a:cs typeface="Arial"/>
              </a:rPr>
              <a:t>Wilcoxon </a:t>
            </a:r>
            <a:r>
              <a:rPr sz="2400" dirty="0">
                <a:latin typeface="Arial"/>
                <a:cs typeface="Arial"/>
              </a:rPr>
              <a:t>Signed rank </a:t>
            </a:r>
            <a:r>
              <a:rPr sz="2400" spc="-5" dirty="0">
                <a:latin typeface="Arial"/>
                <a:cs typeface="Arial"/>
              </a:rPr>
              <a:t>distribution to </a:t>
            </a:r>
            <a:r>
              <a:rPr sz="2400" dirty="0">
                <a:latin typeface="Arial"/>
                <a:cs typeface="Arial"/>
              </a:rPr>
              <a:t>get </a:t>
            </a:r>
            <a:r>
              <a:rPr sz="2400" spc="-5" dirty="0">
                <a:latin typeface="Arial"/>
                <a:cs typeface="Arial"/>
              </a:rPr>
              <a:t>the </a:t>
            </a:r>
            <a:r>
              <a:rPr sz="2400" dirty="0">
                <a:latin typeface="Arial"/>
                <a:cs typeface="Arial"/>
              </a:rPr>
              <a:t>P-value.  Df = sample</a:t>
            </a:r>
            <a:r>
              <a:rPr sz="2400" spc="-10" dirty="0">
                <a:latin typeface="Arial"/>
                <a:cs typeface="Arial"/>
              </a:rPr>
              <a:t> </a:t>
            </a:r>
            <a:r>
              <a:rPr sz="2400" dirty="0">
                <a:latin typeface="Arial"/>
                <a:cs typeface="Arial"/>
              </a:rPr>
              <a:t>size.</a:t>
            </a:r>
            <a:endParaRPr sz="2400">
              <a:latin typeface="Arial"/>
              <a:cs typeface="Arial"/>
            </a:endParaRPr>
          </a:p>
          <a:p>
            <a:pPr marL="12700">
              <a:lnSpc>
                <a:spcPct val="100000"/>
              </a:lnSpc>
              <a:spcBef>
                <a:spcPts val="459"/>
              </a:spcBef>
              <a:buSzPct val="43750"/>
              <a:buFont typeface="Trebuchet MS"/>
              <a:buChar char="●"/>
              <a:tabLst>
                <a:tab pos="254000" algn="l"/>
              </a:tabLst>
            </a:pPr>
            <a:r>
              <a:rPr sz="2400" spc="-5" dirty="0">
                <a:latin typeface="Arial"/>
                <a:cs typeface="Arial"/>
              </a:rPr>
              <a:t>If </a:t>
            </a:r>
            <a:r>
              <a:rPr sz="2400" dirty="0">
                <a:latin typeface="Arial"/>
                <a:cs typeface="Arial"/>
              </a:rPr>
              <a:t>P-value &lt; alpha </a:t>
            </a:r>
            <a:r>
              <a:rPr sz="2400" spc="-5" dirty="0">
                <a:latin typeface="Arial"/>
                <a:cs typeface="Arial"/>
              </a:rPr>
              <a:t>[reject</a:t>
            </a:r>
            <a:r>
              <a:rPr sz="2400" spc="-15" dirty="0">
                <a:latin typeface="Arial"/>
                <a:cs typeface="Arial"/>
              </a:rPr>
              <a:t> </a:t>
            </a:r>
            <a:r>
              <a:rPr sz="2400" dirty="0">
                <a:latin typeface="Arial"/>
                <a:cs typeface="Arial"/>
              </a:rPr>
              <a:t>H0]</a:t>
            </a:r>
            <a:endParaRPr sz="2400">
              <a:latin typeface="Arial"/>
              <a:cs typeface="Arial"/>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8700" y="139700"/>
            <a:ext cx="5490210" cy="695960"/>
          </a:xfrm>
          <a:prstGeom prst="rect">
            <a:avLst/>
          </a:prstGeom>
        </p:spPr>
        <p:txBody>
          <a:bodyPr vert="horz" wrap="square" lIns="0" tIns="12700" rIns="0" bIns="0" rtlCol="0">
            <a:spAutoFit/>
          </a:bodyPr>
          <a:lstStyle/>
          <a:p>
            <a:pPr marL="12700">
              <a:lnSpc>
                <a:spcPct val="100000"/>
              </a:lnSpc>
              <a:spcBef>
                <a:spcPts val="100"/>
              </a:spcBef>
              <a:tabLst>
                <a:tab pos="2527300" algn="l"/>
              </a:tabLst>
            </a:pPr>
            <a:r>
              <a:rPr spc="-5" dirty="0"/>
              <a:t>Stating</a:t>
            </a:r>
            <a:r>
              <a:rPr spc="5" dirty="0"/>
              <a:t> </a:t>
            </a:r>
            <a:r>
              <a:rPr dirty="0"/>
              <a:t>a	</a:t>
            </a:r>
            <a:r>
              <a:rPr spc="-5" dirty="0"/>
              <a:t>conclusion</a:t>
            </a:r>
          </a:p>
        </p:txBody>
      </p:sp>
      <p:graphicFrame>
        <p:nvGraphicFramePr>
          <p:cNvPr id="3" name="object 3"/>
          <p:cNvGraphicFramePr>
            <a:graphicFrameLocks noGrp="1"/>
          </p:cNvGraphicFramePr>
          <p:nvPr/>
        </p:nvGraphicFramePr>
        <p:xfrm>
          <a:off x="-14400" y="1154000"/>
          <a:ext cx="9949814" cy="5593715"/>
        </p:xfrm>
        <a:graphic>
          <a:graphicData uri="http://schemas.openxmlformats.org/drawingml/2006/table">
            <a:tbl>
              <a:tblPr firstRow="1" bandRow="1">
                <a:tableStyleId>{2D5ABB26-0587-4C30-8999-92F81FD0307C}</a:tableStyleId>
              </a:tblPr>
              <a:tblGrid>
                <a:gridCol w="2464435"/>
                <a:gridCol w="5459095"/>
                <a:gridCol w="2026284"/>
              </a:tblGrid>
              <a:tr h="1003300">
                <a:tc>
                  <a:txBody>
                    <a:bodyPr/>
                    <a:lstStyle/>
                    <a:p>
                      <a:pPr marL="15875" algn="ctr">
                        <a:lnSpc>
                          <a:spcPct val="100000"/>
                        </a:lnSpc>
                      </a:pPr>
                      <a:r>
                        <a:rPr sz="1800" dirty="0">
                          <a:latin typeface="Arial"/>
                          <a:cs typeface="Arial"/>
                        </a:rPr>
                        <a:t>Null</a:t>
                      </a:r>
                      <a:r>
                        <a:rPr sz="1800" spc="-10" dirty="0">
                          <a:latin typeface="Arial"/>
                          <a:cs typeface="Arial"/>
                        </a:rPr>
                        <a:t> </a:t>
                      </a:r>
                      <a:r>
                        <a:rPr sz="1800" spc="-5" dirty="0">
                          <a:latin typeface="Arial"/>
                          <a:cs typeface="Arial"/>
                        </a:rPr>
                        <a:t>Hypothesis</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0480" algn="ctr">
                        <a:lnSpc>
                          <a:spcPct val="100000"/>
                        </a:lnSpc>
                      </a:pPr>
                      <a:r>
                        <a:rPr sz="1800" spc="-5" dirty="0">
                          <a:latin typeface="Arial"/>
                          <a:cs typeface="Arial"/>
                        </a:rPr>
                        <a:t>Alternate Hypothesis</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53340">
                        <a:lnSpc>
                          <a:spcPct val="100000"/>
                        </a:lnSpc>
                      </a:pPr>
                      <a:r>
                        <a:rPr sz="1800" dirty="0">
                          <a:latin typeface="Arial"/>
                          <a:cs typeface="Arial"/>
                        </a:rPr>
                        <a:t>S+</a:t>
                      </a:r>
                      <a:r>
                        <a:rPr sz="1800" spc="-10" dirty="0">
                          <a:latin typeface="Arial"/>
                          <a:cs typeface="Arial"/>
                        </a:rPr>
                        <a:t> </a:t>
                      </a:r>
                      <a:r>
                        <a:rPr sz="1800" dirty="0">
                          <a:latin typeface="Arial"/>
                          <a:cs typeface="Arial"/>
                        </a:rPr>
                        <a:t>values</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4590415">
                <a:tc>
                  <a:txBody>
                    <a:bodyPr/>
                    <a:lstStyle/>
                    <a:p>
                      <a:pPr marL="19050" algn="ctr">
                        <a:lnSpc>
                          <a:spcPts val="2160"/>
                        </a:lnSpc>
                      </a:pPr>
                      <a:r>
                        <a:rPr sz="1800" dirty="0">
                          <a:latin typeface="Arial"/>
                          <a:cs typeface="Arial"/>
                        </a:rPr>
                        <a:t>µ ≥</a:t>
                      </a:r>
                      <a:r>
                        <a:rPr sz="1800" spc="-15" dirty="0">
                          <a:latin typeface="Arial"/>
                          <a:cs typeface="Arial"/>
                        </a:rPr>
                        <a:t> </a:t>
                      </a:r>
                      <a:r>
                        <a:rPr sz="1800" spc="-5" dirty="0">
                          <a:latin typeface="Arial"/>
                          <a:cs typeface="Arial"/>
                        </a:rPr>
                        <a:t>µ</a:t>
                      </a:r>
                      <a:r>
                        <a:rPr sz="1800" spc="-7" baseline="-27777" dirty="0">
                          <a:latin typeface="Arial"/>
                          <a:cs typeface="Arial"/>
                        </a:rPr>
                        <a:t>0</a:t>
                      </a:r>
                      <a:endParaRPr sz="1800" baseline="-27777">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7940" algn="ctr">
                        <a:lnSpc>
                          <a:spcPts val="2160"/>
                        </a:lnSpc>
                      </a:pPr>
                      <a:r>
                        <a:rPr sz="1800" dirty="0">
                          <a:latin typeface="Arial"/>
                          <a:cs typeface="Arial"/>
                        </a:rPr>
                        <a:t>µ &lt;</a:t>
                      </a:r>
                      <a:r>
                        <a:rPr sz="1800" spc="-5" dirty="0">
                          <a:latin typeface="Arial"/>
                          <a:cs typeface="Arial"/>
                        </a:rPr>
                        <a:t> </a:t>
                      </a:r>
                      <a:r>
                        <a:rPr sz="1800" dirty="0">
                          <a:latin typeface="Arial"/>
                          <a:cs typeface="Arial"/>
                        </a:rPr>
                        <a:t>µ</a:t>
                      </a:r>
                      <a:r>
                        <a:rPr sz="1800" baseline="-27777" dirty="0">
                          <a:latin typeface="Arial"/>
                          <a:cs typeface="Arial"/>
                        </a:rPr>
                        <a:t>0</a:t>
                      </a:r>
                      <a:endParaRPr sz="1800" baseline="-27777">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53340" marR="43815">
                        <a:lnSpc>
                          <a:spcPct val="90300"/>
                        </a:lnSpc>
                        <a:spcBef>
                          <a:spcPts val="204"/>
                        </a:spcBef>
                      </a:pPr>
                      <a:r>
                        <a:rPr sz="1800" dirty="0">
                          <a:latin typeface="Arial"/>
                          <a:cs typeface="Arial"/>
                        </a:rPr>
                        <a:t>Small </a:t>
                      </a:r>
                      <a:r>
                        <a:rPr sz="1800" spc="-25" dirty="0">
                          <a:latin typeface="Arial"/>
                          <a:cs typeface="Arial"/>
                        </a:rPr>
                        <a:t>Values </a:t>
                      </a:r>
                      <a:r>
                        <a:rPr sz="1800" dirty="0">
                          <a:latin typeface="Arial"/>
                          <a:cs typeface="Arial"/>
                        </a:rPr>
                        <a:t>of</a:t>
                      </a:r>
                      <a:r>
                        <a:rPr sz="1800" spc="-70" dirty="0">
                          <a:latin typeface="Arial"/>
                          <a:cs typeface="Arial"/>
                        </a:rPr>
                        <a:t> </a:t>
                      </a:r>
                      <a:r>
                        <a:rPr sz="1800" dirty="0">
                          <a:latin typeface="Arial"/>
                          <a:cs typeface="Arial"/>
                        </a:rPr>
                        <a:t>S+  provides evidence  against</a:t>
                      </a:r>
                      <a:r>
                        <a:rPr sz="1800" spc="-15" dirty="0">
                          <a:latin typeface="Arial"/>
                          <a:cs typeface="Arial"/>
                        </a:rPr>
                        <a:t> </a:t>
                      </a:r>
                      <a:r>
                        <a:rPr sz="1800" dirty="0">
                          <a:latin typeface="Arial"/>
                          <a:cs typeface="Arial"/>
                        </a:rPr>
                        <a:t>H0</a:t>
                      </a:r>
                      <a:endParaRPr sz="1800">
                        <a:latin typeface="Arial"/>
                        <a:cs typeface="Arial"/>
                      </a:endParaRPr>
                    </a:p>
                  </a:txBody>
                  <a:tcPr marL="0" marR="0" marT="26034"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bl>
          </a:graphicData>
        </a:graphic>
      </p:graphicFrame>
      <p:sp>
        <p:nvSpPr>
          <p:cNvPr id="4" name="object 4"/>
          <p:cNvSpPr/>
          <p:nvPr/>
        </p:nvSpPr>
        <p:spPr>
          <a:xfrm>
            <a:off x="2959064" y="2834239"/>
            <a:ext cx="4546705" cy="386922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8700" y="139700"/>
            <a:ext cx="5490210" cy="695960"/>
          </a:xfrm>
          <a:prstGeom prst="rect">
            <a:avLst/>
          </a:prstGeom>
        </p:spPr>
        <p:txBody>
          <a:bodyPr vert="horz" wrap="square" lIns="0" tIns="12700" rIns="0" bIns="0" rtlCol="0">
            <a:spAutoFit/>
          </a:bodyPr>
          <a:lstStyle/>
          <a:p>
            <a:pPr marL="12700">
              <a:lnSpc>
                <a:spcPct val="100000"/>
              </a:lnSpc>
              <a:spcBef>
                <a:spcPts val="100"/>
              </a:spcBef>
              <a:tabLst>
                <a:tab pos="2527300" algn="l"/>
              </a:tabLst>
            </a:pPr>
            <a:r>
              <a:rPr spc="-5" dirty="0"/>
              <a:t>Stating</a:t>
            </a:r>
            <a:r>
              <a:rPr spc="5" dirty="0"/>
              <a:t> </a:t>
            </a:r>
            <a:r>
              <a:rPr dirty="0"/>
              <a:t>a	</a:t>
            </a:r>
            <a:r>
              <a:rPr spc="-5" dirty="0"/>
              <a:t>conclusion</a:t>
            </a:r>
          </a:p>
        </p:txBody>
      </p:sp>
      <p:graphicFrame>
        <p:nvGraphicFramePr>
          <p:cNvPr id="3" name="object 3"/>
          <p:cNvGraphicFramePr>
            <a:graphicFrameLocks noGrp="1"/>
          </p:cNvGraphicFramePr>
          <p:nvPr/>
        </p:nvGraphicFramePr>
        <p:xfrm>
          <a:off x="-14400" y="1154000"/>
          <a:ext cx="9949814" cy="5593715"/>
        </p:xfrm>
        <a:graphic>
          <a:graphicData uri="http://schemas.openxmlformats.org/drawingml/2006/table">
            <a:tbl>
              <a:tblPr firstRow="1" bandRow="1">
                <a:tableStyleId>{2D5ABB26-0587-4C30-8999-92F81FD0307C}</a:tableStyleId>
              </a:tblPr>
              <a:tblGrid>
                <a:gridCol w="2464435"/>
                <a:gridCol w="5459095"/>
                <a:gridCol w="2026284"/>
              </a:tblGrid>
              <a:tr h="1003300">
                <a:tc>
                  <a:txBody>
                    <a:bodyPr/>
                    <a:lstStyle/>
                    <a:p>
                      <a:pPr marL="36195" algn="ctr">
                        <a:lnSpc>
                          <a:spcPct val="100000"/>
                        </a:lnSpc>
                      </a:pPr>
                      <a:r>
                        <a:rPr sz="2600" dirty="0">
                          <a:latin typeface="Arial"/>
                          <a:cs typeface="Arial"/>
                        </a:rPr>
                        <a:t>Null</a:t>
                      </a:r>
                      <a:r>
                        <a:rPr sz="2600" spc="-35" dirty="0">
                          <a:latin typeface="Arial"/>
                          <a:cs typeface="Arial"/>
                        </a:rPr>
                        <a:t> </a:t>
                      </a:r>
                      <a:r>
                        <a:rPr sz="2600" spc="-5" dirty="0">
                          <a:latin typeface="Arial"/>
                          <a:cs typeface="Arial"/>
                        </a:rPr>
                        <a:t>Hypothesis</a:t>
                      </a:r>
                      <a:endParaRPr sz="26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7940" algn="ctr">
                        <a:lnSpc>
                          <a:spcPct val="100000"/>
                        </a:lnSpc>
                      </a:pPr>
                      <a:r>
                        <a:rPr sz="2600" spc="-5" dirty="0">
                          <a:latin typeface="Arial"/>
                          <a:cs typeface="Arial"/>
                        </a:rPr>
                        <a:t>Alternate Hypothesis</a:t>
                      </a:r>
                      <a:endParaRPr sz="26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53340">
                        <a:lnSpc>
                          <a:spcPct val="100000"/>
                        </a:lnSpc>
                      </a:pPr>
                      <a:r>
                        <a:rPr sz="2600" dirty="0">
                          <a:latin typeface="Arial"/>
                          <a:cs typeface="Arial"/>
                        </a:rPr>
                        <a:t>S+</a:t>
                      </a:r>
                      <a:r>
                        <a:rPr sz="2600" spc="-20" dirty="0">
                          <a:latin typeface="Arial"/>
                          <a:cs typeface="Arial"/>
                        </a:rPr>
                        <a:t> </a:t>
                      </a:r>
                      <a:r>
                        <a:rPr sz="2600" dirty="0">
                          <a:latin typeface="Arial"/>
                          <a:cs typeface="Arial"/>
                        </a:rPr>
                        <a:t>values</a:t>
                      </a:r>
                      <a:endParaRPr sz="26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4590415">
                <a:tc>
                  <a:txBody>
                    <a:bodyPr/>
                    <a:lstStyle/>
                    <a:p>
                      <a:pPr marL="19050" algn="ctr">
                        <a:lnSpc>
                          <a:spcPts val="2160"/>
                        </a:lnSpc>
                      </a:pPr>
                      <a:r>
                        <a:rPr sz="1800" dirty="0">
                          <a:latin typeface="Arial"/>
                          <a:cs typeface="Arial"/>
                        </a:rPr>
                        <a:t>µ ≤</a:t>
                      </a:r>
                      <a:r>
                        <a:rPr sz="1800" spc="-15" dirty="0">
                          <a:latin typeface="Arial"/>
                          <a:cs typeface="Arial"/>
                        </a:rPr>
                        <a:t> </a:t>
                      </a:r>
                      <a:r>
                        <a:rPr sz="1800" spc="-5" dirty="0">
                          <a:latin typeface="Arial"/>
                          <a:cs typeface="Arial"/>
                        </a:rPr>
                        <a:t>µ</a:t>
                      </a:r>
                      <a:r>
                        <a:rPr sz="1800" spc="-7" baseline="-27777" dirty="0">
                          <a:latin typeface="Arial"/>
                          <a:cs typeface="Arial"/>
                        </a:rPr>
                        <a:t>0</a:t>
                      </a:r>
                      <a:endParaRPr sz="1800" baseline="-27777">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7940" algn="ctr">
                        <a:lnSpc>
                          <a:spcPts val="2160"/>
                        </a:lnSpc>
                      </a:pPr>
                      <a:r>
                        <a:rPr sz="1800" dirty="0">
                          <a:latin typeface="Arial"/>
                          <a:cs typeface="Arial"/>
                        </a:rPr>
                        <a:t>µ &gt;</a:t>
                      </a:r>
                      <a:r>
                        <a:rPr sz="1800" spc="-5" dirty="0">
                          <a:latin typeface="Arial"/>
                          <a:cs typeface="Arial"/>
                        </a:rPr>
                        <a:t> </a:t>
                      </a:r>
                      <a:r>
                        <a:rPr sz="1800" dirty="0">
                          <a:latin typeface="Arial"/>
                          <a:cs typeface="Arial"/>
                        </a:rPr>
                        <a:t>µ</a:t>
                      </a:r>
                      <a:r>
                        <a:rPr sz="1800" baseline="-27777" dirty="0">
                          <a:latin typeface="Arial"/>
                          <a:cs typeface="Arial"/>
                        </a:rPr>
                        <a:t>0</a:t>
                      </a:r>
                      <a:endParaRPr sz="1800" baseline="-27777">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53340" marR="30480">
                        <a:lnSpc>
                          <a:spcPct val="90300"/>
                        </a:lnSpc>
                        <a:spcBef>
                          <a:spcPts val="204"/>
                        </a:spcBef>
                      </a:pPr>
                      <a:r>
                        <a:rPr sz="1800" dirty="0">
                          <a:latin typeface="Arial"/>
                          <a:cs typeface="Arial"/>
                        </a:rPr>
                        <a:t>Large </a:t>
                      </a:r>
                      <a:r>
                        <a:rPr sz="1800" spc="-25" dirty="0">
                          <a:latin typeface="Arial"/>
                          <a:cs typeface="Arial"/>
                        </a:rPr>
                        <a:t>Values </a:t>
                      </a:r>
                      <a:r>
                        <a:rPr sz="1800" dirty="0">
                          <a:latin typeface="Arial"/>
                          <a:cs typeface="Arial"/>
                        </a:rPr>
                        <a:t>of</a:t>
                      </a:r>
                      <a:r>
                        <a:rPr sz="1800" spc="-70" dirty="0">
                          <a:latin typeface="Arial"/>
                          <a:cs typeface="Arial"/>
                        </a:rPr>
                        <a:t> </a:t>
                      </a:r>
                      <a:r>
                        <a:rPr sz="1800" dirty="0">
                          <a:latin typeface="Arial"/>
                          <a:cs typeface="Arial"/>
                        </a:rPr>
                        <a:t>S+  provides evidence  against</a:t>
                      </a:r>
                      <a:r>
                        <a:rPr sz="1800" spc="-15" dirty="0">
                          <a:latin typeface="Arial"/>
                          <a:cs typeface="Arial"/>
                        </a:rPr>
                        <a:t> </a:t>
                      </a:r>
                      <a:r>
                        <a:rPr sz="1800" dirty="0">
                          <a:latin typeface="Arial"/>
                          <a:cs typeface="Arial"/>
                        </a:rPr>
                        <a:t>H0</a:t>
                      </a:r>
                      <a:endParaRPr sz="1800">
                        <a:latin typeface="Arial"/>
                        <a:cs typeface="Arial"/>
                      </a:endParaRPr>
                    </a:p>
                  </a:txBody>
                  <a:tcPr marL="0" marR="0" marT="26034"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bl>
          </a:graphicData>
        </a:graphic>
      </p:graphicFrame>
      <p:sp>
        <p:nvSpPr>
          <p:cNvPr id="4" name="object 4"/>
          <p:cNvSpPr/>
          <p:nvPr/>
        </p:nvSpPr>
        <p:spPr>
          <a:xfrm>
            <a:off x="3199887" y="2791806"/>
            <a:ext cx="3836149" cy="377960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300" y="5461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1</a:t>
            </a:r>
          </a:p>
        </p:txBody>
      </p:sp>
      <p:sp>
        <p:nvSpPr>
          <p:cNvPr id="3" name="object 3"/>
          <p:cNvSpPr txBox="1"/>
          <p:nvPr/>
        </p:nvSpPr>
        <p:spPr>
          <a:xfrm>
            <a:off x="596900" y="18745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4" name="object 4"/>
          <p:cNvSpPr txBox="1"/>
          <p:nvPr/>
        </p:nvSpPr>
        <p:spPr>
          <a:xfrm>
            <a:off x="596900" y="29286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5" name="object 5"/>
          <p:cNvSpPr txBox="1"/>
          <p:nvPr/>
        </p:nvSpPr>
        <p:spPr>
          <a:xfrm>
            <a:off x="596900" y="39827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6" name="object 6"/>
          <p:cNvSpPr txBox="1"/>
          <p:nvPr/>
        </p:nvSpPr>
        <p:spPr>
          <a:xfrm>
            <a:off x="596900" y="50368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7" name="object 7"/>
          <p:cNvSpPr txBox="1"/>
          <p:nvPr/>
        </p:nvSpPr>
        <p:spPr>
          <a:xfrm>
            <a:off x="927100" y="1714500"/>
            <a:ext cx="8505825" cy="4297680"/>
          </a:xfrm>
          <a:prstGeom prst="rect">
            <a:avLst/>
          </a:prstGeom>
        </p:spPr>
        <p:txBody>
          <a:bodyPr vert="horz" wrap="square" lIns="0" tIns="63500" rIns="0" bIns="0" rtlCol="0">
            <a:spAutoFit/>
          </a:bodyPr>
          <a:lstStyle/>
          <a:p>
            <a:pPr marL="12700" marR="600075">
              <a:lnSpc>
                <a:spcPts val="3500"/>
              </a:lnSpc>
              <a:spcBef>
                <a:spcPts val="500"/>
              </a:spcBef>
            </a:pPr>
            <a:r>
              <a:rPr sz="3200" spc="-5" dirty="0">
                <a:latin typeface="Arial"/>
                <a:cs typeface="Arial"/>
              </a:rPr>
              <a:t>The </a:t>
            </a:r>
            <a:r>
              <a:rPr sz="3200" dirty="0">
                <a:latin typeface="Arial"/>
                <a:cs typeface="Arial"/>
              </a:rPr>
              <a:t>nickel </a:t>
            </a:r>
            <a:r>
              <a:rPr sz="3200" spc="-5" dirty="0">
                <a:latin typeface="Arial"/>
                <a:cs typeface="Arial"/>
              </a:rPr>
              <a:t>content, </a:t>
            </a:r>
            <a:r>
              <a:rPr sz="3200" dirty="0">
                <a:latin typeface="Arial"/>
                <a:cs typeface="Arial"/>
              </a:rPr>
              <a:t>in </a:t>
            </a:r>
            <a:r>
              <a:rPr sz="3200" spc="-5" dirty="0">
                <a:latin typeface="Arial"/>
                <a:cs typeface="Arial"/>
              </a:rPr>
              <a:t>parts </a:t>
            </a:r>
            <a:r>
              <a:rPr sz="3200" dirty="0">
                <a:latin typeface="Arial"/>
                <a:cs typeface="Arial"/>
              </a:rPr>
              <a:t>per </a:t>
            </a:r>
            <a:r>
              <a:rPr sz="3200" spc="-5" dirty="0">
                <a:latin typeface="Arial"/>
                <a:cs typeface="Arial"/>
              </a:rPr>
              <a:t>thousand </a:t>
            </a:r>
            <a:r>
              <a:rPr sz="3200" dirty="0">
                <a:latin typeface="Arial"/>
                <a:cs typeface="Arial"/>
              </a:rPr>
              <a:t>by  </a:t>
            </a:r>
            <a:r>
              <a:rPr sz="3200" spc="-5" dirty="0">
                <a:latin typeface="Arial"/>
                <a:cs typeface="Arial"/>
              </a:rPr>
              <a:t>weight, </a:t>
            </a:r>
            <a:r>
              <a:rPr sz="3200" dirty="0">
                <a:latin typeface="Arial"/>
                <a:cs typeface="Arial"/>
              </a:rPr>
              <a:t>is measured </a:t>
            </a:r>
            <a:r>
              <a:rPr sz="3200" spc="-5" dirty="0">
                <a:latin typeface="Arial"/>
                <a:cs typeface="Arial"/>
              </a:rPr>
              <a:t>for </a:t>
            </a:r>
            <a:r>
              <a:rPr sz="3200" dirty="0">
                <a:latin typeface="Arial"/>
                <a:cs typeface="Arial"/>
              </a:rPr>
              <a:t>six</a:t>
            </a:r>
            <a:r>
              <a:rPr sz="3200" spc="-25" dirty="0">
                <a:latin typeface="Arial"/>
                <a:cs typeface="Arial"/>
              </a:rPr>
              <a:t> </a:t>
            </a:r>
            <a:r>
              <a:rPr sz="3200" dirty="0">
                <a:latin typeface="Arial"/>
                <a:cs typeface="Arial"/>
              </a:rPr>
              <a:t>welds.</a:t>
            </a:r>
            <a:endParaRPr sz="3200">
              <a:latin typeface="Arial"/>
              <a:cs typeface="Arial"/>
            </a:endParaRPr>
          </a:p>
          <a:p>
            <a:pPr marL="12700">
              <a:lnSpc>
                <a:spcPts val="3670"/>
              </a:lnSpc>
              <a:spcBef>
                <a:spcPts val="900"/>
              </a:spcBef>
            </a:pPr>
            <a:r>
              <a:rPr sz="3200" spc="-5" dirty="0">
                <a:latin typeface="Arial"/>
                <a:cs typeface="Arial"/>
              </a:rPr>
              <a:t>The results </a:t>
            </a:r>
            <a:r>
              <a:rPr sz="3200" dirty="0">
                <a:latin typeface="Arial"/>
                <a:cs typeface="Arial"/>
              </a:rPr>
              <a:t>are </a:t>
            </a:r>
            <a:r>
              <a:rPr sz="3200" spc="-5" dirty="0">
                <a:latin typeface="Arial"/>
                <a:cs typeface="Arial"/>
              </a:rPr>
              <a:t>9.3, 0.9, 9.0, 21.7, </a:t>
            </a:r>
            <a:r>
              <a:rPr sz="3200" spc="-50" dirty="0">
                <a:latin typeface="Arial"/>
                <a:cs typeface="Arial"/>
              </a:rPr>
              <a:t>11.5,</a:t>
            </a:r>
            <a:r>
              <a:rPr sz="3200" spc="5" dirty="0">
                <a:latin typeface="Arial"/>
                <a:cs typeface="Arial"/>
              </a:rPr>
              <a:t> </a:t>
            </a:r>
            <a:r>
              <a:rPr sz="3200" dirty="0">
                <a:latin typeface="Arial"/>
                <a:cs typeface="Arial"/>
              </a:rPr>
              <a:t>and</a:t>
            </a:r>
            <a:endParaRPr sz="3200">
              <a:latin typeface="Arial"/>
              <a:cs typeface="Arial"/>
            </a:endParaRPr>
          </a:p>
          <a:p>
            <a:pPr marL="12700">
              <a:lnSpc>
                <a:spcPts val="3670"/>
              </a:lnSpc>
            </a:pPr>
            <a:r>
              <a:rPr sz="3200" spc="-5" dirty="0">
                <a:latin typeface="Arial"/>
                <a:cs typeface="Arial"/>
              </a:rPr>
              <a:t>13.9.</a:t>
            </a:r>
            <a:endParaRPr sz="3200">
              <a:latin typeface="Arial"/>
              <a:cs typeface="Arial"/>
            </a:endParaRPr>
          </a:p>
          <a:p>
            <a:pPr marL="12700" marR="5080">
              <a:lnSpc>
                <a:spcPts val="3500"/>
              </a:lnSpc>
              <a:spcBef>
                <a:spcPts val="1360"/>
              </a:spcBef>
            </a:pPr>
            <a:r>
              <a:rPr sz="3200" dirty="0">
                <a:latin typeface="Arial"/>
                <a:cs typeface="Arial"/>
              </a:rPr>
              <a:t>Let µ represent </a:t>
            </a:r>
            <a:r>
              <a:rPr sz="3200" spc="-5" dirty="0">
                <a:latin typeface="Arial"/>
                <a:cs typeface="Arial"/>
              </a:rPr>
              <a:t>the </a:t>
            </a:r>
            <a:r>
              <a:rPr sz="3200" dirty="0">
                <a:latin typeface="Arial"/>
                <a:cs typeface="Arial"/>
              </a:rPr>
              <a:t>mean nickel </a:t>
            </a:r>
            <a:r>
              <a:rPr sz="3200" spc="-5" dirty="0">
                <a:latin typeface="Arial"/>
                <a:cs typeface="Arial"/>
              </a:rPr>
              <a:t>content for this  type </a:t>
            </a:r>
            <a:r>
              <a:rPr sz="3200" dirty="0">
                <a:latin typeface="Arial"/>
                <a:cs typeface="Arial"/>
              </a:rPr>
              <a:t>of</a:t>
            </a:r>
            <a:r>
              <a:rPr sz="3200" spc="-5" dirty="0">
                <a:latin typeface="Arial"/>
                <a:cs typeface="Arial"/>
              </a:rPr>
              <a:t> </a:t>
            </a:r>
            <a:r>
              <a:rPr sz="3200" dirty="0">
                <a:latin typeface="Arial"/>
                <a:cs typeface="Arial"/>
              </a:rPr>
              <a:t>weld.</a:t>
            </a:r>
            <a:endParaRPr sz="3200">
              <a:latin typeface="Arial"/>
              <a:cs typeface="Arial"/>
            </a:endParaRPr>
          </a:p>
          <a:p>
            <a:pPr marL="12700">
              <a:lnSpc>
                <a:spcPct val="100000"/>
              </a:lnSpc>
              <a:spcBef>
                <a:spcPts val="900"/>
              </a:spcBef>
            </a:pPr>
            <a:r>
              <a:rPr sz="3200" spc="-5" dirty="0">
                <a:latin typeface="Arial"/>
                <a:cs typeface="Arial"/>
              </a:rPr>
              <a:t>It </a:t>
            </a:r>
            <a:r>
              <a:rPr sz="3200" dirty="0">
                <a:latin typeface="Arial"/>
                <a:cs typeface="Arial"/>
              </a:rPr>
              <a:t>is desired </a:t>
            </a:r>
            <a:r>
              <a:rPr sz="3200" spc="-5" dirty="0">
                <a:latin typeface="Arial"/>
                <a:cs typeface="Arial"/>
              </a:rPr>
              <a:t>to</a:t>
            </a:r>
            <a:r>
              <a:rPr sz="3200" spc="-15" dirty="0">
                <a:latin typeface="Arial"/>
                <a:cs typeface="Arial"/>
              </a:rPr>
              <a:t> </a:t>
            </a:r>
            <a:r>
              <a:rPr sz="3200" spc="-5" dirty="0">
                <a:latin typeface="Arial"/>
                <a:cs typeface="Arial"/>
              </a:rPr>
              <a:t>test:</a:t>
            </a:r>
            <a:endParaRPr sz="3200">
              <a:latin typeface="Arial"/>
              <a:cs typeface="Arial"/>
            </a:endParaRPr>
          </a:p>
          <a:p>
            <a:pPr marL="1358900">
              <a:lnSpc>
                <a:spcPct val="100000"/>
              </a:lnSpc>
              <a:spcBef>
                <a:spcPts val="1060"/>
              </a:spcBef>
            </a:pPr>
            <a:r>
              <a:rPr sz="3200" b="1" dirty="0">
                <a:solidFill>
                  <a:srgbClr val="3465A4"/>
                </a:solidFill>
                <a:latin typeface="Arial"/>
                <a:cs typeface="Arial"/>
              </a:rPr>
              <a:t>H0 : </a:t>
            </a:r>
            <a:r>
              <a:rPr sz="3200" b="1" spc="110" dirty="0">
                <a:solidFill>
                  <a:srgbClr val="3465A4"/>
                </a:solidFill>
                <a:latin typeface="Arial"/>
                <a:cs typeface="Arial"/>
              </a:rPr>
              <a:t>µ </a:t>
            </a:r>
            <a:r>
              <a:rPr sz="3200" b="1" dirty="0">
                <a:solidFill>
                  <a:srgbClr val="3465A4"/>
                </a:solidFill>
                <a:latin typeface="Arial"/>
                <a:cs typeface="Arial"/>
              </a:rPr>
              <a:t>≥ 12 </a:t>
            </a:r>
            <a:r>
              <a:rPr sz="3200" b="1" spc="-5" dirty="0">
                <a:solidFill>
                  <a:srgbClr val="3465A4"/>
                </a:solidFill>
                <a:latin typeface="Arial"/>
                <a:cs typeface="Arial"/>
              </a:rPr>
              <a:t>versus </a:t>
            </a:r>
            <a:r>
              <a:rPr sz="3200" b="1" dirty="0">
                <a:solidFill>
                  <a:srgbClr val="3465A4"/>
                </a:solidFill>
                <a:latin typeface="Arial"/>
                <a:cs typeface="Arial"/>
              </a:rPr>
              <a:t>H1 : </a:t>
            </a:r>
            <a:r>
              <a:rPr sz="3200" b="1" spc="110" dirty="0">
                <a:solidFill>
                  <a:srgbClr val="3465A4"/>
                </a:solidFill>
                <a:latin typeface="Arial"/>
                <a:cs typeface="Arial"/>
              </a:rPr>
              <a:t>µ </a:t>
            </a:r>
            <a:r>
              <a:rPr sz="3200" b="1" dirty="0">
                <a:solidFill>
                  <a:srgbClr val="3465A4"/>
                </a:solidFill>
                <a:latin typeface="Arial"/>
                <a:cs typeface="Arial"/>
              </a:rPr>
              <a:t>&lt;</a:t>
            </a:r>
            <a:r>
              <a:rPr sz="3200" b="1" spc="-270" dirty="0">
                <a:solidFill>
                  <a:srgbClr val="3465A4"/>
                </a:solidFill>
                <a:latin typeface="Arial"/>
                <a:cs typeface="Arial"/>
              </a:rPr>
              <a:t> </a:t>
            </a:r>
            <a:r>
              <a:rPr sz="3200" b="1" dirty="0">
                <a:solidFill>
                  <a:srgbClr val="3465A4"/>
                </a:solidFill>
                <a:latin typeface="Arial"/>
                <a:cs typeface="Arial"/>
              </a:rPr>
              <a:t>12</a:t>
            </a:r>
            <a:endParaRPr sz="3200">
              <a:latin typeface="Arial"/>
              <a:cs typeface="Arial"/>
            </a:endParaRP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6900" y="1265224"/>
            <a:ext cx="109220" cy="199390"/>
          </a:xfrm>
          <a:prstGeom prst="rect">
            <a:avLst/>
          </a:prstGeom>
        </p:spPr>
        <p:txBody>
          <a:bodyPr vert="horz" wrap="square" lIns="0" tIns="17145" rIns="0" bIns="0" rtlCol="0">
            <a:spAutoFit/>
          </a:bodyPr>
          <a:lstStyle/>
          <a:p>
            <a:pPr marL="12700">
              <a:lnSpc>
                <a:spcPct val="100000"/>
              </a:lnSpc>
              <a:spcBef>
                <a:spcPts val="135"/>
              </a:spcBef>
            </a:pPr>
            <a:r>
              <a:rPr sz="1100" spc="-10" dirty="0">
                <a:latin typeface="Trebuchet MS"/>
                <a:cs typeface="Trebuchet MS"/>
              </a:rPr>
              <a:t>●</a:t>
            </a:r>
            <a:endParaRPr sz="1100">
              <a:latin typeface="Trebuchet MS"/>
              <a:cs typeface="Trebuchet MS"/>
            </a:endParaRPr>
          </a:p>
        </p:txBody>
      </p:sp>
      <p:sp>
        <p:nvSpPr>
          <p:cNvPr id="3" name="object 3"/>
          <p:cNvSpPr txBox="1"/>
          <p:nvPr/>
        </p:nvSpPr>
        <p:spPr>
          <a:xfrm>
            <a:off x="596900" y="1747824"/>
            <a:ext cx="109220" cy="199390"/>
          </a:xfrm>
          <a:prstGeom prst="rect">
            <a:avLst/>
          </a:prstGeom>
        </p:spPr>
        <p:txBody>
          <a:bodyPr vert="horz" wrap="square" lIns="0" tIns="17145" rIns="0" bIns="0" rtlCol="0">
            <a:spAutoFit/>
          </a:bodyPr>
          <a:lstStyle/>
          <a:p>
            <a:pPr marL="12700">
              <a:lnSpc>
                <a:spcPct val="100000"/>
              </a:lnSpc>
              <a:spcBef>
                <a:spcPts val="135"/>
              </a:spcBef>
            </a:pPr>
            <a:r>
              <a:rPr sz="1100" spc="-10" dirty="0">
                <a:latin typeface="Trebuchet MS"/>
                <a:cs typeface="Trebuchet MS"/>
              </a:rPr>
              <a:t>●</a:t>
            </a:r>
            <a:endParaRPr sz="1100">
              <a:latin typeface="Trebuchet MS"/>
              <a:cs typeface="Trebuchet MS"/>
            </a:endParaRPr>
          </a:p>
        </p:txBody>
      </p:sp>
      <p:sp>
        <p:nvSpPr>
          <p:cNvPr id="4" name="object 4"/>
          <p:cNvSpPr txBox="1">
            <a:spLocks noGrp="1"/>
          </p:cNvSpPr>
          <p:nvPr>
            <p:ph type="title"/>
          </p:nvPr>
        </p:nvSpPr>
        <p:spPr>
          <a:xfrm>
            <a:off x="850900" y="0"/>
            <a:ext cx="8681720" cy="2153285"/>
          </a:xfrm>
          <a:prstGeom prst="rect">
            <a:avLst/>
          </a:prstGeom>
        </p:spPr>
        <p:txBody>
          <a:bodyPr vert="horz" wrap="square" lIns="0" tIns="386715" rIns="0" bIns="0" rtlCol="0">
            <a:spAutoFit/>
          </a:bodyPr>
          <a:lstStyle/>
          <a:p>
            <a:pPr marL="1473200">
              <a:lnSpc>
                <a:spcPct val="100000"/>
              </a:lnSpc>
              <a:spcBef>
                <a:spcPts val="3045"/>
              </a:spcBef>
              <a:tabLst>
                <a:tab pos="3863975" algn="l"/>
                <a:tab pos="4330065" algn="l"/>
              </a:tabLst>
            </a:pPr>
            <a:r>
              <a:rPr spc="-5" dirty="0"/>
              <a:t>Problem	</a:t>
            </a:r>
            <a:r>
              <a:rPr dirty="0"/>
              <a:t>1	:</a:t>
            </a:r>
            <a:r>
              <a:rPr spc="-15" dirty="0"/>
              <a:t> </a:t>
            </a:r>
            <a:r>
              <a:rPr spc="-5" dirty="0"/>
              <a:t>Solution</a:t>
            </a:r>
          </a:p>
          <a:p>
            <a:pPr marL="12700" marR="5080">
              <a:lnSpc>
                <a:spcPct val="126699"/>
              </a:lnSpc>
              <a:spcBef>
                <a:spcPts val="915"/>
              </a:spcBef>
            </a:pPr>
            <a:r>
              <a:rPr sz="2500" b="0" spc="10" dirty="0">
                <a:solidFill>
                  <a:srgbClr val="000000"/>
                </a:solidFill>
                <a:latin typeface="Arial"/>
                <a:cs typeface="Arial"/>
              </a:rPr>
              <a:t>There are two outliers: 0.9, 21.7, </a:t>
            </a:r>
            <a:r>
              <a:rPr sz="2500" b="0" spc="15" dirty="0">
                <a:solidFill>
                  <a:srgbClr val="000000"/>
                </a:solidFill>
                <a:latin typeface="Arial"/>
                <a:cs typeface="Arial"/>
              </a:rPr>
              <a:t>hence </a:t>
            </a:r>
            <a:r>
              <a:rPr sz="2500" b="0" spc="5" dirty="0">
                <a:solidFill>
                  <a:srgbClr val="000000"/>
                </a:solidFill>
                <a:latin typeface="Arial"/>
                <a:cs typeface="Arial"/>
              </a:rPr>
              <a:t>t </a:t>
            </a:r>
            <a:r>
              <a:rPr sz="2500" b="0" spc="10" dirty="0">
                <a:solidFill>
                  <a:srgbClr val="000000"/>
                </a:solidFill>
                <a:latin typeface="Arial"/>
                <a:cs typeface="Arial"/>
              </a:rPr>
              <a:t>test cannot </a:t>
            </a:r>
            <a:r>
              <a:rPr sz="2500" b="0" spc="15" dirty="0">
                <a:solidFill>
                  <a:srgbClr val="000000"/>
                </a:solidFill>
                <a:latin typeface="Arial"/>
                <a:cs typeface="Arial"/>
              </a:rPr>
              <a:t>be</a:t>
            </a:r>
            <a:r>
              <a:rPr sz="2500" b="0" spc="-70" dirty="0">
                <a:solidFill>
                  <a:srgbClr val="000000"/>
                </a:solidFill>
                <a:latin typeface="Arial"/>
                <a:cs typeface="Arial"/>
              </a:rPr>
              <a:t> </a:t>
            </a:r>
            <a:r>
              <a:rPr sz="2500" b="0" spc="15" dirty="0">
                <a:solidFill>
                  <a:srgbClr val="000000"/>
                </a:solidFill>
                <a:latin typeface="Arial"/>
                <a:cs typeface="Arial"/>
              </a:rPr>
              <a:t>used  </a:t>
            </a:r>
            <a:r>
              <a:rPr sz="2500" b="0" spc="10" dirty="0">
                <a:solidFill>
                  <a:srgbClr val="000000"/>
                </a:solidFill>
                <a:latin typeface="Arial"/>
                <a:cs typeface="Arial"/>
              </a:rPr>
              <a:t>Wilcoxon Signed-rank test is</a:t>
            </a:r>
            <a:r>
              <a:rPr sz="2500" b="0" spc="-15" dirty="0">
                <a:solidFill>
                  <a:srgbClr val="000000"/>
                </a:solidFill>
                <a:latin typeface="Arial"/>
                <a:cs typeface="Arial"/>
              </a:rPr>
              <a:t> </a:t>
            </a:r>
            <a:r>
              <a:rPr sz="2500" b="0" spc="10" dirty="0">
                <a:solidFill>
                  <a:srgbClr val="000000"/>
                </a:solidFill>
                <a:latin typeface="Arial"/>
                <a:cs typeface="Arial"/>
              </a:rPr>
              <a:t>appropriate.</a:t>
            </a:r>
            <a:endParaRPr sz="2500">
              <a:latin typeface="Arial"/>
              <a:cs typeface="Arial"/>
            </a:endParaRPr>
          </a:p>
        </p:txBody>
      </p:sp>
      <p:graphicFrame>
        <p:nvGraphicFramePr>
          <p:cNvPr id="5" name="object 5"/>
          <p:cNvGraphicFramePr>
            <a:graphicFrameLocks noGrp="1"/>
          </p:cNvGraphicFramePr>
          <p:nvPr/>
        </p:nvGraphicFramePr>
        <p:xfrm>
          <a:off x="925400" y="2119199"/>
          <a:ext cx="8272780" cy="3125470"/>
        </p:xfrm>
        <a:graphic>
          <a:graphicData uri="http://schemas.openxmlformats.org/drawingml/2006/table">
            <a:tbl>
              <a:tblPr firstRow="1" bandRow="1">
                <a:tableStyleId>{2D5ABB26-0587-4C30-8999-92F81FD0307C}</a:tableStyleId>
              </a:tblPr>
              <a:tblGrid>
                <a:gridCol w="2756535"/>
                <a:gridCol w="2756535"/>
                <a:gridCol w="2759710"/>
              </a:tblGrid>
              <a:tr h="445770">
                <a:tc>
                  <a:txBody>
                    <a:bodyPr/>
                    <a:lstStyle/>
                    <a:p>
                      <a:pPr marL="27940" algn="ctr">
                        <a:lnSpc>
                          <a:spcPct val="100000"/>
                        </a:lnSpc>
                      </a:pPr>
                      <a:r>
                        <a:rPr sz="1800" dirty="0">
                          <a:latin typeface="Arial"/>
                          <a:cs typeface="Arial"/>
                        </a:rPr>
                        <a:t>x</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6670" algn="ctr">
                        <a:lnSpc>
                          <a:spcPct val="100000"/>
                        </a:lnSpc>
                      </a:pPr>
                      <a:r>
                        <a:rPr sz="1800" dirty="0">
                          <a:latin typeface="Arial"/>
                          <a:cs typeface="Arial"/>
                        </a:rPr>
                        <a:t>x -</a:t>
                      </a:r>
                      <a:r>
                        <a:rPr sz="1800" spc="-25" dirty="0">
                          <a:latin typeface="Arial"/>
                          <a:cs typeface="Arial"/>
                        </a:rPr>
                        <a:t> </a:t>
                      </a:r>
                      <a:r>
                        <a:rPr sz="1800" dirty="0">
                          <a:latin typeface="Arial"/>
                          <a:cs typeface="Arial"/>
                        </a:rPr>
                        <a:t>12</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2860" algn="ctr">
                        <a:lnSpc>
                          <a:spcPct val="100000"/>
                        </a:lnSpc>
                      </a:pPr>
                      <a:r>
                        <a:rPr sz="1800" dirty="0">
                          <a:latin typeface="Arial"/>
                          <a:cs typeface="Arial"/>
                        </a:rPr>
                        <a:t>Signed</a:t>
                      </a:r>
                      <a:r>
                        <a:rPr sz="1800" spc="-10" dirty="0">
                          <a:latin typeface="Arial"/>
                          <a:cs typeface="Arial"/>
                        </a:rPr>
                        <a:t> </a:t>
                      </a:r>
                      <a:r>
                        <a:rPr sz="1800" dirty="0">
                          <a:latin typeface="Arial"/>
                          <a:cs typeface="Arial"/>
                        </a:rPr>
                        <a:t>Rank</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445770">
                <a:tc>
                  <a:txBody>
                    <a:bodyPr/>
                    <a:lstStyle/>
                    <a:p>
                      <a:pPr marL="27940" algn="ctr">
                        <a:lnSpc>
                          <a:spcPts val="2145"/>
                        </a:lnSpc>
                      </a:pPr>
                      <a:r>
                        <a:rPr sz="1800" dirty="0">
                          <a:latin typeface="Arial"/>
                          <a:cs typeface="Arial"/>
                        </a:rPr>
                        <a:t>0.9</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5560" algn="ctr">
                        <a:lnSpc>
                          <a:spcPts val="2145"/>
                        </a:lnSpc>
                      </a:pPr>
                      <a:r>
                        <a:rPr sz="1800" spc="-30" dirty="0">
                          <a:latin typeface="Arial"/>
                          <a:cs typeface="Arial"/>
                        </a:rPr>
                        <a:t>-11.1</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4925" algn="ctr">
                        <a:lnSpc>
                          <a:spcPts val="2145"/>
                        </a:lnSpc>
                      </a:pPr>
                      <a:r>
                        <a:rPr sz="1800" dirty="0">
                          <a:latin typeface="Arial"/>
                          <a:cs typeface="Arial"/>
                        </a:rPr>
                        <a:t>-6</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445770">
                <a:tc>
                  <a:txBody>
                    <a:bodyPr/>
                    <a:lstStyle/>
                    <a:p>
                      <a:pPr marL="27940" algn="ctr">
                        <a:lnSpc>
                          <a:spcPts val="2130"/>
                        </a:lnSpc>
                      </a:pPr>
                      <a:r>
                        <a:rPr sz="1800" dirty="0">
                          <a:latin typeface="Arial"/>
                          <a:cs typeface="Arial"/>
                        </a:rPr>
                        <a:t>9.0</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6670" algn="ctr">
                        <a:lnSpc>
                          <a:spcPts val="2130"/>
                        </a:lnSpc>
                      </a:pPr>
                      <a:r>
                        <a:rPr sz="1800" spc="-5" dirty="0">
                          <a:latin typeface="Arial"/>
                          <a:cs typeface="Arial"/>
                        </a:rPr>
                        <a:t>-3.0</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4925" algn="ctr">
                        <a:lnSpc>
                          <a:spcPts val="2130"/>
                        </a:lnSpc>
                      </a:pPr>
                      <a:r>
                        <a:rPr sz="1800" dirty="0">
                          <a:latin typeface="Arial"/>
                          <a:cs typeface="Arial"/>
                        </a:rPr>
                        <a:t>-4</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445770">
                <a:tc>
                  <a:txBody>
                    <a:bodyPr/>
                    <a:lstStyle/>
                    <a:p>
                      <a:pPr marL="27940" algn="ctr">
                        <a:lnSpc>
                          <a:spcPts val="2115"/>
                        </a:lnSpc>
                      </a:pPr>
                      <a:r>
                        <a:rPr sz="1800" dirty="0">
                          <a:latin typeface="Arial"/>
                          <a:cs typeface="Arial"/>
                        </a:rPr>
                        <a:t>9.3</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6670" algn="ctr">
                        <a:lnSpc>
                          <a:spcPts val="2115"/>
                        </a:lnSpc>
                      </a:pPr>
                      <a:r>
                        <a:rPr sz="1800" spc="-5" dirty="0">
                          <a:latin typeface="Arial"/>
                          <a:cs typeface="Arial"/>
                        </a:rPr>
                        <a:t>-2.7</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4925" algn="ctr">
                        <a:lnSpc>
                          <a:spcPts val="2115"/>
                        </a:lnSpc>
                      </a:pPr>
                      <a:r>
                        <a:rPr sz="1800" dirty="0">
                          <a:latin typeface="Arial"/>
                          <a:cs typeface="Arial"/>
                        </a:rPr>
                        <a:t>-3</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445770">
                <a:tc>
                  <a:txBody>
                    <a:bodyPr/>
                    <a:lstStyle/>
                    <a:p>
                      <a:pPr marL="36830" algn="ctr">
                        <a:lnSpc>
                          <a:spcPts val="2105"/>
                        </a:lnSpc>
                      </a:pPr>
                      <a:r>
                        <a:rPr sz="1800" spc="-35" dirty="0">
                          <a:latin typeface="Arial"/>
                          <a:cs typeface="Arial"/>
                        </a:rPr>
                        <a:t>11.5</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6670" algn="ctr">
                        <a:lnSpc>
                          <a:spcPts val="2105"/>
                        </a:lnSpc>
                      </a:pPr>
                      <a:r>
                        <a:rPr sz="1800" spc="-5" dirty="0">
                          <a:latin typeface="Arial"/>
                          <a:cs typeface="Arial"/>
                        </a:rPr>
                        <a:t>-0.5</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4925" algn="ctr">
                        <a:lnSpc>
                          <a:spcPts val="2105"/>
                        </a:lnSpc>
                      </a:pPr>
                      <a:r>
                        <a:rPr sz="1800" dirty="0">
                          <a:latin typeface="Arial"/>
                          <a:cs typeface="Arial"/>
                        </a:rPr>
                        <a:t>-1</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445770">
                <a:tc>
                  <a:txBody>
                    <a:bodyPr/>
                    <a:lstStyle/>
                    <a:p>
                      <a:pPr marL="28575" algn="ctr">
                        <a:lnSpc>
                          <a:spcPts val="2090"/>
                        </a:lnSpc>
                      </a:pPr>
                      <a:r>
                        <a:rPr sz="1800" dirty="0">
                          <a:latin typeface="Arial"/>
                          <a:cs typeface="Arial"/>
                        </a:rPr>
                        <a:t>13.9</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6670" algn="ctr">
                        <a:lnSpc>
                          <a:spcPts val="2090"/>
                        </a:lnSpc>
                      </a:pPr>
                      <a:r>
                        <a:rPr sz="1800" dirty="0">
                          <a:latin typeface="Arial"/>
                          <a:cs typeface="Arial"/>
                        </a:rPr>
                        <a:t>1.9</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4925" algn="ctr">
                        <a:lnSpc>
                          <a:spcPts val="2090"/>
                        </a:lnSpc>
                      </a:pPr>
                      <a:r>
                        <a:rPr sz="1800" dirty="0">
                          <a:latin typeface="Arial"/>
                          <a:cs typeface="Arial"/>
                        </a:rPr>
                        <a:t>2</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450850">
                <a:tc>
                  <a:txBody>
                    <a:bodyPr/>
                    <a:lstStyle/>
                    <a:p>
                      <a:pPr marL="28575" algn="ctr">
                        <a:lnSpc>
                          <a:spcPct val="100000"/>
                        </a:lnSpc>
                        <a:spcBef>
                          <a:spcPts val="15"/>
                        </a:spcBef>
                      </a:pPr>
                      <a:r>
                        <a:rPr sz="1800" dirty="0">
                          <a:latin typeface="Arial"/>
                          <a:cs typeface="Arial"/>
                        </a:rPr>
                        <a:t>21.7</a:t>
                      </a:r>
                      <a:endParaRPr sz="1800">
                        <a:latin typeface="Arial"/>
                        <a:cs typeface="Arial"/>
                      </a:endParaRPr>
                    </a:p>
                  </a:txBody>
                  <a:tcPr marL="0" marR="0" marT="19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6670" algn="ctr">
                        <a:lnSpc>
                          <a:spcPct val="100000"/>
                        </a:lnSpc>
                        <a:spcBef>
                          <a:spcPts val="15"/>
                        </a:spcBef>
                      </a:pPr>
                      <a:r>
                        <a:rPr sz="1800" dirty="0">
                          <a:latin typeface="Arial"/>
                          <a:cs typeface="Arial"/>
                        </a:rPr>
                        <a:t>9.7</a:t>
                      </a:r>
                      <a:endParaRPr sz="1800">
                        <a:latin typeface="Arial"/>
                        <a:cs typeface="Arial"/>
                      </a:endParaRPr>
                    </a:p>
                  </a:txBody>
                  <a:tcPr marL="0" marR="0" marT="19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4925" algn="ctr">
                        <a:lnSpc>
                          <a:spcPct val="100000"/>
                        </a:lnSpc>
                        <a:spcBef>
                          <a:spcPts val="15"/>
                        </a:spcBef>
                      </a:pPr>
                      <a:r>
                        <a:rPr sz="1800" dirty="0">
                          <a:latin typeface="Arial"/>
                          <a:cs typeface="Arial"/>
                        </a:rPr>
                        <a:t>5</a:t>
                      </a:r>
                      <a:endParaRPr sz="1800">
                        <a:latin typeface="Arial"/>
                        <a:cs typeface="Arial"/>
                      </a:endParaRPr>
                    </a:p>
                  </a:txBody>
                  <a:tcPr marL="0" marR="0" marT="19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bl>
          </a:graphicData>
        </a:graphic>
      </p:graphicFrame>
      <p:sp>
        <p:nvSpPr>
          <p:cNvPr id="6" name="object 6"/>
          <p:cNvSpPr txBox="1"/>
          <p:nvPr/>
        </p:nvSpPr>
        <p:spPr>
          <a:xfrm>
            <a:off x="558800" y="5497829"/>
            <a:ext cx="85090" cy="149225"/>
          </a:xfrm>
          <a:prstGeom prst="rect">
            <a:avLst/>
          </a:prstGeom>
        </p:spPr>
        <p:txBody>
          <a:bodyPr vert="horz" wrap="square" lIns="0" tIns="13970" rIns="0" bIns="0" rtlCol="0">
            <a:spAutoFit/>
          </a:bodyPr>
          <a:lstStyle/>
          <a:p>
            <a:pPr marL="12700">
              <a:lnSpc>
                <a:spcPct val="100000"/>
              </a:lnSpc>
              <a:spcBef>
                <a:spcPts val="110"/>
              </a:spcBef>
            </a:pPr>
            <a:r>
              <a:rPr sz="800" spc="-15" dirty="0">
                <a:latin typeface="Trebuchet MS"/>
                <a:cs typeface="Trebuchet MS"/>
              </a:rPr>
              <a:t>●</a:t>
            </a:r>
            <a:endParaRPr sz="800">
              <a:latin typeface="Trebuchet MS"/>
              <a:cs typeface="Trebuchet MS"/>
            </a:endParaRPr>
          </a:p>
        </p:txBody>
      </p:sp>
      <p:sp>
        <p:nvSpPr>
          <p:cNvPr id="7" name="object 7"/>
          <p:cNvSpPr txBox="1"/>
          <p:nvPr/>
        </p:nvSpPr>
        <p:spPr>
          <a:xfrm>
            <a:off x="558800" y="5929629"/>
            <a:ext cx="85090" cy="149225"/>
          </a:xfrm>
          <a:prstGeom prst="rect">
            <a:avLst/>
          </a:prstGeom>
        </p:spPr>
        <p:txBody>
          <a:bodyPr vert="horz" wrap="square" lIns="0" tIns="13970" rIns="0" bIns="0" rtlCol="0">
            <a:spAutoFit/>
          </a:bodyPr>
          <a:lstStyle/>
          <a:p>
            <a:pPr marL="12700">
              <a:lnSpc>
                <a:spcPct val="100000"/>
              </a:lnSpc>
              <a:spcBef>
                <a:spcPts val="110"/>
              </a:spcBef>
            </a:pPr>
            <a:r>
              <a:rPr sz="800" spc="-15" dirty="0">
                <a:latin typeface="Trebuchet MS"/>
                <a:cs typeface="Trebuchet MS"/>
              </a:rPr>
              <a:t>●</a:t>
            </a:r>
            <a:endParaRPr sz="800">
              <a:latin typeface="Trebuchet MS"/>
              <a:cs typeface="Trebuchet MS"/>
            </a:endParaRPr>
          </a:p>
        </p:txBody>
      </p:sp>
      <p:sp>
        <p:nvSpPr>
          <p:cNvPr id="8" name="object 8"/>
          <p:cNvSpPr txBox="1"/>
          <p:nvPr/>
        </p:nvSpPr>
        <p:spPr>
          <a:xfrm>
            <a:off x="558800" y="6399529"/>
            <a:ext cx="85090" cy="149225"/>
          </a:xfrm>
          <a:prstGeom prst="rect">
            <a:avLst/>
          </a:prstGeom>
        </p:spPr>
        <p:txBody>
          <a:bodyPr vert="horz" wrap="square" lIns="0" tIns="13970" rIns="0" bIns="0" rtlCol="0">
            <a:spAutoFit/>
          </a:bodyPr>
          <a:lstStyle/>
          <a:p>
            <a:pPr marL="12700">
              <a:lnSpc>
                <a:spcPct val="100000"/>
              </a:lnSpc>
              <a:spcBef>
                <a:spcPts val="110"/>
              </a:spcBef>
            </a:pPr>
            <a:r>
              <a:rPr sz="800" spc="-15" dirty="0">
                <a:latin typeface="Trebuchet MS"/>
                <a:cs typeface="Trebuchet MS"/>
              </a:rPr>
              <a:t>●</a:t>
            </a:r>
            <a:endParaRPr sz="800">
              <a:latin typeface="Trebuchet MS"/>
              <a:cs typeface="Trebuchet MS"/>
            </a:endParaRPr>
          </a:p>
        </p:txBody>
      </p:sp>
      <p:sp>
        <p:nvSpPr>
          <p:cNvPr id="9" name="object 9"/>
          <p:cNvSpPr txBox="1"/>
          <p:nvPr/>
        </p:nvSpPr>
        <p:spPr>
          <a:xfrm>
            <a:off x="889000" y="5252720"/>
            <a:ext cx="7009130" cy="1419225"/>
          </a:xfrm>
          <a:prstGeom prst="rect">
            <a:avLst/>
          </a:prstGeom>
        </p:spPr>
        <p:txBody>
          <a:bodyPr vert="horz" wrap="square" lIns="0" tIns="170180" rIns="0" bIns="0" rtlCol="0">
            <a:spAutoFit/>
          </a:bodyPr>
          <a:lstStyle/>
          <a:p>
            <a:pPr marL="12700">
              <a:lnSpc>
                <a:spcPct val="100000"/>
              </a:lnSpc>
              <a:spcBef>
                <a:spcPts val="1340"/>
              </a:spcBef>
              <a:tabLst>
                <a:tab pos="1969135" algn="l"/>
                <a:tab pos="4453890" algn="l"/>
              </a:tabLst>
            </a:pPr>
            <a:r>
              <a:rPr sz="1800" dirty="0">
                <a:latin typeface="Arial"/>
                <a:cs typeface="Arial"/>
              </a:rPr>
              <a:t>S+ = 2 + 5 = 7,	S- =  6 + 4 + 3 +</a:t>
            </a:r>
            <a:r>
              <a:rPr sz="1800" spc="-5" dirty="0">
                <a:latin typeface="Arial"/>
                <a:cs typeface="Arial"/>
              </a:rPr>
              <a:t> </a:t>
            </a:r>
            <a:r>
              <a:rPr sz="1800" dirty="0">
                <a:latin typeface="Arial"/>
                <a:cs typeface="Arial"/>
              </a:rPr>
              <a:t>1= 14	, df = 6 (Sample</a:t>
            </a:r>
            <a:r>
              <a:rPr sz="1800" spc="-60" dirty="0">
                <a:latin typeface="Arial"/>
                <a:cs typeface="Arial"/>
              </a:rPr>
              <a:t> </a:t>
            </a:r>
            <a:r>
              <a:rPr sz="1800" dirty="0">
                <a:latin typeface="Arial"/>
                <a:cs typeface="Arial"/>
              </a:rPr>
              <a:t>Size)</a:t>
            </a:r>
            <a:endParaRPr sz="1800">
              <a:latin typeface="Arial"/>
              <a:cs typeface="Arial"/>
            </a:endParaRPr>
          </a:p>
          <a:p>
            <a:pPr marL="12700" marR="5080">
              <a:lnSpc>
                <a:spcPts val="3300"/>
              </a:lnSpc>
              <a:spcBef>
                <a:spcPts val="400"/>
              </a:spcBef>
            </a:pPr>
            <a:r>
              <a:rPr sz="1800" dirty="0">
                <a:latin typeface="Arial"/>
                <a:cs typeface="Arial"/>
              </a:rPr>
              <a:t>P-value : &gt; </a:t>
            </a:r>
            <a:r>
              <a:rPr sz="1800" spc="-5" dirty="0">
                <a:latin typeface="Arial"/>
                <a:cs typeface="Arial"/>
              </a:rPr>
              <a:t>0.1094 [as </a:t>
            </a:r>
            <a:r>
              <a:rPr sz="1800" dirty="0">
                <a:latin typeface="Arial"/>
                <a:cs typeface="Arial"/>
              </a:rPr>
              <a:t>Prob of observing a value 7 or more is</a:t>
            </a:r>
            <a:r>
              <a:rPr sz="1800" spc="-50" dirty="0">
                <a:latin typeface="Arial"/>
                <a:cs typeface="Arial"/>
              </a:rPr>
              <a:t> </a:t>
            </a:r>
            <a:r>
              <a:rPr sz="1800" spc="-5" dirty="0">
                <a:latin typeface="Arial"/>
                <a:cs typeface="Arial"/>
              </a:rPr>
              <a:t>0.1094]  </a:t>
            </a:r>
            <a:r>
              <a:rPr sz="1800" dirty="0">
                <a:latin typeface="Arial"/>
                <a:cs typeface="Arial"/>
              </a:rPr>
              <a:t>Hence we cannot reject</a:t>
            </a:r>
            <a:r>
              <a:rPr sz="1800" spc="-20" dirty="0">
                <a:latin typeface="Arial"/>
                <a:cs typeface="Arial"/>
              </a:rPr>
              <a:t> </a:t>
            </a:r>
            <a:r>
              <a:rPr sz="1800" dirty="0">
                <a:latin typeface="Arial"/>
                <a:cs typeface="Arial"/>
              </a:rPr>
              <a:t>H</a:t>
            </a:r>
            <a:endParaRPr sz="1800">
              <a:latin typeface="Arial"/>
              <a:cs typeface="Arial"/>
            </a:endParaRPr>
          </a:p>
          <a:p>
            <a:pPr marR="1655445" algn="ctr">
              <a:lnSpc>
                <a:spcPts val="570"/>
              </a:lnSpc>
            </a:pPr>
            <a:r>
              <a:rPr sz="1200" dirty="0">
                <a:latin typeface="Arial"/>
                <a:cs typeface="Arial"/>
              </a:rPr>
              <a:t>0</a:t>
            </a:r>
            <a:endParaRPr sz="1200">
              <a:latin typeface="Arial"/>
              <a:cs typeface="Arial"/>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0400" y="546100"/>
            <a:ext cx="3679825" cy="695960"/>
          </a:xfrm>
          <a:prstGeom prst="rect">
            <a:avLst/>
          </a:prstGeom>
        </p:spPr>
        <p:txBody>
          <a:bodyPr vert="horz" wrap="square" lIns="0" tIns="12700" rIns="0" bIns="0" rtlCol="0">
            <a:spAutoFit/>
          </a:bodyPr>
          <a:lstStyle/>
          <a:p>
            <a:pPr marL="12700">
              <a:lnSpc>
                <a:spcPct val="100000"/>
              </a:lnSpc>
              <a:spcBef>
                <a:spcPts val="100"/>
              </a:spcBef>
            </a:pPr>
            <a:r>
              <a:rPr spc="-5" dirty="0"/>
              <a:t>Handling</a:t>
            </a:r>
            <a:r>
              <a:rPr spc="-90" dirty="0"/>
              <a:t> </a:t>
            </a:r>
            <a:r>
              <a:rPr spc="-20" dirty="0"/>
              <a:t>Ties</a:t>
            </a:r>
          </a:p>
        </p:txBody>
      </p:sp>
      <p:sp>
        <p:nvSpPr>
          <p:cNvPr id="3" name="object 3"/>
          <p:cNvSpPr txBox="1"/>
          <p:nvPr/>
        </p:nvSpPr>
        <p:spPr>
          <a:xfrm>
            <a:off x="596900" y="1859279"/>
            <a:ext cx="118110" cy="217804"/>
          </a:xfrm>
          <a:prstGeom prst="rect">
            <a:avLst/>
          </a:prstGeom>
        </p:spPr>
        <p:txBody>
          <a:bodyPr vert="horz" wrap="square" lIns="0" tIns="13970" rIns="0" bIns="0" rtlCol="0">
            <a:spAutoFit/>
          </a:bodyPr>
          <a:lstStyle/>
          <a:p>
            <a:pPr marL="12700">
              <a:lnSpc>
                <a:spcPct val="100000"/>
              </a:lnSpc>
              <a:spcBef>
                <a:spcPts val="110"/>
              </a:spcBef>
            </a:pPr>
            <a:r>
              <a:rPr sz="1250" spc="-30" dirty="0">
                <a:latin typeface="Trebuchet MS"/>
                <a:cs typeface="Trebuchet MS"/>
              </a:rPr>
              <a:t>●</a:t>
            </a:r>
            <a:endParaRPr sz="1250">
              <a:latin typeface="Trebuchet MS"/>
              <a:cs typeface="Trebuchet MS"/>
            </a:endParaRPr>
          </a:p>
        </p:txBody>
      </p:sp>
      <p:sp>
        <p:nvSpPr>
          <p:cNvPr id="4" name="object 4"/>
          <p:cNvSpPr txBox="1"/>
          <p:nvPr/>
        </p:nvSpPr>
        <p:spPr>
          <a:xfrm>
            <a:off x="596900" y="2405379"/>
            <a:ext cx="118110" cy="217804"/>
          </a:xfrm>
          <a:prstGeom prst="rect">
            <a:avLst/>
          </a:prstGeom>
        </p:spPr>
        <p:txBody>
          <a:bodyPr vert="horz" wrap="square" lIns="0" tIns="13970" rIns="0" bIns="0" rtlCol="0">
            <a:spAutoFit/>
          </a:bodyPr>
          <a:lstStyle/>
          <a:p>
            <a:pPr marL="12700">
              <a:lnSpc>
                <a:spcPct val="100000"/>
              </a:lnSpc>
              <a:spcBef>
                <a:spcPts val="110"/>
              </a:spcBef>
            </a:pPr>
            <a:r>
              <a:rPr sz="1250" spc="-30" dirty="0">
                <a:latin typeface="Trebuchet MS"/>
                <a:cs typeface="Trebuchet MS"/>
              </a:rPr>
              <a:t>●</a:t>
            </a:r>
            <a:endParaRPr sz="1250">
              <a:latin typeface="Trebuchet MS"/>
              <a:cs typeface="Trebuchet MS"/>
            </a:endParaRPr>
          </a:p>
        </p:txBody>
      </p:sp>
      <p:sp>
        <p:nvSpPr>
          <p:cNvPr id="5" name="object 5"/>
          <p:cNvSpPr txBox="1"/>
          <p:nvPr/>
        </p:nvSpPr>
        <p:spPr>
          <a:xfrm>
            <a:off x="927100" y="1582419"/>
            <a:ext cx="4314825" cy="1143000"/>
          </a:xfrm>
          <a:prstGeom prst="rect">
            <a:avLst/>
          </a:prstGeom>
        </p:spPr>
        <p:txBody>
          <a:bodyPr vert="horz" wrap="square" lIns="0" tIns="144780" rIns="0" bIns="0" rtlCol="0">
            <a:spAutoFit/>
          </a:bodyPr>
          <a:lstStyle/>
          <a:p>
            <a:pPr marL="12700">
              <a:lnSpc>
                <a:spcPct val="100000"/>
              </a:lnSpc>
              <a:spcBef>
                <a:spcPts val="1140"/>
              </a:spcBef>
              <a:tabLst>
                <a:tab pos="2713355" algn="l"/>
                <a:tab pos="3503929" algn="l"/>
                <a:tab pos="4097020" algn="l"/>
              </a:tabLst>
            </a:pPr>
            <a:r>
              <a:rPr sz="2800" spc="-10" dirty="0">
                <a:latin typeface="Arial"/>
                <a:cs typeface="Arial"/>
              </a:rPr>
              <a:t>Difference</a:t>
            </a:r>
            <a:r>
              <a:rPr sz="2800" spc="5" dirty="0">
                <a:latin typeface="Arial"/>
                <a:cs typeface="Arial"/>
              </a:rPr>
              <a:t> </a:t>
            </a:r>
            <a:r>
              <a:rPr sz="2800" dirty="0">
                <a:latin typeface="Arial"/>
                <a:cs typeface="Arial"/>
              </a:rPr>
              <a:t>:</a:t>
            </a:r>
            <a:r>
              <a:rPr sz="2800" spc="5" dirty="0">
                <a:latin typeface="Arial"/>
                <a:cs typeface="Arial"/>
              </a:rPr>
              <a:t> </a:t>
            </a:r>
            <a:r>
              <a:rPr sz="2800" dirty="0">
                <a:latin typeface="Arial"/>
                <a:cs typeface="Arial"/>
              </a:rPr>
              <a:t>3,	6,	6,	9</a:t>
            </a:r>
            <a:endParaRPr sz="2800">
              <a:latin typeface="Arial"/>
              <a:cs typeface="Arial"/>
            </a:endParaRPr>
          </a:p>
          <a:p>
            <a:pPr marL="12700">
              <a:lnSpc>
                <a:spcPct val="100000"/>
              </a:lnSpc>
              <a:spcBef>
                <a:spcPts val="1040"/>
              </a:spcBef>
              <a:tabLst>
                <a:tab pos="1632585" algn="l"/>
                <a:tab pos="1929130" algn="l"/>
                <a:tab pos="2423160" algn="l"/>
                <a:tab pos="3213735" algn="l"/>
                <a:tab pos="4103370" algn="l"/>
              </a:tabLst>
            </a:pPr>
            <a:r>
              <a:rPr sz="2800" dirty="0">
                <a:latin typeface="Arial"/>
                <a:cs typeface="Arial"/>
              </a:rPr>
              <a:t>Rank	:	1,	2</a:t>
            </a:r>
            <a:r>
              <a:rPr sz="2800" spc="-5" dirty="0">
                <a:latin typeface="Arial"/>
                <a:cs typeface="Arial"/>
              </a:rPr>
              <a:t>.</a:t>
            </a:r>
            <a:r>
              <a:rPr sz="2800" dirty="0">
                <a:latin typeface="Arial"/>
                <a:cs typeface="Arial"/>
              </a:rPr>
              <a:t>5,	2</a:t>
            </a:r>
            <a:r>
              <a:rPr sz="2800" spc="-5" dirty="0">
                <a:latin typeface="Arial"/>
                <a:cs typeface="Arial"/>
              </a:rPr>
              <a:t>.</a:t>
            </a:r>
            <a:r>
              <a:rPr sz="2800" dirty="0">
                <a:latin typeface="Arial"/>
                <a:cs typeface="Arial"/>
              </a:rPr>
              <a:t>5,	4</a:t>
            </a:r>
            <a:endParaRPr sz="2800">
              <a:latin typeface="Arial"/>
              <a:cs typeface="Arial"/>
            </a:endParaRPr>
          </a:p>
        </p:txBody>
      </p:sp>
      <p:sp>
        <p:nvSpPr>
          <p:cNvPr id="6" name="object 6"/>
          <p:cNvSpPr txBox="1"/>
          <p:nvPr/>
        </p:nvSpPr>
        <p:spPr>
          <a:xfrm>
            <a:off x="7290561" y="2273300"/>
            <a:ext cx="1956435" cy="452120"/>
          </a:xfrm>
          <a:prstGeom prst="rect">
            <a:avLst/>
          </a:prstGeom>
        </p:spPr>
        <p:txBody>
          <a:bodyPr vert="horz" wrap="square" lIns="0" tIns="12700" rIns="0" bIns="0" rtlCol="0">
            <a:spAutoFit/>
          </a:bodyPr>
          <a:lstStyle/>
          <a:p>
            <a:pPr marL="12700">
              <a:lnSpc>
                <a:spcPct val="100000"/>
              </a:lnSpc>
              <a:spcBef>
                <a:spcPts val="100"/>
              </a:spcBef>
            </a:pPr>
            <a:r>
              <a:rPr sz="2800" spc="-15" dirty="0">
                <a:latin typeface="Arial"/>
                <a:cs typeface="Arial"/>
              </a:rPr>
              <a:t>(Avg </a:t>
            </a:r>
            <a:r>
              <a:rPr sz="2800" dirty="0">
                <a:latin typeface="Arial"/>
                <a:cs typeface="Arial"/>
              </a:rPr>
              <a:t>of 2,</a:t>
            </a:r>
            <a:r>
              <a:rPr sz="2800" spc="-90" dirty="0">
                <a:latin typeface="Arial"/>
                <a:cs typeface="Arial"/>
              </a:rPr>
              <a:t> </a:t>
            </a:r>
            <a:r>
              <a:rPr sz="2800" dirty="0">
                <a:latin typeface="Arial"/>
                <a:cs typeface="Arial"/>
              </a:rPr>
              <a:t>3)</a:t>
            </a:r>
            <a:endParaRPr sz="2800">
              <a:latin typeface="Arial"/>
              <a:cs typeface="Arial"/>
            </a:endParaRPr>
          </a:p>
        </p:txBody>
      </p:sp>
      <p:sp>
        <p:nvSpPr>
          <p:cNvPr id="7" name="object 7"/>
          <p:cNvSpPr txBox="1"/>
          <p:nvPr/>
        </p:nvSpPr>
        <p:spPr>
          <a:xfrm>
            <a:off x="596900" y="3522979"/>
            <a:ext cx="118110" cy="217804"/>
          </a:xfrm>
          <a:prstGeom prst="rect">
            <a:avLst/>
          </a:prstGeom>
        </p:spPr>
        <p:txBody>
          <a:bodyPr vert="horz" wrap="square" lIns="0" tIns="13970" rIns="0" bIns="0" rtlCol="0">
            <a:spAutoFit/>
          </a:bodyPr>
          <a:lstStyle/>
          <a:p>
            <a:pPr marL="12700">
              <a:lnSpc>
                <a:spcPct val="100000"/>
              </a:lnSpc>
              <a:spcBef>
                <a:spcPts val="110"/>
              </a:spcBef>
            </a:pPr>
            <a:r>
              <a:rPr sz="1250" spc="-30" dirty="0">
                <a:latin typeface="Trebuchet MS"/>
                <a:cs typeface="Trebuchet MS"/>
              </a:rPr>
              <a:t>●</a:t>
            </a:r>
            <a:endParaRPr sz="1250">
              <a:latin typeface="Trebuchet MS"/>
              <a:cs typeface="Trebuchet MS"/>
            </a:endParaRPr>
          </a:p>
        </p:txBody>
      </p:sp>
      <p:sp>
        <p:nvSpPr>
          <p:cNvPr id="8" name="object 8"/>
          <p:cNvSpPr txBox="1"/>
          <p:nvPr/>
        </p:nvSpPr>
        <p:spPr>
          <a:xfrm>
            <a:off x="596900" y="4081779"/>
            <a:ext cx="118110" cy="217804"/>
          </a:xfrm>
          <a:prstGeom prst="rect">
            <a:avLst/>
          </a:prstGeom>
        </p:spPr>
        <p:txBody>
          <a:bodyPr vert="horz" wrap="square" lIns="0" tIns="13970" rIns="0" bIns="0" rtlCol="0">
            <a:spAutoFit/>
          </a:bodyPr>
          <a:lstStyle/>
          <a:p>
            <a:pPr marL="12700">
              <a:lnSpc>
                <a:spcPct val="100000"/>
              </a:lnSpc>
              <a:spcBef>
                <a:spcPts val="110"/>
              </a:spcBef>
            </a:pPr>
            <a:r>
              <a:rPr sz="1250" spc="-30" dirty="0">
                <a:latin typeface="Trebuchet MS"/>
                <a:cs typeface="Trebuchet MS"/>
              </a:rPr>
              <a:t>●</a:t>
            </a:r>
            <a:endParaRPr sz="1250">
              <a:latin typeface="Trebuchet MS"/>
              <a:cs typeface="Trebuchet MS"/>
            </a:endParaRPr>
          </a:p>
        </p:txBody>
      </p:sp>
      <p:sp>
        <p:nvSpPr>
          <p:cNvPr id="9" name="object 9"/>
          <p:cNvSpPr txBox="1"/>
          <p:nvPr/>
        </p:nvSpPr>
        <p:spPr>
          <a:xfrm>
            <a:off x="927100" y="3258820"/>
            <a:ext cx="2239010" cy="1143000"/>
          </a:xfrm>
          <a:prstGeom prst="rect">
            <a:avLst/>
          </a:prstGeom>
        </p:spPr>
        <p:txBody>
          <a:bodyPr vert="horz" wrap="square" lIns="0" tIns="144780" rIns="0" bIns="0" rtlCol="0">
            <a:spAutoFit/>
          </a:bodyPr>
          <a:lstStyle/>
          <a:p>
            <a:pPr marL="12700">
              <a:lnSpc>
                <a:spcPct val="100000"/>
              </a:lnSpc>
              <a:spcBef>
                <a:spcPts val="1140"/>
              </a:spcBef>
            </a:pPr>
            <a:r>
              <a:rPr sz="2800" spc="-10" dirty="0">
                <a:latin typeface="Arial"/>
                <a:cs typeface="Arial"/>
              </a:rPr>
              <a:t>Difference </a:t>
            </a:r>
            <a:r>
              <a:rPr sz="2800" dirty="0">
                <a:latin typeface="Arial"/>
                <a:cs typeface="Arial"/>
              </a:rPr>
              <a:t>:</a:t>
            </a:r>
            <a:r>
              <a:rPr sz="2800" spc="-55" dirty="0">
                <a:latin typeface="Arial"/>
                <a:cs typeface="Arial"/>
              </a:rPr>
              <a:t> </a:t>
            </a:r>
            <a:r>
              <a:rPr sz="2800" dirty="0">
                <a:latin typeface="Arial"/>
                <a:cs typeface="Arial"/>
              </a:rPr>
              <a:t>3,</a:t>
            </a:r>
            <a:endParaRPr sz="2800">
              <a:latin typeface="Arial"/>
              <a:cs typeface="Arial"/>
            </a:endParaRPr>
          </a:p>
          <a:p>
            <a:pPr marL="12700">
              <a:lnSpc>
                <a:spcPct val="100000"/>
              </a:lnSpc>
              <a:spcBef>
                <a:spcPts val="1040"/>
              </a:spcBef>
              <a:tabLst>
                <a:tab pos="1632585" algn="l"/>
                <a:tab pos="1929130" algn="l"/>
              </a:tabLst>
            </a:pPr>
            <a:r>
              <a:rPr sz="2800" dirty="0">
                <a:latin typeface="Arial"/>
                <a:cs typeface="Arial"/>
              </a:rPr>
              <a:t>Rank	:	1,</a:t>
            </a:r>
            <a:endParaRPr sz="2800">
              <a:latin typeface="Arial"/>
              <a:cs typeface="Arial"/>
            </a:endParaRPr>
          </a:p>
        </p:txBody>
      </p:sp>
      <p:sp>
        <p:nvSpPr>
          <p:cNvPr id="10" name="object 10"/>
          <p:cNvSpPr txBox="1"/>
          <p:nvPr/>
        </p:nvSpPr>
        <p:spPr>
          <a:xfrm>
            <a:off x="3628414" y="3258820"/>
            <a:ext cx="2205990" cy="1143000"/>
          </a:xfrm>
          <a:prstGeom prst="rect">
            <a:avLst/>
          </a:prstGeom>
        </p:spPr>
        <p:txBody>
          <a:bodyPr vert="horz" wrap="square" lIns="0" tIns="144780" rIns="0" bIns="0" rtlCol="0">
            <a:spAutoFit/>
          </a:bodyPr>
          <a:lstStyle/>
          <a:p>
            <a:pPr marL="12700">
              <a:lnSpc>
                <a:spcPct val="100000"/>
              </a:lnSpc>
              <a:spcBef>
                <a:spcPts val="1140"/>
              </a:spcBef>
              <a:tabLst>
                <a:tab pos="802640" algn="l"/>
                <a:tab pos="1395730" algn="l"/>
                <a:tab pos="1988820" algn="l"/>
              </a:tabLst>
            </a:pPr>
            <a:r>
              <a:rPr sz="2800" dirty="0">
                <a:latin typeface="Arial"/>
                <a:cs typeface="Arial"/>
              </a:rPr>
              <a:t>6,	6,	6,	9</a:t>
            </a:r>
            <a:endParaRPr sz="2800">
              <a:latin typeface="Arial"/>
              <a:cs typeface="Arial"/>
            </a:endParaRPr>
          </a:p>
          <a:p>
            <a:pPr marL="18415">
              <a:lnSpc>
                <a:spcPct val="100000"/>
              </a:lnSpc>
              <a:spcBef>
                <a:spcPts val="1040"/>
              </a:spcBef>
              <a:tabLst>
                <a:tab pos="808990" algn="l"/>
                <a:tab pos="1401445" algn="l"/>
                <a:tab pos="1994535" algn="l"/>
              </a:tabLst>
            </a:pPr>
            <a:r>
              <a:rPr sz="2800" dirty="0">
                <a:latin typeface="Arial"/>
                <a:cs typeface="Arial"/>
              </a:rPr>
              <a:t>3,	3,	3,	5</a:t>
            </a:r>
            <a:endParaRPr sz="2800">
              <a:latin typeface="Arial"/>
              <a:cs typeface="Arial"/>
            </a:endParaRPr>
          </a:p>
        </p:txBody>
      </p:sp>
      <p:sp>
        <p:nvSpPr>
          <p:cNvPr id="11" name="object 11"/>
          <p:cNvSpPr txBox="1"/>
          <p:nvPr/>
        </p:nvSpPr>
        <p:spPr>
          <a:xfrm>
            <a:off x="7092777" y="3949700"/>
            <a:ext cx="2351405" cy="452120"/>
          </a:xfrm>
          <a:prstGeom prst="rect">
            <a:avLst/>
          </a:prstGeom>
        </p:spPr>
        <p:txBody>
          <a:bodyPr vert="horz" wrap="square" lIns="0" tIns="12700" rIns="0" bIns="0" rtlCol="0">
            <a:spAutoFit/>
          </a:bodyPr>
          <a:lstStyle/>
          <a:p>
            <a:pPr marL="12700">
              <a:lnSpc>
                <a:spcPct val="100000"/>
              </a:lnSpc>
              <a:spcBef>
                <a:spcPts val="100"/>
              </a:spcBef>
            </a:pPr>
            <a:r>
              <a:rPr sz="2800" spc="-15" dirty="0">
                <a:latin typeface="Arial"/>
                <a:cs typeface="Arial"/>
              </a:rPr>
              <a:t>(Avg </a:t>
            </a:r>
            <a:r>
              <a:rPr sz="2800" dirty="0">
                <a:latin typeface="Arial"/>
                <a:cs typeface="Arial"/>
              </a:rPr>
              <a:t>of 2, 3,</a:t>
            </a:r>
            <a:r>
              <a:rPr sz="2800" spc="-95" dirty="0">
                <a:latin typeface="Arial"/>
                <a:cs typeface="Arial"/>
              </a:rPr>
              <a:t> </a:t>
            </a:r>
            <a:r>
              <a:rPr sz="2800" dirty="0">
                <a:latin typeface="Arial"/>
                <a:cs typeface="Arial"/>
              </a:rPr>
              <a:t>4)</a:t>
            </a:r>
            <a:endParaRPr sz="2800">
              <a:latin typeface="Arial"/>
              <a:cs typeface="Arial"/>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7000" y="469900"/>
            <a:ext cx="7292975" cy="695960"/>
          </a:xfrm>
          <a:prstGeom prst="rect">
            <a:avLst/>
          </a:prstGeom>
        </p:spPr>
        <p:txBody>
          <a:bodyPr vert="horz" wrap="square" lIns="0" tIns="12700" rIns="0" bIns="0" rtlCol="0">
            <a:spAutoFit/>
          </a:bodyPr>
          <a:lstStyle/>
          <a:p>
            <a:pPr marL="12700">
              <a:lnSpc>
                <a:spcPct val="100000"/>
              </a:lnSpc>
              <a:spcBef>
                <a:spcPts val="100"/>
              </a:spcBef>
              <a:tabLst>
                <a:tab pos="4452620" algn="l"/>
              </a:tabLst>
            </a:pPr>
            <a:r>
              <a:rPr spc="-5" dirty="0"/>
              <a:t>Handling</a:t>
            </a:r>
            <a:r>
              <a:rPr spc="10" dirty="0"/>
              <a:t> </a:t>
            </a:r>
            <a:r>
              <a:rPr spc="-5" dirty="0"/>
              <a:t>values	equal </a:t>
            </a:r>
            <a:r>
              <a:rPr dirty="0"/>
              <a:t>to</a:t>
            </a:r>
            <a:r>
              <a:rPr spc="-80" dirty="0"/>
              <a:t> </a:t>
            </a:r>
            <a:r>
              <a:rPr spc="5" dirty="0"/>
              <a:t>µ</a:t>
            </a:r>
            <a:r>
              <a:rPr sz="4350" spc="7" baseline="-28735" dirty="0"/>
              <a:t>0</a:t>
            </a:r>
            <a:endParaRPr sz="4350" baseline="-28735"/>
          </a:p>
        </p:txBody>
      </p:sp>
      <p:sp>
        <p:nvSpPr>
          <p:cNvPr id="3" name="object 3"/>
          <p:cNvSpPr txBox="1"/>
          <p:nvPr/>
        </p:nvSpPr>
        <p:spPr>
          <a:xfrm>
            <a:off x="596900" y="18745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4" name="object 4"/>
          <p:cNvSpPr txBox="1"/>
          <p:nvPr/>
        </p:nvSpPr>
        <p:spPr>
          <a:xfrm>
            <a:off x="596900" y="24841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5" name="object 5"/>
          <p:cNvSpPr txBox="1"/>
          <p:nvPr/>
        </p:nvSpPr>
        <p:spPr>
          <a:xfrm>
            <a:off x="927100" y="1579880"/>
            <a:ext cx="8474710" cy="1701800"/>
          </a:xfrm>
          <a:prstGeom prst="rect">
            <a:avLst/>
          </a:prstGeom>
        </p:spPr>
        <p:txBody>
          <a:bodyPr vert="horz" wrap="square" lIns="0" tIns="147320" rIns="0" bIns="0" rtlCol="0">
            <a:spAutoFit/>
          </a:bodyPr>
          <a:lstStyle/>
          <a:p>
            <a:pPr marL="12700">
              <a:lnSpc>
                <a:spcPct val="100000"/>
              </a:lnSpc>
              <a:spcBef>
                <a:spcPts val="1160"/>
              </a:spcBef>
            </a:pPr>
            <a:r>
              <a:rPr sz="3200" dirty="0">
                <a:latin typeface="Arial"/>
                <a:cs typeface="Arial"/>
              </a:rPr>
              <a:t>No rank is assigned </a:t>
            </a:r>
            <a:r>
              <a:rPr sz="3200" spc="-5" dirty="0">
                <a:latin typeface="Arial"/>
                <a:cs typeface="Arial"/>
              </a:rPr>
              <a:t>to that item (denoted </a:t>
            </a:r>
            <a:r>
              <a:rPr sz="3200" dirty="0">
                <a:latin typeface="Arial"/>
                <a:cs typeface="Arial"/>
              </a:rPr>
              <a:t>by</a:t>
            </a:r>
            <a:r>
              <a:rPr sz="3200" spc="-35" dirty="0">
                <a:latin typeface="Arial"/>
                <a:cs typeface="Arial"/>
              </a:rPr>
              <a:t> </a:t>
            </a:r>
            <a:r>
              <a:rPr sz="3200" spc="-5" dirty="0">
                <a:latin typeface="Arial"/>
                <a:cs typeface="Arial"/>
              </a:rPr>
              <a:t>-)</a:t>
            </a:r>
            <a:endParaRPr sz="3200">
              <a:latin typeface="Arial"/>
              <a:cs typeface="Arial"/>
            </a:endParaRPr>
          </a:p>
          <a:p>
            <a:pPr marL="12700" marR="5080">
              <a:lnSpc>
                <a:spcPts val="3400"/>
              </a:lnSpc>
              <a:spcBef>
                <a:spcPts val="1540"/>
              </a:spcBef>
            </a:pPr>
            <a:r>
              <a:rPr sz="3200" dirty="0">
                <a:latin typeface="Arial"/>
                <a:cs typeface="Arial"/>
              </a:rPr>
              <a:t>Sample size is reduced by </a:t>
            </a:r>
            <a:r>
              <a:rPr sz="3200" spc="-5" dirty="0">
                <a:latin typeface="Arial"/>
                <a:cs typeface="Arial"/>
              </a:rPr>
              <a:t>the </a:t>
            </a:r>
            <a:r>
              <a:rPr sz="3200" dirty="0">
                <a:latin typeface="Arial"/>
                <a:cs typeface="Arial"/>
              </a:rPr>
              <a:t>number of</a:t>
            </a:r>
            <a:r>
              <a:rPr sz="3200" spc="-95" dirty="0">
                <a:latin typeface="Arial"/>
                <a:cs typeface="Arial"/>
              </a:rPr>
              <a:t> </a:t>
            </a:r>
            <a:r>
              <a:rPr sz="3200" spc="-5" dirty="0">
                <a:latin typeface="Arial"/>
                <a:cs typeface="Arial"/>
              </a:rPr>
              <a:t>items  </a:t>
            </a:r>
            <a:r>
              <a:rPr sz="3200" dirty="0">
                <a:latin typeface="Arial"/>
                <a:cs typeface="Arial"/>
              </a:rPr>
              <a:t>which equal </a:t>
            </a:r>
            <a:r>
              <a:rPr sz="3200" spc="5" dirty="0">
                <a:latin typeface="Arial"/>
                <a:cs typeface="Arial"/>
              </a:rPr>
              <a:t>µ</a:t>
            </a:r>
            <a:r>
              <a:rPr sz="3150" spc="7" baseline="-29100" dirty="0">
                <a:latin typeface="Arial"/>
                <a:cs typeface="Arial"/>
              </a:rPr>
              <a:t>0</a:t>
            </a:r>
            <a:r>
              <a:rPr sz="3150" baseline="-29100" dirty="0">
                <a:latin typeface="Arial"/>
                <a:cs typeface="Arial"/>
              </a:rPr>
              <a:t> </a:t>
            </a:r>
            <a:r>
              <a:rPr sz="3200" dirty="0">
                <a:latin typeface="Arial"/>
                <a:cs typeface="Arial"/>
              </a:rPr>
              <a:t>.</a:t>
            </a:r>
            <a:endParaRPr sz="3200">
              <a:latin typeface="Arial"/>
              <a:cs typeface="Arial"/>
            </a:endParaRP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300" y="5461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2</a:t>
            </a:r>
          </a:p>
        </p:txBody>
      </p:sp>
      <p:sp>
        <p:nvSpPr>
          <p:cNvPr id="3" name="object 3"/>
          <p:cNvSpPr txBox="1"/>
          <p:nvPr/>
        </p:nvSpPr>
        <p:spPr>
          <a:xfrm>
            <a:off x="596900" y="1852980"/>
            <a:ext cx="114300" cy="210185"/>
          </a:xfrm>
          <a:prstGeom prst="rect">
            <a:avLst/>
          </a:prstGeom>
        </p:spPr>
        <p:txBody>
          <a:bodyPr vert="horz" wrap="square" lIns="0" tIns="13970" rIns="0" bIns="0" rtlCol="0">
            <a:spAutoFit/>
          </a:bodyPr>
          <a:lstStyle/>
          <a:p>
            <a:pPr marL="12700">
              <a:lnSpc>
                <a:spcPct val="100000"/>
              </a:lnSpc>
              <a:spcBef>
                <a:spcPts val="110"/>
              </a:spcBef>
            </a:pPr>
            <a:r>
              <a:rPr sz="1200" spc="-30" dirty="0">
                <a:latin typeface="Trebuchet MS"/>
                <a:cs typeface="Trebuchet MS"/>
              </a:rPr>
              <a:t>●</a:t>
            </a:r>
            <a:endParaRPr sz="1200">
              <a:latin typeface="Trebuchet MS"/>
              <a:cs typeface="Trebuchet MS"/>
            </a:endParaRPr>
          </a:p>
        </p:txBody>
      </p:sp>
      <p:sp>
        <p:nvSpPr>
          <p:cNvPr id="4" name="object 4"/>
          <p:cNvSpPr txBox="1"/>
          <p:nvPr/>
        </p:nvSpPr>
        <p:spPr>
          <a:xfrm>
            <a:off x="596900" y="2741980"/>
            <a:ext cx="114300" cy="210185"/>
          </a:xfrm>
          <a:prstGeom prst="rect">
            <a:avLst/>
          </a:prstGeom>
        </p:spPr>
        <p:txBody>
          <a:bodyPr vert="horz" wrap="square" lIns="0" tIns="13970" rIns="0" bIns="0" rtlCol="0">
            <a:spAutoFit/>
          </a:bodyPr>
          <a:lstStyle/>
          <a:p>
            <a:pPr marL="12700">
              <a:lnSpc>
                <a:spcPct val="100000"/>
              </a:lnSpc>
              <a:spcBef>
                <a:spcPts val="110"/>
              </a:spcBef>
            </a:pPr>
            <a:r>
              <a:rPr sz="1200" spc="-30" dirty="0">
                <a:latin typeface="Trebuchet MS"/>
                <a:cs typeface="Trebuchet MS"/>
              </a:rPr>
              <a:t>●</a:t>
            </a:r>
            <a:endParaRPr sz="1200">
              <a:latin typeface="Trebuchet MS"/>
              <a:cs typeface="Trebuchet MS"/>
            </a:endParaRPr>
          </a:p>
        </p:txBody>
      </p:sp>
      <p:sp>
        <p:nvSpPr>
          <p:cNvPr id="5" name="object 5"/>
          <p:cNvSpPr txBox="1"/>
          <p:nvPr/>
        </p:nvSpPr>
        <p:spPr>
          <a:xfrm>
            <a:off x="596900" y="3618280"/>
            <a:ext cx="114300" cy="210185"/>
          </a:xfrm>
          <a:prstGeom prst="rect">
            <a:avLst/>
          </a:prstGeom>
        </p:spPr>
        <p:txBody>
          <a:bodyPr vert="horz" wrap="square" lIns="0" tIns="13970" rIns="0" bIns="0" rtlCol="0">
            <a:spAutoFit/>
          </a:bodyPr>
          <a:lstStyle/>
          <a:p>
            <a:pPr marL="12700">
              <a:lnSpc>
                <a:spcPct val="100000"/>
              </a:lnSpc>
              <a:spcBef>
                <a:spcPts val="110"/>
              </a:spcBef>
            </a:pPr>
            <a:r>
              <a:rPr sz="1200" spc="-30" dirty="0">
                <a:latin typeface="Trebuchet MS"/>
                <a:cs typeface="Trebuchet MS"/>
              </a:rPr>
              <a:t>●</a:t>
            </a:r>
            <a:endParaRPr sz="1200">
              <a:latin typeface="Trebuchet MS"/>
              <a:cs typeface="Trebuchet MS"/>
            </a:endParaRPr>
          </a:p>
        </p:txBody>
      </p:sp>
      <p:sp>
        <p:nvSpPr>
          <p:cNvPr id="6" name="object 6"/>
          <p:cNvSpPr txBox="1">
            <a:spLocks noGrp="1"/>
          </p:cNvSpPr>
          <p:nvPr>
            <p:ph type="body" idx="1"/>
          </p:nvPr>
        </p:nvSpPr>
        <p:spPr>
          <a:prstGeom prst="rect">
            <a:avLst/>
          </a:prstGeom>
        </p:spPr>
        <p:txBody>
          <a:bodyPr vert="horz" wrap="square" lIns="0" tIns="59055" rIns="0" bIns="0" rtlCol="0">
            <a:spAutoFit/>
          </a:bodyPr>
          <a:lstStyle/>
          <a:p>
            <a:pPr marL="292100" marR="43180">
              <a:lnSpc>
                <a:spcPts val="2900"/>
              </a:lnSpc>
              <a:spcBef>
                <a:spcPts val="465"/>
              </a:spcBef>
            </a:pPr>
            <a:r>
              <a:rPr b="0" spc="20" dirty="0">
                <a:latin typeface="Arial"/>
                <a:cs typeface="Arial"/>
              </a:rPr>
              <a:t>An </a:t>
            </a:r>
            <a:r>
              <a:rPr b="0" spc="10" dirty="0">
                <a:latin typeface="Arial"/>
                <a:cs typeface="Arial"/>
              </a:rPr>
              <a:t>article </a:t>
            </a:r>
            <a:r>
              <a:rPr b="0" spc="15" dirty="0">
                <a:latin typeface="Arial"/>
                <a:cs typeface="Arial"/>
              </a:rPr>
              <a:t>presents </a:t>
            </a:r>
            <a:r>
              <a:rPr b="0" spc="20" dirty="0">
                <a:latin typeface="Arial"/>
                <a:cs typeface="Arial"/>
              </a:rPr>
              <a:t>measurements </a:t>
            </a:r>
            <a:r>
              <a:rPr b="0" spc="15" dirty="0">
                <a:latin typeface="Arial"/>
                <a:cs typeface="Arial"/>
              </a:rPr>
              <a:t>of </a:t>
            </a:r>
            <a:r>
              <a:rPr b="0" spc="10" dirty="0">
                <a:latin typeface="Arial"/>
                <a:cs typeface="Arial"/>
              </a:rPr>
              <a:t>total </a:t>
            </a:r>
            <a:r>
              <a:rPr b="0" spc="15" dirty="0">
                <a:latin typeface="Arial"/>
                <a:cs typeface="Arial"/>
              </a:rPr>
              <a:t>solids, </a:t>
            </a:r>
            <a:r>
              <a:rPr b="0" spc="10" dirty="0">
                <a:latin typeface="Arial"/>
                <a:cs typeface="Arial"/>
              </a:rPr>
              <a:t>in g/L,  for </a:t>
            </a:r>
            <a:r>
              <a:rPr b="0" spc="20" dirty="0">
                <a:latin typeface="Arial"/>
                <a:cs typeface="Arial"/>
              </a:rPr>
              <a:t>seven </a:t>
            </a:r>
            <a:r>
              <a:rPr b="0" spc="15" dirty="0">
                <a:latin typeface="Arial"/>
                <a:cs typeface="Arial"/>
              </a:rPr>
              <a:t>sludge</a:t>
            </a:r>
            <a:r>
              <a:rPr b="0" spc="-5" dirty="0">
                <a:latin typeface="Arial"/>
                <a:cs typeface="Arial"/>
              </a:rPr>
              <a:t> </a:t>
            </a:r>
            <a:r>
              <a:rPr b="0" spc="15" dirty="0">
                <a:latin typeface="Arial"/>
                <a:cs typeface="Arial"/>
              </a:rPr>
              <a:t>specimens.</a:t>
            </a:r>
          </a:p>
          <a:p>
            <a:pPr marL="292100" marR="5080">
              <a:lnSpc>
                <a:spcPts val="2900"/>
              </a:lnSpc>
              <a:spcBef>
                <a:spcPts val="1100"/>
              </a:spcBef>
            </a:pPr>
            <a:r>
              <a:rPr b="0" spc="20" dirty="0">
                <a:latin typeface="Arial"/>
                <a:cs typeface="Arial"/>
              </a:rPr>
              <a:t>The </a:t>
            </a:r>
            <a:r>
              <a:rPr b="0" spc="15" dirty="0">
                <a:latin typeface="Arial"/>
                <a:cs typeface="Arial"/>
              </a:rPr>
              <a:t>results (rounded </a:t>
            </a:r>
            <a:r>
              <a:rPr b="0" spc="10" dirty="0">
                <a:latin typeface="Arial"/>
                <a:cs typeface="Arial"/>
              </a:rPr>
              <a:t>to </a:t>
            </a:r>
            <a:r>
              <a:rPr b="0" spc="15" dirty="0">
                <a:latin typeface="Arial"/>
                <a:cs typeface="Arial"/>
              </a:rPr>
              <a:t>the nearest gram) are 20, 5,</a:t>
            </a:r>
            <a:r>
              <a:rPr b="0" spc="-25" dirty="0">
                <a:latin typeface="Arial"/>
                <a:cs typeface="Arial"/>
              </a:rPr>
              <a:t> </a:t>
            </a:r>
            <a:r>
              <a:rPr b="0" spc="15" dirty="0">
                <a:latin typeface="Arial"/>
                <a:cs typeface="Arial"/>
              </a:rPr>
              <a:t>25,  </a:t>
            </a:r>
            <a:r>
              <a:rPr b="0" spc="10" dirty="0">
                <a:latin typeface="Arial"/>
                <a:cs typeface="Arial"/>
              </a:rPr>
              <a:t>43, 24, 21, </a:t>
            </a:r>
            <a:r>
              <a:rPr b="0" spc="15" dirty="0">
                <a:latin typeface="Arial"/>
                <a:cs typeface="Arial"/>
              </a:rPr>
              <a:t>and</a:t>
            </a:r>
            <a:r>
              <a:rPr b="0" spc="5" dirty="0">
                <a:latin typeface="Arial"/>
                <a:cs typeface="Arial"/>
              </a:rPr>
              <a:t> </a:t>
            </a:r>
            <a:r>
              <a:rPr b="0" spc="10" dirty="0">
                <a:latin typeface="Arial"/>
                <a:cs typeface="Arial"/>
              </a:rPr>
              <a:t>32.</a:t>
            </a:r>
          </a:p>
          <a:p>
            <a:pPr marL="292100" marR="233045">
              <a:lnSpc>
                <a:spcPts val="2900"/>
              </a:lnSpc>
              <a:spcBef>
                <a:spcPts val="1200"/>
              </a:spcBef>
            </a:pPr>
            <a:r>
              <a:rPr b="0" spc="20" dirty="0">
                <a:latin typeface="Arial"/>
                <a:cs typeface="Arial"/>
              </a:rPr>
              <a:t>Assume </a:t>
            </a:r>
            <a:r>
              <a:rPr b="0" spc="15" dirty="0">
                <a:latin typeface="Arial"/>
                <a:cs typeface="Arial"/>
              </a:rPr>
              <a:t>the </a:t>
            </a:r>
            <a:r>
              <a:rPr b="0" spc="10" dirty="0">
                <a:latin typeface="Arial"/>
                <a:cs typeface="Arial"/>
              </a:rPr>
              <a:t>distribution </a:t>
            </a:r>
            <a:r>
              <a:rPr b="0" spc="15" dirty="0">
                <a:latin typeface="Arial"/>
                <a:cs typeface="Arial"/>
              </a:rPr>
              <a:t>of </a:t>
            </a:r>
            <a:r>
              <a:rPr b="0" spc="10" dirty="0">
                <a:latin typeface="Arial"/>
                <a:cs typeface="Arial"/>
              </a:rPr>
              <a:t>total </a:t>
            </a:r>
            <a:r>
              <a:rPr b="0" spc="15" dirty="0">
                <a:latin typeface="Arial"/>
                <a:cs typeface="Arial"/>
              </a:rPr>
              <a:t>solids </a:t>
            </a:r>
            <a:r>
              <a:rPr b="0" spc="10" dirty="0">
                <a:latin typeface="Arial"/>
                <a:cs typeface="Arial"/>
              </a:rPr>
              <a:t>is </a:t>
            </a:r>
            <a:r>
              <a:rPr b="0" spc="15" dirty="0">
                <a:latin typeface="Arial"/>
                <a:cs typeface="Arial"/>
              </a:rPr>
              <a:t>approximately  symmetric.</a:t>
            </a:r>
          </a:p>
        </p:txBody>
      </p:sp>
      <p:sp>
        <p:nvSpPr>
          <p:cNvPr id="7" name="object 7"/>
          <p:cNvSpPr txBox="1"/>
          <p:nvPr/>
        </p:nvSpPr>
        <p:spPr>
          <a:xfrm>
            <a:off x="596900" y="4891023"/>
            <a:ext cx="8649335" cy="1172210"/>
          </a:xfrm>
          <a:prstGeom prst="rect">
            <a:avLst/>
          </a:prstGeom>
        </p:spPr>
        <p:txBody>
          <a:bodyPr vert="horz" wrap="square" lIns="0" tIns="59055" rIns="0" bIns="0" rtlCol="0">
            <a:spAutoFit/>
          </a:bodyPr>
          <a:lstStyle/>
          <a:p>
            <a:pPr marL="342900" marR="5080" indent="-330200">
              <a:lnSpc>
                <a:spcPts val="2900"/>
              </a:lnSpc>
              <a:spcBef>
                <a:spcPts val="465"/>
              </a:spcBef>
            </a:pPr>
            <a:r>
              <a:rPr sz="2650" spc="20" dirty="0">
                <a:latin typeface="Arial"/>
                <a:cs typeface="Arial"/>
              </a:rPr>
              <a:t>An </a:t>
            </a:r>
            <a:r>
              <a:rPr sz="2650" spc="15" dirty="0">
                <a:latin typeface="Arial"/>
                <a:cs typeface="Arial"/>
              </a:rPr>
              <a:t>environmental engineer claims </a:t>
            </a:r>
            <a:r>
              <a:rPr sz="2650" spc="10" dirty="0">
                <a:latin typeface="Arial"/>
                <a:cs typeface="Arial"/>
              </a:rPr>
              <a:t>that </a:t>
            </a:r>
            <a:r>
              <a:rPr sz="2650" spc="15" dirty="0">
                <a:latin typeface="Arial"/>
                <a:cs typeface="Arial"/>
              </a:rPr>
              <a:t>the </a:t>
            </a:r>
            <a:r>
              <a:rPr sz="2650" spc="20" dirty="0">
                <a:latin typeface="Arial"/>
                <a:cs typeface="Arial"/>
              </a:rPr>
              <a:t>mean  </a:t>
            </a:r>
            <a:r>
              <a:rPr sz="2650" spc="15" dirty="0">
                <a:latin typeface="Arial"/>
                <a:cs typeface="Arial"/>
              </a:rPr>
              <a:t>concentration of </a:t>
            </a:r>
            <a:r>
              <a:rPr sz="2650" spc="10" dirty="0">
                <a:latin typeface="Arial"/>
                <a:cs typeface="Arial"/>
              </a:rPr>
              <a:t>total </a:t>
            </a:r>
            <a:r>
              <a:rPr sz="2650" spc="15" dirty="0">
                <a:latin typeface="Arial"/>
                <a:cs typeface="Arial"/>
              </a:rPr>
              <a:t>solids </a:t>
            </a:r>
            <a:r>
              <a:rPr sz="2650" spc="10" dirty="0">
                <a:latin typeface="Arial"/>
                <a:cs typeface="Arial"/>
              </a:rPr>
              <a:t>is </a:t>
            </a:r>
            <a:r>
              <a:rPr sz="2650" spc="15" dirty="0">
                <a:latin typeface="Arial"/>
                <a:cs typeface="Arial"/>
              </a:rPr>
              <a:t>equal </a:t>
            </a:r>
            <a:r>
              <a:rPr sz="2650" spc="10" dirty="0">
                <a:latin typeface="Arial"/>
                <a:cs typeface="Arial"/>
              </a:rPr>
              <a:t>to </a:t>
            </a:r>
            <a:r>
              <a:rPr sz="2650" spc="20" dirty="0">
                <a:latin typeface="Arial"/>
                <a:cs typeface="Arial"/>
              </a:rPr>
              <a:t>18 </a:t>
            </a:r>
            <a:r>
              <a:rPr sz="2650" spc="10" dirty="0">
                <a:latin typeface="Arial"/>
                <a:cs typeface="Arial"/>
              </a:rPr>
              <a:t>g/L. </a:t>
            </a:r>
            <a:r>
              <a:rPr sz="2650" spc="20" dirty="0">
                <a:latin typeface="Arial"/>
                <a:cs typeface="Arial"/>
              </a:rPr>
              <a:t>Can you  </a:t>
            </a:r>
            <a:r>
              <a:rPr sz="2650" spc="15" dirty="0">
                <a:latin typeface="Arial"/>
                <a:cs typeface="Arial"/>
              </a:rPr>
              <a:t>conclude </a:t>
            </a:r>
            <a:r>
              <a:rPr sz="2650" spc="10" dirty="0">
                <a:latin typeface="Arial"/>
                <a:cs typeface="Arial"/>
              </a:rPr>
              <a:t>that </a:t>
            </a:r>
            <a:r>
              <a:rPr sz="2650" spc="15" dirty="0">
                <a:latin typeface="Arial"/>
                <a:cs typeface="Arial"/>
              </a:rPr>
              <a:t>the claim </a:t>
            </a:r>
            <a:r>
              <a:rPr sz="2650" spc="10" dirty="0">
                <a:latin typeface="Arial"/>
                <a:cs typeface="Arial"/>
              </a:rPr>
              <a:t>is</a:t>
            </a:r>
            <a:r>
              <a:rPr sz="2650" spc="-10" dirty="0">
                <a:latin typeface="Arial"/>
                <a:cs typeface="Arial"/>
              </a:rPr>
              <a:t> </a:t>
            </a:r>
            <a:r>
              <a:rPr sz="2650" spc="15" dirty="0">
                <a:latin typeface="Arial"/>
                <a:cs typeface="Arial"/>
              </a:rPr>
              <a:t>false?</a:t>
            </a:r>
            <a:endParaRPr sz="2650">
              <a:latin typeface="Arial"/>
              <a:cs typeface="Arial"/>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860">
              <a:lnSpc>
                <a:spcPct val="100000"/>
              </a:lnSpc>
              <a:spcBef>
                <a:spcPts val="100"/>
              </a:spcBef>
              <a:tabLst>
                <a:tab pos="2413635" algn="l"/>
                <a:tab pos="2879725" algn="l"/>
              </a:tabLst>
            </a:pPr>
            <a:r>
              <a:rPr spc="-5" dirty="0"/>
              <a:t>Problem	</a:t>
            </a:r>
            <a:r>
              <a:rPr dirty="0"/>
              <a:t>2	:</a:t>
            </a:r>
            <a:r>
              <a:rPr spc="-85" dirty="0"/>
              <a:t> </a:t>
            </a:r>
            <a:r>
              <a:rPr spc="-5" dirty="0"/>
              <a:t>Solution</a:t>
            </a:r>
          </a:p>
        </p:txBody>
      </p:sp>
      <p:sp>
        <p:nvSpPr>
          <p:cNvPr id="3" name="object 3"/>
          <p:cNvSpPr txBox="1"/>
          <p:nvPr/>
        </p:nvSpPr>
        <p:spPr>
          <a:xfrm>
            <a:off x="596900" y="1844039"/>
            <a:ext cx="104775" cy="190500"/>
          </a:xfrm>
          <a:prstGeom prst="rect">
            <a:avLst/>
          </a:prstGeom>
        </p:spPr>
        <p:txBody>
          <a:bodyPr vert="horz" wrap="square" lIns="0" tIns="16510" rIns="0" bIns="0" rtlCol="0">
            <a:spAutoFit/>
          </a:bodyPr>
          <a:lstStyle/>
          <a:p>
            <a:pPr marL="12700">
              <a:lnSpc>
                <a:spcPct val="100000"/>
              </a:lnSpc>
              <a:spcBef>
                <a:spcPts val="130"/>
              </a:spcBef>
            </a:pPr>
            <a:r>
              <a:rPr sz="1050" spc="-10" dirty="0">
                <a:latin typeface="Trebuchet MS"/>
                <a:cs typeface="Trebuchet MS"/>
              </a:rPr>
              <a:t>●</a:t>
            </a:r>
            <a:endParaRPr sz="1050">
              <a:latin typeface="Trebuchet MS"/>
              <a:cs typeface="Trebuchet MS"/>
            </a:endParaRPr>
          </a:p>
        </p:txBody>
      </p:sp>
      <p:sp>
        <p:nvSpPr>
          <p:cNvPr id="4" name="object 4"/>
          <p:cNvSpPr txBox="1"/>
          <p:nvPr/>
        </p:nvSpPr>
        <p:spPr>
          <a:xfrm>
            <a:off x="596900" y="2352039"/>
            <a:ext cx="104775" cy="190500"/>
          </a:xfrm>
          <a:prstGeom prst="rect">
            <a:avLst/>
          </a:prstGeom>
        </p:spPr>
        <p:txBody>
          <a:bodyPr vert="horz" wrap="square" lIns="0" tIns="16510" rIns="0" bIns="0" rtlCol="0">
            <a:spAutoFit/>
          </a:bodyPr>
          <a:lstStyle/>
          <a:p>
            <a:pPr marL="12700">
              <a:lnSpc>
                <a:spcPct val="100000"/>
              </a:lnSpc>
              <a:spcBef>
                <a:spcPts val="130"/>
              </a:spcBef>
            </a:pPr>
            <a:r>
              <a:rPr sz="1050" spc="-10" dirty="0">
                <a:latin typeface="Trebuchet MS"/>
                <a:cs typeface="Trebuchet MS"/>
              </a:rPr>
              <a:t>●</a:t>
            </a:r>
            <a:endParaRPr sz="1050">
              <a:latin typeface="Trebuchet MS"/>
              <a:cs typeface="Trebuchet MS"/>
            </a:endParaRPr>
          </a:p>
        </p:txBody>
      </p:sp>
      <p:sp>
        <p:nvSpPr>
          <p:cNvPr id="5" name="object 5"/>
          <p:cNvSpPr txBox="1"/>
          <p:nvPr/>
        </p:nvSpPr>
        <p:spPr>
          <a:xfrm>
            <a:off x="596900" y="3190239"/>
            <a:ext cx="104775" cy="190500"/>
          </a:xfrm>
          <a:prstGeom prst="rect">
            <a:avLst/>
          </a:prstGeom>
        </p:spPr>
        <p:txBody>
          <a:bodyPr vert="horz" wrap="square" lIns="0" tIns="16510" rIns="0" bIns="0" rtlCol="0">
            <a:spAutoFit/>
          </a:bodyPr>
          <a:lstStyle/>
          <a:p>
            <a:pPr marL="12700">
              <a:lnSpc>
                <a:spcPct val="100000"/>
              </a:lnSpc>
              <a:spcBef>
                <a:spcPts val="130"/>
              </a:spcBef>
            </a:pPr>
            <a:r>
              <a:rPr sz="1050" spc="-10" dirty="0">
                <a:latin typeface="Trebuchet MS"/>
                <a:cs typeface="Trebuchet MS"/>
              </a:rPr>
              <a:t>●</a:t>
            </a:r>
            <a:endParaRPr sz="1050">
              <a:latin typeface="Trebuchet MS"/>
              <a:cs typeface="Trebuchet MS"/>
            </a:endParaRPr>
          </a:p>
        </p:txBody>
      </p:sp>
      <p:sp>
        <p:nvSpPr>
          <p:cNvPr id="6" name="object 6"/>
          <p:cNvSpPr txBox="1"/>
          <p:nvPr/>
        </p:nvSpPr>
        <p:spPr>
          <a:xfrm>
            <a:off x="596900" y="3698240"/>
            <a:ext cx="104775" cy="190500"/>
          </a:xfrm>
          <a:prstGeom prst="rect">
            <a:avLst/>
          </a:prstGeom>
        </p:spPr>
        <p:txBody>
          <a:bodyPr vert="horz" wrap="square" lIns="0" tIns="16510" rIns="0" bIns="0" rtlCol="0">
            <a:spAutoFit/>
          </a:bodyPr>
          <a:lstStyle/>
          <a:p>
            <a:pPr marL="12700">
              <a:lnSpc>
                <a:spcPct val="100000"/>
              </a:lnSpc>
              <a:spcBef>
                <a:spcPts val="130"/>
              </a:spcBef>
            </a:pPr>
            <a:r>
              <a:rPr sz="1050" spc="-10" dirty="0">
                <a:latin typeface="Trebuchet MS"/>
                <a:cs typeface="Trebuchet MS"/>
              </a:rPr>
              <a:t>●</a:t>
            </a:r>
            <a:endParaRPr sz="1050">
              <a:latin typeface="Trebuchet MS"/>
              <a:cs typeface="Trebuchet MS"/>
            </a:endParaRPr>
          </a:p>
        </p:txBody>
      </p:sp>
      <p:sp>
        <p:nvSpPr>
          <p:cNvPr id="7" name="object 7"/>
          <p:cNvSpPr txBox="1"/>
          <p:nvPr/>
        </p:nvSpPr>
        <p:spPr>
          <a:xfrm>
            <a:off x="596900" y="4714240"/>
            <a:ext cx="104775" cy="190500"/>
          </a:xfrm>
          <a:prstGeom prst="rect">
            <a:avLst/>
          </a:prstGeom>
        </p:spPr>
        <p:txBody>
          <a:bodyPr vert="horz" wrap="square" lIns="0" tIns="16510" rIns="0" bIns="0" rtlCol="0">
            <a:spAutoFit/>
          </a:bodyPr>
          <a:lstStyle/>
          <a:p>
            <a:pPr marL="12700">
              <a:lnSpc>
                <a:spcPct val="100000"/>
              </a:lnSpc>
              <a:spcBef>
                <a:spcPts val="130"/>
              </a:spcBef>
            </a:pPr>
            <a:r>
              <a:rPr sz="1050" spc="-10" dirty="0">
                <a:latin typeface="Trebuchet MS"/>
                <a:cs typeface="Trebuchet MS"/>
              </a:rPr>
              <a:t>●</a:t>
            </a:r>
            <a:endParaRPr sz="1050">
              <a:latin typeface="Trebuchet MS"/>
              <a:cs typeface="Trebuchet MS"/>
            </a:endParaRPr>
          </a:p>
        </p:txBody>
      </p:sp>
      <p:sp>
        <p:nvSpPr>
          <p:cNvPr id="8" name="object 8"/>
          <p:cNvSpPr txBox="1"/>
          <p:nvPr/>
        </p:nvSpPr>
        <p:spPr>
          <a:xfrm>
            <a:off x="927100" y="1584960"/>
            <a:ext cx="5685155" cy="4076700"/>
          </a:xfrm>
          <a:prstGeom prst="rect">
            <a:avLst/>
          </a:prstGeom>
        </p:spPr>
        <p:txBody>
          <a:bodyPr vert="horz" wrap="square" lIns="0" tIns="154940" rIns="0" bIns="0" rtlCol="0">
            <a:spAutoFit/>
          </a:bodyPr>
          <a:lstStyle/>
          <a:p>
            <a:pPr marL="12700">
              <a:lnSpc>
                <a:spcPct val="100000"/>
              </a:lnSpc>
              <a:spcBef>
                <a:spcPts val="1220"/>
              </a:spcBef>
            </a:pPr>
            <a:r>
              <a:rPr sz="2400" dirty="0">
                <a:latin typeface="Arial"/>
                <a:cs typeface="Arial"/>
              </a:rPr>
              <a:t>H 0 : µ = 18 versus H 1 : µ ≠</a:t>
            </a:r>
            <a:r>
              <a:rPr sz="2400" spc="-65" dirty="0">
                <a:latin typeface="Arial"/>
                <a:cs typeface="Arial"/>
              </a:rPr>
              <a:t> </a:t>
            </a:r>
            <a:r>
              <a:rPr sz="2400" dirty="0">
                <a:latin typeface="Arial"/>
                <a:cs typeface="Arial"/>
              </a:rPr>
              <a:t>18</a:t>
            </a:r>
            <a:endParaRPr sz="2400">
              <a:latin typeface="Arial"/>
              <a:cs typeface="Arial"/>
            </a:endParaRPr>
          </a:p>
          <a:p>
            <a:pPr marL="12700">
              <a:lnSpc>
                <a:spcPts val="2790"/>
              </a:lnSpc>
              <a:spcBef>
                <a:spcPts val="1120"/>
              </a:spcBef>
            </a:pPr>
            <a:r>
              <a:rPr sz="2400" spc="-5" dirty="0">
                <a:latin typeface="Arial"/>
                <a:cs typeface="Arial"/>
              </a:rPr>
              <a:t>The </a:t>
            </a:r>
            <a:r>
              <a:rPr sz="2400" dirty="0">
                <a:latin typeface="Arial"/>
                <a:cs typeface="Arial"/>
              </a:rPr>
              <a:t>sum of </a:t>
            </a:r>
            <a:r>
              <a:rPr sz="2400" spc="-5" dirty="0">
                <a:latin typeface="Arial"/>
                <a:cs typeface="Arial"/>
              </a:rPr>
              <a:t>the positive </a:t>
            </a:r>
            <a:r>
              <a:rPr sz="2400" dirty="0">
                <a:latin typeface="Arial"/>
                <a:cs typeface="Arial"/>
              </a:rPr>
              <a:t>signed ranks is</a:t>
            </a:r>
            <a:r>
              <a:rPr sz="2400" spc="-45" dirty="0">
                <a:latin typeface="Arial"/>
                <a:cs typeface="Arial"/>
              </a:rPr>
              <a:t> </a:t>
            </a:r>
            <a:r>
              <a:rPr sz="2400" dirty="0">
                <a:latin typeface="Arial"/>
                <a:cs typeface="Arial"/>
              </a:rPr>
              <a:t>S</a:t>
            </a:r>
            <a:endParaRPr sz="2400">
              <a:latin typeface="Arial"/>
              <a:cs typeface="Arial"/>
            </a:endParaRPr>
          </a:p>
          <a:p>
            <a:pPr marL="12700">
              <a:lnSpc>
                <a:spcPts val="2790"/>
              </a:lnSpc>
            </a:pPr>
            <a:r>
              <a:rPr sz="2400" dirty="0">
                <a:latin typeface="Arial"/>
                <a:cs typeface="Arial"/>
              </a:rPr>
              <a:t>+ =</a:t>
            </a:r>
            <a:r>
              <a:rPr sz="2400" spc="-100" dirty="0">
                <a:latin typeface="Arial"/>
                <a:cs typeface="Arial"/>
              </a:rPr>
              <a:t> </a:t>
            </a:r>
            <a:r>
              <a:rPr sz="2400" dirty="0">
                <a:latin typeface="Arial"/>
                <a:cs typeface="Arial"/>
              </a:rPr>
              <a:t>23.</a:t>
            </a:r>
            <a:endParaRPr sz="2400">
              <a:latin typeface="Arial"/>
              <a:cs typeface="Arial"/>
            </a:endParaRPr>
          </a:p>
          <a:p>
            <a:pPr marL="12700">
              <a:lnSpc>
                <a:spcPct val="100000"/>
              </a:lnSpc>
              <a:spcBef>
                <a:spcPts val="1120"/>
              </a:spcBef>
            </a:pPr>
            <a:r>
              <a:rPr sz="2400" dirty="0">
                <a:latin typeface="Arial"/>
                <a:cs typeface="Arial"/>
              </a:rPr>
              <a:t>Df =</a:t>
            </a:r>
            <a:r>
              <a:rPr sz="2400" spc="-105" dirty="0">
                <a:latin typeface="Arial"/>
                <a:cs typeface="Arial"/>
              </a:rPr>
              <a:t> </a:t>
            </a:r>
            <a:r>
              <a:rPr sz="2400" dirty="0">
                <a:latin typeface="Arial"/>
                <a:cs typeface="Arial"/>
              </a:rPr>
              <a:t>7</a:t>
            </a:r>
            <a:endParaRPr sz="2400">
              <a:latin typeface="Arial"/>
              <a:cs typeface="Arial"/>
            </a:endParaRPr>
          </a:p>
          <a:p>
            <a:pPr marL="12700">
              <a:lnSpc>
                <a:spcPct val="100000"/>
              </a:lnSpc>
              <a:spcBef>
                <a:spcPts val="1120"/>
              </a:spcBef>
            </a:pPr>
            <a:r>
              <a:rPr sz="2400" dirty="0">
                <a:latin typeface="Arial"/>
                <a:cs typeface="Arial"/>
              </a:rPr>
              <a:t>P-value </a:t>
            </a:r>
            <a:r>
              <a:rPr sz="2400">
                <a:latin typeface="Arial"/>
                <a:cs typeface="Arial"/>
              </a:rPr>
              <a:t>= </a:t>
            </a:r>
            <a:r>
              <a:rPr sz="2400" smtClean="0">
                <a:latin typeface="Arial"/>
                <a:cs typeface="Arial"/>
              </a:rPr>
              <a:t>P(</a:t>
            </a:r>
            <a:r>
              <a:rPr lang="en-US" sz="2400" dirty="0" smtClean="0">
                <a:latin typeface="Arial"/>
                <a:cs typeface="Arial"/>
              </a:rPr>
              <a:t>S</a:t>
            </a:r>
            <a:r>
              <a:rPr sz="2400" smtClean="0">
                <a:latin typeface="Arial"/>
                <a:cs typeface="Arial"/>
              </a:rPr>
              <a:t>low </a:t>
            </a:r>
            <a:r>
              <a:rPr sz="2400" dirty="0">
                <a:latin typeface="Arial"/>
                <a:cs typeface="Arial"/>
              </a:rPr>
              <a:t>&lt;= 5) + P(Sup &gt;=</a:t>
            </a:r>
            <a:r>
              <a:rPr sz="2400" spc="-70" dirty="0">
                <a:latin typeface="Arial"/>
                <a:cs typeface="Arial"/>
              </a:rPr>
              <a:t> </a:t>
            </a:r>
            <a:r>
              <a:rPr sz="2400" dirty="0">
                <a:latin typeface="Arial"/>
                <a:cs typeface="Arial"/>
              </a:rPr>
              <a:t>23)</a:t>
            </a:r>
            <a:endParaRPr sz="2400">
              <a:latin typeface="Arial"/>
              <a:cs typeface="Arial"/>
            </a:endParaRPr>
          </a:p>
          <a:p>
            <a:pPr marR="1381760" algn="ctr">
              <a:lnSpc>
                <a:spcPct val="100000"/>
              </a:lnSpc>
              <a:spcBef>
                <a:spcPts val="1120"/>
              </a:spcBef>
              <a:tabLst>
                <a:tab pos="346710" algn="l"/>
              </a:tabLst>
            </a:pPr>
            <a:r>
              <a:rPr sz="2400" dirty="0">
                <a:latin typeface="Arial"/>
                <a:cs typeface="Arial"/>
              </a:rPr>
              <a:t>=	</a:t>
            </a:r>
            <a:r>
              <a:rPr sz="2400" spc="-5" dirty="0">
                <a:latin typeface="Arial"/>
                <a:cs typeface="Arial"/>
              </a:rPr>
              <a:t>0.0781 </a:t>
            </a:r>
            <a:r>
              <a:rPr sz="2400" dirty="0">
                <a:latin typeface="Arial"/>
                <a:cs typeface="Arial"/>
              </a:rPr>
              <a:t>+</a:t>
            </a:r>
            <a:r>
              <a:rPr sz="2400" spc="-5" dirty="0">
                <a:latin typeface="Arial"/>
                <a:cs typeface="Arial"/>
              </a:rPr>
              <a:t> 0.0781</a:t>
            </a:r>
            <a:endParaRPr sz="2400">
              <a:latin typeface="Arial"/>
              <a:cs typeface="Arial"/>
            </a:endParaRPr>
          </a:p>
          <a:p>
            <a:pPr marL="12700" marR="5080">
              <a:lnSpc>
                <a:spcPts val="2600"/>
              </a:lnSpc>
              <a:spcBef>
                <a:spcPts val="1440"/>
              </a:spcBef>
            </a:pPr>
            <a:r>
              <a:rPr sz="2400" dirty="0">
                <a:latin typeface="Arial"/>
                <a:cs typeface="Arial"/>
              </a:rPr>
              <a:t>Hence we cannot reject H0, hence</a:t>
            </a:r>
            <a:r>
              <a:rPr sz="2400" spc="-114" dirty="0">
                <a:latin typeface="Arial"/>
                <a:cs typeface="Arial"/>
              </a:rPr>
              <a:t> </a:t>
            </a:r>
            <a:r>
              <a:rPr sz="2400" dirty="0">
                <a:latin typeface="Arial"/>
                <a:cs typeface="Arial"/>
              </a:rPr>
              <a:t>cannot  conclude </a:t>
            </a:r>
            <a:r>
              <a:rPr sz="2400" spc="-5" dirty="0">
                <a:latin typeface="Arial"/>
                <a:cs typeface="Arial"/>
              </a:rPr>
              <a:t>that </a:t>
            </a:r>
            <a:r>
              <a:rPr sz="2400" dirty="0">
                <a:latin typeface="Arial"/>
                <a:cs typeface="Arial"/>
              </a:rPr>
              <a:t>mean </a:t>
            </a:r>
            <a:r>
              <a:rPr sz="2400" spc="-5" dirty="0">
                <a:latin typeface="Arial"/>
                <a:cs typeface="Arial"/>
              </a:rPr>
              <a:t>concentration </a:t>
            </a:r>
            <a:r>
              <a:rPr sz="2400" spc="-10" dirty="0">
                <a:latin typeface="Arial"/>
                <a:cs typeface="Arial"/>
              </a:rPr>
              <a:t>differs  </a:t>
            </a:r>
            <a:r>
              <a:rPr sz="2400" spc="-5" dirty="0">
                <a:latin typeface="Arial"/>
                <a:cs typeface="Arial"/>
              </a:rPr>
              <a:t>from </a:t>
            </a:r>
            <a:r>
              <a:rPr sz="2400" dirty="0">
                <a:latin typeface="Arial"/>
                <a:cs typeface="Arial"/>
              </a:rPr>
              <a:t>18</a:t>
            </a:r>
            <a:r>
              <a:rPr sz="2400" spc="-5" dirty="0">
                <a:latin typeface="Arial"/>
                <a:cs typeface="Arial"/>
              </a:rPr>
              <a:t> g/L.</a:t>
            </a:r>
            <a:endParaRPr sz="2400">
              <a:latin typeface="Arial"/>
              <a:cs typeface="Arial"/>
            </a:endParaRPr>
          </a:p>
        </p:txBody>
      </p:sp>
      <p:sp>
        <p:nvSpPr>
          <p:cNvPr id="9" name="object 9"/>
          <p:cNvSpPr/>
          <p:nvPr/>
        </p:nvSpPr>
        <p:spPr>
          <a:xfrm>
            <a:off x="6884454" y="1828800"/>
            <a:ext cx="2943659" cy="3340100"/>
          </a:xfrm>
          <a:prstGeom prst="rect">
            <a:avLst/>
          </a:prstGeom>
          <a:blipFill>
            <a:blip r:embed="rId2" cstate="print"/>
            <a:stretch>
              <a:fillRect/>
            </a:stretch>
          </a:blipFill>
        </p:spPr>
        <p:txBody>
          <a:bodyPr wrap="square" lIns="0" tIns="0" rIns="0" bIns="0" rtlCol="0"/>
          <a:lstStyle/>
          <a:p>
            <a:endParaRPr/>
          </a:p>
        </p:txBody>
      </p:sp>
      <p:sp>
        <p:nvSpPr>
          <p:cNvPr id="10" name="object 10"/>
          <p:cNvSpPr txBox="1"/>
          <p:nvPr/>
        </p:nvSpPr>
        <p:spPr>
          <a:xfrm>
            <a:off x="317500" y="6070600"/>
            <a:ext cx="8729980" cy="452120"/>
          </a:xfrm>
          <a:prstGeom prst="rect">
            <a:avLst/>
          </a:prstGeom>
        </p:spPr>
        <p:txBody>
          <a:bodyPr vert="horz" wrap="square" lIns="0" tIns="12700" rIns="0" bIns="0" rtlCol="0">
            <a:spAutoFit/>
          </a:bodyPr>
          <a:lstStyle/>
          <a:p>
            <a:pPr marL="12700">
              <a:lnSpc>
                <a:spcPct val="100000"/>
              </a:lnSpc>
              <a:spcBef>
                <a:spcPts val="100"/>
              </a:spcBef>
            </a:pPr>
            <a:r>
              <a:rPr sz="2800" b="1" u="heavy" dirty="0">
                <a:solidFill>
                  <a:srgbClr val="3465A4"/>
                </a:solidFill>
                <a:uFill>
                  <a:solidFill>
                    <a:srgbClr val="3465A4"/>
                  </a:solidFill>
                </a:uFill>
                <a:latin typeface="Arial"/>
                <a:cs typeface="Arial"/>
              </a:rPr>
              <a:t>See </a:t>
            </a:r>
            <a:r>
              <a:rPr sz="2800" b="1" u="heavy" spc="-15" dirty="0">
                <a:solidFill>
                  <a:srgbClr val="3465A4"/>
                </a:solidFill>
                <a:uFill>
                  <a:solidFill>
                    <a:srgbClr val="3465A4"/>
                  </a:solidFill>
                </a:uFill>
                <a:latin typeface="Arial"/>
                <a:cs typeface="Arial"/>
              </a:rPr>
              <a:t>WilcoxonSignedRankTest </a:t>
            </a:r>
            <a:r>
              <a:rPr sz="2800" b="1" u="heavy" spc="-5" dirty="0">
                <a:solidFill>
                  <a:srgbClr val="3465A4"/>
                </a:solidFill>
                <a:uFill>
                  <a:solidFill>
                    <a:srgbClr val="3465A4"/>
                  </a:solidFill>
                </a:uFill>
                <a:latin typeface="Arial"/>
                <a:cs typeface="Arial"/>
              </a:rPr>
              <a:t>Document for</a:t>
            </a:r>
            <a:r>
              <a:rPr sz="2800" b="1" u="heavy" spc="10" dirty="0">
                <a:solidFill>
                  <a:srgbClr val="3465A4"/>
                </a:solidFill>
                <a:uFill>
                  <a:solidFill>
                    <a:srgbClr val="3465A4"/>
                  </a:solidFill>
                </a:uFill>
                <a:latin typeface="Arial"/>
                <a:cs typeface="Arial"/>
              </a:rPr>
              <a:t> </a:t>
            </a:r>
            <a:r>
              <a:rPr sz="2800" b="1" u="heavy" spc="-5" dirty="0">
                <a:solidFill>
                  <a:srgbClr val="3465A4"/>
                </a:solidFill>
                <a:uFill>
                  <a:solidFill>
                    <a:srgbClr val="3465A4"/>
                  </a:solidFill>
                </a:uFill>
                <a:latin typeface="Arial"/>
                <a:cs typeface="Arial"/>
              </a:rPr>
              <a:t>details</a:t>
            </a:r>
            <a:endParaRPr sz="2800">
              <a:latin typeface="Arial"/>
              <a:cs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0900" y="228600"/>
            <a:ext cx="5832475" cy="695960"/>
          </a:xfrm>
          <a:prstGeom prst="rect">
            <a:avLst/>
          </a:prstGeom>
        </p:spPr>
        <p:txBody>
          <a:bodyPr vert="horz" wrap="square" lIns="0" tIns="12700" rIns="0" bIns="0" rtlCol="0">
            <a:spAutoFit/>
          </a:bodyPr>
          <a:lstStyle/>
          <a:p>
            <a:pPr marL="12700">
              <a:lnSpc>
                <a:spcPct val="100000"/>
              </a:lnSpc>
              <a:spcBef>
                <a:spcPts val="100"/>
              </a:spcBef>
            </a:pPr>
            <a:r>
              <a:rPr spc="-5" dirty="0"/>
              <a:t>Statistical</a:t>
            </a:r>
            <a:r>
              <a:rPr spc="-30" dirty="0"/>
              <a:t> </a:t>
            </a:r>
            <a:r>
              <a:rPr spc="-5" dirty="0"/>
              <a:t>Hypothesis</a:t>
            </a:r>
          </a:p>
        </p:txBody>
      </p:sp>
      <p:sp>
        <p:nvSpPr>
          <p:cNvPr id="3" name="object 3"/>
          <p:cNvSpPr txBox="1"/>
          <p:nvPr/>
        </p:nvSpPr>
        <p:spPr>
          <a:xfrm>
            <a:off x="482600" y="1409700"/>
            <a:ext cx="4178935" cy="421640"/>
          </a:xfrm>
          <a:prstGeom prst="rect">
            <a:avLst/>
          </a:prstGeom>
        </p:spPr>
        <p:txBody>
          <a:bodyPr vert="horz" wrap="square" lIns="0" tIns="12700" rIns="0" bIns="0" rtlCol="0">
            <a:spAutoFit/>
          </a:bodyPr>
          <a:lstStyle/>
          <a:p>
            <a:pPr marL="12700">
              <a:lnSpc>
                <a:spcPct val="100000"/>
              </a:lnSpc>
              <a:spcBef>
                <a:spcPts val="100"/>
              </a:spcBef>
            </a:pPr>
            <a:r>
              <a:rPr sz="2600" b="1" dirty="0">
                <a:latin typeface="Arial"/>
                <a:cs typeface="Arial"/>
              </a:rPr>
              <a:t>A </a:t>
            </a:r>
            <a:r>
              <a:rPr sz="2600" b="1" spc="-5" dirty="0">
                <a:latin typeface="Arial"/>
                <a:cs typeface="Arial"/>
              </a:rPr>
              <a:t>statistical hypothesis</a:t>
            </a:r>
            <a:r>
              <a:rPr sz="2600" b="1" spc="-120" dirty="0">
                <a:latin typeface="Arial"/>
                <a:cs typeface="Arial"/>
              </a:rPr>
              <a:t> </a:t>
            </a:r>
            <a:r>
              <a:rPr sz="2600" b="1" spc="-5" dirty="0">
                <a:latin typeface="Arial"/>
                <a:cs typeface="Arial"/>
              </a:rPr>
              <a:t>is:</a:t>
            </a:r>
            <a:endParaRPr sz="2600">
              <a:latin typeface="Arial"/>
              <a:cs typeface="Arial"/>
            </a:endParaRPr>
          </a:p>
        </p:txBody>
      </p:sp>
      <p:sp>
        <p:nvSpPr>
          <p:cNvPr id="4" name="object 4"/>
          <p:cNvSpPr txBox="1"/>
          <p:nvPr/>
        </p:nvSpPr>
        <p:spPr>
          <a:xfrm>
            <a:off x="482600" y="2251710"/>
            <a:ext cx="111760" cy="203835"/>
          </a:xfrm>
          <a:prstGeom prst="rect">
            <a:avLst/>
          </a:prstGeom>
        </p:spPr>
        <p:txBody>
          <a:bodyPr vert="horz" wrap="square" lIns="0" tIns="15240" rIns="0" bIns="0" rtlCol="0">
            <a:spAutoFit/>
          </a:bodyPr>
          <a:lstStyle/>
          <a:p>
            <a:pPr marL="12700">
              <a:lnSpc>
                <a:spcPct val="100000"/>
              </a:lnSpc>
              <a:spcBef>
                <a:spcPts val="120"/>
              </a:spcBef>
            </a:pPr>
            <a:r>
              <a:rPr sz="1150" spc="-20" dirty="0">
                <a:latin typeface="Trebuchet MS"/>
                <a:cs typeface="Trebuchet MS"/>
              </a:rPr>
              <a:t>●</a:t>
            </a:r>
            <a:endParaRPr sz="1150">
              <a:latin typeface="Trebuchet MS"/>
              <a:cs typeface="Trebuchet MS"/>
            </a:endParaRPr>
          </a:p>
        </p:txBody>
      </p:sp>
      <p:sp>
        <p:nvSpPr>
          <p:cNvPr id="5" name="object 5"/>
          <p:cNvSpPr txBox="1"/>
          <p:nvPr/>
        </p:nvSpPr>
        <p:spPr>
          <a:xfrm>
            <a:off x="482600" y="1778000"/>
            <a:ext cx="7433309" cy="789940"/>
          </a:xfrm>
          <a:prstGeom prst="rect">
            <a:avLst/>
          </a:prstGeom>
        </p:spPr>
        <p:txBody>
          <a:bodyPr vert="horz" wrap="square" lIns="0" tIns="12700" rIns="0" bIns="0" rtlCol="0">
            <a:spAutoFit/>
          </a:bodyPr>
          <a:lstStyle/>
          <a:p>
            <a:pPr marL="228600" indent="-215900">
              <a:lnSpc>
                <a:spcPts val="3010"/>
              </a:lnSpc>
              <a:spcBef>
                <a:spcPts val="100"/>
              </a:spcBef>
              <a:buSzPct val="44230"/>
              <a:buFont typeface="Trebuchet MS"/>
              <a:buChar char="●"/>
              <a:tabLst>
                <a:tab pos="228600" algn="l"/>
              </a:tabLst>
            </a:pPr>
            <a:r>
              <a:rPr sz="2600" dirty="0">
                <a:latin typeface="Arial"/>
                <a:cs typeface="Arial"/>
              </a:rPr>
              <a:t>A </a:t>
            </a:r>
            <a:r>
              <a:rPr sz="2600" spc="-5" dirty="0">
                <a:latin typeface="Arial"/>
                <a:cs typeface="Arial"/>
              </a:rPr>
              <a:t>method </a:t>
            </a:r>
            <a:r>
              <a:rPr sz="2600" dirty="0">
                <a:latin typeface="Arial"/>
                <a:cs typeface="Arial"/>
              </a:rPr>
              <a:t>of </a:t>
            </a:r>
            <a:r>
              <a:rPr sz="2600" spc="-5" dirty="0">
                <a:latin typeface="Arial"/>
                <a:cs typeface="Arial"/>
              </a:rPr>
              <a:t>statistical</a:t>
            </a:r>
            <a:r>
              <a:rPr sz="2600" spc="-145" dirty="0">
                <a:latin typeface="Arial"/>
                <a:cs typeface="Arial"/>
              </a:rPr>
              <a:t> </a:t>
            </a:r>
            <a:r>
              <a:rPr sz="2600" spc="-5" dirty="0">
                <a:latin typeface="Arial"/>
                <a:cs typeface="Arial"/>
              </a:rPr>
              <a:t>inference.</a:t>
            </a:r>
            <a:endParaRPr sz="2600">
              <a:latin typeface="Arial"/>
              <a:cs typeface="Arial"/>
            </a:endParaRPr>
          </a:p>
          <a:p>
            <a:pPr marL="228600">
              <a:lnSpc>
                <a:spcPts val="3010"/>
              </a:lnSpc>
            </a:pPr>
            <a:r>
              <a:rPr sz="2600" b="1" dirty="0">
                <a:solidFill>
                  <a:srgbClr val="3465A4"/>
                </a:solidFill>
                <a:latin typeface="Arial"/>
                <a:cs typeface="Arial"/>
              </a:rPr>
              <a:t>An </a:t>
            </a:r>
            <a:r>
              <a:rPr sz="2600" b="1" spc="-5" dirty="0">
                <a:solidFill>
                  <a:srgbClr val="3465A4"/>
                </a:solidFill>
                <a:latin typeface="Arial"/>
                <a:cs typeface="Arial"/>
              </a:rPr>
              <a:t>assumption about </a:t>
            </a:r>
            <a:r>
              <a:rPr sz="2600" b="1" dirty="0">
                <a:solidFill>
                  <a:srgbClr val="3465A4"/>
                </a:solidFill>
                <a:latin typeface="Arial"/>
                <a:cs typeface="Arial"/>
              </a:rPr>
              <a:t>a </a:t>
            </a:r>
            <a:r>
              <a:rPr sz="2600" b="1" spc="-5" dirty="0">
                <a:solidFill>
                  <a:srgbClr val="3465A4"/>
                </a:solidFill>
                <a:latin typeface="Arial"/>
                <a:cs typeface="Arial"/>
              </a:rPr>
              <a:t>population</a:t>
            </a:r>
            <a:r>
              <a:rPr sz="2600" b="1" spc="-55" dirty="0">
                <a:solidFill>
                  <a:srgbClr val="3465A4"/>
                </a:solidFill>
                <a:latin typeface="Arial"/>
                <a:cs typeface="Arial"/>
              </a:rPr>
              <a:t> </a:t>
            </a:r>
            <a:r>
              <a:rPr sz="2600" b="1" spc="-15" dirty="0">
                <a:solidFill>
                  <a:srgbClr val="3465A4"/>
                </a:solidFill>
                <a:latin typeface="Arial"/>
                <a:cs typeface="Arial"/>
              </a:rPr>
              <a:t>parameter.</a:t>
            </a:r>
            <a:endParaRPr sz="2600">
              <a:latin typeface="Arial"/>
              <a:cs typeface="Arial"/>
            </a:endParaRPr>
          </a:p>
        </p:txBody>
      </p:sp>
      <p:sp>
        <p:nvSpPr>
          <p:cNvPr id="6" name="object 6"/>
          <p:cNvSpPr txBox="1"/>
          <p:nvPr/>
        </p:nvSpPr>
        <p:spPr>
          <a:xfrm>
            <a:off x="482600" y="2870200"/>
            <a:ext cx="8997315" cy="2999740"/>
          </a:xfrm>
          <a:prstGeom prst="rect">
            <a:avLst/>
          </a:prstGeom>
        </p:spPr>
        <p:txBody>
          <a:bodyPr vert="horz" wrap="square" lIns="0" tIns="12700" rIns="0" bIns="0" rtlCol="0">
            <a:spAutoFit/>
          </a:bodyPr>
          <a:lstStyle/>
          <a:p>
            <a:pPr marL="12700">
              <a:lnSpc>
                <a:spcPct val="100000"/>
              </a:lnSpc>
              <a:spcBef>
                <a:spcPts val="100"/>
              </a:spcBef>
            </a:pPr>
            <a:r>
              <a:rPr sz="2600" spc="-5" dirty="0">
                <a:latin typeface="Arial"/>
                <a:cs typeface="Arial"/>
              </a:rPr>
              <a:t>This assumption </a:t>
            </a:r>
            <a:r>
              <a:rPr sz="2600" dirty="0">
                <a:latin typeface="Arial"/>
                <a:cs typeface="Arial"/>
              </a:rPr>
              <a:t>may or may not be</a:t>
            </a:r>
            <a:r>
              <a:rPr sz="2600" spc="-20" dirty="0">
                <a:latin typeface="Arial"/>
                <a:cs typeface="Arial"/>
              </a:rPr>
              <a:t> </a:t>
            </a:r>
            <a:r>
              <a:rPr sz="2600" spc="-5" dirty="0">
                <a:latin typeface="Arial"/>
                <a:cs typeface="Arial"/>
              </a:rPr>
              <a:t>true.</a:t>
            </a:r>
            <a:endParaRPr sz="2600">
              <a:latin typeface="Arial"/>
              <a:cs typeface="Arial"/>
            </a:endParaRPr>
          </a:p>
          <a:p>
            <a:pPr>
              <a:lnSpc>
                <a:spcPct val="100000"/>
              </a:lnSpc>
              <a:spcBef>
                <a:spcPts val="35"/>
              </a:spcBef>
            </a:pPr>
            <a:endParaRPr sz="2300">
              <a:latin typeface="Times New Roman"/>
              <a:cs typeface="Times New Roman"/>
            </a:endParaRPr>
          </a:p>
          <a:p>
            <a:pPr marL="12700">
              <a:lnSpc>
                <a:spcPts val="3010"/>
              </a:lnSpc>
            </a:pPr>
            <a:r>
              <a:rPr sz="2600" b="1" spc="-5" dirty="0">
                <a:latin typeface="Arial"/>
                <a:cs typeface="Arial"/>
              </a:rPr>
              <a:t>For example:</a:t>
            </a:r>
            <a:endParaRPr sz="2600">
              <a:latin typeface="Arial"/>
              <a:cs typeface="Arial"/>
            </a:endParaRPr>
          </a:p>
          <a:p>
            <a:pPr marL="292100">
              <a:lnSpc>
                <a:spcPts val="2900"/>
              </a:lnSpc>
            </a:pPr>
            <a:r>
              <a:rPr sz="2600" spc="-5" dirty="0">
                <a:latin typeface="Arial"/>
                <a:cs typeface="Arial"/>
              </a:rPr>
              <a:t>The statement </a:t>
            </a:r>
            <a:r>
              <a:rPr sz="2600" dirty="0">
                <a:latin typeface="Arial"/>
                <a:cs typeface="Arial"/>
              </a:rPr>
              <a:t>“µ &gt; </a:t>
            </a:r>
            <a:r>
              <a:rPr sz="2600" spc="-65" dirty="0">
                <a:latin typeface="Arial"/>
                <a:cs typeface="Arial"/>
              </a:rPr>
              <a:t>11” </a:t>
            </a:r>
            <a:r>
              <a:rPr sz="2600" dirty="0">
                <a:latin typeface="Arial"/>
                <a:cs typeface="Arial"/>
              </a:rPr>
              <a:t>is a </a:t>
            </a:r>
            <a:r>
              <a:rPr sz="2600" spc="-5" dirty="0">
                <a:latin typeface="Arial"/>
                <a:cs typeface="Arial"/>
              </a:rPr>
              <a:t>hypothesis </a:t>
            </a:r>
            <a:r>
              <a:rPr sz="2600" dirty="0">
                <a:latin typeface="Arial"/>
                <a:cs typeface="Arial"/>
              </a:rPr>
              <a:t>about </a:t>
            </a:r>
            <a:r>
              <a:rPr sz="2600" spc="-5" dirty="0">
                <a:latin typeface="Arial"/>
                <a:cs typeface="Arial"/>
              </a:rPr>
              <a:t>the</a:t>
            </a:r>
            <a:r>
              <a:rPr sz="2600" spc="95" dirty="0">
                <a:latin typeface="Arial"/>
                <a:cs typeface="Arial"/>
              </a:rPr>
              <a:t> </a:t>
            </a:r>
            <a:r>
              <a:rPr sz="2600" spc="-5" dirty="0">
                <a:latin typeface="Arial"/>
                <a:cs typeface="Arial"/>
              </a:rPr>
              <a:t>population</a:t>
            </a:r>
            <a:endParaRPr sz="2600">
              <a:latin typeface="Arial"/>
              <a:cs typeface="Arial"/>
            </a:endParaRPr>
          </a:p>
          <a:p>
            <a:pPr marL="508000" algn="ctr">
              <a:lnSpc>
                <a:spcPts val="3010"/>
              </a:lnSpc>
            </a:pPr>
            <a:r>
              <a:rPr sz="2600" dirty="0">
                <a:latin typeface="Arial"/>
                <a:cs typeface="Arial"/>
              </a:rPr>
              <a:t>mean</a:t>
            </a:r>
            <a:r>
              <a:rPr sz="2600" spc="-5" dirty="0">
                <a:latin typeface="Arial"/>
                <a:cs typeface="Arial"/>
              </a:rPr>
              <a:t> </a:t>
            </a:r>
            <a:r>
              <a:rPr sz="2600" dirty="0">
                <a:latin typeface="Arial"/>
                <a:cs typeface="Arial"/>
              </a:rPr>
              <a:t>µ.</a:t>
            </a:r>
            <a:endParaRPr sz="2600">
              <a:latin typeface="Arial"/>
              <a:cs typeface="Arial"/>
            </a:endParaRPr>
          </a:p>
          <a:p>
            <a:pPr>
              <a:lnSpc>
                <a:spcPct val="100000"/>
              </a:lnSpc>
              <a:spcBef>
                <a:spcPts val="25"/>
              </a:spcBef>
            </a:pPr>
            <a:endParaRPr sz="2550">
              <a:latin typeface="Times New Roman"/>
              <a:cs typeface="Times New Roman"/>
            </a:endParaRPr>
          </a:p>
          <a:p>
            <a:pPr marL="1104900" marR="63500" indent="-736600">
              <a:lnSpc>
                <a:spcPts val="2900"/>
              </a:lnSpc>
            </a:pPr>
            <a:r>
              <a:rPr sz="2600" spc="-25" dirty="0">
                <a:latin typeface="Arial"/>
                <a:cs typeface="Arial"/>
              </a:rPr>
              <a:t>We </a:t>
            </a:r>
            <a:r>
              <a:rPr sz="2600" dirty="0">
                <a:latin typeface="Arial"/>
                <a:cs typeface="Arial"/>
              </a:rPr>
              <a:t>must </a:t>
            </a:r>
            <a:r>
              <a:rPr sz="2600" spc="-5" dirty="0">
                <a:latin typeface="Arial"/>
                <a:cs typeface="Arial"/>
              </a:rPr>
              <a:t>perform </a:t>
            </a:r>
            <a:r>
              <a:rPr sz="2600" dirty="0">
                <a:latin typeface="Arial"/>
                <a:cs typeface="Arial"/>
              </a:rPr>
              <a:t>a </a:t>
            </a:r>
            <a:r>
              <a:rPr sz="2600" b="1" spc="-5" dirty="0">
                <a:solidFill>
                  <a:srgbClr val="3465A4"/>
                </a:solidFill>
                <a:latin typeface="Arial"/>
                <a:cs typeface="Arial"/>
              </a:rPr>
              <a:t>Hypothesis </a:t>
            </a:r>
            <a:r>
              <a:rPr sz="2600" b="1" spc="-50" dirty="0">
                <a:solidFill>
                  <a:srgbClr val="3465A4"/>
                </a:solidFill>
                <a:latin typeface="Arial"/>
                <a:cs typeface="Arial"/>
              </a:rPr>
              <a:t>Test </a:t>
            </a:r>
            <a:r>
              <a:rPr sz="2600" dirty="0">
                <a:latin typeface="Arial"/>
                <a:cs typeface="Arial"/>
              </a:rPr>
              <a:t>in order </a:t>
            </a:r>
            <a:r>
              <a:rPr sz="2600" spc="-5" dirty="0">
                <a:latin typeface="Arial"/>
                <a:cs typeface="Arial"/>
              </a:rPr>
              <a:t>to determine  </a:t>
            </a:r>
            <a:r>
              <a:rPr sz="2600" dirty="0">
                <a:latin typeface="Arial"/>
                <a:cs typeface="Arial"/>
              </a:rPr>
              <a:t>how </a:t>
            </a:r>
            <a:r>
              <a:rPr sz="2600" spc="-5" dirty="0">
                <a:latin typeface="Arial"/>
                <a:cs typeface="Arial"/>
              </a:rPr>
              <a:t>certain </a:t>
            </a:r>
            <a:r>
              <a:rPr sz="2600" dirty="0">
                <a:latin typeface="Arial"/>
                <a:cs typeface="Arial"/>
              </a:rPr>
              <a:t>can we be </a:t>
            </a:r>
            <a:r>
              <a:rPr sz="2600" spc="-5" dirty="0">
                <a:latin typeface="Arial"/>
                <a:cs typeface="Arial"/>
              </a:rPr>
              <a:t>that the Hypothesis </a:t>
            </a:r>
            <a:r>
              <a:rPr sz="2600" dirty="0">
                <a:latin typeface="Arial"/>
                <a:cs typeface="Arial"/>
              </a:rPr>
              <a:t>is</a:t>
            </a:r>
            <a:r>
              <a:rPr sz="2600" spc="15" dirty="0">
                <a:latin typeface="Arial"/>
                <a:cs typeface="Arial"/>
              </a:rPr>
              <a:t> </a:t>
            </a:r>
            <a:r>
              <a:rPr sz="2600" spc="-5" dirty="0">
                <a:latin typeface="Arial"/>
                <a:cs typeface="Arial"/>
              </a:rPr>
              <a:t>true.</a:t>
            </a:r>
            <a:endParaRPr sz="2600">
              <a:latin typeface="Arial"/>
              <a:cs typeface="Arial"/>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300" y="5461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3</a:t>
            </a:r>
          </a:p>
        </p:txBody>
      </p:sp>
      <p:sp>
        <p:nvSpPr>
          <p:cNvPr id="3" name="object 3"/>
          <p:cNvSpPr txBox="1"/>
          <p:nvPr/>
        </p:nvSpPr>
        <p:spPr>
          <a:xfrm>
            <a:off x="495300" y="1728216"/>
            <a:ext cx="8847455" cy="814705"/>
          </a:xfrm>
          <a:prstGeom prst="rect">
            <a:avLst/>
          </a:prstGeom>
        </p:spPr>
        <p:txBody>
          <a:bodyPr vert="horz" wrap="square" lIns="0" tIns="26670" rIns="0" bIns="0" rtlCol="0">
            <a:spAutoFit/>
          </a:bodyPr>
          <a:lstStyle/>
          <a:p>
            <a:pPr marL="12700" marR="5080">
              <a:lnSpc>
                <a:spcPts val="3100"/>
              </a:lnSpc>
              <a:spcBef>
                <a:spcPts val="210"/>
              </a:spcBef>
            </a:pPr>
            <a:r>
              <a:rPr sz="2600" spc="-10" dirty="0">
                <a:latin typeface="Times New Roman"/>
                <a:cs typeface="Times New Roman"/>
              </a:rPr>
              <a:t>The data presents silicon </a:t>
            </a:r>
            <a:r>
              <a:rPr sz="2600" spc="-5" dirty="0">
                <a:latin typeface="Times New Roman"/>
                <a:cs typeface="Times New Roman"/>
              </a:rPr>
              <a:t>dioxide (SiO</a:t>
            </a:r>
            <a:r>
              <a:rPr sz="3900" spc="-7" baseline="-3205" dirty="0">
                <a:latin typeface="Times New Roman"/>
                <a:cs typeface="Times New Roman"/>
              </a:rPr>
              <a:t>2 </a:t>
            </a:r>
            <a:r>
              <a:rPr sz="2600" spc="-5" dirty="0">
                <a:latin typeface="Times New Roman"/>
                <a:cs typeface="Times New Roman"/>
              </a:rPr>
              <a:t>) </a:t>
            </a:r>
            <a:r>
              <a:rPr sz="2600" spc="-10" dirty="0">
                <a:latin typeface="Times New Roman"/>
                <a:cs typeface="Times New Roman"/>
              </a:rPr>
              <a:t>concentrations </a:t>
            </a:r>
            <a:r>
              <a:rPr sz="2600" spc="-5" dirty="0">
                <a:latin typeface="Times New Roman"/>
                <a:cs typeface="Times New Roman"/>
              </a:rPr>
              <a:t>(in </a:t>
            </a:r>
            <a:r>
              <a:rPr sz="2600" spc="-10" dirty="0">
                <a:latin typeface="Times New Roman"/>
                <a:cs typeface="Times New Roman"/>
              </a:rPr>
              <a:t>weight  percent) </a:t>
            </a:r>
            <a:r>
              <a:rPr sz="2600" spc="-5" dirty="0">
                <a:latin typeface="Times New Roman"/>
                <a:cs typeface="Times New Roman"/>
              </a:rPr>
              <a:t>for 10 dunites. </a:t>
            </a:r>
            <a:r>
              <a:rPr sz="2600" spc="-10" dirty="0">
                <a:latin typeface="Times New Roman"/>
                <a:cs typeface="Times New Roman"/>
              </a:rPr>
              <a:t>The results</a:t>
            </a:r>
            <a:r>
              <a:rPr sz="2600" spc="-45" dirty="0">
                <a:latin typeface="Times New Roman"/>
                <a:cs typeface="Times New Roman"/>
              </a:rPr>
              <a:t> </a:t>
            </a:r>
            <a:r>
              <a:rPr sz="2600" spc="-5" dirty="0">
                <a:latin typeface="Times New Roman"/>
                <a:cs typeface="Times New Roman"/>
              </a:rPr>
              <a:t>are</a:t>
            </a:r>
            <a:endParaRPr sz="2600">
              <a:latin typeface="Times New Roman"/>
              <a:cs typeface="Times New Roman"/>
            </a:endParaRPr>
          </a:p>
        </p:txBody>
      </p:sp>
      <p:graphicFrame>
        <p:nvGraphicFramePr>
          <p:cNvPr id="4" name="object 4"/>
          <p:cNvGraphicFramePr>
            <a:graphicFrameLocks noGrp="1"/>
          </p:cNvGraphicFramePr>
          <p:nvPr/>
        </p:nvGraphicFramePr>
        <p:xfrm>
          <a:off x="1390650" y="2712211"/>
          <a:ext cx="7881620" cy="709930"/>
        </p:xfrm>
        <a:graphic>
          <a:graphicData uri="http://schemas.openxmlformats.org/drawingml/2006/table">
            <a:tbl>
              <a:tblPr firstRow="1" bandRow="1">
                <a:tableStyleId>{2D5ABB26-0587-4C30-8999-92F81FD0307C}</a:tableStyleId>
              </a:tblPr>
              <a:tblGrid>
                <a:gridCol w="1430655"/>
                <a:gridCol w="1851660"/>
                <a:gridCol w="1728470"/>
                <a:gridCol w="1645920"/>
                <a:gridCol w="1224915"/>
              </a:tblGrid>
              <a:tr h="354965">
                <a:tc>
                  <a:txBody>
                    <a:bodyPr/>
                    <a:lstStyle/>
                    <a:p>
                      <a:pPr marL="31750">
                        <a:lnSpc>
                          <a:spcPts val="2465"/>
                        </a:lnSpc>
                      </a:pPr>
                      <a:r>
                        <a:rPr sz="2600" spc="-5" dirty="0">
                          <a:latin typeface="Times New Roman"/>
                          <a:cs typeface="Times New Roman"/>
                        </a:rPr>
                        <a:t>40.57</a:t>
                      </a:r>
                      <a:endParaRPr sz="2600">
                        <a:latin typeface="Times New Roman"/>
                        <a:cs typeface="Times New Roman"/>
                      </a:endParaRPr>
                    </a:p>
                  </a:txBody>
                  <a:tcPr marL="0" marR="0" marT="0" marB="0"/>
                </a:tc>
                <a:tc>
                  <a:txBody>
                    <a:bodyPr/>
                    <a:lstStyle/>
                    <a:p>
                      <a:pPr marR="444500" algn="r">
                        <a:lnSpc>
                          <a:spcPts val="2465"/>
                        </a:lnSpc>
                      </a:pPr>
                      <a:r>
                        <a:rPr sz="2600" dirty="0">
                          <a:latin typeface="Times New Roman"/>
                          <a:cs typeface="Times New Roman"/>
                        </a:rPr>
                        <a:t>41.48</a:t>
                      </a:r>
                      <a:endParaRPr sz="2600">
                        <a:latin typeface="Times New Roman"/>
                        <a:cs typeface="Times New Roman"/>
                      </a:endParaRPr>
                    </a:p>
                  </a:txBody>
                  <a:tcPr marL="0" marR="0" marT="0" marB="0"/>
                </a:tc>
                <a:tc>
                  <a:txBody>
                    <a:bodyPr/>
                    <a:lstStyle/>
                    <a:p>
                      <a:pPr marL="452755">
                        <a:lnSpc>
                          <a:spcPts val="2465"/>
                        </a:lnSpc>
                      </a:pPr>
                      <a:r>
                        <a:rPr sz="2600" spc="-5" dirty="0">
                          <a:latin typeface="Times New Roman"/>
                          <a:cs typeface="Times New Roman"/>
                        </a:rPr>
                        <a:t>40.76</a:t>
                      </a:r>
                      <a:endParaRPr sz="2600">
                        <a:latin typeface="Times New Roman"/>
                        <a:cs typeface="Times New Roman"/>
                      </a:endParaRPr>
                    </a:p>
                  </a:txBody>
                  <a:tcPr marL="0" marR="0" marT="0" marB="0"/>
                </a:tc>
                <a:tc>
                  <a:txBody>
                    <a:bodyPr/>
                    <a:lstStyle/>
                    <a:p>
                      <a:pPr marR="445770" algn="r">
                        <a:lnSpc>
                          <a:spcPts val="2465"/>
                        </a:lnSpc>
                      </a:pPr>
                      <a:r>
                        <a:rPr sz="2600" dirty="0">
                          <a:latin typeface="Times New Roman"/>
                          <a:cs typeface="Times New Roman"/>
                        </a:rPr>
                        <a:t>39.68</a:t>
                      </a:r>
                      <a:endParaRPr sz="2600">
                        <a:latin typeface="Times New Roman"/>
                        <a:cs typeface="Times New Roman"/>
                      </a:endParaRPr>
                    </a:p>
                  </a:txBody>
                  <a:tcPr marL="0" marR="0" marT="0" marB="0"/>
                </a:tc>
                <a:tc>
                  <a:txBody>
                    <a:bodyPr/>
                    <a:lstStyle/>
                    <a:p>
                      <a:pPr marR="24765" algn="r">
                        <a:lnSpc>
                          <a:spcPts val="2465"/>
                        </a:lnSpc>
                      </a:pPr>
                      <a:r>
                        <a:rPr sz="2600" dirty="0">
                          <a:latin typeface="Times New Roman"/>
                          <a:cs typeface="Times New Roman"/>
                        </a:rPr>
                        <a:t>43.68</a:t>
                      </a:r>
                      <a:endParaRPr sz="2600">
                        <a:latin typeface="Times New Roman"/>
                        <a:cs typeface="Times New Roman"/>
                      </a:endParaRPr>
                    </a:p>
                  </a:txBody>
                  <a:tcPr marL="0" marR="0" marT="0" marB="0"/>
                </a:tc>
              </a:tr>
              <a:tr h="354965">
                <a:tc>
                  <a:txBody>
                    <a:bodyPr/>
                    <a:lstStyle/>
                    <a:p>
                      <a:pPr marL="31750">
                        <a:lnSpc>
                          <a:spcPts val="2670"/>
                        </a:lnSpc>
                      </a:pPr>
                      <a:r>
                        <a:rPr sz="2600" spc="-5" dirty="0">
                          <a:latin typeface="Times New Roman"/>
                          <a:cs typeface="Times New Roman"/>
                        </a:rPr>
                        <a:t>43.53</a:t>
                      </a:r>
                      <a:endParaRPr sz="2600">
                        <a:latin typeface="Times New Roman"/>
                        <a:cs typeface="Times New Roman"/>
                      </a:endParaRPr>
                    </a:p>
                  </a:txBody>
                  <a:tcPr marL="0" marR="0" marT="0" marB="0"/>
                </a:tc>
                <a:tc>
                  <a:txBody>
                    <a:bodyPr/>
                    <a:lstStyle/>
                    <a:p>
                      <a:pPr marR="444500" algn="r">
                        <a:lnSpc>
                          <a:spcPts val="2670"/>
                        </a:lnSpc>
                      </a:pPr>
                      <a:r>
                        <a:rPr sz="2600" dirty="0">
                          <a:latin typeface="Times New Roman"/>
                          <a:cs typeface="Times New Roman"/>
                        </a:rPr>
                        <a:t>43.76</a:t>
                      </a:r>
                      <a:endParaRPr sz="2600">
                        <a:latin typeface="Times New Roman"/>
                        <a:cs typeface="Times New Roman"/>
                      </a:endParaRPr>
                    </a:p>
                  </a:txBody>
                  <a:tcPr marL="0" marR="0" marT="0" marB="0"/>
                </a:tc>
                <a:tc>
                  <a:txBody>
                    <a:bodyPr/>
                    <a:lstStyle/>
                    <a:p>
                      <a:pPr marL="534670">
                        <a:lnSpc>
                          <a:spcPts val="2670"/>
                        </a:lnSpc>
                      </a:pPr>
                      <a:r>
                        <a:rPr sz="2600" spc="-5" dirty="0">
                          <a:latin typeface="Times New Roman"/>
                          <a:cs typeface="Times New Roman"/>
                        </a:rPr>
                        <a:t>44.86</a:t>
                      </a:r>
                      <a:endParaRPr sz="2600">
                        <a:latin typeface="Times New Roman"/>
                        <a:cs typeface="Times New Roman"/>
                      </a:endParaRPr>
                    </a:p>
                  </a:txBody>
                  <a:tcPr marL="0" marR="0" marT="0" marB="0"/>
                </a:tc>
                <a:tc>
                  <a:txBody>
                    <a:bodyPr/>
                    <a:lstStyle/>
                    <a:p>
                      <a:pPr marR="445770" algn="r">
                        <a:lnSpc>
                          <a:spcPts val="2670"/>
                        </a:lnSpc>
                      </a:pPr>
                      <a:r>
                        <a:rPr sz="2600" dirty="0">
                          <a:latin typeface="Times New Roman"/>
                          <a:cs typeface="Times New Roman"/>
                        </a:rPr>
                        <a:t>43.06</a:t>
                      </a:r>
                      <a:endParaRPr sz="2600">
                        <a:latin typeface="Times New Roman"/>
                        <a:cs typeface="Times New Roman"/>
                      </a:endParaRPr>
                    </a:p>
                  </a:txBody>
                  <a:tcPr marL="0" marR="0" marT="0" marB="0"/>
                </a:tc>
                <a:tc>
                  <a:txBody>
                    <a:bodyPr/>
                    <a:lstStyle/>
                    <a:p>
                      <a:pPr marR="24765" algn="r">
                        <a:lnSpc>
                          <a:spcPts val="2670"/>
                        </a:lnSpc>
                      </a:pPr>
                      <a:r>
                        <a:rPr sz="2600" dirty="0">
                          <a:latin typeface="Times New Roman"/>
                          <a:cs typeface="Times New Roman"/>
                        </a:rPr>
                        <a:t>46.14</a:t>
                      </a:r>
                      <a:endParaRPr sz="2600">
                        <a:latin typeface="Times New Roman"/>
                        <a:cs typeface="Times New Roman"/>
                      </a:endParaRPr>
                    </a:p>
                  </a:txBody>
                  <a:tcPr marL="0" marR="0" marT="0" marB="0"/>
                </a:tc>
              </a:tr>
            </a:tbl>
          </a:graphicData>
        </a:graphic>
      </p:graphicFrame>
      <p:sp>
        <p:nvSpPr>
          <p:cNvPr id="5" name="object 5"/>
          <p:cNvSpPr txBox="1"/>
          <p:nvPr/>
        </p:nvSpPr>
        <p:spPr>
          <a:xfrm>
            <a:off x="952500" y="3976115"/>
            <a:ext cx="8571230" cy="802005"/>
          </a:xfrm>
          <a:prstGeom prst="rect">
            <a:avLst/>
          </a:prstGeom>
        </p:spPr>
        <p:txBody>
          <a:bodyPr vert="horz" wrap="square" lIns="0" tIns="11430" rIns="0" bIns="0" rtlCol="0">
            <a:spAutoFit/>
          </a:bodyPr>
          <a:lstStyle/>
          <a:p>
            <a:pPr algn="ctr">
              <a:lnSpc>
                <a:spcPts val="3060"/>
              </a:lnSpc>
              <a:spcBef>
                <a:spcPts val="90"/>
              </a:spcBef>
            </a:pPr>
            <a:r>
              <a:rPr sz="2600" spc="-10" dirty="0">
                <a:latin typeface="Times New Roman"/>
                <a:cs typeface="Times New Roman"/>
              </a:rPr>
              <a:t>Can </a:t>
            </a:r>
            <a:r>
              <a:rPr sz="2600" spc="-5" dirty="0">
                <a:latin typeface="Times New Roman"/>
                <a:cs typeface="Times New Roman"/>
              </a:rPr>
              <a:t>you </a:t>
            </a:r>
            <a:r>
              <a:rPr sz="2600" spc="-10" dirty="0">
                <a:latin typeface="Times New Roman"/>
                <a:cs typeface="Times New Roman"/>
              </a:rPr>
              <a:t>conclude that </a:t>
            </a:r>
            <a:r>
              <a:rPr sz="2600" spc="-5" dirty="0">
                <a:latin typeface="Times New Roman"/>
                <a:cs typeface="Times New Roman"/>
              </a:rPr>
              <a:t>the </a:t>
            </a:r>
            <a:r>
              <a:rPr sz="2600" spc="-10" dirty="0">
                <a:latin typeface="Times New Roman"/>
                <a:cs typeface="Times New Roman"/>
              </a:rPr>
              <a:t>mean concentration is greater than</a:t>
            </a:r>
            <a:r>
              <a:rPr sz="2600" spc="110" dirty="0">
                <a:latin typeface="Times New Roman"/>
                <a:cs typeface="Times New Roman"/>
              </a:rPr>
              <a:t> </a:t>
            </a:r>
            <a:r>
              <a:rPr sz="2600" spc="-5" dirty="0">
                <a:latin typeface="Times New Roman"/>
                <a:cs typeface="Times New Roman"/>
              </a:rPr>
              <a:t>41.</a:t>
            </a:r>
            <a:endParaRPr sz="2600">
              <a:latin typeface="Times New Roman"/>
              <a:cs typeface="Times New Roman"/>
            </a:endParaRPr>
          </a:p>
          <a:p>
            <a:pPr marL="92710" algn="ctr">
              <a:lnSpc>
                <a:spcPts val="3060"/>
              </a:lnSpc>
            </a:pPr>
            <a:r>
              <a:rPr sz="2600" spc="-10" dirty="0">
                <a:latin typeface="Times New Roman"/>
                <a:cs typeface="Times New Roman"/>
              </a:rPr>
              <a:t>Compute </a:t>
            </a:r>
            <a:r>
              <a:rPr sz="2600" spc="-5" dirty="0">
                <a:latin typeface="Times New Roman"/>
                <a:cs typeface="Times New Roman"/>
              </a:rPr>
              <a:t>the </a:t>
            </a:r>
            <a:r>
              <a:rPr sz="2600" spc="-10" dirty="0">
                <a:latin typeface="Times New Roman"/>
                <a:cs typeface="Times New Roman"/>
              </a:rPr>
              <a:t>appropriate test statistic and </a:t>
            </a:r>
            <a:r>
              <a:rPr sz="2600" spc="-40" dirty="0">
                <a:latin typeface="Times New Roman"/>
                <a:cs typeface="Times New Roman"/>
              </a:rPr>
              <a:t>find </a:t>
            </a:r>
            <a:r>
              <a:rPr sz="2600" spc="-5" dirty="0">
                <a:latin typeface="Times New Roman"/>
                <a:cs typeface="Times New Roman"/>
              </a:rPr>
              <a:t>the</a:t>
            </a:r>
            <a:r>
              <a:rPr sz="2600" spc="120" dirty="0">
                <a:latin typeface="Times New Roman"/>
                <a:cs typeface="Times New Roman"/>
              </a:rPr>
              <a:t> </a:t>
            </a:r>
            <a:r>
              <a:rPr sz="2600" i="1" spc="-10" dirty="0">
                <a:latin typeface="Times New Roman"/>
                <a:cs typeface="Times New Roman"/>
              </a:rPr>
              <a:t>P</a:t>
            </a:r>
            <a:r>
              <a:rPr sz="2600" spc="-10" dirty="0">
                <a:latin typeface="Times New Roman"/>
                <a:cs typeface="Times New Roman"/>
              </a:rPr>
              <a:t>-value.</a:t>
            </a:r>
            <a:endParaRPr sz="2600">
              <a:latin typeface="Times New Roman"/>
              <a:cs typeface="Times New Roman"/>
            </a:endParaRP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860">
              <a:lnSpc>
                <a:spcPct val="100000"/>
              </a:lnSpc>
              <a:spcBef>
                <a:spcPts val="100"/>
              </a:spcBef>
              <a:tabLst>
                <a:tab pos="2413635" algn="l"/>
                <a:tab pos="2879725" algn="l"/>
              </a:tabLst>
            </a:pPr>
            <a:r>
              <a:rPr spc="-5" dirty="0"/>
              <a:t>Problem	</a:t>
            </a:r>
            <a:r>
              <a:rPr dirty="0"/>
              <a:t>3	:</a:t>
            </a:r>
            <a:r>
              <a:rPr spc="-85" dirty="0"/>
              <a:t> </a:t>
            </a:r>
            <a:r>
              <a:rPr spc="-5" dirty="0"/>
              <a:t>Solution</a:t>
            </a:r>
          </a:p>
        </p:txBody>
      </p:sp>
      <p:sp>
        <p:nvSpPr>
          <p:cNvPr id="3" name="object 3"/>
          <p:cNvSpPr/>
          <p:nvPr/>
        </p:nvSpPr>
        <p:spPr>
          <a:xfrm>
            <a:off x="292100" y="1790364"/>
            <a:ext cx="9220476" cy="508045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400" y="2565400"/>
            <a:ext cx="8589645" cy="1404620"/>
          </a:xfrm>
          <a:prstGeom prst="rect">
            <a:avLst/>
          </a:prstGeom>
        </p:spPr>
        <p:txBody>
          <a:bodyPr vert="horz" wrap="square" lIns="0" tIns="104140" rIns="0" bIns="0" rtlCol="0">
            <a:spAutoFit/>
          </a:bodyPr>
          <a:lstStyle/>
          <a:p>
            <a:pPr marL="2032000" marR="5080" indent="-2019300">
              <a:lnSpc>
                <a:spcPts val="5100"/>
              </a:lnSpc>
              <a:spcBef>
                <a:spcPts val="820"/>
              </a:spcBef>
              <a:tabLst>
                <a:tab pos="4064000" algn="l"/>
                <a:tab pos="7492365" algn="l"/>
              </a:tabLst>
            </a:pPr>
            <a:r>
              <a:rPr sz="4800" dirty="0"/>
              <a:t>1)</a:t>
            </a:r>
            <a:r>
              <a:rPr sz="4800" spc="-5" dirty="0"/>
              <a:t> </a:t>
            </a:r>
            <a:r>
              <a:rPr sz="4800" spc="-45" dirty="0"/>
              <a:t>W</a:t>
            </a:r>
            <a:r>
              <a:rPr sz="4800" spc="-5" dirty="0"/>
              <a:t>il</a:t>
            </a:r>
            <a:r>
              <a:rPr sz="4800" dirty="0"/>
              <a:t>c</a:t>
            </a:r>
            <a:r>
              <a:rPr sz="4800" spc="-5" dirty="0"/>
              <a:t>o</a:t>
            </a:r>
            <a:r>
              <a:rPr sz="4800" dirty="0"/>
              <a:t>x</a:t>
            </a:r>
            <a:r>
              <a:rPr sz="4800" spc="-5" dirty="0"/>
              <a:t>o</a:t>
            </a:r>
            <a:r>
              <a:rPr sz="4800" dirty="0"/>
              <a:t>n</a:t>
            </a:r>
            <a:r>
              <a:rPr sz="4800" spc="-5" dirty="0"/>
              <a:t> </a:t>
            </a:r>
            <a:r>
              <a:rPr sz="4800" dirty="0"/>
              <a:t>S</a:t>
            </a:r>
            <a:r>
              <a:rPr sz="4800" spc="-5" dirty="0"/>
              <a:t>ign</a:t>
            </a:r>
            <a:r>
              <a:rPr sz="4800" dirty="0"/>
              <a:t>e</a:t>
            </a:r>
            <a:r>
              <a:rPr sz="4800" spc="-5" dirty="0"/>
              <a:t>d</a:t>
            </a:r>
            <a:r>
              <a:rPr sz="4800" dirty="0"/>
              <a:t>-Ra</a:t>
            </a:r>
            <a:r>
              <a:rPr sz="4800" spc="-5" dirty="0"/>
              <a:t>n</a:t>
            </a:r>
            <a:r>
              <a:rPr sz="4800" dirty="0"/>
              <a:t>k	test  </a:t>
            </a:r>
            <a:r>
              <a:rPr sz="4800" spc="-5" dirty="0"/>
              <a:t>(Large	Samples)</a:t>
            </a:r>
            <a:endParaRPr sz="480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90900" y="546100"/>
            <a:ext cx="3284220" cy="695960"/>
          </a:xfrm>
          <a:prstGeom prst="rect">
            <a:avLst/>
          </a:prstGeom>
        </p:spPr>
        <p:txBody>
          <a:bodyPr vert="horz" wrap="square" lIns="0" tIns="12700" rIns="0" bIns="0" rtlCol="0">
            <a:spAutoFit/>
          </a:bodyPr>
          <a:lstStyle/>
          <a:p>
            <a:pPr marL="12700">
              <a:lnSpc>
                <a:spcPct val="100000"/>
              </a:lnSpc>
              <a:spcBef>
                <a:spcPts val="100"/>
              </a:spcBef>
            </a:pPr>
            <a:r>
              <a:rPr spc="-5" dirty="0"/>
              <a:t>Introduction</a:t>
            </a:r>
          </a:p>
        </p:txBody>
      </p:sp>
      <p:sp>
        <p:nvSpPr>
          <p:cNvPr id="3" name="object 3"/>
          <p:cNvSpPr txBox="1"/>
          <p:nvPr/>
        </p:nvSpPr>
        <p:spPr>
          <a:xfrm>
            <a:off x="596900" y="18745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4" name="object 4"/>
          <p:cNvSpPr txBox="1"/>
          <p:nvPr/>
        </p:nvSpPr>
        <p:spPr>
          <a:xfrm>
            <a:off x="927100" y="1714500"/>
            <a:ext cx="7472045" cy="2011680"/>
          </a:xfrm>
          <a:prstGeom prst="rect">
            <a:avLst/>
          </a:prstGeom>
        </p:spPr>
        <p:txBody>
          <a:bodyPr vert="horz" wrap="square" lIns="0" tIns="62230" rIns="0" bIns="0" rtlCol="0">
            <a:spAutoFit/>
          </a:bodyPr>
          <a:lstStyle/>
          <a:p>
            <a:pPr marL="12700" marR="256540">
              <a:lnSpc>
                <a:spcPct val="89800"/>
              </a:lnSpc>
              <a:spcBef>
                <a:spcPts val="490"/>
              </a:spcBef>
            </a:pPr>
            <a:r>
              <a:rPr sz="3200" spc="-5" dirty="0">
                <a:latin typeface="Arial"/>
                <a:cs typeface="Arial"/>
              </a:rPr>
              <a:t>Whenever </a:t>
            </a:r>
            <a:r>
              <a:rPr sz="3200" dirty="0">
                <a:latin typeface="Arial"/>
                <a:cs typeface="Arial"/>
              </a:rPr>
              <a:t>n (sample size) &gt; 20, </a:t>
            </a:r>
            <a:r>
              <a:rPr sz="3200" spc="-5" dirty="0">
                <a:latin typeface="Arial"/>
                <a:cs typeface="Arial"/>
              </a:rPr>
              <a:t>the</a:t>
            </a:r>
            <a:r>
              <a:rPr sz="3200" spc="-50" dirty="0">
                <a:latin typeface="Arial"/>
                <a:cs typeface="Arial"/>
              </a:rPr>
              <a:t> </a:t>
            </a:r>
            <a:r>
              <a:rPr sz="3200" spc="-5" dirty="0">
                <a:latin typeface="Arial"/>
                <a:cs typeface="Arial"/>
              </a:rPr>
              <a:t>test  statistic </a:t>
            </a:r>
            <a:r>
              <a:rPr sz="3200" dirty="0">
                <a:latin typeface="Arial"/>
                <a:cs typeface="Arial"/>
              </a:rPr>
              <a:t>S+ is </a:t>
            </a:r>
            <a:r>
              <a:rPr sz="3200" spc="-5" dirty="0">
                <a:latin typeface="Arial"/>
                <a:cs typeface="Arial"/>
              </a:rPr>
              <a:t>approximately </a:t>
            </a:r>
            <a:r>
              <a:rPr sz="3200" dirty="0">
                <a:latin typeface="Arial"/>
                <a:cs typeface="Arial"/>
              </a:rPr>
              <a:t>normally  </a:t>
            </a:r>
            <a:r>
              <a:rPr sz="3200" spc="-5" dirty="0">
                <a:latin typeface="Arial"/>
                <a:cs typeface="Arial"/>
              </a:rPr>
              <a:t>distributed </a:t>
            </a:r>
            <a:r>
              <a:rPr sz="3200" dirty="0">
                <a:latin typeface="Arial"/>
                <a:cs typeface="Arial"/>
              </a:rPr>
              <a:t>as:</a:t>
            </a:r>
            <a:endParaRPr sz="3200">
              <a:latin typeface="Arial"/>
              <a:cs typeface="Arial"/>
            </a:endParaRPr>
          </a:p>
          <a:p>
            <a:pPr marL="876300">
              <a:lnSpc>
                <a:spcPct val="100000"/>
              </a:lnSpc>
              <a:spcBef>
                <a:spcPts val="1060"/>
              </a:spcBef>
            </a:pPr>
            <a:r>
              <a:rPr sz="3200" b="1" dirty="0">
                <a:solidFill>
                  <a:srgbClr val="3465A4"/>
                </a:solidFill>
                <a:latin typeface="Arial"/>
                <a:cs typeface="Arial"/>
              </a:rPr>
              <a:t>S+ ~ </a:t>
            </a:r>
            <a:r>
              <a:rPr sz="3200" b="1" spc="-5" dirty="0">
                <a:solidFill>
                  <a:srgbClr val="3465A4"/>
                </a:solidFill>
                <a:latin typeface="Arial"/>
                <a:cs typeface="Arial"/>
              </a:rPr>
              <a:t>N(n(n+1)/4) </a:t>
            </a:r>
            <a:r>
              <a:rPr sz="3200" b="1" dirty="0">
                <a:solidFill>
                  <a:srgbClr val="3465A4"/>
                </a:solidFill>
                <a:latin typeface="Arial"/>
                <a:cs typeface="Arial"/>
              </a:rPr>
              <a:t>,</a:t>
            </a:r>
            <a:r>
              <a:rPr sz="3200" b="1" spc="-5" dirty="0">
                <a:solidFill>
                  <a:srgbClr val="3465A4"/>
                </a:solidFill>
                <a:latin typeface="Arial"/>
                <a:cs typeface="Arial"/>
              </a:rPr>
              <a:t> n(n+1)(2n+1)/24)</a:t>
            </a:r>
            <a:endParaRPr sz="3200">
              <a:latin typeface="Arial"/>
              <a:cs typeface="Arial"/>
            </a:endParaRPr>
          </a:p>
        </p:txBody>
      </p:sp>
      <p:sp>
        <p:nvSpPr>
          <p:cNvPr id="5" name="object 5"/>
          <p:cNvSpPr txBox="1"/>
          <p:nvPr/>
        </p:nvSpPr>
        <p:spPr>
          <a:xfrm>
            <a:off x="596900" y="45923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6" name="object 6"/>
          <p:cNvSpPr txBox="1"/>
          <p:nvPr/>
        </p:nvSpPr>
        <p:spPr>
          <a:xfrm>
            <a:off x="927100" y="4445000"/>
            <a:ext cx="7367905" cy="944880"/>
          </a:xfrm>
          <a:prstGeom prst="rect">
            <a:avLst/>
          </a:prstGeom>
        </p:spPr>
        <p:txBody>
          <a:bodyPr vert="horz" wrap="square" lIns="0" tIns="73660" rIns="0" bIns="0" rtlCol="0">
            <a:spAutoFit/>
          </a:bodyPr>
          <a:lstStyle/>
          <a:p>
            <a:pPr marL="12700" marR="5080">
              <a:lnSpc>
                <a:spcPts val="3400"/>
              </a:lnSpc>
              <a:spcBef>
                <a:spcPts val="580"/>
              </a:spcBef>
            </a:pPr>
            <a:r>
              <a:rPr sz="3200" dirty="0">
                <a:latin typeface="Arial"/>
                <a:cs typeface="Arial"/>
              </a:rPr>
              <a:t>Hence </a:t>
            </a:r>
            <a:r>
              <a:rPr sz="3200" spc="-5" dirty="0">
                <a:latin typeface="Arial"/>
                <a:cs typeface="Arial"/>
              </a:rPr>
              <a:t>Wilcoxon </a:t>
            </a:r>
            <a:r>
              <a:rPr sz="3200" dirty="0">
                <a:latin typeface="Arial"/>
                <a:cs typeface="Arial"/>
              </a:rPr>
              <a:t>Signed-rank </a:t>
            </a:r>
            <a:r>
              <a:rPr sz="3200" spc="-5" dirty="0">
                <a:latin typeface="Arial"/>
                <a:cs typeface="Arial"/>
              </a:rPr>
              <a:t>test </a:t>
            </a:r>
            <a:r>
              <a:rPr sz="3200" dirty="0">
                <a:latin typeface="Arial"/>
                <a:cs typeface="Arial"/>
              </a:rPr>
              <a:t>can</a:t>
            </a:r>
            <a:r>
              <a:rPr sz="3200" spc="-50" dirty="0">
                <a:latin typeface="Arial"/>
                <a:cs typeface="Arial"/>
              </a:rPr>
              <a:t> </a:t>
            </a:r>
            <a:r>
              <a:rPr sz="3200" dirty="0">
                <a:latin typeface="Arial"/>
                <a:cs typeface="Arial"/>
              </a:rPr>
              <a:t>be  </a:t>
            </a:r>
            <a:r>
              <a:rPr sz="3200" spc="-5" dirty="0">
                <a:latin typeface="Arial"/>
                <a:cs typeface="Arial"/>
              </a:rPr>
              <a:t>performed </a:t>
            </a:r>
            <a:r>
              <a:rPr sz="3200" dirty="0">
                <a:latin typeface="Arial"/>
                <a:cs typeface="Arial"/>
              </a:rPr>
              <a:t>by </a:t>
            </a:r>
            <a:r>
              <a:rPr sz="3200" spc="-5" dirty="0">
                <a:latin typeface="Arial"/>
                <a:cs typeface="Arial"/>
              </a:rPr>
              <a:t>computing </a:t>
            </a:r>
            <a:r>
              <a:rPr sz="3200" dirty="0">
                <a:latin typeface="Arial"/>
                <a:cs typeface="Arial"/>
              </a:rPr>
              <a:t>z-score </a:t>
            </a:r>
            <a:r>
              <a:rPr sz="3200" spc="-5" dirty="0">
                <a:latin typeface="Arial"/>
                <a:cs typeface="Arial"/>
              </a:rPr>
              <a:t>for</a:t>
            </a:r>
            <a:r>
              <a:rPr sz="3200" spc="-10" dirty="0">
                <a:latin typeface="Arial"/>
                <a:cs typeface="Arial"/>
              </a:rPr>
              <a:t> </a:t>
            </a:r>
            <a:r>
              <a:rPr sz="3200" dirty="0">
                <a:latin typeface="Arial"/>
                <a:cs typeface="Arial"/>
              </a:rPr>
              <a:t>S+.</a:t>
            </a:r>
            <a:endParaRPr sz="3200">
              <a:latin typeface="Arial"/>
              <a:cs typeface="Arial"/>
            </a:endParaRP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33500" y="2070100"/>
            <a:ext cx="7162165" cy="2473960"/>
          </a:xfrm>
          <a:prstGeom prst="rect">
            <a:avLst/>
          </a:prstGeom>
        </p:spPr>
        <p:txBody>
          <a:bodyPr vert="horz" wrap="square" lIns="0" tIns="12700" rIns="0" bIns="0" rtlCol="0">
            <a:spAutoFit/>
          </a:bodyPr>
          <a:lstStyle/>
          <a:p>
            <a:pPr marL="12700">
              <a:lnSpc>
                <a:spcPts val="4990"/>
              </a:lnSpc>
              <a:spcBef>
                <a:spcPts val="100"/>
              </a:spcBef>
              <a:tabLst>
                <a:tab pos="6155055" algn="l"/>
              </a:tabLst>
            </a:pPr>
            <a:r>
              <a:rPr sz="4400" b="1" dirty="0">
                <a:solidFill>
                  <a:srgbClr val="3465A4"/>
                </a:solidFill>
                <a:latin typeface="Arial"/>
                <a:cs typeface="Arial"/>
              </a:rPr>
              <a:t>2)</a:t>
            </a:r>
            <a:r>
              <a:rPr sz="4400" b="1" spc="-5" dirty="0">
                <a:solidFill>
                  <a:srgbClr val="3465A4"/>
                </a:solidFill>
                <a:latin typeface="Arial"/>
                <a:cs typeface="Arial"/>
              </a:rPr>
              <a:t> </a:t>
            </a:r>
            <a:r>
              <a:rPr sz="4400" b="1" spc="-40" dirty="0">
                <a:solidFill>
                  <a:srgbClr val="3465A4"/>
                </a:solidFill>
                <a:latin typeface="Arial"/>
                <a:cs typeface="Arial"/>
              </a:rPr>
              <a:t>W</a:t>
            </a:r>
            <a:r>
              <a:rPr sz="4400" b="1" spc="-5" dirty="0">
                <a:solidFill>
                  <a:srgbClr val="3465A4"/>
                </a:solidFill>
                <a:latin typeface="Arial"/>
                <a:cs typeface="Arial"/>
              </a:rPr>
              <a:t>il</a:t>
            </a:r>
            <a:r>
              <a:rPr sz="4400" b="1" dirty="0">
                <a:solidFill>
                  <a:srgbClr val="3465A4"/>
                </a:solidFill>
                <a:latin typeface="Arial"/>
                <a:cs typeface="Arial"/>
              </a:rPr>
              <a:t>c</a:t>
            </a:r>
            <a:r>
              <a:rPr sz="4400" b="1" spc="-5" dirty="0">
                <a:solidFill>
                  <a:srgbClr val="3465A4"/>
                </a:solidFill>
                <a:latin typeface="Arial"/>
                <a:cs typeface="Arial"/>
              </a:rPr>
              <a:t>o</a:t>
            </a:r>
            <a:r>
              <a:rPr sz="4400" b="1" dirty="0">
                <a:solidFill>
                  <a:srgbClr val="3465A4"/>
                </a:solidFill>
                <a:latin typeface="Arial"/>
                <a:cs typeface="Arial"/>
              </a:rPr>
              <a:t>x</a:t>
            </a:r>
            <a:r>
              <a:rPr sz="4400" b="1" spc="-5" dirty="0">
                <a:solidFill>
                  <a:srgbClr val="3465A4"/>
                </a:solidFill>
                <a:latin typeface="Arial"/>
                <a:cs typeface="Arial"/>
              </a:rPr>
              <a:t>o</a:t>
            </a:r>
            <a:r>
              <a:rPr sz="4400" b="1" dirty="0">
                <a:solidFill>
                  <a:srgbClr val="3465A4"/>
                </a:solidFill>
                <a:latin typeface="Arial"/>
                <a:cs typeface="Arial"/>
              </a:rPr>
              <a:t>n</a:t>
            </a:r>
            <a:r>
              <a:rPr sz="4400" b="1" spc="-5" dirty="0">
                <a:solidFill>
                  <a:srgbClr val="3465A4"/>
                </a:solidFill>
                <a:latin typeface="Arial"/>
                <a:cs typeface="Arial"/>
              </a:rPr>
              <a:t> </a:t>
            </a:r>
            <a:r>
              <a:rPr sz="4400" b="1" dirty="0">
                <a:solidFill>
                  <a:srgbClr val="3465A4"/>
                </a:solidFill>
                <a:latin typeface="Arial"/>
                <a:cs typeface="Arial"/>
              </a:rPr>
              <a:t>Ra</a:t>
            </a:r>
            <a:r>
              <a:rPr sz="4400" b="1" spc="-5" dirty="0">
                <a:solidFill>
                  <a:srgbClr val="3465A4"/>
                </a:solidFill>
                <a:latin typeface="Arial"/>
                <a:cs typeface="Arial"/>
              </a:rPr>
              <a:t>n</a:t>
            </a:r>
            <a:r>
              <a:rPr sz="4400" b="1" dirty="0">
                <a:solidFill>
                  <a:srgbClr val="3465A4"/>
                </a:solidFill>
                <a:latin typeface="Arial"/>
                <a:cs typeface="Arial"/>
              </a:rPr>
              <a:t>k-s</a:t>
            </a:r>
            <a:r>
              <a:rPr sz="4400" b="1" spc="-5" dirty="0">
                <a:solidFill>
                  <a:srgbClr val="3465A4"/>
                </a:solidFill>
                <a:latin typeface="Arial"/>
                <a:cs typeface="Arial"/>
              </a:rPr>
              <a:t>u</a:t>
            </a:r>
            <a:r>
              <a:rPr sz="4400" b="1" dirty="0">
                <a:solidFill>
                  <a:srgbClr val="3465A4"/>
                </a:solidFill>
                <a:latin typeface="Arial"/>
                <a:cs typeface="Arial"/>
              </a:rPr>
              <a:t>m	test</a:t>
            </a:r>
            <a:endParaRPr sz="4400">
              <a:latin typeface="Arial"/>
              <a:cs typeface="Arial"/>
            </a:endParaRPr>
          </a:p>
          <a:p>
            <a:pPr marL="229235" algn="ctr">
              <a:lnSpc>
                <a:spcPts val="4700"/>
              </a:lnSpc>
            </a:pPr>
            <a:r>
              <a:rPr sz="4400" b="1" dirty="0">
                <a:solidFill>
                  <a:srgbClr val="3465A4"/>
                </a:solidFill>
                <a:latin typeface="Arial"/>
                <a:cs typeface="Arial"/>
              </a:rPr>
              <a:t>or</a:t>
            </a:r>
            <a:endParaRPr sz="4400">
              <a:latin typeface="Arial"/>
              <a:cs typeface="Arial"/>
            </a:endParaRPr>
          </a:p>
          <a:p>
            <a:pPr marL="1143000" marR="918210" indent="635" algn="ctr">
              <a:lnSpc>
                <a:spcPts val="4600"/>
              </a:lnSpc>
              <a:spcBef>
                <a:spcPts val="430"/>
              </a:spcBef>
              <a:tabLst>
                <a:tab pos="2228850" algn="l"/>
                <a:tab pos="5116830" algn="l"/>
              </a:tabLst>
            </a:pPr>
            <a:r>
              <a:rPr sz="4400" b="1" spc="-5" dirty="0">
                <a:solidFill>
                  <a:srgbClr val="3465A4"/>
                </a:solidFill>
                <a:latin typeface="Arial"/>
                <a:cs typeface="Arial"/>
              </a:rPr>
              <a:t>Mann-Whitney	</a:t>
            </a:r>
            <a:r>
              <a:rPr sz="4400" b="1" dirty="0">
                <a:solidFill>
                  <a:srgbClr val="3465A4"/>
                </a:solidFill>
                <a:latin typeface="Arial"/>
                <a:cs typeface="Arial"/>
              </a:rPr>
              <a:t>test  </a:t>
            </a:r>
            <a:r>
              <a:rPr sz="4400" b="1" spc="-5" dirty="0">
                <a:solidFill>
                  <a:srgbClr val="3465A4"/>
                </a:solidFill>
                <a:latin typeface="Arial"/>
                <a:cs typeface="Arial"/>
              </a:rPr>
              <a:t>(for	small</a:t>
            </a:r>
            <a:r>
              <a:rPr sz="4400" b="1" spc="-55" dirty="0">
                <a:solidFill>
                  <a:srgbClr val="3465A4"/>
                </a:solidFill>
                <a:latin typeface="Arial"/>
                <a:cs typeface="Arial"/>
              </a:rPr>
              <a:t> </a:t>
            </a:r>
            <a:r>
              <a:rPr sz="4400" b="1" spc="-5" dirty="0">
                <a:solidFill>
                  <a:srgbClr val="3465A4"/>
                </a:solidFill>
                <a:latin typeface="Arial"/>
                <a:cs typeface="Arial"/>
              </a:rPr>
              <a:t>samples)</a:t>
            </a:r>
            <a:endParaRPr sz="4400">
              <a:latin typeface="Arial"/>
              <a:cs typeface="Arial"/>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90900" y="546100"/>
            <a:ext cx="3284220" cy="695960"/>
          </a:xfrm>
          <a:prstGeom prst="rect">
            <a:avLst/>
          </a:prstGeom>
        </p:spPr>
        <p:txBody>
          <a:bodyPr vert="horz" wrap="square" lIns="0" tIns="12700" rIns="0" bIns="0" rtlCol="0">
            <a:spAutoFit/>
          </a:bodyPr>
          <a:lstStyle/>
          <a:p>
            <a:pPr marL="12700">
              <a:lnSpc>
                <a:spcPct val="100000"/>
              </a:lnSpc>
              <a:spcBef>
                <a:spcPts val="100"/>
              </a:spcBef>
            </a:pPr>
            <a:r>
              <a:rPr spc="-5" dirty="0"/>
              <a:t>Introduction</a:t>
            </a:r>
          </a:p>
        </p:txBody>
      </p:sp>
      <p:sp>
        <p:nvSpPr>
          <p:cNvPr id="3" name="object 3"/>
          <p:cNvSpPr txBox="1"/>
          <p:nvPr/>
        </p:nvSpPr>
        <p:spPr>
          <a:xfrm>
            <a:off x="596900" y="1885594"/>
            <a:ext cx="117475" cy="216535"/>
          </a:xfrm>
          <a:prstGeom prst="rect">
            <a:avLst/>
          </a:prstGeom>
        </p:spPr>
        <p:txBody>
          <a:bodyPr vert="horz" wrap="square" lIns="0" tIns="12700" rIns="0" bIns="0" rtlCol="0">
            <a:spAutoFit/>
          </a:bodyPr>
          <a:lstStyle/>
          <a:p>
            <a:pPr marL="12700">
              <a:lnSpc>
                <a:spcPct val="100000"/>
              </a:lnSpc>
              <a:spcBef>
                <a:spcPts val="100"/>
              </a:spcBef>
            </a:pPr>
            <a:r>
              <a:rPr sz="1250" spc="-35" dirty="0">
                <a:latin typeface="Trebuchet MS"/>
                <a:cs typeface="Trebuchet MS"/>
              </a:rPr>
              <a:t>●</a:t>
            </a:r>
            <a:endParaRPr sz="1250">
              <a:latin typeface="Trebuchet MS"/>
              <a:cs typeface="Trebuchet MS"/>
            </a:endParaRPr>
          </a:p>
        </p:txBody>
      </p:sp>
      <p:sp>
        <p:nvSpPr>
          <p:cNvPr id="4" name="object 4"/>
          <p:cNvSpPr txBox="1"/>
          <p:nvPr/>
        </p:nvSpPr>
        <p:spPr>
          <a:xfrm>
            <a:off x="596900" y="3180994"/>
            <a:ext cx="117475" cy="216535"/>
          </a:xfrm>
          <a:prstGeom prst="rect">
            <a:avLst/>
          </a:prstGeom>
        </p:spPr>
        <p:txBody>
          <a:bodyPr vert="horz" wrap="square" lIns="0" tIns="12700" rIns="0" bIns="0" rtlCol="0">
            <a:spAutoFit/>
          </a:bodyPr>
          <a:lstStyle/>
          <a:p>
            <a:pPr marL="12700">
              <a:lnSpc>
                <a:spcPct val="100000"/>
              </a:lnSpc>
              <a:spcBef>
                <a:spcPts val="100"/>
              </a:spcBef>
            </a:pPr>
            <a:r>
              <a:rPr sz="1250" spc="-35" dirty="0">
                <a:latin typeface="Trebuchet MS"/>
                <a:cs typeface="Trebuchet MS"/>
              </a:rPr>
              <a:t>●</a:t>
            </a:r>
            <a:endParaRPr sz="1250">
              <a:latin typeface="Trebuchet MS"/>
              <a:cs typeface="Trebuchet MS"/>
            </a:endParaRPr>
          </a:p>
        </p:txBody>
      </p:sp>
      <p:sp>
        <p:nvSpPr>
          <p:cNvPr id="5" name="object 5"/>
          <p:cNvSpPr txBox="1"/>
          <p:nvPr/>
        </p:nvSpPr>
        <p:spPr>
          <a:xfrm>
            <a:off x="876300" y="1754632"/>
            <a:ext cx="8694420" cy="1745614"/>
          </a:xfrm>
          <a:prstGeom prst="rect">
            <a:avLst/>
          </a:prstGeom>
        </p:spPr>
        <p:txBody>
          <a:bodyPr vert="horz" wrap="square" lIns="0" tIns="60960" rIns="0" bIns="0" rtlCol="0">
            <a:spAutoFit/>
          </a:bodyPr>
          <a:lstStyle/>
          <a:p>
            <a:pPr marL="12700" marR="5080">
              <a:lnSpc>
                <a:spcPts val="3000"/>
              </a:lnSpc>
              <a:spcBef>
                <a:spcPts val="480"/>
              </a:spcBef>
            </a:pPr>
            <a:r>
              <a:rPr sz="2750" spc="15" dirty="0">
                <a:latin typeface="Arial"/>
                <a:cs typeface="Arial"/>
              </a:rPr>
              <a:t>The Wilcoxon sign </a:t>
            </a:r>
            <a:r>
              <a:rPr sz="2750" spc="10" dirty="0">
                <a:latin typeface="Arial"/>
                <a:cs typeface="Arial"/>
              </a:rPr>
              <a:t>test </a:t>
            </a:r>
            <a:r>
              <a:rPr sz="2750" spc="15" dirty="0">
                <a:latin typeface="Arial"/>
                <a:cs typeface="Arial"/>
              </a:rPr>
              <a:t>assumes independence,  meaning </a:t>
            </a:r>
            <a:r>
              <a:rPr sz="2750" spc="10" dirty="0">
                <a:latin typeface="Arial"/>
                <a:cs typeface="Arial"/>
              </a:rPr>
              <a:t>that the </a:t>
            </a:r>
            <a:r>
              <a:rPr sz="2750" spc="15" dirty="0">
                <a:latin typeface="Arial"/>
                <a:cs typeface="Arial"/>
              </a:rPr>
              <a:t>paired observations are randomly</a:t>
            </a:r>
            <a:r>
              <a:rPr sz="2750" spc="-50" dirty="0">
                <a:latin typeface="Arial"/>
                <a:cs typeface="Arial"/>
              </a:rPr>
              <a:t> </a:t>
            </a:r>
            <a:r>
              <a:rPr sz="2750" spc="15" dirty="0">
                <a:latin typeface="Arial"/>
                <a:cs typeface="Arial"/>
              </a:rPr>
              <a:t>and  independently</a:t>
            </a:r>
            <a:r>
              <a:rPr sz="2750" dirty="0">
                <a:latin typeface="Arial"/>
                <a:cs typeface="Arial"/>
              </a:rPr>
              <a:t> </a:t>
            </a:r>
            <a:r>
              <a:rPr sz="2750" spc="15" dirty="0">
                <a:latin typeface="Arial"/>
                <a:cs typeface="Arial"/>
              </a:rPr>
              <a:t>drawn.</a:t>
            </a:r>
            <a:endParaRPr sz="2750">
              <a:latin typeface="Arial"/>
              <a:cs typeface="Arial"/>
            </a:endParaRPr>
          </a:p>
          <a:p>
            <a:pPr marL="12700">
              <a:lnSpc>
                <a:spcPct val="100000"/>
              </a:lnSpc>
              <a:spcBef>
                <a:spcPts val="850"/>
              </a:spcBef>
            </a:pPr>
            <a:r>
              <a:rPr sz="2750" spc="15" dirty="0">
                <a:latin typeface="Arial"/>
                <a:cs typeface="Arial"/>
              </a:rPr>
              <a:t>The populations must be</a:t>
            </a:r>
            <a:r>
              <a:rPr sz="2750" spc="-35" dirty="0">
                <a:latin typeface="Arial"/>
                <a:cs typeface="Arial"/>
              </a:rPr>
              <a:t> </a:t>
            </a:r>
            <a:r>
              <a:rPr sz="2750" spc="15" dirty="0">
                <a:latin typeface="Arial"/>
                <a:cs typeface="Arial"/>
              </a:rPr>
              <a:t>continuous.</a:t>
            </a:r>
            <a:endParaRPr sz="2750">
              <a:latin typeface="Arial"/>
              <a:cs typeface="Arial"/>
            </a:endParaRPr>
          </a:p>
        </p:txBody>
      </p:sp>
      <p:sp>
        <p:nvSpPr>
          <p:cNvPr id="6" name="object 6"/>
          <p:cNvSpPr txBox="1"/>
          <p:nvPr/>
        </p:nvSpPr>
        <p:spPr>
          <a:xfrm>
            <a:off x="596900" y="4247794"/>
            <a:ext cx="117475" cy="216535"/>
          </a:xfrm>
          <a:prstGeom prst="rect">
            <a:avLst/>
          </a:prstGeom>
        </p:spPr>
        <p:txBody>
          <a:bodyPr vert="horz" wrap="square" lIns="0" tIns="12700" rIns="0" bIns="0" rtlCol="0">
            <a:spAutoFit/>
          </a:bodyPr>
          <a:lstStyle/>
          <a:p>
            <a:pPr marL="12700">
              <a:lnSpc>
                <a:spcPct val="100000"/>
              </a:lnSpc>
              <a:spcBef>
                <a:spcPts val="100"/>
              </a:spcBef>
            </a:pPr>
            <a:r>
              <a:rPr sz="1250" spc="-35" dirty="0">
                <a:latin typeface="Trebuchet MS"/>
                <a:cs typeface="Trebuchet MS"/>
              </a:rPr>
              <a:t>●</a:t>
            </a:r>
            <a:endParaRPr sz="1250">
              <a:latin typeface="Trebuchet MS"/>
              <a:cs typeface="Trebuchet MS"/>
            </a:endParaRPr>
          </a:p>
        </p:txBody>
      </p:sp>
      <p:sp>
        <p:nvSpPr>
          <p:cNvPr id="7" name="object 7"/>
          <p:cNvSpPr txBox="1"/>
          <p:nvPr/>
        </p:nvSpPr>
        <p:spPr>
          <a:xfrm>
            <a:off x="876300" y="4116832"/>
            <a:ext cx="8670925" cy="1580515"/>
          </a:xfrm>
          <a:prstGeom prst="rect">
            <a:avLst/>
          </a:prstGeom>
        </p:spPr>
        <p:txBody>
          <a:bodyPr vert="horz" wrap="square" lIns="0" tIns="59055" rIns="0" bIns="0" rtlCol="0">
            <a:spAutoFit/>
          </a:bodyPr>
          <a:lstStyle/>
          <a:p>
            <a:pPr marL="12700" marR="5080">
              <a:lnSpc>
                <a:spcPct val="89900"/>
              </a:lnSpc>
              <a:spcBef>
                <a:spcPts val="465"/>
              </a:spcBef>
            </a:pPr>
            <a:r>
              <a:rPr sz="2750" spc="5" dirty="0">
                <a:latin typeface="Arial"/>
                <a:cs typeface="Arial"/>
              </a:rPr>
              <a:t>It </a:t>
            </a:r>
            <a:r>
              <a:rPr sz="2750" spc="15" dirty="0">
                <a:latin typeface="Arial"/>
                <a:cs typeface="Arial"/>
              </a:rPr>
              <a:t>can be used as an </a:t>
            </a:r>
            <a:r>
              <a:rPr sz="2750" spc="10" dirty="0">
                <a:latin typeface="Arial"/>
                <a:cs typeface="Arial"/>
              </a:rPr>
              <a:t>alternative to the </a:t>
            </a:r>
            <a:r>
              <a:rPr sz="2750" spc="15" dirty="0">
                <a:latin typeface="Arial"/>
                <a:cs typeface="Arial"/>
              </a:rPr>
              <a:t>paired </a:t>
            </a:r>
            <a:r>
              <a:rPr sz="2750" spc="10" dirty="0">
                <a:latin typeface="Arial"/>
                <a:cs typeface="Arial"/>
              </a:rPr>
              <a:t>Student's  t-test, t-test for </a:t>
            </a:r>
            <a:r>
              <a:rPr sz="2750" spc="15" dirty="0">
                <a:latin typeface="Arial"/>
                <a:cs typeface="Arial"/>
              </a:rPr>
              <a:t>matched </a:t>
            </a:r>
            <a:r>
              <a:rPr sz="2750" spc="10" dirty="0">
                <a:latin typeface="Arial"/>
                <a:cs typeface="Arial"/>
              </a:rPr>
              <a:t>pairs </a:t>
            </a:r>
            <a:r>
              <a:rPr sz="2750" spc="20" dirty="0">
                <a:latin typeface="Arial"/>
                <a:cs typeface="Arial"/>
              </a:rPr>
              <a:t>when </a:t>
            </a:r>
            <a:r>
              <a:rPr sz="2750" spc="10" dirty="0">
                <a:latin typeface="Arial"/>
                <a:cs typeface="Arial"/>
              </a:rPr>
              <a:t>the </a:t>
            </a:r>
            <a:r>
              <a:rPr sz="2750" spc="15" dirty="0">
                <a:latin typeface="Arial"/>
                <a:cs typeface="Arial"/>
              </a:rPr>
              <a:t>population  cannot be assumed </a:t>
            </a:r>
            <a:r>
              <a:rPr sz="2750" spc="10" dirty="0">
                <a:latin typeface="Arial"/>
                <a:cs typeface="Arial"/>
              </a:rPr>
              <a:t>to </a:t>
            </a:r>
            <a:r>
              <a:rPr sz="2750" spc="15" dirty="0">
                <a:latin typeface="Arial"/>
                <a:cs typeface="Arial"/>
              </a:rPr>
              <a:t>be normally </a:t>
            </a:r>
            <a:r>
              <a:rPr sz="2750" spc="10" dirty="0">
                <a:latin typeface="Arial"/>
                <a:cs typeface="Arial"/>
              </a:rPr>
              <a:t>distributed </a:t>
            </a:r>
            <a:r>
              <a:rPr sz="2750" b="1" spc="15" dirty="0">
                <a:latin typeface="Arial"/>
                <a:cs typeface="Arial"/>
              </a:rPr>
              <a:t>to  assess whether </a:t>
            </a:r>
            <a:r>
              <a:rPr sz="2750" b="1" spc="10" dirty="0">
                <a:latin typeface="Arial"/>
                <a:cs typeface="Arial"/>
              </a:rPr>
              <a:t>their population </a:t>
            </a:r>
            <a:r>
              <a:rPr sz="2750" b="1" spc="20" dirty="0">
                <a:latin typeface="Arial"/>
                <a:cs typeface="Arial"/>
              </a:rPr>
              <a:t>mean </a:t>
            </a:r>
            <a:r>
              <a:rPr sz="2750" b="1" spc="15" dirty="0">
                <a:latin typeface="Arial"/>
                <a:cs typeface="Arial"/>
              </a:rPr>
              <a:t>ranks </a:t>
            </a:r>
            <a:r>
              <a:rPr sz="2750" b="1" spc="10" dirty="0">
                <a:latin typeface="Arial"/>
                <a:cs typeface="Arial"/>
              </a:rPr>
              <a:t>differ</a:t>
            </a:r>
            <a:r>
              <a:rPr sz="2750" b="1" spc="-30" dirty="0">
                <a:latin typeface="Arial"/>
                <a:cs typeface="Arial"/>
              </a:rPr>
              <a:t> </a:t>
            </a:r>
            <a:r>
              <a:rPr sz="2750" b="1" spc="5" dirty="0">
                <a:latin typeface="Arial"/>
                <a:cs typeface="Arial"/>
              </a:rPr>
              <a:t>.</a:t>
            </a:r>
            <a:endParaRPr sz="2750">
              <a:latin typeface="Arial"/>
              <a:cs typeface="Arial"/>
            </a:endParaRP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44900" y="546100"/>
            <a:ext cx="2789555" cy="695960"/>
          </a:xfrm>
          <a:prstGeom prst="rect">
            <a:avLst/>
          </a:prstGeom>
        </p:spPr>
        <p:txBody>
          <a:bodyPr vert="horz" wrap="square" lIns="0" tIns="12700" rIns="0" bIns="0" rtlCol="0">
            <a:spAutoFit/>
          </a:bodyPr>
          <a:lstStyle/>
          <a:p>
            <a:pPr marL="12700">
              <a:lnSpc>
                <a:spcPct val="100000"/>
              </a:lnSpc>
              <a:spcBef>
                <a:spcPts val="100"/>
              </a:spcBef>
            </a:pPr>
            <a:r>
              <a:rPr spc="-5" dirty="0"/>
              <a:t>Procedure</a:t>
            </a:r>
          </a:p>
        </p:txBody>
      </p:sp>
      <p:sp>
        <p:nvSpPr>
          <p:cNvPr id="3" name="object 3"/>
          <p:cNvSpPr txBox="1"/>
          <p:nvPr/>
        </p:nvSpPr>
        <p:spPr>
          <a:xfrm>
            <a:off x="596900" y="18330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4" name="object 4"/>
          <p:cNvSpPr txBox="1"/>
          <p:nvPr/>
        </p:nvSpPr>
        <p:spPr>
          <a:xfrm>
            <a:off x="596900" y="23283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5" name="object 5"/>
          <p:cNvSpPr txBox="1"/>
          <p:nvPr/>
        </p:nvSpPr>
        <p:spPr>
          <a:xfrm>
            <a:off x="596900" y="28109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6" name="object 6"/>
          <p:cNvSpPr txBox="1"/>
          <p:nvPr/>
        </p:nvSpPr>
        <p:spPr>
          <a:xfrm>
            <a:off x="596900" y="32935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7" name="object 7"/>
          <p:cNvSpPr txBox="1"/>
          <p:nvPr/>
        </p:nvSpPr>
        <p:spPr>
          <a:xfrm>
            <a:off x="596900" y="41317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8" name="object 8"/>
          <p:cNvSpPr txBox="1"/>
          <p:nvPr/>
        </p:nvSpPr>
        <p:spPr>
          <a:xfrm>
            <a:off x="596900" y="49572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9" name="object 9"/>
          <p:cNvSpPr txBox="1"/>
          <p:nvPr/>
        </p:nvSpPr>
        <p:spPr>
          <a:xfrm>
            <a:off x="596900" y="61383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10" name="object 10"/>
          <p:cNvSpPr txBox="1"/>
          <p:nvPr/>
        </p:nvSpPr>
        <p:spPr>
          <a:xfrm>
            <a:off x="863600" y="1627936"/>
            <a:ext cx="8629015" cy="4800600"/>
          </a:xfrm>
          <a:prstGeom prst="rect">
            <a:avLst/>
          </a:prstGeom>
        </p:spPr>
        <p:txBody>
          <a:bodyPr vert="horz" wrap="square" lIns="0" tIns="12700" rIns="0" bIns="0" rtlCol="0">
            <a:spAutoFit/>
          </a:bodyPr>
          <a:lstStyle/>
          <a:p>
            <a:pPr marL="12700" marR="1635760">
              <a:lnSpc>
                <a:spcPct val="121800"/>
              </a:lnSpc>
              <a:spcBef>
                <a:spcPts val="100"/>
              </a:spcBef>
            </a:pPr>
            <a:r>
              <a:rPr sz="2600" spc="-10" dirty="0">
                <a:latin typeface="Arial"/>
                <a:cs typeface="Arial"/>
              </a:rPr>
              <a:t>State </a:t>
            </a:r>
            <a:r>
              <a:rPr sz="2600" spc="-5" dirty="0">
                <a:latin typeface="Arial"/>
                <a:cs typeface="Arial"/>
              </a:rPr>
              <a:t>appropriate null and Alternate</a:t>
            </a:r>
            <a:r>
              <a:rPr sz="2600" spc="-190" dirty="0">
                <a:latin typeface="Arial"/>
                <a:cs typeface="Arial"/>
              </a:rPr>
              <a:t> </a:t>
            </a:r>
            <a:r>
              <a:rPr sz="2600" spc="-5" dirty="0">
                <a:latin typeface="Arial"/>
                <a:cs typeface="Arial"/>
              </a:rPr>
              <a:t>Hypothesis.  Combine </a:t>
            </a:r>
            <a:r>
              <a:rPr sz="2600" spc="-10" dirty="0">
                <a:latin typeface="Arial"/>
                <a:cs typeface="Arial"/>
              </a:rPr>
              <a:t>both the </a:t>
            </a:r>
            <a:r>
              <a:rPr sz="2600" spc="-5" dirty="0">
                <a:latin typeface="Arial"/>
                <a:cs typeface="Arial"/>
              </a:rPr>
              <a:t>samples ( </a:t>
            </a:r>
            <a:r>
              <a:rPr sz="2600" spc="-10" dirty="0">
                <a:latin typeface="Arial"/>
                <a:cs typeface="Arial"/>
              </a:rPr>
              <a:t>m </a:t>
            </a:r>
            <a:r>
              <a:rPr sz="2600" spc="-5" dirty="0">
                <a:latin typeface="Arial"/>
                <a:cs typeface="Arial"/>
              </a:rPr>
              <a:t>+ n)</a:t>
            </a:r>
            <a:endParaRPr sz="2600">
              <a:latin typeface="Arial"/>
              <a:cs typeface="Arial"/>
            </a:endParaRPr>
          </a:p>
          <a:p>
            <a:pPr marL="12700">
              <a:lnSpc>
                <a:spcPct val="100000"/>
              </a:lnSpc>
              <a:spcBef>
                <a:spcPts val="780"/>
              </a:spcBef>
            </a:pPr>
            <a:r>
              <a:rPr sz="2600" spc="-5" dirty="0">
                <a:latin typeface="Arial"/>
                <a:cs typeface="Arial"/>
              </a:rPr>
              <a:t>assigning ranks 1, 2, . . . , </a:t>
            </a:r>
            <a:r>
              <a:rPr sz="2600" spc="-10" dirty="0">
                <a:latin typeface="Arial"/>
                <a:cs typeface="Arial"/>
              </a:rPr>
              <a:t>m </a:t>
            </a:r>
            <a:r>
              <a:rPr sz="2600" spc="-5" dirty="0">
                <a:latin typeface="Arial"/>
                <a:cs typeface="Arial"/>
              </a:rPr>
              <a:t>+ n </a:t>
            </a:r>
            <a:r>
              <a:rPr sz="2600" spc="-10" dirty="0">
                <a:latin typeface="Arial"/>
                <a:cs typeface="Arial"/>
              </a:rPr>
              <a:t>to</a:t>
            </a:r>
            <a:r>
              <a:rPr sz="2600" spc="-20" dirty="0">
                <a:latin typeface="Arial"/>
                <a:cs typeface="Arial"/>
              </a:rPr>
              <a:t> </a:t>
            </a:r>
            <a:r>
              <a:rPr sz="2600" spc="-5" dirty="0">
                <a:latin typeface="Arial"/>
                <a:cs typeface="Arial"/>
              </a:rPr>
              <a:t>them.</a:t>
            </a:r>
            <a:endParaRPr sz="2600">
              <a:latin typeface="Arial"/>
              <a:cs typeface="Arial"/>
            </a:endParaRPr>
          </a:p>
          <a:p>
            <a:pPr marL="12700" marR="429895">
              <a:lnSpc>
                <a:spcPts val="2700"/>
              </a:lnSpc>
              <a:spcBef>
                <a:spcPts val="1120"/>
              </a:spcBef>
            </a:pPr>
            <a:r>
              <a:rPr sz="2600" spc="-10" dirty="0">
                <a:latin typeface="Arial"/>
                <a:cs typeface="Arial"/>
              </a:rPr>
              <a:t>The </a:t>
            </a:r>
            <a:r>
              <a:rPr sz="2600" spc="-5" dirty="0">
                <a:latin typeface="Arial"/>
                <a:cs typeface="Arial"/>
              </a:rPr>
              <a:t>test statistic, denoted by </a:t>
            </a:r>
            <a:r>
              <a:rPr sz="2600" spc="-10" dirty="0">
                <a:latin typeface="Arial"/>
                <a:cs typeface="Arial"/>
              </a:rPr>
              <a:t>W </a:t>
            </a:r>
            <a:r>
              <a:rPr sz="2600" spc="-5" dirty="0">
                <a:latin typeface="Arial"/>
                <a:cs typeface="Arial"/>
              </a:rPr>
              <a:t>, is </a:t>
            </a:r>
            <a:r>
              <a:rPr sz="2600" spc="-10" dirty="0">
                <a:latin typeface="Arial"/>
                <a:cs typeface="Arial"/>
              </a:rPr>
              <a:t>the </a:t>
            </a:r>
            <a:r>
              <a:rPr sz="2600" spc="-5" dirty="0">
                <a:latin typeface="Arial"/>
                <a:cs typeface="Arial"/>
              </a:rPr>
              <a:t>sum of </a:t>
            </a:r>
            <a:r>
              <a:rPr sz="2600" spc="-10" dirty="0">
                <a:latin typeface="Arial"/>
                <a:cs typeface="Arial"/>
              </a:rPr>
              <a:t>the </a:t>
            </a:r>
            <a:r>
              <a:rPr sz="2600" spc="-5" dirty="0">
                <a:latin typeface="Arial"/>
                <a:cs typeface="Arial"/>
              </a:rPr>
              <a:t>ranks  corresponding </a:t>
            </a:r>
            <a:r>
              <a:rPr sz="2600" spc="-10" dirty="0">
                <a:latin typeface="Arial"/>
                <a:cs typeface="Arial"/>
              </a:rPr>
              <a:t>to X </a:t>
            </a:r>
            <a:r>
              <a:rPr sz="2600" spc="-5" dirty="0">
                <a:latin typeface="Arial"/>
                <a:cs typeface="Arial"/>
              </a:rPr>
              <a:t>1 , . . . , </a:t>
            </a:r>
            <a:r>
              <a:rPr sz="2600" spc="-10" dirty="0">
                <a:latin typeface="Arial"/>
                <a:cs typeface="Arial"/>
              </a:rPr>
              <a:t>X m</a:t>
            </a:r>
            <a:r>
              <a:rPr sz="2600" spc="-5" dirty="0">
                <a:latin typeface="Arial"/>
                <a:cs typeface="Arial"/>
              </a:rPr>
              <a:t> .</a:t>
            </a:r>
            <a:endParaRPr sz="2600">
              <a:latin typeface="Arial"/>
              <a:cs typeface="Arial"/>
            </a:endParaRPr>
          </a:p>
          <a:p>
            <a:pPr marL="12700" marR="539115">
              <a:lnSpc>
                <a:spcPts val="2700"/>
              </a:lnSpc>
              <a:spcBef>
                <a:spcPts val="1100"/>
              </a:spcBef>
            </a:pPr>
            <a:r>
              <a:rPr sz="2600" spc="-10" dirty="0">
                <a:latin typeface="Arial"/>
                <a:cs typeface="Arial"/>
              </a:rPr>
              <a:t>Compute </a:t>
            </a:r>
            <a:r>
              <a:rPr sz="2600" spc="-5" dirty="0">
                <a:latin typeface="Arial"/>
                <a:cs typeface="Arial"/>
              </a:rPr>
              <a:t>P-value by consulting Wilcoxon rank-sum test  distribution, where df = Sample</a:t>
            </a:r>
            <a:r>
              <a:rPr sz="2600" spc="-15" dirty="0">
                <a:latin typeface="Arial"/>
                <a:cs typeface="Arial"/>
              </a:rPr>
              <a:t> </a:t>
            </a:r>
            <a:r>
              <a:rPr sz="2600" spc="-5" dirty="0">
                <a:latin typeface="Arial"/>
                <a:cs typeface="Arial"/>
              </a:rPr>
              <a:t>size.</a:t>
            </a:r>
            <a:endParaRPr sz="2600">
              <a:latin typeface="Arial"/>
              <a:cs typeface="Arial"/>
            </a:endParaRPr>
          </a:p>
          <a:p>
            <a:pPr marL="12700" marR="5080" algn="just">
              <a:lnSpc>
                <a:spcPts val="2700"/>
              </a:lnSpc>
              <a:spcBef>
                <a:spcPts val="1200"/>
              </a:spcBef>
            </a:pPr>
            <a:r>
              <a:rPr sz="2600" spc="-5" dirty="0">
                <a:latin typeface="Arial"/>
                <a:cs typeface="Arial"/>
              </a:rPr>
              <a:t>if </a:t>
            </a:r>
            <a:r>
              <a:rPr sz="2600" b="1" spc="-10" dirty="0">
                <a:solidFill>
                  <a:srgbClr val="3465A4"/>
                </a:solidFill>
                <a:latin typeface="Arial"/>
                <a:cs typeface="Arial"/>
              </a:rPr>
              <a:t>H1 </a:t>
            </a:r>
            <a:r>
              <a:rPr sz="2600" b="1" spc="-5" dirty="0">
                <a:solidFill>
                  <a:srgbClr val="3465A4"/>
                </a:solidFill>
                <a:latin typeface="Arial"/>
                <a:cs typeface="Arial"/>
              </a:rPr>
              <a:t>: </a:t>
            </a:r>
            <a:r>
              <a:rPr sz="2600" b="1" spc="85" dirty="0">
                <a:solidFill>
                  <a:srgbClr val="3465A4"/>
                </a:solidFill>
                <a:latin typeface="Arial"/>
                <a:cs typeface="Arial"/>
              </a:rPr>
              <a:t>µ </a:t>
            </a:r>
            <a:r>
              <a:rPr sz="2600" b="1" spc="-10" dirty="0">
                <a:solidFill>
                  <a:srgbClr val="3465A4"/>
                </a:solidFill>
                <a:latin typeface="Arial"/>
                <a:cs typeface="Arial"/>
              </a:rPr>
              <a:t>X </a:t>
            </a:r>
            <a:r>
              <a:rPr sz="2600" b="1" spc="-5" dirty="0">
                <a:solidFill>
                  <a:srgbClr val="3465A4"/>
                </a:solidFill>
                <a:latin typeface="Arial"/>
                <a:cs typeface="Arial"/>
              </a:rPr>
              <a:t>&lt; </a:t>
            </a:r>
            <a:r>
              <a:rPr sz="2600" b="1" spc="85" dirty="0">
                <a:solidFill>
                  <a:srgbClr val="3465A4"/>
                </a:solidFill>
                <a:latin typeface="Arial"/>
                <a:cs typeface="Arial"/>
              </a:rPr>
              <a:t>µ </a:t>
            </a:r>
            <a:r>
              <a:rPr sz="2600" b="1" spc="-10" dirty="0">
                <a:solidFill>
                  <a:srgbClr val="3465A4"/>
                </a:solidFill>
                <a:latin typeface="Arial"/>
                <a:cs typeface="Arial"/>
              </a:rPr>
              <a:t>Y </a:t>
            </a:r>
            <a:r>
              <a:rPr sz="2600" spc="-5" dirty="0">
                <a:latin typeface="Arial"/>
                <a:cs typeface="Arial"/>
              </a:rPr>
              <a:t>, </a:t>
            </a:r>
            <a:r>
              <a:rPr sz="2600" spc="-10" dirty="0">
                <a:latin typeface="Arial"/>
                <a:cs typeface="Arial"/>
              </a:rPr>
              <a:t>the </a:t>
            </a:r>
            <a:r>
              <a:rPr sz="2600" spc="-5" dirty="0">
                <a:latin typeface="Arial"/>
                <a:cs typeface="Arial"/>
              </a:rPr>
              <a:t>values in </a:t>
            </a:r>
            <a:r>
              <a:rPr sz="2600" spc="-10" dirty="0">
                <a:latin typeface="Arial"/>
                <a:cs typeface="Arial"/>
              </a:rPr>
              <a:t>the X </a:t>
            </a:r>
            <a:r>
              <a:rPr sz="2600" spc="-5" dirty="0">
                <a:latin typeface="Arial"/>
                <a:cs typeface="Arial"/>
              </a:rPr>
              <a:t>sample will </a:t>
            </a:r>
            <a:r>
              <a:rPr sz="2600" spc="-10" dirty="0">
                <a:latin typeface="Arial"/>
                <a:cs typeface="Arial"/>
              </a:rPr>
              <a:t>tend to</a:t>
            </a:r>
            <a:r>
              <a:rPr sz="2600" spc="-180" dirty="0">
                <a:latin typeface="Arial"/>
                <a:cs typeface="Arial"/>
              </a:rPr>
              <a:t> </a:t>
            </a:r>
            <a:r>
              <a:rPr sz="2600" spc="-5" dirty="0">
                <a:latin typeface="Arial"/>
                <a:cs typeface="Arial"/>
              </a:rPr>
              <a:t>be  smaller </a:t>
            </a:r>
            <a:r>
              <a:rPr sz="2600" spc="-10" dirty="0">
                <a:latin typeface="Arial"/>
                <a:cs typeface="Arial"/>
              </a:rPr>
              <a:t>than </a:t>
            </a:r>
            <a:r>
              <a:rPr sz="2600" spc="-5" dirty="0">
                <a:latin typeface="Arial"/>
                <a:cs typeface="Arial"/>
              </a:rPr>
              <a:t>those in </a:t>
            </a:r>
            <a:r>
              <a:rPr sz="2600" spc="-10" dirty="0">
                <a:latin typeface="Arial"/>
                <a:cs typeface="Arial"/>
              </a:rPr>
              <a:t>the Y </a:t>
            </a:r>
            <a:r>
              <a:rPr sz="2600" spc="-5" dirty="0">
                <a:latin typeface="Arial"/>
                <a:cs typeface="Arial"/>
              </a:rPr>
              <a:t>sample, so </a:t>
            </a:r>
            <a:r>
              <a:rPr sz="2600" spc="-10" dirty="0">
                <a:latin typeface="Arial"/>
                <a:cs typeface="Arial"/>
              </a:rPr>
              <a:t>the </a:t>
            </a:r>
            <a:r>
              <a:rPr sz="2600" spc="-5" dirty="0">
                <a:latin typeface="Arial"/>
                <a:cs typeface="Arial"/>
              </a:rPr>
              <a:t>rank sum </a:t>
            </a:r>
            <a:r>
              <a:rPr sz="2600" spc="-10" dirty="0">
                <a:latin typeface="Arial"/>
                <a:cs typeface="Arial"/>
              </a:rPr>
              <a:t>W </a:t>
            </a:r>
            <a:r>
              <a:rPr sz="2600" spc="-5" dirty="0">
                <a:latin typeface="Arial"/>
                <a:cs typeface="Arial"/>
              </a:rPr>
              <a:t>will  </a:t>
            </a:r>
            <a:r>
              <a:rPr sz="2600" spc="-10" dirty="0">
                <a:latin typeface="Arial"/>
                <a:cs typeface="Arial"/>
              </a:rPr>
              <a:t>tend to </a:t>
            </a:r>
            <a:r>
              <a:rPr sz="2600" spc="-5" dirty="0">
                <a:latin typeface="Arial"/>
                <a:cs typeface="Arial"/>
              </a:rPr>
              <a:t>be smaller as</a:t>
            </a:r>
            <a:r>
              <a:rPr sz="2600" dirty="0">
                <a:latin typeface="Arial"/>
                <a:cs typeface="Arial"/>
              </a:rPr>
              <a:t> </a:t>
            </a:r>
            <a:r>
              <a:rPr sz="2600" spc="-5" dirty="0">
                <a:latin typeface="Arial"/>
                <a:cs typeface="Arial"/>
              </a:rPr>
              <a:t>well.</a:t>
            </a:r>
            <a:endParaRPr sz="2600">
              <a:latin typeface="Arial"/>
              <a:cs typeface="Arial"/>
            </a:endParaRPr>
          </a:p>
          <a:p>
            <a:pPr marL="12700" algn="just">
              <a:lnSpc>
                <a:spcPct val="100000"/>
              </a:lnSpc>
              <a:spcBef>
                <a:spcPts val="660"/>
              </a:spcBef>
            </a:pPr>
            <a:r>
              <a:rPr sz="2600" spc="-5" dirty="0">
                <a:latin typeface="Arial"/>
                <a:cs typeface="Arial"/>
              </a:rPr>
              <a:t>if </a:t>
            </a:r>
            <a:r>
              <a:rPr sz="2600" b="1" spc="-10" dirty="0">
                <a:solidFill>
                  <a:srgbClr val="3465A4"/>
                </a:solidFill>
                <a:latin typeface="Arial"/>
                <a:cs typeface="Arial"/>
              </a:rPr>
              <a:t>H1 </a:t>
            </a:r>
            <a:r>
              <a:rPr sz="2600" b="1" spc="-5" dirty="0">
                <a:solidFill>
                  <a:srgbClr val="3465A4"/>
                </a:solidFill>
                <a:latin typeface="Arial"/>
                <a:cs typeface="Arial"/>
              </a:rPr>
              <a:t>: </a:t>
            </a:r>
            <a:r>
              <a:rPr sz="2600" b="1" spc="85" dirty="0">
                <a:solidFill>
                  <a:srgbClr val="3465A4"/>
                </a:solidFill>
                <a:latin typeface="Arial"/>
                <a:cs typeface="Arial"/>
              </a:rPr>
              <a:t>µ </a:t>
            </a:r>
            <a:r>
              <a:rPr sz="2600" b="1" spc="-10" dirty="0">
                <a:solidFill>
                  <a:srgbClr val="3465A4"/>
                </a:solidFill>
                <a:latin typeface="Arial"/>
                <a:cs typeface="Arial"/>
              </a:rPr>
              <a:t>X </a:t>
            </a:r>
            <a:r>
              <a:rPr sz="2600" b="1" spc="-5" dirty="0">
                <a:solidFill>
                  <a:srgbClr val="3465A4"/>
                </a:solidFill>
                <a:latin typeface="Arial"/>
                <a:cs typeface="Arial"/>
              </a:rPr>
              <a:t>&gt; </a:t>
            </a:r>
            <a:r>
              <a:rPr sz="2600" b="1" spc="85" dirty="0">
                <a:solidFill>
                  <a:srgbClr val="3465A4"/>
                </a:solidFill>
                <a:latin typeface="Arial"/>
                <a:cs typeface="Arial"/>
              </a:rPr>
              <a:t>µ </a:t>
            </a:r>
            <a:r>
              <a:rPr sz="2600" b="1" spc="-10" dirty="0">
                <a:solidFill>
                  <a:srgbClr val="3465A4"/>
                </a:solidFill>
                <a:latin typeface="Arial"/>
                <a:cs typeface="Arial"/>
              </a:rPr>
              <a:t>Y </a:t>
            </a:r>
            <a:r>
              <a:rPr sz="2600" spc="-5" dirty="0">
                <a:latin typeface="Arial"/>
                <a:cs typeface="Arial"/>
              </a:rPr>
              <a:t>, </a:t>
            </a:r>
            <a:r>
              <a:rPr sz="2600" spc="-10" dirty="0">
                <a:latin typeface="Arial"/>
                <a:cs typeface="Arial"/>
              </a:rPr>
              <a:t>W </a:t>
            </a:r>
            <a:r>
              <a:rPr sz="2600" spc="-5" dirty="0">
                <a:latin typeface="Arial"/>
                <a:cs typeface="Arial"/>
              </a:rPr>
              <a:t>will </a:t>
            </a:r>
            <a:r>
              <a:rPr sz="2600" spc="-10" dirty="0">
                <a:latin typeface="Arial"/>
                <a:cs typeface="Arial"/>
              </a:rPr>
              <a:t>tend to </a:t>
            </a:r>
            <a:r>
              <a:rPr sz="2600" spc="-5" dirty="0">
                <a:latin typeface="Arial"/>
                <a:cs typeface="Arial"/>
              </a:rPr>
              <a:t>be</a:t>
            </a:r>
            <a:r>
              <a:rPr sz="2600" spc="-210" dirty="0">
                <a:latin typeface="Arial"/>
                <a:cs typeface="Arial"/>
              </a:rPr>
              <a:t> </a:t>
            </a:r>
            <a:r>
              <a:rPr sz="2600" spc="-25" dirty="0">
                <a:latin typeface="Arial"/>
                <a:cs typeface="Arial"/>
              </a:rPr>
              <a:t>larger.</a:t>
            </a:r>
            <a:endParaRPr sz="2600">
              <a:latin typeface="Arial"/>
              <a:cs typeface="Arial"/>
            </a:endParaRP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300" y="5461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1</a:t>
            </a:r>
          </a:p>
        </p:txBody>
      </p:sp>
      <p:sp>
        <p:nvSpPr>
          <p:cNvPr id="3" name="object 3"/>
          <p:cNvSpPr txBox="1"/>
          <p:nvPr/>
        </p:nvSpPr>
        <p:spPr>
          <a:xfrm>
            <a:off x="596900" y="1714500"/>
            <a:ext cx="8924925" cy="3853179"/>
          </a:xfrm>
          <a:prstGeom prst="rect">
            <a:avLst/>
          </a:prstGeom>
        </p:spPr>
        <p:txBody>
          <a:bodyPr vert="horz" wrap="square" lIns="0" tIns="62230" rIns="0" bIns="0" rtlCol="0">
            <a:spAutoFit/>
          </a:bodyPr>
          <a:lstStyle/>
          <a:p>
            <a:pPr marL="342900" marR="5080" indent="-330200">
              <a:lnSpc>
                <a:spcPct val="89800"/>
              </a:lnSpc>
              <a:spcBef>
                <a:spcPts val="490"/>
              </a:spcBef>
            </a:pPr>
            <a:r>
              <a:rPr sz="3200" spc="-5" dirty="0">
                <a:latin typeface="Arial"/>
                <a:cs typeface="Arial"/>
              </a:rPr>
              <a:t>Resistances, </a:t>
            </a:r>
            <a:r>
              <a:rPr sz="3200" dirty="0">
                <a:latin typeface="Arial"/>
                <a:cs typeface="Arial"/>
              </a:rPr>
              <a:t>in m , are measured </a:t>
            </a:r>
            <a:r>
              <a:rPr sz="3200" spc="-5" dirty="0">
                <a:latin typeface="Arial"/>
                <a:cs typeface="Arial"/>
              </a:rPr>
              <a:t>for five </a:t>
            </a:r>
            <a:r>
              <a:rPr sz="3200" dirty="0">
                <a:latin typeface="Arial"/>
                <a:cs typeface="Arial"/>
              </a:rPr>
              <a:t>wires of  one </a:t>
            </a:r>
            <a:r>
              <a:rPr sz="3200" spc="-5" dirty="0">
                <a:latin typeface="Arial"/>
                <a:cs typeface="Arial"/>
              </a:rPr>
              <a:t>type </a:t>
            </a:r>
            <a:r>
              <a:rPr sz="3200" dirty="0">
                <a:latin typeface="Arial"/>
                <a:cs typeface="Arial"/>
              </a:rPr>
              <a:t>and six wires of </a:t>
            </a:r>
            <a:r>
              <a:rPr sz="3200" spc="-5" dirty="0">
                <a:latin typeface="Arial"/>
                <a:cs typeface="Arial"/>
              </a:rPr>
              <a:t>another type. The  results </a:t>
            </a:r>
            <a:r>
              <a:rPr sz="3200" dirty="0">
                <a:latin typeface="Arial"/>
                <a:cs typeface="Arial"/>
              </a:rPr>
              <a:t>are as</a:t>
            </a:r>
            <a:r>
              <a:rPr sz="3200" spc="-10" dirty="0">
                <a:latin typeface="Arial"/>
                <a:cs typeface="Arial"/>
              </a:rPr>
              <a:t> </a:t>
            </a:r>
            <a:r>
              <a:rPr sz="3200" spc="-5" dirty="0">
                <a:latin typeface="Arial"/>
                <a:cs typeface="Arial"/>
              </a:rPr>
              <a:t>follows:</a:t>
            </a:r>
            <a:endParaRPr sz="3200">
              <a:latin typeface="Arial"/>
              <a:cs typeface="Arial"/>
            </a:endParaRPr>
          </a:p>
          <a:p>
            <a:pPr marL="60960" algn="ctr">
              <a:lnSpc>
                <a:spcPct val="100000"/>
              </a:lnSpc>
              <a:spcBef>
                <a:spcPts val="1060"/>
              </a:spcBef>
            </a:pPr>
            <a:r>
              <a:rPr sz="3200" dirty="0">
                <a:latin typeface="Arial"/>
                <a:cs typeface="Arial"/>
              </a:rPr>
              <a:t>X : 36 28 29 20</a:t>
            </a:r>
            <a:r>
              <a:rPr sz="3200" spc="-25" dirty="0">
                <a:latin typeface="Arial"/>
                <a:cs typeface="Arial"/>
              </a:rPr>
              <a:t> </a:t>
            </a:r>
            <a:r>
              <a:rPr sz="3200" dirty="0">
                <a:latin typeface="Arial"/>
                <a:cs typeface="Arial"/>
              </a:rPr>
              <a:t>38</a:t>
            </a:r>
            <a:endParaRPr sz="3200">
              <a:latin typeface="Arial"/>
              <a:cs typeface="Arial"/>
            </a:endParaRPr>
          </a:p>
          <a:p>
            <a:pPr marL="58419" algn="ctr">
              <a:lnSpc>
                <a:spcPct val="100000"/>
              </a:lnSpc>
              <a:spcBef>
                <a:spcPts val="960"/>
              </a:spcBef>
            </a:pPr>
            <a:r>
              <a:rPr sz="3200" dirty="0">
                <a:latin typeface="Arial"/>
                <a:cs typeface="Arial"/>
              </a:rPr>
              <a:t>Y : </a:t>
            </a:r>
            <a:r>
              <a:rPr sz="3200" spc="-5" dirty="0">
                <a:latin typeface="Arial"/>
                <a:cs typeface="Arial"/>
              </a:rPr>
              <a:t>34 41 35 47 49</a:t>
            </a:r>
            <a:r>
              <a:rPr sz="3200" spc="-85" dirty="0">
                <a:latin typeface="Arial"/>
                <a:cs typeface="Arial"/>
              </a:rPr>
              <a:t> </a:t>
            </a:r>
            <a:r>
              <a:rPr sz="3200" spc="-5" dirty="0">
                <a:latin typeface="Arial"/>
                <a:cs typeface="Arial"/>
              </a:rPr>
              <a:t>46</a:t>
            </a:r>
            <a:endParaRPr sz="3200">
              <a:latin typeface="Arial"/>
              <a:cs typeface="Arial"/>
            </a:endParaRPr>
          </a:p>
          <a:p>
            <a:pPr marL="12700">
              <a:lnSpc>
                <a:spcPct val="100000"/>
              </a:lnSpc>
              <a:spcBef>
                <a:spcPts val="1060"/>
              </a:spcBef>
            </a:pPr>
            <a:r>
              <a:rPr sz="3200" dirty="0">
                <a:latin typeface="Arial"/>
                <a:cs typeface="Arial"/>
              </a:rPr>
              <a:t>Use </a:t>
            </a:r>
            <a:r>
              <a:rPr sz="3200" spc="-5" dirty="0">
                <a:latin typeface="Arial"/>
                <a:cs typeface="Arial"/>
              </a:rPr>
              <a:t>the Wilcoxon </a:t>
            </a:r>
            <a:r>
              <a:rPr sz="3200" dirty="0">
                <a:latin typeface="Arial"/>
                <a:cs typeface="Arial"/>
              </a:rPr>
              <a:t>rank-sum </a:t>
            </a:r>
            <a:r>
              <a:rPr sz="3200" spc="-5" dirty="0">
                <a:latin typeface="Arial"/>
                <a:cs typeface="Arial"/>
              </a:rPr>
              <a:t>test to test</a:t>
            </a:r>
            <a:endParaRPr sz="3200">
              <a:latin typeface="Arial"/>
              <a:cs typeface="Arial"/>
            </a:endParaRPr>
          </a:p>
          <a:p>
            <a:pPr marL="76200" algn="ctr">
              <a:lnSpc>
                <a:spcPct val="100000"/>
              </a:lnSpc>
              <a:spcBef>
                <a:spcPts val="960"/>
              </a:spcBef>
            </a:pPr>
            <a:r>
              <a:rPr sz="3200" b="1" dirty="0">
                <a:solidFill>
                  <a:srgbClr val="3465A4"/>
                </a:solidFill>
                <a:latin typeface="Arial"/>
                <a:cs typeface="Arial"/>
              </a:rPr>
              <a:t>H 0 : </a:t>
            </a:r>
            <a:r>
              <a:rPr sz="3200" b="1" spc="110" dirty="0">
                <a:solidFill>
                  <a:srgbClr val="3465A4"/>
                </a:solidFill>
                <a:latin typeface="Arial"/>
                <a:cs typeface="Arial"/>
              </a:rPr>
              <a:t>µ </a:t>
            </a:r>
            <a:r>
              <a:rPr sz="3200" b="1" dirty="0">
                <a:solidFill>
                  <a:srgbClr val="3465A4"/>
                </a:solidFill>
                <a:latin typeface="Arial"/>
                <a:cs typeface="Arial"/>
              </a:rPr>
              <a:t>X ≥ </a:t>
            </a:r>
            <a:r>
              <a:rPr sz="3200" b="1" spc="110" dirty="0">
                <a:solidFill>
                  <a:srgbClr val="3465A4"/>
                </a:solidFill>
                <a:latin typeface="Arial"/>
                <a:cs typeface="Arial"/>
              </a:rPr>
              <a:t>µ </a:t>
            </a:r>
            <a:r>
              <a:rPr sz="3200" b="1" dirty="0">
                <a:solidFill>
                  <a:srgbClr val="3465A4"/>
                </a:solidFill>
                <a:latin typeface="Arial"/>
                <a:cs typeface="Arial"/>
              </a:rPr>
              <a:t>Y </a:t>
            </a:r>
            <a:r>
              <a:rPr sz="3200" b="1" spc="-5" dirty="0">
                <a:solidFill>
                  <a:srgbClr val="3465A4"/>
                </a:solidFill>
                <a:latin typeface="Arial"/>
                <a:cs typeface="Arial"/>
              </a:rPr>
              <a:t>versus </a:t>
            </a:r>
            <a:r>
              <a:rPr sz="3200" b="1" dirty="0">
                <a:solidFill>
                  <a:srgbClr val="3465A4"/>
                </a:solidFill>
                <a:latin typeface="Arial"/>
                <a:cs typeface="Arial"/>
              </a:rPr>
              <a:t>H 1 : </a:t>
            </a:r>
            <a:r>
              <a:rPr sz="3200" b="1" spc="110" dirty="0">
                <a:solidFill>
                  <a:srgbClr val="3465A4"/>
                </a:solidFill>
                <a:latin typeface="Arial"/>
                <a:cs typeface="Arial"/>
              </a:rPr>
              <a:t>µ </a:t>
            </a:r>
            <a:r>
              <a:rPr sz="3200" b="1" dirty="0">
                <a:solidFill>
                  <a:srgbClr val="3465A4"/>
                </a:solidFill>
                <a:latin typeface="Arial"/>
                <a:cs typeface="Arial"/>
              </a:rPr>
              <a:t>X &lt; </a:t>
            </a:r>
            <a:r>
              <a:rPr sz="3200" b="1" spc="110" dirty="0">
                <a:solidFill>
                  <a:srgbClr val="3465A4"/>
                </a:solidFill>
                <a:latin typeface="Arial"/>
                <a:cs typeface="Arial"/>
              </a:rPr>
              <a:t>µ</a:t>
            </a:r>
            <a:r>
              <a:rPr sz="3200" b="1" spc="-570" dirty="0">
                <a:solidFill>
                  <a:srgbClr val="3465A4"/>
                </a:solidFill>
                <a:latin typeface="Arial"/>
                <a:cs typeface="Arial"/>
              </a:rPr>
              <a:t> </a:t>
            </a:r>
            <a:r>
              <a:rPr sz="3200" b="1" dirty="0">
                <a:solidFill>
                  <a:srgbClr val="3465A4"/>
                </a:solidFill>
                <a:latin typeface="Arial"/>
                <a:cs typeface="Arial"/>
              </a:rPr>
              <a:t>Y</a:t>
            </a:r>
            <a:endParaRPr sz="3200">
              <a:latin typeface="Arial"/>
              <a:cs typeface="Arial"/>
            </a:endParaRP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0" y="317500"/>
            <a:ext cx="5458460" cy="695960"/>
          </a:xfrm>
          <a:prstGeom prst="rect">
            <a:avLst/>
          </a:prstGeom>
        </p:spPr>
        <p:txBody>
          <a:bodyPr vert="horz" wrap="square" lIns="0" tIns="12700" rIns="0" bIns="0" rtlCol="0">
            <a:spAutoFit/>
          </a:bodyPr>
          <a:lstStyle/>
          <a:p>
            <a:pPr marL="12700">
              <a:lnSpc>
                <a:spcPct val="100000"/>
              </a:lnSpc>
              <a:spcBef>
                <a:spcPts val="100"/>
              </a:spcBef>
              <a:tabLst>
                <a:tab pos="2403475" algn="l"/>
                <a:tab pos="2869565" algn="l"/>
              </a:tabLst>
            </a:pPr>
            <a:r>
              <a:rPr spc="-5" dirty="0"/>
              <a:t>Problem	</a:t>
            </a:r>
            <a:r>
              <a:rPr dirty="0"/>
              <a:t>1	:</a:t>
            </a:r>
            <a:r>
              <a:rPr spc="-85" dirty="0"/>
              <a:t> </a:t>
            </a:r>
            <a:r>
              <a:rPr spc="-5" dirty="0"/>
              <a:t>Solution</a:t>
            </a:r>
          </a:p>
        </p:txBody>
      </p:sp>
      <p:sp>
        <p:nvSpPr>
          <p:cNvPr id="3" name="object 3"/>
          <p:cNvSpPr txBox="1"/>
          <p:nvPr/>
        </p:nvSpPr>
        <p:spPr>
          <a:xfrm>
            <a:off x="4902200" y="16459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4" name="object 4"/>
          <p:cNvSpPr txBox="1"/>
          <p:nvPr/>
        </p:nvSpPr>
        <p:spPr>
          <a:xfrm>
            <a:off x="4902200" y="22555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5" name="object 5"/>
          <p:cNvSpPr txBox="1"/>
          <p:nvPr/>
        </p:nvSpPr>
        <p:spPr>
          <a:xfrm>
            <a:off x="4902200" y="28778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6" name="object 6"/>
          <p:cNvSpPr txBox="1"/>
          <p:nvPr/>
        </p:nvSpPr>
        <p:spPr>
          <a:xfrm>
            <a:off x="4902200" y="48082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7" name="object 7"/>
          <p:cNvSpPr txBox="1"/>
          <p:nvPr/>
        </p:nvSpPr>
        <p:spPr>
          <a:xfrm>
            <a:off x="5232400" y="1376680"/>
            <a:ext cx="4544695" cy="4229100"/>
          </a:xfrm>
          <a:prstGeom prst="rect">
            <a:avLst/>
          </a:prstGeom>
        </p:spPr>
        <p:txBody>
          <a:bodyPr vert="horz" wrap="square" lIns="0" tIns="134620" rIns="0" bIns="0" rtlCol="0">
            <a:spAutoFit/>
          </a:bodyPr>
          <a:lstStyle/>
          <a:p>
            <a:pPr marL="12700">
              <a:lnSpc>
                <a:spcPct val="100000"/>
              </a:lnSpc>
              <a:spcBef>
                <a:spcPts val="1060"/>
              </a:spcBef>
            </a:pPr>
            <a:r>
              <a:rPr sz="3200" dirty="0">
                <a:latin typeface="Arial"/>
                <a:cs typeface="Arial"/>
              </a:rPr>
              <a:t>W = 1+2+3+6+7 =</a:t>
            </a:r>
            <a:r>
              <a:rPr sz="3200" spc="-45" dirty="0">
                <a:latin typeface="Arial"/>
                <a:cs typeface="Arial"/>
              </a:rPr>
              <a:t> </a:t>
            </a:r>
            <a:r>
              <a:rPr sz="3200" dirty="0">
                <a:latin typeface="Arial"/>
                <a:cs typeface="Arial"/>
              </a:rPr>
              <a:t>19</a:t>
            </a:r>
            <a:endParaRPr sz="3200">
              <a:latin typeface="Arial"/>
              <a:cs typeface="Arial"/>
            </a:endParaRPr>
          </a:p>
          <a:p>
            <a:pPr marL="12700" marR="50165">
              <a:lnSpc>
                <a:spcPts val="4900"/>
              </a:lnSpc>
              <a:spcBef>
                <a:spcPts val="240"/>
              </a:spcBef>
            </a:pPr>
            <a:r>
              <a:rPr sz="3200" spc="-5" dirty="0">
                <a:latin typeface="Arial"/>
                <a:cs typeface="Arial"/>
              </a:rPr>
              <a:t>Determining </a:t>
            </a:r>
            <a:r>
              <a:rPr sz="3200" dirty="0">
                <a:latin typeface="Arial"/>
                <a:cs typeface="Arial"/>
              </a:rPr>
              <a:t>P-value:  </a:t>
            </a:r>
            <a:r>
              <a:rPr sz="3200" spc="-5" dirty="0">
                <a:latin typeface="Arial"/>
                <a:cs typeface="Arial"/>
              </a:rPr>
              <a:t>Entering the table with </a:t>
            </a:r>
            <a:r>
              <a:rPr sz="3200" dirty="0">
                <a:latin typeface="Arial"/>
                <a:cs typeface="Arial"/>
              </a:rPr>
              <a:t>m</a:t>
            </a:r>
            <a:endParaRPr sz="3200">
              <a:latin typeface="Arial"/>
              <a:cs typeface="Arial"/>
            </a:endParaRPr>
          </a:p>
          <a:p>
            <a:pPr marL="12700">
              <a:lnSpc>
                <a:spcPts val="2840"/>
              </a:lnSpc>
            </a:pPr>
            <a:r>
              <a:rPr sz="3200" dirty="0">
                <a:latin typeface="Arial"/>
                <a:cs typeface="Arial"/>
              </a:rPr>
              <a:t>= 5 and n = 6, we</a:t>
            </a:r>
            <a:r>
              <a:rPr sz="3200" spc="-55" dirty="0">
                <a:latin typeface="Arial"/>
                <a:cs typeface="Arial"/>
              </a:rPr>
              <a:t> </a:t>
            </a:r>
            <a:r>
              <a:rPr sz="3200" spc="-5" dirty="0">
                <a:latin typeface="Arial"/>
                <a:cs typeface="Arial"/>
              </a:rPr>
              <a:t>find</a:t>
            </a:r>
            <a:endParaRPr sz="3200">
              <a:latin typeface="Arial"/>
              <a:cs typeface="Arial"/>
            </a:endParaRPr>
          </a:p>
          <a:p>
            <a:pPr marL="12700" marR="5080">
              <a:lnSpc>
                <a:spcPts val="3500"/>
              </a:lnSpc>
              <a:spcBef>
                <a:spcPts val="180"/>
              </a:spcBef>
            </a:pPr>
            <a:r>
              <a:rPr sz="3200" spc="-5" dirty="0">
                <a:latin typeface="Arial"/>
                <a:cs typeface="Arial"/>
              </a:rPr>
              <a:t>that the </a:t>
            </a:r>
            <a:r>
              <a:rPr sz="3200" dirty="0">
                <a:latin typeface="Arial"/>
                <a:cs typeface="Arial"/>
              </a:rPr>
              <a:t>area </a:t>
            </a:r>
            <a:r>
              <a:rPr sz="3200" spc="-5" dirty="0">
                <a:latin typeface="Arial"/>
                <a:cs typeface="Arial"/>
              </a:rPr>
              <a:t>to the left </a:t>
            </a:r>
            <a:r>
              <a:rPr sz="3200" dirty="0">
                <a:latin typeface="Arial"/>
                <a:cs typeface="Arial"/>
              </a:rPr>
              <a:t>of  W = 19 is</a:t>
            </a:r>
            <a:r>
              <a:rPr sz="3200" spc="-30" dirty="0">
                <a:latin typeface="Arial"/>
                <a:cs typeface="Arial"/>
              </a:rPr>
              <a:t> </a:t>
            </a:r>
            <a:r>
              <a:rPr sz="3200" spc="-5" dirty="0">
                <a:latin typeface="Arial"/>
                <a:cs typeface="Arial"/>
              </a:rPr>
              <a:t>0.0260.</a:t>
            </a:r>
            <a:endParaRPr sz="3200">
              <a:latin typeface="Arial"/>
              <a:cs typeface="Arial"/>
            </a:endParaRPr>
          </a:p>
          <a:p>
            <a:pPr marL="12700" marR="24130">
              <a:lnSpc>
                <a:spcPts val="3500"/>
              </a:lnSpc>
              <a:spcBef>
                <a:spcPts val="1300"/>
              </a:spcBef>
            </a:pPr>
            <a:r>
              <a:rPr sz="3200" dirty="0">
                <a:latin typeface="Arial"/>
                <a:cs typeface="Arial"/>
              </a:rPr>
              <a:t>Since P &lt; </a:t>
            </a:r>
            <a:r>
              <a:rPr sz="3200" spc="-5" dirty="0">
                <a:latin typeface="Arial"/>
                <a:cs typeface="Arial"/>
              </a:rPr>
              <a:t>0.05, </a:t>
            </a:r>
            <a:r>
              <a:rPr sz="3200" dirty="0">
                <a:latin typeface="Arial"/>
                <a:cs typeface="Arial"/>
              </a:rPr>
              <a:t>we</a:t>
            </a:r>
            <a:r>
              <a:rPr sz="3200" spc="-140" dirty="0">
                <a:latin typeface="Arial"/>
                <a:cs typeface="Arial"/>
              </a:rPr>
              <a:t> </a:t>
            </a:r>
            <a:r>
              <a:rPr sz="3200" dirty="0">
                <a:latin typeface="Arial"/>
                <a:cs typeface="Arial"/>
              </a:rPr>
              <a:t>reject  </a:t>
            </a:r>
            <a:r>
              <a:rPr sz="3200" spc="-5" dirty="0">
                <a:latin typeface="Arial"/>
                <a:cs typeface="Arial"/>
              </a:rPr>
              <a:t>H0.</a:t>
            </a:r>
            <a:endParaRPr sz="3200">
              <a:latin typeface="Arial"/>
              <a:cs typeface="Arial"/>
            </a:endParaRPr>
          </a:p>
        </p:txBody>
      </p:sp>
      <p:sp>
        <p:nvSpPr>
          <p:cNvPr id="8" name="object 8"/>
          <p:cNvSpPr/>
          <p:nvPr/>
        </p:nvSpPr>
        <p:spPr>
          <a:xfrm>
            <a:off x="190500" y="1589902"/>
            <a:ext cx="4495800" cy="2919283"/>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419100" y="4695472"/>
            <a:ext cx="3568700" cy="173081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300" y="5461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2</a:t>
            </a:r>
          </a:p>
        </p:txBody>
      </p:sp>
      <p:sp>
        <p:nvSpPr>
          <p:cNvPr id="3" name="object 3"/>
          <p:cNvSpPr txBox="1">
            <a:spLocks noGrp="1"/>
          </p:cNvSpPr>
          <p:nvPr>
            <p:ph type="body" idx="1"/>
          </p:nvPr>
        </p:nvSpPr>
        <p:spPr>
          <a:prstGeom prst="rect">
            <a:avLst/>
          </a:prstGeom>
        </p:spPr>
        <p:txBody>
          <a:bodyPr vert="horz" wrap="square" lIns="0" tIns="64135" rIns="0" bIns="0" rtlCol="0">
            <a:spAutoFit/>
          </a:bodyPr>
          <a:lstStyle/>
          <a:p>
            <a:pPr marL="342900" marR="5080" indent="-330200">
              <a:lnSpc>
                <a:spcPct val="90100"/>
              </a:lnSpc>
              <a:spcBef>
                <a:spcPts val="505"/>
              </a:spcBef>
            </a:pPr>
            <a:r>
              <a:rPr sz="3100" b="0" spc="20" dirty="0">
                <a:latin typeface="Arial"/>
                <a:cs typeface="Arial"/>
              </a:rPr>
              <a:t>A woman who </a:t>
            </a:r>
            <a:r>
              <a:rPr sz="3100" b="0" spc="15" dirty="0">
                <a:latin typeface="Arial"/>
                <a:cs typeface="Arial"/>
              </a:rPr>
              <a:t>has </a:t>
            </a:r>
            <a:r>
              <a:rPr sz="3100" b="0" spc="20" dirty="0">
                <a:latin typeface="Arial"/>
                <a:cs typeface="Arial"/>
              </a:rPr>
              <a:t>moved </a:t>
            </a:r>
            <a:r>
              <a:rPr sz="3100" b="0" spc="10" dirty="0">
                <a:latin typeface="Arial"/>
                <a:cs typeface="Arial"/>
              </a:rPr>
              <a:t>into </a:t>
            </a:r>
            <a:r>
              <a:rPr sz="3100" b="0" spc="20" dirty="0">
                <a:latin typeface="Arial"/>
                <a:cs typeface="Arial"/>
              </a:rPr>
              <a:t>a new </a:t>
            </a:r>
            <a:r>
              <a:rPr sz="3100" b="0" spc="15" dirty="0">
                <a:latin typeface="Arial"/>
                <a:cs typeface="Arial"/>
              </a:rPr>
              <a:t>house </a:t>
            </a:r>
            <a:r>
              <a:rPr sz="3100" b="0" spc="10" dirty="0">
                <a:latin typeface="Arial"/>
                <a:cs typeface="Arial"/>
              </a:rPr>
              <a:t>is  trying to </a:t>
            </a:r>
            <a:r>
              <a:rPr sz="3100" b="0" spc="15" dirty="0">
                <a:latin typeface="Arial"/>
                <a:cs typeface="Arial"/>
              </a:rPr>
              <a:t>determine which of two routes </a:t>
            </a:r>
            <a:r>
              <a:rPr sz="3100" b="0" spc="10" dirty="0">
                <a:latin typeface="Arial"/>
                <a:cs typeface="Arial"/>
              </a:rPr>
              <a:t>to </a:t>
            </a:r>
            <a:r>
              <a:rPr sz="3100" b="0" spc="15" dirty="0">
                <a:latin typeface="Arial"/>
                <a:cs typeface="Arial"/>
              </a:rPr>
              <a:t>work  has the shorter average driving </a:t>
            </a:r>
            <a:r>
              <a:rPr sz="3100" b="0" spc="10" dirty="0">
                <a:latin typeface="Arial"/>
                <a:cs typeface="Arial"/>
              </a:rPr>
              <a:t>time. </a:t>
            </a:r>
            <a:r>
              <a:rPr sz="3100" b="0" spc="-5" dirty="0">
                <a:latin typeface="Arial"/>
                <a:cs typeface="Arial"/>
              </a:rPr>
              <a:t>Times </a:t>
            </a:r>
            <a:r>
              <a:rPr sz="3100" b="0" spc="10" dirty="0">
                <a:latin typeface="Arial"/>
                <a:cs typeface="Arial"/>
              </a:rPr>
              <a:t>in  </a:t>
            </a:r>
            <a:r>
              <a:rPr sz="3100" b="0" spc="15" dirty="0">
                <a:latin typeface="Arial"/>
                <a:cs typeface="Arial"/>
              </a:rPr>
              <a:t>minutes </a:t>
            </a:r>
            <a:r>
              <a:rPr sz="3100" b="0" spc="10" dirty="0">
                <a:latin typeface="Arial"/>
                <a:cs typeface="Arial"/>
              </a:rPr>
              <a:t>for six trips </a:t>
            </a:r>
            <a:r>
              <a:rPr sz="3100" b="0" spc="20" dirty="0">
                <a:latin typeface="Arial"/>
                <a:cs typeface="Arial"/>
              </a:rPr>
              <a:t>on </a:t>
            </a:r>
            <a:r>
              <a:rPr sz="3100" b="0" spc="15" dirty="0">
                <a:latin typeface="Arial"/>
                <a:cs typeface="Arial"/>
              </a:rPr>
              <a:t>route </a:t>
            </a:r>
            <a:r>
              <a:rPr sz="3100" b="0" spc="20" dirty="0">
                <a:latin typeface="Arial"/>
                <a:cs typeface="Arial"/>
              </a:rPr>
              <a:t>A and </a:t>
            </a:r>
            <a:r>
              <a:rPr sz="3100" b="0" spc="10" dirty="0">
                <a:latin typeface="Arial"/>
                <a:cs typeface="Arial"/>
              </a:rPr>
              <a:t>five trips</a:t>
            </a:r>
            <a:r>
              <a:rPr sz="3100" b="0" spc="-425" dirty="0">
                <a:latin typeface="Arial"/>
                <a:cs typeface="Arial"/>
              </a:rPr>
              <a:t> </a:t>
            </a:r>
            <a:r>
              <a:rPr sz="3100" b="0" spc="20" dirty="0">
                <a:latin typeface="Arial"/>
                <a:cs typeface="Arial"/>
              </a:rPr>
              <a:t>on  </a:t>
            </a:r>
            <a:r>
              <a:rPr sz="3100" b="0" spc="15" dirty="0">
                <a:latin typeface="Arial"/>
                <a:cs typeface="Arial"/>
              </a:rPr>
              <a:t>route </a:t>
            </a:r>
            <a:r>
              <a:rPr sz="3100" b="0" spc="20" dirty="0">
                <a:latin typeface="Arial"/>
                <a:cs typeface="Arial"/>
              </a:rPr>
              <a:t>B </a:t>
            </a:r>
            <a:r>
              <a:rPr sz="3100" b="0" spc="15" dirty="0">
                <a:latin typeface="Arial"/>
                <a:cs typeface="Arial"/>
              </a:rPr>
              <a:t>are</a:t>
            </a:r>
            <a:r>
              <a:rPr sz="3100" b="0" spc="-10" dirty="0">
                <a:latin typeface="Arial"/>
                <a:cs typeface="Arial"/>
              </a:rPr>
              <a:t> </a:t>
            </a:r>
            <a:r>
              <a:rPr sz="3100" b="0" spc="10" dirty="0">
                <a:latin typeface="Arial"/>
                <a:cs typeface="Arial"/>
              </a:rPr>
              <a:t>follows:</a:t>
            </a:r>
            <a:endParaRPr sz="3100">
              <a:latin typeface="Arial"/>
              <a:cs typeface="Arial"/>
            </a:endParaRPr>
          </a:p>
        </p:txBody>
      </p:sp>
      <p:graphicFrame>
        <p:nvGraphicFramePr>
          <p:cNvPr id="4" name="object 4"/>
          <p:cNvGraphicFramePr>
            <a:graphicFrameLocks noGrp="1"/>
          </p:cNvGraphicFramePr>
          <p:nvPr/>
        </p:nvGraphicFramePr>
        <p:xfrm>
          <a:off x="2104864" y="4071754"/>
          <a:ext cx="6969760" cy="1041400"/>
        </p:xfrm>
        <a:graphic>
          <a:graphicData uri="http://schemas.openxmlformats.org/drawingml/2006/table">
            <a:tbl>
              <a:tblPr firstRow="1" bandRow="1">
                <a:tableStyleId>{2D5ABB26-0587-4C30-8999-92F81FD0307C}</a:tableStyleId>
              </a:tblPr>
              <a:tblGrid>
                <a:gridCol w="1470660"/>
                <a:gridCol w="1106805"/>
                <a:gridCol w="1106805"/>
                <a:gridCol w="1162050"/>
                <a:gridCol w="1162050"/>
                <a:gridCol w="961390"/>
              </a:tblGrid>
              <a:tr h="520700">
                <a:tc>
                  <a:txBody>
                    <a:bodyPr/>
                    <a:lstStyle/>
                    <a:p>
                      <a:pPr marL="31750">
                        <a:lnSpc>
                          <a:spcPts val="3460"/>
                        </a:lnSpc>
                      </a:pPr>
                      <a:r>
                        <a:rPr sz="3100" spc="15" dirty="0">
                          <a:latin typeface="Arial"/>
                          <a:cs typeface="Arial"/>
                        </a:rPr>
                        <a:t>A:</a:t>
                      </a:r>
                      <a:r>
                        <a:rPr sz="3100" spc="-30" dirty="0">
                          <a:latin typeface="Arial"/>
                          <a:cs typeface="Arial"/>
                        </a:rPr>
                        <a:t> </a:t>
                      </a:r>
                      <a:r>
                        <a:rPr sz="3100" spc="15" dirty="0">
                          <a:latin typeface="Arial"/>
                          <a:cs typeface="Arial"/>
                        </a:rPr>
                        <a:t>16.0</a:t>
                      </a:r>
                      <a:endParaRPr sz="3100">
                        <a:latin typeface="Arial"/>
                        <a:cs typeface="Arial"/>
                      </a:endParaRPr>
                    </a:p>
                  </a:txBody>
                  <a:tcPr marL="0" marR="0" marT="0" marB="0"/>
                </a:tc>
                <a:tc>
                  <a:txBody>
                    <a:bodyPr/>
                    <a:lstStyle/>
                    <a:p>
                      <a:pPr marR="13335" algn="ctr">
                        <a:lnSpc>
                          <a:spcPts val="3460"/>
                        </a:lnSpc>
                      </a:pPr>
                      <a:r>
                        <a:rPr sz="3100" spc="15" dirty="0">
                          <a:latin typeface="Arial"/>
                          <a:cs typeface="Arial"/>
                        </a:rPr>
                        <a:t>15.7</a:t>
                      </a:r>
                      <a:endParaRPr sz="3100">
                        <a:latin typeface="Arial"/>
                        <a:cs typeface="Arial"/>
                      </a:endParaRPr>
                    </a:p>
                  </a:txBody>
                  <a:tcPr marL="0" marR="0" marT="0" marB="0"/>
                </a:tc>
                <a:tc>
                  <a:txBody>
                    <a:bodyPr/>
                    <a:lstStyle/>
                    <a:p>
                      <a:pPr marL="154940">
                        <a:lnSpc>
                          <a:spcPts val="3460"/>
                        </a:lnSpc>
                      </a:pPr>
                      <a:r>
                        <a:rPr sz="3100" spc="15" dirty="0">
                          <a:latin typeface="Arial"/>
                          <a:cs typeface="Arial"/>
                        </a:rPr>
                        <a:t>16.4</a:t>
                      </a:r>
                      <a:endParaRPr sz="3100">
                        <a:latin typeface="Arial"/>
                        <a:cs typeface="Arial"/>
                      </a:endParaRPr>
                    </a:p>
                  </a:txBody>
                  <a:tcPr marL="0" marR="0" marT="0" marB="0"/>
                </a:tc>
                <a:tc>
                  <a:txBody>
                    <a:bodyPr/>
                    <a:lstStyle/>
                    <a:p>
                      <a:pPr marL="155575">
                        <a:lnSpc>
                          <a:spcPts val="3460"/>
                        </a:lnSpc>
                      </a:pPr>
                      <a:r>
                        <a:rPr sz="3100" spc="15" dirty="0">
                          <a:latin typeface="Arial"/>
                          <a:cs typeface="Arial"/>
                        </a:rPr>
                        <a:t>15.9</a:t>
                      </a:r>
                      <a:endParaRPr sz="3100">
                        <a:latin typeface="Arial"/>
                        <a:cs typeface="Arial"/>
                      </a:endParaRPr>
                    </a:p>
                  </a:txBody>
                  <a:tcPr marL="0" marR="0" marT="0" marB="0"/>
                </a:tc>
                <a:tc>
                  <a:txBody>
                    <a:bodyPr/>
                    <a:lstStyle/>
                    <a:p>
                      <a:pPr marL="35560" algn="ctr">
                        <a:lnSpc>
                          <a:spcPts val="3460"/>
                        </a:lnSpc>
                      </a:pPr>
                      <a:r>
                        <a:rPr sz="3100" spc="15" dirty="0">
                          <a:latin typeface="Arial"/>
                          <a:cs typeface="Arial"/>
                        </a:rPr>
                        <a:t>16.2</a:t>
                      </a:r>
                      <a:endParaRPr sz="3100">
                        <a:latin typeface="Arial"/>
                        <a:cs typeface="Arial"/>
                      </a:endParaRPr>
                    </a:p>
                  </a:txBody>
                  <a:tcPr marL="0" marR="0" marT="0" marB="0"/>
                </a:tc>
                <a:tc>
                  <a:txBody>
                    <a:bodyPr/>
                    <a:lstStyle/>
                    <a:p>
                      <a:pPr marL="156210">
                        <a:lnSpc>
                          <a:spcPts val="3460"/>
                        </a:lnSpc>
                      </a:pPr>
                      <a:r>
                        <a:rPr sz="3100" spc="15" dirty="0">
                          <a:latin typeface="Arial"/>
                          <a:cs typeface="Arial"/>
                        </a:rPr>
                        <a:t>16.3</a:t>
                      </a:r>
                      <a:endParaRPr sz="3100">
                        <a:latin typeface="Arial"/>
                        <a:cs typeface="Arial"/>
                      </a:endParaRPr>
                    </a:p>
                  </a:txBody>
                  <a:tcPr marL="0" marR="0" marT="0" marB="0"/>
                </a:tc>
              </a:tr>
              <a:tr h="520700">
                <a:tc>
                  <a:txBody>
                    <a:bodyPr/>
                    <a:lstStyle/>
                    <a:p>
                      <a:pPr marL="53340">
                        <a:lnSpc>
                          <a:spcPts val="3665"/>
                        </a:lnSpc>
                        <a:spcBef>
                          <a:spcPts val="335"/>
                        </a:spcBef>
                      </a:pPr>
                      <a:r>
                        <a:rPr sz="3100" spc="15" dirty="0">
                          <a:latin typeface="Arial"/>
                          <a:cs typeface="Arial"/>
                        </a:rPr>
                        <a:t>B:</a:t>
                      </a:r>
                      <a:r>
                        <a:rPr sz="3100" spc="-35" dirty="0">
                          <a:latin typeface="Arial"/>
                          <a:cs typeface="Arial"/>
                        </a:rPr>
                        <a:t> </a:t>
                      </a:r>
                      <a:r>
                        <a:rPr sz="3100" spc="15" dirty="0">
                          <a:latin typeface="Arial"/>
                          <a:cs typeface="Arial"/>
                        </a:rPr>
                        <a:t>17.2</a:t>
                      </a:r>
                      <a:endParaRPr sz="3100">
                        <a:latin typeface="Arial"/>
                        <a:cs typeface="Arial"/>
                      </a:endParaRPr>
                    </a:p>
                  </a:txBody>
                  <a:tcPr marL="0" marR="0" marT="42545" marB="0"/>
                </a:tc>
                <a:tc>
                  <a:txBody>
                    <a:bodyPr/>
                    <a:lstStyle/>
                    <a:p>
                      <a:pPr marL="22225" algn="ctr">
                        <a:lnSpc>
                          <a:spcPts val="3665"/>
                        </a:lnSpc>
                        <a:spcBef>
                          <a:spcPts val="335"/>
                        </a:spcBef>
                      </a:pPr>
                      <a:r>
                        <a:rPr sz="3100" spc="15" dirty="0">
                          <a:latin typeface="Arial"/>
                          <a:cs typeface="Arial"/>
                        </a:rPr>
                        <a:t>16.9</a:t>
                      </a:r>
                      <a:endParaRPr sz="3100">
                        <a:latin typeface="Arial"/>
                        <a:cs typeface="Arial"/>
                      </a:endParaRPr>
                    </a:p>
                  </a:txBody>
                  <a:tcPr marL="0" marR="0" marT="42545" marB="0"/>
                </a:tc>
                <a:tc>
                  <a:txBody>
                    <a:bodyPr/>
                    <a:lstStyle/>
                    <a:p>
                      <a:pPr marL="177165">
                        <a:lnSpc>
                          <a:spcPts val="3665"/>
                        </a:lnSpc>
                        <a:spcBef>
                          <a:spcPts val="335"/>
                        </a:spcBef>
                      </a:pPr>
                      <a:r>
                        <a:rPr sz="3100" spc="15" dirty="0">
                          <a:latin typeface="Arial"/>
                          <a:cs typeface="Arial"/>
                        </a:rPr>
                        <a:t>16.1</a:t>
                      </a:r>
                      <a:endParaRPr sz="3100">
                        <a:latin typeface="Arial"/>
                        <a:cs typeface="Arial"/>
                      </a:endParaRPr>
                    </a:p>
                  </a:txBody>
                  <a:tcPr marL="0" marR="0" marT="42545" marB="0"/>
                </a:tc>
                <a:tc>
                  <a:txBody>
                    <a:bodyPr/>
                    <a:lstStyle/>
                    <a:p>
                      <a:pPr marL="177165">
                        <a:lnSpc>
                          <a:spcPts val="3665"/>
                        </a:lnSpc>
                        <a:spcBef>
                          <a:spcPts val="335"/>
                        </a:spcBef>
                      </a:pPr>
                      <a:r>
                        <a:rPr sz="3100" spc="15" dirty="0">
                          <a:latin typeface="Arial"/>
                          <a:cs typeface="Arial"/>
                        </a:rPr>
                        <a:t>19.8</a:t>
                      </a:r>
                      <a:endParaRPr sz="3100">
                        <a:latin typeface="Arial"/>
                        <a:cs typeface="Arial"/>
                      </a:endParaRPr>
                    </a:p>
                  </a:txBody>
                  <a:tcPr marL="0" marR="0" marT="42545" marB="0"/>
                </a:tc>
                <a:tc>
                  <a:txBody>
                    <a:bodyPr/>
                    <a:lstStyle/>
                    <a:p>
                      <a:pPr marL="79375" algn="ctr">
                        <a:lnSpc>
                          <a:spcPts val="3665"/>
                        </a:lnSpc>
                        <a:spcBef>
                          <a:spcPts val="335"/>
                        </a:spcBef>
                      </a:pPr>
                      <a:r>
                        <a:rPr sz="3100" spc="15" dirty="0">
                          <a:latin typeface="Arial"/>
                          <a:cs typeface="Arial"/>
                        </a:rPr>
                        <a:t>16.7</a:t>
                      </a:r>
                      <a:endParaRPr sz="3100">
                        <a:latin typeface="Arial"/>
                        <a:cs typeface="Arial"/>
                      </a:endParaRPr>
                    </a:p>
                  </a:txBody>
                  <a:tcPr marL="0" marR="0" marT="42545" marB="0"/>
                </a:tc>
                <a:tc>
                  <a:txBody>
                    <a:bodyPr/>
                    <a:lstStyle/>
                    <a:p>
                      <a:pPr>
                        <a:lnSpc>
                          <a:spcPct val="100000"/>
                        </a:lnSpc>
                      </a:pPr>
                      <a:endParaRPr sz="3000">
                        <a:latin typeface="Times New Roman"/>
                        <a:cs typeface="Times New Roman"/>
                      </a:endParaRPr>
                    </a:p>
                  </a:txBody>
                  <a:tcPr marL="0" marR="0" marT="0" marB="0"/>
                </a:tc>
              </a:tr>
            </a:tbl>
          </a:graphicData>
        </a:graphic>
      </p:graphicFrame>
      <p:sp>
        <p:nvSpPr>
          <p:cNvPr id="5" name="object 5"/>
          <p:cNvSpPr txBox="1"/>
          <p:nvPr/>
        </p:nvSpPr>
        <p:spPr>
          <a:xfrm>
            <a:off x="596900" y="5227828"/>
            <a:ext cx="8416290" cy="922655"/>
          </a:xfrm>
          <a:prstGeom prst="rect">
            <a:avLst/>
          </a:prstGeom>
        </p:spPr>
        <p:txBody>
          <a:bodyPr vert="horz" wrap="square" lIns="0" tIns="75565" rIns="0" bIns="0" rtlCol="0">
            <a:spAutoFit/>
          </a:bodyPr>
          <a:lstStyle/>
          <a:p>
            <a:pPr marL="342900" marR="5080" indent="-330200">
              <a:lnSpc>
                <a:spcPts val="3300"/>
              </a:lnSpc>
              <a:spcBef>
                <a:spcPts val="595"/>
              </a:spcBef>
            </a:pPr>
            <a:r>
              <a:rPr sz="3100" spc="20" dirty="0">
                <a:latin typeface="Arial"/>
                <a:cs typeface="Arial"/>
              </a:rPr>
              <a:t>Can </a:t>
            </a:r>
            <a:r>
              <a:rPr sz="3100" spc="15" dirty="0">
                <a:latin typeface="Arial"/>
                <a:cs typeface="Arial"/>
              </a:rPr>
              <a:t>you conclude </a:t>
            </a:r>
            <a:r>
              <a:rPr sz="3100" spc="10" dirty="0">
                <a:latin typeface="Arial"/>
                <a:cs typeface="Arial"/>
              </a:rPr>
              <a:t>that </a:t>
            </a:r>
            <a:r>
              <a:rPr sz="3100" spc="15" dirty="0">
                <a:latin typeface="Arial"/>
                <a:cs typeface="Arial"/>
              </a:rPr>
              <a:t>the </a:t>
            </a:r>
            <a:r>
              <a:rPr sz="3100" spc="20" dirty="0">
                <a:latin typeface="Arial"/>
                <a:cs typeface="Arial"/>
              </a:rPr>
              <a:t>mean </a:t>
            </a:r>
            <a:r>
              <a:rPr sz="3100" spc="15" dirty="0">
                <a:latin typeface="Arial"/>
                <a:cs typeface="Arial"/>
              </a:rPr>
              <a:t>time </a:t>
            </a:r>
            <a:r>
              <a:rPr sz="3100" spc="10" dirty="0">
                <a:latin typeface="Arial"/>
                <a:cs typeface="Arial"/>
              </a:rPr>
              <a:t>is </a:t>
            </a:r>
            <a:r>
              <a:rPr sz="3100" spc="15" dirty="0">
                <a:latin typeface="Arial"/>
                <a:cs typeface="Arial"/>
              </a:rPr>
              <a:t>less</a:t>
            </a:r>
            <a:r>
              <a:rPr sz="3100" spc="-60" dirty="0">
                <a:latin typeface="Arial"/>
                <a:cs typeface="Arial"/>
              </a:rPr>
              <a:t> </a:t>
            </a:r>
            <a:r>
              <a:rPr sz="3100" spc="10" dirty="0">
                <a:latin typeface="Arial"/>
                <a:cs typeface="Arial"/>
              </a:rPr>
              <a:t>for  </a:t>
            </a:r>
            <a:r>
              <a:rPr sz="3100" spc="15" dirty="0">
                <a:latin typeface="Arial"/>
                <a:cs typeface="Arial"/>
              </a:rPr>
              <a:t>route</a:t>
            </a:r>
            <a:r>
              <a:rPr sz="3100" spc="-170" dirty="0">
                <a:latin typeface="Arial"/>
                <a:cs typeface="Arial"/>
              </a:rPr>
              <a:t> </a:t>
            </a:r>
            <a:r>
              <a:rPr sz="3100" spc="20" dirty="0">
                <a:latin typeface="Arial"/>
                <a:cs typeface="Arial"/>
              </a:rPr>
              <a:t>A?</a:t>
            </a:r>
            <a:endParaRPr sz="3100">
              <a:latin typeface="Arial"/>
              <a:cs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0900" y="546100"/>
            <a:ext cx="5832475" cy="695960"/>
          </a:xfrm>
          <a:prstGeom prst="rect">
            <a:avLst/>
          </a:prstGeom>
        </p:spPr>
        <p:txBody>
          <a:bodyPr vert="horz" wrap="square" lIns="0" tIns="12700" rIns="0" bIns="0" rtlCol="0">
            <a:spAutoFit/>
          </a:bodyPr>
          <a:lstStyle/>
          <a:p>
            <a:pPr marL="12700">
              <a:lnSpc>
                <a:spcPct val="100000"/>
              </a:lnSpc>
              <a:spcBef>
                <a:spcPts val="100"/>
              </a:spcBef>
            </a:pPr>
            <a:r>
              <a:rPr spc="-5" dirty="0"/>
              <a:t>Statistical</a:t>
            </a:r>
            <a:r>
              <a:rPr spc="-30" dirty="0"/>
              <a:t> </a:t>
            </a:r>
            <a:r>
              <a:rPr spc="-5" dirty="0"/>
              <a:t>Hypothesis</a:t>
            </a:r>
          </a:p>
        </p:txBody>
      </p:sp>
      <p:sp>
        <p:nvSpPr>
          <p:cNvPr id="3" name="object 3"/>
          <p:cNvSpPr txBox="1"/>
          <p:nvPr/>
        </p:nvSpPr>
        <p:spPr>
          <a:xfrm>
            <a:off x="596900" y="1858264"/>
            <a:ext cx="126364" cy="234315"/>
          </a:xfrm>
          <a:prstGeom prst="rect">
            <a:avLst/>
          </a:prstGeom>
        </p:spPr>
        <p:txBody>
          <a:bodyPr vert="horz" wrap="square" lIns="0" tIns="14604" rIns="0" bIns="0" rtlCol="0">
            <a:spAutoFit/>
          </a:bodyPr>
          <a:lstStyle/>
          <a:p>
            <a:pPr marL="12700">
              <a:lnSpc>
                <a:spcPct val="100000"/>
              </a:lnSpc>
              <a:spcBef>
                <a:spcPts val="114"/>
              </a:spcBef>
            </a:pPr>
            <a:r>
              <a:rPr sz="1350" spc="-25" dirty="0">
                <a:latin typeface="Trebuchet MS"/>
                <a:cs typeface="Trebuchet MS"/>
              </a:rPr>
              <a:t>●</a:t>
            </a:r>
            <a:endParaRPr sz="1350">
              <a:latin typeface="Trebuchet MS"/>
              <a:cs typeface="Trebuchet MS"/>
            </a:endParaRPr>
          </a:p>
        </p:txBody>
      </p:sp>
      <p:sp>
        <p:nvSpPr>
          <p:cNvPr id="4" name="object 4"/>
          <p:cNvSpPr txBox="1"/>
          <p:nvPr/>
        </p:nvSpPr>
        <p:spPr>
          <a:xfrm>
            <a:off x="901700" y="1722120"/>
            <a:ext cx="8395970" cy="1314450"/>
          </a:xfrm>
          <a:prstGeom prst="rect">
            <a:avLst/>
          </a:prstGeom>
        </p:spPr>
        <p:txBody>
          <a:bodyPr vert="horz" wrap="square" lIns="0" tIns="63500" rIns="0" bIns="0" rtlCol="0">
            <a:spAutoFit/>
          </a:bodyPr>
          <a:lstStyle/>
          <a:p>
            <a:pPr marL="12700" marR="5080">
              <a:lnSpc>
                <a:spcPct val="88800"/>
              </a:lnSpc>
              <a:spcBef>
                <a:spcPts val="500"/>
              </a:spcBef>
            </a:pPr>
            <a:r>
              <a:rPr sz="3050" spc="-10" dirty="0">
                <a:latin typeface="Arial"/>
                <a:cs typeface="Arial"/>
              </a:rPr>
              <a:t>The </a:t>
            </a:r>
            <a:r>
              <a:rPr sz="3050" spc="-5" dirty="0">
                <a:latin typeface="Arial"/>
                <a:cs typeface="Arial"/>
              </a:rPr>
              <a:t>best </a:t>
            </a:r>
            <a:r>
              <a:rPr sz="3050" spc="-10" dirty="0">
                <a:latin typeface="Arial"/>
                <a:cs typeface="Arial"/>
              </a:rPr>
              <a:t>way to determine whether a statistical  hypothesis </a:t>
            </a:r>
            <a:r>
              <a:rPr sz="3050" spc="-5" dirty="0">
                <a:latin typeface="Arial"/>
                <a:cs typeface="Arial"/>
              </a:rPr>
              <a:t>is </a:t>
            </a:r>
            <a:r>
              <a:rPr sz="3050" spc="-10" dirty="0">
                <a:latin typeface="Arial"/>
                <a:cs typeface="Arial"/>
              </a:rPr>
              <a:t>true would be to examine the </a:t>
            </a:r>
            <a:r>
              <a:rPr sz="3050" spc="-5" dirty="0">
                <a:latin typeface="Arial"/>
                <a:cs typeface="Arial"/>
              </a:rPr>
              <a:t>entire  </a:t>
            </a:r>
            <a:r>
              <a:rPr sz="3050" spc="-10" dirty="0">
                <a:latin typeface="Arial"/>
                <a:cs typeface="Arial"/>
              </a:rPr>
              <a:t>population.</a:t>
            </a:r>
            <a:endParaRPr sz="3050">
              <a:latin typeface="Arial"/>
              <a:cs typeface="Arial"/>
            </a:endParaRPr>
          </a:p>
        </p:txBody>
      </p:sp>
      <p:sp>
        <p:nvSpPr>
          <p:cNvPr id="5" name="object 5"/>
          <p:cNvSpPr txBox="1"/>
          <p:nvPr/>
        </p:nvSpPr>
        <p:spPr>
          <a:xfrm>
            <a:off x="596900" y="3852164"/>
            <a:ext cx="126364" cy="234315"/>
          </a:xfrm>
          <a:prstGeom prst="rect">
            <a:avLst/>
          </a:prstGeom>
        </p:spPr>
        <p:txBody>
          <a:bodyPr vert="horz" wrap="square" lIns="0" tIns="14604" rIns="0" bIns="0" rtlCol="0">
            <a:spAutoFit/>
          </a:bodyPr>
          <a:lstStyle/>
          <a:p>
            <a:pPr marL="12700">
              <a:lnSpc>
                <a:spcPct val="100000"/>
              </a:lnSpc>
              <a:spcBef>
                <a:spcPts val="114"/>
              </a:spcBef>
            </a:pPr>
            <a:r>
              <a:rPr sz="1350" spc="-25" dirty="0">
                <a:latin typeface="Trebuchet MS"/>
                <a:cs typeface="Trebuchet MS"/>
              </a:rPr>
              <a:t>●</a:t>
            </a:r>
            <a:endParaRPr sz="1350">
              <a:latin typeface="Trebuchet MS"/>
              <a:cs typeface="Trebuchet MS"/>
            </a:endParaRPr>
          </a:p>
        </p:txBody>
      </p:sp>
      <p:sp>
        <p:nvSpPr>
          <p:cNvPr id="6" name="object 6"/>
          <p:cNvSpPr txBox="1"/>
          <p:nvPr/>
        </p:nvSpPr>
        <p:spPr>
          <a:xfrm>
            <a:off x="901700" y="3716020"/>
            <a:ext cx="8781415" cy="908050"/>
          </a:xfrm>
          <a:prstGeom prst="rect">
            <a:avLst/>
          </a:prstGeom>
        </p:spPr>
        <p:txBody>
          <a:bodyPr vert="horz" wrap="square" lIns="0" tIns="63500" rIns="0" bIns="0" rtlCol="0">
            <a:spAutoFit/>
          </a:bodyPr>
          <a:lstStyle/>
          <a:p>
            <a:pPr marL="12700" marR="5080">
              <a:lnSpc>
                <a:spcPts val="3300"/>
              </a:lnSpc>
              <a:spcBef>
                <a:spcPts val="500"/>
              </a:spcBef>
            </a:pPr>
            <a:r>
              <a:rPr sz="3050" spc="-5" dirty="0">
                <a:latin typeface="Arial"/>
                <a:cs typeface="Arial"/>
              </a:rPr>
              <a:t>Since </a:t>
            </a:r>
            <a:r>
              <a:rPr sz="3050" spc="-10" dirty="0">
                <a:latin typeface="Arial"/>
                <a:cs typeface="Arial"/>
              </a:rPr>
              <a:t>that </a:t>
            </a:r>
            <a:r>
              <a:rPr sz="3050" spc="-5" dirty="0">
                <a:latin typeface="Arial"/>
                <a:cs typeface="Arial"/>
              </a:rPr>
              <a:t>is </a:t>
            </a:r>
            <a:r>
              <a:rPr sz="3050" spc="-10" dirty="0">
                <a:latin typeface="Arial"/>
                <a:cs typeface="Arial"/>
              </a:rPr>
              <a:t>often </a:t>
            </a:r>
            <a:r>
              <a:rPr sz="3050" spc="-5" dirty="0">
                <a:latin typeface="Arial"/>
                <a:cs typeface="Arial"/>
              </a:rPr>
              <a:t>impractical, researchers typically  </a:t>
            </a:r>
            <a:r>
              <a:rPr sz="3050" spc="-10" dirty="0">
                <a:latin typeface="Arial"/>
                <a:cs typeface="Arial"/>
              </a:rPr>
              <a:t>examine a random sample from the</a:t>
            </a:r>
            <a:r>
              <a:rPr sz="3050" spc="25" dirty="0">
                <a:latin typeface="Arial"/>
                <a:cs typeface="Arial"/>
              </a:rPr>
              <a:t> </a:t>
            </a:r>
            <a:r>
              <a:rPr sz="3050" spc="-5" dirty="0">
                <a:latin typeface="Arial"/>
                <a:cs typeface="Arial"/>
              </a:rPr>
              <a:t>population.</a:t>
            </a:r>
            <a:endParaRPr sz="3050">
              <a:latin typeface="Arial"/>
              <a:cs typeface="Arial"/>
            </a:endParaRPr>
          </a:p>
        </p:txBody>
      </p:sp>
      <p:sp>
        <p:nvSpPr>
          <p:cNvPr id="7" name="object 7"/>
          <p:cNvSpPr txBox="1"/>
          <p:nvPr/>
        </p:nvSpPr>
        <p:spPr>
          <a:xfrm>
            <a:off x="596900" y="5439664"/>
            <a:ext cx="126364" cy="234315"/>
          </a:xfrm>
          <a:prstGeom prst="rect">
            <a:avLst/>
          </a:prstGeom>
        </p:spPr>
        <p:txBody>
          <a:bodyPr vert="horz" wrap="square" lIns="0" tIns="14604" rIns="0" bIns="0" rtlCol="0">
            <a:spAutoFit/>
          </a:bodyPr>
          <a:lstStyle/>
          <a:p>
            <a:pPr marL="12700">
              <a:lnSpc>
                <a:spcPct val="100000"/>
              </a:lnSpc>
              <a:spcBef>
                <a:spcPts val="114"/>
              </a:spcBef>
            </a:pPr>
            <a:r>
              <a:rPr sz="1350" spc="-25" dirty="0">
                <a:latin typeface="Trebuchet MS"/>
                <a:cs typeface="Trebuchet MS"/>
              </a:rPr>
              <a:t>●</a:t>
            </a:r>
            <a:endParaRPr sz="1350">
              <a:latin typeface="Trebuchet MS"/>
              <a:cs typeface="Trebuchet MS"/>
            </a:endParaRPr>
          </a:p>
        </p:txBody>
      </p:sp>
      <p:sp>
        <p:nvSpPr>
          <p:cNvPr id="8" name="object 8"/>
          <p:cNvSpPr txBox="1"/>
          <p:nvPr/>
        </p:nvSpPr>
        <p:spPr>
          <a:xfrm>
            <a:off x="901700" y="5290820"/>
            <a:ext cx="8738870" cy="908050"/>
          </a:xfrm>
          <a:prstGeom prst="rect">
            <a:avLst/>
          </a:prstGeom>
        </p:spPr>
        <p:txBody>
          <a:bodyPr vert="horz" wrap="square" lIns="0" tIns="63500" rIns="0" bIns="0" rtlCol="0">
            <a:spAutoFit/>
          </a:bodyPr>
          <a:lstStyle/>
          <a:p>
            <a:pPr marL="12700" marR="5080">
              <a:lnSpc>
                <a:spcPts val="3300"/>
              </a:lnSpc>
              <a:spcBef>
                <a:spcPts val="500"/>
              </a:spcBef>
            </a:pPr>
            <a:r>
              <a:rPr sz="3050" spc="-10" dirty="0">
                <a:latin typeface="Arial"/>
                <a:cs typeface="Arial"/>
              </a:rPr>
              <a:t>If sample data </a:t>
            </a:r>
            <a:r>
              <a:rPr sz="3050" spc="-5" dirty="0">
                <a:latin typeface="Arial"/>
                <a:cs typeface="Arial"/>
              </a:rPr>
              <a:t>are not consistent </a:t>
            </a:r>
            <a:r>
              <a:rPr sz="3050" spc="-10" dirty="0">
                <a:latin typeface="Arial"/>
                <a:cs typeface="Arial"/>
              </a:rPr>
              <a:t>with the statistical  hypothesis, the hypothesis </a:t>
            </a:r>
            <a:r>
              <a:rPr sz="3050" spc="-5" dirty="0">
                <a:latin typeface="Arial"/>
                <a:cs typeface="Arial"/>
              </a:rPr>
              <a:t>is</a:t>
            </a:r>
            <a:r>
              <a:rPr sz="3050" spc="10" dirty="0">
                <a:latin typeface="Arial"/>
                <a:cs typeface="Arial"/>
              </a:rPr>
              <a:t> </a:t>
            </a:r>
            <a:r>
              <a:rPr sz="3050" spc="-5" dirty="0">
                <a:latin typeface="Arial"/>
                <a:cs typeface="Arial"/>
              </a:rPr>
              <a:t>rejected.</a:t>
            </a:r>
            <a:endParaRPr sz="3050">
              <a:latin typeface="Arial"/>
              <a:cs typeface="Arial"/>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860">
              <a:lnSpc>
                <a:spcPct val="100000"/>
              </a:lnSpc>
              <a:spcBef>
                <a:spcPts val="100"/>
              </a:spcBef>
              <a:tabLst>
                <a:tab pos="2413635" algn="l"/>
                <a:tab pos="2879725" algn="l"/>
              </a:tabLst>
            </a:pPr>
            <a:r>
              <a:rPr spc="-5" dirty="0"/>
              <a:t>Problem	</a:t>
            </a:r>
            <a:r>
              <a:rPr dirty="0"/>
              <a:t>2	:</a:t>
            </a:r>
            <a:r>
              <a:rPr spc="-85" dirty="0"/>
              <a:t> </a:t>
            </a:r>
            <a:r>
              <a:rPr spc="-5" dirty="0"/>
              <a:t>Solution</a:t>
            </a:r>
          </a:p>
        </p:txBody>
      </p:sp>
      <p:sp>
        <p:nvSpPr>
          <p:cNvPr id="3" name="object 3"/>
          <p:cNvSpPr txBox="1"/>
          <p:nvPr/>
        </p:nvSpPr>
        <p:spPr>
          <a:xfrm>
            <a:off x="596900" y="1579880"/>
            <a:ext cx="8670925" cy="3111500"/>
          </a:xfrm>
          <a:prstGeom prst="rect">
            <a:avLst/>
          </a:prstGeom>
        </p:spPr>
        <p:txBody>
          <a:bodyPr vert="horz" wrap="square" lIns="0" tIns="12700" rIns="0" bIns="0" rtlCol="0">
            <a:spAutoFit/>
          </a:bodyPr>
          <a:lstStyle/>
          <a:p>
            <a:pPr marL="12700" marR="1061085">
              <a:lnSpc>
                <a:spcPct val="127600"/>
              </a:lnSpc>
              <a:spcBef>
                <a:spcPts val="100"/>
              </a:spcBef>
            </a:pPr>
            <a:r>
              <a:rPr sz="3200" b="1" spc="110" dirty="0">
                <a:solidFill>
                  <a:srgbClr val="3465A4"/>
                </a:solidFill>
                <a:latin typeface="Arial"/>
                <a:cs typeface="Arial"/>
              </a:rPr>
              <a:t>µ </a:t>
            </a:r>
            <a:r>
              <a:rPr sz="3200" b="1" dirty="0">
                <a:solidFill>
                  <a:srgbClr val="3465A4"/>
                </a:solidFill>
                <a:latin typeface="Arial"/>
                <a:cs typeface="Arial"/>
              </a:rPr>
              <a:t>X </a:t>
            </a:r>
            <a:r>
              <a:rPr sz="3200" b="1" dirty="0">
                <a:latin typeface="Arial"/>
                <a:cs typeface="Arial"/>
              </a:rPr>
              <a:t>– </a:t>
            </a:r>
            <a:r>
              <a:rPr sz="3200" b="1" spc="-5" dirty="0">
                <a:latin typeface="Arial"/>
                <a:cs typeface="Arial"/>
              </a:rPr>
              <a:t>represents </a:t>
            </a:r>
            <a:r>
              <a:rPr sz="3200" b="1" dirty="0">
                <a:latin typeface="Arial"/>
                <a:cs typeface="Arial"/>
              </a:rPr>
              <a:t>mean </a:t>
            </a:r>
            <a:r>
              <a:rPr sz="3200" b="1" spc="-5" dirty="0">
                <a:latin typeface="Arial"/>
                <a:cs typeface="Arial"/>
              </a:rPr>
              <a:t>time for route</a:t>
            </a:r>
            <a:r>
              <a:rPr sz="3200" b="1" spc="-125" dirty="0">
                <a:latin typeface="Arial"/>
                <a:cs typeface="Arial"/>
              </a:rPr>
              <a:t> </a:t>
            </a:r>
            <a:r>
              <a:rPr sz="3200" b="1" dirty="0">
                <a:latin typeface="Arial"/>
                <a:cs typeface="Arial"/>
              </a:rPr>
              <a:t>B.  </a:t>
            </a:r>
            <a:r>
              <a:rPr sz="3200" b="1" spc="110" dirty="0">
                <a:solidFill>
                  <a:srgbClr val="3465A4"/>
                </a:solidFill>
                <a:latin typeface="Arial"/>
                <a:cs typeface="Arial"/>
              </a:rPr>
              <a:t>µ </a:t>
            </a:r>
            <a:r>
              <a:rPr sz="3200" b="1" dirty="0">
                <a:solidFill>
                  <a:srgbClr val="3465A4"/>
                </a:solidFill>
                <a:latin typeface="Arial"/>
                <a:cs typeface="Arial"/>
              </a:rPr>
              <a:t>Y </a:t>
            </a:r>
            <a:r>
              <a:rPr sz="3200" b="1" dirty="0">
                <a:latin typeface="Arial"/>
                <a:cs typeface="Arial"/>
              </a:rPr>
              <a:t>– </a:t>
            </a:r>
            <a:r>
              <a:rPr sz="3200" b="1" spc="-5" dirty="0">
                <a:latin typeface="Arial"/>
                <a:cs typeface="Arial"/>
              </a:rPr>
              <a:t>represents </a:t>
            </a:r>
            <a:r>
              <a:rPr sz="3200" b="1" dirty="0">
                <a:latin typeface="Arial"/>
                <a:cs typeface="Arial"/>
              </a:rPr>
              <a:t>mean </a:t>
            </a:r>
            <a:r>
              <a:rPr sz="3200" b="1" spc="-5" dirty="0">
                <a:latin typeface="Arial"/>
                <a:cs typeface="Arial"/>
              </a:rPr>
              <a:t>time for route</a:t>
            </a:r>
            <a:r>
              <a:rPr sz="3200" b="1" spc="-360" dirty="0">
                <a:latin typeface="Arial"/>
                <a:cs typeface="Arial"/>
              </a:rPr>
              <a:t> </a:t>
            </a:r>
            <a:r>
              <a:rPr sz="3200" b="1" dirty="0">
                <a:latin typeface="Arial"/>
                <a:cs typeface="Arial"/>
              </a:rPr>
              <a:t>A.</a:t>
            </a:r>
            <a:endParaRPr sz="3200">
              <a:latin typeface="Arial"/>
              <a:cs typeface="Arial"/>
            </a:endParaRPr>
          </a:p>
          <a:p>
            <a:pPr marL="319405" algn="ctr">
              <a:lnSpc>
                <a:spcPct val="100000"/>
              </a:lnSpc>
              <a:spcBef>
                <a:spcPts val="960"/>
              </a:spcBef>
            </a:pPr>
            <a:r>
              <a:rPr sz="3200" b="1" dirty="0">
                <a:solidFill>
                  <a:srgbClr val="3465A4"/>
                </a:solidFill>
                <a:latin typeface="Arial"/>
                <a:cs typeface="Arial"/>
              </a:rPr>
              <a:t>H0 : </a:t>
            </a:r>
            <a:r>
              <a:rPr sz="3200" b="1" spc="110" dirty="0">
                <a:solidFill>
                  <a:srgbClr val="3465A4"/>
                </a:solidFill>
                <a:latin typeface="Arial"/>
                <a:cs typeface="Arial"/>
              </a:rPr>
              <a:t>µ </a:t>
            </a:r>
            <a:r>
              <a:rPr sz="3200" b="1" dirty="0">
                <a:solidFill>
                  <a:srgbClr val="3465A4"/>
                </a:solidFill>
                <a:latin typeface="Arial"/>
                <a:cs typeface="Arial"/>
              </a:rPr>
              <a:t>X ≤ </a:t>
            </a:r>
            <a:r>
              <a:rPr sz="3200" b="1" spc="110" dirty="0">
                <a:solidFill>
                  <a:srgbClr val="3465A4"/>
                </a:solidFill>
                <a:latin typeface="Arial"/>
                <a:cs typeface="Arial"/>
              </a:rPr>
              <a:t>µ </a:t>
            </a:r>
            <a:r>
              <a:rPr sz="3200" b="1" dirty="0">
                <a:solidFill>
                  <a:srgbClr val="3465A4"/>
                </a:solidFill>
                <a:latin typeface="Arial"/>
                <a:cs typeface="Arial"/>
              </a:rPr>
              <a:t>Y </a:t>
            </a:r>
            <a:r>
              <a:rPr sz="3200" b="1" spc="-5" dirty="0">
                <a:solidFill>
                  <a:srgbClr val="3465A4"/>
                </a:solidFill>
                <a:latin typeface="Arial"/>
                <a:cs typeface="Arial"/>
              </a:rPr>
              <a:t>versus </a:t>
            </a:r>
            <a:r>
              <a:rPr sz="3200" b="1" dirty="0">
                <a:solidFill>
                  <a:srgbClr val="3465A4"/>
                </a:solidFill>
                <a:latin typeface="Arial"/>
                <a:cs typeface="Arial"/>
              </a:rPr>
              <a:t>H 1 : </a:t>
            </a:r>
            <a:r>
              <a:rPr sz="3200" b="1" spc="110" dirty="0">
                <a:solidFill>
                  <a:srgbClr val="3465A4"/>
                </a:solidFill>
                <a:latin typeface="Arial"/>
                <a:cs typeface="Arial"/>
              </a:rPr>
              <a:t>µ </a:t>
            </a:r>
            <a:r>
              <a:rPr sz="3200" b="1" dirty="0">
                <a:solidFill>
                  <a:srgbClr val="3465A4"/>
                </a:solidFill>
                <a:latin typeface="Arial"/>
                <a:cs typeface="Arial"/>
              </a:rPr>
              <a:t>X &gt; </a:t>
            </a:r>
            <a:r>
              <a:rPr sz="3200" b="1" spc="110" dirty="0">
                <a:solidFill>
                  <a:srgbClr val="3465A4"/>
                </a:solidFill>
                <a:latin typeface="Arial"/>
                <a:cs typeface="Arial"/>
              </a:rPr>
              <a:t>µ</a:t>
            </a:r>
            <a:r>
              <a:rPr sz="3200" b="1" spc="-575" dirty="0">
                <a:solidFill>
                  <a:srgbClr val="3465A4"/>
                </a:solidFill>
                <a:latin typeface="Arial"/>
                <a:cs typeface="Arial"/>
              </a:rPr>
              <a:t> </a:t>
            </a:r>
            <a:r>
              <a:rPr sz="3200" b="1" dirty="0">
                <a:solidFill>
                  <a:srgbClr val="3465A4"/>
                </a:solidFill>
                <a:latin typeface="Arial"/>
                <a:cs typeface="Arial"/>
              </a:rPr>
              <a:t>Y</a:t>
            </a:r>
            <a:endParaRPr sz="3200">
              <a:latin typeface="Arial"/>
              <a:cs typeface="Arial"/>
            </a:endParaRPr>
          </a:p>
          <a:p>
            <a:pPr marL="326390" algn="ctr">
              <a:lnSpc>
                <a:spcPct val="100000"/>
              </a:lnSpc>
              <a:spcBef>
                <a:spcPts val="1060"/>
              </a:spcBef>
            </a:pPr>
            <a:r>
              <a:rPr sz="3200" dirty="0">
                <a:latin typeface="Arial"/>
                <a:cs typeface="Arial"/>
              </a:rPr>
              <a:t>or</a:t>
            </a:r>
            <a:endParaRPr sz="3200">
              <a:latin typeface="Arial"/>
              <a:cs typeface="Arial"/>
            </a:endParaRPr>
          </a:p>
          <a:p>
            <a:pPr marL="330200" algn="ctr">
              <a:lnSpc>
                <a:spcPct val="100000"/>
              </a:lnSpc>
              <a:spcBef>
                <a:spcPts val="960"/>
              </a:spcBef>
            </a:pPr>
            <a:r>
              <a:rPr sz="3200" b="1" dirty="0">
                <a:solidFill>
                  <a:srgbClr val="3465A4"/>
                </a:solidFill>
                <a:latin typeface="Arial"/>
                <a:cs typeface="Arial"/>
              </a:rPr>
              <a:t>H</a:t>
            </a:r>
            <a:r>
              <a:rPr sz="3200" b="1" spc="-5" dirty="0">
                <a:solidFill>
                  <a:srgbClr val="3465A4"/>
                </a:solidFill>
                <a:latin typeface="Arial"/>
                <a:cs typeface="Arial"/>
              </a:rPr>
              <a:t> </a:t>
            </a:r>
            <a:r>
              <a:rPr sz="3200" b="1" dirty="0">
                <a:solidFill>
                  <a:srgbClr val="3465A4"/>
                </a:solidFill>
                <a:latin typeface="Arial"/>
                <a:cs typeface="Arial"/>
              </a:rPr>
              <a:t>0</a:t>
            </a:r>
            <a:r>
              <a:rPr sz="3200" b="1" spc="-5" dirty="0">
                <a:solidFill>
                  <a:srgbClr val="3465A4"/>
                </a:solidFill>
                <a:latin typeface="Arial"/>
                <a:cs typeface="Arial"/>
              </a:rPr>
              <a:t> </a:t>
            </a:r>
            <a:r>
              <a:rPr sz="3200" b="1" dirty="0">
                <a:solidFill>
                  <a:srgbClr val="3465A4"/>
                </a:solidFill>
                <a:latin typeface="Arial"/>
                <a:cs typeface="Arial"/>
              </a:rPr>
              <a:t>:</a:t>
            </a:r>
            <a:r>
              <a:rPr sz="3200" b="1" spc="-5" dirty="0">
                <a:solidFill>
                  <a:srgbClr val="3465A4"/>
                </a:solidFill>
                <a:latin typeface="Arial"/>
                <a:cs typeface="Arial"/>
              </a:rPr>
              <a:t> </a:t>
            </a:r>
            <a:r>
              <a:rPr sz="3200" b="1" spc="110" dirty="0">
                <a:solidFill>
                  <a:srgbClr val="3465A4"/>
                </a:solidFill>
                <a:latin typeface="Arial"/>
                <a:cs typeface="Arial"/>
              </a:rPr>
              <a:t>µ</a:t>
            </a:r>
            <a:r>
              <a:rPr sz="3200" b="1" spc="-10" dirty="0">
                <a:solidFill>
                  <a:srgbClr val="3465A4"/>
                </a:solidFill>
                <a:latin typeface="Arial"/>
                <a:cs typeface="Arial"/>
              </a:rPr>
              <a:t> </a:t>
            </a:r>
            <a:r>
              <a:rPr sz="3200" b="1" dirty="0">
                <a:solidFill>
                  <a:srgbClr val="3465A4"/>
                </a:solidFill>
                <a:latin typeface="Arial"/>
                <a:cs typeface="Arial"/>
              </a:rPr>
              <a:t>X −</a:t>
            </a:r>
            <a:r>
              <a:rPr sz="3200" b="1" spc="-5" dirty="0">
                <a:solidFill>
                  <a:srgbClr val="3465A4"/>
                </a:solidFill>
                <a:latin typeface="Arial"/>
                <a:cs typeface="Arial"/>
              </a:rPr>
              <a:t> </a:t>
            </a:r>
            <a:r>
              <a:rPr sz="3200" b="1" spc="110" dirty="0">
                <a:solidFill>
                  <a:srgbClr val="3465A4"/>
                </a:solidFill>
                <a:latin typeface="Arial"/>
                <a:cs typeface="Arial"/>
              </a:rPr>
              <a:t>µ</a:t>
            </a:r>
            <a:r>
              <a:rPr sz="3200" b="1" spc="-65" dirty="0">
                <a:solidFill>
                  <a:srgbClr val="3465A4"/>
                </a:solidFill>
                <a:latin typeface="Arial"/>
                <a:cs typeface="Arial"/>
              </a:rPr>
              <a:t> </a:t>
            </a:r>
            <a:r>
              <a:rPr sz="3200" b="1" dirty="0">
                <a:solidFill>
                  <a:srgbClr val="3465A4"/>
                </a:solidFill>
                <a:latin typeface="Arial"/>
                <a:cs typeface="Arial"/>
              </a:rPr>
              <a:t>Y</a:t>
            </a:r>
            <a:r>
              <a:rPr sz="3200" b="1" spc="-60" dirty="0">
                <a:solidFill>
                  <a:srgbClr val="3465A4"/>
                </a:solidFill>
                <a:latin typeface="Arial"/>
                <a:cs typeface="Arial"/>
              </a:rPr>
              <a:t> </a:t>
            </a:r>
            <a:r>
              <a:rPr sz="3200" b="1" dirty="0">
                <a:solidFill>
                  <a:srgbClr val="3465A4"/>
                </a:solidFill>
                <a:latin typeface="Arial"/>
                <a:cs typeface="Arial"/>
              </a:rPr>
              <a:t>≤</a:t>
            </a:r>
            <a:r>
              <a:rPr sz="3200" b="1" spc="-10" dirty="0">
                <a:solidFill>
                  <a:srgbClr val="3465A4"/>
                </a:solidFill>
                <a:latin typeface="Arial"/>
                <a:cs typeface="Arial"/>
              </a:rPr>
              <a:t> </a:t>
            </a:r>
            <a:r>
              <a:rPr sz="3200" b="1" dirty="0">
                <a:solidFill>
                  <a:srgbClr val="3465A4"/>
                </a:solidFill>
                <a:latin typeface="Arial"/>
                <a:cs typeface="Arial"/>
              </a:rPr>
              <a:t>0 </a:t>
            </a:r>
            <a:r>
              <a:rPr sz="3200" b="1" spc="-5" dirty="0">
                <a:solidFill>
                  <a:srgbClr val="3465A4"/>
                </a:solidFill>
                <a:latin typeface="Arial"/>
                <a:cs typeface="Arial"/>
              </a:rPr>
              <a:t>versus </a:t>
            </a:r>
            <a:r>
              <a:rPr sz="3200" b="1" dirty="0">
                <a:solidFill>
                  <a:srgbClr val="3465A4"/>
                </a:solidFill>
                <a:latin typeface="Arial"/>
                <a:cs typeface="Arial"/>
              </a:rPr>
              <a:t>H</a:t>
            </a:r>
            <a:r>
              <a:rPr sz="3200" b="1" spc="-5" dirty="0">
                <a:solidFill>
                  <a:srgbClr val="3465A4"/>
                </a:solidFill>
                <a:latin typeface="Arial"/>
                <a:cs typeface="Arial"/>
              </a:rPr>
              <a:t> </a:t>
            </a:r>
            <a:r>
              <a:rPr sz="3200" b="1" dirty="0">
                <a:solidFill>
                  <a:srgbClr val="3465A4"/>
                </a:solidFill>
                <a:latin typeface="Arial"/>
                <a:cs typeface="Arial"/>
              </a:rPr>
              <a:t>1 :</a:t>
            </a:r>
            <a:r>
              <a:rPr sz="3200" b="1" spc="-10" dirty="0">
                <a:solidFill>
                  <a:srgbClr val="3465A4"/>
                </a:solidFill>
                <a:latin typeface="Arial"/>
                <a:cs typeface="Arial"/>
              </a:rPr>
              <a:t> </a:t>
            </a:r>
            <a:r>
              <a:rPr sz="3200" b="1" spc="110" dirty="0">
                <a:solidFill>
                  <a:srgbClr val="3465A4"/>
                </a:solidFill>
                <a:latin typeface="Arial"/>
                <a:cs typeface="Arial"/>
              </a:rPr>
              <a:t>µ</a:t>
            </a:r>
            <a:r>
              <a:rPr sz="3200" b="1" spc="-5" dirty="0">
                <a:solidFill>
                  <a:srgbClr val="3465A4"/>
                </a:solidFill>
                <a:latin typeface="Arial"/>
                <a:cs typeface="Arial"/>
              </a:rPr>
              <a:t> </a:t>
            </a:r>
            <a:r>
              <a:rPr sz="3200" b="1" dirty="0">
                <a:solidFill>
                  <a:srgbClr val="3465A4"/>
                </a:solidFill>
                <a:latin typeface="Arial"/>
                <a:cs typeface="Arial"/>
              </a:rPr>
              <a:t>X</a:t>
            </a:r>
            <a:r>
              <a:rPr sz="3200" b="1" spc="-5" dirty="0">
                <a:solidFill>
                  <a:srgbClr val="3465A4"/>
                </a:solidFill>
                <a:latin typeface="Arial"/>
                <a:cs typeface="Arial"/>
              </a:rPr>
              <a:t> </a:t>
            </a:r>
            <a:r>
              <a:rPr sz="3200" b="1" dirty="0">
                <a:solidFill>
                  <a:srgbClr val="3465A4"/>
                </a:solidFill>
                <a:latin typeface="Arial"/>
                <a:cs typeface="Arial"/>
              </a:rPr>
              <a:t>− </a:t>
            </a:r>
            <a:r>
              <a:rPr sz="3200" b="1" spc="110" dirty="0">
                <a:solidFill>
                  <a:srgbClr val="3465A4"/>
                </a:solidFill>
                <a:latin typeface="Arial"/>
                <a:cs typeface="Arial"/>
              </a:rPr>
              <a:t>µ</a:t>
            </a:r>
            <a:r>
              <a:rPr sz="3200" b="1" spc="-65" dirty="0">
                <a:solidFill>
                  <a:srgbClr val="3465A4"/>
                </a:solidFill>
                <a:latin typeface="Arial"/>
                <a:cs typeface="Arial"/>
              </a:rPr>
              <a:t> </a:t>
            </a:r>
            <a:r>
              <a:rPr sz="3200" b="1" dirty="0">
                <a:solidFill>
                  <a:srgbClr val="3465A4"/>
                </a:solidFill>
                <a:latin typeface="Arial"/>
                <a:cs typeface="Arial"/>
              </a:rPr>
              <a:t>Y</a:t>
            </a:r>
            <a:r>
              <a:rPr sz="3200" b="1" spc="-65" dirty="0">
                <a:solidFill>
                  <a:srgbClr val="3465A4"/>
                </a:solidFill>
                <a:latin typeface="Arial"/>
                <a:cs typeface="Arial"/>
              </a:rPr>
              <a:t> </a:t>
            </a:r>
            <a:r>
              <a:rPr sz="3200" b="1" dirty="0">
                <a:solidFill>
                  <a:srgbClr val="3465A4"/>
                </a:solidFill>
                <a:latin typeface="Arial"/>
                <a:cs typeface="Arial"/>
              </a:rPr>
              <a:t>&gt; 0</a:t>
            </a:r>
            <a:endParaRPr sz="3200">
              <a:latin typeface="Arial"/>
              <a:cs typeface="Arial"/>
            </a:endParaRP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860">
              <a:lnSpc>
                <a:spcPct val="100000"/>
              </a:lnSpc>
              <a:spcBef>
                <a:spcPts val="100"/>
              </a:spcBef>
              <a:tabLst>
                <a:tab pos="2413635" algn="l"/>
                <a:tab pos="2879725" algn="l"/>
              </a:tabLst>
            </a:pPr>
            <a:r>
              <a:rPr spc="-5" dirty="0"/>
              <a:t>Problem	</a:t>
            </a:r>
            <a:r>
              <a:rPr dirty="0"/>
              <a:t>2	:</a:t>
            </a:r>
            <a:r>
              <a:rPr spc="-85" dirty="0"/>
              <a:t> </a:t>
            </a:r>
            <a:r>
              <a:rPr spc="-5" dirty="0"/>
              <a:t>Solution</a:t>
            </a:r>
          </a:p>
        </p:txBody>
      </p:sp>
      <p:sp>
        <p:nvSpPr>
          <p:cNvPr id="3" name="object 3"/>
          <p:cNvSpPr txBox="1"/>
          <p:nvPr/>
        </p:nvSpPr>
        <p:spPr>
          <a:xfrm>
            <a:off x="4610100" y="1858365"/>
            <a:ext cx="118745" cy="219075"/>
          </a:xfrm>
          <a:prstGeom prst="rect">
            <a:avLst/>
          </a:prstGeom>
        </p:spPr>
        <p:txBody>
          <a:bodyPr vert="horz" wrap="square" lIns="0" tIns="14604" rIns="0" bIns="0" rtlCol="0">
            <a:spAutoFit/>
          </a:bodyPr>
          <a:lstStyle/>
          <a:p>
            <a:pPr marL="12700">
              <a:lnSpc>
                <a:spcPct val="100000"/>
              </a:lnSpc>
              <a:spcBef>
                <a:spcPts val="114"/>
              </a:spcBef>
            </a:pPr>
            <a:r>
              <a:rPr sz="1250" spc="-25" dirty="0">
                <a:latin typeface="Trebuchet MS"/>
                <a:cs typeface="Trebuchet MS"/>
              </a:rPr>
              <a:t>●</a:t>
            </a:r>
            <a:endParaRPr sz="1250">
              <a:latin typeface="Trebuchet MS"/>
              <a:cs typeface="Trebuchet MS"/>
            </a:endParaRPr>
          </a:p>
        </p:txBody>
      </p:sp>
      <p:sp>
        <p:nvSpPr>
          <p:cNvPr id="4" name="object 4"/>
          <p:cNvSpPr txBox="1"/>
          <p:nvPr/>
        </p:nvSpPr>
        <p:spPr>
          <a:xfrm>
            <a:off x="4610100" y="2772765"/>
            <a:ext cx="118745" cy="219075"/>
          </a:xfrm>
          <a:prstGeom prst="rect">
            <a:avLst/>
          </a:prstGeom>
        </p:spPr>
        <p:txBody>
          <a:bodyPr vert="horz" wrap="square" lIns="0" tIns="14604" rIns="0" bIns="0" rtlCol="0">
            <a:spAutoFit/>
          </a:bodyPr>
          <a:lstStyle/>
          <a:p>
            <a:pPr marL="12700">
              <a:lnSpc>
                <a:spcPct val="100000"/>
              </a:lnSpc>
              <a:spcBef>
                <a:spcPts val="114"/>
              </a:spcBef>
            </a:pPr>
            <a:r>
              <a:rPr sz="1250" spc="-25" dirty="0">
                <a:latin typeface="Trebuchet MS"/>
                <a:cs typeface="Trebuchet MS"/>
              </a:rPr>
              <a:t>●</a:t>
            </a:r>
            <a:endParaRPr sz="1250">
              <a:latin typeface="Trebuchet MS"/>
              <a:cs typeface="Trebuchet MS"/>
            </a:endParaRPr>
          </a:p>
        </p:txBody>
      </p:sp>
      <p:sp>
        <p:nvSpPr>
          <p:cNvPr id="5" name="object 5"/>
          <p:cNvSpPr txBox="1"/>
          <p:nvPr/>
        </p:nvSpPr>
        <p:spPr>
          <a:xfrm>
            <a:off x="4610100" y="3306165"/>
            <a:ext cx="118745" cy="219075"/>
          </a:xfrm>
          <a:prstGeom prst="rect">
            <a:avLst/>
          </a:prstGeom>
        </p:spPr>
        <p:txBody>
          <a:bodyPr vert="horz" wrap="square" lIns="0" tIns="14604" rIns="0" bIns="0" rtlCol="0">
            <a:spAutoFit/>
          </a:bodyPr>
          <a:lstStyle/>
          <a:p>
            <a:pPr marL="12700">
              <a:lnSpc>
                <a:spcPct val="100000"/>
              </a:lnSpc>
              <a:spcBef>
                <a:spcPts val="114"/>
              </a:spcBef>
            </a:pPr>
            <a:r>
              <a:rPr sz="1250" spc="-25" dirty="0">
                <a:latin typeface="Trebuchet MS"/>
                <a:cs typeface="Trebuchet MS"/>
              </a:rPr>
              <a:t>●</a:t>
            </a:r>
            <a:endParaRPr sz="1250">
              <a:latin typeface="Trebuchet MS"/>
              <a:cs typeface="Trebuchet MS"/>
            </a:endParaRPr>
          </a:p>
        </p:txBody>
      </p:sp>
      <p:sp>
        <p:nvSpPr>
          <p:cNvPr id="6" name="object 6"/>
          <p:cNvSpPr txBox="1"/>
          <p:nvPr/>
        </p:nvSpPr>
        <p:spPr>
          <a:xfrm>
            <a:off x="4610100" y="4969865"/>
            <a:ext cx="118745" cy="219075"/>
          </a:xfrm>
          <a:prstGeom prst="rect">
            <a:avLst/>
          </a:prstGeom>
        </p:spPr>
        <p:txBody>
          <a:bodyPr vert="horz" wrap="square" lIns="0" tIns="14604" rIns="0" bIns="0" rtlCol="0">
            <a:spAutoFit/>
          </a:bodyPr>
          <a:lstStyle/>
          <a:p>
            <a:pPr marL="12700">
              <a:lnSpc>
                <a:spcPct val="100000"/>
              </a:lnSpc>
              <a:spcBef>
                <a:spcPts val="114"/>
              </a:spcBef>
            </a:pPr>
            <a:r>
              <a:rPr sz="1250" spc="-25" dirty="0">
                <a:latin typeface="Trebuchet MS"/>
                <a:cs typeface="Trebuchet MS"/>
              </a:rPr>
              <a:t>●</a:t>
            </a:r>
            <a:endParaRPr sz="1250">
              <a:latin typeface="Trebuchet MS"/>
              <a:cs typeface="Trebuchet MS"/>
            </a:endParaRPr>
          </a:p>
        </p:txBody>
      </p:sp>
      <p:sp>
        <p:nvSpPr>
          <p:cNvPr id="7" name="object 7"/>
          <p:cNvSpPr txBox="1"/>
          <p:nvPr/>
        </p:nvSpPr>
        <p:spPr>
          <a:xfrm>
            <a:off x="4889500" y="1712467"/>
            <a:ext cx="4568190" cy="4340860"/>
          </a:xfrm>
          <a:prstGeom prst="rect">
            <a:avLst/>
          </a:prstGeom>
        </p:spPr>
        <p:txBody>
          <a:bodyPr vert="horz" wrap="square" lIns="0" tIns="14604" rIns="0" bIns="0" rtlCol="0">
            <a:spAutoFit/>
          </a:bodyPr>
          <a:lstStyle/>
          <a:p>
            <a:pPr marL="12700">
              <a:lnSpc>
                <a:spcPts val="3180"/>
              </a:lnSpc>
              <a:spcBef>
                <a:spcPts val="114"/>
              </a:spcBef>
            </a:pPr>
            <a:r>
              <a:rPr sz="2800" spc="15" dirty="0">
                <a:latin typeface="Arial"/>
                <a:cs typeface="Arial"/>
              </a:rPr>
              <a:t>W </a:t>
            </a:r>
            <a:r>
              <a:rPr sz="2800" spc="5" dirty="0">
                <a:latin typeface="Arial"/>
                <a:cs typeface="Arial"/>
              </a:rPr>
              <a:t>= 42 (Counting all</a:t>
            </a:r>
            <a:r>
              <a:rPr sz="2800" spc="-85" dirty="0">
                <a:latin typeface="Arial"/>
                <a:cs typeface="Arial"/>
              </a:rPr>
              <a:t> </a:t>
            </a:r>
            <a:r>
              <a:rPr sz="2800" spc="5" dirty="0">
                <a:latin typeface="Arial"/>
                <a:cs typeface="Arial"/>
              </a:rPr>
              <a:t>X(route</a:t>
            </a:r>
            <a:endParaRPr sz="2800">
              <a:latin typeface="Arial"/>
              <a:cs typeface="Arial"/>
            </a:endParaRPr>
          </a:p>
          <a:p>
            <a:pPr marL="12700">
              <a:lnSpc>
                <a:spcPts val="3180"/>
              </a:lnSpc>
            </a:pPr>
            <a:r>
              <a:rPr sz="2800" spc="5" dirty="0">
                <a:latin typeface="Arial"/>
                <a:cs typeface="Arial"/>
              </a:rPr>
              <a:t>B)</a:t>
            </a:r>
            <a:r>
              <a:rPr sz="2800" spc="-5" dirty="0">
                <a:latin typeface="Arial"/>
                <a:cs typeface="Arial"/>
              </a:rPr>
              <a:t> </a:t>
            </a:r>
            <a:r>
              <a:rPr sz="2800" spc="5" dirty="0">
                <a:latin typeface="Arial"/>
                <a:cs typeface="Arial"/>
              </a:rPr>
              <a:t>ranks)</a:t>
            </a:r>
            <a:endParaRPr sz="2800">
              <a:latin typeface="Arial"/>
              <a:cs typeface="Arial"/>
            </a:endParaRPr>
          </a:p>
          <a:p>
            <a:pPr marL="12700">
              <a:lnSpc>
                <a:spcPct val="100000"/>
              </a:lnSpc>
              <a:spcBef>
                <a:spcPts val="840"/>
              </a:spcBef>
            </a:pPr>
            <a:r>
              <a:rPr sz="2800" spc="5" dirty="0">
                <a:latin typeface="Arial"/>
                <a:cs typeface="Arial"/>
              </a:rPr>
              <a:t>Determining</a:t>
            </a:r>
            <a:r>
              <a:rPr sz="2800" spc="-5" dirty="0">
                <a:latin typeface="Arial"/>
                <a:cs typeface="Arial"/>
              </a:rPr>
              <a:t> </a:t>
            </a:r>
            <a:r>
              <a:rPr sz="2800" spc="5" dirty="0">
                <a:latin typeface="Arial"/>
                <a:cs typeface="Arial"/>
              </a:rPr>
              <a:t>P-value:</a:t>
            </a:r>
            <a:endParaRPr sz="2800">
              <a:latin typeface="Arial"/>
              <a:cs typeface="Arial"/>
            </a:endParaRPr>
          </a:p>
          <a:p>
            <a:pPr marL="12700" marR="5080">
              <a:lnSpc>
                <a:spcPts val="3000"/>
              </a:lnSpc>
              <a:spcBef>
                <a:spcPts val="1240"/>
              </a:spcBef>
            </a:pPr>
            <a:r>
              <a:rPr sz="2800" spc="5" dirty="0">
                <a:latin typeface="Arial"/>
                <a:cs typeface="Arial"/>
              </a:rPr>
              <a:t>Entering the table with </a:t>
            </a:r>
            <a:r>
              <a:rPr sz="2800" spc="10" dirty="0">
                <a:latin typeface="Arial"/>
                <a:cs typeface="Arial"/>
              </a:rPr>
              <a:t>m </a:t>
            </a:r>
            <a:r>
              <a:rPr sz="2800" spc="5" dirty="0">
                <a:latin typeface="Arial"/>
                <a:cs typeface="Arial"/>
              </a:rPr>
              <a:t>=</a:t>
            </a:r>
            <a:r>
              <a:rPr sz="2800" spc="-95" dirty="0">
                <a:latin typeface="Arial"/>
                <a:cs typeface="Arial"/>
              </a:rPr>
              <a:t> </a:t>
            </a:r>
            <a:r>
              <a:rPr sz="2800" spc="5" dirty="0">
                <a:latin typeface="Arial"/>
                <a:cs typeface="Arial"/>
              </a:rPr>
              <a:t>5  and n = 6, </a:t>
            </a:r>
            <a:r>
              <a:rPr sz="2800" spc="10" dirty="0">
                <a:latin typeface="Arial"/>
                <a:cs typeface="Arial"/>
              </a:rPr>
              <a:t>we </a:t>
            </a:r>
            <a:r>
              <a:rPr sz="2800" spc="5" dirty="0">
                <a:latin typeface="Arial"/>
                <a:cs typeface="Arial"/>
              </a:rPr>
              <a:t>find that the  area </a:t>
            </a:r>
            <a:r>
              <a:rPr sz="2800" dirty="0">
                <a:latin typeface="Arial"/>
                <a:cs typeface="Arial"/>
              </a:rPr>
              <a:t>to </a:t>
            </a:r>
            <a:r>
              <a:rPr sz="2800" spc="5" dirty="0">
                <a:latin typeface="Arial"/>
                <a:cs typeface="Arial"/>
              </a:rPr>
              <a:t>the </a:t>
            </a:r>
            <a:r>
              <a:rPr sz="2800" dirty="0">
                <a:latin typeface="Arial"/>
                <a:cs typeface="Arial"/>
              </a:rPr>
              <a:t>left </a:t>
            </a:r>
            <a:r>
              <a:rPr sz="2800" spc="5" dirty="0">
                <a:latin typeface="Arial"/>
                <a:cs typeface="Arial"/>
              </a:rPr>
              <a:t>of </a:t>
            </a:r>
            <a:r>
              <a:rPr sz="2800" spc="15" dirty="0">
                <a:latin typeface="Arial"/>
                <a:cs typeface="Arial"/>
              </a:rPr>
              <a:t>W </a:t>
            </a:r>
            <a:r>
              <a:rPr sz="2800" spc="5" dirty="0">
                <a:latin typeface="Arial"/>
                <a:cs typeface="Arial"/>
              </a:rPr>
              <a:t>= 42 is  </a:t>
            </a:r>
            <a:r>
              <a:rPr sz="2800" dirty="0">
                <a:latin typeface="Arial"/>
                <a:cs typeface="Arial"/>
              </a:rPr>
              <a:t>0.0152</a:t>
            </a:r>
            <a:endParaRPr sz="2800">
              <a:latin typeface="Arial"/>
              <a:cs typeface="Arial"/>
            </a:endParaRPr>
          </a:p>
          <a:p>
            <a:pPr marL="12700" marR="31115">
              <a:lnSpc>
                <a:spcPts val="3000"/>
              </a:lnSpc>
              <a:spcBef>
                <a:spcPts val="1200"/>
              </a:spcBef>
            </a:pPr>
            <a:r>
              <a:rPr sz="2800" spc="5" dirty="0">
                <a:latin typeface="Arial"/>
                <a:cs typeface="Arial"/>
              </a:rPr>
              <a:t>Since </a:t>
            </a:r>
            <a:r>
              <a:rPr sz="2800" spc="10" dirty="0">
                <a:latin typeface="Arial"/>
                <a:cs typeface="Arial"/>
              </a:rPr>
              <a:t>P </a:t>
            </a:r>
            <a:r>
              <a:rPr sz="2800" spc="5" dirty="0">
                <a:latin typeface="Arial"/>
                <a:cs typeface="Arial"/>
              </a:rPr>
              <a:t>&lt; 0.05, </a:t>
            </a:r>
            <a:r>
              <a:rPr sz="2800" spc="10" dirty="0">
                <a:latin typeface="Arial"/>
                <a:cs typeface="Arial"/>
              </a:rPr>
              <a:t>we </a:t>
            </a:r>
            <a:r>
              <a:rPr sz="2800" spc="5" dirty="0">
                <a:latin typeface="Arial"/>
                <a:cs typeface="Arial"/>
              </a:rPr>
              <a:t>reject</a:t>
            </a:r>
            <a:r>
              <a:rPr sz="2800" spc="-150" dirty="0">
                <a:latin typeface="Arial"/>
                <a:cs typeface="Arial"/>
              </a:rPr>
              <a:t> </a:t>
            </a:r>
            <a:r>
              <a:rPr sz="2800" spc="10" dirty="0">
                <a:latin typeface="Arial"/>
                <a:cs typeface="Arial"/>
              </a:rPr>
              <a:t>H0  </a:t>
            </a:r>
            <a:r>
              <a:rPr sz="2800" spc="5" dirty="0">
                <a:latin typeface="Arial"/>
                <a:cs typeface="Arial"/>
              </a:rPr>
              <a:t>and conclude that </a:t>
            </a:r>
            <a:r>
              <a:rPr sz="2800" spc="10" dirty="0">
                <a:latin typeface="Arial"/>
                <a:cs typeface="Arial"/>
              </a:rPr>
              <a:t>mean  </a:t>
            </a:r>
            <a:r>
              <a:rPr sz="2800" spc="5" dirty="0">
                <a:latin typeface="Arial"/>
                <a:cs typeface="Arial"/>
              </a:rPr>
              <a:t>lifetime </a:t>
            </a:r>
            <a:r>
              <a:rPr sz="2800" dirty="0">
                <a:latin typeface="Arial"/>
                <a:cs typeface="Arial"/>
              </a:rPr>
              <a:t>for </a:t>
            </a:r>
            <a:r>
              <a:rPr sz="2800" spc="5" dirty="0">
                <a:latin typeface="Arial"/>
                <a:cs typeface="Arial"/>
              </a:rPr>
              <a:t>route </a:t>
            </a:r>
            <a:r>
              <a:rPr sz="2800" spc="10" dirty="0">
                <a:latin typeface="Arial"/>
                <a:cs typeface="Arial"/>
              </a:rPr>
              <a:t>A </a:t>
            </a:r>
            <a:r>
              <a:rPr sz="2800" spc="5" dirty="0">
                <a:latin typeface="Arial"/>
                <a:cs typeface="Arial"/>
              </a:rPr>
              <a:t>is</a:t>
            </a:r>
            <a:r>
              <a:rPr sz="2800" spc="-365" dirty="0">
                <a:latin typeface="Arial"/>
                <a:cs typeface="Arial"/>
              </a:rPr>
              <a:t> </a:t>
            </a:r>
            <a:r>
              <a:rPr sz="2800" spc="5" dirty="0">
                <a:latin typeface="Arial"/>
                <a:cs typeface="Arial"/>
              </a:rPr>
              <a:t>less.</a:t>
            </a:r>
            <a:endParaRPr sz="2800">
              <a:latin typeface="Arial"/>
              <a:cs typeface="Arial"/>
            </a:endParaRPr>
          </a:p>
        </p:txBody>
      </p:sp>
      <p:sp>
        <p:nvSpPr>
          <p:cNvPr id="8" name="object 8"/>
          <p:cNvSpPr/>
          <p:nvPr/>
        </p:nvSpPr>
        <p:spPr>
          <a:xfrm>
            <a:off x="510179" y="1828800"/>
            <a:ext cx="3544010" cy="44704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300" y="546100"/>
            <a:ext cx="2727325" cy="695960"/>
          </a:xfrm>
          <a:prstGeom prst="rect">
            <a:avLst/>
          </a:prstGeom>
        </p:spPr>
        <p:txBody>
          <a:bodyPr vert="horz" wrap="square" lIns="0" tIns="12700" rIns="0" bIns="0" rtlCol="0">
            <a:spAutoFit/>
          </a:bodyPr>
          <a:lstStyle/>
          <a:p>
            <a:pPr marL="12700">
              <a:lnSpc>
                <a:spcPct val="100000"/>
              </a:lnSpc>
              <a:spcBef>
                <a:spcPts val="100"/>
              </a:spcBef>
            </a:pPr>
            <a:r>
              <a:rPr spc="-5" dirty="0"/>
              <a:t>Problem</a:t>
            </a:r>
            <a:r>
              <a:rPr spc="-80" dirty="0"/>
              <a:t> </a:t>
            </a:r>
            <a:r>
              <a:rPr dirty="0"/>
              <a:t>3</a:t>
            </a:r>
          </a:p>
        </p:txBody>
      </p:sp>
      <p:sp>
        <p:nvSpPr>
          <p:cNvPr id="3" name="object 3"/>
          <p:cNvSpPr txBox="1">
            <a:spLocks noGrp="1"/>
          </p:cNvSpPr>
          <p:nvPr>
            <p:ph type="body" idx="1"/>
          </p:nvPr>
        </p:nvSpPr>
        <p:spPr>
          <a:prstGeom prst="rect">
            <a:avLst/>
          </a:prstGeom>
        </p:spPr>
        <p:txBody>
          <a:bodyPr vert="horz" wrap="square" lIns="0" tIns="14604" rIns="0" bIns="0" rtlCol="0">
            <a:spAutoFit/>
          </a:bodyPr>
          <a:lstStyle/>
          <a:p>
            <a:pPr marL="367665" marR="5080" indent="-49530">
              <a:lnSpc>
                <a:spcPct val="100600"/>
              </a:lnSpc>
              <a:spcBef>
                <a:spcPts val="114"/>
              </a:spcBef>
            </a:pPr>
            <a:r>
              <a:rPr spc="25" dirty="0"/>
              <a:t>A </a:t>
            </a:r>
            <a:r>
              <a:rPr spc="20" dirty="0"/>
              <a:t>new </a:t>
            </a:r>
            <a:r>
              <a:rPr spc="15" dirty="0"/>
              <a:t>post </a:t>
            </a:r>
            <a:r>
              <a:rPr spc="10" dirty="0"/>
              <a:t>surgical treatment is </a:t>
            </a:r>
            <a:r>
              <a:rPr spc="15" dirty="0"/>
              <a:t>being </a:t>
            </a:r>
            <a:r>
              <a:rPr spc="10" dirty="0"/>
              <a:t>compared </a:t>
            </a:r>
            <a:r>
              <a:rPr spc="15" dirty="0"/>
              <a:t>with a  standard </a:t>
            </a:r>
            <a:r>
              <a:rPr spc="10" dirty="0"/>
              <a:t>treatment. </a:t>
            </a:r>
            <a:r>
              <a:rPr spc="15" dirty="0"/>
              <a:t>Seven subjects </a:t>
            </a:r>
            <a:r>
              <a:rPr spc="5" dirty="0"/>
              <a:t>receive </a:t>
            </a:r>
            <a:r>
              <a:rPr spc="15" dirty="0"/>
              <a:t>the </a:t>
            </a:r>
            <a:r>
              <a:rPr spc="20" dirty="0"/>
              <a:t>new  </a:t>
            </a:r>
            <a:r>
              <a:rPr spc="10" dirty="0"/>
              <a:t>treatment, </a:t>
            </a:r>
            <a:r>
              <a:rPr spc="15" dirty="0"/>
              <a:t>while seven others (the </a:t>
            </a:r>
            <a:r>
              <a:rPr spc="5" dirty="0"/>
              <a:t>controls) receive </a:t>
            </a:r>
            <a:r>
              <a:rPr spc="15" dirty="0"/>
              <a:t>the  standard </a:t>
            </a:r>
            <a:r>
              <a:rPr spc="10" dirty="0"/>
              <a:t>treatment. </a:t>
            </a:r>
            <a:r>
              <a:rPr spc="20" dirty="0"/>
              <a:t>The </a:t>
            </a:r>
            <a:r>
              <a:rPr spc="5" dirty="0"/>
              <a:t>recovery </a:t>
            </a:r>
            <a:r>
              <a:rPr spc="10" dirty="0"/>
              <a:t>times, in </a:t>
            </a:r>
            <a:r>
              <a:rPr spc="15" dirty="0"/>
              <a:t>days, </a:t>
            </a:r>
            <a:r>
              <a:rPr spc="10" dirty="0"/>
              <a:t>is given.  </a:t>
            </a:r>
            <a:r>
              <a:rPr spc="20" dirty="0"/>
              <a:t>Can </a:t>
            </a:r>
            <a:r>
              <a:rPr spc="15" dirty="0"/>
              <a:t>you conclude that the </a:t>
            </a:r>
            <a:r>
              <a:rPr spc="20" dirty="0"/>
              <a:t>mean </a:t>
            </a:r>
            <a:r>
              <a:rPr spc="15" dirty="0"/>
              <a:t>rate </a:t>
            </a:r>
            <a:r>
              <a:rPr spc="10" dirty="0"/>
              <a:t>differs </a:t>
            </a:r>
            <a:r>
              <a:rPr spc="15" dirty="0"/>
              <a:t>between the  </a:t>
            </a:r>
            <a:r>
              <a:rPr spc="10" dirty="0"/>
              <a:t>treatment </a:t>
            </a:r>
            <a:r>
              <a:rPr spc="20" dirty="0"/>
              <a:t>and</a:t>
            </a:r>
            <a:r>
              <a:rPr spc="-5" dirty="0"/>
              <a:t> </a:t>
            </a:r>
            <a:r>
              <a:rPr spc="5" dirty="0"/>
              <a:t>control?</a:t>
            </a:r>
          </a:p>
        </p:txBody>
      </p:sp>
      <p:sp>
        <p:nvSpPr>
          <p:cNvPr id="4" name="object 4"/>
          <p:cNvSpPr/>
          <p:nvPr/>
        </p:nvSpPr>
        <p:spPr>
          <a:xfrm>
            <a:off x="587062" y="4898182"/>
            <a:ext cx="8952942" cy="104528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6248" y="1040639"/>
            <a:ext cx="9538828" cy="603371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311400" y="254000"/>
            <a:ext cx="5458460" cy="695960"/>
          </a:xfrm>
          <a:prstGeom prst="rect">
            <a:avLst/>
          </a:prstGeom>
        </p:spPr>
        <p:txBody>
          <a:bodyPr vert="horz" wrap="square" lIns="0" tIns="12700" rIns="0" bIns="0" rtlCol="0">
            <a:spAutoFit/>
          </a:bodyPr>
          <a:lstStyle/>
          <a:p>
            <a:pPr marL="12700">
              <a:lnSpc>
                <a:spcPct val="100000"/>
              </a:lnSpc>
              <a:spcBef>
                <a:spcPts val="100"/>
              </a:spcBef>
              <a:tabLst>
                <a:tab pos="2869565" algn="l"/>
              </a:tabLst>
            </a:pPr>
            <a:r>
              <a:rPr spc="-5" dirty="0"/>
              <a:t>Problem</a:t>
            </a:r>
            <a:r>
              <a:rPr dirty="0"/>
              <a:t> 3	:</a:t>
            </a:r>
            <a:r>
              <a:rPr spc="-80" dirty="0"/>
              <a:t> </a:t>
            </a:r>
            <a:r>
              <a:rPr spc="-5" dirty="0"/>
              <a:t>Solution</a:t>
            </a:r>
          </a:p>
        </p:txBody>
      </p:sp>
      <p:sp>
        <p:nvSpPr>
          <p:cNvPr id="4" name="object 4"/>
          <p:cNvSpPr txBox="1"/>
          <p:nvPr/>
        </p:nvSpPr>
        <p:spPr>
          <a:xfrm>
            <a:off x="4292600" y="7254490"/>
            <a:ext cx="1508125" cy="203200"/>
          </a:xfrm>
          <a:prstGeom prst="rect">
            <a:avLst/>
          </a:prstGeom>
        </p:spPr>
        <p:txBody>
          <a:bodyPr vert="horz" wrap="square" lIns="0" tIns="0" rIns="0" bIns="0" rtlCol="0">
            <a:spAutoFit/>
          </a:bodyPr>
          <a:lstStyle/>
          <a:p>
            <a:pPr marL="12700">
              <a:lnSpc>
                <a:spcPts val="1460"/>
              </a:lnSpc>
            </a:pPr>
            <a:r>
              <a:rPr sz="1400" dirty="0">
                <a:latin typeface="Arial"/>
                <a:cs typeface="Arial"/>
              </a:rPr>
              <a:t>Prof. Preet</a:t>
            </a:r>
            <a:r>
              <a:rPr sz="1400" spc="-100" dirty="0">
                <a:latin typeface="Arial"/>
                <a:cs typeface="Arial"/>
              </a:rPr>
              <a:t> </a:t>
            </a:r>
            <a:r>
              <a:rPr sz="1400" dirty="0">
                <a:latin typeface="Arial"/>
                <a:cs typeface="Arial"/>
              </a:rPr>
              <a:t>Kanwal</a:t>
            </a:r>
            <a:endParaRPr sz="1400">
              <a:latin typeface="Arial"/>
              <a:cs typeface="Arial"/>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33500" y="2070100"/>
            <a:ext cx="7162165" cy="2473960"/>
          </a:xfrm>
          <a:prstGeom prst="rect">
            <a:avLst/>
          </a:prstGeom>
        </p:spPr>
        <p:txBody>
          <a:bodyPr vert="horz" wrap="square" lIns="0" tIns="12700" rIns="0" bIns="0" rtlCol="0">
            <a:spAutoFit/>
          </a:bodyPr>
          <a:lstStyle/>
          <a:p>
            <a:pPr marL="12700">
              <a:lnSpc>
                <a:spcPts val="4990"/>
              </a:lnSpc>
              <a:spcBef>
                <a:spcPts val="100"/>
              </a:spcBef>
              <a:tabLst>
                <a:tab pos="6155055" algn="l"/>
              </a:tabLst>
            </a:pPr>
            <a:r>
              <a:rPr sz="4400" b="1" dirty="0">
                <a:solidFill>
                  <a:srgbClr val="3465A4"/>
                </a:solidFill>
                <a:latin typeface="Arial"/>
                <a:cs typeface="Arial"/>
              </a:rPr>
              <a:t>2)</a:t>
            </a:r>
            <a:r>
              <a:rPr sz="4400" b="1" spc="-5" dirty="0">
                <a:solidFill>
                  <a:srgbClr val="3465A4"/>
                </a:solidFill>
                <a:latin typeface="Arial"/>
                <a:cs typeface="Arial"/>
              </a:rPr>
              <a:t> </a:t>
            </a:r>
            <a:r>
              <a:rPr sz="4400" b="1" spc="-40" dirty="0">
                <a:solidFill>
                  <a:srgbClr val="3465A4"/>
                </a:solidFill>
                <a:latin typeface="Arial"/>
                <a:cs typeface="Arial"/>
              </a:rPr>
              <a:t>W</a:t>
            </a:r>
            <a:r>
              <a:rPr sz="4400" b="1" spc="-5" dirty="0">
                <a:solidFill>
                  <a:srgbClr val="3465A4"/>
                </a:solidFill>
                <a:latin typeface="Arial"/>
                <a:cs typeface="Arial"/>
              </a:rPr>
              <a:t>il</a:t>
            </a:r>
            <a:r>
              <a:rPr sz="4400" b="1" dirty="0">
                <a:solidFill>
                  <a:srgbClr val="3465A4"/>
                </a:solidFill>
                <a:latin typeface="Arial"/>
                <a:cs typeface="Arial"/>
              </a:rPr>
              <a:t>c</a:t>
            </a:r>
            <a:r>
              <a:rPr sz="4400" b="1" spc="-5" dirty="0">
                <a:solidFill>
                  <a:srgbClr val="3465A4"/>
                </a:solidFill>
                <a:latin typeface="Arial"/>
                <a:cs typeface="Arial"/>
              </a:rPr>
              <a:t>o</a:t>
            </a:r>
            <a:r>
              <a:rPr sz="4400" b="1" dirty="0">
                <a:solidFill>
                  <a:srgbClr val="3465A4"/>
                </a:solidFill>
                <a:latin typeface="Arial"/>
                <a:cs typeface="Arial"/>
              </a:rPr>
              <a:t>x</a:t>
            </a:r>
            <a:r>
              <a:rPr sz="4400" b="1" spc="-5" dirty="0">
                <a:solidFill>
                  <a:srgbClr val="3465A4"/>
                </a:solidFill>
                <a:latin typeface="Arial"/>
                <a:cs typeface="Arial"/>
              </a:rPr>
              <a:t>o</a:t>
            </a:r>
            <a:r>
              <a:rPr sz="4400" b="1" dirty="0">
                <a:solidFill>
                  <a:srgbClr val="3465A4"/>
                </a:solidFill>
                <a:latin typeface="Arial"/>
                <a:cs typeface="Arial"/>
              </a:rPr>
              <a:t>n</a:t>
            </a:r>
            <a:r>
              <a:rPr sz="4400" b="1" spc="-5" dirty="0">
                <a:solidFill>
                  <a:srgbClr val="3465A4"/>
                </a:solidFill>
                <a:latin typeface="Arial"/>
                <a:cs typeface="Arial"/>
              </a:rPr>
              <a:t> </a:t>
            </a:r>
            <a:r>
              <a:rPr sz="4400" b="1" dirty="0">
                <a:solidFill>
                  <a:srgbClr val="3465A4"/>
                </a:solidFill>
                <a:latin typeface="Arial"/>
                <a:cs typeface="Arial"/>
              </a:rPr>
              <a:t>Ra</a:t>
            </a:r>
            <a:r>
              <a:rPr sz="4400" b="1" spc="-5" dirty="0">
                <a:solidFill>
                  <a:srgbClr val="3465A4"/>
                </a:solidFill>
                <a:latin typeface="Arial"/>
                <a:cs typeface="Arial"/>
              </a:rPr>
              <a:t>n</a:t>
            </a:r>
            <a:r>
              <a:rPr sz="4400" b="1" dirty="0">
                <a:solidFill>
                  <a:srgbClr val="3465A4"/>
                </a:solidFill>
                <a:latin typeface="Arial"/>
                <a:cs typeface="Arial"/>
              </a:rPr>
              <a:t>k-s</a:t>
            </a:r>
            <a:r>
              <a:rPr sz="4400" b="1" spc="-5" dirty="0">
                <a:solidFill>
                  <a:srgbClr val="3465A4"/>
                </a:solidFill>
                <a:latin typeface="Arial"/>
                <a:cs typeface="Arial"/>
              </a:rPr>
              <a:t>u</a:t>
            </a:r>
            <a:r>
              <a:rPr sz="4400" b="1" dirty="0">
                <a:solidFill>
                  <a:srgbClr val="3465A4"/>
                </a:solidFill>
                <a:latin typeface="Arial"/>
                <a:cs typeface="Arial"/>
              </a:rPr>
              <a:t>m	test</a:t>
            </a:r>
            <a:endParaRPr sz="4400">
              <a:latin typeface="Arial"/>
              <a:cs typeface="Arial"/>
            </a:endParaRPr>
          </a:p>
          <a:p>
            <a:pPr marL="229235" algn="ctr">
              <a:lnSpc>
                <a:spcPts val="4700"/>
              </a:lnSpc>
            </a:pPr>
            <a:r>
              <a:rPr sz="4400" b="1" dirty="0">
                <a:solidFill>
                  <a:srgbClr val="3465A4"/>
                </a:solidFill>
                <a:latin typeface="Arial"/>
                <a:cs typeface="Arial"/>
              </a:rPr>
              <a:t>or</a:t>
            </a:r>
            <a:endParaRPr sz="4400">
              <a:latin typeface="Arial"/>
              <a:cs typeface="Arial"/>
            </a:endParaRPr>
          </a:p>
          <a:p>
            <a:pPr marL="1104900" marR="863600" indent="-15875" algn="ctr">
              <a:lnSpc>
                <a:spcPts val="4600"/>
              </a:lnSpc>
              <a:spcBef>
                <a:spcPts val="430"/>
              </a:spcBef>
              <a:tabLst>
                <a:tab pos="2190750" algn="l"/>
                <a:tab pos="3867785" algn="l"/>
                <a:tab pos="5062220" algn="l"/>
              </a:tabLst>
            </a:pPr>
            <a:r>
              <a:rPr sz="4400" b="1" spc="-5" dirty="0">
                <a:solidFill>
                  <a:srgbClr val="3465A4"/>
                </a:solidFill>
                <a:latin typeface="Arial"/>
                <a:cs typeface="Arial"/>
              </a:rPr>
              <a:t>Mann-Whitney	</a:t>
            </a:r>
            <a:r>
              <a:rPr sz="4400" b="1" dirty="0">
                <a:solidFill>
                  <a:srgbClr val="3465A4"/>
                </a:solidFill>
                <a:latin typeface="Arial"/>
                <a:cs typeface="Arial"/>
              </a:rPr>
              <a:t>test  (f</a:t>
            </a:r>
            <a:r>
              <a:rPr sz="4400" b="1" spc="-5" dirty="0">
                <a:solidFill>
                  <a:srgbClr val="3465A4"/>
                </a:solidFill>
                <a:latin typeface="Arial"/>
                <a:cs typeface="Arial"/>
              </a:rPr>
              <a:t>o</a:t>
            </a:r>
            <a:r>
              <a:rPr sz="4400" b="1" dirty="0">
                <a:solidFill>
                  <a:srgbClr val="3465A4"/>
                </a:solidFill>
                <a:latin typeface="Arial"/>
                <a:cs typeface="Arial"/>
              </a:rPr>
              <a:t>r	</a:t>
            </a:r>
            <a:r>
              <a:rPr sz="4400" b="1" spc="-5" dirty="0">
                <a:solidFill>
                  <a:srgbClr val="3465A4"/>
                </a:solidFill>
                <a:latin typeface="Arial"/>
                <a:cs typeface="Arial"/>
              </a:rPr>
              <a:t>L</a:t>
            </a:r>
            <a:r>
              <a:rPr sz="4400" b="1" dirty="0">
                <a:solidFill>
                  <a:srgbClr val="3465A4"/>
                </a:solidFill>
                <a:latin typeface="Arial"/>
                <a:cs typeface="Arial"/>
              </a:rPr>
              <a:t>ar</a:t>
            </a:r>
            <a:r>
              <a:rPr sz="4400" b="1" spc="-5" dirty="0">
                <a:solidFill>
                  <a:srgbClr val="3465A4"/>
                </a:solidFill>
                <a:latin typeface="Arial"/>
                <a:cs typeface="Arial"/>
              </a:rPr>
              <a:t>g</a:t>
            </a:r>
            <a:r>
              <a:rPr sz="4400" b="1" dirty="0">
                <a:solidFill>
                  <a:srgbClr val="3465A4"/>
                </a:solidFill>
                <a:latin typeface="Arial"/>
                <a:cs typeface="Arial"/>
              </a:rPr>
              <a:t>e	sam</a:t>
            </a:r>
            <a:r>
              <a:rPr sz="4400" b="1" spc="-5" dirty="0">
                <a:solidFill>
                  <a:srgbClr val="3465A4"/>
                </a:solidFill>
                <a:latin typeface="Arial"/>
                <a:cs typeface="Arial"/>
              </a:rPr>
              <a:t>pl</a:t>
            </a:r>
            <a:r>
              <a:rPr sz="4400" b="1" dirty="0">
                <a:solidFill>
                  <a:srgbClr val="3465A4"/>
                </a:solidFill>
                <a:latin typeface="Arial"/>
                <a:cs typeface="Arial"/>
              </a:rPr>
              <a:t>es)</a:t>
            </a:r>
            <a:endParaRPr sz="4400">
              <a:latin typeface="Arial"/>
              <a:cs typeface="Arial"/>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90900" y="546100"/>
            <a:ext cx="3284220" cy="695960"/>
          </a:xfrm>
          <a:prstGeom prst="rect">
            <a:avLst/>
          </a:prstGeom>
        </p:spPr>
        <p:txBody>
          <a:bodyPr vert="horz" wrap="square" lIns="0" tIns="12700" rIns="0" bIns="0" rtlCol="0">
            <a:spAutoFit/>
          </a:bodyPr>
          <a:lstStyle/>
          <a:p>
            <a:pPr marL="12700">
              <a:lnSpc>
                <a:spcPct val="100000"/>
              </a:lnSpc>
              <a:spcBef>
                <a:spcPts val="100"/>
              </a:spcBef>
            </a:pPr>
            <a:r>
              <a:rPr spc="-5" dirty="0"/>
              <a:t>Introduction</a:t>
            </a:r>
          </a:p>
        </p:txBody>
      </p:sp>
      <p:sp>
        <p:nvSpPr>
          <p:cNvPr id="3" name="object 3"/>
          <p:cNvSpPr txBox="1"/>
          <p:nvPr/>
        </p:nvSpPr>
        <p:spPr>
          <a:xfrm>
            <a:off x="596900" y="18745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4" name="object 4"/>
          <p:cNvSpPr txBox="1"/>
          <p:nvPr/>
        </p:nvSpPr>
        <p:spPr>
          <a:xfrm>
            <a:off x="596900" y="44145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5" name="object 5"/>
          <p:cNvSpPr txBox="1"/>
          <p:nvPr/>
        </p:nvSpPr>
        <p:spPr>
          <a:xfrm>
            <a:off x="927100" y="1714500"/>
            <a:ext cx="8473440" cy="3942079"/>
          </a:xfrm>
          <a:prstGeom prst="rect">
            <a:avLst/>
          </a:prstGeom>
        </p:spPr>
        <p:txBody>
          <a:bodyPr vert="horz" wrap="square" lIns="0" tIns="59690" rIns="0" bIns="0" rtlCol="0">
            <a:spAutoFit/>
          </a:bodyPr>
          <a:lstStyle/>
          <a:p>
            <a:pPr marL="12700" marR="5080">
              <a:lnSpc>
                <a:spcPct val="90300"/>
              </a:lnSpc>
              <a:spcBef>
                <a:spcPts val="470"/>
              </a:spcBef>
            </a:pPr>
            <a:r>
              <a:rPr sz="3200" spc="-5" dirty="0">
                <a:latin typeface="Arial"/>
                <a:cs typeface="Arial"/>
              </a:rPr>
              <a:t>When both </a:t>
            </a:r>
            <a:r>
              <a:rPr sz="3200" dirty="0">
                <a:latin typeface="Arial"/>
                <a:cs typeface="Arial"/>
              </a:rPr>
              <a:t>sample sizes m and n are </a:t>
            </a:r>
            <a:r>
              <a:rPr sz="3200" spc="-5" dirty="0">
                <a:latin typeface="Arial"/>
                <a:cs typeface="Arial"/>
              </a:rPr>
              <a:t>greater  than </a:t>
            </a:r>
            <a:r>
              <a:rPr sz="3200" dirty="0">
                <a:latin typeface="Arial"/>
                <a:cs typeface="Arial"/>
              </a:rPr>
              <a:t>8, it can be shown by advanced </a:t>
            </a:r>
            <a:r>
              <a:rPr sz="3200" spc="-5" dirty="0">
                <a:latin typeface="Arial"/>
                <a:cs typeface="Arial"/>
              </a:rPr>
              <a:t>methods  that the </a:t>
            </a:r>
            <a:r>
              <a:rPr sz="3200" dirty="0">
                <a:latin typeface="Arial"/>
                <a:cs typeface="Arial"/>
              </a:rPr>
              <a:t>null </a:t>
            </a:r>
            <a:r>
              <a:rPr sz="3200" spc="-5" dirty="0">
                <a:latin typeface="Arial"/>
                <a:cs typeface="Arial"/>
              </a:rPr>
              <a:t>distribution </a:t>
            </a:r>
            <a:r>
              <a:rPr sz="3200" dirty="0">
                <a:latin typeface="Arial"/>
                <a:cs typeface="Arial"/>
              </a:rPr>
              <a:t>of </a:t>
            </a:r>
            <a:r>
              <a:rPr sz="3200" spc="-5" dirty="0">
                <a:latin typeface="Arial"/>
                <a:cs typeface="Arial"/>
              </a:rPr>
              <a:t>the test statistic </a:t>
            </a:r>
            <a:r>
              <a:rPr sz="3200" dirty="0">
                <a:latin typeface="Arial"/>
                <a:cs typeface="Arial"/>
              </a:rPr>
              <a:t>W is  </a:t>
            </a:r>
            <a:r>
              <a:rPr sz="3200" spc="-5" dirty="0">
                <a:latin typeface="Arial"/>
                <a:cs typeface="Arial"/>
              </a:rPr>
              <a:t>approximately</a:t>
            </a:r>
            <a:r>
              <a:rPr sz="3200" spc="-10" dirty="0">
                <a:latin typeface="Arial"/>
                <a:cs typeface="Arial"/>
              </a:rPr>
              <a:t> </a:t>
            </a:r>
            <a:r>
              <a:rPr sz="3200" dirty="0">
                <a:latin typeface="Arial"/>
                <a:cs typeface="Arial"/>
              </a:rPr>
              <a:t>normal:</a:t>
            </a:r>
            <a:endParaRPr sz="3200">
              <a:latin typeface="Arial"/>
              <a:cs typeface="Arial"/>
            </a:endParaRPr>
          </a:p>
          <a:p>
            <a:pPr marL="12700" indent="531495">
              <a:lnSpc>
                <a:spcPct val="100000"/>
              </a:lnSpc>
              <a:spcBef>
                <a:spcPts val="960"/>
              </a:spcBef>
            </a:pPr>
            <a:r>
              <a:rPr sz="3200" b="1" dirty="0">
                <a:solidFill>
                  <a:srgbClr val="3465A4"/>
                </a:solidFill>
                <a:latin typeface="Arial"/>
                <a:cs typeface="Arial"/>
              </a:rPr>
              <a:t>W ~ N( m(m +n </a:t>
            </a:r>
            <a:r>
              <a:rPr sz="3200" b="1" spc="-5" dirty="0">
                <a:solidFill>
                  <a:srgbClr val="3465A4"/>
                </a:solidFill>
                <a:latin typeface="Arial"/>
                <a:cs typeface="Arial"/>
              </a:rPr>
              <a:t>+1)/2 </a:t>
            </a:r>
            <a:r>
              <a:rPr sz="3200" b="1" dirty="0">
                <a:solidFill>
                  <a:srgbClr val="3465A4"/>
                </a:solidFill>
                <a:latin typeface="Arial"/>
                <a:cs typeface="Arial"/>
              </a:rPr>
              <a:t>, </a:t>
            </a:r>
            <a:r>
              <a:rPr sz="3200" b="1" spc="-5" dirty="0">
                <a:solidFill>
                  <a:srgbClr val="3465A4"/>
                </a:solidFill>
                <a:latin typeface="Arial"/>
                <a:cs typeface="Arial"/>
              </a:rPr>
              <a:t>mn(m </a:t>
            </a:r>
            <a:r>
              <a:rPr sz="3200" b="1" dirty="0">
                <a:solidFill>
                  <a:srgbClr val="3465A4"/>
                </a:solidFill>
                <a:latin typeface="Arial"/>
                <a:cs typeface="Arial"/>
              </a:rPr>
              <a:t>+n</a:t>
            </a:r>
            <a:r>
              <a:rPr sz="3200" b="1" spc="-40" dirty="0">
                <a:solidFill>
                  <a:srgbClr val="3465A4"/>
                </a:solidFill>
                <a:latin typeface="Arial"/>
                <a:cs typeface="Arial"/>
              </a:rPr>
              <a:t> </a:t>
            </a:r>
            <a:r>
              <a:rPr sz="3200" b="1" spc="-5" dirty="0">
                <a:solidFill>
                  <a:srgbClr val="3465A4"/>
                </a:solidFill>
                <a:latin typeface="Arial"/>
                <a:cs typeface="Arial"/>
              </a:rPr>
              <a:t>+1)/12)</a:t>
            </a:r>
            <a:endParaRPr sz="3200">
              <a:latin typeface="Arial"/>
              <a:cs typeface="Arial"/>
            </a:endParaRPr>
          </a:p>
          <a:p>
            <a:pPr marL="12700" marR="138430" algn="just">
              <a:lnSpc>
                <a:spcPct val="89800"/>
              </a:lnSpc>
              <a:spcBef>
                <a:spcPts val="1455"/>
              </a:spcBef>
            </a:pPr>
            <a:r>
              <a:rPr sz="3200" spc="-90" dirty="0">
                <a:latin typeface="Arial"/>
                <a:cs typeface="Arial"/>
              </a:rPr>
              <a:t>Test </a:t>
            </a:r>
            <a:r>
              <a:rPr sz="3200" dirty="0">
                <a:latin typeface="Arial"/>
                <a:cs typeface="Arial"/>
              </a:rPr>
              <a:t>is </a:t>
            </a:r>
            <a:r>
              <a:rPr sz="3200" spc="-5" dirty="0">
                <a:latin typeface="Arial"/>
                <a:cs typeface="Arial"/>
              </a:rPr>
              <a:t>performed </a:t>
            </a:r>
            <a:r>
              <a:rPr sz="3200" dirty="0">
                <a:latin typeface="Arial"/>
                <a:cs typeface="Arial"/>
              </a:rPr>
              <a:t>by </a:t>
            </a:r>
            <a:r>
              <a:rPr sz="3200" spc="-5" dirty="0">
                <a:latin typeface="Arial"/>
                <a:cs typeface="Arial"/>
              </a:rPr>
              <a:t>computing the </a:t>
            </a:r>
            <a:r>
              <a:rPr sz="3200" dirty="0">
                <a:latin typeface="Arial"/>
                <a:cs typeface="Arial"/>
              </a:rPr>
              <a:t>z-score of  W , and </a:t>
            </a:r>
            <a:r>
              <a:rPr sz="3200" spc="-5" dirty="0">
                <a:latin typeface="Arial"/>
                <a:cs typeface="Arial"/>
              </a:rPr>
              <a:t>then </a:t>
            </a:r>
            <a:r>
              <a:rPr sz="3200" dirty="0">
                <a:latin typeface="Arial"/>
                <a:cs typeface="Arial"/>
              </a:rPr>
              <a:t>using </a:t>
            </a:r>
            <a:r>
              <a:rPr sz="3200" spc="-5" dirty="0">
                <a:latin typeface="Arial"/>
                <a:cs typeface="Arial"/>
              </a:rPr>
              <a:t>the </a:t>
            </a:r>
            <a:r>
              <a:rPr sz="3200" dirty="0">
                <a:latin typeface="Arial"/>
                <a:cs typeface="Arial"/>
              </a:rPr>
              <a:t>normal </a:t>
            </a:r>
            <a:r>
              <a:rPr sz="3200" spc="-5" dirty="0">
                <a:latin typeface="Arial"/>
                <a:cs typeface="Arial"/>
              </a:rPr>
              <a:t>table to find the  </a:t>
            </a:r>
            <a:r>
              <a:rPr sz="3200" dirty="0">
                <a:latin typeface="Arial"/>
                <a:cs typeface="Arial"/>
              </a:rPr>
              <a:t>P-value.</a:t>
            </a:r>
            <a:endParaRPr sz="3200">
              <a:latin typeface="Arial"/>
              <a:cs typeface="Arial"/>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3100" y="2997200"/>
            <a:ext cx="6297930" cy="1031240"/>
          </a:xfrm>
          <a:prstGeom prst="rect">
            <a:avLst/>
          </a:prstGeom>
        </p:spPr>
        <p:txBody>
          <a:bodyPr vert="horz" wrap="square" lIns="0" tIns="12700" rIns="0" bIns="0" rtlCol="0">
            <a:spAutoFit/>
          </a:bodyPr>
          <a:lstStyle/>
          <a:p>
            <a:pPr marL="12700">
              <a:lnSpc>
                <a:spcPct val="100000"/>
              </a:lnSpc>
              <a:spcBef>
                <a:spcPts val="100"/>
              </a:spcBef>
              <a:tabLst>
                <a:tab pos="4623435" algn="l"/>
              </a:tabLst>
            </a:pPr>
            <a:r>
              <a:rPr sz="6600" dirty="0"/>
              <a:t>C</a:t>
            </a:r>
            <a:r>
              <a:rPr sz="6600" spc="-5" dirty="0"/>
              <a:t>hi-</a:t>
            </a:r>
            <a:r>
              <a:rPr sz="6600" dirty="0"/>
              <a:t>s</a:t>
            </a:r>
            <a:r>
              <a:rPr sz="6600" spc="-5" dirty="0"/>
              <a:t>qu</a:t>
            </a:r>
            <a:r>
              <a:rPr sz="6600" dirty="0"/>
              <a:t>are	</a:t>
            </a:r>
            <a:r>
              <a:rPr sz="6600" spc="-490" dirty="0"/>
              <a:t>T</a:t>
            </a:r>
            <a:r>
              <a:rPr sz="6600" dirty="0"/>
              <a:t>est</a:t>
            </a:r>
            <a:endParaRPr sz="660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3700" y="355600"/>
            <a:ext cx="4207510" cy="695960"/>
          </a:xfrm>
          <a:prstGeom prst="rect">
            <a:avLst/>
          </a:prstGeom>
        </p:spPr>
        <p:txBody>
          <a:bodyPr vert="horz" wrap="square" lIns="0" tIns="12700" rIns="0" bIns="0" rtlCol="0">
            <a:spAutoFit/>
          </a:bodyPr>
          <a:lstStyle/>
          <a:p>
            <a:pPr marL="12700">
              <a:lnSpc>
                <a:spcPct val="100000"/>
              </a:lnSpc>
              <a:spcBef>
                <a:spcPts val="100"/>
              </a:spcBef>
              <a:tabLst>
                <a:tab pos="3086100" algn="l"/>
              </a:tabLst>
            </a:pPr>
            <a:r>
              <a:rPr dirty="0"/>
              <a:t>C</a:t>
            </a:r>
            <a:r>
              <a:rPr spc="-5" dirty="0"/>
              <a:t>hi</a:t>
            </a:r>
            <a:r>
              <a:rPr dirty="0"/>
              <a:t>-s</a:t>
            </a:r>
            <a:r>
              <a:rPr spc="-5" dirty="0"/>
              <a:t>qu</a:t>
            </a:r>
            <a:r>
              <a:rPr dirty="0"/>
              <a:t>are	</a:t>
            </a:r>
            <a:r>
              <a:rPr spc="-330" dirty="0"/>
              <a:t>T</a:t>
            </a:r>
            <a:r>
              <a:rPr dirty="0"/>
              <a:t>est</a:t>
            </a:r>
          </a:p>
        </p:txBody>
      </p:sp>
      <p:sp>
        <p:nvSpPr>
          <p:cNvPr id="3" name="object 3"/>
          <p:cNvSpPr txBox="1"/>
          <p:nvPr/>
        </p:nvSpPr>
        <p:spPr>
          <a:xfrm>
            <a:off x="596900" y="1660550"/>
            <a:ext cx="123189" cy="227329"/>
          </a:xfrm>
          <a:prstGeom prst="rect">
            <a:avLst/>
          </a:prstGeom>
        </p:spPr>
        <p:txBody>
          <a:bodyPr vert="horz" wrap="square" lIns="0" tIns="15875" rIns="0" bIns="0" rtlCol="0">
            <a:spAutoFit/>
          </a:bodyPr>
          <a:lstStyle/>
          <a:p>
            <a:pPr marL="12700">
              <a:lnSpc>
                <a:spcPct val="100000"/>
              </a:lnSpc>
              <a:spcBef>
                <a:spcPts val="125"/>
              </a:spcBef>
            </a:pPr>
            <a:r>
              <a:rPr sz="1300" spc="-20" dirty="0">
                <a:latin typeface="Trebuchet MS"/>
                <a:cs typeface="Trebuchet MS"/>
              </a:rPr>
              <a:t>●</a:t>
            </a:r>
            <a:endParaRPr sz="1300">
              <a:latin typeface="Trebuchet MS"/>
              <a:cs typeface="Trebuchet MS"/>
            </a:endParaRPr>
          </a:p>
        </p:txBody>
      </p:sp>
      <p:sp>
        <p:nvSpPr>
          <p:cNvPr id="4" name="object 4"/>
          <p:cNvSpPr txBox="1"/>
          <p:nvPr/>
        </p:nvSpPr>
        <p:spPr>
          <a:xfrm>
            <a:off x="596900" y="2625750"/>
            <a:ext cx="123189" cy="227329"/>
          </a:xfrm>
          <a:prstGeom prst="rect">
            <a:avLst/>
          </a:prstGeom>
        </p:spPr>
        <p:txBody>
          <a:bodyPr vert="horz" wrap="square" lIns="0" tIns="15875" rIns="0" bIns="0" rtlCol="0">
            <a:spAutoFit/>
          </a:bodyPr>
          <a:lstStyle/>
          <a:p>
            <a:pPr marL="12700">
              <a:lnSpc>
                <a:spcPct val="100000"/>
              </a:lnSpc>
              <a:spcBef>
                <a:spcPts val="125"/>
              </a:spcBef>
            </a:pPr>
            <a:r>
              <a:rPr sz="1300" spc="-20" dirty="0">
                <a:latin typeface="Trebuchet MS"/>
                <a:cs typeface="Trebuchet MS"/>
              </a:rPr>
              <a:t>●</a:t>
            </a:r>
            <a:endParaRPr sz="1300">
              <a:latin typeface="Trebuchet MS"/>
              <a:cs typeface="Trebuchet MS"/>
            </a:endParaRPr>
          </a:p>
        </p:txBody>
      </p:sp>
      <p:sp>
        <p:nvSpPr>
          <p:cNvPr id="5" name="object 5"/>
          <p:cNvSpPr txBox="1"/>
          <p:nvPr/>
        </p:nvSpPr>
        <p:spPr>
          <a:xfrm>
            <a:off x="901700" y="1518411"/>
            <a:ext cx="8360409" cy="1845945"/>
          </a:xfrm>
          <a:prstGeom prst="rect">
            <a:avLst/>
          </a:prstGeom>
        </p:spPr>
        <p:txBody>
          <a:bodyPr vert="horz" wrap="square" lIns="0" tIns="60960" rIns="0" bIns="0" rtlCol="0">
            <a:spAutoFit/>
          </a:bodyPr>
          <a:lstStyle/>
          <a:p>
            <a:pPr marL="12700" marR="5080">
              <a:lnSpc>
                <a:spcPts val="3200"/>
              </a:lnSpc>
              <a:spcBef>
                <a:spcPts val="480"/>
              </a:spcBef>
            </a:pPr>
            <a:r>
              <a:rPr sz="2950" spc="-10" dirty="0">
                <a:latin typeface="Arial"/>
                <a:cs typeface="Arial"/>
              </a:rPr>
              <a:t>The </a:t>
            </a:r>
            <a:r>
              <a:rPr sz="2950" spc="-5" dirty="0">
                <a:latin typeface="Arial"/>
                <a:cs typeface="Arial"/>
              </a:rPr>
              <a:t>technique to analyze a discrete outcome uses  what is called a chi-square</a:t>
            </a:r>
            <a:r>
              <a:rPr sz="2950" spc="-15" dirty="0">
                <a:latin typeface="Arial"/>
                <a:cs typeface="Arial"/>
              </a:rPr>
              <a:t> </a:t>
            </a:r>
            <a:r>
              <a:rPr sz="2950" spc="-5" dirty="0">
                <a:latin typeface="Arial"/>
                <a:cs typeface="Arial"/>
              </a:rPr>
              <a:t>test.</a:t>
            </a:r>
            <a:endParaRPr sz="2950">
              <a:latin typeface="Arial"/>
              <a:cs typeface="Arial"/>
            </a:endParaRPr>
          </a:p>
          <a:p>
            <a:pPr marL="12700" marR="29209">
              <a:lnSpc>
                <a:spcPts val="3200"/>
              </a:lnSpc>
              <a:spcBef>
                <a:spcPts val="1200"/>
              </a:spcBef>
            </a:pPr>
            <a:r>
              <a:rPr sz="2950" spc="-5" dirty="0">
                <a:latin typeface="Arial"/>
                <a:cs typeface="Arial"/>
              </a:rPr>
              <a:t>Chi-squared test is </a:t>
            </a:r>
            <a:r>
              <a:rPr sz="2950" b="1" spc="-5" dirty="0">
                <a:latin typeface="Arial"/>
                <a:cs typeface="Arial"/>
              </a:rPr>
              <a:t>used to assess the </a:t>
            </a:r>
            <a:r>
              <a:rPr sz="2950" b="1" spc="-10" dirty="0">
                <a:latin typeface="Arial"/>
                <a:cs typeface="Arial"/>
              </a:rPr>
              <a:t>following  </a:t>
            </a:r>
            <a:r>
              <a:rPr sz="2950" b="1" spc="-5" dirty="0">
                <a:latin typeface="Arial"/>
                <a:cs typeface="Arial"/>
              </a:rPr>
              <a:t>types </a:t>
            </a:r>
            <a:r>
              <a:rPr sz="2950" b="1" spc="-10" dirty="0">
                <a:latin typeface="Arial"/>
                <a:cs typeface="Arial"/>
              </a:rPr>
              <a:t>of comparison</a:t>
            </a:r>
            <a:r>
              <a:rPr sz="2950" spc="-10" dirty="0">
                <a:latin typeface="Arial"/>
                <a:cs typeface="Arial"/>
              </a:rPr>
              <a:t>:</a:t>
            </a:r>
            <a:endParaRPr sz="2950">
              <a:latin typeface="Arial"/>
              <a:cs typeface="Arial"/>
            </a:endParaRPr>
          </a:p>
        </p:txBody>
      </p:sp>
      <p:sp>
        <p:nvSpPr>
          <p:cNvPr id="6" name="object 6"/>
          <p:cNvSpPr txBox="1"/>
          <p:nvPr/>
        </p:nvSpPr>
        <p:spPr>
          <a:xfrm>
            <a:off x="1028700" y="4631435"/>
            <a:ext cx="160655" cy="320040"/>
          </a:xfrm>
          <a:prstGeom prst="rect">
            <a:avLst/>
          </a:prstGeom>
        </p:spPr>
        <p:txBody>
          <a:bodyPr vert="horz" wrap="square" lIns="0" tIns="16510" rIns="0" bIns="0" rtlCol="0">
            <a:spAutoFit/>
          </a:bodyPr>
          <a:lstStyle/>
          <a:p>
            <a:pPr marL="12700">
              <a:lnSpc>
                <a:spcPct val="100000"/>
              </a:lnSpc>
              <a:spcBef>
                <a:spcPts val="130"/>
              </a:spcBef>
            </a:pPr>
            <a:r>
              <a:rPr sz="1900" spc="15" dirty="0">
                <a:latin typeface="Symbol"/>
                <a:cs typeface="Symbol"/>
              </a:rPr>
              <a:t></a:t>
            </a:r>
            <a:endParaRPr sz="1900">
              <a:latin typeface="Symbol"/>
              <a:cs typeface="Symbol"/>
            </a:endParaRPr>
          </a:p>
        </p:txBody>
      </p:sp>
      <p:sp>
        <p:nvSpPr>
          <p:cNvPr id="7" name="object 7"/>
          <p:cNvSpPr txBox="1"/>
          <p:nvPr/>
        </p:nvSpPr>
        <p:spPr>
          <a:xfrm>
            <a:off x="1028700" y="5787135"/>
            <a:ext cx="160655" cy="320040"/>
          </a:xfrm>
          <a:prstGeom prst="rect">
            <a:avLst/>
          </a:prstGeom>
        </p:spPr>
        <p:txBody>
          <a:bodyPr vert="horz" wrap="square" lIns="0" tIns="16510" rIns="0" bIns="0" rtlCol="0">
            <a:spAutoFit/>
          </a:bodyPr>
          <a:lstStyle/>
          <a:p>
            <a:pPr marL="12700">
              <a:lnSpc>
                <a:spcPct val="100000"/>
              </a:lnSpc>
              <a:spcBef>
                <a:spcPts val="130"/>
              </a:spcBef>
            </a:pPr>
            <a:r>
              <a:rPr sz="1900" spc="15" dirty="0">
                <a:latin typeface="Symbol"/>
                <a:cs typeface="Symbol"/>
              </a:rPr>
              <a:t></a:t>
            </a:r>
            <a:endParaRPr sz="1900">
              <a:latin typeface="Symbol"/>
              <a:cs typeface="Symbol"/>
            </a:endParaRPr>
          </a:p>
        </p:txBody>
      </p:sp>
      <p:sp>
        <p:nvSpPr>
          <p:cNvPr id="8" name="object 8"/>
          <p:cNvSpPr txBox="1"/>
          <p:nvPr/>
        </p:nvSpPr>
        <p:spPr>
          <a:xfrm>
            <a:off x="1028700" y="3444747"/>
            <a:ext cx="8471535" cy="3085465"/>
          </a:xfrm>
          <a:prstGeom prst="rect">
            <a:avLst/>
          </a:prstGeom>
        </p:spPr>
        <p:txBody>
          <a:bodyPr vert="horz" wrap="square" lIns="0" tIns="65405" rIns="0" bIns="0" rtlCol="0">
            <a:spAutoFit/>
          </a:bodyPr>
          <a:lstStyle/>
          <a:p>
            <a:pPr marL="317500" marR="5080" indent="-304800">
              <a:lnSpc>
                <a:spcPts val="2700"/>
              </a:lnSpc>
              <a:spcBef>
                <a:spcPts val="515"/>
              </a:spcBef>
              <a:buSzPct val="74509"/>
              <a:buFont typeface="Symbol"/>
              <a:buChar char=""/>
              <a:tabLst>
                <a:tab pos="316865" algn="l"/>
                <a:tab pos="317500" algn="l"/>
              </a:tabLst>
            </a:pPr>
            <a:r>
              <a:rPr sz="2550" spc="15" dirty="0">
                <a:latin typeface="Arial"/>
                <a:cs typeface="Arial"/>
              </a:rPr>
              <a:t>A </a:t>
            </a:r>
            <a:r>
              <a:rPr sz="2550" b="1" spc="10" dirty="0">
                <a:solidFill>
                  <a:srgbClr val="3465A4"/>
                </a:solidFill>
                <a:latin typeface="Arial"/>
                <a:cs typeface="Arial"/>
              </a:rPr>
              <a:t>test </a:t>
            </a:r>
            <a:r>
              <a:rPr sz="2550" b="1" spc="5" dirty="0">
                <a:solidFill>
                  <a:srgbClr val="3465A4"/>
                </a:solidFill>
                <a:latin typeface="Arial"/>
                <a:cs typeface="Arial"/>
              </a:rPr>
              <a:t>of </a:t>
            </a:r>
            <a:r>
              <a:rPr sz="2550" b="1" spc="10" dirty="0">
                <a:solidFill>
                  <a:srgbClr val="3465A4"/>
                </a:solidFill>
                <a:latin typeface="Arial"/>
                <a:cs typeface="Arial"/>
              </a:rPr>
              <a:t>goodness </a:t>
            </a:r>
            <a:r>
              <a:rPr sz="2550" b="1" spc="5" dirty="0">
                <a:solidFill>
                  <a:srgbClr val="3465A4"/>
                </a:solidFill>
                <a:latin typeface="Arial"/>
                <a:cs typeface="Arial"/>
              </a:rPr>
              <a:t>of fit </a:t>
            </a:r>
            <a:r>
              <a:rPr sz="2550" spc="10" dirty="0">
                <a:latin typeface="Arial"/>
                <a:cs typeface="Arial"/>
              </a:rPr>
              <a:t>establishes whether an  observed frequency </a:t>
            </a:r>
            <a:r>
              <a:rPr sz="2550" spc="5" dirty="0">
                <a:latin typeface="Arial"/>
                <a:cs typeface="Arial"/>
              </a:rPr>
              <a:t>distribution </a:t>
            </a:r>
            <a:r>
              <a:rPr sz="2550" dirty="0">
                <a:latin typeface="Arial"/>
                <a:cs typeface="Arial"/>
              </a:rPr>
              <a:t>differs </a:t>
            </a:r>
            <a:r>
              <a:rPr sz="2550" spc="10" dirty="0">
                <a:latin typeface="Arial"/>
                <a:cs typeface="Arial"/>
              </a:rPr>
              <a:t>from a theoretical  </a:t>
            </a:r>
            <a:r>
              <a:rPr sz="2550" spc="5" dirty="0">
                <a:latin typeface="Arial"/>
                <a:cs typeface="Arial"/>
              </a:rPr>
              <a:t>distribution.</a:t>
            </a:r>
            <a:endParaRPr sz="2550">
              <a:latin typeface="Arial"/>
              <a:cs typeface="Arial"/>
            </a:endParaRPr>
          </a:p>
          <a:p>
            <a:pPr marL="317500" marR="690880">
              <a:lnSpc>
                <a:spcPts val="2700"/>
              </a:lnSpc>
              <a:spcBef>
                <a:spcPts val="1100"/>
              </a:spcBef>
              <a:tabLst>
                <a:tab pos="699135" algn="l"/>
              </a:tabLst>
            </a:pPr>
            <a:r>
              <a:rPr sz="2550" spc="15" dirty="0">
                <a:latin typeface="Arial"/>
                <a:cs typeface="Arial"/>
              </a:rPr>
              <a:t>A	</a:t>
            </a:r>
            <a:r>
              <a:rPr sz="2550" b="1" spc="10" dirty="0">
                <a:solidFill>
                  <a:srgbClr val="3465A4"/>
                </a:solidFill>
                <a:latin typeface="Arial"/>
                <a:cs typeface="Arial"/>
              </a:rPr>
              <a:t>test </a:t>
            </a:r>
            <a:r>
              <a:rPr sz="2550" b="1" spc="5" dirty="0">
                <a:solidFill>
                  <a:srgbClr val="3465A4"/>
                </a:solidFill>
                <a:latin typeface="Arial"/>
                <a:cs typeface="Arial"/>
              </a:rPr>
              <a:t>of </a:t>
            </a:r>
            <a:r>
              <a:rPr sz="2550" b="1" spc="10" dirty="0">
                <a:solidFill>
                  <a:srgbClr val="3465A4"/>
                </a:solidFill>
                <a:latin typeface="Arial"/>
                <a:cs typeface="Arial"/>
              </a:rPr>
              <a:t>homogeneity </a:t>
            </a:r>
            <a:r>
              <a:rPr sz="2550" spc="10" dirty="0">
                <a:latin typeface="Arial"/>
                <a:cs typeface="Arial"/>
              </a:rPr>
              <a:t>used </a:t>
            </a:r>
            <a:r>
              <a:rPr sz="2550" spc="5" dirty="0">
                <a:latin typeface="Arial"/>
                <a:cs typeface="Arial"/>
              </a:rPr>
              <a:t>to </a:t>
            </a:r>
            <a:r>
              <a:rPr sz="2550" spc="10" dirty="0">
                <a:latin typeface="Arial"/>
                <a:cs typeface="Arial"/>
              </a:rPr>
              <a:t>determine whether  frequency counts are distributed </a:t>
            </a:r>
            <a:r>
              <a:rPr sz="2550" spc="5" dirty="0">
                <a:latin typeface="Arial"/>
                <a:cs typeface="Arial"/>
              </a:rPr>
              <a:t>identically </a:t>
            </a:r>
            <a:r>
              <a:rPr sz="2550" spc="10" dirty="0">
                <a:latin typeface="Arial"/>
                <a:cs typeface="Arial"/>
              </a:rPr>
              <a:t>across  </a:t>
            </a:r>
            <a:r>
              <a:rPr sz="2550" dirty="0">
                <a:latin typeface="Arial"/>
                <a:cs typeface="Arial"/>
              </a:rPr>
              <a:t>different </a:t>
            </a:r>
            <a:r>
              <a:rPr sz="2550" spc="10" dirty="0">
                <a:latin typeface="Arial"/>
                <a:cs typeface="Arial"/>
              </a:rPr>
              <a:t>populations.</a:t>
            </a:r>
            <a:endParaRPr sz="2550">
              <a:latin typeface="Arial"/>
              <a:cs typeface="Arial"/>
            </a:endParaRPr>
          </a:p>
          <a:p>
            <a:pPr marL="317500" marR="33655">
              <a:lnSpc>
                <a:spcPts val="2700"/>
              </a:lnSpc>
              <a:spcBef>
                <a:spcPts val="1000"/>
              </a:spcBef>
            </a:pPr>
            <a:r>
              <a:rPr sz="2550" spc="15" dirty="0">
                <a:latin typeface="Arial"/>
                <a:cs typeface="Arial"/>
              </a:rPr>
              <a:t>A </a:t>
            </a:r>
            <a:r>
              <a:rPr sz="2550" b="1" spc="10" dirty="0">
                <a:solidFill>
                  <a:srgbClr val="3465A4"/>
                </a:solidFill>
                <a:latin typeface="Arial"/>
                <a:cs typeface="Arial"/>
              </a:rPr>
              <a:t>test </a:t>
            </a:r>
            <a:r>
              <a:rPr sz="2550" b="1" spc="5" dirty="0">
                <a:solidFill>
                  <a:srgbClr val="3465A4"/>
                </a:solidFill>
                <a:latin typeface="Arial"/>
                <a:cs typeface="Arial"/>
              </a:rPr>
              <a:t>of </a:t>
            </a:r>
            <a:r>
              <a:rPr sz="2550" b="1" spc="10" dirty="0">
                <a:solidFill>
                  <a:srgbClr val="3465A4"/>
                </a:solidFill>
                <a:latin typeface="Arial"/>
                <a:cs typeface="Arial"/>
              </a:rPr>
              <a:t>independence </a:t>
            </a:r>
            <a:r>
              <a:rPr sz="2550" spc="10" dirty="0">
                <a:latin typeface="Arial"/>
                <a:cs typeface="Arial"/>
              </a:rPr>
              <a:t>used </a:t>
            </a:r>
            <a:r>
              <a:rPr sz="2550" spc="5" dirty="0">
                <a:latin typeface="Arial"/>
                <a:cs typeface="Arial"/>
              </a:rPr>
              <a:t>to </a:t>
            </a:r>
            <a:r>
              <a:rPr sz="2550" spc="10" dirty="0">
                <a:latin typeface="Arial"/>
                <a:cs typeface="Arial"/>
              </a:rPr>
              <a:t>determine whether the  two categorical variables are independent of each</a:t>
            </a:r>
            <a:r>
              <a:rPr sz="2550" spc="-30" dirty="0">
                <a:latin typeface="Arial"/>
                <a:cs typeface="Arial"/>
              </a:rPr>
              <a:t> </a:t>
            </a:r>
            <a:r>
              <a:rPr sz="2550" spc="-15" dirty="0">
                <a:latin typeface="Arial"/>
                <a:cs typeface="Arial"/>
              </a:rPr>
              <a:t>other.</a:t>
            </a:r>
            <a:endParaRPr sz="2550">
              <a:latin typeface="Arial"/>
              <a:cs typeface="Arial"/>
            </a:endParaRP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7900" y="546100"/>
            <a:ext cx="5582285" cy="695960"/>
          </a:xfrm>
          <a:prstGeom prst="rect">
            <a:avLst/>
          </a:prstGeom>
        </p:spPr>
        <p:txBody>
          <a:bodyPr vert="horz" wrap="square" lIns="0" tIns="12700" rIns="0" bIns="0" rtlCol="0">
            <a:spAutoFit/>
          </a:bodyPr>
          <a:lstStyle/>
          <a:p>
            <a:pPr marL="12700">
              <a:lnSpc>
                <a:spcPct val="100000"/>
              </a:lnSpc>
              <a:spcBef>
                <a:spcPts val="100"/>
              </a:spcBef>
              <a:tabLst>
                <a:tab pos="3084830" algn="l"/>
                <a:tab pos="4574540" algn="l"/>
              </a:tabLst>
            </a:pPr>
            <a:r>
              <a:rPr dirty="0"/>
              <a:t>C</a:t>
            </a:r>
            <a:r>
              <a:rPr spc="-5" dirty="0"/>
              <a:t>ondi</a:t>
            </a:r>
            <a:r>
              <a:rPr dirty="0"/>
              <a:t>t</a:t>
            </a:r>
            <a:r>
              <a:rPr spc="-5" dirty="0"/>
              <a:t>ion</a:t>
            </a:r>
            <a:r>
              <a:rPr dirty="0"/>
              <a:t>s	to</a:t>
            </a:r>
            <a:r>
              <a:rPr spc="-5" dirty="0"/>
              <a:t> b</a:t>
            </a:r>
            <a:r>
              <a:rPr dirty="0"/>
              <a:t>e	met</a:t>
            </a:r>
          </a:p>
        </p:txBody>
      </p:sp>
      <p:sp>
        <p:nvSpPr>
          <p:cNvPr id="3" name="object 3"/>
          <p:cNvSpPr txBox="1"/>
          <p:nvPr/>
        </p:nvSpPr>
        <p:spPr>
          <a:xfrm>
            <a:off x="596900" y="1714500"/>
            <a:ext cx="8512175" cy="1389380"/>
          </a:xfrm>
          <a:prstGeom prst="rect">
            <a:avLst/>
          </a:prstGeom>
        </p:spPr>
        <p:txBody>
          <a:bodyPr vert="horz" wrap="square" lIns="0" tIns="62230" rIns="0" bIns="0" rtlCol="0">
            <a:spAutoFit/>
          </a:bodyPr>
          <a:lstStyle/>
          <a:p>
            <a:pPr marL="342900" marR="5080" indent="-330200">
              <a:lnSpc>
                <a:spcPct val="89800"/>
              </a:lnSpc>
              <a:spcBef>
                <a:spcPts val="490"/>
              </a:spcBef>
            </a:pPr>
            <a:r>
              <a:rPr sz="3200" spc="-5" dirty="0">
                <a:latin typeface="Arial"/>
                <a:cs typeface="Arial"/>
              </a:rPr>
              <a:t>The test </a:t>
            </a:r>
            <a:r>
              <a:rPr sz="3200" dirty="0">
                <a:latin typeface="Arial"/>
                <a:cs typeface="Arial"/>
              </a:rPr>
              <a:t>procedure described in </a:t>
            </a:r>
            <a:r>
              <a:rPr sz="3200" spc="-5" dirty="0">
                <a:latin typeface="Arial"/>
                <a:cs typeface="Arial"/>
              </a:rPr>
              <a:t>this </a:t>
            </a:r>
            <a:r>
              <a:rPr sz="3200" dirty="0">
                <a:latin typeface="Arial"/>
                <a:cs typeface="Arial"/>
              </a:rPr>
              <a:t>lesson is  </a:t>
            </a:r>
            <a:r>
              <a:rPr sz="3200" spc="-5" dirty="0">
                <a:latin typeface="Arial"/>
                <a:cs typeface="Arial"/>
              </a:rPr>
              <a:t>appropriate </a:t>
            </a:r>
            <a:r>
              <a:rPr sz="3200" dirty="0">
                <a:latin typeface="Arial"/>
                <a:cs typeface="Arial"/>
              </a:rPr>
              <a:t>when </a:t>
            </a:r>
            <a:r>
              <a:rPr sz="3200" spc="-5" dirty="0">
                <a:latin typeface="Arial"/>
                <a:cs typeface="Arial"/>
              </a:rPr>
              <a:t>the following conditions </a:t>
            </a:r>
            <a:r>
              <a:rPr sz="3200" dirty="0">
                <a:latin typeface="Arial"/>
                <a:cs typeface="Arial"/>
              </a:rPr>
              <a:t>are  </a:t>
            </a:r>
            <a:r>
              <a:rPr sz="3200" spc="-5" dirty="0">
                <a:latin typeface="Arial"/>
                <a:cs typeface="Arial"/>
              </a:rPr>
              <a:t>met:</a:t>
            </a:r>
            <a:endParaRPr sz="3200">
              <a:latin typeface="Arial"/>
              <a:cs typeface="Arial"/>
            </a:endParaRPr>
          </a:p>
        </p:txBody>
      </p:sp>
      <p:sp>
        <p:nvSpPr>
          <p:cNvPr id="4" name="object 4"/>
          <p:cNvSpPr txBox="1"/>
          <p:nvPr/>
        </p:nvSpPr>
        <p:spPr>
          <a:xfrm>
            <a:off x="1028700" y="3746500"/>
            <a:ext cx="172085" cy="345440"/>
          </a:xfrm>
          <a:prstGeom prst="rect">
            <a:avLst/>
          </a:prstGeom>
        </p:spPr>
        <p:txBody>
          <a:bodyPr vert="horz" wrap="square" lIns="0" tIns="12700" rIns="0" bIns="0" rtlCol="0">
            <a:spAutoFit/>
          </a:bodyPr>
          <a:lstStyle/>
          <a:p>
            <a:pPr marL="12700">
              <a:lnSpc>
                <a:spcPct val="100000"/>
              </a:lnSpc>
              <a:spcBef>
                <a:spcPts val="100"/>
              </a:spcBef>
            </a:pPr>
            <a:r>
              <a:rPr sz="2100" dirty="0">
                <a:latin typeface="Symbol"/>
                <a:cs typeface="Symbol"/>
              </a:rPr>
              <a:t></a:t>
            </a:r>
            <a:endParaRPr sz="2100">
              <a:latin typeface="Symbol"/>
              <a:cs typeface="Symbol"/>
            </a:endParaRPr>
          </a:p>
        </p:txBody>
      </p:sp>
      <p:sp>
        <p:nvSpPr>
          <p:cNvPr id="5" name="object 5"/>
          <p:cNvSpPr txBox="1"/>
          <p:nvPr/>
        </p:nvSpPr>
        <p:spPr>
          <a:xfrm>
            <a:off x="1028700" y="4267200"/>
            <a:ext cx="172085" cy="345440"/>
          </a:xfrm>
          <a:prstGeom prst="rect">
            <a:avLst/>
          </a:prstGeom>
        </p:spPr>
        <p:txBody>
          <a:bodyPr vert="horz" wrap="square" lIns="0" tIns="12700" rIns="0" bIns="0" rtlCol="0">
            <a:spAutoFit/>
          </a:bodyPr>
          <a:lstStyle/>
          <a:p>
            <a:pPr marL="12700">
              <a:lnSpc>
                <a:spcPct val="100000"/>
              </a:lnSpc>
              <a:spcBef>
                <a:spcPts val="100"/>
              </a:spcBef>
            </a:pPr>
            <a:r>
              <a:rPr sz="2100" dirty="0">
                <a:latin typeface="Symbol"/>
                <a:cs typeface="Symbol"/>
              </a:rPr>
              <a:t></a:t>
            </a:r>
            <a:endParaRPr sz="2100">
              <a:latin typeface="Symbol"/>
              <a:cs typeface="Symbol"/>
            </a:endParaRPr>
          </a:p>
        </p:txBody>
      </p:sp>
      <p:sp>
        <p:nvSpPr>
          <p:cNvPr id="6" name="object 6"/>
          <p:cNvSpPr txBox="1"/>
          <p:nvPr/>
        </p:nvSpPr>
        <p:spPr>
          <a:xfrm>
            <a:off x="1028700" y="3119120"/>
            <a:ext cx="8183245" cy="1955800"/>
          </a:xfrm>
          <a:prstGeom prst="rect">
            <a:avLst/>
          </a:prstGeom>
        </p:spPr>
        <p:txBody>
          <a:bodyPr vert="horz" wrap="square" lIns="0" tIns="12700" rIns="0" bIns="0" rtlCol="0">
            <a:spAutoFit/>
          </a:bodyPr>
          <a:lstStyle/>
          <a:p>
            <a:pPr marL="342900" marR="5080" indent="-330200">
              <a:lnSpc>
                <a:spcPct val="122000"/>
              </a:lnSpc>
              <a:spcBef>
                <a:spcPts val="100"/>
              </a:spcBef>
              <a:buSzPct val="75000"/>
              <a:buFont typeface="Symbol"/>
              <a:buChar char=""/>
              <a:tabLst>
                <a:tab pos="342265" algn="l"/>
                <a:tab pos="342900" algn="l"/>
              </a:tabLst>
            </a:pPr>
            <a:r>
              <a:rPr sz="2800" spc="-5" dirty="0">
                <a:latin typeface="Arial"/>
                <a:cs typeface="Arial"/>
              </a:rPr>
              <a:t>The </a:t>
            </a:r>
            <a:r>
              <a:rPr sz="2800" dirty="0">
                <a:latin typeface="Arial"/>
                <a:cs typeface="Arial"/>
              </a:rPr>
              <a:t>sampling </a:t>
            </a:r>
            <a:r>
              <a:rPr sz="2800" spc="-5" dirty="0">
                <a:latin typeface="Arial"/>
                <a:cs typeface="Arial"/>
              </a:rPr>
              <a:t>method </a:t>
            </a:r>
            <a:r>
              <a:rPr sz="2800" dirty="0">
                <a:latin typeface="Arial"/>
                <a:cs typeface="Arial"/>
              </a:rPr>
              <a:t>is simple random</a:t>
            </a:r>
            <a:r>
              <a:rPr sz="2800" spc="-65" dirty="0">
                <a:latin typeface="Arial"/>
                <a:cs typeface="Arial"/>
              </a:rPr>
              <a:t> </a:t>
            </a:r>
            <a:r>
              <a:rPr sz="2800" dirty="0">
                <a:latin typeface="Arial"/>
                <a:cs typeface="Arial"/>
              </a:rPr>
              <a:t>sampling.  </a:t>
            </a:r>
            <a:r>
              <a:rPr sz="2800" spc="-5" dirty="0">
                <a:latin typeface="Arial"/>
                <a:cs typeface="Arial"/>
              </a:rPr>
              <a:t>The </a:t>
            </a:r>
            <a:r>
              <a:rPr sz="2800" dirty="0">
                <a:latin typeface="Arial"/>
                <a:cs typeface="Arial"/>
              </a:rPr>
              <a:t>variables under </a:t>
            </a:r>
            <a:r>
              <a:rPr sz="2800" spc="-5" dirty="0">
                <a:latin typeface="Arial"/>
                <a:cs typeface="Arial"/>
              </a:rPr>
              <a:t>study </a:t>
            </a:r>
            <a:r>
              <a:rPr sz="2800" dirty="0">
                <a:latin typeface="Arial"/>
                <a:cs typeface="Arial"/>
              </a:rPr>
              <a:t>are (each)</a:t>
            </a:r>
            <a:r>
              <a:rPr sz="2800" spc="-25" dirty="0">
                <a:latin typeface="Arial"/>
                <a:cs typeface="Arial"/>
              </a:rPr>
              <a:t> </a:t>
            </a:r>
            <a:r>
              <a:rPr sz="2800" spc="-5" dirty="0">
                <a:latin typeface="Arial"/>
                <a:cs typeface="Arial"/>
              </a:rPr>
              <a:t>categorical.</a:t>
            </a:r>
            <a:endParaRPr sz="2800">
              <a:latin typeface="Arial"/>
              <a:cs typeface="Arial"/>
            </a:endParaRPr>
          </a:p>
          <a:p>
            <a:pPr marL="342900" marR="43180">
              <a:lnSpc>
                <a:spcPts val="3000"/>
              </a:lnSpc>
              <a:spcBef>
                <a:spcPts val="1040"/>
              </a:spcBef>
            </a:pPr>
            <a:r>
              <a:rPr sz="2800" spc="-5" dirty="0">
                <a:latin typeface="Arial"/>
                <a:cs typeface="Arial"/>
              </a:rPr>
              <a:t>The expected frequency </a:t>
            </a:r>
            <a:r>
              <a:rPr sz="2800" dirty="0">
                <a:latin typeface="Arial"/>
                <a:cs typeface="Arial"/>
              </a:rPr>
              <a:t>count </a:t>
            </a:r>
            <a:r>
              <a:rPr sz="2800" spc="-5" dirty="0">
                <a:latin typeface="Arial"/>
                <a:cs typeface="Arial"/>
              </a:rPr>
              <a:t>for </a:t>
            </a:r>
            <a:r>
              <a:rPr sz="2800" dirty="0">
                <a:latin typeface="Arial"/>
                <a:cs typeface="Arial"/>
              </a:rPr>
              <a:t>each cell of </a:t>
            </a:r>
            <a:r>
              <a:rPr sz="2800" spc="-5" dirty="0">
                <a:latin typeface="Arial"/>
                <a:cs typeface="Arial"/>
              </a:rPr>
              <a:t>the  table </a:t>
            </a:r>
            <a:r>
              <a:rPr sz="2800" dirty="0">
                <a:latin typeface="Arial"/>
                <a:cs typeface="Arial"/>
              </a:rPr>
              <a:t>is at least</a:t>
            </a:r>
            <a:r>
              <a:rPr sz="2800" spc="-20" dirty="0">
                <a:latin typeface="Arial"/>
                <a:cs typeface="Arial"/>
              </a:rPr>
              <a:t> </a:t>
            </a:r>
            <a:r>
              <a:rPr sz="2800" dirty="0">
                <a:latin typeface="Arial"/>
                <a:cs typeface="Arial"/>
              </a:rPr>
              <a:t>5.</a:t>
            </a:r>
            <a:endParaRPr sz="2800">
              <a:latin typeface="Arial"/>
              <a:cs typeface="Arial"/>
            </a:endParaRP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5200" y="546100"/>
            <a:ext cx="8150859" cy="695960"/>
          </a:xfrm>
          <a:prstGeom prst="rect">
            <a:avLst/>
          </a:prstGeom>
        </p:spPr>
        <p:txBody>
          <a:bodyPr vert="horz" wrap="square" lIns="0" tIns="12700" rIns="0" bIns="0" rtlCol="0">
            <a:spAutoFit/>
          </a:bodyPr>
          <a:lstStyle/>
          <a:p>
            <a:pPr marL="12700">
              <a:lnSpc>
                <a:spcPct val="100000"/>
              </a:lnSpc>
              <a:spcBef>
                <a:spcPts val="100"/>
              </a:spcBef>
              <a:tabLst>
                <a:tab pos="2931795" algn="l"/>
              </a:tabLst>
            </a:pPr>
            <a:r>
              <a:rPr spc="-5" dirty="0"/>
              <a:t>Procedure	of Chi-squared</a:t>
            </a:r>
            <a:r>
              <a:rPr spc="-55" dirty="0"/>
              <a:t> </a:t>
            </a:r>
            <a:r>
              <a:rPr spc="-85" dirty="0"/>
              <a:t>Test</a:t>
            </a:r>
          </a:p>
        </p:txBody>
      </p:sp>
      <p:sp>
        <p:nvSpPr>
          <p:cNvPr id="3" name="object 3"/>
          <p:cNvSpPr txBox="1"/>
          <p:nvPr/>
        </p:nvSpPr>
        <p:spPr>
          <a:xfrm>
            <a:off x="1054100" y="1858264"/>
            <a:ext cx="126364" cy="234315"/>
          </a:xfrm>
          <a:prstGeom prst="rect">
            <a:avLst/>
          </a:prstGeom>
        </p:spPr>
        <p:txBody>
          <a:bodyPr vert="horz" wrap="square" lIns="0" tIns="14604" rIns="0" bIns="0" rtlCol="0">
            <a:spAutoFit/>
          </a:bodyPr>
          <a:lstStyle/>
          <a:p>
            <a:pPr marL="12700">
              <a:lnSpc>
                <a:spcPct val="100000"/>
              </a:lnSpc>
              <a:spcBef>
                <a:spcPts val="114"/>
              </a:spcBef>
            </a:pPr>
            <a:r>
              <a:rPr sz="1350" spc="-25" dirty="0">
                <a:latin typeface="Trebuchet MS"/>
                <a:cs typeface="Trebuchet MS"/>
              </a:rPr>
              <a:t>●</a:t>
            </a:r>
            <a:endParaRPr sz="1350">
              <a:latin typeface="Trebuchet MS"/>
              <a:cs typeface="Trebuchet MS"/>
            </a:endParaRPr>
          </a:p>
        </p:txBody>
      </p:sp>
      <p:sp>
        <p:nvSpPr>
          <p:cNvPr id="4" name="object 4"/>
          <p:cNvSpPr txBox="1"/>
          <p:nvPr/>
        </p:nvSpPr>
        <p:spPr>
          <a:xfrm>
            <a:off x="1054100" y="2442464"/>
            <a:ext cx="126364" cy="234315"/>
          </a:xfrm>
          <a:prstGeom prst="rect">
            <a:avLst/>
          </a:prstGeom>
        </p:spPr>
        <p:txBody>
          <a:bodyPr vert="horz" wrap="square" lIns="0" tIns="14604" rIns="0" bIns="0" rtlCol="0">
            <a:spAutoFit/>
          </a:bodyPr>
          <a:lstStyle/>
          <a:p>
            <a:pPr marL="12700">
              <a:lnSpc>
                <a:spcPct val="100000"/>
              </a:lnSpc>
              <a:spcBef>
                <a:spcPts val="114"/>
              </a:spcBef>
            </a:pPr>
            <a:r>
              <a:rPr sz="1350" spc="-25" dirty="0">
                <a:latin typeface="Trebuchet MS"/>
                <a:cs typeface="Trebuchet MS"/>
              </a:rPr>
              <a:t>●</a:t>
            </a:r>
            <a:endParaRPr sz="1350">
              <a:latin typeface="Trebuchet MS"/>
              <a:cs typeface="Trebuchet MS"/>
            </a:endParaRPr>
          </a:p>
        </p:txBody>
      </p:sp>
      <p:sp>
        <p:nvSpPr>
          <p:cNvPr id="5" name="object 5"/>
          <p:cNvSpPr txBox="1"/>
          <p:nvPr/>
        </p:nvSpPr>
        <p:spPr>
          <a:xfrm>
            <a:off x="1054100" y="3026664"/>
            <a:ext cx="126364" cy="234315"/>
          </a:xfrm>
          <a:prstGeom prst="rect">
            <a:avLst/>
          </a:prstGeom>
        </p:spPr>
        <p:txBody>
          <a:bodyPr vert="horz" wrap="square" lIns="0" tIns="14604" rIns="0" bIns="0" rtlCol="0">
            <a:spAutoFit/>
          </a:bodyPr>
          <a:lstStyle/>
          <a:p>
            <a:pPr marL="12700">
              <a:lnSpc>
                <a:spcPct val="100000"/>
              </a:lnSpc>
              <a:spcBef>
                <a:spcPts val="114"/>
              </a:spcBef>
            </a:pPr>
            <a:r>
              <a:rPr sz="1350" spc="-25" dirty="0">
                <a:latin typeface="Trebuchet MS"/>
                <a:cs typeface="Trebuchet MS"/>
              </a:rPr>
              <a:t>●</a:t>
            </a:r>
            <a:endParaRPr sz="1350">
              <a:latin typeface="Trebuchet MS"/>
              <a:cs typeface="Trebuchet MS"/>
            </a:endParaRPr>
          </a:p>
        </p:txBody>
      </p:sp>
      <p:sp>
        <p:nvSpPr>
          <p:cNvPr id="6" name="object 6"/>
          <p:cNvSpPr txBox="1"/>
          <p:nvPr/>
        </p:nvSpPr>
        <p:spPr>
          <a:xfrm>
            <a:off x="1054100" y="4029964"/>
            <a:ext cx="126364" cy="234315"/>
          </a:xfrm>
          <a:prstGeom prst="rect">
            <a:avLst/>
          </a:prstGeom>
        </p:spPr>
        <p:txBody>
          <a:bodyPr vert="horz" wrap="square" lIns="0" tIns="14604" rIns="0" bIns="0" rtlCol="0">
            <a:spAutoFit/>
          </a:bodyPr>
          <a:lstStyle/>
          <a:p>
            <a:pPr marL="12700">
              <a:lnSpc>
                <a:spcPct val="100000"/>
              </a:lnSpc>
              <a:spcBef>
                <a:spcPts val="114"/>
              </a:spcBef>
            </a:pPr>
            <a:r>
              <a:rPr sz="1350" spc="-25" dirty="0">
                <a:latin typeface="Trebuchet MS"/>
                <a:cs typeface="Trebuchet MS"/>
              </a:rPr>
              <a:t>●</a:t>
            </a:r>
            <a:endParaRPr sz="1350">
              <a:latin typeface="Trebuchet MS"/>
              <a:cs typeface="Trebuchet MS"/>
            </a:endParaRPr>
          </a:p>
        </p:txBody>
      </p:sp>
      <p:sp>
        <p:nvSpPr>
          <p:cNvPr id="7" name="object 7"/>
          <p:cNvSpPr txBox="1"/>
          <p:nvPr/>
        </p:nvSpPr>
        <p:spPr>
          <a:xfrm>
            <a:off x="1054100" y="5020564"/>
            <a:ext cx="126364" cy="234315"/>
          </a:xfrm>
          <a:prstGeom prst="rect">
            <a:avLst/>
          </a:prstGeom>
        </p:spPr>
        <p:txBody>
          <a:bodyPr vert="horz" wrap="square" lIns="0" tIns="14604" rIns="0" bIns="0" rtlCol="0">
            <a:spAutoFit/>
          </a:bodyPr>
          <a:lstStyle/>
          <a:p>
            <a:pPr marL="12700">
              <a:lnSpc>
                <a:spcPct val="100000"/>
              </a:lnSpc>
              <a:spcBef>
                <a:spcPts val="114"/>
              </a:spcBef>
            </a:pPr>
            <a:r>
              <a:rPr sz="1350" spc="-25" dirty="0">
                <a:latin typeface="Trebuchet MS"/>
                <a:cs typeface="Trebuchet MS"/>
              </a:rPr>
              <a:t>●</a:t>
            </a:r>
            <a:endParaRPr sz="1350">
              <a:latin typeface="Trebuchet MS"/>
              <a:cs typeface="Trebuchet MS"/>
            </a:endParaRPr>
          </a:p>
        </p:txBody>
      </p:sp>
      <p:sp>
        <p:nvSpPr>
          <p:cNvPr id="8" name="object 8"/>
          <p:cNvSpPr txBox="1"/>
          <p:nvPr/>
        </p:nvSpPr>
        <p:spPr>
          <a:xfrm>
            <a:off x="1358900" y="1601216"/>
            <a:ext cx="8181975" cy="3771900"/>
          </a:xfrm>
          <a:prstGeom prst="rect">
            <a:avLst/>
          </a:prstGeom>
        </p:spPr>
        <p:txBody>
          <a:bodyPr vert="horz" wrap="square" lIns="0" tIns="12700" rIns="0" bIns="0" rtlCol="0">
            <a:spAutoFit/>
          </a:bodyPr>
          <a:lstStyle/>
          <a:p>
            <a:pPr marL="12700" marR="5080">
              <a:lnSpc>
                <a:spcPct val="125699"/>
              </a:lnSpc>
              <a:spcBef>
                <a:spcPts val="100"/>
              </a:spcBef>
            </a:pPr>
            <a:r>
              <a:rPr sz="3050" spc="-10" dirty="0">
                <a:latin typeface="Arial"/>
                <a:cs typeface="Arial"/>
              </a:rPr>
              <a:t>State appropriate </a:t>
            </a:r>
            <a:r>
              <a:rPr sz="3050" spc="-5" dirty="0">
                <a:latin typeface="Arial"/>
                <a:cs typeface="Arial"/>
              </a:rPr>
              <a:t>null </a:t>
            </a:r>
            <a:r>
              <a:rPr sz="3050" spc="-10" dirty="0">
                <a:latin typeface="Arial"/>
                <a:cs typeface="Arial"/>
              </a:rPr>
              <a:t>and alternate Hypothesis.  Calculate the </a:t>
            </a:r>
            <a:r>
              <a:rPr sz="3050" spc="-5" dirty="0">
                <a:latin typeface="Arial"/>
                <a:cs typeface="Arial"/>
              </a:rPr>
              <a:t>chi-squared </a:t>
            </a:r>
            <a:r>
              <a:rPr sz="3050" spc="-10" dirty="0">
                <a:latin typeface="Arial"/>
                <a:cs typeface="Arial"/>
              </a:rPr>
              <a:t>test statistic, χ 2</a:t>
            </a:r>
            <a:r>
              <a:rPr sz="3050" spc="35" dirty="0">
                <a:latin typeface="Arial"/>
                <a:cs typeface="Arial"/>
              </a:rPr>
              <a:t> </a:t>
            </a:r>
            <a:r>
              <a:rPr sz="3050" spc="-5" dirty="0">
                <a:latin typeface="Arial"/>
                <a:cs typeface="Arial"/>
              </a:rPr>
              <a:t>.</a:t>
            </a:r>
            <a:endParaRPr sz="3050">
              <a:latin typeface="Arial"/>
              <a:cs typeface="Arial"/>
            </a:endParaRPr>
          </a:p>
          <a:p>
            <a:pPr marL="12700" marR="456565">
              <a:lnSpc>
                <a:spcPts val="3200"/>
              </a:lnSpc>
              <a:spcBef>
                <a:spcPts val="1430"/>
              </a:spcBef>
            </a:pPr>
            <a:r>
              <a:rPr sz="3050" spc="-10" dirty="0">
                <a:latin typeface="Arial"/>
                <a:cs typeface="Arial"/>
              </a:rPr>
              <a:t>Determine the degrees </a:t>
            </a:r>
            <a:r>
              <a:rPr sz="3050" spc="-5" dirty="0">
                <a:latin typeface="Arial"/>
                <a:cs typeface="Arial"/>
              </a:rPr>
              <a:t>of </a:t>
            </a:r>
            <a:r>
              <a:rPr sz="3050" spc="-10" dirty="0">
                <a:latin typeface="Arial"/>
                <a:cs typeface="Arial"/>
              </a:rPr>
              <a:t>freedom, df, </a:t>
            </a:r>
            <a:r>
              <a:rPr sz="3050" spc="-5" dirty="0">
                <a:latin typeface="Arial"/>
                <a:cs typeface="Arial"/>
              </a:rPr>
              <a:t>of </a:t>
            </a:r>
            <a:r>
              <a:rPr sz="3050" spc="-10" dirty="0">
                <a:latin typeface="Arial"/>
                <a:cs typeface="Arial"/>
              </a:rPr>
              <a:t>that  statistic.</a:t>
            </a:r>
            <a:endParaRPr sz="3050">
              <a:latin typeface="Arial"/>
              <a:cs typeface="Arial"/>
            </a:endParaRPr>
          </a:p>
          <a:p>
            <a:pPr marL="12700" marR="177165">
              <a:lnSpc>
                <a:spcPts val="3300"/>
              </a:lnSpc>
              <a:spcBef>
                <a:spcPts val="1320"/>
              </a:spcBef>
            </a:pPr>
            <a:r>
              <a:rPr sz="3050" spc="-10" dirty="0">
                <a:latin typeface="Arial"/>
                <a:cs typeface="Arial"/>
              </a:rPr>
              <a:t>Compute </a:t>
            </a:r>
            <a:r>
              <a:rPr sz="3050" spc="-5" dirty="0">
                <a:latin typeface="Arial"/>
                <a:cs typeface="Arial"/>
              </a:rPr>
              <a:t>P-value using Chi-square</a:t>
            </a:r>
            <a:r>
              <a:rPr sz="3050" spc="-70" dirty="0">
                <a:latin typeface="Arial"/>
                <a:cs typeface="Arial"/>
              </a:rPr>
              <a:t> </a:t>
            </a:r>
            <a:r>
              <a:rPr sz="3050" spc="-5" dirty="0">
                <a:latin typeface="Arial"/>
                <a:cs typeface="Arial"/>
              </a:rPr>
              <a:t>distribution  using </a:t>
            </a:r>
            <a:r>
              <a:rPr sz="3050" spc="-10" dirty="0">
                <a:latin typeface="Arial"/>
                <a:cs typeface="Arial"/>
              </a:rPr>
              <a:t>χ 2 and </a:t>
            </a:r>
            <a:r>
              <a:rPr sz="3050" spc="-5" dirty="0">
                <a:latin typeface="Arial"/>
                <a:cs typeface="Arial"/>
              </a:rPr>
              <a:t>df</a:t>
            </a:r>
            <a:r>
              <a:rPr sz="3050" dirty="0">
                <a:latin typeface="Arial"/>
                <a:cs typeface="Arial"/>
              </a:rPr>
              <a:t> </a:t>
            </a:r>
            <a:r>
              <a:rPr sz="3050" spc="-5" dirty="0">
                <a:latin typeface="Arial"/>
                <a:cs typeface="Arial"/>
              </a:rPr>
              <a:t>value.</a:t>
            </a:r>
            <a:endParaRPr sz="3050">
              <a:latin typeface="Arial"/>
              <a:cs typeface="Arial"/>
            </a:endParaRPr>
          </a:p>
          <a:p>
            <a:pPr marL="12700">
              <a:lnSpc>
                <a:spcPct val="100000"/>
              </a:lnSpc>
              <a:spcBef>
                <a:spcPts val="890"/>
              </a:spcBef>
            </a:pPr>
            <a:r>
              <a:rPr sz="3050" spc="-10" dirty="0">
                <a:latin typeface="Arial"/>
                <a:cs typeface="Arial"/>
              </a:rPr>
              <a:t>If </a:t>
            </a:r>
            <a:r>
              <a:rPr sz="3050" spc="-5" dirty="0">
                <a:latin typeface="Arial"/>
                <a:cs typeface="Arial"/>
              </a:rPr>
              <a:t>P-value </a:t>
            </a:r>
            <a:r>
              <a:rPr sz="3050" spc="-10" dirty="0">
                <a:latin typeface="Arial"/>
                <a:cs typeface="Arial"/>
              </a:rPr>
              <a:t>&lt;= 0.05 </a:t>
            </a:r>
            <a:r>
              <a:rPr sz="3050" spc="-5" dirty="0">
                <a:latin typeface="Arial"/>
                <a:cs typeface="Arial"/>
              </a:rPr>
              <a:t>, reject Null</a:t>
            </a:r>
            <a:r>
              <a:rPr sz="3050" spc="5" dirty="0">
                <a:latin typeface="Arial"/>
                <a:cs typeface="Arial"/>
              </a:rPr>
              <a:t> </a:t>
            </a:r>
            <a:r>
              <a:rPr sz="3050" spc="-10" dirty="0">
                <a:latin typeface="Arial"/>
                <a:cs typeface="Arial"/>
              </a:rPr>
              <a:t>Hypothesis.</a:t>
            </a:r>
            <a:endParaRPr sz="3050">
              <a:latin typeface="Arial"/>
              <a:cs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82900" y="215900"/>
            <a:ext cx="4300220" cy="695960"/>
          </a:xfrm>
          <a:prstGeom prst="rect">
            <a:avLst/>
          </a:prstGeom>
        </p:spPr>
        <p:txBody>
          <a:bodyPr vert="horz" wrap="square" lIns="0" tIns="12700" rIns="0" bIns="0" rtlCol="0">
            <a:spAutoFit/>
          </a:bodyPr>
          <a:lstStyle/>
          <a:p>
            <a:pPr marL="12700">
              <a:lnSpc>
                <a:spcPct val="100000"/>
              </a:lnSpc>
              <a:spcBef>
                <a:spcPts val="100"/>
              </a:spcBef>
              <a:tabLst>
                <a:tab pos="3179445" algn="l"/>
              </a:tabLst>
            </a:pPr>
            <a:r>
              <a:rPr dirty="0"/>
              <a:t>Hy</a:t>
            </a:r>
            <a:r>
              <a:rPr spc="-5" dirty="0"/>
              <a:t>po</a:t>
            </a:r>
            <a:r>
              <a:rPr dirty="0"/>
              <a:t>t</a:t>
            </a:r>
            <a:r>
              <a:rPr spc="-5" dirty="0"/>
              <a:t>h</a:t>
            </a:r>
            <a:r>
              <a:rPr dirty="0"/>
              <a:t>es</a:t>
            </a:r>
            <a:r>
              <a:rPr spc="-5" dirty="0"/>
              <a:t>i</a:t>
            </a:r>
            <a:r>
              <a:rPr dirty="0"/>
              <a:t>s	</a:t>
            </a:r>
            <a:r>
              <a:rPr spc="-330" dirty="0"/>
              <a:t>T</a:t>
            </a:r>
            <a:r>
              <a:rPr dirty="0"/>
              <a:t>est</a:t>
            </a:r>
          </a:p>
        </p:txBody>
      </p:sp>
      <p:sp>
        <p:nvSpPr>
          <p:cNvPr id="3" name="object 3"/>
          <p:cNvSpPr txBox="1"/>
          <p:nvPr/>
        </p:nvSpPr>
        <p:spPr>
          <a:xfrm>
            <a:off x="254000" y="968502"/>
            <a:ext cx="9544685" cy="5586730"/>
          </a:xfrm>
          <a:prstGeom prst="rect">
            <a:avLst/>
          </a:prstGeom>
        </p:spPr>
        <p:txBody>
          <a:bodyPr vert="horz" wrap="square" lIns="0" tIns="64769" rIns="0" bIns="0" rtlCol="0">
            <a:spAutoFit/>
          </a:bodyPr>
          <a:lstStyle/>
          <a:p>
            <a:pPr marL="12700" marR="529590">
              <a:lnSpc>
                <a:spcPts val="2700"/>
              </a:lnSpc>
              <a:spcBef>
                <a:spcPts val="509"/>
              </a:spcBef>
            </a:pPr>
            <a:r>
              <a:rPr sz="2550" spc="10" dirty="0">
                <a:latin typeface="Arial"/>
                <a:cs typeface="Arial"/>
              </a:rPr>
              <a:t>Hypothesis </a:t>
            </a:r>
            <a:r>
              <a:rPr sz="2550" spc="5" dirty="0">
                <a:latin typeface="Arial"/>
                <a:cs typeface="Arial"/>
              </a:rPr>
              <a:t>tests </a:t>
            </a:r>
            <a:r>
              <a:rPr sz="2550" spc="10" dirty="0">
                <a:latin typeface="Arial"/>
                <a:cs typeface="Arial"/>
              </a:rPr>
              <a:t>are </a:t>
            </a:r>
            <a:r>
              <a:rPr sz="2550" b="1" spc="5" dirty="0">
                <a:latin typeface="Arial"/>
                <a:cs typeface="Arial"/>
              </a:rPr>
              <a:t>statistical </a:t>
            </a:r>
            <a:r>
              <a:rPr sz="2550" b="1" spc="10" dirty="0">
                <a:latin typeface="Arial"/>
                <a:cs typeface="Arial"/>
              </a:rPr>
              <a:t>procedures </a:t>
            </a:r>
            <a:r>
              <a:rPr sz="2550" spc="5" dirty="0">
                <a:latin typeface="Arial"/>
                <a:cs typeface="Arial"/>
              </a:rPr>
              <a:t>that </a:t>
            </a:r>
            <a:r>
              <a:rPr sz="2550" spc="10" dirty="0">
                <a:latin typeface="Arial"/>
                <a:cs typeface="Arial"/>
              </a:rPr>
              <a:t>evaluate two  mutually exclusive statements about a</a:t>
            </a:r>
            <a:r>
              <a:rPr sz="2550" spc="-30" dirty="0">
                <a:latin typeface="Arial"/>
                <a:cs typeface="Arial"/>
              </a:rPr>
              <a:t> </a:t>
            </a:r>
            <a:r>
              <a:rPr sz="2550" spc="10" dirty="0">
                <a:latin typeface="Arial"/>
                <a:cs typeface="Arial"/>
              </a:rPr>
              <a:t>population.</a:t>
            </a:r>
            <a:endParaRPr sz="2550">
              <a:latin typeface="Arial"/>
              <a:cs typeface="Arial"/>
            </a:endParaRPr>
          </a:p>
          <a:p>
            <a:pPr>
              <a:lnSpc>
                <a:spcPct val="100000"/>
              </a:lnSpc>
            </a:pPr>
            <a:endParaRPr sz="2900">
              <a:latin typeface="Times New Roman"/>
              <a:cs typeface="Times New Roman"/>
            </a:endParaRPr>
          </a:p>
          <a:p>
            <a:pPr marL="12700" marR="494030">
              <a:lnSpc>
                <a:spcPts val="2700"/>
              </a:lnSpc>
              <a:spcBef>
                <a:spcPts val="2170"/>
              </a:spcBef>
            </a:pPr>
            <a:r>
              <a:rPr sz="2550" spc="10" dirty="0">
                <a:latin typeface="Arial"/>
                <a:cs typeface="Arial"/>
              </a:rPr>
              <a:t>These two statements are called </a:t>
            </a:r>
            <a:r>
              <a:rPr sz="2550" spc="5" dirty="0">
                <a:latin typeface="Arial"/>
                <a:cs typeface="Arial"/>
              </a:rPr>
              <a:t>the null </a:t>
            </a:r>
            <a:r>
              <a:rPr sz="2550" spc="10" dirty="0">
                <a:latin typeface="Arial"/>
                <a:cs typeface="Arial"/>
              </a:rPr>
              <a:t>hypothesis and </a:t>
            </a:r>
            <a:r>
              <a:rPr sz="2550" spc="5" dirty="0">
                <a:latin typeface="Arial"/>
                <a:cs typeface="Arial"/>
              </a:rPr>
              <a:t>the  alternative </a:t>
            </a:r>
            <a:r>
              <a:rPr sz="2550" spc="10" dirty="0">
                <a:latin typeface="Arial"/>
                <a:cs typeface="Arial"/>
              </a:rPr>
              <a:t>hypothesis. </a:t>
            </a:r>
            <a:r>
              <a:rPr sz="2550" spc="5" dirty="0">
                <a:latin typeface="Arial"/>
                <a:cs typeface="Arial"/>
              </a:rPr>
              <a:t>[ </a:t>
            </a:r>
            <a:r>
              <a:rPr sz="2550" b="1" spc="10" dirty="0">
                <a:latin typeface="Arial"/>
                <a:cs typeface="Arial"/>
              </a:rPr>
              <a:t>two types </a:t>
            </a:r>
            <a:r>
              <a:rPr sz="2550" b="1" spc="5" dirty="0">
                <a:latin typeface="Arial"/>
                <a:cs typeface="Arial"/>
              </a:rPr>
              <a:t>of statistical</a:t>
            </a:r>
            <a:r>
              <a:rPr sz="2550" b="1" spc="15" dirty="0">
                <a:latin typeface="Arial"/>
                <a:cs typeface="Arial"/>
              </a:rPr>
              <a:t> </a:t>
            </a:r>
            <a:r>
              <a:rPr sz="2550" b="1" spc="10" dirty="0">
                <a:latin typeface="Arial"/>
                <a:cs typeface="Arial"/>
              </a:rPr>
              <a:t>hypotheses</a:t>
            </a:r>
            <a:r>
              <a:rPr sz="2550" spc="10" dirty="0">
                <a:latin typeface="Arial"/>
                <a:cs typeface="Arial"/>
              </a:rPr>
              <a:t>]</a:t>
            </a:r>
            <a:endParaRPr sz="2550">
              <a:latin typeface="Arial"/>
              <a:cs typeface="Arial"/>
            </a:endParaRPr>
          </a:p>
          <a:p>
            <a:pPr>
              <a:lnSpc>
                <a:spcPct val="100000"/>
              </a:lnSpc>
            </a:pPr>
            <a:endParaRPr sz="2900">
              <a:latin typeface="Times New Roman"/>
              <a:cs typeface="Times New Roman"/>
            </a:endParaRPr>
          </a:p>
          <a:p>
            <a:pPr marL="12700" marR="5080">
              <a:lnSpc>
                <a:spcPct val="89300"/>
              </a:lnSpc>
              <a:spcBef>
                <a:spcPts val="2000"/>
              </a:spcBef>
            </a:pPr>
            <a:r>
              <a:rPr sz="2550" b="1" spc="10" dirty="0">
                <a:latin typeface="Arial"/>
                <a:cs typeface="Arial"/>
              </a:rPr>
              <a:t>They are always statements about </a:t>
            </a:r>
            <a:r>
              <a:rPr sz="2550" b="1" spc="5" dirty="0">
                <a:latin typeface="Arial"/>
                <a:cs typeface="Arial"/>
              </a:rPr>
              <a:t>population attributes</a:t>
            </a:r>
            <a:r>
              <a:rPr sz="2550" spc="5" dirty="0">
                <a:latin typeface="Arial"/>
                <a:cs typeface="Arial"/>
              </a:rPr>
              <a:t>, </a:t>
            </a:r>
            <a:r>
              <a:rPr sz="2550" spc="10" dirty="0">
                <a:latin typeface="Arial"/>
                <a:cs typeface="Arial"/>
              </a:rPr>
              <a:t>such  as </a:t>
            </a:r>
            <a:r>
              <a:rPr sz="2550" spc="5" dirty="0">
                <a:latin typeface="Arial"/>
                <a:cs typeface="Arial"/>
              </a:rPr>
              <a:t>the </a:t>
            </a:r>
            <a:r>
              <a:rPr sz="2550" spc="10" dirty="0">
                <a:latin typeface="Arial"/>
                <a:cs typeface="Arial"/>
              </a:rPr>
              <a:t>value of a </a:t>
            </a:r>
            <a:r>
              <a:rPr sz="2550" spc="-5" dirty="0">
                <a:latin typeface="Arial"/>
                <a:cs typeface="Arial"/>
              </a:rPr>
              <a:t>parameter, </a:t>
            </a:r>
            <a:r>
              <a:rPr sz="2550" spc="5" dirty="0">
                <a:latin typeface="Arial"/>
                <a:cs typeface="Arial"/>
              </a:rPr>
              <a:t>the difference </a:t>
            </a:r>
            <a:r>
              <a:rPr sz="2550" spc="10" dirty="0">
                <a:latin typeface="Arial"/>
                <a:cs typeface="Arial"/>
              </a:rPr>
              <a:t>between  corresponding parameters of </a:t>
            </a:r>
            <a:r>
              <a:rPr sz="2550" spc="5" dirty="0">
                <a:latin typeface="Arial"/>
                <a:cs typeface="Arial"/>
              </a:rPr>
              <a:t>multiple </a:t>
            </a:r>
            <a:r>
              <a:rPr sz="2550" spc="10" dirty="0">
                <a:latin typeface="Arial"/>
                <a:cs typeface="Arial"/>
              </a:rPr>
              <a:t>populations, or </a:t>
            </a:r>
            <a:r>
              <a:rPr sz="2550" spc="5" dirty="0">
                <a:latin typeface="Arial"/>
                <a:cs typeface="Arial"/>
              </a:rPr>
              <a:t>the </a:t>
            </a:r>
            <a:r>
              <a:rPr sz="2550" spc="10" dirty="0">
                <a:latin typeface="Arial"/>
                <a:cs typeface="Arial"/>
              </a:rPr>
              <a:t>type of  </a:t>
            </a:r>
            <a:r>
              <a:rPr sz="2550" spc="5" dirty="0">
                <a:latin typeface="Arial"/>
                <a:cs typeface="Arial"/>
              </a:rPr>
              <a:t>distribution that </a:t>
            </a:r>
            <a:r>
              <a:rPr sz="2550" spc="10" dirty="0">
                <a:latin typeface="Arial"/>
                <a:cs typeface="Arial"/>
              </a:rPr>
              <a:t>best describes </a:t>
            </a:r>
            <a:r>
              <a:rPr sz="2550" spc="5" dirty="0">
                <a:latin typeface="Arial"/>
                <a:cs typeface="Arial"/>
              </a:rPr>
              <a:t>the</a:t>
            </a:r>
            <a:r>
              <a:rPr sz="2550" spc="-10" dirty="0">
                <a:latin typeface="Arial"/>
                <a:cs typeface="Arial"/>
              </a:rPr>
              <a:t> </a:t>
            </a:r>
            <a:r>
              <a:rPr sz="2550" spc="10" dirty="0">
                <a:latin typeface="Arial"/>
                <a:cs typeface="Arial"/>
              </a:rPr>
              <a:t>population.</a:t>
            </a:r>
            <a:endParaRPr sz="2550">
              <a:latin typeface="Arial"/>
              <a:cs typeface="Arial"/>
            </a:endParaRPr>
          </a:p>
          <a:p>
            <a:pPr>
              <a:lnSpc>
                <a:spcPct val="100000"/>
              </a:lnSpc>
            </a:pPr>
            <a:endParaRPr sz="2900">
              <a:latin typeface="Times New Roman"/>
              <a:cs typeface="Times New Roman"/>
            </a:endParaRPr>
          </a:p>
          <a:p>
            <a:pPr marL="12700" marR="1165860">
              <a:lnSpc>
                <a:spcPts val="2700"/>
              </a:lnSpc>
              <a:spcBef>
                <a:spcPts val="2095"/>
              </a:spcBef>
            </a:pPr>
            <a:r>
              <a:rPr sz="2550" spc="15" dirty="0">
                <a:latin typeface="Arial"/>
                <a:cs typeface="Arial"/>
              </a:rPr>
              <a:t>A </a:t>
            </a:r>
            <a:r>
              <a:rPr sz="2550" spc="10" dirty="0">
                <a:latin typeface="Arial"/>
                <a:cs typeface="Arial"/>
              </a:rPr>
              <a:t>hypothesis </a:t>
            </a:r>
            <a:r>
              <a:rPr sz="2550" spc="5" dirty="0">
                <a:latin typeface="Arial"/>
                <a:cs typeface="Arial"/>
              </a:rPr>
              <a:t>test </a:t>
            </a:r>
            <a:r>
              <a:rPr sz="2550" b="1" spc="10" dirty="0">
                <a:latin typeface="Arial"/>
                <a:cs typeface="Arial"/>
              </a:rPr>
              <a:t>uses sample data to determine</a:t>
            </a:r>
            <a:r>
              <a:rPr sz="2550" b="1" spc="-210" dirty="0">
                <a:latin typeface="Arial"/>
                <a:cs typeface="Arial"/>
              </a:rPr>
              <a:t> </a:t>
            </a:r>
            <a:r>
              <a:rPr sz="2550" b="1" spc="10" dirty="0">
                <a:latin typeface="Arial"/>
                <a:cs typeface="Arial"/>
              </a:rPr>
              <a:t>which  statement </a:t>
            </a:r>
            <a:r>
              <a:rPr sz="2550" b="1" spc="5" dirty="0">
                <a:latin typeface="Arial"/>
                <a:cs typeface="Arial"/>
              </a:rPr>
              <a:t>is </a:t>
            </a:r>
            <a:r>
              <a:rPr sz="2550" b="1" spc="10" dirty="0">
                <a:latin typeface="Arial"/>
                <a:cs typeface="Arial"/>
              </a:rPr>
              <a:t>best supported by the</a:t>
            </a:r>
            <a:r>
              <a:rPr sz="2550" b="1" spc="-30" dirty="0">
                <a:latin typeface="Arial"/>
                <a:cs typeface="Arial"/>
              </a:rPr>
              <a:t> </a:t>
            </a:r>
            <a:r>
              <a:rPr sz="2550" b="1" spc="10" dirty="0">
                <a:latin typeface="Arial"/>
                <a:cs typeface="Arial"/>
              </a:rPr>
              <a:t>data.</a:t>
            </a:r>
            <a:endParaRPr sz="2550">
              <a:latin typeface="Arial"/>
              <a:cs typeface="Arial"/>
            </a:endParaRP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9900" y="2565400"/>
            <a:ext cx="8958580" cy="1752600"/>
          </a:xfrm>
          <a:prstGeom prst="rect">
            <a:avLst/>
          </a:prstGeom>
        </p:spPr>
        <p:txBody>
          <a:bodyPr vert="horz" wrap="square" lIns="0" tIns="124460" rIns="0" bIns="0" rtlCol="0">
            <a:spAutoFit/>
          </a:bodyPr>
          <a:lstStyle/>
          <a:p>
            <a:pPr marL="3149600" marR="5080" indent="-3136900">
              <a:lnSpc>
                <a:spcPts val="6400"/>
              </a:lnSpc>
              <a:spcBef>
                <a:spcPts val="980"/>
              </a:spcBef>
              <a:tabLst>
                <a:tab pos="4288155" algn="l"/>
                <a:tab pos="8225790" algn="l"/>
              </a:tabLst>
            </a:pPr>
            <a:r>
              <a:rPr sz="6000" dirty="0"/>
              <a:t>C</a:t>
            </a:r>
            <a:r>
              <a:rPr sz="6000" spc="-5" dirty="0"/>
              <a:t>hi</a:t>
            </a:r>
            <a:r>
              <a:rPr sz="6000" dirty="0"/>
              <a:t>-S</a:t>
            </a:r>
            <a:r>
              <a:rPr sz="6000" spc="-5" dirty="0"/>
              <a:t>qu</a:t>
            </a:r>
            <a:r>
              <a:rPr sz="6000" dirty="0"/>
              <a:t>are	</a:t>
            </a:r>
            <a:r>
              <a:rPr sz="6000" spc="-5" dirty="0"/>
              <a:t>Goodn</a:t>
            </a:r>
            <a:r>
              <a:rPr sz="6000" dirty="0"/>
              <a:t>ess	</a:t>
            </a:r>
            <a:r>
              <a:rPr sz="6000" spc="-5" dirty="0"/>
              <a:t>o</a:t>
            </a:r>
            <a:r>
              <a:rPr sz="6000" dirty="0"/>
              <a:t>f  </a:t>
            </a:r>
            <a:r>
              <a:rPr sz="6000" spc="-5" dirty="0"/>
              <a:t>Fit</a:t>
            </a:r>
            <a:r>
              <a:rPr sz="6000" spc="-15" dirty="0"/>
              <a:t> </a:t>
            </a:r>
            <a:r>
              <a:rPr sz="6000" spc="-114" dirty="0"/>
              <a:t>Test</a:t>
            </a:r>
            <a:endParaRPr sz="600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342900"/>
            <a:ext cx="8677275" cy="695960"/>
          </a:xfrm>
          <a:prstGeom prst="rect">
            <a:avLst/>
          </a:prstGeom>
        </p:spPr>
        <p:txBody>
          <a:bodyPr vert="horz" wrap="square" lIns="0" tIns="12700" rIns="0" bIns="0" rtlCol="0">
            <a:spAutoFit/>
          </a:bodyPr>
          <a:lstStyle/>
          <a:p>
            <a:pPr marL="12700">
              <a:lnSpc>
                <a:spcPct val="100000"/>
              </a:lnSpc>
              <a:spcBef>
                <a:spcPts val="100"/>
              </a:spcBef>
              <a:tabLst>
                <a:tab pos="3148330" algn="l"/>
                <a:tab pos="6035675" algn="l"/>
              </a:tabLst>
            </a:pPr>
            <a:r>
              <a:rPr spc="-5" dirty="0"/>
              <a:t>Chi-Square	Goodness	of Fit</a:t>
            </a:r>
            <a:r>
              <a:rPr spc="-85" dirty="0"/>
              <a:t> Test</a:t>
            </a:r>
          </a:p>
        </p:txBody>
      </p:sp>
      <p:sp>
        <p:nvSpPr>
          <p:cNvPr id="3" name="object 3"/>
          <p:cNvSpPr txBox="1"/>
          <p:nvPr/>
        </p:nvSpPr>
        <p:spPr>
          <a:xfrm>
            <a:off x="660400" y="1566265"/>
            <a:ext cx="118745" cy="219075"/>
          </a:xfrm>
          <a:prstGeom prst="rect">
            <a:avLst/>
          </a:prstGeom>
        </p:spPr>
        <p:txBody>
          <a:bodyPr vert="horz" wrap="square" lIns="0" tIns="14604" rIns="0" bIns="0" rtlCol="0">
            <a:spAutoFit/>
          </a:bodyPr>
          <a:lstStyle/>
          <a:p>
            <a:pPr marL="12700">
              <a:lnSpc>
                <a:spcPct val="100000"/>
              </a:lnSpc>
              <a:spcBef>
                <a:spcPts val="114"/>
              </a:spcBef>
            </a:pPr>
            <a:r>
              <a:rPr sz="1250" spc="-25" dirty="0">
                <a:latin typeface="Trebuchet MS"/>
                <a:cs typeface="Trebuchet MS"/>
              </a:rPr>
              <a:t>●</a:t>
            </a:r>
            <a:endParaRPr sz="1250">
              <a:latin typeface="Trebuchet MS"/>
              <a:cs typeface="Trebuchet MS"/>
            </a:endParaRPr>
          </a:p>
        </p:txBody>
      </p:sp>
      <p:sp>
        <p:nvSpPr>
          <p:cNvPr id="4" name="object 4"/>
          <p:cNvSpPr txBox="1"/>
          <p:nvPr/>
        </p:nvSpPr>
        <p:spPr>
          <a:xfrm>
            <a:off x="660400" y="2480665"/>
            <a:ext cx="118745" cy="219075"/>
          </a:xfrm>
          <a:prstGeom prst="rect">
            <a:avLst/>
          </a:prstGeom>
        </p:spPr>
        <p:txBody>
          <a:bodyPr vert="horz" wrap="square" lIns="0" tIns="14604" rIns="0" bIns="0" rtlCol="0">
            <a:spAutoFit/>
          </a:bodyPr>
          <a:lstStyle/>
          <a:p>
            <a:pPr marL="12700">
              <a:lnSpc>
                <a:spcPct val="100000"/>
              </a:lnSpc>
              <a:spcBef>
                <a:spcPts val="114"/>
              </a:spcBef>
            </a:pPr>
            <a:r>
              <a:rPr sz="1250" spc="-25" dirty="0">
                <a:latin typeface="Trebuchet MS"/>
                <a:cs typeface="Trebuchet MS"/>
              </a:rPr>
              <a:t>●</a:t>
            </a:r>
            <a:endParaRPr sz="1250">
              <a:latin typeface="Trebuchet MS"/>
              <a:cs typeface="Trebuchet MS"/>
            </a:endParaRPr>
          </a:p>
        </p:txBody>
      </p:sp>
      <p:sp>
        <p:nvSpPr>
          <p:cNvPr id="5" name="object 5"/>
          <p:cNvSpPr txBox="1"/>
          <p:nvPr/>
        </p:nvSpPr>
        <p:spPr>
          <a:xfrm>
            <a:off x="660400" y="3395065"/>
            <a:ext cx="118745" cy="219075"/>
          </a:xfrm>
          <a:prstGeom prst="rect">
            <a:avLst/>
          </a:prstGeom>
        </p:spPr>
        <p:txBody>
          <a:bodyPr vert="horz" wrap="square" lIns="0" tIns="14604" rIns="0" bIns="0" rtlCol="0">
            <a:spAutoFit/>
          </a:bodyPr>
          <a:lstStyle/>
          <a:p>
            <a:pPr marL="12700">
              <a:lnSpc>
                <a:spcPct val="100000"/>
              </a:lnSpc>
              <a:spcBef>
                <a:spcPts val="114"/>
              </a:spcBef>
            </a:pPr>
            <a:r>
              <a:rPr sz="1250" spc="-25" dirty="0">
                <a:latin typeface="Trebuchet MS"/>
                <a:cs typeface="Trebuchet MS"/>
              </a:rPr>
              <a:t>●</a:t>
            </a:r>
            <a:endParaRPr sz="1250">
              <a:latin typeface="Trebuchet MS"/>
              <a:cs typeface="Trebuchet MS"/>
            </a:endParaRPr>
          </a:p>
        </p:txBody>
      </p:sp>
      <p:sp>
        <p:nvSpPr>
          <p:cNvPr id="6" name="object 6"/>
          <p:cNvSpPr txBox="1"/>
          <p:nvPr/>
        </p:nvSpPr>
        <p:spPr>
          <a:xfrm>
            <a:off x="660400" y="4690465"/>
            <a:ext cx="118745" cy="219075"/>
          </a:xfrm>
          <a:prstGeom prst="rect">
            <a:avLst/>
          </a:prstGeom>
        </p:spPr>
        <p:txBody>
          <a:bodyPr vert="horz" wrap="square" lIns="0" tIns="14604" rIns="0" bIns="0" rtlCol="0">
            <a:spAutoFit/>
          </a:bodyPr>
          <a:lstStyle/>
          <a:p>
            <a:pPr marL="12700">
              <a:lnSpc>
                <a:spcPct val="100000"/>
              </a:lnSpc>
              <a:spcBef>
                <a:spcPts val="114"/>
              </a:spcBef>
            </a:pPr>
            <a:r>
              <a:rPr sz="1250" spc="-25" dirty="0">
                <a:latin typeface="Trebuchet MS"/>
                <a:cs typeface="Trebuchet MS"/>
              </a:rPr>
              <a:t>●</a:t>
            </a:r>
            <a:endParaRPr sz="1250">
              <a:latin typeface="Trebuchet MS"/>
              <a:cs typeface="Trebuchet MS"/>
            </a:endParaRPr>
          </a:p>
        </p:txBody>
      </p:sp>
      <p:sp>
        <p:nvSpPr>
          <p:cNvPr id="7" name="object 7"/>
          <p:cNvSpPr txBox="1"/>
          <p:nvPr/>
        </p:nvSpPr>
        <p:spPr>
          <a:xfrm>
            <a:off x="939800" y="1433067"/>
            <a:ext cx="8435340" cy="3947160"/>
          </a:xfrm>
          <a:prstGeom prst="rect">
            <a:avLst/>
          </a:prstGeom>
        </p:spPr>
        <p:txBody>
          <a:bodyPr vert="horz" wrap="square" lIns="0" tIns="65405" rIns="0" bIns="0" rtlCol="0">
            <a:spAutoFit/>
          </a:bodyPr>
          <a:lstStyle/>
          <a:p>
            <a:pPr marL="12700" marR="283845">
              <a:lnSpc>
                <a:spcPts val="3000"/>
              </a:lnSpc>
              <a:spcBef>
                <a:spcPts val="515"/>
              </a:spcBef>
            </a:pPr>
            <a:r>
              <a:rPr sz="2800" spc="5" dirty="0">
                <a:latin typeface="Arial"/>
                <a:cs typeface="Arial"/>
              </a:rPr>
              <a:t>The test is applied when you have </a:t>
            </a:r>
            <a:r>
              <a:rPr sz="2800" b="1" spc="5" dirty="0">
                <a:solidFill>
                  <a:srgbClr val="3465A4"/>
                </a:solidFill>
                <a:latin typeface="Arial"/>
                <a:cs typeface="Arial"/>
              </a:rPr>
              <a:t>one categorical  variable </a:t>
            </a:r>
            <a:r>
              <a:rPr sz="2800" spc="5" dirty="0">
                <a:latin typeface="Arial"/>
                <a:cs typeface="Arial"/>
              </a:rPr>
              <a:t>from a single</a:t>
            </a:r>
            <a:r>
              <a:rPr sz="2800" spc="-20" dirty="0">
                <a:latin typeface="Arial"/>
                <a:cs typeface="Arial"/>
              </a:rPr>
              <a:t> </a:t>
            </a:r>
            <a:r>
              <a:rPr sz="2800" spc="5" dirty="0">
                <a:latin typeface="Arial"/>
                <a:cs typeface="Arial"/>
              </a:rPr>
              <a:t>population.</a:t>
            </a:r>
            <a:endParaRPr sz="2800">
              <a:latin typeface="Arial"/>
              <a:cs typeface="Arial"/>
            </a:endParaRPr>
          </a:p>
          <a:p>
            <a:pPr marL="12700" marR="859790">
              <a:lnSpc>
                <a:spcPts val="3000"/>
              </a:lnSpc>
              <a:spcBef>
                <a:spcPts val="1200"/>
              </a:spcBef>
            </a:pPr>
            <a:r>
              <a:rPr sz="2800" dirty="0">
                <a:latin typeface="Arial"/>
                <a:cs typeface="Arial"/>
              </a:rPr>
              <a:t>It </a:t>
            </a:r>
            <a:r>
              <a:rPr sz="2800" spc="5" dirty="0">
                <a:latin typeface="Arial"/>
                <a:cs typeface="Arial"/>
              </a:rPr>
              <a:t>is used </a:t>
            </a:r>
            <a:r>
              <a:rPr sz="2800" dirty="0">
                <a:latin typeface="Arial"/>
                <a:cs typeface="Arial"/>
              </a:rPr>
              <a:t>to </a:t>
            </a:r>
            <a:r>
              <a:rPr sz="2800" spc="5" dirty="0">
                <a:latin typeface="Arial"/>
                <a:cs typeface="Arial"/>
              </a:rPr>
              <a:t>determine whether sample data are  consistent with a hypothesized</a:t>
            </a:r>
            <a:r>
              <a:rPr sz="2800" spc="-30" dirty="0">
                <a:latin typeface="Arial"/>
                <a:cs typeface="Arial"/>
              </a:rPr>
              <a:t> </a:t>
            </a:r>
            <a:r>
              <a:rPr sz="2800" spc="5" dirty="0">
                <a:latin typeface="Arial"/>
                <a:cs typeface="Arial"/>
              </a:rPr>
              <a:t>distribution.</a:t>
            </a:r>
            <a:endParaRPr sz="2800">
              <a:latin typeface="Arial"/>
              <a:cs typeface="Arial"/>
            </a:endParaRPr>
          </a:p>
          <a:p>
            <a:pPr marL="12700" marR="5080" indent="79375">
              <a:lnSpc>
                <a:spcPct val="87800"/>
              </a:lnSpc>
              <a:spcBef>
                <a:spcPts val="1210"/>
              </a:spcBef>
            </a:pPr>
            <a:r>
              <a:rPr sz="2800" spc="5" dirty="0">
                <a:latin typeface="Arial"/>
                <a:cs typeface="Arial"/>
              </a:rPr>
              <a:t>As the </a:t>
            </a:r>
            <a:r>
              <a:rPr sz="2800" spc="10" dirty="0">
                <a:latin typeface="Arial"/>
                <a:cs typeface="Arial"/>
              </a:rPr>
              <a:t>name </a:t>
            </a:r>
            <a:r>
              <a:rPr sz="2800" spc="5" dirty="0">
                <a:latin typeface="Arial"/>
                <a:cs typeface="Arial"/>
              </a:rPr>
              <a:t>indicates, the idea is </a:t>
            </a:r>
            <a:r>
              <a:rPr sz="2800" dirty="0">
                <a:latin typeface="Arial"/>
                <a:cs typeface="Arial"/>
              </a:rPr>
              <a:t>to </a:t>
            </a:r>
            <a:r>
              <a:rPr sz="2800" spc="5" dirty="0">
                <a:latin typeface="Arial"/>
                <a:cs typeface="Arial"/>
              </a:rPr>
              <a:t>assess whether  the distribution of responses in the sample </a:t>
            </a:r>
            <a:r>
              <a:rPr sz="2800" dirty="0">
                <a:latin typeface="Arial"/>
                <a:cs typeface="Arial"/>
              </a:rPr>
              <a:t>"fits" </a:t>
            </a:r>
            <a:r>
              <a:rPr sz="2800" spc="5" dirty="0">
                <a:latin typeface="Arial"/>
                <a:cs typeface="Arial"/>
              </a:rPr>
              <a:t>a  specified population</a:t>
            </a:r>
            <a:r>
              <a:rPr sz="2800" spc="-10" dirty="0">
                <a:latin typeface="Arial"/>
                <a:cs typeface="Arial"/>
              </a:rPr>
              <a:t> </a:t>
            </a:r>
            <a:r>
              <a:rPr sz="2800" spc="5" dirty="0">
                <a:latin typeface="Arial"/>
                <a:cs typeface="Arial"/>
              </a:rPr>
              <a:t>distribution.</a:t>
            </a:r>
            <a:endParaRPr sz="2800">
              <a:latin typeface="Arial"/>
              <a:cs typeface="Arial"/>
            </a:endParaRPr>
          </a:p>
          <a:p>
            <a:pPr marL="12700" marR="84455">
              <a:lnSpc>
                <a:spcPts val="3000"/>
              </a:lnSpc>
              <a:spcBef>
                <a:spcPts val="1240"/>
              </a:spcBef>
            </a:pPr>
            <a:r>
              <a:rPr sz="2800" spc="5" dirty="0">
                <a:latin typeface="Arial"/>
                <a:cs typeface="Arial"/>
              </a:rPr>
              <a:t>For a chi-square goodness of </a:t>
            </a:r>
            <a:r>
              <a:rPr sz="2800" dirty="0">
                <a:latin typeface="Arial"/>
                <a:cs typeface="Arial"/>
              </a:rPr>
              <a:t>fit test, </a:t>
            </a:r>
            <a:r>
              <a:rPr sz="2800" spc="5" dirty="0">
                <a:latin typeface="Arial"/>
                <a:cs typeface="Arial"/>
              </a:rPr>
              <a:t>the hypotheses  take the following</a:t>
            </a:r>
            <a:r>
              <a:rPr sz="2800" spc="-15" dirty="0">
                <a:latin typeface="Arial"/>
                <a:cs typeface="Arial"/>
              </a:rPr>
              <a:t> </a:t>
            </a:r>
            <a:r>
              <a:rPr sz="2800" spc="5" dirty="0">
                <a:latin typeface="Arial"/>
                <a:cs typeface="Arial"/>
              </a:rPr>
              <a:t>form:</a:t>
            </a:r>
            <a:endParaRPr sz="2800">
              <a:latin typeface="Arial"/>
              <a:cs typeface="Arial"/>
            </a:endParaRPr>
          </a:p>
        </p:txBody>
      </p:sp>
      <p:sp>
        <p:nvSpPr>
          <p:cNvPr id="8" name="object 8"/>
          <p:cNvSpPr txBox="1"/>
          <p:nvPr/>
        </p:nvSpPr>
        <p:spPr>
          <a:xfrm>
            <a:off x="1092200" y="5383885"/>
            <a:ext cx="8057515" cy="1270000"/>
          </a:xfrm>
          <a:prstGeom prst="rect">
            <a:avLst/>
          </a:prstGeom>
        </p:spPr>
        <p:txBody>
          <a:bodyPr vert="horz" wrap="square" lIns="0" tIns="95885" rIns="0" bIns="0" rtlCol="0">
            <a:spAutoFit/>
          </a:bodyPr>
          <a:lstStyle/>
          <a:p>
            <a:pPr marL="292100" indent="-279400">
              <a:lnSpc>
                <a:spcPct val="100000"/>
              </a:lnSpc>
              <a:spcBef>
                <a:spcPts val="755"/>
              </a:spcBef>
              <a:buSzPct val="75510"/>
              <a:buFont typeface="Symbol"/>
              <a:buChar char=""/>
              <a:tabLst>
                <a:tab pos="292100" algn="l"/>
              </a:tabLst>
            </a:pPr>
            <a:r>
              <a:rPr sz="2450" spc="5" dirty="0">
                <a:latin typeface="Arial"/>
                <a:cs typeface="Arial"/>
              </a:rPr>
              <a:t>H0: The data are consistent with a specified</a:t>
            </a:r>
            <a:r>
              <a:rPr sz="2450" spc="-85" dirty="0">
                <a:latin typeface="Arial"/>
                <a:cs typeface="Arial"/>
              </a:rPr>
              <a:t> </a:t>
            </a:r>
            <a:r>
              <a:rPr sz="2450" dirty="0">
                <a:latin typeface="Arial"/>
                <a:cs typeface="Arial"/>
              </a:rPr>
              <a:t>distribution.</a:t>
            </a:r>
            <a:endParaRPr sz="2450">
              <a:latin typeface="Arial"/>
              <a:cs typeface="Arial"/>
            </a:endParaRPr>
          </a:p>
          <a:p>
            <a:pPr marL="292100" marR="1170305" indent="-279400">
              <a:lnSpc>
                <a:spcPts val="2600"/>
              </a:lnSpc>
              <a:spcBef>
                <a:spcPts val="1030"/>
              </a:spcBef>
              <a:buSzPct val="75510"/>
              <a:buFont typeface="Symbol"/>
              <a:buChar char=""/>
              <a:tabLst>
                <a:tab pos="292100" algn="l"/>
              </a:tabLst>
            </a:pPr>
            <a:r>
              <a:rPr sz="2450" spc="5" dirty="0">
                <a:latin typeface="Arial"/>
                <a:cs typeface="Arial"/>
              </a:rPr>
              <a:t>Ha: The data are not consistent with a</a:t>
            </a:r>
            <a:r>
              <a:rPr sz="2450" spc="-145" dirty="0">
                <a:latin typeface="Arial"/>
                <a:cs typeface="Arial"/>
              </a:rPr>
              <a:t> </a:t>
            </a:r>
            <a:r>
              <a:rPr sz="2450" spc="5" dirty="0">
                <a:latin typeface="Arial"/>
                <a:cs typeface="Arial"/>
              </a:rPr>
              <a:t>specified  </a:t>
            </a:r>
            <a:r>
              <a:rPr sz="2450" dirty="0">
                <a:latin typeface="Arial"/>
                <a:cs typeface="Arial"/>
              </a:rPr>
              <a:t>distribution.</a:t>
            </a:r>
            <a:endParaRPr sz="2450">
              <a:latin typeface="Arial"/>
              <a:cs typeface="Arial"/>
            </a:endParaRP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300" y="5461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1</a:t>
            </a:r>
          </a:p>
        </p:txBody>
      </p:sp>
      <p:sp>
        <p:nvSpPr>
          <p:cNvPr id="3" name="object 3"/>
          <p:cNvSpPr txBox="1"/>
          <p:nvPr/>
        </p:nvSpPr>
        <p:spPr>
          <a:xfrm>
            <a:off x="596900" y="1714500"/>
            <a:ext cx="6080125" cy="513080"/>
          </a:xfrm>
          <a:prstGeom prst="rect">
            <a:avLst/>
          </a:prstGeom>
        </p:spPr>
        <p:txBody>
          <a:bodyPr vert="horz" wrap="square" lIns="0" tIns="12700" rIns="0" bIns="0" rtlCol="0">
            <a:spAutoFit/>
          </a:bodyPr>
          <a:lstStyle/>
          <a:p>
            <a:pPr marL="12700">
              <a:lnSpc>
                <a:spcPct val="100000"/>
              </a:lnSpc>
              <a:spcBef>
                <a:spcPts val="100"/>
              </a:spcBef>
            </a:pPr>
            <a:r>
              <a:rPr sz="3200" dirty="0">
                <a:latin typeface="Arial"/>
                <a:cs typeface="Arial"/>
              </a:rPr>
              <a:t>A 6-sided dice is </a:t>
            </a:r>
            <a:r>
              <a:rPr sz="3200" spc="-5" dirty="0">
                <a:latin typeface="Arial"/>
                <a:cs typeface="Arial"/>
              </a:rPr>
              <a:t>thrown </a:t>
            </a:r>
            <a:r>
              <a:rPr sz="3200" dirty="0">
                <a:latin typeface="Arial"/>
                <a:cs typeface="Arial"/>
              </a:rPr>
              <a:t>60</a:t>
            </a:r>
            <a:r>
              <a:rPr sz="3200" spc="-229" dirty="0">
                <a:latin typeface="Arial"/>
                <a:cs typeface="Arial"/>
              </a:rPr>
              <a:t> </a:t>
            </a:r>
            <a:r>
              <a:rPr sz="3200" spc="-5" dirty="0">
                <a:latin typeface="Arial"/>
                <a:cs typeface="Arial"/>
              </a:rPr>
              <a:t>times.</a:t>
            </a:r>
            <a:endParaRPr sz="3200">
              <a:latin typeface="Arial"/>
              <a:cs typeface="Arial"/>
            </a:endParaRPr>
          </a:p>
        </p:txBody>
      </p:sp>
      <p:sp>
        <p:nvSpPr>
          <p:cNvPr id="4" name="object 4"/>
          <p:cNvSpPr txBox="1"/>
          <p:nvPr/>
        </p:nvSpPr>
        <p:spPr>
          <a:xfrm>
            <a:off x="596900" y="24841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5" name="object 5"/>
          <p:cNvSpPr txBox="1"/>
          <p:nvPr/>
        </p:nvSpPr>
        <p:spPr>
          <a:xfrm>
            <a:off x="596900" y="39827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6" name="object 6"/>
          <p:cNvSpPr txBox="1"/>
          <p:nvPr/>
        </p:nvSpPr>
        <p:spPr>
          <a:xfrm>
            <a:off x="927100" y="2336800"/>
            <a:ext cx="8214359" cy="2443480"/>
          </a:xfrm>
          <a:prstGeom prst="rect">
            <a:avLst/>
          </a:prstGeom>
        </p:spPr>
        <p:txBody>
          <a:bodyPr vert="horz" wrap="square" lIns="0" tIns="12700" rIns="0" bIns="0" rtlCol="0">
            <a:spAutoFit/>
          </a:bodyPr>
          <a:lstStyle/>
          <a:p>
            <a:pPr marL="12700">
              <a:lnSpc>
                <a:spcPts val="3620"/>
              </a:lnSpc>
              <a:spcBef>
                <a:spcPts val="100"/>
              </a:spcBef>
            </a:pPr>
            <a:r>
              <a:rPr sz="3200" spc="-5" dirty="0">
                <a:latin typeface="Arial"/>
                <a:cs typeface="Arial"/>
              </a:rPr>
              <a:t>The </a:t>
            </a:r>
            <a:r>
              <a:rPr sz="3200" dirty="0">
                <a:latin typeface="Arial"/>
                <a:cs typeface="Arial"/>
              </a:rPr>
              <a:t>number of </a:t>
            </a:r>
            <a:r>
              <a:rPr sz="3200" spc="-5" dirty="0">
                <a:latin typeface="Arial"/>
                <a:cs typeface="Arial"/>
              </a:rPr>
              <a:t>times </a:t>
            </a:r>
            <a:r>
              <a:rPr sz="3200" dirty="0">
                <a:latin typeface="Arial"/>
                <a:cs typeface="Arial"/>
              </a:rPr>
              <a:t>it lands </a:t>
            </a:r>
            <a:r>
              <a:rPr sz="3200" spc="-5" dirty="0">
                <a:latin typeface="Arial"/>
                <a:cs typeface="Arial"/>
              </a:rPr>
              <a:t>with </a:t>
            </a:r>
            <a:r>
              <a:rPr sz="3200" dirty="0">
                <a:latin typeface="Arial"/>
                <a:cs typeface="Arial"/>
              </a:rPr>
              <a:t>1, 2, 3, 4,</a:t>
            </a:r>
            <a:r>
              <a:rPr sz="3200" spc="-85" dirty="0">
                <a:latin typeface="Arial"/>
                <a:cs typeface="Arial"/>
              </a:rPr>
              <a:t> </a:t>
            </a:r>
            <a:r>
              <a:rPr sz="3200" dirty="0">
                <a:latin typeface="Arial"/>
                <a:cs typeface="Arial"/>
              </a:rPr>
              <a:t>5</a:t>
            </a:r>
            <a:endParaRPr sz="3200">
              <a:latin typeface="Arial"/>
              <a:cs typeface="Arial"/>
            </a:endParaRPr>
          </a:p>
          <a:p>
            <a:pPr marL="12700" marR="1482725">
              <a:lnSpc>
                <a:spcPts val="3500"/>
              </a:lnSpc>
              <a:spcBef>
                <a:spcPts val="180"/>
              </a:spcBef>
            </a:pPr>
            <a:r>
              <a:rPr sz="3200" dirty="0">
                <a:latin typeface="Arial"/>
                <a:cs typeface="Arial"/>
              </a:rPr>
              <a:t>and 6 </a:t>
            </a:r>
            <a:r>
              <a:rPr sz="3200" spc="-5" dirty="0">
                <a:latin typeface="Arial"/>
                <a:cs typeface="Arial"/>
              </a:rPr>
              <a:t>face </a:t>
            </a:r>
            <a:r>
              <a:rPr sz="3200" dirty="0">
                <a:latin typeface="Arial"/>
                <a:cs typeface="Arial"/>
              </a:rPr>
              <a:t>up is 5, 8, 9, 8, 10 and</a:t>
            </a:r>
            <a:r>
              <a:rPr sz="3200" spc="-105" dirty="0">
                <a:latin typeface="Arial"/>
                <a:cs typeface="Arial"/>
              </a:rPr>
              <a:t> </a:t>
            </a:r>
            <a:r>
              <a:rPr sz="3200" dirty="0">
                <a:latin typeface="Arial"/>
                <a:cs typeface="Arial"/>
              </a:rPr>
              <a:t>20,  </a:t>
            </a:r>
            <a:r>
              <a:rPr sz="3200" spc="-20" dirty="0">
                <a:latin typeface="Arial"/>
                <a:cs typeface="Arial"/>
              </a:rPr>
              <a:t>respectively.</a:t>
            </a:r>
            <a:endParaRPr sz="3200">
              <a:latin typeface="Arial"/>
              <a:cs typeface="Arial"/>
            </a:endParaRPr>
          </a:p>
          <a:p>
            <a:pPr marL="12700" marR="5080">
              <a:lnSpc>
                <a:spcPts val="3500"/>
              </a:lnSpc>
              <a:spcBef>
                <a:spcPts val="1300"/>
              </a:spcBef>
            </a:pPr>
            <a:r>
              <a:rPr sz="3200" spc="-5" dirty="0">
                <a:latin typeface="Arial"/>
                <a:cs typeface="Arial"/>
              </a:rPr>
              <a:t>Is the </a:t>
            </a:r>
            <a:r>
              <a:rPr sz="3200" dirty="0">
                <a:latin typeface="Arial"/>
                <a:cs typeface="Arial"/>
              </a:rPr>
              <a:t>dice biased, according </a:t>
            </a:r>
            <a:r>
              <a:rPr sz="3200" spc="-5" dirty="0">
                <a:latin typeface="Arial"/>
                <a:cs typeface="Arial"/>
              </a:rPr>
              <a:t>to the Pearson's  </a:t>
            </a:r>
            <a:r>
              <a:rPr sz="3200" dirty="0">
                <a:latin typeface="Arial"/>
                <a:cs typeface="Arial"/>
              </a:rPr>
              <a:t>chi-squared </a:t>
            </a:r>
            <a:r>
              <a:rPr sz="3200" spc="-5" dirty="0">
                <a:latin typeface="Arial"/>
                <a:cs typeface="Arial"/>
              </a:rPr>
              <a:t>test </a:t>
            </a:r>
            <a:r>
              <a:rPr sz="3200" dirty="0">
                <a:latin typeface="Arial"/>
                <a:cs typeface="Arial"/>
              </a:rPr>
              <a:t>at a level</a:t>
            </a:r>
            <a:r>
              <a:rPr sz="3200" spc="-20" dirty="0">
                <a:latin typeface="Arial"/>
                <a:cs typeface="Arial"/>
              </a:rPr>
              <a:t> </a:t>
            </a:r>
            <a:r>
              <a:rPr sz="3200" spc="-5" dirty="0">
                <a:latin typeface="Arial"/>
                <a:cs typeface="Arial"/>
              </a:rPr>
              <a:t>of:</a:t>
            </a:r>
            <a:endParaRPr sz="3200">
              <a:latin typeface="Arial"/>
              <a:cs typeface="Arial"/>
            </a:endParaRPr>
          </a:p>
        </p:txBody>
      </p:sp>
      <p:sp>
        <p:nvSpPr>
          <p:cNvPr id="7" name="object 7"/>
          <p:cNvSpPr txBox="1"/>
          <p:nvPr/>
        </p:nvSpPr>
        <p:spPr>
          <a:xfrm>
            <a:off x="1028700" y="4782820"/>
            <a:ext cx="1858645" cy="1066800"/>
          </a:xfrm>
          <a:prstGeom prst="rect">
            <a:avLst/>
          </a:prstGeom>
        </p:spPr>
        <p:txBody>
          <a:bodyPr vert="horz" wrap="square" lIns="0" tIns="106680" rIns="0" bIns="0" rtlCol="0">
            <a:spAutoFit/>
          </a:bodyPr>
          <a:lstStyle/>
          <a:p>
            <a:pPr marL="12700">
              <a:lnSpc>
                <a:spcPct val="100000"/>
              </a:lnSpc>
              <a:spcBef>
                <a:spcPts val="840"/>
              </a:spcBef>
              <a:tabLst>
                <a:tab pos="342265" algn="l"/>
              </a:tabLst>
            </a:pPr>
            <a:r>
              <a:rPr sz="3150" baseline="13227" dirty="0">
                <a:latin typeface="Symbol"/>
                <a:cs typeface="Symbol"/>
              </a:rPr>
              <a:t></a:t>
            </a:r>
            <a:r>
              <a:rPr sz="3150" baseline="13227" dirty="0">
                <a:latin typeface="Times New Roman"/>
                <a:cs typeface="Times New Roman"/>
              </a:rPr>
              <a:t>	</a:t>
            </a:r>
            <a:r>
              <a:rPr sz="2800" spc="-5" dirty="0">
                <a:latin typeface="Arial"/>
                <a:cs typeface="Arial"/>
              </a:rPr>
              <a:t>95%,</a:t>
            </a:r>
            <a:r>
              <a:rPr sz="2800" spc="-85" dirty="0">
                <a:latin typeface="Arial"/>
                <a:cs typeface="Arial"/>
              </a:rPr>
              <a:t> </a:t>
            </a:r>
            <a:r>
              <a:rPr sz="2800" spc="-5" dirty="0">
                <a:latin typeface="Arial"/>
                <a:cs typeface="Arial"/>
              </a:rPr>
              <a:t>and</a:t>
            </a:r>
            <a:endParaRPr sz="2800">
              <a:latin typeface="Arial"/>
              <a:cs typeface="Arial"/>
            </a:endParaRPr>
          </a:p>
          <a:p>
            <a:pPr marL="12700">
              <a:lnSpc>
                <a:spcPct val="100000"/>
              </a:lnSpc>
              <a:spcBef>
                <a:spcPts val="740"/>
              </a:spcBef>
              <a:tabLst>
                <a:tab pos="342265" algn="l"/>
              </a:tabLst>
            </a:pPr>
            <a:r>
              <a:rPr sz="3150" baseline="13227" dirty="0">
                <a:latin typeface="Symbol"/>
                <a:cs typeface="Symbol"/>
              </a:rPr>
              <a:t></a:t>
            </a:r>
            <a:r>
              <a:rPr sz="3150" baseline="13227" dirty="0">
                <a:latin typeface="Times New Roman"/>
                <a:cs typeface="Times New Roman"/>
              </a:rPr>
              <a:t>	</a:t>
            </a:r>
            <a:r>
              <a:rPr sz="2800" dirty="0">
                <a:latin typeface="Arial"/>
                <a:cs typeface="Arial"/>
              </a:rPr>
              <a:t>99%?</a:t>
            </a:r>
            <a:endParaRPr sz="2800">
              <a:latin typeface="Arial"/>
              <a:cs typeface="Arial"/>
            </a:endParaRPr>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860">
              <a:lnSpc>
                <a:spcPct val="100000"/>
              </a:lnSpc>
              <a:spcBef>
                <a:spcPts val="100"/>
              </a:spcBef>
              <a:tabLst>
                <a:tab pos="2413635" algn="l"/>
                <a:tab pos="2879725" algn="l"/>
              </a:tabLst>
            </a:pPr>
            <a:r>
              <a:rPr spc="-5" dirty="0"/>
              <a:t>Problem	</a:t>
            </a:r>
            <a:r>
              <a:rPr dirty="0"/>
              <a:t>1	:</a:t>
            </a:r>
            <a:r>
              <a:rPr spc="-85" dirty="0"/>
              <a:t> </a:t>
            </a:r>
            <a:r>
              <a:rPr spc="-5" dirty="0"/>
              <a:t>Solution</a:t>
            </a:r>
          </a:p>
        </p:txBody>
      </p:sp>
      <p:graphicFrame>
        <p:nvGraphicFramePr>
          <p:cNvPr id="3" name="object 3"/>
          <p:cNvGraphicFramePr>
            <a:graphicFrameLocks noGrp="1"/>
          </p:cNvGraphicFramePr>
          <p:nvPr/>
        </p:nvGraphicFramePr>
        <p:xfrm>
          <a:off x="1535000" y="2093799"/>
          <a:ext cx="7206615" cy="4114164"/>
        </p:xfrm>
        <a:graphic>
          <a:graphicData uri="http://schemas.openxmlformats.org/drawingml/2006/table">
            <a:tbl>
              <a:tblPr firstRow="1" bandRow="1">
                <a:tableStyleId>{2D5ABB26-0587-4C30-8999-92F81FD0307C}</a:tableStyleId>
              </a:tblPr>
              <a:tblGrid>
                <a:gridCol w="2402205"/>
                <a:gridCol w="2402205"/>
                <a:gridCol w="2402205"/>
              </a:tblGrid>
              <a:tr h="817244">
                <a:tc>
                  <a:txBody>
                    <a:bodyPr/>
                    <a:lstStyle/>
                    <a:p>
                      <a:pPr marL="31750" algn="ctr">
                        <a:lnSpc>
                          <a:spcPts val="2780"/>
                        </a:lnSpc>
                      </a:pPr>
                      <a:r>
                        <a:rPr sz="2400" spc="-5" dirty="0">
                          <a:latin typeface="Arial"/>
                          <a:cs typeface="Arial"/>
                        </a:rPr>
                        <a:t>Category</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6195" algn="ctr">
                        <a:lnSpc>
                          <a:spcPts val="2780"/>
                        </a:lnSpc>
                      </a:pPr>
                      <a:r>
                        <a:rPr sz="2400" spc="-5" dirty="0">
                          <a:latin typeface="Arial"/>
                          <a:cs typeface="Arial"/>
                        </a:rPr>
                        <a:t>Observed</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4130" algn="ctr">
                        <a:lnSpc>
                          <a:spcPts val="2780"/>
                        </a:lnSpc>
                      </a:pPr>
                      <a:r>
                        <a:rPr sz="2400" spc="-5" dirty="0">
                          <a:latin typeface="Arial"/>
                          <a:cs typeface="Arial"/>
                        </a:rPr>
                        <a:t>Expected(N </a:t>
                      </a:r>
                      <a:r>
                        <a:rPr sz="2400" dirty="0">
                          <a:latin typeface="Arial"/>
                          <a:cs typeface="Arial"/>
                        </a:rPr>
                        <a:t>*</a:t>
                      </a:r>
                      <a:r>
                        <a:rPr sz="2400" spc="-30" dirty="0">
                          <a:latin typeface="Arial"/>
                          <a:cs typeface="Arial"/>
                        </a:rPr>
                        <a:t> </a:t>
                      </a:r>
                      <a:r>
                        <a:rPr sz="2400" dirty="0">
                          <a:latin typeface="Arial"/>
                          <a:cs typeface="Arial"/>
                        </a:rPr>
                        <a:t>p)</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469900">
                <a:tc>
                  <a:txBody>
                    <a:bodyPr/>
                    <a:lstStyle/>
                    <a:p>
                      <a:pPr marL="31115" algn="ctr">
                        <a:lnSpc>
                          <a:spcPts val="2840"/>
                        </a:lnSpc>
                      </a:pPr>
                      <a:r>
                        <a:rPr sz="2400" dirty="0">
                          <a:latin typeface="Arial"/>
                          <a:cs typeface="Arial"/>
                        </a:rPr>
                        <a:t>1</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7305" algn="ctr">
                        <a:lnSpc>
                          <a:spcPts val="2840"/>
                        </a:lnSpc>
                      </a:pPr>
                      <a:r>
                        <a:rPr sz="2400" dirty="0">
                          <a:latin typeface="Arial"/>
                          <a:cs typeface="Arial"/>
                        </a:rPr>
                        <a:t>5</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40640" algn="ctr">
                        <a:lnSpc>
                          <a:spcPts val="2840"/>
                        </a:lnSpc>
                      </a:pPr>
                      <a:r>
                        <a:rPr sz="2400" dirty="0">
                          <a:latin typeface="Arial"/>
                          <a:cs typeface="Arial"/>
                        </a:rPr>
                        <a:t>10</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469900">
                <a:tc>
                  <a:txBody>
                    <a:bodyPr/>
                    <a:lstStyle/>
                    <a:p>
                      <a:pPr marL="31115" algn="ctr">
                        <a:lnSpc>
                          <a:spcPts val="2840"/>
                        </a:lnSpc>
                      </a:pPr>
                      <a:r>
                        <a:rPr sz="2400" dirty="0">
                          <a:latin typeface="Arial"/>
                          <a:cs typeface="Arial"/>
                        </a:rPr>
                        <a:t>2</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7305" algn="ctr">
                        <a:lnSpc>
                          <a:spcPts val="2840"/>
                        </a:lnSpc>
                      </a:pPr>
                      <a:r>
                        <a:rPr sz="2400" dirty="0">
                          <a:latin typeface="Arial"/>
                          <a:cs typeface="Arial"/>
                        </a:rPr>
                        <a:t>8</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40640" algn="ctr">
                        <a:lnSpc>
                          <a:spcPts val="2840"/>
                        </a:lnSpc>
                      </a:pPr>
                      <a:r>
                        <a:rPr sz="2400" dirty="0">
                          <a:latin typeface="Arial"/>
                          <a:cs typeface="Arial"/>
                        </a:rPr>
                        <a:t>10</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469900">
                <a:tc>
                  <a:txBody>
                    <a:bodyPr/>
                    <a:lstStyle/>
                    <a:p>
                      <a:pPr marL="31115" algn="ctr">
                        <a:lnSpc>
                          <a:spcPts val="2835"/>
                        </a:lnSpc>
                      </a:pPr>
                      <a:r>
                        <a:rPr sz="2400" dirty="0">
                          <a:latin typeface="Arial"/>
                          <a:cs typeface="Arial"/>
                        </a:rPr>
                        <a:t>3</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7305" algn="ctr">
                        <a:lnSpc>
                          <a:spcPts val="2835"/>
                        </a:lnSpc>
                      </a:pPr>
                      <a:r>
                        <a:rPr sz="2400" dirty="0">
                          <a:latin typeface="Arial"/>
                          <a:cs typeface="Arial"/>
                        </a:rPr>
                        <a:t>9</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40640" algn="ctr">
                        <a:lnSpc>
                          <a:spcPts val="2835"/>
                        </a:lnSpc>
                      </a:pPr>
                      <a:r>
                        <a:rPr sz="2400" dirty="0">
                          <a:latin typeface="Arial"/>
                          <a:cs typeface="Arial"/>
                        </a:rPr>
                        <a:t>10</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469900">
                <a:tc>
                  <a:txBody>
                    <a:bodyPr/>
                    <a:lstStyle/>
                    <a:p>
                      <a:pPr marL="31115" algn="ctr">
                        <a:lnSpc>
                          <a:spcPts val="2835"/>
                        </a:lnSpc>
                      </a:pPr>
                      <a:r>
                        <a:rPr sz="2400" dirty="0">
                          <a:latin typeface="Arial"/>
                          <a:cs typeface="Arial"/>
                        </a:rPr>
                        <a:t>4</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7305" algn="ctr">
                        <a:lnSpc>
                          <a:spcPts val="2835"/>
                        </a:lnSpc>
                      </a:pPr>
                      <a:r>
                        <a:rPr sz="2400" dirty="0">
                          <a:latin typeface="Arial"/>
                          <a:cs typeface="Arial"/>
                        </a:rPr>
                        <a:t>8</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40640" algn="ctr">
                        <a:lnSpc>
                          <a:spcPts val="2835"/>
                        </a:lnSpc>
                      </a:pPr>
                      <a:r>
                        <a:rPr sz="2400" dirty="0">
                          <a:latin typeface="Arial"/>
                          <a:cs typeface="Arial"/>
                        </a:rPr>
                        <a:t>10</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469900">
                <a:tc>
                  <a:txBody>
                    <a:bodyPr/>
                    <a:lstStyle/>
                    <a:p>
                      <a:pPr marL="31115" algn="ctr">
                        <a:lnSpc>
                          <a:spcPts val="2835"/>
                        </a:lnSpc>
                      </a:pPr>
                      <a:r>
                        <a:rPr sz="2400" dirty="0">
                          <a:latin typeface="Arial"/>
                          <a:cs typeface="Arial"/>
                        </a:rPr>
                        <a:t>5</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9050" algn="ctr">
                        <a:lnSpc>
                          <a:spcPts val="2835"/>
                        </a:lnSpc>
                      </a:pPr>
                      <a:r>
                        <a:rPr sz="2400" dirty="0">
                          <a:latin typeface="Arial"/>
                          <a:cs typeface="Arial"/>
                        </a:rPr>
                        <a:t>10</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40640" algn="ctr">
                        <a:lnSpc>
                          <a:spcPts val="2835"/>
                        </a:lnSpc>
                      </a:pPr>
                      <a:r>
                        <a:rPr sz="2400" dirty="0">
                          <a:latin typeface="Arial"/>
                          <a:cs typeface="Arial"/>
                        </a:rPr>
                        <a:t>10</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469900">
                <a:tc>
                  <a:txBody>
                    <a:bodyPr/>
                    <a:lstStyle/>
                    <a:p>
                      <a:pPr marL="31115" algn="ctr">
                        <a:lnSpc>
                          <a:spcPts val="2835"/>
                        </a:lnSpc>
                      </a:pPr>
                      <a:r>
                        <a:rPr sz="2400" dirty="0">
                          <a:latin typeface="Arial"/>
                          <a:cs typeface="Arial"/>
                        </a:rPr>
                        <a:t>6</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9050" algn="ctr">
                        <a:lnSpc>
                          <a:spcPts val="2835"/>
                        </a:lnSpc>
                      </a:pPr>
                      <a:r>
                        <a:rPr sz="2400" dirty="0">
                          <a:latin typeface="Arial"/>
                          <a:cs typeface="Arial"/>
                        </a:rPr>
                        <a:t>20</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40640" algn="ctr">
                        <a:lnSpc>
                          <a:spcPts val="2835"/>
                        </a:lnSpc>
                      </a:pPr>
                      <a:r>
                        <a:rPr sz="2400" dirty="0">
                          <a:latin typeface="Arial"/>
                          <a:cs typeface="Arial"/>
                        </a:rPr>
                        <a:t>10</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477520">
                <a:tc>
                  <a:txBody>
                    <a:bodyPr/>
                    <a:lstStyle/>
                    <a:p>
                      <a:pPr marL="22860" algn="ctr">
                        <a:lnSpc>
                          <a:spcPts val="2830"/>
                        </a:lnSpc>
                      </a:pPr>
                      <a:r>
                        <a:rPr sz="2400" spc="-55" dirty="0">
                          <a:latin typeface="Arial"/>
                          <a:cs typeface="Arial"/>
                        </a:rPr>
                        <a:t>Total</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9050" algn="ctr">
                        <a:lnSpc>
                          <a:spcPts val="2830"/>
                        </a:lnSpc>
                      </a:pPr>
                      <a:r>
                        <a:rPr sz="2400" dirty="0">
                          <a:latin typeface="Arial"/>
                          <a:cs typeface="Arial"/>
                        </a:rPr>
                        <a:t>60</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40640" algn="ctr">
                        <a:lnSpc>
                          <a:spcPts val="2830"/>
                        </a:lnSpc>
                      </a:pPr>
                      <a:r>
                        <a:rPr sz="2400" dirty="0">
                          <a:latin typeface="Arial"/>
                          <a:cs typeface="Arial"/>
                        </a:rPr>
                        <a:t>60</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0400" y="546100"/>
            <a:ext cx="6216650" cy="695960"/>
          </a:xfrm>
          <a:prstGeom prst="rect">
            <a:avLst/>
          </a:prstGeom>
        </p:spPr>
        <p:txBody>
          <a:bodyPr vert="horz" wrap="square" lIns="0" tIns="12700" rIns="0" bIns="0" rtlCol="0">
            <a:spAutoFit/>
          </a:bodyPr>
          <a:lstStyle/>
          <a:p>
            <a:pPr marL="12700">
              <a:lnSpc>
                <a:spcPct val="100000"/>
              </a:lnSpc>
              <a:spcBef>
                <a:spcPts val="100"/>
              </a:spcBef>
              <a:tabLst>
                <a:tab pos="3086100" algn="l"/>
                <a:tab pos="5415280" algn="l"/>
                <a:tab pos="5892165" algn="l"/>
              </a:tabLst>
            </a:pPr>
            <a:r>
              <a:rPr dirty="0"/>
              <a:t>C</a:t>
            </a:r>
            <a:r>
              <a:rPr spc="-5" dirty="0"/>
              <a:t>hi</a:t>
            </a:r>
            <a:r>
              <a:rPr dirty="0"/>
              <a:t>-s</a:t>
            </a:r>
            <a:r>
              <a:rPr spc="-5" dirty="0"/>
              <a:t>qu</a:t>
            </a:r>
            <a:r>
              <a:rPr dirty="0"/>
              <a:t>are	Stat</a:t>
            </a:r>
            <a:r>
              <a:rPr spc="-5" dirty="0"/>
              <a:t>i</a:t>
            </a:r>
            <a:r>
              <a:rPr dirty="0"/>
              <a:t>st</a:t>
            </a:r>
            <a:r>
              <a:rPr spc="-5" dirty="0"/>
              <a:t>i</a:t>
            </a:r>
            <a:r>
              <a:rPr dirty="0"/>
              <a:t>c	χ	2</a:t>
            </a:r>
          </a:p>
        </p:txBody>
      </p:sp>
      <p:sp>
        <p:nvSpPr>
          <p:cNvPr id="3" name="object 3"/>
          <p:cNvSpPr txBox="1"/>
          <p:nvPr/>
        </p:nvSpPr>
        <p:spPr>
          <a:xfrm>
            <a:off x="736680" y="3136900"/>
            <a:ext cx="2691130" cy="391160"/>
          </a:xfrm>
          <a:prstGeom prst="rect">
            <a:avLst/>
          </a:prstGeom>
        </p:spPr>
        <p:txBody>
          <a:bodyPr vert="horz" wrap="square" lIns="0" tIns="12700" rIns="0" bIns="0" rtlCol="0">
            <a:spAutoFit/>
          </a:bodyPr>
          <a:lstStyle/>
          <a:p>
            <a:pPr marL="12700">
              <a:lnSpc>
                <a:spcPct val="100000"/>
              </a:lnSpc>
              <a:spcBef>
                <a:spcPts val="100"/>
              </a:spcBef>
              <a:tabLst>
                <a:tab pos="1514475" algn="l"/>
              </a:tabLst>
            </a:pPr>
            <a:r>
              <a:rPr sz="2400" dirty="0">
                <a:latin typeface="Arial"/>
                <a:cs typeface="Arial"/>
              </a:rPr>
              <a:t>(5 –</a:t>
            </a:r>
            <a:r>
              <a:rPr sz="2400" spc="5" dirty="0">
                <a:latin typeface="Arial"/>
                <a:cs typeface="Arial"/>
              </a:rPr>
              <a:t> </a:t>
            </a:r>
            <a:r>
              <a:rPr sz="2400" spc="-5" dirty="0">
                <a:latin typeface="Arial"/>
                <a:cs typeface="Arial"/>
              </a:rPr>
              <a:t>10)</a:t>
            </a:r>
            <a:r>
              <a:rPr sz="2400" spc="-7" baseline="26041" dirty="0">
                <a:latin typeface="Arial"/>
                <a:cs typeface="Arial"/>
              </a:rPr>
              <a:t>2	</a:t>
            </a:r>
            <a:r>
              <a:rPr sz="2400" dirty="0">
                <a:latin typeface="Arial"/>
                <a:cs typeface="Arial"/>
              </a:rPr>
              <a:t>(8 –</a:t>
            </a:r>
            <a:r>
              <a:rPr sz="2400" spc="-80" dirty="0">
                <a:latin typeface="Arial"/>
                <a:cs typeface="Arial"/>
              </a:rPr>
              <a:t> </a:t>
            </a:r>
            <a:r>
              <a:rPr sz="2400" spc="-5" dirty="0">
                <a:latin typeface="Arial"/>
                <a:cs typeface="Arial"/>
              </a:rPr>
              <a:t>10)</a:t>
            </a:r>
            <a:r>
              <a:rPr sz="2400" spc="-7" baseline="26041" dirty="0">
                <a:latin typeface="Arial"/>
                <a:cs typeface="Arial"/>
              </a:rPr>
              <a:t>2</a:t>
            </a:r>
            <a:endParaRPr sz="2400" baseline="26041">
              <a:latin typeface="Arial"/>
              <a:cs typeface="Arial"/>
            </a:endParaRPr>
          </a:p>
        </p:txBody>
      </p:sp>
      <p:sp>
        <p:nvSpPr>
          <p:cNvPr id="4" name="object 4"/>
          <p:cNvSpPr txBox="1"/>
          <p:nvPr/>
        </p:nvSpPr>
        <p:spPr>
          <a:xfrm>
            <a:off x="3684567" y="3136900"/>
            <a:ext cx="2606675" cy="391160"/>
          </a:xfrm>
          <a:prstGeom prst="rect">
            <a:avLst/>
          </a:prstGeom>
        </p:spPr>
        <p:txBody>
          <a:bodyPr vert="horz" wrap="square" lIns="0" tIns="12700" rIns="0" bIns="0" rtlCol="0">
            <a:spAutoFit/>
          </a:bodyPr>
          <a:lstStyle/>
          <a:p>
            <a:pPr marL="12700">
              <a:lnSpc>
                <a:spcPct val="100000"/>
              </a:lnSpc>
              <a:spcBef>
                <a:spcPts val="100"/>
              </a:spcBef>
              <a:tabLst>
                <a:tab pos="1430020" algn="l"/>
              </a:tabLst>
            </a:pPr>
            <a:r>
              <a:rPr sz="2400" dirty="0">
                <a:latin typeface="Arial"/>
                <a:cs typeface="Arial"/>
              </a:rPr>
              <a:t>(9 –</a:t>
            </a:r>
            <a:r>
              <a:rPr sz="2400" spc="5" dirty="0">
                <a:latin typeface="Arial"/>
                <a:cs typeface="Arial"/>
              </a:rPr>
              <a:t> </a:t>
            </a:r>
            <a:r>
              <a:rPr sz="2400" spc="-5" dirty="0">
                <a:latin typeface="Arial"/>
                <a:cs typeface="Arial"/>
              </a:rPr>
              <a:t>10)</a:t>
            </a:r>
            <a:r>
              <a:rPr sz="2400" spc="-7" baseline="26041" dirty="0">
                <a:latin typeface="Arial"/>
                <a:cs typeface="Arial"/>
              </a:rPr>
              <a:t>2	</a:t>
            </a:r>
            <a:r>
              <a:rPr sz="2400" dirty="0">
                <a:latin typeface="Arial"/>
                <a:cs typeface="Arial"/>
              </a:rPr>
              <a:t>(8 –</a:t>
            </a:r>
            <a:r>
              <a:rPr sz="2400" spc="-80" dirty="0">
                <a:latin typeface="Arial"/>
                <a:cs typeface="Arial"/>
              </a:rPr>
              <a:t> </a:t>
            </a:r>
            <a:r>
              <a:rPr sz="2400" spc="-5" dirty="0">
                <a:latin typeface="Arial"/>
                <a:cs typeface="Arial"/>
              </a:rPr>
              <a:t>10)</a:t>
            </a:r>
            <a:r>
              <a:rPr sz="2400" spc="-7" baseline="26041" dirty="0">
                <a:latin typeface="Arial"/>
                <a:cs typeface="Arial"/>
              </a:rPr>
              <a:t>2</a:t>
            </a:r>
            <a:endParaRPr sz="2400" baseline="26041">
              <a:latin typeface="Arial"/>
              <a:cs typeface="Arial"/>
            </a:endParaRPr>
          </a:p>
        </p:txBody>
      </p:sp>
      <p:sp>
        <p:nvSpPr>
          <p:cNvPr id="5" name="object 5"/>
          <p:cNvSpPr txBox="1"/>
          <p:nvPr/>
        </p:nvSpPr>
        <p:spPr>
          <a:xfrm>
            <a:off x="6519540" y="3136900"/>
            <a:ext cx="13589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(10 –</a:t>
            </a:r>
            <a:r>
              <a:rPr sz="2400" spc="-80" dirty="0">
                <a:latin typeface="Arial"/>
                <a:cs typeface="Arial"/>
              </a:rPr>
              <a:t> </a:t>
            </a:r>
            <a:r>
              <a:rPr sz="2400" spc="-5" dirty="0">
                <a:latin typeface="Arial"/>
                <a:cs typeface="Arial"/>
              </a:rPr>
              <a:t>10)</a:t>
            </a:r>
            <a:r>
              <a:rPr sz="2400" spc="-7" baseline="26041" dirty="0">
                <a:latin typeface="Arial"/>
                <a:cs typeface="Arial"/>
              </a:rPr>
              <a:t>2</a:t>
            </a:r>
            <a:endParaRPr sz="2400" baseline="26041">
              <a:latin typeface="Arial"/>
              <a:cs typeface="Arial"/>
            </a:endParaRPr>
          </a:p>
        </p:txBody>
      </p:sp>
      <p:sp>
        <p:nvSpPr>
          <p:cNvPr id="6" name="object 6"/>
          <p:cNvSpPr txBox="1"/>
          <p:nvPr/>
        </p:nvSpPr>
        <p:spPr>
          <a:xfrm>
            <a:off x="8106544" y="3136900"/>
            <a:ext cx="13589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(20 –</a:t>
            </a:r>
            <a:r>
              <a:rPr sz="2400" spc="-80" dirty="0">
                <a:latin typeface="Arial"/>
                <a:cs typeface="Arial"/>
              </a:rPr>
              <a:t> </a:t>
            </a:r>
            <a:r>
              <a:rPr sz="2400" spc="-5" dirty="0">
                <a:latin typeface="Arial"/>
                <a:cs typeface="Arial"/>
              </a:rPr>
              <a:t>10)</a:t>
            </a:r>
            <a:r>
              <a:rPr sz="2400" spc="-7" baseline="26041" dirty="0">
                <a:latin typeface="Arial"/>
                <a:cs typeface="Arial"/>
              </a:rPr>
              <a:t>2</a:t>
            </a:r>
            <a:endParaRPr sz="2400" baseline="26041">
              <a:latin typeface="Arial"/>
              <a:cs typeface="Arial"/>
            </a:endParaRPr>
          </a:p>
        </p:txBody>
      </p:sp>
      <p:sp>
        <p:nvSpPr>
          <p:cNvPr id="7" name="object 7"/>
          <p:cNvSpPr txBox="1"/>
          <p:nvPr/>
        </p:nvSpPr>
        <p:spPr>
          <a:xfrm>
            <a:off x="228600" y="3657600"/>
            <a:ext cx="2919730" cy="391160"/>
          </a:xfrm>
          <a:prstGeom prst="rect">
            <a:avLst/>
          </a:prstGeom>
        </p:spPr>
        <p:txBody>
          <a:bodyPr vert="horz" wrap="square" lIns="0" tIns="12700" rIns="0" bIns="0" rtlCol="0">
            <a:spAutoFit/>
          </a:bodyPr>
          <a:lstStyle/>
          <a:p>
            <a:pPr marL="12700">
              <a:lnSpc>
                <a:spcPct val="100000"/>
              </a:lnSpc>
              <a:spcBef>
                <a:spcPts val="100"/>
              </a:spcBef>
              <a:tabLst>
                <a:tab pos="444500" algn="l"/>
                <a:tab pos="2094230" algn="l"/>
              </a:tabLst>
            </a:pPr>
            <a:r>
              <a:rPr sz="2400" dirty="0">
                <a:latin typeface="Arial"/>
                <a:cs typeface="Arial"/>
              </a:rPr>
              <a:t>=	------------</a:t>
            </a:r>
            <a:r>
              <a:rPr sz="2400" spc="-5" dirty="0">
                <a:latin typeface="Arial"/>
                <a:cs typeface="Arial"/>
              </a:rPr>
              <a:t> </a:t>
            </a:r>
            <a:r>
              <a:rPr sz="2400" dirty="0">
                <a:latin typeface="Arial"/>
                <a:cs typeface="Arial"/>
              </a:rPr>
              <a:t>+	--------</a:t>
            </a:r>
            <a:endParaRPr sz="2400">
              <a:latin typeface="Arial"/>
              <a:cs typeface="Arial"/>
            </a:endParaRPr>
          </a:p>
        </p:txBody>
      </p:sp>
      <p:sp>
        <p:nvSpPr>
          <p:cNvPr id="8" name="object 8"/>
          <p:cNvSpPr txBox="1"/>
          <p:nvPr/>
        </p:nvSpPr>
        <p:spPr>
          <a:xfrm>
            <a:off x="3376597" y="3657600"/>
            <a:ext cx="3892550" cy="391160"/>
          </a:xfrm>
          <a:prstGeom prst="rect">
            <a:avLst/>
          </a:prstGeom>
        </p:spPr>
        <p:txBody>
          <a:bodyPr vert="horz" wrap="square" lIns="0" tIns="12700" rIns="0" bIns="0" rtlCol="0">
            <a:spAutoFit/>
          </a:bodyPr>
          <a:lstStyle/>
          <a:p>
            <a:pPr marL="12700">
              <a:lnSpc>
                <a:spcPct val="100000"/>
              </a:lnSpc>
              <a:spcBef>
                <a:spcPts val="100"/>
              </a:spcBef>
              <a:tabLst>
                <a:tab pos="1459230" algn="l"/>
                <a:tab pos="2804795" algn="l"/>
              </a:tabLst>
            </a:pPr>
            <a:r>
              <a:rPr sz="2400" dirty="0">
                <a:latin typeface="Arial"/>
                <a:cs typeface="Arial"/>
              </a:rPr>
              <a:t>+ ----------	+ ---------	+</a:t>
            </a:r>
            <a:r>
              <a:rPr sz="2400" spc="-90" dirty="0">
                <a:latin typeface="Arial"/>
                <a:cs typeface="Arial"/>
              </a:rPr>
              <a:t> </a:t>
            </a:r>
            <a:r>
              <a:rPr sz="2400" dirty="0">
                <a:latin typeface="Arial"/>
                <a:cs typeface="Arial"/>
              </a:rPr>
              <a:t>--------</a:t>
            </a:r>
            <a:endParaRPr sz="2400">
              <a:latin typeface="Arial"/>
              <a:cs typeface="Arial"/>
            </a:endParaRPr>
          </a:p>
        </p:txBody>
      </p:sp>
      <p:sp>
        <p:nvSpPr>
          <p:cNvPr id="9" name="object 9"/>
          <p:cNvSpPr txBox="1"/>
          <p:nvPr/>
        </p:nvSpPr>
        <p:spPr>
          <a:xfrm>
            <a:off x="5309093" y="4178300"/>
            <a:ext cx="1634489" cy="391160"/>
          </a:xfrm>
          <a:prstGeom prst="rect">
            <a:avLst/>
          </a:prstGeom>
        </p:spPr>
        <p:txBody>
          <a:bodyPr vert="horz" wrap="square" lIns="0" tIns="12700" rIns="0" bIns="0" rtlCol="0">
            <a:spAutoFit/>
          </a:bodyPr>
          <a:lstStyle/>
          <a:p>
            <a:pPr marL="12700">
              <a:lnSpc>
                <a:spcPct val="100000"/>
              </a:lnSpc>
              <a:spcBef>
                <a:spcPts val="100"/>
              </a:spcBef>
              <a:tabLst>
                <a:tab pos="1282700" algn="l"/>
              </a:tabLst>
            </a:pPr>
            <a:r>
              <a:rPr sz="2400" spc="-5" dirty="0">
                <a:latin typeface="Arial"/>
                <a:cs typeface="Arial"/>
              </a:rPr>
              <a:t>1</a:t>
            </a:r>
            <a:r>
              <a:rPr sz="2400" dirty="0">
                <a:latin typeface="Arial"/>
                <a:cs typeface="Arial"/>
              </a:rPr>
              <a:t>0	</a:t>
            </a:r>
            <a:r>
              <a:rPr sz="2400" spc="-5" dirty="0">
                <a:latin typeface="Arial"/>
                <a:cs typeface="Arial"/>
              </a:rPr>
              <a:t>10</a:t>
            </a:r>
            <a:endParaRPr sz="2400">
              <a:latin typeface="Arial"/>
              <a:cs typeface="Arial"/>
            </a:endParaRPr>
          </a:p>
        </p:txBody>
      </p:sp>
      <p:sp>
        <p:nvSpPr>
          <p:cNvPr id="10" name="object 10"/>
          <p:cNvSpPr txBox="1"/>
          <p:nvPr/>
        </p:nvSpPr>
        <p:spPr>
          <a:xfrm>
            <a:off x="7582421" y="3502659"/>
            <a:ext cx="1184910" cy="1066800"/>
          </a:xfrm>
          <a:prstGeom prst="rect">
            <a:avLst/>
          </a:prstGeom>
        </p:spPr>
        <p:txBody>
          <a:bodyPr vert="horz" wrap="square" lIns="0" tIns="167640" rIns="0" bIns="0" rtlCol="0">
            <a:spAutoFit/>
          </a:bodyPr>
          <a:lstStyle/>
          <a:p>
            <a:pPr marL="12700">
              <a:lnSpc>
                <a:spcPct val="100000"/>
              </a:lnSpc>
              <a:spcBef>
                <a:spcPts val="1320"/>
              </a:spcBef>
              <a:tabLst>
                <a:tab pos="359410" algn="l"/>
              </a:tabLst>
            </a:pPr>
            <a:r>
              <a:rPr sz="2400" dirty="0">
                <a:latin typeface="Arial"/>
                <a:cs typeface="Arial"/>
              </a:rPr>
              <a:t>+	--------</a:t>
            </a:r>
            <a:endParaRPr sz="2400">
              <a:latin typeface="Arial"/>
              <a:cs typeface="Arial"/>
            </a:endParaRPr>
          </a:p>
          <a:p>
            <a:pPr marL="533400">
              <a:lnSpc>
                <a:spcPct val="100000"/>
              </a:lnSpc>
              <a:spcBef>
                <a:spcPts val="1220"/>
              </a:spcBef>
            </a:pPr>
            <a:r>
              <a:rPr sz="2400" spc="-5" dirty="0">
                <a:latin typeface="Arial"/>
                <a:cs typeface="Arial"/>
              </a:rPr>
              <a:t>10</a:t>
            </a:r>
            <a:endParaRPr sz="2400">
              <a:latin typeface="Arial"/>
              <a:cs typeface="Arial"/>
            </a:endParaRPr>
          </a:p>
        </p:txBody>
      </p:sp>
      <p:sp>
        <p:nvSpPr>
          <p:cNvPr id="11" name="object 11"/>
          <p:cNvSpPr txBox="1"/>
          <p:nvPr/>
        </p:nvSpPr>
        <p:spPr>
          <a:xfrm>
            <a:off x="228600" y="4036059"/>
            <a:ext cx="4228465" cy="1549400"/>
          </a:xfrm>
          <a:prstGeom prst="rect">
            <a:avLst/>
          </a:prstGeom>
        </p:spPr>
        <p:txBody>
          <a:bodyPr vert="horz" wrap="square" lIns="0" tIns="154940" rIns="0" bIns="0" rtlCol="0">
            <a:spAutoFit/>
          </a:bodyPr>
          <a:lstStyle/>
          <a:p>
            <a:pPr marL="689610">
              <a:lnSpc>
                <a:spcPct val="100000"/>
              </a:lnSpc>
              <a:spcBef>
                <a:spcPts val="1220"/>
              </a:spcBef>
              <a:tabLst>
                <a:tab pos="2298700" algn="l"/>
                <a:tab pos="3738245" algn="l"/>
              </a:tabLst>
            </a:pPr>
            <a:r>
              <a:rPr sz="2400" spc="-5" dirty="0">
                <a:latin typeface="Arial"/>
                <a:cs typeface="Arial"/>
              </a:rPr>
              <a:t>10	10	10</a:t>
            </a:r>
            <a:endParaRPr sz="2400">
              <a:latin typeface="Arial"/>
              <a:cs typeface="Arial"/>
            </a:endParaRPr>
          </a:p>
          <a:p>
            <a:pPr marL="12700">
              <a:lnSpc>
                <a:spcPct val="100000"/>
              </a:lnSpc>
              <a:spcBef>
                <a:spcPts val="1120"/>
              </a:spcBef>
            </a:pPr>
            <a:r>
              <a:rPr sz="2400" dirty="0">
                <a:latin typeface="Arial"/>
                <a:cs typeface="Arial"/>
              </a:rPr>
              <a:t>= </a:t>
            </a:r>
            <a:r>
              <a:rPr sz="2400" spc="-5" dirty="0">
                <a:latin typeface="Arial"/>
                <a:cs typeface="Arial"/>
              </a:rPr>
              <a:t>2.5 </a:t>
            </a:r>
            <a:r>
              <a:rPr sz="2400" dirty="0">
                <a:latin typeface="Arial"/>
                <a:cs typeface="Arial"/>
              </a:rPr>
              <a:t>+ </a:t>
            </a:r>
            <a:r>
              <a:rPr sz="2400" spc="-5" dirty="0">
                <a:latin typeface="Arial"/>
                <a:cs typeface="Arial"/>
              </a:rPr>
              <a:t>0.4 </a:t>
            </a:r>
            <a:r>
              <a:rPr sz="2400" dirty="0">
                <a:latin typeface="Arial"/>
                <a:cs typeface="Arial"/>
              </a:rPr>
              <a:t>+ </a:t>
            </a:r>
            <a:r>
              <a:rPr sz="2400" spc="-5" dirty="0">
                <a:latin typeface="Arial"/>
                <a:cs typeface="Arial"/>
              </a:rPr>
              <a:t>0.1 </a:t>
            </a:r>
            <a:r>
              <a:rPr sz="2400" dirty="0">
                <a:latin typeface="Arial"/>
                <a:cs typeface="Arial"/>
              </a:rPr>
              <a:t>+ </a:t>
            </a:r>
            <a:r>
              <a:rPr sz="2400" spc="-5" dirty="0">
                <a:latin typeface="Arial"/>
                <a:cs typeface="Arial"/>
              </a:rPr>
              <a:t>0.4 </a:t>
            </a:r>
            <a:r>
              <a:rPr sz="2400" dirty="0">
                <a:latin typeface="Arial"/>
                <a:cs typeface="Arial"/>
              </a:rPr>
              <a:t>+ 0 +</a:t>
            </a:r>
            <a:r>
              <a:rPr sz="2400" spc="-40" dirty="0">
                <a:latin typeface="Arial"/>
                <a:cs typeface="Arial"/>
              </a:rPr>
              <a:t> </a:t>
            </a:r>
            <a:r>
              <a:rPr sz="2400" dirty="0">
                <a:latin typeface="Arial"/>
                <a:cs typeface="Arial"/>
              </a:rPr>
              <a:t>10</a:t>
            </a:r>
            <a:endParaRPr sz="2400">
              <a:latin typeface="Arial"/>
              <a:cs typeface="Arial"/>
            </a:endParaRPr>
          </a:p>
          <a:p>
            <a:pPr marL="12700">
              <a:lnSpc>
                <a:spcPct val="100000"/>
              </a:lnSpc>
              <a:spcBef>
                <a:spcPts val="1120"/>
              </a:spcBef>
            </a:pPr>
            <a:r>
              <a:rPr sz="2400" dirty="0">
                <a:latin typeface="Arial"/>
                <a:cs typeface="Arial"/>
              </a:rPr>
              <a:t>=</a:t>
            </a:r>
            <a:r>
              <a:rPr sz="2400" spc="-5" dirty="0">
                <a:latin typeface="Arial"/>
                <a:cs typeface="Arial"/>
              </a:rPr>
              <a:t> 13.4</a:t>
            </a:r>
            <a:endParaRPr sz="2400">
              <a:latin typeface="Arial"/>
              <a:cs typeface="Arial"/>
            </a:endParaRPr>
          </a:p>
        </p:txBody>
      </p:sp>
      <p:sp>
        <p:nvSpPr>
          <p:cNvPr id="12" name="object 12"/>
          <p:cNvSpPr txBox="1"/>
          <p:nvPr/>
        </p:nvSpPr>
        <p:spPr>
          <a:xfrm>
            <a:off x="228600" y="5806440"/>
            <a:ext cx="104775" cy="190500"/>
          </a:xfrm>
          <a:prstGeom prst="rect">
            <a:avLst/>
          </a:prstGeom>
        </p:spPr>
        <p:txBody>
          <a:bodyPr vert="horz" wrap="square" lIns="0" tIns="16510" rIns="0" bIns="0" rtlCol="0">
            <a:spAutoFit/>
          </a:bodyPr>
          <a:lstStyle/>
          <a:p>
            <a:pPr marL="12700">
              <a:lnSpc>
                <a:spcPct val="100000"/>
              </a:lnSpc>
              <a:spcBef>
                <a:spcPts val="130"/>
              </a:spcBef>
            </a:pPr>
            <a:r>
              <a:rPr sz="1050" spc="-10" dirty="0">
                <a:latin typeface="Trebuchet MS"/>
                <a:cs typeface="Trebuchet MS"/>
              </a:rPr>
              <a:t>●</a:t>
            </a:r>
            <a:endParaRPr sz="1050">
              <a:latin typeface="Trebuchet MS"/>
              <a:cs typeface="Trebuchet MS"/>
            </a:endParaRPr>
          </a:p>
        </p:txBody>
      </p:sp>
      <p:sp>
        <p:nvSpPr>
          <p:cNvPr id="13" name="object 13"/>
          <p:cNvSpPr txBox="1"/>
          <p:nvPr/>
        </p:nvSpPr>
        <p:spPr>
          <a:xfrm>
            <a:off x="558800" y="5702300"/>
            <a:ext cx="632904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The </a:t>
            </a:r>
            <a:r>
              <a:rPr sz="2400" dirty="0">
                <a:latin typeface="Arial"/>
                <a:cs typeface="Arial"/>
              </a:rPr>
              <a:t>number of degrees of </a:t>
            </a:r>
            <a:r>
              <a:rPr sz="2400" spc="-5" dirty="0">
                <a:latin typeface="Arial"/>
                <a:cs typeface="Arial"/>
              </a:rPr>
              <a:t>freedom </a:t>
            </a:r>
            <a:r>
              <a:rPr sz="2400" dirty="0">
                <a:latin typeface="Arial"/>
                <a:cs typeface="Arial"/>
              </a:rPr>
              <a:t>is n − 1 =</a:t>
            </a:r>
            <a:r>
              <a:rPr sz="2400" spc="-80" dirty="0">
                <a:latin typeface="Arial"/>
                <a:cs typeface="Arial"/>
              </a:rPr>
              <a:t> </a:t>
            </a:r>
            <a:r>
              <a:rPr sz="2400" dirty="0">
                <a:latin typeface="Arial"/>
                <a:cs typeface="Arial"/>
              </a:rPr>
              <a:t>5</a:t>
            </a:r>
            <a:endParaRPr sz="2400">
              <a:latin typeface="Arial"/>
              <a:cs typeface="Arial"/>
            </a:endParaRPr>
          </a:p>
        </p:txBody>
      </p:sp>
      <p:sp>
        <p:nvSpPr>
          <p:cNvPr id="14" name="object 14"/>
          <p:cNvSpPr/>
          <p:nvPr/>
        </p:nvSpPr>
        <p:spPr>
          <a:xfrm>
            <a:off x="3302000" y="1625600"/>
            <a:ext cx="3403600" cy="11684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4200" y="342900"/>
            <a:ext cx="6359525" cy="695960"/>
          </a:xfrm>
          <a:prstGeom prst="rect">
            <a:avLst/>
          </a:prstGeom>
        </p:spPr>
        <p:txBody>
          <a:bodyPr vert="horz" wrap="square" lIns="0" tIns="12700" rIns="0" bIns="0" rtlCol="0">
            <a:spAutoFit/>
          </a:bodyPr>
          <a:lstStyle/>
          <a:p>
            <a:pPr marL="12700">
              <a:lnSpc>
                <a:spcPct val="100000"/>
              </a:lnSpc>
              <a:spcBef>
                <a:spcPts val="100"/>
              </a:spcBef>
              <a:tabLst>
                <a:tab pos="2155190" algn="l"/>
              </a:tabLst>
            </a:pPr>
            <a:r>
              <a:rPr spc="-5" dirty="0"/>
              <a:t>P-value	and</a:t>
            </a:r>
            <a:r>
              <a:rPr spc="-70" dirty="0"/>
              <a:t> </a:t>
            </a:r>
            <a:r>
              <a:rPr spc="-5" dirty="0"/>
              <a:t>Conclusion</a:t>
            </a:r>
          </a:p>
        </p:txBody>
      </p:sp>
      <p:sp>
        <p:nvSpPr>
          <p:cNvPr id="3" name="object 3"/>
          <p:cNvSpPr/>
          <p:nvPr/>
        </p:nvSpPr>
        <p:spPr>
          <a:xfrm>
            <a:off x="666465" y="1289212"/>
            <a:ext cx="8761294" cy="184247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68300" y="3583940"/>
            <a:ext cx="104775" cy="190500"/>
          </a:xfrm>
          <a:prstGeom prst="rect">
            <a:avLst/>
          </a:prstGeom>
        </p:spPr>
        <p:txBody>
          <a:bodyPr vert="horz" wrap="square" lIns="0" tIns="16510" rIns="0" bIns="0" rtlCol="0">
            <a:spAutoFit/>
          </a:bodyPr>
          <a:lstStyle/>
          <a:p>
            <a:pPr marL="12700">
              <a:lnSpc>
                <a:spcPct val="100000"/>
              </a:lnSpc>
              <a:spcBef>
                <a:spcPts val="130"/>
              </a:spcBef>
            </a:pPr>
            <a:r>
              <a:rPr sz="1050" spc="-10" dirty="0">
                <a:latin typeface="Trebuchet MS"/>
                <a:cs typeface="Trebuchet MS"/>
              </a:rPr>
              <a:t>●</a:t>
            </a:r>
            <a:endParaRPr sz="1050">
              <a:latin typeface="Trebuchet MS"/>
              <a:cs typeface="Trebuchet MS"/>
            </a:endParaRPr>
          </a:p>
        </p:txBody>
      </p:sp>
      <p:sp>
        <p:nvSpPr>
          <p:cNvPr id="5" name="object 5"/>
          <p:cNvSpPr txBox="1"/>
          <p:nvPr/>
        </p:nvSpPr>
        <p:spPr>
          <a:xfrm>
            <a:off x="584200" y="3479800"/>
            <a:ext cx="8784590" cy="1051560"/>
          </a:xfrm>
          <a:prstGeom prst="rect">
            <a:avLst/>
          </a:prstGeom>
        </p:spPr>
        <p:txBody>
          <a:bodyPr vert="horz" wrap="square" lIns="0" tIns="53340" rIns="0" bIns="0" rtlCol="0">
            <a:spAutoFit/>
          </a:bodyPr>
          <a:lstStyle/>
          <a:p>
            <a:pPr marL="12700" marR="5080">
              <a:lnSpc>
                <a:spcPts val="2600"/>
              </a:lnSpc>
              <a:spcBef>
                <a:spcPts val="420"/>
              </a:spcBef>
            </a:pPr>
            <a:r>
              <a:rPr sz="2400" dirty="0">
                <a:latin typeface="Arial"/>
                <a:cs typeface="Arial"/>
              </a:rPr>
              <a:t>As </a:t>
            </a:r>
            <a:r>
              <a:rPr sz="2400" spc="-5" dirty="0">
                <a:latin typeface="Arial"/>
                <a:cs typeface="Arial"/>
              </a:rPr>
              <a:t>the </a:t>
            </a:r>
            <a:r>
              <a:rPr sz="2400" dirty="0">
                <a:latin typeface="Arial"/>
                <a:cs typeface="Arial"/>
              </a:rPr>
              <a:t>chi-squared </a:t>
            </a:r>
            <a:r>
              <a:rPr sz="2400" spc="-5" dirty="0">
                <a:latin typeface="Arial"/>
                <a:cs typeface="Arial"/>
              </a:rPr>
              <a:t>statistic </a:t>
            </a:r>
            <a:r>
              <a:rPr sz="2400" dirty="0">
                <a:latin typeface="Arial"/>
                <a:cs typeface="Arial"/>
              </a:rPr>
              <a:t>of </a:t>
            </a:r>
            <a:r>
              <a:rPr sz="2400" spc="-5" dirty="0">
                <a:latin typeface="Arial"/>
                <a:cs typeface="Arial"/>
              </a:rPr>
              <a:t>13.4 </a:t>
            </a:r>
            <a:r>
              <a:rPr sz="2400" dirty="0">
                <a:latin typeface="Arial"/>
                <a:cs typeface="Arial"/>
              </a:rPr>
              <a:t>exceeds </a:t>
            </a:r>
            <a:r>
              <a:rPr sz="2400" spc="-5" dirty="0">
                <a:latin typeface="Arial"/>
                <a:cs typeface="Arial"/>
              </a:rPr>
              <a:t>this critical </a:t>
            </a:r>
            <a:r>
              <a:rPr sz="2400" dirty="0">
                <a:latin typeface="Arial"/>
                <a:cs typeface="Arial"/>
              </a:rPr>
              <a:t>value, we  reject </a:t>
            </a:r>
            <a:r>
              <a:rPr sz="2400" spc="-5" dirty="0">
                <a:latin typeface="Arial"/>
                <a:cs typeface="Arial"/>
              </a:rPr>
              <a:t>the </a:t>
            </a:r>
            <a:r>
              <a:rPr sz="2400" dirty="0">
                <a:latin typeface="Arial"/>
                <a:cs typeface="Arial"/>
              </a:rPr>
              <a:t>null </a:t>
            </a:r>
            <a:r>
              <a:rPr sz="2400" spc="-5" dirty="0">
                <a:latin typeface="Arial"/>
                <a:cs typeface="Arial"/>
              </a:rPr>
              <a:t>hypothesis </a:t>
            </a:r>
            <a:r>
              <a:rPr sz="2400" dirty="0">
                <a:latin typeface="Arial"/>
                <a:cs typeface="Arial"/>
              </a:rPr>
              <a:t>and conclude </a:t>
            </a:r>
            <a:r>
              <a:rPr sz="2400" spc="-5" dirty="0">
                <a:latin typeface="Arial"/>
                <a:cs typeface="Arial"/>
              </a:rPr>
              <a:t>that the </a:t>
            </a:r>
            <a:r>
              <a:rPr sz="2400" dirty="0">
                <a:latin typeface="Arial"/>
                <a:cs typeface="Arial"/>
              </a:rPr>
              <a:t>die is biased at  95% </a:t>
            </a:r>
            <a:r>
              <a:rPr sz="2400" spc="-5" dirty="0">
                <a:latin typeface="Arial"/>
                <a:cs typeface="Arial"/>
              </a:rPr>
              <a:t>significance </a:t>
            </a:r>
            <a:r>
              <a:rPr sz="2400" dirty="0">
                <a:latin typeface="Arial"/>
                <a:cs typeface="Arial"/>
              </a:rPr>
              <a:t>level.</a:t>
            </a:r>
            <a:endParaRPr sz="2400">
              <a:latin typeface="Arial"/>
              <a:cs typeface="Arial"/>
            </a:endParaRPr>
          </a:p>
        </p:txBody>
      </p:sp>
      <p:sp>
        <p:nvSpPr>
          <p:cNvPr id="6" name="object 6"/>
          <p:cNvSpPr txBox="1"/>
          <p:nvPr/>
        </p:nvSpPr>
        <p:spPr>
          <a:xfrm>
            <a:off x="368300" y="5222240"/>
            <a:ext cx="104775" cy="190500"/>
          </a:xfrm>
          <a:prstGeom prst="rect">
            <a:avLst/>
          </a:prstGeom>
        </p:spPr>
        <p:txBody>
          <a:bodyPr vert="horz" wrap="square" lIns="0" tIns="16510" rIns="0" bIns="0" rtlCol="0">
            <a:spAutoFit/>
          </a:bodyPr>
          <a:lstStyle/>
          <a:p>
            <a:pPr marL="12700">
              <a:lnSpc>
                <a:spcPct val="100000"/>
              </a:lnSpc>
              <a:spcBef>
                <a:spcPts val="130"/>
              </a:spcBef>
            </a:pPr>
            <a:r>
              <a:rPr sz="1050" spc="-10" dirty="0">
                <a:latin typeface="Trebuchet MS"/>
                <a:cs typeface="Trebuchet MS"/>
              </a:rPr>
              <a:t>●</a:t>
            </a:r>
            <a:endParaRPr sz="1050">
              <a:latin typeface="Trebuchet MS"/>
              <a:cs typeface="Trebuchet MS"/>
            </a:endParaRPr>
          </a:p>
        </p:txBody>
      </p:sp>
      <p:sp>
        <p:nvSpPr>
          <p:cNvPr id="7" name="object 7"/>
          <p:cNvSpPr txBox="1"/>
          <p:nvPr/>
        </p:nvSpPr>
        <p:spPr>
          <a:xfrm>
            <a:off x="584200" y="5105400"/>
            <a:ext cx="8882380" cy="1394460"/>
          </a:xfrm>
          <a:prstGeom prst="rect">
            <a:avLst/>
          </a:prstGeom>
        </p:spPr>
        <p:txBody>
          <a:bodyPr vert="horz" wrap="square" lIns="0" tIns="43815" rIns="0" bIns="0" rtlCol="0">
            <a:spAutoFit/>
          </a:bodyPr>
          <a:lstStyle/>
          <a:p>
            <a:pPr marL="12700" marR="5080">
              <a:lnSpc>
                <a:spcPct val="91400"/>
              </a:lnSpc>
              <a:spcBef>
                <a:spcPts val="345"/>
              </a:spcBef>
            </a:pPr>
            <a:r>
              <a:rPr sz="2400" dirty="0">
                <a:latin typeface="Arial"/>
                <a:cs typeface="Arial"/>
              </a:rPr>
              <a:t>At 99% </a:t>
            </a:r>
            <a:r>
              <a:rPr sz="2400" spc="-5" dirty="0">
                <a:latin typeface="Arial"/>
                <a:cs typeface="Arial"/>
              </a:rPr>
              <a:t>significance </a:t>
            </a:r>
            <a:r>
              <a:rPr sz="2400" dirty="0">
                <a:latin typeface="Arial"/>
                <a:cs typeface="Arial"/>
              </a:rPr>
              <a:t>level, </a:t>
            </a:r>
            <a:r>
              <a:rPr sz="2400" spc="-5" dirty="0">
                <a:latin typeface="Arial"/>
                <a:cs typeface="Arial"/>
              </a:rPr>
              <a:t>the critical </a:t>
            </a:r>
            <a:r>
              <a:rPr sz="2400" dirty="0">
                <a:latin typeface="Arial"/>
                <a:cs typeface="Arial"/>
              </a:rPr>
              <a:t>value is </a:t>
            </a:r>
            <a:r>
              <a:rPr sz="2400" spc="-5" dirty="0">
                <a:latin typeface="Arial"/>
                <a:cs typeface="Arial"/>
              </a:rPr>
              <a:t>15.086. </a:t>
            </a:r>
            <a:r>
              <a:rPr sz="2400" dirty="0">
                <a:latin typeface="Arial"/>
                <a:cs typeface="Arial"/>
              </a:rPr>
              <a:t>As </a:t>
            </a:r>
            <a:r>
              <a:rPr sz="2400" spc="-5" dirty="0">
                <a:latin typeface="Arial"/>
                <a:cs typeface="Arial"/>
              </a:rPr>
              <a:t>the </a:t>
            </a:r>
            <a:r>
              <a:rPr sz="2400" dirty="0">
                <a:latin typeface="Arial"/>
                <a:cs typeface="Arial"/>
              </a:rPr>
              <a:t>chi-  squared </a:t>
            </a:r>
            <a:r>
              <a:rPr sz="2400" spc="-5" dirty="0">
                <a:latin typeface="Arial"/>
                <a:cs typeface="Arial"/>
              </a:rPr>
              <a:t>statistic </a:t>
            </a:r>
            <a:r>
              <a:rPr sz="2400" dirty="0">
                <a:latin typeface="Arial"/>
                <a:cs typeface="Arial"/>
              </a:rPr>
              <a:t>does not exceed </a:t>
            </a:r>
            <a:r>
              <a:rPr sz="2400" spc="-5" dirty="0">
                <a:latin typeface="Arial"/>
                <a:cs typeface="Arial"/>
              </a:rPr>
              <a:t>it, </a:t>
            </a:r>
            <a:r>
              <a:rPr sz="2400" dirty="0">
                <a:latin typeface="Arial"/>
                <a:cs typeface="Arial"/>
              </a:rPr>
              <a:t>we </a:t>
            </a:r>
            <a:r>
              <a:rPr sz="2400" spc="-5" dirty="0">
                <a:latin typeface="Arial"/>
                <a:cs typeface="Arial"/>
              </a:rPr>
              <a:t>fail to </a:t>
            </a:r>
            <a:r>
              <a:rPr sz="2400" dirty="0">
                <a:latin typeface="Arial"/>
                <a:cs typeface="Arial"/>
              </a:rPr>
              <a:t>reject </a:t>
            </a:r>
            <a:r>
              <a:rPr sz="2400" spc="-5" dirty="0">
                <a:latin typeface="Arial"/>
                <a:cs typeface="Arial"/>
              </a:rPr>
              <a:t>the </a:t>
            </a:r>
            <a:r>
              <a:rPr sz="2400" dirty="0">
                <a:latin typeface="Arial"/>
                <a:cs typeface="Arial"/>
              </a:rPr>
              <a:t>null  </a:t>
            </a:r>
            <a:r>
              <a:rPr sz="2400" spc="-5" dirty="0">
                <a:latin typeface="Arial"/>
                <a:cs typeface="Arial"/>
              </a:rPr>
              <a:t>hypothesis </a:t>
            </a:r>
            <a:r>
              <a:rPr sz="2400" dirty="0">
                <a:latin typeface="Arial"/>
                <a:cs typeface="Arial"/>
              </a:rPr>
              <a:t>and </a:t>
            </a:r>
            <a:r>
              <a:rPr sz="2400" spc="-5" dirty="0">
                <a:latin typeface="Arial"/>
                <a:cs typeface="Arial"/>
              </a:rPr>
              <a:t>thus </a:t>
            </a:r>
            <a:r>
              <a:rPr sz="2400" dirty="0">
                <a:latin typeface="Arial"/>
                <a:cs typeface="Arial"/>
              </a:rPr>
              <a:t>conclude </a:t>
            </a:r>
            <a:r>
              <a:rPr sz="2400" spc="-5" dirty="0">
                <a:latin typeface="Arial"/>
                <a:cs typeface="Arial"/>
              </a:rPr>
              <a:t>that there </a:t>
            </a:r>
            <a:r>
              <a:rPr sz="2400" dirty="0">
                <a:latin typeface="Arial"/>
                <a:cs typeface="Arial"/>
              </a:rPr>
              <a:t>is </a:t>
            </a:r>
            <a:r>
              <a:rPr sz="2400" spc="-5" dirty="0">
                <a:latin typeface="Arial"/>
                <a:cs typeface="Arial"/>
              </a:rPr>
              <a:t>insufficient </a:t>
            </a:r>
            <a:r>
              <a:rPr sz="2400" dirty="0">
                <a:latin typeface="Arial"/>
                <a:cs typeface="Arial"/>
              </a:rPr>
              <a:t>evidence </a:t>
            </a:r>
            <a:r>
              <a:rPr sz="2400" spc="-5" dirty="0">
                <a:latin typeface="Arial"/>
                <a:cs typeface="Arial"/>
              </a:rPr>
              <a:t>to  </a:t>
            </a:r>
            <a:r>
              <a:rPr sz="2400" dirty="0">
                <a:latin typeface="Arial"/>
                <a:cs typeface="Arial"/>
              </a:rPr>
              <a:t>show </a:t>
            </a:r>
            <a:r>
              <a:rPr sz="2400" spc="-5" dirty="0">
                <a:latin typeface="Arial"/>
                <a:cs typeface="Arial"/>
              </a:rPr>
              <a:t>that the </a:t>
            </a:r>
            <a:r>
              <a:rPr sz="2400" dirty="0">
                <a:latin typeface="Arial"/>
                <a:cs typeface="Arial"/>
              </a:rPr>
              <a:t>die is biased at 99% </a:t>
            </a:r>
            <a:r>
              <a:rPr sz="2400" spc="-5" dirty="0">
                <a:latin typeface="Arial"/>
                <a:cs typeface="Arial"/>
              </a:rPr>
              <a:t>significance</a:t>
            </a:r>
            <a:r>
              <a:rPr sz="2400" spc="-15" dirty="0">
                <a:latin typeface="Arial"/>
                <a:cs typeface="Arial"/>
              </a:rPr>
              <a:t> </a:t>
            </a:r>
            <a:r>
              <a:rPr sz="2400" dirty="0">
                <a:latin typeface="Arial"/>
                <a:cs typeface="Arial"/>
              </a:rPr>
              <a:t>level.</a:t>
            </a:r>
            <a:endParaRPr sz="2400">
              <a:latin typeface="Arial"/>
              <a:cs typeface="Arial"/>
            </a:endParaRPr>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150" y="546101"/>
            <a:ext cx="8077200" cy="793750"/>
          </a:xfrm>
        </p:spPr>
        <p:txBody>
          <a:bodyPr/>
          <a:lstStyle/>
          <a:p>
            <a:r>
              <a:rPr lang="en-US" b="0" dirty="0" smtClean="0"/>
              <a:t>Interpreting the results</a:t>
            </a:r>
            <a:endParaRPr lang="en-US" dirty="0"/>
          </a:p>
        </p:txBody>
      </p:sp>
      <p:sp>
        <p:nvSpPr>
          <p:cNvPr id="3" name="Text Placeholder 2"/>
          <p:cNvSpPr>
            <a:spLocks noGrp="1"/>
          </p:cNvSpPr>
          <p:nvPr>
            <p:ph type="body" idx="1"/>
          </p:nvPr>
        </p:nvSpPr>
        <p:spPr>
          <a:xfrm>
            <a:off x="596900" y="1719073"/>
            <a:ext cx="8960485" cy="5837428"/>
          </a:xfrm>
        </p:spPr>
        <p:txBody>
          <a:bodyPr/>
          <a:lstStyle/>
          <a:p>
            <a:r>
              <a:rPr lang="en-US" b="0" dirty="0" smtClean="0"/>
              <a:t>Consult a Chi-Square Distribution Table. This is a probability table of selected values of Chi</a:t>
            </a:r>
            <a:r>
              <a:rPr lang="en-US" b="0" baseline="30000" dirty="0" smtClean="0"/>
              <a:t>2</a:t>
            </a:r>
            <a:r>
              <a:rPr lang="en-US" b="0" dirty="0" smtClean="0"/>
              <a:t> . </a:t>
            </a:r>
          </a:p>
          <a:p>
            <a:r>
              <a:rPr lang="en-US" dirty="0" smtClean="0"/>
              <a:t> </a:t>
            </a:r>
          </a:p>
          <a:p>
            <a:r>
              <a:rPr lang="en-US" b="0" dirty="0" smtClean="0"/>
              <a:t>Statisticians calculate certain possibilities of occurrence (P values) for a Chi</a:t>
            </a:r>
            <a:r>
              <a:rPr lang="en-US" b="0" baseline="30000" dirty="0" smtClean="0"/>
              <a:t>2</a:t>
            </a:r>
            <a:r>
              <a:rPr lang="en-US" b="0" dirty="0" smtClean="0"/>
              <a:t> value depending on degrees of freedom. Degrees of freedom is simply the number of classes that can vary independently minus one, (n-1). </a:t>
            </a:r>
            <a:br>
              <a:rPr lang="en-US" b="0" dirty="0" smtClean="0"/>
            </a:br>
            <a:r>
              <a:rPr lang="en-US" b="0" dirty="0" smtClean="0"/>
              <a:t/>
            </a:r>
            <a:br>
              <a:rPr lang="en-US" b="0" dirty="0" smtClean="0"/>
            </a:br>
            <a:r>
              <a:rPr lang="en-US" b="0" dirty="0" smtClean="0"/>
              <a:t>The calculated value of Chi</a:t>
            </a:r>
            <a:r>
              <a:rPr lang="en-US" b="0" baseline="30000" dirty="0" smtClean="0"/>
              <a:t>2</a:t>
            </a:r>
            <a:r>
              <a:rPr lang="en-US" b="0" dirty="0" smtClean="0"/>
              <a:t> from our results can be compared to the values in the table aligned with the specific degrees of freedom we have. This will tell us the probability that the deviations (between what we expected to see and what we actually saw) are due to chance alone and our hypothesis or model can be supported.</a:t>
            </a:r>
          </a:p>
          <a:p>
            <a:r>
              <a:rPr lang="en-US" b="0" dirty="0" smtClean="0"/>
              <a:t/>
            </a:r>
            <a:br>
              <a:rPr lang="en-US" b="0" dirty="0" smtClean="0"/>
            </a:br>
            <a:endParaRPr lang="en-US" dirty="0"/>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150" y="546101"/>
            <a:ext cx="8077200" cy="793750"/>
          </a:xfrm>
        </p:spPr>
        <p:txBody>
          <a:bodyPr/>
          <a:lstStyle/>
          <a:p>
            <a:r>
              <a:rPr lang="en-US" b="0" dirty="0" smtClean="0"/>
              <a:t>Interpreting the results</a:t>
            </a:r>
            <a:endParaRPr lang="en-US" dirty="0"/>
          </a:p>
        </p:txBody>
      </p:sp>
      <p:sp>
        <p:nvSpPr>
          <p:cNvPr id="3" name="Text Placeholder 2"/>
          <p:cNvSpPr>
            <a:spLocks noGrp="1"/>
          </p:cNvSpPr>
          <p:nvPr>
            <p:ph type="body" idx="1"/>
          </p:nvPr>
        </p:nvSpPr>
        <p:spPr>
          <a:xfrm>
            <a:off x="615950" y="1339850"/>
            <a:ext cx="8960485" cy="6117059"/>
          </a:xfrm>
        </p:spPr>
        <p:txBody>
          <a:bodyPr/>
          <a:lstStyle/>
          <a:p>
            <a:r>
              <a:rPr lang="en-US" b="0" dirty="0" smtClean="0"/>
              <a:t/>
            </a:r>
            <a:br>
              <a:rPr lang="en-US" b="0" dirty="0" smtClean="0"/>
            </a:br>
            <a:r>
              <a:rPr lang="en-US" b="0" dirty="0" smtClean="0"/>
              <a:t>Suppose, the Chi</a:t>
            </a:r>
            <a:r>
              <a:rPr lang="en-US" b="0" baseline="30000" dirty="0" smtClean="0"/>
              <a:t>2</a:t>
            </a:r>
            <a:r>
              <a:rPr lang="en-US" b="0" dirty="0" smtClean="0"/>
              <a:t> value of 1.2335 and degrees of freedom of 1 are associated with a P value of less than 0.50, but greater than 0.25 . This means that a chi-square value this large or larger (or differences between expected and observed numbers this great or greater) would occur simply by chance between 25% and 50% of the time.  </a:t>
            </a:r>
          </a:p>
          <a:p>
            <a:endParaRPr lang="en-US" b="0" dirty="0" smtClean="0"/>
          </a:p>
          <a:p>
            <a:r>
              <a:rPr lang="en-US" b="0" dirty="0" smtClean="0"/>
              <a:t> If your chi-square calculated value is greater than the chi-square critical value, then you reject your null hypothesis. </a:t>
            </a:r>
          </a:p>
          <a:p>
            <a:endParaRPr lang="en-US" b="0" dirty="0" smtClean="0"/>
          </a:p>
          <a:p>
            <a:r>
              <a:rPr lang="en-US" b="0" dirty="0" smtClean="0"/>
              <a:t>If your chi-square calculated value is less than the chi-square critical value, then you "fail to reject" your null hypothesis. </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300" y="5461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2</a:t>
            </a:r>
          </a:p>
        </p:txBody>
      </p:sp>
      <p:sp>
        <p:nvSpPr>
          <p:cNvPr id="3" name="object 3"/>
          <p:cNvSpPr txBox="1"/>
          <p:nvPr/>
        </p:nvSpPr>
        <p:spPr>
          <a:xfrm>
            <a:off x="596900" y="1714500"/>
            <a:ext cx="8746490" cy="3942079"/>
          </a:xfrm>
          <a:prstGeom prst="rect">
            <a:avLst/>
          </a:prstGeom>
        </p:spPr>
        <p:txBody>
          <a:bodyPr vert="horz" wrap="square" lIns="0" tIns="62230" rIns="0" bIns="0" rtlCol="0">
            <a:spAutoFit/>
          </a:bodyPr>
          <a:lstStyle/>
          <a:p>
            <a:pPr marL="342900" marR="104775" indent="-330200">
              <a:lnSpc>
                <a:spcPct val="89800"/>
              </a:lnSpc>
              <a:spcBef>
                <a:spcPts val="490"/>
              </a:spcBef>
            </a:pPr>
            <a:r>
              <a:rPr sz="3200" dirty="0">
                <a:latin typeface="Arial"/>
                <a:cs typeface="Arial"/>
              </a:rPr>
              <a:t>Acme </a:t>
            </a:r>
            <a:r>
              <a:rPr sz="3200" spc="-120" dirty="0">
                <a:latin typeface="Arial"/>
                <a:cs typeface="Arial"/>
              </a:rPr>
              <a:t>Toy </a:t>
            </a:r>
            <a:r>
              <a:rPr sz="3200" dirty="0">
                <a:latin typeface="Arial"/>
                <a:cs typeface="Arial"/>
              </a:rPr>
              <a:t>Company </a:t>
            </a:r>
            <a:r>
              <a:rPr sz="3200" spc="-5" dirty="0">
                <a:latin typeface="Arial"/>
                <a:cs typeface="Arial"/>
              </a:rPr>
              <a:t>prints </a:t>
            </a:r>
            <a:r>
              <a:rPr sz="3200" dirty="0">
                <a:latin typeface="Arial"/>
                <a:cs typeface="Arial"/>
              </a:rPr>
              <a:t>baseball cards. </a:t>
            </a:r>
            <a:r>
              <a:rPr sz="3200" spc="-5" dirty="0">
                <a:latin typeface="Arial"/>
                <a:cs typeface="Arial"/>
              </a:rPr>
              <a:t>The  </a:t>
            </a:r>
            <a:r>
              <a:rPr sz="3200" dirty="0">
                <a:latin typeface="Arial"/>
                <a:cs typeface="Arial"/>
              </a:rPr>
              <a:t>company </a:t>
            </a:r>
            <a:r>
              <a:rPr sz="3200" spc="-5" dirty="0">
                <a:latin typeface="Arial"/>
                <a:cs typeface="Arial"/>
              </a:rPr>
              <a:t>claims that </a:t>
            </a:r>
            <a:r>
              <a:rPr sz="3200" dirty="0">
                <a:latin typeface="Arial"/>
                <a:cs typeface="Arial"/>
              </a:rPr>
              <a:t>30% of </a:t>
            </a:r>
            <a:r>
              <a:rPr sz="3200" spc="-5" dirty="0">
                <a:latin typeface="Arial"/>
                <a:cs typeface="Arial"/>
              </a:rPr>
              <a:t>the </a:t>
            </a:r>
            <a:r>
              <a:rPr sz="3200" dirty="0">
                <a:latin typeface="Arial"/>
                <a:cs typeface="Arial"/>
              </a:rPr>
              <a:t>cards are  rookies, 60% </a:t>
            </a:r>
            <a:r>
              <a:rPr sz="3200" spc="-5" dirty="0">
                <a:latin typeface="Arial"/>
                <a:cs typeface="Arial"/>
              </a:rPr>
              <a:t>veterans, </a:t>
            </a:r>
            <a:r>
              <a:rPr sz="3200" dirty="0">
                <a:latin typeface="Arial"/>
                <a:cs typeface="Arial"/>
              </a:rPr>
              <a:t>and 10% are</a:t>
            </a:r>
            <a:r>
              <a:rPr sz="3200" spc="-200" dirty="0">
                <a:latin typeface="Arial"/>
                <a:cs typeface="Arial"/>
              </a:rPr>
              <a:t> </a:t>
            </a:r>
            <a:r>
              <a:rPr sz="3200" spc="-5" dirty="0">
                <a:latin typeface="Arial"/>
                <a:cs typeface="Arial"/>
              </a:rPr>
              <a:t>All-Stars.</a:t>
            </a:r>
            <a:endParaRPr sz="3200">
              <a:latin typeface="Arial"/>
              <a:cs typeface="Arial"/>
            </a:endParaRPr>
          </a:p>
          <a:p>
            <a:pPr>
              <a:lnSpc>
                <a:spcPct val="100000"/>
              </a:lnSpc>
            </a:pPr>
            <a:endParaRPr sz="3600">
              <a:latin typeface="Times New Roman"/>
              <a:cs typeface="Times New Roman"/>
            </a:endParaRPr>
          </a:p>
          <a:p>
            <a:pPr marL="342900" marR="5080" indent="-330200">
              <a:lnSpc>
                <a:spcPct val="90300"/>
              </a:lnSpc>
              <a:spcBef>
                <a:spcPts val="2095"/>
              </a:spcBef>
            </a:pPr>
            <a:r>
              <a:rPr sz="3200" dirty="0">
                <a:latin typeface="Arial"/>
                <a:cs typeface="Arial"/>
              </a:rPr>
              <a:t>Suppose a random sample of 100 cards has 50  rookies, 45 </a:t>
            </a:r>
            <a:r>
              <a:rPr sz="3200" spc="-5" dirty="0">
                <a:latin typeface="Arial"/>
                <a:cs typeface="Arial"/>
              </a:rPr>
              <a:t>veterans, </a:t>
            </a:r>
            <a:r>
              <a:rPr sz="3200" dirty="0">
                <a:latin typeface="Arial"/>
                <a:cs typeface="Arial"/>
              </a:rPr>
              <a:t>and 5 </a:t>
            </a:r>
            <a:r>
              <a:rPr sz="3200" spc="-5" dirty="0">
                <a:latin typeface="Arial"/>
                <a:cs typeface="Arial"/>
              </a:rPr>
              <a:t>All-Stars. Is this  consistent with Acme's </a:t>
            </a:r>
            <a:r>
              <a:rPr sz="3200" dirty="0">
                <a:latin typeface="Arial"/>
                <a:cs typeface="Arial"/>
              </a:rPr>
              <a:t>claim? Use a </a:t>
            </a:r>
            <a:r>
              <a:rPr sz="3200" spc="-5" dirty="0">
                <a:latin typeface="Arial"/>
                <a:cs typeface="Arial"/>
              </a:rPr>
              <a:t>0.05</a:t>
            </a:r>
            <a:r>
              <a:rPr sz="3200" spc="-175" dirty="0">
                <a:latin typeface="Arial"/>
                <a:cs typeface="Arial"/>
              </a:rPr>
              <a:t> </a:t>
            </a:r>
            <a:r>
              <a:rPr sz="3200" dirty="0">
                <a:latin typeface="Arial"/>
                <a:cs typeface="Arial"/>
              </a:rPr>
              <a:t>level  of</a:t>
            </a:r>
            <a:r>
              <a:rPr sz="3200" spc="-10" dirty="0">
                <a:latin typeface="Arial"/>
                <a:cs typeface="Arial"/>
              </a:rPr>
              <a:t> </a:t>
            </a:r>
            <a:r>
              <a:rPr sz="3200" spc="-5" dirty="0">
                <a:latin typeface="Arial"/>
                <a:cs typeface="Arial"/>
              </a:rPr>
              <a:t>significance.</a:t>
            </a:r>
            <a:endParaRPr sz="3200">
              <a:latin typeface="Arial"/>
              <a:cs typeface="Arial"/>
            </a:endParaRPr>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860">
              <a:lnSpc>
                <a:spcPct val="100000"/>
              </a:lnSpc>
              <a:spcBef>
                <a:spcPts val="100"/>
              </a:spcBef>
              <a:tabLst>
                <a:tab pos="2413635" algn="l"/>
                <a:tab pos="2879725" algn="l"/>
              </a:tabLst>
            </a:pPr>
            <a:r>
              <a:rPr spc="-5" dirty="0"/>
              <a:t>Problem	</a:t>
            </a:r>
            <a:r>
              <a:rPr dirty="0"/>
              <a:t>2	:</a:t>
            </a:r>
            <a:r>
              <a:rPr spc="-85" dirty="0"/>
              <a:t> </a:t>
            </a:r>
            <a:r>
              <a:rPr spc="-5" dirty="0"/>
              <a:t>Solution</a:t>
            </a:r>
          </a:p>
        </p:txBody>
      </p:sp>
      <p:graphicFrame>
        <p:nvGraphicFramePr>
          <p:cNvPr id="3" name="object 3"/>
          <p:cNvGraphicFramePr>
            <a:graphicFrameLocks noGrp="1"/>
          </p:cNvGraphicFramePr>
          <p:nvPr/>
        </p:nvGraphicFramePr>
        <p:xfrm>
          <a:off x="1535000" y="2093799"/>
          <a:ext cx="7206615" cy="4118610"/>
        </p:xfrm>
        <a:graphic>
          <a:graphicData uri="http://schemas.openxmlformats.org/drawingml/2006/table">
            <a:tbl>
              <a:tblPr firstRow="1" bandRow="1">
                <a:tableStyleId>{2D5ABB26-0587-4C30-8999-92F81FD0307C}</a:tableStyleId>
              </a:tblPr>
              <a:tblGrid>
                <a:gridCol w="2402205"/>
                <a:gridCol w="2402205"/>
                <a:gridCol w="2402205"/>
              </a:tblGrid>
              <a:tr h="1243330">
                <a:tc>
                  <a:txBody>
                    <a:bodyPr/>
                    <a:lstStyle/>
                    <a:p>
                      <a:pPr marL="31750" algn="ctr">
                        <a:lnSpc>
                          <a:spcPts val="2780"/>
                        </a:lnSpc>
                      </a:pPr>
                      <a:r>
                        <a:rPr sz="2400" spc="-5" dirty="0">
                          <a:latin typeface="Arial"/>
                          <a:cs typeface="Arial"/>
                        </a:rPr>
                        <a:t>Category</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6195" algn="ctr">
                        <a:lnSpc>
                          <a:spcPts val="2780"/>
                        </a:lnSpc>
                      </a:pPr>
                      <a:r>
                        <a:rPr sz="2400" spc="-5" dirty="0">
                          <a:latin typeface="Arial"/>
                          <a:cs typeface="Arial"/>
                        </a:rPr>
                        <a:t>Observed</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4130" algn="ctr">
                        <a:lnSpc>
                          <a:spcPts val="2780"/>
                        </a:lnSpc>
                      </a:pPr>
                      <a:r>
                        <a:rPr sz="2400" spc="-5" dirty="0">
                          <a:latin typeface="Arial"/>
                          <a:cs typeface="Arial"/>
                        </a:rPr>
                        <a:t>Expected(N </a:t>
                      </a:r>
                      <a:r>
                        <a:rPr sz="2400" dirty="0">
                          <a:latin typeface="Arial"/>
                          <a:cs typeface="Arial"/>
                        </a:rPr>
                        <a:t>*</a:t>
                      </a:r>
                      <a:r>
                        <a:rPr sz="2400" spc="-30" dirty="0">
                          <a:latin typeface="Arial"/>
                          <a:cs typeface="Arial"/>
                        </a:rPr>
                        <a:t> </a:t>
                      </a:r>
                      <a:r>
                        <a:rPr sz="2400" dirty="0">
                          <a:latin typeface="Arial"/>
                          <a:cs typeface="Arial"/>
                        </a:rPr>
                        <a:t>p)</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715645">
                <a:tc>
                  <a:txBody>
                    <a:bodyPr/>
                    <a:lstStyle/>
                    <a:p>
                      <a:pPr marL="22860" algn="ctr">
                        <a:lnSpc>
                          <a:spcPts val="2790"/>
                        </a:lnSpc>
                      </a:pPr>
                      <a:r>
                        <a:rPr sz="2400" dirty="0">
                          <a:latin typeface="Arial"/>
                          <a:cs typeface="Arial"/>
                        </a:rPr>
                        <a:t>Rookies</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9050" algn="ctr">
                        <a:lnSpc>
                          <a:spcPts val="2790"/>
                        </a:lnSpc>
                      </a:pPr>
                      <a:r>
                        <a:rPr sz="2400" dirty="0">
                          <a:latin typeface="Arial"/>
                          <a:cs typeface="Arial"/>
                        </a:rPr>
                        <a:t>50</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40640" algn="ctr">
                        <a:lnSpc>
                          <a:spcPts val="2790"/>
                        </a:lnSpc>
                      </a:pPr>
                      <a:r>
                        <a:rPr sz="2400" dirty="0">
                          <a:latin typeface="Arial"/>
                          <a:cs typeface="Arial"/>
                        </a:rPr>
                        <a:t>30</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715645">
                <a:tc>
                  <a:txBody>
                    <a:bodyPr/>
                    <a:lstStyle/>
                    <a:p>
                      <a:pPr marL="23495" algn="ctr">
                        <a:lnSpc>
                          <a:spcPts val="2850"/>
                        </a:lnSpc>
                      </a:pPr>
                      <a:r>
                        <a:rPr sz="2400" spc="-20" dirty="0">
                          <a:latin typeface="Arial"/>
                          <a:cs typeface="Arial"/>
                        </a:rPr>
                        <a:t>Veterans</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9050" algn="ctr">
                        <a:lnSpc>
                          <a:spcPts val="2850"/>
                        </a:lnSpc>
                      </a:pPr>
                      <a:r>
                        <a:rPr sz="2400" dirty="0">
                          <a:latin typeface="Arial"/>
                          <a:cs typeface="Arial"/>
                        </a:rPr>
                        <a:t>45</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40640" algn="ctr">
                        <a:lnSpc>
                          <a:spcPts val="2850"/>
                        </a:lnSpc>
                      </a:pPr>
                      <a:r>
                        <a:rPr sz="2400" dirty="0">
                          <a:latin typeface="Arial"/>
                          <a:cs typeface="Arial"/>
                        </a:rPr>
                        <a:t>60</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715645">
                <a:tc>
                  <a:txBody>
                    <a:bodyPr/>
                    <a:lstStyle/>
                    <a:p>
                      <a:pPr marL="39370" algn="ctr">
                        <a:lnSpc>
                          <a:spcPts val="2810"/>
                        </a:lnSpc>
                      </a:pPr>
                      <a:r>
                        <a:rPr sz="2400" dirty="0">
                          <a:latin typeface="Arial"/>
                          <a:cs typeface="Arial"/>
                        </a:rPr>
                        <a:t>All -</a:t>
                      </a:r>
                      <a:r>
                        <a:rPr sz="2400" spc="-25" dirty="0">
                          <a:latin typeface="Arial"/>
                          <a:cs typeface="Arial"/>
                        </a:rPr>
                        <a:t> </a:t>
                      </a:r>
                      <a:r>
                        <a:rPr sz="2400" spc="-5" dirty="0">
                          <a:latin typeface="Arial"/>
                          <a:cs typeface="Arial"/>
                        </a:rPr>
                        <a:t>Stars</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7305" algn="ctr">
                        <a:lnSpc>
                          <a:spcPts val="2810"/>
                        </a:lnSpc>
                      </a:pPr>
                      <a:r>
                        <a:rPr sz="2400" dirty="0">
                          <a:latin typeface="Arial"/>
                          <a:cs typeface="Arial"/>
                        </a:rPr>
                        <a:t>5</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40640" algn="ctr">
                        <a:lnSpc>
                          <a:spcPts val="2810"/>
                        </a:lnSpc>
                      </a:pPr>
                      <a:r>
                        <a:rPr sz="2400" dirty="0">
                          <a:latin typeface="Arial"/>
                          <a:cs typeface="Arial"/>
                        </a:rPr>
                        <a:t>10</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728345">
                <a:tc>
                  <a:txBody>
                    <a:bodyPr/>
                    <a:lstStyle/>
                    <a:p>
                      <a:pPr marL="22860" algn="ctr">
                        <a:lnSpc>
                          <a:spcPts val="2770"/>
                        </a:lnSpc>
                      </a:pPr>
                      <a:r>
                        <a:rPr sz="2400" spc="-55" dirty="0">
                          <a:latin typeface="Arial"/>
                          <a:cs typeface="Arial"/>
                        </a:rPr>
                        <a:t>Total</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6195" algn="ctr">
                        <a:lnSpc>
                          <a:spcPts val="2770"/>
                        </a:lnSpc>
                      </a:pPr>
                      <a:r>
                        <a:rPr sz="2400" dirty="0">
                          <a:latin typeface="Arial"/>
                          <a:cs typeface="Arial"/>
                        </a:rPr>
                        <a:t>100</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2384" algn="ctr">
                        <a:lnSpc>
                          <a:spcPts val="2770"/>
                        </a:lnSpc>
                      </a:pPr>
                      <a:r>
                        <a:rPr sz="2400" dirty="0">
                          <a:latin typeface="Arial"/>
                          <a:cs typeface="Arial"/>
                        </a:rPr>
                        <a:t>100</a:t>
                      </a:r>
                      <a:endParaRPr sz="24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550" y="0"/>
            <a:ext cx="9226550" cy="1263650"/>
          </a:xfrm>
        </p:spPr>
        <p:txBody>
          <a:bodyPr/>
          <a:lstStyle/>
          <a:p>
            <a:r>
              <a:rPr lang="en-US" dirty="0" smtClean="0"/>
              <a:t>What is Hypothesis Testing?</a:t>
            </a:r>
            <a:br>
              <a:rPr lang="en-US" dirty="0" smtClean="0"/>
            </a:br>
            <a:r>
              <a:rPr lang="en-US" dirty="0" smtClean="0"/>
              <a:t/>
            </a:r>
            <a:br>
              <a:rPr lang="en-US" dirty="0" smtClean="0"/>
            </a:br>
            <a:endParaRPr lang="en-US" dirty="0"/>
          </a:p>
        </p:txBody>
      </p:sp>
      <p:sp>
        <p:nvSpPr>
          <p:cNvPr id="3" name="Text Placeholder 2"/>
          <p:cNvSpPr>
            <a:spLocks noGrp="1"/>
          </p:cNvSpPr>
          <p:nvPr>
            <p:ph type="body" idx="1"/>
          </p:nvPr>
        </p:nvSpPr>
        <p:spPr>
          <a:xfrm>
            <a:off x="522604" y="806451"/>
            <a:ext cx="9548496" cy="5170646"/>
          </a:xfrm>
        </p:spPr>
        <p:txBody>
          <a:bodyPr/>
          <a:lstStyle/>
          <a:p>
            <a:pPr algn="just"/>
            <a:endParaRPr lang="en-US" sz="4000" dirty="0" smtClean="0"/>
          </a:p>
          <a:p>
            <a:pPr algn="just"/>
            <a:r>
              <a:rPr lang="en-US" sz="3200" dirty="0" smtClean="0"/>
              <a:t>A </a:t>
            </a:r>
            <a:r>
              <a:rPr lang="en-US" sz="3200" b="1" dirty="0" smtClean="0"/>
              <a:t>statistical hypothesis</a:t>
            </a:r>
            <a:r>
              <a:rPr lang="en-US" sz="3200" dirty="0" smtClean="0"/>
              <a:t> is an assumption about a population </a:t>
            </a:r>
            <a:r>
              <a:rPr lang="en-US" sz="3200" dirty="0" smtClean="0">
                <a:hlinkClick r:id="rId2"/>
              </a:rPr>
              <a:t>parameter</a:t>
            </a:r>
            <a:r>
              <a:rPr lang="en-US" sz="3200" dirty="0" smtClean="0"/>
              <a:t>. </a:t>
            </a:r>
          </a:p>
          <a:p>
            <a:pPr algn="just"/>
            <a:endParaRPr lang="en-US" sz="3200" dirty="0" smtClean="0"/>
          </a:p>
          <a:p>
            <a:pPr algn="just"/>
            <a:r>
              <a:rPr lang="en-US" sz="3200" dirty="0" smtClean="0"/>
              <a:t>This assumption may or may not be true. </a:t>
            </a:r>
          </a:p>
          <a:p>
            <a:pPr algn="just"/>
            <a:endParaRPr lang="en-US" sz="3200" b="1" dirty="0" smtClean="0"/>
          </a:p>
          <a:p>
            <a:pPr algn="just"/>
            <a:r>
              <a:rPr lang="en-US" sz="3200" b="1" dirty="0" smtClean="0"/>
              <a:t>Hypothesis testing</a:t>
            </a:r>
            <a:r>
              <a:rPr lang="en-US" sz="3200" dirty="0" smtClean="0"/>
              <a:t> refers to the formal procedures used by statisticians to accept or reject statistical hypotheses.</a:t>
            </a:r>
          </a:p>
          <a:p>
            <a:pPr algn="just"/>
            <a:endParaRPr lang="en-US" sz="4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546100"/>
            <a:ext cx="8399780" cy="695960"/>
          </a:xfrm>
          <a:prstGeom prst="rect">
            <a:avLst/>
          </a:prstGeom>
        </p:spPr>
        <p:txBody>
          <a:bodyPr vert="horz" wrap="square" lIns="0" tIns="12700" rIns="0" bIns="0" rtlCol="0">
            <a:spAutoFit/>
          </a:bodyPr>
          <a:lstStyle/>
          <a:p>
            <a:pPr marL="12700">
              <a:lnSpc>
                <a:spcPct val="100000"/>
              </a:lnSpc>
              <a:spcBef>
                <a:spcPts val="100"/>
              </a:spcBef>
              <a:tabLst>
                <a:tab pos="1741170" algn="l"/>
              </a:tabLst>
            </a:pPr>
            <a:r>
              <a:rPr spc="-70" dirty="0"/>
              <a:t>Types	</a:t>
            </a:r>
            <a:r>
              <a:rPr spc="-5" dirty="0"/>
              <a:t>of Statistical</a:t>
            </a:r>
            <a:r>
              <a:rPr spc="-20" dirty="0"/>
              <a:t> </a:t>
            </a:r>
            <a:r>
              <a:rPr spc="-5" dirty="0"/>
              <a:t>Hypotheses</a:t>
            </a:r>
          </a:p>
        </p:txBody>
      </p:sp>
      <p:sp>
        <p:nvSpPr>
          <p:cNvPr id="3" name="object 3"/>
          <p:cNvSpPr txBox="1"/>
          <p:nvPr/>
        </p:nvSpPr>
        <p:spPr>
          <a:xfrm>
            <a:off x="596900" y="1718564"/>
            <a:ext cx="6043930" cy="386715"/>
          </a:xfrm>
          <a:prstGeom prst="rect">
            <a:avLst/>
          </a:prstGeom>
        </p:spPr>
        <p:txBody>
          <a:bodyPr vert="horz" wrap="square" lIns="0" tIns="14604" rIns="0" bIns="0" rtlCol="0">
            <a:spAutoFit/>
          </a:bodyPr>
          <a:lstStyle/>
          <a:p>
            <a:pPr marL="12700">
              <a:lnSpc>
                <a:spcPct val="100000"/>
              </a:lnSpc>
              <a:spcBef>
                <a:spcPts val="114"/>
              </a:spcBef>
            </a:pPr>
            <a:r>
              <a:rPr sz="2350" spc="5" dirty="0">
                <a:latin typeface="Arial"/>
                <a:cs typeface="Arial"/>
              </a:rPr>
              <a:t>There are two types of statistical</a:t>
            </a:r>
            <a:r>
              <a:rPr sz="2350" spc="-10" dirty="0">
                <a:latin typeface="Arial"/>
                <a:cs typeface="Arial"/>
              </a:rPr>
              <a:t> </a:t>
            </a:r>
            <a:r>
              <a:rPr sz="2350" spc="5" dirty="0">
                <a:latin typeface="Arial"/>
                <a:cs typeface="Arial"/>
              </a:rPr>
              <a:t>hypotheses:</a:t>
            </a:r>
            <a:endParaRPr sz="2350">
              <a:latin typeface="Arial"/>
              <a:cs typeface="Arial"/>
            </a:endParaRPr>
          </a:p>
        </p:txBody>
      </p:sp>
      <p:sp>
        <p:nvSpPr>
          <p:cNvPr id="4" name="object 4"/>
          <p:cNvSpPr txBox="1"/>
          <p:nvPr/>
        </p:nvSpPr>
        <p:spPr>
          <a:xfrm>
            <a:off x="596900" y="2785668"/>
            <a:ext cx="104139" cy="187960"/>
          </a:xfrm>
          <a:prstGeom prst="rect">
            <a:avLst/>
          </a:prstGeom>
        </p:spPr>
        <p:txBody>
          <a:bodyPr vert="horz" wrap="square" lIns="0" tIns="14604" rIns="0" bIns="0" rtlCol="0">
            <a:spAutoFit/>
          </a:bodyPr>
          <a:lstStyle/>
          <a:p>
            <a:pPr marL="12700">
              <a:lnSpc>
                <a:spcPct val="100000"/>
              </a:lnSpc>
              <a:spcBef>
                <a:spcPts val="114"/>
              </a:spcBef>
            </a:pPr>
            <a:r>
              <a:rPr sz="1050" spc="-20" dirty="0">
                <a:latin typeface="Trebuchet MS"/>
                <a:cs typeface="Trebuchet MS"/>
              </a:rPr>
              <a:t>●</a:t>
            </a:r>
            <a:endParaRPr sz="1050">
              <a:latin typeface="Trebuchet MS"/>
              <a:cs typeface="Trebuchet MS"/>
            </a:endParaRPr>
          </a:p>
        </p:txBody>
      </p:sp>
      <p:sp>
        <p:nvSpPr>
          <p:cNvPr id="5" name="object 5"/>
          <p:cNvSpPr txBox="1"/>
          <p:nvPr/>
        </p:nvSpPr>
        <p:spPr>
          <a:xfrm>
            <a:off x="838200" y="2632964"/>
            <a:ext cx="8505825" cy="386715"/>
          </a:xfrm>
          <a:prstGeom prst="rect">
            <a:avLst/>
          </a:prstGeom>
        </p:spPr>
        <p:txBody>
          <a:bodyPr vert="horz" wrap="square" lIns="0" tIns="14604" rIns="0" bIns="0" rtlCol="0">
            <a:spAutoFit/>
          </a:bodyPr>
          <a:lstStyle/>
          <a:p>
            <a:pPr marL="12700">
              <a:lnSpc>
                <a:spcPct val="100000"/>
              </a:lnSpc>
              <a:spcBef>
                <a:spcPts val="114"/>
              </a:spcBef>
            </a:pPr>
            <a:r>
              <a:rPr sz="2350" b="1" spc="5" dirty="0">
                <a:latin typeface="Arial"/>
                <a:cs typeface="Arial"/>
              </a:rPr>
              <a:t>Null hypothesis: </a:t>
            </a:r>
            <a:r>
              <a:rPr sz="2350" spc="5" dirty="0">
                <a:latin typeface="Arial"/>
                <a:cs typeface="Arial"/>
              </a:rPr>
              <a:t>The null hypothesis, denoted by </a:t>
            </a:r>
            <a:r>
              <a:rPr sz="2350" spc="10" dirty="0">
                <a:latin typeface="Arial"/>
                <a:cs typeface="Arial"/>
              </a:rPr>
              <a:t>H </a:t>
            </a:r>
            <a:r>
              <a:rPr sz="2350" spc="5" dirty="0">
                <a:latin typeface="Arial"/>
                <a:cs typeface="Arial"/>
              </a:rPr>
              <a:t>, is</a:t>
            </a:r>
            <a:r>
              <a:rPr sz="2350" spc="180" dirty="0">
                <a:latin typeface="Arial"/>
                <a:cs typeface="Arial"/>
              </a:rPr>
              <a:t> </a:t>
            </a:r>
            <a:r>
              <a:rPr sz="2350" spc="5" dirty="0">
                <a:latin typeface="Arial"/>
                <a:cs typeface="Arial"/>
              </a:rPr>
              <a:t>usually</a:t>
            </a:r>
            <a:endParaRPr sz="2350">
              <a:latin typeface="Arial"/>
              <a:cs typeface="Arial"/>
            </a:endParaRPr>
          </a:p>
        </p:txBody>
      </p:sp>
      <p:sp>
        <p:nvSpPr>
          <p:cNvPr id="6" name="object 6"/>
          <p:cNvSpPr txBox="1"/>
          <p:nvPr/>
        </p:nvSpPr>
        <p:spPr>
          <a:xfrm>
            <a:off x="838200" y="2886571"/>
            <a:ext cx="8399145" cy="1504315"/>
          </a:xfrm>
          <a:prstGeom prst="rect">
            <a:avLst/>
          </a:prstGeom>
        </p:spPr>
        <p:txBody>
          <a:bodyPr vert="horz" wrap="square" lIns="0" tIns="15875" rIns="0" bIns="0" rtlCol="0">
            <a:spAutoFit/>
          </a:bodyPr>
          <a:lstStyle/>
          <a:p>
            <a:pPr marL="6976745">
              <a:lnSpc>
                <a:spcPts val="1575"/>
              </a:lnSpc>
              <a:spcBef>
                <a:spcPts val="125"/>
              </a:spcBef>
            </a:pPr>
            <a:r>
              <a:rPr sz="1550" spc="15" dirty="0">
                <a:latin typeface="Arial"/>
                <a:cs typeface="Arial"/>
              </a:rPr>
              <a:t>0</a:t>
            </a:r>
            <a:endParaRPr sz="1550">
              <a:latin typeface="Arial"/>
              <a:cs typeface="Arial"/>
            </a:endParaRPr>
          </a:p>
          <a:p>
            <a:pPr marL="12700" marR="5080">
              <a:lnSpc>
                <a:spcPts val="2500"/>
              </a:lnSpc>
              <a:spcBef>
                <a:spcPts val="70"/>
              </a:spcBef>
            </a:pPr>
            <a:r>
              <a:rPr sz="2350" spc="5" dirty="0">
                <a:latin typeface="Arial"/>
                <a:cs typeface="Arial"/>
              </a:rPr>
              <a:t>the hypothesis that sample observations result purely from  chance(sampling error </a:t>
            </a:r>
            <a:r>
              <a:rPr sz="2350" spc="10" dirty="0">
                <a:latin typeface="Arial"/>
                <a:cs typeface="Arial"/>
              </a:rPr>
              <a:t>– random </a:t>
            </a:r>
            <a:r>
              <a:rPr sz="2350" spc="5" dirty="0">
                <a:latin typeface="Arial"/>
                <a:cs typeface="Arial"/>
              </a:rPr>
              <a:t>variation). </a:t>
            </a:r>
            <a:r>
              <a:rPr sz="2350" b="1" spc="5" dirty="0">
                <a:latin typeface="Arial"/>
                <a:cs typeface="Arial"/>
              </a:rPr>
              <a:t>[Accepted Fact or  </a:t>
            </a:r>
            <a:r>
              <a:rPr sz="2350" b="1" spc="10" dirty="0">
                <a:latin typeface="Arial"/>
                <a:cs typeface="Arial"/>
              </a:rPr>
              <a:t>No </a:t>
            </a:r>
            <a:r>
              <a:rPr sz="2350" b="1" spc="5" dirty="0">
                <a:latin typeface="Arial"/>
                <a:cs typeface="Arial"/>
              </a:rPr>
              <a:t>difference or </a:t>
            </a:r>
            <a:r>
              <a:rPr sz="2350" b="1" spc="10" dirty="0">
                <a:latin typeface="Arial"/>
                <a:cs typeface="Arial"/>
              </a:rPr>
              <a:t>No </a:t>
            </a:r>
            <a:r>
              <a:rPr sz="2350" b="1" spc="5" dirty="0">
                <a:latin typeface="Arial"/>
                <a:cs typeface="Arial"/>
              </a:rPr>
              <a:t>effect </a:t>
            </a:r>
            <a:r>
              <a:rPr sz="2350" b="1" spc="10" dirty="0">
                <a:latin typeface="Arial"/>
                <a:cs typeface="Arial"/>
              </a:rPr>
              <a:t>– </a:t>
            </a:r>
            <a:r>
              <a:rPr sz="2350" b="1" dirty="0">
                <a:latin typeface="Arial"/>
                <a:cs typeface="Arial"/>
              </a:rPr>
              <a:t>It </a:t>
            </a:r>
            <a:r>
              <a:rPr sz="2350" b="1" spc="5" dirty="0">
                <a:latin typeface="Arial"/>
                <a:cs typeface="Arial"/>
              </a:rPr>
              <a:t>always </a:t>
            </a:r>
            <a:r>
              <a:rPr sz="2350" b="1" spc="10" dirty="0">
                <a:latin typeface="Arial"/>
                <a:cs typeface="Arial"/>
              </a:rPr>
              <a:t>says </a:t>
            </a:r>
            <a:r>
              <a:rPr sz="2350" b="1" spc="5" dirty="0">
                <a:latin typeface="Arial"/>
                <a:cs typeface="Arial"/>
              </a:rPr>
              <a:t>the sample is  misleading]</a:t>
            </a:r>
            <a:endParaRPr sz="2350">
              <a:latin typeface="Arial"/>
              <a:cs typeface="Arial"/>
            </a:endParaRPr>
          </a:p>
        </p:txBody>
      </p:sp>
      <p:sp>
        <p:nvSpPr>
          <p:cNvPr id="7" name="object 7"/>
          <p:cNvSpPr txBox="1"/>
          <p:nvPr/>
        </p:nvSpPr>
        <p:spPr>
          <a:xfrm>
            <a:off x="596900" y="5020868"/>
            <a:ext cx="104139" cy="187960"/>
          </a:xfrm>
          <a:prstGeom prst="rect">
            <a:avLst/>
          </a:prstGeom>
        </p:spPr>
        <p:txBody>
          <a:bodyPr vert="horz" wrap="square" lIns="0" tIns="14604" rIns="0" bIns="0" rtlCol="0">
            <a:spAutoFit/>
          </a:bodyPr>
          <a:lstStyle/>
          <a:p>
            <a:pPr marL="12700">
              <a:lnSpc>
                <a:spcPct val="100000"/>
              </a:lnSpc>
              <a:spcBef>
                <a:spcPts val="114"/>
              </a:spcBef>
            </a:pPr>
            <a:r>
              <a:rPr sz="1050" spc="-20" dirty="0">
                <a:latin typeface="Trebuchet MS"/>
                <a:cs typeface="Trebuchet MS"/>
              </a:rPr>
              <a:t>●</a:t>
            </a:r>
            <a:endParaRPr sz="1050">
              <a:latin typeface="Trebuchet MS"/>
              <a:cs typeface="Trebuchet MS"/>
            </a:endParaRPr>
          </a:p>
        </p:txBody>
      </p:sp>
      <p:sp>
        <p:nvSpPr>
          <p:cNvPr id="8" name="object 8"/>
          <p:cNvSpPr txBox="1"/>
          <p:nvPr/>
        </p:nvSpPr>
        <p:spPr>
          <a:xfrm>
            <a:off x="838200" y="4906264"/>
            <a:ext cx="8578850" cy="386715"/>
          </a:xfrm>
          <a:prstGeom prst="rect">
            <a:avLst/>
          </a:prstGeom>
        </p:spPr>
        <p:txBody>
          <a:bodyPr vert="horz" wrap="square" lIns="0" tIns="14604" rIns="0" bIns="0" rtlCol="0">
            <a:spAutoFit/>
          </a:bodyPr>
          <a:lstStyle/>
          <a:p>
            <a:pPr marL="12700">
              <a:lnSpc>
                <a:spcPct val="100000"/>
              </a:lnSpc>
              <a:spcBef>
                <a:spcPts val="114"/>
              </a:spcBef>
            </a:pPr>
            <a:r>
              <a:rPr sz="2350" b="1" spc="5" dirty="0">
                <a:latin typeface="Arial"/>
                <a:cs typeface="Arial"/>
              </a:rPr>
              <a:t>Alternative hypothesis. </a:t>
            </a:r>
            <a:r>
              <a:rPr sz="2350" spc="5" dirty="0">
                <a:latin typeface="Arial"/>
                <a:cs typeface="Arial"/>
              </a:rPr>
              <a:t>The alternative hypothesis, denoted</a:t>
            </a:r>
            <a:r>
              <a:rPr sz="2350" spc="-10" dirty="0">
                <a:latin typeface="Arial"/>
                <a:cs typeface="Arial"/>
              </a:rPr>
              <a:t> </a:t>
            </a:r>
            <a:r>
              <a:rPr sz="2350" spc="5" dirty="0">
                <a:latin typeface="Arial"/>
                <a:cs typeface="Arial"/>
              </a:rPr>
              <a:t>by</a:t>
            </a:r>
            <a:endParaRPr sz="2350">
              <a:latin typeface="Arial"/>
              <a:cs typeface="Arial"/>
            </a:endParaRPr>
          </a:p>
        </p:txBody>
      </p:sp>
      <p:sp>
        <p:nvSpPr>
          <p:cNvPr id="9" name="object 9"/>
          <p:cNvSpPr txBox="1"/>
          <p:nvPr/>
        </p:nvSpPr>
        <p:spPr>
          <a:xfrm>
            <a:off x="1055381" y="5477371"/>
            <a:ext cx="900430" cy="266065"/>
          </a:xfrm>
          <a:prstGeom prst="rect">
            <a:avLst/>
          </a:prstGeom>
        </p:spPr>
        <p:txBody>
          <a:bodyPr vert="horz" wrap="square" lIns="0" tIns="15875" rIns="0" bIns="0" rtlCol="0">
            <a:spAutoFit/>
          </a:bodyPr>
          <a:lstStyle/>
          <a:p>
            <a:pPr marL="12700">
              <a:lnSpc>
                <a:spcPct val="100000"/>
              </a:lnSpc>
              <a:spcBef>
                <a:spcPts val="125"/>
              </a:spcBef>
              <a:tabLst>
                <a:tab pos="775335" algn="l"/>
              </a:tabLst>
            </a:pPr>
            <a:r>
              <a:rPr sz="1550" spc="15" dirty="0">
                <a:latin typeface="Arial"/>
                <a:cs typeface="Arial"/>
              </a:rPr>
              <a:t>1	a</a:t>
            </a:r>
            <a:endParaRPr sz="1550">
              <a:latin typeface="Arial"/>
              <a:cs typeface="Arial"/>
            </a:endParaRPr>
          </a:p>
        </p:txBody>
      </p:sp>
      <p:sp>
        <p:nvSpPr>
          <p:cNvPr id="10" name="object 10"/>
          <p:cNvSpPr txBox="1"/>
          <p:nvPr/>
        </p:nvSpPr>
        <p:spPr>
          <a:xfrm>
            <a:off x="838200" y="5223764"/>
            <a:ext cx="7470140" cy="386715"/>
          </a:xfrm>
          <a:prstGeom prst="rect">
            <a:avLst/>
          </a:prstGeom>
        </p:spPr>
        <p:txBody>
          <a:bodyPr vert="horz" wrap="square" lIns="0" tIns="14604" rIns="0" bIns="0" rtlCol="0">
            <a:spAutoFit/>
          </a:bodyPr>
          <a:lstStyle/>
          <a:p>
            <a:pPr marL="12700">
              <a:lnSpc>
                <a:spcPct val="100000"/>
              </a:lnSpc>
              <a:spcBef>
                <a:spcPts val="114"/>
              </a:spcBef>
              <a:tabLst>
                <a:tab pos="424815" algn="l"/>
              </a:tabLst>
            </a:pPr>
            <a:r>
              <a:rPr sz="2350" spc="10" dirty="0">
                <a:latin typeface="Arial"/>
                <a:cs typeface="Arial"/>
              </a:rPr>
              <a:t>H	</a:t>
            </a:r>
            <a:r>
              <a:rPr sz="2350" spc="5" dirty="0">
                <a:latin typeface="Arial"/>
                <a:cs typeface="Arial"/>
              </a:rPr>
              <a:t>or </a:t>
            </a:r>
            <a:r>
              <a:rPr sz="2350" spc="10" dirty="0">
                <a:latin typeface="Arial"/>
                <a:cs typeface="Arial"/>
              </a:rPr>
              <a:t>H </a:t>
            </a:r>
            <a:r>
              <a:rPr sz="2350" spc="5" dirty="0">
                <a:latin typeface="Arial"/>
                <a:cs typeface="Arial"/>
              </a:rPr>
              <a:t>, is the hypothesis that sample observations</a:t>
            </a:r>
            <a:r>
              <a:rPr sz="2350" spc="-445" dirty="0">
                <a:latin typeface="Arial"/>
                <a:cs typeface="Arial"/>
              </a:rPr>
              <a:t> </a:t>
            </a:r>
            <a:r>
              <a:rPr sz="2350" spc="5" dirty="0">
                <a:latin typeface="Arial"/>
                <a:cs typeface="Arial"/>
              </a:rPr>
              <a:t>are</a:t>
            </a:r>
            <a:endParaRPr sz="2350">
              <a:latin typeface="Arial"/>
              <a:cs typeface="Arial"/>
            </a:endParaRPr>
          </a:p>
        </p:txBody>
      </p:sp>
      <p:sp>
        <p:nvSpPr>
          <p:cNvPr id="11" name="object 11"/>
          <p:cNvSpPr txBox="1"/>
          <p:nvPr/>
        </p:nvSpPr>
        <p:spPr>
          <a:xfrm>
            <a:off x="838200" y="5655564"/>
            <a:ext cx="8387715" cy="386715"/>
          </a:xfrm>
          <a:prstGeom prst="rect">
            <a:avLst/>
          </a:prstGeom>
        </p:spPr>
        <p:txBody>
          <a:bodyPr vert="horz" wrap="square" lIns="0" tIns="14604" rIns="0" bIns="0" rtlCol="0">
            <a:spAutoFit/>
          </a:bodyPr>
          <a:lstStyle/>
          <a:p>
            <a:pPr marL="12700">
              <a:lnSpc>
                <a:spcPct val="100000"/>
              </a:lnSpc>
              <a:spcBef>
                <a:spcPts val="114"/>
              </a:spcBef>
            </a:pPr>
            <a:r>
              <a:rPr sz="2350" spc="5" dirty="0">
                <a:latin typeface="Arial"/>
                <a:cs typeface="Arial"/>
              </a:rPr>
              <a:t>influenced by </a:t>
            </a:r>
            <a:r>
              <a:rPr sz="2350" spc="10" dirty="0">
                <a:latin typeface="Arial"/>
                <a:cs typeface="Arial"/>
              </a:rPr>
              <a:t>some </a:t>
            </a:r>
            <a:r>
              <a:rPr sz="2350" spc="5" dirty="0">
                <a:latin typeface="Arial"/>
                <a:cs typeface="Arial"/>
              </a:rPr>
              <a:t>non-random cause </a:t>
            </a:r>
            <a:r>
              <a:rPr sz="2350" b="1" spc="5" dirty="0">
                <a:latin typeface="Arial"/>
                <a:cs typeface="Arial"/>
              </a:rPr>
              <a:t>(investigator's</a:t>
            </a:r>
            <a:r>
              <a:rPr sz="2350" b="1" spc="15" dirty="0">
                <a:latin typeface="Arial"/>
                <a:cs typeface="Arial"/>
              </a:rPr>
              <a:t> </a:t>
            </a:r>
            <a:r>
              <a:rPr sz="2350" b="1" spc="5" dirty="0">
                <a:latin typeface="Arial"/>
                <a:cs typeface="Arial"/>
              </a:rPr>
              <a:t>belief).</a:t>
            </a:r>
            <a:endParaRPr sz="2350">
              <a:latin typeface="Arial"/>
              <a:cs typeface="Arial"/>
            </a:endParaRPr>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0400" y="546100"/>
            <a:ext cx="6216650" cy="695960"/>
          </a:xfrm>
          <a:prstGeom prst="rect">
            <a:avLst/>
          </a:prstGeom>
        </p:spPr>
        <p:txBody>
          <a:bodyPr vert="horz" wrap="square" lIns="0" tIns="12700" rIns="0" bIns="0" rtlCol="0">
            <a:spAutoFit/>
          </a:bodyPr>
          <a:lstStyle/>
          <a:p>
            <a:pPr marL="12700">
              <a:lnSpc>
                <a:spcPct val="100000"/>
              </a:lnSpc>
              <a:spcBef>
                <a:spcPts val="100"/>
              </a:spcBef>
              <a:tabLst>
                <a:tab pos="3086100" algn="l"/>
                <a:tab pos="5415280" algn="l"/>
                <a:tab pos="5892165" algn="l"/>
              </a:tabLst>
            </a:pPr>
            <a:r>
              <a:rPr dirty="0"/>
              <a:t>C</a:t>
            </a:r>
            <a:r>
              <a:rPr spc="-5" dirty="0"/>
              <a:t>hi</a:t>
            </a:r>
            <a:r>
              <a:rPr dirty="0"/>
              <a:t>-s</a:t>
            </a:r>
            <a:r>
              <a:rPr spc="-5" dirty="0"/>
              <a:t>qu</a:t>
            </a:r>
            <a:r>
              <a:rPr dirty="0"/>
              <a:t>are	Stat</a:t>
            </a:r>
            <a:r>
              <a:rPr spc="-5" dirty="0"/>
              <a:t>i</a:t>
            </a:r>
            <a:r>
              <a:rPr dirty="0"/>
              <a:t>st</a:t>
            </a:r>
            <a:r>
              <a:rPr spc="-5" dirty="0"/>
              <a:t>i</a:t>
            </a:r>
            <a:r>
              <a:rPr dirty="0"/>
              <a:t>c	χ	2</a:t>
            </a:r>
          </a:p>
        </p:txBody>
      </p:sp>
      <p:sp>
        <p:nvSpPr>
          <p:cNvPr id="3" name="object 3"/>
          <p:cNvSpPr txBox="1"/>
          <p:nvPr/>
        </p:nvSpPr>
        <p:spPr>
          <a:xfrm>
            <a:off x="228600" y="2981960"/>
            <a:ext cx="1866900" cy="1587500"/>
          </a:xfrm>
          <a:prstGeom prst="rect">
            <a:avLst/>
          </a:prstGeom>
        </p:spPr>
        <p:txBody>
          <a:bodyPr vert="horz" wrap="square" lIns="0" tIns="167640" rIns="0" bIns="0" rtlCol="0">
            <a:spAutoFit/>
          </a:bodyPr>
          <a:lstStyle/>
          <a:p>
            <a:pPr marL="520700">
              <a:lnSpc>
                <a:spcPct val="100000"/>
              </a:lnSpc>
              <a:spcBef>
                <a:spcPts val="1320"/>
              </a:spcBef>
            </a:pPr>
            <a:r>
              <a:rPr sz="2400" dirty="0">
                <a:latin typeface="Arial"/>
                <a:cs typeface="Arial"/>
              </a:rPr>
              <a:t>(50 –</a:t>
            </a:r>
            <a:r>
              <a:rPr sz="2400" spc="-80" dirty="0">
                <a:latin typeface="Arial"/>
                <a:cs typeface="Arial"/>
              </a:rPr>
              <a:t> </a:t>
            </a:r>
            <a:r>
              <a:rPr sz="2400" spc="-5" dirty="0">
                <a:latin typeface="Arial"/>
                <a:cs typeface="Arial"/>
              </a:rPr>
              <a:t>30)</a:t>
            </a:r>
            <a:r>
              <a:rPr sz="2400" spc="-7" baseline="26041" dirty="0">
                <a:latin typeface="Arial"/>
                <a:cs typeface="Arial"/>
              </a:rPr>
              <a:t>2</a:t>
            </a:r>
            <a:endParaRPr sz="2400" baseline="26041">
              <a:latin typeface="Arial"/>
              <a:cs typeface="Arial"/>
            </a:endParaRPr>
          </a:p>
          <a:p>
            <a:pPr marL="689610" marR="195580" indent="-677545">
              <a:lnSpc>
                <a:spcPts val="4100"/>
              </a:lnSpc>
              <a:spcBef>
                <a:spcPts val="340"/>
              </a:spcBef>
              <a:tabLst>
                <a:tab pos="444500" algn="l"/>
              </a:tabLst>
            </a:pPr>
            <a:r>
              <a:rPr sz="2400" dirty="0">
                <a:latin typeface="Arial"/>
                <a:cs typeface="Arial"/>
              </a:rPr>
              <a:t>=	------------  </a:t>
            </a:r>
            <a:r>
              <a:rPr sz="2400" spc="-5" dirty="0">
                <a:latin typeface="Arial"/>
                <a:cs typeface="Arial"/>
              </a:rPr>
              <a:t>30</a:t>
            </a:r>
            <a:endParaRPr sz="2400">
              <a:latin typeface="Arial"/>
              <a:cs typeface="Arial"/>
            </a:endParaRPr>
          </a:p>
        </p:txBody>
      </p:sp>
      <p:sp>
        <p:nvSpPr>
          <p:cNvPr id="4" name="object 4"/>
          <p:cNvSpPr txBox="1"/>
          <p:nvPr/>
        </p:nvSpPr>
        <p:spPr>
          <a:xfrm>
            <a:off x="2471294" y="2981960"/>
            <a:ext cx="2142490" cy="1587500"/>
          </a:xfrm>
          <a:prstGeom prst="rect">
            <a:avLst/>
          </a:prstGeom>
        </p:spPr>
        <p:txBody>
          <a:bodyPr vert="horz" wrap="square" lIns="0" tIns="167640" rIns="0" bIns="0" rtlCol="0">
            <a:spAutoFit/>
          </a:bodyPr>
          <a:lstStyle/>
          <a:p>
            <a:pPr marL="796290">
              <a:lnSpc>
                <a:spcPct val="100000"/>
              </a:lnSpc>
              <a:spcBef>
                <a:spcPts val="1320"/>
              </a:spcBef>
            </a:pPr>
            <a:r>
              <a:rPr sz="2400" dirty="0">
                <a:latin typeface="Arial"/>
                <a:cs typeface="Arial"/>
              </a:rPr>
              <a:t>(45 –</a:t>
            </a:r>
            <a:r>
              <a:rPr sz="2400" spc="-95" dirty="0">
                <a:latin typeface="Arial"/>
                <a:cs typeface="Arial"/>
              </a:rPr>
              <a:t> </a:t>
            </a:r>
            <a:r>
              <a:rPr sz="2400" dirty="0">
                <a:latin typeface="Arial"/>
                <a:cs typeface="Arial"/>
              </a:rPr>
              <a:t>60)</a:t>
            </a:r>
            <a:r>
              <a:rPr sz="2400" baseline="26041" dirty="0">
                <a:latin typeface="Arial"/>
                <a:cs typeface="Arial"/>
              </a:rPr>
              <a:t>2</a:t>
            </a:r>
            <a:endParaRPr sz="2400" baseline="26041">
              <a:latin typeface="Arial"/>
              <a:cs typeface="Arial"/>
            </a:endParaRPr>
          </a:p>
          <a:p>
            <a:pPr marL="987425" marR="116205" indent="-975360">
              <a:lnSpc>
                <a:spcPts val="4100"/>
              </a:lnSpc>
              <a:spcBef>
                <a:spcPts val="340"/>
              </a:spcBef>
              <a:tabLst>
                <a:tab pos="698500" algn="l"/>
              </a:tabLst>
            </a:pPr>
            <a:r>
              <a:rPr sz="2400" dirty="0">
                <a:latin typeface="Arial"/>
                <a:cs typeface="Arial"/>
              </a:rPr>
              <a:t>+	-------------  </a:t>
            </a:r>
            <a:r>
              <a:rPr sz="2400" spc="-5" dirty="0">
                <a:latin typeface="Arial"/>
                <a:cs typeface="Arial"/>
              </a:rPr>
              <a:t>60</a:t>
            </a:r>
            <a:endParaRPr sz="2400">
              <a:latin typeface="Arial"/>
              <a:cs typeface="Arial"/>
            </a:endParaRPr>
          </a:p>
        </p:txBody>
      </p:sp>
      <p:sp>
        <p:nvSpPr>
          <p:cNvPr id="5" name="object 5"/>
          <p:cNvSpPr txBox="1"/>
          <p:nvPr/>
        </p:nvSpPr>
        <p:spPr>
          <a:xfrm>
            <a:off x="5408199" y="2981960"/>
            <a:ext cx="1946275" cy="1587500"/>
          </a:xfrm>
          <a:prstGeom prst="rect">
            <a:avLst/>
          </a:prstGeom>
        </p:spPr>
        <p:txBody>
          <a:bodyPr vert="horz" wrap="square" lIns="0" tIns="167640" rIns="0" bIns="0" rtlCol="0">
            <a:spAutoFit/>
          </a:bodyPr>
          <a:lstStyle/>
          <a:p>
            <a:pPr marL="744855">
              <a:lnSpc>
                <a:spcPct val="100000"/>
              </a:lnSpc>
              <a:spcBef>
                <a:spcPts val="1320"/>
              </a:spcBef>
            </a:pPr>
            <a:r>
              <a:rPr sz="2400" dirty="0">
                <a:latin typeface="Arial"/>
                <a:cs typeface="Arial"/>
              </a:rPr>
              <a:t>(5 –</a:t>
            </a:r>
            <a:r>
              <a:rPr sz="2400" spc="-85" dirty="0">
                <a:latin typeface="Arial"/>
                <a:cs typeface="Arial"/>
              </a:rPr>
              <a:t> </a:t>
            </a:r>
            <a:r>
              <a:rPr sz="2400" dirty="0">
                <a:latin typeface="Arial"/>
                <a:cs typeface="Arial"/>
              </a:rPr>
              <a:t>10)</a:t>
            </a:r>
            <a:r>
              <a:rPr sz="2400" baseline="26041" dirty="0">
                <a:latin typeface="Arial"/>
                <a:cs typeface="Arial"/>
              </a:rPr>
              <a:t>2</a:t>
            </a:r>
            <a:endParaRPr sz="2400" baseline="26041">
              <a:latin typeface="Arial"/>
              <a:cs typeface="Arial"/>
            </a:endParaRPr>
          </a:p>
          <a:p>
            <a:pPr marL="1014094" marR="5080" indent="-1002030">
              <a:lnSpc>
                <a:spcPts val="4100"/>
              </a:lnSpc>
              <a:spcBef>
                <a:spcPts val="340"/>
              </a:spcBef>
              <a:tabLst>
                <a:tab pos="613410" algn="l"/>
              </a:tabLst>
            </a:pPr>
            <a:r>
              <a:rPr sz="2400" dirty="0">
                <a:latin typeface="Arial"/>
                <a:cs typeface="Arial"/>
              </a:rPr>
              <a:t>+	-------------  </a:t>
            </a:r>
            <a:r>
              <a:rPr sz="2400" spc="-5" dirty="0">
                <a:latin typeface="Arial"/>
                <a:cs typeface="Arial"/>
              </a:rPr>
              <a:t>10</a:t>
            </a:r>
            <a:endParaRPr sz="2400">
              <a:latin typeface="Arial"/>
              <a:cs typeface="Arial"/>
            </a:endParaRPr>
          </a:p>
        </p:txBody>
      </p:sp>
      <p:sp>
        <p:nvSpPr>
          <p:cNvPr id="6" name="object 6"/>
          <p:cNvSpPr txBox="1"/>
          <p:nvPr/>
        </p:nvSpPr>
        <p:spPr>
          <a:xfrm>
            <a:off x="228600" y="4544059"/>
            <a:ext cx="3016885" cy="1041400"/>
          </a:xfrm>
          <a:prstGeom prst="rect">
            <a:avLst/>
          </a:prstGeom>
        </p:spPr>
        <p:txBody>
          <a:bodyPr vert="horz" wrap="square" lIns="0" tIns="154940" rIns="0" bIns="0" rtlCol="0">
            <a:spAutoFit/>
          </a:bodyPr>
          <a:lstStyle/>
          <a:p>
            <a:pPr marL="12700">
              <a:lnSpc>
                <a:spcPct val="100000"/>
              </a:lnSpc>
              <a:spcBef>
                <a:spcPts val="1220"/>
              </a:spcBef>
              <a:tabLst>
                <a:tab pos="359410" algn="l"/>
              </a:tabLst>
            </a:pPr>
            <a:r>
              <a:rPr sz="2400" dirty="0">
                <a:latin typeface="Arial"/>
                <a:cs typeface="Arial"/>
              </a:rPr>
              <a:t>=	</a:t>
            </a:r>
            <a:r>
              <a:rPr sz="2400" spc="-5" dirty="0">
                <a:latin typeface="Arial"/>
                <a:cs typeface="Arial"/>
              </a:rPr>
              <a:t>13.33 </a:t>
            </a:r>
            <a:r>
              <a:rPr sz="2400" dirty="0">
                <a:latin typeface="Arial"/>
                <a:cs typeface="Arial"/>
              </a:rPr>
              <a:t>+ </a:t>
            </a:r>
            <a:r>
              <a:rPr sz="2400" spc="-5" dirty="0">
                <a:latin typeface="Arial"/>
                <a:cs typeface="Arial"/>
              </a:rPr>
              <a:t>3.75 </a:t>
            </a:r>
            <a:r>
              <a:rPr sz="2400" dirty="0">
                <a:latin typeface="Arial"/>
                <a:cs typeface="Arial"/>
              </a:rPr>
              <a:t>+</a:t>
            </a:r>
            <a:r>
              <a:rPr sz="2400" spc="-40" dirty="0">
                <a:latin typeface="Arial"/>
                <a:cs typeface="Arial"/>
              </a:rPr>
              <a:t> </a:t>
            </a:r>
            <a:r>
              <a:rPr sz="2400" spc="-5" dirty="0">
                <a:latin typeface="Arial"/>
                <a:cs typeface="Arial"/>
              </a:rPr>
              <a:t>2.50</a:t>
            </a:r>
            <a:endParaRPr sz="2400">
              <a:latin typeface="Arial"/>
              <a:cs typeface="Arial"/>
            </a:endParaRPr>
          </a:p>
          <a:p>
            <a:pPr marL="12700">
              <a:lnSpc>
                <a:spcPct val="100000"/>
              </a:lnSpc>
              <a:spcBef>
                <a:spcPts val="1120"/>
              </a:spcBef>
            </a:pPr>
            <a:r>
              <a:rPr sz="2400" dirty="0">
                <a:latin typeface="Arial"/>
                <a:cs typeface="Arial"/>
              </a:rPr>
              <a:t>=</a:t>
            </a:r>
            <a:r>
              <a:rPr sz="2400" spc="-5" dirty="0">
                <a:latin typeface="Arial"/>
                <a:cs typeface="Arial"/>
              </a:rPr>
              <a:t> 19.58</a:t>
            </a:r>
            <a:endParaRPr sz="2400">
              <a:latin typeface="Arial"/>
              <a:cs typeface="Arial"/>
            </a:endParaRPr>
          </a:p>
        </p:txBody>
      </p:sp>
      <p:sp>
        <p:nvSpPr>
          <p:cNvPr id="7" name="object 7"/>
          <p:cNvSpPr txBox="1"/>
          <p:nvPr/>
        </p:nvSpPr>
        <p:spPr>
          <a:xfrm>
            <a:off x="228600" y="5806440"/>
            <a:ext cx="104775" cy="190500"/>
          </a:xfrm>
          <a:prstGeom prst="rect">
            <a:avLst/>
          </a:prstGeom>
        </p:spPr>
        <p:txBody>
          <a:bodyPr vert="horz" wrap="square" lIns="0" tIns="16510" rIns="0" bIns="0" rtlCol="0">
            <a:spAutoFit/>
          </a:bodyPr>
          <a:lstStyle/>
          <a:p>
            <a:pPr marL="12700">
              <a:lnSpc>
                <a:spcPct val="100000"/>
              </a:lnSpc>
              <a:spcBef>
                <a:spcPts val="130"/>
              </a:spcBef>
            </a:pPr>
            <a:r>
              <a:rPr sz="1050" spc="-10" dirty="0">
                <a:latin typeface="Trebuchet MS"/>
                <a:cs typeface="Trebuchet MS"/>
              </a:rPr>
              <a:t>●</a:t>
            </a:r>
            <a:endParaRPr sz="1050">
              <a:latin typeface="Trebuchet MS"/>
              <a:cs typeface="Trebuchet MS"/>
            </a:endParaRPr>
          </a:p>
        </p:txBody>
      </p:sp>
      <p:sp>
        <p:nvSpPr>
          <p:cNvPr id="8" name="object 8"/>
          <p:cNvSpPr txBox="1"/>
          <p:nvPr/>
        </p:nvSpPr>
        <p:spPr>
          <a:xfrm>
            <a:off x="558800" y="5702300"/>
            <a:ext cx="632904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The </a:t>
            </a:r>
            <a:r>
              <a:rPr sz="2400" dirty="0">
                <a:latin typeface="Arial"/>
                <a:cs typeface="Arial"/>
              </a:rPr>
              <a:t>number of degrees of </a:t>
            </a:r>
            <a:r>
              <a:rPr sz="2400" spc="-5" dirty="0">
                <a:latin typeface="Arial"/>
                <a:cs typeface="Arial"/>
              </a:rPr>
              <a:t>freedom </a:t>
            </a:r>
            <a:r>
              <a:rPr sz="2400" dirty="0">
                <a:latin typeface="Arial"/>
                <a:cs typeface="Arial"/>
              </a:rPr>
              <a:t>is n − 1 =</a:t>
            </a:r>
            <a:r>
              <a:rPr sz="2400" spc="-80" dirty="0">
                <a:latin typeface="Arial"/>
                <a:cs typeface="Arial"/>
              </a:rPr>
              <a:t> </a:t>
            </a:r>
            <a:r>
              <a:rPr sz="2400" dirty="0">
                <a:latin typeface="Arial"/>
                <a:cs typeface="Arial"/>
              </a:rPr>
              <a:t>2</a:t>
            </a:r>
            <a:endParaRPr sz="2400">
              <a:latin typeface="Arial"/>
              <a:cs typeface="Arial"/>
            </a:endParaRPr>
          </a:p>
        </p:txBody>
      </p:sp>
      <p:sp>
        <p:nvSpPr>
          <p:cNvPr id="9" name="object 9"/>
          <p:cNvSpPr/>
          <p:nvPr/>
        </p:nvSpPr>
        <p:spPr>
          <a:xfrm>
            <a:off x="3302000" y="1625600"/>
            <a:ext cx="3403600" cy="11684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4200" y="546100"/>
            <a:ext cx="6359525" cy="695960"/>
          </a:xfrm>
          <a:prstGeom prst="rect">
            <a:avLst/>
          </a:prstGeom>
        </p:spPr>
        <p:txBody>
          <a:bodyPr vert="horz" wrap="square" lIns="0" tIns="12700" rIns="0" bIns="0" rtlCol="0">
            <a:spAutoFit/>
          </a:bodyPr>
          <a:lstStyle/>
          <a:p>
            <a:pPr marL="12700">
              <a:lnSpc>
                <a:spcPct val="100000"/>
              </a:lnSpc>
              <a:spcBef>
                <a:spcPts val="100"/>
              </a:spcBef>
              <a:tabLst>
                <a:tab pos="2155190" algn="l"/>
              </a:tabLst>
            </a:pPr>
            <a:r>
              <a:rPr spc="-5" dirty="0"/>
              <a:t>P-value	and</a:t>
            </a:r>
            <a:r>
              <a:rPr spc="-70" dirty="0"/>
              <a:t> </a:t>
            </a:r>
            <a:r>
              <a:rPr spc="-5" dirty="0"/>
              <a:t>Conclusion</a:t>
            </a:r>
          </a:p>
        </p:txBody>
      </p:sp>
      <p:sp>
        <p:nvSpPr>
          <p:cNvPr id="3" name="object 3"/>
          <p:cNvSpPr txBox="1"/>
          <p:nvPr/>
        </p:nvSpPr>
        <p:spPr>
          <a:xfrm>
            <a:off x="596900" y="18745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4" name="object 4"/>
          <p:cNvSpPr txBox="1"/>
          <p:nvPr/>
        </p:nvSpPr>
        <p:spPr>
          <a:xfrm>
            <a:off x="596900" y="24841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5" name="object 5"/>
          <p:cNvSpPr txBox="1"/>
          <p:nvPr/>
        </p:nvSpPr>
        <p:spPr>
          <a:xfrm>
            <a:off x="927100" y="1579880"/>
            <a:ext cx="8384540" cy="1701800"/>
          </a:xfrm>
          <a:prstGeom prst="rect">
            <a:avLst/>
          </a:prstGeom>
        </p:spPr>
        <p:txBody>
          <a:bodyPr vert="horz" wrap="square" lIns="0" tIns="147320" rIns="0" bIns="0" rtlCol="0">
            <a:spAutoFit/>
          </a:bodyPr>
          <a:lstStyle/>
          <a:p>
            <a:pPr marL="12700">
              <a:lnSpc>
                <a:spcPct val="100000"/>
              </a:lnSpc>
              <a:spcBef>
                <a:spcPts val="1160"/>
              </a:spcBef>
            </a:pPr>
            <a:r>
              <a:rPr sz="3200" dirty="0">
                <a:latin typeface="Arial"/>
                <a:cs typeface="Arial"/>
              </a:rPr>
              <a:t>P(Χ2 &gt; </a:t>
            </a:r>
            <a:r>
              <a:rPr sz="3200" spc="-5" dirty="0">
                <a:latin typeface="Arial"/>
                <a:cs typeface="Arial"/>
              </a:rPr>
              <a:t>19.58) </a:t>
            </a:r>
            <a:r>
              <a:rPr sz="3200" dirty="0">
                <a:latin typeface="Arial"/>
                <a:cs typeface="Arial"/>
              </a:rPr>
              <a:t>&lt;</a:t>
            </a:r>
            <a:r>
              <a:rPr sz="3200" spc="-10" dirty="0">
                <a:latin typeface="Arial"/>
                <a:cs typeface="Arial"/>
              </a:rPr>
              <a:t> </a:t>
            </a:r>
            <a:r>
              <a:rPr sz="3200" spc="-5" dirty="0">
                <a:latin typeface="Arial"/>
                <a:cs typeface="Arial"/>
              </a:rPr>
              <a:t>0.005</a:t>
            </a:r>
            <a:endParaRPr sz="3200">
              <a:latin typeface="Arial"/>
              <a:cs typeface="Arial"/>
            </a:endParaRPr>
          </a:p>
          <a:p>
            <a:pPr marL="12700" marR="5080">
              <a:lnSpc>
                <a:spcPts val="3400"/>
              </a:lnSpc>
              <a:spcBef>
                <a:spcPts val="1540"/>
              </a:spcBef>
              <a:tabLst>
                <a:tab pos="3423920" algn="l"/>
              </a:tabLst>
            </a:pPr>
            <a:r>
              <a:rPr sz="3200" dirty="0">
                <a:latin typeface="Arial"/>
                <a:cs typeface="Arial"/>
              </a:rPr>
              <a:t>Since </a:t>
            </a:r>
            <a:r>
              <a:rPr sz="3200" spc="-5" dirty="0">
                <a:latin typeface="Arial"/>
                <a:cs typeface="Arial"/>
              </a:rPr>
              <a:t>the</a:t>
            </a:r>
            <a:r>
              <a:rPr sz="3200" spc="5" dirty="0">
                <a:latin typeface="Arial"/>
                <a:cs typeface="Arial"/>
              </a:rPr>
              <a:t> </a:t>
            </a:r>
            <a:r>
              <a:rPr sz="3200" dirty="0">
                <a:latin typeface="Arial"/>
                <a:cs typeface="Arial"/>
              </a:rPr>
              <a:t>P-value	is less </a:t>
            </a:r>
            <a:r>
              <a:rPr sz="3200" spc="-5" dirty="0">
                <a:latin typeface="Arial"/>
                <a:cs typeface="Arial"/>
              </a:rPr>
              <a:t>than the significance  </a:t>
            </a:r>
            <a:r>
              <a:rPr sz="3200" dirty="0">
                <a:latin typeface="Arial"/>
                <a:cs typeface="Arial"/>
              </a:rPr>
              <a:t>level </a:t>
            </a:r>
            <a:r>
              <a:rPr sz="3200" spc="-5" dirty="0">
                <a:latin typeface="Arial"/>
                <a:cs typeface="Arial"/>
              </a:rPr>
              <a:t>(0.05), </a:t>
            </a:r>
            <a:r>
              <a:rPr sz="3200" dirty="0">
                <a:latin typeface="Arial"/>
                <a:cs typeface="Arial"/>
              </a:rPr>
              <a:t>we can reject </a:t>
            </a:r>
            <a:r>
              <a:rPr sz="3200" spc="-5" dirty="0">
                <a:latin typeface="Arial"/>
                <a:cs typeface="Arial"/>
              </a:rPr>
              <a:t>the </a:t>
            </a:r>
            <a:r>
              <a:rPr sz="3200" dirty="0">
                <a:latin typeface="Arial"/>
                <a:cs typeface="Arial"/>
              </a:rPr>
              <a:t>null</a:t>
            </a:r>
            <a:r>
              <a:rPr sz="3200" spc="-10" dirty="0">
                <a:latin typeface="Arial"/>
                <a:cs typeface="Arial"/>
              </a:rPr>
              <a:t> </a:t>
            </a:r>
            <a:r>
              <a:rPr sz="3200" spc="-5" dirty="0">
                <a:latin typeface="Arial"/>
                <a:cs typeface="Arial"/>
              </a:rPr>
              <a:t>hypothesis.</a:t>
            </a:r>
            <a:endParaRPr sz="3200">
              <a:latin typeface="Arial"/>
              <a:cs typeface="Arial"/>
            </a:endParaRPr>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8000" y="254000"/>
            <a:ext cx="9062085" cy="1292860"/>
          </a:xfrm>
          <a:prstGeom prst="rect">
            <a:avLst/>
          </a:prstGeom>
        </p:spPr>
        <p:txBody>
          <a:bodyPr vert="horz" wrap="square" lIns="0" tIns="93980" rIns="0" bIns="0" rtlCol="0">
            <a:spAutoFit/>
          </a:bodyPr>
          <a:lstStyle/>
          <a:p>
            <a:pPr marL="1955800" marR="5080" indent="-1943100">
              <a:lnSpc>
                <a:spcPts val="4700"/>
              </a:lnSpc>
              <a:spcBef>
                <a:spcPts val="740"/>
              </a:spcBef>
              <a:tabLst>
                <a:tab pos="4485005" algn="l"/>
                <a:tab pos="4749800" algn="l"/>
              </a:tabLst>
            </a:pPr>
            <a:r>
              <a:rPr spc="-5" dirty="0"/>
              <a:t>Normality</a:t>
            </a:r>
            <a:r>
              <a:rPr spc="20" dirty="0"/>
              <a:t> </a:t>
            </a:r>
            <a:r>
              <a:rPr spc="-5" dirty="0"/>
              <a:t>check	using</a:t>
            </a:r>
            <a:r>
              <a:rPr spc="-60" dirty="0"/>
              <a:t> </a:t>
            </a:r>
            <a:r>
              <a:rPr spc="-5" dirty="0"/>
              <a:t>Chi-square  goodness	of fit</a:t>
            </a:r>
            <a:r>
              <a:rPr spc="-20" dirty="0"/>
              <a:t> </a:t>
            </a:r>
            <a:r>
              <a:rPr dirty="0"/>
              <a:t>test</a:t>
            </a:r>
          </a:p>
        </p:txBody>
      </p:sp>
      <p:sp>
        <p:nvSpPr>
          <p:cNvPr id="3" name="object 3"/>
          <p:cNvSpPr txBox="1"/>
          <p:nvPr/>
        </p:nvSpPr>
        <p:spPr>
          <a:xfrm>
            <a:off x="596900" y="1833270"/>
            <a:ext cx="96520" cy="172720"/>
          </a:xfrm>
          <a:prstGeom prst="rect">
            <a:avLst/>
          </a:prstGeom>
        </p:spPr>
        <p:txBody>
          <a:bodyPr vert="horz" wrap="square" lIns="0" tIns="14605" rIns="0" bIns="0" rtlCol="0">
            <a:spAutoFit/>
          </a:bodyPr>
          <a:lstStyle/>
          <a:p>
            <a:pPr marL="12700">
              <a:lnSpc>
                <a:spcPct val="100000"/>
              </a:lnSpc>
              <a:spcBef>
                <a:spcPts val="115"/>
              </a:spcBef>
            </a:pPr>
            <a:r>
              <a:rPr sz="950" spc="-20" dirty="0">
                <a:latin typeface="Trebuchet MS"/>
                <a:cs typeface="Trebuchet MS"/>
              </a:rPr>
              <a:t>●</a:t>
            </a:r>
            <a:endParaRPr sz="950">
              <a:latin typeface="Trebuchet MS"/>
              <a:cs typeface="Trebuchet MS"/>
            </a:endParaRPr>
          </a:p>
        </p:txBody>
      </p:sp>
      <p:sp>
        <p:nvSpPr>
          <p:cNvPr id="4" name="object 4"/>
          <p:cNvSpPr txBox="1"/>
          <p:nvPr/>
        </p:nvSpPr>
        <p:spPr>
          <a:xfrm>
            <a:off x="596900" y="1641957"/>
            <a:ext cx="8305165" cy="863600"/>
          </a:xfrm>
          <a:prstGeom prst="rect">
            <a:avLst/>
          </a:prstGeom>
        </p:spPr>
        <p:txBody>
          <a:bodyPr vert="horz" wrap="square" lIns="0" tIns="104139" rIns="0" bIns="0" rtlCol="0">
            <a:spAutoFit/>
          </a:bodyPr>
          <a:lstStyle/>
          <a:p>
            <a:pPr marL="228600">
              <a:lnSpc>
                <a:spcPct val="100000"/>
              </a:lnSpc>
              <a:spcBef>
                <a:spcPts val="819"/>
              </a:spcBef>
            </a:pPr>
            <a:r>
              <a:rPr sz="2150" b="1" spc="-5" dirty="0">
                <a:latin typeface="Arial"/>
                <a:cs typeface="Arial"/>
              </a:rPr>
              <a:t>H0 : </a:t>
            </a:r>
            <a:r>
              <a:rPr sz="2150" b="1" spc="-10" dirty="0">
                <a:latin typeface="Arial"/>
                <a:cs typeface="Arial"/>
              </a:rPr>
              <a:t>Sample </a:t>
            </a:r>
            <a:r>
              <a:rPr sz="2150" b="1" spc="-5" dirty="0">
                <a:latin typeface="Arial"/>
                <a:cs typeface="Arial"/>
              </a:rPr>
              <a:t>appears to </a:t>
            </a:r>
            <a:r>
              <a:rPr sz="2150" b="1" spc="-10" dirty="0">
                <a:latin typeface="Arial"/>
                <a:cs typeface="Arial"/>
              </a:rPr>
              <a:t>come </a:t>
            </a:r>
            <a:r>
              <a:rPr sz="2150" b="1" spc="-5" dirty="0">
                <a:latin typeface="Arial"/>
                <a:cs typeface="Arial"/>
              </a:rPr>
              <a:t>from normal</a:t>
            </a:r>
            <a:r>
              <a:rPr sz="2150" b="1" dirty="0">
                <a:latin typeface="Arial"/>
                <a:cs typeface="Arial"/>
              </a:rPr>
              <a:t> </a:t>
            </a:r>
            <a:r>
              <a:rPr sz="2150" b="1" spc="-10" dirty="0">
                <a:latin typeface="Arial"/>
                <a:cs typeface="Arial"/>
              </a:rPr>
              <a:t>population</a:t>
            </a:r>
            <a:endParaRPr sz="2150">
              <a:latin typeface="Arial"/>
              <a:cs typeface="Arial"/>
            </a:endParaRPr>
          </a:p>
          <a:p>
            <a:pPr marL="228600" indent="-215900">
              <a:lnSpc>
                <a:spcPct val="100000"/>
              </a:lnSpc>
              <a:spcBef>
                <a:spcPts val="720"/>
              </a:spcBef>
              <a:buSzPct val="44186"/>
              <a:buFont typeface="Trebuchet MS"/>
              <a:buChar char="●"/>
              <a:tabLst>
                <a:tab pos="228600" algn="l"/>
              </a:tabLst>
            </a:pPr>
            <a:r>
              <a:rPr sz="2150" b="1" spc="-5" dirty="0">
                <a:latin typeface="Arial"/>
                <a:cs typeface="Arial"/>
              </a:rPr>
              <a:t>H1 : </a:t>
            </a:r>
            <a:r>
              <a:rPr sz="2150" b="1" spc="-10" dirty="0">
                <a:latin typeface="Arial"/>
                <a:cs typeface="Arial"/>
              </a:rPr>
              <a:t>Sample does not </a:t>
            </a:r>
            <a:r>
              <a:rPr sz="2150" b="1" spc="-5" dirty="0">
                <a:latin typeface="Arial"/>
                <a:cs typeface="Arial"/>
              </a:rPr>
              <a:t>appear to </a:t>
            </a:r>
            <a:r>
              <a:rPr sz="2150" b="1" spc="-10" dirty="0">
                <a:latin typeface="Arial"/>
                <a:cs typeface="Arial"/>
              </a:rPr>
              <a:t>come </a:t>
            </a:r>
            <a:r>
              <a:rPr sz="2150" b="1" spc="-5" dirty="0">
                <a:latin typeface="Arial"/>
                <a:cs typeface="Arial"/>
              </a:rPr>
              <a:t>from normal</a:t>
            </a:r>
            <a:r>
              <a:rPr sz="2150" b="1" spc="35" dirty="0">
                <a:latin typeface="Arial"/>
                <a:cs typeface="Arial"/>
              </a:rPr>
              <a:t> </a:t>
            </a:r>
            <a:r>
              <a:rPr sz="2150" b="1" spc="-10" dirty="0">
                <a:latin typeface="Arial"/>
                <a:cs typeface="Arial"/>
              </a:rPr>
              <a:t>population.</a:t>
            </a:r>
            <a:endParaRPr sz="2150">
              <a:latin typeface="Arial"/>
              <a:cs typeface="Arial"/>
            </a:endParaRPr>
          </a:p>
        </p:txBody>
      </p:sp>
      <p:sp>
        <p:nvSpPr>
          <p:cNvPr id="5" name="object 5"/>
          <p:cNvSpPr txBox="1"/>
          <p:nvPr/>
        </p:nvSpPr>
        <p:spPr>
          <a:xfrm>
            <a:off x="495300" y="2467457"/>
            <a:ext cx="8933180" cy="4241800"/>
          </a:xfrm>
          <a:prstGeom prst="rect">
            <a:avLst/>
          </a:prstGeom>
        </p:spPr>
        <p:txBody>
          <a:bodyPr vert="horz" wrap="square" lIns="0" tIns="104139" rIns="0" bIns="0" rtlCol="0">
            <a:spAutoFit/>
          </a:bodyPr>
          <a:lstStyle/>
          <a:p>
            <a:pPr marL="292100" indent="-279400">
              <a:lnSpc>
                <a:spcPct val="100000"/>
              </a:lnSpc>
              <a:spcBef>
                <a:spcPts val="819"/>
              </a:spcBef>
              <a:buAutoNum type="arabicPeriod"/>
              <a:tabLst>
                <a:tab pos="292100" algn="l"/>
                <a:tab pos="3697604" algn="l"/>
              </a:tabLst>
            </a:pPr>
            <a:r>
              <a:rPr sz="2150" spc="-5" dirty="0">
                <a:latin typeface="Arial"/>
                <a:cs typeface="Arial"/>
              </a:rPr>
              <a:t>Fetch a sample of</a:t>
            </a:r>
            <a:r>
              <a:rPr sz="2150" spc="10" dirty="0">
                <a:latin typeface="Arial"/>
                <a:cs typeface="Arial"/>
              </a:rPr>
              <a:t> </a:t>
            </a:r>
            <a:r>
              <a:rPr sz="2150" spc="-5" dirty="0">
                <a:latin typeface="Arial"/>
                <a:cs typeface="Arial"/>
              </a:rPr>
              <a:t>size</a:t>
            </a:r>
            <a:r>
              <a:rPr sz="2150" dirty="0">
                <a:latin typeface="Arial"/>
                <a:cs typeface="Arial"/>
              </a:rPr>
              <a:t> </a:t>
            </a:r>
            <a:r>
              <a:rPr sz="2150" spc="-5" dirty="0">
                <a:latin typeface="Arial"/>
                <a:cs typeface="Arial"/>
              </a:rPr>
              <a:t>100	</a:t>
            </a:r>
            <a:r>
              <a:rPr sz="2150" spc="-25" dirty="0">
                <a:latin typeface="Arial"/>
                <a:cs typeface="Arial"/>
              </a:rPr>
              <a:t>randomly.</a:t>
            </a:r>
            <a:endParaRPr sz="2150">
              <a:latin typeface="Arial"/>
              <a:cs typeface="Arial"/>
            </a:endParaRPr>
          </a:p>
          <a:p>
            <a:pPr marL="292100" marR="5080" indent="-279400">
              <a:lnSpc>
                <a:spcPts val="2300"/>
              </a:lnSpc>
              <a:spcBef>
                <a:spcPts val="1030"/>
              </a:spcBef>
              <a:buAutoNum type="arabicPeriod"/>
              <a:tabLst>
                <a:tab pos="292100" algn="l"/>
              </a:tabLst>
            </a:pPr>
            <a:r>
              <a:rPr sz="2150" spc="-5" dirty="0">
                <a:latin typeface="Arial"/>
                <a:cs typeface="Arial"/>
              </a:rPr>
              <a:t>Plot a histogram for the sample fetched and extract observed count and  bins.</a:t>
            </a:r>
            <a:endParaRPr sz="2150">
              <a:latin typeface="Arial"/>
              <a:cs typeface="Arial"/>
            </a:endParaRPr>
          </a:p>
          <a:p>
            <a:pPr marL="1384300">
              <a:lnSpc>
                <a:spcPct val="100000"/>
              </a:lnSpc>
              <a:spcBef>
                <a:spcPts val="690"/>
              </a:spcBef>
            </a:pPr>
            <a:r>
              <a:rPr sz="2150" b="1" spc="-10" dirty="0">
                <a:latin typeface="Arial"/>
                <a:cs typeface="Arial"/>
              </a:rPr>
              <a:t>obsv_count, bins, </a:t>
            </a:r>
            <a:r>
              <a:rPr sz="2150" b="1" spc="-5" dirty="0">
                <a:latin typeface="Arial"/>
                <a:cs typeface="Arial"/>
              </a:rPr>
              <a:t>patches =</a:t>
            </a:r>
            <a:r>
              <a:rPr sz="2150" b="1" dirty="0">
                <a:latin typeface="Arial"/>
                <a:cs typeface="Arial"/>
              </a:rPr>
              <a:t> </a:t>
            </a:r>
            <a:r>
              <a:rPr sz="2150" b="1" spc="-5" dirty="0">
                <a:latin typeface="Arial"/>
                <a:cs typeface="Arial"/>
              </a:rPr>
              <a:t>plt.hist(sample)</a:t>
            </a:r>
            <a:endParaRPr sz="2150">
              <a:latin typeface="Arial"/>
              <a:cs typeface="Arial"/>
            </a:endParaRPr>
          </a:p>
          <a:p>
            <a:pPr marL="292100" indent="-279400">
              <a:lnSpc>
                <a:spcPct val="100000"/>
              </a:lnSpc>
              <a:spcBef>
                <a:spcPts val="720"/>
              </a:spcBef>
              <a:buAutoNum type="arabicPeriod" startAt="3"/>
              <a:tabLst>
                <a:tab pos="292100" algn="l"/>
              </a:tabLst>
            </a:pPr>
            <a:r>
              <a:rPr sz="2150" spc="-5" dirty="0">
                <a:latin typeface="Arial"/>
                <a:cs typeface="Arial"/>
              </a:rPr>
              <a:t>Calculate z-score for each value in</a:t>
            </a:r>
            <a:r>
              <a:rPr sz="2150" spc="-10" dirty="0">
                <a:latin typeface="Arial"/>
                <a:cs typeface="Arial"/>
              </a:rPr>
              <a:t> </a:t>
            </a:r>
            <a:r>
              <a:rPr sz="2150" spc="-5" dirty="0">
                <a:latin typeface="Arial"/>
                <a:cs typeface="Arial"/>
              </a:rPr>
              <a:t>bins</a:t>
            </a:r>
            <a:endParaRPr sz="2150">
              <a:latin typeface="Arial"/>
              <a:cs typeface="Arial"/>
            </a:endParaRPr>
          </a:p>
          <a:p>
            <a:pPr marL="1384300">
              <a:lnSpc>
                <a:spcPct val="100000"/>
              </a:lnSpc>
              <a:spcBef>
                <a:spcPts val="620"/>
              </a:spcBef>
            </a:pPr>
            <a:r>
              <a:rPr sz="2150" b="1" spc="-5" dirty="0">
                <a:latin typeface="Arial"/>
                <a:cs typeface="Arial"/>
              </a:rPr>
              <a:t>z = </a:t>
            </a:r>
            <a:r>
              <a:rPr sz="2150" b="1" spc="-10" dirty="0">
                <a:latin typeface="Arial"/>
                <a:cs typeface="Arial"/>
              </a:rPr>
              <a:t>(bins </a:t>
            </a:r>
            <a:r>
              <a:rPr sz="2150" b="1" spc="-5" dirty="0">
                <a:latin typeface="Arial"/>
                <a:cs typeface="Arial"/>
              </a:rPr>
              <a:t>-</a:t>
            </a:r>
            <a:r>
              <a:rPr sz="2150" b="1" spc="-10" dirty="0">
                <a:latin typeface="Arial"/>
                <a:cs typeface="Arial"/>
              </a:rPr>
              <a:t> </a:t>
            </a:r>
            <a:r>
              <a:rPr sz="2150" b="1" spc="-5" dirty="0">
                <a:latin typeface="Arial"/>
                <a:cs typeface="Arial"/>
              </a:rPr>
              <a:t>mean(sample))/sd(sample)</a:t>
            </a:r>
            <a:endParaRPr sz="2150">
              <a:latin typeface="Arial"/>
              <a:cs typeface="Arial"/>
            </a:endParaRPr>
          </a:p>
          <a:p>
            <a:pPr marL="292100" indent="-279400">
              <a:lnSpc>
                <a:spcPct val="100000"/>
              </a:lnSpc>
              <a:spcBef>
                <a:spcPts val="720"/>
              </a:spcBef>
              <a:buAutoNum type="arabicPeriod" startAt="4"/>
              <a:tabLst>
                <a:tab pos="292100" algn="l"/>
              </a:tabLst>
            </a:pPr>
            <a:r>
              <a:rPr sz="2150" spc="-5" dirty="0">
                <a:latin typeface="Arial"/>
                <a:cs typeface="Arial"/>
              </a:rPr>
              <a:t>Find the area between consecutive z-scores =</a:t>
            </a:r>
            <a:r>
              <a:rPr sz="2150" spc="-10" dirty="0">
                <a:latin typeface="Arial"/>
                <a:cs typeface="Arial"/>
              </a:rPr>
              <a:t> </a:t>
            </a:r>
            <a:r>
              <a:rPr sz="2150" spc="-5" dirty="0">
                <a:latin typeface="Arial"/>
                <a:cs typeface="Arial"/>
              </a:rPr>
              <a:t>probabilities.</a:t>
            </a:r>
            <a:endParaRPr sz="2150">
              <a:latin typeface="Arial"/>
              <a:cs typeface="Arial"/>
            </a:endParaRPr>
          </a:p>
          <a:p>
            <a:pPr marL="292100" marR="194310" indent="-279400">
              <a:lnSpc>
                <a:spcPts val="2300"/>
              </a:lnSpc>
              <a:spcBef>
                <a:spcPts val="1030"/>
              </a:spcBef>
              <a:buAutoNum type="arabicPeriod" startAt="4"/>
              <a:tabLst>
                <a:tab pos="292100" algn="l"/>
              </a:tabLst>
            </a:pPr>
            <a:r>
              <a:rPr sz="2150" spc="-5" dirty="0">
                <a:latin typeface="Arial"/>
                <a:cs typeface="Arial"/>
              </a:rPr>
              <a:t>Multiply the probabilities with the sample size(=100) in order to get the  expected count</a:t>
            </a:r>
            <a:r>
              <a:rPr sz="2150" spc="-10" dirty="0">
                <a:latin typeface="Arial"/>
                <a:cs typeface="Arial"/>
              </a:rPr>
              <a:t> </a:t>
            </a:r>
            <a:r>
              <a:rPr sz="2150" spc="-5" dirty="0">
                <a:latin typeface="Arial"/>
                <a:cs typeface="Arial"/>
              </a:rPr>
              <a:t>(exp_count).</a:t>
            </a:r>
            <a:endParaRPr sz="2150">
              <a:latin typeface="Arial"/>
              <a:cs typeface="Arial"/>
            </a:endParaRPr>
          </a:p>
          <a:p>
            <a:pPr marL="292100" marR="10160" indent="-279400">
              <a:lnSpc>
                <a:spcPts val="2300"/>
              </a:lnSpc>
              <a:spcBef>
                <a:spcPts val="1000"/>
              </a:spcBef>
              <a:buAutoNum type="arabicPeriod" startAt="4"/>
              <a:tabLst>
                <a:tab pos="292100" algn="l"/>
              </a:tabLst>
            </a:pPr>
            <a:r>
              <a:rPr sz="2150" spc="-5" dirty="0">
                <a:latin typeface="Arial"/>
                <a:cs typeface="Arial"/>
              </a:rPr>
              <a:t>call </a:t>
            </a:r>
            <a:r>
              <a:rPr sz="2150" spc="-10" dirty="0">
                <a:latin typeface="Arial"/>
                <a:cs typeface="Arial"/>
              </a:rPr>
              <a:t>Scipy.stats.chisquare(obsv_count, </a:t>
            </a:r>
            <a:r>
              <a:rPr sz="2150" spc="-5" dirty="0">
                <a:latin typeface="Arial"/>
                <a:cs typeface="Arial"/>
              </a:rPr>
              <a:t>exp_count). It provides as output  the chi square statistic value and</a:t>
            </a:r>
            <a:r>
              <a:rPr sz="2150" spc="-10" dirty="0">
                <a:latin typeface="Arial"/>
                <a:cs typeface="Arial"/>
              </a:rPr>
              <a:t> </a:t>
            </a:r>
            <a:r>
              <a:rPr sz="2150" spc="-5" dirty="0">
                <a:latin typeface="Arial"/>
                <a:cs typeface="Arial"/>
              </a:rPr>
              <a:t>P-value.</a:t>
            </a:r>
            <a:endParaRPr sz="2150">
              <a:latin typeface="Arial"/>
              <a:cs typeface="Arial"/>
            </a:endParaRPr>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2451100"/>
            <a:ext cx="6743065" cy="1765300"/>
          </a:xfrm>
          <a:prstGeom prst="rect">
            <a:avLst/>
          </a:prstGeom>
        </p:spPr>
        <p:txBody>
          <a:bodyPr vert="horz" wrap="square" lIns="0" tIns="114300" rIns="0" bIns="0" rtlCol="0">
            <a:spAutoFit/>
          </a:bodyPr>
          <a:lstStyle/>
          <a:p>
            <a:pPr marL="965200" marR="5080" indent="-952500">
              <a:lnSpc>
                <a:spcPts val="6500"/>
              </a:lnSpc>
              <a:spcBef>
                <a:spcPts val="900"/>
              </a:spcBef>
              <a:tabLst>
                <a:tab pos="4288155" algn="l"/>
              </a:tabLst>
            </a:pPr>
            <a:r>
              <a:rPr sz="6000" spc="-5" dirty="0"/>
              <a:t>Chi-Square	</a:t>
            </a:r>
            <a:r>
              <a:rPr sz="6000" spc="-114" dirty="0"/>
              <a:t>Test </a:t>
            </a:r>
            <a:r>
              <a:rPr sz="6000" spc="-5" dirty="0"/>
              <a:t>of  Homogeneity</a:t>
            </a:r>
            <a:endParaRPr sz="6000"/>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1200" y="546100"/>
            <a:ext cx="8646160" cy="695960"/>
          </a:xfrm>
          <a:prstGeom prst="rect">
            <a:avLst/>
          </a:prstGeom>
        </p:spPr>
        <p:txBody>
          <a:bodyPr vert="horz" wrap="square" lIns="0" tIns="12700" rIns="0" bIns="0" rtlCol="0">
            <a:spAutoFit/>
          </a:bodyPr>
          <a:lstStyle/>
          <a:p>
            <a:pPr marL="12700">
              <a:lnSpc>
                <a:spcPct val="100000"/>
              </a:lnSpc>
              <a:spcBef>
                <a:spcPts val="100"/>
              </a:spcBef>
              <a:tabLst>
                <a:tab pos="3148330" algn="l"/>
              </a:tabLst>
            </a:pPr>
            <a:r>
              <a:rPr spc="-5" dirty="0"/>
              <a:t>Chi-Square	</a:t>
            </a:r>
            <a:r>
              <a:rPr spc="-85" dirty="0"/>
              <a:t>Test </a:t>
            </a:r>
            <a:r>
              <a:rPr spc="-5" dirty="0"/>
              <a:t>of</a:t>
            </a:r>
            <a:r>
              <a:rPr spc="20" dirty="0"/>
              <a:t> </a:t>
            </a:r>
            <a:r>
              <a:rPr spc="-5" dirty="0"/>
              <a:t>Homogeneity</a:t>
            </a:r>
          </a:p>
        </p:txBody>
      </p:sp>
      <p:sp>
        <p:nvSpPr>
          <p:cNvPr id="3" name="object 3"/>
          <p:cNvSpPr txBox="1"/>
          <p:nvPr/>
        </p:nvSpPr>
        <p:spPr>
          <a:xfrm>
            <a:off x="584200" y="1676907"/>
            <a:ext cx="120650" cy="223520"/>
          </a:xfrm>
          <a:prstGeom prst="rect">
            <a:avLst/>
          </a:prstGeom>
        </p:spPr>
        <p:txBody>
          <a:bodyPr vert="horz" wrap="square" lIns="0" tIns="12065" rIns="0" bIns="0" rtlCol="0">
            <a:spAutoFit/>
          </a:bodyPr>
          <a:lstStyle/>
          <a:p>
            <a:pPr marL="12700">
              <a:lnSpc>
                <a:spcPct val="100000"/>
              </a:lnSpc>
              <a:spcBef>
                <a:spcPts val="95"/>
              </a:spcBef>
            </a:pPr>
            <a:r>
              <a:rPr sz="1300" spc="-40" dirty="0">
                <a:latin typeface="Trebuchet MS"/>
                <a:cs typeface="Trebuchet MS"/>
              </a:rPr>
              <a:t>●</a:t>
            </a:r>
            <a:endParaRPr sz="1300">
              <a:latin typeface="Trebuchet MS"/>
              <a:cs typeface="Trebuchet MS"/>
            </a:endParaRPr>
          </a:p>
        </p:txBody>
      </p:sp>
      <p:sp>
        <p:nvSpPr>
          <p:cNvPr id="4" name="object 4"/>
          <p:cNvSpPr txBox="1"/>
          <p:nvPr/>
        </p:nvSpPr>
        <p:spPr>
          <a:xfrm>
            <a:off x="584200" y="2629407"/>
            <a:ext cx="120650" cy="223520"/>
          </a:xfrm>
          <a:prstGeom prst="rect">
            <a:avLst/>
          </a:prstGeom>
        </p:spPr>
        <p:txBody>
          <a:bodyPr vert="horz" wrap="square" lIns="0" tIns="12065" rIns="0" bIns="0" rtlCol="0">
            <a:spAutoFit/>
          </a:bodyPr>
          <a:lstStyle/>
          <a:p>
            <a:pPr marL="12700">
              <a:lnSpc>
                <a:spcPct val="100000"/>
              </a:lnSpc>
              <a:spcBef>
                <a:spcPts val="95"/>
              </a:spcBef>
            </a:pPr>
            <a:r>
              <a:rPr sz="1300" spc="-40" dirty="0">
                <a:latin typeface="Trebuchet MS"/>
                <a:cs typeface="Trebuchet MS"/>
              </a:rPr>
              <a:t>●</a:t>
            </a:r>
            <a:endParaRPr sz="1300">
              <a:latin typeface="Trebuchet MS"/>
              <a:cs typeface="Trebuchet MS"/>
            </a:endParaRPr>
          </a:p>
        </p:txBody>
      </p:sp>
      <p:sp>
        <p:nvSpPr>
          <p:cNvPr id="5" name="object 5"/>
          <p:cNvSpPr txBox="1"/>
          <p:nvPr/>
        </p:nvSpPr>
        <p:spPr>
          <a:xfrm>
            <a:off x="584200" y="3569208"/>
            <a:ext cx="120650" cy="223520"/>
          </a:xfrm>
          <a:prstGeom prst="rect">
            <a:avLst/>
          </a:prstGeom>
        </p:spPr>
        <p:txBody>
          <a:bodyPr vert="horz" wrap="square" lIns="0" tIns="12065" rIns="0" bIns="0" rtlCol="0">
            <a:spAutoFit/>
          </a:bodyPr>
          <a:lstStyle/>
          <a:p>
            <a:pPr marL="12700">
              <a:lnSpc>
                <a:spcPct val="100000"/>
              </a:lnSpc>
              <a:spcBef>
                <a:spcPts val="95"/>
              </a:spcBef>
            </a:pPr>
            <a:r>
              <a:rPr sz="1300" spc="-40" dirty="0">
                <a:latin typeface="Trebuchet MS"/>
                <a:cs typeface="Trebuchet MS"/>
              </a:rPr>
              <a:t>●</a:t>
            </a:r>
            <a:endParaRPr sz="1300">
              <a:latin typeface="Trebuchet MS"/>
              <a:cs typeface="Trebuchet MS"/>
            </a:endParaRPr>
          </a:p>
        </p:txBody>
      </p:sp>
      <p:sp>
        <p:nvSpPr>
          <p:cNvPr id="6" name="object 6"/>
          <p:cNvSpPr txBox="1"/>
          <p:nvPr/>
        </p:nvSpPr>
        <p:spPr>
          <a:xfrm>
            <a:off x="876300" y="1539239"/>
            <a:ext cx="8545195" cy="2344420"/>
          </a:xfrm>
          <a:prstGeom prst="rect">
            <a:avLst/>
          </a:prstGeom>
        </p:spPr>
        <p:txBody>
          <a:bodyPr vert="horz" wrap="square" lIns="0" tIns="63500" rIns="0" bIns="0" rtlCol="0">
            <a:spAutoFit/>
          </a:bodyPr>
          <a:lstStyle/>
          <a:p>
            <a:pPr marL="12700" marR="533400">
              <a:lnSpc>
                <a:spcPts val="3100"/>
              </a:lnSpc>
              <a:spcBef>
                <a:spcPts val="500"/>
              </a:spcBef>
            </a:pPr>
            <a:r>
              <a:rPr sz="2850" spc="15" dirty="0">
                <a:latin typeface="Arial"/>
                <a:cs typeface="Arial"/>
              </a:rPr>
              <a:t>The </a:t>
            </a:r>
            <a:r>
              <a:rPr sz="2850" spc="10" dirty="0">
                <a:latin typeface="Arial"/>
                <a:cs typeface="Arial"/>
              </a:rPr>
              <a:t>test is applied to </a:t>
            </a:r>
            <a:r>
              <a:rPr sz="2850" spc="15" dirty="0">
                <a:latin typeface="Arial"/>
                <a:cs typeface="Arial"/>
              </a:rPr>
              <a:t>a </a:t>
            </a:r>
            <a:r>
              <a:rPr sz="2850" spc="10" dirty="0">
                <a:solidFill>
                  <a:srgbClr val="3465A4"/>
                </a:solidFill>
                <a:latin typeface="Arial"/>
                <a:cs typeface="Arial"/>
              </a:rPr>
              <a:t>single categorical variable  </a:t>
            </a:r>
            <a:r>
              <a:rPr sz="2850" spc="10" dirty="0">
                <a:latin typeface="Arial"/>
                <a:cs typeface="Arial"/>
              </a:rPr>
              <a:t>from two </a:t>
            </a:r>
            <a:r>
              <a:rPr sz="2850" spc="5" dirty="0">
                <a:latin typeface="Arial"/>
                <a:cs typeface="Arial"/>
              </a:rPr>
              <a:t>different</a:t>
            </a:r>
            <a:r>
              <a:rPr sz="2850" spc="-10" dirty="0">
                <a:latin typeface="Arial"/>
                <a:cs typeface="Arial"/>
              </a:rPr>
              <a:t> </a:t>
            </a:r>
            <a:r>
              <a:rPr sz="2850" spc="10" dirty="0">
                <a:latin typeface="Arial"/>
                <a:cs typeface="Arial"/>
              </a:rPr>
              <a:t>populations.</a:t>
            </a:r>
            <a:endParaRPr sz="2850">
              <a:latin typeface="Arial"/>
              <a:cs typeface="Arial"/>
            </a:endParaRPr>
          </a:p>
          <a:p>
            <a:pPr marL="12700" marR="5080">
              <a:lnSpc>
                <a:spcPts val="3100"/>
              </a:lnSpc>
              <a:spcBef>
                <a:spcPts val="1200"/>
              </a:spcBef>
            </a:pPr>
            <a:r>
              <a:rPr sz="2850" spc="5" dirty="0">
                <a:latin typeface="Arial"/>
                <a:cs typeface="Arial"/>
              </a:rPr>
              <a:t>It </a:t>
            </a:r>
            <a:r>
              <a:rPr sz="2850" spc="10" dirty="0">
                <a:latin typeface="Arial"/>
                <a:cs typeface="Arial"/>
              </a:rPr>
              <a:t>is </a:t>
            </a:r>
            <a:r>
              <a:rPr sz="2850" spc="15" dirty="0">
                <a:latin typeface="Arial"/>
                <a:cs typeface="Arial"/>
              </a:rPr>
              <a:t>used </a:t>
            </a:r>
            <a:r>
              <a:rPr sz="2850" spc="10" dirty="0">
                <a:latin typeface="Arial"/>
                <a:cs typeface="Arial"/>
              </a:rPr>
              <a:t>to determine whether frequency counts are  distributed identically across </a:t>
            </a:r>
            <a:r>
              <a:rPr sz="2850" spc="5" dirty="0">
                <a:latin typeface="Arial"/>
                <a:cs typeface="Arial"/>
              </a:rPr>
              <a:t>different</a:t>
            </a:r>
            <a:r>
              <a:rPr sz="2850" spc="-10" dirty="0">
                <a:latin typeface="Arial"/>
                <a:cs typeface="Arial"/>
              </a:rPr>
              <a:t> </a:t>
            </a:r>
            <a:r>
              <a:rPr sz="2850" spc="10" dirty="0">
                <a:latin typeface="Arial"/>
                <a:cs typeface="Arial"/>
              </a:rPr>
              <a:t>populations.</a:t>
            </a:r>
            <a:endParaRPr sz="2850">
              <a:latin typeface="Arial"/>
              <a:cs typeface="Arial"/>
            </a:endParaRPr>
          </a:p>
          <a:p>
            <a:pPr marL="12700">
              <a:lnSpc>
                <a:spcPct val="100000"/>
              </a:lnSpc>
              <a:spcBef>
                <a:spcPts val="830"/>
              </a:spcBef>
            </a:pPr>
            <a:r>
              <a:rPr sz="2850" spc="10" dirty="0">
                <a:latin typeface="Arial"/>
                <a:cs typeface="Arial"/>
              </a:rPr>
              <a:t>For</a:t>
            </a:r>
            <a:r>
              <a:rPr sz="2850" dirty="0">
                <a:latin typeface="Arial"/>
                <a:cs typeface="Arial"/>
              </a:rPr>
              <a:t> </a:t>
            </a:r>
            <a:r>
              <a:rPr sz="2850" spc="15" dirty="0">
                <a:latin typeface="Arial"/>
                <a:cs typeface="Arial"/>
              </a:rPr>
              <a:t>example:</a:t>
            </a:r>
            <a:endParaRPr sz="2850">
              <a:latin typeface="Arial"/>
              <a:cs typeface="Arial"/>
            </a:endParaRPr>
          </a:p>
        </p:txBody>
      </p:sp>
      <p:sp>
        <p:nvSpPr>
          <p:cNvPr id="7" name="object 7"/>
          <p:cNvSpPr txBox="1"/>
          <p:nvPr/>
        </p:nvSpPr>
        <p:spPr>
          <a:xfrm>
            <a:off x="1016000" y="4814570"/>
            <a:ext cx="157480" cy="313690"/>
          </a:xfrm>
          <a:prstGeom prst="rect">
            <a:avLst/>
          </a:prstGeom>
        </p:spPr>
        <p:txBody>
          <a:bodyPr vert="horz" wrap="square" lIns="0" tIns="11430" rIns="0" bIns="0" rtlCol="0">
            <a:spAutoFit/>
          </a:bodyPr>
          <a:lstStyle/>
          <a:p>
            <a:pPr marL="12700">
              <a:lnSpc>
                <a:spcPct val="100000"/>
              </a:lnSpc>
              <a:spcBef>
                <a:spcPts val="90"/>
              </a:spcBef>
            </a:pPr>
            <a:r>
              <a:rPr sz="1900" spc="-10" dirty="0">
                <a:latin typeface="Symbol"/>
                <a:cs typeface="Symbol"/>
              </a:rPr>
              <a:t></a:t>
            </a:r>
            <a:endParaRPr sz="1900">
              <a:latin typeface="Symbol"/>
              <a:cs typeface="Symbol"/>
            </a:endParaRPr>
          </a:p>
        </p:txBody>
      </p:sp>
      <p:sp>
        <p:nvSpPr>
          <p:cNvPr id="8" name="object 8"/>
          <p:cNvSpPr txBox="1"/>
          <p:nvPr/>
        </p:nvSpPr>
        <p:spPr>
          <a:xfrm>
            <a:off x="1016000" y="5627370"/>
            <a:ext cx="157480" cy="313690"/>
          </a:xfrm>
          <a:prstGeom prst="rect">
            <a:avLst/>
          </a:prstGeom>
        </p:spPr>
        <p:txBody>
          <a:bodyPr vert="horz" wrap="square" lIns="0" tIns="11430" rIns="0" bIns="0" rtlCol="0">
            <a:spAutoFit/>
          </a:bodyPr>
          <a:lstStyle/>
          <a:p>
            <a:pPr marL="12700">
              <a:lnSpc>
                <a:spcPct val="100000"/>
              </a:lnSpc>
              <a:spcBef>
                <a:spcPts val="90"/>
              </a:spcBef>
            </a:pPr>
            <a:r>
              <a:rPr sz="1900" spc="-10" dirty="0">
                <a:latin typeface="Symbol"/>
                <a:cs typeface="Symbol"/>
              </a:rPr>
              <a:t></a:t>
            </a:r>
            <a:endParaRPr sz="1900">
              <a:latin typeface="Symbol"/>
              <a:cs typeface="Symbol"/>
            </a:endParaRPr>
          </a:p>
        </p:txBody>
      </p:sp>
      <p:sp>
        <p:nvSpPr>
          <p:cNvPr id="9" name="object 9"/>
          <p:cNvSpPr txBox="1"/>
          <p:nvPr/>
        </p:nvSpPr>
        <p:spPr>
          <a:xfrm>
            <a:off x="1016000" y="3985259"/>
            <a:ext cx="7837805" cy="2720975"/>
          </a:xfrm>
          <a:prstGeom prst="rect">
            <a:avLst/>
          </a:prstGeom>
        </p:spPr>
        <p:txBody>
          <a:bodyPr vert="horz" wrap="square" lIns="0" tIns="58419" rIns="0" bIns="0" rtlCol="0">
            <a:spAutoFit/>
          </a:bodyPr>
          <a:lstStyle/>
          <a:p>
            <a:pPr marL="304800" marR="130175" indent="-292100">
              <a:lnSpc>
                <a:spcPts val="2700"/>
              </a:lnSpc>
              <a:spcBef>
                <a:spcPts val="459"/>
              </a:spcBef>
              <a:buSzPct val="76000"/>
              <a:buFont typeface="Symbol"/>
              <a:buChar char=""/>
              <a:tabLst>
                <a:tab pos="304800" algn="l"/>
              </a:tabLst>
            </a:pPr>
            <a:r>
              <a:rPr sz="2500" spc="5" dirty="0">
                <a:latin typeface="Arial"/>
                <a:cs typeface="Arial"/>
              </a:rPr>
              <a:t>In </a:t>
            </a:r>
            <a:r>
              <a:rPr sz="2500" spc="10" dirty="0">
                <a:latin typeface="Arial"/>
                <a:cs typeface="Arial"/>
              </a:rPr>
              <a:t>a </a:t>
            </a:r>
            <a:r>
              <a:rPr sz="2500" spc="5" dirty="0">
                <a:latin typeface="Arial"/>
                <a:cs typeface="Arial"/>
              </a:rPr>
              <a:t>survey of </a:t>
            </a:r>
            <a:r>
              <a:rPr sz="2500" spc="10" dirty="0">
                <a:latin typeface="Arial"/>
                <a:cs typeface="Arial"/>
              </a:rPr>
              <a:t>TV </a:t>
            </a:r>
            <a:r>
              <a:rPr sz="2500" spc="5" dirty="0">
                <a:latin typeface="Arial"/>
                <a:cs typeface="Arial"/>
              </a:rPr>
              <a:t>viewing preferences, </a:t>
            </a:r>
            <a:r>
              <a:rPr sz="2500" spc="10" dirty="0">
                <a:latin typeface="Arial"/>
                <a:cs typeface="Arial"/>
              </a:rPr>
              <a:t>we </a:t>
            </a:r>
            <a:r>
              <a:rPr sz="2500" spc="5" dirty="0">
                <a:latin typeface="Arial"/>
                <a:cs typeface="Arial"/>
              </a:rPr>
              <a:t>might </a:t>
            </a:r>
            <a:r>
              <a:rPr sz="2500" spc="10" dirty="0">
                <a:latin typeface="Arial"/>
                <a:cs typeface="Arial"/>
              </a:rPr>
              <a:t>ask  </a:t>
            </a:r>
            <a:r>
              <a:rPr sz="2500" spc="5" dirty="0">
                <a:latin typeface="Arial"/>
                <a:cs typeface="Arial"/>
              </a:rPr>
              <a:t>respondents to identify their favorite</a:t>
            </a:r>
            <a:r>
              <a:rPr sz="2500" dirty="0">
                <a:latin typeface="Arial"/>
                <a:cs typeface="Arial"/>
              </a:rPr>
              <a:t> </a:t>
            </a:r>
            <a:r>
              <a:rPr sz="2500" spc="10" dirty="0">
                <a:latin typeface="Arial"/>
                <a:cs typeface="Arial"/>
              </a:rPr>
              <a:t>program.</a:t>
            </a:r>
            <a:endParaRPr sz="2500">
              <a:latin typeface="Arial"/>
              <a:cs typeface="Arial"/>
            </a:endParaRPr>
          </a:p>
          <a:p>
            <a:pPr marL="304800" marR="704850">
              <a:lnSpc>
                <a:spcPts val="2800"/>
              </a:lnSpc>
              <a:spcBef>
                <a:spcPts val="820"/>
              </a:spcBef>
            </a:pPr>
            <a:r>
              <a:rPr sz="2500" spc="-10" dirty="0">
                <a:latin typeface="Arial"/>
                <a:cs typeface="Arial"/>
              </a:rPr>
              <a:t>We </a:t>
            </a:r>
            <a:r>
              <a:rPr sz="2500" spc="5" dirty="0">
                <a:latin typeface="Arial"/>
                <a:cs typeface="Arial"/>
              </a:rPr>
              <a:t>might </a:t>
            </a:r>
            <a:r>
              <a:rPr sz="2500" spc="10" dirty="0">
                <a:latin typeface="Arial"/>
                <a:cs typeface="Arial"/>
              </a:rPr>
              <a:t>ask </a:t>
            </a:r>
            <a:r>
              <a:rPr sz="2500" spc="5" dirty="0">
                <a:latin typeface="Arial"/>
                <a:cs typeface="Arial"/>
              </a:rPr>
              <a:t>the </a:t>
            </a:r>
            <a:r>
              <a:rPr sz="2500" spc="10" dirty="0">
                <a:latin typeface="Arial"/>
                <a:cs typeface="Arial"/>
              </a:rPr>
              <a:t>same </a:t>
            </a:r>
            <a:r>
              <a:rPr sz="2500" spc="5" dirty="0">
                <a:latin typeface="Arial"/>
                <a:cs typeface="Arial"/>
              </a:rPr>
              <a:t>question of two </a:t>
            </a:r>
            <a:r>
              <a:rPr sz="2500" dirty="0">
                <a:latin typeface="Arial"/>
                <a:cs typeface="Arial"/>
              </a:rPr>
              <a:t>different  </a:t>
            </a:r>
            <a:r>
              <a:rPr sz="2500" spc="5" dirty="0">
                <a:latin typeface="Arial"/>
                <a:cs typeface="Arial"/>
              </a:rPr>
              <a:t>populations, </a:t>
            </a:r>
            <a:r>
              <a:rPr sz="2500" spc="10" dirty="0">
                <a:latin typeface="Arial"/>
                <a:cs typeface="Arial"/>
              </a:rPr>
              <a:t>such as males and</a:t>
            </a:r>
            <a:r>
              <a:rPr sz="2500" spc="-15" dirty="0">
                <a:latin typeface="Arial"/>
                <a:cs typeface="Arial"/>
              </a:rPr>
              <a:t> </a:t>
            </a:r>
            <a:r>
              <a:rPr sz="2500" spc="5" dirty="0">
                <a:latin typeface="Arial"/>
                <a:cs typeface="Arial"/>
              </a:rPr>
              <a:t>females.</a:t>
            </a:r>
            <a:endParaRPr sz="2500">
              <a:latin typeface="Arial"/>
              <a:cs typeface="Arial"/>
            </a:endParaRPr>
          </a:p>
          <a:p>
            <a:pPr marL="304800" marR="5080">
              <a:lnSpc>
                <a:spcPct val="91700"/>
              </a:lnSpc>
              <a:spcBef>
                <a:spcPts val="790"/>
              </a:spcBef>
            </a:pPr>
            <a:r>
              <a:rPr sz="2500" spc="-10" dirty="0">
                <a:latin typeface="Arial"/>
                <a:cs typeface="Arial"/>
              </a:rPr>
              <a:t>We </a:t>
            </a:r>
            <a:r>
              <a:rPr sz="2500" spc="5" dirty="0">
                <a:latin typeface="Arial"/>
                <a:cs typeface="Arial"/>
              </a:rPr>
              <a:t>could </a:t>
            </a:r>
            <a:r>
              <a:rPr sz="2500" spc="10" dirty="0">
                <a:latin typeface="Arial"/>
                <a:cs typeface="Arial"/>
              </a:rPr>
              <a:t>use a </a:t>
            </a:r>
            <a:r>
              <a:rPr sz="2500" spc="5" dirty="0">
                <a:latin typeface="Arial"/>
                <a:cs typeface="Arial"/>
              </a:rPr>
              <a:t>chi-square test for </a:t>
            </a:r>
            <a:r>
              <a:rPr sz="2500" spc="10" dirty="0">
                <a:latin typeface="Arial"/>
                <a:cs typeface="Arial"/>
              </a:rPr>
              <a:t>homogeneity </a:t>
            </a:r>
            <a:r>
              <a:rPr sz="2500" spc="5" dirty="0">
                <a:latin typeface="Arial"/>
                <a:cs typeface="Arial"/>
              </a:rPr>
              <a:t>to  determine whether </a:t>
            </a:r>
            <a:r>
              <a:rPr sz="2500" spc="10" dirty="0">
                <a:latin typeface="Arial"/>
                <a:cs typeface="Arial"/>
              </a:rPr>
              <a:t>male </a:t>
            </a:r>
            <a:r>
              <a:rPr sz="2500" spc="5" dirty="0">
                <a:latin typeface="Arial"/>
                <a:cs typeface="Arial"/>
              </a:rPr>
              <a:t>viewing preferences </a:t>
            </a:r>
            <a:r>
              <a:rPr sz="2500" dirty="0">
                <a:latin typeface="Arial"/>
                <a:cs typeface="Arial"/>
              </a:rPr>
              <a:t>differed  </a:t>
            </a:r>
            <a:r>
              <a:rPr sz="2500" spc="5" dirty="0">
                <a:latin typeface="Arial"/>
                <a:cs typeface="Arial"/>
              </a:rPr>
              <a:t>significantly from female viewing</a:t>
            </a:r>
            <a:r>
              <a:rPr sz="2500" spc="15" dirty="0">
                <a:latin typeface="Arial"/>
                <a:cs typeface="Arial"/>
              </a:rPr>
              <a:t> </a:t>
            </a:r>
            <a:r>
              <a:rPr sz="2500" spc="5" dirty="0">
                <a:latin typeface="Arial"/>
                <a:cs typeface="Arial"/>
              </a:rPr>
              <a:t>preferences.</a:t>
            </a:r>
            <a:endParaRPr sz="2500">
              <a:latin typeface="Arial"/>
              <a:cs typeface="Arial"/>
            </a:endParaRPr>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546100"/>
            <a:ext cx="7954009" cy="695960"/>
          </a:xfrm>
          <a:prstGeom prst="rect">
            <a:avLst/>
          </a:prstGeom>
        </p:spPr>
        <p:txBody>
          <a:bodyPr vert="horz" wrap="square" lIns="0" tIns="12700" rIns="0" bIns="0" rtlCol="0">
            <a:spAutoFit/>
          </a:bodyPr>
          <a:lstStyle/>
          <a:p>
            <a:pPr marL="12700">
              <a:lnSpc>
                <a:spcPct val="100000"/>
              </a:lnSpc>
              <a:spcBef>
                <a:spcPts val="100"/>
              </a:spcBef>
            </a:pPr>
            <a:r>
              <a:rPr spc="-5" dirty="0"/>
              <a:t>Null and Alternate</a:t>
            </a:r>
            <a:r>
              <a:rPr spc="-175" dirty="0"/>
              <a:t> </a:t>
            </a:r>
            <a:r>
              <a:rPr spc="-5" dirty="0"/>
              <a:t>Hypothesis</a:t>
            </a:r>
          </a:p>
        </p:txBody>
      </p:sp>
      <p:sp>
        <p:nvSpPr>
          <p:cNvPr id="3" name="object 3"/>
          <p:cNvSpPr txBox="1"/>
          <p:nvPr/>
        </p:nvSpPr>
        <p:spPr>
          <a:xfrm>
            <a:off x="596900" y="1834083"/>
            <a:ext cx="103505" cy="187325"/>
          </a:xfrm>
          <a:prstGeom prst="rect">
            <a:avLst/>
          </a:prstGeom>
        </p:spPr>
        <p:txBody>
          <a:bodyPr vert="horz" wrap="square" lIns="0" tIns="13335" rIns="0" bIns="0" rtlCol="0">
            <a:spAutoFit/>
          </a:bodyPr>
          <a:lstStyle/>
          <a:p>
            <a:pPr marL="12700">
              <a:lnSpc>
                <a:spcPct val="100000"/>
              </a:lnSpc>
              <a:spcBef>
                <a:spcPts val="105"/>
              </a:spcBef>
            </a:pPr>
            <a:r>
              <a:rPr sz="1050" spc="-25" dirty="0">
                <a:latin typeface="Trebuchet MS"/>
                <a:cs typeface="Trebuchet MS"/>
              </a:rPr>
              <a:t>●</a:t>
            </a:r>
            <a:endParaRPr sz="1050">
              <a:latin typeface="Trebuchet MS"/>
              <a:cs typeface="Trebuchet MS"/>
            </a:endParaRPr>
          </a:p>
        </p:txBody>
      </p:sp>
      <p:sp>
        <p:nvSpPr>
          <p:cNvPr id="4" name="object 4"/>
          <p:cNvSpPr txBox="1"/>
          <p:nvPr/>
        </p:nvSpPr>
        <p:spPr>
          <a:xfrm>
            <a:off x="914400" y="1720595"/>
            <a:ext cx="8660765" cy="1349375"/>
          </a:xfrm>
          <a:prstGeom prst="rect">
            <a:avLst/>
          </a:prstGeom>
        </p:spPr>
        <p:txBody>
          <a:bodyPr vert="horz" wrap="square" lIns="0" tIns="49530" rIns="0" bIns="0" rtlCol="0">
            <a:spAutoFit/>
          </a:bodyPr>
          <a:lstStyle/>
          <a:p>
            <a:pPr marL="12700" marR="5080">
              <a:lnSpc>
                <a:spcPct val="89800"/>
              </a:lnSpc>
              <a:spcBef>
                <a:spcPts val="390"/>
              </a:spcBef>
            </a:pPr>
            <a:r>
              <a:rPr sz="2350" dirty="0">
                <a:latin typeface="Arial"/>
                <a:cs typeface="Arial"/>
              </a:rPr>
              <a:t>Suppose </a:t>
            </a:r>
            <a:r>
              <a:rPr sz="2350" spc="-5" dirty="0">
                <a:latin typeface="Arial"/>
                <a:cs typeface="Arial"/>
              </a:rPr>
              <a:t>that data </a:t>
            </a:r>
            <a:r>
              <a:rPr sz="2350" dirty="0">
                <a:latin typeface="Arial"/>
                <a:cs typeface="Arial"/>
              </a:rPr>
              <a:t>were sampled </a:t>
            </a:r>
            <a:r>
              <a:rPr sz="2350" spc="-5" dirty="0">
                <a:latin typeface="Arial"/>
                <a:cs typeface="Arial"/>
              </a:rPr>
              <a:t>from </a:t>
            </a:r>
            <a:r>
              <a:rPr sz="2350" dirty="0">
                <a:latin typeface="Arial"/>
                <a:cs typeface="Arial"/>
              </a:rPr>
              <a:t>r populations, and assume  </a:t>
            </a:r>
            <a:r>
              <a:rPr sz="2350" spc="-5" dirty="0">
                <a:latin typeface="Arial"/>
                <a:cs typeface="Arial"/>
              </a:rPr>
              <a:t>that the </a:t>
            </a:r>
            <a:r>
              <a:rPr sz="2350" dirty="0">
                <a:latin typeface="Arial"/>
                <a:cs typeface="Arial"/>
              </a:rPr>
              <a:t>categorical variable had c levels. At any specified level of  </a:t>
            </a:r>
            <a:r>
              <a:rPr sz="2350" spc="-5" dirty="0">
                <a:latin typeface="Arial"/>
                <a:cs typeface="Arial"/>
              </a:rPr>
              <a:t>the </a:t>
            </a:r>
            <a:r>
              <a:rPr sz="2350" dirty="0">
                <a:latin typeface="Arial"/>
                <a:cs typeface="Arial"/>
              </a:rPr>
              <a:t>categorical variable, </a:t>
            </a:r>
            <a:r>
              <a:rPr sz="2350" spc="-5" dirty="0">
                <a:latin typeface="Arial"/>
                <a:cs typeface="Arial"/>
              </a:rPr>
              <a:t>the </a:t>
            </a:r>
            <a:r>
              <a:rPr sz="2350" dirty="0">
                <a:latin typeface="Arial"/>
                <a:cs typeface="Arial"/>
              </a:rPr>
              <a:t>null hypothesis </a:t>
            </a:r>
            <a:r>
              <a:rPr sz="2350" spc="-5" dirty="0">
                <a:latin typeface="Arial"/>
                <a:cs typeface="Arial"/>
              </a:rPr>
              <a:t>states that </a:t>
            </a:r>
            <a:r>
              <a:rPr sz="2350" dirty="0">
                <a:latin typeface="Arial"/>
                <a:cs typeface="Arial"/>
              </a:rPr>
              <a:t>each  population has </a:t>
            </a:r>
            <a:r>
              <a:rPr sz="2350" spc="-5" dirty="0">
                <a:latin typeface="Arial"/>
                <a:cs typeface="Arial"/>
              </a:rPr>
              <a:t>the </a:t>
            </a:r>
            <a:r>
              <a:rPr sz="2350" dirty="0">
                <a:latin typeface="Arial"/>
                <a:cs typeface="Arial"/>
              </a:rPr>
              <a:t>same proportion of observations.</a:t>
            </a:r>
            <a:r>
              <a:rPr sz="2350" spc="-65" dirty="0">
                <a:latin typeface="Arial"/>
                <a:cs typeface="Arial"/>
              </a:rPr>
              <a:t> </a:t>
            </a:r>
            <a:r>
              <a:rPr sz="2350" dirty="0">
                <a:latin typeface="Arial"/>
                <a:cs typeface="Arial"/>
              </a:rPr>
              <a:t>Thus,</a:t>
            </a:r>
            <a:endParaRPr sz="2350">
              <a:latin typeface="Arial"/>
              <a:cs typeface="Arial"/>
            </a:endParaRPr>
          </a:p>
        </p:txBody>
      </p:sp>
      <p:sp>
        <p:nvSpPr>
          <p:cNvPr id="5" name="object 5"/>
          <p:cNvSpPr txBox="1"/>
          <p:nvPr/>
        </p:nvSpPr>
        <p:spPr>
          <a:xfrm>
            <a:off x="596900" y="5758383"/>
            <a:ext cx="103505" cy="187325"/>
          </a:xfrm>
          <a:prstGeom prst="rect">
            <a:avLst/>
          </a:prstGeom>
        </p:spPr>
        <p:txBody>
          <a:bodyPr vert="horz" wrap="square" lIns="0" tIns="13335" rIns="0" bIns="0" rtlCol="0">
            <a:spAutoFit/>
          </a:bodyPr>
          <a:lstStyle/>
          <a:p>
            <a:pPr marL="12700">
              <a:lnSpc>
                <a:spcPct val="100000"/>
              </a:lnSpc>
              <a:spcBef>
                <a:spcPts val="105"/>
              </a:spcBef>
            </a:pPr>
            <a:r>
              <a:rPr sz="1050" spc="-25" dirty="0">
                <a:latin typeface="Trebuchet MS"/>
                <a:cs typeface="Trebuchet MS"/>
              </a:rPr>
              <a:t>●</a:t>
            </a:r>
            <a:endParaRPr sz="1050">
              <a:latin typeface="Trebuchet MS"/>
              <a:cs typeface="Trebuchet MS"/>
            </a:endParaRPr>
          </a:p>
        </p:txBody>
      </p:sp>
      <p:sp>
        <p:nvSpPr>
          <p:cNvPr id="6" name="object 6"/>
          <p:cNvSpPr txBox="1"/>
          <p:nvPr/>
        </p:nvSpPr>
        <p:spPr>
          <a:xfrm>
            <a:off x="914400" y="5644896"/>
            <a:ext cx="8062595" cy="701675"/>
          </a:xfrm>
          <a:prstGeom prst="rect">
            <a:avLst/>
          </a:prstGeom>
        </p:spPr>
        <p:txBody>
          <a:bodyPr vert="horz" wrap="square" lIns="0" tIns="57150" rIns="0" bIns="0" rtlCol="0">
            <a:spAutoFit/>
          </a:bodyPr>
          <a:lstStyle/>
          <a:p>
            <a:pPr marL="12700" marR="5080">
              <a:lnSpc>
                <a:spcPts val="2500"/>
              </a:lnSpc>
              <a:spcBef>
                <a:spcPts val="450"/>
              </a:spcBef>
            </a:pPr>
            <a:r>
              <a:rPr sz="2350" spc="-5" dirty="0">
                <a:latin typeface="Arial"/>
                <a:cs typeface="Arial"/>
              </a:rPr>
              <a:t>The alternative </a:t>
            </a:r>
            <a:r>
              <a:rPr sz="2350" dirty="0">
                <a:latin typeface="Arial"/>
                <a:cs typeface="Arial"/>
              </a:rPr>
              <a:t>hypothesis (Ha) is </a:t>
            </a:r>
            <a:r>
              <a:rPr sz="2350" spc="-5" dirty="0">
                <a:latin typeface="Arial"/>
                <a:cs typeface="Arial"/>
              </a:rPr>
              <a:t>that </a:t>
            </a:r>
            <a:r>
              <a:rPr sz="2350" dirty="0">
                <a:latin typeface="Arial"/>
                <a:cs typeface="Arial"/>
              </a:rPr>
              <a:t>at least one of </a:t>
            </a:r>
            <a:r>
              <a:rPr sz="2350" spc="-5" dirty="0">
                <a:latin typeface="Arial"/>
                <a:cs typeface="Arial"/>
              </a:rPr>
              <a:t>the </a:t>
            </a:r>
            <a:r>
              <a:rPr sz="2350" dirty="0">
                <a:latin typeface="Arial"/>
                <a:cs typeface="Arial"/>
              </a:rPr>
              <a:t>null  hypothesis </a:t>
            </a:r>
            <a:r>
              <a:rPr sz="2350" spc="-5" dirty="0">
                <a:latin typeface="Arial"/>
                <a:cs typeface="Arial"/>
              </a:rPr>
              <a:t>statements </a:t>
            </a:r>
            <a:r>
              <a:rPr sz="2350" dirty="0">
                <a:latin typeface="Arial"/>
                <a:cs typeface="Arial"/>
              </a:rPr>
              <a:t>is false.</a:t>
            </a:r>
            <a:endParaRPr sz="2350">
              <a:latin typeface="Arial"/>
              <a:cs typeface="Arial"/>
            </a:endParaRPr>
          </a:p>
        </p:txBody>
      </p:sp>
      <p:sp>
        <p:nvSpPr>
          <p:cNvPr id="7" name="object 7"/>
          <p:cNvSpPr/>
          <p:nvPr/>
        </p:nvSpPr>
        <p:spPr>
          <a:xfrm>
            <a:off x="952500" y="3111500"/>
            <a:ext cx="8547100" cy="27305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300" y="2413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1</a:t>
            </a:r>
          </a:p>
        </p:txBody>
      </p:sp>
      <p:sp>
        <p:nvSpPr>
          <p:cNvPr id="3" name="object 3"/>
          <p:cNvSpPr txBox="1"/>
          <p:nvPr/>
        </p:nvSpPr>
        <p:spPr>
          <a:xfrm>
            <a:off x="596900" y="1219200"/>
            <a:ext cx="92075" cy="162560"/>
          </a:xfrm>
          <a:prstGeom prst="rect">
            <a:avLst/>
          </a:prstGeom>
        </p:spPr>
        <p:txBody>
          <a:bodyPr vert="horz" wrap="square" lIns="0" tIns="12700" rIns="0" bIns="0" rtlCol="0">
            <a:spAutoFit/>
          </a:bodyPr>
          <a:lstStyle/>
          <a:p>
            <a:pPr marL="12700">
              <a:lnSpc>
                <a:spcPct val="100000"/>
              </a:lnSpc>
              <a:spcBef>
                <a:spcPts val="100"/>
              </a:spcBef>
            </a:pPr>
            <a:r>
              <a:rPr sz="900" spc="-25" dirty="0">
                <a:latin typeface="Trebuchet MS"/>
                <a:cs typeface="Trebuchet MS"/>
              </a:rPr>
              <a:t>●</a:t>
            </a:r>
            <a:endParaRPr sz="900">
              <a:latin typeface="Trebuchet MS"/>
              <a:cs typeface="Trebuchet MS"/>
            </a:endParaRPr>
          </a:p>
        </p:txBody>
      </p:sp>
      <p:sp>
        <p:nvSpPr>
          <p:cNvPr id="4" name="object 4"/>
          <p:cNvSpPr txBox="1"/>
          <p:nvPr/>
        </p:nvSpPr>
        <p:spPr>
          <a:xfrm>
            <a:off x="927100" y="1117600"/>
            <a:ext cx="8654415" cy="1592580"/>
          </a:xfrm>
          <a:prstGeom prst="rect">
            <a:avLst/>
          </a:prstGeom>
        </p:spPr>
        <p:txBody>
          <a:bodyPr vert="horz" wrap="square" lIns="0" tIns="48260" rIns="0" bIns="0" rtlCol="0">
            <a:spAutoFit/>
          </a:bodyPr>
          <a:lstStyle/>
          <a:p>
            <a:pPr marL="12700" marR="5080">
              <a:lnSpc>
                <a:spcPts val="2400"/>
              </a:lnSpc>
              <a:spcBef>
                <a:spcPts val="380"/>
              </a:spcBef>
            </a:pPr>
            <a:r>
              <a:rPr sz="2000" dirty="0">
                <a:latin typeface="Arial"/>
                <a:cs typeface="Arial"/>
              </a:rPr>
              <a:t>I</a:t>
            </a:r>
            <a:r>
              <a:rPr sz="2200" dirty="0">
                <a:latin typeface="Arial"/>
                <a:cs typeface="Arial"/>
              </a:rPr>
              <a:t>n a </a:t>
            </a:r>
            <a:r>
              <a:rPr sz="2200" spc="-5" dirty="0">
                <a:latin typeface="Arial"/>
                <a:cs typeface="Arial"/>
              </a:rPr>
              <a:t>study </a:t>
            </a:r>
            <a:r>
              <a:rPr sz="2200" dirty="0">
                <a:latin typeface="Arial"/>
                <a:cs typeface="Arial"/>
              </a:rPr>
              <a:t>of </a:t>
            </a:r>
            <a:r>
              <a:rPr sz="2200" spc="-5" dirty="0">
                <a:latin typeface="Arial"/>
                <a:cs typeface="Arial"/>
              </a:rPr>
              <a:t>the television </a:t>
            </a:r>
            <a:r>
              <a:rPr sz="2200" dirty="0">
                <a:latin typeface="Arial"/>
                <a:cs typeface="Arial"/>
              </a:rPr>
              <a:t>viewing </a:t>
            </a:r>
            <a:r>
              <a:rPr sz="2200" spc="-5" dirty="0">
                <a:latin typeface="Arial"/>
                <a:cs typeface="Arial"/>
              </a:rPr>
              <a:t>habits </a:t>
            </a:r>
            <a:r>
              <a:rPr sz="2200" dirty="0">
                <a:latin typeface="Arial"/>
                <a:cs typeface="Arial"/>
              </a:rPr>
              <a:t>of children, a </a:t>
            </a:r>
            <a:r>
              <a:rPr sz="2200" spc="-5" dirty="0">
                <a:latin typeface="Arial"/>
                <a:cs typeface="Arial"/>
              </a:rPr>
              <a:t>developmental  </a:t>
            </a:r>
            <a:r>
              <a:rPr sz="2200" dirty="0">
                <a:latin typeface="Arial"/>
                <a:cs typeface="Arial"/>
              </a:rPr>
              <a:t>psychologist </a:t>
            </a:r>
            <a:r>
              <a:rPr sz="2200" spc="-5" dirty="0">
                <a:latin typeface="Arial"/>
                <a:cs typeface="Arial"/>
              </a:rPr>
              <a:t>selects </a:t>
            </a:r>
            <a:r>
              <a:rPr sz="2200" dirty="0">
                <a:latin typeface="Arial"/>
                <a:cs typeface="Arial"/>
              </a:rPr>
              <a:t>a random sample of 300 </a:t>
            </a:r>
            <a:r>
              <a:rPr sz="2200" spc="-5" dirty="0">
                <a:latin typeface="Arial"/>
                <a:cs typeface="Arial"/>
              </a:rPr>
              <a:t>first </a:t>
            </a:r>
            <a:r>
              <a:rPr sz="2200" dirty="0">
                <a:latin typeface="Arial"/>
                <a:cs typeface="Arial"/>
              </a:rPr>
              <a:t>graders - 100 boys  and 200 girls. Each child is asked which of </a:t>
            </a:r>
            <a:r>
              <a:rPr sz="2200" spc="-5" dirty="0">
                <a:latin typeface="Arial"/>
                <a:cs typeface="Arial"/>
              </a:rPr>
              <a:t>the following TV </a:t>
            </a:r>
            <a:r>
              <a:rPr sz="2200" dirty="0">
                <a:latin typeface="Arial"/>
                <a:cs typeface="Arial"/>
              </a:rPr>
              <a:t>programs  </a:t>
            </a:r>
            <a:r>
              <a:rPr sz="2200" spc="-5" dirty="0">
                <a:latin typeface="Arial"/>
                <a:cs typeface="Arial"/>
              </a:rPr>
              <a:t>they </a:t>
            </a:r>
            <a:r>
              <a:rPr sz="2200" dirty="0">
                <a:latin typeface="Arial"/>
                <a:cs typeface="Arial"/>
              </a:rPr>
              <a:t>like </a:t>
            </a:r>
            <a:r>
              <a:rPr sz="2200" spc="-5" dirty="0">
                <a:latin typeface="Arial"/>
                <a:cs typeface="Arial"/>
              </a:rPr>
              <a:t>best: The </a:t>
            </a:r>
            <a:r>
              <a:rPr sz="2200" dirty="0">
                <a:latin typeface="Arial"/>
                <a:cs typeface="Arial"/>
              </a:rPr>
              <a:t>Lone </a:t>
            </a:r>
            <a:r>
              <a:rPr sz="2200" spc="-20" dirty="0">
                <a:latin typeface="Arial"/>
                <a:cs typeface="Arial"/>
              </a:rPr>
              <a:t>Ranger, </a:t>
            </a:r>
            <a:r>
              <a:rPr sz="2200" dirty="0">
                <a:latin typeface="Arial"/>
                <a:cs typeface="Arial"/>
              </a:rPr>
              <a:t>Sesame </a:t>
            </a:r>
            <a:r>
              <a:rPr sz="2200" spc="-5" dirty="0">
                <a:latin typeface="Arial"/>
                <a:cs typeface="Arial"/>
              </a:rPr>
              <a:t>Street, </a:t>
            </a:r>
            <a:r>
              <a:rPr sz="2200" dirty="0">
                <a:latin typeface="Arial"/>
                <a:cs typeface="Arial"/>
              </a:rPr>
              <a:t>or </a:t>
            </a:r>
            <a:r>
              <a:rPr sz="2200" spc="-5" dirty="0">
                <a:latin typeface="Arial"/>
                <a:cs typeface="Arial"/>
              </a:rPr>
              <a:t>The</a:t>
            </a:r>
            <a:r>
              <a:rPr sz="2200" spc="-60" dirty="0">
                <a:latin typeface="Arial"/>
                <a:cs typeface="Arial"/>
              </a:rPr>
              <a:t> </a:t>
            </a:r>
            <a:r>
              <a:rPr sz="2200" dirty="0">
                <a:latin typeface="Arial"/>
                <a:cs typeface="Arial"/>
              </a:rPr>
              <a:t>Simpsons.</a:t>
            </a:r>
            <a:endParaRPr sz="2200">
              <a:latin typeface="Arial"/>
              <a:cs typeface="Arial"/>
            </a:endParaRPr>
          </a:p>
          <a:p>
            <a:pPr marL="12700">
              <a:lnSpc>
                <a:spcPts val="2460"/>
              </a:lnSpc>
            </a:pPr>
            <a:r>
              <a:rPr sz="2200" spc="-5" dirty="0">
                <a:latin typeface="Arial"/>
                <a:cs typeface="Arial"/>
              </a:rPr>
              <a:t>Results </a:t>
            </a:r>
            <a:r>
              <a:rPr sz="2200" dirty="0">
                <a:latin typeface="Arial"/>
                <a:cs typeface="Arial"/>
              </a:rPr>
              <a:t>are shown in </a:t>
            </a:r>
            <a:r>
              <a:rPr sz="2200" spc="-5" dirty="0">
                <a:latin typeface="Arial"/>
                <a:cs typeface="Arial"/>
              </a:rPr>
              <a:t>the </a:t>
            </a:r>
            <a:r>
              <a:rPr sz="2200" b="1" spc="-5" dirty="0">
                <a:latin typeface="Arial"/>
                <a:cs typeface="Arial"/>
              </a:rPr>
              <a:t>contingency table</a:t>
            </a:r>
            <a:r>
              <a:rPr sz="2200" b="1" dirty="0">
                <a:latin typeface="Arial"/>
                <a:cs typeface="Arial"/>
              </a:rPr>
              <a:t> </a:t>
            </a:r>
            <a:r>
              <a:rPr sz="2200" spc="-25" dirty="0">
                <a:latin typeface="Arial"/>
                <a:cs typeface="Arial"/>
              </a:rPr>
              <a:t>below.</a:t>
            </a:r>
            <a:endParaRPr sz="2200">
              <a:latin typeface="Arial"/>
              <a:cs typeface="Arial"/>
            </a:endParaRPr>
          </a:p>
        </p:txBody>
      </p:sp>
      <p:sp>
        <p:nvSpPr>
          <p:cNvPr id="5" name="object 5"/>
          <p:cNvSpPr txBox="1"/>
          <p:nvPr/>
        </p:nvSpPr>
        <p:spPr>
          <a:xfrm>
            <a:off x="596900" y="5843270"/>
            <a:ext cx="98425" cy="176530"/>
          </a:xfrm>
          <a:prstGeom prst="rect">
            <a:avLst/>
          </a:prstGeom>
        </p:spPr>
        <p:txBody>
          <a:bodyPr vert="horz" wrap="square" lIns="0" tIns="11430" rIns="0" bIns="0" rtlCol="0">
            <a:spAutoFit/>
          </a:bodyPr>
          <a:lstStyle/>
          <a:p>
            <a:pPr marL="12700">
              <a:lnSpc>
                <a:spcPct val="100000"/>
              </a:lnSpc>
              <a:spcBef>
                <a:spcPts val="90"/>
              </a:spcBef>
            </a:pPr>
            <a:r>
              <a:rPr sz="1000" spc="-35" dirty="0">
                <a:latin typeface="Trebuchet MS"/>
                <a:cs typeface="Trebuchet MS"/>
              </a:rPr>
              <a:t>●</a:t>
            </a:r>
            <a:endParaRPr sz="1000">
              <a:latin typeface="Trebuchet MS"/>
              <a:cs typeface="Trebuchet MS"/>
            </a:endParaRPr>
          </a:p>
        </p:txBody>
      </p:sp>
      <p:sp>
        <p:nvSpPr>
          <p:cNvPr id="6" name="object 6"/>
          <p:cNvSpPr txBox="1"/>
          <p:nvPr/>
        </p:nvSpPr>
        <p:spPr>
          <a:xfrm>
            <a:off x="927100" y="5740400"/>
            <a:ext cx="8827770" cy="665480"/>
          </a:xfrm>
          <a:prstGeom prst="rect">
            <a:avLst/>
          </a:prstGeom>
        </p:spPr>
        <p:txBody>
          <a:bodyPr vert="horz" wrap="square" lIns="0" tIns="48260" rIns="0" bIns="0" rtlCol="0">
            <a:spAutoFit/>
          </a:bodyPr>
          <a:lstStyle/>
          <a:p>
            <a:pPr marL="12700" marR="5080">
              <a:lnSpc>
                <a:spcPts val="2400"/>
              </a:lnSpc>
              <a:spcBef>
                <a:spcPts val="380"/>
              </a:spcBef>
            </a:pPr>
            <a:r>
              <a:rPr sz="2200" dirty="0">
                <a:latin typeface="Arial"/>
                <a:cs typeface="Arial"/>
              </a:rPr>
              <a:t>Do </a:t>
            </a:r>
            <a:r>
              <a:rPr sz="2200" spc="-5" dirty="0">
                <a:latin typeface="Arial"/>
                <a:cs typeface="Arial"/>
              </a:rPr>
              <a:t>the </a:t>
            </a:r>
            <a:r>
              <a:rPr sz="2200" dirty="0">
                <a:latin typeface="Arial"/>
                <a:cs typeface="Arial"/>
              </a:rPr>
              <a:t>boys' </a:t>
            </a:r>
            <a:r>
              <a:rPr sz="2200" spc="-5" dirty="0">
                <a:latin typeface="Arial"/>
                <a:cs typeface="Arial"/>
              </a:rPr>
              <a:t>preferences for these TV </a:t>
            </a:r>
            <a:r>
              <a:rPr sz="2200" dirty="0">
                <a:latin typeface="Arial"/>
                <a:cs typeface="Arial"/>
              </a:rPr>
              <a:t>programs </a:t>
            </a:r>
            <a:r>
              <a:rPr sz="2200" spc="-10" dirty="0">
                <a:latin typeface="Arial"/>
                <a:cs typeface="Arial"/>
              </a:rPr>
              <a:t>differ </a:t>
            </a:r>
            <a:r>
              <a:rPr sz="2200" spc="-5" dirty="0">
                <a:latin typeface="Arial"/>
                <a:cs typeface="Arial"/>
              </a:rPr>
              <a:t>significantly from  the </a:t>
            </a:r>
            <a:r>
              <a:rPr sz="2200" dirty="0">
                <a:latin typeface="Arial"/>
                <a:cs typeface="Arial"/>
              </a:rPr>
              <a:t>girls' </a:t>
            </a:r>
            <a:r>
              <a:rPr sz="2200" spc="-5" dirty="0">
                <a:latin typeface="Arial"/>
                <a:cs typeface="Arial"/>
              </a:rPr>
              <a:t>preferences? </a:t>
            </a:r>
            <a:r>
              <a:rPr sz="2200" dirty="0">
                <a:latin typeface="Arial"/>
                <a:cs typeface="Arial"/>
              </a:rPr>
              <a:t>Use a </a:t>
            </a:r>
            <a:r>
              <a:rPr sz="2200" spc="-5" dirty="0">
                <a:latin typeface="Arial"/>
                <a:cs typeface="Arial"/>
              </a:rPr>
              <a:t>0.05 </a:t>
            </a:r>
            <a:r>
              <a:rPr sz="2200" dirty="0">
                <a:latin typeface="Arial"/>
                <a:cs typeface="Arial"/>
              </a:rPr>
              <a:t>level of</a:t>
            </a:r>
            <a:r>
              <a:rPr sz="2200" spc="10" dirty="0">
                <a:latin typeface="Arial"/>
                <a:cs typeface="Arial"/>
              </a:rPr>
              <a:t> </a:t>
            </a:r>
            <a:r>
              <a:rPr sz="2200" spc="-5" dirty="0">
                <a:latin typeface="Arial"/>
                <a:cs typeface="Arial"/>
              </a:rPr>
              <a:t>significance.</a:t>
            </a:r>
            <a:endParaRPr sz="2200">
              <a:latin typeface="Arial"/>
              <a:cs typeface="Arial"/>
            </a:endParaRPr>
          </a:p>
        </p:txBody>
      </p:sp>
      <p:sp>
        <p:nvSpPr>
          <p:cNvPr id="7" name="object 7"/>
          <p:cNvSpPr/>
          <p:nvPr/>
        </p:nvSpPr>
        <p:spPr>
          <a:xfrm>
            <a:off x="977900" y="2628900"/>
            <a:ext cx="7975600" cy="31242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9600" y="546100"/>
            <a:ext cx="6328410" cy="695960"/>
          </a:xfrm>
          <a:prstGeom prst="rect">
            <a:avLst/>
          </a:prstGeom>
        </p:spPr>
        <p:txBody>
          <a:bodyPr vert="horz" wrap="square" lIns="0" tIns="12700" rIns="0" bIns="0" rtlCol="0">
            <a:spAutoFit/>
          </a:bodyPr>
          <a:lstStyle/>
          <a:p>
            <a:pPr marL="12700">
              <a:lnSpc>
                <a:spcPct val="100000"/>
              </a:lnSpc>
              <a:spcBef>
                <a:spcPts val="100"/>
              </a:spcBef>
              <a:tabLst>
                <a:tab pos="3054350" algn="l"/>
              </a:tabLst>
            </a:pPr>
            <a:r>
              <a:rPr spc="-5" dirty="0"/>
              <a:t>Stating</a:t>
            </a:r>
            <a:r>
              <a:rPr spc="10" dirty="0"/>
              <a:t> </a:t>
            </a:r>
            <a:r>
              <a:rPr spc="-5" dirty="0"/>
              <a:t>the	hypotheses.</a:t>
            </a:r>
          </a:p>
        </p:txBody>
      </p:sp>
      <p:sp>
        <p:nvSpPr>
          <p:cNvPr id="3" name="object 3"/>
          <p:cNvSpPr txBox="1"/>
          <p:nvPr/>
        </p:nvSpPr>
        <p:spPr>
          <a:xfrm>
            <a:off x="596900" y="1860092"/>
            <a:ext cx="125095" cy="231775"/>
          </a:xfrm>
          <a:prstGeom prst="rect">
            <a:avLst/>
          </a:prstGeom>
        </p:spPr>
        <p:txBody>
          <a:bodyPr vert="horz" wrap="square" lIns="0" tIns="12700" rIns="0" bIns="0" rtlCol="0">
            <a:spAutoFit/>
          </a:bodyPr>
          <a:lstStyle/>
          <a:p>
            <a:pPr marL="12700">
              <a:lnSpc>
                <a:spcPct val="100000"/>
              </a:lnSpc>
              <a:spcBef>
                <a:spcPts val="100"/>
              </a:spcBef>
            </a:pPr>
            <a:r>
              <a:rPr sz="1350" spc="-35" dirty="0">
                <a:latin typeface="Trebuchet MS"/>
                <a:cs typeface="Trebuchet MS"/>
              </a:rPr>
              <a:t>●</a:t>
            </a:r>
            <a:endParaRPr sz="1350">
              <a:latin typeface="Trebuchet MS"/>
              <a:cs typeface="Trebuchet MS"/>
            </a:endParaRPr>
          </a:p>
        </p:txBody>
      </p:sp>
      <p:sp>
        <p:nvSpPr>
          <p:cNvPr id="4" name="object 4"/>
          <p:cNvSpPr txBox="1">
            <a:spLocks noGrp="1"/>
          </p:cNvSpPr>
          <p:nvPr>
            <p:ph type="body" idx="1"/>
          </p:nvPr>
        </p:nvSpPr>
        <p:spPr>
          <a:prstGeom prst="rect">
            <a:avLst/>
          </a:prstGeom>
        </p:spPr>
        <p:txBody>
          <a:bodyPr vert="horz" wrap="square" lIns="0" tIns="68580" rIns="0" bIns="0" rtlCol="0">
            <a:spAutoFit/>
          </a:bodyPr>
          <a:lstStyle/>
          <a:p>
            <a:pPr marL="317500" marR="5080">
              <a:lnSpc>
                <a:spcPct val="88000"/>
              </a:lnSpc>
              <a:spcBef>
                <a:spcPts val="540"/>
              </a:spcBef>
            </a:pPr>
            <a:r>
              <a:rPr sz="3000" dirty="0">
                <a:solidFill>
                  <a:srgbClr val="3465A4"/>
                </a:solidFill>
                <a:latin typeface="Arial"/>
                <a:cs typeface="Arial"/>
              </a:rPr>
              <a:t>Null hypothesis: </a:t>
            </a:r>
            <a:r>
              <a:rPr sz="3000" b="0" dirty="0">
                <a:latin typeface="Arial"/>
                <a:cs typeface="Arial"/>
              </a:rPr>
              <a:t>The null hypothesis states that  the proportion of boys who prefer the Lone Ranger  is identical to the proportion of girls. </a:t>
            </a:r>
            <a:r>
              <a:rPr sz="3000" b="0" spc="-20" dirty="0">
                <a:latin typeface="Arial"/>
                <a:cs typeface="Arial"/>
              </a:rPr>
              <a:t>Similarly, </a:t>
            </a:r>
            <a:r>
              <a:rPr sz="3000" b="0" dirty="0">
                <a:latin typeface="Arial"/>
                <a:cs typeface="Arial"/>
              </a:rPr>
              <a:t>for  the other programs.</a:t>
            </a:r>
            <a:r>
              <a:rPr sz="3000" b="0" spc="-60" dirty="0">
                <a:latin typeface="Arial"/>
                <a:cs typeface="Arial"/>
              </a:rPr>
              <a:t> </a:t>
            </a:r>
            <a:r>
              <a:rPr sz="3000" b="0" dirty="0">
                <a:latin typeface="Arial"/>
                <a:cs typeface="Arial"/>
              </a:rPr>
              <a:t>Thus,</a:t>
            </a:r>
            <a:endParaRPr sz="3000">
              <a:latin typeface="Arial"/>
              <a:cs typeface="Arial"/>
            </a:endParaRPr>
          </a:p>
        </p:txBody>
      </p:sp>
      <p:sp>
        <p:nvSpPr>
          <p:cNvPr id="5" name="object 5"/>
          <p:cNvSpPr txBox="1"/>
          <p:nvPr/>
        </p:nvSpPr>
        <p:spPr>
          <a:xfrm>
            <a:off x="596900" y="5911392"/>
            <a:ext cx="125095" cy="231775"/>
          </a:xfrm>
          <a:prstGeom prst="rect">
            <a:avLst/>
          </a:prstGeom>
        </p:spPr>
        <p:txBody>
          <a:bodyPr vert="horz" wrap="square" lIns="0" tIns="12700" rIns="0" bIns="0" rtlCol="0">
            <a:spAutoFit/>
          </a:bodyPr>
          <a:lstStyle/>
          <a:p>
            <a:pPr marL="12700">
              <a:lnSpc>
                <a:spcPct val="100000"/>
              </a:lnSpc>
              <a:spcBef>
                <a:spcPts val="100"/>
              </a:spcBef>
            </a:pPr>
            <a:r>
              <a:rPr sz="1350" spc="-35" dirty="0">
                <a:latin typeface="Trebuchet MS"/>
                <a:cs typeface="Trebuchet MS"/>
              </a:rPr>
              <a:t>●</a:t>
            </a:r>
            <a:endParaRPr sz="1350">
              <a:latin typeface="Trebuchet MS"/>
              <a:cs typeface="Trebuchet MS"/>
            </a:endParaRPr>
          </a:p>
        </p:txBody>
      </p:sp>
      <p:sp>
        <p:nvSpPr>
          <p:cNvPr id="6" name="object 6"/>
          <p:cNvSpPr txBox="1"/>
          <p:nvPr/>
        </p:nvSpPr>
        <p:spPr>
          <a:xfrm>
            <a:off x="901700" y="5764784"/>
            <a:ext cx="8115300" cy="890269"/>
          </a:xfrm>
          <a:prstGeom prst="rect">
            <a:avLst/>
          </a:prstGeom>
        </p:spPr>
        <p:txBody>
          <a:bodyPr vert="horz" wrap="square" lIns="0" tIns="69215" rIns="0" bIns="0" rtlCol="0">
            <a:spAutoFit/>
          </a:bodyPr>
          <a:lstStyle/>
          <a:p>
            <a:pPr marL="12700" marR="5080">
              <a:lnSpc>
                <a:spcPts val="3200"/>
              </a:lnSpc>
              <a:spcBef>
                <a:spcPts val="545"/>
              </a:spcBef>
            </a:pPr>
            <a:r>
              <a:rPr sz="3000" b="1" dirty="0">
                <a:solidFill>
                  <a:srgbClr val="3465A4"/>
                </a:solidFill>
                <a:latin typeface="Arial"/>
                <a:cs typeface="Arial"/>
              </a:rPr>
              <a:t>Alternative hypothesis: </a:t>
            </a:r>
            <a:r>
              <a:rPr sz="3000" dirty="0">
                <a:latin typeface="Arial"/>
                <a:cs typeface="Arial"/>
              </a:rPr>
              <a:t>At least one of the</a:t>
            </a:r>
            <a:r>
              <a:rPr sz="3000" spc="-160" dirty="0">
                <a:latin typeface="Arial"/>
                <a:cs typeface="Arial"/>
              </a:rPr>
              <a:t> </a:t>
            </a:r>
            <a:r>
              <a:rPr sz="3000" dirty="0">
                <a:latin typeface="Arial"/>
                <a:cs typeface="Arial"/>
              </a:rPr>
              <a:t>null  hypothesis statements is</a:t>
            </a:r>
            <a:r>
              <a:rPr sz="3000" spc="-5" dirty="0">
                <a:latin typeface="Arial"/>
                <a:cs typeface="Arial"/>
              </a:rPr>
              <a:t> </a:t>
            </a:r>
            <a:r>
              <a:rPr sz="3000" dirty="0">
                <a:latin typeface="Arial"/>
                <a:cs typeface="Arial"/>
              </a:rPr>
              <a:t>false.</a:t>
            </a:r>
            <a:endParaRPr sz="3000">
              <a:latin typeface="Arial"/>
              <a:cs typeface="Arial"/>
            </a:endParaRPr>
          </a:p>
        </p:txBody>
      </p:sp>
      <p:sp>
        <p:nvSpPr>
          <p:cNvPr id="7" name="object 7"/>
          <p:cNvSpPr/>
          <p:nvPr/>
        </p:nvSpPr>
        <p:spPr>
          <a:xfrm>
            <a:off x="952500" y="3880543"/>
            <a:ext cx="8293100" cy="140073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7300" y="330200"/>
            <a:ext cx="7571105" cy="695960"/>
          </a:xfrm>
          <a:prstGeom prst="rect">
            <a:avLst/>
          </a:prstGeom>
        </p:spPr>
        <p:txBody>
          <a:bodyPr vert="horz" wrap="square" lIns="0" tIns="12700" rIns="0" bIns="0" rtlCol="0">
            <a:spAutoFit/>
          </a:bodyPr>
          <a:lstStyle/>
          <a:p>
            <a:pPr marL="12700">
              <a:lnSpc>
                <a:spcPct val="100000"/>
              </a:lnSpc>
              <a:spcBef>
                <a:spcPts val="100"/>
              </a:spcBef>
              <a:tabLst>
                <a:tab pos="5633720" algn="l"/>
              </a:tabLst>
            </a:pPr>
            <a:r>
              <a:rPr dirty="0"/>
              <a:t>Ex</a:t>
            </a:r>
            <a:r>
              <a:rPr spc="-5" dirty="0"/>
              <a:t>p</a:t>
            </a:r>
            <a:r>
              <a:rPr dirty="0"/>
              <a:t>ected</a:t>
            </a:r>
            <a:r>
              <a:rPr spc="-5" dirty="0"/>
              <a:t> F</a:t>
            </a:r>
            <a:r>
              <a:rPr dirty="0"/>
              <a:t>re</a:t>
            </a:r>
            <a:r>
              <a:rPr spc="-5" dirty="0"/>
              <a:t>qu</a:t>
            </a:r>
            <a:r>
              <a:rPr dirty="0"/>
              <a:t>e</a:t>
            </a:r>
            <a:r>
              <a:rPr spc="-5" dirty="0"/>
              <a:t>n</a:t>
            </a:r>
            <a:r>
              <a:rPr dirty="0"/>
              <a:t>cy	C</a:t>
            </a:r>
            <a:r>
              <a:rPr spc="-5" dirty="0"/>
              <a:t>oun</a:t>
            </a:r>
            <a:r>
              <a:rPr dirty="0"/>
              <a:t>ts</a:t>
            </a:r>
          </a:p>
        </p:txBody>
      </p:sp>
      <p:graphicFrame>
        <p:nvGraphicFramePr>
          <p:cNvPr id="3" name="object 3"/>
          <p:cNvGraphicFramePr>
            <a:graphicFrameLocks noGrp="1"/>
          </p:cNvGraphicFramePr>
          <p:nvPr/>
        </p:nvGraphicFramePr>
        <p:xfrm>
          <a:off x="112599" y="3325700"/>
          <a:ext cx="9945369" cy="3210560"/>
        </p:xfrm>
        <a:graphic>
          <a:graphicData uri="http://schemas.openxmlformats.org/drawingml/2006/table">
            <a:tbl>
              <a:tblPr firstRow="1" bandRow="1">
                <a:tableStyleId>{2D5ABB26-0587-4C30-8999-92F81FD0307C}</a:tableStyleId>
              </a:tblPr>
              <a:tblGrid>
                <a:gridCol w="1227455"/>
                <a:gridCol w="1227455"/>
                <a:gridCol w="976630"/>
                <a:gridCol w="1073785"/>
                <a:gridCol w="4053840"/>
                <a:gridCol w="1386204"/>
              </a:tblGrid>
              <a:tr h="682625">
                <a:tc>
                  <a:txBody>
                    <a:bodyPr/>
                    <a:lstStyle/>
                    <a:p>
                      <a:pPr marL="433070">
                        <a:lnSpc>
                          <a:spcPct val="100000"/>
                        </a:lnSpc>
                      </a:pPr>
                      <a:r>
                        <a:rPr sz="1800" dirty="0">
                          <a:latin typeface="Arial"/>
                          <a:cs typeface="Arial"/>
                        </a:rPr>
                        <a:t>Cell</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9209" algn="ctr">
                        <a:lnSpc>
                          <a:spcPct val="100000"/>
                        </a:lnSpc>
                      </a:pPr>
                      <a:r>
                        <a:rPr sz="1800" dirty="0">
                          <a:latin typeface="Arial"/>
                          <a:cs typeface="Arial"/>
                        </a:rPr>
                        <a:t>n</a:t>
                      </a:r>
                      <a:r>
                        <a:rPr sz="1800" baseline="-27777" dirty="0">
                          <a:latin typeface="Arial"/>
                          <a:cs typeface="Arial"/>
                        </a:rPr>
                        <a:t>r</a:t>
                      </a:r>
                      <a:endParaRPr sz="1800" baseline="-27777">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4925" algn="ctr">
                        <a:lnSpc>
                          <a:spcPct val="100000"/>
                        </a:lnSpc>
                      </a:pPr>
                      <a:r>
                        <a:rPr sz="1800" dirty="0">
                          <a:latin typeface="Arial"/>
                          <a:cs typeface="Arial"/>
                        </a:rPr>
                        <a:t>n</a:t>
                      </a:r>
                      <a:r>
                        <a:rPr sz="1800" baseline="-27777" dirty="0">
                          <a:latin typeface="Arial"/>
                          <a:cs typeface="Arial"/>
                        </a:rPr>
                        <a:t>c</a:t>
                      </a:r>
                      <a:endParaRPr sz="1800" baseline="-27777">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6510" algn="ctr">
                        <a:lnSpc>
                          <a:spcPct val="100000"/>
                        </a:lnSpc>
                      </a:pPr>
                      <a:r>
                        <a:rPr sz="1800" dirty="0">
                          <a:latin typeface="Arial"/>
                          <a:cs typeface="Arial"/>
                        </a:rPr>
                        <a:t>n</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6670" algn="ctr">
                        <a:lnSpc>
                          <a:spcPct val="100000"/>
                        </a:lnSpc>
                      </a:pPr>
                      <a:r>
                        <a:rPr sz="1800" spc="-20" dirty="0">
                          <a:latin typeface="Arial"/>
                          <a:cs typeface="Arial"/>
                        </a:rPr>
                        <a:t>E</a:t>
                      </a:r>
                      <a:r>
                        <a:rPr sz="1800" spc="-30" baseline="-27777" dirty="0">
                          <a:latin typeface="Arial"/>
                          <a:cs typeface="Arial"/>
                        </a:rPr>
                        <a:t>r,c </a:t>
                      </a:r>
                      <a:r>
                        <a:rPr sz="1800" dirty="0">
                          <a:latin typeface="Arial"/>
                          <a:cs typeface="Arial"/>
                        </a:rPr>
                        <a:t>= (n</a:t>
                      </a:r>
                      <a:r>
                        <a:rPr sz="1800" baseline="-27777" dirty="0">
                          <a:latin typeface="Arial"/>
                          <a:cs typeface="Arial"/>
                        </a:rPr>
                        <a:t>r </a:t>
                      </a:r>
                      <a:r>
                        <a:rPr sz="1800" dirty="0">
                          <a:latin typeface="Arial"/>
                          <a:cs typeface="Arial"/>
                        </a:rPr>
                        <a:t>* n</a:t>
                      </a:r>
                      <a:r>
                        <a:rPr sz="1800" baseline="-27777" dirty="0">
                          <a:latin typeface="Arial"/>
                          <a:cs typeface="Arial"/>
                        </a:rPr>
                        <a:t>c </a:t>
                      </a:r>
                      <a:r>
                        <a:rPr sz="1800" dirty="0">
                          <a:latin typeface="Arial"/>
                          <a:cs typeface="Arial"/>
                        </a:rPr>
                        <a:t>) /</a:t>
                      </a:r>
                      <a:r>
                        <a:rPr sz="1800" spc="-135" dirty="0">
                          <a:latin typeface="Arial"/>
                          <a:cs typeface="Arial"/>
                        </a:rPr>
                        <a:t> </a:t>
                      </a:r>
                      <a:r>
                        <a:rPr sz="1800" dirty="0">
                          <a:latin typeface="Arial"/>
                          <a:cs typeface="Arial"/>
                        </a:rPr>
                        <a:t>n</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4130" algn="ctr">
                        <a:lnSpc>
                          <a:spcPct val="100000"/>
                        </a:lnSpc>
                        <a:spcBef>
                          <a:spcPts val="610"/>
                        </a:spcBef>
                      </a:pPr>
                      <a:r>
                        <a:rPr sz="2700" baseline="18518" dirty="0">
                          <a:latin typeface="Arial"/>
                          <a:cs typeface="Arial"/>
                        </a:rPr>
                        <a:t>E</a:t>
                      </a:r>
                      <a:r>
                        <a:rPr sz="1200" dirty="0">
                          <a:latin typeface="Arial"/>
                          <a:cs typeface="Arial"/>
                        </a:rPr>
                        <a:t>1,1</a:t>
                      </a:r>
                      <a:endParaRPr sz="1200">
                        <a:latin typeface="Arial"/>
                        <a:cs typeface="Arial"/>
                      </a:endParaRPr>
                    </a:p>
                  </a:txBody>
                  <a:tcPr marL="0" marR="0" marT="77470" marB="0">
                    <a:lnL w="38100">
                      <a:solidFill>
                        <a:srgbClr val="000000"/>
                      </a:solidFill>
                      <a:prstDash val="solid"/>
                    </a:lnL>
                    <a:lnT w="38100">
                      <a:solidFill>
                        <a:srgbClr val="000000"/>
                      </a:solidFill>
                      <a:prstDash val="solid"/>
                    </a:lnT>
                    <a:lnB w="38100">
                      <a:solidFill>
                        <a:srgbClr val="000000"/>
                      </a:solidFill>
                      <a:prstDash val="solid"/>
                    </a:lnB>
                  </a:tcPr>
                </a:tc>
              </a:tr>
              <a:tr h="420370">
                <a:tc>
                  <a:txBody>
                    <a:bodyPr/>
                    <a:lstStyle/>
                    <a:p>
                      <a:pPr marL="433070">
                        <a:lnSpc>
                          <a:spcPct val="100000"/>
                        </a:lnSpc>
                        <a:spcBef>
                          <a:spcPts val="20"/>
                        </a:spcBef>
                      </a:pPr>
                      <a:r>
                        <a:rPr sz="1800" spc="-5" dirty="0">
                          <a:latin typeface="Arial"/>
                          <a:cs typeface="Arial"/>
                        </a:rPr>
                        <a:t>1,</a:t>
                      </a:r>
                      <a:r>
                        <a:rPr sz="1800" spc="-15" dirty="0">
                          <a:latin typeface="Arial"/>
                          <a:cs typeface="Arial"/>
                        </a:rPr>
                        <a:t> </a:t>
                      </a:r>
                      <a:r>
                        <a:rPr sz="1800" dirty="0">
                          <a:latin typeface="Arial"/>
                          <a:cs typeface="Arial"/>
                        </a:rPr>
                        <a:t>1</a:t>
                      </a:r>
                      <a:endParaRPr sz="1800">
                        <a:latin typeface="Arial"/>
                        <a:cs typeface="Arial"/>
                      </a:endParaRPr>
                    </a:p>
                  </a:txBody>
                  <a:tcPr marL="0" marR="0" marT="254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9845" algn="ctr">
                        <a:lnSpc>
                          <a:spcPct val="100000"/>
                        </a:lnSpc>
                        <a:spcBef>
                          <a:spcPts val="20"/>
                        </a:spcBef>
                      </a:pPr>
                      <a:r>
                        <a:rPr sz="1800" dirty="0">
                          <a:latin typeface="Arial"/>
                          <a:cs typeface="Arial"/>
                        </a:rPr>
                        <a:t>100</a:t>
                      </a:r>
                      <a:endParaRPr sz="1800">
                        <a:latin typeface="Arial"/>
                        <a:cs typeface="Arial"/>
                      </a:endParaRPr>
                    </a:p>
                  </a:txBody>
                  <a:tcPr marL="0" marR="0" marT="254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5560" algn="ctr">
                        <a:lnSpc>
                          <a:spcPct val="100000"/>
                        </a:lnSpc>
                        <a:spcBef>
                          <a:spcPts val="20"/>
                        </a:spcBef>
                      </a:pPr>
                      <a:r>
                        <a:rPr sz="1800" dirty="0">
                          <a:latin typeface="Arial"/>
                          <a:cs typeface="Arial"/>
                        </a:rPr>
                        <a:t>100</a:t>
                      </a:r>
                      <a:endParaRPr sz="1800">
                        <a:latin typeface="Arial"/>
                        <a:cs typeface="Arial"/>
                      </a:endParaRPr>
                    </a:p>
                  </a:txBody>
                  <a:tcPr marL="0" marR="0" marT="254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7145" algn="ctr">
                        <a:lnSpc>
                          <a:spcPct val="100000"/>
                        </a:lnSpc>
                        <a:spcBef>
                          <a:spcPts val="20"/>
                        </a:spcBef>
                      </a:pPr>
                      <a:r>
                        <a:rPr sz="1800" dirty="0">
                          <a:latin typeface="Arial"/>
                          <a:cs typeface="Arial"/>
                        </a:rPr>
                        <a:t>300</a:t>
                      </a:r>
                      <a:endParaRPr sz="1800">
                        <a:latin typeface="Arial"/>
                        <a:cs typeface="Arial"/>
                      </a:endParaRPr>
                    </a:p>
                  </a:txBody>
                  <a:tcPr marL="0" marR="0" marT="254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0955" algn="ctr">
                        <a:lnSpc>
                          <a:spcPct val="100000"/>
                        </a:lnSpc>
                        <a:spcBef>
                          <a:spcPts val="20"/>
                        </a:spcBef>
                      </a:pPr>
                      <a:r>
                        <a:rPr sz="1800" dirty="0">
                          <a:latin typeface="Arial"/>
                          <a:cs typeface="Arial"/>
                        </a:rPr>
                        <a:t>(100 * 100) /</a:t>
                      </a:r>
                      <a:r>
                        <a:rPr sz="1800" spc="-30" dirty="0">
                          <a:latin typeface="Arial"/>
                          <a:cs typeface="Arial"/>
                        </a:rPr>
                        <a:t> </a:t>
                      </a:r>
                      <a:r>
                        <a:rPr sz="1800" dirty="0">
                          <a:latin typeface="Arial"/>
                          <a:cs typeface="Arial"/>
                        </a:rPr>
                        <a:t>300</a:t>
                      </a:r>
                      <a:endParaRPr sz="1800">
                        <a:latin typeface="Arial"/>
                        <a:cs typeface="Arial"/>
                      </a:endParaRPr>
                    </a:p>
                  </a:txBody>
                  <a:tcPr marL="0" marR="0" marT="254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8575" algn="ctr">
                        <a:lnSpc>
                          <a:spcPct val="100000"/>
                        </a:lnSpc>
                        <a:spcBef>
                          <a:spcPts val="20"/>
                        </a:spcBef>
                      </a:pPr>
                      <a:r>
                        <a:rPr sz="1800" dirty="0">
                          <a:latin typeface="Arial"/>
                          <a:cs typeface="Arial"/>
                        </a:rPr>
                        <a:t>33.3</a:t>
                      </a:r>
                      <a:endParaRPr sz="1800">
                        <a:latin typeface="Arial"/>
                        <a:cs typeface="Arial"/>
                      </a:endParaRPr>
                    </a:p>
                  </a:txBody>
                  <a:tcPr marL="0" marR="0" marT="2540" marB="0">
                    <a:lnL w="38100">
                      <a:solidFill>
                        <a:srgbClr val="000000"/>
                      </a:solidFill>
                      <a:prstDash val="solid"/>
                    </a:lnL>
                    <a:lnT w="38100">
                      <a:solidFill>
                        <a:srgbClr val="000000"/>
                      </a:solidFill>
                      <a:prstDash val="solid"/>
                    </a:lnT>
                    <a:lnB w="38100">
                      <a:solidFill>
                        <a:srgbClr val="000000"/>
                      </a:solidFill>
                      <a:prstDash val="solid"/>
                    </a:lnB>
                  </a:tcPr>
                </a:tc>
              </a:tr>
              <a:tr h="420370">
                <a:tc>
                  <a:txBody>
                    <a:bodyPr/>
                    <a:lstStyle/>
                    <a:p>
                      <a:pPr marL="433070">
                        <a:lnSpc>
                          <a:spcPct val="100000"/>
                        </a:lnSpc>
                        <a:spcBef>
                          <a:spcPts val="5"/>
                        </a:spcBef>
                      </a:pPr>
                      <a:r>
                        <a:rPr sz="1800" spc="-5" dirty="0">
                          <a:latin typeface="Arial"/>
                          <a:cs typeface="Arial"/>
                        </a:rPr>
                        <a:t>1,</a:t>
                      </a:r>
                      <a:r>
                        <a:rPr sz="1800" spc="-15" dirty="0">
                          <a:latin typeface="Arial"/>
                          <a:cs typeface="Arial"/>
                        </a:rPr>
                        <a:t> </a:t>
                      </a:r>
                      <a:r>
                        <a:rPr sz="1800" dirty="0">
                          <a:latin typeface="Arial"/>
                          <a:cs typeface="Arial"/>
                        </a:rPr>
                        <a:t>2</a:t>
                      </a:r>
                      <a:endParaRPr sz="1800">
                        <a:latin typeface="Arial"/>
                        <a:cs typeface="Arial"/>
                      </a:endParaRPr>
                    </a:p>
                  </a:txBody>
                  <a:tcPr marL="0" marR="0" marT="63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9845" algn="ctr">
                        <a:lnSpc>
                          <a:spcPct val="100000"/>
                        </a:lnSpc>
                        <a:spcBef>
                          <a:spcPts val="5"/>
                        </a:spcBef>
                      </a:pPr>
                      <a:r>
                        <a:rPr sz="1800" dirty="0">
                          <a:latin typeface="Arial"/>
                          <a:cs typeface="Arial"/>
                        </a:rPr>
                        <a:t>100</a:t>
                      </a:r>
                      <a:endParaRPr sz="1800">
                        <a:latin typeface="Arial"/>
                        <a:cs typeface="Arial"/>
                      </a:endParaRPr>
                    </a:p>
                  </a:txBody>
                  <a:tcPr marL="0" marR="0" marT="63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8415" algn="ctr">
                        <a:lnSpc>
                          <a:spcPct val="100000"/>
                        </a:lnSpc>
                        <a:spcBef>
                          <a:spcPts val="5"/>
                        </a:spcBef>
                      </a:pPr>
                      <a:r>
                        <a:rPr sz="1800" spc="-50" dirty="0">
                          <a:latin typeface="Arial"/>
                          <a:cs typeface="Arial"/>
                        </a:rPr>
                        <a:t>110</a:t>
                      </a:r>
                      <a:endParaRPr sz="1800">
                        <a:latin typeface="Arial"/>
                        <a:cs typeface="Arial"/>
                      </a:endParaRPr>
                    </a:p>
                  </a:txBody>
                  <a:tcPr marL="0" marR="0" marT="63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7145" algn="ctr">
                        <a:lnSpc>
                          <a:spcPct val="100000"/>
                        </a:lnSpc>
                        <a:spcBef>
                          <a:spcPts val="5"/>
                        </a:spcBef>
                      </a:pPr>
                      <a:r>
                        <a:rPr sz="1800" dirty="0">
                          <a:latin typeface="Arial"/>
                          <a:cs typeface="Arial"/>
                        </a:rPr>
                        <a:t>300</a:t>
                      </a:r>
                      <a:endParaRPr sz="1800">
                        <a:latin typeface="Arial"/>
                        <a:cs typeface="Arial"/>
                      </a:endParaRPr>
                    </a:p>
                  </a:txBody>
                  <a:tcPr marL="0" marR="0" marT="63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9209" algn="ctr">
                        <a:lnSpc>
                          <a:spcPct val="100000"/>
                        </a:lnSpc>
                        <a:spcBef>
                          <a:spcPts val="5"/>
                        </a:spcBef>
                      </a:pPr>
                      <a:r>
                        <a:rPr sz="1800" dirty="0">
                          <a:latin typeface="Arial"/>
                          <a:cs typeface="Arial"/>
                        </a:rPr>
                        <a:t>(100 * </a:t>
                      </a:r>
                      <a:r>
                        <a:rPr sz="1800" spc="-35" dirty="0">
                          <a:latin typeface="Arial"/>
                          <a:cs typeface="Arial"/>
                        </a:rPr>
                        <a:t>110) </a:t>
                      </a:r>
                      <a:r>
                        <a:rPr sz="1800" dirty="0">
                          <a:latin typeface="Arial"/>
                          <a:cs typeface="Arial"/>
                        </a:rPr>
                        <a:t>/</a:t>
                      </a:r>
                      <a:r>
                        <a:rPr sz="1800" spc="5" dirty="0">
                          <a:latin typeface="Arial"/>
                          <a:cs typeface="Arial"/>
                        </a:rPr>
                        <a:t> </a:t>
                      </a:r>
                      <a:r>
                        <a:rPr sz="1800" dirty="0">
                          <a:latin typeface="Arial"/>
                          <a:cs typeface="Arial"/>
                        </a:rPr>
                        <a:t>300</a:t>
                      </a:r>
                      <a:endParaRPr sz="1800">
                        <a:latin typeface="Arial"/>
                        <a:cs typeface="Arial"/>
                      </a:endParaRPr>
                    </a:p>
                  </a:txBody>
                  <a:tcPr marL="0" marR="0" marT="63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8575" algn="ctr">
                        <a:lnSpc>
                          <a:spcPct val="100000"/>
                        </a:lnSpc>
                        <a:spcBef>
                          <a:spcPts val="5"/>
                        </a:spcBef>
                      </a:pPr>
                      <a:r>
                        <a:rPr sz="1800" dirty="0">
                          <a:latin typeface="Arial"/>
                          <a:cs typeface="Arial"/>
                        </a:rPr>
                        <a:t>36.7</a:t>
                      </a:r>
                      <a:endParaRPr sz="1800">
                        <a:latin typeface="Arial"/>
                        <a:cs typeface="Arial"/>
                      </a:endParaRPr>
                    </a:p>
                  </a:txBody>
                  <a:tcPr marL="0" marR="0" marT="635" marB="0">
                    <a:lnL w="38100">
                      <a:solidFill>
                        <a:srgbClr val="000000"/>
                      </a:solidFill>
                      <a:prstDash val="solid"/>
                    </a:lnL>
                    <a:lnT w="38100">
                      <a:solidFill>
                        <a:srgbClr val="000000"/>
                      </a:solidFill>
                      <a:prstDash val="solid"/>
                    </a:lnT>
                    <a:lnB w="38100">
                      <a:solidFill>
                        <a:srgbClr val="000000"/>
                      </a:solidFill>
                      <a:prstDash val="solid"/>
                    </a:lnB>
                  </a:tcPr>
                </a:tc>
              </a:tr>
              <a:tr h="420370">
                <a:tc>
                  <a:txBody>
                    <a:bodyPr/>
                    <a:lstStyle/>
                    <a:p>
                      <a:pPr marL="433070">
                        <a:lnSpc>
                          <a:spcPts val="2155"/>
                        </a:lnSpc>
                      </a:pPr>
                      <a:r>
                        <a:rPr sz="1800" spc="-5" dirty="0">
                          <a:latin typeface="Arial"/>
                          <a:cs typeface="Arial"/>
                        </a:rPr>
                        <a:t>1,</a:t>
                      </a:r>
                      <a:r>
                        <a:rPr sz="1800" spc="-15" dirty="0">
                          <a:latin typeface="Arial"/>
                          <a:cs typeface="Arial"/>
                        </a:rPr>
                        <a:t> </a:t>
                      </a:r>
                      <a:r>
                        <a:rPr sz="1800" dirty="0">
                          <a:latin typeface="Arial"/>
                          <a:cs typeface="Arial"/>
                        </a:rPr>
                        <a:t>3</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9845" algn="ctr">
                        <a:lnSpc>
                          <a:spcPts val="2155"/>
                        </a:lnSpc>
                      </a:pPr>
                      <a:r>
                        <a:rPr sz="1800" dirty="0">
                          <a:latin typeface="Arial"/>
                          <a:cs typeface="Arial"/>
                        </a:rPr>
                        <a:t>100</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4925" algn="ctr">
                        <a:lnSpc>
                          <a:spcPts val="2155"/>
                        </a:lnSpc>
                      </a:pPr>
                      <a:r>
                        <a:rPr sz="1800" dirty="0">
                          <a:latin typeface="Arial"/>
                          <a:cs typeface="Arial"/>
                        </a:rPr>
                        <a:t>90</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7145" algn="ctr">
                        <a:lnSpc>
                          <a:spcPts val="2155"/>
                        </a:lnSpc>
                      </a:pPr>
                      <a:r>
                        <a:rPr sz="1800" dirty="0">
                          <a:latin typeface="Arial"/>
                          <a:cs typeface="Arial"/>
                        </a:rPr>
                        <a:t>300</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0955" algn="ctr">
                        <a:lnSpc>
                          <a:spcPts val="2155"/>
                        </a:lnSpc>
                      </a:pPr>
                      <a:r>
                        <a:rPr sz="1800" dirty="0">
                          <a:latin typeface="Arial"/>
                          <a:cs typeface="Arial"/>
                        </a:rPr>
                        <a:t>(100 * 90) /</a:t>
                      </a:r>
                      <a:r>
                        <a:rPr sz="1800" spc="-30" dirty="0">
                          <a:latin typeface="Arial"/>
                          <a:cs typeface="Arial"/>
                        </a:rPr>
                        <a:t> </a:t>
                      </a:r>
                      <a:r>
                        <a:rPr sz="1800" dirty="0">
                          <a:latin typeface="Arial"/>
                          <a:cs typeface="Arial"/>
                        </a:rPr>
                        <a:t>300</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8575" algn="ctr">
                        <a:lnSpc>
                          <a:spcPts val="2155"/>
                        </a:lnSpc>
                      </a:pPr>
                      <a:r>
                        <a:rPr sz="1800" dirty="0">
                          <a:latin typeface="Arial"/>
                          <a:cs typeface="Arial"/>
                        </a:rPr>
                        <a:t>30.0</a:t>
                      </a:r>
                      <a:endParaRPr sz="1800">
                        <a:latin typeface="Arial"/>
                        <a:cs typeface="Arial"/>
                      </a:endParaRPr>
                    </a:p>
                  </a:txBody>
                  <a:tcPr marL="0" marR="0" marT="0" marB="0">
                    <a:lnL w="38100">
                      <a:solidFill>
                        <a:srgbClr val="000000"/>
                      </a:solidFill>
                      <a:prstDash val="solid"/>
                    </a:lnL>
                    <a:lnT w="38100">
                      <a:solidFill>
                        <a:srgbClr val="000000"/>
                      </a:solidFill>
                      <a:prstDash val="solid"/>
                    </a:lnT>
                    <a:lnB w="38100">
                      <a:solidFill>
                        <a:srgbClr val="000000"/>
                      </a:solidFill>
                      <a:prstDash val="solid"/>
                    </a:lnB>
                  </a:tcPr>
                </a:tc>
              </a:tr>
              <a:tr h="422275">
                <a:tc>
                  <a:txBody>
                    <a:bodyPr/>
                    <a:lstStyle/>
                    <a:p>
                      <a:pPr marL="433070">
                        <a:lnSpc>
                          <a:spcPts val="2140"/>
                        </a:lnSpc>
                      </a:pPr>
                      <a:r>
                        <a:rPr sz="1800" spc="-5" dirty="0">
                          <a:latin typeface="Arial"/>
                          <a:cs typeface="Arial"/>
                        </a:rPr>
                        <a:t>2,</a:t>
                      </a:r>
                      <a:r>
                        <a:rPr sz="1800" spc="-15" dirty="0">
                          <a:latin typeface="Arial"/>
                          <a:cs typeface="Arial"/>
                        </a:rPr>
                        <a:t> </a:t>
                      </a:r>
                      <a:r>
                        <a:rPr sz="1800" dirty="0">
                          <a:latin typeface="Arial"/>
                          <a:cs typeface="Arial"/>
                        </a:rPr>
                        <a:t>1</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9845" algn="ctr">
                        <a:lnSpc>
                          <a:spcPts val="2140"/>
                        </a:lnSpc>
                      </a:pPr>
                      <a:r>
                        <a:rPr sz="1800" dirty="0">
                          <a:latin typeface="Arial"/>
                          <a:cs typeface="Arial"/>
                        </a:rPr>
                        <a:t>200</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5560" algn="ctr">
                        <a:lnSpc>
                          <a:spcPts val="2140"/>
                        </a:lnSpc>
                      </a:pPr>
                      <a:r>
                        <a:rPr sz="1800" dirty="0">
                          <a:latin typeface="Arial"/>
                          <a:cs typeface="Arial"/>
                        </a:rPr>
                        <a:t>100</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7145" algn="ctr">
                        <a:lnSpc>
                          <a:spcPts val="2140"/>
                        </a:lnSpc>
                      </a:pPr>
                      <a:r>
                        <a:rPr sz="1800" dirty="0">
                          <a:latin typeface="Arial"/>
                          <a:cs typeface="Arial"/>
                        </a:rPr>
                        <a:t>300</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0955" algn="ctr">
                        <a:lnSpc>
                          <a:spcPts val="2140"/>
                        </a:lnSpc>
                      </a:pPr>
                      <a:r>
                        <a:rPr sz="1800" dirty="0">
                          <a:latin typeface="Arial"/>
                          <a:cs typeface="Arial"/>
                        </a:rPr>
                        <a:t>(200 * 100) /</a:t>
                      </a:r>
                      <a:r>
                        <a:rPr sz="1800" spc="-30" dirty="0">
                          <a:latin typeface="Arial"/>
                          <a:cs typeface="Arial"/>
                        </a:rPr>
                        <a:t> </a:t>
                      </a:r>
                      <a:r>
                        <a:rPr sz="1800" dirty="0">
                          <a:latin typeface="Arial"/>
                          <a:cs typeface="Arial"/>
                        </a:rPr>
                        <a:t>300</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8575" algn="ctr">
                        <a:lnSpc>
                          <a:spcPts val="2140"/>
                        </a:lnSpc>
                      </a:pPr>
                      <a:r>
                        <a:rPr sz="1800" dirty="0">
                          <a:latin typeface="Arial"/>
                          <a:cs typeface="Arial"/>
                        </a:rPr>
                        <a:t>66.7</a:t>
                      </a:r>
                      <a:endParaRPr sz="1800">
                        <a:latin typeface="Arial"/>
                        <a:cs typeface="Arial"/>
                      </a:endParaRPr>
                    </a:p>
                  </a:txBody>
                  <a:tcPr marL="0" marR="0" marT="0" marB="0">
                    <a:lnL w="38100">
                      <a:solidFill>
                        <a:srgbClr val="000000"/>
                      </a:solidFill>
                      <a:prstDash val="solid"/>
                    </a:lnL>
                    <a:lnT w="38100">
                      <a:solidFill>
                        <a:srgbClr val="000000"/>
                      </a:solidFill>
                      <a:prstDash val="solid"/>
                    </a:lnT>
                    <a:lnB w="38100">
                      <a:solidFill>
                        <a:srgbClr val="000000"/>
                      </a:solidFill>
                      <a:prstDash val="solid"/>
                    </a:lnB>
                  </a:tcPr>
                </a:tc>
              </a:tr>
              <a:tr h="422275">
                <a:tc>
                  <a:txBody>
                    <a:bodyPr/>
                    <a:lstStyle/>
                    <a:p>
                      <a:pPr marL="433070">
                        <a:lnSpc>
                          <a:spcPts val="2115"/>
                        </a:lnSpc>
                      </a:pPr>
                      <a:r>
                        <a:rPr sz="1800" spc="-5" dirty="0">
                          <a:latin typeface="Arial"/>
                          <a:cs typeface="Arial"/>
                        </a:rPr>
                        <a:t>2,</a:t>
                      </a:r>
                      <a:r>
                        <a:rPr sz="1800" spc="-15" dirty="0">
                          <a:latin typeface="Arial"/>
                          <a:cs typeface="Arial"/>
                        </a:rPr>
                        <a:t> </a:t>
                      </a:r>
                      <a:r>
                        <a:rPr sz="1800" dirty="0">
                          <a:latin typeface="Arial"/>
                          <a:cs typeface="Arial"/>
                        </a:rPr>
                        <a:t>2</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9845" algn="ctr">
                        <a:lnSpc>
                          <a:spcPts val="2115"/>
                        </a:lnSpc>
                      </a:pPr>
                      <a:r>
                        <a:rPr sz="1800" dirty="0">
                          <a:latin typeface="Arial"/>
                          <a:cs typeface="Arial"/>
                        </a:rPr>
                        <a:t>200</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8415" algn="ctr">
                        <a:lnSpc>
                          <a:spcPts val="2115"/>
                        </a:lnSpc>
                      </a:pPr>
                      <a:r>
                        <a:rPr sz="1800" spc="-50" dirty="0">
                          <a:latin typeface="Arial"/>
                          <a:cs typeface="Arial"/>
                        </a:rPr>
                        <a:t>110</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7145" algn="ctr">
                        <a:lnSpc>
                          <a:spcPts val="2115"/>
                        </a:lnSpc>
                      </a:pPr>
                      <a:r>
                        <a:rPr sz="1800" dirty="0">
                          <a:latin typeface="Arial"/>
                          <a:cs typeface="Arial"/>
                        </a:rPr>
                        <a:t>300</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9209" algn="ctr">
                        <a:lnSpc>
                          <a:spcPts val="2115"/>
                        </a:lnSpc>
                      </a:pPr>
                      <a:r>
                        <a:rPr sz="1800" dirty="0">
                          <a:latin typeface="Arial"/>
                          <a:cs typeface="Arial"/>
                        </a:rPr>
                        <a:t>(200 * </a:t>
                      </a:r>
                      <a:r>
                        <a:rPr sz="1800" spc="-35" dirty="0">
                          <a:latin typeface="Arial"/>
                          <a:cs typeface="Arial"/>
                        </a:rPr>
                        <a:t>110) </a:t>
                      </a:r>
                      <a:r>
                        <a:rPr sz="1800" dirty="0">
                          <a:latin typeface="Arial"/>
                          <a:cs typeface="Arial"/>
                        </a:rPr>
                        <a:t>/</a:t>
                      </a:r>
                      <a:r>
                        <a:rPr sz="1800" spc="5" dirty="0">
                          <a:latin typeface="Arial"/>
                          <a:cs typeface="Arial"/>
                        </a:rPr>
                        <a:t> </a:t>
                      </a:r>
                      <a:r>
                        <a:rPr sz="1800" dirty="0">
                          <a:latin typeface="Arial"/>
                          <a:cs typeface="Arial"/>
                        </a:rPr>
                        <a:t>300</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8575" algn="ctr">
                        <a:lnSpc>
                          <a:spcPts val="2115"/>
                        </a:lnSpc>
                      </a:pPr>
                      <a:r>
                        <a:rPr sz="1800" dirty="0">
                          <a:latin typeface="Arial"/>
                          <a:cs typeface="Arial"/>
                        </a:rPr>
                        <a:t>73.3</a:t>
                      </a:r>
                      <a:endParaRPr sz="1800">
                        <a:latin typeface="Arial"/>
                        <a:cs typeface="Arial"/>
                      </a:endParaRPr>
                    </a:p>
                  </a:txBody>
                  <a:tcPr marL="0" marR="0" marT="0" marB="0">
                    <a:lnL w="38100">
                      <a:solidFill>
                        <a:srgbClr val="000000"/>
                      </a:solidFill>
                      <a:prstDash val="solid"/>
                    </a:lnL>
                    <a:lnT w="38100">
                      <a:solidFill>
                        <a:srgbClr val="000000"/>
                      </a:solidFill>
                      <a:prstDash val="solid"/>
                    </a:lnT>
                    <a:lnB w="38100">
                      <a:solidFill>
                        <a:srgbClr val="000000"/>
                      </a:solidFill>
                      <a:prstDash val="solid"/>
                    </a:lnB>
                  </a:tcPr>
                </a:tc>
              </a:tr>
              <a:tr h="422275">
                <a:tc>
                  <a:txBody>
                    <a:bodyPr/>
                    <a:lstStyle/>
                    <a:p>
                      <a:pPr marL="433070">
                        <a:lnSpc>
                          <a:spcPts val="2085"/>
                        </a:lnSpc>
                      </a:pPr>
                      <a:r>
                        <a:rPr sz="1800" spc="-5" dirty="0">
                          <a:latin typeface="Arial"/>
                          <a:cs typeface="Arial"/>
                        </a:rPr>
                        <a:t>2,</a:t>
                      </a:r>
                      <a:r>
                        <a:rPr sz="1800" spc="-15" dirty="0">
                          <a:latin typeface="Arial"/>
                          <a:cs typeface="Arial"/>
                        </a:rPr>
                        <a:t> </a:t>
                      </a:r>
                      <a:r>
                        <a:rPr sz="1800" dirty="0">
                          <a:latin typeface="Arial"/>
                          <a:cs typeface="Arial"/>
                        </a:rPr>
                        <a:t>3</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9845" algn="ctr">
                        <a:lnSpc>
                          <a:spcPts val="2085"/>
                        </a:lnSpc>
                      </a:pPr>
                      <a:r>
                        <a:rPr sz="1800" dirty="0">
                          <a:latin typeface="Arial"/>
                          <a:cs typeface="Arial"/>
                        </a:rPr>
                        <a:t>200</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4925" algn="ctr">
                        <a:lnSpc>
                          <a:spcPts val="2085"/>
                        </a:lnSpc>
                      </a:pPr>
                      <a:r>
                        <a:rPr sz="1800" dirty="0">
                          <a:latin typeface="Arial"/>
                          <a:cs typeface="Arial"/>
                        </a:rPr>
                        <a:t>90</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7145" algn="ctr">
                        <a:lnSpc>
                          <a:spcPts val="2085"/>
                        </a:lnSpc>
                      </a:pPr>
                      <a:r>
                        <a:rPr sz="1800" dirty="0">
                          <a:latin typeface="Arial"/>
                          <a:cs typeface="Arial"/>
                        </a:rPr>
                        <a:t>300</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0955" algn="ctr">
                        <a:lnSpc>
                          <a:spcPts val="2085"/>
                        </a:lnSpc>
                      </a:pPr>
                      <a:r>
                        <a:rPr sz="1800" dirty="0">
                          <a:latin typeface="Arial"/>
                          <a:cs typeface="Arial"/>
                        </a:rPr>
                        <a:t>(200 * 90) /</a:t>
                      </a:r>
                      <a:r>
                        <a:rPr sz="1800" spc="-30" dirty="0">
                          <a:latin typeface="Arial"/>
                          <a:cs typeface="Arial"/>
                        </a:rPr>
                        <a:t> </a:t>
                      </a:r>
                      <a:r>
                        <a:rPr sz="1800" dirty="0">
                          <a:latin typeface="Arial"/>
                          <a:cs typeface="Arial"/>
                        </a:rPr>
                        <a:t>300</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8575" algn="ctr">
                        <a:lnSpc>
                          <a:spcPts val="2085"/>
                        </a:lnSpc>
                      </a:pPr>
                      <a:r>
                        <a:rPr sz="1800" dirty="0">
                          <a:latin typeface="Arial"/>
                          <a:cs typeface="Arial"/>
                        </a:rPr>
                        <a:t>60.0</a:t>
                      </a:r>
                      <a:endParaRPr sz="1800">
                        <a:latin typeface="Arial"/>
                        <a:cs typeface="Arial"/>
                      </a:endParaRPr>
                    </a:p>
                  </a:txBody>
                  <a:tcPr marL="0" marR="0" marT="0" marB="0">
                    <a:lnL w="38100">
                      <a:solidFill>
                        <a:srgbClr val="000000"/>
                      </a:solidFill>
                      <a:prstDash val="solid"/>
                    </a:lnL>
                    <a:lnT w="38100">
                      <a:solidFill>
                        <a:srgbClr val="000000"/>
                      </a:solidFill>
                      <a:prstDash val="solid"/>
                    </a:lnT>
                    <a:lnB w="38100">
                      <a:solidFill>
                        <a:srgbClr val="000000"/>
                      </a:solidFill>
                      <a:prstDash val="solid"/>
                    </a:lnB>
                  </a:tcPr>
                </a:tc>
              </a:tr>
            </a:tbl>
          </a:graphicData>
        </a:graphic>
      </p:graphicFrame>
      <p:sp>
        <p:nvSpPr>
          <p:cNvPr id="4" name="object 4"/>
          <p:cNvSpPr txBox="1"/>
          <p:nvPr/>
        </p:nvSpPr>
        <p:spPr>
          <a:xfrm>
            <a:off x="139700" y="1198880"/>
            <a:ext cx="582930" cy="1247140"/>
          </a:xfrm>
          <a:prstGeom prst="rect">
            <a:avLst/>
          </a:prstGeom>
        </p:spPr>
        <p:txBody>
          <a:bodyPr vert="horz" wrap="square" lIns="0" tIns="134620" rIns="0" bIns="0" rtlCol="0">
            <a:spAutoFit/>
          </a:bodyPr>
          <a:lstStyle/>
          <a:p>
            <a:pPr marR="5715" algn="r">
              <a:lnSpc>
                <a:spcPct val="100000"/>
              </a:lnSpc>
              <a:spcBef>
                <a:spcPts val="1060"/>
              </a:spcBef>
            </a:pPr>
            <a:r>
              <a:rPr sz="2400" dirty="0">
                <a:latin typeface="Arial"/>
                <a:cs typeface="Arial"/>
              </a:rPr>
              <a:t>E</a:t>
            </a:r>
            <a:r>
              <a:rPr sz="2400" baseline="-27777" dirty="0">
                <a:latin typeface="Arial"/>
                <a:cs typeface="Arial"/>
              </a:rPr>
              <a:t>ij</a:t>
            </a:r>
            <a:r>
              <a:rPr sz="2400" spc="-157" baseline="-27777" dirty="0">
                <a:latin typeface="Arial"/>
                <a:cs typeface="Arial"/>
              </a:rPr>
              <a:t> </a:t>
            </a:r>
            <a:r>
              <a:rPr sz="2400" dirty="0">
                <a:latin typeface="Arial"/>
                <a:cs typeface="Arial"/>
              </a:rPr>
              <a:t>=</a:t>
            </a:r>
            <a:endParaRPr sz="2400">
              <a:latin typeface="Arial"/>
              <a:cs typeface="Arial"/>
            </a:endParaRPr>
          </a:p>
          <a:p>
            <a:pPr marR="5080" algn="r">
              <a:lnSpc>
                <a:spcPct val="100000"/>
              </a:lnSpc>
              <a:spcBef>
                <a:spcPts val="720"/>
              </a:spcBef>
            </a:pPr>
            <a:r>
              <a:rPr sz="1800" dirty="0">
                <a:latin typeface="Symbol"/>
                <a:cs typeface="Symbol"/>
              </a:rPr>
              <a:t></a:t>
            </a:r>
            <a:endParaRPr sz="1800">
              <a:latin typeface="Symbol"/>
              <a:cs typeface="Symbol"/>
            </a:endParaRPr>
          </a:p>
          <a:p>
            <a:pPr marR="5080" algn="r">
              <a:lnSpc>
                <a:spcPct val="100000"/>
              </a:lnSpc>
              <a:spcBef>
                <a:spcPts val="740"/>
              </a:spcBef>
            </a:pPr>
            <a:r>
              <a:rPr sz="1800" dirty="0">
                <a:latin typeface="Symbol"/>
                <a:cs typeface="Symbol"/>
              </a:rPr>
              <a:t></a:t>
            </a:r>
            <a:endParaRPr sz="1800">
              <a:latin typeface="Symbol"/>
              <a:cs typeface="Symbol"/>
            </a:endParaRPr>
          </a:p>
        </p:txBody>
      </p:sp>
      <p:sp>
        <p:nvSpPr>
          <p:cNvPr id="5" name="object 5"/>
          <p:cNvSpPr txBox="1"/>
          <p:nvPr/>
        </p:nvSpPr>
        <p:spPr>
          <a:xfrm>
            <a:off x="901700" y="1686560"/>
            <a:ext cx="5481320" cy="838200"/>
          </a:xfrm>
          <a:prstGeom prst="rect">
            <a:avLst/>
          </a:prstGeom>
        </p:spPr>
        <p:txBody>
          <a:bodyPr vert="horz" wrap="square" lIns="0" tIns="12700" rIns="0" bIns="0" rtlCol="0">
            <a:spAutoFit/>
          </a:bodyPr>
          <a:lstStyle/>
          <a:p>
            <a:pPr marL="12700" marR="5080">
              <a:lnSpc>
                <a:spcPct val="111100"/>
              </a:lnSpc>
              <a:spcBef>
                <a:spcPts val="100"/>
              </a:spcBef>
              <a:tabLst>
                <a:tab pos="3823970" algn="l"/>
              </a:tabLst>
            </a:pPr>
            <a:r>
              <a:rPr sz="2400" dirty="0">
                <a:latin typeface="Arial"/>
                <a:cs typeface="Arial"/>
              </a:rPr>
              <a:t>here, </a:t>
            </a:r>
            <a:r>
              <a:rPr sz="2400" spc="-5" dirty="0">
                <a:latin typeface="Arial"/>
                <a:cs typeface="Arial"/>
              </a:rPr>
              <a:t>n</a:t>
            </a:r>
            <a:r>
              <a:rPr sz="2400" spc="-7" baseline="-27777" dirty="0">
                <a:latin typeface="Arial"/>
                <a:cs typeface="Arial"/>
              </a:rPr>
              <a:t>r </a:t>
            </a:r>
            <a:r>
              <a:rPr sz="2400" dirty="0">
                <a:latin typeface="Arial"/>
                <a:cs typeface="Arial"/>
              </a:rPr>
              <a:t>– row </a:t>
            </a:r>
            <a:r>
              <a:rPr sz="2400" spc="-5" dirty="0">
                <a:latin typeface="Arial"/>
                <a:cs typeface="Arial"/>
              </a:rPr>
              <a:t>total </a:t>
            </a:r>
            <a:r>
              <a:rPr sz="2400" dirty="0">
                <a:latin typeface="Arial"/>
                <a:cs typeface="Arial"/>
              </a:rPr>
              <a:t>and</a:t>
            </a:r>
            <a:r>
              <a:rPr sz="2400" spc="20" dirty="0">
                <a:latin typeface="Arial"/>
                <a:cs typeface="Arial"/>
              </a:rPr>
              <a:t> </a:t>
            </a:r>
            <a:r>
              <a:rPr sz="2400" spc="-5" dirty="0">
                <a:latin typeface="Arial"/>
                <a:cs typeface="Arial"/>
              </a:rPr>
              <a:t>n</a:t>
            </a:r>
            <a:r>
              <a:rPr sz="2400" spc="-7" baseline="-27777" dirty="0">
                <a:latin typeface="Arial"/>
                <a:cs typeface="Arial"/>
              </a:rPr>
              <a:t>c </a:t>
            </a:r>
            <a:r>
              <a:rPr sz="2400" dirty="0">
                <a:latin typeface="Arial"/>
                <a:cs typeface="Arial"/>
              </a:rPr>
              <a:t>-	column</a:t>
            </a:r>
            <a:r>
              <a:rPr sz="2400" spc="-80" dirty="0">
                <a:latin typeface="Arial"/>
                <a:cs typeface="Arial"/>
              </a:rPr>
              <a:t> </a:t>
            </a:r>
            <a:r>
              <a:rPr sz="2400" spc="-5" dirty="0">
                <a:latin typeface="Arial"/>
                <a:cs typeface="Arial"/>
              </a:rPr>
              <a:t>total  </a:t>
            </a:r>
            <a:r>
              <a:rPr sz="2400" dirty="0">
                <a:latin typeface="Arial"/>
                <a:cs typeface="Arial"/>
              </a:rPr>
              <a:t>n is </a:t>
            </a:r>
            <a:r>
              <a:rPr sz="2400" spc="-5" dirty="0">
                <a:latin typeface="Arial"/>
                <a:cs typeface="Arial"/>
              </a:rPr>
              <a:t>the </a:t>
            </a:r>
            <a:r>
              <a:rPr sz="2400" dirty="0">
                <a:latin typeface="Arial"/>
                <a:cs typeface="Arial"/>
              </a:rPr>
              <a:t>over all</a:t>
            </a:r>
            <a:r>
              <a:rPr sz="2400" spc="-15" dirty="0">
                <a:latin typeface="Arial"/>
                <a:cs typeface="Arial"/>
              </a:rPr>
              <a:t> </a:t>
            </a:r>
            <a:r>
              <a:rPr sz="2400" spc="-5" dirty="0">
                <a:latin typeface="Arial"/>
                <a:cs typeface="Arial"/>
              </a:rPr>
              <a:t>total</a:t>
            </a:r>
            <a:endParaRPr sz="2400">
              <a:latin typeface="Arial"/>
              <a:cs typeface="Arial"/>
            </a:endParaRPr>
          </a:p>
        </p:txBody>
      </p:sp>
      <p:sp>
        <p:nvSpPr>
          <p:cNvPr id="6" name="object 6"/>
          <p:cNvSpPr/>
          <p:nvPr/>
        </p:nvSpPr>
        <p:spPr>
          <a:xfrm>
            <a:off x="1104900" y="1346200"/>
            <a:ext cx="2882900" cy="558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300" y="1905000"/>
            <a:ext cx="1453515" cy="695960"/>
          </a:xfrm>
          <a:prstGeom prst="rect">
            <a:avLst/>
          </a:prstGeom>
        </p:spPr>
        <p:txBody>
          <a:bodyPr vert="horz" wrap="square" lIns="0" tIns="12700" rIns="0" bIns="0" rtlCol="0">
            <a:spAutoFit/>
          </a:bodyPr>
          <a:lstStyle/>
          <a:p>
            <a:pPr marL="12700">
              <a:lnSpc>
                <a:spcPct val="100000"/>
              </a:lnSpc>
              <a:spcBef>
                <a:spcPts val="100"/>
              </a:spcBef>
            </a:pPr>
            <a:r>
              <a:rPr dirty="0">
                <a:solidFill>
                  <a:srgbClr val="000000"/>
                </a:solidFill>
              </a:rPr>
              <a:t>N</a:t>
            </a:r>
            <a:r>
              <a:rPr spc="-5" dirty="0">
                <a:solidFill>
                  <a:srgbClr val="000000"/>
                </a:solidFill>
              </a:rPr>
              <a:t>o</a:t>
            </a:r>
            <a:r>
              <a:rPr dirty="0">
                <a:solidFill>
                  <a:srgbClr val="000000"/>
                </a:solidFill>
              </a:rPr>
              <a:t>te:</a:t>
            </a:r>
          </a:p>
        </p:txBody>
      </p:sp>
      <p:sp>
        <p:nvSpPr>
          <p:cNvPr id="3" name="object 3"/>
          <p:cNvSpPr/>
          <p:nvPr/>
        </p:nvSpPr>
        <p:spPr>
          <a:xfrm>
            <a:off x="503237" y="2533947"/>
            <a:ext cx="1583690" cy="0"/>
          </a:xfrm>
          <a:custGeom>
            <a:avLst/>
            <a:gdLst/>
            <a:ahLst/>
            <a:cxnLst/>
            <a:rect l="l" t="t" r="r" b="b"/>
            <a:pathLst>
              <a:path w="1583689">
                <a:moveTo>
                  <a:pt x="0" y="0"/>
                </a:moveTo>
                <a:lnTo>
                  <a:pt x="1583080" y="0"/>
                </a:lnTo>
              </a:path>
            </a:pathLst>
          </a:custGeom>
          <a:ln w="58663">
            <a:solidFill>
              <a:srgbClr val="000000"/>
            </a:solidFill>
          </a:ln>
        </p:spPr>
        <p:txBody>
          <a:bodyPr wrap="square" lIns="0" tIns="0" rIns="0" bIns="0" rtlCol="0"/>
          <a:lstStyle/>
          <a:p>
            <a:endParaRPr/>
          </a:p>
        </p:txBody>
      </p:sp>
      <p:sp>
        <p:nvSpPr>
          <p:cNvPr id="4" name="object 4"/>
          <p:cNvSpPr txBox="1"/>
          <p:nvPr/>
        </p:nvSpPr>
        <p:spPr>
          <a:xfrm>
            <a:off x="495300" y="2514600"/>
            <a:ext cx="8737600" cy="2072639"/>
          </a:xfrm>
          <a:prstGeom prst="rect">
            <a:avLst/>
          </a:prstGeom>
        </p:spPr>
        <p:txBody>
          <a:bodyPr vert="horz" wrap="square" lIns="0" tIns="61594" rIns="0" bIns="0" rtlCol="0">
            <a:spAutoFit/>
          </a:bodyPr>
          <a:lstStyle/>
          <a:p>
            <a:pPr marL="12700" marR="5080">
              <a:lnSpc>
                <a:spcPct val="91000"/>
              </a:lnSpc>
              <a:spcBef>
                <a:spcPts val="484"/>
              </a:spcBef>
            </a:pPr>
            <a:r>
              <a:rPr sz="3600" b="1" spc="-5" dirty="0">
                <a:solidFill>
                  <a:srgbClr val="3465A4"/>
                </a:solidFill>
                <a:latin typeface="Arial"/>
                <a:cs typeface="Arial"/>
              </a:rPr>
              <a:t>Both row totals and column totals in the  observed table must be the </a:t>
            </a:r>
            <a:r>
              <a:rPr sz="3600" b="1" dirty="0">
                <a:solidFill>
                  <a:srgbClr val="3465A4"/>
                </a:solidFill>
                <a:latin typeface="Arial"/>
                <a:cs typeface="Arial"/>
              </a:rPr>
              <a:t>same as </a:t>
            </a:r>
            <a:r>
              <a:rPr sz="3600" b="1" spc="-5" dirty="0">
                <a:solidFill>
                  <a:srgbClr val="3465A4"/>
                </a:solidFill>
                <a:latin typeface="Arial"/>
                <a:cs typeface="Arial"/>
              </a:rPr>
              <a:t>the  row and column totals, </a:t>
            </a:r>
            <a:r>
              <a:rPr sz="3600" b="1" spc="-25" dirty="0">
                <a:solidFill>
                  <a:srgbClr val="3465A4"/>
                </a:solidFill>
                <a:latin typeface="Arial"/>
                <a:cs typeface="Arial"/>
              </a:rPr>
              <a:t>respectively, </a:t>
            </a:r>
            <a:r>
              <a:rPr sz="3600" b="1" spc="-5" dirty="0">
                <a:solidFill>
                  <a:srgbClr val="3465A4"/>
                </a:solidFill>
                <a:latin typeface="Arial"/>
                <a:cs typeface="Arial"/>
              </a:rPr>
              <a:t>in  the expected table.</a:t>
            </a:r>
            <a:endParaRPr sz="3600">
              <a:latin typeface="Arial"/>
              <a:cs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6100" y="469900"/>
            <a:ext cx="6442710" cy="695960"/>
          </a:xfrm>
          <a:prstGeom prst="rect">
            <a:avLst/>
          </a:prstGeom>
        </p:spPr>
        <p:txBody>
          <a:bodyPr vert="horz" wrap="square" lIns="0" tIns="12700" rIns="0" bIns="0" rtlCol="0">
            <a:spAutoFit/>
          </a:bodyPr>
          <a:lstStyle/>
          <a:p>
            <a:pPr marL="12700">
              <a:lnSpc>
                <a:spcPct val="100000"/>
              </a:lnSpc>
              <a:spcBef>
                <a:spcPts val="100"/>
              </a:spcBef>
              <a:tabLst>
                <a:tab pos="3024505" algn="l"/>
                <a:tab pos="5818505" algn="l"/>
              </a:tabLst>
            </a:pPr>
            <a:r>
              <a:rPr spc="-5" dirty="0"/>
              <a:t>Guid</a:t>
            </a:r>
            <a:r>
              <a:rPr dirty="0"/>
              <a:t>e</a:t>
            </a:r>
            <a:r>
              <a:rPr spc="-5" dirty="0"/>
              <a:t>lin</a:t>
            </a:r>
            <a:r>
              <a:rPr dirty="0"/>
              <a:t>es	to</a:t>
            </a:r>
            <a:r>
              <a:rPr spc="-5" dirty="0"/>
              <a:t> </a:t>
            </a:r>
            <a:r>
              <a:rPr dirty="0"/>
              <a:t>c</a:t>
            </a:r>
            <a:r>
              <a:rPr spc="-5" dirty="0"/>
              <a:t>hoo</a:t>
            </a:r>
            <a:r>
              <a:rPr dirty="0"/>
              <a:t>se	H</a:t>
            </a:r>
            <a:r>
              <a:rPr sz="4350" spc="22" baseline="-28735" dirty="0"/>
              <a:t>0</a:t>
            </a:r>
            <a:endParaRPr sz="4350" baseline="-28735"/>
          </a:p>
        </p:txBody>
      </p:sp>
      <p:sp>
        <p:nvSpPr>
          <p:cNvPr id="3" name="object 3"/>
          <p:cNvSpPr txBox="1"/>
          <p:nvPr/>
        </p:nvSpPr>
        <p:spPr>
          <a:xfrm>
            <a:off x="596900" y="1717548"/>
            <a:ext cx="7186930" cy="479425"/>
          </a:xfrm>
          <a:prstGeom prst="rect">
            <a:avLst/>
          </a:prstGeom>
        </p:spPr>
        <p:txBody>
          <a:bodyPr vert="horz" wrap="square" lIns="0" tIns="15875" rIns="0" bIns="0" rtlCol="0">
            <a:spAutoFit/>
          </a:bodyPr>
          <a:lstStyle/>
          <a:p>
            <a:pPr marL="12700">
              <a:lnSpc>
                <a:spcPct val="100000"/>
              </a:lnSpc>
              <a:spcBef>
                <a:spcPts val="125"/>
              </a:spcBef>
            </a:pPr>
            <a:r>
              <a:rPr sz="2950" b="1" spc="5" dirty="0">
                <a:latin typeface="Arial"/>
                <a:cs typeface="Arial"/>
              </a:rPr>
              <a:t>Null </a:t>
            </a:r>
            <a:r>
              <a:rPr sz="2950" b="1" spc="10" dirty="0">
                <a:latin typeface="Arial"/>
                <a:cs typeface="Arial"/>
              </a:rPr>
              <a:t>Hypotheis </a:t>
            </a:r>
            <a:r>
              <a:rPr sz="2950" b="1" spc="5" dirty="0">
                <a:latin typeface="Arial"/>
                <a:cs typeface="Arial"/>
              </a:rPr>
              <a:t>is </a:t>
            </a:r>
            <a:r>
              <a:rPr sz="2950" b="1" spc="10" dirty="0">
                <a:latin typeface="Arial"/>
                <a:cs typeface="Arial"/>
              </a:rPr>
              <a:t>chosen as</a:t>
            </a:r>
            <a:r>
              <a:rPr sz="2950" b="1" spc="-20" dirty="0">
                <a:latin typeface="Arial"/>
                <a:cs typeface="Arial"/>
              </a:rPr>
              <a:t> </a:t>
            </a:r>
            <a:r>
              <a:rPr sz="2950" b="1" spc="10" dirty="0">
                <a:latin typeface="Arial"/>
                <a:cs typeface="Arial"/>
              </a:rPr>
              <a:t>something:</a:t>
            </a:r>
            <a:endParaRPr sz="2950">
              <a:latin typeface="Arial"/>
              <a:cs typeface="Arial"/>
            </a:endParaRPr>
          </a:p>
        </p:txBody>
      </p:sp>
      <p:sp>
        <p:nvSpPr>
          <p:cNvPr id="4" name="object 4"/>
          <p:cNvSpPr txBox="1"/>
          <p:nvPr/>
        </p:nvSpPr>
        <p:spPr>
          <a:xfrm>
            <a:off x="596900" y="2433421"/>
            <a:ext cx="123825" cy="229870"/>
          </a:xfrm>
          <a:prstGeom prst="rect">
            <a:avLst/>
          </a:prstGeom>
        </p:spPr>
        <p:txBody>
          <a:bodyPr vert="horz" wrap="square" lIns="0" tIns="17780" rIns="0" bIns="0" rtlCol="0">
            <a:spAutoFit/>
          </a:bodyPr>
          <a:lstStyle/>
          <a:p>
            <a:pPr marL="12700">
              <a:lnSpc>
                <a:spcPct val="100000"/>
              </a:lnSpc>
              <a:spcBef>
                <a:spcPts val="140"/>
              </a:spcBef>
            </a:pPr>
            <a:r>
              <a:rPr sz="1300" spc="-15" dirty="0">
                <a:latin typeface="Trebuchet MS"/>
                <a:cs typeface="Trebuchet MS"/>
              </a:rPr>
              <a:t>●</a:t>
            </a:r>
            <a:endParaRPr sz="1300">
              <a:latin typeface="Trebuchet MS"/>
              <a:cs typeface="Trebuchet MS"/>
            </a:endParaRPr>
          </a:p>
        </p:txBody>
      </p:sp>
      <p:sp>
        <p:nvSpPr>
          <p:cNvPr id="5" name="object 5"/>
          <p:cNvSpPr txBox="1"/>
          <p:nvPr/>
        </p:nvSpPr>
        <p:spPr>
          <a:xfrm>
            <a:off x="596900" y="3398621"/>
            <a:ext cx="123825" cy="229870"/>
          </a:xfrm>
          <a:prstGeom prst="rect">
            <a:avLst/>
          </a:prstGeom>
        </p:spPr>
        <p:txBody>
          <a:bodyPr vert="horz" wrap="square" lIns="0" tIns="17780" rIns="0" bIns="0" rtlCol="0">
            <a:spAutoFit/>
          </a:bodyPr>
          <a:lstStyle/>
          <a:p>
            <a:pPr marL="12700">
              <a:lnSpc>
                <a:spcPct val="100000"/>
              </a:lnSpc>
              <a:spcBef>
                <a:spcPts val="140"/>
              </a:spcBef>
            </a:pPr>
            <a:r>
              <a:rPr sz="1300" spc="-15" dirty="0">
                <a:latin typeface="Trebuchet MS"/>
                <a:cs typeface="Trebuchet MS"/>
              </a:rPr>
              <a:t>●</a:t>
            </a:r>
            <a:endParaRPr sz="1300">
              <a:latin typeface="Trebuchet MS"/>
              <a:cs typeface="Trebuchet MS"/>
            </a:endParaRPr>
          </a:p>
        </p:txBody>
      </p:sp>
      <p:sp>
        <p:nvSpPr>
          <p:cNvPr id="6" name="object 6"/>
          <p:cNvSpPr txBox="1"/>
          <p:nvPr/>
        </p:nvSpPr>
        <p:spPr>
          <a:xfrm>
            <a:off x="596900" y="3970121"/>
            <a:ext cx="123825" cy="229870"/>
          </a:xfrm>
          <a:prstGeom prst="rect">
            <a:avLst/>
          </a:prstGeom>
        </p:spPr>
        <p:txBody>
          <a:bodyPr vert="horz" wrap="square" lIns="0" tIns="17780" rIns="0" bIns="0" rtlCol="0">
            <a:spAutoFit/>
          </a:bodyPr>
          <a:lstStyle/>
          <a:p>
            <a:pPr marL="12700">
              <a:lnSpc>
                <a:spcPct val="100000"/>
              </a:lnSpc>
              <a:spcBef>
                <a:spcPts val="140"/>
              </a:spcBef>
            </a:pPr>
            <a:r>
              <a:rPr sz="1300" spc="-15" dirty="0">
                <a:latin typeface="Trebuchet MS"/>
                <a:cs typeface="Trebuchet MS"/>
              </a:rPr>
              <a:t>●</a:t>
            </a:r>
            <a:endParaRPr sz="1300">
              <a:latin typeface="Trebuchet MS"/>
              <a:cs typeface="Trebuchet MS"/>
            </a:endParaRPr>
          </a:p>
        </p:txBody>
      </p:sp>
      <p:sp>
        <p:nvSpPr>
          <p:cNvPr id="7" name="object 7"/>
          <p:cNvSpPr txBox="1"/>
          <p:nvPr/>
        </p:nvSpPr>
        <p:spPr>
          <a:xfrm>
            <a:off x="596900" y="5341721"/>
            <a:ext cx="123825" cy="229870"/>
          </a:xfrm>
          <a:prstGeom prst="rect">
            <a:avLst/>
          </a:prstGeom>
        </p:spPr>
        <p:txBody>
          <a:bodyPr vert="horz" wrap="square" lIns="0" tIns="17780" rIns="0" bIns="0" rtlCol="0">
            <a:spAutoFit/>
          </a:bodyPr>
          <a:lstStyle/>
          <a:p>
            <a:pPr marL="12700">
              <a:lnSpc>
                <a:spcPct val="100000"/>
              </a:lnSpc>
              <a:spcBef>
                <a:spcPts val="140"/>
              </a:spcBef>
            </a:pPr>
            <a:r>
              <a:rPr sz="1300" spc="-15" dirty="0">
                <a:latin typeface="Trebuchet MS"/>
                <a:cs typeface="Trebuchet MS"/>
              </a:rPr>
              <a:t>●</a:t>
            </a:r>
            <a:endParaRPr sz="1300">
              <a:latin typeface="Trebuchet MS"/>
              <a:cs typeface="Trebuchet MS"/>
            </a:endParaRPr>
          </a:p>
        </p:txBody>
      </p:sp>
      <p:sp>
        <p:nvSpPr>
          <p:cNvPr id="8" name="object 8"/>
          <p:cNvSpPr txBox="1"/>
          <p:nvPr/>
        </p:nvSpPr>
        <p:spPr>
          <a:xfrm>
            <a:off x="901700" y="2289048"/>
            <a:ext cx="8598535" cy="3794125"/>
          </a:xfrm>
          <a:prstGeom prst="rect">
            <a:avLst/>
          </a:prstGeom>
        </p:spPr>
        <p:txBody>
          <a:bodyPr vert="horz" wrap="square" lIns="0" tIns="75565" rIns="0" bIns="0" rtlCol="0">
            <a:spAutoFit/>
          </a:bodyPr>
          <a:lstStyle/>
          <a:p>
            <a:pPr marL="12700" marR="1414780">
              <a:lnSpc>
                <a:spcPts val="3100"/>
              </a:lnSpc>
              <a:spcBef>
                <a:spcPts val="595"/>
              </a:spcBef>
            </a:pPr>
            <a:r>
              <a:rPr sz="2950" spc="10" dirty="0">
                <a:latin typeface="Arial"/>
                <a:cs typeface="Arial"/>
              </a:rPr>
              <a:t>Which the </a:t>
            </a:r>
            <a:r>
              <a:rPr sz="2950" spc="5" dirty="0">
                <a:latin typeface="Arial"/>
                <a:cs typeface="Arial"/>
              </a:rPr>
              <a:t>scientists </a:t>
            </a:r>
            <a:r>
              <a:rPr sz="2950" spc="10" dirty="0">
                <a:latin typeface="Arial"/>
                <a:cs typeface="Arial"/>
              </a:rPr>
              <a:t>or </a:t>
            </a:r>
            <a:r>
              <a:rPr sz="2950" spc="5" dirty="0">
                <a:latin typeface="Arial"/>
                <a:cs typeface="Arial"/>
              </a:rPr>
              <a:t>statisticians </a:t>
            </a:r>
            <a:r>
              <a:rPr sz="2950" spc="10" dirty="0">
                <a:latin typeface="Arial"/>
                <a:cs typeface="Arial"/>
              </a:rPr>
              <a:t>want </a:t>
            </a:r>
            <a:r>
              <a:rPr sz="2950" spc="5" dirty="0">
                <a:latin typeface="Arial"/>
                <a:cs typeface="Arial"/>
              </a:rPr>
              <a:t>to  </a:t>
            </a:r>
            <a:r>
              <a:rPr sz="2950" spc="10" dirty="0">
                <a:latin typeface="Arial"/>
                <a:cs typeface="Arial"/>
              </a:rPr>
              <a:t>disprove or</a:t>
            </a:r>
            <a:r>
              <a:rPr sz="2950" spc="-5" dirty="0">
                <a:latin typeface="Arial"/>
                <a:cs typeface="Arial"/>
              </a:rPr>
              <a:t> </a:t>
            </a:r>
            <a:r>
              <a:rPr sz="2950" spc="-20" dirty="0">
                <a:latin typeface="Arial"/>
                <a:cs typeface="Arial"/>
              </a:rPr>
              <a:t>nullify.</a:t>
            </a:r>
            <a:endParaRPr sz="2950">
              <a:latin typeface="Arial"/>
              <a:cs typeface="Arial"/>
            </a:endParaRPr>
          </a:p>
          <a:p>
            <a:pPr marL="12700">
              <a:lnSpc>
                <a:spcPct val="100000"/>
              </a:lnSpc>
              <a:spcBef>
                <a:spcPts val="930"/>
              </a:spcBef>
            </a:pPr>
            <a:r>
              <a:rPr sz="2950" spc="10" dirty="0">
                <a:latin typeface="Arial"/>
                <a:cs typeface="Arial"/>
              </a:rPr>
              <a:t>Or </a:t>
            </a:r>
            <a:r>
              <a:rPr sz="2950" spc="5" dirty="0">
                <a:latin typeface="Arial"/>
                <a:cs typeface="Arial"/>
              </a:rPr>
              <a:t>is </a:t>
            </a:r>
            <a:r>
              <a:rPr sz="2950" spc="10" dirty="0">
                <a:latin typeface="Arial"/>
                <a:cs typeface="Arial"/>
              </a:rPr>
              <a:t>an accepted</a:t>
            </a:r>
            <a:r>
              <a:rPr sz="2950" spc="-10" dirty="0">
                <a:latin typeface="Arial"/>
                <a:cs typeface="Arial"/>
              </a:rPr>
              <a:t> </a:t>
            </a:r>
            <a:r>
              <a:rPr sz="2950" spc="5" dirty="0">
                <a:latin typeface="Arial"/>
                <a:cs typeface="Arial"/>
              </a:rPr>
              <a:t>fact.</a:t>
            </a:r>
            <a:endParaRPr sz="2950">
              <a:latin typeface="Arial"/>
              <a:cs typeface="Arial"/>
            </a:endParaRPr>
          </a:p>
          <a:p>
            <a:pPr marL="12700" marR="5080">
              <a:lnSpc>
                <a:spcPct val="89000"/>
              </a:lnSpc>
              <a:spcBef>
                <a:spcPts val="1350"/>
              </a:spcBef>
            </a:pPr>
            <a:r>
              <a:rPr sz="2950" spc="10" dirty="0">
                <a:latin typeface="Arial"/>
                <a:cs typeface="Arial"/>
              </a:rPr>
              <a:t>Lack of a </a:t>
            </a:r>
            <a:r>
              <a:rPr sz="2950" spc="5" dirty="0">
                <a:latin typeface="Arial"/>
                <a:cs typeface="Arial"/>
              </a:rPr>
              <a:t>difference : </a:t>
            </a:r>
            <a:r>
              <a:rPr sz="2950" dirty="0">
                <a:latin typeface="Arial"/>
                <a:cs typeface="Arial"/>
              </a:rPr>
              <a:t>It </a:t>
            </a:r>
            <a:r>
              <a:rPr sz="2950" spc="10" dirty="0">
                <a:latin typeface="Arial"/>
                <a:cs typeface="Arial"/>
              </a:rPr>
              <a:t>just says with and without  modification the results are the same(</a:t>
            </a:r>
            <a:r>
              <a:rPr sz="2950" b="1" spc="10" dirty="0">
                <a:latin typeface="Arial"/>
                <a:cs typeface="Arial"/>
              </a:rPr>
              <a:t>no  difference</a:t>
            </a:r>
            <a:r>
              <a:rPr sz="2950" spc="10" dirty="0">
                <a:latin typeface="Arial"/>
                <a:cs typeface="Arial"/>
              </a:rPr>
              <a:t>). There's </a:t>
            </a:r>
            <a:r>
              <a:rPr sz="2950" b="1" spc="10" dirty="0">
                <a:latin typeface="Arial"/>
                <a:cs typeface="Arial"/>
              </a:rPr>
              <a:t>no effect </a:t>
            </a:r>
            <a:r>
              <a:rPr sz="2950" spc="10" dirty="0">
                <a:latin typeface="Arial"/>
                <a:cs typeface="Arial"/>
              </a:rPr>
              <a:t>of making a</a:t>
            </a:r>
            <a:r>
              <a:rPr sz="2950" spc="-110" dirty="0">
                <a:latin typeface="Arial"/>
                <a:cs typeface="Arial"/>
              </a:rPr>
              <a:t> </a:t>
            </a:r>
            <a:r>
              <a:rPr sz="2950" spc="10" dirty="0">
                <a:latin typeface="Arial"/>
                <a:cs typeface="Arial"/>
              </a:rPr>
              <a:t>change.</a:t>
            </a:r>
            <a:endParaRPr sz="2950">
              <a:latin typeface="Arial"/>
              <a:cs typeface="Arial"/>
            </a:endParaRPr>
          </a:p>
          <a:p>
            <a:pPr marL="12700" marR="259079">
              <a:lnSpc>
                <a:spcPts val="3200"/>
              </a:lnSpc>
              <a:spcBef>
                <a:spcPts val="1350"/>
              </a:spcBef>
            </a:pPr>
            <a:r>
              <a:rPr sz="2950" dirty="0">
                <a:latin typeface="Arial"/>
                <a:cs typeface="Arial"/>
              </a:rPr>
              <a:t>It </a:t>
            </a:r>
            <a:r>
              <a:rPr sz="2950" spc="10" dirty="0">
                <a:latin typeface="Arial"/>
                <a:cs typeface="Arial"/>
              </a:rPr>
              <a:t>says whatever the sample </a:t>
            </a:r>
            <a:r>
              <a:rPr sz="2950" spc="5" dirty="0">
                <a:latin typeface="Arial"/>
                <a:cs typeface="Arial"/>
              </a:rPr>
              <a:t>is </a:t>
            </a:r>
            <a:r>
              <a:rPr sz="2950" spc="10" dirty="0">
                <a:latin typeface="Arial"/>
                <a:cs typeface="Arial"/>
              </a:rPr>
              <a:t>saying or depicting  </a:t>
            </a:r>
            <a:r>
              <a:rPr sz="2950" spc="5" dirty="0">
                <a:latin typeface="Arial"/>
                <a:cs typeface="Arial"/>
              </a:rPr>
              <a:t>is</a:t>
            </a:r>
            <a:r>
              <a:rPr sz="2950" dirty="0">
                <a:latin typeface="Arial"/>
                <a:cs typeface="Arial"/>
              </a:rPr>
              <a:t> </a:t>
            </a:r>
            <a:r>
              <a:rPr sz="2950" spc="10" dirty="0">
                <a:latin typeface="Arial"/>
                <a:cs typeface="Arial"/>
              </a:rPr>
              <a:t>misleading.</a:t>
            </a:r>
            <a:endParaRPr sz="2950">
              <a:latin typeface="Arial"/>
              <a:cs typeface="Arial"/>
            </a:endParaRP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0400" y="292100"/>
            <a:ext cx="6216650" cy="695960"/>
          </a:xfrm>
          <a:prstGeom prst="rect">
            <a:avLst/>
          </a:prstGeom>
        </p:spPr>
        <p:txBody>
          <a:bodyPr vert="horz" wrap="square" lIns="0" tIns="12700" rIns="0" bIns="0" rtlCol="0">
            <a:spAutoFit/>
          </a:bodyPr>
          <a:lstStyle/>
          <a:p>
            <a:pPr marL="12700">
              <a:lnSpc>
                <a:spcPct val="100000"/>
              </a:lnSpc>
              <a:spcBef>
                <a:spcPts val="100"/>
              </a:spcBef>
              <a:tabLst>
                <a:tab pos="3086100" algn="l"/>
                <a:tab pos="5415280" algn="l"/>
                <a:tab pos="5892165" algn="l"/>
              </a:tabLst>
            </a:pPr>
            <a:r>
              <a:rPr dirty="0"/>
              <a:t>C</a:t>
            </a:r>
            <a:r>
              <a:rPr spc="-5" dirty="0"/>
              <a:t>hi</a:t>
            </a:r>
            <a:r>
              <a:rPr dirty="0"/>
              <a:t>-s</a:t>
            </a:r>
            <a:r>
              <a:rPr spc="-5" dirty="0"/>
              <a:t>qu</a:t>
            </a:r>
            <a:r>
              <a:rPr dirty="0"/>
              <a:t>are	Stat</a:t>
            </a:r>
            <a:r>
              <a:rPr spc="-5" dirty="0"/>
              <a:t>i</a:t>
            </a:r>
            <a:r>
              <a:rPr dirty="0"/>
              <a:t>st</a:t>
            </a:r>
            <a:r>
              <a:rPr spc="-5" dirty="0"/>
              <a:t>i</a:t>
            </a:r>
            <a:r>
              <a:rPr dirty="0"/>
              <a:t>c	χ	2</a:t>
            </a:r>
          </a:p>
        </p:txBody>
      </p:sp>
      <p:sp>
        <p:nvSpPr>
          <p:cNvPr id="3" name="object 3"/>
          <p:cNvSpPr/>
          <p:nvPr/>
        </p:nvSpPr>
        <p:spPr>
          <a:xfrm>
            <a:off x="2654300" y="1267937"/>
            <a:ext cx="4457700" cy="1332523"/>
          </a:xfrm>
          <a:prstGeom prst="rect">
            <a:avLst/>
          </a:prstGeom>
          <a:blipFill>
            <a:blip r:embed="rId2" cstate="print"/>
            <a:stretch>
              <a:fillRect/>
            </a:stretch>
          </a:blipFill>
        </p:spPr>
        <p:txBody>
          <a:bodyPr wrap="square" lIns="0" tIns="0" rIns="0" bIns="0" rtlCol="0"/>
          <a:lstStyle/>
          <a:p>
            <a:endParaRPr/>
          </a:p>
        </p:txBody>
      </p:sp>
      <p:graphicFrame>
        <p:nvGraphicFramePr>
          <p:cNvPr id="4" name="object 4"/>
          <p:cNvGraphicFramePr>
            <a:graphicFrameLocks noGrp="1"/>
          </p:cNvGraphicFramePr>
          <p:nvPr/>
        </p:nvGraphicFramePr>
        <p:xfrm>
          <a:off x="112599" y="2779599"/>
          <a:ext cx="9942195" cy="3868420"/>
        </p:xfrm>
        <a:graphic>
          <a:graphicData uri="http://schemas.openxmlformats.org/drawingml/2006/table">
            <a:tbl>
              <a:tblPr firstRow="1" bandRow="1">
                <a:tableStyleId>{2D5ABB26-0587-4C30-8999-92F81FD0307C}</a:tableStyleId>
              </a:tblPr>
              <a:tblGrid>
                <a:gridCol w="1231900"/>
                <a:gridCol w="1231900"/>
                <a:gridCol w="979170"/>
                <a:gridCol w="4070350"/>
                <a:gridCol w="2428875"/>
              </a:tblGrid>
              <a:tr h="704850">
                <a:tc>
                  <a:txBody>
                    <a:bodyPr/>
                    <a:lstStyle/>
                    <a:p>
                      <a:pPr marL="433070">
                        <a:lnSpc>
                          <a:spcPct val="100000"/>
                        </a:lnSpc>
                      </a:pPr>
                      <a:r>
                        <a:rPr sz="1800" dirty="0">
                          <a:latin typeface="Arial"/>
                          <a:cs typeface="Arial"/>
                        </a:rPr>
                        <a:t>Cell</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4130" algn="ctr">
                        <a:lnSpc>
                          <a:spcPct val="100000"/>
                        </a:lnSpc>
                        <a:spcBef>
                          <a:spcPts val="610"/>
                        </a:spcBef>
                      </a:pPr>
                      <a:r>
                        <a:rPr sz="2700" baseline="18518" dirty="0">
                          <a:latin typeface="Arial"/>
                          <a:cs typeface="Arial"/>
                        </a:rPr>
                        <a:t>O</a:t>
                      </a:r>
                      <a:r>
                        <a:rPr sz="1200" dirty="0">
                          <a:latin typeface="Arial"/>
                          <a:cs typeface="Arial"/>
                        </a:rPr>
                        <a:t>i,j</a:t>
                      </a:r>
                      <a:endParaRPr sz="1200">
                        <a:latin typeface="Arial"/>
                        <a:cs typeface="Arial"/>
                      </a:endParaRPr>
                    </a:p>
                  </a:txBody>
                  <a:tcPr marL="0" marR="0" marT="7747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2860" algn="ctr">
                        <a:lnSpc>
                          <a:spcPct val="100000"/>
                        </a:lnSpc>
                        <a:spcBef>
                          <a:spcPts val="610"/>
                        </a:spcBef>
                      </a:pPr>
                      <a:r>
                        <a:rPr sz="2700" baseline="18518" dirty="0">
                          <a:latin typeface="Arial"/>
                          <a:cs typeface="Arial"/>
                        </a:rPr>
                        <a:t>E</a:t>
                      </a:r>
                      <a:r>
                        <a:rPr sz="1200" dirty="0">
                          <a:latin typeface="Arial"/>
                          <a:cs typeface="Arial"/>
                        </a:rPr>
                        <a:t>i,j</a:t>
                      </a:r>
                      <a:endParaRPr sz="1200">
                        <a:latin typeface="Arial"/>
                        <a:cs typeface="Arial"/>
                      </a:endParaRPr>
                    </a:p>
                  </a:txBody>
                  <a:tcPr marL="0" marR="0" marT="7747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9685" algn="ctr">
                        <a:lnSpc>
                          <a:spcPct val="100000"/>
                        </a:lnSpc>
                        <a:spcBef>
                          <a:spcPts val="885"/>
                        </a:spcBef>
                      </a:pPr>
                      <a:r>
                        <a:rPr sz="3900" baseline="19230" dirty="0">
                          <a:latin typeface="Arial"/>
                          <a:cs typeface="Arial"/>
                        </a:rPr>
                        <a:t>(O</a:t>
                      </a:r>
                      <a:r>
                        <a:rPr sz="1700" dirty="0">
                          <a:latin typeface="Arial"/>
                          <a:cs typeface="Arial"/>
                        </a:rPr>
                        <a:t>i,j </a:t>
                      </a:r>
                      <a:r>
                        <a:rPr sz="3900" baseline="19230" dirty="0">
                          <a:latin typeface="Arial"/>
                          <a:cs typeface="Arial"/>
                        </a:rPr>
                        <a:t>– </a:t>
                      </a:r>
                      <a:r>
                        <a:rPr sz="3900" spc="7" baseline="19230" dirty="0">
                          <a:latin typeface="Arial"/>
                          <a:cs typeface="Arial"/>
                        </a:rPr>
                        <a:t>E</a:t>
                      </a:r>
                      <a:r>
                        <a:rPr sz="1700" spc="5" dirty="0">
                          <a:latin typeface="Arial"/>
                          <a:cs typeface="Arial"/>
                        </a:rPr>
                        <a:t>i,j</a:t>
                      </a:r>
                      <a:r>
                        <a:rPr sz="3900" spc="7" baseline="19230" dirty="0">
                          <a:latin typeface="Arial"/>
                          <a:cs typeface="Arial"/>
                        </a:rPr>
                        <a:t>)</a:t>
                      </a:r>
                      <a:r>
                        <a:rPr sz="2550" spc="7" baseline="55555" dirty="0">
                          <a:latin typeface="Arial"/>
                          <a:cs typeface="Arial"/>
                        </a:rPr>
                        <a:t>2 </a:t>
                      </a:r>
                      <a:r>
                        <a:rPr sz="3900" baseline="19230" dirty="0">
                          <a:latin typeface="Arial"/>
                          <a:cs typeface="Arial"/>
                        </a:rPr>
                        <a:t>/</a:t>
                      </a:r>
                      <a:r>
                        <a:rPr sz="3900" spc="-22" baseline="19230" dirty="0">
                          <a:latin typeface="Arial"/>
                          <a:cs typeface="Arial"/>
                        </a:rPr>
                        <a:t> </a:t>
                      </a:r>
                      <a:r>
                        <a:rPr sz="3900" baseline="19230" dirty="0">
                          <a:latin typeface="Arial"/>
                          <a:cs typeface="Arial"/>
                        </a:rPr>
                        <a:t>E</a:t>
                      </a:r>
                      <a:r>
                        <a:rPr sz="1700" dirty="0">
                          <a:latin typeface="Arial"/>
                          <a:cs typeface="Arial"/>
                        </a:rPr>
                        <a:t>i,j</a:t>
                      </a:r>
                      <a:endParaRPr sz="1700">
                        <a:latin typeface="Arial"/>
                        <a:cs typeface="Arial"/>
                      </a:endParaRPr>
                    </a:p>
                  </a:txBody>
                  <a:tcPr marL="0" marR="0" marT="11239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48260" algn="ctr">
                        <a:lnSpc>
                          <a:spcPct val="100000"/>
                        </a:lnSpc>
                        <a:spcBef>
                          <a:spcPts val="885"/>
                        </a:spcBef>
                      </a:pPr>
                      <a:r>
                        <a:rPr sz="3900" baseline="19230" dirty="0">
                          <a:latin typeface="Arial"/>
                          <a:cs typeface="Arial"/>
                        </a:rPr>
                        <a:t>(O</a:t>
                      </a:r>
                      <a:r>
                        <a:rPr sz="1700" dirty="0">
                          <a:latin typeface="Arial"/>
                          <a:cs typeface="Arial"/>
                        </a:rPr>
                        <a:t>i,j </a:t>
                      </a:r>
                      <a:r>
                        <a:rPr sz="3900" baseline="19230" dirty="0">
                          <a:latin typeface="Arial"/>
                          <a:cs typeface="Arial"/>
                        </a:rPr>
                        <a:t>– </a:t>
                      </a:r>
                      <a:r>
                        <a:rPr sz="3900" spc="7" baseline="19230" dirty="0">
                          <a:latin typeface="Arial"/>
                          <a:cs typeface="Arial"/>
                        </a:rPr>
                        <a:t>E</a:t>
                      </a:r>
                      <a:r>
                        <a:rPr sz="1700" spc="5" dirty="0">
                          <a:latin typeface="Arial"/>
                          <a:cs typeface="Arial"/>
                        </a:rPr>
                        <a:t>i,j</a:t>
                      </a:r>
                      <a:r>
                        <a:rPr sz="3900" spc="7" baseline="19230" dirty="0">
                          <a:latin typeface="Arial"/>
                          <a:cs typeface="Arial"/>
                        </a:rPr>
                        <a:t>)</a:t>
                      </a:r>
                      <a:r>
                        <a:rPr sz="2550" spc="7" baseline="55555" dirty="0">
                          <a:latin typeface="Arial"/>
                          <a:cs typeface="Arial"/>
                        </a:rPr>
                        <a:t>2 </a:t>
                      </a:r>
                      <a:r>
                        <a:rPr sz="3900" baseline="19230" dirty="0">
                          <a:latin typeface="Arial"/>
                          <a:cs typeface="Arial"/>
                        </a:rPr>
                        <a:t>/</a:t>
                      </a:r>
                      <a:r>
                        <a:rPr sz="3900" spc="-52" baseline="19230" dirty="0">
                          <a:latin typeface="Arial"/>
                          <a:cs typeface="Arial"/>
                        </a:rPr>
                        <a:t> </a:t>
                      </a:r>
                      <a:r>
                        <a:rPr sz="3900" baseline="19230" dirty="0">
                          <a:latin typeface="Arial"/>
                          <a:cs typeface="Arial"/>
                        </a:rPr>
                        <a:t>E</a:t>
                      </a:r>
                      <a:r>
                        <a:rPr sz="1700" dirty="0">
                          <a:latin typeface="Arial"/>
                          <a:cs typeface="Arial"/>
                        </a:rPr>
                        <a:t>i,j</a:t>
                      </a:r>
                      <a:endParaRPr sz="1700">
                        <a:latin typeface="Arial"/>
                        <a:cs typeface="Arial"/>
                      </a:endParaRPr>
                    </a:p>
                  </a:txBody>
                  <a:tcPr marL="0" marR="0" marT="112395" marB="0">
                    <a:lnL w="38100">
                      <a:solidFill>
                        <a:srgbClr val="000000"/>
                      </a:solidFill>
                      <a:prstDash val="solid"/>
                    </a:lnL>
                    <a:lnT w="38100">
                      <a:solidFill>
                        <a:srgbClr val="000000"/>
                      </a:solidFill>
                      <a:prstDash val="solid"/>
                    </a:lnT>
                    <a:lnB w="38100">
                      <a:solidFill>
                        <a:srgbClr val="000000"/>
                      </a:solidFill>
                      <a:prstDash val="solid"/>
                    </a:lnB>
                  </a:tcPr>
                </a:tc>
              </a:tr>
              <a:tr h="452120">
                <a:tc>
                  <a:txBody>
                    <a:bodyPr/>
                    <a:lstStyle/>
                    <a:p>
                      <a:pPr marL="433070">
                        <a:lnSpc>
                          <a:spcPts val="2110"/>
                        </a:lnSpc>
                      </a:pPr>
                      <a:r>
                        <a:rPr sz="1800" spc="-5" dirty="0">
                          <a:latin typeface="Arial"/>
                          <a:cs typeface="Arial"/>
                        </a:rPr>
                        <a:t>1,</a:t>
                      </a:r>
                      <a:r>
                        <a:rPr sz="1800" spc="-15" dirty="0">
                          <a:latin typeface="Arial"/>
                          <a:cs typeface="Arial"/>
                        </a:rPr>
                        <a:t> </a:t>
                      </a:r>
                      <a:r>
                        <a:rPr sz="1800" dirty="0">
                          <a:latin typeface="Arial"/>
                          <a:cs typeface="Arial"/>
                        </a:rPr>
                        <a:t>1</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41275" algn="ctr">
                        <a:lnSpc>
                          <a:spcPts val="2110"/>
                        </a:lnSpc>
                      </a:pPr>
                      <a:r>
                        <a:rPr sz="1800" dirty="0">
                          <a:latin typeface="Arial"/>
                          <a:cs typeface="Arial"/>
                        </a:rPr>
                        <a:t>50</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196850" algn="r">
                        <a:lnSpc>
                          <a:spcPts val="2590"/>
                        </a:lnSpc>
                      </a:pPr>
                      <a:r>
                        <a:rPr sz="2200" dirty="0">
                          <a:latin typeface="Arial"/>
                          <a:cs typeface="Arial"/>
                        </a:rPr>
                        <a:t>33.3</a:t>
                      </a:r>
                      <a:endParaRPr sz="22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3020" algn="ctr">
                        <a:lnSpc>
                          <a:spcPts val="2110"/>
                        </a:lnSpc>
                      </a:pPr>
                      <a:r>
                        <a:rPr sz="1800" dirty="0">
                          <a:latin typeface="Arial"/>
                          <a:cs typeface="Arial"/>
                        </a:rPr>
                        <a:t>(50 – </a:t>
                      </a:r>
                      <a:r>
                        <a:rPr sz="1800" spc="-5" dirty="0">
                          <a:latin typeface="Arial"/>
                          <a:cs typeface="Arial"/>
                        </a:rPr>
                        <a:t>33.3)</a:t>
                      </a:r>
                      <a:r>
                        <a:rPr sz="1800" spc="-7" baseline="25462" dirty="0">
                          <a:latin typeface="Arial"/>
                          <a:cs typeface="Arial"/>
                        </a:rPr>
                        <a:t>2 </a:t>
                      </a:r>
                      <a:r>
                        <a:rPr sz="1800" dirty="0">
                          <a:latin typeface="Arial"/>
                          <a:cs typeface="Arial"/>
                        </a:rPr>
                        <a:t>/</a:t>
                      </a:r>
                      <a:r>
                        <a:rPr sz="1800" spc="-125" dirty="0">
                          <a:latin typeface="Arial"/>
                          <a:cs typeface="Arial"/>
                        </a:rPr>
                        <a:t> </a:t>
                      </a:r>
                      <a:r>
                        <a:rPr sz="1800" spc="-5" dirty="0">
                          <a:latin typeface="Arial"/>
                          <a:cs typeface="Arial"/>
                        </a:rPr>
                        <a:t>33.3</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6195" algn="ctr">
                        <a:lnSpc>
                          <a:spcPts val="2110"/>
                        </a:lnSpc>
                      </a:pPr>
                      <a:r>
                        <a:rPr sz="1800" dirty="0">
                          <a:latin typeface="Arial"/>
                          <a:cs typeface="Arial"/>
                        </a:rPr>
                        <a:t>8.38</a:t>
                      </a:r>
                      <a:endParaRPr sz="1800">
                        <a:latin typeface="Arial"/>
                        <a:cs typeface="Arial"/>
                      </a:endParaRPr>
                    </a:p>
                  </a:txBody>
                  <a:tcPr marL="0" marR="0" marT="0" marB="0">
                    <a:lnL w="38100">
                      <a:solidFill>
                        <a:srgbClr val="000000"/>
                      </a:solidFill>
                      <a:prstDash val="solid"/>
                    </a:lnL>
                    <a:lnT w="38100">
                      <a:solidFill>
                        <a:srgbClr val="000000"/>
                      </a:solidFill>
                      <a:prstDash val="solid"/>
                    </a:lnT>
                    <a:lnB w="38100">
                      <a:solidFill>
                        <a:srgbClr val="000000"/>
                      </a:solidFill>
                      <a:prstDash val="solid"/>
                    </a:lnB>
                  </a:tcPr>
                </a:tc>
              </a:tr>
              <a:tr h="452120">
                <a:tc>
                  <a:txBody>
                    <a:bodyPr/>
                    <a:lstStyle/>
                    <a:p>
                      <a:pPr marL="433070">
                        <a:lnSpc>
                          <a:spcPts val="2145"/>
                        </a:lnSpc>
                      </a:pPr>
                      <a:r>
                        <a:rPr sz="1800" spc="-5" dirty="0">
                          <a:latin typeface="Arial"/>
                          <a:cs typeface="Arial"/>
                        </a:rPr>
                        <a:t>1,</a:t>
                      </a:r>
                      <a:r>
                        <a:rPr sz="1800" spc="-15" dirty="0">
                          <a:latin typeface="Arial"/>
                          <a:cs typeface="Arial"/>
                        </a:rPr>
                        <a:t> </a:t>
                      </a:r>
                      <a:r>
                        <a:rPr sz="1800" dirty="0">
                          <a:latin typeface="Arial"/>
                          <a:cs typeface="Arial"/>
                        </a:rPr>
                        <a:t>2</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41275" algn="ctr">
                        <a:lnSpc>
                          <a:spcPts val="2145"/>
                        </a:lnSpc>
                      </a:pPr>
                      <a:r>
                        <a:rPr sz="1800" dirty="0">
                          <a:latin typeface="Arial"/>
                          <a:cs typeface="Arial"/>
                        </a:rPr>
                        <a:t>30</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245110" algn="r">
                        <a:lnSpc>
                          <a:spcPts val="2145"/>
                        </a:lnSpc>
                      </a:pPr>
                      <a:r>
                        <a:rPr sz="1800" dirty="0">
                          <a:latin typeface="Arial"/>
                          <a:cs typeface="Arial"/>
                        </a:rPr>
                        <a:t>36.7</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3020" algn="ctr">
                        <a:lnSpc>
                          <a:spcPts val="2145"/>
                        </a:lnSpc>
                      </a:pPr>
                      <a:r>
                        <a:rPr sz="1800" dirty="0">
                          <a:latin typeface="Arial"/>
                          <a:cs typeface="Arial"/>
                        </a:rPr>
                        <a:t>(30 – </a:t>
                      </a:r>
                      <a:r>
                        <a:rPr sz="1800" spc="-5" dirty="0">
                          <a:latin typeface="Arial"/>
                          <a:cs typeface="Arial"/>
                        </a:rPr>
                        <a:t>36.7)</a:t>
                      </a:r>
                      <a:r>
                        <a:rPr sz="1800" spc="-7" baseline="25462" dirty="0">
                          <a:latin typeface="Arial"/>
                          <a:cs typeface="Arial"/>
                        </a:rPr>
                        <a:t>2 </a:t>
                      </a:r>
                      <a:r>
                        <a:rPr sz="1800" dirty="0">
                          <a:latin typeface="Arial"/>
                          <a:cs typeface="Arial"/>
                        </a:rPr>
                        <a:t>/</a:t>
                      </a:r>
                      <a:r>
                        <a:rPr sz="1800" spc="-125" dirty="0">
                          <a:latin typeface="Arial"/>
                          <a:cs typeface="Arial"/>
                        </a:rPr>
                        <a:t> </a:t>
                      </a:r>
                      <a:r>
                        <a:rPr sz="1800" spc="-5" dirty="0">
                          <a:latin typeface="Arial"/>
                          <a:cs typeface="Arial"/>
                        </a:rPr>
                        <a:t>36.7</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6195" algn="ctr">
                        <a:lnSpc>
                          <a:spcPts val="2145"/>
                        </a:lnSpc>
                      </a:pPr>
                      <a:r>
                        <a:rPr sz="1800" dirty="0">
                          <a:latin typeface="Arial"/>
                          <a:cs typeface="Arial"/>
                        </a:rPr>
                        <a:t>1.22</a:t>
                      </a:r>
                      <a:endParaRPr sz="1800">
                        <a:latin typeface="Arial"/>
                        <a:cs typeface="Arial"/>
                      </a:endParaRPr>
                    </a:p>
                  </a:txBody>
                  <a:tcPr marL="0" marR="0" marT="0" marB="0">
                    <a:lnL w="38100">
                      <a:solidFill>
                        <a:srgbClr val="000000"/>
                      </a:solidFill>
                      <a:prstDash val="solid"/>
                    </a:lnL>
                    <a:lnT w="38100">
                      <a:solidFill>
                        <a:srgbClr val="000000"/>
                      </a:solidFill>
                      <a:prstDash val="solid"/>
                    </a:lnT>
                    <a:lnB w="38100">
                      <a:solidFill>
                        <a:srgbClr val="000000"/>
                      </a:solidFill>
                      <a:prstDash val="solid"/>
                    </a:lnB>
                  </a:tcPr>
                </a:tc>
              </a:tr>
              <a:tr h="452120">
                <a:tc>
                  <a:txBody>
                    <a:bodyPr/>
                    <a:lstStyle/>
                    <a:p>
                      <a:pPr marL="433070">
                        <a:lnSpc>
                          <a:spcPct val="100000"/>
                        </a:lnSpc>
                        <a:spcBef>
                          <a:spcPts val="20"/>
                        </a:spcBef>
                      </a:pPr>
                      <a:r>
                        <a:rPr sz="1800" spc="-5" dirty="0">
                          <a:latin typeface="Arial"/>
                          <a:cs typeface="Arial"/>
                        </a:rPr>
                        <a:t>1,</a:t>
                      </a:r>
                      <a:r>
                        <a:rPr sz="1800" spc="-15" dirty="0">
                          <a:latin typeface="Arial"/>
                          <a:cs typeface="Arial"/>
                        </a:rPr>
                        <a:t> </a:t>
                      </a:r>
                      <a:r>
                        <a:rPr sz="1800" dirty="0">
                          <a:latin typeface="Arial"/>
                          <a:cs typeface="Arial"/>
                        </a:rPr>
                        <a:t>3</a:t>
                      </a:r>
                      <a:endParaRPr sz="1800">
                        <a:latin typeface="Arial"/>
                        <a:cs typeface="Arial"/>
                      </a:endParaRPr>
                    </a:p>
                  </a:txBody>
                  <a:tcPr marL="0" marR="0" marT="254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41275" algn="ctr">
                        <a:lnSpc>
                          <a:spcPct val="100000"/>
                        </a:lnSpc>
                        <a:spcBef>
                          <a:spcPts val="20"/>
                        </a:spcBef>
                      </a:pPr>
                      <a:r>
                        <a:rPr sz="1800" dirty="0">
                          <a:latin typeface="Arial"/>
                          <a:cs typeface="Arial"/>
                        </a:rPr>
                        <a:t>20</a:t>
                      </a:r>
                      <a:endParaRPr sz="1800">
                        <a:latin typeface="Arial"/>
                        <a:cs typeface="Arial"/>
                      </a:endParaRPr>
                    </a:p>
                  </a:txBody>
                  <a:tcPr marL="0" marR="0" marT="254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245110" algn="r">
                        <a:lnSpc>
                          <a:spcPct val="100000"/>
                        </a:lnSpc>
                        <a:spcBef>
                          <a:spcPts val="20"/>
                        </a:spcBef>
                      </a:pPr>
                      <a:r>
                        <a:rPr sz="1800" dirty="0">
                          <a:latin typeface="Arial"/>
                          <a:cs typeface="Arial"/>
                        </a:rPr>
                        <a:t>30.0</a:t>
                      </a:r>
                      <a:endParaRPr sz="1800">
                        <a:latin typeface="Arial"/>
                        <a:cs typeface="Arial"/>
                      </a:endParaRPr>
                    </a:p>
                  </a:txBody>
                  <a:tcPr marL="0" marR="0" marT="254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3020" algn="ctr">
                        <a:lnSpc>
                          <a:spcPct val="100000"/>
                        </a:lnSpc>
                        <a:spcBef>
                          <a:spcPts val="20"/>
                        </a:spcBef>
                      </a:pPr>
                      <a:r>
                        <a:rPr sz="1800" dirty="0">
                          <a:latin typeface="Arial"/>
                          <a:cs typeface="Arial"/>
                        </a:rPr>
                        <a:t>(20 – </a:t>
                      </a:r>
                      <a:r>
                        <a:rPr sz="1800" spc="-5" dirty="0">
                          <a:latin typeface="Arial"/>
                          <a:cs typeface="Arial"/>
                        </a:rPr>
                        <a:t>30)</a:t>
                      </a:r>
                      <a:r>
                        <a:rPr sz="1800" spc="-7" baseline="25462" dirty="0">
                          <a:latin typeface="Arial"/>
                          <a:cs typeface="Arial"/>
                        </a:rPr>
                        <a:t>2 </a:t>
                      </a:r>
                      <a:r>
                        <a:rPr sz="1800" dirty="0">
                          <a:latin typeface="Arial"/>
                          <a:cs typeface="Arial"/>
                        </a:rPr>
                        <a:t>/</a:t>
                      </a:r>
                      <a:r>
                        <a:rPr sz="1800" spc="-120" dirty="0">
                          <a:latin typeface="Arial"/>
                          <a:cs typeface="Arial"/>
                        </a:rPr>
                        <a:t> </a:t>
                      </a:r>
                      <a:r>
                        <a:rPr sz="1800" spc="-5" dirty="0">
                          <a:latin typeface="Arial"/>
                          <a:cs typeface="Arial"/>
                        </a:rPr>
                        <a:t>30</a:t>
                      </a:r>
                      <a:endParaRPr sz="1800">
                        <a:latin typeface="Arial"/>
                        <a:cs typeface="Arial"/>
                      </a:endParaRPr>
                    </a:p>
                  </a:txBody>
                  <a:tcPr marL="0" marR="0" marT="254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6195" algn="ctr">
                        <a:lnSpc>
                          <a:spcPct val="100000"/>
                        </a:lnSpc>
                        <a:spcBef>
                          <a:spcPts val="20"/>
                        </a:spcBef>
                      </a:pPr>
                      <a:r>
                        <a:rPr sz="1800" dirty="0">
                          <a:latin typeface="Arial"/>
                          <a:cs typeface="Arial"/>
                        </a:rPr>
                        <a:t>3.33</a:t>
                      </a:r>
                      <a:endParaRPr sz="1800">
                        <a:latin typeface="Arial"/>
                        <a:cs typeface="Arial"/>
                      </a:endParaRPr>
                    </a:p>
                  </a:txBody>
                  <a:tcPr marL="0" marR="0" marT="2540" marB="0">
                    <a:lnL w="38100">
                      <a:solidFill>
                        <a:srgbClr val="000000"/>
                      </a:solidFill>
                      <a:prstDash val="solid"/>
                    </a:lnL>
                    <a:lnT w="38100">
                      <a:solidFill>
                        <a:srgbClr val="000000"/>
                      </a:solidFill>
                      <a:prstDash val="solid"/>
                    </a:lnT>
                    <a:lnB w="38100">
                      <a:solidFill>
                        <a:srgbClr val="000000"/>
                      </a:solidFill>
                      <a:prstDash val="solid"/>
                    </a:lnB>
                  </a:tcPr>
                </a:tc>
              </a:tr>
              <a:tr h="452120">
                <a:tc>
                  <a:txBody>
                    <a:bodyPr/>
                    <a:lstStyle/>
                    <a:p>
                      <a:pPr marL="433070">
                        <a:lnSpc>
                          <a:spcPts val="2115"/>
                        </a:lnSpc>
                      </a:pPr>
                      <a:r>
                        <a:rPr sz="1800" spc="-5" dirty="0">
                          <a:latin typeface="Arial"/>
                          <a:cs typeface="Arial"/>
                        </a:rPr>
                        <a:t>2,</a:t>
                      </a:r>
                      <a:r>
                        <a:rPr sz="1800" spc="-15" dirty="0">
                          <a:latin typeface="Arial"/>
                          <a:cs typeface="Arial"/>
                        </a:rPr>
                        <a:t> </a:t>
                      </a:r>
                      <a:r>
                        <a:rPr sz="1800" dirty="0">
                          <a:latin typeface="Arial"/>
                          <a:cs typeface="Arial"/>
                        </a:rPr>
                        <a:t>1</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41275" algn="ctr">
                        <a:lnSpc>
                          <a:spcPts val="2115"/>
                        </a:lnSpc>
                      </a:pPr>
                      <a:r>
                        <a:rPr sz="1800" dirty="0">
                          <a:latin typeface="Arial"/>
                          <a:cs typeface="Arial"/>
                        </a:rPr>
                        <a:t>50</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245110" algn="r">
                        <a:lnSpc>
                          <a:spcPts val="2115"/>
                        </a:lnSpc>
                      </a:pPr>
                      <a:r>
                        <a:rPr sz="1800" dirty="0">
                          <a:latin typeface="Arial"/>
                          <a:cs typeface="Arial"/>
                        </a:rPr>
                        <a:t>66.7</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3020" algn="ctr">
                        <a:lnSpc>
                          <a:spcPts val="2115"/>
                        </a:lnSpc>
                      </a:pPr>
                      <a:r>
                        <a:rPr sz="1800" dirty="0">
                          <a:latin typeface="Arial"/>
                          <a:cs typeface="Arial"/>
                        </a:rPr>
                        <a:t>(50 – </a:t>
                      </a:r>
                      <a:r>
                        <a:rPr sz="1800" spc="-5" dirty="0">
                          <a:latin typeface="Arial"/>
                          <a:cs typeface="Arial"/>
                        </a:rPr>
                        <a:t>66.7)</a:t>
                      </a:r>
                      <a:r>
                        <a:rPr sz="1800" spc="-7" baseline="25462" dirty="0">
                          <a:latin typeface="Arial"/>
                          <a:cs typeface="Arial"/>
                        </a:rPr>
                        <a:t>2 </a:t>
                      </a:r>
                      <a:r>
                        <a:rPr sz="1800" dirty="0">
                          <a:latin typeface="Arial"/>
                          <a:cs typeface="Arial"/>
                        </a:rPr>
                        <a:t>/</a:t>
                      </a:r>
                      <a:r>
                        <a:rPr sz="1800" spc="-125" dirty="0">
                          <a:latin typeface="Arial"/>
                          <a:cs typeface="Arial"/>
                        </a:rPr>
                        <a:t> </a:t>
                      </a:r>
                      <a:r>
                        <a:rPr sz="1800" spc="-5" dirty="0">
                          <a:latin typeface="Arial"/>
                          <a:cs typeface="Arial"/>
                        </a:rPr>
                        <a:t>66.7</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6195" algn="ctr">
                        <a:lnSpc>
                          <a:spcPts val="2115"/>
                        </a:lnSpc>
                      </a:pPr>
                      <a:r>
                        <a:rPr sz="1800" dirty="0">
                          <a:latin typeface="Arial"/>
                          <a:cs typeface="Arial"/>
                        </a:rPr>
                        <a:t>4.18</a:t>
                      </a:r>
                      <a:endParaRPr sz="1800">
                        <a:latin typeface="Arial"/>
                        <a:cs typeface="Arial"/>
                      </a:endParaRPr>
                    </a:p>
                  </a:txBody>
                  <a:tcPr marL="0" marR="0" marT="0" marB="0">
                    <a:lnL w="38100">
                      <a:solidFill>
                        <a:srgbClr val="000000"/>
                      </a:solidFill>
                      <a:prstDash val="solid"/>
                    </a:lnL>
                    <a:lnT w="38100">
                      <a:solidFill>
                        <a:srgbClr val="000000"/>
                      </a:solidFill>
                      <a:prstDash val="solid"/>
                    </a:lnT>
                    <a:lnB w="38100">
                      <a:solidFill>
                        <a:srgbClr val="000000"/>
                      </a:solidFill>
                      <a:prstDash val="solid"/>
                    </a:lnB>
                  </a:tcPr>
                </a:tc>
              </a:tr>
              <a:tr h="452120">
                <a:tc>
                  <a:txBody>
                    <a:bodyPr/>
                    <a:lstStyle/>
                    <a:p>
                      <a:pPr marL="433070">
                        <a:lnSpc>
                          <a:spcPts val="2150"/>
                        </a:lnSpc>
                      </a:pPr>
                      <a:r>
                        <a:rPr sz="1800" spc="-5" dirty="0">
                          <a:latin typeface="Arial"/>
                          <a:cs typeface="Arial"/>
                        </a:rPr>
                        <a:t>2,</a:t>
                      </a:r>
                      <a:r>
                        <a:rPr sz="1800" spc="-15" dirty="0">
                          <a:latin typeface="Arial"/>
                          <a:cs typeface="Arial"/>
                        </a:rPr>
                        <a:t> </a:t>
                      </a:r>
                      <a:r>
                        <a:rPr sz="1800" dirty="0">
                          <a:latin typeface="Arial"/>
                          <a:cs typeface="Arial"/>
                        </a:rPr>
                        <a:t>2</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41275" algn="ctr">
                        <a:lnSpc>
                          <a:spcPts val="2150"/>
                        </a:lnSpc>
                      </a:pPr>
                      <a:r>
                        <a:rPr sz="1800" dirty="0">
                          <a:latin typeface="Arial"/>
                          <a:cs typeface="Arial"/>
                        </a:rPr>
                        <a:t>80</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245110" algn="r">
                        <a:lnSpc>
                          <a:spcPts val="2150"/>
                        </a:lnSpc>
                      </a:pPr>
                      <a:r>
                        <a:rPr sz="1800" dirty="0">
                          <a:latin typeface="Arial"/>
                          <a:cs typeface="Arial"/>
                        </a:rPr>
                        <a:t>73.3</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3020" algn="ctr">
                        <a:lnSpc>
                          <a:spcPts val="2150"/>
                        </a:lnSpc>
                      </a:pPr>
                      <a:r>
                        <a:rPr sz="1800" dirty="0">
                          <a:latin typeface="Arial"/>
                          <a:cs typeface="Arial"/>
                        </a:rPr>
                        <a:t>(80 – </a:t>
                      </a:r>
                      <a:r>
                        <a:rPr sz="1800" spc="-5" dirty="0">
                          <a:latin typeface="Arial"/>
                          <a:cs typeface="Arial"/>
                        </a:rPr>
                        <a:t>73.3)</a:t>
                      </a:r>
                      <a:r>
                        <a:rPr sz="1800" spc="-7" baseline="25462" dirty="0">
                          <a:latin typeface="Arial"/>
                          <a:cs typeface="Arial"/>
                        </a:rPr>
                        <a:t>2 </a:t>
                      </a:r>
                      <a:r>
                        <a:rPr sz="1800" dirty="0">
                          <a:latin typeface="Arial"/>
                          <a:cs typeface="Arial"/>
                        </a:rPr>
                        <a:t>/</a:t>
                      </a:r>
                      <a:r>
                        <a:rPr sz="1800" spc="-125" dirty="0">
                          <a:latin typeface="Arial"/>
                          <a:cs typeface="Arial"/>
                        </a:rPr>
                        <a:t> </a:t>
                      </a:r>
                      <a:r>
                        <a:rPr sz="1800" spc="-5" dirty="0">
                          <a:latin typeface="Arial"/>
                          <a:cs typeface="Arial"/>
                        </a:rPr>
                        <a:t>73.3</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6195" algn="ctr">
                        <a:lnSpc>
                          <a:spcPts val="2150"/>
                        </a:lnSpc>
                      </a:pPr>
                      <a:r>
                        <a:rPr sz="1800" dirty="0">
                          <a:latin typeface="Arial"/>
                          <a:cs typeface="Arial"/>
                        </a:rPr>
                        <a:t>0.61</a:t>
                      </a:r>
                      <a:endParaRPr sz="1800">
                        <a:latin typeface="Arial"/>
                        <a:cs typeface="Arial"/>
                      </a:endParaRPr>
                    </a:p>
                  </a:txBody>
                  <a:tcPr marL="0" marR="0" marT="0" marB="0">
                    <a:lnL w="38100">
                      <a:solidFill>
                        <a:srgbClr val="000000"/>
                      </a:solidFill>
                      <a:prstDash val="solid"/>
                    </a:lnL>
                    <a:lnT w="38100">
                      <a:solidFill>
                        <a:srgbClr val="000000"/>
                      </a:solidFill>
                      <a:prstDash val="solid"/>
                    </a:lnT>
                    <a:lnB w="38100">
                      <a:solidFill>
                        <a:srgbClr val="000000"/>
                      </a:solidFill>
                      <a:prstDash val="solid"/>
                    </a:lnB>
                  </a:tcPr>
                </a:tc>
              </a:tr>
              <a:tr h="452120">
                <a:tc>
                  <a:txBody>
                    <a:bodyPr/>
                    <a:lstStyle/>
                    <a:p>
                      <a:pPr marL="433070">
                        <a:lnSpc>
                          <a:spcPts val="2090"/>
                        </a:lnSpc>
                      </a:pPr>
                      <a:r>
                        <a:rPr sz="1800" spc="-5" dirty="0">
                          <a:latin typeface="Arial"/>
                          <a:cs typeface="Arial"/>
                        </a:rPr>
                        <a:t>2,</a:t>
                      </a:r>
                      <a:r>
                        <a:rPr sz="1800" spc="-15" dirty="0">
                          <a:latin typeface="Arial"/>
                          <a:cs typeface="Arial"/>
                        </a:rPr>
                        <a:t> </a:t>
                      </a:r>
                      <a:r>
                        <a:rPr sz="1800" dirty="0">
                          <a:latin typeface="Arial"/>
                          <a:cs typeface="Arial"/>
                        </a:rPr>
                        <a:t>3</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41275" algn="ctr">
                        <a:lnSpc>
                          <a:spcPts val="2090"/>
                        </a:lnSpc>
                      </a:pPr>
                      <a:r>
                        <a:rPr sz="1800" dirty="0">
                          <a:latin typeface="Arial"/>
                          <a:cs typeface="Arial"/>
                        </a:rPr>
                        <a:t>70</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245110" algn="r">
                        <a:lnSpc>
                          <a:spcPts val="2090"/>
                        </a:lnSpc>
                      </a:pPr>
                      <a:r>
                        <a:rPr sz="1800" dirty="0">
                          <a:latin typeface="Arial"/>
                          <a:cs typeface="Arial"/>
                        </a:rPr>
                        <a:t>60.0</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3020" algn="ctr">
                        <a:lnSpc>
                          <a:spcPct val="100000"/>
                        </a:lnSpc>
                        <a:spcBef>
                          <a:spcPts val="25"/>
                        </a:spcBef>
                      </a:pPr>
                      <a:r>
                        <a:rPr sz="1800" dirty="0">
                          <a:latin typeface="Arial"/>
                          <a:cs typeface="Arial"/>
                        </a:rPr>
                        <a:t>(70 – </a:t>
                      </a:r>
                      <a:r>
                        <a:rPr sz="1800" spc="-5" dirty="0">
                          <a:latin typeface="Arial"/>
                          <a:cs typeface="Arial"/>
                        </a:rPr>
                        <a:t>60)</a:t>
                      </a:r>
                      <a:r>
                        <a:rPr sz="1800" spc="-7" baseline="25462" dirty="0">
                          <a:latin typeface="Arial"/>
                          <a:cs typeface="Arial"/>
                        </a:rPr>
                        <a:t>2 </a:t>
                      </a:r>
                      <a:r>
                        <a:rPr sz="1800" dirty="0">
                          <a:latin typeface="Arial"/>
                          <a:cs typeface="Arial"/>
                        </a:rPr>
                        <a:t>/</a:t>
                      </a:r>
                      <a:r>
                        <a:rPr sz="1800" spc="-120" dirty="0">
                          <a:latin typeface="Arial"/>
                          <a:cs typeface="Arial"/>
                        </a:rPr>
                        <a:t> </a:t>
                      </a:r>
                      <a:r>
                        <a:rPr sz="1800" spc="-5" dirty="0">
                          <a:latin typeface="Arial"/>
                          <a:cs typeface="Arial"/>
                        </a:rPr>
                        <a:t>60</a:t>
                      </a:r>
                      <a:endParaRPr sz="1800">
                        <a:latin typeface="Arial"/>
                        <a:cs typeface="Arial"/>
                      </a:endParaRPr>
                    </a:p>
                  </a:txBody>
                  <a:tcPr marL="0" marR="0" marT="317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6195" algn="ctr">
                        <a:lnSpc>
                          <a:spcPts val="2090"/>
                        </a:lnSpc>
                      </a:pPr>
                      <a:r>
                        <a:rPr sz="1800" dirty="0">
                          <a:latin typeface="Arial"/>
                          <a:cs typeface="Arial"/>
                        </a:rPr>
                        <a:t>1.67</a:t>
                      </a:r>
                      <a:endParaRPr sz="1800">
                        <a:latin typeface="Arial"/>
                        <a:cs typeface="Arial"/>
                      </a:endParaRPr>
                    </a:p>
                  </a:txBody>
                  <a:tcPr marL="0" marR="0" marT="0" marB="0">
                    <a:lnL w="38100">
                      <a:solidFill>
                        <a:srgbClr val="000000"/>
                      </a:solidFill>
                      <a:prstDash val="solid"/>
                    </a:lnL>
                    <a:lnT w="38100">
                      <a:solidFill>
                        <a:srgbClr val="000000"/>
                      </a:solidFill>
                      <a:prstDash val="solid"/>
                    </a:lnT>
                    <a:lnB w="38100">
                      <a:solidFill>
                        <a:srgbClr val="000000"/>
                      </a:solidFill>
                      <a:prstDash val="solid"/>
                    </a:lnB>
                  </a:tcPr>
                </a:tc>
              </a:tr>
              <a:tr h="450850">
                <a:tc>
                  <a:txBody>
                    <a:bodyPr/>
                    <a:lstStyle/>
                    <a:p>
                      <a:pPr>
                        <a:lnSpc>
                          <a:spcPct val="100000"/>
                        </a:lnSpc>
                      </a:pPr>
                      <a:endParaRPr sz="20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9685" algn="ctr">
                        <a:lnSpc>
                          <a:spcPts val="2125"/>
                        </a:lnSpc>
                      </a:pPr>
                      <a:r>
                        <a:rPr sz="1800" spc="-45" dirty="0">
                          <a:latin typeface="Arial"/>
                          <a:cs typeface="Arial"/>
                        </a:rPr>
                        <a:t>Total</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6195" algn="ctr">
                        <a:lnSpc>
                          <a:spcPts val="2125"/>
                        </a:lnSpc>
                      </a:pPr>
                      <a:r>
                        <a:rPr sz="1800" dirty="0">
                          <a:latin typeface="Arial"/>
                          <a:cs typeface="Arial"/>
                        </a:rPr>
                        <a:t>19.39</a:t>
                      </a:r>
                      <a:endParaRPr sz="1800">
                        <a:latin typeface="Arial"/>
                        <a:cs typeface="Arial"/>
                      </a:endParaRPr>
                    </a:p>
                  </a:txBody>
                  <a:tcPr marL="0" marR="0" marT="0" marB="0">
                    <a:lnL w="38100">
                      <a:solidFill>
                        <a:srgbClr val="000000"/>
                      </a:solidFill>
                      <a:prstDash val="solid"/>
                    </a:lnL>
                    <a:lnT w="38100">
                      <a:solidFill>
                        <a:srgbClr val="000000"/>
                      </a:solidFill>
                      <a:prstDash val="solid"/>
                    </a:lnT>
                    <a:lnB w="38100">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4200" y="546100"/>
            <a:ext cx="6359525" cy="695960"/>
          </a:xfrm>
          <a:prstGeom prst="rect">
            <a:avLst/>
          </a:prstGeom>
        </p:spPr>
        <p:txBody>
          <a:bodyPr vert="horz" wrap="square" lIns="0" tIns="12700" rIns="0" bIns="0" rtlCol="0">
            <a:spAutoFit/>
          </a:bodyPr>
          <a:lstStyle/>
          <a:p>
            <a:pPr marL="12700">
              <a:lnSpc>
                <a:spcPct val="100000"/>
              </a:lnSpc>
              <a:spcBef>
                <a:spcPts val="100"/>
              </a:spcBef>
              <a:tabLst>
                <a:tab pos="2155190" algn="l"/>
              </a:tabLst>
            </a:pPr>
            <a:r>
              <a:rPr spc="-5" dirty="0"/>
              <a:t>P-value	and</a:t>
            </a:r>
            <a:r>
              <a:rPr spc="-70" dirty="0"/>
              <a:t> </a:t>
            </a:r>
            <a:r>
              <a:rPr spc="-5" dirty="0"/>
              <a:t>Conclusion</a:t>
            </a:r>
          </a:p>
        </p:txBody>
      </p:sp>
      <p:sp>
        <p:nvSpPr>
          <p:cNvPr id="3" name="object 3"/>
          <p:cNvSpPr txBox="1"/>
          <p:nvPr/>
        </p:nvSpPr>
        <p:spPr>
          <a:xfrm>
            <a:off x="596900" y="18745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4" name="object 4"/>
          <p:cNvSpPr txBox="1"/>
          <p:nvPr/>
        </p:nvSpPr>
        <p:spPr>
          <a:xfrm>
            <a:off x="596900" y="24841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5" name="object 5"/>
          <p:cNvSpPr txBox="1"/>
          <p:nvPr/>
        </p:nvSpPr>
        <p:spPr>
          <a:xfrm>
            <a:off x="596900" y="39827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6" name="object 6"/>
          <p:cNvSpPr txBox="1"/>
          <p:nvPr/>
        </p:nvSpPr>
        <p:spPr>
          <a:xfrm>
            <a:off x="596900" y="45923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7" name="object 7"/>
          <p:cNvSpPr txBox="1"/>
          <p:nvPr/>
        </p:nvSpPr>
        <p:spPr>
          <a:xfrm>
            <a:off x="927100" y="1579880"/>
            <a:ext cx="8518525" cy="4254500"/>
          </a:xfrm>
          <a:prstGeom prst="rect">
            <a:avLst/>
          </a:prstGeom>
        </p:spPr>
        <p:txBody>
          <a:bodyPr vert="horz" wrap="square" lIns="0" tIns="147320" rIns="0" bIns="0" rtlCol="0">
            <a:spAutoFit/>
          </a:bodyPr>
          <a:lstStyle/>
          <a:p>
            <a:pPr marL="12700">
              <a:lnSpc>
                <a:spcPct val="100000"/>
              </a:lnSpc>
              <a:spcBef>
                <a:spcPts val="1160"/>
              </a:spcBef>
            </a:pPr>
            <a:r>
              <a:rPr sz="3200" dirty="0">
                <a:latin typeface="Arial"/>
                <a:cs typeface="Arial"/>
              </a:rPr>
              <a:t>DF = </a:t>
            </a:r>
            <a:r>
              <a:rPr sz="3200" spc="-5" dirty="0">
                <a:latin typeface="Arial"/>
                <a:cs typeface="Arial"/>
              </a:rPr>
              <a:t>(r </a:t>
            </a:r>
            <a:r>
              <a:rPr sz="3200" dirty="0">
                <a:latin typeface="Arial"/>
                <a:cs typeface="Arial"/>
              </a:rPr>
              <a:t>- 1) * </a:t>
            </a:r>
            <a:r>
              <a:rPr sz="3200" spc="-5" dirty="0">
                <a:latin typeface="Arial"/>
                <a:cs typeface="Arial"/>
              </a:rPr>
              <a:t>(c </a:t>
            </a:r>
            <a:r>
              <a:rPr sz="3200" dirty="0">
                <a:latin typeface="Arial"/>
                <a:cs typeface="Arial"/>
              </a:rPr>
              <a:t>- 1) = (2 - 1) * (3 - 1) =</a:t>
            </a:r>
            <a:r>
              <a:rPr sz="3200" spc="-100" dirty="0">
                <a:latin typeface="Arial"/>
                <a:cs typeface="Arial"/>
              </a:rPr>
              <a:t> </a:t>
            </a:r>
            <a:r>
              <a:rPr sz="3200" dirty="0">
                <a:latin typeface="Arial"/>
                <a:cs typeface="Arial"/>
              </a:rPr>
              <a:t>2</a:t>
            </a:r>
            <a:endParaRPr sz="3200">
              <a:latin typeface="Arial"/>
              <a:cs typeface="Arial"/>
            </a:endParaRPr>
          </a:p>
          <a:p>
            <a:pPr marL="12700" marR="116205">
              <a:lnSpc>
                <a:spcPct val="89800"/>
              </a:lnSpc>
              <a:spcBef>
                <a:spcPts val="1450"/>
              </a:spcBef>
            </a:pPr>
            <a:r>
              <a:rPr sz="3200" spc="-5" dirty="0">
                <a:latin typeface="Arial"/>
                <a:cs typeface="Arial"/>
              </a:rPr>
              <a:t>The </a:t>
            </a:r>
            <a:r>
              <a:rPr sz="3200" dirty="0">
                <a:latin typeface="Arial"/>
                <a:cs typeface="Arial"/>
              </a:rPr>
              <a:t>P-value is </a:t>
            </a:r>
            <a:r>
              <a:rPr sz="3200" spc="-5" dirty="0">
                <a:latin typeface="Arial"/>
                <a:cs typeface="Arial"/>
              </a:rPr>
              <a:t>the probability that </a:t>
            </a:r>
            <a:r>
              <a:rPr sz="3200" dirty="0">
                <a:latin typeface="Arial"/>
                <a:cs typeface="Arial"/>
              </a:rPr>
              <a:t>a chi-square  </a:t>
            </a:r>
            <a:r>
              <a:rPr sz="3200" spc="-5" dirty="0">
                <a:latin typeface="Arial"/>
                <a:cs typeface="Arial"/>
              </a:rPr>
              <a:t>statistic </a:t>
            </a:r>
            <a:r>
              <a:rPr sz="3200" dirty="0">
                <a:latin typeface="Arial"/>
                <a:cs typeface="Arial"/>
              </a:rPr>
              <a:t>having 2 degrees of </a:t>
            </a:r>
            <a:r>
              <a:rPr sz="3200" spc="-5" dirty="0">
                <a:latin typeface="Arial"/>
                <a:cs typeface="Arial"/>
              </a:rPr>
              <a:t>freedom </a:t>
            </a:r>
            <a:r>
              <a:rPr sz="3200" dirty="0">
                <a:latin typeface="Arial"/>
                <a:cs typeface="Arial"/>
              </a:rPr>
              <a:t>is more  </a:t>
            </a:r>
            <a:r>
              <a:rPr sz="3200" spc="-5" dirty="0">
                <a:latin typeface="Arial"/>
                <a:cs typeface="Arial"/>
              </a:rPr>
              <a:t>extreme than</a:t>
            </a:r>
            <a:r>
              <a:rPr sz="3200" dirty="0">
                <a:latin typeface="Arial"/>
                <a:cs typeface="Arial"/>
              </a:rPr>
              <a:t> </a:t>
            </a:r>
            <a:r>
              <a:rPr sz="3200" spc="-5" dirty="0">
                <a:latin typeface="Arial"/>
                <a:cs typeface="Arial"/>
              </a:rPr>
              <a:t>19.39.</a:t>
            </a:r>
            <a:endParaRPr sz="3200">
              <a:latin typeface="Arial"/>
              <a:cs typeface="Arial"/>
            </a:endParaRPr>
          </a:p>
          <a:p>
            <a:pPr marL="12700">
              <a:lnSpc>
                <a:spcPct val="100000"/>
              </a:lnSpc>
              <a:spcBef>
                <a:spcPts val="960"/>
              </a:spcBef>
            </a:pPr>
            <a:r>
              <a:rPr sz="3200" dirty="0">
                <a:latin typeface="Arial"/>
                <a:cs typeface="Arial"/>
              </a:rPr>
              <a:t>P(Χ2 &gt; </a:t>
            </a:r>
            <a:r>
              <a:rPr sz="3200" spc="-5" dirty="0">
                <a:latin typeface="Arial"/>
                <a:cs typeface="Arial"/>
              </a:rPr>
              <a:t>19.39) </a:t>
            </a:r>
            <a:r>
              <a:rPr sz="3200" dirty="0">
                <a:latin typeface="Arial"/>
                <a:cs typeface="Arial"/>
              </a:rPr>
              <a:t>&lt;</a:t>
            </a:r>
            <a:r>
              <a:rPr sz="3200" spc="-5" dirty="0">
                <a:latin typeface="Arial"/>
                <a:cs typeface="Arial"/>
              </a:rPr>
              <a:t> 0.005</a:t>
            </a:r>
            <a:endParaRPr sz="3200">
              <a:latin typeface="Arial"/>
              <a:cs typeface="Arial"/>
            </a:endParaRPr>
          </a:p>
          <a:p>
            <a:pPr marL="12700" marR="5080">
              <a:lnSpc>
                <a:spcPct val="89800"/>
              </a:lnSpc>
              <a:spcBef>
                <a:spcPts val="1450"/>
              </a:spcBef>
            </a:pPr>
            <a:r>
              <a:rPr sz="3200" b="1" dirty="0">
                <a:solidFill>
                  <a:srgbClr val="3465A4"/>
                </a:solidFill>
                <a:latin typeface="Arial"/>
                <a:cs typeface="Arial"/>
              </a:rPr>
              <a:t>Conclusion </a:t>
            </a:r>
            <a:r>
              <a:rPr sz="3200" spc="-5" dirty="0">
                <a:latin typeface="Arial"/>
                <a:cs typeface="Arial"/>
              </a:rPr>
              <a:t>:Since the </a:t>
            </a:r>
            <a:r>
              <a:rPr sz="3200" dirty="0">
                <a:latin typeface="Arial"/>
                <a:cs typeface="Arial"/>
              </a:rPr>
              <a:t>P-value </a:t>
            </a:r>
            <a:r>
              <a:rPr sz="3200" spc="-5" dirty="0">
                <a:latin typeface="Arial"/>
                <a:cs typeface="Arial"/>
              </a:rPr>
              <a:t>(0.0000) </a:t>
            </a:r>
            <a:r>
              <a:rPr sz="3200" dirty="0">
                <a:latin typeface="Arial"/>
                <a:cs typeface="Arial"/>
              </a:rPr>
              <a:t>is less  </a:t>
            </a:r>
            <a:r>
              <a:rPr sz="3200" spc="-5" dirty="0">
                <a:latin typeface="Arial"/>
                <a:cs typeface="Arial"/>
              </a:rPr>
              <a:t>than the significance </a:t>
            </a:r>
            <a:r>
              <a:rPr sz="3200" dirty="0">
                <a:latin typeface="Arial"/>
                <a:cs typeface="Arial"/>
              </a:rPr>
              <a:t>level </a:t>
            </a:r>
            <a:r>
              <a:rPr sz="3200" spc="-5" dirty="0">
                <a:latin typeface="Arial"/>
                <a:cs typeface="Arial"/>
              </a:rPr>
              <a:t>(0.05), </a:t>
            </a:r>
            <a:r>
              <a:rPr sz="3200" dirty="0">
                <a:latin typeface="Arial"/>
                <a:cs typeface="Arial"/>
              </a:rPr>
              <a:t>we reject </a:t>
            </a:r>
            <a:r>
              <a:rPr sz="3200" spc="-5" dirty="0">
                <a:latin typeface="Arial"/>
                <a:cs typeface="Arial"/>
              </a:rPr>
              <a:t>the  </a:t>
            </a:r>
            <a:r>
              <a:rPr sz="3200" dirty="0">
                <a:latin typeface="Arial"/>
                <a:cs typeface="Arial"/>
              </a:rPr>
              <a:t>null</a:t>
            </a:r>
            <a:r>
              <a:rPr sz="3200" spc="-5" dirty="0">
                <a:latin typeface="Arial"/>
                <a:cs typeface="Arial"/>
              </a:rPr>
              <a:t> hypothesis.</a:t>
            </a:r>
            <a:endParaRPr sz="3200">
              <a:latin typeface="Arial"/>
              <a:cs typeface="Arial"/>
            </a:endParaRPr>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300" y="5461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2</a:t>
            </a:r>
          </a:p>
        </p:txBody>
      </p:sp>
      <p:sp>
        <p:nvSpPr>
          <p:cNvPr id="3" name="object 3"/>
          <p:cNvSpPr txBox="1"/>
          <p:nvPr/>
        </p:nvSpPr>
        <p:spPr>
          <a:xfrm>
            <a:off x="596900" y="1858365"/>
            <a:ext cx="118745" cy="219075"/>
          </a:xfrm>
          <a:prstGeom prst="rect">
            <a:avLst/>
          </a:prstGeom>
        </p:spPr>
        <p:txBody>
          <a:bodyPr vert="horz" wrap="square" lIns="0" tIns="14604" rIns="0" bIns="0" rtlCol="0">
            <a:spAutoFit/>
          </a:bodyPr>
          <a:lstStyle/>
          <a:p>
            <a:pPr marL="12700">
              <a:lnSpc>
                <a:spcPct val="100000"/>
              </a:lnSpc>
              <a:spcBef>
                <a:spcPts val="114"/>
              </a:spcBef>
            </a:pPr>
            <a:r>
              <a:rPr sz="1250" spc="-25" dirty="0">
                <a:latin typeface="Trebuchet MS"/>
                <a:cs typeface="Trebuchet MS"/>
              </a:rPr>
              <a:t>●</a:t>
            </a:r>
            <a:endParaRPr sz="1250">
              <a:latin typeface="Trebuchet MS"/>
              <a:cs typeface="Trebuchet MS"/>
            </a:endParaRPr>
          </a:p>
        </p:txBody>
      </p:sp>
      <p:sp>
        <p:nvSpPr>
          <p:cNvPr id="4" name="object 4"/>
          <p:cNvSpPr txBox="1"/>
          <p:nvPr/>
        </p:nvSpPr>
        <p:spPr>
          <a:xfrm>
            <a:off x="889000" y="1712467"/>
            <a:ext cx="8176259" cy="1978660"/>
          </a:xfrm>
          <a:prstGeom prst="rect">
            <a:avLst/>
          </a:prstGeom>
        </p:spPr>
        <p:txBody>
          <a:bodyPr vert="horz" wrap="square" lIns="0" tIns="65405" rIns="0" bIns="0" rtlCol="0">
            <a:spAutoFit/>
          </a:bodyPr>
          <a:lstStyle/>
          <a:p>
            <a:pPr marL="12700" marR="5080">
              <a:lnSpc>
                <a:spcPts val="3000"/>
              </a:lnSpc>
              <a:spcBef>
                <a:spcPts val="515"/>
              </a:spcBef>
            </a:pPr>
            <a:r>
              <a:rPr sz="2800" spc="5" dirty="0">
                <a:latin typeface="Arial"/>
                <a:cs typeface="Arial"/>
              </a:rPr>
              <a:t>An article presents results of a survey of adults with  diabetes. Each respondent was catego rized by  gender and income level. The numbers in each  category (calculated from percentages given in the  article) are presented in the following</a:t>
            </a:r>
            <a:r>
              <a:rPr sz="2800" spc="-40" dirty="0">
                <a:latin typeface="Arial"/>
                <a:cs typeface="Arial"/>
              </a:rPr>
              <a:t> </a:t>
            </a:r>
            <a:r>
              <a:rPr sz="2800" spc="5" dirty="0">
                <a:latin typeface="Arial"/>
                <a:cs typeface="Arial"/>
              </a:rPr>
              <a:t>table.</a:t>
            </a:r>
            <a:endParaRPr sz="2800">
              <a:latin typeface="Arial"/>
              <a:cs typeface="Arial"/>
            </a:endParaRPr>
          </a:p>
        </p:txBody>
      </p:sp>
      <p:sp>
        <p:nvSpPr>
          <p:cNvPr id="5" name="object 5"/>
          <p:cNvSpPr txBox="1"/>
          <p:nvPr/>
        </p:nvSpPr>
        <p:spPr>
          <a:xfrm>
            <a:off x="596900" y="6049365"/>
            <a:ext cx="118745" cy="219075"/>
          </a:xfrm>
          <a:prstGeom prst="rect">
            <a:avLst/>
          </a:prstGeom>
        </p:spPr>
        <p:txBody>
          <a:bodyPr vert="horz" wrap="square" lIns="0" tIns="14604" rIns="0" bIns="0" rtlCol="0">
            <a:spAutoFit/>
          </a:bodyPr>
          <a:lstStyle/>
          <a:p>
            <a:pPr marL="12700">
              <a:lnSpc>
                <a:spcPct val="100000"/>
              </a:lnSpc>
              <a:spcBef>
                <a:spcPts val="114"/>
              </a:spcBef>
            </a:pPr>
            <a:r>
              <a:rPr sz="1250" spc="-25" dirty="0">
                <a:latin typeface="Trebuchet MS"/>
                <a:cs typeface="Trebuchet MS"/>
              </a:rPr>
              <a:t>●</a:t>
            </a:r>
            <a:endParaRPr sz="1250">
              <a:latin typeface="Trebuchet MS"/>
              <a:cs typeface="Trebuchet MS"/>
            </a:endParaRPr>
          </a:p>
        </p:txBody>
      </p:sp>
      <p:sp>
        <p:nvSpPr>
          <p:cNvPr id="6" name="object 6"/>
          <p:cNvSpPr txBox="1"/>
          <p:nvPr/>
        </p:nvSpPr>
        <p:spPr>
          <a:xfrm>
            <a:off x="889000" y="5903467"/>
            <a:ext cx="8296909" cy="835660"/>
          </a:xfrm>
          <a:prstGeom prst="rect">
            <a:avLst/>
          </a:prstGeom>
        </p:spPr>
        <p:txBody>
          <a:bodyPr vert="horz" wrap="square" lIns="0" tIns="65405" rIns="0" bIns="0" rtlCol="0">
            <a:spAutoFit/>
          </a:bodyPr>
          <a:lstStyle/>
          <a:p>
            <a:pPr marL="12700" marR="5080">
              <a:lnSpc>
                <a:spcPts val="3000"/>
              </a:lnSpc>
              <a:spcBef>
                <a:spcPts val="515"/>
              </a:spcBef>
            </a:pPr>
            <a:r>
              <a:rPr sz="2800" spc="5" dirty="0">
                <a:latin typeface="Arial"/>
                <a:cs typeface="Arial"/>
              </a:rPr>
              <a:t>Can you conclude that the proportions in the various  income categories </a:t>
            </a:r>
            <a:r>
              <a:rPr sz="2800" spc="-5" dirty="0">
                <a:latin typeface="Arial"/>
                <a:cs typeface="Arial"/>
              </a:rPr>
              <a:t>differ </a:t>
            </a:r>
            <a:r>
              <a:rPr sz="2800" spc="5" dirty="0">
                <a:latin typeface="Arial"/>
                <a:cs typeface="Arial"/>
              </a:rPr>
              <a:t>between </a:t>
            </a:r>
            <a:r>
              <a:rPr sz="2800" spc="10" dirty="0">
                <a:latin typeface="Arial"/>
                <a:cs typeface="Arial"/>
              </a:rPr>
              <a:t>men </a:t>
            </a:r>
            <a:r>
              <a:rPr sz="2800" spc="5" dirty="0">
                <a:latin typeface="Arial"/>
                <a:cs typeface="Arial"/>
              </a:rPr>
              <a:t>and</a:t>
            </a:r>
            <a:r>
              <a:rPr sz="2800" spc="-40" dirty="0">
                <a:latin typeface="Arial"/>
                <a:cs typeface="Arial"/>
              </a:rPr>
              <a:t> </a:t>
            </a:r>
            <a:r>
              <a:rPr sz="2800" spc="10" dirty="0">
                <a:latin typeface="Arial"/>
                <a:cs typeface="Arial"/>
              </a:rPr>
              <a:t>women?</a:t>
            </a:r>
            <a:endParaRPr sz="2800">
              <a:latin typeface="Arial"/>
              <a:cs typeface="Arial"/>
            </a:endParaRPr>
          </a:p>
        </p:txBody>
      </p:sp>
      <p:sp>
        <p:nvSpPr>
          <p:cNvPr id="7" name="object 7"/>
          <p:cNvSpPr/>
          <p:nvPr/>
        </p:nvSpPr>
        <p:spPr>
          <a:xfrm>
            <a:off x="1333430" y="3873233"/>
            <a:ext cx="6883538" cy="172773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2700" y="546100"/>
            <a:ext cx="4982845" cy="695960"/>
          </a:xfrm>
          <a:prstGeom prst="rect">
            <a:avLst/>
          </a:prstGeom>
        </p:spPr>
        <p:txBody>
          <a:bodyPr vert="horz" wrap="square" lIns="0" tIns="12700" rIns="0" bIns="0" rtlCol="0">
            <a:spAutoFit/>
          </a:bodyPr>
          <a:lstStyle/>
          <a:p>
            <a:pPr marL="12700">
              <a:lnSpc>
                <a:spcPct val="100000"/>
              </a:lnSpc>
              <a:spcBef>
                <a:spcPts val="100"/>
              </a:spcBef>
              <a:tabLst>
                <a:tab pos="3551554" algn="l"/>
              </a:tabLst>
            </a:pPr>
            <a:r>
              <a:rPr dirty="0"/>
              <a:t>C</a:t>
            </a:r>
            <a:r>
              <a:rPr spc="-5" dirty="0"/>
              <a:t>on</a:t>
            </a:r>
            <a:r>
              <a:rPr dirty="0"/>
              <a:t>t</a:t>
            </a:r>
            <a:r>
              <a:rPr spc="-5" dirty="0"/>
              <a:t>ing</a:t>
            </a:r>
            <a:r>
              <a:rPr dirty="0"/>
              <a:t>e</a:t>
            </a:r>
            <a:r>
              <a:rPr spc="-5" dirty="0"/>
              <a:t>n</a:t>
            </a:r>
            <a:r>
              <a:rPr dirty="0"/>
              <a:t>cy	</a:t>
            </a:r>
            <a:r>
              <a:rPr spc="-330" dirty="0"/>
              <a:t>T</a:t>
            </a:r>
            <a:r>
              <a:rPr dirty="0"/>
              <a:t>a</a:t>
            </a:r>
            <a:r>
              <a:rPr spc="-5" dirty="0"/>
              <a:t>bl</a:t>
            </a:r>
            <a:r>
              <a:rPr dirty="0"/>
              <a:t>e</a:t>
            </a:r>
          </a:p>
        </p:txBody>
      </p:sp>
      <p:graphicFrame>
        <p:nvGraphicFramePr>
          <p:cNvPr id="3" name="object 3"/>
          <p:cNvGraphicFramePr>
            <a:graphicFrameLocks noGrp="1"/>
          </p:cNvGraphicFramePr>
          <p:nvPr/>
        </p:nvGraphicFramePr>
        <p:xfrm>
          <a:off x="239599" y="1979499"/>
          <a:ext cx="9451975" cy="3371850"/>
        </p:xfrm>
        <a:graphic>
          <a:graphicData uri="http://schemas.openxmlformats.org/drawingml/2006/table">
            <a:tbl>
              <a:tblPr firstRow="1" bandRow="1">
                <a:tableStyleId>{2D5ABB26-0587-4C30-8999-92F81FD0307C}</a:tableStyleId>
              </a:tblPr>
              <a:tblGrid>
                <a:gridCol w="1349375"/>
                <a:gridCol w="1349375"/>
                <a:gridCol w="1349375"/>
                <a:gridCol w="1349375"/>
                <a:gridCol w="1349375"/>
                <a:gridCol w="1349375"/>
                <a:gridCol w="1355725"/>
              </a:tblGrid>
              <a:tr h="930275">
                <a:tc>
                  <a:txBody>
                    <a:bodyPr/>
                    <a:lstStyle/>
                    <a:p>
                      <a:pPr>
                        <a:lnSpc>
                          <a:spcPct val="100000"/>
                        </a:lnSpc>
                      </a:pPr>
                      <a:endParaRPr sz="20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9050" algn="ctr">
                        <a:lnSpc>
                          <a:spcPct val="100000"/>
                        </a:lnSpc>
                      </a:pPr>
                      <a:r>
                        <a:rPr sz="1800" dirty="0">
                          <a:latin typeface="Arial"/>
                          <a:cs typeface="Arial"/>
                        </a:rPr>
                        <a:t>Poor</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8735" algn="ctr">
                        <a:lnSpc>
                          <a:spcPct val="100000"/>
                        </a:lnSpc>
                      </a:pPr>
                      <a:r>
                        <a:rPr sz="1800" dirty="0">
                          <a:latin typeface="Arial"/>
                          <a:cs typeface="Arial"/>
                        </a:rPr>
                        <a:t>Near</a:t>
                      </a:r>
                      <a:r>
                        <a:rPr sz="1800" spc="-40" dirty="0">
                          <a:latin typeface="Arial"/>
                          <a:cs typeface="Arial"/>
                        </a:rPr>
                        <a:t> </a:t>
                      </a:r>
                      <a:r>
                        <a:rPr sz="1800" dirty="0">
                          <a:latin typeface="Arial"/>
                          <a:cs typeface="Arial"/>
                        </a:rPr>
                        <a:t>Poor</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2384" algn="ctr">
                        <a:lnSpc>
                          <a:spcPct val="100000"/>
                        </a:lnSpc>
                      </a:pPr>
                      <a:r>
                        <a:rPr sz="1800" dirty="0">
                          <a:latin typeface="Arial"/>
                          <a:cs typeface="Arial"/>
                        </a:rPr>
                        <a:t>Low</a:t>
                      </a:r>
                      <a:r>
                        <a:rPr sz="1800" spc="-60" dirty="0">
                          <a:latin typeface="Arial"/>
                          <a:cs typeface="Arial"/>
                        </a:rPr>
                        <a:t> </a:t>
                      </a:r>
                      <a:r>
                        <a:rPr sz="1800" dirty="0">
                          <a:latin typeface="Arial"/>
                          <a:cs typeface="Arial"/>
                        </a:rPr>
                        <a:t>income</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18770" marR="285115" indent="38100">
                        <a:lnSpc>
                          <a:spcPts val="1900"/>
                        </a:lnSpc>
                        <a:spcBef>
                          <a:spcPts val="280"/>
                        </a:spcBef>
                      </a:pPr>
                      <a:r>
                        <a:rPr sz="1800" dirty="0">
                          <a:latin typeface="Arial"/>
                          <a:cs typeface="Arial"/>
                        </a:rPr>
                        <a:t>Middle  income</a:t>
                      </a:r>
                      <a:endParaRPr sz="1800">
                        <a:latin typeface="Arial"/>
                        <a:cs typeface="Arial"/>
                      </a:endParaRPr>
                    </a:p>
                  </a:txBody>
                  <a:tcPr marL="0" marR="0" marT="3556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15595" marR="288290" indent="139700">
                        <a:lnSpc>
                          <a:spcPts val="1900"/>
                        </a:lnSpc>
                        <a:spcBef>
                          <a:spcPts val="280"/>
                        </a:spcBef>
                      </a:pPr>
                      <a:r>
                        <a:rPr sz="1800" spc="-5" dirty="0">
                          <a:latin typeface="Arial"/>
                          <a:cs typeface="Arial"/>
                        </a:rPr>
                        <a:t>High  </a:t>
                      </a:r>
                      <a:r>
                        <a:rPr sz="1800" dirty="0">
                          <a:latin typeface="Arial"/>
                          <a:cs typeface="Arial"/>
                        </a:rPr>
                        <a:t>income</a:t>
                      </a:r>
                      <a:endParaRPr sz="1800">
                        <a:latin typeface="Arial"/>
                        <a:cs typeface="Arial"/>
                      </a:endParaRPr>
                    </a:p>
                  </a:txBody>
                  <a:tcPr marL="0" marR="0" marT="3556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9685" algn="ctr">
                        <a:lnSpc>
                          <a:spcPct val="100000"/>
                        </a:lnSpc>
                      </a:pPr>
                      <a:r>
                        <a:rPr sz="1800" spc="-5" dirty="0">
                          <a:latin typeface="Arial"/>
                          <a:cs typeface="Arial"/>
                        </a:rPr>
                        <a:t>Row</a:t>
                      </a:r>
                      <a:r>
                        <a:rPr sz="1800" spc="-25" dirty="0">
                          <a:latin typeface="Arial"/>
                          <a:cs typeface="Arial"/>
                        </a:rPr>
                        <a:t> </a:t>
                      </a:r>
                      <a:r>
                        <a:rPr sz="1800" dirty="0">
                          <a:latin typeface="Arial"/>
                          <a:cs typeface="Arial"/>
                        </a:rPr>
                        <a:t>total</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755650">
                <a:tc>
                  <a:txBody>
                    <a:bodyPr/>
                    <a:lstStyle/>
                    <a:p>
                      <a:pPr marL="38100" algn="ctr">
                        <a:lnSpc>
                          <a:spcPts val="2130"/>
                        </a:lnSpc>
                      </a:pPr>
                      <a:r>
                        <a:rPr sz="1800" dirty="0">
                          <a:latin typeface="Arial"/>
                          <a:cs typeface="Arial"/>
                        </a:rPr>
                        <a:t>Men</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9685" algn="ctr">
                        <a:lnSpc>
                          <a:spcPts val="2130"/>
                        </a:lnSpc>
                      </a:pPr>
                      <a:r>
                        <a:rPr sz="1800" dirty="0">
                          <a:latin typeface="Arial"/>
                          <a:cs typeface="Arial"/>
                        </a:rPr>
                        <a:t>156</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8100" algn="ctr">
                        <a:lnSpc>
                          <a:spcPts val="2130"/>
                        </a:lnSpc>
                      </a:pPr>
                      <a:r>
                        <a:rPr sz="1800" dirty="0">
                          <a:latin typeface="Arial"/>
                          <a:cs typeface="Arial"/>
                        </a:rPr>
                        <a:t>77</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2384" algn="ctr">
                        <a:lnSpc>
                          <a:spcPts val="2130"/>
                        </a:lnSpc>
                      </a:pPr>
                      <a:r>
                        <a:rPr sz="1800" dirty="0">
                          <a:latin typeface="Arial"/>
                          <a:cs typeface="Arial"/>
                        </a:rPr>
                        <a:t>253</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6034" algn="ctr">
                        <a:lnSpc>
                          <a:spcPts val="2130"/>
                        </a:lnSpc>
                      </a:pPr>
                      <a:r>
                        <a:rPr sz="1800" dirty="0">
                          <a:latin typeface="Arial"/>
                          <a:cs typeface="Arial"/>
                        </a:rPr>
                        <a:t>513</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493395">
                        <a:lnSpc>
                          <a:spcPts val="2130"/>
                        </a:lnSpc>
                      </a:pPr>
                      <a:r>
                        <a:rPr sz="1800" dirty="0">
                          <a:latin typeface="Arial"/>
                          <a:cs typeface="Arial"/>
                        </a:rPr>
                        <a:t>604</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2384" algn="ctr">
                        <a:lnSpc>
                          <a:spcPts val="2130"/>
                        </a:lnSpc>
                      </a:pPr>
                      <a:r>
                        <a:rPr sz="1800" dirty="0">
                          <a:latin typeface="Arial"/>
                          <a:cs typeface="Arial"/>
                        </a:rPr>
                        <a:t>1603</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755650">
                <a:tc>
                  <a:txBody>
                    <a:bodyPr/>
                    <a:lstStyle/>
                    <a:p>
                      <a:pPr marL="21590" algn="ctr">
                        <a:lnSpc>
                          <a:spcPct val="100000"/>
                        </a:lnSpc>
                        <a:spcBef>
                          <a:spcPts val="15"/>
                        </a:spcBef>
                      </a:pPr>
                      <a:r>
                        <a:rPr sz="1800" spc="-10" dirty="0">
                          <a:latin typeface="Arial"/>
                          <a:cs typeface="Arial"/>
                        </a:rPr>
                        <a:t>Women</a:t>
                      </a:r>
                      <a:endParaRPr sz="1800">
                        <a:latin typeface="Arial"/>
                        <a:cs typeface="Arial"/>
                      </a:endParaRPr>
                    </a:p>
                  </a:txBody>
                  <a:tcPr marL="0" marR="0" marT="19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9685" algn="ctr">
                        <a:lnSpc>
                          <a:spcPct val="100000"/>
                        </a:lnSpc>
                        <a:spcBef>
                          <a:spcPts val="15"/>
                        </a:spcBef>
                      </a:pPr>
                      <a:r>
                        <a:rPr sz="1800" dirty="0">
                          <a:latin typeface="Arial"/>
                          <a:cs typeface="Arial"/>
                        </a:rPr>
                        <a:t>348</a:t>
                      </a:r>
                      <a:endParaRPr sz="1800">
                        <a:latin typeface="Arial"/>
                        <a:cs typeface="Arial"/>
                      </a:endParaRPr>
                    </a:p>
                  </a:txBody>
                  <a:tcPr marL="0" marR="0" marT="19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8735" algn="ctr">
                        <a:lnSpc>
                          <a:spcPct val="100000"/>
                        </a:lnSpc>
                        <a:spcBef>
                          <a:spcPts val="15"/>
                        </a:spcBef>
                      </a:pPr>
                      <a:r>
                        <a:rPr sz="1800" dirty="0">
                          <a:latin typeface="Arial"/>
                          <a:cs typeface="Arial"/>
                        </a:rPr>
                        <a:t>152</a:t>
                      </a:r>
                      <a:endParaRPr sz="1800">
                        <a:latin typeface="Arial"/>
                        <a:cs typeface="Arial"/>
                      </a:endParaRPr>
                    </a:p>
                  </a:txBody>
                  <a:tcPr marL="0" marR="0" marT="19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2384" algn="ctr">
                        <a:lnSpc>
                          <a:spcPct val="100000"/>
                        </a:lnSpc>
                        <a:spcBef>
                          <a:spcPts val="15"/>
                        </a:spcBef>
                      </a:pPr>
                      <a:r>
                        <a:rPr sz="1800" dirty="0">
                          <a:latin typeface="Arial"/>
                          <a:cs typeface="Arial"/>
                        </a:rPr>
                        <a:t>433</a:t>
                      </a:r>
                      <a:endParaRPr sz="1800">
                        <a:latin typeface="Arial"/>
                        <a:cs typeface="Arial"/>
                      </a:endParaRPr>
                    </a:p>
                  </a:txBody>
                  <a:tcPr marL="0" marR="0" marT="19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6034" algn="ctr">
                        <a:lnSpc>
                          <a:spcPct val="100000"/>
                        </a:lnSpc>
                        <a:spcBef>
                          <a:spcPts val="15"/>
                        </a:spcBef>
                      </a:pPr>
                      <a:r>
                        <a:rPr sz="1800" dirty="0">
                          <a:latin typeface="Arial"/>
                          <a:cs typeface="Arial"/>
                        </a:rPr>
                        <a:t>592</a:t>
                      </a:r>
                      <a:endParaRPr sz="1800">
                        <a:latin typeface="Arial"/>
                        <a:cs typeface="Arial"/>
                      </a:endParaRPr>
                    </a:p>
                  </a:txBody>
                  <a:tcPr marL="0" marR="0" marT="19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506095">
                        <a:lnSpc>
                          <a:spcPct val="100000"/>
                        </a:lnSpc>
                        <a:spcBef>
                          <a:spcPts val="15"/>
                        </a:spcBef>
                      </a:pPr>
                      <a:r>
                        <a:rPr sz="1800" spc="-45" dirty="0">
                          <a:latin typeface="Arial"/>
                          <a:cs typeface="Arial"/>
                        </a:rPr>
                        <a:t>511</a:t>
                      </a:r>
                      <a:endParaRPr sz="1800">
                        <a:latin typeface="Arial"/>
                        <a:cs typeface="Arial"/>
                      </a:endParaRPr>
                    </a:p>
                  </a:txBody>
                  <a:tcPr marL="0" marR="0" marT="19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2384" algn="ctr">
                        <a:lnSpc>
                          <a:spcPct val="100000"/>
                        </a:lnSpc>
                        <a:spcBef>
                          <a:spcPts val="15"/>
                        </a:spcBef>
                      </a:pPr>
                      <a:r>
                        <a:rPr sz="1800" dirty="0">
                          <a:latin typeface="Arial"/>
                          <a:cs typeface="Arial"/>
                        </a:rPr>
                        <a:t>2036</a:t>
                      </a:r>
                      <a:endParaRPr sz="1800">
                        <a:latin typeface="Arial"/>
                        <a:cs typeface="Arial"/>
                      </a:endParaRPr>
                    </a:p>
                  </a:txBody>
                  <a:tcPr marL="0" marR="0" marT="19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930275">
                <a:tc>
                  <a:txBody>
                    <a:bodyPr/>
                    <a:lstStyle/>
                    <a:p>
                      <a:pPr marL="471170" marR="259715" indent="-177800">
                        <a:lnSpc>
                          <a:spcPts val="2000"/>
                        </a:lnSpc>
                        <a:spcBef>
                          <a:spcPts val="165"/>
                        </a:spcBef>
                      </a:pPr>
                      <a:r>
                        <a:rPr sz="1800" dirty="0">
                          <a:latin typeface="Arial"/>
                          <a:cs typeface="Arial"/>
                        </a:rPr>
                        <a:t>Column  </a:t>
                      </a:r>
                      <a:r>
                        <a:rPr sz="1800" spc="-5" dirty="0">
                          <a:latin typeface="Arial"/>
                          <a:cs typeface="Arial"/>
                        </a:rPr>
                        <a:t>total</a:t>
                      </a:r>
                      <a:endParaRPr sz="1800">
                        <a:latin typeface="Arial"/>
                        <a:cs typeface="Arial"/>
                      </a:endParaRPr>
                    </a:p>
                  </a:txBody>
                  <a:tcPr marL="0" marR="0" marT="2095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9685" algn="ctr">
                        <a:lnSpc>
                          <a:spcPts val="2125"/>
                        </a:lnSpc>
                      </a:pPr>
                      <a:r>
                        <a:rPr sz="1800" dirty="0">
                          <a:latin typeface="Arial"/>
                          <a:cs typeface="Arial"/>
                        </a:rPr>
                        <a:t>504</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8735" algn="ctr">
                        <a:lnSpc>
                          <a:spcPts val="2125"/>
                        </a:lnSpc>
                      </a:pPr>
                      <a:r>
                        <a:rPr sz="1800" dirty="0">
                          <a:latin typeface="Arial"/>
                          <a:cs typeface="Arial"/>
                        </a:rPr>
                        <a:t>229</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2384" algn="ctr">
                        <a:lnSpc>
                          <a:spcPts val="2125"/>
                        </a:lnSpc>
                      </a:pPr>
                      <a:r>
                        <a:rPr sz="1800" dirty="0">
                          <a:latin typeface="Arial"/>
                          <a:cs typeface="Arial"/>
                        </a:rPr>
                        <a:t>686</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4290" algn="ctr">
                        <a:lnSpc>
                          <a:spcPts val="2125"/>
                        </a:lnSpc>
                      </a:pPr>
                      <a:r>
                        <a:rPr sz="1800" spc="-40" dirty="0">
                          <a:latin typeface="Arial"/>
                          <a:cs typeface="Arial"/>
                        </a:rPr>
                        <a:t>1105</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455295">
                        <a:lnSpc>
                          <a:spcPts val="2125"/>
                        </a:lnSpc>
                      </a:pPr>
                      <a:r>
                        <a:rPr sz="1800" spc="-70" dirty="0">
                          <a:latin typeface="Arial"/>
                          <a:cs typeface="Arial"/>
                        </a:rPr>
                        <a:t>1115</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2384" algn="ctr">
                        <a:lnSpc>
                          <a:spcPts val="2125"/>
                        </a:lnSpc>
                      </a:pPr>
                      <a:r>
                        <a:rPr sz="1800" dirty="0">
                          <a:latin typeface="Arial"/>
                          <a:cs typeface="Arial"/>
                        </a:rPr>
                        <a:t>3639</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7300" y="330200"/>
            <a:ext cx="7571105" cy="695960"/>
          </a:xfrm>
          <a:prstGeom prst="rect">
            <a:avLst/>
          </a:prstGeom>
        </p:spPr>
        <p:txBody>
          <a:bodyPr vert="horz" wrap="square" lIns="0" tIns="12700" rIns="0" bIns="0" rtlCol="0">
            <a:spAutoFit/>
          </a:bodyPr>
          <a:lstStyle/>
          <a:p>
            <a:pPr marL="12700">
              <a:lnSpc>
                <a:spcPct val="100000"/>
              </a:lnSpc>
              <a:spcBef>
                <a:spcPts val="100"/>
              </a:spcBef>
              <a:tabLst>
                <a:tab pos="5633720" algn="l"/>
              </a:tabLst>
            </a:pPr>
            <a:r>
              <a:rPr dirty="0"/>
              <a:t>Ex</a:t>
            </a:r>
            <a:r>
              <a:rPr spc="-5" dirty="0"/>
              <a:t>p</a:t>
            </a:r>
            <a:r>
              <a:rPr dirty="0"/>
              <a:t>ected</a:t>
            </a:r>
            <a:r>
              <a:rPr spc="-5" dirty="0"/>
              <a:t> F</a:t>
            </a:r>
            <a:r>
              <a:rPr dirty="0"/>
              <a:t>re</a:t>
            </a:r>
            <a:r>
              <a:rPr spc="-5" dirty="0"/>
              <a:t>qu</a:t>
            </a:r>
            <a:r>
              <a:rPr dirty="0"/>
              <a:t>e</a:t>
            </a:r>
            <a:r>
              <a:rPr spc="-5" dirty="0"/>
              <a:t>n</a:t>
            </a:r>
            <a:r>
              <a:rPr dirty="0"/>
              <a:t>cy	C</a:t>
            </a:r>
            <a:r>
              <a:rPr spc="-5" dirty="0"/>
              <a:t>oun</a:t>
            </a:r>
            <a:r>
              <a:rPr dirty="0"/>
              <a:t>ts</a:t>
            </a:r>
          </a:p>
        </p:txBody>
      </p:sp>
      <p:graphicFrame>
        <p:nvGraphicFramePr>
          <p:cNvPr id="3" name="object 3"/>
          <p:cNvGraphicFramePr>
            <a:graphicFrameLocks noGrp="1"/>
          </p:cNvGraphicFramePr>
          <p:nvPr/>
        </p:nvGraphicFramePr>
        <p:xfrm>
          <a:off x="61799" y="1941399"/>
          <a:ext cx="9848849" cy="4611370"/>
        </p:xfrm>
        <a:graphic>
          <a:graphicData uri="http://schemas.openxmlformats.org/drawingml/2006/table">
            <a:tbl>
              <a:tblPr firstRow="1" bandRow="1">
                <a:tableStyleId>{2D5ABB26-0587-4C30-8999-92F81FD0307C}</a:tableStyleId>
              </a:tblPr>
              <a:tblGrid>
                <a:gridCol w="1214755"/>
                <a:gridCol w="1214755"/>
                <a:gridCol w="965200"/>
                <a:gridCol w="1062355"/>
                <a:gridCol w="4013834"/>
                <a:gridCol w="1377950"/>
              </a:tblGrid>
              <a:tr h="499745">
                <a:tc>
                  <a:txBody>
                    <a:bodyPr/>
                    <a:lstStyle/>
                    <a:p>
                      <a:pPr marL="20320" algn="ctr">
                        <a:lnSpc>
                          <a:spcPct val="100000"/>
                        </a:lnSpc>
                      </a:pPr>
                      <a:r>
                        <a:rPr sz="1800" dirty="0">
                          <a:latin typeface="Arial"/>
                          <a:cs typeface="Arial"/>
                        </a:rPr>
                        <a:t>Cell</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6510" algn="ctr">
                        <a:lnSpc>
                          <a:spcPct val="100000"/>
                        </a:lnSpc>
                      </a:pPr>
                      <a:r>
                        <a:rPr sz="1800" dirty="0">
                          <a:latin typeface="Arial"/>
                          <a:cs typeface="Arial"/>
                        </a:rPr>
                        <a:t>n</a:t>
                      </a:r>
                      <a:r>
                        <a:rPr sz="1800" baseline="-27777" dirty="0">
                          <a:latin typeface="Arial"/>
                          <a:cs typeface="Arial"/>
                        </a:rPr>
                        <a:t>r</a:t>
                      </a:r>
                      <a:endParaRPr sz="1800" baseline="-27777">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0955" algn="ctr">
                        <a:lnSpc>
                          <a:spcPct val="100000"/>
                        </a:lnSpc>
                      </a:pPr>
                      <a:r>
                        <a:rPr sz="1800" dirty="0">
                          <a:latin typeface="Arial"/>
                          <a:cs typeface="Arial"/>
                        </a:rPr>
                        <a:t>n</a:t>
                      </a:r>
                      <a:r>
                        <a:rPr sz="1800" baseline="-27777" dirty="0">
                          <a:latin typeface="Arial"/>
                          <a:cs typeface="Arial"/>
                        </a:rPr>
                        <a:t>c</a:t>
                      </a:r>
                      <a:endParaRPr sz="1800" baseline="-27777">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5400" algn="ctr">
                        <a:lnSpc>
                          <a:spcPct val="100000"/>
                        </a:lnSpc>
                      </a:pPr>
                      <a:r>
                        <a:rPr sz="1800" dirty="0">
                          <a:latin typeface="Arial"/>
                          <a:cs typeface="Arial"/>
                        </a:rPr>
                        <a:t>n</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183005">
                        <a:lnSpc>
                          <a:spcPct val="100000"/>
                        </a:lnSpc>
                      </a:pPr>
                      <a:r>
                        <a:rPr sz="1800" spc="-20" dirty="0">
                          <a:latin typeface="Arial"/>
                          <a:cs typeface="Arial"/>
                        </a:rPr>
                        <a:t>E</a:t>
                      </a:r>
                      <a:r>
                        <a:rPr sz="1800" spc="-30" baseline="-27777" dirty="0">
                          <a:latin typeface="Arial"/>
                          <a:cs typeface="Arial"/>
                        </a:rPr>
                        <a:t>r,c </a:t>
                      </a:r>
                      <a:r>
                        <a:rPr sz="1800" dirty="0">
                          <a:latin typeface="Arial"/>
                          <a:cs typeface="Arial"/>
                        </a:rPr>
                        <a:t>= (n</a:t>
                      </a:r>
                      <a:r>
                        <a:rPr sz="1800" baseline="-27777" dirty="0">
                          <a:latin typeface="Arial"/>
                          <a:cs typeface="Arial"/>
                        </a:rPr>
                        <a:t>r </a:t>
                      </a:r>
                      <a:r>
                        <a:rPr sz="1800" dirty="0">
                          <a:latin typeface="Arial"/>
                          <a:cs typeface="Arial"/>
                        </a:rPr>
                        <a:t>* n</a:t>
                      </a:r>
                      <a:r>
                        <a:rPr sz="1800" baseline="-27777" dirty="0">
                          <a:latin typeface="Arial"/>
                          <a:cs typeface="Arial"/>
                        </a:rPr>
                        <a:t>c </a:t>
                      </a:r>
                      <a:r>
                        <a:rPr sz="1800" dirty="0">
                          <a:latin typeface="Arial"/>
                          <a:cs typeface="Arial"/>
                        </a:rPr>
                        <a:t>) /</a:t>
                      </a:r>
                      <a:r>
                        <a:rPr sz="1800" spc="-135" dirty="0">
                          <a:latin typeface="Arial"/>
                          <a:cs typeface="Arial"/>
                        </a:rPr>
                        <a:t> </a:t>
                      </a:r>
                      <a:r>
                        <a:rPr sz="1800" dirty="0">
                          <a:latin typeface="Arial"/>
                          <a:cs typeface="Arial"/>
                        </a:rPr>
                        <a:t>n</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1115" algn="ctr">
                        <a:lnSpc>
                          <a:spcPct val="100000"/>
                        </a:lnSpc>
                        <a:spcBef>
                          <a:spcPts val="610"/>
                        </a:spcBef>
                      </a:pPr>
                      <a:r>
                        <a:rPr sz="2700" baseline="18518" dirty="0">
                          <a:latin typeface="Arial"/>
                          <a:cs typeface="Arial"/>
                        </a:rPr>
                        <a:t>E</a:t>
                      </a:r>
                      <a:r>
                        <a:rPr sz="1200" dirty="0">
                          <a:latin typeface="Arial"/>
                          <a:cs typeface="Arial"/>
                        </a:rPr>
                        <a:t>1,1</a:t>
                      </a:r>
                      <a:endParaRPr sz="1200">
                        <a:latin typeface="Arial"/>
                        <a:cs typeface="Arial"/>
                      </a:endParaRPr>
                    </a:p>
                  </a:txBody>
                  <a:tcPr marL="0" marR="0" marT="7747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410845">
                <a:tc>
                  <a:txBody>
                    <a:bodyPr/>
                    <a:lstStyle/>
                    <a:p>
                      <a:pPr marL="33020" algn="ctr">
                        <a:lnSpc>
                          <a:spcPts val="2120"/>
                        </a:lnSpc>
                      </a:pPr>
                      <a:r>
                        <a:rPr sz="1800" spc="-5" dirty="0">
                          <a:latin typeface="Arial"/>
                          <a:cs typeface="Arial"/>
                        </a:rPr>
                        <a:t>1,</a:t>
                      </a:r>
                      <a:r>
                        <a:rPr sz="1800" spc="-15" dirty="0">
                          <a:latin typeface="Arial"/>
                          <a:cs typeface="Arial"/>
                        </a:rPr>
                        <a:t> </a:t>
                      </a:r>
                      <a:r>
                        <a:rPr sz="1800" dirty="0">
                          <a:latin typeface="Arial"/>
                          <a:cs typeface="Arial"/>
                        </a:rPr>
                        <a:t>1</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7145" algn="ctr">
                        <a:lnSpc>
                          <a:spcPts val="2120"/>
                        </a:lnSpc>
                      </a:pPr>
                      <a:r>
                        <a:rPr sz="1800" dirty="0">
                          <a:latin typeface="Arial"/>
                          <a:cs typeface="Arial"/>
                        </a:rPr>
                        <a:t>1603</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1590" algn="ctr">
                        <a:lnSpc>
                          <a:spcPts val="2120"/>
                        </a:lnSpc>
                      </a:pPr>
                      <a:r>
                        <a:rPr sz="1800" dirty="0">
                          <a:latin typeface="Arial"/>
                          <a:cs typeface="Arial"/>
                        </a:rPr>
                        <a:t>504</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6034" algn="ctr">
                        <a:lnSpc>
                          <a:spcPts val="2120"/>
                        </a:lnSpc>
                      </a:pPr>
                      <a:r>
                        <a:rPr sz="1800" dirty="0">
                          <a:latin typeface="Arial"/>
                          <a:cs typeface="Arial"/>
                        </a:rPr>
                        <a:t>3639</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005205">
                        <a:lnSpc>
                          <a:spcPts val="2120"/>
                        </a:lnSpc>
                      </a:pPr>
                      <a:r>
                        <a:rPr sz="1800" dirty="0">
                          <a:latin typeface="Arial"/>
                          <a:cs typeface="Arial"/>
                        </a:rPr>
                        <a:t>(1603 * 504 ) /</a:t>
                      </a:r>
                      <a:r>
                        <a:rPr sz="1800" spc="-35" dirty="0">
                          <a:latin typeface="Arial"/>
                          <a:cs typeface="Arial"/>
                        </a:rPr>
                        <a:t> </a:t>
                      </a:r>
                      <a:r>
                        <a:rPr sz="1800" dirty="0">
                          <a:latin typeface="Arial"/>
                          <a:cs typeface="Arial"/>
                        </a:rPr>
                        <a:t>3639</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5560" algn="ctr">
                        <a:lnSpc>
                          <a:spcPts val="2120"/>
                        </a:lnSpc>
                      </a:pPr>
                      <a:r>
                        <a:rPr sz="1800" dirty="0">
                          <a:latin typeface="Arial"/>
                          <a:cs typeface="Arial"/>
                        </a:rPr>
                        <a:t>222.01</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410845">
                <a:tc>
                  <a:txBody>
                    <a:bodyPr/>
                    <a:lstStyle/>
                    <a:p>
                      <a:pPr marL="33020" algn="ctr">
                        <a:lnSpc>
                          <a:spcPct val="100000"/>
                        </a:lnSpc>
                        <a:spcBef>
                          <a:spcPts val="20"/>
                        </a:spcBef>
                      </a:pPr>
                      <a:r>
                        <a:rPr sz="1800" spc="-5" dirty="0">
                          <a:latin typeface="Arial"/>
                          <a:cs typeface="Arial"/>
                        </a:rPr>
                        <a:t>1,</a:t>
                      </a:r>
                      <a:r>
                        <a:rPr sz="1800" spc="-15" dirty="0">
                          <a:latin typeface="Arial"/>
                          <a:cs typeface="Arial"/>
                        </a:rPr>
                        <a:t> </a:t>
                      </a:r>
                      <a:r>
                        <a:rPr sz="1800" dirty="0">
                          <a:latin typeface="Arial"/>
                          <a:cs typeface="Arial"/>
                        </a:rPr>
                        <a:t>2</a:t>
                      </a:r>
                      <a:endParaRPr sz="1800">
                        <a:latin typeface="Arial"/>
                        <a:cs typeface="Arial"/>
                      </a:endParaRPr>
                    </a:p>
                  </a:txBody>
                  <a:tcPr marL="0" marR="0" marT="254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7145" algn="ctr">
                        <a:lnSpc>
                          <a:spcPct val="100000"/>
                        </a:lnSpc>
                        <a:spcBef>
                          <a:spcPts val="20"/>
                        </a:spcBef>
                      </a:pPr>
                      <a:r>
                        <a:rPr sz="1800" dirty="0">
                          <a:latin typeface="Arial"/>
                          <a:cs typeface="Arial"/>
                        </a:rPr>
                        <a:t>1603</a:t>
                      </a:r>
                      <a:endParaRPr sz="1800">
                        <a:latin typeface="Arial"/>
                        <a:cs typeface="Arial"/>
                      </a:endParaRPr>
                    </a:p>
                  </a:txBody>
                  <a:tcPr marL="0" marR="0" marT="254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1590" algn="ctr">
                        <a:lnSpc>
                          <a:spcPct val="100000"/>
                        </a:lnSpc>
                        <a:spcBef>
                          <a:spcPts val="20"/>
                        </a:spcBef>
                      </a:pPr>
                      <a:r>
                        <a:rPr sz="1800" dirty="0">
                          <a:latin typeface="Arial"/>
                          <a:cs typeface="Arial"/>
                        </a:rPr>
                        <a:t>229</a:t>
                      </a:r>
                      <a:endParaRPr sz="1800">
                        <a:latin typeface="Arial"/>
                        <a:cs typeface="Arial"/>
                      </a:endParaRPr>
                    </a:p>
                  </a:txBody>
                  <a:tcPr marL="0" marR="0" marT="254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6034" algn="ctr">
                        <a:lnSpc>
                          <a:spcPct val="100000"/>
                        </a:lnSpc>
                        <a:spcBef>
                          <a:spcPts val="20"/>
                        </a:spcBef>
                      </a:pPr>
                      <a:r>
                        <a:rPr sz="1800" dirty="0">
                          <a:latin typeface="Arial"/>
                          <a:cs typeface="Arial"/>
                        </a:rPr>
                        <a:t>3639</a:t>
                      </a:r>
                      <a:endParaRPr sz="1800">
                        <a:latin typeface="Arial"/>
                        <a:cs typeface="Arial"/>
                      </a:endParaRPr>
                    </a:p>
                  </a:txBody>
                  <a:tcPr marL="0" marR="0" marT="254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005205">
                        <a:lnSpc>
                          <a:spcPct val="100000"/>
                        </a:lnSpc>
                        <a:spcBef>
                          <a:spcPts val="20"/>
                        </a:spcBef>
                      </a:pPr>
                      <a:r>
                        <a:rPr sz="1800" dirty="0">
                          <a:latin typeface="Arial"/>
                          <a:cs typeface="Arial"/>
                        </a:rPr>
                        <a:t>(1603 * 229 ) /</a:t>
                      </a:r>
                      <a:r>
                        <a:rPr sz="1800" spc="-35" dirty="0">
                          <a:latin typeface="Arial"/>
                          <a:cs typeface="Arial"/>
                        </a:rPr>
                        <a:t> </a:t>
                      </a:r>
                      <a:r>
                        <a:rPr sz="1800" dirty="0">
                          <a:latin typeface="Arial"/>
                          <a:cs typeface="Arial"/>
                        </a:rPr>
                        <a:t>3639</a:t>
                      </a:r>
                      <a:endParaRPr sz="1800">
                        <a:latin typeface="Arial"/>
                        <a:cs typeface="Arial"/>
                      </a:endParaRPr>
                    </a:p>
                  </a:txBody>
                  <a:tcPr marL="0" marR="0" marT="254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5560" algn="ctr">
                        <a:lnSpc>
                          <a:spcPct val="100000"/>
                        </a:lnSpc>
                        <a:spcBef>
                          <a:spcPts val="20"/>
                        </a:spcBef>
                      </a:pPr>
                      <a:r>
                        <a:rPr sz="1800" dirty="0">
                          <a:latin typeface="Arial"/>
                          <a:cs typeface="Arial"/>
                        </a:rPr>
                        <a:t>100.88</a:t>
                      </a:r>
                      <a:endParaRPr sz="1800">
                        <a:latin typeface="Arial"/>
                        <a:cs typeface="Arial"/>
                      </a:endParaRPr>
                    </a:p>
                  </a:txBody>
                  <a:tcPr marL="0" marR="0" marT="254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410845">
                <a:tc>
                  <a:txBody>
                    <a:bodyPr/>
                    <a:lstStyle/>
                    <a:p>
                      <a:pPr marL="33020" algn="ctr">
                        <a:lnSpc>
                          <a:spcPts val="2145"/>
                        </a:lnSpc>
                      </a:pPr>
                      <a:r>
                        <a:rPr sz="1800" spc="-5" dirty="0">
                          <a:latin typeface="Arial"/>
                          <a:cs typeface="Arial"/>
                        </a:rPr>
                        <a:t>1,</a:t>
                      </a:r>
                      <a:r>
                        <a:rPr sz="1800" spc="-15" dirty="0">
                          <a:latin typeface="Arial"/>
                          <a:cs typeface="Arial"/>
                        </a:rPr>
                        <a:t> </a:t>
                      </a:r>
                      <a:r>
                        <a:rPr sz="1800" dirty="0">
                          <a:latin typeface="Arial"/>
                          <a:cs typeface="Arial"/>
                        </a:rPr>
                        <a:t>3</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7145" algn="ctr">
                        <a:lnSpc>
                          <a:spcPts val="2145"/>
                        </a:lnSpc>
                      </a:pPr>
                      <a:r>
                        <a:rPr sz="1800" dirty="0">
                          <a:latin typeface="Arial"/>
                          <a:cs typeface="Arial"/>
                        </a:rPr>
                        <a:t>1603</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1590" algn="ctr">
                        <a:lnSpc>
                          <a:spcPts val="2145"/>
                        </a:lnSpc>
                      </a:pPr>
                      <a:r>
                        <a:rPr sz="1800" dirty="0">
                          <a:latin typeface="Arial"/>
                          <a:cs typeface="Arial"/>
                        </a:rPr>
                        <a:t>686</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6034" algn="ctr">
                        <a:lnSpc>
                          <a:spcPts val="2145"/>
                        </a:lnSpc>
                      </a:pPr>
                      <a:r>
                        <a:rPr sz="1800" dirty="0">
                          <a:latin typeface="Arial"/>
                          <a:cs typeface="Arial"/>
                        </a:rPr>
                        <a:t>3639</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005205">
                        <a:lnSpc>
                          <a:spcPts val="2145"/>
                        </a:lnSpc>
                      </a:pPr>
                      <a:r>
                        <a:rPr sz="1800" dirty="0">
                          <a:latin typeface="Arial"/>
                          <a:cs typeface="Arial"/>
                        </a:rPr>
                        <a:t>(1603 * 686 ) /</a:t>
                      </a:r>
                      <a:r>
                        <a:rPr sz="1800" spc="-35" dirty="0">
                          <a:latin typeface="Arial"/>
                          <a:cs typeface="Arial"/>
                        </a:rPr>
                        <a:t> </a:t>
                      </a:r>
                      <a:r>
                        <a:rPr sz="1800" dirty="0">
                          <a:latin typeface="Arial"/>
                          <a:cs typeface="Arial"/>
                        </a:rPr>
                        <a:t>3639</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5560" algn="ctr">
                        <a:lnSpc>
                          <a:spcPts val="2145"/>
                        </a:lnSpc>
                      </a:pPr>
                      <a:r>
                        <a:rPr sz="1800" dirty="0">
                          <a:latin typeface="Arial"/>
                          <a:cs typeface="Arial"/>
                        </a:rPr>
                        <a:t>302.19</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410845">
                <a:tc>
                  <a:txBody>
                    <a:bodyPr/>
                    <a:lstStyle/>
                    <a:p>
                      <a:pPr marL="33020" algn="ctr">
                        <a:lnSpc>
                          <a:spcPts val="2105"/>
                        </a:lnSpc>
                      </a:pPr>
                      <a:r>
                        <a:rPr sz="1800" spc="-5" dirty="0">
                          <a:latin typeface="Arial"/>
                          <a:cs typeface="Arial"/>
                        </a:rPr>
                        <a:t>1,</a:t>
                      </a:r>
                      <a:r>
                        <a:rPr sz="1800" spc="-15" dirty="0">
                          <a:latin typeface="Arial"/>
                          <a:cs typeface="Arial"/>
                        </a:rPr>
                        <a:t> </a:t>
                      </a:r>
                      <a:r>
                        <a:rPr sz="1800" dirty="0">
                          <a:latin typeface="Arial"/>
                          <a:cs typeface="Arial"/>
                        </a:rPr>
                        <a:t>4</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7145" algn="ctr">
                        <a:lnSpc>
                          <a:spcPts val="2105"/>
                        </a:lnSpc>
                      </a:pPr>
                      <a:r>
                        <a:rPr sz="1800" dirty="0">
                          <a:latin typeface="Arial"/>
                          <a:cs typeface="Arial"/>
                        </a:rPr>
                        <a:t>1603</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9845" algn="ctr">
                        <a:lnSpc>
                          <a:spcPts val="2105"/>
                        </a:lnSpc>
                      </a:pPr>
                      <a:r>
                        <a:rPr sz="1800" spc="-40" dirty="0">
                          <a:latin typeface="Arial"/>
                          <a:cs typeface="Arial"/>
                        </a:rPr>
                        <a:t>1105</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6034" algn="ctr">
                        <a:lnSpc>
                          <a:spcPts val="2105"/>
                        </a:lnSpc>
                      </a:pPr>
                      <a:r>
                        <a:rPr sz="1800" dirty="0">
                          <a:latin typeface="Arial"/>
                          <a:cs typeface="Arial"/>
                        </a:rPr>
                        <a:t>3639</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954405">
                        <a:lnSpc>
                          <a:spcPts val="2105"/>
                        </a:lnSpc>
                      </a:pPr>
                      <a:r>
                        <a:rPr sz="1800" dirty="0">
                          <a:latin typeface="Arial"/>
                          <a:cs typeface="Arial"/>
                        </a:rPr>
                        <a:t>(1603 * </a:t>
                      </a:r>
                      <a:r>
                        <a:rPr sz="1800" spc="-35" dirty="0">
                          <a:latin typeface="Arial"/>
                          <a:cs typeface="Arial"/>
                        </a:rPr>
                        <a:t>1105 </a:t>
                      </a:r>
                      <a:r>
                        <a:rPr sz="1800" dirty="0">
                          <a:latin typeface="Arial"/>
                          <a:cs typeface="Arial"/>
                        </a:rPr>
                        <a:t>) / 3639</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5560" algn="ctr">
                        <a:lnSpc>
                          <a:spcPts val="2105"/>
                        </a:lnSpc>
                      </a:pPr>
                      <a:r>
                        <a:rPr sz="1800" dirty="0">
                          <a:latin typeface="Arial"/>
                          <a:cs typeface="Arial"/>
                        </a:rPr>
                        <a:t>486.76</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410845">
                <a:tc>
                  <a:txBody>
                    <a:bodyPr/>
                    <a:lstStyle/>
                    <a:p>
                      <a:pPr marL="33020" algn="ctr">
                        <a:lnSpc>
                          <a:spcPct val="100000"/>
                        </a:lnSpc>
                        <a:spcBef>
                          <a:spcPts val="5"/>
                        </a:spcBef>
                      </a:pPr>
                      <a:r>
                        <a:rPr sz="1800" spc="-5" dirty="0">
                          <a:latin typeface="Arial"/>
                          <a:cs typeface="Arial"/>
                        </a:rPr>
                        <a:t>1,</a:t>
                      </a:r>
                      <a:r>
                        <a:rPr sz="1800" spc="-15" dirty="0">
                          <a:latin typeface="Arial"/>
                          <a:cs typeface="Arial"/>
                        </a:rPr>
                        <a:t> </a:t>
                      </a:r>
                      <a:r>
                        <a:rPr sz="1800" dirty="0">
                          <a:latin typeface="Arial"/>
                          <a:cs typeface="Arial"/>
                        </a:rPr>
                        <a:t>5</a:t>
                      </a:r>
                      <a:endParaRPr sz="1800">
                        <a:latin typeface="Arial"/>
                        <a:cs typeface="Arial"/>
                      </a:endParaRPr>
                    </a:p>
                  </a:txBody>
                  <a:tcPr marL="0" marR="0" marT="63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7145" algn="ctr">
                        <a:lnSpc>
                          <a:spcPct val="100000"/>
                        </a:lnSpc>
                        <a:spcBef>
                          <a:spcPts val="5"/>
                        </a:spcBef>
                      </a:pPr>
                      <a:r>
                        <a:rPr sz="1800" dirty="0">
                          <a:latin typeface="Arial"/>
                          <a:cs typeface="Arial"/>
                        </a:rPr>
                        <a:t>1603</a:t>
                      </a:r>
                      <a:endParaRPr sz="1800">
                        <a:latin typeface="Arial"/>
                        <a:cs typeface="Arial"/>
                      </a:endParaRPr>
                    </a:p>
                  </a:txBody>
                  <a:tcPr marL="0" marR="0" marT="63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8100" algn="ctr">
                        <a:lnSpc>
                          <a:spcPct val="100000"/>
                        </a:lnSpc>
                        <a:spcBef>
                          <a:spcPts val="5"/>
                        </a:spcBef>
                      </a:pPr>
                      <a:r>
                        <a:rPr sz="1800" spc="-70" dirty="0">
                          <a:latin typeface="Arial"/>
                          <a:cs typeface="Arial"/>
                        </a:rPr>
                        <a:t>1115</a:t>
                      </a:r>
                      <a:endParaRPr sz="1800">
                        <a:latin typeface="Arial"/>
                        <a:cs typeface="Arial"/>
                      </a:endParaRPr>
                    </a:p>
                  </a:txBody>
                  <a:tcPr marL="0" marR="0" marT="63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6034" algn="ctr">
                        <a:lnSpc>
                          <a:spcPct val="100000"/>
                        </a:lnSpc>
                        <a:spcBef>
                          <a:spcPts val="5"/>
                        </a:spcBef>
                      </a:pPr>
                      <a:r>
                        <a:rPr sz="1800" dirty="0">
                          <a:latin typeface="Arial"/>
                          <a:cs typeface="Arial"/>
                        </a:rPr>
                        <a:t>3639</a:t>
                      </a:r>
                      <a:endParaRPr sz="1800">
                        <a:latin typeface="Arial"/>
                        <a:cs typeface="Arial"/>
                      </a:endParaRPr>
                    </a:p>
                  </a:txBody>
                  <a:tcPr marL="0" marR="0" marT="63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967105">
                        <a:lnSpc>
                          <a:spcPct val="100000"/>
                        </a:lnSpc>
                        <a:spcBef>
                          <a:spcPts val="5"/>
                        </a:spcBef>
                      </a:pPr>
                      <a:r>
                        <a:rPr sz="1800" dirty="0">
                          <a:latin typeface="Arial"/>
                          <a:cs typeface="Arial"/>
                        </a:rPr>
                        <a:t>(1603 * </a:t>
                      </a:r>
                      <a:r>
                        <a:rPr sz="1800" spc="-70" dirty="0">
                          <a:latin typeface="Arial"/>
                          <a:cs typeface="Arial"/>
                        </a:rPr>
                        <a:t>1115 </a:t>
                      </a:r>
                      <a:r>
                        <a:rPr sz="1800" dirty="0">
                          <a:latin typeface="Arial"/>
                          <a:cs typeface="Arial"/>
                        </a:rPr>
                        <a:t>) /</a:t>
                      </a:r>
                      <a:r>
                        <a:rPr sz="1800" spc="35" dirty="0">
                          <a:latin typeface="Arial"/>
                          <a:cs typeface="Arial"/>
                        </a:rPr>
                        <a:t> </a:t>
                      </a:r>
                      <a:r>
                        <a:rPr sz="1800" dirty="0">
                          <a:latin typeface="Arial"/>
                          <a:cs typeface="Arial"/>
                        </a:rPr>
                        <a:t>3639</a:t>
                      </a:r>
                      <a:endParaRPr sz="1800">
                        <a:latin typeface="Arial"/>
                        <a:cs typeface="Arial"/>
                      </a:endParaRPr>
                    </a:p>
                  </a:txBody>
                  <a:tcPr marL="0" marR="0" marT="63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5560" algn="ctr">
                        <a:lnSpc>
                          <a:spcPct val="100000"/>
                        </a:lnSpc>
                        <a:spcBef>
                          <a:spcPts val="5"/>
                        </a:spcBef>
                      </a:pPr>
                      <a:r>
                        <a:rPr sz="1800" dirty="0">
                          <a:latin typeface="Arial"/>
                          <a:cs typeface="Arial"/>
                        </a:rPr>
                        <a:t>491.16</a:t>
                      </a:r>
                      <a:endParaRPr sz="1800">
                        <a:latin typeface="Arial"/>
                        <a:cs typeface="Arial"/>
                      </a:endParaRPr>
                    </a:p>
                  </a:txBody>
                  <a:tcPr marL="0" marR="0" marT="63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410845">
                <a:tc>
                  <a:txBody>
                    <a:bodyPr/>
                    <a:lstStyle/>
                    <a:p>
                      <a:pPr marL="33020" algn="ctr">
                        <a:lnSpc>
                          <a:spcPts val="2130"/>
                        </a:lnSpc>
                      </a:pPr>
                      <a:r>
                        <a:rPr sz="1800" spc="-5" dirty="0">
                          <a:latin typeface="Arial"/>
                          <a:cs typeface="Arial"/>
                        </a:rPr>
                        <a:t>2,</a:t>
                      </a:r>
                      <a:r>
                        <a:rPr sz="1800" spc="-15" dirty="0">
                          <a:latin typeface="Arial"/>
                          <a:cs typeface="Arial"/>
                        </a:rPr>
                        <a:t> </a:t>
                      </a:r>
                      <a:r>
                        <a:rPr sz="1800" dirty="0">
                          <a:latin typeface="Arial"/>
                          <a:cs typeface="Arial"/>
                        </a:rPr>
                        <a:t>1</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7145" algn="ctr">
                        <a:lnSpc>
                          <a:spcPts val="2130"/>
                        </a:lnSpc>
                      </a:pPr>
                      <a:r>
                        <a:rPr sz="1800" dirty="0">
                          <a:latin typeface="Arial"/>
                          <a:cs typeface="Arial"/>
                        </a:rPr>
                        <a:t>2036</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1590" algn="ctr">
                        <a:lnSpc>
                          <a:spcPts val="2130"/>
                        </a:lnSpc>
                      </a:pPr>
                      <a:r>
                        <a:rPr sz="1800" dirty="0">
                          <a:latin typeface="Arial"/>
                          <a:cs typeface="Arial"/>
                        </a:rPr>
                        <a:t>504</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6034" algn="ctr">
                        <a:lnSpc>
                          <a:spcPts val="2130"/>
                        </a:lnSpc>
                      </a:pPr>
                      <a:r>
                        <a:rPr sz="1800" dirty="0">
                          <a:latin typeface="Arial"/>
                          <a:cs typeface="Arial"/>
                        </a:rPr>
                        <a:t>3639</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005205">
                        <a:lnSpc>
                          <a:spcPts val="2130"/>
                        </a:lnSpc>
                      </a:pPr>
                      <a:r>
                        <a:rPr sz="1800" dirty="0">
                          <a:latin typeface="Arial"/>
                          <a:cs typeface="Arial"/>
                        </a:rPr>
                        <a:t>(2036 * 504 ) /</a:t>
                      </a:r>
                      <a:r>
                        <a:rPr sz="1800" spc="-35" dirty="0">
                          <a:latin typeface="Arial"/>
                          <a:cs typeface="Arial"/>
                        </a:rPr>
                        <a:t> </a:t>
                      </a:r>
                      <a:r>
                        <a:rPr sz="1800" dirty="0">
                          <a:latin typeface="Arial"/>
                          <a:cs typeface="Arial"/>
                        </a:rPr>
                        <a:t>3639</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5560" algn="ctr">
                        <a:lnSpc>
                          <a:spcPts val="2130"/>
                        </a:lnSpc>
                      </a:pPr>
                      <a:r>
                        <a:rPr sz="1800" dirty="0">
                          <a:latin typeface="Arial"/>
                          <a:cs typeface="Arial"/>
                        </a:rPr>
                        <a:t>281.99</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410845">
                <a:tc>
                  <a:txBody>
                    <a:bodyPr/>
                    <a:lstStyle/>
                    <a:p>
                      <a:pPr marL="33020" algn="ctr">
                        <a:lnSpc>
                          <a:spcPts val="2090"/>
                        </a:lnSpc>
                      </a:pPr>
                      <a:r>
                        <a:rPr sz="1800" spc="-5" dirty="0">
                          <a:latin typeface="Arial"/>
                          <a:cs typeface="Arial"/>
                        </a:rPr>
                        <a:t>2,</a:t>
                      </a:r>
                      <a:r>
                        <a:rPr sz="1800" spc="-15" dirty="0">
                          <a:latin typeface="Arial"/>
                          <a:cs typeface="Arial"/>
                        </a:rPr>
                        <a:t> </a:t>
                      </a:r>
                      <a:r>
                        <a:rPr sz="1800" dirty="0">
                          <a:latin typeface="Arial"/>
                          <a:cs typeface="Arial"/>
                        </a:rPr>
                        <a:t>2</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7145" algn="ctr">
                        <a:lnSpc>
                          <a:spcPts val="2090"/>
                        </a:lnSpc>
                      </a:pPr>
                      <a:r>
                        <a:rPr sz="1800" dirty="0">
                          <a:latin typeface="Arial"/>
                          <a:cs typeface="Arial"/>
                        </a:rPr>
                        <a:t>2036</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1590" algn="ctr">
                        <a:lnSpc>
                          <a:spcPts val="2090"/>
                        </a:lnSpc>
                      </a:pPr>
                      <a:r>
                        <a:rPr sz="1800" dirty="0">
                          <a:latin typeface="Arial"/>
                          <a:cs typeface="Arial"/>
                        </a:rPr>
                        <a:t>229</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6034" algn="ctr">
                        <a:lnSpc>
                          <a:spcPts val="2090"/>
                        </a:lnSpc>
                      </a:pPr>
                      <a:r>
                        <a:rPr sz="1800" dirty="0">
                          <a:latin typeface="Arial"/>
                          <a:cs typeface="Arial"/>
                        </a:rPr>
                        <a:t>3639</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005205">
                        <a:lnSpc>
                          <a:spcPts val="2090"/>
                        </a:lnSpc>
                      </a:pPr>
                      <a:r>
                        <a:rPr sz="1800" dirty="0">
                          <a:latin typeface="Arial"/>
                          <a:cs typeface="Arial"/>
                        </a:rPr>
                        <a:t>(2036 * 229 ) /</a:t>
                      </a:r>
                      <a:r>
                        <a:rPr sz="1800" spc="-35" dirty="0">
                          <a:latin typeface="Arial"/>
                          <a:cs typeface="Arial"/>
                        </a:rPr>
                        <a:t> </a:t>
                      </a:r>
                      <a:r>
                        <a:rPr sz="1800" dirty="0">
                          <a:latin typeface="Arial"/>
                          <a:cs typeface="Arial"/>
                        </a:rPr>
                        <a:t>3639</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5560" algn="ctr">
                        <a:lnSpc>
                          <a:spcPts val="2090"/>
                        </a:lnSpc>
                      </a:pPr>
                      <a:r>
                        <a:rPr sz="1800" dirty="0">
                          <a:latin typeface="Arial"/>
                          <a:cs typeface="Arial"/>
                        </a:rPr>
                        <a:t>128.12</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410845">
                <a:tc>
                  <a:txBody>
                    <a:bodyPr/>
                    <a:lstStyle/>
                    <a:p>
                      <a:pPr marL="33020" algn="ctr">
                        <a:lnSpc>
                          <a:spcPts val="2150"/>
                        </a:lnSpc>
                      </a:pPr>
                      <a:r>
                        <a:rPr sz="1800" spc="-5" dirty="0">
                          <a:latin typeface="Arial"/>
                          <a:cs typeface="Arial"/>
                        </a:rPr>
                        <a:t>2,</a:t>
                      </a:r>
                      <a:r>
                        <a:rPr sz="1800" spc="-15" dirty="0">
                          <a:latin typeface="Arial"/>
                          <a:cs typeface="Arial"/>
                        </a:rPr>
                        <a:t> </a:t>
                      </a:r>
                      <a:r>
                        <a:rPr sz="1800" dirty="0">
                          <a:latin typeface="Arial"/>
                          <a:cs typeface="Arial"/>
                        </a:rPr>
                        <a:t>3</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7145" algn="ctr">
                        <a:lnSpc>
                          <a:spcPts val="2150"/>
                        </a:lnSpc>
                      </a:pPr>
                      <a:r>
                        <a:rPr sz="1800" dirty="0">
                          <a:latin typeface="Arial"/>
                          <a:cs typeface="Arial"/>
                        </a:rPr>
                        <a:t>2036</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1590" algn="ctr">
                        <a:lnSpc>
                          <a:spcPts val="2150"/>
                        </a:lnSpc>
                      </a:pPr>
                      <a:r>
                        <a:rPr sz="1800" dirty="0">
                          <a:latin typeface="Arial"/>
                          <a:cs typeface="Arial"/>
                        </a:rPr>
                        <a:t>686</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6034" algn="ctr">
                        <a:lnSpc>
                          <a:spcPts val="2150"/>
                        </a:lnSpc>
                      </a:pPr>
                      <a:r>
                        <a:rPr sz="1800" dirty="0">
                          <a:latin typeface="Arial"/>
                          <a:cs typeface="Arial"/>
                        </a:rPr>
                        <a:t>3639</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005205">
                        <a:lnSpc>
                          <a:spcPts val="2150"/>
                        </a:lnSpc>
                      </a:pPr>
                      <a:r>
                        <a:rPr sz="1800" dirty="0">
                          <a:latin typeface="Arial"/>
                          <a:cs typeface="Arial"/>
                        </a:rPr>
                        <a:t>(2036 * 686 ) /</a:t>
                      </a:r>
                      <a:r>
                        <a:rPr sz="1800" spc="-35" dirty="0">
                          <a:latin typeface="Arial"/>
                          <a:cs typeface="Arial"/>
                        </a:rPr>
                        <a:t> </a:t>
                      </a:r>
                      <a:r>
                        <a:rPr sz="1800" dirty="0">
                          <a:latin typeface="Arial"/>
                          <a:cs typeface="Arial"/>
                        </a:rPr>
                        <a:t>3639</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5560" algn="ctr">
                        <a:lnSpc>
                          <a:spcPts val="2150"/>
                        </a:lnSpc>
                      </a:pPr>
                      <a:r>
                        <a:rPr sz="1800" dirty="0">
                          <a:latin typeface="Arial"/>
                          <a:cs typeface="Arial"/>
                        </a:rPr>
                        <a:t>383.81</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410845">
                <a:tc>
                  <a:txBody>
                    <a:bodyPr/>
                    <a:lstStyle/>
                    <a:p>
                      <a:pPr marL="33020" algn="ctr">
                        <a:lnSpc>
                          <a:spcPts val="2110"/>
                        </a:lnSpc>
                      </a:pPr>
                      <a:r>
                        <a:rPr sz="1800" spc="-5" dirty="0">
                          <a:latin typeface="Arial"/>
                          <a:cs typeface="Arial"/>
                        </a:rPr>
                        <a:t>2,</a:t>
                      </a:r>
                      <a:r>
                        <a:rPr sz="1800" spc="-15" dirty="0">
                          <a:latin typeface="Arial"/>
                          <a:cs typeface="Arial"/>
                        </a:rPr>
                        <a:t> </a:t>
                      </a:r>
                      <a:r>
                        <a:rPr sz="1800" dirty="0">
                          <a:latin typeface="Arial"/>
                          <a:cs typeface="Arial"/>
                        </a:rPr>
                        <a:t>4</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7145" algn="ctr">
                        <a:lnSpc>
                          <a:spcPts val="2110"/>
                        </a:lnSpc>
                      </a:pPr>
                      <a:r>
                        <a:rPr sz="1800" dirty="0">
                          <a:latin typeface="Arial"/>
                          <a:cs typeface="Arial"/>
                        </a:rPr>
                        <a:t>2036</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9845" algn="ctr">
                        <a:lnSpc>
                          <a:spcPts val="2110"/>
                        </a:lnSpc>
                      </a:pPr>
                      <a:r>
                        <a:rPr sz="1800" spc="-40" dirty="0">
                          <a:latin typeface="Arial"/>
                          <a:cs typeface="Arial"/>
                        </a:rPr>
                        <a:t>1105</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6034" algn="ctr">
                        <a:lnSpc>
                          <a:spcPts val="2110"/>
                        </a:lnSpc>
                      </a:pPr>
                      <a:r>
                        <a:rPr sz="1800" dirty="0">
                          <a:latin typeface="Arial"/>
                          <a:cs typeface="Arial"/>
                        </a:rPr>
                        <a:t>3639</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954405">
                        <a:lnSpc>
                          <a:spcPts val="2110"/>
                        </a:lnSpc>
                      </a:pPr>
                      <a:r>
                        <a:rPr sz="1800" dirty="0">
                          <a:latin typeface="Arial"/>
                          <a:cs typeface="Arial"/>
                        </a:rPr>
                        <a:t>(2036 * </a:t>
                      </a:r>
                      <a:r>
                        <a:rPr sz="1800" spc="-35" dirty="0">
                          <a:latin typeface="Arial"/>
                          <a:cs typeface="Arial"/>
                        </a:rPr>
                        <a:t>1105 </a:t>
                      </a:r>
                      <a:r>
                        <a:rPr sz="1800" dirty="0">
                          <a:latin typeface="Arial"/>
                          <a:cs typeface="Arial"/>
                        </a:rPr>
                        <a:t>) / 3639</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5560" algn="ctr">
                        <a:lnSpc>
                          <a:spcPts val="2110"/>
                        </a:lnSpc>
                      </a:pPr>
                      <a:r>
                        <a:rPr sz="1800" dirty="0">
                          <a:latin typeface="Arial"/>
                          <a:cs typeface="Arial"/>
                        </a:rPr>
                        <a:t>618.24</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414020">
                <a:tc>
                  <a:txBody>
                    <a:bodyPr/>
                    <a:lstStyle/>
                    <a:p>
                      <a:pPr marL="33020" algn="ctr">
                        <a:lnSpc>
                          <a:spcPct val="100000"/>
                        </a:lnSpc>
                        <a:spcBef>
                          <a:spcPts val="10"/>
                        </a:spcBef>
                      </a:pPr>
                      <a:r>
                        <a:rPr sz="1800" spc="-5" dirty="0">
                          <a:latin typeface="Arial"/>
                          <a:cs typeface="Arial"/>
                        </a:rPr>
                        <a:t>2,</a:t>
                      </a:r>
                      <a:r>
                        <a:rPr sz="1800" spc="-15" dirty="0">
                          <a:latin typeface="Arial"/>
                          <a:cs typeface="Arial"/>
                        </a:rPr>
                        <a:t> </a:t>
                      </a:r>
                      <a:r>
                        <a:rPr sz="1800" dirty="0">
                          <a:latin typeface="Arial"/>
                          <a:cs typeface="Arial"/>
                        </a:rPr>
                        <a:t>5</a:t>
                      </a:r>
                      <a:endParaRPr sz="1800">
                        <a:latin typeface="Arial"/>
                        <a:cs typeface="Arial"/>
                      </a:endParaRPr>
                    </a:p>
                  </a:txBody>
                  <a:tcPr marL="0" marR="0" marT="127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7145" algn="ctr">
                        <a:lnSpc>
                          <a:spcPct val="100000"/>
                        </a:lnSpc>
                        <a:spcBef>
                          <a:spcPts val="10"/>
                        </a:spcBef>
                      </a:pPr>
                      <a:r>
                        <a:rPr sz="1800" dirty="0">
                          <a:latin typeface="Arial"/>
                          <a:cs typeface="Arial"/>
                        </a:rPr>
                        <a:t>2036</a:t>
                      </a:r>
                      <a:endParaRPr sz="1800">
                        <a:latin typeface="Arial"/>
                        <a:cs typeface="Arial"/>
                      </a:endParaRPr>
                    </a:p>
                  </a:txBody>
                  <a:tcPr marL="0" marR="0" marT="127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8100" algn="ctr">
                        <a:lnSpc>
                          <a:spcPct val="100000"/>
                        </a:lnSpc>
                        <a:spcBef>
                          <a:spcPts val="10"/>
                        </a:spcBef>
                      </a:pPr>
                      <a:r>
                        <a:rPr sz="1800" spc="-70" dirty="0">
                          <a:latin typeface="Arial"/>
                          <a:cs typeface="Arial"/>
                        </a:rPr>
                        <a:t>1115</a:t>
                      </a:r>
                      <a:endParaRPr sz="1800">
                        <a:latin typeface="Arial"/>
                        <a:cs typeface="Arial"/>
                      </a:endParaRPr>
                    </a:p>
                  </a:txBody>
                  <a:tcPr marL="0" marR="0" marT="127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6034" algn="ctr">
                        <a:lnSpc>
                          <a:spcPct val="100000"/>
                        </a:lnSpc>
                        <a:spcBef>
                          <a:spcPts val="10"/>
                        </a:spcBef>
                      </a:pPr>
                      <a:r>
                        <a:rPr sz="1800" dirty="0">
                          <a:latin typeface="Arial"/>
                          <a:cs typeface="Arial"/>
                        </a:rPr>
                        <a:t>3639</a:t>
                      </a:r>
                      <a:endParaRPr sz="1800">
                        <a:latin typeface="Arial"/>
                        <a:cs typeface="Arial"/>
                      </a:endParaRPr>
                    </a:p>
                  </a:txBody>
                  <a:tcPr marL="0" marR="0" marT="127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967105">
                        <a:lnSpc>
                          <a:spcPct val="100000"/>
                        </a:lnSpc>
                        <a:spcBef>
                          <a:spcPts val="10"/>
                        </a:spcBef>
                      </a:pPr>
                      <a:r>
                        <a:rPr sz="1800" dirty="0">
                          <a:latin typeface="Arial"/>
                          <a:cs typeface="Arial"/>
                        </a:rPr>
                        <a:t>(2036 * </a:t>
                      </a:r>
                      <a:r>
                        <a:rPr sz="1800" spc="-70" dirty="0">
                          <a:latin typeface="Arial"/>
                          <a:cs typeface="Arial"/>
                        </a:rPr>
                        <a:t>1115 </a:t>
                      </a:r>
                      <a:r>
                        <a:rPr sz="1800" dirty="0">
                          <a:latin typeface="Arial"/>
                          <a:cs typeface="Arial"/>
                        </a:rPr>
                        <a:t>) /</a:t>
                      </a:r>
                      <a:r>
                        <a:rPr sz="1800" spc="35" dirty="0">
                          <a:latin typeface="Arial"/>
                          <a:cs typeface="Arial"/>
                        </a:rPr>
                        <a:t> </a:t>
                      </a:r>
                      <a:r>
                        <a:rPr sz="1800" dirty="0">
                          <a:latin typeface="Arial"/>
                          <a:cs typeface="Arial"/>
                        </a:rPr>
                        <a:t>3639</a:t>
                      </a:r>
                      <a:endParaRPr sz="1800">
                        <a:latin typeface="Arial"/>
                        <a:cs typeface="Arial"/>
                      </a:endParaRPr>
                    </a:p>
                  </a:txBody>
                  <a:tcPr marL="0" marR="0" marT="127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5560" algn="ctr">
                        <a:lnSpc>
                          <a:spcPct val="100000"/>
                        </a:lnSpc>
                        <a:spcBef>
                          <a:spcPts val="10"/>
                        </a:spcBef>
                      </a:pPr>
                      <a:r>
                        <a:rPr sz="1800" dirty="0">
                          <a:latin typeface="Arial"/>
                          <a:cs typeface="Arial"/>
                        </a:rPr>
                        <a:t>623.84</a:t>
                      </a:r>
                      <a:endParaRPr sz="1800">
                        <a:latin typeface="Arial"/>
                        <a:cs typeface="Arial"/>
                      </a:endParaRPr>
                    </a:p>
                  </a:txBody>
                  <a:tcPr marL="0" marR="0" marT="127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bl>
          </a:graphicData>
        </a:graphic>
      </p:graphicFrame>
      <p:sp>
        <p:nvSpPr>
          <p:cNvPr id="4" name="object 4"/>
          <p:cNvSpPr txBox="1"/>
          <p:nvPr/>
        </p:nvSpPr>
        <p:spPr>
          <a:xfrm>
            <a:off x="139700" y="1320800"/>
            <a:ext cx="58166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E</a:t>
            </a:r>
            <a:r>
              <a:rPr sz="2400" baseline="-27777" dirty="0">
                <a:latin typeface="Arial"/>
                <a:cs typeface="Arial"/>
              </a:rPr>
              <a:t>ij</a:t>
            </a:r>
            <a:r>
              <a:rPr sz="2400" spc="-97" baseline="-27777" dirty="0">
                <a:latin typeface="Arial"/>
                <a:cs typeface="Arial"/>
              </a:rPr>
              <a:t> </a:t>
            </a:r>
            <a:r>
              <a:rPr sz="2400" dirty="0">
                <a:latin typeface="Arial"/>
                <a:cs typeface="Arial"/>
              </a:rPr>
              <a:t>=</a:t>
            </a:r>
            <a:endParaRPr sz="2400">
              <a:latin typeface="Arial"/>
              <a:cs typeface="Arial"/>
            </a:endParaRPr>
          </a:p>
        </p:txBody>
      </p:sp>
      <p:sp>
        <p:nvSpPr>
          <p:cNvPr id="5" name="object 5"/>
          <p:cNvSpPr/>
          <p:nvPr/>
        </p:nvSpPr>
        <p:spPr>
          <a:xfrm>
            <a:off x="1155700" y="1422400"/>
            <a:ext cx="2692400" cy="3937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46500" y="266700"/>
            <a:ext cx="2572385" cy="695960"/>
          </a:xfrm>
          <a:prstGeom prst="rect">
            <a:avLst/>
          </a:prstGeom>
        </p:spPr>
        <p:txBody>
          <a:bodyPr vert="horz" wrap="square" lIns="0" tIns="12700" rIns="0" bIns="0" rtlCol="0">
            <a:spAutoFit/>
          </a:bodyPr>
          <a:lstStyle/>
          <a:p>
            <a:pPr marL="12700">
              <a:lnSpc>
                <a:spcPct val="100000"/>
              </a:lnSpc>
              <a:spcBef>
                <a:spcPts val="100"/>
              </a:spcBef>
            </a:pPr>
            <a:r>
              <a:rPr spc="-5" dirty="0"/>
              <a:t>Summary</a:t>
            </a:r>
          </a:p>
        </p:txBody>
      </p:sp>
      <p:graphicFrame>
        <p:nvGraphicFramePr>
          <p:cNvPr id="3" name="object 3"/>
          <p:cNvGraphicFramePr>
            <a:graphicFrameLocks noGrp="1"/>
          </p:cNvGraphicFramePr>
          <p:nvPr/>
        </p:nvGraphicFramePr>
        <p:xfrm>
          <a:off x="239599" y="1408000"/>
          <a:ext cx="9630408" cy="3369945"/>
        </p:xfrm>
        <a:graphic>
          <a:graphicData uri="http://schemas.openxmlformats.org/drawingml/2006/table">
            <a:tbl>
              <a:tblPr firstRow="1" bandRow="1">
                <a:tableStyleId>{2D5ABB26-0587-4C30-8999-92F81FD0307C}</a:tableStyleId>
              </a:tblPr>
              <a:tblGrid>
                <a:gridCol w="1348105"/>
                <a:gridCol w="1216025"/>
                <a:gridCol w="1044574"/>
                <a:gridCol w="1203325"/>
                <a:gridCol w="1203325"/>
                <a:gridCol w="1203325"/>
                <a:gridCol w="1203325"/>
                <a:gridCol w="1208404"/>
              </a:tblGrid>
              <a:tr h="713105">
                <a:tc>
                  <a:txBody>
                    <a:bodyPr/>
                    <a:lstStyle/>
                    <a:p>
                      <a:pPr>
                        <a:lnSpc>
                          <a:spcPct val="100000"/>
                        </a:lnSpc>
                      </a:pPr>
                      <a:endParaRPr sz="18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7940" algn="ctr">
                        <a:lnSpc>
                          <a:spcPct val="100000"/>
                        </a:lnSpc>
                      </a:pPr>
                      <a:r>
                        <a:rPr sz="1800" dirty="0">
                          <a:latin typeface="Arial"/>
                          <a:cs typeface="Arial"/>
                        </a:rPr>
                        <a:t>Poor</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41275" algn="ctr">
                        <a:lnSpc>
                          <a:spcPct val="100000"/>
                        </a:lnSpc>
                      </a:pPr>
                      <a:r>
                        <a:rPr sz="1800" dirty="0">
                          <a:latin typeface="Arial"/>
                          <a:cs typeface="Arial"/>
                        </a:rPr>
                        <a:t>Near</a:t>
                      </a:r>
                      <a:r>
                        <a:rPr sz="1800" spc="-60" dirty="0">
                          <a:latin typeface="Arial"/>
                          <a:cs typeface="Arial"/>
                        </a:rPr>
                        <a:t> </a:t>
                      </a:r>
                      <a:r>
                        <a:rPr sz="1800" dirty="0">
                          <a:latin typeface="Arial"/>
                          <a:cs typeface="Arial"/>
                        </a:rPr>
                        <a:t>Poor</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43840" marR="213995" indent="165100">
                        <a:lnSpc>
                          <a:spcPts val="1900"/>
                        </a:lnSpc>
                        <a:spcBef>
                          <a:spcPts val="280"/>
                        </a:spcBef>
                      </a:pPr>
                      <a:r>
                        <a:rPr sz="1800" spc="-5" dirty="0">
                          <a:latin typeface="Arial"/>
                          <a:cs typeface="Arial"/>
                        </a:rPr>
                        <a:t>Low  </a:t>
                      </a:r>
                      <a:r>
                        <a:rPr sz="1800" dirty="0">
                          <a:latin typeface="Arial"/>
                          <a:cs typeface="Arial"/>
                        </a:rPr>
                        <a:t>income</a:t>
                      </a:r>
                      <a:endParaRPr sz="1800">
                        <a:latin typeface="Arial"/>
                        <a:cs typeface="Arial"/>
                      </a:endParaRPr>
                    </a:p>
                  </a:txBody>
                  <a:tcPr marL="0" marR="0" marT="3556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47015" marR="210820" indent="38100">
                        <a:lnSpc>
                          <a:spcPts val="1900"/>
                        </a:lnSpc>
                        <a:spcBef>
                          <a:spcPts val="280"/>
                        </a:spcBef>
                      </a:pPr>
                      <a:r>
                        <a:rPr sz="1800" dirty="0">
                          <a:latin typeface="Arial"/>
                          <a:cs typeface="Arial"/>
                        </a:rPr>
                        <a:t>Middle  income</a:t>
                      </a:r>
                      <a:endParaRPr sz="1800">
                        <a:latin typeface="Arial"/>
                        <a:cs typeface="Arial"/>
                      </a:endParaRPr>
                    </a:p>
                  </a:txBody>
                  <a:tcPr marL="0" marR="0" marT="3556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50190" marR="207645" indent="127000">
                        <a:lnSpc>
                          <a:spcPts val="1900"/>
                        </a:lnSpc>
                        <a:spcBef>
                          <a:spcPts val="280"/>
                        </a:spcBef>
                      </a:pPr>
                      <a:r>
                        <a:rPr sz="1800" spc="-5" dirty="0">
                          <a:latin typeface="Arial"/>
                          <a:cs typeface="Arial"/>
                        </a:rPr>
                        <a:t>High  </a:t>
                      </a:r>
                      <a:r>
                        <a:rPr sz="1800" dirty="0">
                          <a:latin typeface="Arial"/>
                          <a:cs typeface="Arial"/>
                        </a:rPr>
                        <a:t>income</a:t>
                      </a:r>
                      <a:endParaRPr sz="1800">
                        <a:latin typeface="Arial"/>
                        <a:cs typeface="Arial"/>
                      </a:endParaRPr>
                    </a:p>
                  </a:txBody>
                  <a:tcPr marL="0" marR="0" marT="3556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3495" algn="ctr">
                        <a:lnSpc>
                          <a:spcPct val="100000"/>
                        </a:lnSpc>
                      </a:pPr>
                      <a:r>
                        <a:rPr sz="1800" spc="-5" dirty="0">
                          <a:latin typeface="Arial"/>
                          <a:cs typeface="Arial"/>
                        </a:rPr>
                        <a:t>Row</a:t>
                      </a:r>
                      <a:r>
                        <a:rPr sz="1800" spc="-35" dirty="0">
                          <a:latin typeface="Arial"/>
                          <a:cs typeface="Arial"/>
                        </a:rPr>
                        <a:t> </a:t>
                      </a:r>
                      <a:r>
                        <a:rPr sz="1800" dirty="0">
                          <a:latin typeface="Arial"/>
                          <a:cs typeface="Arial"/>
                        </a:rPr>
                        <a:t>total</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398145">
                <a:tc rowSpan="2">
                  <a:txBody>
                    <a:bodyPr/>
                    <a:lstStyle/>
                    <a:p>
                      <a:pPr marL="471170">
                        <a:lnSpc>
                          <a:spcPts val="2145"/>
                        </a:lnSpc>
                      </a:pPr>
                      <a:r>
                        <a:rPr sz="1800" dirty="0">
                          <a:latin typeface="Arial"/>
                          <a:cs typeface="Arial"/>
                        </a:rPr>
                        <a:t>Men</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50165">
                        <a:lnSpc>
                          <a:spcPts val="2145"/>
                        </a:lnSpc>
                      </a:pPr>
                      <a:r>
                        <a:rPr sz="1800" spc="-5" dirty="0">
                          <a:latin typeface="Arial"/>
                          <a:cs typeface="Arial"/>
                        </a:rPr>
                        <a:t>Observed</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8575" algn="ctr">
                        <a:lnSpc>
                          <a:spcPts val="2145"/>
                        </a:lnSpc>
                      </a:pPr>
                      <a:r>
                        <a:rPr sz="1800" dirty="0">
                          <a:latin typeface="Arial"/>
                          <a:cs typeface="Arial"/>
                        </a:rPr>
                        <a:t>156</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40640" algn="ctr">
                        <a:lnSpc>
                          <a:spcPts val="2145"/>
                        </a:lnSpc>
                      </a:pPr>
                      <a:r>
                        <a:rPr sz="1800" dirty="0">
                          <a:latin typeface="Arial"/>
                          <a:cs typeface="Arial"/>
                        </a:rPr>
                        <a:t>77</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2225" algn="ctr">
                        <a:lnSpc>
                          <a:spcPts val="2145"/>
                        </a:lnSpc>
                      </a:pPr>
                      <a:r>
                        <a:rPr sz="1800" dirty="0">
                          <a:latin typeface="Arial"/>
                          <a:cs typeface="Arial"/>
                        </a:rPr>
                        <a:t>253</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8575" algn="ctr">
                        <a:lnSpc>
                          <a:spcPts val="2145"/>
                        </a:lnSpc>
                      </a:pPr>
                      <a:r>
                        <a:rPr sz="1800" dirty="0">
                          <a:latin typeface="Arial"/>
                          <a:cs typeface="Arial"/>
                        </a:rPr>
                        <a:t>513</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4925" algn="ctr">
                        <a:lnSpc>
                          <a:spcPts val="2145"/>
                        </a:lnSpc>
                      </a:pPr>
                      <a:r>
                        <a:rPr sz="1800" dirty="0">
                          <a:latin typeface="Arial"/>
                          <a:cs typeface="Arial"/>
                        </a:rPr>
                        <a:t>604</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6195" algn="ctr">
                        <a:lnSpc>
                          <a:spcPts val="2145"/>
                        </a:lnSpc>
                      </a:pPr>
                      <a:r>
                        <a:rPr sz="1800" dirty="0">
                          <a:latin typeface="Arial"/>
                          <a:cs typeface="Arial"/>
                        </a:rPr>
                        <a:t>1603</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713105">
                <a:tc vMerge="1">
                  <a:txBody>
                    <a:bodyPr/>
                    <a:lstStyle/>
                    <a:p>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50165">
                        <a:lnSpc>
                          <a:spcPts val="2105"/>
                        </a:lnSpc>
                      </a:pPr>
                      <a:r>
                        <a:rPr sz="1800" b="1" spc="-5" dirty="0">
                          <a:solidFill>
                            <a:srgbClr val="3465A4"/>
                          </a:solidFill>
                          <a:latin typeface="Arial"/>
                          <a:cs typeface="Arial"/>
                        </a:rPr>
                        <a:t>Expected</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41275" algn="ctr">
                        <a:lnSpc>
                          <a:spcPts val="2105"/>
                        </a:lnSpc>
                      </a:pPr>
                      <a:r>
                        <a:rPr sz="1800" b="1" dirty="0">
                          <a:solidFill>
                            <a:srgbClr val="3465A4"/>
                          </a:solidFill>
                          <a:latin typeface="Arial"/>
                          <a:cs typeface="Arial"/>
                        </a:rPr>
                        <a:t>222.01</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8575" algn="ctr">
                        <a:lnSpc>
                          <a:spcPts val="2105"/>
                        </a:lnSpc>
                      </a:pPr>
                      <a:r>
                        <a:rPr sz="1800" b="1" dirty="0">
                          <a:solidFill>
                            <a:srgbClr val="3465A4"/>
                          </a:solidFill>
                          <a:latin typeface="Arial"/>
                          <a:cs typeface="Arial"/>
                        </a:rPr>
                        <a:t>100.88</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4925" algn="ctr">
                        <a:lnSpc>
                          <a:spcPts val="2105"/>
                        </a:lnSpc>
                      </a:pPr>
                      <a:r>
                        <a:rPr sz="1800" b="1" dirty="0">
                          <a:solidFill>
                            <a:srgbClr val="3465A4"/>
                          </a:solidFill>
                          <a:latin typeface="Arial"/>
                          <a:cs typeface="Arial"/>
                        </a:rPr>
                        <a:t>302.19</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41275" algn="ctr">
                        <a:lnSpc>
                          <a:spcPts val="2105"/>
                        </a:lnSpc>
                      </a:pPr>
                      <a:r>
                        <a:rPr sz="1800" b="1" dirty="0">
                          <a:solidFill>
                            <a:srgbClr val="3465A4"/>
                          </a:solidFill>
                          <a:latin typeface="Arial"/>
                          <a:cs typeface="Arial"/>
                        </a:rPr>
                        <a:t>486.76</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2225" algn="ctr">
                        <a:lnSpc>
                          <a:spcPts val="2105"/>
                        </a:lnSpc>
                      </a:pPr>
                      <a:r>
                        <a:rPr sz="1800" b="1" dirty="0">
                          <a:solidFill>
                            <a:srgbClr val="3465A4"/>
                          </a:solidFill>
                          <a:latin typeface="Arial"/>
                          <a:cs typeface="Arial"/>
                        </a:rPr>
                        <a:t>491.16</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398145">
                <a:tc rowSpan="2">
                  <a:txBody>
                    <a:bodyPr/>
                    <a:lstStyle/>
                    <a:p>
                      <a:pPr marL="293370">
                        <a:lnSpc>
                          <a:spcPts val="2090"/>
                        </a:lnSpc>
                      </a:pPr>
                      <a:r>
                        <a:rPr sz="1800" spc="-10" dirty="0">
                          <a:latin typeface="Arial"/>
                          <a:cs typeface="Arial"/>
                        </a:rPr>
                        <a:t>Women</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50165">
                        <a:lnSpc>
                          <a:spcPts val="2090"/>
                        </a:lnSpc>
                      </a:pPr>
                      <a:r>
                        <a:rPr sz="1800" spc="-5" dirty="0">
                          <a:latin typeface="Arial"/>
                          <a:cs typeface="Arial"/>
                        </a:rPr>
                        <a:t>Observed</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8575" algn="ctr">
                        <a:lnSpc>
                          <a:spcPts val="2090"/>
                        </a:lnSpc>
                      </a:pPr>
                      <a:r>
                        <a:rPr sz="1800" dirty="0">
                          <a:latin typeface="Arial"/>
                          <a:cs typeface="Arial"/>
                        </a:rPr>
                        <a:t>348</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41275" algn="ctr">
                        <a:lnSpc>
                          <a:spcPts val="2090"/>
                        </a:lnSpc>
                      </a:pPr>
                      <a:r>
                        <a:rPr sz="1800" dirty="0">
                          <a:latin typeface="Arial"/>
                          <a:cs typeface="Arial"/>
                        </a:rPr>
                        <a:t>152</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2225" algn="ctr">
                        <a:lnSpc>
                          <a:spcPts val="2090"/>
                        </a:lnSpc>
                      </a:pPr>
                      <a:r>
                        <a:rPr sz="1800" dirty="0">
                          <a:latin typeface="Arial"/>
                          <a:cs typeface="Arial"/>
                        </a:rPr>
                        <a:t>433</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8575" algn="ctr">
                        <a:lnSpc>
                          <a:spcPts val="2090"/>
                        </a:lnSpc>
                      </a:pPr>
                      <a:r>
                        <a:rPr sz="1800" dirty="0">
                          <a:latin typeface="Arial"/>
                          <a:cs typeface="Arial"/>
                        </a:rPr>
                        <a:t>592</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43180" algn="ctr">
                        <a:lnSpc>
                          <a:spcPts val="2090"/>
                        </a:lnSpc>
                      </a:pPr>
                      <a:r>
                        <a:rPr sz="1800" spc="-45" dirty="0">
                          <a:latin typeface="Arial"/>
                          <a:cs typeface="Arial"/>
                        </a:rPr>
                        <a:t>511</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6195" algn="ctr">
                        <a:lnSpc>
                          <a:spcPts val="2090"/>
                        </a:lnSpc>
                      </a:pPr>
                      <a:r>
                        <a:rPr sz="1800" dirty="0">
                          <a:latin typeface="Arial"/>
                          <a:cs typeface="Arial"/>
                        </a:rPr>
                        <a:t>2036</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436245">
                <a:tc vMerge="1">
                  <a:txBody>
                    <a:bodyPr/>
                    <a:lstStyle/>
                    <a:p>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50165">
                        <a:lnSpc>
                          <a:spcPts val="2150"/>
                        </a:lnSpc>
                      </a:pPr>
                      <a:r>
                        <a:rPr sz="1800" b="1" spc="-5" dirty="0">
                          <a:solidFill>
                            <a:srgbClr val="3465A4"/>
                          </a:solidFill>
                          <a:latin typeface="Arial"/>
                          <a:cs typeface="Arial"/>
                        </a:rPr>
                        <a:t>Expected</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41275" algn="ctr">
                        <a:lnSpc>
                          <a:spcPts val="2150"/>
                        </a:lnSpc>
                      </a:pPr>
                      <a:r>
                        <a:rPr sz="1800" b="1" dirty="0">
                          <a:solidFill>
                            <a:srgbClr val="3465A4"/>
                          </a:solidFill>
                          <a:latin typeface="Arial"/>
                          <a:cs typeface="Arial"/>
                        </a:rPr>
                        <a:t>281.99</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8575" algn="ctr">
                        <a:lnSpc>
                          <a:spcPts val="2150"/>
                        </a:lnSpc>
                      </a:pPr>
                      <a:r>
                        <a:rPr sz="1800" b="1" dirty="0">
                          <a:solidFill>
                            <a:srgbClr val="3465A4"/>
                          </a:solidFill>
                          <a:latin typeface="Arial"/>
                          <a:cs typeface="Arial"/>
                        </a:rPr>
                        <a:t>128.12</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4925" algn="ctr">
                        <a:lnSpc>
                          <a:spcPts val="2150"/>
                        </a:lnSpc>
                      </a:pPr>
                      <a:r>
                        <a:rPr sz="1800" b="1" dirty="0">
                          <a:solidFill>
                            <a:srgbClr val="3465A4"/>
                          </a:solidFill>
                          <a:latin typeface="Arial"/>
                          <a:cs typeface="Arial"/>
                        </a:rPr>
                        <a:t>383.81</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41275" algn="ctr">
                        <a:lnSpc>
                          <a:spcPts val="2150"/>
                        </a:lnSpc>
                      </a:pPr>
                      <a:r>
                        <a:rPr sz="1800" b="1" dirty="0">
                          <a:solidFill>
                            <a:srgbClr val="3465A4"/>
                          </a:solidFill>
                          <a:latin typeface="Arial"/>
                          <a:cs typeface="Arial"/>
                        </a:rPr>
                        <a:t>618.24</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2225" algn="ctr">
                        <a:lnSpc>
                          <a:spcPts val="2150"/>
                        </a:lnSpc>
                      </a:pPr>
                      <a:r>
                        <a:rPr sz="1800" b="1" dirty="0">
                          <a:solidFill>
                            <a:srgbClr val="3465A4"/>
                          </a:solidFill>
                          <a:latin typeface="Arial"/>
                          <a:cs typeface="Arial"/>
                        </a:rPr>
                        <a:t>623.84</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711200">
                <a:tc>
                  <a:txBody>
                    <a:bodyPr/>
                    <a:lstStyle/>
                    <a:p>
                      <a:pPr marL="471170" marR="258445" indent="-177800">
                        <a:lnSpc>
                          <a:spcPts val="2000"/>
                        </a:lnSpc>
                        <a:spcBef>
                          <a:spcPts val="150"/>
                        </a:spcBef>
                      </a:pPr>
                      <a:r>
                        <a:rPr sz="1800" dirty="0">
                          <a:latin typeface="Arial"/>
                          <a:cs typeface="Arial"/>
                        </a:rPr>
                        <a:t>Column  </a:t>
                      </a:r>
                      <a:r>
                        <a:rPr sz="1800" spc="-5" dirty="0">
                          <a:latin typeface="Arial"/>
                          <a:cs typeface="Arial"/>
                        </a:rPr>
                        <a:t>total</a:t>
                      </a:r>
                      <a:endParaRPr sz="1800">
                        <a:latin typeface="Arial"/>
                        <a:cs typeface="Arial"/>
                      </a:endParaRPr>
                    </a:p>
                  </a:txBody>
                  <a:tcPr marL="0" marR="0" marT="1905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8575" algn="ctr">
                        <a:lnSpc>
                          <a:spcPts val="2115"/>
                        </a:lnSpc>
                      </a:pPr>
                      <a:r>
                        <a:rPr sz="1800" dirty="0">
                          <a:latin typeface="Arial"/>
                          <a:cs typeface="Arial"/>
                        </a:rPr>
                        <a:t>504</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41275" algn="ctr">
                        <a:lnSpc>
                          <a:spcPts val="2115"/>
                        </a:lnSpc>
                      </a:pPr>
                      <a:r>
                        <a:rPr sz="1800" dirty="0">
                          <a:latin typeface="Arial"/>
                          <a:cs typeface="Arial"/>
                        </a:rPr>
                        <a:t>229</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2225" algn="ctr">
                        <a:lnSpc>
                          <a:spcPts val="2115"/>
                        </a:lnSpc>
                      </a:pPr>
                      <a:r>
                        <a:rPr sz="1800" dirty="0">
                          <a:latin typeface="Arial"/>
                          <a:cs typeface="Arial"/>
                        </a:rPr>
                        <a:t>686</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6830" algn="ctr">
                        <a:lnSpc>
                          <a:spcPts val="2115"/>
                        </a:lnSpc>
                      </a:pPr>
                      <a:r>
                        <a:rPr sz="1800" spc="-40" dirty="0">
                          <a:latin typeface="Arial"/>
                          <a:cs typeface="Arial"/>
                        </a:rPr>
                        <a:t>1105</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6034" algn="ctr">
                        <a:lnSpc>
                          <a:spcPts val="2115"/>
                        </a:lnSpc>
                      </a:pPr>
                      <a:r>
                        <a:rPr sz="1800" spc="-70" dirty="0">
                          <a:latin typeface="Arial"/>
                          <a:cs typeface="Arial"/>
                        </a:rPr>
                        <a:t>1115</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6195" algn="ctr">
                        <a:lnSpc>
                          <a:spcPts val="2115"/>
                        </a:lnSpc>
                      </a:pPr>
                      <a:r>
                        <a:rPr sz="1800" dirty="0">
                          <a:latin typeface="Arial"/>
                          <a:cs typeface="Arial"/>
                        </a:rPr>
                        <a:t>3639</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bl>
          </a:graphicData>
        </a:graphic>
      </p:graphicFrame>
      <p:sp>
        <p:nvSpPr>
          <p:cNvPr id="4" name="object 4"/>
          <p:cNvSpPr/>
          <p:nvPr/>
        </p:nvSpPr>
        <p:spPr>
          <a:xfrm>
            <a:off x="2819400" y="5346157"/>
            <a:ext cx="4457700" cy="134326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0400" y="292100"/>
            <a:ext cx="6216650" cy="695960"/>
          </a:xfrm>
          <a:prstGeom prst="rect">
            <a:avLst/>
          </a:prstGeom>
        </p:spPr>
        <p:txBody>
          <a:bodyPr vert="horz" wrap="square" lIns="0" tIns="12700" rIns="0" bIns="0" rtlCol="0">
            <a:spAutoFit/>
          </a:bodyPr>
          <a:lstStyle/>
          <a:p>
            <a:pPr marL="12700">
              <a:lnSpc>
                <a:spcPct val="100000"/>
              </a:lnSpc>
              <a:spcBef>
                <a:spcPts val="100"/>
              </a:spcBef>
              <a:tabLst>
                <a:tab pos="3086100" algn="l"/>
                <a:tab pos="5415280" algn="l"/>
                <a:tab pos="5892165" algn="l"/>
              </a:tabLst>
            </a:pPr>
            <a:r>
              <a:rPr dirty="0"/>
              <a:t>C</a:t>
            </a:r>
            <a:r>
              <a:rPr spc="-5" dirty="0"/>
              <a:t>hi</a:t>
            </a:r>
            <a:r>
              <a:rPr dirty="0"/>
              <a:t>-s</a:t>
            </a:r>
            <a:r>
              <a:rPr spc="-5" dirty="0"/>
              <a:t>qu</a:t>
            </a:r>
            <a:r>
              <a:rPr dirty="0"/>
              <a:t>are	Stat</a:t>
            </a:r>
            <a:r>
              <a:rPr spc="-5" dirty="0"/>
              <a:t>i</a:t>
            </a:r>
            <a:r>
              <a:rPr dirty="0"/>
              <a:t>st</a:t>
            </a:r>
            <a:r>
              <a:rPr spc="-5" dirty="0"/>
              <a:t>i</a:t>
            </a:r>
            <a:r>
              <a:rPr dirty="0"/>
              <a:t>c	χ	2</a:t>
            </a:r>
          </a:p>
        </p:txBody>
      </p:sp>
      <p:sp>
        <p:nvSpPr>
          <p:cNvPr id="3" name="object 3"/>
          <p:cNvSpPr txBox="1"/>
          <p:nvPr/>
        </p:nvSpPr>
        <p:spPr>
          <a:xfrm>
            <a:off x="419100" y="1656079"/>
            <a:ext cx="118110" cy="217804"/>
          </a:xfrm>
          <a:prstGeom prst="rect">
            <a:avLst/>
          </a:prstGeom>
        </p:spPr>
        <p:txBody>
          <a:bodyPr vert="horz" wrap="square" lIns="0" tIns="13970" rIns="0" bIns="0" rtlCol="0">
            <a:spAutoFit/>
          </a:bodyPr>
          <a:lstStyle/>
          <a:p>
            <a:pPr marL="12700">
              <a:lnSpc>
                <a:spcPct val="100000"/>
              </a:lnSpc>
              <a:spcBef>
                <a:spcPts val="110"/>
              </a:spcBef>
            </a:pPr>
            <a:r>
              <a:rPr sz="1250" spc="-30" dirty="0">
                <a:latin typeface="Trebuchet MS"/>
                <a:cs typeface="Trebuchet MS"/>
              </a:rPr>
              <a:t>●</a:t>
            </a:r>
            <a:endParaRPr sz="1250">
              <a:latin typeface="Trebuchet MS"/>
              <a:cs typeface="Trebuchet MS"/>
            </a:endParaRPr>
          </a:p>
        </p:txBody>
      </p:sp>
      <p:sp>
        <p:nvSpPr>
          <p:cNvPr id="4" name="object 4"/>
          <p:cNvSpPr txBox="1"/>
          <p:nvPr/>
        </p:nvSpPr>
        <p:spPr>
          <a:xfrm>
            <a:off x="635000" y="1524000"/>
            <a:ext cx="6886575" cy="452120"/>
          </a:xfrm>
          <a:prstGeom prst="rect">
            <a:avLst/>
          </a:prstGeom>
        </p:spPr>
        <p:txBody>
          <a:bodyPr vert="horz" wrap="square" lIns="0" tIns="12700" rIns="0" bIns="0" rtlCol="0">
            <a:spAutoFit/>
          </a:bodyPr>
          <a:lstStyle/>
          <a:p>
            <a:pPr marL="12700">
              <a:lnSpc>
                <a:spcPct val="100000"/>
              </a:lnSpc>
              <a:spcBef>
                <a:spcPts val="100"/>
              </a:spcBef>
            </a:pPr>
            <a:r>
              <a:rPr sz="2800" spc="-5" dirty="0">
                <a:latin typeface="Times New Roman"/>
                <a:cs typeface="Times New Roman"/>
              </a:rPr>
              <a:t>There are </a:t>
            </a:r>
            <a:r>
              <a:rPr sz="2800" dirty="0">
                <a:latin typeface="Times New Roman"/>
                <a:cs typeface="Times New Roman"/>
              </a:rPr>
              <a:t>(2 − 1)(5 − 1) = 4 </a:t>
            </a:r>
            <a:r>
              <a:rPr sz="2800" spc="-5" dirty="0">
                <a:latin typeface="Times New Roman"/>
                <a:cs typeface="Times New Roman"/>
              </a:rPr>
              <a:t>degrees </a:t>
            </a:r>
            <a:r>
              <a:rPr sz="2800" dirty="0">
                <a:latin typeface="Times New Roman"/>
                <a:cs typeface="Times New Roman"/>
              </a:rPr>
              <a:t>of</a:t>
            </a:r>
            <a:r>
              <a:rPr sz="2800" spc="-25" dirty="0">
                <a:latin typeface="Times New Roman"/>
                <a:cs typeface="Times New Roman"/>
              </a:rPr>
              <a:t> </a:t>
            </a:r>
            <a:r>
              <a:rPr sz="2800" spc="-5" dirty="0">
                <a:latin typeface="Times New Roman"/>
                <a:cs typeface="Times New Roman"/>
              </a:rPr>
              <a:t>freedom.</a:t>
            </a:r>
            <a:endParaRPr sz="2800">
              <a:latin typeface="Times New Roman"/>
              <a:cs typeface="Times New Roman"/>
            </a:endParaRPr>
          </a:p>
        </p:txBody>
      </p:sp>
      <p:sp>
        <p:nvSpPr>
          <p:cNvPr id="5" name="object 5"/>
          <p:cNvSpPr txBox="1"/>
          <p:nvPr/>
        </p:nvSpPr>
        <p:spPr>
          <a:xfrm>
            <a:off x="419100" y="2849879"/>
            <a:ext cx="118110" cy="217804"/>
          </a:xfrm>
          <a:prstGeom prst="rect">
            <a:avLst/>
          </a:prstGeom>
        </p:spPr>
        <p:txBody>
          <a:bodyPr vert="horz" wrap="square" lIns="0" tIns="13970" rIns="0" bIns="0" rtlCol="0">
            <a:spAutoFit/>
          </a:bodyPr>
          <a:lstStyle/>
          <a:p>
            <a:pPr marL="12700">
              <a:lnSpc>
                <a:spcPct val="100000"/>
              </a:lnSpc>
              <a:spcBef>
                <a:spcPts val="110"/>
              </a:spcBef>
            </a:pPr>
            <a:r>
              <a:rPr sz="1250" spc="-30" dirty="0">
                <a:latin typeface="Trebuchet MS"/>
                <a:cs typeface="Trebuchet MS"/>
              </a:rPr>
              <a:t>●</a:t>
            </a:r>
            <a:endParaRPr sz="1250">
              <a:latin typeface="Trebuchet MS"/>
              <a:cs typeface="Trebuchet MS"/>
            </a:endParaRPr>
          </a:p>
        </p:txBody>
      </p:sp>
      <p:sp>
        <p:nvSpPr>
          <p:cNvPr id="6" name="object 6"/>
          <p:cNvSpPr txBox="1"/>
          <p:nvPr/>
        </p:nvSpPr>
        <p:spPr>
          <a:xfrm>
            <a:off x="5791200" y="2717800"/>
            <a:ext cx="1381760"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Times New Roman"/>
                <a:cs typeface="Times New Roman"/>
              </a:rPr>
              <a:t>=</a:t>
            </a:r>
            <a:r>
              <a:rPr sz="2800" spc="-90" dirty="0">
                <a:latin typeface="Times New Roman"/>
                <a:cs typeface="Times New Roman"/>
              </a:rPr>
              <a:t> </a:t>
            </a:r>
            <a:r>
              <a:rPr sz="2800" dirty="0">
                <a:latin typeface="Times New Roman"/>
                <a:cs typeface="Times New Roman"/>
              </a:rPr>
              <a:t>108.35.</a:t>
            </a:r>
            <a:endParaRPr sz="2800">
              <a:latin typeface="Times New Roman"/>
              <a:cs typeface="Times New Roman"/>
            </a:endParaRPr>
          </a:p>
        </p:txBody>
      </p:sp>
      <p:sp>
        <p:nvSpPr>
          <p:cNvPr id="7" name="object 7"/>
          <p:cNvSpPr txBox="1"/>
          <p:nvPr/>
        </p:nvSpPr>
        <p:spPr>
          <a:xfrm>
            <a:off x="419100" y="4450079"/>
            <a:ext cx="118110" cy="217804"/>
          </a:xfrm>
          <a:prstGeom prst="rect">
            <a:avLst/>
          </a:prstGeom>
        </p:spPr>
        <p:txBody>
          <a:bodyPr vert="horz" wrap="square" lIns="0" tIns="13970" rIns="0" bIns="0" rtlCol="0">
            <a:spAutoFit/>
          </a:bodyPr>
          <a:lstStyle/>
          <a:p>
            <a:pPr marL="12700">
              <a:lnSpc>
                <a:spcPct val="100000"/>
              </a:lnSpc>
              <a:spcBef>
                <a:spcPts val="110"/>
              </a:spcBef>
            </a:pPr>
            <a:r>
              <a:rPr sz="1250" spc="-30" dirty="0">
                <a:latin typeface="Trebuchet MS"/>
                <a:cs typeface="Trebuchet MS"/>
              </a:rPr>
              <a:t>●</a:t>
            </a:r>
            <a:endParaRPr sz="1250">
              <a:latin typeface="Trebuchet MS"/>
              <a:cs typeface="Trebuchet MS"/>
            </a:endParaRPr>
          </a:p>
        </p:txBody>
      </p:sp>
      <p:sp>
        <p:nvSpPr>
          <p:cNvPr id="8" name="object 8"/>
          <p:cNvSpPr txBox="1"/>
          <p:nvPr/>
        </p:nvSpPr>
        <p:spPr>
          <a:xfrm>
            <a:off x="635000" y="4305300"/>
            <a:ext cx="8986520"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Times New Roman"/>
                <a:cs typeface="Times New Roman"/>
              </a:rPr>
              <a:t>From</a:t>
            </a:r>
            <a:r>
              <a:rPr sz="2800" spc="-10" dirty="0">
                <a:latin typeface="Times New Roman"/>
                <a:cs typeface="Times New Roman"/>
              </a:rPr>
              <a:t> </a:t>
            </a:r>
            <a:r>
              <a:rPr sz="2800" spc="-5" dirty="0">
                <a:latin typeface="Times New Roman"/>
                <a:cs typeface="Times New Roman"/>
              </a:rPr>
              <a:t>the </a:t>
            </a:r>
            <a:r>
              <a:rPr sz="2800" dirty="0">
                <a:latin typeface="Times New Roman"/>
                <a:cs typeface="Times New Roman"/>
              </a:rPr>
              <a:t>χ</a:t>
            </a:r>
            <a:r>
              <a:rPr sz="2800" spc="-10" dirty="0">
                <a:latin typeface="Times New Roman"/>
                <a:cs typeface="Times New Roman"/>
              </a:rPr>
              <a:t> </a:t>
            </a:r>
            <a:r>
              <a:rPr sz="2800" dirty="0">
                <a:latin typeface="Times New Roman"/>
                <a:cs typeface="Times New Roman"/>
              </a:rPr>
              <a:t>2 </a:t>
            </a:r>
            <a:r>
              <a:rPr sz="2800" spc="-5" dirty="0">
                <a:latin typeface="Times New Roman"/>
                <a:cs typeface="Times New Roman"/>
              </a:rPr>
              <a:t>table,</a:t>
            </a:r>
            <a:r>
              <a:rPr sz="2800" dirty="0">
                <a:latin typeface="Times New Roman"/>
                <a:cs typeface="Times New Roman"/>
              </a:rPr>
              <a:t> P</a:t>
            </a:r>
            <a:r>
              <a:rPr sz="2800" spc="-110" dirty="0">
                <a:latin typeface="Times New Roman"/>
                <a:cs typeface="Times New Roman"/>
              </a:rPr>
              <a:t> </a:t>
            </a:r>
            <a:r>
              <a:rPr sz="2800" dirty="0">
                <a:latin typeface="Times New Roman"/>
                <a:cs typeface="Times New Roman"/>
              </a:rPr>
              <a:t>&lt; 0.005.</a:t>
            </a:r>
            <a:r>
              <a:rPr sz="2800" spc="-155" dirty="0">
                <a:latin typeface="Times New Roman"/>
                <a:cs typeface="Times New Roman"/>
              </a:rPr>
              <a:t> </a:t>
            </a:r>
            <a:r>
              <a:rPr sz="2800" dirty="0">
                <a:latin typeface="Times New Roman"/>
                <a:cs typeface="Times New Roman"/>
              </a:rPr>
              <a:t>A</a:t>
            </a:r>
            <a:r>
              <a:rPr sz="2800" spc="-160" dirty="0">
                <a:latin typeface="Times New Roman"/>
                <a:cs typeface="Times New Roman"/>
              </a:rPr>
              <a:t> </a:t>
            </a:r>
            <a:r>
              <a:rPr sz="2800" spc="-5" dirty="0">
                <a:latin typeface="Times New Roman"/>
                <a:cs typeface="Times New Roman"/>
              </a:rPr>
              <a:t>computer</a:t>
            </a:r>
            <a:r>
              <a:rPr sz="2800" dirty="0">
                <a:latin typeface="Times New Roman"/>
                <a:cs typeface="Times New Roman"/>
              </a:rPr>
              <a:t> </a:t>
            </a:r>
            <a:r>
              <a:rPr sz="2800" spc="-5" dirty="0">
                <a:latin typeface="Times New Roman"/>
                <a:cs typeface="Times New Roman"/>
              </a:rPr>
              <a:t>package gives </a:t>
            </a:r>
            <a:r>
              <a:rPr sz="2800" dirty="0">
                <a:latin typeface="Times New Roman"/>
                <a:cs typeface="Times New Roman"/>
              </a:rPr>
              <a:t>P</a:t>
            </a:r>
            <a:r>
              <a:rPr sz="2800" spc="-105" dirty="0">
                <a:latin typeface="Times New Roman"/>
                <a:cs typeface="Times New Roman"/>
              </a:rPr>
              <a:t> </a:t>
            </a:r>
            <a:r>
              <a:rPr sz="2800" dirty="0">
                <a:latin typeface="Times New Roman"/>
                <a:cs typeface="Times New Roman"/>
              </a:rPr>
              <a:t>≈</a:t>
            </a:r>
            <a:r>
              <a:rPr sz="2800" spc="-5" dirty="0">
                <a:latin typeface="Times New Roman"/>
                <a:cs typeface="Times New Roman"/>
              </a:rPr>
              <a:t> </a:t>
            </a:r>
            <a:r>
              <a:rPr sz="2800" dirty="0">
                <a:latin typeface="Times New Roman"/>
                <a:cs typeface="Times New Roman"/>
              </a:rPr>
              <a:t>0.</a:t>
            </a:r>
            <a:endParaRPr sz="2800">
              <a:latin typeface="Times New Roman"/>
              <a:cs typeface="Times New Roman"/>
            </a:endParaRPr>
          </a:p>
        </p:txBody>
      </p:sp>
      <p:sp>
        <p:nvSpPr>
          <p:cNvPr id="9" name="object 9"/>
          <p:cNvSpPr txBox="1"/>
          <p:nvPr/>
        </p:nvSpPr>
        <p:spPr>
          <a:xfrm>
            <a:off x="419100" y="5237479"/>
            <a:ext cx="118110" cy="217804"/>
          </a:xfrm>
          <a:prstGeom prst="rect">
            <a:avLst/>
          </a:prstGeom>
        </p:spPr>
        <p:txBody>
          <a:bodyPr vert="horz" wrap="square" lIns="0" tIns="13970" rIns="0" bIns="0" rtlCol="0">
            <a:spAutoFit/>
          </a:bodyPr>
          <a:lstStyle/>
          <a:p>
            <a:pPr marL="12700">
              <a:lnSpc>
                <a:spcPct val="100000"/>
              </a:lnSpc>
              <a:spcBef>
                <a:spcPts val="110"/>
              </a:spcBef>
            </a:pPr>
            <a:r>
              <a:rPr sz="1250" spc="-30" dirty="0">
                <a:latin typeface="Trebuchet MS"/>
                <a:cs typeface="Trebuchet MS"/>
              </a:rPr>
              <a:t>●</a:t>
            </a:r>
            <a:endParaRPr sz="1250">
              <a:latin typeface="Trebuchet MS"/>
              <a:cs typeface="Trebuchet MS"/>
            </a:endParaRPr>
          </a:p>
        </p:txBody>
      </p:sp>
      <p:sp>
        <p:nvSpPr>
          <p:cNvPr id="10" name="object 10"/>
          <p:cNvSpPr txBox="1"/>
          <p:nvPr/>
        </p:nvSpPr>
        <p:spPr>
          <a:xfrm>
            <a:off x="635000" y="5105400"/>
            <a:ext cx="8478520" cy="845819"/>
          </a:xfrm>
          <a:prstGeom prst="rect">
            <a:avLst/>
          </a:prstGeom>
        </p:spPr>
        <p:txBody>
          <a:bodyPr vert="horz" wrap="square" lIns="0" tIns="53340" rIns="0" bIns="0" rtlCol="0">
            <a:spAutoFit/>
          </a:bodyPr>
          <a:lstStyle/>
          <a:p>
            <a:pPr marL="12700" marR="5080">
              <a:lnSpc>
                <a:spcPts val="3100"/>
              </a:lnSpc>
              <a:spcBef>
                <a:spcPts val="420"/>
              </a:spcBef>
            </a:pPr>
            <a:r>
              <a:rPr sz="2800" spc="-114" dirty="0">
                <a:latin typeface="Times New Roman"/>
                <a:cs typeface="Times New Roman"/>
              </a:rPr>
              <a:t>We </a:t>
            </a:r>
            <a:r>
              <a:rPr sz="2800" spc="-5" dirty="0">
                <a:latin typeface="Times New Roman"/>
                <a:cs typeface="Times New Roman"/>
              </a:rPr>
              <a:t>can conclude that the proportions in the various income  categories </a:t>
            </a:r>
            <a:r>
              <a:rPr sz="2800" spc="-15" dirty="0">
                <a:latin typeface="Times New Roman"/>
                <a:cs typeface="Times New Roman"/>
              </a:rPr>
              <a:t>differ </a:t>
            </a:r>
            <a:r>
              <a:rPr sz="2800" spc="-5" dirty="0">
                <a:latin typeface="Times New Roman"/>
                <a:cs typeface="Times New Roman"/>
              </a:rPr>
              <a:t>between men and</a:t>
            </a:r>
            <a:r>
              <a:rPr sz="2800" spc="25" dirty="0">
                <a:latin typeface="Times New Roman"/>
                <a:cs typeface="Times New Roman"/>
              </a:rPr>
              <a:t> </a:t>
            </a:r>
            <a:r>
              <a:rPr sz="2800" spc="-5" dirty="0">
                <a:latin typeface="Times New Roman"/>
                <a:cs typeface="Times New Roman"/>
              </a:rPr>
              <a:t>women.</a:t>
            </a:r>
            <a:endParaRPr sz="2800">
              <a:latin typeface="Times New Roman"/>
              <a:cs typeface="Times New Roman"/>
            </a:endParaRPr>
          </a:p>
        </p:txBody>
      </p:sp>
      <p:sp>
        <p:nvSpPr>
          <p:cNvPr id="11" name="object 11"/>
          <p:cNvSpPr/>
          <p:nvPr/>
        </p:nvSpPr>
        <p:spPr>
          <a:xfrm>
            <a:off x="838200" y="2437857"/>
            <a:ext cx="4457700" cy="134326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0500" y="2400300"/>
            <a:ext cx="7039609" cy="1752600"/>
          </a:xfrm>
          <a:prstGeom prst="rect">
            <a:avLst/>
          </a:prstGeom>
        </p:spPr>
        <p:txBody>
          <a:bodyPr vert="horz" wrap="square" lIns="0" tIns="124460" rIns="0" bIns="0" rtlCol="0">
            <a:spAutoFit/>
          </a:bodyPr>
          <a:lstStyle/>
          <a:p>
            <a:pPr marL="965200" marR="5080" indent="-952500">
              <a:lnSpc>
                <a:spcPts val="6400"/>
              </a:lnSpc>
              <a:spcBef>
                <a:spcPts val="980"/>
              </a:spcBef>
              <a:tabLst>
                <a:tab pos="4288155" algn="l"/>
              </a:tabLst>
            </a:pPr>
            <a:r>
              <a:rPr sz="6000" spc="-5" dirty="0"/>
              <a:t>Chi-Square	</a:t>
            </a:r>
            <a:r>
              <a:rPr sz="6000" spc="-114" dirty="0"/>
              <a:t>Test </a:t>
            </a:r>
            <a:r>
              <a:rPr sz="6000" spc="-5" dirty="0"/>
              <a:t>for  Independence</a:t>
            </a:r>
            <a:endParaRPr sz="6000"/>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300" y="546100"/>
            <a:ext cx="9081135" cy="695960"/>
          </a:xfrm>
          <a:prstGeom prst="rect">
            <a:avLst/>
          </a:prstGeom>
        </p:spPr>
        <p:txBody>
          <a:bodyPr vert="horz" wrap="square" lIns="0" tIns="12700" rIns="0" bIns="0" rtlCol="0">
            <a:spAutoFit/>
          </a:bodyPr>
          <a:lstStyle/>
          <a:p>
            <a:pPr marL="12700">
              <a:lnSpc>
                <a:spcPct val="100000"/>
              </a:lnSpc>
              <a:spcBef>
                <a:spcPts val="100"/>
              </a:spcBef>
              <a:tabLst>
                <a:tab pos="3148330" algn="l"/>
                <a:tab pos="5311140" algn="l"/>
              </a:tabLst>
            </a:pPr>
            <a:r>
              <a:rPr spc="-5" dirty="0"/>
              <a:t>Chi-Square	</a:t>
            </a:r>
            <a:r>
              <a:rPr spc="-85" dirty="0"/>
              <a:t>Test</a:t>
            </a:r>
            <a:r>
              <a:rPr spc="5" dirty="0"/>
              <a:t> </a:t>
            </a:r>
            <a:r>
              <a:rPr spc="-5" dirty="0"/>
              <a:t>for	Independence</a:t>
            </a:r>
          </a:p>
        </p:txBody>
      </p:sp>
      <p:sp>
        <p:nvSpPr>
          <p:cNvPr id="3" name="object 3"/>
          <p:cNvSpPr txBox="1"/>
          <p:nvPr/>
        </p:nvSpPr>
        <p:spPr>
          <a:xfrm>
            <a:off x="596900" y="1867306"/>
            <a:ext cx="128270" cy="238760"/>
          </a:xfrm>
          <a:prstGeom prst="rect">
            <a:avLst/>
          </a:prstGeom>
        </p:spPr>
        <p:txBody>
          <a:bodyPr vert="horz" wrap="square" lIns="0" tIns="12065" rIns="0" bIns="0" rtlCol="0">
            <a:spAutoFit/>
          </a:bodyPr>
          <a:lstStyle/>
          <a:p>
            <a:pPr marL="12700">
              <a:lnSpc>
                <a:spcPct val="100000"/>
              </a:lnSpc>
              <a:spcBef>
                <a:spcPts val="95"/>
              </a:spcBef>
            </a:pPr>
            <a:r>
              <a:rPr sz="1400" spc="-40" dirty="0">
                <a:latin typeface="Trebuchet MS"/>
                <a:cs typeface="Trebuchet MS"/>
              </a:rPr>
              <a:t>●</a:t>
            </a:r>
            <a:endParaRPr sz="1400">
              <a:latin typeface="Trebuchet MS"/>
              <a:cs typeface="Trebuchet MS"/>
            </a:endParaRPr>
          </a:p>
        </p:txBody>
      </p:sp>
      <p:sp>
        <p:nvSpPr>
          <p:cNvPr id="4" name="object 4"/>
          <p:cNvSpPr txBox="1"/>
          <p:nvPr/>
        </p:nvSpPr>
        <p:spPr>
          <a:xfrm>
            <a:off x="596900" y="2896006"/>
            <a:ext cx="128270" cy="238760"/>
          </a:xfrm>
          <a:prstGeom prst="rect">
            <a:avLst/>
          </a:prstGeom>
        </p:spPr>
        <p:txBody>
          <a:bodyPr vert="horz" wrap="square" lIns="0" tIns="12065" rIns="0" bIns="0" rtlCol="0">
            <a:spAutoFit/>
          </a:bodyPr>
          <a:lstStyle/>
          <a:p>
            <a:pPr marL="12700">
              <a:lnSpc>
                <a:spcPct val="100000"/>
              </a:lnSpc>
              <a:spcBef>
                <a:spcPts val="95"/>
              </a:spcBef>
            </a:pPr>
            <a:r>
              <a:rPr sz="1400" spc="-40" dirty="0">
                <a:latin typeface="Trebuchet MS"/>
                <a:cs typeface="Trebuchet MS"/>
              </a:rPr>
              <a:t>●</a:t>
            </a:r>
            <a:endParaRPr sz="1400">
              <a:latin typeface="Trebuchet MS"/>
              <a:cs typeface="Trebuchet MS"/>
            </a:endParaRPr>
          </a:p>
        </p:txBody>
      </p:sp>
      <p:sp>
        <p:nvSpPr>
          <p:cNvPr id="5" name="object 5"/>
          <p:cNvSpPr txBox="1"/>
          <p:nvPr/>
        </p:nvSpPr>
        <p:spPr>
          <a:xfrm>
            <a:off x="596900" y="3924706"/>
            <a:ext cx="128270" cy="238760"/>
          </a:xfrm>
          <a:prstGeom prst="rect">
            <a:avLst/>
          </a:prstGeom>
        </p:spPr>
        <p:txBody>
          <a:bodyPr vert="horz" wrap="square" lIns="0" tIns="12065" rIns="0" bIns="0" rtlCol="0">
            <a:spAutoFit/>
          </a:bodyPr>
          <a:lstStyle/>
          <a:p>
            <a:pPr marL="12700">
              <a:lnSpc>
                <a:spcPct val="100000"/>
              </a:lnSpc>
              <a:spcBef>
                <a:spcPts val="95"/>
              </a:spcBef>
            </a:pPr>
            <a:r>
              <a:rPr sz="1400" spc="-40" dirty="0">
                <a:latin typeface="Trebuchet MS"/>
                <a:cs typeface="Trebuchet MS"/>
              </a:rPr>
              <a:t>●</a:t>
            </a:r>
            <a:endParaRPr sz="1400">
              <a:latin typeface="Trebuchet MS"/>
              <a:cs typeface="Trebuchet MS"/>
            </a:endParaRPr>
          </a:p>
        </p:txBody>
      </p:sp>
      <p:sp>
        <p:nvSpPr>
          <p:cNvPr id="6" name="object 6"/>
          <p:cNvSpPr txBox="1"/>
          <p:nvPr/>
        </p:nvSpPr>
        <p:spPr>
          <a:xfrm>
            <a:off x="914400" y="1726692"/>
            <a:ext cx="8637905" cy="2974975"/>
          </a:xfrm>
          <a:prstGeom prst="rect">
            <a:avLst/>
          </a:prstGeom>
        </p:spPr>
        <p:txBody>
          <a:bodyPr vert="horz" wrap="square" lIns="0" tIns="71755" rIns="0" bIns="0" rtlCol="0">
            <a:spAutoFit/>
          </a:bodyPr>
          <a:lstStyle/>
          <a:p>
            <a:pPr marL="12700" marR="311785">
              <a:lnSpc>
                <a:spcPts val="3300"/>
              </a:lnSpc>
              <a:spcBef>
                <a:spcPts val="565"/>
              </a:spcBef>
            </a:pPr>
            <a:r>
              <a:rPr sz="3100" dirty="0">
                <a:latin typeface="Arial"/>
                <a:cs typeface="Arial"/>
              </a:rPr>
              <a:t>The test is applied when you have </a:t>
            </a:r>
            <a:r>
              <a:rPr sz="3100" b="1" dirty="0">
                <a:solidFill>
                  <a:srgbClr val="3465A4"/>
                </a:solidFill>
                <a:latin typeface="Arial"/>
                <a:cs typeface="Arial"/>
              </a:rPr>
              <a:t>two  categorical variables </a:t>
            </a:r>
            <a:r>
              <a:rPr sz="3100" dirty="0">
                <a:latin typeface="Arial"/>
                <a:cs typeface="Arial"/>
              </a:rPr>
              <a:t>from a single</a:t>
            </a:r>
            <a:r>
              <a:rPr sz="3100" spc="-70" dirty="0">
                <a:latin typeface="Arial"/>
                <a:cs typeface="Arial"/>
              </a:rPr>
              <a:t> </a:t>
            </a:r>
            <a:r>
              <a:rPr sz="3100" dirty="0">
                <a:latin typeface="Arial"/>
                <a:cs typeface="Arial"/>
              </a:rPr>
              <a:t>population.</a:t>
            </a:r>
            <a:endParaRPr sz="3100">
              <a:latin typeface="Arial"/>
              <a:cs typeface="Arial"/>
            </a:endParaRPr>
          </a:p>
          <a:p>
            <a:pPr marL="12700" marR="5080">
              <a:lnSpc>
                <a:spcPts val="3400"/>
              </a:lnSpc>
              <a:spcBef>
                <a:spcPts val="1320"/>
              </a:spcBef>
            </a:pPr>
            <a:r>
              <a:rPr sz="3100" spc="-5" dirty="0">
                <a:latin typeface="Arial"/>
                <a:cs typeface="Arial"/>
              </a:rPr>
              <a:t>It </a:t>
            </a:r>
            <a:r>
              <a:rPr sz="3100" dirty="0">
                <a:latin typeface="Arial"/>
                <a:cs typeface="Arial"/>
              </a:rPr>
              <a:t>is used </a:t>
            </a:r>
            <a:r>
              <a:rPr sz="3100" spc="-5" dirty="0">
                <a:latin typeface="Arial"/>
                <a:cs typeface="Arial"/>
              </a:rPr>
              <a:t>to </a:t>
            </a:r>
            <a:r>
              <a:rPr sz="3100" dirty="0">
                <a:latin typeface="Arial"/>
                <a:cs typeface="Arial"/>
              </a:rPr>
              <a:t>determine whether there is a  significant association between the two</a:t>
            </a:r>
            <a:r>
              <a:rPr sz="3100" spc="-45" dirty="0">
                <a:latin typeface="Arial"/>
                <a:cs typeface="Arial"/>
              </a:rPr>
              <a:t> </a:t>
            </a:r>
            <a:r>
              <a:rPr sz="3100" dirty="0">
                <a:latin typeface="Arial"/>
                <a:cs typeface="Arial"/>
              </a:rPr>
              <a:t>variables.</a:t>
            </a:r>
            <a:endParaRPr sz="3100">
              <a:latin typeface="Arial"/>
              <a:cs typeface="Arial"/>
            </a:endParaRPr>
          </a:p>
          <a:p>
            <a:pPr marL="12700" marR="1626235">
              <a:lnSpc>
                <a:spcPts val="3400"/>
              </a:lnSpc>
              <a:spcBef>
                <a:spcPts val="1300"/>
              </a:spcBef>
            </a:pPr>
            <a:r>
              <a:rPr sz="3100" dirty="0">
                <a:latin typeface="Arial"/>
                <a:cs typeface="Arial"/>
              </a:rPr>
              <a:t>For a chi-square Independence </a:t>
            </a:r>
            <a:r>
              <a:rPr sz="3100" spc="-5" dirty="0">
                <a:latin typeface="Arial"/>
                <a:cs typeface="Arial"/>
              </a:rPr>
              <a:t>test, </a:t>
            </a:r>
            <a:r>
              <a:rPr sz="3100" dirty="0">
                <a:latin typeface="Arial"/>
                <a:cs typeface="Arial"/>
              </a:rPr>
              <a:t>the  hypotheses take the following</a:t>
            </a:r>
            <a:r>
              <a:rPr sz="3100" spc="-25" dirty="0">
                <a:latin typeface="Arial"/>
                <a:cs typeface="Arial"/>
              </a:rPr>
              <a:t> </a:t>
            </a:r>
            <a:r>
              <a:rPr sz="3100" dirty="0">
                <a:latin typeface="Arial"/>
                <a:cs typeface="Arial"/>
              </a:rPr>
              <a:t>form:</a:t>
            </a:r>
            <a:endParaRPr sz="3100">
              <a:latin typeface="Arial"/>
              <a:cs typeface="Arial"/>
            </a:endParaRPr>
          </a:p>
        </p:txBody>
      </p:sp>
      <p:sp>
        <p:nvSpPr>
          <p:cNvPr id="7" name="object 7"/>
          <p:cNvSpPr txBox="1"/>
          <p:nvPr/>
        </p:nvSpPr>
        <p:spPr>
          <a:xfrm>
            <a:off x="1028700" y="4717186"/>
            <a:ext cx="8097520" cy="1041400"/>
          </a:xfrm>
          <a:prstGeom prst="rect">
            <a:avLst/>
          </a:prstGeom>
        </p:spPr>
        <p:txBody>
          <a:bodyPr vert="horz" wrap="square" lIns="0" tIns="108585" rIns="0" bIns="0" rtlCol="0">
            <a:spAutoFit/>
          </a:bodyPr>
          <a:lstStyle/>
          <a:p>
            <a:pPr marL="330200" indent="-317500">
              <a:lnSpc>
                <a:spcPct val="100000"/>
              </a:lnSpc>
              <a:spcBef>
                <a:spcPts val="855"/>
              </a:spcBef>
              <a:buSzPct val="74074"/>
              <a:buFont typeface="Symbol"/>
              <a:buChar char=""/>
              <a:tabLst>
                <a:tab pos="329565" algn="l"/>
                <a:tab pos="330200" algn="l"/>
              </a:tabLst>
            </a:pPr>
            <a:r>
              <a:rPr sz="2700" spc="5" dirty="0">
                <a:latin typeface="Arial"/>
                <a:cs typeface="Arial"/>
              </a:rPr>
              <a:t>H0: </a:t>
            </a:r>
            <a:r>
              <a:rPr sz="2700" spc="-20" dirty="0">
                <a:latin typeface="Arial"/>
                <a:cs typeface="Arial"/>
              </a:rPr>
              <a:t>Variable </a:t>
            </a:r>
            <a:r>
              <a:rPr sz="2700" spc="10" dirty="0">
                <a:latin typeface="Arial"/>
                <a:cs typeface="Arial"/>
              </a:rPr>
              <a:t>A </a:t>
            </a:r>
            <a:r>
              <a:rPr sz="2700" spc="5" dirty="0">
                <a:latin typeface="Arial"/>
                <a:cs typeface="Arial"/>
              </a:rPr>
              <a:t>and </a:t>
            </a:r>
            <a:r>
              <a:rPr sz="2700" spc="-20" dirty="0">
                <a:latin typeface="Arial"/>
                <a:cs typeface="Arial"/>
              </a:rPr>
              <a:t>Variable </a:t>
            </a:r>
            <a:r>
              <a:rPr sz="2700" spc="10" dirty="0">
                <a:latin typeface="Arial"/>
                <a:cs typeface="Arial"/>
              </a:rPr>
              <a:t>B </a:t>
            </a:r>
            <a:r>
              <a:rPr sz="2700" spc="5" dirty="0">
                <a:latin typeface="Arial"/>
                <a:cs typeface="Arial"/>
              </a:rPr>
              <a:t>are</a:t>
            </a:r>
            <a:r>
              <a:rPr sz="2700" spc="-300" dirty="0">
                <a:latin typeface="Arial"/>
                <a:cs typeface="Arial"/>
              </a:rPr>
              <a:t> </a:t>
            </a:r>
            <a:r>
              <a:rPr sz="2700" spc="5" dirty="0">
                <a:latin typeface="Arial"/>
                <a:cs typeface="Arial"/>
              </a:rPr>
              <a:t>independent.</a:t>
            </a:r>
            <a:endParaRPr sz="2700">
              <a:latin typeface="Arial"/>
              <a:cs typeface="Arial"/>
            </a:endParaRPr>
          </a:p>
          <a:p>
            <a:pPr marL="330200" indent="-317500">
              <a:lnSpc>
                <a:spcPct val="100000"/>
              </a:lnSpc>
              <a:spcBef>
                <a:spcPts val="760"/>
              </a:spcBef>
              <a:buSzPct val="74074"/>
              <a:buFont typeface="Symbol"/>
              <a:buChar char=""/>
              <a:tabLst>
                <a:tab pos="329565" algn="l"/>
                <a:tab pos="330200" algn="l"/>
              </a:tabLst>
            </a:pPr>
            <a:r>
              <a:rPr sz="2700" spc="5" dirty="0">
                <a:latin typeface="Arial"/>
                <a:cs typeface="Arial"/>
              </a:rPr>
              <a:t>Ha: </a:t>
            </a:r>
            <a:r>
              <a:rPr sz="2700" spc="-20" dirty="0">
                <a:latin typeface="Arial"/>
                <a:cs typeface="Arial"/>
              </a:rPr>
              <a:t>Variable </a:t>
            </a:r>
            <a:r>
              <a:rPr sz="2700" spc="10" dirty="0">
                <a:latin typeface="Arial"/>
                <a:cs typeface="Arial"/>
              </a:rPr>
              <a:t>A </a:t>
            </a:r>
            <a:r>
              <a:rPr sz="2700" spc="5" dirty="0">
                <a:latin typeface="Arial"/>
                <a:cs typeface="Arial"/>
              </a:rPr>
              <a:t>and </a:t>
            </a:r>
            <a:r>
              <a:rPr sz="2700" spc="-20" dirty="0">
                <a:latin typeface="Arial"/>
                <a:cs typeface="Arial"/>
              </a:rPr>
              <a:t>Variable </a:t>
            </a:r>
            <a:r>
              <a:rPr sz="2700" spc="10" dirty="0">
                <a:latin typeface="Arial"/>
                <a:cs typeface="Arial"/>
              </a:rPr>
              <a:t>B </a:t>
            </a:r>
            <a:r>
              <a:rPr sz="2700" spc="5" dirty="0">
                <a:latin typeface="Arial"/>
                <a:cs typeface="Arial"/>
              </a:rPr>
              <a:t>are not</a:t>
            </a:r>
            <a:r>
              <a:rPr sz="2700" spc="-305" dirty="0">
                <a:latin typeface="Arial"/>
                <a:cs typeface="Arial"/>
              </a:rPr>
              <a:t> </a:t>
            </a:r>
            <a:r>
              <a:rPr sz="2700" spc="5" dirty="0">
                <a:latin typeface="Arial"/>
                <a:cs typeface="Arial"/>
              </a:rPr>
              <a:t>independent.</a:t>
            </a:r>
            <a:endParaRPr sz="2700">
              <a:latin typeface="Arial"/>
              <a:cs typeface="Arial"/>
            </a:endParaRPr>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300" y="1905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1</a:t>
            </a:r>
          </a:p>
        </p:txBody>
      </p:sp>
      <p:sp>
        <p:nvSpPr>
          <p:cNvPr id="3" name="object 3"/>
          <p:cNvSpPr txBox="1"/>
          <p:nvPr/>
        </p:nvSpPr>
        <p:spPr>
          <a:xfrm>
            <a:off x="596900" y="1300581"/>
            <a:ext cx="111125" cy="202565"/>
          </a:xfrm>
          <a:prstGeom prst="rect">
            <a:avLst/>
          </a:prstGeom>
        </p:spPr>
        <p:txBody>
          <a:bodyPr vert="horz" wrap="square" lIns="0" tIns="13970" rIns="0" bIns="0" rtlCol="0">
            <a:spAutoFit/>
          </a:bodyPr>
          <a:lstStyle/>
          <a:p>
            <a:pPr marL="12700">
              <a:lnSpc>
                <a:spcPct val="100000"/>
              </a:lnSpc>
              <a:spcBef>
                <a:spcPts val="110"/>
              </a:spcBef>
            </a:pPr>
            <a:r>
              <a:rPr sz="1150" spc="-25" dirty="0">
                <a:latin typeface="Trebuchet MS"/>
                <a:cs typeface="Trebuchet MS"/>
              </a:rPr>
              <a:t>●</a:t>
            </a:r>
            <a:endParaRPr sz="1150">
              <a:latin typeface="Trebuchet MS"/>
              <a:cs typeface="Trebuchet MS"/>
            </a:endParaRPr>
          </a:p>
        </p:txBody>
      </p:sp>
      <p:sp>
        <p:nvSpPr>
          <p:cNvPr id="4" name="object 4"/>
          <p:cNvSpPr txBox="1"/>
          <p:nvPr/>
        </p:nvSpPr>
        <p:spPr>
          <a:xfrm>
            <a:off x="901700" y="1171447"/>
            <a:ext cx="8567420" cy="761365"/>
          </a:xfrm>
          <a:prstGeom prst="rect">
            <a:avLst/>
          </a:prstGeom>
        </p:spPr>
        <p:txBody>
          <a:bodyPr vert="horz" wrap="square" lIns="0" tIns="65405" rIns="0" bIns="0" rtlCol="0">
            <a:spAutoFit/>
          </a:bodyPr>
          <a:lstStyle/>
          <a:p>
            <a:pPr marL="12700" marR="5080">
              <a:lnSpc>
                <a:spcPts val="2700"/>
              </a:lnSpc>
              <a:spcBef>
                <a:spcPts val="515"/>
              </a:spcBef>
            </a:pPr>
            <a:r>
              <a:rPr sz="2550" spc="15" dirty="0">
                <a:latin typeface="Arial"/>
                <a:cs typeface="Arial"/>
              </a:rPr>
              <a:t>A </a:t>
            </a:r>
            <a:r>
              <a:rPr sz="2550" spc="10" dirty="0">
                <a:latin typeface="Arial"/>
                <a:cs typeface="Arial"/>
              </a:rPr>
              <a:t>Study of </a:t>
            </a:r>
            <a:r>
              <a:rPr sz="2550" spc="-55" dirty="0">
                <a:latin typeface="Arial"/>
                <a:cs typeface="Arial"/>
              </a:rPr>
              <a:t>11, </a:t>
            </a:r>
            <a:r>
              <a:rPr sz="2550" spc="10" dirty="0">
                <a:latin typeface="Arial"/>
                <a:cs typeface="Arial"/>
              </a:rPr>
              <a:t>160 alcohol drinkers on university</a:t>
            </a:r>
            <a:r>
              <a:rPr sz="2550" spc="-105" dirty="0">
                <a:latin typeface="Arial"/>
                <a:cs typeface="Arial"/>
              </a:rPr>
              <a:t> </a:t>
            </a:r>
            <a:r>
              <a:rPr sz="2550" spc="10" dirty="0">
                <a:latin typeface="Arial"/>
                <a:cs typeface="Arial"/>
              </a:rPr>
              <a:t>campuses  revealed:</a:t>
            </a:r>
            <a:endParaRPr sz="2550">
              <a:latin typeface="Arial"/>
              <a:cs typeface="Arial"/>
            </a:endParaRPr>
          </a:p>
        </p:txBody>
      </p:sp>
      <p:sp>
        <p:nvSpPr>
          <p:cNvPr id="5" name="object 5"/>
          <p:cNvSpPr txBox="1"/>
          <p:nvPr/>
        </p:nvSpPr>
        <p:spPr>
          <a:xfrm>
            <a:off x="596900" y="5694781"/>
            <a:ext cx="111125" cy="202565"/>
          </a:xfrm>
          <a:prstGeom prst="rect">
            <a:avLst/>
          </a:prstGeom>
        </p:spPr>
        <p:txBody>
          <a:bodyPr vert="horz" wrap="square" lIns="0" tIns="13970" rIns="0" bIns="0" rtlCol="0">
            <a:spAutoFit/>
          </a:bodyPr>
          <a:lstStyle/>
          <a:p>
            <a:pPr marL="12700">
              <a:lnSpc>
                <a:spcPct val="100000"/>
              </a:lnSpc>
              <a:spcBef>
                <a:spcPts val="110"/>
              </a:spcBef>
            </a:pPr>
            <a:r>
              <a:rPr sz="1150" spc="-25" dirty="0">
                <a:latin typeface="Trebuchet MS"/>
                <a:cs typeface="Trebuchet MS"/>
              </a:rPr>
              <a:t>●</a:t>
            </a:r>
            <a:endParaRPr sz="1150">
              <a:latin typeface="Trebuchet MS"/>
              <a:cs typeface="Trebuchet MS"/>
            </a:endParaRPr>
          </a:p>
        </p:txBody>
      </p:sp>
      <p:sp>
        <p:nvSpPr>
          <p:cNvPr id="6" name="object 6"/>
          <p:cNvSpPr txBox="1"/>
          <p:nvPr/>
        </p:nvSpPr>
        <p:spPr>
          <a:xfrm>
            <a:off x="901700" y="5578347"/>
            <a:ext cx="7738109" cy="1104265"/>
          </a:xfrm>
          <a:prstGeom prst="rect">
            <a:avLst/>
          </a:prstGeom>
        </p:spPr>
        <p:txBody>
          <a:bodyPr vert="horz" wrap="square" lIns="0" tIns="65405" rIns="0" bIns="0" rtlCol="0">
            <a:spAutoFit/>
          </a:bodyPr>
          <a:lstStyle/>
          <a:p>
            <a:pPr marL="12700" marR="5080">
              <a:lnSpc>
                <a:spcPts val="2700"/>
              </a:lnSpc>
              <a:spcBef>
                <a:spcPts val="515"/>
              </a:spcBef>
            </a:pPr>
            <a:r>
              <a:rPr sz="2550" spc="15" dirty="0">
                <a:latin typeface="Arial"/>
                <a:cs typeface="Arial"/>
              </a:rPr>
              <a:t>Does </a:t>
            </a:r>
            <a:r>
              <a:rPr sz="2550" spc="5" dirty="0">
                <a:latin typeface="Arial"/>
                <a:cs typeface="Arial"/>
              </a:rPr>
              <a:t>this </a:t>
            </a:r>
            <a:r>
              <a:rPr sz="2550" spc="10" dirty="0">
                <a:latin typeface="Arial"/>
                <a:cs typeface="Arial"/>
              </a:rPr>
              <a:t>sample provide enough evidence </a:t>
            </a:r>
            <a:r>
              <a:rPr sz="2550" spc="5" dirty="0">
                <a:latin typeface="Arial"/>
                <a:cs typeface="Arial"/>
              </a:rPr>
              <a:t>for </a:t>
            </a:r>
            <a:r>
              <a:rPr sz="2550" spc="10" dirty="0">
                <a:latin typeface="Arial"/>
                <a:cs typeface="Arial"/>
              </a:rPr>
              <a:t>a  relationship between Alcohol drinking and </a:t>
            </a:r>
            <a:r>
              <a:rPr sz="2550" spc="5" dirty="0">
                <a:latin typeface="Arial"/>
                <a:cs typeface="Arial"/>
              </a:rPr>
              <a:t>getting</a:t>
            </a:r>
            <a:r>
              <a:rPr sz="2550" spc="-140" dirty="0">
                <a:latin typeface="Arial"/>
                <a:cs typeface="Arial"/>
              </a:rPr>
              <a:t> </a:t>
            </a:r>
            <a:r>
              <a:rPr sz="2550" spc="5" dirty="0">
                <a:latin typeface="Arial"/>
                <a:cs typeface="Arial"/>
              </a:rPr>
              <a:t>into  </a:t>
            </a:r>
            <a:r>
              <a:rPr sz="2550" spc="10" dirty="0">
                <a:latin typeface="Arial"/>
                <a:cs typeface="Arial"/>
              </a:rPr>
              <a:t>trouble with</a:t>
            </a:r>
            <a:r>
              <a:rPr sz="2550" spc="-5" dirty="0">
                <a:latin typeface="Arial"/>
                <a:cs typeface="Arial"/>
              </a:rPr>
              <a:t> </a:t>
            </a:r>
            <a:r>
              <a:rPr sz="2550" spc="10" dirty="0">
                <a:latin typeface="Arial"/>
                <a:cs typeface="Arial"/>
              </a:rPr>
              <a:t>police?</a:t>
            </a:r>
            <a:endParaRPr sz="2550">
              <a:latin typeface="Arial"/>
              <a:cs typeface="Arial"/>
            </a:endParaRPr>
          </a:p>
        </p:txBody>
      </p:sp>
      <p:graphicFrame>
        <p:nvGraphicFramePr>
          <p:cNvPr id="7" name="object 7"/>
          <p:cNvGraphicFramePr>
            <a:graphicFrameLocks noGrp="1"/>
          </p:cNvGraphicFramePr>
          <p:nvPr/>
        </p:nvGraphicFramePr>
        <p:xfrm>
          <a:off x="264999" y="2144599"/>
          <a:ext cx="9396094" cy="2826385"/>
        </p:xfrm>
        <a:graphic>
          <a:graphicData uri="http://schemas.openxmlformats.org/drawingml/2006/table">
            <a:tbl>
              <a:tblPr firstRow="1" bandRow="1">
                <a:tableStyleId>{2D5ABB26-0587-4C30-8999-92F81FD0307C}</a:tableStyleId>
              </a:tblPr>
              <a:tblGrid>
                <a:gridCol w="1878330"/>
                <a:gridCol w="1878330"/>
                <a:gridCol w="1878330"/>
                <a:gridCol w="1878329"/>
                <a:gridCol w="1882775"/>
              </a:tblGrid>
              <a:tr h="1017905">
                <a:tc>
                  <a:txBody>
                    <a:bodyPr/>
                    <a:lstStyle/>
                    <a:p>
                      <a:pPr>
                        <a:lnSpc>
                          <a:spcPct val="100000"/>
                        </a:lnSpc>
                      </a:pPr>
                      <a:endParaRPr sz="21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586740" marR="50165" indent="-495300">
                        <a:lnSpc>
                          <a:spcPts val="1900"/>
                        </a:lnSpc>
                        <a:spcBef>
                          <a:spcPts val="280"/>
                        </a:spcBef>
                      </a:pPr>
                      <a:r>
                        <a:rPr sz="1800" dirty="0">
                          <a:latin typeface="Arial"/>
                          <a:cs typeface="Arial"/>
                        </a:rPr>
                        <a:t>Never</a:t>
                      </a:r>
                      <a:r>
                        <a:rPr sz="1800" spc="-105" dirty="0">
                          <a:latin typeface="Arial"/>
                          <a:cs typeface="Arial"/>
                        </a:rPr>
                        <a:t> </a:t>
                      </a:r>
                      <a:r>
                        <a:rPr sz="1800" dirty="0">
                          <a:latin typeface="Arial"/>
                          <a:cs typeface="Arial"/>
                        </a:rPr>
                        <a:t>consumed  alcohol</a:t>
                      </a:r>
                      <a:endParaRPr sz="1800">
                        <a:latin typeface="Arial"/>
                        <a:cs typeface="Arial"/>
                      </a:endParaRPr>
                    </a:p>
                  </a:txBody>
                  <a:tcPr marL="0" marR="0" marT="3556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84810" marR="354330" algn="ctr">
                        <a:lnSpc>
                          <a:spcPct val="90300"/>
                        </a:lnSpc>
                        <a:spcBef>
                          <a:spcPts val="209"/>
                        </a:spcBef>
                      </a:pPr>
                      <a:r>
                        <a:rPr sz="1800" spc="-5" dirty="0">
                          <a:latin typeface="Arial"/>
                          <a:cs typeface="Arial"/>
                        </a:rPr>
                        <a:t>O</a:t>
                      </a:r>
                      <a:r>
                        <a:rPr sz="1800" dirty="0">
                          <a:latin typeface="Arial"/>
                          <a:cs typeface="Arial"/>
                        </a:rPr>
                        <a:t>ccasional  alcohol  consumers</a:t>
                      </a:r>
                      <a:endParaRPr sz="1800">
                        <a:latin typeface="Arial"/>
                        <a:cs typeface="Arial"/>
                      </a:endParaRPr>
                    </a:p>
                  </a:txBody>
                  <a:tcPr marL="0" marR="0" marT="26669"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98780" marR="60325" indent="-292100">
                        <a:lnSpc>
                          <a:spcPts val="1900"/>
                        </a:lnSpc>
                        <a:spcBef>
                          <a:spcPts val="280"/>
                        </a:spcBef>
                      </a:pPr>
                      <a:r>
                        <a:rPr sz="1800" spc="-5" dirty="0">
                          <a:latin typeface="Arial"/>
                          <a:cs typeface="Arial"/>
                        </a:rPr>
                        <a:t>Frequent</a:t>
                      </a:r>
                      <a:r>
                        <a:rPr sz="1800" spc="-70" dirty="0">
                          <a:latin typeface="Arial"/>
                          <a:cs typeface="Arial"/>
                        </a:rPr>
                        <a:t> </a:t>
                      </a:r>
                      <a:r>
                        <a:rPr sz="1800" dirty="0">
                          <a:latin typeface="Arial"/>
                          <a:cs typeface="Arial"/>
                        </a:rPr>
                        <a:t>alcohol  consumers</a:t>
                      </a:r>
                      <a:endParaRPr sz="1800">
                        <a:latin typeface="Arial"/>
                        <a:cs typeface="Arial"/>
                      </a:endParaRPr>
                    </a:p>
                  </a:txBody>
                  <a:tcPr marL="0" marR="0" marT="3556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3495" algn="ctr">
                        <a:lnSpc>
                          <a:spcPct val="100000"/>
                        </a:lnSpc>
                      </a:pPr>
                      <a:r>
                        <a:rPr sz="1800" spc="-5" dirty="0">
                          <a:latin typeface="Arial"/>
                          <a:cs typeface="Arial"/>
                        </a:rPr>
                        <a:t>Row</a:t>
                      </a:r>
                      <a:r>
                        <a:rPr sz="1800" spc="-15" dirty="0">
                          <a:latin typeface="Arial"/>
                          <a:cs typeface="Arial"/>
                        </a:rPr>
                        <a:t> </a:t>
                      </a:r>
                      <a:r>
                        <a:rPr sz="1800" dirty="0">
                          <a:latin typeface="Arial"/>
                          <a:cs typeface="Arial"/>
                        </a:rPr>
                        <a:t>total</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706755">
                <a:tc>
                  <a:txBody>
                    <a:bodyPr/>
                    <a:lstStyle/>
                    <a:p>
                      <a:pPr marL="648970" marR="301625" indent="-317500">
                        <a:lnSpc>
                          <a:spcPts val="1900"/>
                        </a:lnSpc>
                        <a:spcBef>
                          <a:spcPts val="260"/>
                        </a:spcBef>
                      </a:pPr>
                      <a:r>
                        <a:rPr sz="1800" spc="-10" dirty="0">
                          <a:latin typeface="Arial"/>
                          <a:cs typeface="Arial"/>
                        </a:rPr>
                        <a:t>Trouble</a:t>
                      </a:r>
                      <a:r>
                        <a:rPr sz="1800" spc="-85" dirty="0">
                          <a:latin typeface="Arial"/>
                          <a:cs typeface="Arial"/>
                        </a:rPr>
                        <a:t> </a:t>
                      </a:r>
                      <a:r>
                        <a:rPr sz="1800" spc="-5" dirty="0">
                          <a:latin typeface="Arial"/>
                          <a:cs typeface="Arial"/>
                        </a:rPr>
                        <a:t>with  </a:t>
                      </a:r>
                      <a:r>
                        <a:rPr sz="1800" dirty="0">
                          <a:latin typeface="Arial"/>
                          <a:cs typeface="Arial"/>
                        </a:rPr>
                        <a:t>police</a:t>
                      </a:r>
                      <a:endParaRPr sz="1800">
                        <a:latin typeface="Arial"/>
                        <a:cs typeface="Arial"/>
                      </a:endParaRPr>
                    </a:p>
                  </a:txBody>
                  <a:tcPr marL="0" marR="0" marT="3302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2384" algn="ctr">
                        <a:lnSpc>
                          <a:spcPts val="2145"/>
                        </a:lnSpc>
                      </a:pPr>
                      <a:r>
                        <a:rPr sz="1800" dirty="0">
                          <a:latin typeface="Arial"/>
                          <a:cs typeface="Arial"/>
                        </a:rPr>
                        <a:t>71</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5560" algn="ctr">
                        <a:lnSpc>
                          <a:spcPts val="2145"/>
                        </a:lnSpc>
                      </a:pPr>
                      <a:r>
                        <a:rPr sz="1800" dirty="0">
                          <a:latin typeface="Arial"/>
                          <a:cs typeface="Arial"/>
                        </a:rPr>
                        <a:t>154</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8100" algn="ctr">
                        <a:lnSpc>
                          <a:spcPts val="2145"/>
                        </a:lnSpc>
                      </a:pPr>
                      <a:r>
                        <a:rPr sz="1800" dirty="0">
                          <a:latin typeface="Arial"/>
                          <a:cs typeface="Arial"/>
                        </a:rPr>
                        <a:t>398</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6195" algn="ctr">
                        <a:lnSpc>
                          <a:spcPts val="2145"/>
                        </a:lnSpc>
                      </a:pPr>
                      <a:r>
                        <a:rPr sz="1800" dirty="0">
                          <a:latin typeface="Arial"/>
                          <a:cs typeface="Arial"/>
                        </a:rPr>
                        <a:t>623</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706755">
                <a:tc>
                  <a:txBody>
                    <a:bodyPr/>
                    <a:lstStyle/>
                    <a:p>
                      <a:pPr marL="648970" marR="153670" indent="-457200">
                        <a:lnSpc>
                          <a:spcPts val="1900"/>
                        </a:lnSpc>
                        <a:spcBef>
                          <a:spcPts val="295"/>
                        </a:spcBef>
                      </a:pPr>
                      <a:r>
                        <a:rPr sz="1800" dirty="0">
                          <a:latin typeface="Arial"/>
                          <a:cs typeface="Arial"/>
                        </a:rPr>
                        <a:t>No </a:t>
                      </a:r>
                      <a:r>
                        <a:rPr sz="1800" spc="-5" dirty="0">
                          <a:latin typeface="Arial"/>
                          <a:cs typeface="Arial"/>
                        </a:rPr>
                        <a:t>trouble</a:t>
                      </a:r>
                      <a:r>
                        <a:rPr sz="1800" spc="-55" dirty="0">
                          <a:latin typeface="Arial"/>
                          <a:cs typeface="Arial"/>
                        </a:rPr>
                        <a:t> </a:t>
                      </a:r>
                      <a:r>
                        <a:rPr sz="1800" spc="-5" dirty="0">
                          <a:latin typeface="Arial"/>
                          <a:cs typeface="Arial"/>
                        </a:rPr>
                        <a:t>with  </a:t>
                      </a:r>
                      <a:r>
                        <a:rPr sz="1800" dirty="0">
                          <a:latin typeface="Arial"/>
                          <a:cs typeface="Arial"/>
                        </a:rPr>
                        <a:t>police</a:t>
                      </a:r>
                      <a:endParaRPr sz="1800">
                        <a:latin typeface="Arial"/>
                        <a:cs typeface="Arial"/>
                      </a:endParaRPr>
                    </a:p>
                  </a:txBody>
                  <a:tcPr marL="0" marR="0" marT="3746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3020" algn="ctr">
                        <a:lnSpc>
                          <a:spcPct val="100000"/>
                        </a:lnSpc>
                        <a:spcBef>
                          <a:spcPts val="15"/>
                        </a:spcBef>
                      </a:pPr>
                      <a:r>
                        <a:rPr sz="1800" dirty="0">
                          <a:latin typeface="Arial"/>
                          <a:cs typeface="Arial"/>
                        </a:rPr>
                        <a:t>4992</a:t>
                      </a:r>
                      <a:endParaRPr sz="1800">
                        <a:latin typeface="Arial"/>
                        <a:cs typeface="Arial"/>
                      </a:endParaRPr>
                    </a:p>
                  </a:txBody>
                  <a:tcPr marL="0" marR="0" marT="19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5560" algn="ctr">
                        <a:lnSpc>
                          <a:spcPct val="100000"/>
                        </a:lnSpc>
                        <a:spcBef>
                          <a:spcPts val="15"/>
                        </a:spcBef>
                      </a:pPr>
                      <a:r>
                        <a:rPr sz="1800" dirty="0">
                          <a:latin typeface="Arial"/>
                          <a:cs typeface="Arial"/>
                        </a:rPr>
                        <a:t>2808</a:t>
                      </a:r>
                      <a:endParaRPr sz="1800">
                        <a:latin typeface="Arial"/>
                        <a:cs typeface="Arial"/>
                      </a:endParaRPr>
                    </a:p>
                  </a:txBody>
                  <a:tcPr marL="0" marR="0" marT="19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8100" algn="ctr">
                        <a:lnSpc>
                          <a:spcPct val="100000"/>
                        </a:lnSpc>
                        <a:spcBef>
                          <a:spcPts val="15"/>
                        </a:spcBef>
                      </a:pPr>
                      <a:r>
                        <a:rPr sz="1800" dirty="0">
                          <a:latin typeface="Arial"/>
                          <a:cs typeface="Arial"/>
                        </a:rPr>
                        <a:t>2737</a:t>
                      </a:r>
                      <a:endParaRPr sz="1800">
                        <a:latin typeface="Arial"/>
                        <a:cs typeface="Arial"/>
                      </a:endParaRPr>
                    </a:p>
                  </a:txBody>
                  <a:tcPr marL="0" marR="0" marT="19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6195" algn="ctr">
                        <a:lnSpc>
                          <a:spcPct val="100000"/>
                        </a:lnSpc>
                        <a:spcBef>
                          <a:spcPts val="15"/>
                        </a:spcBef>
                      </a:pPr>
                      <a:r>
                        <a:rPr sz="1800" dirty="0">
                          <a:latin typeface="Arial"/>
                          <a:cs typeface="Arial"/>
                        </a:rPr>
                        <a:t>10537</a:t>
                      </a:r>
                      <a:endParaRPr sz="1800">
                        <a:latin typeface="Arial"/>
                        <a:cs typeface="Arial"/>
                      </a:endParaRPr>
                    </a:p>
                  </a:txBody>
                  <a:tcPr marL="0" marR="0" marT="190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394970">
                <a:tc>
                  <a:txBody>
                    <a:bodyPr/>
                    <a:lstStyle/>
                    <a:p>
                      <a:pPr marL="496570">
                        <a:lnSpc>
                          <a:spcPts val="2110"/>
                        </a:lnSpc>
                      </a:pPr>
                      <a:r>
                        <a:rPr sz="1800" spc="-5" dirty="0">
                          <a:latin typeface="Arial"/>
                          <a:cs typeface="Arial"/>
                        </a:rPr>
                        <a:t>Col.</a:t>
                      </a:r>
                      <a:r>
                        <a:rPr sz="1800" spc="-15" dirty="0">
                          <a:latin typeface="Arial"/>
                          <a:cs typeface="Arial"/>
                        </a:rPr>
                        <a:t> </a:t>
                      </a:r>
                      <a:r>
                        <a:rPr sz="1800" dirty="0">
                          <a:latin typeface="Arial"/>
                          <a:cs typeface="Arial"/>
                        </a:rPr>
                        <a:t>total</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3020" algn="ctr">
                        <a:lnSpc>
                          <a:spcPts val="2110"/>
                        </a:lnSpc>
                      </a:pPr>
                      <a:r>
                        <a:rPr sz="1800" dirty="0">
                          <a:latin typeface="Arial"/>
                          <a:cs typeface="Arial"/>
                        </a:rPr>
                        <a:t>5063</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5560" algn="ctr">
                        <a:lnSpc>
                          <a:spcPts val="2110"/>
                        </a:lnSpc>
                      </a:pPr>
                      <a:r>
                        <a:rPr sz="1800" dirty="0">
                          <a:latin typeface="Arial"/>
                          <a:cs typeface="Arial"/>
                        </a:rPr>
                        <a:t>2962</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8100" algn="ctr">
                        <a:lnSpc>
                          <a:spcPts val="2110"/>
                        </a:lnSpc>
                      </a:pPr>
                      <a:r>
                        <a:rPr sz="1800" dirty="0">
                          <a:latin typeface="Arial"/>
                          <a:cs typeface="Arial"/>
                        </a:rPr>
                        <a:t>3135</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7305" algn="ctr">
                        <a:lnSpc>
                          <a:spcPts val="2110"/>
                        </a:lnSpc>
                      </a:pPr>
                      <a:r>
                        <a:rPr sz="1800" spc="-60" dirty="0">
                          <a:latin typeface="Arial"/>
                          <a:cs typeface="Arial"/>
                        </a:rPr>
                        <a:t>11160</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20800" y="469900"/>
            <a:ext cx="7436484" cy="695960"/>
          </a:xfrm>
          <a:prstGeom prst="rect">
            <a:avLst/>
          </a:prstGeom>
        </p:spPr>
        <p:txBody>
          <a:bodyPr vert="horz" wrap="square" lIns="0" tIns="12700" rIns="0" bIns="0" rtlCol="0">
            <a:spAutoFit/>
          </a:bodyPr>
          <a:lstStyle/>
          <a:p>
            <a:pPr marL="12700">
              <a:lnSpc>
                <a:spcPct val="100000"/>
              </a:lnSpc>
              <a:spcBef>
                <a:spcPts val="100"/>
              </a:spcBef>
              <a:tabLst>
                <a:tab pos="2466340" algn="l"/>
              </a:tabLst>
            </a:pPr>
            <a:r>
              <a:rPr sz="4400" b="1" spc="-5" dirty="0">
                <a:solidFill>
                  <a:srgbClr val="3465A4"/>
                </a:solidFill>
                <a:latin typeface="Arial"/>
                <a:cs typeface="Arial"/>
              </a:rPr>
              <a:t>Example	</a:t>
            </a:r>
            <a:r>
              <a:rPr sz="4400" b="1" dirty="0">
                <a:solidFill>
                  <a:srgbClr val="3465A4"/>
                </a:solidFill>
                <a:latin typeface="Arial"/>
                <a:cs typeface="Arial"/>
              </a:rPr>
              <a:t>: </a:t>
            </a:r>
            <a:r>
              <a:rPr sz="4400" b="1" spc="-5" dirty="0">
                <a:solidFill>
                  <a:srgbClr val="3465A4"/>
                </a:solidFill>
                <a:latin typeface="Arial"/>
                <a:cs typeface="Arial"/>
              </a:rPr>
              <a:t>Identify </a:t>
            </a:r>
            <a:r>
              <a:rPr sz="4400" b="1" spc="5" dirty="0">
                <a:solidFill>
                  <a:srgbClr val="3465A4"/>
                </a:solidFill>
                <a:latin typeface="Arial"/>
                <a:cs typeface="Arial"/>
              </a:rPr>
              <a:t>H</a:t>
            </a:r>
            <a:r>
              <a:rPr sz="4350" b="1" spc="7" baseline="-28735" dirty="0">
                <a:solidFill>
                  <a:srgbClr val="3465A4"/>
                </a:solidFill>
                <a:latin typeface="Arial"/>
                <a:cs typeface="Arial"/>
              </a:rPr>
              <a:t>0 </a:t>
            </a:r>
            <a:r>
              <a:rPr sz="4400" b="1" spc="-5" dirty="0">
                <a:solidFill>
                  <a:srgbClr val="3465A4"/>
                </a:solidFill>
                <a:latin typeface="Arial"/>
                <a:cs typeface="Arial"/>
              </a:rPr>
              <a:t>and</a:t>
            </a:r>
            <a:r>
              <a:rPr sz="4400" b="1" spc="-335" dirty="0">
                <a:solidFill>
                  <a:srgbClr val="3465A4"/>
                </a:solidFill>
                <a:latin typeface="Arial"/>
                <a:cs typeface="Arial"/>
              </a:rPr>
              <a:t> </a:t>
            </a:r>
            <a:r>
              <a:rPr sz="4400" b="1" spc="5" dirty="0">
                <a:solidFill>
                  <a:srgbClr val="3465A4"/>
                </a:solidFill>
                <a:latin typeface="Arial"/>
                <a:cs typeface="Arial"/>
              </a:rPr>
              <a:t>H</a:t>
            </a:r>
            <a:r>
              <a:rPr sz="4350" b="1" spc="7" baseline="-28735" dirty="0">
                <a:solidFill>
                  <a:srgbClr val="3465A4"/>
                </a:solidFill>
                <a:latin typeface="Arial"/>
                <a:cs typeface="Arial"/>
              </a:rPr>
              <a:t>a</a:t>
            </a:r>
            <a:endParaRPr sz="4350" baseline="-28735">
              <a:latin typeface="Arial"/>
              <a:cs typeface="Arial"/>
            </a:endParaRPr>
          </a:p>
        </p:txBody>
      </p:sp>
      <p:sp>
        <p:nvSpPr>
          <p:cNvPr id="3" name="object 3"/>
          <p:cNvSpPr txBox="1"/>
          <p:nvPr/>
        </p:nvSpPr>
        <p:spPr>
          <a:xfrm>
            <a:off x="596900" y="1714500"/>
            <a:ext cx="8971915" cy="957580"/>
          </a:xfrm>
          <a:prstGeom prst="rect">
            <a:avLst/>
          </a:prstGeom>
        </p:spPr>
        <p:txBody>
          <a:bodyPr vert="horz" wrap="square" lIns="0" tIns="63500" rIns="0" bIns="0" rtlCol="0">
            <a:spAutoFit/>
          </a:bodyPr>
          <a:lstStyle/>
          <a:p>
            <a:pPr marL="342900" marR="5080" indent="-330200">
              <a:lnSpc>
                <a:spcPts val="3500"/>
              </a:lnSpc>
              <a:spcBef>
                <a:spcPts val="500"/>
              </a:spcBef>
            </a:pPr>
            <a:r>
              <a:rPr sz="3200" dirty="0">
                <a:latin typeface="Arial"/>
                <a:cs typeface="Arial"/>
              </a:rPr>
              <a:t>A coin was </a:t>
            </a:r>
            <a:r>
              <a:rPr sz="3200" spc="-5" dirty="0">
                <a:latin typeface="Arial"/>
                <a:cs typeface="Arial"/>
              </a:rPr>
              <a:t>flipped </a:t>
            </a:r>
            <a:r>
              <a:rPr sz="3200" dirty="0">
                <a:latin typeface="Arial"/>
                <a:cs typeface="Arial"/>
              </a:rPr>
              <a:t>50 </a:t>
            </a:r>
            <a:r>
              <a:rPr sz="3200" spc="-5" dirty="0">
                <a:latin typeface="Arial"/>
                <a:cs typeface="Arial"/>
              </a:rPr>
              <a:t>times, resulting </a:t>
            </a:r>
            <a:r>
              <a:rPr sz="3200" dirty="0">
                <a:latin typeface="Arial"/>
                <a:cs typeface="Arial"/>
              </a:rPr>
              <a:t>in 40</a:t>
            </a:r>
            <a:r>
              <a:rPr sz="3200" spc="-180" dirty="0">
                <a:latin typeface="Arial"/>
                <a:cs typeface="Arial"/>
              </a:rPr>
              <a:t> </a:t>
            </a:r>
            <a:r>
              <a:rPr sz="3200" dirty="0">
                <a:latin typeface="Arial"/>
                <a:cs typeface="Arial"/>
              </a:rPr>
              <a:t>Heads  and 10</a:t>
            </a:r>
            <a:r>
              <a:rPr sz="3200" spc="-65" dirty="0">
                <a:latin typeface="Arial"/>
                <a:cs typeface="Arial"/>
              </a:rPr>
              <a:t> </a:t>
            </a:r>
            <a:r>
              <a:rPr sz="3200" spc="-60" dirty="0">
                <a:latin typeface="Arial"/>
                <a:cs typeface="Arial"/>
              </a:rPr>
              <a:t>Tails.</a:t>
            </a:r>
            <a:endParaRPr sz="3200">
              <a:latin typeface="Arial"/>
              <a:cs typeface="Arial"/>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0600" y="546100"/>
            <a:ext cx="5553075" cy="695960"/>
          </a:xfrm>
          <a:prstGeom prst="rect">
            <a:avLst/>
          </a:prstGeom>
        </p:spPr>
        <p:txBody>
          <a:bodyPr vert="horz" wrap="square" lIns="0" tIns="12700" rIns="0" bIns="0" rtlCol="0">
            <a:spAutoFit/>
          </a:bodyPr>
          <a:lstStyle/>
          <a:p>
            <a:pPr marL="12700">
              <a:lnSpc>
                <a:spcPct val="100000"/>
              </a:lnSpc>
              <a:spcBef>
                <a:spcPts val="100"/>
              </a:spcBef>
              <a:tabLst>
                <a:tab pos="2527300" algn="l"/>
              </a:tabLst>
            </a:pPr>
            <a:r>
              <a:rPr dirty="0"/>
              <a:t>State</a:t>
            </a:r>
            <a:r>
              <a:rPr spc="5" dirty="0"/>
              <a:t> </a:t>
            </a:r>
            <a:r>
              <a:rPr spc="-5" dirty="0"/>
              <a:t>the	Hypothesis</a:t>
            </a:r>
          </a:p>
        </p:txBody>
      </p:sp>
      <p:sp>
        <p:nvSpPr>
          <p:cNvPr id="3" name="object 3"/>
          <p:cNvSpPr txBox="1"/>
          <p:nvPr/>
        </p:nvSpPr>
        <p:spPr>
          <a:xfrm>
            <a:off x="596900" y="18745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4" name="object 4"/>
          <p:cNvSpPr txBox="1"/>
          <p:nvPr/>
        </p:nvSpPr>
        <p:spPr>
          <a:xfrm>
            <a:off x="927100" y="1714500"/>
            <a:ext cx="2781935" cy="513080"/>
          </a:xfrm>
          <a:prstGeom prst="rect">
            <a:avLst/>
          </a:prstGeom>
        </p:spPr>
        <p:txBody>
          <a:bodyPr vert="horz" wrap="square" lIns="0" tIns="12700" rIns="0" bIns="0" rtlCol="0">
            <a:spAutoFit/>
          </a:bodyPr>
          <a:lstStyle/>
          <a:p>
            <a:pPr marL="12700">
              <a:lnSpc>
                <a:spcPct val="100000"/>
              </a:lnSpc>
              <a:spcBef>
                <a:spcPts val="100"/>
              </a:spcBef>
            </a:pPr>
            <a:r>
              <a:rPr sz="3200" dirty="0">
                <a:latin typeface="Arial"/>
                <a:cs typeface="Arial"/>
              </a:rPr>
              <a:t>Null</a:t>
            </a:r>
            <a:r>
              <a:rPr sz="3200" spc="-50" dirty="0">
                <a:latin typeface="Arial"/>
                <a:cs typeface="Arial"/>
              </a:rPr>
              <a:t> </a:t>
            </a:r>
            <a:r>
              <a:rPr sz="3200" spc="-5" dirty="0">
                <a:latin typeface="Arial"/>
                <a:cs typeface="Arial"/>
              </a:rPr>
              <a:t>hypothesis</a:t>
            </a:r>
            <a:endParaRPr sz="3200">
              <a:latin typeface="Arial"/>
              <a:cs typeface="Arial"/>
            </a:endParaRPr>
          </a:p>
        </p:txBody>
      </p:sp>
      <p:sp>
        <p:nvSpPr>
          <p:cNvPr id="5" name="object 5"/>
          <p:cNvSpPr txBox="1"/>
          <p:nvPr/>
        </p:nvSpPr>
        <p:spPr>
          <a:xfrm>
            <a:off x="596900" y="2336800"/>
            <a:ext cx="8588375" cy="944880"/>
          </a:xfrm>
          <a:prstGeom prst="rect">
            <a:avLst/>
          </a:prstGeom>
        </p:spPr>
        <p:txBody>
          <a:bodyPr vert="horz" wrap="square" lIns="0" tIns="73660" rIns="0" bIns="0" rtlCol="0">
            <a:spAutoFit/>
          </a:bodyPr>
          <a:lstStyle/>
          <a:p>
            <a:pPr marL="342900" marR="5080" indent="-330200">
              <a:lnSpc>
                <a:spcPts val="3400"/>
              </a:lnSpc>
              <a:spcBef>
                <a:spcPts val="580"/>
              </a:spcBef>
            </a:pPr>
            <a:r>
              <a:rPr sz="3200" dirty="0">
                <a:latin typeface="Arial"/>
                <a:cs typeface="Arial"/>
              </a:rPr>
              <a:t>H0 : Alcohol drinking and </a:t>
            </a:r>
            <a:r>
              <a:rPr sz="3200" spc="-5" dirty="0">
                <a:latin typeface="Arial"/>
                <a:cs typeface="Arial"/>
              </a:rPr>
              <a:t>trouble with </a:t>
            </a:r>
            <a:r>
              <a:rPr sz="3200" dirty="0">
                <a:latin typeface="Arial"/>
                <a:cs typeface="Arial"/>
              </a:rPr>
              <a:t>police</a:t>
            </a:r>
            <a:r>
              <a:rPr sz="3200" spc="-225" dirty="0">
                <a:latin typeface="Arial"/>
                <a:cs typeface="Arial"/>
              </a:rPr>
              <a:t> </a:t>
            </a:r>
            <a:r>
              <a:rPr sz="3200" dirty="0">
                <a:latin typeface="Arial"/>
                <a:cs typeface="Arial"/>
              </a:rPr>
              <a:t>are  independent</a:t>
            </a:r>
            <a:r>
              <a:rPr sz="3200" spc="-10" dirty="0">
                <a:latin typeface="Arial"/>
                <a:cs typeface="Arial"/>
              </a:rPr>
              <a:t> </a:t>
            </a:r>
            <a:r>
              <a:rPr sz="3200" dirty="0">
                <a:latin typeface="Arial"/>
                <a:cs typeface="Arial"/>
              </a:rPr>
              <a:t>variables</a:t>
            </a:r>
            <a:endParaRPr sz="3200">
              <a:latin typeface="Arial"/>
              <a:cs typeface="Arial"/>
            </a:endParaRPr>
          </a:p>
        </p:txBody>
      </p:sp>
      <p:sp>
        <p:nvSpPr>
          <p:cNvPr id="6" name="object 6"/>
          <p:cNvSpPr txBox="1"/>
          <p:nvPr/>
        </p:nvSpPr>
        <p:spPr>
          <a:xfrm>
            <a:off x="596900" y="41605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7" name="object 7"/>
          <p:cNvSpPr txBox="1"/>
          <p:nvPr/>
        </p:nvSpPr>
        <p:spPr>
          <a:xfrm>
            <a:off x="927100" y="4000500"/>
            <a:ext cx="3775710" cy="513080"/>
          </a:xfrm>
          <a:prstGeom prst="rect">
            <a:avLst/>
          </a:prstGeom>
        </p:spPr>
        <p:txBody>
          <a:bodyPr vert="horz" wrap="square" lIns="0" tIns="12700" rIns="0" bIns="0" rtlCol="0">
            <a:spAutoFit/>
          </a:bodyPr>
          <a:lstStyle/>
          <a:p>
            <a:pPr marL="12700">
              <a:lnSpc>
                <a:spcPct val="100000"/>
              </a:lnSpc>
              <a:spcBef>
                <a:spcPts val="100"/>
              </a:spcBef>
            </a:pPr>
            <a:r>
              <a:rPr sz="3200" spc="-5" dirty="0">
                <a:latin typeface="Arial"/>
                <a:cs typeface="Arial"/>
              </a:rPr>
              <a:t>Alternate</a:t>
            </a:r>
            <a:r>
              <a:rPr sz="3200" spc="-20" dirty="0">
                <a:latin typeface="Arial"/>
                <a:cs typeface="Arial"/>
              </a:rPr>
              <a:t> </a:t>
            </a:r>
            <a:r>
              <a:rPr sz="3200" spc="-5" dirty="0">
                <a:latin typeface="Arial"/>
                <a:cs typeface="Arial"/>
              </a:rPr>
              <a:t>Hypothesis</a:t>
            </a:r>
            <a:endParaRPr sz="3200">
              <a:latin typeface="Arial"/>
              <a:cs typeface="Arial"/>
            </a:endParaRPr>
          </a:p>
        </p:txBody>
      </p:sp>
      <p:sp>
        <p:nvSpPr>
          <p:cNvPr id="8" name="object 8"/>
          <p:cNvSpPr txBox="1"/>
          <p:nvPr/>
        </p:nvSpPr>
        <p:spPr>
          <a:xfrm>
            <a:off x="596900" y="4622800"/>
            <a:ext cx="8588375" cy="944880"/>
          </a:xfrm>
          <a:prstGeom prst="rect">
            <a:avLst/>
          </a:prstGeom>
        </p:spPr>
        <p:txBody>
          <a:bodyPr vert="horz" wrap="square" lIns="0" tIns="73660" rIns="0" bIns="0" rtlCol="0">
            <a:spAutoFit/>
          </a:bodyPr>
          <a:lstStyle/>
          <a:p>
            <a:pPr marL="342900" marR="5080" indent="-330200">
              <a:lnSpc>
                <a:spcPts val="3400"/>
              </a:lnSpc>
              <a:spcBef>
                <a:spcPts val="580"/>
              </a:spcBef>
            </a:pPr>
            <a:r>
              <a:rPr sz="3200" dirty="0">
                <a:latin typeface="Arial"/>
                <a:cs typeface="Arial"/>
              </a:rPr>
              <a:t>Ha : Alcohol drinking and </a:t>
            </a:r>
            <a:r>
              <a:rPr sz="3200" spc="-5" dirty="0">
                <a:latin typeface="Arial"/>
                <a:cs typeface="Arial"/>
              </a:rPr>
              <a:t>trouble with </a:t>
            </a:r>
            <a:r>
              <a:rPr sz="3200" dirty="0">
                <a:latin typeface="Arial"/>
                <a:cs typeface="Arial"/>
              </a:rPr>
              <a:t>police</a:t>
            </a:r>
            <a:r>
              <a:rPr sz="3200" spc="-225" dirty="0">
                <a:latin typeface="Arial"/>
                <a:cs typeface="Arial"/>
              </a:rPr>
              <a:t> </a:t>
            </a:r>
            <a:r>
              <a:rPr sz="3200" dirty="0">
                <a:latin typeface="Arial"/>
                <a:cs typeface="Arial"/>
              </a:rPr>
              <a:t>are  not independent</a:t>
            </a:r>
            <a:r>
              <a:rPr sz="3200" spc="-20" dirty="0">
                <a:latin typeface="Arial"/>
                <a:cs typeface="Arial"/>
              </a:rPr>
              <a:t> </a:t>
            </a:r>
            <a:r>
              <a:rPr sz="3200" dirty="0">
                <a:latin typeface="Arial"/>
                <a:cs typeface="Arial"/>
              </a:rPr>
              <a:t>variables</a:t>
            </a:r>
            <a:endParaRPr sz="3200">
              <a:latin typeface="Arial"/>
              <a:cs typeface="Arial"/>
            </a:endParaRPr>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9700" y="546100"/>
            <a:ext cx="7260590" cy="695960"/>
          </a:xfrm>
          <a:prstGeom prst="rect">
            <a:avLst/>
          </a:prstGeom>
        </p:spPr>
        <p:txBody>
          <a:bodyPr vert="horz" wrap="square" lIns="0" tIns="12700" rIns="0" bIns="0" rtlCol="0">
            <a:spAutoFit/>
          </a:bodyPr>
          <a:lstStyle/>
          <a:p>
            <a:pPr marL="12700">
              <a:lnSpc>
                <a:spcPct val="100000"/>
              </a:lnSpc>
              <a:spcBef>
                <a:spcPts val="100"/>
              </a:spcBef>
              <a:tabLst>
                <a:tab pos="5633720" algn="l"/>
              </a:tabLst>
            </a:pPr>
            <a:r>
              <a:rPr dirty="0"/>
              <a:t>Ex</a:t>
            </a:r>
            <a:r>
              <a:rPr spc="-5" dirty="0"/>
              <a:t>p</a:t>
            </a:r>
            <a:r>
              <a:rPr dirty="0"/>
              <a:t>ected</a:t>
            </a:r>
            <a:r>
              <a:rPr spc="-5" dirty="0"/>
              <a:t> F</a:t>
            </a:r>
            <a:r>
              <a:rPr dirty="0"/>
              <a:t>re</a:t>
            </a:r>
            <a:r>
              <a:rPr spc="-5" dirty="0"/>
              <a:t>qu</a:t>
            </a:r>
            <a:r>
              <a:rPr dirty="0"/>
              <a:t>e</a:t>
            </a:r>
            <a:r>
              <a:rPr spc="-5" dirty="0"/>
              <a:t>n</a:t>
            </a:r>
            <a:r>
              <a:rPr dirty="0"/>
              <a:t>cy	C</a:t>
            </a:r>
            <a:r>
              <a:rPr spc="-5" dirty="0"/>
              <a:t>oun</a:t>
            </a:r>
            <a:r>
              <a:rPr dirty="0"/>
              <a:t>t</a:t>
            </a:r>
          </a:p>
        </p:txBody>
      </p:sp>
      <p:sp>
        <p:nvSpPr>
          <p:cNvPr id="3" name="object 3"/>
          <p:cNvSpPr txBox="1"/>
          <p:nvPr/>
        </p:nvSpPr>
        <p:spPr>
          <a:xfrm>
            <a:off x="596900" y="1714500"/>
            <a:ext cx="8192134" cy="513080"/>
          </a:xfrm>
          <a:prstGeom prst="rect">
            <a:avLst/>
          </a:prstGeom>
        </p:spPr>
        <p:txBody>
          <a:bodyPr vert="horz" wrap="square" lIns="0" tIns="12700" rIns="0" bIns="0" rtlCol="0">
            <a:spAutoFit/>
          </a:bodyPr>
          <a:lstStyle/>
          <a:p>
            <a:pPr marL="12700">
              <a:lnSpc>
                <a:spcPct val="100000"/>
              </a:lnSpc>
              <a:spcBef>
                <a:spcPts val="100"/>
              </a:spcBef>
            </a:pPr>
            <a:r>
              <a:rPr sz="3200" spc="-5" dirty="0">
                <a:latin typeface="Arial"/>
                <a:cs typeface="Arial"/>
              </a:rPr>
              <a:t>Expected </a:t>
            </a:r>
            <a:r>
              <a:rPr sz="3200" dirty="0">
                <a:latin typeface="Arial"/>
                <a:cs typeface="Arial"/>
              </a:rPr>
              <a:t>= (row </a:t>
            </a:r>
            <a:r>
              <a:rPr sz="3200" spc="-5" dirty="0">
                <a:latin typeface="Arial"/>
                <a:cs typeface="Arial"/>
              </a:rPr>
              <a:t>total </a:t>
            </a:r>
            <a:r>
              <a:rPr sz="3200" dirty="0">
                <a:latin typeface="Arial"/>
                <a:cs typeface="Arial"/>
              </a:rPr>
              <a:t>* col </a:t>
            </a:r>
            <a:r>
              <a:rPr sz="3200" spc="-5" dirty="0">
                <a:latin typeface="Arial"/>
                <a:cs typeface="Arial"/>
              </a:rPr>
              <a:t>total) </a:t>
            </a:r>
            <a:r>
              <a:rPr sz="3200" dirty="0">
                <a:latin typeface="Arial"/>
                <a:cs typeface="Arial"/>
              </a:rPr>
              <a:t>/ overall</a:t>
            </a:r>
            <a:r>
              <a:rPr sz="3200" spc="-10" dirty="0">
                <a:latin typeface="Arial"/>
                <a:cs typeface="Arial"/>
              </a:rPr>
              <a:t> </a:t>
            </a:r>
            <a:r>
              <a:rPr sz="3200" spc="-5" dirty="0">
                <a:latin typeface="Arial"/>
                <a:cs typeface="Arial"/>
              </a:rPr>
              <a:t>total</a:t>
            </a:r>
            <a:endParaRPr sz="3200">
              <a:latin typeface="Arial"/>
              <a:cs typeface="Arial"/>
            </a:endParaRPr>
          </a:p>
        </p:txBody>
      </p:sp>
      <p:graphicFrame>
        <p:nvGraphicFramePr>
          <p:cNvPr id="4" name="object 4"/>
          <p:cNvGraphicFramePr>
            <a:graphicFrameLocks noGrp="1"/>
          </p:cNvGraphicFramePr>
          <p:nvPr/>
        </p:nvGraphicFramePr>
        <p:xfrm>
          <a:off x="36399" y="2716099"/>
          <a:ext cx="9994262" cy="3615055"/>
        </p:xfrm>
        <a:graphic>
          <a:graphicData uri="http://schemas.openxmlformats.org/drawingml/2006/table">
            <a:tbl>
              <a:tblPr firstRow="1" bandRow="1">
                <a:tableStyleId>{2D5ABB26-0587-4C30-8999-92F81FD0307C}</a:tableStyleId>
              </a:tblPr>
              <a:tblGrid>
                <a:gridCol w="1679575"/>
                <a:gridCol w="1482725"/>
                <a:gridCol w="1878329"/>
                <a:gridCol w="1765300"/>
                <a:gridCol w="1868804"/>
                <a:gridCol w="1319529"/>
              </a:tblGrid>
              <a:tr h="1433830">
                <a:tc gridSpan="2">
                  <a:txBody>
                    <a:bodyPr/>
                    <a:lstStyle/>
                    <a:p>
                      <a:pPr>
                        <a:lnSpc>
                          <a:spcPct val="100000"/>
                        </a:lnSpc>
                      </a:pPr>
                      <a:endParaRPr sz="21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hMerge="1">
                  <a:txBody>
                    <a:bodyPr/>
                    <a:lstStyle/>
                    <a:p>
                      <a:endParaRPr/>
                    </a:p>
                  </a:txBody>
                  <a:tcPr marL="0" marR="0" marT="0" marB="0"/>
                </a:tc>
                <a:tc>
                  <a:txBody>
                    <a:bodyPr/>
                    <a:lstStyle/>
                    <a:p>
                      <a:pPr marL="585470" marR="51435" indent="-495300">
                        <a:lnSpc>
                          <a:spcPts val="1900"/>
                        </a:lnSpc>
                        <a:spcBef>
                          <a:spcPts val="280"/>
                        </a:spcBef>
                      </a:pPr>
                      <a:r>
                        <a:rPr sz="1800" dirty="0">
                          <a:latin typeface="Arial"/>
                          <a:cs typeface="Arial"/>
                        </a:rPr>
                        <a:t>Never</a:t>
                      </a:r>
                      <a:r>
                        <a:rPr sz="1800" spc="-105" dirty="0">
                          <a:latin typeface="Arial"/>
                          <a:cs typeface="Arial"/>
                        </a:rPr>
                        <a:t> </a:t>
                      </a:r>
                      <a:r>
                        <a:rPr sz="1800" dirty="0">
                          <a:latin typeface="Arial"/>
                          <a:cs typeface="Arial"/>
                        </a:rPr>
                        <a:t>consumed  alcohol</a:t>
                      </a:r>
                      <a:endParaRPr sz="1800">
                        <a:latin typeface="Arial"/>
                        <a:cs typeface="Arial"/>
                      </a:endParaRPr>
                    </a:p>
                  </a:txBody>
                  <a:tcPr marL="0" marR="0" marT="3556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32740" marR="293370" algn="ctr">
                        <a:lnSpc>
                          <a:spcPct val="90300"/>
                        </a:lnSpc>
                        <a:spcBef>
                          <a:spcPts val="209"/>
                        </a:spcBef>
                      </a:pPr>
                      <a:r>
                        <a:rPr sz="1800" spc="-5" dirty="0">
                          <a:latin typeface="Arial"/>
                          <a:cs typeface="Arial"/>
                        </a:rPr>
                        <a:t>O</a:t>
                      </a:r>
                      <a:r>
                        <a:rPr sz="1800" dirty="0">
                          <a:latin typeface="Arial"/>
                          <a:cs typeface="Arial"/>
                        </a:rPr>
                        <a:t>ccasional  alcohol  consumers</a:t>
                      </a:r>
                      <a:endParaRPr sz="1800">
                        <a:latin typeface="Arial"/>
                        <a:cs typeface="Arial"/>
                      </a:endParaRPr>
                    </a:p>
                  </a:txBody>
                  <a:tcPr marL="0" marR="0" marT="26669"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96240" marR="66040" indent="-304800">
                        <a:lnSpc>
                          <a:spcPts val="1900"/>
                        </a:lnSpc>
                        <a:spcBef>
                          <a:spcPts val="280"/>
                        </a:spcBef>
                      </a:pPr>
                      <a:r>
                        <a:rPr sz="1800" spc="-5" dirty="0">
                          <a:latin typeface="Arial"/>
                          <a:cs typeface="Arial"/>
                        </a:rPr>
                        <a:t>Frequent</a:t>
                      </a:r>
                      <a:r>
                        <a:rPr sz="1800" spc="-70" dirty="0">
                          <a:latin typeface="Arial"/>
                          <a:cs typeface="Arial"/>
                        </a:rPr>
                        <a:t> </a:t>
                      </a:r>
                      <a:r>
                        <a:rPr sz="1800" dirty="0">
                          <a:latin typeface="Arial"/>
                          <a:cs typeface="Arial"/>
                        </a:rPr>
                        <a:t>alcohol  consumers</a:t>
                      </a:r>
                      <a:endParaRPr sz="1800">
                        <a:latin typeface="Arial"/>
                        <a:cs typeface="Arial"/>
                      </a:endParaRPr>
                    </a:p>
                  </a:txBody>
                  <a:tcPr marL="0" marR="0" marT="3556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41910" algn="ctr">
                        <a:lnSpc>
                          <a:spcPct val="100000"/>
                        </a:lnSpc>
                      </a:pPr>
                      <a:r>
                        <a:rPr sz="1800" spc="-5" dirty="0">
                          <a:latin typeface="Arial"/>
                          <a:cs typeface="Arial"/>
                        </a:rPr>
                        <a:t>Row</a:t>
                      </a:r>
                      <a:r>
                        <a:rPr sz="1800" spc="-30" dirty="0">
                          <a:latin typeface="Arial"/>
                          <a:cs typeface="Arial"/>
                        </a:rPr>
                        <a:t> </a:t>
                      </a:r>
                      <a:r>
                        <a:rPr sz="1800" dirty="0">
                          <a:latin typeface="Arial"/>
                          <a:cs typeface="Arial"/>
                        </a:rPr>
                        <a:t>total</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436245">
                <a:tc rowSpan="2">
                  <a:txBody>
                    <a:bodyPr/>
                    <a:lstStyle/>
                    <a:p>
                      <a:pPr marL="560070" marR="204470" indent="-330200">
                        <a:lnSpc>
                          <a:spcPts val="1900"/>
                        </a:lnSpc>
                        <a:spcBef>
                          <a:spcPts val="285"/>
                        </a:spcBef>
                      </a:pPr>
                      <a:r>
                        <a:rPr sz="1800" spc="-10" dirty="0">
                          <a:latin typeface="Arial"/>
                          <a:cs typeface="Arial"/>
                        </a:rPr>
                        <a:t>Trouble</a:t>
                      </a:r>
                      <a:r>
                        <a:rPr sz="1800" spc="-85" dirty="0">
                          <a:latin typeface="Arial"/>
                          <a:cs typeface="Arial"/>
                        </a:rPr>
                        <a:t> </a:t>
                      </a:r>
                      <a:r>
                        <a:rPr sz="1800" spc="-5" dirty="0">
                          <a:latin typeface="Arial"/>
                          <a:cs typeface="Arial"/>
                        </a:rPr>
                        <a:t>with  </a:t>
                      </a:r>
                      <a:r>
                        <a:rPr sz="1800" dirty="0">
                          <a:latin typeface="Arial"/>
                          <a:cs typeface="Arial"/>
                        </a:rPr>
                        <a:t>police</a:t>
                      </a:r>
                      <a:endParaRPr sz="1800">
                        <a:latin typeface="Arial"/>
                        <a:cs typeface="Arial"/>
                      </a:endParaRPr>
                    </a:p>
                  </a:txBody>
                  <a:tcPr marL="0" marR="0" marT="3619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243840" algn="r">
                        <a:lnSpc>
                          <a:spcPct val="100000"/>
                        </a:lnSpc>
                        <a:spcBef>
                          <a:spcPts val="5"/>
                        </a:spcBef>
                      </a:pPr>
                      <a:r>
                        <a:rPr sz="1800" dirty="0">
                          <a:latin typeface="Arial"/>
                          <a:cs typeface="Arial"/>
                        </a:rPr>
                        <a:t>observed</a:t>
                      </a:r>
                      <a:endParaRPr sz="1800">
                        <a:latin typeface="Arial"/>
                        <a:cs typeface="Arial"/>
                      </a:endParaRPr>
                    </a:p>
                  </a:txBody>
                  <a:tcPr marL="0" marR="0" marT="63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9845" algn="ctr">
                        <a:lnSpc>
                          <a:spcPct val="100000"/>
                        </a:lnSpc>
                        <a:spcBef>
                          <a:spcPts val="5"/>
                        </a:spcBef>
                      </a:pPr>
                      <a:r>
                        <a:rPr sz="1800" dirty="0">
                          <a:latin typeface="Arial"/>
                          <a:cs typeface="Arial"/>
                        </a:rPr>
                        <a:t>71</a:t>
                      </a:r>
                      <a:endParaRPr sz="1800">
                        <a:latin typeface="Arial"/>
                        <a:cs typeface="Arial"/>
                      </a:endParaRPr>
                    </a:p>
                  </a:txBody>
                  <a:tcPr marL="0" marR="0" marT="63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9050" algn="ctr">
                        <a:lnSpc>
                          <a:spcPct val="100000"/>
                        </a:lnSpc>
                        <a:spcBef>
                          <a:spcPts val="5"/>
                        </a:spcBef>
                      </a:pPr>
                      <a:r>
                        <a:rPr sz="1800" dirty="0">
                          <a:latin typeface="Arial"/>
                          <a:cs typeface="Arial"/>
                        </a:rPr>
                        <a:t>154</a:t>
                      </a:r>
                      <a:endParaRPr sz="1800">
                        <a:latin typeface="Arial"/>
                        <a:cs typeface="Arial"/>
                      </a:endParaRPr>
                    </a:p>
                  </a:txBody>
                  <a:tcPr marL="0" marR="0" marT="63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42545" algn="ctr">
                        <a:lnSpc>
                          <a:spcPct val="100000"/>
                        </a:lnSpc>
                        <a:spcBef>
                          <a:spcPts val="5"/>
                        </a:spcBef>
                      </a:pPr>
                      <a:r>
                        <a:rPr sz="1800" dirty="0">
                          <a:latin typeface="Arial"/>
                          <a:cs typeface="Arial"/>
                        </a:rPr>
                        <a:t>398</a:t>
                      </a:r>
                      <a:endParaRPr sz="1800">
                        <a:latin typeface="Arial"/>
                        <a:cs typeface="Arial"/>
                      </a:endParaRPr>
                    </a:p>
                  </a:txBody>
                  <a:tcPr marL="0" marR="0" marT="63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9209" algn="ctr">
                        <a:lnSpc>
                          <a:spcPct val="100000"/>
                        </a:lnSpc>
                        <a:spcBef>
                          <a:spcPts val="5"/>
                        </a:spcBef>
                      </a:pPr>
                      <a:r>
                        <a:rPr sz="1800" dirty="0">
                          <a:latin typeface="Arial"/>
                          <a:cs typeface="Arial"/>
                        </a:rPr>
                        <a:t>623</a:t>
                      </a:r>
                      <a:endParaRPr sz="1800">
                        <a:latin typeface="Arial"/>
                        <a:cs typeface="Arial"/>
                      </a:endParaRPr>
                    </a:p>
                  </a:txBody>
                  <a:tcPr marL="0" marR="0" marT="63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436245">
                <a:tc vMerge="1">
                  <a:txBody>
                    <a:bodyPr/>
                    <a:lstStyle/>
                    <a:p>
                      <a:endParaRPr/>
                    </a:p>
                  </a:txBody>
                  <a:tcPr marL="0" marR="0" marT="3619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256540" algn="r">
                        <a:lnSpc>
                          <a:spcPts val="2130"/>
                        </a:lnSpc>
                      </a:pPr>
                      <a:r>
                        <a:rPr sz="1800" dirty="0">
                          <a:solidFill>
                            <a:srgbClr val="3465A4"/>
                          </a:solidFill>
                          <a:latin typeface="Arial"/>
                          <a:cs typeface="Arial"/>
                        </a:rPr>
                        <a:t>expec</a:t>
                      </a:r>
                      <a:r>
                        <a:rPr sz="1800" spc="-5" dirty="0">
                          <a:solidFill>
                            <a:srgbClr val="3465A4"/>
                          </a:solidFill>
                          <a:latin typeface="Arial"/>
                          <a:cs typeface="Arial"/>
                        </a:rPr>
                        <a:t>t</a:t>
                      </a:r>
                      <a:r>
                        <a:rPr sz="1800" dirty="0">
                          <a:solidFill>
                            <a:srgbClr val="3465A4"/>
                          </a:solidFill>
                          <a:latin typeface="Arial"/>
                          <a:cs typeface="Arial"/>
                        </a:rPr>
                        <a:t>ed</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7780" algn="ctr">
                        <a:lnSpc>
                          <a:spcPts val="2130"/>
                        </a:lnSpc>
                      </a:pPr>
                      <a:r>
                        <a:rPr sz="1800" b="1" dirty="0">
                          <a:solidFill>
                            <a:srgbClr val="3465A4"/>
                          </a:solidFill>
                          <a:latin typeface="Arial"/>
                          <a:cs typeface="Arial"/>
                        </a:rPr>
                        <a:t>282.2</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1750" algn="ctr">
                        <a:lnSpc>
                          <a:spcPts val="2130"/>
                        </a:lnSpc>
                      </a:pPr>
                      <a:r>
                        <a:rPr sz="1800" b="1" dirty="0">
                          <a:solidFill>
                            <a:srgbClr val="3465A4"/>
                          </a:solidFill>
                          <a:latin typeface="Arial"/>
                          <a:cs typeface="Arial"/>
                        </a:rPr>
                        <a:t>165.4</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9845" algn="ctr">
                        <a:lnSpc>
                          <a:spcPts val="2130"/>
                        </a:lnSpc>
                      </a:pPr>
                      <a:r>
                        <a:rPr sz="1800" b="1" dirty="0">
                          <a:solidFill>
                            <a:srgbClr val="3465A4"/>
                          </a:solidFill>
                          <a:latin typeface="Arial"/>
                          <a:cs typeface="Arial"/>
                        </a:rPr>
                        <a:t>175.0</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436245">
                <a:tc rowSpan="2">
                  <a:txBody>
                    <a:bodyPr/>
                    <a:lstStyle/>
                    <a:p>
                      <a:pPr marL="560070" marR="56515" indent="-469900">
                        <a:lnSpc>
                          <a:spcPts val="2000"/>
                        </a:lnSpc>
                        <a:spcBef>
                          <a:spcPts val="130"/>
                        </a:spcBef>
                      </a:pPr>
                      <a:r>
                        <a:rPr sz="1800" dirty="0">
                          <a:latin typeface="Arial"/>
                          <a:cs typeface="Arial"/>
                        </a:rPr>
                        <a:t>No </a:t>
                      </a:r>
                      <a:r>
                        <a:rPr sz="1800" spc="-5" dirty="0">
                          <a:latin typeface="Arial"/>
                          <a:cs typeface="Arial"/>
                        </a:rPr>
                        <a:t>trouble</a:t>
                      </a:r>
                      <a:r>
                        <a:rPr sz="1800" spc="-55" dirty="0">
                          <a:latin typeface="Arial"/>
                          <a:cs typeface="Arial"/>
                        </a:rPr>
                        <a:t> </a:t>
                      </a:r>
                      <a:r>
                        <a:rPr sz="1800" spc="-5" dirty="0">
                          <a:latin typeface="Arial"/>
                          <a:cs typeface="Arial"/>
                        </a:rPr>
                        <a:t>with  </a:t>
                      </a:r>
                      <a:r>
                        <a:rPr sz="1800" dirty="0">
                          <a:latin typeface="Arial"/>
                          <a:cs typeface="Arial"/>
                        </a:rPr>
                        <a:t>police</a:t>
                      </a:r>
                      <a:endParaRPr sz="1800">
                        <a:latin typeface="Arial"/>
                        <a:cs typeface="Arial"/>
                      </a:endParaRPr>
                    </a:p>
                  </a:txBody>
                  <a:tcPr marL="0" marR="0" marT="1651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243840" algn="r">
                        <a:lnSpc>
                          <a:spcPts val="2090"/>
                        </a:lnSpc>
                      </a:pPr>
                      <a:r>
                        <a:rPr sz="1800" dirty="0">
                          <a:latin typeface="Arial"/>
                          <a:cs typeface="Arial"/>
                        </a:rPr>
                        <a:t>observed</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0480" algn="ctr">
                        <a:lnSpc>
                          <a:spcPts val="2090"/>
                        </a:lnSpc>
                      </a:pPr>
                      <a:r>
                        <a:rPr sz="1800" dirty="0">
                          <a:latin typeface="Arial"/>
                          <a:cs typeface="Arial"/>
                        </a:rPr>
                        <a:t>4992</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9050" algn="ctr">
                        <a:lnSpc>
                          <a:spcPts val="2090"/>
                        </a:lnSpc>
                      </a:pPr>
                      <a:r>
                        <a:rPr sz="1800" dirty="0">
                          <a:latin typeface="Arial"/>
                          <a:cs typeface="Arial"/>
                        </a:rPr>
                        <a:t>2808</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42545" algn="ctr">
                        <a:lnSpc>
                          <a:spcPts val="2090"/>
                        </a:lnSpc>
                      </a:pPr>
                      <a:r>
                        <a:rPr sz="1800" dirty="0">
                          <a:latin typeface="Arial"/>
                          <a:cs typeface="Arial"/>
                        </a:rPr>
                        <a:t>2737</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9209" algn="ctr">
                        <a:lnSpc>
                          <a:spcPts val="2090"/>
                        </a:lnSpc>
                      </a:pPr>
                      <a:r>
                        <a:rPr sz="1800" dirty="0">
                          <a:latin typeface="Arial"/>
                          <a:cs typeface="Arial"/>
                        </a:rPr>
                        <a:t>10537</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436245">
                <a:tc vMerge="1">
                  <a:txBody>
                    <a:bodyPr/>
                    <a:lstStyle/>
                    <a:p>
                      <a:endParaRPr/>
                    </a:p>
                  </a:txBody>
                  <a:tcPr marL="0" marR="0" marT="1651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256540" algn="r">
                        <a:lnSpc>
                          <a:spcPts val="2150"/>
                        </a:lnSpc>
                      </a:pPr>
                      <a:r>
                        <a:rPr sz="1800" dirty="0">
                          <a:solidFill>
                            <a:srgbClr val="3465A4"/>
                          </a:solidFill>
                          <a:latin typeface="Arial"/>
                          <a:cs typeface="Arial"/>
                        </a:rPr>
                        <a:t>expec</a:t>
                      </a:r>
                      <a:r>
                        <a:rPr sz="1800" spc="-5" dirty="0">
                          <a:solidFill>
                            <a:srgbClr val="3465A4"/>
                          </a:solidFill>
                          <a:latin typeface="Arial"/>
                          <a:cs typeface="Arial"/>
                        </a:rPr>
                        <a:t>t</a:t>
                      </a:r>
                      <a:r>
                        <a:rPr sz="1800" dirty="0">
                          <a:solidFill>
                            <a:srgbClr val="3465A4"/>
                          </a:solidFill>
                          <a:latin typeface="Arial"/>
                          <a:cs typeface="Arial"/>
                        </a:rPr>
                        <a:t>ed</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7780" algn="ctr">
                        <a:lnSpc>
                          <a:spcPts val="2150"/>
                        </a:lnSpc>
                      </a:pPr>
                      <a:r>
                        <a:rPr sz="1800" b="1" dirty="0">
                          <a:solidFill>
                            <a:srgbClr val="3465A4"/>
                          </a:solidFill>
                          <a:latin typeface="Arial"/>
                          <a:cs typeface="Arial"/>
                        </a:rPr>
                        <a:t>4780.4</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1750" algn="ctr">
                        <a:lnSpc>
                          <a:spcPts val="2150"/>
                        </a:lnSpc>
                      </a:pPr>
                      <a:r>
                        <a:rPr sz="1800" b="1" dirty="0">
                          <a:solidFill>
                            <a:srgbClr val="3465A4"/>
                          </a:solidFill>
                          <a:latin typeface="Arial"/>
                          <a:cs typeface="Arial"/>
                        </a:rPr>
                        <a:t>2796.0</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9845" algn="ctr">
                        <a:lnSpc>
                          <a:spcPts val="2150"/>
                        </a:lnSpc>
                      </a:pPr>
                      <a:r>
                        <a:rPr sz="1800" b="1" dirty="0">
                          <a:solidFill>
                            <a:srgbClr val="3465A4"/>
                          </a:solidFill>
                          <a:latin typeface="Arial"/>
                          <a:cs typeface="Arial"/>
                        </a:rPr>
                        <a:t>2960.0</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r h="436245">
                <a:tc>
                  <a:txBody>
                    <a:bodyPr/>
                    <a:lstStyle/>
                    <a:p>
                      <a:pPr marL="407670">
                        <a:lnSpc>
                          <a:spcPts val="2110"/>
                        </a:lnSpc>
                      </a:pPr>
                      <a:r>
                        <a:rPr sz="1800" spc="-5" dirty="0">
                          <a:latin typeface="Arial"/>
                          <a:cs typeface="Arial"/>
                        </a:rPr>
                        <a:t>Col.</a:t>
                      </a:r>
                      <a:r>
                        <a:rPr sz="1800" spc="-15" dirty="0">
                          <a:latin typeface="Arial"/>
                          <a:cs typeface="Arial"/>
                        </a:rPr>
                        <a:t> </a:t>
                      </a:r>
                      <a:r>
                        <a:rPr sz="1800" dirty="0">
                          <a:latin typeface="Arial"/>
                          <a:cs typeface="Arial"/>
                        </a:rPr>
                        <a:t>total</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30480" algn="ctr">
                        <a:lnSpc>
                          <a:spcPts val="2110"/>
                        </a:lnSpc>
                      </a:pPr>
                      <a:r>
                        <a:rPr sz="1800" dirty="0">
                          <a:latin typeface="Arial"/>
                          <a:cs typeface="Arial"/>
                        </a:rPr>
                        <a:t>5063</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19050" algn="ctr">
                        <a:lnSpc>
                          <a:spcPts val="2110"/>
                        </a:lnSpc>
                      </a:pPr>
                      <a:r>
                        <a:rPr sz="1800" dirty="0">
                          <a:latin typeface="Arial"/>
                          <a:cs typeface="Arial"/>
                        </a:rPr>
                        <a:t>2962</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42545" algn="ctr">
                        <a:lnSpc>
                          <a:spcPts val="2110"/>
                        </a:lnSpc>
                      </a:pPr>
                      <a:r>
                        <a:rPr sz="1800" dirty="0">
                          <a:latin typeface="Arial"/>
                          <a:cs typeface="Arial"/>
                        </a:rPr>
                        <a:t>3135</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20320" algn="ctr">
                        <a:lnSpc>
                          <a:spcPts val="2110"/>
                        </a:lnSpc>
                      </a:pPr>
                      <a:r>
                        <a:rPr sz="1800" spc="-60" dirty="0">
                          <a:latin typeface="Arial"/>
                          <a:cs typeface="Arial"/>
                        </a:rPr>
                        <a:t>11160</a:t>
                      </a:r>
                      <a:endParaRPr sz="1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r>
            </a:tbl>
          </a:graphicData>
        </a:graphic>
      </p:graphicFrame>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0400" y="292100"/>
            <a:ext cx="6216650" cy="695960"/>
          </a:xfrm>
          <a:prstGeom prst="rect">
            <a:avLst/>
          </a:prstGeom>
        </p:spPr>
        <p:txBody>
          <a:bodyPr vert="horz" wrap="square" lIns="0" tIns="12700" rIns="0" bIns="0" rtlCol="0">
            <a:spAutoFit/>
          </a:bodyPr>
          <a:lstStyle/>
          <a:p>
            <a:pPr marL="12700">
              <a:lnSpc>
                <a:spcPct val="100000"/>
              </a:lnSpc>
              <a:spcBef>
                <a:spcPts val="100"/>
              </a:spcBef>
              <a:tabLst>
                <a:tab pos="3086100" algn="l"/>
                <a:tab pos="5415280" algn="l"/>
                <a:tab pos="5892165" algn="l"/>
              </a:tabLst>
            </a:pPr>
            <a:r>
              <a:rPr dirty="0"/>
              <a:t>C</a:t>
            </a:r>
            <a:r>
              <a:rPr spc="-5" dirty="0"/>
              <a:t>hi</a:t>
            </a:r>
            <a:r>
              <a:rPr dirty="0"/>
              <a:t>-s</a:t>
            </a:r>
            <a:r>
              <a:rPr spc="-5" dirty="0"/>
              <a:t>qu</a:t>
            </a:r>
            <a:r>
              <a:rPr dirty="0"/>
              <a:t>are	Stat</a:t>
            </a:r>
            <a:r>
              <a:rPr spc="-5" dirty="0"/>
              <a:t>i</a:t>
            </a:r>
            <a:r>
              <a:rPr dirty="0"/>
              <a:t>st</a:t>
            </a:r>
            <a:r>
              <a:rPr spc="-5" dirty="0"/>
              <a:t>i</a:t>
            </a:r>
            <a:r>
              <a:rPr dirty="0"/>
              <a:t>c	χ	2</a:t>
            </a:r>
          </a:p>
        </p:txBody>
      </p:sp>
      <p:sp>
        <p:nvSpPr>
          <p:cNvPr id="3" name="object 3"/>
          <p:cNvSpPr txBox="1"/>
          <p:nvPr/>
        </p:nvSpPr>
        <p:spPr>
          <a:xfrm>
            <a:off x="419100" y="1656079"/>
            <a:ext cx="118110" cy="217804"/>
          </a:xfrm>
          <a:prstGeom prst="rect">
            <a:avLst/>
          </a:prstGeom>
        </p:spPr>
        <p:txBody>
          <a:bodyPr vert="horz" wrap="square" lIns="0" tIns="13970" rIns="0" bIns="0" rtlCol="0">
            <a:spAutoFit/>
          </a:bodyPr>
          <a:lstStyle/>
          <a:p>
            <a:pPr marL="12700">
              <a:lnSpc>
                <a:spcPct val="100000"/>
              </a:lnSpc>
              <a:spcBef>
                <a:spcPts val="110"/>
              </a:spcBef>
            </a:pPr>
            <a:r>
              <a:rPr sz="1250" spc="-30" dirty="0">
                <a:latin typeface="Trebuchet MS"/>
                <a:cs typeface="Trebuchet MS"/>
              </a:rPr>
              <a:t>●</a:t>
            </a:r>
            <a:endParaRPr sz="1250">
              <a:latin typeface="Trebuchet MS"/>
              <a:cs typeface="Trebuchet MS"/>
            </a:endParaRPr>
          </a:p>
        </p:txBody>
      </p:sp>
      <p:sp>
        <p:nvSpPr>
          <p:cNvPr id="4" name="object 4"/>
          <p:cNvSpPr txBox="1"/>
          <p:nvPr/>
        </p:nvSpPr>
        <p:spPr>
          <a:xfrm>
            <a:off x="635000" y="1524000"/>
            <a:ext cx="6886575" cy="452120"/>
          </a:xfrm>
          <a:prstGeom prst="rect">
            <a:avLst/>
          </a:prstGeom>
        </p:spPr>
        <p:txBody>
          <a:bodyPr vert="horz" wrap="square" lIns="0" tIns="12700" rIns="0" bIns="0" rtlCol="0">
            <a:spAutoFit/>
          </a:bodyPr>
          <a:lstStyle/>
          <a:p>
            <a:pPr marL="12700">
              <a:lnSpc>
                <a:spcPct val="100000"/>
              </a:lnSpc>
              <a:spcBef>
                <a:spcPts val="100"/>
              </a:spcBef>
            </a:pPr>
            <a:r>
              <a:rPr sz="2800" spc="-5" dirty="0">
                <a:latin typeface="Times New Roman"/>
                <a:cs typeface="Times New Roman"/>
              </a:rPr>
              <a:t>There are </a:t>
            </a:r>
            <a:r>
              <a:rPr sz="2800" dirty="0">
                <a:latin typeface="Times New Roman"/>
                <a:cs typeface="Times New Roman"/>
              </a:rPr>
              <a:t>(2 − 1)(3 − 1) = 2 </a:t>
            </a:r>
            <a:r>
              <a:rPr sz="2800" spc="-5" dirty="0">
                <a:latin typeface="Times New Roman"/>
                <a:cs typeface="Times New Roman"/>
              </a:rPr>
              <a:t>degrees </a:t>
            </a:r>
            <a:r>
              <a:rPr sz="2800" dirty="0">
                <a:latin typeface="Times New Roman"/>
                <a:cs typeface="Times New Roman"/>
              </a:rPr>
              <a:t>of</a:t>
            </a:r>
            <a:r>
              <a:rPr sz="2800" spc="-25" dirty="0">
                <a:latin typeface="Times New Roman"/>
                <a:cs typeface="Times New Roman"/>
              </a:rPr>
              <a:t> </a:t>
            </a:r>
            <a:r>
              <a:rPr sz="2800" spc="-5" dirty="0">
                <a:latin typeface="Times New Roman"/>
                <a:cs typeface="Times New Roman"/>
              </a:rPr>
              <a:t>freedom.</a:t>
            </a:r>
            <a:endParaRPr sz="2800">
              <a:latin typeface="Times New Roman"/>
              <a:cs typeface="Times New Roman"/>
            </a:endParaRPr>
          </a:p>
        </p:txBody>
      </p:sp>
      <p:sp>
        <p:nvSpPr>
          <p:cNvPr id="5" name="object 5"/>
          <p:cNvSpPr txBox="1"/>
          <p:nvPr/>
        </p:nvSpPr>
        <p:spPr>
          <a:xfrm>
            <a:off x="419100" y="2849879"/>
            <a:ext cx="118110" cy="217804"/>
          </a:xfrm>
          <a:prstGeom prst="rect">
            <a:avLst/>
          </a:prstGeom>
        </p:spPr>
        <p:txBody>
          <a:bodyPr vert="horz" wrap="square" lIns="0" tIns="13970" rIns="0" bIns="0" rtlCol="0">
            <a:spAutoFit/>
          </a:bodyPr>
          <a:lstStyle/>
          <a:p>
            <a:pPr marL="12700">
              <a:lnSpc>
                <a:spcPct val="100000"/>
              </a:lnSpc>
              <a:spcBef>
                <a:spcPts val="110"/>
              </a:spcBef>
            </a:pPr>
            <a:r>
              <a:rPr sz="1250" spc="-30" dirty="0">
                <a:latin typeface="Trebuchet MS"/>
                <a:cs typeface="Trebuchet MS"/>
              </a:rPr>
              <a:t>●</a:t>
            </a:r>
            <a:endParaRPr sz="1250">
              <a:latin typeface="Trebuchet MS"/>
              <a:cs typeface="Trebuchet MS"/>
            </a:endParaRPr>
          </a:p>
        </p:txBody>
      </p:sp>
      <p:sp>
        <p:nvSpPr>
          <p:cNvPr id="6" name="object 6"/>
          <p:cNvSpPr txBox="1"/>
          <p:nvPr/>
        </p:nvSpPr>
        <p:spPr>
          <a:xfrm>
            <a:off x="5791200" y="2717800"/>
            <a:ext cx="1115060"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Times New Roman"/>
                <a:cs typeface="Times New Roman"/>
              </a:rPr>
              <a:t>=</a:t>
            </a:r>
            <a:r>
              <a:rPr sz="2800" spc="-90" dirty="0">
                <a:latin typeface="Times New Roman"/>
                <a:cs typeface="Times New Roman"/>
              </a:rPr>
              <a:t> </a:t>
            </a:r>
            <a:r>
              <a:rPr sz="2800" dirty="0">
                <a:latin typeface="Times New Roman"/>
                <a:cs typeface="Times New Roman"/>
              </a:rPr>
              <a:t>496.6</a:t>
            </a:r>
            <a:endParaRPr sz="2800">
              <a:latin typeface="Times New Roman"/>
              <a:cs typeface="Times New Roman"/>
            </a:endParaRPr>
          </a:p>
        </p:txBody>
      </p:sp>
      <p:sp>
        <p:nvSpPr>
          <p:cNvPr id="7" name="object 7"/>
          <p:cNvSpPr txBox="1"/>
          <p:nvPr/>
        </p:nvSpPr>
        <p:spPr>
          <a:xfrm>
            <a:off x="419100" y="4450079"/>
            <a:ext cx="118110" cy="217804"/>
          </a:xfrm>
          <a:prstGeom prst="rect">
            <a:avLst/>
          </a:prstGeom>
        </p:spPr>
        <p:txBody>
          <a:bodyPr vert="horz" wrap="square" lIns="0" tIns="13970" rIns="0" bIns="0" rtlCol="0">
            <a:spAutoFit/>
          </a:bodyPr>
          <a:lstStyle/>
          <a:p>
            <a:pPr marL="12700">
              <a:lnSpc>
                <a:spcPct val="100000"/>
              </a:lnSpc>
              <a:spcBef>
                <a:spcPts val="110"/>
              </a:spcBef>
            </a:pPr>
            <a:r>
              <a:rPr sz="1250" spc="-30" dirty="0">
                <a:latin typeface="Trebuchet MS"/>
                <a:cs typeface="Trebuchet MS"/>
              </a:rPr>
              <a:t>●</a:t>
            </a:r>
            <a:endParaRPr sz="1250">
              <a:latin typeface="Trebuchet MS"/>
              <a:cs typeface="Trebuchet MS"/>
            </a:endParaRPr>
          </a:p>
        </p:txBody>
      </p:sp>
      <p:sp>
        <p:nvSpPr>
          <p:cNvPr id="8" name="object 8"/>
          <p:cNvSpPr txBox="1"/>
          <p:nvPr/>
        </p:nvSpPr>
        <p:spPr>
          <a:xfrm>
            <a:off x="635000" y="4305300"/>
            <a:ext cx="4420235"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Times New Roman"/>
                <a:cs typeface="Times New Roman"/>
              </a:rPr>
              <a:t>From </a:t>
            </a:r>
            <a:r>
              <a:rPr sz="2800" spc="-5" dirty="0">
                <a:latin typeface="Times New Roman"/>
                <a:cs typeface="Times New Roman"/>
              </a:rPr>
              <a:t>the </a:t>
            </a:r>
            <a:r>
              <a:rPr sz="2800" dirty="0">
                <a:latin typeface="Times New Roman"/>
                <a:cs typeface="Times New Roman"/>
              </a:rPr>
              <a:t>χ 2 </a:t>
            </a:r>
            <a:r>
              <a:rPr sz="2800" spc="-5" dirty="0">
                <a:latin typeface="Times New Roman"/>
                <a:cs typeface="Times New Roman"/>
              </a:rPr>
              <a:t>table, </a:t>
            </a:r>
            <a:r>
              <a:rPr sz="2800" dirty="0">
                <a:latin typeface="Times New Roman"/>
                <a:cs typeface="Times New Roman"/>
              </a:rPr>
              <a:t>P &lt;</a:t>
            </a:r>
            <a:r>
              <a:rPr sz="2800" spc="-190" dirty="0">
                <a:latin typeface="Times New Roman"/>
                <a:cs typeface="Times New Roman"/>
              </a:rPr>
              <a:t> </a:t>
            </a:r>
            <a:r>
              <a:rPr sz="2800" dirty="0">
                <a:latin typeface="Times New Roman"/>
                <a:cs typeface="Times New Roman"/>
              </a:rPr>
              <a:t>0.0005.</a:t>
            </a:r>
            <a:endParaRPr sz="2800">
              <a:latin typeface="Times New Roman"/>
              <a:cs typeface="Times New Roman"/>
            </a:endParaRPr>
          </a:p>
        </p:txBody>
      </p:sp>
      <p:sp>
        <p:nvSpPr>
          <p:cNvPr id="9" name="object 9"/>
          <p:cNvSpPr txBox="1"/>
          <p:nvPr/>
        </p:nvSpPr>
        <p:spPr>
          <a:xfrm>
            <a:off x="419100" y="5237479"/>
            <a:ext cx="118110" cy="217804"/>
          </a:xfrm>
          <a:prstGeom prst="rect">
            <a:avLst/>
          </a:prstGeom>
        </p:spPr>
        <p:txBody>
          <a:bodyPr vert="horz" wrap="square" lIns="0" tIns="13970" rIns="0" bIns="0" rtlCol="0">
            <a:spAutoFit/>
          </a:bodyPr>
          <a:lstStyle/>
          <a:p>
            <a:pPr marL="12700">
              <a:lnSpc>
                <a:spcPct val="100000"/>
              </a:lnSpc>
              <a:spcBef>
                <a:spcPts val="110"/>
              </a:spcBef>
            </a:pPr>
            <a:r>
              <a:rPr sz="1250" spc="-30" dirty="0">
                <a:latin typeface="Trebuchet MS"/>
                <a:cs typeface="Trebuchet MS"/>
              </a:rPr>
              <a:t>●</a:t>
            </a:r>
            <a:endParaRPr sz="1250">
              <a:latin typeface="Trebuchet MS"/>
              <a:cs typeface="Trebuchet MS"/>
            </a:endParaRPr>
          </a:p>
        </p:txBody>
      </p:sp>
      <p:sp>
        <p:nvSpPr>
          <p:cNvPr id="10" name="object 10"/>
          <p:cNvSpPr txBox="1"/>
          <p:nvPr/>
        </p:nvSpPr>
        <p:spPr>
          <a:xfrm>
            <a:off x="635000" y="5105400"/>
            <a:ext cx="8992870" cy="1645920"/>
          </a:xfrm>
          <a:prstGeom prst="rect">
            <a:avLst/>
          </a:prstGeom>
        </p:spPr>
        <p:txBody>
          <a:bodyPr vert="horz" wrap="square" lIns="0" tIns="41275" rIns="0" bIns="0" rtlCol="0">
            <a:spAutoFit/>
          </a:bodyPr>
          <a:lstStyle/>
          <a:p>
            <a:pPr marL="12700" marR="5080">
              <a:lnSpc>
                <a:spcPct val="93300"/>
              </a:lnSpc>
              <a:spcBef>
                <a:spcPts val="325"/>
              </a:spcBef>
            </a:pPr>
            <a:r>
              <a:rPr sz="2800" spc="-114" dirty="0">
                <a:latin typeface="Times New Roman"/>
                <a:cs typeface="Times New Roman"/>
              </a:rPr>
              <a:t>We </a:t>
            </a:r>
            <a:r>
              <a:rPr sz="2800" spc="-5" dirty="0">
                <a:latin typeface="Times New Roman"/>
                <a:cs typeface="Times New Roman"/>
              </a:rPr>
              <a:t>can conclude that Alcohol drinking and getting into trouble  with police are </a:t>
            </a:r>
            <a:r>
              <a:rPr sz="2800" dirty="0">
                <a:latin typeface="Times New Roman"/>
                <a:cs typeface="Times New Roman"/>
              </a:rPr>
              <a:t>not </a:t>
            </a:r>
            <a:r>
              <a:rPr sz="2800" spc="-5" dirty="0">
                <a:latin typeface="Times New Roman"/>
                <a:cs typeface="Times New Roman"/>
              </a:rPr>
              <a:t>independent variables, however chi-square  test does </a:t>
            </a:r>
            <a:r>
              <a:rPr sz="2800" dirty="0">
                <a:latin typeface="Times New Roman"/>
                <a:cs typeface="Times New Roman"/>
              </a:rPr>
              <a:t>not </a:t>
            </a:r>
            <a:r>
              <a:rPr sz="2800" spc="-5" dirty="0">
                <a:latin typeface="Times New Roman"/>
                <a:cs typeface="Times New Roman"/>
              </a:rPr>
              <a:t>provide any information about the nature </a:t>
            </a:r>
            <a:r>
              <a:rPr sz="2800" dirty="0">
                <a:latin typeface="Times New Roman"/>
                <a:cs typeface="Times New Roman"/>
              </a:rPr>
              <a:t>of </a:t>
            </a:r>
            <a:r>
              <a:rPr sz="2800" spc="-5" dirty="0">
                <a:latin typeface="Times New Roman"/>
                <a:cs typeface="Times New Roman"/>
              </a:rPr>
              <a:t>the  relationship shared </a:t>
            </a:r>
            <a:r>
              <a:rPr sz="2800" dirty="0">
                <a:latin typeface="Times New Roman"/>
                <a:cs typeface="Times New Roman"/>
              </a:rPr>
              <a:t>by </a:t>
            </a:r>
            <a:r>
              <a:rPr sz="2800" spc="-5" dirty="0">
                <a:latin typeface="Times New Roman"/>
                <a:cs typeface="Times New Roman"/>
              </a:rPr>
              <a:t>these</a:t>
            </a:r>
            <a:r>
              <a:rPr sz="2800" dirty="0">
                <a:latin typeface="Times New Roman"/>
                <a:cs typeface="Times New Roman"/>
              </a:rPr>
              <a:t> </a:t>
            </a:r>
            <a:r>
              <a:rPr sz="2800" spc="-5" dirty="0">
                <a:latin typeface="Times New Roman"/>
                <a:cs typeface="Times New Roman"/>
              </a:rPr>
              <a:t>variables.</a:t>
            </a:r>
            <a:endParaRPr sz="2800">
              <a:latin typeface="Times New Roman"/>
              <a:cs typeface="Times New Roman"/>
            </a:endParaRPr>
          </a:p>
        </p:txBody>
      </p:sp>
      <p:sp>
        <p:nvSpPr>
          <p:cNvPr id="11" name="object 11"/>
          <p:cNvSpPr/>
          <p:nvPr/>
        </p:nvSpPr>
        <p:spPr>
          <a:xfrm>
            <a:off x="838200" y="2437857"/>
            <a:ext cx="4457700" cy="134326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300" y="5461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2</a:t>
            </a:r>
          </a:p>
        </p:txBody>
      </p:sp>
      <p:sp>
        <p:nvSpPr>
          <p:cNvPr id="3" name="object 3"/>
          <p:cNvSpPr txBox="1"/>
          <p:nvPr/>
        </p:nvSpPr>
        <p:spPr>
          <a:xfrm>
            <a:off x="596900" y="1833168"/>
            <a:ext cx="104139" cy="187960"/>
          </a:xfrm>
          <a:prstGeom prst="rect">
            <a:avLst/>
          </a:prstGeom>
        </p:spPr>
        <p:txBody>
          <a:bodyPr vert="horz" wrap="square" lIns="0" tIns="14604" rIns="0" bIns="0" rtlCol="0">
            <a:spAutoFit/>
          </a:bodyPr>
          <a:lstStyle/>
          <a:p>
            <a:pPr marL="12700">
              <a:lnSpc>
                <a:spcPct val="100000"/>
              </a:lnSpc>
              <a:spcBef>
                <a:spcPts val="114"/>
              </a:spcBef>
            </a:pPr>
            <a:r>
              <a:rPr sz="1050" spc="-20" dirty="0">
                <a:latin typeface="Trebuchet MS"/>
                <a:cs typeface="Trebuchet MS"/>
              </a:rPr>
              <a:t>●</a:t>
            </a:r>
            <a:endParaRPr sz="1050">
              <a:latin typeface="Trebuchet MS"/>
              <a:cs typeface="Trebuchet MS"/>
            </a:endParaRPr>
          </a:p>
        </p:txBody>
      </p:sp>
      <p:sp>
        <p:nvSpPr>
          <p:cNvPr id="4" name="object 4"/>
          <p:cNvSpPr txBox="1"/>
          <p:nvPr/>
        </p:nvSpPr>
        <p:spPr>
          <a:xfrm>
            <a:off x="596900" y="2925368"/>
            <a:ext cx="104139" cy="187960"/>
          </a:xfrm>
          <a:prstGeom prst="rect">
            <a:avLst/>
          </a:prstGeom>
        </p:spPr>
        <p:txBody>
          <a:bodyPr vert="horz" wrap="square" lIns="0" tIns="14604" rIns="0" bIns="0" rtlCol="0">
            <a:spAutoFit/>
          </a:bodyPr>
          <a:lstStyle/>
          <a:p>
            <a:pPr marL="12700">
              <a:lnSpc>
                <a:spcPct val="100000"/>
              </a:lnSpc>
              <a:spcBef>
                <a:spcPts val="114"/>
              </a:spcBef>
            </a:pPr>
            <a:r>
              <a:rPr sz="1050" spc="-20" dirty="0">
                <a:latin typeface="Trebuchet MS"/>
                <a:cs typeface="Trebuchet MS"/>
              </a:rPr>
              <a:t>●</a:t>
            </a:r>
            <a:endParaRPr sz="1050">
              <a:latin typeface="Trebuchet MS"/>
              <a:cs typeface="Trebuchet MS"/>
            </a:endParaRPr>
          </a:p>
        </p:txBody>
      </p:sp>
      <p:sp>
        <p:nvSpPr>
          <p:cNvPr id="5" name="object 5"/>
          <p:cNvSpPr txBox="1"/>
          <p:nvPr/>
        </p:nvSpPr>
        <p:spPr>
          <a:xfrm>
            <a:off x="596900" y="3700068"/>
            <a:ext cx="104139" cy="187960"/>
          </a:xfrm>
          <a:prstGeom prst="rect">
            <a:avLst/>
          </a:prstGeom>
        </p:spPr>
        <p:txBody>
          <a:bodyPr vert="horz" wrap="square" lIns="0" tIns="14604" rIns="0" bIns="0" rtlCol="0">
            <a:spAutoFit/>
          </a:bodyPr>
          <a:lstStyle/>
          <a:p>
            <a:pPr marL="12700">
              <a:lnSpc>
                <a:spcPct val="100000"/>
              </a:lnSpc>
              <a:spcBef>
                <a:spcPts val="114"/>
              </a:spcBef>
            </a:pPr>
            <a:r>
              <a:rPr sz="1050" spc="-20" dirty="0">
                <a:latin typeface="Trebuchet MS"/>
                <a:cs typeface="Trebuchet MS"/>
              </a:rPr>
              <a:t>●</a:t>
            </a:r>
            <a:endParaRPr sz="1050">
              <a:latin typeface="Trebuchet MS"/>
              <a:cs typeface="Trebuchet MS"/>
            </a:endParaRPr>
          </a:p>
        </p:txBody>
      </p:sp>
      <p:sp>
        <p:nvSpPr>
          <p:cNvPr id="6" name="object 6"/>
          <p:cNvSpPr txBox="1">
            <a:spLocks noGrp="1"/>
          </p:cNvSpPr>
          <p:nvPr>
            <p:ph type="body" idx="1"/>
          </p:nvPr>
        </p:nvSpPr>
        <p:spPr>
          <a:prstGeom prst="rect">
            <a:avLst/>
          </a:prstGeom>
        </p:spPr>
        <p:txBody>
          <a:bodyPr vert="horz" wrap="square" lIns="0" tIns="48895" rIns="0" bIns="0" rtlCol="0">
            <a:spAutoFit/>
          </a:bodyPr>
          <a:lstStyle/>
          <a:p>
            <a:pPr marL="254000" marR="5715">
              <a:lnSpc>
                <a:spcPct val="90400"/>
              </a:lnSpc>
              <a:spcBef>
                <a:spcPts val="385"/>
              </a:spcBef>
            </a:pPr>
            <a:r>
              <a:rPr sz="2350" b="0" spc="5" dirty="0">
                <a:latin typeface="Arial"/>
                <a:cs typeface="Arial"/>
              </a:rPr>
              <a:t>Administrators in </a:t>
            </a:r>
            <a:r>
              <a:rPr sz="2350" b="0" spc="10" dirty="0">
                <a:latin typeface="Arial"/>
                <a:cs typeface="Arial"/>
              </a:rPr>
              <a:t>a </a:t>
            </a:r>
            <a:r>
              <a:rPr sz="2350" b="0" spc="5" dirty="0">
                <a:latin typeface="Arial"/>
                <a:cs typeface="Arial"/>
              </a:rPr>
              <a:t>large urban district take </a:t>
            </a:r>
            <a:r>
              <a:rPr sz="2350" b="0" spc="10" dirty="0">
                <a:latin typeface="Arial"/>
                <a:cs typeface="Arial"/>
              </a:rPr>
              <a:t>a random </a:t>
            </a:r>
            <a:r>
              <a:rPr sz="2350" b="0" spc="5" dirty="0">
                <a:latin typeface="Arial"/>
                <a:cs typeface="Arial"/>
              </a:rPr>
              <a:t>sample of  </a:t>
            </a:r>
            <a:r>
              <a:rPr sz="2350" b="0" spc="10" dirty="0">
                <a:latin typeface="Arial"/>
                <a:cs typeface="Arial"/>
              </a:rPr>
              <a:t>50 </a:t>
            </a:r>
            <a:r>
              <a:rPr sz="2350" b="0" spc="5" dirty="0">
                <a:latin typeface="Arial"/>
                <a:cs typeface="Arial"/>
              </a:rPr>
              <a:t>seventh graders </a:t>
            </a:r>
            <a:r>
              <a:rPr sz="2350" b="0" spc="10" dirty="0">
                <a:latin typeface="Arial"/>
                <a:cs typeface="Arial"/>
              </a:rPr>
              <a:t>and compare </a:t>
            </a:r>
            <a:r>
              <a:rPr sz="2350" b="0" spc="5" dirty="0">
                <a:latin typeface="Arial"/>
                <a:cs typeface="Arial"/>
              </a:rPr>
              <a:t>the pre-algebra achievement  levels of those </a:t>
            </a:r>
            <a:r>
              <a:rPr sz="2350" b="0" spc="10" dirty="0">
                <a:latin typeface="Arial"/>
                <a:cs typeface="Arial"/>
              </a:rPr>
              <a:t>who </a:t>
            </a:r>
            <a:r>
              <a:rPr sz="2350" b="0" spc="5" dirty="0">
                <a:latin typeface="Arial"/>
                <a:cs typeface="Arial"/>
              </a:rPr>
              <a:t>attended pre-school </a:t>
            </a:r>
            <a:r>
              <a:rPr sz="2350" b="0" spc="10" dirty="0">
                <a:latin typeface="Arial"/>
                <a:cs typeface="Arial"/>
              </a:rPr>
              <a:t>and </a:t>
            </a:r>
            <a:r>
              <a:rPr sz="2350" b="0" spc="5" dirty="0">
                <a:latin typeface="Arial"/>
                <a:cs typeface="Arial"/>
              </a:rPr>
              <a:t>those </a:t>
            </a:r>
            <a:r>
              <a:rPr sz="2350" b="0" spc="10" dirty="0">
                <a:latin typeface="Arial"/>
                <a:cs typeface="Arial"/>
              </a:rPr>
              <a:t>who </a:t>
            </a:r>
            <a:r>
              <a:rPr sz="2350" b="0" spc="5" dirty="0">
                <a:latin typeface="Arial"/>
                <a:cs typeface="Arial"/>
              </a:rPr>
              <a:t>did</a:t>
            </a:r>
            <a:r>
              <a:rPr sz="2350" b="0" dirty="0">
                <a:latin typeface="Arial"/>
                <a:cs typeface="Arial"/>
              </a:rPr>
              <a:t> </a:t>
            </a:r>
            <a:r>
              <a:rPr sz="2350" b="0" spc="5" dirty="0">
                <a:latin typeface="Arial"/>
                <a:cs typeface="Arial"/>
              </a:rPr>
              <a:t>not.</a:t>
            </a:r>
            <a:endParaRPr sz="2350">
              <a:latin typeface="Arial"/>
              <a:cs typeface="Arial"/>
            </a:endParaRPr>
          </a:p>
          <a:p>
            <a:pPr marL="254000" marR="137795">
              <a:lnSpc>
                <a:spcPts val="2500"/>
              </a:lnSpc>
              <a:spcBef>
                <a:spcPts val="1030"/>
              </a:spcBef>
            </a:pPr>
            <a:r>
              <a:rPr sz="2350" b="0" dirty="0">
                <a:latin typeface="Arial"/>
                <a:cs typeface="Arial"/>
              </a:rPr>
              <a:t>If </a:t>
            </a:r>
            <a:r>
              <a:rPr sz="2350" b="0" spc="5" dirty="0">
                <a:latin typeface="Arial"/>
                <a:cs typeface="Arial"/>
              </a:rPr>
              <a:t>achievement is independent of attending pre-school then the  proportions at each level should </a:t>
            </a:r>
            <a:r>
              <a:rPr sz="2350" b="0" spc="10" dirty="0">
                <a:latin typeface="Arial"/>
                <a:cs typeface="Arial"/>
              </a:rPr>
              <a:t>be</a:t>
            </a:r>
            <a:r>
              <a:rPr sz="2350" b="0" spc="-5" dirty="0">
                <a:latin typeface="Arial"/>
                <a:cs typeface="Arial"/>
              </a:rPr>
              <a:t> </a:t>
            </a:r>
            <a:r>
              <a:rPr sz="2350" b="0" spc="5" dirty="0">
                <a:latin typeface="Arial"/>
                <a:cs typeface="Arial"/>
              </a:rPr>
              <a:t>equal.</a:t>
            </a:r>
            <a:endParaRPr sz="2350">
              <a:latin typeface="Arial"/>
              <a:cs typeface="Arial"/>
            </a:endParaRPr>
          </a:p>
          <a:p>
            <a:pPr marL="254000" marR="5080">
              <a:lnSpc>
                <a:spcPts val="2500"/>
              </a:lnSpc>
              <a:spcBef>
                <a:spcPts val="1100"/>
              </a:spcBef>
            </a:pPr>
            <a:r>
              <a:rPr sz="2350" b="0" spc="10" dirty="0">
                <a:latin typeface="Arial"/>
                <a:cs typeface="Arial"/>
              </a:rPr>
              <a:t>Use </a:t>
            </a:r>
            <a:r>
              <a:rPr sz="2350" b="0" spc="5" dirty="0">
                <a:latin typeface="Arial"/>
                <a:cs typeface="Arial"/>
              </a:rPr>
              <a:t>the counts in the frequency table to determine </a:t>
            </a:r>
            <a:r>
              <a:rPr sz="2350" b="0" dirty="0">
                <a:latin typeface="Arial"/>
                <a:cs typeface="Arial"/>
              </a:rPr>
              <a:t>if </a:t>
            </a:r>
            <a:r>
              <a:rPr sz="2350" b="0" spc="5" dirty="0">
                <a:latin typeface="Arial"/>
                <a:cs typeface="Arial"/>
              </a:rPr>
              <a:t>there is </a:t>
            </a:r>
            <a:r>
              <a:rPr sz="2350" b="0" spc="10" dirty="0">
                <a:latin typeface="Arial"/>
                <a:cs typeface="Arial"/>
              </a:rPr>
              <a:t>an  </a:t>
            </a:r>
            <a:r>
              <a:rPr sz="2350" b="0" spc="5" dirty="0">
                <a:latin typeface="Arial"/>
                <a:cs typeface="Arial"/>
              </a:rPr>
              <a:t>association between attending pre-school </a:t>
            </a:r>
            <a:r>
              <a:rPr sz="2350" b="0" spc="10" dirty="0">
                <a:latin typeface="Arial"/>
                <a:cs typeface="Arial"/>
              </a:rPr>
              <a:t>and </a:t>
            </a:r>
            <a:r>
              <a:rPr sz="2350" b="0" spc="5" dirty="0">
                <a:latin typeface="Arial"/>
                <a:cs typeface="Arial"/>
              </a:rPr>
              <a:t>pre-algebra  achievement.</a:t>
            </a:r>
            <a:endParaRPr sz="2350">
              <a:latin typeface="Arial"/>
              <a:cs typeface="Arial"/>
            </a:endParaRPr>
          </a:p>
        </p:txBody>
      </p:sp>
      <p:sp>
        <p:nvSpPr>
          <p:cNvPr id="7" name="object 7"/>
          <p:cNvSpPr/>
          <p:nvPr/>
        </p:nvSpPr>
        <p:spPr>
          <a:xfrm>
            <a:off x="938992" y="4635500"/>
            <a:ext cx="8193922" cy="13843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860">
              <a:lnSpc>
                <a:spcPct val="100000"/>
              </a:lnSpc>
              <a:spcBef>
                <a:spcPts val="100"/>
              </a:spcBef>
              <a:tabLst>
                <a:tab pos="2413635" algn="l"/>
                <a:tab pos="2879725" algn="l"/>
              </a:tabLst>
            </a:pPr>
            <a:r>
              <a:rPr spc="-5" dirty="0"/>
              <a:t>Problem	</a:t>
            </a:r>
            <a:r>
              <a:rPr dirty="0"/>
              <a:t>2	:</a:t>
            </a:r>
            <a:r>
              <a:rPr spc="-85" dirty="0"/>
              <a:t> </a:t>
            </a:r>
            <a:r>
              <a:rPr spc="-5" dirty="0"/>
              <a:t>Solution</a:t>
            </a:r>
          </a:p>
        </p:txBody>
      </p:sp>
      <p:sp>
        <p:nvSpPr>
          <p:cNvPr id="3" name="object 3"/>
          <p:cNvSpPr txBox="1"/>
          <p:nvPr/>
        </p:nvSpPr>
        <p:spPr>
          <a:xfrm>
            <a:off x="368300" y="4969865"/>
            <a:ext cx="118745" cy="219075"/>
          </a:xfrm>
          <a:prstGeom prst="rect">
            <a:avLst/>
          </a:prstGeom>
        </p:spPr>
        <p:txBody>
          <a:bodyPr vert="horz" wrap="square" lIns="0" tIns="14604" rIns="0" bIns="0" rtlCol="0">
            <a:spAutoFit/>
          </a:bodyPr>
          <a:lstStyle/>
          <a:p>
            <a:pPr marL="12700">
              <a:lnSpc>
                <a:spcPct val="100000"/>
              </a:lnSpc>
              <a:spcBef>
                <a:spcPts val="114"/>
              </a:spcBef>
            </a:pPr>
            <a:r>
              <a:rPr sz="1250" spc="-25" dirty="0">
                <a:latin typeface="Trebuchet MS"/>
                <a:cs typeface="Trebuchet MS"/>
              </a:rPr>
              <a:t>●</a:t>
            </a:r>
            <a:endParaRPr sz="1250">
              <a:latin typeface="Trebuchet MS"/>
              <a:cs typeface="Trebuchet MS"/>
            </a:endParaRPr>
          </a:p>
        </p:txBody>
      </p:sp>
      <p:sp>
        <p:nvSpPr>
          <p:cNvPr id="4" name="object 4"/>
          <p:cNvSpPr txBox="1"/>
          <p:nvPr/>
        </p:nvSpPr>
        <p:spPr>
          <a:xfrm>
            <a:off x="660400" y="4823967"/>
            <a:ext cx="7858759" cy="1216660"/>
          </a:xfrm>
          <a:prstGeom prst="rect">
            <a:avLst/>
          </a:prstGeom>
        </p:spPr>
        <p:txBody>
          <a:bodyPr vert="horz" wrap="square" lIns="0" tIns="65405" rIns="0" bIns="0" rtlCol="0">
            <a:spAutoFit/>
          </a:bodyPr>
          <a:lstStyle/>
          <a:p>
            <a:pPr marL="12700" marR="5080">
              <a:lnSpc>
                <a:spcPts val="3000"/>
              </a:lnSpc>
              <a:spcBef>
                <a:spcPts val="515"/>
              </a:spcBef>
            </a:pPr>
            <a:r>
              <a:rPr sz="2800" spc="5" dirty="0">
                <a:latin typeface="Arial"/>
                <a:cs typeface="Arial"/>
              </a:rPr>
              <a:t>Since our p-value is so high, our sample does not  provide significant evidence that pre-algebra  achievement is related </a:t>
            </a:r>
            <a:r>
              <a:rPr sz="2800" dirty="0">
                <a:latin typeface="Arial"/>
                <a:cs typeface="Arial"/>
              </a:rPr>
              <a:t>to </a:t>
            </a:r>
            <a:r>
              <a:rPr sz="2800" spc="5" dirty="0">
                <a:latin typeface="Arial"/>
                <a:cs typeface="Arial"/>
              </a:rPr>
              <a:t>pre-school</a:t>
            </a:r>
            <a:r>
              <a:rPr sz="2800" spc="-20" dirty="0">
                <a:latin typeface="Arial"/>
                <a:cs typeface="Arial"/>
              </a:rPr>
              <a:t> </a:t>
            </a:r>
            <a:r>
              <a:rPr sz="2800" spc="5" dirty="0">
                <a:latin typeface="Arial"/>
                <a:cs typeface="Arial"/>
              </a:rPr>
              <a:t>attendance.</a:t>
            </a:r>
            <a:endParaRPr sz="2800">
              <a:latin typeface="Arial"/>
              <a:cs typeface="Arial"/>
            </a:endParaRPr>
          </a:p>
        </p:txBody>
      </p:sp>
      <p:sp>
        <p:nvSpPr>
          <p:cNvPr id="5" name="object 5"/>
          <p:cNvSpPr/>
          <p:nvPr/>
        </p:nvSpPr>
        <p:spPr>
          <a:xfrm>
            <a:off x="101600" y="1980353"/>
            <a:ext cx="9918700" cy="241808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546100"/>
            <a:ext cx="4591685" cy="695960"/>
          </a:xfrm>
          <a:prstGeom prst="rect">
            <a:avLst/>
          </a:prstGeom>
        </p:spPr>
        <p:txBody>
          <a:bodyPr vert="horz" wrap="square" lIns="0" tIns="12700" rIns="0" bIns="0" rtlCol="0">
            <a:spAutoFit/>
          </a:bodyPr>
          <a:lstStyle/>
          <a:p>
            <a:pPr marL="12700">
              <a:lnSpc>
                <a:spcPct val="100000"/>
              </a:lnSpc>
              <a:spcBef>
                <a:spcPts val="100"/>
              </a:spcBef>
              <a:tabLst>
                <a:tab pos="2342515" algn="l"/>
              </a:tabLst>
            </a:pPr>
            <a:r>
              <a:rPr spc="-5" dirty="0"/>
              <a:t>Practice	Problem</a:t>
            </a:r>
          </a:p>
        </p:txBody>
      </p:sp>
      <p:sp>
        <p:nvSpPr>
          <p:cNvPr id="3" name="object 3"/>
          <p:cNvSpPr txBox="1"/>
          <p:nvPr/>
        </p:nvSpPr>
        <p:spPr>
          <a:xfrm>
            <a:off x="596900" y="1840382"/>
            <a:ext cx="107314" cy="194945"/>
          </a:xfrm>
          <a:prstGeom prst="rect">
            <a:avLst/>
          </a:prstGeom>
        </p:spPr>
        <p:txBody>
          <a:bodyPr vert="horz" wrap="square" lIns="0" tIns="13335" rIns="0" bIns="0" rtlCol="0">
            <a:spAutoFit/>
          </a:bodyPr>
          <a:lstStyle/>
          <a:p>
            <a:pPr marL="12700">
              <a:lnSpc>
                <a:spcPct val="100000"/>
              </a:lnSpc>
              <a:spcBef>
                <a:spcPts val="105"/>
              </a:spcBef>
            </a:pPr>
            <a:r>
              <a:rPr sz="1100" spc="-25" dirty="0">
                <a:latin typeface="Trebuchet MS"/>
                <a:cs typeface="Trebuchet MS"/>
              </a:rPr>
              <a:t>●</a:t>
            </a:r>
            <a:endParaRPr sz="1100">
              <a:latin typeface="Trebuchet MS"/>
              <a:cs typeface="Trebuchet MS"/>
            </a:endParaRPr>
          </a:p>
        </p:txBody>
      </p:sp>
      <p:sp>
        <p:nvSpPr>
          <p:cNvPr id="4" name="object 4"/>
          <p:cNvSpPr txBox="1">
            <a:spLocks noGrp="1"/>
          </p:cNvSpPr>
          <p:nvPr>
            <p:ph type="body" idx="1"/>
          </p:nvPr>
        </p:nvSpPr>
        <p:spPr>
          <a:prstGeom prst="rect">
            <a:avLst/>
          </a:prstGeom>
        </p:spPr>
        <p:txBody>
          <a:bodyPr vert="horz" wrap="square" lIns="0" tIns="53975" rIns="0" bIns="0" rtlCol="0">
            <a:spAutoFit/>
          </a:bodyPr>
          <a:lstStyle/>
          <a:p>
            <a:pPr marL="266700" marR="5080">
              <a:lnSpc>
                <a:spcPct val="89300"/>
              </a:lnSpc>
              <a:spcBef>
                <a:spcPts val="425"/>
              </a:spcBef>
            </a:pPr>
            <a:r>
              <a:rPr sz="2450" b="0" spc="5" dirty="0">
                <a:latin typeface="Arial"/>
                <a:cs typeface="Arial"/>
              </a:rPr>
              <a:t>Suppose you take a random sample of 20 students who are  using a new algebra </a:t>
            </a:r>
            <a:r>
              <a:rPr sz="2450" b="0" dirty="0">
                <a:latin typeface="Arial"/>
                <a:cs typeface="Arial"/>
              </a:rPr>
              <a:t>text </a:t>
            </a:r>
            <a:r>
              <a:rPr sz="2450" b="0" spc="5" dirty="0">
                <a:latin typeface="Arial"/>
                <a:cs typeface="Arial"/>
              </a:rPr>
              <a:t>which features group work and unit  summaries and a second sample of 30 students who are using  a more </a:t>
            </a:r>
            <a:r>
              <a:rPr sz="2450" b="0" dirty="0">
                <a:latin typeface="Arial"/>
                <a:cs typeface="Arial"/>
              </a:rPr>
              <a:t>traditional text. </a:t>
            </a:r>
            <a:r>
              <a:rPr sz="2450" b="0" spc="-70" dirty="0">
                <a:latin typeface="Arial"/>
                <a:cs typeface="Arial"/>
              </a:rPr>
              <a:t>You </a:t>
            </a:r>
            <a:r>
              <a:rPr sz="2450" b="0" spc="5" dirty="0">
                <a:latin typeface="Arial"/>
                <a:cs typeface="Arial"/>
              </a:rPr>
              <a:t>compare student achievement on  </a:t>
            </a:r>
            <a:r>
              <a:rPr sz="2450" b="0" dirty="0">
                <a:latin typeface="Arial"/>
                <a:cs typeface="Arial"/>
              </a:rPr>
              <a:t>the state test </a:t>
            </a:r>
            <a:r>
              <a:rPr sz="2450" b="0" spc="5" dirty="0">
                <a:latin typeface="Arial"/>
                <a:cs typeface="Arial"/>
              </a:rPr>
              <a:t>given </a:t>
            </a:r>
            <a:r>
              <a:rPr sz="2450" b="0" dirty="0">
                <a:latin typeface="Arial"/>
                <a:cs typeface="Arial"/>
              </a:rPr>
              <a:t>to all </a:t>
            </a:r>
            <a:r>
              <a:rPr sz="2450" b="0" spc="5" dirty="0">
                <a:latin typeface="Arial"/>
                <a:cs typeface="Arial"/>
              </a:rPr>
              <a:t>students at </a:t>
            </a:r>
            <a:r>
              <a:rPr sz="2450" b="0" dirty="0">
                <a:latin typeface="Arial"/>
                <a:cs typeface="Arial"/>
              </a:rPr>
              <a:t>the </a:t>
            </a:r>
            <a:r>
              <a:rPr sz="2450" b="0" spc="5" dirty="0">
                <a:latin typeface="Arial"/>
                <a:cs typeface="Arial"/>
              </a:rPr>
              <a:t>end of </a:t>
            </a:r>
            <a:r>
              <a:rPr sz="2450" b="0" dirty="0">
                <a:latin typeface="Arial"/>
                <a:cs typeface="Arial"/>
              </a:rPr>
              <a:t>the</a:t>
            </a:r>
            <a:r>
              <a:rPr sz="2450" b="0" spc="-5" dirty="0">
                <a:latin typeface="Arial"/>
                <a:cs typeface="Arial"/>
              </a:rPr>
              <a:t> </a:t>
            </a:r>
            <a:r>
              <a:rPr sz="2450" b="0" spc="5" dirty="0">
                <a:latin typeface="Arial"/>
                <a:cs typeface="Arial"/>
              </a:rPr>
              <a:t>course.</a:t>
            </a:r>
            <a:endParaRPr sz="2450">
              <a:latin typeface="Arial"/>
              <a:cs typeface="Arial"/>
            </a:endParaRPr>
          </a:p>
          <a:p>
            <a:pPr marL="266700" marR="422909">
              <a:lnSpc>
                <a:spcPts val="2600"/>
              </a:lnSpc>
              <a:spcBef>
                <a:spcPts val="30"/>
              </a:spcBef>
            </a:pPr>
            <a:r>
              <a:rPr sz="2450" b="0" spc="5" dirty="0">
                <a:latin typeface="Arial"/>
                <a:cs typeface="Arial"/>
              </a:rPr>
              <a:t>Use </a:t>
            </a:r>
            <a:r>
              <a:rPr sz="2450" b="0" dirty="0">
                <a:latin typeface="Arial"/>
                <a:cs typeface="Arial"/>
              </a:rPr>
              <a:t>the </a:t>
            </a:r>
            <a:r>
              <a:rPr sz="2450" b="0" spc="5" dirty="0">
                <a:latin typeface="Arial"/>
                <a:cs typeface="Arial"/>
              </a:rPr>
              <a:t>frequency table </a:t>
            </a:r>
            <a:r>
              <a:rPr sz="2450" b="0" dirty="0">
                <a:latin typeface="Arial"/>
                <a:cs typeface="Arial"/>
              </a:rPr>
              <a:t>to </a:t>
            </a:r>
            <a:r>
              <a:rPr sz="2450" b="0" spc="5" dirty="0">
                <a:latin typeface="Arial"/>
                <a:cs typeface="Arial"/>
              </a:rPr>
              <a:t>determine </a:t>
            </a:r>
            <a:r>
              <a:rPr sz="2450" b="0" dirty="0">
                <a:latin typeface="Arial"/>
                <a:cs typeface="Arial"/>
              </a:rPr>
              <a:t>if the </a:t>
            </a:r>
            <a:r>
              <a:rPr sz="2450" b="0" spc="5" dirty="0">
                <a:latin typeface="Arial"/>
                <a:cs typeface="Arial"/>
              </a:rPr>
              <a:t>proportions from  each group are equal at each performance</a:t>
            </a:r>
            <a:r>
              <a:rPr sz="2450" b="0" spc="-40" dirty="0">
                <a:latin typeface="Arial"/>
                <a:cs typeface="Arial"/>
              </a:rPr>
              <a:t> </a:t>
            </a:r>
            <a:r>
              <a:rPr sz="2450" b="0" spc="5" dirty="0">
                <a:latin typeface="Arial"/>
                <a:cs typeface="Arial"/>
              </a:rPr>
              <a:t>level.</a:t>
            </a:r>
            <a:endParaRPr sz="2450">
              <a:latin typeface="Arial"/>
              <a:cs typeface="Arial"/>
            </a:endParaRPr>
          </a:p>
          <a:p>
            <a:pPr marL="12700">
              <a:lnSpc>
                <a:spcPct val="100000"/>
              </a:lnSpc>
              <a:spcBef>
                <a:spcPts val="730"/>
              </a:spcBef>
            </a:pPr>
            <a:r>
              <a:rPr sz="2450" dirty="0">
                <a:solidFill>
                  <a:srgbClr val="3465A4"/>
                </a:solidFill>
                <a:latin typeface="Arial"/>
                <a:cs typeface="Arial"/>
              </a:rPr>
              <a:t>Identify </a:t>
            </a:r>
            <a:r>
              <a:rPr sz="2450" spc="5" dirty="0">
                <a:solidFill>
                  <a:srgbClr val="3465A4"/>
                </a:solidFill>
                <a:latin typeface="Arial"/>
                <a:cs typeface="Arial"/>
              </a:rPr>
              <a:t>the chi-square test to be</a:t>
            </a:r>
            <a:r>
              <a:rPr sz="2450" spc="-30" dirty="0">
                <a:solidFill>
                  <a:srgbClr val="3465A4"/>
                </a:solidFill>
                <a:latin typeface="Arial"/>
                <a:cs typeface="Arial"/>
              </a:rPr>
              <a:t> </a:t>
            </a:r>
            <a:r>
              <a:rPr sz="2450" spc="5" dirty="0">
                <a:solidFill>
                  <a:srgbClr val="3465A4"/>
                </a:solidFill>
                <a:latin typeface="Arial"/>
                <a:cs typeface="Arial"/>
              </a:rPr>
              <a:t>used!</a:t>
            </a:r>
            <a:endParaRPr sz="2450">
              <a:latin typeface="Arial"/>
              <a:cs typeface="Arial"/>
            </a:endParaRPr>
          </a:p>
        </p:txBody>
      </p:sp>
      <p:sp>
        <p:nvSpPr>
          <p:cNvPr id="5" name="object 5"/>
          <p:cNvSpPr/>
          <p:nvPr/>
        </p:nvSpPr>
        <p:spPr>
          <a:xfrm>
            <a:off x="508000" y="4737100"/>
            <a:ext cx="9109319" cy="1371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546100"/>
            <a:ext cx="9112250" cy="695960"/>
          </a:xfrm>
          <a:prstGeom prst="rect">
            <a:avLst/>
          </a:prstGeom>
        </p:spPr>
        <p:txBody>
          <a:bodyPr vert="horz" wrap="square" lIns="0" tIns="12700" rIns="0" bIns="0" rtlCol="0">
            <a:spAutoFit/>
          </a:bodyPr>
          <a:lstStyle/>
          <a:p>
            <a:pPr marL="12700">
              <a:lnSpc>
                <a:spcPct val="100000"/>
              </a:lnSpc>
              <a:spcBef>
                <a:spcPts val="100"/>
              </a:spcBef>
              <a:tabLst>
                <a:tab pos="5310505" algn="l"/>
                <a:tab pos="6986905" algn="l"/>
              </a:tabLst>
            </a:pPr>
            <a:r>
              <a:rPr spc="-114" dirty="0"/>
              <a:t>Two</a:t>
            </a:r>
            <a:r>
              <a:rPr spc="20" dirty="0"/>
              <a:t> </a:t>
            </a:r>
            <a:r>
              <a:rPr spc="-5" dirty="0"/>
              <a:t>interpretations	of</a:t>
            </a:r>
            <a:r>
              <a:rPr dirty="0"/>
              <a:t> </a:t>
            </a:r>
            <a:r>
              <a:rPr spc="-5" dirty="0"/>
              <a:t>the	sample:</a:t>
            </a:r>
          </a:p>
        </p:txBody>
      </p:sp>
      <p:sp>
        <p:nvSpPr>
          <p:cNvPr id="3" name="object 3"/>
          <p:cNvSpPr txBox="1"/>
          <p:nvPr/>
        </p:nvSpPr>
        <p:spPr>
          <a:xfrm>
            <a:off x="596900" y="1719072"/>
            <a:ext cx="8948420" cy="4367530"/>
          </a:xfrm>
          <a:prstGeom prst="rect">
            <a:avLst/>
          </a:prstGeom>
        </p:spPr>
        <p:txBody>
          <a:bodyPr vert="horz" wrap="square" lIns="0" tIns="53975" rIns="0" bIns="0" rtlCol="0">
            <a:spAutoFit/>
          </a:bodyPr>
          <a:lstStyle/>
          <a:p>
            <a:pPr marL="342900" marR="163195" indent="-330200">
              <a:lnSpc>
                <a:spcPct val="89300"/>
              </a:lnSpc>
              <a:spcBef>
                <a:spcPts val="425"/>
              </a:spcBef>
              <a:buAutoNum type="arabicParenR"/>
              <a:tabLst>
                <a:tab pos="378460" algn="l"/>
              </a:tabLst>
            </a:pPr>
            <a:r>
              <a:rPr sz="2450" b="1" dirty="0">
                <a:latin typeface="Arial"/>
                <a:cs typeface="Arial"/>
              </a:rPr>
              <a:t>Null </a:t>
            </a:r>
            <a:r>
              <a:rPr sz="2450" b="1" spc="5" dirty="0">
                <a:latin typeface="Arial"/>
                <a:cs typeface="Arial"/>
              </a:rPr>
              <a:t>Hypothesis </a:t>
            </a:r>
            <a:r>
              <a:rPr sz="2450" b="1" dirty="0">
                <a:latin typeface="Arial"/>
                <a:cs typeface="Arial"/>
              </a:rPr>
              <a:t>: </a:t>
            </a:r>
            <a:r>
              <a:rPr sz="2450" spc="5" dirty="0">
                <a:latin typeface="Arial"/>
                <a:cs typeface="Arial"/>
              </a:rPr>
              <a:t>says </a:t>
            </a:r>
            <a:r>
              <a:rPr sz="2450" dirty="0">
                <a:latin typeface="Arial"/>
                <a:cs typeface="Arial"/>
              </a:rPr>
              <a:t>that the </a:t>
            </a:r>
            <a:r>
              <a:rPr sz="2450" spc="-5" dirty="0">
                <a:latin typeface="Arial"/>
                <a:cs typeface="Arial"/>
              </a:rPr>
              <a:t>effect </a:t>
            </a:r>
            <a:r>
              <a:rPr sz="2450" spc="5" dirty="0">
                <a:latin typeface="Arial"/>
                <a:cs typeface="Arial"/>
              </a:rPr>
              <a:t>indicated by </a:t>
            </a:r>
            <a:r>
              <a:rPr sz="2450" dirty="0">
                <a:latin typeface="Arial"/>
                <a:cs typeface="Arial"/>
              </a:rPr>
              <a:t>the  </a:t>
            </a:r>
            <a:r>
              <a:rPr sz="2450" spc="5" dirty="0">
                <a:latin typeface="Arial"/>
                <a:cs typeface="Arial"/>
              </a:rPr>
              <a:t>sample is due </a:t>
            </a:r>
            <a:r>
              <a:rPr sz="2450" dirty="0">
                <a:latin typeface="Arial"/>
                <a:cs typeface="Arial"/>
              </a:rPr>
              <a:t>to </a:t>
            </a:r>
            <a:r>
              <a:rPr sz="2450" spc="5" dirty="0">
                <a:latin typeface="Arial"/>
                <a:cs typeface="Arial"/>
              </a:rPr>
              <a:t>Sampling variation and </a:t>
            </a:r>
            <a:r>
              <a:rPr sz="2450" dirty="0">
                <a:latin typeface="Arial"/>
                <a:cs typeface="Arial"/>
              </a:rPr>
              <a:t>tha the </a:t>
            </a:r>
            <a:r>
              <a:rPr sz="2450" spc="5" dirty="0">
                <a:latin typeface="Arial"/>
                <a:cs typeface="Arial"/>
              </a:rPr>
              <a:t>coin is </a:t>
            </a:r>
            <a:r>
              <a:rPr sz="2450" dirty="0">
                <a:latin typeface="Arial"/>
                <a:cs typeface="Arial"/>
              </a:rPr>
              <a:t>fair  </a:t>
            </a:r>
            <a:r>
              <a:rPr sz="2450" spc="5" dirty="0">
                <a:latin typeface="Arial"/>
                <a:cs typeface="Arial"/>
              </a:rPr>
              <a:t>and unbaised. </a:t>
            </a:r>
            <a:r>
              <a:rPr sz="2450" dirty="0">
                <a:latin typeface="Arial"/>
                <a:cs typeface="Arial"/>
              </a:rPr>
              <a:t>(</a:t>
            </a:r>
            <a:r>
              <a:rPr sz="2450" b="1" dirty="0">
                <a:latin typeface="Arial"/>
                <a:cs typeface="Arial"/>
              </a:rPr>
              <a:t>coin is </a:t>
            </a:r>
            <a:r>
              <a:rPr sz="2450" b="1" spc="5" dirty="0">
                <a:latin typeface="Arial"/>
                <a:cs typeface="Arial"/>
              </a:rPr>
              <a:t>given a </a:t>
            </a:r>
            <a:r>
              <a:rPr sz="2450" b="1" dirty="0">
                <a:latin typeface="Arial"/>
                <a:cs typeface="Arial"/>
              </a:rPr>
              <a:t>benefit of </a:t>
            </a:r>
            <a:r>
              <a:rPr sz="2450" b="1" spc="5" dirty="0">
                <a:latin typeface="Arial"/>
                <a:cs typeface="Arial"/>
              </a:rPr>
              <a:t>doubt</a:t>
            </a:r>
            <a:r>
              <a:rPr sz="2450" spc="5" dirty="0">
                <a:latin typeface="Arial"/>
                <a:cs typeface="Arial"/>
              </a:rPr>
              <a:t>)Hence, null  hypothesis might be </a:t>
            </a:r>
            <a:r>
              <a:rPr sz="2450" dirty="0">
                <a:latin typeface="Arial"/>
                <a:cs typeface="Arial"/>
              </a:rPr>
              <a:t>that </a:t>
            </a:r>
            <a:r>
              <a:rPr sz="2450" spc="5" dirty="0">
                <a:latin typeface="Arial"/>
                <a:cs typeface="Arial"/>
              </a:rPr>
              <a:t>half </a:t>
            </a:r>
            <a:r>
              <a:rPr sz="2450" dirty="0">
                <a:latin typeface="Arial"/>
                <a:cs typeface="Arial"/>
              </a:rPr>
              <a:t>the flips </a:t>
            </a:r>
            <a:r>
              <a:rPr sz="2450" spc="5" dirty="0">
                <a:latin typeface="Arial"/>
                <a:cs typeface="Arial"/>
              </a:rPr>
              <a:t>would result in Heads  and </a:t>
            </a:r>
            <a:r>
              <a:rPr sz="2450" dirty="0">
                <a:latin typeface="Arial"/>
                <a:cs typeface="Arial"/>
              </a:rPr>
              <a:t>half, </a:t>
            </a:r>
            <a:r>
              <a:rPr sz="2450" spc="5" dirty="0">
                <a:latin typeface="Arial"/>
                <a:cs typeface="Arial"/>
              </a:rPr>
              <a:t>in</a:t>
            </a:r>
            <a:r>
              <a:rPr sz="2450" spc="-55" dirty="0">
                <a:latin typeface="Arial"/>
                <a:cs typeface="Arial"/>
              </a:rPr>
              <a:t> </a:t>
            </a:r>
            <a:r>
              <a:rPr sz="2450" spc="-45" dirty="0">
                <a:latin typeface="Arial"/>
                <a:cs typeface="Arial"/>
              </a:rPr>
              <a:t>Tails.</a:t>
            </a:r>
            <a:endParaRPr sz="2450">
              <a:latin typeface="Arial"/>
              <a:cs typeface="Arial"/>
            </a:endParaRPr>
          </a:p>
          <a:p>
            <a:pPr marL="36830" algn="ctr">
              <a:lnSpc>
                <a:spcPts val="2465"/>
              </a:lnSpc>
              <a:spcBef>
                <a:spcPts val="660"/>
              </a:spcBef>
              <a:tabLst>
                <a:tab pos="436880" algn="l"/>
              </a:tabLst>
            </a:pPr>
            <a:r>
              <a:rPr sz="2450" spc="10" dirty="0">
                <a:latin typeface="Arial"/>
                <a:cs typeface="Arial"/>
              </a:rPr>
              <a:t>H	</a:t>
            </a:r>
            <a:r>
              <a:rPr sz="2450" dirty="0">
                <a:latin typeface="Arial"/>
                <a:cs typeface="Arial"/>
              </a:rPr>
              <a:t>: </a:t>
            </a:r>
            <a:r>
              <a:rPr sz="2450" spc="5" dirty="0">
                <a:latin typeface="Arial"/>
                <a:cs typeface="Arial"/>
              </a:rPr>
              <a:t>P =</a:t>
            </a:r>
            <a:r>
              <a:rPr sz="2450" spc="-55" dirty="0">
                <a:latin typeface="Arial"/>
                <a:cs typeface="Arial"/>
              </a:rPr>
              <a:t> </a:t>
            </a:r>
            <a:r>
              <a:rPr sz="2450" dirty="0">
                <a:latin typeface="Arial"/>
                <a:cs typeface="Arial"/>
              </a:rPr>
              <a:t>0.5</a:t>
            </a:r>
            <a:endParaRPr sz="2450">
              <a:latin typeface="Arial"/>
              <a:cs typeface="Arial"/>
            </a:endParaRPr>
          </a:p>
          <a:p>
            <a:pPr marR="955675" algn="ctr">
              <a:lnSpc>
                <a:spcPts val="1505"/>
              </a:lnSpc>
            </a:pPr>
            <a:r>
              <a:rPr sz="1650" spc="-5" dirty="0">
                <a:latin typeface="Arial"/>
                <a:cs typeface="Arial"/>
              </a:rPr>
              <a:t>0</a:t>
            </a:r>
            <a:endParaRPr sz="1650">
              <a:latin typeface="Arial"/>
              <a:cs typeface="Arial"/>
            </a:endParaRPr>
          </a:p>
          <a:p>
            <a:pPr marL="342900" marR="5080" indent="-330200">
              <a:lnSpc>
                <a:spcPct val="89600"/>
              </a:lnSpc>
              <a:spcBef>
                <a:spcPts val="835"/>
              </a:spcBef>
              <a:buAutoNum type="arabicParenR" startAt="2"/>
              <a:tabLst>
                <a:tab pos="366395" algn="l"/>
              </a:tabLst>
            </a:pPr>
            <a:r>
              <a:rPr sz="2450" b="1" spc="5" dirty="0">
                <a:latin typeface="Arial"/>
                <a:cs typeface="Arial"/>
              </a:rPr>
              <a:t>Alternative Hypothesis </a:t>
            </a:r>
            <a:r>
              <a:rPr sz="2450" b="1" dirty="0">
                <a:latin typeface="Arial"/>
                <a:cs typeface="Arial"/>
              </a:rPr>
              <a:t>: </a:t>
            </a:r>
            <a:r>
              <a:rPr sz="2450" spc="5" dirty="0">
                <a:latin typeface="Arial"/>
                <a:cs typeface="Arial"/>
              </a:rPr>
              <a:t>says </a:t>
            </a:r>
            <a:r>
              <a:rPr sz="2450" dirty="0">
                <a:latin typeface="Arial"/>
                <a:cs typeface="Arial"/>
              </a:rPr>
              <a:t>that the </a:t>
            </a:r>
            <a:r>
              <a:rPr sz="2450" spc="-5" dirty="0">
                <a:latin typeface="Arial"/>
                <a:cs typeface="Arial"/>
              </a:rPr>
              <a:t>effect </a:t>
            </a:r>
            <a:r>
              <a:rPr sz="2450" spc="5" dirty="0">
                <a:latin typeface="Arial"/>
                <a:cs typeface="Arial"/>
              </a:rPr>
              <a:t>indicated by </a:t>
            </a:r>
            <a:r>
              <a:rPr sz="2450" dirty="0">
                <a:latin typeface="Arial"/>
                <a:cs typeface="Arial"/>
              </a:rPr>
              <a:t>the  </a:t>
            </a:r>
            <a:r>
              <a:rPr sz="2450" spc="5" dirty="0">
                <a:latin typeface="Arial"/>
                <a:cs typeface="Arial"/>
              </a:rPr>
              <a:t>sample is real and </a:t>
            </a:r>
            <a:r>
              <a:rPr sz="2450" dirty="0">
                <a:latin typeface="Arial"/>
                <a:cs typeface="Arial"/>
              </a:rPr>
              <a:t>that the </a:t>
            </a:r>
            <a:r>
              <a:rPr sz="2450" spc="5" dirty="0">
                <a:latin typeface="Arial"/>
                <a:cs typeface="Arial"/>
              </a:rPr>
              <a:t>coin is not </a:t>
            </a:r>
            <a:r>
              <a:rPr sz="2450" dirty="0">
                <a:latin typeface="Arial"/>
                <a:cs typeface="Arial"/>
              </a:rPr>
              <a:t>fair </a:t>
            </a:r>
            <a:r>
              <a:rPr sz="2450" spc="5" dirty="0">
                <a:latin typeface="Arial"/>
                <a:cs typeface="Arial"/>
              </a:rPr>
              <a:t>and biased. The  alternative hypothesis might be </a:t>
            </a:r>
            <a:r>
              <a:rPr sz="2450" dirty="0">
                <a:latin typeface="Arial"/>
                <a:cs typeface="Arial"/>
              </a:rPr>
              <a:t>that the </a:t>
            </a:r>
            <a:r>
              <a:rPr sz="2450" spc="5" dirty="0">
                <a:latin typeface="Arial"/>
                <a:cs typeface="Arial"/>
              </a:rPr>
              <a:t>number of Heads and  </a:t>
            </a:r>
            <a:r>
              <a:rPr sz="2450" spc="-50" dirty="0">
                <a:latin typeface="Arial"/>
                <a:cs typeface="Arial"/>
              </a:rPr>
              <a:t>Tails </a:t>
            </a:r>
            <a:r>
              <a:rPr sz="2450" spc="5" dirty="0">
                <a:latin typeface="Arial"/>
                <a:cs typeface="Arial"/>
              </a:rPr>
              <a:t>would be very</a:t>
            </a:r>
            <a:r>
              <a:rPr sz="2450" spc="35" dirty="0">
                <a:latin typeface="Arial"/>
                <a:cs typeface="Arial"/>
              </a:rPr>
              <a:t> </a:t>
            </a:r>
            <a:r>
              <a:rPr sz="2450" spc="-5" dirty="0">
                <a:latin typeface="Arial"/>
                <a:cs typeface="Arial"/>
              </a:rPr>
              <a:t>different.</a:t>
            </a:r>
            <a:endParaRPr sz="2450">
              <a:latin typeface="Arial"/>
              <a:cs typeface="Arial"/>
            </a:endParaRPr>
          </a:p>
          <a:p>
            <a:pPr marL="54610" algn="ctr">
              <a:lnSpc>
                <a:spcPts val="2465"/>
              </a:lnSpc>
              <a:spcBef>
                <a:spcPts val="760"/>
              </a:spcBef>
              <a:tabLst>
                <a:tab pos="483234" algn="l"/>
              </a:tabLst>
            </a:pPr>
            <a:r>
              <a:rPr sz="2450" spc="10" dirty="0">
                <a:latin typeface="Arial"/>
                <a:cs typeface="Arial"/>
              </a:rPr>
              <a:t>H	</a:t>
            </a:r>
            <a:r>
              <a:rPr sz="2450" dirty="0">
                <a:latin typeface="Arial"/>
                <a:cs typeface="Arial"/>
              </a:rPr>
              <a:t>: </a:t>
            </a:r>
            <a:r>
              <a:rPr sz="2450" spc="5" dirty="0">
                <a:latin typeface="Arial"/>
                <a:cs typeface="Arial"/>
              </a:rPr>
              <a:t>P ≠</a:t>
            </a:r>
            <a:r>
              <a:rPr sz="2450" spc="-60" dirty="0">
                <a:latin typeface="Arial"/>
                <a:cs typeface="Arial"/>
              </a:rPr>
              <a:t> </a:t>
            </a:r>
            <a:r>
              <a:rPr sz="2450" dirty="0">
                <a:latin typeface="Arial"/>
                <a:cs typeface="Arial"/>
              </a:rPr>
              <a:t>0.5</a:t>
            </a:r>
            <a:endParaRPr sz="2450">
              <a:latin typeface="Arial"/>
              <a:cs typeface="Arial"/>
            </a:endParaRPr>
          </a:p>
          <a:p>
            <a:pPr marR="955675" algn="ctr">
              <a:lnSpc>
                <a:spcPts val="1505"/>
              </a:lnSpc>
            </a:pPr>
            <a:r>
              <a:rPr sz="1650" spc="-5" dirty="0">
                <a:latin typeface="Arial"/>
                <a:cs typeface="Arial"/>
              </a:rPr>
              <a:t>a</a:t>
            </a:r>
            <a:endParaRPr sz="1650">
              <a:latin typeface="Arial"/>
              <a:cs typeface="Aria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200" y="469900"/>
            <a:ext cx="7902575" cy="695960"/>
          </a:xfrm>
          <a:prstGeom prst="rect">
            <a:avLst/>
          </a:prstGeom>
        </p:spPr>
        <p:txBody>
          <a:bodyPr vert="horz" wrap="square" lIns="0" tIns="12700" rIns="0" bIns="0" rtlCol="0">
            <a:spAutoFit/>
          </a:bodyPr>
          <a:lstStyle/>
          <a:p>
            <a:pPr marL="12700">
              <a:lnSpc>
                <a:spcPct val="100000"/>
              </a:lnSpc>
              <a:spcBef>
                <a:spcPts val="100"/>
              </a:spcBef>
              <a:tabLst>
                <a:tab pos="2466340" algn="l"/>
                <a:tab pos="2932430" algn="l"/>
              </a:tabLst>
            </a:pPr>
            <a:r>
              <a:rPr spc="-5" dirty="0"/>
              <a:t>Example	</a:t>
            </a:r>
            <a:r>
              <a:rPr dirty="0"/>
              <a:t>1	: </a:t>
            </a:r>
            <a:r>
              <a:rPr spc="-5" dirty="0"/>
              <a:t>Identify </a:t>
            </a:r>
            <a:r>
              <a:rPr spc="5" dirty="0"/>
              <a:t>H</a:t>
            </a:r>
            <a:r>
              <a:rPr sz="4350" spc="7" baseline="-28735" dirty="0"/>
              <a:t>0 </a:t>
            </a:r>
            <a:r>
              <a:rPr sz="4400" spc="-5" dirty="0"/>
              <a:t>and</a:t>
            </a:r>
            <a:r>
              <a:rPr sz="4400" spc="-335" dirty="0"/>
              <a:t> </a:t>
            </a:r>
            <a:r>
              <a:rPr sz="4400" spc="5" dirty="0"/>
              <a:t>H</a:t>
            </a:r>
            <a:r>
              <a:rPr sz="4350" spc="7" baseline="-28735" dirty="0"/>
              <a:t>a</a:t>
            </a:r>
            <a:endParaRPr sz="4350" baseline="-28735"/>
          </a:p>
        </p:txBody>
      </p:sp>
      <p:sp>
        <p:nvSpPr>
          <p:cNvPr id="3" name="object 3"/>
          <p:cNvSpPr txBox="1">
            <a:spLocks noGrp="1"/>
          </p:cNvSpPr>
          <p:nvPr>
            <p:ph type="body" idx="1"/>
          </p:nvPr>
        </p:nvSpPr>
        <p:spPr>
          <a:prstGeom prst="rect">
            <a:avLst/>
          </a:prstGeom>
        </p:spPr>
        <p:txBody>
          <a:bodyPr vert="horz" wrap="square" lIns="0" tIns="60960" rIns="0" bIns="0" rtlCol="0">
            <a:spAutoFit/>
          </a:bodyPr>
          <a:lstStyle/>
          <a:p>
            <a:pPr marL="417195" marR="5080" indent="-330200">
              <a:lnSpc>
                <a:spcPct val="90100"/>
              </a:lnSpc>
              <a:spcBef>
                <a:spcPts val="480"/>
              </a:spcBef>
            </a:pPr>
            <a:r>
              <a:rPr sz="3200" dirty="0"/>
              <a:t>A </a:t>
            </a:r>
            <a:r>
              <a:rPr sz="3200" spc="-5" dirty="0"/>
              <a:t>hypothesis </a:t>
            </a:r>
            <a:r>
              <a:rPr sz="3200" dirty="0"/>
              <a:t>is put </a:t>
            </a:r>
            <a:r>
              <a:rPr sz="3200" spc="-5" dirty="0"/>
              <a:t>forward that </a:t>
            </a:r>
            <a:r>
              <a:rPr sz="3200" dirty="0"/>
              <a:t>children who</a:t>
            </a:r>
            <a:r>
              <a:rPr sz="3200" spc="-180" dirty="0"/>
              <a:t> </a:t>
            </a:r>
            <a:r>
              <a:rPr sz="3200" spc="-5" dirty="0"/>
              <a:t>take  vitamin </a:t>
            </a:r>
            <a:r>
              <a:rPr sz="3200" dirty="0"/>
              <a:t>C are less likely </a:t>
            </a:r>
            <a:r>
              <a:rPr sz="3200" spc="-5" dirty="0"/>
              <a:t>to </a:t>
            </a:r>
            <a:r>
              <a:rPr sz="3200" dirty="0"/>
              <a:t>become ill during </a:t>
            </a:r>
            <a:r>
              <a:rPr sz="3200" spc="-5" dirty="0"/>
              <a:t>flu  </a:t>
            </a:r>
            <a:r>
              <a:rPr sz="3200" dirty="0"/>
              <a:t>season </a:t>
            </a:r>
            <a:r>
              <a:rPr sz="3200" spc="-5" dirty="0"/>
              <a:t>than those </a:t>
            </a:r>
            <a:r>
              <a:rPr sz="3200" dirty="0"/>
              <a:t>who do </a:t>
            </a:r>
            <a:r>
              <a:rPr sz="3200" spc="-5" dirty="0"/>
              <a:t>not. </a:t>
            </a:r>
            <a:r>
              <a:rPr sz="3200" dirty="0"/>
              <a:t>A </a:t>
            </a:r>
            <a:r>
              <a:rPr sz="3200" spc="-5" dirty="0"/>
              <a:t>hypothesis  test </a:t>
            </a:r>
            <a:r>
              <a:rPr sz="3200" dirty="0"/>
              <a:t>is </a:t>
            </a:r>
            <a:r>
              <a:rPr sz="3200" spc="-5" dirty="0"/>
              <a:t>conducted </a:t>
            </a:r>
            <a:r>
              <a:rPr sz="3200" dirty="0"/>
              <a:t>where a sample group of  children is given </a:t>
            </a:r>
            <a:r>
              <a:rPr sz="3200" spc="-5" dirty="0"/>
              <a:t>vitamin </a:t>
            </a:r>
            <a:r>
              <a:rPr sz="3200" dirty="0"/>
              <a:t>C </a:t>
            </a:r>
            <a:r>
              <a:rPr sz="3200" spc="-5" dirty="0"/>
              <a:t>for three months  </a:t>
            </a:r>
            <a:r>
              <a:rPr sz="3200" dirty="0"/>
              <a:t>while </a:t>
            </a:r>
            <a:r>
              <a:rPr sz="3200" spc="-5" dirty="0"/>
              <a:t>another </a:t>
            </a:r>
            <a:r>
              <a:rPr sz="3200" dirty="0"/>
              <a:t>group is</a:t>
            </a:r>
            <a:r>
              <a:rPr sz="3200" spc="-15" dirty="0"/>
              <a:t> </a:t>
            </a:r>
            <a:r>
              <a:rPr sz="3200" spc="-5" dirty="0"/>
              <a:t>not.</a:t>
            </a:r>
            <a:endParaRPr sz="32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3300" y="546100"/>
            <a:ext cx="5521325" cy="695960"/>
          </a:xfrm>
          <a:prstGeom prst="rect">
            <a:avLst/>
          </a:prstGeom>
        </p:spPr>
        <p:txBody>
          <a:bodyPr vert="horz" wrap="square" lIns="0" tIns="12700" rIns="0" bIns="0" rtlCol="0">
            <a:spAutoFit/>
          </a:bodyPr>
          <a:lstStyle/>
          <a:p>
            <a:pPr marL="12700">
              <a:lnSpc>
                <a:spcPct val="100000"/>
              </a:lnSpc>
              <a:spcBef>
                <a:spcPts val="100"/>
              </a:spcBef>
              <a:tabLst>
                <a:tab pos="2466340" algn="l"/>
                <a:tab pos="2932430" algn="l"/>
              </a:tabLst>
            </a:pPr>
            <a:r>
              <a:rPr spc="-5" dirty="0"/>
              <a:t>Example	</a:t>
            </a:r>
            <a:r>
              <a:rPr dirty="0"/>
              <a:t>1	:</a:t>
            </a:r>
            <a:r>
              <a:rPr spc="-85" dirty="0"/>
              <a:t> </a:t>
            </a:r>
            <a:r>
              <a:rPr spc="-5" dirty="0"/>
              <a:t>Solution</a:t>
            </a:r>
          </a:p>
        </p:txBody>
      </p:sp>
      <p:sp>
        <p:nvSpPr>
          <p:cNvPr id="3" name="object 3"/>
          <p:cNvSpPr txBox="1"/>
          <p:nvPr/>
        </p:nvSpPr>
        <p:spPr>
          <a:xfrm>
            <a:off x="596900" y="1714500"/>
            <a:ext cx="8578850" cy="4297680"/>
          </a:xfrm>
          <a:prstGeom prst="rect">
            <a:avLst/>
          </a:prstGeom>
        </p:spPr>
        <p:txBody>
          <a:bodyPr vert="horz" wrap="square" lIns="0" tIns="63500" rIns="0" bIns="0" rtlCol="0">
            <a:spAutoFit/>
          </a:bodyPr>
          <a:lstStyle/>
          <a:p>
            <a:pPr marL="342900" marR="5080" indent="-330200">
              <a:lnSpc>
                <a:spcPts val="3500"/>
              </a:lnSpc>
              <a:spcBef>
                <a:spcPts val="500"/>
              </a:spcBef>
              <a:buAutoNum type="arabicParenR"/>
              <a:tabLst>
                <a:tab pos="487045" algn="l"/>
              </a:tabLst>
            </a:pPr>
            <a:r>
              <a:rPr sz="3200" b="1" spc="-5" dirty="0">
                <a:latin typeface="Arial"/>
                <a:cs typeface="Arial"/>
              </a:rPr>
              <a:t>Null Hypothesis </a:t>
            </a:r>
            <a:r>
              <a:rPr sz="3200" b="1" dirty="0">
                <a:latin typeface="Arial"/>
                <a:cs typeface="Arial"/>
              </a:rPr>
              <a:t>: </a:t>
            </a:r>
            <a:r>
              <a:rPr sz="3200" spc="-60" dirty="0">
                <a:latin typeface="Arial"/>
                <a:cs typeface="Arial"/>
              </a:rPr>
              <a:t>Taking </a:t>
            </a:r>
            <a:r>
              <a:rPr sz="3200" spc="-5" dirty="0">
                <a:latin typeface="Arial"/>
                <a:cs typeface="Arial"/>
              </a:rPr>
              <a:t>vitamin </a:t>
            </a:r>
            <a:r>
              <a:rPr sz="3200" dirty="0">
                <a:latin typeface="Arial"/>
                <a:cs typeface="Arial"/>
              </a:rPr>
              <a:t>C does not  produce any</a:t>
            </a:r>
            <a:r>
              <a:rPr sz="3200" spc="-10" dirty="0">
                <a:latin typeface="Arial"/>
                <a:cs typeface="Arial"/>
              </a:rPr>
              <a:t> effect.</a:t>
            </a:r>
            <a:endParaRPr sz="3200">
              <a:latin typeface="Arial"/>
              <a:cs typeface="Arial"/>
            </a:endParaRPr>
          </a:p>
          <a:p>
            <a:pPr>
              <a:lnSpc>
                <a:spcPct val="100000"/>
              </a:lnSpc>
              <a:buFont typeface="Arial"/>
              <a:buAutoNum type="arabicParenR"/>
            </a:pPr>
            <a:endParaRPr sz="3600">
              <a:latin typeface="Times New Roman"/>
              <a:cs typeface="Times New Roman"/>
            </a:endParaRPr>
          </a:p>
          <a:p>
            <a:pPr marL="342900" marR="314325" indent="-330200">
              <a:lnSpc>
                <a:spcPts val="3400"/>
              </a:lnSpc>
              <a:spcBef>
                <a:spcPts val="2140"/>
              </a:spcBef>
              <a:buAutoNum type="arabicParenR"/>
              <a:tabLst>
                <a:tab pos="472440" algn="l"/>
              </a:tabLst>
            </a:pPr>
            <a:r>
              <a:rPr sz="3200" b="1" spc="-5" dirty="0">
                <a:latin typeface="Arial"/>
                <a:cs typeface="Arial"/>
              </a:rPr>
              <a:t>Alternative Hypothesis </a:t>
            </a:r>
            <a:r>
              <a:rPr sz="3200" b="1" dirty="0">
                <a:latin typeface="Arial"/>
                <a:cs typeface="Arial"/>
              </a:rPr>
              <a:t>: </a:t>
            </a:r>
            <a:r>
              <a:rPr sz="3200" spc="-60" dirty="0">
                <a:latin typeface="Arial"/>
                <a:cs typeface="Arial"/>
              </a:rPr>
              <a:t>Taking </a:t>
            </a:r>
            <a:r>
              <a:rPr sz="3200" spc="-10" dirty="0">
                <a:latin typeface="Arial"/>
                <a:cs typeface="Arial"/>
              </a:rPr>
              <a:t>Vitamic </a:t>
            </a:r>
            <a:r>
              <a:rPr sz="3200" dirty="0">
                <a:latin typeface="Arial"/>
                <a:cs typeface="Arial"/>
              </a:rPr>
              <a:t>C  produces a</a:t>
            </a:r>
            <a:r>
              <a:rPr sz="3200" spc="-10" dirty="0">
                <a:latin typeface="Arial"/>
                <a:cs typeface="Arial"/>
              </a:rPr>
              <a:t> difference.</a:t>
            </a:r>
            <a:endParaRPr sz="3200">
              <a:latin typeface="Arial"/>
              <a:cs typeface="Arial"/>
            </a:endParaRPr>
          </a:p>
          <a:p>
            <a:pPr>
              <a:lnSpc>
                <a:spcPct val="100000"/>
              </a:lnSpc>
            </a:pPr>
            <a:endParaRPr sz="3600">
              <a:latin typeface="Times New Roman"/>
              <a:cs typeface="Times New Roman"/>
            </a:endParaRPr>
          </a:p>
          <a:p>
            <a:pPr marL="342900" marR="831850" indent="-330200">
              <a:lnSpc>
                <a:spcPts val="3500"/>
              </a:lnSpc>
              <a:spcBef>
                <a:spcPts val="2080"/>
              </a:spcBef>
            </a:pPr>
            <a:r>
              <a:rPr sz="3200" dirty="0">
                <a:latin typeface="Arial"/>
                <a:cs typeface="Arial"/>
              </a:rPr>
              <a:t>As it </a:t>
            </a:r>
            <a:r>
              <a:rPr sz="3200" spc="-5" dirty="0">
                <a:latin typeface="Arial"/>
                <a:cs typeface="Arial"/>
              </a:rPr>
              <a:t>turns out, the alternative hypothesis </a:t>
            </a:r>
            <a:r>
              <a:rPr sz="3200" dirty="0">
                <a:latin typeface="Arial"/>
                <a:cs typeface="Arial"/>
              </a:rPr>
              <a:t>is  </a:t>
            </a:r>
            <a:r>
              <a:rPr sz="3200" spc="-5" dirty="0">
                <a:latin typeface="Arial"/>
                <a:cs typeface="Arial"/>
              </a:rPr>
              <a:t>confirmed.</a:t>
            </a:r>
            <a:endParaRPr sz="3200">
              <a:latin typeface="Arial"/>
              <a:cs typeface="Aria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200" y="469900"/>
            <a:ext cx="7902575" cy="695960"/>
          </a:xfrm>
          <a:prstGeom prst="rect">
            <a:avLst/>
          </a:prstGeom>
        </p:spPr>
        <p:txBody>
          <a:bodyPr vert="horz" wrap="square" lIns="0" tIns="12700" rIns="0" bIns="0" rtlCol="0">
            <a:spAutoFit/>
          </a:bodyPr>
          <a:lstStyle/>
          <a:p>
            <a:pPr marL="12700">
              <a:lnSpc>
                <a:spcPct val="100000"/>
              </a:lnSpc>
              <a:spcBef>
                <a:spcPts val="100"/>
              </a:spcBef>
              <a:tabLst>
                <a:tab pos="2466340" algn="l"/>
                <a:tab pos="2932430" algn="l"/>
              </a:tabLst>
            </a:pPr>
            <a:r>
              <a:rPr spc="-5" dirty="0"/>
              <a:t>Example	</a:t>
            </a:r>
            <a:r>
              <a:rPr dirty="0"/>
              <a:t>2	: </a:t>
            </a:r>
            <a:r>
              <a:rPr spc="-5" dirty="0"/>
              <a:t>Identify </a:t>
            </a:r>
            <a:r>
              <a:rPr spc="5" dirty="0"/>
              <a:t>H</a:t>
            </a:r>
            <a:r>
              <a:rPr sz="4350" spc="7" baseline="-28735" dirty="0"/>
              <a:t>0 </a:t>
            </a:r>
            <a:r>
              <a:rPr sz="4400" spc="-5" dirty="0"/>
              <a:t>and</a:t>
            </a:r>
            <a:r>
              <a:rPr sz="4400" spc="-335" dirty="0"/>
              <a:t> </a:t>
            </a:r>
            <a:r>
              <a:rPr sz="4400" spc="5" dirty="0"/>
              <a:t>H</a:t>
            </a:r>
            <a:r>
              <a:rPr sz="4350" spc="7" baseline="-28735" dirty="0"/>
              <a:t>a</a:t>
            </a:r>
            <a:endParaRPr sz="4350" baseline="-28735"/>
          </a:p>
        </p:txBody>
      </p:sp>
      <p:sp>
        <p:nvSpPr>
          <p:cNvPr id="3" name="object 3"/>
          <p:cNvSpPr txBox="1"/>
          <p:nvPr/>
        </p:nvSpPr>
        <p:spPr>
          <a:xfrm>
            <a:off x="596900" y="18745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4" name="object 4"/>
          <p:cNvSpPr txBox="1">
            <a:spLocks noGrp="1"/>
          </p:cNvSpPr>
          <p:nvPr>
            <p:ph type="body" idx="1"/>
          </p:nvPr>
        </p:nvSpPr>
        <p:spPr>
          <a:prstGeom prst="rect">
            <a:avLst/>
          </a:prstGeom>
        </p:spPr>
        <p:txBody>
          <a:bodyPr vert="horz" wrap="square" lIns="0" tIns="59690" rIns="0" bIns="0" rtlCol="0">
            <a:spAutoFit/>
          </a:bodyPr>
          <a:lstStyle/>
          <a:p>
            <a:pPr marL="417195" marR="5080">
              <a:lnSpc>
                <a:spcPct val="90300"/>
              </a:lnSpc>
              <a:spcBef>
                <a:spcPts val="470"/>
              </a:spcBef>
            </a:pPr>
            <a:r>
              <a:rPr sz="3200" dirty="0"/>
              <a:t>An individual </a:t>
            </a:r>
            <a:r>
              <a:rPr sz="3200" spc="-5" dirty="0"/>
              <a:t>claims that, contrary to </a:t>
            </a:r>
            <a:r>
              <a:rPr sz="3200" dirty="0"/>
              <a:t>what is  commonly </a:t>
            </a:r>
            <a:r>
              <a:rPr sz="3200" spc="-5" dirty="0"/>
              <a:t>accepted, </a:t>
            </a:r>
            <a:r>
              <a:rPr sz="3200" dirty="0"/>
              <a:t>he is </a:t>
            </a:r>
            <a:r>
              <a:rPr sz="3200" spc="-5" dirty="0"/>
              <a:t>telekinetic(the  production </a:t>
            </a:r>
            <a:r>
              <a:rPr sz="3200" dirty="0"/>
              <a:t>of </a:t>
            </a:r>
            <a:r>
              <a:rPr sz="3200" spc="-5" dirty="0"/>
              <a:t>motion </a:t>
            </a:r>
            <a:r>
              <a:rPr sz="3200" dirty="0"/>
              <a:t>in </a:t>
            </a:r>
            <a:r>
              <a:rPr sz="3200" spc="-5" dirty="0"/>
              <a:t>objects without contact  </a:t>
            </a:r>
            <a:r>
              <a:rPr sz="3200" dirty="0"/>
              <a:t>or </a:t>
            </a:r>
            <a:r>
              <a:rPr sz="3200" spc="-5" dirty="0"/>
              <a:t>other </a:t>
            </a:r>
            <a:r>
              <a:rPr sz="3200" dirty="0"/>
              <a:t>physical </a:t>
            </a:r>
            <a:r>
              <a:rPr sz="3200" spc="-5" dirty="0"/>
              <a:t>means.) </a:t>
            </a:r>
            <a:r>
              <a:rPr sz="3200" dirty="0"/>
              <a:t>and can read</a:t>
            </a:r>
            <a:r>
              <a:rPr sz="3200" spc="-55" dirty="0"/>
              <a:t> </a:t>
            </a:r>
            <a:r>
              <a:rPr sz="3200" dirty="0"/>
              <a:t>minds.</a:t>
            </a:r>
            <a:endParaRPr sz="32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3300" y="546100"/>
            <a:ext cx="5521325" cy="695960"/>
          </a:xfrm>
          <a:prstGeom prst="rect">
            <a:avLst/>
          </a:prstGeom>
        </p:spPr>
        <p:txBody>
          <a:bodyPr vert="horz" wrap="square" lIns="0" tIns="12700" rIns="0" bIns="0" rtlCol="0">
            <a:spAutoFit/>
          </a:bodyPr>
          <a:lstStyle/>
          <a:p>
            <a:pPr marL="12700">
              <a:lnSpc>
                <a:spcPct val="100000"/>
              </a:lnSpc>
              <a:spcBef>
                <a:spcPts val="100"/>
              </a:spcBef>
              <a:tabLst>
                <a:tab pos="2466340" algn="l"/>
                <a:tab pos="2932430" algn="l"/>
              </a:tabLst>
            </a:pPr>
            <a:r>
              <a:rPr spc="-5" dirty="0"/>
              <a:t>Example	</a:t>
            </a:r>
            <a:r>
              <a:rPr dirty="0"/>
              <a:t>2	:</a:t>
            </a:r>
            <a:r>
              <a:rPr spc="-85" dirty="0"/>
              <a:t> </a:t>
            </a:r>
            <a:r>
              <a:rPr spc="-5" dirty="0"/>
              <a:t>Solution</a:t>
            </a:r>
          </a:p>
        </p:txBody>
      </p:sp>
      <p:sp>
        <p:nvSpPr>
          <p:cNvPr id="3" name="object 3"/>
          <p:cNvSpPr txBox="1"/>
          <p:nvPr/>
        </p:nvSpPr>
        <p:spPr>
          <a:xfrm>
            <a:off x="596900" y="1714500"/>
            <a:ext cx="8699500" cy="2621280"/>
          </a:xfrm>
          <a:prstGeom prst="rect">
            <a:avLst/>
          </a:prstGeom>
        </p:spPr>
        <p:txBody>
          <a:bodyPr vert="horz" wrap="square" lIns="0" tIns="63500" rIns="0" bIns="0" rtlCol="0">
            <a:spAutoFit/>
          </a:bodyPr>
          <a:lstStyle/>
          <a:p>
            <a:pPr marL="342900" marR="5080" indent="-330200">
              <a:lnSpc>
                <a:spcPts val="3500"/>
              </a:lnSpc>
              <a:spcBef>
                <a:spcPts val="500"/>
              </a:spcBef>
              <a:buAutoNum type="arabicParenR"/>
              <a:tabLst>
                <a:tab pos="487045" algn="l"/>
              </a:tabLst>
            </a:pPr>
            <a:r>
              <a:rPr sz="3200" b="1" spc="-5" dirty="0">
                <a:latin typeface="Arial"/>
                <a:cs typeface="Arial"/>
              </a:rPr>
              <a:t>Null Hypothesis </a:t>
            </a:r>
            <a:r>
              <a:rPr sz="3200" b="1" dirty="0">
                <a:latin typeface="Arial"/>
                <a:cs typeface="Arial"/>
              </a:rPr>
              <a:t>: </a:t>
            </a:r>
            <a:r>
              <a:rPr sz="3200" dirty="0">
                <a:latin typeface="Arial"/>
                <a:cs typeface="Arial"/>
              </a:rPr>
              <a:t>He cannot read minds</a:t>
            </a:r>
            <a:r>
              <a:rPr sz="3200" spc="-65" dirty="0">
                <a:latin typeface="Arial"/>
                <a:cs typeface="Arial"/>
              </a:rPr>
              <a:t> </a:t>
            </a:r>
            <a:r>
              <a:rPr sz="3200" dirty="0">
                <a:latin typeface="Arial"/>
                <a:cs typeface="Arial"/>
              </a:rPr>
              <a:t>and  is not</a:t>
            </a:r>
            <a:r>
              <a:rPr sz="3200" spc="-15" dirty="0">
                <a:latin typeface="Arial"/>
                <a:cs typeface="Arial"/>
              </a:rPr>
              <a:t> </a:t>
            </a:r>
            <a:r>
              <a:rPr sz="3200" spc="-5" dirty="0">
                <a:latin typeface="Arial"/>
                <a:cs typeface="Arial"/>
              </a:rPr>
              <a:t>telekinetic.</a:t>
            </a:r>
            <a:endParaRPr sz="3200">
              <a:latin typeface="Arial"/>
              <a:cs typeface="Arial"/>
            </a:endParaRPr>
          </a:p>
          <a:p>
            <a:pPr>
              <a:lnSpc>
                <a:spcPct val="100000"/>
              </a:lnSpc>
              <a:buFont typeface="Arial"/>
              <a:buAutoNum type="arabicParenR"/>
            </a:pPr>
            <a:endParaRPr sz="3600">
              <a:latin typeface="Times New Roman"/>
              <a:cs typeface="Times New Roman"/>
            </a:endParaRPr>
          </a:p>
          <a:p>
            <a:pPr marL="342900" marR="43180" indent="-330200">
              <a:lnSpc>
                <a:spcPts val="3400"/>
              </a:lnSpc>
              <a:spcBef>
                <a:spcPts val="2140"/>
              </a:spcBef>
              <a:buAutoNum type="arabicParenR"/>
              <a:tabLst>
                <a:tab pos="472440" algn="l"/>
              </a:tabLst>
            </a:pPr>
            <a:r>
              <a:rPr sz="3200" b="1" spc="-5" dirty="0">
                <a:latin typeface="Arial"/>
                <a:cs typeface="Arial"/>
              </a:rPr>
              <a:t>Alternative Hypothesis </a:t>
            </a:r>
            <a:r>
              <a:rPr sz="3200" b="1" dirty="0">
                <a:latin typeface="Arial"/>
                <a:cs typeface="Arial"/>
              </a:rPr>
              <a:t>: </a:t>
            </a:r>
            <a:r>
              <a:rPr sz="3200" dirty="0">
                <a:latin typeface="Arial"/>
                <a:cs typeface="Arial"/>
              </a:rPr>
              <a:t>He can read minds  and is</a:t>
            </a:r>
            <a:r>
              <a:rPr sz="3200" spc="-10" dirty="0">
                <a:latin typeface="Arial"/>
                <a:cs typeface="Arial"/>
              </a:rPr>
              <a:t> </a:t>
            </a:r>
            <a:r>
              <a:rPr sz="3200" spc="-5" dirty="0">
                <a:latin typeface="Arial"/>
                <a:cs typeface="Arial"/>
              </a:rPr>
              <a:t>telekinetic.</a:t>
            </a:r>
            <a:endParaRPr sz="3200">
              <a:latin typeface="Arial"/>
              <a:cs typeface="Aria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400" y="469900"/>
            <a:ext cx="7747634" cy="695960"/>
          </a:xfrm>
          <a:prstGeom prst="rect">
            <a:avLst/>
          </a:prstGeom>
        </p:spPr>
        <p:txBody>
          <a:bodyPr vert="horz" wrap="square" lIns="0" tIns="12700" rIns="0" bIns="0" rtlCol="0">
            <a:spAutoFit/>
          </a:bodyPr>
          <a:lstStyle/>
          <a:p>
            <a:pPr marL="12700">
              <a:lnSpc>
                <a:spcPct val="100000"/>
              </a:lnSpc>
              <a:spcBef>
                <a:spcPts val="100"/>
              </a:spcBef>
              <a:tabLst>
                <a:tab pos="2466340" algn="l"/>
                <a:tab pos="2932430" algn="l"/>
              </a:tabLst>
            </a:pPr>
            <a:r>
              <a:rPr spc="-5" dirty="0"/>
              <a:t>Example	</a:t>
            </a:r>
            <a:r>
              <a:rPr dirty="0"/>
              <a:t>3	</a:t>
            </a:r>
            <a:r>
              <a:rPr spc="-5" dirty="0"/>
              <a:t>:Identify </a:t>
            </a:r>
            <a:r>
              <a:rPr spc="5" dirty="0"/>
              <a:t>H</a:t>
            </a:r>
            <a:r>
              <a:rPr sz="4350" spc="7" baseline="-28735" dirty="0"/>
              <a:t>0 </a:t>
            </a:r>
            <a:r>
              <a:rPr sz="4400" spc="-5" dirty="0"/>
              <a:t>and</a:t>
            </a:r>
            <a:r>
              <a:rPr sz="4400" spc="-320" dirty="0"/>
              <a:t> </a:t>
            </a:r>
            <a:r>
              <a:rPr sz="4400" spc="5" dirty="0"/>
              <a:t>H</a:t>
            </a:r>
            <a:r>
              <a:rPr sz="4350" spc="7" baseline="-28735" dirty="0"/>
              <a:t>a</a:t>
            </a:r>
            <a:endParaRPr sz="4350" baseline="-28735"/>
          </a:p>
        </p:txBody>
      </p:sp>
      <p:sp>
        <p:nvSpPr>
          <p:cNvPr id="3" name="object 3"/>
          <p:cNvSpPr txBox="1"/>
          <p:nvPr/>
        </p:nvSpPr>
        <p:spPr>
          <a:xfrm>
            <a:off x="596900" y="18745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4" name="object 4"/>
          <p:cNvSpPr txBox="1"/>
          <p:nvPr/>
        </p:nvSpPr>
        <p:spPr>
          <a:xfrm>
            <a:off x="927100" y="1714500"/>
            <a:ext cx="8136255" cy="957580"/>
          </a:xfrm>
          <a:prstGeom prst="rect">
            <a:avLst/>
          </a:prstGeom>
        </p:spPr>
        <p:txBody>
          <a:bodyPr vert="horz" wrap="square" lIns="0" tIns="63500" rIns="0" bIns="0" rtlCol="0">
            <a:spAutoFit/>
          </a:bodyPr>
          <a:lstStyle/>
          <a:p>
            <a:pPr marL="12700" marR="5080">
              <a:lnSpc>
                <a:spcPts val="3500"/>
              </a:lnSpc>
              <a:spcBef>
                <a:spcPts val="500"/>
              </a:spcBef>
            </a:pPr>
            <a:r>
              <a:rPr sz="3200" dirty="0">
                <a:latin typeface="Arial"/>
                <a:cs typeface="Arial"/>
              </a:rPr>
              <a:t>Accused of a grave crime, a person is</a:t>
            </a:r>
            <a:r>
              <a:rPr sz="3200" spc="-114" dirty="0">
                <a:latin typeface="Arial"/>
                <a:cs typeface="Arial"/>
              </a:rPr>
              <a:t> </a:t>
            </a:r>
            <a:r>
              <a:rPr sz="3200" dirty="0">
                <a:latin typeface="Arial"/>
                <a:cs typeface="Arial"/>
              </a:rPr>
              <a:t>placed  under arrest and a </a:t>
            </a:r>
            <a:r>
              <a:rPr sz="3200" spc="-5" dirty="0">
                <a:latin typeface="Arial"/>
                <a:cs typeface="Arial"/>
              </a:rPr>
              <a:t>trial </a:t>
            </a:r>
            <a:r>
              <a:rPr sz="3200" dirty="0">
                <a:latin typeface="Arial"/>
                <a:cs typeface="Arial"/>
              </a:rPr>
              <a:t>is</a:t>
            </a:r>
            <a:r>
              <a:rPr sz="3200" spc="-25" dirty="0">
                <a:latin typeface="Arial"/>
                <a:cs typeface="Arial"/>
              </a:rPr>
              <a:t> </a:t>
            </a:r>
            <a:r>
              <a:rPr sz="3200" spc="-5" dirty="0">
                <a:latin typeface="Arial"/>
                <a:cs typeface="Arial"/>
              </a:rPr>
              <a:t>conducted.</a:t>
            </a:r>
            <a:endParaRPr sz="3200">
              <a:latin typeface="Arial"/>
              <a:cs typeface="Aria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3300" y="546100"/>
            <a:ext cx="5521325" cy="695960"/>
          </a:xfrm>
          <a:prstGeom prst="rect">
            <a:avLst/>
          </a:prstGeom>
        </p:spPr>
        <p:txBody>
          <a:bodyPr vert="horz" wrap="square" lIns="0" tIns="12700" rIns="0" bIns="0" rtlCol="0">
            <a:spAutoFit/>
          </a:bodyPr>
          <a:lstStyle/>
          <a:p>
            <a:pPr marL="12700">
              <a:lnSpc>
                <a:spcPct val="100000"/>
              </a:lnSpc>
              <a:spcBef>
                <a:spcPts val="100"/>
              </a:spcBef>
              <a:tabLst>
                <a:tab pos="2466340" algn="l"/>
                <a:tab pos="2932430" algn="l"/>
              </a:tabLst>
            </a:pPr>
            <a:r>
              <a:rPr spc="-5" dirty="0"/>
              <a:t>Example	</a:t>
            </a:r>
            <a:r>
              <a:rPr dirty="0"/>
              <a:t>3	:</a:t>
            </a:r>
            <a:r>
              <a:rPr spc="-85" dirty="0"/>
              <a:t> </a:t>
            </a:r>
            <a:r>
              <a:rPr spc="-5" dirty="0"/>
              <a:t>Solution</a:t>
            </a:r>
          </a:p>
        </p:txBody>
      </p:sp>
      <p:sp>
        <p:nvSpPr>
          <p:cNvPr id="3" name="object 3"/>
          <p:cNvSpPr txBox="1"/>
          <p:nvPr/>
        </p:nvSpPr>
        <p:spPr>
          <a:xfrm>
            <a:off x="596900" y="1714500"/>
            <a:ext cx="8863330" cy="3942079"/>
          </a:xfrm>
          <a:prstGeom prst="rect">
            <a:avLst/>
          </a:prstGeom>
        </p:spPr>
        <p:txBody>
          <a:bodyPr vert="horz" wrap="square" lIns="0" tIns="62230" rIns="0" bIns="0" rtlCol="0">
            <a:spAutoFit/>
          </a:bodyPr>
          <a:lstStyle/>
          <a:p>
            <a:pPr marL="342900" marR="5080" indent="-330200">
              <a:lnSpc>
                <a:spcPct val="89800"/>
              </a:lnSpc>
              <a:spcBef>
                <a:spcPts val="490"/>
              </a:spcBef>
              <a:buAutoNum type="arabicParenR"/>
              <a:tabLst>
                <a:tab pos="487045" algn="l"/>
              </a:tabLst>
            </a:pPr>
            <a:r>
              <a:rPr sz="3200" b="1" spc="-5" dirty="0">
                <a:latin typeface="Arial"/>
                <a:cs typeface="Arial"/>
              </a:rPr>
              <a:t>Null Hypothesis </a:t>
            </a:r>
            <a:r>
              <a:rPr sz="3200" b="1" dirty="0">
                <a:latin typeface="Arial"/>
                <a:cs typeface="Arial"/>
              </a:rPr>
              <a:t>: </a:t>
            </a:r>
            <a:r>
              <a:rPr sz="3200" dirty="0">
                <a:latin typeface="Arial"/>
                <a:cs typeface="Arial"/>
              </a:rPr>
              <a:t>He is </a:t>
            </a:r>
            <a:r>
              <a:rPr sz="3200" spc="-5" dirty="0">
                <a:latin typeface="Arial"/>
                <a:cs typeface="Arial"/>
              </a:rPr>
              <a:t>innocent, </a:t>
            </a:r>
            <a:r>
              <a:rPr sz="3200" dirty="0">
                <a:latin typeface="Arial"/>
                <a:cs typeface="Arial"/>
              </a:rPr>
              <a:t>is  challenged in </a:t>
            </a:r>
            <a:r>
              <a:rPr sz="3200" spc="-5" dirty="0">
                <a:latin typeface="Arial"/>
                <a:cs typeface="Arial"/>
              </a:rPr>
              <a:t>court. </a:t>
            </a:r>
            <a:r>
              <a:rPr sz="3200" dirty="0">
                <a:latin typeface="Arial"/>
                <a:cs typeface="Arial"/>
              </a:rPr>
              <a:t>[ </a:t>
            </a:r>
            <a:r>
              <a:rPr sz="3200" spc="-5" dirty="0">
                <a:latin typeface="Arial"/>
                <a:cs typeface="Arial"/>
              </a:rPr>
              <a:t>Defendant </a:t>
            </a:r>
            <a:r>
              <a:rPr sz="3200" dirty="0">
                <a:latin typeface="Arial"/>
                <a:cs typeface="Arial"/>
              </a:rPr>
              <a:t>is given  </a:t>
            </a:r>
            <a:r>
              <a:rPr sz="3200" b="1" spc="-5" dirty="0">
                <a:latin typeface="Arial"/>
                <a:cs typeface="Arial"/>
              </a:rPr>
              <a:t>benefit of doubt </a:t>
            </a:r>
            <a:r>
              <a:rPr sz="3200" dirty="0">
                <a:latin typeface="Arial"/>
                <a:cs typeface="Arial"/>
              </a:rPr>
              <a:t>- </a:t>
            </a:r>
            <a:r>
              <a:rPr sz="3200" spc="-180" dirty="0">
                <a:latin typeface="Arial"/>
                <a:cs typeface="Arial"/>
              </a:rPr>
              <a:t>To </a:t>
            </a:r>
            <a:r>
              <a:rPr sz="3200" dirty="0">
                <a:latin typeface="Arial"/>
                <a:cs typeface="Arial"/>
              </a:rPr>
              <a:t>give someone </a:t>
            </a:r>
            <a:r>
              <a:rPr sz="3200" spc="-5" dirty="0">
                <a:latin typeface="Arial"/>
                <a:cs typeface="Arial"/>
              </a:rPr>
              <a:t>the benefit  </a:t>
            </a:r>
            <a:r>
              <a:rPr sz="3200" dirty="0">
                <a:latin typeface="Arial"/>
                <a:cs typeface="Arial"/>
              </a:rPr>
              <a:t>of </a:t>
            </a:r>
            <a:r>
              <a:rPr sz="3200" spc="-5" dirty="0">
                <a:latin typeface="Arial"/>
                <a:cs typeface="Arial"/>
              </a:rPr>
              <a:t>the </a:t>
            </a:r>
            <a:r>
              <a:rPr sz="3200" dirty="0">
                <a:latin typeface="Arial"/>
                <a:cs typeface="Arial"/>
              </a:rPr>
              <a:t>doubt means you assume </a:t>
            </a:r>
            <a:r>
              <a:rPr sz="3200" spc="-5" dirty="0">
                <a:latin typeface="Arial"/>
                <a:cs typeface="Arial"/>
              </a:rPr>
              <a:t>that </a:t>
            </a:r>
            <a:r>
              <a:rPr sz="3200" dirty="0">
                <a:latin typeface="Arial"/>
                <a:cs typeface="Arial"/>
              </a:rPr>
              <a:t>he or she  is </a:t>
            </a:r>
            <a:r>
              <a:rPr sz="3200" spc="-5" dirty="0">
                <a:latin typeface="Arial"/>
                <a:cs typeface="Arial"/>
              </a:rPr>
              <a:t>telling the truth until </a:t>
            </a:r>
            <a:r>
              <a:rPr sz="3200" dirty="0">
                <a:latin typeface="Arial"/>
                <a:cs typeface="Arial"/>
              </a:rPr>
              <a:t>proven</a:t>
            </a:r>
            <a:r>
              <a:rPr sz="3200" spc="20" dirty="0">
                <a:latin typeface="Arial"/>
                <a:cs typeface="Arial"/>
              </a:rPr>
              <a:t> </a:t>
            </a:r>
            <a:r>
              <a:rPr sz="3200" spc="-5" dirty="0">
                <a:latin typeface="Arial"/>
                <a:cs typeface="Arial"/>
              </a:rPr>
              <a:t>otherwise.].</a:t>
            </a:r>
            <a:endParaRPr sz="3200">
              <a:latin typeface="Arial"/>
              <a:cs typeface="Arial"/>
            </a:endParaRPr>
          </a:p>
          <a:p>
            <a:pPr>
              <a:lnSpc>
                <a:spcPct val="100000"/>
              </a:lnSpc>
              <a:buFont typeface="Arial"/>
              <a:buAutoNum type="arabicParenR"/>
            </a:pPr>
            <a:endParaRPr sz="3600">
              <a:latin typeface="Times New Roman"/>
              <a:cs typeface="Times New Roman"/>
            </a:endParaRPr>
          </a:p>
          <a:p>
            <a:pPr marL="342900" marR="364490" indent="-330200">
              <a:lnSpc>
                <a:spcPts val="3500"/>
              </a:lnSpc>
              <a:spcBef>
                <a:spcPts val="2120"/>
              </a:spcBef>
              <a:buAutoNum type="arabicParenR"/>
              <a:tabLst>
                <a:tab pos="472440" algn="l"/>
              </a:tabLst>
            </a:pPr>
            <a:r>
              <a:rPr sz="3200" b="1" spc="-5" dirty="0">
                <a:latin typeface="Arial"/>
                <a:cs typeface="Arial"/>
              </a:rPr>
              <a:t>Alternative Hypothesis </a:t>
            </a:r>
            <a:r>
              <a:rPr sz="3200" b="1" dirty="0">
                <a:latin typeface="Arial"/>
                <a:cs typeface="Arial"/>
              </a:rPr>
              <a:t>: </a:t>
            </a:r>
            <a:r>
              <a:rPr sz="3200" dirty="0">
                <a:latin typeface="Arial"/>
                <a:cs typeface="Arial"/>
              </a:rPr>
              <a:t>He is not innocent  and has </a:t>
            </a:r>
            <a:r>
              <a:rPr sz="3200" spc="-5" dirty="0">
                <a:latin typeface="Arial"/>
                <a:cs typeface="Arial"/>
              </a:rPr>
              <a:t>committed the</a:t>
            </a:r>
            <a:r>
              <a:rPr sz="3200" spc="-15" dirty="0">
                <a:latin typeface="Arial"/>
                <a:cs typeface="Arial"/>
              </a:rPr>
              <a:t> </a:t>
            </a:r>
            <a:r>
              <a:rPr sz="3200" dirty="0">
                <a:latin typeface="Arial"/>
                <a:cs typeface="Arial"/>
              </a:rPr>
              <a:t>crime.</a:t>
            </a:r>
            <a:endParaRPr sz="3200">
              <a:latin typeface="Arial"/>
              <a:cs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0"/>
            <a:ext cx="9296400" cy="1098550"/>
          </a:xfrm>
        </p:spPr>
        <p:txBody>
          <a:bodyPr/>
          <a:lstStyle/>
          <a:p>
            <a:r>
              <a:rPr lang="en-US" dirty="0" smtClean="0"/>
              <a:t>Statistical Hypotheses</a:t>
            </a:r>
            <a:br>
              <a:rPr lang="en-US" dirty="0" smtClean="0"/>
            </a:br>
            <a:r>
              <a:rPr lang="en-US" dirty="0" smtClean="0"/>
              <a:t/>
            </a:r>
            <a:br>
              <a:rPr lang="en-US" dirty="0" smtClean="0"/>
            </a:br>
            <a:endParaRPr lang="en-US" dirty="0"/>
          </a:p>
        </p:txBody>
      </p:sp>
      <p:sp>
        <p:nvSpPr>
          <p:cNvPr id="3" name="Text Placeholder 2"/>
          <p:cNvSpPr>
            <a:spLocks noGrp="1"/>
          </p:cNvSpPr>
          <p:nvPr>
            <p:ph type="body" idx="1"/>
          </p:nvPr>
        </p:nvSpPr>
        <p:spPr>
          <a:xfrm>
            <a:off x="234950" y="882650"/>
            <a:ext cx="9836150" cy="5047536"/>
          </a:xfrm>
        </p:spPr>
        <p:txBody>
          <a:bodyPr/>
          <a:lstStyle/>
          <a:p>
            <a:pPr algn="just"/>
            <a:r>
              <a:rPr lang="en-US" sz="3200" dirty="0" smtClean="0"/>
              <a:t>The best way to determine whether a statistical hypothesis is true would be to examine the entire population. </a:t>
            </a:r>
          </a:p>
          <a:p>
            <a:pPr algn="just"/>
            <a:endParaRPr lang="en-US" sz="3200" dirty="0" smtClean="0"/>
          </a:p>
          <a:p>
            <a:pPr algn="just"/>
            <a:r>
              <a:rPr lang="en-US" sz="3200" dirty="0" smtClean="0"/>
              <a:t>Since that is often impractical, researchers typically examine a random sample from the population. </a:t>
            </a:r>
          </a:p>
          <a:p>
            <a:pPr algn="just"/>
            <a:endParaRPr lang="en-US" sz="3200" dirty="0" smtClean="0"/>
          </a:p>
          <a:p>
            <a:pPr algn="just"/>
            <a:r>
              <a:rPr lang="en-US" sz="3200" dirty="0" smtClean="0"/>
              <a:t>If sample data are not consistent with the statistical hypothesis, the hypothesis is rejected.</a:t>
            </a:r>
          </a:p>
          <a:p>
            <a:pPr algn="just"/>
            <a:endParaRPr lang="en-US" sz="4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7400" y="546100"/>
            <a:ext cx="341058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1(a)</a:t>
            </a:r>
          </a:p>
        </p:txBody>
      </p:sp>
      <p:sp>
        <p:nvSpPr>
          <p:cNvPr id="3" name="object 3"/>
          <p:cNvSpPr txBox="1"/>
          <p:nvPr/>
        </p:nvSpPr>
        <p:spPr>
          <a:xfrm>
            <a:off x="596900" y="1714500"/>
            <a:ext cx="8756015" cy="3497579"/>
          </a:xfrm>
          <a:prstGeom prst="rect">
            <a:avLst/>
          </a:prstGeom>
        </p:spPr>
        <p:txBody>
          <a:bodyPr vert="horz" wrap="square" lIns="0" tIns="62230" rIns="0" bIns="0" rtlCol="0">
            <a:spAutoFit/>
          </a:bodyPr>
          <a:lstStyle/>
          <a:p>
            <a:pPr marL="342900" marR="5080" indent="-330200">
              <a:lnSpc>
                <a:spcPct val="89800"/>
              </a:lnSpc>
              <a:spcBef>
                <a:spcPts val="490"/>
              </a:spcBef>
            </a:pPr>
            <a:r>
              <a:rPr sz="3200" b="1" spc="-5" dirty="0">
                <a:latin typeface="Arial"/>
                <a:cs typeface="Arial"/>
              </a:rPr>
              <a:t>In </a:t>
            </a:r>
            <a:r>
              <a:rPr sz="3200" b="1" dirty="0">
                <a:latin typeface="Arial"/>
                <a:cs typeface="Arial"/>
              </a:rPr>
              <a:t>each </a:t>
            </a:r>
            <a:r>
              <a:rPr sz="3200" b="1" spc="-5" dirty="0">
                <a:latin typeface="Arial"/>
                <a:cs typeface="Arial"/>
              </a:rPr>
              <a:t>of the following situations, </a:t>
            </a:r>
            <a:r>
              <a:rPr sz="3200" b="1" dirty="0">
                <a:latin typeface="Arial"/>
                <a:cs typeface="Arial"/>
              </a:rPr>
              <a:t>state </a:t>
            </a:r>
            <a:r>
              <a:rPr sz="3200" b="1" spc="-5" dirty="0">
                <a:latin typeface="Arial"/>
                <a:cs typeface="Arial"/>
              </a:rPr>
              <a:t>the  most appropriate null hypothesis regarding  the population </a:t>
            </a:r>
            <a:r>
              <a:rPr sz="3200" b="1" dirty="0">
                <a:latin typeface="Arial"/>
                <a:cs typeface="Arial"/>
              </a:rPr>
              <a:t>mean</a:t>
            </a:r>
            <a:r>
              <a:rPr sz="3200" b="1" spc="-10" dirty="0">
                <a:latin typeface="Arial"/>
                <a:cs typeface="Arial"/>
              </a:rPr>
              <a:t> </a:t>
            </a:r>
            <a:r>
              <a:rPr sz="3200" b="1" dirty="0">
                <a:latin typeface="Arial"/>
                <a:cs typeface="Arial"/>
              </a:rPr>
              <a:t>µ.</a:t>
            </a:r>
            <a:endParaRPr sz="3200">
              <a:latin typeface="Arial"/>
              <a:cs typeface="Arial"/>
            </a:endParaRPr>
          </a:p>
          <a:p>
            <a:pPr>
              <a:lnSpc>
                <a:spcPct val="100000"/>
              </a:lnSpc>
            </a:pPr>
            <a:endParaRPr sz="3600">
              <a:latin typeface="Times New Roman"/>
              <a:cs typeface="Times New Roman"/>
            </a:endParaRPr>
          </a:p>
          <a:p>
            <a:pPr marL="342900" marR="22860" indent="-330200">
              <a:lnSpc>
                <a:spcPct val="89800"/>
              </a:lnSpc>
              <a:spcBef>
                <a:spcPts val="2110"/>
              </a:spcBef>
            </a:pPr>
            <a:r>
              <a:rPr sz="3200" dirty="0">
                <a:latin typeface="Arial"/>
                <a:cs typeface="Arial"/>
              </a:rPr>
              <a:t>1) A new </a:t>
            </a:r>
            <a:r>
              <a:rPr sz="3200" spc="-5" dirty="0">
                <a:latin typeface="Arial"/>
                <a:cs typeface="Arial"/>
              </a:rPr>
              <a:t>type </a:t>
            </a:r>
            <a:r>
              <a:rPr sz="3200" dirty="0">
                <a:latin typeface="Arial"/>
                <a:cs typeface="Arial"/>
              </a:rPr>
              <a:t>of </a:t>
            </a:r>
            <a:r>
              <a:rPr sz="3200" spc="-5" dirty="0">
                <a:latin typeface="Arial"/>
                <a:cs typeface="Arial"/>
              </a:rPr>
              <a:t>battery </a:t>
            </a:r>
            <a:r>
              <a:rPr sz="3200" dirty="0">
                <a:latin typeface="Arial"/>
                <a:cs typeface="Arial"/>
              </a:rPr>
              <a:t>will be </a:t>
            </a:r>
            <a:r>
              <a:rPr sz="3200" spc="-5" dirty="0">
                <a:latin typeface="Arial"/>
                <a:cs typeface="Arial"/>
              </a:rPr>
              <a:t>installed </a:t>
            </a:r>
            <a:r>
              <a:rPr sz="3200" dirty="0">
                <a:latin typeface="Arial"/>
                <a:cs typeface="Arial"/>
              </a:rPr>
              <a:t>in heart  </a:t>
            </a:r>
            <a:r>
              <a:rPr sz="3200" spc="-5" dirty="0">
                <a:latin typeface="Arial"/>
                <a:cs typeface="Arial"/>
              </a:rPr>
              <a:t>pacemakers </a:t>
            </a:r>
            <a:r>
              <a:rPr sz="3200" dirty="0">
                <a:latin typeface="Arial"/>
                <a:cs typeface="Arial"/>
              </a:rPr>
              <a:t>if it can be shown </a:t>
            </a:r>
            <a:r>
              <a:rPr sz="3200" spc="-5" dirty="0">
                <a:latin typeface="Arial"/>
                <a:cs typeface="Arial"/>
              </a:rPr>
              <a:t>to </a:t>
            </a:r>
            <a:r>
              <a:rPr sz="3200" dirty="0">
                <a:latin typeface="Arial"/>
                <a:cs typeface="Arial"/>
              </a:rPr>
              <a:t>have a</a:t>
            </a:r>
            <a:r>
              <a:rPr sz="3200" spc="-55" dirty="0">
                <a:latin typeface="Arial"/>
                <a:cs typeface="Arial"/>
              </a:rPr>
              <a:t> </a:t>
            </a:r>
            <a:r>
              <a:rPr sz="3200" dirty="0">
                <a:latin typeface="Arial"/>
                <a:cs typeface="Arial"/>
              </a:rPr>
              <a:t>mean  </a:t>
            </a:r>
            <a:r>
              <a:rPr sz="3200" spc="-5" dirty="0">
                <a:latin typeface="Arial"/>
                <a:cs typeface="Arial"/>
              </a:rPr>
              <a:t>lifetime </a:t>
            </a:r>
            <a:r>
              <a:rPr sz="3200" dirty="0">
                <a:latin typeface="Arial"/>
                <a:cs typeface="Arial"/>
              </a:rPr>
              <a:t>is </a:t>
            </a:r>
            <a:r>
              <a:rPr sz="3200" spc="-5" dirty="0">
                <a:latin typeface="Arial"/>
                <a:cs typeface="Arial"/>
              </a:rPr>
              <a:t>greater than </a:t>
            </a:r>
            <a:r>
              <a:rPr sz="3200" dirty="0">
                <a:latin typeface="Arial"/>
                <a:cs typeface="Arial"/>
              </a:rPr>
              <a:t>eight</a:t>
            </a:r>
            <a:r>
              <a:rPr sz="3200" spc="-10" dirty="0">
                <a:latin typeface="Arial"/>
                <a:cs typeface="Arial"/>
              </a:rPr>
              <a:t> </a:t>
            </a:r>
            <a:r>
              <a:rPr sz="3200" dirty="0">
                <a:latin typeface="Arial"/>
                <a:cs typeface="Arial"/>
              </a:rPr>
              <a:t>years.</a:t>
            </a:r>
            <a:endParaRPr sz="3200">
              <a:latin typeface="Arial"/>
              <a:cs typeface="Aria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8500" y="546100"/>
            <a:ext cx="6141720"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spc="-5" dirty="0"/>
              <a:t>Problem	</a:t>
            </a:r>
            <a:r>
              <a:rPr dirty="0"/>
              <a:t>1(a) :</a:t>
            </a:r>
            <a:r>
              <a:rPr spc="-95" dirty="0"/>
              <a:t> </a:t>
            </a:r>
            <a:r>
              <a:rPr spc="-5" dirty="0"/>
              <a:t>Solution</a:t>
            </a:r>
          </a:p>
        </p:txBody>
      </p:sp>
      <p:sp>
        <p:nvSpPr>
          <p:cNvPr id="3" name="object 3"/>
          <p:cNvSpPr txBox="1"/>
          <p:nvPr/>
        </p:nvSpPr>
        <p:spPr>
          <a:xfrm>
            <a:off x="596900" y="1714500"/>
            <a:ext cx="8737600" cy="3345179"/>
          </a:xfrm>
          <a:prstGeom prst="rect">
            <a:avLst/>
          </a:prstGeom>
        </p:spPr>
        <p:txBody>
          <a:bodyPr vert="horz" wrap="square" lIns="0" tIns="62230" rIns="0" bIns="0" rtlCol="0">
            <a:spAutoFit/>
          </a:bodyPr>
          <a:lstStyle/>
          <a:p>
            <a:pPr marL="342900" marR="5080" indent="-330200">
              <a:lnSpc>
                <a:spcPct val="89800"/>
              </a:lnSpc>
              <a:spcBef>
                <a:spcPts val="490"/>
              </a:spcBef>
            </a:pPr>
            <a:r>
              <a:rPr sz="3200" dirty="0">
                <a:latin typeface="Arial"/>
                <a:cs typeface="Arial"/>
              </a:rPr>
              <a:t>1) A new </a:t>
            </a:r>
            <a:r>
              <a:rPr sz="3200" spc="-5" dirty="0">
                <a:latin typeface="Arial"/>
                <a:cs typeface="Arial"/>
              </a:rPr>
              <a:t>type </a:t>
            </a:r>
            <a:r>
              <a:rPr sz="3200" dirty="0">
                <a:latin typeface="Arial"/>
                <a:cs typeface="Arial"/>
              </a:rPr>
              <a:t>of </a:t>
            </a:r>
            <a:r>
              <a:rPr sz="3200" spc="-5" dirty="0">
                <a:latin typeface="Arial"/>
                <a:cs typeface="Arial"/>
              </a:rPr>
              <a:t>battery </a:t>
            </a:r>
            <a:r>
              <a:rPr sz="3200" dirty="0">
                <a:latin typeface="Arial"/>
                <a:cs typeface="Arial"/>
              </a:rPr>
              <a:t>will be </a:t>
            </a:r>
            <a:r>
              <a:rPr sz="3200" spc="-5" dirty="0">
                <a:latin typeface="Arial"/>
                <a:cs typeface="Arial"/>
              </a:rPr>
              <a:t>installed </a:t>
            </a:r>
            <a:r>
              <a:rPr sz="3200" dirty="0">
                <a:latin typeface="Arial"/>
                <a:cs typeface="Arial"/>
              </a:rPr>
              <a:t>in heart  </a:t>
            </a:r>
            <a:r>
              <a:rPr sz="3200" spc="-5" dirty="0">
                <a:latin typeface="Arial"/>
                <a:cs typeface="Arial"/>
              </a:rPr>
              <a:t>pacemakers </a:t>
            </a:r>
            <a:r>
              <a:rPr sz="3200" dirty="0">
                <a:latin typeface="Arial"/>
                <a:cs typeface="Arial"/>
              </a:rPr>
              <a:t>if it can be shown </a:t>
            </a:r>
            <a:r>
              <a:rPr sz="3200" spc="-5" dirty="0">
                <a:latin typeface="Arial"/>
                <a:cs typeface="Arial"/>
              </a:rPr>
              <a:t>to </a:t>
            </a:r>
            <a:r>
              <a:rPr sz="3200" dirty="0">
                <a:latin typeface="Arial"/>
                <a:cs typeface="Arial"/>
              </a:rPr>
              <a:t>have a</a:t>
            </a:r>
            <a:r>
              <a:rPr sz="3200" spc="-55" dirty="0">
                <a:latin typeface="Arial"/>
                <a:cs typeface="Arial"/>
              </a:rPr>
              <a:t> </a:t>
            </a:r>
            <a:r>
              <a:rPr sz="3200" dirty="0">
                <a:latin typeface="Arial"/>
                <a:cs typeface="Arial"/>
              </a:rPr>
              <a:t>mean  </a:t>
            </a:r>
            <a:r>
              <a:rPr sz="3200" spc="-5" dirty="0">
                <a:latin typeface="Arial"/>
                <a:cs typeface="Arial"/>
              </a:rPr>
              <a:t>lifetime </a:t>
            </a:r>
            <a:r>
              <a:rPr sz="3200" dirty="0">
                <a:latin typeface="Arial"/>
                <a:cs typeface="Arial"/>
              </a:rPr>
              <a:t>is </a:t>
            </a:r>
            <a:r>
              <a:rPr sz="3200" spc="-5" dirty="0">
                <a:latin typeface="Arial"/>
                <a:cs typeface="Arial"/>
              </a:rPr>
              <a:t>greater than </a:t>
            </a:r>
            <a:r>
              <a:rPr sz="3200" dirty="0">
                <a:latin typeface="Arial"/>
                <a:cs typeface="Arial"/>
              </a:rPr>
              <a:t>eight</a:t>
            </a:r>
            <a:r>
              <a:rPr sz="3200" spc="-10" dirty="0">
                <a:latin typeface="Arial"/>
                <a:cs typeface="Arial"/>
              </a:rPr>
              <a:t> </a:t>
            </a:r>
            <a:r>
              <a:rPr sz="3200" dirty="0">
                <a:latin typeface="Arial"/>
                <a:cs typeface="Arial"/>
              </a:rPr>
              <a:t>years.</a:t>
            </a:r>
            <a:endParaRPr sz="3200">
              <a:latin typeface="Arial"/>
              <a:cs typeface="Arial"/>
            </a:endParaRPr>
          </a:p>
          <a:p>
            <a:pPr>
              <a:lnSpc>
                <a:spcPct val="100000"/>
              </a:lnSpc>
              <a:spcBef>
                <a:spcPts val="35"/>
              </a:spcBef>
            </a:pPr>
            <a:endParaRPr sz="3450">
              <a:latin typeface="Times New Roman"/>
              <a:cs typeface="Times New Roman"/>
            </a:endParaRPr>
          </a:p>
          <a:p>
            <a:pPr marL="3644900" marR="3392804" algn="ctr">
              <a:lnSpc>
                <a:spcPct val="148400"/>
              </a:lnSpc>
            </a:pPr>
            <a:r>
              <a:rPr sz="3200" spc="5" dirty="0">
                <a:latin typeface="Arial"/>
                <a:cs typeface="Arial"/>
              </a:rPr>
              <a:t>H</a:t>
            </a:r>
            <a:r>
              <a:rPr sz="3150" spc="7" baseline="-29100" dirty="0">
                <a:latin typeface="Arial"/>
                <a:cs typeface="Arial"/>
              </a:rPr>
              <a:t>0 </a:t>
            </a:r>
            <a:r>
              <a:rPr sz="3200" dirty="0">
                <a:latin typeface="Arial"/>
                <a:cs typeface="Arial"/>
              </a:rPr>
              <a:t>: </a:t>
            </a:r>
            <a:r>
              <a:rPr sz="3200" b="1" dirty="0">
                <a:latin typeface="Arial"/>
                <a:cs typeface="Arial"/>
              </a:rPr>
              <a:t>µ </a:t>
            </a:r>
            <a:r>
              <a:rPr sz="3200" dirty="0">
                <a:latin typeface="Arial"/>
                <a:cs typeface="Arial"/>
              </a:rPr>
              <a:t>≤ 8  </a:t>
            </a:r>
            <a:r>
              <a:rPr sz="3200" spc="5" dirty="0">
                <a:latin typeface="Arial"/>
                <a:cs typeface="Arial"/>
              </a:rPr>
              <a:t>H</a:t>
            </a:r>
            <a:r>
              <a:rPr sz="3150" spc="7" baseline="-29100" dirty="0">
                <a:latin typeface="Arial"/>
                <a:cs typeface="Arial"/>
              </a:rPr>
              <a:t>1 </a:t>
            </a:r>
            <a:r>
              <a:rPr sz="3200" dirty="0">
                <a:latin typeface="Arial"/>
                <a:cs typeface="Arial"/>
              </a:rPr>
              <a:t>: </a:t>
            </a:r>
            <a:r>
              <a:rPr sz="3200" b="1" dirty="0">
                <a:latin typeface="Arial"/>
                <a:cs typeface="Arial"/>
              </a:rPr>
              <a:t>µ</a:t>
            </a:r>
            <a:r>
              <a:rPr sz="3200" b="1" spc="-80" dirty="0">
                <a:latin typeface="Arial"/>
                <a:cs typeface="Arial"/>
              </a:rPr>
              <a:t> </a:t>
            </a:r>
            <a:r>
              <a:rPr sz="3200" dirty="0">
                <a:latin typeface="Arial"/>
                <a:cs typeface="Arial"/>
              </a:rPr>
              <a:t>&gt;8</a:t>
            </a:r>
            <a:endParaRPr sz="3200">
              <a:latin typeface="Arial"/>
              <a:cs typeface="Aria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4700" y="546100"/>
            <a:ext cx="344106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1(</a:t>
            </a:r>
            <a:r>
              <a:rPr spc="-5" dirty="0"/>
              <a:t>b</a:t>
            </a:r>
            <a:r>
              <a:rPr dirty="0"/>
              <a:t>)</a:t>
            </a:r>
          </a:p>
        </p:txBody>
      </p:sp>
      <p:sp>
        <p:nvSpPr>
          <p:cNvPr id="3" name="object 3"/>
          <p:cNvSpPr txBox="1"/>
          <p:nvPr/>
        </p:nvSpPr>
        <p:spPr>
          <a:xfrm>
            <a:off x="596900" y="1714500"/>
            <a:ext cx="8940800" cy="3497579"/>
          </a:xfrm>
          <a:prstGeom prst="rect">
            <a:avLst/>
          </a:prstGeom>
        </p:spPr>
        <p:txBody>
          <a:bodyPr vert="horz" wrap="square" lIns="0" tIns="62230" rIns="0" bIns="0" rtlCol="0">
            <a:spAutoFit/>
          </a:bodyPr>
          <a:lstStyle/>
          <a:p>
            <a:pPr marL="342900" marR="189865" indent="-330200">
              <a:lnSpc>
                <a:spcPct val="89800"/>
              </a:lnSpc>
              <a:spcBef>
                <a:spcPts val="490"/>
              </a:spcBef>
            </a:pPr>
            <a:r>
              <a:rPr sz="3200" b="1" spc="-5" dirty="0">
                <a:latin typeface="Arial"/>
                <a:cs typeface="Arial"/>
              </a:rPr>
              <a:t>In </a:t>
            </a:r>
            <a:r>
              <a:rPr sz="3200" b="1" dirty="0">
                <a:latin typeface="Arial"/>
                <a:cs typeface="Arial"/>
              </a:rPr>
              <a:t>each </a:t>
            </a:r>
            <a:r>
              <a:rPr sz="3200" b="1" spc="-5" dirty="0">
                <a:latin typeface="Arial"/>
                <a:cs typeface="Arial"/>
              </a:rPr>
              <a:t>of the following situations, </a:t>
            </a:r>
            <a:r>
              <a:rPr sz="3200" b="1" dirty="0">
                <a:latin typeface="Arial"/>
                <a:cs typeface="Arial"/>
              </a:rPr>
              <a:t>state </a:t>
            </a:r>
            <a:r>
              <a:rPr sz="3200" b="1" spc="-5" dirty="0">
                <a:latin typeface="Arial"/>
                <a:cs typeface="Arial"/>
              </a:rPr>
              <a:t>the  most appropriate null hypothesis regarding  the population </a:t>
            </a:r>
            <a:r>
              <a:rPr sz="3200" b="1" dirty="0">
                <a:latin typeface="Arial"/>
                <a:cs typeface="Arial"/>
              </a:rPr>
              <a:t>mean</a:t>
            </a:r>
            <a:r>
              <a:rPr sz="3200" b="1" spc="-10" dirty="0">
                <a:latin typeface="Arial"/>
                <a:cs typeface="Arial"/>
              </a:rPr>
              <a:t> </a:t>
            </a:r>
            <a:r>
              <a:rPr sz="3200" b="1" dirty="0">
                <a:latin typeface="Arial"/>
                <a:cs typeface="Arial"/>
              </a:rPr>
              <a:t>µ.</a:t>
            </a:r>
            <a:endParaRPr sz="3200">
              <a:latin typeface="Arial"/>
              <a:cs typeface="Arial"/>
            </a:endParaRPr>
          </a:p>
          <a:p>
            <a:pPr>
              <a:lnSpc>
                <a:spcPct val="100000"/>
              </a:lnSpc>
            </a:pPr>
            <a:endParaRPr sz="3600">
              <a:latin typeface="Times New Roman"/>
              <a:cs typeface="Times New Roman"/>
            </a:endParaRPr>
          </a:p>
          <a:p>
            <a:pPr marL="342900" marR="5080" indent="-330200">
              <a:lnSpc>
                <a:spcPct val="89800"/>
              </a:lnSpc>
              <a:spcBef>
                <a:spcPts val="2110"/>
              </a:spcBef>
            </a:pPr>
            <a:r>
              <a:rPr sz="3200" dirty="0">
                <a:latin typeface="Arial"/>
                <a:cs typeface="Arial"/>
              </a:rPr>
              <a:t>2) A new </a:t>
            </a:r>
            <a:r>
              <a:rPr sz="3200" spc="-5" dirty="0">
                <a:latin typeface="Arial"/>
                <a:cs typeface="Arial"/>
              </a:rPr>
              <a:t>material for manufacturing tires </a:t>
            </a:r>
            <a:r>
              <a:rPr sz="3200" dirty="0">
                <a:latin typeface="Arial"/>
                <a:cs typeface="Arial"/>
              </a:rPr>
              <a:t>will be  used if it can be shown </a:t>
            </a:r>
            <a:r>
              <a:rPr sz="3200" spc="-5" dirty="0">
                <a:latin typeface="Arial"/>
                <a:cs typeface="Arial"/>
              </a:rPr>
              <a:t>that the </a:t>
            </a:r>
            <a:r>
              <a:rPr sz="3200" dirty="0">
                <a:latin typeface="Arial"/>
                <a:cs typeface="Arial"/>
              </a:rPr>
              <a:t>mean </a:t>
            </a:r>
            <a:r>
              <a:rPr sz="3200" spc="-5" dirty="0">
                <a:latin typeface="Arial"/>
                <a:cs typeface="Arial"/>
              </a:rPr>
              <a:t>lifetime</a:t>
            </a:r>
            <a:r>
              <a:rPr sz="3200" spc="-50" dirty="0">
                <a:latin typeface="Arial"/>
                <a:cs typeface="Arial"/>
              </a:rPr>
              <a:t> </a:t>
            </a:r>
            <a:r>
              <a:rPr sz="3200" dirty="0">
                <a:latin typeface="Arial"/>
                <a:cs typeface="Arial"/>
              </a:rPr>
              <a:t>of  </a:t>
            </a:r>
            <a:r>
              <a:rPr sz="3200" spc="-5" dirty="0">
                <a:latin typeface="Arial"/>
                <a:cs typeface="Arial"/>
              </a:rPr>
              <a:t>the tires </a:t>
            </a:r>
            <a:r>
              <a:rPr sz="3200" dirty="0">
                <a:latin typeface="Arial"/>
                <a:cs typeface="Arial"/>
              </a:rPr>
              <a:t>will be more </a:t>
            </a:r>
            <a:r>
              <a:rPr sz="3200" spc="-5" dirty="0">
                <a:latin typeface="Arial"/>
                <a:cs typeface="Arial"/>
              </a:rPr>
              <a:t>than 60,000 </a:t>
            </a:r>
            <a:r>
              <a:rPr sz="3200" dirty="0">
                <a:latin typeface="Arial"/>
                <a:cs typeface="Arial"/>
              </a:rPr>
              <a:t>miles.</a:t>
            </a:r>
            <a:endParaRPr sz="3200">
              <a:latin typeface="Arial"/>
              <a:cs typeface="Aria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800" y="546100"/>
            <a:ext cx="6172200"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spc="-5" dirty="0"/>
              <a:t>Problem	1(b) </a:t>
            </a:r>
            <a:r>
              <a:rPr dirty="0"/>
              <a:t>:</a:t>
            </a:r>
            <a:r>
              <a:rPr spc="-75" dirty="0"/>
              <a:t> </a:t>
            </a:r>
            <a:r>
              <a:rPr spc="-5" dirty="0"/>
              <a:t>Solution</a:t>
            </a:r>
          </a:p>
        </p:txBody>
      </p:sp>
      <p:sp>
        <p:nvSpPr>
          <p:cNvPr id="3" name="object 3"/>
          <p:cNvSpPr txBox="1">
            <a:spLocks noGrp="1"/>
          </p:cNvSpPr>
          <p:nvPr>
            <p:ph type="body" idx="1"/>
          </p:nvPr>
        </p:nvSpPr>
        <p:spPr>
          <a:prstGeom prst="rect">
            <a:avLst/>
          </a:prstGeom>
        </p:spPr>
        <p:txBody>
          <a:bodyPr vert="horz" wrap="square" lIns="0" tIns="62230" rIns="0" bIns="0" rtlCol="0">
            <a:spAutoFit/>
          </a:bodyPr>
          <a:lstStyle/>
          <a:p>
            <a:pPr marL="417195" marR="5080" indent="-330200">
              <a:lnSpc>
                <a:spcPct val="89800"/>
              </a:lnSpc>
              <a:spcBef>
                <a:spcPts val="490"/>
              </a:spcBef>
            </a:pPr>
            <a:r>
              <a:rPr sz="3200" dirty="0"/>
              <a:t>2) A new </a:t>
            </a:r>
            <a:r>
              <a:rPr sz="3200" spc="-5" dirty="0"/>
              <a:t>material for manufacturing tires </a:t>
            </a:r>
            <a:r>
              <a:rPr sz="3200" dirty="0"/>
              <a:t>will be  used if it can be shown </a:t>
            </a:r>
            <a:r>
              <a:rPr sz="3200" spc="-5" dirty="0"/>
              <a:t>that the </a:t>
            </a:r>
            <a:r>
              <a:rPr sz="3200" dirty="0"/>
              <a:t>mean </a:t>
            </a:r>
            <a:r>
              <a:rPr sz="3200" spc="-5" dirty="0"/>
              <a:t>lifetime</a:t>
            </a:r>
            <a:r>
              <a:rPr sz="3200" spc="-50" dirty="0"/>
              <a:t> </a:t>
            </a:r>
            <a:r>
              <a:rPr sz="3200" dirty="0"/>
              <a:t>of  </a:t>
            </a:r>
            <a:r>
              <a:rPr sz="3200" spc="-5" dirty="0"/>
              <a:t>the tires </a:t>
            </a:r>
            <a:r>
              <a:rPr sz="3200" dirty="0"/>
              <a:t>will be more </a:t>
            </a:r>
            <a:r>
              <a:rPr sz="3200" spc="-5" dirty="0"/>
              <a:t>than 60,000 </a:t>
            </a:r>
            <a:r>
              <a:rPr sz="3200" dirty="0"/>
              <a:t>miles.</a:t>
            </a:r>
            <a:endParaRPr sz="3200"/>
          </a:p>
          <a:p>
            <a:pPr marL="104139" algn="ctr">
              <a:lnSpc>
                <a:spcPct val="100000"/>
              </a:lnSpc>
              <a:spcBef>
                <a:spcPts val="1060"/>
              </a:spcBef>
            </a:pPr>
            <a:r>
              <a:rPr sz="3200" spc="5" dirty="0"/>
              <a:t>H</a:t>
            </a:r>
            <a:r>
              <a:rPr sz="3150" spc="7" baseline="-29100" dirty="0"/>
              <a:t>0 </a:t>
            </a:r>
            <a:r>
              <a:rPr sz="3200" dirty="0"/>
              <a:t>: </a:t>
            </a:r>
            <a:r>
              <a:rPr sz="3200" b="1" dirty="0">
                <a:latin typeface="Arial"/>
                <a:cs typeface="Arial"/>
              </a:rPr>
              <a:t>µ </a:t>
            </a:r>
            <a:r>
              <a:rPr sz="3200" dirty="0"/>
              <a:t>≤</a:t>
            </a:r>
            <a:r>
              <a:rPr sz="3200" spc="-105" dirty="0"/>
              <a:t> </a:t>
            </a:r>
            <a:r>
              <a:rPr sz="3200" spc="-5" dirty="0"/>
              <a:t>60,000</a:t>
            </a:r>
            <a:endParaRPr sz="3200">
              <a:latin typeface="Arial"/>
              <a:cs typeface="Arial"/>
            </a:endParaRPr>
          </a:p>
          <a:p>
            <a:pPr marL="120014" algn="ctr">
              <a:lnSpc>
                <a:spcPct val="100000"/>
              </a:lnSpc>
              <a:spcBef>
                <a:spcPts val="1760"/>
              </a:spcBef>
            </a:pPr>
            <a:r>
              <a:rPr sz="3200" spc="5" dirty="0"/>
              <a:t>H</a:t>
            </a:r>
            <a:r>
              <a:rPr sz="3150" spc="7" baseline="-29100" dirty="0"/>
              <a:t>1 </a:t>
            </a:r>
            <a:r>
              <a:rPr sz="3200" dirty="0"/>
              <a:t>: </a:t>
            </a:r>
            <a:r>
              <a:rPr sz="3200" b="1" dirty="0">
                <a:latin typeface="Arial"/>
                <a:cs typeface="Arial"/>
              </a:rPr>
              <a:t>µ </a:t>
            </a:r>
            <a:r>
              <a:rPr sz="3200" dirty="0"/>
              <a:t>&gt;</a:t>
            </a:r>
            <a:r>
              <a:rPr sz="3200" spc="-75" dirty="0"/>
              <a:t> </a:t>
            </a:r>
            <a:r>
              <a:rPr sz="3200" spc="-5" dirty="0"/>
              <a:t>60,000</a:t>
            </a:r>
            <a:endParaRPr sz="3200">
              <a:latin typeface="Arial"/>
              <a:cs typeface="Aria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7400" y="546100"/>
            <a:ext cx="341058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1(c)</a:t>
            </a:r>
          </a:p>
        </p:txBody>
      </p:sp>
      <p:sp>
        <p:nvSpPr>
          <p:cNvPr id="3" name="object 3"/>
          <p:cNvSpPr txBox="1"/>
          <p:nvPr/>
        </p:nvSpPr>
        <p:spPr>
          <a:xfrm>
            <a:off x="596900" y="1714500"/>
            <a:ext cx="8756015" cy="3497579"/>
          </a:xfrm>
          <a:prstGeom prst="rect">
            <a:avLst/>
          </a:prstGeom>
        </p:spPr>
        <p:txBody>
          <a:bodyPr vert="horz" wrap="square" lIns="0" tIns="62230" rIns="0" bIns="0" rtlCol="0">
            <a:spAutoFit/>
          </a:bodyPr>
          <a:lstStyle/>
          <a:p>
            <a:pPr marL="342900" marR="5080" indent="-330200">
              <a:lnSpc>
                <a:spcPct val="89800"/>
              </a:lnSpc>
              <a:spcBef>
                <a:spcPts val="490"/>
              </a:spcBef>
            </a:pPr>
            <a:r>
              <a:rPr sz="3200" b="1" spc="-5" dirty="0">
                <a:latin typeface="Arial"/>
                <a:cs typeface="Arial"/>
              </a:rPr>
              <a:t>In </a:t>
            </a:r>
            <a:r>
              <a:rPr sz="3200" b="1" dirty="0">
                <a:latin typeface="Arial"/>
                <a:cs typeface="Arial"/>
              </a:rPr>
              <a:t>each </a:t>
            </a:r>
            <a:r>
              <a:rPr sz="3200" b="1" spc="-5" dirty="0">
                <a:latin typeface="Arial"/>
                <a:cs typeface="Arial"/>
              </a:rPr>
              <a:t>of the following situations, </a:t>
            </a:r>
            <a:r>
              <a:rPr sz="3200" b="1" dirty="0">
                <a:latin typeface="Arial"/>
                <a:cs typeface="Arial"/>
              </a:rPr>
              <a:t>state </a:t>
            </a:r>
            <a:r>
              <a:rPr sz="3200" b="1" spc="-5" dirty="0">
                <a:latin typeface="Arial"/>
                <a:cs typeface="Arial"/>
              </a:rPr>
              <a:t>the  most appropriate null hypothesis regarding  the population </a:t>
            </a:r>
            <a:r>
              <a:rPr sz="3200" b="1" dirty="0">
                <a:latin typeface="Arial"/>
                <a:cs typeface="Arial"/>
              </a:rPr>
              <a:t>mean</a:t>
            </a:r>
            <a:r>
              <a:rPr sz="3200" b="1" spc="-10" dirty="0">
                <a:latin typeface="Arial"/>
                <a:cs typeface="Arial"/>
              </a:rPr>
              <a:t> </a:t>
            </a:r>
            <a:r>
              <a:rPr sz="3200" b="1" dirty="0">
                <a:latin typeface="Arial"/>
                <a:cs typeface="Arial"/>
              </a:rPr>
              <a:t>µ.</a:t>
            </a:r>
            <a:endParaRPr sz="3200">
              <a:latin typeface="Arial"/>
              <a:cs typeface="Arial"/>
            </a:endParaRPr>
          </a:p>
          <a:p>
            <a:pPr>
              <a:lnSpc>
                <a:spcPct val="100000"/>
              </a:lnSpc>
            </a:pPr>
            <a:endParaRPr sz="3600">
              <a:latin typeface="Times New Roman"/>
              <a:cs typeface="Times New Roman"/>
            </a:endParaRPr>
          </a:p>
          <a:p>
            <a:pPr marL="342900" marR="167640" indent="-330200">
              <a:lnSpc>
                <a:spcPct val="89800"/>
              </a:lnSpc>
              <a:spcBef>
                <a:spcPts val="2110"/>
              </a:spcBef>
            </a:pPr>
            <a:r>
              <a:rPr sz="3200" dirty="0">
                <a:latin typeface="Arial"/>
                <a:cs typeface="Arial"/>
              </a:rPr>
              <a:t>3) A </a:t>
            </a:r>
            <a:r>
              <a:rPr sz="3200" spc="-5" dirty="0">
                <a:latin typeface="Arial"/>
                <a:cs typeface="Arial"/>
              </a:rPr>
              <a:t>quailty control inspector </a:t>
            </a:r>
            <a:r>
              <a:rPr sz="3200" dirty="0">
                <a:latin typeface="Arial"/>
                <a:cs typeface="Arial"/>
              </a:rPr>
              <a:t>will </a:t>
            </a:r>
            <a:r>
              <a:rPr sz="3200" spc="-5" dirty="0">
                <a:latin typeface="Arial"/>
                <a:cs typeface="Arial"/>
              </a:rPr>
              <a:t>recalibrate </a:t>
            </a:r>
            <a:r>
              <a:rPr sz="3200" dirty="0">
                <a:latin typeface="Arial"/>
                <a:cs typeface="Arial"/>
              </a:rPr>
              <a:t>a  </a:t>
            </a:r>
            <a:r>
              <a:rPr sz="3200" spc="-5" dirty="0">
                <a:latin typeface="Arial"/>
                <a:cs typeface="Arial"/>
              </a:rPr>
              <a:t>flowmeter </a:t>
            </a:r>
            <a:r>
              <a:rPr sz="3200" dirty="0">
                <a:latin typeface="Arial"/>
                <a:cs typeface="Arial"/>
              </a:rPr>
              <a:t>if </a:t>
            </a:r>
            <a:r>
              <a:rPr sz="3200" spc="-5" dirty="0">
                <a:latin typeface="Arial"/>
                <a:cs typeface="Arial"/>
              </a:rPr>
              <a:t>the </a:t>
            </a:r>
            <a:r>
              <a:rPr sz="3200" dirty="0">
                <a:latin typeface="Arial"/>
                <a:cs typeface="Arial"/>
              </a:rPr>
              <a:t>mean </a:t>
            </a:r>
            <a:r>
              <a:rPr sz="3200" spc="-5" dirty="0">
                <a:latin typeface="Arial"/>
                <a:cs typeface="Arial"/>
              </a:rPr>
              <a:t>flow rate </a:t>
            </a:r>
            <a:r>
              <a:rPr sz="3200" spc="-10" dirty="0">
                <a:latin typeface="Arial"/>
                <a:cs typeface="Arial"/>
              </a:rPr>
              <a:t>differs </a:t>
            </a:r>
            <a:r>
              <a:rPr sz="3200" spc="-5" dirty="0">
                <a:latin typeface="Arial"/>
                <a:cs typeface="Arial"/>
              </a:rPr>
              <a:t>from </a:t>
            </a:r>
            <a:r>
              <a:rPr sz="3200" dirty="0">
                <a:latin typeface="Arial"/>
                <a:cs typeface="Arial"/>
              </a:rPr>
              <a:t>10  </a:t>
            </a:r>
            <a:r>
              <a:rPr sz="3200" spc="-5" dirty="0">
                <a:latin typeface="Arial"/>
                <a:cs typeface="Arial"/>
              </a:rPr>
              <a:t>mL/s.</a:t>
            </a:r>
            <a:endParaRPr sz="3200">
              <a:latin typeface="Arial"/>
              <a:cs typeface="Aria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8500" y="546100"/>
            <a:ext cx="6141720"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spc="-5" dirty="0"/>
              <a:t>Problem	</a:t>
            </a:r>
            <a:r>
              <a:rPr dirty="0"/>
              <a:t>1(c) :</a:t>
            </a:r>
            <a:r>
              <a:rPr spc="-95" dirty="0"/>
              <a:t> </a:t>
            </a:r>
            <a:r>
              <a:rPr spc="-5" dirty="0"/>
              <a:t>Solution</a:t>
            </a:r>
          </a:p>
        </p:txBody>
      </p:sp>
      <p:sp>
        <p:nvSpPr>
          <p:cNvPr id="3" name="object 3"/>
          <p:cNvSpPr txBox="1"/>
          <p:nvPr/>
        </p:nvSpPr>
        <p:spPr>
          <a:xfrm>
            <a:off x="596900" y="1714500"/>
            <a:ext cx="8592820" cy="2722880"/>
          </a:xfrm>
          <a:prstGeom prst="rect">
            <a:avLst/>
          </a:prstGeom>
        </p:spPr>
        <p:txBody>
          <a:bodyPr vert="horz" wrap="square" lIns="0" tIns="62230" rIns="0" bIns="0" rtlCol="0">
            <a:spAutoFit/>
          </a:bodyPr>
          <a:lstStyle/>
          <a:p>
            <a:pPr marL="342900" marR="5080" indent="-330200">
              <a:lnSpc>
                <a:spcPct val="89800"/>
              </a:lnSpc>
              <a:spcBef>
                <a:spcPts val="490"/>
              </a:spcBef>
            </a:pPr>
            <a:r>
              <a:rPr sz="3200" dirty="0">
                <a:latin typeface="Arial"/>
                <a:cs typeface="Arial"/>
              </a:rPr>
              <a:t>3) A </a:t>
            </a:r>
            <a:r>
              <a:rPr sz="3200" spc="-5" dirty="0">
                <a:latin typeface="Arial"/>
                <a:cs typeface="Arial"/>
              </a:rPr>
              <a:t>quailty control inspector </a:t>
            </a:r>
            <a:r>
              <a:rPr sz="3200" dirty="0">
                <a:latin typeface="Arial"/>
                <a:cs typeface="Arial"/>
              </a:rPr>
              <a:t>will </a:t>
            </a:r>
            <a:r>
              <a:rPr sz="3200" spc="-5" dirty="0">
                <a:latin typeface="Arial"/>
                <a:cs typeface="Arial"/>
              </a:rPr>
              <a:t>recalibrate </a:t>
            </a:r>
            <a:r>
              <a:rPr sz="3200" dirty="0">
                <a:latin typeface="Arial"/>
                <a:cs typeface="Arial"/>
              </a:rPr>
              <a:t>a  </a:t>
            </a:r>
            <a:r>
              <a:rPr sz="3200" spc="-5" dirty="0">
                <a:latin typeface="Arial"/>
                <a:cs typeface="Arial"/>
              </a:rPr>
              <a:t>flowmeter </a:t>
            </a:r>
            <a:r>
              <a:rPr sz="3200" dirty="0">
                <a:latin typeface="Arial"/>
                <a:cs typeface="Arial"/>
              </a:rPr>
              <a:t>if </a:t>
            </a:r>
            <a:r>
              <a:rPr sz="3200" spc="-5" dirty="0">
                <a:latin typeface="Arial"/>
                <a:cs typeface="Arial"/>
              </a:rPr>
              <a:t>the </a:t>
            </a:r>
            <a:r>
              <a:rPr sz="3200" dirty="0">
                <a:latin typeface="Arial"/>
                <a:cs typeface="Arial"/>
              </a:rPr>
              <a:t>mean </a:t>
            </a:r>
            <a:r>
              <a:rPr sz="3200" spc="-5" dirty="0">
                <a:latin typeface="Arial"/>
                <a:cs typeface="Arial"/>
              </a:rPr>
              <a:t>flow rate </a:t>
            </a:r>
            <a:r>
              <a:rPr sz="3200" spc="-10" dirty="0">
                <a:latin typeface="Arial"/>
                <a:cs typeface="Arial"/>
              </a:rPr>
              <a:t>differs </a:t>
            </a:r>
            <a:r>
              <a:rPr sz="3200" spc="-5" dirty="0">
                <a:latin typeface="Arial"/>
                <a:cs typeface="Arial"/>
              </a:rPr>
              <a:t>from </a:t>
            </a:r>
            <a:r>
              <a:rPr sz="3200" dirty="0">
                <a:latin typeface="Arial"/>
                <a:cs typeface="Arial"/>
              </a:rPr>
              <a:t>10  </a:t>
            </a:r>
            <a:r>
              <a:rPr sz="3200" spc="-5" dirty="0">
                <a:latin typeface="Arial"/>
                <a:cs typeface="Arial"/>
              </a:rPr>
              <a:t>mL/s.</a:t>
            </a:r>
            <a:endParaRPr sz="3200">
              <a:latin typeface="Arial"/>
              <a:cs typeface="Arial"/>
            </a:endParaRPr>
          </a:p>
          <a:p>
            <a:pPr marL="400685" algn="ctr">
              <a:lnSpc>
                <a:spcPct val="100000"/>
              </a:lnSpc>
              <a:spcBef>
                <a:spcPts val="1060"/>
              </a:spcBef>
            </a:pPr>
            <a:r>
              <a:rPr sz="3200" spc="5" dirty="0">
                <a:latin typeface="Arial"/>
                <a:cs typeface="Arial"/>
              </a:rPr>
              <a:t>H</a:t>
            </a:r>
            <a:r>
              <a:rPr sz="3150" spc="7" baseline="-29100" dirty="0">
                <a:latin typeface="Arial"/>
                <a:cs typeface="Arial"/>
              </a:rPr>
              <a:t>0 </a:t>
            </a:r>
            <a:r>
              <a:rPr sz="3200" dirty="0">
                <a:latin typeface="Arial"/>
                <a:cs typeface="Arial"/>
              </a:rPr>
              <a:t>: </a:t>
            </a:r>
            <a:r>
              <a:rPr sz="3200" b="1" dirty="0">
                <a:latin typeface="Arial"/>
                <a:cs typeface="Arial"/>
              </a:rPr>
              <a:t>µ </a:t>
            </a:r>
            <a:r>
              <a:rPr sz="3200" dirty="0">
                <a:latin typeface="Arial"/>
                <a:cs typeface="Arial"/>
              </a:rPr>
              <a:t>=</a:t>
            </a:r>
            <a:r>
              <a:rPr sz="3200" spc="-100" dirty="0">
                <a:latin typeface="Arial"/>
                <a:cs typeface="Arial"/>
              </a:rPr>
              <a:t> </a:t>
            </a:r>
            <a:r>
              <a:rPr sz="3200" dirty="0">
                <a:latin typeface="Arial"/>
                <a:cs typeface="Arial"/>
              </a:rPr>
              <a:t>10</a:t>
            </a:r>
            <a:endParaRPr sz="3200">
              <a:latin typeface="Arial"/>
              <a:cs typeface="Arial"/>
            </a:endParaRPr>
          </a:p>
          <a:p>
            <a:pPr marL="386080" algn="ctr">
              <a:lnSpc>
                <a:spcPct val="100000"/>
              </a:lnSpc>
              <a:spcBef>
                <a:spcPts val="1760"/>
              </a:spcBef>
            </a:pPr>
            <a:r>
              <a:rPr sz="3200" spc="5" dirty="0">
                <a:latin typeface="Arial"/>
                <a:cs typeface="Arial"/>
              </a:rPr>
              <a:t>H</a:t>
            </a:r>
            <a:r>
              <a:rPr sz="3150" spc="7" baseline="-29100" dirty="0">
                <a:latin typeface="Arial"/>
                <a:cs typeface="Arial"/>
              </a:rPr>
              <a:t>1 </a:t>
            </a:r>
            <a:r>
              <a:rPr sz="3200" dirty="0">
                <a:latin typeface="Arial"/>
                <a:cs typeface="Arial"/>
              </a:rPr>
              <a:t>: </a:t>
            </a:r>
            <a:r>
              <a:rPr sz="3200" b="1" dirty="0">
                <a:latin typeface="Arial"/>
                <a:cs typeface="Arial"/>
              </a:rPr>
              <a:t>µ </a:t>
            </a:r>
            <a:r>
              <a:rPr sz="3200" dirty="0">
                <a:latin typeface="Arial"/>
                <a:cs typeface="Arial"/>
              </a:rPr>
              <a:t>≠</a:t>
            </a:r>
            <a:r>
              <a:rPr sz="3200" spc="-105" dirty="0">
                <a:latin typeface="Arial"/>
                <a:cs typeface="Arial"/>
              </a:rPr>
              <a:t> </a:t>
            </a:r>
            <a:r>
              <a:rPr sz="3200" spc="-5" dirty="0">
                <a:latin typeface="Arial"/>
                <a:cs typeface="Arial"/>
              </a:rPr>
              <a:t>10</a:t>
            </a:r>
            <a:endParaRPr sz="3200">
              <a:latin typeface="Arial"/>
              <a:cs typeface="Aria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2100" y="254000"/>
            <a:ext cx="6949440" cy="1292860"/>
          </a:xfrm>
          <a:prstGeom prst="rect">
            <a:avLst/>
          </a:prstGeom>
        </p:spPr>
        <p:txBody>
          <a:bodyPr vert="horz" wrap="square" lIns="0" tIns="93980" rIns="0" bIns="0" rtlCol="0">
            <a:spAutoFit/>
          </a:bodyPr>
          <a:lstStyle/>
          <a:p>
            <a:pPr marL="1028700" marR="5080" indent="-1016000">
              <a:lnSpc>
                <a:spcPts val="4700"/>
              </a:lnSpc>
              <a:spcBef>
                <a:spcPts val="740"/>
              </a:spcBef>
              <a:tabLst>
                <a:tab pos="4195445" algn="l"/>
                <a:tab pos="6408420" algn="l"/>
              </a:tabLst>
            </a:pPr>
            <a:r>
              <a:rPr dirty="0"/>
              <a:t>Real</a:t>
            </a:r>
            <a:r>
              <a:rPr spc="-5" dirty="0"/>
              <a:t> wo</a:t>
            </a:r>
            <a:r>
              <a:rPr dirty="0"/>
              <a:t>r</a:t>
            </a:r>
            <a:r>
              <a:rPr spc="-5" dirty="0"/>
              <a:t>l</a:t>
            </a:r>
            <a:r>
              <a:rPr dirty="0"/>
              <a:t>d</a:t>
            </a:r>
            <a:r>
              <a:rPr spc="-5" dirty="0"/>
              <a:t> </a:t>
            </a:r>
            <a:r>
              <a:rPr dirty="0"/>
              <a:t>a</a:t>
            </a:r>
            <a:r>
              <a:rPr spc="-5" dirty="0"/>
              <a:t>ppli</a:t>
            </a:r>
            <a:r>
              <a:rPr dirty="0"/>
              <a:t>cat</a:t>
            </a:r>
            <a:r>
              <a:rPr spc="-5" dirty="0"/>
              <a:t>ion</a:t>
            </a:r>
            <a:r>
              <a:rPr dirty="0"/>
              <a:t>s	</a:t>
            </a:r>
            <a:r>
              <a:rPr spc="-5" dirty="0"/>
              <a:t>o</a:t>
            </a:r>
            <a:r>
              <a:rPr dirty="0"/>
              <a:t>f  </a:t>
            </a:r>
            <a:r>
              <a:rPr spc="-5" dirty="0"/>
              <a:t>Hypothesis	</a:t>
            </a:r>
            <a:r>
              <a:rPr spc="-50" dirty="0"/>
              <a:t>Testing</a:t>
            </a:r>
          </a:p>
        </p:txBody>
      </p:sp>
      <p:sp>
        <p:nvSpPr>
          <p:cNvPr id="3" name="object 3"/>
          <p:cNvSpPr txBox="1"/>
          <p:nvPr/>
        </p:nvSpPr>
        <p:spPr>
          <a:xfrm>
            <a:off x="596900" y="2336800"/>
            <a:ext cx="8737600" cy="3675379"/>
          </a:xfrm>
          <a:prstGeom prst="rect">
            <a:avLst/>
          </a:prstGeom>
        </p:spPr>
        <p:txBody>
          <a:bodyPr vert="horz" wrap="square" lIns="0" tIns="73660" rIns="0" bIns="0" rtlCol="0">
            <a:spAutoFit/>
          </a:bodyPr>
          <a:lstStyle/>
          <a:p>
            <a:pPr marL="342900" marR="5080" indent="-330200">
              <a:lnSpc>
                <a:spcPts val="3400"/>
              </a:lnSpc>
              <a:spcBef>
                <a:spcPts val="580"/>
              </a:spcBef>
              <a:buAutoNum type="arabicParenR"/>
              <a:tabLst>
                <a:tab pos="487045" algn="l"/>
              </a:tabLst>
            </a:pPr>
            <a:r>
              <a:rPr sz="3200" spc="-55" dirty="0">
                <a:latin typeface="Arial"/>
                <a:cs typeface="Arial"/>
              </a:rPr>
              <a:t>Testing </a:t>
            </a:r>
            <a:r>
              <a:rPr sz="3200" spc="-5" dirty="0">
                <a:latin typeface="Arial"/>
                <a:cs typeface="Arial"/>
              </a:rPr>
              <a:t>whether </a:t>
            </a:r>
            <a:r>
              <a:rPr sz="3200" dirty="0">
                <a:latin typeface="Arial"/>
                <a:cs typeface="Arial"/>
              </a:rPr>
              <a:t>more men </a:t>
            </a:r>
            <a:r>
              <a:rPr sz="3200" spc="-5" dirty="0">
                <a:latin typeface="Arial"/>
                <a:cs typeface="Arial"/>
              </a:rPr>
              <a:t>than </a:t>
            </a:r>
            <a:r>
              <a:rPr sz="3200" dirty="0">
                <a:latin typeface="Arial"/>
                <a:cs typeface="Arial"/>
              </a:rPr>
              <a:t>women </a:t>
            </a:r>
            <a:r>
              <a:rPr sz="3200" spc="-15" dirty="0">
                <a:latin typeface="Arial"/>
                <a:cs typeface="Arial"/>
              </a:rPr>
              <a:t>suffer  </a:t>
            </a:r>
            <a:r>
              <a:rPr sz="3200" spc="-5" dirty="0">
                <a:latin typeface="Arial"/>
                <a:cs typeface="Arial"/>
              </a:rPr>
              <a:t>from</a:t>
            </a:r>
            <a:r>
              <a:rPr sz="3200" spc="-10" dirty="0">
                <a:latin typeface="Arial"/>
                <a:cs typeface="Arial"/>
              </a:rPr>
              <a:t> </a:t>
            </a:r>
            <a:r>
              <a:rPr sz="3200" spc="-5" dirty="0">
                <a:latin typeface="Arial"/>
                <a:cs typeface="Arial"/>
              </a:rPr>
              <a:t>nightmares.</a:t>
            </a:r>
            <a:endParaRPr sz="3200">
              <a:latin typeface="Arial"/>
              <a:cs typeface="Arial"/>
            </a:endParaRPr>
          </a:p>
          <a:p>
            <a:pPr marL="342900" marR="1103630" indent="-330200">
              <a:lnSpc>
                <a:spcPts val="3400"/>
              </a:lnSpc>
              <a:spcBef>
                <a:spcPts val="1500"/>
              </a:spcBef>
              <a:buAutoNum type="arabicParenR"/>
              <a:tabLst>
                <a:tab pos="494030" algn="l"/>
              </a:tabLst>
            </a:pPr>
            <a:r>
              <a:rPr sz="3200" spc="-5" dirty="0">
                <a:latin typeface="Arial"/>
                <a:cs typeface="Arial"/>
              </a:rPr>
              <a:t>Evaluating the </a:t>
            </a:r>
            <a:r>
              <a:rPr sz="3200" spc="-15" dirty="0">
                <a:latin typeface="Arial"/>
                <a:cs typeface="Arial"/>
              </a:rPr>
              <a:t>effect </a:t>
            </a:r>
            <a:r>
              <a:rPr sz="3200" dirty="0">
                <a:latin typeface="Arial"/>
                <a:cs typeface="Arial"/>
              </a:rPr>
              <a:t>of </a:t>
            </a:r>
            <a:r>
              <a:rPr sz="3200" spc="-5" dirty="0">
                <a:latin typeface="Arial"/>
                <a:cs typeface="Arial"/>
              </a:rPr>
              <a:t>the full </a:t>
            </a:r>
            <a:r>
              <a:rPr sz="3200" dirty="0">
                <a:latin typeface="Arial"/>
                <a:cs typeface="Arial"/>
              </a:rPr>
              <a:t>moon on  </a:t>
            </a:r>
            <a:r>
              <a:rPr sz="3200" spc="-20" dirty="0">
                <a:latin typeface="Arial"/>
                <a:cs typeface="Arial"/>
              </a:rPr>
              <a:t>behavior.</a:t>
            </a:r>
            <a:endParaRPr sz="3200">
              <a:latin typeface="Arial"/>
              <a:cs typeface="Arial"/>
            </a:endParaRPr>
          </a:p>
          <a:p>
            <a:pPr marL="342900" marR="104139" indent="-330200">
              <a:lnSpc>
                <a:spcPts val="3400"/>
              </a:lnSpc>
              <a:spcBef>
                <a:spcPts val="1500"/>
              </a:spcBef>
              <a:buAutoNum type="arabicParenR"/>
              <a:tabLst>
                <a:tab pos="494030" algn="l"/>
              </a:tabLst>
            </a:pPr>
            <a:r>
              <a:rPr sz="3200" dirty="0">
                <a:latin typeface="Arial"/>
                <a:cs typeface="Arial"/>
              </a:rPr>
              <a:t>Checking </a:t>
            </a:r>
            <a:r>
              <a:rPr sz="3200" spc="-5" dirty="0">
                <a:latin typeface="Arial"/>
                <a:cs typeface="Arial"/>
              </a:rPr>
              <a:t>whether </a:t>
            </a:r>
            <a:r>
              <a:rPr sz="3200" dirty="0">
                <a:latin typeface="Arial"/>
                <a:cs typeface="Arial"/>
              </a:rPr>
              <a:t>bumper </a:t>
            </a:r>
            <a:r>
              <a:rPr sz="3200" spc="-5" dirty="0">
                <a:latin typeface="Arial"/>
                <a:cs typeface="Arial"/>
              </a:rPr>
              <a:t>stickers reflect </a:t>
            </a:r>
            <a:r>
              <a:rPr sz="3200" dirty="0">
                <a:latin typeface="Arial"/>
                <a:cs typeface="Arial"/>
              </a:rPr>
              <a:t>car  owner</a:t>
            </a:r>
            <a:r>
              <a:rPr sz="3200" spc="-10" dirty="0">
                <a:latin typeface="Arial"/>
                <a:cs typeface="Arial"/>
              </a:rPr>
              <a:t> </a:t>
            </a:r>
            <a:r>
              <a:rPr sz="3200" spc="-20" dirty="0">
                <a:latin typeface="Arial"/>
                <a:cs typeface="Arial"/>
              </a:rPr>
              <a:t>behavior.</a:t>
            </a:r>
            <a:endParaRPr sz="3200">
              <a:latin typeface="Arial"/>
              <a:cs typeface="Arial"/>
            </a:endParaRPr>
          </a:p>
          <a:p>
            <a:pPr marL="342900" indent="-330200">
              <a:lnSpc>
                <a:spcPct val="100000"/>
              </a:lnSpc>
              <a:spcBef>
                <a:spcPts val="1020"/>
              </a:spcBef>
              <a:buAutoNum type="arabicParenR"/>
              <a:tabLst>
                <a:tab pos="487045" algn="l"/>
              </a:tabLst>
            </a:pPr>
            <a:r>
              <a:rPr sz="3200" spc="-55" dirty="0">
                <a:latin typeface="Arial"/>
                <a:cs typeface="Arial"/>
              </a:rPr>
              <a:t>Testing </a:t>
            </a:r>
            <a:r>
              <a:rPr sz="3200" spc="-5" dirty="0">
                <a:latin typeface="Arial"/>
                <a:cs typeface="Arial"/>
              </a:rPr>
              <a:t>the claims </a:t>
            </a:r>
            <a:r>
              <a:rPr sz="3200" dirty="0">
                <a:latin typeface="Arial"/>
                <a:cs typeface="Arial"/>
              </a:rPr>
              <a:t>of </a:t>
            </a:r>
            <a:r>
              <a:rPr sz="3200" spc="-5" dirty="0">
                <a:latin typeface="Arial"/>
                <a:cs typeface="Arial"/>
              </a:rPr>
              <a:t>handwriting</a:t>
            </a:r>
            <a:r>
              <a:rPr sz="3200" spc="75" dirty="0">
                <a:latin typeface="Arial"/>
                <a:cs typeface="Arial"/>
              </a:rPr>
              <a:t> </a:t>
            </a:r>
            <a:r>
              <a:rPr sz="3200" spc="-5" dirty="0">
                <a:latin typeface="Arial"/>
                <a:cs typeface="Arial"/>
              </a:rPr>
              <a:t>analysts.</a:t>
            </a:r>
            <a:endParaRPr sz="3200">
              <a:latin typeface="Arial"/>
              <a:cs typeface="Aria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82900" y="546100"/>
            <a:ext cx="4300220" cy="695960"/>
          </a:xfrm>
          <a:prstGeom prst="rect">
            <a:avLst/>
          </a:prstGeom>
        </p:spPr>
        <p:txBody>
          <a:bodyPr vert="horz" wrap="square" lIns="0" tIns="12700" rIns="0" bIns="0" rtlCol="0">
            <a:spAutoFit/>
          </a:bodyPr>
          <a:lstStyle/>
          <a:p>
            <a:pPr marL="12700">
              <a:lnSpc>
                <a:spcPct val="100000"/>
              </a:lnSpc>
              <a:spcBef>
                <a:spcPts val="100"/>
              </a:spcBef>
              <a:tabLst>
                <a:tab pos="3179445" algn="l"/>
              </a:tabLst>
            </a:pPr>
            <a:r>
              <a:rPr dirty="0"/>
              <a:t>Hy</a:t>
            </a:r>
            <a:r>
              <a:rPr spc="-5" dirty="0"/>
              <a:t>po</a:t>
            </a:r>
            <a:r>
              <a:rPr dirty="0"/>
              <a:t>t</a:t>
            </a:r>
            <a:r>
              <a:rPr spc="-5" dirty="0"/>
              <a:t>h</a:t>
            </a:r>
            <a:r>
              <a:rPr dirty="0"/>
              <a:t>es</a:t>
            </a:r>
            <a:r>
              <a:rPr spc="-5" dirty="0"/>
              <a:t>i</a:t>
            </a:r>
            <a:r>
              <a:rPr dirty="0"/>
              <a:t>s	</a:t>
            </a:r>
            <a:r>
              <a:rPr spc="-330" dirty="0"/>
              <a:t>T</a:t>
            </a:r>
            <a:r>
              <a:rPr dirty="0"/>
              <a:t>est</a:t>
            </a:r>
          </a:p>
        </p:txBody>
      </p:sp>
      <p:sp>
        <p:nvSpPr>
          <p:cNvPr id="3" name="object 3"/>
          <p:cNvSpPr txBox="1"/>
          <p:nvPr/>
        </p:nvSpPr>
        <p:spPr>
          <a:xfrm>
            <a:off x="596900" y="2061565"/>
            <a:ext cx="118745" cy="219075"/>
          </a:xfrm>
          <a:prstGeom prst="rect">
            <a:avLst/>
          </a:prstGeom>
        </p:spPr>
        <p:txBody>
          <a:bodyPr vert="horz" wrap="square" lIns="0" tIns="14604" rIns="0" bIns="0" rtlCol="0">
            <a:spAutoFit/>
          </a:bodyPr>
          <a:lstStyle/>
          <a:p>
            <a:pPr marL="12700">
              <a:lnSpc>
                <a:spcPct val="100000"/>
              </a:lnSpc>
              <a:spcBef>
                <a:spcPts val="114"/>
              </a:spcBef>
            </a:pPr>
            <a:r>
              <a:rPr sz="1250" spc="-25" dirty="0">
                <a:latin typeface="Trebuchet MS"/>
                <a:cs typeface="Trebuchet MS"/>
              </a:rPr>
              <a:t>●</a:t>
            </a:r>
            <a:endParaRPr sz="1250">
              <a:latin typeface="Trebuchet MS"/>
              <a:cs typeface="Trebuchet MS"/>
            </a:endParaRPr>
          </a:p>
        </p:txBody>
      </p:sp>
      <p:sp>
        <p:nvSpPr>
          <p:cNvPr id="4" name="object 4"/>
          <p:cNvSpPr txBox="1"/>
          <p:nvPr/>
        </p:nvSpPr>
        <p:spPr>
          <a:xfrm>
            <a:off x="596900" y="1928367"/>
            <a:ext cx="8759825" cy="1369060"/>
          </a:xfrm>
          <a:prstGeom prst="rect">
            <a:avLst/>
          </a:prstGeom>
        </p:spPr>
        <p:txBody>
          <a:bodyPr vert="horz" wrap="square" lIns="0" tIns="65405" rIns="0" bIns="0" rtlCol="0">
            <a:spAutoFit/>
          </a:bodyPr>
          <a:lstStyle/>
          <a:p>
            <a:pPr marL="304800" marR="5080">
              <a:lnSpc>
                <a:spcPts val="3000"/>
              </a:lnSpc>
              <a:spcBef>
                <a:spcPts val="515"/>
              </a:spcBef>
              <a:tabLst>
                <a:tab pos="5327015" algn="l"/>
              </a:tabLst>
            </a:pPr>
            <a:r>
              <a:rPr sz="2800" dirty="0">
                <a:latin typeface="Arial"/>
                <a:cs typeface="Arial"/>
              </a:rPr>
              <a:t>In </a:t>
            </a:r>
            <a:r>
              <a:rPr sz="2800" spc="5" dirty="0">
                <a:latin typeface="Arial"/>
                <a:cs typeface="Arial"/>
              </a:rPr>
              <a:t>performing</a:t>
            </a:r>
            <a:r>
              <a:rPr sz="2800" spc="25" dirty="0">
                <a:latin typeface="Arial"/>
                <a:cs typeface="Arial"/>
              </a:rPr>
              <a:t> </a:t>
            </a:r>
            <a:r>
              <a:rPr sz="2800" spc="5" dirty="0">
                <a:latin typeface="Arial"/>
                <a:cs typeface="Arial"/>
              </a:rPr>
              <a:t>Hypothesis</a:t>
            </a:r>
            <a:r>
              <a:rPr sz="2800" spc="-35" dirty="0">
                <a:latin typeface="Arial"/>
                <a:cs typeface="Arial"/>
              </a:rPr>
              <a:t> </a:t>
            </a:r>
            <a:r>
              <a:rPr sz="2800" spc="-60" dirty="0">
                <a:latin typeface="Arial"/>
                <a:cs typeface="Arial"/>
              </a:rPr>
              <a:t>Test,	</a:t>
            </a:r>
            <a:r>
              <a:rPr sz="2800" spc="10" dirty="0">
                <a:latin typeface="Arial"/>
                <a:cs typeface="Arial"/>
              </a:rPr>
              <a:t>we </a:t>
            </a:r>
            <a:r>
              <a:rPr sz="2800" spc="5" dirty="0">
                <a:latin typeface="Arial"/>
                <a:cs typeface="Arial"/>
              </a:rPr>
              <a:t>essentially put</a:t>
            </a:r>
            <a:r>
              <a:rPr sz="2800" spc="-90" dirty="0">
                <a:latin typeface="Arial"/>
                <a:cs typeface="Arial"/>
              </a:rPr>
              <a:t> </a:t>
            </a:r>
            <a:r>
              <a:rPr sz="2800" spc="5" dirty="0">
                <a:latin typeface="Arial"/>
                <a:cs typeface="Arial"/>
              </a:rPr>
              <a:t>the  null hypothesis on</a:t>
            </a:r>
            <a:r>
              <a:rPr sz="2800" spc="-15" dirty="0">
                <a:latin typeface="Arial"/>
                <a:cs typeface="Arial"/>
              </a:rPr>
              <a:t> </a:t>
            </a:r>
            <a:r>
              <a:rPr sz="2800" dirty="0">
                <a:latin typeface="Arial"/>
                <a:cs typeface="Arial"/>
              </a:rPr>
              <a:t>trial.</a:t>
            </a:r>
            <a:endParaRPr sz="2800">
              <a:latin typeface="Arial"/>
              <a:cs typeface="Arial"/>
            </a:endParaRPr>
          </a:p>
          <a:p>
            <a:pPr marL="304800" indent="-292100">
              <a:lnSpc>
                <a:spcPct val="100000"/>
              </a:lnSpc>
              <a:spcBef>
                <a:spcPts val="800"/>
              </a:spcBef>
              <a:buSzPct val="44642"/>
              <a:buFont typeface="Trebuchet MS"/>
              <a:buChar char="●"/>
              <a:tabLst>
                <a:tab pos="304800" algn="l"/>
              </a:tabLst>
            </a:pPr>
            <a:r>
              <a:rPr sz="2800" spc="-20" dirty="0">
                <a:latin typeface="Arial"/>
                <a:cs typeface="Arial"/>
              </a:rPr>
              <a:t>We </a:t>
            </a:r>
            <a:r>
              <a:rPr sz="2800" spc="5" dirty="0">
                <a:latin typeface="Arial"/>
                <a:cs typeface="Arial"/>
              </a:rPr>
              <a:t>begin by assuming </a:t>
            </a:r>
            <a:r>
              <a:rPr sz="2800" spc="10" dirty="0">
                <a:latin typeface="Arial"/>
                <a:cs typeface="Arial"/>
              </a:rPr>
              <a:t>H</a:t>
            </a:r>
            <a:r>
              <a:rPr sz="2775" spc="15" baseline="-34534" dirty="0">
                <a:latin typeface="Arial"/>
                <a:cs typeface="Arial"/>
              </a:rPr>
              <a:t>0 </a:t>
            </a:r>
            <a:r>
              <a:rPr sz="2800" spc="5" dirty="0">
                <a:latin typeface="Arial"/>
                <a:cs typeface="Arial"/>
              </a:rPr>
              <a:t>is</a:t>
            </a:r>
            <a:r>
              <a:rPr sz="2800" spc="-10" dirty="0">
                <a:latin typeface="Arial"/>
                <a:cs typeface="Arial"/>
              </a:rPr>
              <a:t> </a:t>
            </a:r>
            <a:r>
              <a:rPr sz="2800" spc="5" dirty="0">
                <a:latin typeface="Arial"/>
                <a:cs typeface="Arial"/>
              </a:rPr>
              <a:t>true.</a:t>
            </a:r>
            <a:endParaRPr sz="2800">
              <a:latin typeface="Arial"/>
              <a:cs typeface="Arial"/>
            </a:endParaRPr>
          </a:p>
        </p:txBody>
      </p:sp>
      <p:sp>
        <p:nvSpPr>
          <p:cNvPr id="5" name="object 5"/>
          <p:cNvSpPr txBox="1"/>
          <p:nvPr/>
        </p:nvSpPr>
        <p:spPr>
          <a:xfrm>
            <a:off x="596900" y="3610965"/>
            <a:ext cx="118745" cy="219075"/>
          </a:xfrm>
          <a:prstGeom prst="rect">
            <a:avLst/>
          </a:prstGeom>
        </p:spPr>
        <p:txBody>
          <a:bodyPr vert="horz" wrap="square" lIns="0" tIns="14604" rIns="0" bIns="0" rtlCol="0">
            <a:spAutoFit/>
          </a:bodyPr>
          <a:lstStyle/>
          <a:p>
            <a:pPr marL="12700">
              <a:lnSpc>
                <a:spcPct val="100000"/>
              </a:lnSpc>
              <a:spcBef>
                <a:spcPts val="114"/>
              </a:spcBef>
            </a:pPr>
            <a:r>
              <a:rPr sz="1250" spc="-25" dirty="0">
                <a:latin typeface="Trebuchet MS"/>
                <a:cs typeface="Trebuchet MS"/>
              </a:rPr>
              <a:t>●</a:t>
            </a:r>
            <a:endParaRPr sz="1250">
              <a:latin typeface="Trebuchet MS"/>
              <a:cs typeface="Trebuchet MS"/>
            </a:endParaRPr>
          </a:p>
        </p:txBody>
      </p:sp>
      <p:sp>
        <p:nvSpPr>
          <p:cNvPr id="6" name="object 6"/>
          <p:cNvSpPr txBox="1"/>
          <p:nvPr/>
        </p:nvSpPr>
        <p:spPr>
          <a:xfrm>
            <a:off x="596900" y="4157065"/>
            <a:ext cx="118745" cy="219075"/>
          </a:xfrm>
          <a:prstGeom prst="rect">
            <a:avLst/>
          </a:prstGeom>
        </p:spPr>
        <p:txBody>
          <a:bodyPr vert="horz" wrap="square" lIns="0" tIns="14604" rIns="0" bIns="0" rtlCol="0">
            <a:spAutoFit/>
          </a:bodyPr>
          <a:lstStyle/>
          <a:p>
            <a:pPr marL="12700">
              <a:lnSpc>
                <a:spcPct val="100000"/>
              </a:lnSpc>
              <a:spcBef>
                <a:spcPts val="114"/>
              </a:spcBef>
            </a:pPr>
            <a:r>
              <a:rPr sz="1250" spc="-25" dirty="0">
                <a:latin typeface="Trebuchet MS"/>
                <a:cs typeface="Trebuchet MS"/>
              </a:rPr>
              <a:t>●</a:t>
            </a:r>
            <a:endParaRPr sz="1250">
              <a:latin typeface="Trebuchet MS"/>
              <a:cs typeface="Trebuchet MS"/>
            </a:endParaRPr>
          </a:p>
        </p:txBody>
      </p:sp>
      <p:sp>
        <p:nvSpPr>
          <p:cNvPr id="7" name="object 7"/>
          <p:cNvSpPr txBox="1"/>
          <p:nvPr/>
        </p:nvSpPr>
        <p:spPr>
          <a:xfrm>
            <a:off x="596900" y="5173065"/>
            <a:ext cx="118745" cy="219075"/>
          </a:xfrm>
          <a:prstGeom prst="rect">
            <a:avLst/>
          </a:prstGeom>
        </p:spPr>
        <p:txBody>
          <a:bodyPr vert="horz" wrap="square" lIns="0" tIns="14604" rIns="0" bIns="0" rtlCol="0">
            <a:spAutoFit/>
          </a:bodyPr>
          <a:lstStyle/>
          <a:p>
            <a:pPr marL="12700">
              <a:lnSpc>
                <a:spcPct val="100000"/>
              </a:lnSpc>
              <a:spcBef>
                <a:spcPts val="114"/>
              </a:spcBef>
            </a:pPr>
            <a:r>
              <a:rPr sz="1250" spc="-25" dirty="0">
                <a:latin typeface="Trebuchet MS"/>
                <a:cs typeface="Trebuchet MS"/>
              </a:rPr>
              <a:t>●</a:t>
            </a:r>
            <a:endParaRPr sz="1250">
              <a:latin typeface="Trebuchet MS"/>
              <a:cs typeface="Trebuchet MS"/>
            </a:endParaRPr>
          </a:p>
        </p:txBody>
      </p:sp>
      <p:sp>
        <p:nvSpPr>
          <p:cNvPr id="8" name="object 8"/>
          <p:cNvSpPr txBox="1"/>
          <p:nvPr/>
        </p:nvSpPr>
        <p:spPr>
          <a:xfrm>
            <a:off x="889000" y="3373526"/>
            <a:ext cx="8733155" cy="2108200"/>
          </a:xfrm>
          <a:prstGeom prst="rect">
            <a:avLst/>
          </a:prstGeom>
        </p:spPr>
        <p:txBody>
          <a:bodyPr vert="horz" wrap="square" lIns="0" tIns="118745" rIns="0" bIns="0" rtlCol="0">
            <a:spAutoFit/>
          </a:bodyPr>
          <a:lstStyle/>
          <a:p>
            <a:pPr marL="12700">
              <a:lnSpc>
                <a:spcPct val="100000"/>
              </a:lnSpc>
              <a:spcBef>
                <a:spcPts val="935"/>
              </a:spcBef>
            </a:pPr>
            <a:r>
              <a:rPr sz="2800" spc="5" dirty="0">
                <a:latin typeface="Arial"/>
                <a:cs typeface="Arial"/>
              </a:rPr>
              <a:t>The random sample provides the</a:t>
            </a:r>
            <a:r>
              <a:rPr sz="2800" spc="-25" dirty="0">
                <a:latin typeface="Arial"/>
                <a:cs typeface="Arial"/>
              </a:rPr>
              <a:t> </a:t>
            </a:r>
            <a:r>
              <a:rPr sz="2800" spc="5" dirty="0">
                <a:latin typeface="Arial"/>
                <a:cs typeface="Arial"/>
              </a:rPr>
              <a:t>evidence.</a:t>
            </a:r>
            <a:endParaRPr sz="2800">
              <a:latin typeface="Arial"/>
              <a:cs typeface="Arial"/>
            </a:endParaRPr>
          </a:p>
          <a:p>
            <a:pPr marL="12700" marR="5080">
              <a:lnSpc>
                <a:spcPts val="3000"/>
              </a:lnSpc>
              <a:spcBef>
                <a:spcPts val="1240"/>
              </a:spcBef>
            </a:pPr>
            <a:r>
              <a:rPr sz="2800" spc="5" dirty="0">
                <a:latin typeface="Arial"/>
                <a:cs typeface="Arial"/>
              </a:rPr>
              <a:t>The Hypothesis test involves measuring the strength of  disagreement between the sample and </a:t>
            </a:r>
            <a:r>
              <a:rPr sz="2800" spc="10" dirty="0">
                <a:latin typeface="Arial"/>
                <a:cs typeface="Arial"/>
              </a:rPr>
              <a:t>H</a:t>
            </a:r>
            <a:r>
              <a:rPr sz="2775" spc="15" baseline="-34534" dirty="0">
                <a:latin typeface="Arial"/>
                <a:cs typeface="Arial"/>
              </a:rPr>
              <a:t>0</a:t>
            </a:r>
            <a:r>
              <a:rPr sz="2775" spc="487" baseline="-34534" dirty="0">
                <a:latin typeface="Arial"/>
                <a:cs typeface="Arial"/>
              </a:rPr>
              <a:t> </a:t>
            </a:r>
            <a:r>
              <a:rPr sz="2800" dirty="0">
                <a:latin typeface="Arial"/>
                <a:cs typeface="Arial"/>
              </a:rPr>
              <a:t>.</a:t>
            </a:r>
            <a:endParaRPr sz="2800">
              <a:latin typeface="Arial"/>
              <a:cs typeface="Arial"/>
            </a:endParaRPr>
          </a:p>
          <a:p>
            <a:pPr marL="12700">
              <a:lnSpc>
                <a:spcPct val="100000"/>
              </a:lnSpc>
              <a:spcBef>
                <a:spcPts val="1600"/>
              </a:spcBef>
            </a:pPr>
            <a:r>
              <a:rPr sz="2800" spc="-45" dirty="0">
                <a:latin typeface="Arial"/>
                <a:cs typeface="Arial"/>
              </a:rPr>
              <a:t>Two </a:t>
            </a:r>
            <a:r>
              <a:rPr sz="2800" spc="5" dirty="0">
                <a:latin typeface="Arial"/>
                <a:cs typeface="Arial"/>
              </a:rPr>
              <a:t>methods</a:t>
            </a:r>
            <a:r>
              <a:rPr sz="2800" spc="40" dirty="0">
                <a:latin typeface="Arial"/>
                <a:cs typeface="Arial"/>
              </a:rPr>
              <a:t> </a:t>
            </a:r>
            <a:r>
              <a:rPr sz="2800" dirty="0">
                <a:latin typeface="Arial"/>
                <a:cs typeface="Arial"/>
              </a:rPr>
              <a:t>:</a:t>
            </a:r>
            <a:endParaRPr sz="2800">
              <a:latin typeface="Arial"/>
              <a:cs typeface="Arial"/>
            </a:endParaRPr>
          </a:p>
        </p:txBody>
      </p:sp>
      <p:sp>
        <p:nvSpPr>
          <p:cNvPr id="9" name="object 9"/>
          <p:cNvSpPr txBox="1"/>
          <p:nvPr/>
        </p:nvSpPr>
        <p:spPr>
          <a:xfrm>
            <a:off x="596900" y="5443626"/>
            <a:ext cx="9186545" cy="1117600"/>
          </a:xfrm>
          <a:prstGeom prst="rect">
            <a:avLst/>
          </a:prstGeom>
        </p:spPr>
        <p:txBody>
          <a:bodyPr vert="horz" wrap="square" lIns="0" tIns="131445" rIns="0" bIns="0" rtlCol="0">
            <a:spAutoFit/>
          </a:bodyPr>
          <a:lstStyle/>
          <a:p>
            <a:pPr marL="423545" indent="-410845">
              <a:lnSpc>
                <a:spcPct val="100000"/>
              </a:lnSpc>
              <a:spcBef>
                <a:spcPts val="1035"/>
              </a:spcBef>
              <a:buAutoNum type="arabicParenR"/>
              <a:tabLst>
                <a:tab pos="424180" algn="l"/>
              </a:tabLst>
            </a:pPr>
            <a:r>
              <a:rPr sz="2800" spc="-5" dirty="0">
                <a:latin typeface="Arial"/>
                <a:cs typeface="Arial"/>
              </a:rPr>
              <a:t>Traditional </a:t>
            </a:r>
            <a:r>
              <a:rPr sz="2800" spc="5" dirty="0">
                <a:latin typeface="Arial"/>
                <a:cs typeface="Arial"/>
              </a:rPr>
              <a:t>Method </a:t>
            </a:r>
            <a:r>
              <a:rPr sz="2800" dirty="0">
                <a:latin typeface="Arial"/>
                <a:cs typeface="Arial"/>
              </a:rPr>
              <a:t>: </a:t>
            </a:r>
            <a:r>
              <a:rPr sz="2800" spc="5" dirty="0">
                <a:latin typeface="Arial"/>
                <a:cs typeface="Arial"/>
              </a:rPr>
              <a:t>Rejection region</a:t>
            </a:r>
            <a:r>
              <a:rPr sz="2800" spc="-5" dirty="0">
                <a:latin typeface="Arial"/>
                <a:cs typeface="Arial"/>
              </a:rPr>
              <a:t> </a:t>
            </a:r>
            <a:r>
              <a:rPr sz="2800" spc="5" dirty="0">
                <a:latin typeface="Arial"/>
                <a:cs typeface="Arial"/>
              </a:rPr>
              <a:t>approach</a:t>
            </a:r>
            <a:endParaRPr sz="2800">
              <a:latin typeface="Arial"/>
              <a:cs typeface="Arial"/>
            </a:endParaRPr>
          </a:p>
          <a:p>
            <a:pPr marL="429895" indent="-417195">
              <a:lnSpc>
                <a:spcPct val="100000"/>
              </a:lnSpc>
              <a:spcBef>
                <a:spcPts val="940"/>
              </a:spcBef>
              <a:buAutoNum type="arabicParenR"/>
              <a:tabLst>
                <a:tab pos="430530" algn="l"/>
              </a:tabLst>
            </a:pPr>
            <a:r>
              <a:rPr sz="2800" b="1" spc="5" dirty="0">
                <a:solidFill>
                  <a:srgbClr val="3465A4"/>
                </a:solidFill>
                <a:latin typeface="Arial"/>
                <a:cs typeface="Arial"/>
              </a:rPr>
              <a:t>P-value approach (Used </a:t>
            </a:r>
            <a:r>
              <a:rPr sz="2800" b="1" dirty="0">
                <a:solidFill>
                  <a:srgbClr val="3465A4"/>
                </a:solidFill>
                <a:latin typeface="Arial"/>
                <a:cs typeface="Arial"/>
              </a:rPr>
              <a:t>in </a:t>
            </a:r>
            <a:r>
              <a:rPr sz="2800" b="1" spc="5" dirty="0">
                <a:solidFill>
                  <a:srgbClr val="3465A4"/>
                </a:solidFill>
                <a:latin typeface="Arial"/>
                <a:cs typeface="Arial"/>
              </a:rPr>
              <a:t>book – Commonly</a:t>
            </a:r>
            <a:r>
              <a:rPr sz="2800" b="1" spc="-30" dirty="0">
                <a:solidFill>
                  <a:srgbClr val="3465A4"/>
                </a:solidFill>
                <a:latin typeface="Arial"/>
                <a:cs typeface="Arial"/>
              </a:rPr>
              <a:t> </a:t>
            </a:r>
            <a:r>
              <a:rPr sz="2800" b="1" spc="5" dirty="0">
                <a:solidFill>
                  <a:srgbClr val="3465A4"/>
                </a:solidFill>
                <a:latin typeface="Arial"/>
                <a:cs typeface="Arial"/>
              </a:rPr>
              <a:t>used)</a:t>
            </a:r>
            <a:endParaRPr sz="2800">
              <a:latin typeface="Arial"/>
              <a:cs typeface="Aria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06900" y="546100"/>
            <a:ext cx="1267460" cy="695960"/>
          </a:xfrm>
          <a:prstGeom prst="rect">
            <a:avLst/>
          </a:prstGeom>
        </p:spPr>
        <p:txBody>
          <a:bodyPr vert="horz" wrap="square" lIns="0" tIns="12700" rIns="0" bIns="0" rtlCol="0">
            <a:spAutoFit/>
          </a:bodyPr>
          <a:lstStyle/>
          <a:p>
            <a:pPr marL="12700">
              <a:lnSpc>
                <a:spcPct val="100000"/>
              </a:lnSpc>
              <a:spcBef>
                <a:spcPts val="100"/>
              </a:spcBef>
            </a:pPr>
            <a:r>
              <a:rPr sz="4400" b="1" dirty="0">
                <a:latin typeface="Arial"/>
                <a:cs typeface="Arial"/>
              </a:rPr>
              <a:t>N</a:t>
            </a:r>
            <a:r>
              <a:rPr sz="4400" b="1" spc="-5" dirty="0">
                <a:latin typeface="Arial"/>
                <a:cs typeface="Arial"/>
              </a:rPr>
              <a:t>o</a:t>
            </a:r>
            <a:r>
              <a:rPr sz="4400" b="1" dirty="0">
                <a:latin typeface="Arial"/>
                <a:cs typeface="Arial"/>
              </a:rPr>
              <a:t>te</a:t>
            </a:r>
            <a:endParaRPr sz="4400">
              <a:latin typeface="Arial"/>
              <a:cs typeface="Arial"/>
            </a:endParaRPr>
          </a:p>
        </p:txBody>
      </p:sp>
      <p:sp>
        <p:nvSpPr>
          <p:cNvPr id="3" name="object 3"/>
          <p:cNvSpPr txBox="1"/>
          <p:nvPr/>
        </p:nvSpPr>
        <p:spPr>
          <a:xfrm>
            <a:off x="596900" y="1714500"/>
            <a:ext cx="8755380" cy="1389380"/>
          </a:xfrm>
          <a:prstGeom prst="rect">
            <a:avLst/>
          </a:prstGeom>
        </p:spPr>
        <p:txBody>
          <a:bodyPr vert="horz" wrap="square" lIns="0" tIns="62230" rIns="0" bIns="0" rtlCol="0">
            <a:spAutoFit/>
          </a:bodyPr>
          <a:lstStyle/>
          <a:p>
            <a:pPr marL="342900" marR="5080" indent="-330200">
              <a:lnSpc>
                <a:spcPct val="89800"/>
              </a:lnSpc>
              <a:spcBef>
                <a:spcPts val="490"/>
              </a:spcBef>
            </a:pPr>
            <a:r>
              <a:rPr sz="3200" b="1" spc="-5" dirty="0">
                <a:solidFill>
                  <a:srgbClr val="3465A4"/>
                </a:solidFill>
                <a:latin typeface="Arial"/>
                <a:cs typeface="Arial"/>
              </a:rPr>
              <a:t>In any hypothesis </a:t>
            </a:r>
            <a:r>
              <a:rPr sz="3200" b="1" dirty="0">
                <a:solidFill>
                  <a:srgbClr val="3465A4"/>
                </a:solidFill>
                <a:latin typeface="Arial"/>
                <a:cs typeface="Arial"/>
              </a:rPr>
              <a:t>test, </a:t>
            </a:r>
            <a:r>
              <a:rPr sz="3200" b="1" spc="-5" dirty="0">
                <a:solidFill>
                  <a:srgbClr val="3465A4"/>
                </a:solidFill>
                <a:latin typeface="Arial"/>
                <a:cs typeface="Arial"/>
              </a:rPr>
              <a:t>we </a:t>
            </a:r>
            <a:r>
              <a:rPr sz="3200" b="1" dirty="0">
                <a:solidFill>
                  <a:srgbClr val="3465A4"/>
                </a:solidFill>
                <a:latin typeface="Arial"/>
                <a:cs typeface="Arial"/>
              </a:rPr>
              <a:t>are </a:t>
            </a:r>
            <a:r>
              <a:rPr sz="3200" b="1" spc="-5" dirty="0">
                <a:solidFill>
                  <a:srgbClr val="3465A4"/>
                </a:solidFill>
                <a:latin typeface="Arial"/>
                <a:cs typeface="Arial"/>
              </a:rPr>
              <a:t>calculating  conditional probabilities based on the  assumption that the null hypothesis is</a:t>
            </a:r>
            <a:r>
              <a:rPr sz="3200" b="1" spc="15" dirty="0">
                <a:solidFill>
                  <a:srgbClr val="3465A4"/>
                </a:solidFill>
                <a:latin typeface="Arial"/>
                <a:cs typeface="Arial"/>
              </a:rPr>
              <a:t> </a:t>
            </a:r>
            <a:r>
              <a:rPr sz="3200" b="1" spc="-5" dirty="0">
                <a:solidFill>
                  <a:srgbClr val="3465A4"/>
                </a:solidFill>
                <a:latin typeface="Arial"/>
                <a:cs typeface="Arial"/>
              </a:rPr>
              <a:t>true.</a:t>
            </a:r>
            <a:endParaRPr sz="3200">
              <a:latin typeface="Arial"/>
              <a:cs typeface="Aria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9100" y="317500"/>
            <a:ext cx="6711950" cy="695960"/>
          </a:xfrm>
          <a:prstGeom prst="rect">
            <a:avLst/>
          </a:prstGeom>
        </p:spPr>
        <p:txBody>
          <a:bodyPr vert="horz" wrap="square" lIns="0" tIns="12700" rIns="0" bIns="0" rtlCol="0">
            <a:spAutoFit/>
          </a:bodyPr>
          <a:lstStyle/>
          <a:p>
            <a:pPr marL="12700">
              <a:lnSpc>
                <a:spcPct val="100000"/>
              </a:lnSpc>
              <a:spcBef>
                <a:spcPts val="100"/>
              </a:spcBef>
              <a:tabLst>
                <a:tab pos="1430020" algn="l"/>
                <a:tab pos="5280025" algn="l"/>
              </a:tabLst>
            </a:pPr>
            <a:r>
              <a:rPr spc="-330" dirty="0"/>
              <a:t>T</a:t>
            </a:r>
            <a:r>
              <a:rPr dirty="0"/>
              <a:t>y</a:t>
            </a:r>
            <a:r>
              <a:rPr spc="-5" dirty="0"/>
              <a:t>p</a:t>
            </a:r>
            <a:r>
              <a:rPr dirty="0"/>
              <a:t>e	</a:t>
            </a:r>
            <a:r>
              <a:rPr spc="-5" dirty="0"/>
              <a:t>o</a:t>
            </a:r>
            <a:r>
              <a:rPr dirty="0"/>
              <a:t>f</a:t>
            </a:r>
            <a:r>
              <a:rPr spc="-5" dirty="0"/>
              <a:t> </a:t>
            </a:r>
            <a:r>
              <a:rPr dirty="0"/>
              <a:t>Hy</a:t>
            </a:r>
            <a:r>
              <a:rPr spc="-5" dirty="0"/>
              <a:t>po</a:t>
            </a:r>
            <a:r>
              <a:rPr dirty="0"/>
              <a:t>t</a:t>
            </a:r>
            <a:r>
              <a:rPr spc="-5" dirty="0"/>
              <a:t>h</a:t>
            </a:r>
            <a:r>
              <a:rPr dirty="0"/>
              <a:t>es</a:t>
            </a:r>
            <a:r>
              <a:rPr spc="-5" dirty="0"/>
              <a:t>i</a:t>
            </a:r>
            <a:r>
              <a:rPr dirty="0"/>
              <a:t>s	</a:t>
            </a:r>
            <a:r>
              <a:rPr spc="-330" dirty="0"/>
              <a:t>T</a:t>
            </a:r>
            <a:r>
              <a:rPr dirty="0"/>
              <a:t>ests</a:t>
            </a:r>
          </a:p>
        </p:txBody>
      </p:sp>
      <p:sp>
        <p:nvSpPr>
          <p:cNvPr id="3" name="object 3"/>
          <p:cNvSpPr/>
          <p:nvPr/>
        </p:nvSpPr>
        <p:spPr>
          <a:xfrm>
            <a:off x="521307" y="1560280"/>
            <a:ext cx="9257084" cy="510251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0"/>
            <a:ext cx="9296400" cy="2031325"/>
          </a:xfrm>
        </p:spPr>
        <p:txBody>
          <a:bodyPr/>
          <a:lstStyle/>
          <a:p>
            <a:r>
              <a:rPr lang="en-US" dirty="0" smtClean="0"/>
              <a:t>Types of Statistical Hypotheses</a:t>
            </a:r>
            <a:br>
              <a:rPr lang="en-US" dirty="0" smtClean="0"/>
            </a:br>
            <a:r>
              <a:rPr lang="en-US" dirty="0" smtClean="0"/>
              <a:t/>
            </a:r>
            <a:br>
              <a:rPr lang="en-US" dirty="0" smtClean="0"/>
            </a:br>
            <a:endParaRPr lang="en-US" dirty="0"/>
          </a:p>
        </p:txBody>
      </p:sp>
      <p:sp>
        <p:nvSpPr>
          <p:cNvPr id="3" name="Text Placeholder 2"/>
          <p:cNvSpPr>
            <a:spLocks noGrp="1"/>
          </p:cNvSpPr>
          <p:nvPr>
            <p:ph type="body" idx="1"/>
          </p:nvPr>
        </p:nvSpPr>
        <p:spPr>
          <a:xfrm>
            <a:off x="234950" y="882650"/>
            <a:ext cx="9836150" cy="5047536"/>
          </a:xfrm>
        </p:spPr>
        <p:txBody>
          <a:bodyPr/>
          <a:lstStyle/>
          <a:p>
            <a:r>
              <a:rPr lang="en-US" sz="3200" b="1" dirty="0" smtClean="0"/>
              <a:t>Null hypothesis</a:t>
            </a:r>
            <a:r>
              <a:rPr lang="en-US" sz="3200" dirty="0" smtClean="0"/>
              <a:t>. </a:t>
            </a:r>
          </a:p>
          <a:p>
            <a:pPr algn="just"/>
            <a:r>
              <a:rPr lang="en-US" sz="3200" dirty="0" smtClean="0"/>
              <a:t>The null hypothesis, denoted by H</a:t>
            </a:r>
            <a:r>
              <a:rPr lang="en-US" sz="3200" baseline="-25000" dirty="0" smtClean="0"/>
              <a:t>o</a:t>
            </a:r>
            <a:r>
              <a:rPr lang="en-US" sz="3200" dirty="0" smtClean="0"/>
              <a:t>, is usually the hypothesis that sample observations result purely from chance.</a:t>
            </a:r>
          </a:p>
          <a:p>
            <a:pPr algn="just"/>
            <a:endParaRPr lang="en-US" sz="3200" b="1" dirty="0" smtClean="0"/>
          </a:p>
          <a:p>
            <a:pPr algn="just"/>
            <a:r>
              <a:rPr lang="en-US" sz="3200" b="1" dirty="0" smtClean="0"/>
              <a:t>Alternative hypothesis</a:t>
            </a:r>
            <a:r>
              <a:rPr lang="en-US" sz="3200" dirty="0" smtClean="0"/>
              <a:t>. </a:t>
            </a:r>
          </a:p>
          <a:p>
            <a:pPr algn="just"/>
            <a:r>
              <a:rPr lang="en-US" sz="3200" dirty="0" smtClean="0"/>
              <a:t>The alternative hypothesis, denoted by H</a:t>
            </a:r>
            <a:r>
              <a:rPr lang="en-US" sz="3200" baseline="-25000" dirty="0" smtClean="0"/>
              <a:t>1</a:t>
            </a:r>
            <a:r>
              <a:rPr lang="en-US" sz="3200" dirty="0" smtClean="0"/>
              <a:t> or H</a:t>
            </a:r>
            <a:r>
              <a:rPr lang="en-US" sz="3200" baseline="-25000" dirty="0" smtClean="0"/>
              <a:t>a</a:t>
            </a:r>
            <a:r>
              <a:rPr lang="en-US" sz="3200" dirty="0" smtClean="0"/>
              <a:t>, is the hypothesis that sample observations are influenced by some non-random cause.</a:t>
            </a:r>
          </a:p>
          <a:p>
            <a:pPr algn="just"/>
            <a:endParaRPr lang="en-US" sz="4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78200" y="546100"/>
            <a:ext cx="3317240" cy="695960"/>
          </a:xfrm>
          <a:prstGeom prst="rect">
            <a:avLst/>
          </a:prstGeom>
        </p:spPr>
        <p:txBody>
          <a:bodyPr vert="horz" wrap="square" lIns="0" tIns="12700" rIns="0" bIns="0" rtlCol="0">
            <a:spAutoFit/>
          </a:bodyPr>
          <a:lstStyle/>
          <a:p>
            <a:pPr marL="12700">
              <a:lnSpc>
                <a:spcPct val="100000"/>
              </a:lnSpc>
              <a:spcBef>
                <a:spcPts val="100"/>
              </a:spcBef>
            </a:pPr>
            <a:r>
              <a:rPr spc="-5" dirty="0"/>
              <a:t>test-statistic</a:t>
            </a:r>
          </a:p>
        </p:txBody>
      </p:sp>
      <p:sp>
        <p:nvSpPr>
          <p:cNvPr id="3" name="object 3"/>
          <p:cNvSpPr txBox="1"/>
          <p:nvPr/>
        </p:nvSpPr>
        <p:spPr>
          <a:xfrm>
            <a:off x="596900" y="1858264"/>
            <a:ext cx="126364" cy="234315"/>
          </a:xfrm>
          <a:prstGeom prst="rect">
            <a:avLst/>
          </a:prstGeom>
        </p:spPr>
        <p:txBody>
          <a:bodyPr vert="horz" wrap="square" lIns="0" tIns="14604" rIns="0" bIns="0" rtlCol="0">
            <a:spAutoFit/>
          </a:bodyPr>
          <a:lstStyle/>
          <a:p>
            <a:pPr marL="12700">
              <a:lnSpc>
                <a:spcPct val="100000"/>
              </a:lnSpc>
              <a:spcBef>
                <a:spcPts val="114"/>
              </a:spcBef>
            </a:pPr>
            <a:r>
              <a:rPr sz="1350" spc="-25" dirty="0">
                <a:latin typeface="Trebuchet MS"/>
                <a:cs typeface="Trebuchet MS"/>
              </a:rPr>
              <a:t>●</a:t>
            </a:r>
            <a:endParaRPr sz="1350">
              <a:latin typeface="Trebuchet MS"/>
              <a:cs typeface="Trebuchet MS"/>
            </a:endParaRPr>
          </a:p>
        </p:txBody>
      </p:sp>
      <p:sp>
        <p:nvSpPr>
          <p:cNvPr id="4" name="object 4"/>
          <p:cNvSpPr txBox="1"/>
          <p:nvPr/>
        </p:nvSpPr>
        <p:spPr>
          <a:xfrm>
            <a:off x="596900" y="3280664"/>
            <a:ext cx="126364" cy="234315"/>
          </a:xfrm>
          <a:prstGeom prst="rect">
            <a:avLst/>
          </a:prstGeom>
        </p:spPr>
        <p:txBody>
          <a:bodyPr vert="horz" wrap="square" lIns="0" tIns="14604" rIns="0" bIns="0" rtlCol="0">
            <a:spAutoFit/>
          </a:bodyPr>
          <a:lstStyle/>
          <a:p>
            <a:pPr marL="12700">
              <a:lnSpc>
                <a:spcPct val="100000"/>
              </a:lnSpc>
              <a:spcBef>
                <a:spcPts val="114"/>
              </a:spcBef>
            </a:pPr>
            <a:r>
              <a:rPr sz="1350" spc="-25" dirty="0">
                <a:latin typeface="Trebuchet MS"/>
                <a:cs typeface="Trebuchet MS"/>
              </a:rPr>
              <a:t>●</a:t>
            </a:r>
            <a:endParaRPr sz="1350">
              <a:latin typeface="Trebuchet MS"/>
              <a:cs typeface="Trebuchet MS"/>
            </a:endParaRPr>
          </a:p>
        </p:txBody>
      </p:sp>
      <p:sp>
        <p:nvSpPr>
          <p:cNvPr id="5" name="object 5"/>
          <p:cNvSpPr txBox="1"/>
          <p:nvPr/>
        </p:nvSpPr>
        <p:spPr>
          <a:xfrm>
            <a:off x="596900" y="4271264"/>
            <a:ext cx="126364" cy="234315"/>
          </a:xfrm>
          <a:prstGeom prst="rect">
            <a:avLst/>
          </a:prstGeom>
        </p:spPr>
        <p:txBody>
          <a:bodyPr vert="horz" wrap="square" lIns="0" tIns="14604" rIns="0" bIns="0" rtlCol="0">
            <a:spAutoFit/>
          </a:bodyPr>
          <a:lstStyle/>
          <a:p>
            <a:pPr marL="12700">
              <a:lnSpc>
                <a:spcPct val="100000"/>
              </a:lnSpc>
              <a:spcBef>
                <a:spcPts val="114"/>
              </a:spcBef>
            </a:pPr>
            <a:r>
              <a:rPr sz="1350" spc="-25" dirty="0">
                <a:latin typeface="Trebuchet MS"/>
                <a:cs typeface="Trebuchet MS"/>
              </a:rPr>
              <a:t>●</a:t>
            </a:r>
            <a:endParaRPr sz="1350">
              <a:latin typeface="Trebuchet MS"/>
              <a:cs typeface="Trebuchet MS"/>
            </a:endParaRPr>
          </a:p>
        </p:txBody>
      </p:sp>
      <p:sp>
        <p:nvSpPr>
          <p:cNvPr id="6" name="object 6"/>
          <p:cNvSpPr txBox="1"/>
          <p:nvPr/>
        </p:nvSpPr>
        <p:spPr>
          <a:xfrm>
            <a:off x="596900" y="5376164"/>
            <a:ext cx="126364" cy="234315"/>
          </a:xfrm>
          <a:prstGeom prst="rect">
            <a:avLst/>
          </a:prstGeom>
        </p:spPr>
        <p:txBody>
          <a:bodyPr vert="horz" wrap="square" lIns="0" tIns="14604" rIns="0" bIns="0" rtlCol="0">
            <a:spAutoFit/>
          </a:bodyPr>
          <a:lstStyle/>
          <a:p>
            <a:pPr marL="12700">
              <a:lnSpc>
                <a:spcPct val="100000"/>
              </a:lnSpc>
              <a:spcBef>
                <a:spcPts val="114"/>
              </a:spcBef>
            </a:pPr>
            <a:r>
              <a:rPr sz="1350" spc="-25" dirty="0">
                <a:latin typeface="Trebuchet MS"/>
                <a:cs typeface="Trebuchet MS"/>
              </a:rPr>
              <a:t>●</a:t>
            </a:r>
            <a:endParaRPr sz="1350">
              <a:latin typeface="Trebuchet MS"/>
              <a:cs typeface="Trebuchet MS"/>
            </a:endParaRPr>
          </a:p>
        </p:txBody>
      </p:sp>
      <p:sp>
        <p:nvSpPr>
          <p:cNvPr id="7" name="object 7"/>
          <p:cNvSpPr txBox="1">
            <a:spLocks noGrp="1"/>
          </p:cNvSpPr>
          <p:nvPr>
            <p:ph type="body" idx="1"/>
          </p:nvPr>
        </p:nvSpPr>
        <p:spPr>
          <a:prstGeom prst="rect">
            <a:avLst/>
          </a:prstGeom>
        </p:spPr>
        <p:txBody>
          <a:bodyPr vert="horz" wrap="square" lIns="0" tIns="63500" rIns="0" bIns="0" rtlCol="0">
            <a:spAutoFit/>
          </a:bodyPr>
          <a:lstStyle/>
          <a:p>
            <a:pPr marL="391795" marR="194310">
              <a:lnSpc>
                <a:spcPct val="88800"/>
              </a:lnSpc>
              <a:spcBef>
                <a:spcPts val="500"/>
              </a:spcBef>
            </a:pPr>
            <a:r>
              <a:rPr sz="3050" spc="-10" dirty="0"/>
              <a:t>A test statistic </a:t>
            </a:r>
            <a:r>
              <a:rPr sz="3050" spc="-5" dirty="0"/>
              <a:t>is </a:t>
            </a:r>
            <a:r>
              <a:rPr sz="3050" spc="-10" dirty="0"/>
              <a:t>a standardized </a:t>
            </a:r>
            <a:r>
              <a:rPr sz="3050" spc="-5" dirty="0"/>
              <a:t>value </a:t>
            </a:r>
            <a:r>
              <a:rPr sz="3050" spc="-10" dirty="0"/>
              <a:t>that </a:t>
            </a:r>
            <a:r>
              <a:rPr sz="3050" spc="-5" dirty="0"/>
              <a:t>is  calculated </a:t>
            </a:r>
            <a:r>
              <a:rPr sz="3050" spc="-10" dirty="0"/>
              <a:t>from sample data </a:t>
            </a:r>
            <a:r>
              <a:rPr sz="3050" spc="-5" dirty="0"/>
              <a:t>during </a:t>
            </a:r>
            <a:r>
              <a:rPr sz="3050" spc="-10" dirty="0"/>
              <a:t>a hypothesis  test.</a:t>
            </a:r>
            <a:endParaRPr sz="3050"/>
          </a:p>
          <a:p>
            <a:pPr marL="391795" marR="1010285">
              <a:lnSpc>
                <a:spcPts val="3300"/>
              </a:lnSpc>
              <a:spcBef>
                <a:spcPts val="1350"/>
              </a:spcBef>
            </a:pPr>
            <a:r>
              <a:rPr sz="3050" spc="-10" dirty="0"/>
              <a:t>Used to determine whether to </a:t>
            </a:r>
            <a:r>
              <a:rPr sz="3050" spc="-5" dirty="0"/>
              <a:t>reject </a:t>
            </a:r>
            <a:r>
              <a:rPr sz="3050" spc="-10" dirty="0"/>
              <a:t>the </a:t>
            </a:r>
            <a:r>
              <a:rPr sz="3050" spc="-5" dirty="0"/>
              <a:t>null  </a:t>
            </a:r>
            <a:r>
              <a:rPr sz="3050" spc="-10" dirty="0"/>
              <a:t>hypothesis.</a:t>
            </a:r>
            <a:endParaRPr sz="3050"/>
          </a:p>
          <a:p>
            <a:pPr marL="391795" marR="5080">
              <a:lnSpc>
                <a:spcPts val="3200"/>
              </a:lnSpc>
              <a:spcBef>
                <a:spcPts val="1380"/>
              </a:spcBef>
            </a:pPr>
            <a:r>
              <a:rPr sz="3050" spc="-10" dirty="0"/>
              <a:t>The test statistic </a:t>
            </a:r>
            <a:r>
              <a:rPr sz="3050" b="1" spc="-10" dirty="0">
                <a:latin typeface="Arial"/>
                <a:cs typeface="Arial"/>
              </a:rPr>
              <a:t>used </a:t>
            </a:r>
            <a:r>
              <a:rPr sz="3050" b="1" spc="-5" dirty="0">
                <a:latin typeface="Arial"/>
                <a:cs typeface="Arial"/>
              </a:rPr>
              <a:t>to </a:t>
            </a:r>
            <a:r>
              <a:rPr sz="3050" b="1" spc="-10" dirty="0">
                <a:latin typeface="Arial"/>
                <a:cs typeface="Arial"/>
              </a:rPr>
              <a:t>assess the strength of  evidence against </a:t>
            </a:r>
            <a:r>
              <a:rPr sz="3050" b="1" dirty="0">
                <a:latin typeface="Arial"/>
                <a:cs typeface="Arial"/>
              </a:rPr>
              <a:t>H</a:t>
            </a:r>
            <a:r>
              <a:rPr sz="3000" b="1" baseline="-30555" dirty="0">
                <a:latin typeface="Arial"/>
                <a:cs typeface="Arial"/>
              </a:rPr>
              <a:t>0</a:t>
            </a:r>
            <a:r>
              <a:rPr sz="3000" b="1" spc="15" baseline="-30555" dirty="0">
                <a:latin typeface="Arial"/>
                <a:cs typeface="Arial"/>
              </a:rPr>
              <a:t> </a:t>
            </a:r>
            <a:r>
              <a:rPr sz="3050" spc="-5" dirty="0"/>
              <a:t>.</a:t>
            </a:r>
            <a:endParaRPr sz="3050">
              <a:latin typeface="Arial"/>
              <a:cs typeface="Arial"/>
            </a:endParaRPr>
          </a:p>
          <a:p>
            <a:pPr marL="391795" marR="88900" indent="106680">
              <a:lnSpc>
                <a:spcPts val="3300"/>
              </a:lnSpc>
              <a:spcBef>
                <a:spcPts val="2120"/>
              </a:spcBef>
            </a:pPr>
            <a:r>
              <a:rPr sz="3050" spc="-10" dirty="0"/>
              <a:t>Its observed </a:t>
            </a:r>
            <a:r>
              <a:rPr sz="3050" spc="-5" dirty="0"/>
              <a:t>value </a:t>
            </a:r>
            <a:r>
              <a:rPr sz="3050" b="1" spc="-15" dirty="0">
                <a:latin typeface="Arial"/>
                <a:cs typeface="Arial"/>
              </a:rPr>
              <a:t>changes </a:t>
            </a:r>
            <a:r>
              <a:rPr sz="3050" b="1" spc="-10" dirty="0">
                <a:latin typeface="Arial"/>
                <a:cs typeface="Arial"/>
              </a:rPr>
              <a:t>randomly </a:t>
            </a:r>
            <a:r>
              <a:rPr sz="3050" spc="-10" dirty="0"/>
              <a:t>from one  random sample to a </a:t>
            </a:r>
            <a:r>
              <a:rPr sz="3050" spc="-15" dirty="0"/>
              <a:t>different</a:t>
            </a:r>
            <a:r>
              <a:rPr sz="3050" spc="15" dirty="0"/>
              <a:t> </a:t>
            </a:r>
            <a:r>
              <a:rPr sz="3050" spc="-5" dirty="0"/>
              <a:t>sample.</a:t>
            </a:r>
            <a:endParaRPr sz="3050">
              <a:latin typeface="Arial"/>
              <a:cs typeface="Aria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1300" y="546100"/>
            <a:ext cx="7063740" cy="695960"/>
          </a:xfrm>
          <a:prstGeom prst="rect">
            <a:avLst/>
          </a:prstGeom>
        </p:spPr>
        <p:txBody>
          <a:bodyPr vert="horz" wrap="square" lIns="0" tIns="12700" rIns="0" bIns="0" rtlCol="0">
            <a:spAutoFit/>
          </a:bodyPr>
          <a:lstStyle/>
          <a:p>
            <a:pPr marL="12700">
              <a:lnSpc>
                <a:spcPct val="100000"/>
              </a:lnSpc>
              <a:spcBef>
                <a:spcPts val="100"/>
              </a:spcBef>
              <a:tabLst>
                <a:tab pos="5632450" algn="l"/>
              </a:tabLst>
            </a:pPr>
            <a:r>
              <a:rPr dirty="0"/>
              <a:t>D</a:t>
            </a:r>
            <a:r>
              <a:rPr spc="-5" dirty="0"/>
              <a:t>i</a:t>
            </a:r>
            <a:r>
              <a:rPr dirty="0"/>
              <a:t>ffere</a:t>
            </a:r>
            <a:r>
              <a:rPr spc="-5" dirty="0"/>
              <a:t>n</a:t>
            </a:r>
            <a:r>
              <a:rPr dirty="0"/>
              <a:t>t</a:t>
            </a:r>
            <a:r>
              <a:rPr spc="-5" dirty="0"/>
              <a:t> </a:t>
            </a:r>
            <a:r>
              <a:rPr dirty="0"/>
              <a:t>Hy</a:t>
            </a:r>
            <a:r>
              <a:rPr spc="-5" dirty="0"/>
              <a:t>po</a:t>
            </a:r>
            <a:r>
              <a:rPr dirty="0"/>
              <a:t>t</a:t>
            </a:r>
            <a:r>
              <a:rPr spc="-5" dirty="0"/>
              <a:t>h</a:t>
            </a:r>
            <a:r>
              <a:rPr dirty="0"/>
              <a:t>es</a:t>
            </a:r>
            <a:r>
              <a:rPr spc="-5" dirty="0"/>
              <a:t>i</a:t>
            </a:r>
            <a:r>
              <a:rPr dirty="0"/>
              <a:t>s	</a:t>
            </a:r>
            <a:r>
              <a:rPr spc="-330" dirty="0"/>
              <a:t>T</a:t>
            </a:r>
            <a:r>
              <a:rPr dirty="0"/>
              <a:t>ests</a:t>
            </a:r>
          </a:p>
        </p:txBody>
      </p:sp>
      <p:sp>
        <p:nvSpPr>
          <p:cNvPr id="3" name="object 3"/>
          <p:cNvSpPr txBox="1"/>
          <p:nvPr/>
        </p:nvSpPr>
        <p:spPr>
          <a:xfrm>
            <a:off x="596900" y="18745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4" name="object 4"/>
          <p:cNvSpPr txBox="1">
            <a:spLocks noGrp="1"/>
          </p:cNvSpPr>
          <p:nvPr>
            <p:ph type="body" idx="1"/>
          </p:nvPr>
        </p:nvSpPr>
        <p:spPr>
          <a:prstGeom prst="rect">
            <a:avLst/>
          </a:prstGeom>
        </p:spPr>
        <p:txBody>
          <a:bodyPr vert="horz" wrap="square" lIns="0" tIns="59690" rIns="0" bIns="0" rtlCol="0">
            <a:spAutoFit/>
          </a:bodyPr>
          <a:lstStyle/>
          <a:p>
            <a:pPr marL="417195" marR="5080">
              <a:lnSpc>
                <a:spcPct val="90300"/>
              </a:lnSpc>
              <a:spcBef>
                <a:spcPts val="470"/>
              </a:spcBef>
            </a:pPr>
            <a:r>
              <a:rPr sz="3200" spc="-10" dirty="0"/>
              <a:t>Different </a:t>
            </a:r>
            <a:r>
              <a:rPr sz="3200" spc="-5" dirty="0"/>
              <a:t>hypothesis tests </a:t>
            </a:r>
            <a:r>
              <a:rPr sz="3200" dirty="0"/>
              <a:t>use </a:t>
            </a:r>
            <a:r>
              <a:rPr sz="3200" spc="-10" dirty="0"/>
              <a:t>different </a:t>
            </a:r>
            <a:r>
              <a:rPr sz="3200" spc="-5" dirty="0"/>
              <a:t>test  statistics </a:t>
            </a:r>
            <a:r>
              <a:rPr sz="3200" dirty="0"/>
              <a:t>based on </a:t>
            </a:r>
            <a:r>
              <a:rPr sz="3200" spc="-5" dirty="0"/>
              <a:t>the probability </a:t>
            </a:r>
            <a:r>
              <a:rPr sz="3200" dirty="0"/>
              <a:t>model  assumed in </a:t>
            </a:r>
            <a:r>
              <a:rPr sz="3200" spc="-5" dirty="0"/>
              <a:t>the </a:t>
            </a:r>
            <a:r>
              <a:rPr sz="3200" dirty="0"/>
              <a:t>null </a:t>
            </a:r>
            <a:r>
              <a:rPr sz="3200" spc="-5" dirty="0"/>
              <a:t>hypothesis. </a:t>
            </a:r>
            <a:r>
              <a:rPr sz="3200" dirty="0"/>
              <a:t>Common </a:t>
            </a:r>
            <a:r>
              <a:rPr sz="3200" spc="-5" dirty="0"/>
              <a:t>tests  </a:t>
            </a:r>
            <a:r>
              <a:rPr sz="3200" dirty="0"/>
              <a:t>and </a:t>
            </a:r>
            <a:r>
              <a:rPr sz="3200" spc="-5" dirty="0"/>
              <a:t>their test statistics</a:t>
            </a:r>
            <a:r>
              <a:rPr sz="3200" spc="-10" dirty="0"/>
              <a:t> </a:t>
            </a:r>
            <a:r>
              <a:rPr sz="3200" dirty="0"/>
              <a:t>include:</a:t>
            </a:r>
            <a:endParaRPr sz="3200"/>
          </a:p>
        </p:txBody>
      </p:sp>
      <p:sp>
        <p:nvSpPr>
          <p:cNvPr id="5" name="object 5"/>
          <p:cNvSpPr/>
          <p:nvPr/>
        </p:nvSpPr>
        <p:spPr>
          <a:xfrm>
            <a:off x="2637740" y="3783105"/>
            <a:ext cx="3817494" cy="242136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0900" y="622300"/>
            <a:ext cx="8375650" cy="574040"/>
          </a:xfrm>
          <a:prstGeom prst="rect">
            <a:avLst/>
          </a:prstGeom>
        </p:spPr>
        <p:txBody>
          <a:bodyPr vert="horz" wrap="square" lIns="0" tIns="12700" rIns="0" bIns="0" rtlCol="0">
            <a:spAutoFit/>
          </a:bodyPr>
          <a:lstStyle/>
          <a:p>
            <a:pPr marL="12700">
              <a:lnSpc>
                <a:spcPct val="100000"/>
              </a:lnSpc>
              <a:spcBef>
                <a:spcPts val="100"/>
              </a:spcBef>
            </a:pPr>
            <a:r>
              <a:rPr sz="3600" spc="-5" dirty="0"/>
              <a:t>Steps in Performing </a:t>
            </a:r>
            <a:r>
              <a:rPr sz="3600" dirty="0"/>
              <a:t>a </a:t>
            </a:r>
            <a:r>
              <a:rPr sz="3600" spc="-5" dirty="0"/>
              <a:t>Hypothesis</a:t>
            </a:r>
            <a:r>
              <a:rPr sz="3600" spc="5" dirty="0"/>
              <a:t> </a:t>
            </a:r>
            <a:r>
              <a:rPr sz="3600" spc="-70" dirty="0"/>
              <a:t>Test</a:t>
            </a:r>
            <a:endParaRPr sz="3600"/>
          </a:p>
        </p:txBody>
      </p:sp>
      <p:sp>
        <p:nvSpPr>
          <p:cNvPr id="3" name="object 3"/>
          <p:cNvSpPr txBox="1"/>
          <p:nvPr/>
        </p:nvSpPr>
        <p:spPr>
          <a:xfrm>
            <a:off x="304800" y="1478280"/>
            <a:ext cx="7197090" cy="3860800"/>
          </a:xfrm>
          <a:prstGeom prst="rect">
            <a:avLst/>
          </a:prstGeom>
        </p:spPr>
        <p:txBody>
          <a:bodyPr vert="horz" wrap="square" lIns="0" tIns="248920" rIns="0" bIns="0" rtlCol="0">
            <a:spAutoFit/>
          </a:bodyPr>
          <a:lstStyle/>
          <a:p>
            <a:pPr marL="486409" indent="-473709">
              <a:lnSpc>
                <a:spcPct val="100000"/>
              </a:lnSpc>
              <a:spcBef>
                <a:spcPts val="1960"/>
              </a:spcBef>
              <a:buAutoNum type="arabicParenR"/>
              <a:tabLst>
                <a:tab pos="487045" algn="l"/>
              </a:tabLst>
            </a:pPr>
            <a:r>
              <a:rPr sz="3200" spc="-5" dirty="0">
                <a:latin typeface="Arial"/>
                <a:cs typeface="Arial"/>
              </a:rPr>
              <a:t>Define </a:t>
            </a:r>
            <a:r>
              <a:rPr sz="3200" spc="5" dirty="0">
                <a:latin typeface="Arial"/>
                <a:cs typeface="Arial"/>
              </a:rPr>
              <a:t>H</a:t>
            </a:r>
            <a:r>
              <a:rPr sz="3150" spc="7" baseline="-29100" dirty="0">
                <a:latin typeface="Arial"/>
                <a:cs typeface="Arial"/>
              </a:rPr>
              <a:t>0 </a:t>
            </a:r>
            <a:r>
              <a:rPr sz="3200" spc="-5" dirty="0">
                <a:latin typeface="Arial"/>
                <a:cs typeface="Arial"/>
              </a:rPr>
              <a:t>and</a:t>
            </a:r>
            <a:r>
              <a:rPr sz="3200" spc="-60" dirty="0">
                <a:latin typeface="Arial"/>
                <a:cs typeface="Arial"/>
              </a:rPr>
              <a:t> </a:t>
            </a:r>
            <a:r>
              <a:rPr sz="3200" spc="5" dirty="0">
                <a:latin typeface="Arial"/>
                <a:cs typeface="Arial"/>
              </a:rPr>
              <a:t>H</a:t>
            </a:r>
            <a:r>
              <a:rPr sz="3150" spc="7" baseline="-29100" dirty="0">
                <a:latin typeface="Arial"/>
                <a:cs typeface="Arial"/>
              </a:rPr>
              <a:t>1</a:t>
            </a:r>
            <a:r>
              <a:rPr sz="3200" spc="5" dirty="0">
                <a:latin typeface="Arial"/>
                <a:cs typeface="Arial"/>
              </a:rPr>
              <a:t>.</a:t>
            </a:r>
            <a:endParaRPr sz="3200">
              <a:latin typeface="Arial"/>
              <a:cs typeface="Arial"/>
            </a:endParaRPr>
          </a:p>
          <a:p>
            <a:pPr marL="464184" indent="-451484">
              <a:lnSpc>
                <a:spcPct val="100000"/>
              </a:lnSpc>
              <a:spcBef>
                <a:spcPts val="1860"/>
              </a:spcBef>
              <a:buAutoNum type="arabicParenR"/>
              <a:tabLst>
                <a:tab pos="464820" algn="l"/>
              </a:tabLst>
            </a:pPr>
            <a:r>
              <a:rPr sz="3200" dirty="0">
                <a:latin typeface="Arial"/>
                <a:cs typeface="Arial"/>
              </a:rPr>
              <a:t>Assume </a:t>
            </a:r>
            <a:r>
              <a:rPr sz="3200" spc="5" dirty="0">
                <a:latin typeface="Arial"/>
                <a:cs typeface="Arial"/>
              </a:rPr>
              <a:t>H</a:t>
            </a:r>
            <a:r>
              <a:rPr sz="3150" spc="7" baseline="-29100" dirty="0">
                <a:latin typeface="Arial"/>
                <a:cs typeface="Arial"/>
              </a:rPr>
              <a:t>0 </a:t>
            </a:r>
            <a:r>
              <a:rPr sz="3200" dirty="0">
                <a:latin typeface="Arial"/>
                <a:cs typeface="Arial"/>
              </a:rPr>
              <a:t>is</a:t>
            </a:r>
            <a:r>
              <a:rPr sz="3200" spc="-90" dirty="0">
                <a:latin typeface="Arial"/>
                <a:cs typeface="Arial"/>
              </a:rPr>
              <a:t> </a:t>
            </a:r>
            <a:r>
              <a:rPr sz="3200" spc="-5" dirty="0">
                <a:latin typeface="Arial"/>
                <a:cs typeface="Arial"/>
              </a:rPr>
              <a:t>true</a:t>
            </a:r>
            <a:endParaRPr sz="3200">
              <a:latin typeface="Arial"/>
              <a:cs typeface="Arial"/>
            </a:endParaRPr>
          </a:p>
          <a:p>
            <a:pPr marL="486409" indent="-473709">
              <a:lnSpc>
                <a:spcPct val="100000"/>
              </a:lnSpc>
              <a:spcBef>
                <a:spcPts val="1760"/>
              </a:spcBef>
              <a:buAutoNum type="arabicParenR"/>
              <a:tabLst>
                <a:tab pos="487045" algn="l"/>
              </a:tabLst>
            </a:pPr>
            <a:r>
              <a:rPr sz="3200" spc="-5" dirty="0">
                <a:latin typeface="Arial"/>
                <a:cs typeface="Arial"/>
              </a:rPr>
              <a:t>Compute test statistic.</a:t>
            </a:r>
            <a:endParaRPr sz="3200">
              <a:latin typeface="Arial"/>
              <a:cs typeface="Arial"/>
            </a:endParaRPr>
          </a:p>
          <a:p>
            <a:pPr marL="486409" indent="-473709">
              <a:lnSpc>
                <a:spcPts val="3620"/>
              </a:lnSpc>
              <a:spcBef>
                <a:spcPts val="1060"/>
              </a:spcBef>
              <a:buAutoNum type="arabicParenR"/>
              <a:tabLst>
                <a:tab pos="487045" algn="l"/>
              </a:tabLst>
            </a:pPr>
            <a:r>
              <a:rPr sz="3200" spc="-5" dirty="0">
                <a:latin typeface="Arial"/>
                <a:cs typeface="Arial"/>
              </a:rPr>
              <a:t>Compute </a:t>
            </a:r>
            <a:r>
              <a:rPr sz="3200" dirty="0">
                <a:latin typeface="Arial"/>
                <a:cs typeface="Arial"/>
              </a:rPr>
              <a:t>P-value based on chosen</a:t>
            </a:r>
            <a:r>
              <a:rPr sz="3200" spc="-65" dirty="0">
                <a:latin typeface="Arial"/>
                <a:cs typeface="Arial"/>
              </a:rPr>
              <a:t> </a:t>
            </a:r>
            <a:r>
              <a:rPr sz="3200" dirty="0">
                <a:latin typeface="Arial"/>
                <a:cs typeface="Arial"/>
              </a:rPr>
              <a:t>α</a:t>
            </a:r>
            <a:endParaRPr sz="3200">
              <a:latin typeface="Arial"/>
              <a:cs typeface="Arial"/>
            </a:endParaRPr>
          </a:p>
          <a:p>
            <a:pPr marL="342900">
              <a:lnSpc>
                <a:spcPts val="3620"/>
              </a:lnSpc>
            </a:pPr>
            <a:r>
              <a:rPr sz="3200" spc="-5" dirty="0">
                <a:latin typeface="Arial"/>
                <a:cs typeface="Arial"/>
              </a:rPr>
              <a:t>(significance </a:t>
            </a:r>
            <a:r>
              <a:rPr sz="3200" dirty="0">
                <a:latin typeface="Arial"/>
                <a:cs typeface="Arial"/>
              </a:rPr>
              <a:t>level).</a:t>
            </a:r>
            <a:endParaRPr sz="3200">
              <a:latin typeface="Arial"/>
              <a:cs typeface="Arial"/>
            </a:endParaRPr>
          </a:p>
          <a:p>
            <a:pPr marL="486409" indent="-473709">
              <a:lnSpc>
                <a:spcPct val="100000"/>
              </a:lnSpc>
              <a:spcBef>
                <a:spcPts val="1060"/>
              </a:spcBef>
              <a:buAutoNum type="arabicParenR" startAt="5"/>
              <a:tabLst>
                <a:tab pos="487045" algn="l"/>
              </a:tabLst>
            </a:pPr>
            <a:r>
              <a:rPr sz="3200" spc="-5" dirty="0">
                <a:latin typeface="Arial"/>
                <a:cs typeface="Arial"/>
              </a:rPr>
              <a:t>State </a:t>
            </a:r>
            <a:r>
              <a:rPr sz="3200" dirty="0">
                <a:latin typeface="Arial"/>
                <a:cs typeface="Arial"/>
              </a:rPr>
              <a:t>a</a:t>
            </a:r>
            <a:r>
              <a:rPr sz="3200" spc="-5" dirty="0">
                <a:latin typeface="Arial"/>
                <a:cs typeface="Arial"/>
              </a:rPr>
              <a:t> </a:t>
            </a:r>
            <a:r>
              <a:rPr sz="3200" dirty="0">
                <a:latin typeface="Arial"/>
                <a:cs typeface="Arial"/>
              </a:rPr>
              <a:t>conclusion.</a:t>
            </a:r>
            <a:endParaRPr sz="3200">
              <a:latin typeface="Arial"/>
              <a:cs typeface="Aria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1150" y="1873250"/>
            <a:ext cx="9759950" cy="3877985"/>
          </a:xfrm>
          <a:prstGeom prst="rect">
            <a:avLst/>
          </a:prstGeom>
        </p:spPr>
        <p:txBody>
          <a:bodyPr vert="horz" wrap="square" lIns="0" tIns="12700" rIns="0" bIns="0" rtlCol="0">
            <a:spAutoFit/>
          </a:bodyPr>
          <a:lstStyle/>
          <a:p>
            <a:pPr marL="12700">
              <a:lnSpc>
                <a:spcPts val="3180"/>
              </a:lnSpc>
              <a:spcBef>
                <a:spcPts val="100"/>
              </a:spcBef>
            </a:pPr>
            <a:r>
              <a:rPr sz="2800" b="1" dirty="0">
                <a:solidFill>
                  <a:srgbClr val="3465A4"/>
                </a:solidFill>
                <a:latin typeface="Arial"/>
                <a:cs typeface="Arial"/>
              </a:rPr>
              <a:t>Z – tests</a:t>
            </a:r>
            <a:r>
              <a:rPr sz="2800" b="1" spc="-10" dirty="0">
                <a:solidFill>
                  <a:srgbClr val="3465A4"/>
                </a:solidFill>
                <a:latin typeface="Arial"/>
                <a:cs typeface="Arial"/>
              </a:rPr>
              <a:t> </a:t>
            </a:r>
            <a:r>
              <a:rPr sz="2800" b="1" spc="-5" dirty="0">
                <a:solidFill>
                  <a:srgbClr val="3465A4"/>
                </a:solidFill>
                <a:latin typeface="Arial"/>
                <a:cs typeface="Arial"/>
              </a:rPr>
              <a:t>for:</a:t>
            </a:r>
            <a:endParaRPr sz="2800">
              <a:latin typeface="Arial"/>
              <a:cs typeface="Arial"/>
            </a:endParaRPr>
          </a:p>
          <a:p>
            <a:pPr marL="427990" indent="-427990">
              <a:lnSpc>
                <a:spcPts val="2950"/>
              </a:lnSpc>
              <a:buAutoNum type="arabicParenR"/>
              <a:tabLst>
                <a:tab pos="427990" algn="l"/>
              </a:tabLst>
            </a:pPr>
            <a:r>
              <a:rPr sz="2800" spc="-5" dirty="0">
                <a:latin typeface="Arial"/>
                <a:cs typeface="Arial"/>
              </a:rPr>
              <a:t>Population </a:t>
            </a:r>
            <a:r>
              <a:rPr sz="2800" dirty="0">
                <a:latin typeface="Arial"/>
                <a:cs typeface="Arial"/>
              </a:rPr>
              <a:t>mean µ of Large Samples. </a:t>
            </a:r>
            <a:r>
              <a:rPr sz="2800" b="1" spc="-5" dirty="0">
                <a:solidFill>
                  <a:srgbClr val="009900"/>
                </a:solidFill>
                <a:latin typeface="Arial"/>
                <a:cs typeface="Arial"/>
              </a:rPr>
              <a:t>(Section 6.1,</a:t>
            </a:r>
            <a:r>
              <a:rPr sz="2800" b="1" spc="-10" dirty="0">
                <a:solidFill>
                  <a:srgbClr val="009900"/>
                </a:solidFill>
                <a:latin typeface="Arial"/>
                <a:cs typeface="Arial"/>
              </a:rPr>
              <a:t> </a:t>
            </a:r>
            <a:r>
              <a:rPr sz="2800" b="1" spc="-5" dirty="0">
                <a:solidFill>
                  <a:srgbClr val="009900"/>
                </a:solidFill>
                <a:latin typeface="Arial"/>
                <a:cs typeface="Arial"/>
              </a:rPr>
              <a:t>6.2)</a:t>
            </a:r>
            <a:endParaRPr sz="2800">
              <a:latin typeface="Arial"/>
              <a:cs typeface="Arial"/>
            </a:endParaRPr>
          </a:p>
          <a:p>
            <a:pPr marL="427990" marR="1724660" indent="-427990">
              <a:lnSpc>
                <a:spcPts val="3000"/>
              </a:lnSpc>
              <a:spcBef>
                <a:spcPts val="170"/>
              </a:spcBef>
              <a:buAutoNum type="arabicParenR"/>
              <a:tabLst>
                <a:tab pos="427990" algn="l"/>
              </a:tabLst>
            </a:pPr>
            <a:r>
              <a:rPr sz="2800" spc="-10" dirty="0">
                <a:latin typeface="Arial"/>
                <a:cs typeface="Arial"/>
              </a:rPr>
              <a:t>Difference </a:t>
            </a:r>
            <a:r>
              <a:rPr sz="2800" spc="-5" dirty="0">
                <a:latin typeface="Arial"/>
                <a:cs typeface="Arial"/>
              </a:rPr>
              <a:t>between </a:t>
            </a:r>
            <a:r>
              <a:rPr sz="2800" spc="-55" dirty="0">
                <a:latin typeface="Arial"/>
                <a:cs typeface="Arial"/>
              </a:rPr>
              <a:t>Two </a:t>
            </a:r>
            <a:r>
              <a:rPr sz="2800" spc="-5" dirty="0">
                <a:latin typeface="Arial"/>
                <a:cs typeface="Arial"/>
              </a:rPr>
              <a:t>Population </a:t>
            </a:r>
            <a:r>
              <a:rPr sz="2800" dirty="0">
                <a:latin typeface="Arial"/>
                <a:cs typeface="Arial"/>
              </a:rPr>
              <a:t>Means of  Large Samples. </a:t>
            </a:r>
            <a:r>
              <a:rPr sz="2800" b="1" spc="-5" dirty="0">
                <a:solidFill>
                  <a:srgbClr val="009900"/>
                </a:solidFill>
                <a:latin typeface="Arial"/>
                <a:cs typeface="Arial"/>
              </a:rPr>
              <a:t>(Section</a:t>
            </a:r>
            <a:r>
              <a:rPr sz="2800" b="1" spc="-20" dirty="0">
                <a:solidFill>
                  <a:srgbClr val="009900"/>
                </a:solidFill>
                <a:latin typeface="Arial"/>
                <a:cs typeface="Arial"/>
              </a:rPr>
              <a:t> </a:t>
            </a:r>
            <a:r>
              <a:rPr sz="2800" b="1" spc="-5" dirty="0">
                <a:solidFill>
                  <a:srgbClr val="009900"/>
                </a:solidFill>
                <a:latin typeface="Arial"/>
                <a:cs typeface="Arial"/>
              </a:rPr>
              <a:t>6.5)</a:t>
            </a:r>
            <a:endParaRPr sz="2800">
              <a:latin typeface="Arial"/>
              <a:cs typeface="Arial"/>
            </a:endParaRPr>
          </a:p>
          <a:p>
            <a:pPr marL="427990" indent="-427990">
              <a:lnSpc>
                <a:spcPts val="2780"/>
              </a:lnSpc>
              <a:buAutoNum type="arabicParenR"/>
              <a:tabLst>
                <a:tab pos="427990" algn="l"/>
              </a:tabLst>
            </a:pPr>
            <a:r>
              <a:rPr sz="2800" spc="-5" dirty="0">
                <a:latin typeface="Arial"/>
                <a:cs typeface="Arial"/>
              </a:rPr>
              <a:t>Population proportion </a:t>
            </a:r>
            <a:r>
              <a:rPr sz="2800" dirty="0">
                <a:latin typeface="Arial"/>
                <a:cs typeface="Arial"/>
              </a:rPr>
              <a:t>of Large Samples. </a:t>
            </a:r>
            <a:r>
              <a:rPr sz="2800" b="1" spc="-5" dirty="0">
                <a:solidFill>
                  <a:srgbClr val="009900"/>
                </a:solidFill>
                <a:latin typeface="Arial"/>
                <a:cs typeface="Arial"/>
              </a:rPr>
              <a:t>(Section</a:t>
            </a:r>
            <a:r>
              <a:rPr sz="2800" b="1" spc="15" dirty="0">
                <a:solidFill>
                  <a:srgbClr val="009900"/>
                </a:solidFill>
                <a:latin typeface="Arial"/>
                <a:cs typeface="Arial"/>
              </a:rPr>
              <a:t> </a:t>
            </a:r>
            <a:r>
              <a:rPr sz="2800" b="1" spc="-5" dirty="0">
                <a:solidFill>
                  <a:srgbClr val="009900"/>
                </a:solidFill>
                <a:latin typeface="Arial"/>
                <a:cs typeface="Arial"/>
              </a:rPr>
              <a:t>6.3)</a:t>
            </a:r>
            <a:endParaRPr sz="2800">
              <a:latin typeface="Arial"/>
              <a:cs typeface="Arial"/>
            </a:endParaRPr>
          </a:p>
          <a:p>
            <a:pPr marL="427990" indent="-427990">
              <a:lnSpc>
                <a:spcPts val="2960"/>
              </a:lnSpc>
              <a:tabLst>
                <a:tab pos="427990" algn="l"/>
              </a:tabLst>
            </a:pPr>
            <a:endParaRPr sz="2800">
              <a:latin typeface="Arial"/>
              <a:cs typeface="Arial"/>
            </a:endParaRPr>
          </a:p>
          <a:p>
            <a:pPr>
              <a:lnSpc>
                <a:spcPct val="100000"/>
              </a:lnSpc>
              <a:spcBef>
                <a:spcPts val="15"/>
              </a:spcBef>
            </a:pPr>
            <a:endParaRPr sz="2700">
              <a:latin typeface="Times New Roman"/>
              <a:cs typeface="Times New Roman"/>
            </a:endParaRPr>
          </a:p>
          <a:p>
            <a:pPr marL="12700" marR="3789679">
              <a:lnSpc>
                <a:spcPts val="2900"/>
              </a:lnSpc>
            </a:pPr>
            <a:r>
              <a:rPr lang="en-US" sz="2800" b="1" spc="-5" dirty="0" smtClean="0">
                <a:solidFill>
                  <a:srgbClr val="3465A4"/>
                </a:solidFill>
                <a:latin typeface="Arial"/>
                <a:cs typeface="Arial"/>
              </a:rPr>
              <a:t>4) Distribution Free Test</a:t>
            </a:r>
            <a:r>
              <a:rPr sz="2800" b="1" spc="-5" smtClean="0">
                <a:solidFill>
                  <a:srgbClr val="3465A4"/>
                </a:solidFill>
                <a:latin typeface="Arial"/>
                <a:cs typeface="Arial"/>
              </a:rPr>
              <a:t> </a:t>
            </a:r>
            <a:r>
              <a:rPr sz="2800" b="1" spc="-5">
                <a:solidFill>
                  <a:srgbClr val="009900"/>
                </a:solidFill>
                <a:latin typeface="Arial"/>
                <a:cs typeface="Arial"/>
              </a:rPr>
              <a:t>(</a:t>
            </a:r>
            <a:r>
              <a:rPr sz="2800" b="1" spc="-5" smtClean="0">
                <a:solidFill>
                  <a:srgbClr val="009900"/>
                </a:solidFill>
                <a:latin typeface="Arial"/>
                <a:cs typeface="Arial"/>
              </a:rPr>
              <a:t>Section6.</a:t>
            </a:r>
            <a:r>
              <a:rPr lang="en-US" sz="2800" b="1" spc="-5" dirty="0" smtClean="0">
                <a:solidFill>
                  <a:srgbClr val="009900"/>
                </a:solidFill>
                <a:latin typeface="Arial"/>
                <a:cs typeface="Arial"/>
              </a:rPr>
              <a:t>9</a:t>
            </a:r>
            <a:r>
              <a:rPr sz="2800" b="1" spc="-5" smtClean="0">
                <a:solidFill>
                  <a:srgbClr val="009900"/>
                </a:solidFill>
                <a:latin typeface="Arial"/>
                <a:cs typeface="Arial"/>
              </a:rPr>
              <a:t>)  </a:t>
            </a:r>
            <a:endParaRPr lang="en-US" sz="2800" b="1" spc="-5" dirty="0" smtClean="0">
              <a:solidFill>
                <a:srgbClr val="009900"/>
              </a:solidFill>
              <a:latin typeface="Arial"/>
              <a:cs typeface="Arial"/>
            </a:endParaRPr>
          </a:p>
          <a:p>
            <a:pPr marL="12700" marR="3789679">
              <a:lnSpc>
                <a:spcPts val="2900"/>
              </a:lnSpc>
            </a:pPr>
            <a:r>
              <a:rPr lang="en-US" sz="2800" b="1" spc="-5" dirty="0" smtClean="0">
                <a:solidFill>
                  <a:srgbClr val="3465A4"/>
                </a:solidFill>
                <a:latin typeface="Arial"/>
                <a:cs typeface="Arial"/>
              </a:rPr>
              <a:t>5) Chi-Square </a:t>
            </a:r>
            <a:r>
              <a:rPr sz="2800" b="1" smtClean="0">
                <a:solidFill>
                  <a:srgbClr val="3465A4"/>
                </a:solidFill>
                <a:latin typeface="Arial"/>
                <a:cs typeface="Arial"/>
              </a:rPr>
              <a:t> </a:t>
            </a:r>
            <a:r>
              <a:rPr sz="2800" b="1" spc="-55" dirty="0">
                <a:solidFill>
                  <a:srgbClr val="3465A4"/>
                </a:solidFill>
                <a:latin typeface="Arial"/>
                <a:cs typeface="Arial"/>
              </a:rPr>
              <a:t>Test </a:t>
            </a:r>
            <a:r>
              <a:rPr sz="2800" b="1" spc="-5" dirty="0">
                <a:solidFill>
                  <a:srgbClr val="009900"/>
                </a:solidFill>
                <a:latin typeface="Arial"/>
                <a:cs typeface="Arial"/>
              </a:rPr>
              <a:t>(</a:t>
            </a:r>
            <a:r>
              <a:rPr sz="2800" b="1" spc="-5">
                <a:solidFill>
                  <a:srgbClr val="009900"/>
                </a:solidFill>
                <a:latin typeface="Arial"/>
                <a:cs typeface="Arial"/>
              </a:rPr>
              <a:t>Section</a:t>
            </a:r>
            <a:r>
              <a:rPr sz="2800" b="1" spc="45">
                <a:solidFill>
                  <a:srgbClr val="009900"/>
                </a:solidFill>
                <a:latin typeface="Arial"/>
                <a:cs typeface="Arial"/>
              </a:rPr>
              <a:t> </a:t>
            </a:r>
            <a:r>
              <a:rPr sz="2800" b="1" spc="-5" smtClean="0">
                <a:solidFill>
                  <a:srgbClr val="009900"/>
                </a:solidFill>
                <a:latin typeface="Arial"/>
                <a:cs typeface="Arial"/>
              </a:rPr>
              <a:t>6.1</a:t>
            </a:r>
            <a:r>
              <a:rPr lang="en-US" sz="2800" b="1" spc="-5" dirty="0" smtClean="0">
                <a:solidFill>
                  <a:srgbClr val="009900"/>
                </a:solidFill>
                <a:latin typeface="Arial"/>
                <a:cs typeface="Arial"/>
              </a:rPr>
              <a:t>0</a:t>
            </a:r>
            <a:r>
              <a:rPr sz="2800" b="1" spc="-5" smtClean="0">
                <a:solidFill>
                  <a:srgbClr val="009900"/>
                </a:solidFill>
                <a:latin typeface="Arial"/>
                <a:cs typeface="Arial"/>
              </a:rPr>
              <a:t>)</a:t>
            </a:r>
            <a:endParaRPr sz="2800">
              <a:latin typeface="Arial"/>
              <a:cs typeface="Arial"/>
            </a:endParaRPr>
          </a:p>
        </p:txBody>
      </p:sp>
      <p:sp>
        <p:nvSpPr>
          <p:cNvPr id="3" name="object 3"/>
          <p:cNvSpPr txBox="1">
            <a:spLocks noGrp="1"/>
          </p:cNvSpPr>
          <p:nvPr>
            <p:ph type="title"/>
          </p:nvPr>
        </p:nvSpPr>
        <p:spPr>
          <a:xfrm>
            <a:off x="3530600" y="622300"/>
            <a:ext cx="3022600" cy="574040"/>
          </a:xfrm>
          <a:prstGeom prst="rect">
            <a:avLst/>
          </a:prstGeom>
        </p:spPr>
        <p:txBody>
          <a:bodyPr vert="horz" wrap="square" lIns="0" tIns="12700" rIns="0" bIns="0" rtlCol="0">
            <a:spAutoFit/>
          </a:bodyPr>
          <a:lstStyle/>
          <a:p>
            <a:pPr marL="12700">
              <a:lnSpc>
                <a:spcPct val="100000"/>
              </a:lnSpc>
              <a:spcBef>
                <a:spcPts val="100"/>
              </a:spcBef>
            </a:pPr>
            <a:r>
              <a:rPr sz="3600" spc="-5" dirty="0"/>
              <a:t>Unit</a:t>
            </a:r>
            <a:r>
              <a:rPr sz="3600" spc="-65" dirty="0"/>
              <a:t> </a:t>
            </a:r>
            <a:r>
              <a:rPr sz="3600" spc="-5" dirty="0"/>
              <a:t>Contents</a:t>
            </a:r>
            <a:endParaRPr sz="36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06900" y="546100"/>
            <a:ext cx="1267460" cy="695960"/>
          </a:xfrm>
          <a:prstGeom prst="rect">
            <a:avLst/>
          </a:prstGeom>
        </p:spPr>
        <p:txBody>
          <a:bodyPr vert="horz" wrap="square" lIns="0" tIns="12700" rIns="0" bIns="0" rtlCol="0">
            <a:spAutoFit/>
          </a:bodyPr>
          <a:lstStyle/>
          <a:p>
            <a:pPr marL="12700">
              <a:lnSpc>
                <a:spcPct val="100000"/>
              </a:lnSpc>
              <a:spcBef>
                <a:spcPts val="100"/>
              </a:spcBef>
            </a:pPr>
            <a:r>
              <a:rPr dirty="0"/>
              <a:t>N</a:t>
            </a:r>
            <a:r>
              <a:rPr spc="-5" dirty="0"/>
              <a:t>o</a:t>
            </a:r>
            <a:r>
              <a:rPr dirty="0"/>
              <a:t>te</a:t>
            </a:r>
          </a:p>
        </p:txBody>
      </p:sp>
      <p:graphicFrame>
        <p:nvGraphicFramePr>
          <p:cNvPr id="3" name="object 3"/>
          <p:cNvGraphicFramePr>
            <a:graphicFrameLocks noGrp="1"/>
          </p:cNvGraphicFramePr>
          <p:nvPr/>
        </p:nvGraphicFramePr>
        <p:xfrm>
          <a:off x="412750" y="1809750"/>
          <a:ext cx="9340215" cy="4472940"/>
        </p:xfrm>
        <a:graphic>
          <a:graphicData uri="http://schemas.openxmlformats.org/drawingml/2006/table">
            <a:tbl>
              <a:tblPr firstRow="1" bandRow="1">
                <a:tableStyleId>{2D5ABB26-0587-4C30-8999-92F81FD0307C}</a:tableStyleId>
              </a:tblPr>
              <a:tblGrid>
                <a:gridCol w="3113405"/>
                <a:gridCol w="3113405"/>
                <a:gridCol w="3113405"/>
              </a:tblGrid>
              <a:tr h="958215">
                <a:tc>
                  <a:txBody>
                    <a:bodyPr/>
                    <a:lstStyle/>
                    <a:p>
                      <a:pPr>
                        <a:lnSpc>
                          <a:spcPct val="100000"/>
                        </a:lnSpc>
                      </a:pPr>
                      <a:endParaRPr sz="2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6350">
                      <a:solidFill>
                        <a:srgbClr val="7F7F7F"/>
                      </a:solidFill>
                      <a:prstDash val="solid"/>
                    </a:lnB>
                  </a:tcPr>
                </a:tc>
                <a:tc>
                  <a:txBody>
                    <a:bodyPr/>
                    <a:lstStyle/>
                    <a:p>
                      <a:pPr marL="42545">
                        <a:lnSpc>
                          <a:spcPts val="2980"/>
                        </a:lnSpc>
                      </a:pPr>
                      <a:r>
                        <a:rPr sz="2800" b="1" spc="-5" dirty="0">
                          <a:latin typeface="Times New Roman"/>
                          <a:cs typeface="Times New Roman"/>
                        </a:rPr>
                        <a:t>Population</a:t>
                      </a:r>
                      <a:r>
                        <a:rPr sz="2800" b="1" spc="-10" dirty="0">
                          <a:latin typeface="Times New Roman"/>
                          <a:cs typeface="Times New Roman"/>
                        </a:rPr>
                        <a:t> </a:t>
                      </a:r>
                      <a:r>
                        <a:rPr sz="2800" b="1" dirty="0">
                          <a:latin typeface="Times New Roman"/>
                          <a:cs typeface="Times New Roman"/>
                        </a:rPr>
                        <a:t>SD</a:t>
                      </a:r>
                      <a:endParaRPr sz="2800">
                        <a:latin typeface="Times New Roman"/>
                        <a:cs typeface="Times New Roman"/>
                      </a:endParaRPr>
                    </a:p>
                    <a:p>
                      <a:pPr marL="42545">
                        <a:lnSpc>
                          <a:spcPts val="3279"/>
                        </a:lnSpc>
                      </a:pPr>
                      <a:r>
                        <a:rPr sz="2800" b="1" dirty="0">
                          <a:latin typeface="Times New Roman"/>
                          <a:cs typeface="Times New Roman"/>
                        </a:rPr>
                        <a:t>known</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pPr marL="40640">
                        <a:lnSpc>
                          <a:spcPts val="2980"/>
                        </a:lnSpc>
                      </a:pPr>
                      <a:r>
                        <a:rPr sz="2800" b="1" spc="-5" dirty="0">
                          <a:latin typeface="Times New Roman"/>
                          <a:cs typeface="Times New Roman"/>
                        </a:rPr>
                        <a:t>Population</a:t>
                      </a:r>
                      <a:r>
                        <a:rPr sz="2800" b="1" spc="-10" dirty="0">
                          <a:latin typeface="Times New Roman"/>
                          <a:cs typeface="Times New Roman"/>
                        </a:rPr>
                        <a:t> </a:t>
                      </a:r>
                      <a:r>
                        <a:rPr sz="2800" b="1" dirty="0">
                          <a:latin typeface="Times New Roman"/>
                          <a:cs typeface="Times New Roman"/>
                        </a:rPr>
                        <a:t>SD</a:t>
                      </a:r>
                      <a:endParaRPr sz="2800">
                        <a:latin typeface="Times New Roman"/>
                        <a:cs typeface="Times New Roman"/>
                      </a:endParaRPr>
                    </a:p>
                    <a:p>
                      <a:pPr marL="40640">
                        <a:lnSpc>
                          <a:spcPts val="3279"/>
                        </a:lnSpc>
                      </a:pPr>
                      <a:r>
                        <a:rPr sz="2800" b="1" dirty="0">
                          <a:latin typeface="Times New Roman"/>
                          <a:cs typeface="Times New Roman"/>
                        </a:rPr>
                        <a:t>unknown</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r>
              <a:tr h="2619375">
                <a:tc>
                  <a:txBody>
                    <a:bodyPr/>
                    <a:lstStyle/>
                    <a:p>
                      <a:pPr marL="31750">
                        <a:lnSpc>
                          <a:spcPts val="3015"/>
                        </a:lnSpc>
                      </a:pPr>
                      <a:r>
                        <a:rPr sz="2800" b="1" dirty="0">
                          <a:latin typeface="Times New Roman"/>
                          <a:cs typeface="Times New Roman"/>
                        </a:rPr>
                        <a:t>n &lt;</a:t>
                      </a:r>
                      <a:r>
                        <a:rPr sz="2800" b="1" spc="-10" dirty="0">
                          <a:latin typeface="Times New Roman"/>
                          <a:cs typeface="Times New Roman"/>
                        </a:rPr>
                        <a:t> </a:t>
                      </a:r>
                      <a:r>
                        <a:rPr sz="2800" b="1" dirty="0">
                          <a:latin typeface="Times New Roman"/>
                          <a:cs typeface="Times New Roman"/>
                        </a:rPr>
                        <a:t>30</a:t>
                      </a:r>
                      <a:endParaRPr sz="2800">
                        <a:latin typeface="Times New Roman"/>
                        <a:cs typeface="Times New Roman"/>
                      </a:endParaRPr>
                    </a:p>
                    <a:p>
                      <a:pPr marL="31750" marR="327025">
                        <a:lnSpc>
                          <a:spcPts val="3200"/>
                        </a:lnSpc>
                        <a:spcBef>
                          <a:spcPts val="780"/>
                        </a:spcBef>
                      </a:pPr>
                      <a:r>
                        <a:rPr sz="2800" b="1" spc="-5" dirty="0">
                          <a:latin typeface="Times New Roman"/>
                          <a:cs typeface="Times New Roman"/>
                        </a:rPr>
                        <a:t>(small sample</a:t>
                      </a:r>
                      <a:r>
                        <a:rPr sz="2800" b="1" spc="-55" dirty="0">
                          <a:latin typeface="Times New Roman"/>
                          <a:cs typeface="Times New Roman"/>
                        </a:rPr>
                        <a:t> </a:t>
                      </a:r>
                      <a:r>
                        <a:rPr sz="2800" b="1" dirty="0">
                          <a:latin typeface="Times New Roman"/>
                          <a:cs typeface="Times New Roman"/>
                        </a:rPr>
                        <a:t>and  </a:t>
                      </a:r>
                      <a:r>
                        <a:rPr sz="2800" b="1" spc="-5" dirty="0">
                          <a:latin typeface="Times New Roman"/>
                          <a:cs typeface="Times New Roman"/>
                        </a:rPr>
                        <a:t>appears </a:t>
                      </a:r>
                      <a:r>
                        <a:rPr sz="2800" b="1" dirty="0">
                          <a:latin typeface="Times New Roman"/>
                          <a:cs typeface="Times New Roman"/>
                        </a:rPr>
                        <a:t>to </a:t>
                      </a:r>
                      <a:r>
                        <a:rPr sz="2800" b="1" spc="-5" dirty="0">
                          <a:latin typeface="Times New Roman"/>
                          <a:cs typeface="Times New Roman"/>
                        </a:rPr>
                        <a:t>come  </a:t>
                      </a:r>
                      <a:r>
                        <a:rPr sz="2800" b="1" spc="-15" dirty="0">
                          <a:latin typeface="Times New Roman"/>
                          <a:cs typeface="Times New Roman"/>
                        </a:rPr>
                        <a:t>from </a:t>
                      </a:r>
                      <a:r>
                        <a:rPr sz="2800" b="1" dirty="0">
                          <a:latin typeface="Times New Roman"/>
                          <a:cs typeface="Times New Roman"/>
                        </a:rPr>
                        <a:t>a </a:t>
                      </a:r>
                      <a:r>
                        <a:rPr sz="2800" b="1" spc="-5" dirty="0">
                          <a:latin typeface="Times New Roman"/>
                          <a:cs typeface="Times New Roman"/>
                        </a:rPr>
                        <a:t>normal  population)</a:t>
                      </a:r>
                      <a:endParaRPr sz="2800">
                        <a:latin typeface="Times New Roman"/>
                        <a:cs typeface="Times New Roman"/>
                      </a:endParaRPr>
                    </a:p>
                  </a:txBody>
                  <a:tcPr marL="0" marR="0" marT="0" marB="0">
                    <a:lnL w="6350">
                      <a:solidFill>
                        <a:srgbClr val="7F7F7F"/>
                      </a:solidFill>
                      <a:prstDash val="solid"/>
                    </a:lnL>
                    <a:lnR w="6350">
                      <a:solidFill>
                        <a:srgbClr val="7F7F7F"/>
                      </a:solidFill>
                      <a:prstDash val="solid"/>
                    </a:lnR>
                    <a:lnT w="6350">
                      <a:solidFill>
                        <a:srgbClr val="7F7F7F"/>
                      </a:solidFill>
                      <a:prstDash val="solid"/>
                    </a:lnT>
                    <a:lnB w="6350">
                      <a:solidFill>
                        <a:srgbClr val="7F7F7F"/>
                      </a:solidFill>
                      <a:prstDash val="solid"/>
                    </a:lnB>
                  </a:tcPr>
                </a:tc>
                <a:tc>
                  <a:txBody>
                    <a:bodyPr/>
                    <a:lstStyle/>
                    <a:p>
                      <a:pPr marL="29845">
                        <a:lnSpc>
                          <a:spcPts val="3215"/>
                        </a:lnSpc>
                      </a:pPr>
                      <a:r>
                        <a:rPr sz="2800" dirty="0">
                          <a:latin typeface="Times New Roman"/>
                          <a:cs typeface="Times New Roman"/>
                        </a:rPr>
                        <a:t>Use Z</a:t>
                      </a:r>
                      <a:r>
                        <a:rPr sz="2800" spc="-20" dirty="0">
                          <a:latin typeface="Times New Roman"/>
                          <a:cs typeface="Times New Roman"/>
                        </a:rPr>
                        <a:t> </a:t>
                      </a:r>
                      <a:r>
                        <a:rPr sz="2800" spc="-5" dirty="0">
                          <a:latin typeface="Times New Roman"/>
                          <a:cs typeface="Times New Roman"/>
                        </a:rPr>
                        <a:t>table</a:t>
                      </a:r>
                      <a:endParaRPr sz="2800">
                        <a:latin typeface="Times New Roman"/>
                        <a:cs typeface="Times New Roman"/>
                      </a:endParaRPr>
                    </a:p>
                  </a:txBody>
                  <a:tcPr marL="0" marR="0" marT="0" marB="0">
                    <a:lnL w="6350">
                      <a:solidFill>
                        <a:srgbClr val="7F7F7F"/>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pPr marL="40640">
                        <a:lnSpc>
                          <a:spcPts val="3215"/>
                        </a:lnSpc>
                      </a:pPr>
                      <a:r>
                        <a:rPr sz="2800" dirty="0">
                          <a:latin typeface="Times New Roman"/>
                          <a:cs typeface="Times New Roman"/>
                        </a:rPr>
                        <a:t>Use t</a:t>
                      </a:r>
                      <a:r>
                        <a:rPr sz="2800" spc="-20" dirty="0">
                          <a:latin typeface="Times New Roman"/>
                          <a:cs typeface="Times New Roman"/>
                        </a:rPr>
                        <a:t> </a:t>
                      </a:r>
                      <a:r>
                        <a:rPr sz="2800" spc="-5" dirty="0">
                          <a:latin typeface="Times New Roman"/>
                          <a:cs typeface="Times New Roman"/>
                        </a:rPr>
                        <a:t>table</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r>
              <a:tr h="895350">
                <a:tc>
                  <a:txBody>
                    <a:bodyPr/>
                    <a:lstStyle/>
                    <a:p>
                      <a:pPr marL="44450">
                        <a:lnSpc>
                          <a:spcPts val="3090"/>
                        </a:lnSpc>
                      </a:pPr>
                      <a:r>
                        <a:rPr sz="2800" b="1" dirty="0">
                          <a:latin typeface="Times New Roman"/>
                          <a:cs typeface="Times New Roman"/>
                        </a:rPr>
                        <a:t>n </a:t>
                      </a:r>
                      <a:r>
                        <a:rPr sz="2800" b="1" spc="-5" dirty="0">
                          <a:latin typeface="Times New Roman"/>
                          <a:cs typeface="Times New Roman"/>
                        </a:rPr>
                        <a:t>&gt;=</a:t>
                      </a:r>
                      <a:r>
                        <a:rPr sz="2800" b="1" spc="-10" dirty="0">
                          <a:latin typeface="Times New Roman"/>
                          <a:cs typeface="Times New Roman"/>
                        </a:rPr>
                        <a:t> </a:t>
                      </a:r>
                      <a:r>
                        <a:rPr sz="2800" b="1" dirty="0">
                          <a:latin typeface="Times New Roman"/>
                          <a:cs typeface="Times New Roman"/>
                        </a:rPr>
                        <a:t>30</a:t>
                      </a:r>
                      <a:endParaRPr sz="2800">
                        <a:latin typeface="Times New Roman"/>
                        <a:cs typeface="Times New Roman"/>
                      </a:endParaRPr>
                    </a:p>
                    <a:p>
                      <a:pPr marL="44450">
                        <a:lnSpc>
                          <a:spcPct val="100000"/>
                        </a:lnSpc>
                        <a:spcBef>
                          <a:spcPts val="440"/>
                        </a:spcBef>
                      </a:pPr>
                      <a:r>
                        <a:rPr sz="2800" b="1" spc="-5" dirty="0">
                          <a:latin typeface="Times New Roman"/>
                          <a:cs typeface="Times New Roman"/>
                        </a:rPr>
                        <a:t>(large</a:t>
                      </a:r>
                      <a:r>
                        <a:rPr sz="2800" b="1" spc="-10" dirty="0">
                          <a:latin typeface="Times New Roman"/>
                          <a:cs typeface="Times New Roman"/>
                        </a:rPr>
                        <a:t> </a:t>
                      </a:r>
                      <a:r>
                        <a:rPr sz="2800" b="1" spc="-5" dirty="0">
                          <a:latin typeface="Times New Roman"/>
                          <a:cs typeface="Times New Roman"/>
                        </a:rPr>
                        <a:t>sample)</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6350">
                      <a:solidFill>
                        <a:srgbClr val="7F7F7F"/>
                      </a:solidFill>
                      <a:prstDash val="solid"/>
                    </a:lnT>
                    <a:lnB w="12700">
                      <a:solidFill>
                        <a:srgbClr val="000000"/>
                      </a:solidFill>
                      <a:prstDash val="solid"/>
                    </a:lnB>
                  </a:tcPr>
                </a:tc>
                <a:tc>
                  <a:txBody>
                    <a:bodyPr/>
                    <a:lstStyle/>
                    <a:p>
                      <a:pPr marL="42545">
                        <a:lnSpc>
                          <a:spcPts val="3090"/>
                        </a:lnSpc>
                      </a:pPr>
                      <a:r>
                        <a:rPr sz="2800" dirty="0">
                          <a:latin typeface="Times New Roman"/>
                          <a:cs typeface="Times New Roman"/>
                        </a:rPr>
                        <a:t>Use Z</a:t>
                      </a:r>
                      <a:r>
                        <a:rPr sz="2800" spc="-20" dirty="0">
                          <a:latin typeface="Times New Roman"/>
                          <a:cs typeface="Times New Roman"/>
                        </a:rPr>
                        <a:t> </a:t>
                      </a:r>
                      <a:r>
                        <a:rPr sz="2800" spc="-5" dirty="0">
                          <a:latin typeface="Times New Roman"/>
                          <a:cs typeface="Times New Roman"/>
                        </a:rPr>
                        <a:t>table</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0640">
                        <a:lnSpc>
                          <a:spcPts val="3090"/>
                        </a:lnSpc>
                      </a:pPr>
                      <a:r>
                        <a:rPr sz="2800" dirty="0">
                          <a:latin typeface="Times New Roman"/>
                          <a:cs typeface="Times New Roman"/>
                        </a:rPr>
                        <a:t>Use Z or t</a:t>
                      </a:r>
                      <a:r>
                        <a:rPr sz="2800" spc="-45" dirty="0">
                          <a:latin typeface="Times New Roman"/>
                          <a:cs typeface="Times New Roman"/>
                        </a:rPr>
                        <a:t> </a:t>
                      </a:r>
                      <a:r>
                        <a:rPr sz="2800" spc="-5" dirty="0">
                          <a:latin typeface="Times New Roman"/>
                          <a:cs typeface="Times New Roman"/>
                        </a:rPr>
                        <a:t>table</a:t>
                      </a:r>
                      <a:endParaRPr sz="2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4700" y="3086100"/>
            <a:ext cx="8670290" cy="1292860"/>
          </a:xfrm>
          <a:prstGeom prst="rect">
            <a:avLst/>
          </a:prstGeom>
        </p:spPr>
        <p:txBody>
          <a:bodyPr vert="horz" wrap="square" lIns="0" tIns="93980" rIns="0" bIns="0" rtlCol="0">
            <a:spAutoFit/>
          </a:bodyPr>
          <a:lstStyle/>
          <a:p>
            <a:pPr marL="1320800" marR="5080" indent="-1308100">
              <a:lnSpc>
                <a:spcPts val="4700"/>
              </a:lnSpc>
              <a:spcBef>
                <a:spcPts val="740"/>
              </a:spcBef>
              <a:tabLst>
                <a:tab pos="3587750" algn="l"/>
                <a:tab pos="4208780" algn="l"/>
                <a:tab pos="4307840" algn="l"/>
                <a:tab pos="6419850" algn="l"/>
                <a:tab pos="7196455" algn="l"/>
                <a:tab pos="7662545" algn="l"/>
              </a:tabLst>
            </a:pPr>
            <a:r>
              <a:rPr dirty="0"/>
              <a:t>A</a:t>
            </a:r>
            <a:r>
              <a:rPr spc="-165" dirty="0"/>
              <a:t> </a:t>
            </a:r>
            <a:r>
              <a:rPr dirty="0"/>
              <a:t>test</a:t>
            </a:r>
            <a:r>
              <a:rPr spc="-5" dirty="0"/>
              <a:t> </a:t>
            </a:r>
            <a:r>
              <a:rPr dirty="0"/>
              <a:t>t</a:t>
            </a:r>
            <a:r>
              <a:rPr spc="-5" dirty="0"/>
              <a:t>h</a:t>
            </a:r>
            <a:r>
              <a:rPr dirty="0"/>
              <a:t>at</a:t>
            </a:r>
            <a:r>
              <a:rPr spc="-5" dirty="0"/>
              <a:t> u</a:t>
            </a:r>
            <a:r>
              <a:rPr dirty="0"/>
              <a:t>ses		z-sc</a:t>
            </a:r>
            <a:r>
              <a:rPr spc="-5" dirty="0"/>
              <a:t>o</a:t>
            </a:r>
            <a:r>
              <a:rPr dirty="0"/>
              <a:t>re	as	a	test  </a:t>
            </a:r>
            <a:r>
              <a:rPr spc="-5" dirty="0"/>
              <a:t>statistic	is	called</a:t>
            </a:r>
            <a:r>
              <a:rPr spc="-15" dirty="0"/>
              <a:t> </a:t>
            </a:r>
            <a:r>
              <a:rPr dirty="0"/>
              <a:t>z-test.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7100" y="2362200"/>
            <a:ext cx="5687060" cy="2461260"/>
          </a:xfrm>
          <a:prstGeom prst="rect">
            <a:avLst/>
          </a:prstGeom>
        </p:spPr>
        <p:txBody>
          <a:bodyPr vert="horz" wrap="square" lIns="0" tIns="94615" rIns="0" bIns="0" rtlCol="0">
            <a:spAutoFit/>
          </a:bodyPr>
          <a:lstStyle/>
          <a:p>
            <a:pPr marL="12700" marR="5080" indent="-5080" algn="ctr">
              <a:lnSpc>
                <a:spcPct val="87800"/>
              </a:lnSpc>
              <a:spcBef>
                <a:spcPts val="745"/>
              </a:spcBef>
              <a:tabLst>
                <a:tab pos="970280" algn="l"/>
                <a:tab pos="1689100" algn="l"/>
                <a:tab pos="5146040" algn="l"/>
              </a:tabLst>
            </a:pPr>
            <a:r>
              <a:rPr dirty="0"/>
              <a:t>Z</a:t>
            </a:r>
            <a:r>
              <a:rPr spc="-5" dirty="0"/>
              <a:t> </a:t>
            </a:r>
            <a:r>
              <a:rPr dirty="0"/>
              <a:t>–	tests </a:t>
            </a:r>
            <a:r>
              <a:rPr spc="-5" dirty="0"/>
              <a:t>for  </a:t>
            </a:r>
            <a:r>
              <a:rPr dirty="0"/>
              <a:t>P</a:t>
            </a:r>
            <a:r>
              <a:rPr spc="-5" dirty="0"/>
              <a:t>opul</a:t>
            </a:r>
            <a:r>
              <a:rPr dirty="0"/>
              <a:t>at</a:t>
            </a:r>
            <a:r>
              <a:rPr spc="-5" dirty="0"/>
              <a:t>io</a:t>
            </a:r>
            <a:r>
              <a:rPr dirty="0"/>
              <a:t>n</a:t>
            </a:r>
            <a:r>
              <a:rPr spc="-5" dirty="0"/>
              <a:t> </a:t>
            </a:r>
            <a:r>
              <a:rPr dirty="0"/>
              <a:t>mean</a:t>
            </a:r>
            <a:r>
              <a:rPr spc="-5" dirty="0"/>
              <a:t> </a:t>
            </a:r>
            <a:r>
              <a:rPr dirty="0"/>
              <a:t>µ	</a:t>
            </a:r>
            <a:r>
              <a:rPr spc="-5" dirty="0"/>
              <a:t>o</a:t>
            </a:r>
            <a:r>
              <a:rPr dirty="0"/>
              <a:t>f  </a:t>
            </a:r>
            <a:r>
              <a:rPr spc="-5" dirty="0"/>
              <a:t>Large	Samples  (Section</a:t>
            </a:r>
            <a:r>
              <a:rPr spc="-15" dirty="0"/>
              <a:t> </a:t>
            </a:r>
            <a:r>
              <a:rPr spc="-5" dirty="0"/>
              <a:t>6.1)</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3500" y="546100"/>
            <a:ext cx="2324100" cy="695960"/>
          </a:xfrm>
          <a:prstGeom prst="rect">
            <a:avLst/>
          </a:prstGeom>
        </p:spPr>
        <p:txBody>
          <a:bodyPr vert="horz" wrap="square" lIns="0" tIns="12700" rIns="0" bIns="0" rtlCol="0">
            <a:spAutoFit/>
          </a:bodyPr>
          <a:lstStyle/>
          <a:p>
            <a:pPr marL="12700">
              <a:lnSpc>
                <a:spcPct val="100000"/>
              </a:lnSpc>
              <a:spcBef>
                <a:spcPts val="100"/>
              </a:spcBef>
            </a:pPr>
            <a:r>
              <a:rPr dirty="0"/>
              <a:t>Exam</a:t>
            </a:r>
            <a:r>
              <a:rPr spc="-5" dirty="0"/>
              <a:t>pl</a:t>
            </a:r>
            <a:r>
              <a:rPr dirty="0"/>
              <a:t>e</a:t>
            </a:r>
          </a:p>
        </p:txBody>
      </p:sp>
      <p:sp>
        <p:nvSpPr>
          <p:cNvPr id="3" name="object 3"/>
          <p:cNvSpPr txBox="1"/>
          <p:nvPr/>
        </p:nvSpPr>
        <p:spPr>
          <a:xfrm>
            <a:off x="7458468" y="1981588"/>
            <a:ext cx="12700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a:cs typeface="Arial"/>
              </a:rPr>
              <a:t>x</a:t>
            </a:r>
            <a:endParaRPr sz="1600">
              <a:latin typeface="Arial"/>
              <a:cs typeface="Arial"/>
            </a:endParaRPr>
          </a:p>
        </p:txBody>
      </p:sp>
      <p:sp>
        <p:nvSpPr>
          <p:cNvPr id="4" name="object 4"/>
          <p:cNvSpPr txBox="1"/>
          <p:nvPr/>
        </p:nvSpPr>
        <p:spPr>
          <a:xfrm>
            <a:off x="596900" y="1727200"/>
            <a:ext cx="853059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An </a:t>
            </a:r>
            <a:r>
              <a:rPr sz="2400" spc="-5" dirty="0">
                <a:latin typeface="Arial"/>
                <a:cs typeface="Arial"/>
              </a:rPr>
              <a:t>automobile </a:t>
            </a:r>
            <a:r>
              <a:rPr sz="2400" dirty="0">
                <a:latin typeface="Arial"/>
                <a:cs typeface="Arial"/>
              </a:rPr>
              <a:t>engine </a:t>
            </a:r>
            <a:r>
              <a:rPr sz="2400" spc="-5" dirty="0">
                <a:latin typeface="Arial"/>
                <a:cs typeface="Arial"/>
              </a:rPr>
              <a:t>emits </a:t>
            </a:r>
            <a:r>
              <a:rPr sz="2400" dirty="0">
                <a:latin typeface="Arial"/>
                <a:cs typeface="Arial"/>
              </a:rPr>
              <a:t>oxides of </a:t>
            </a:r>
            <a:r>
              <a:rPr sz="2400" spc="-5" dirty="0">
                <a:latin typeface="Arial"/>
                <a:cs typeface="Arial"/>
              </a:rPr>
              <a:t>Nitrogen(NO </a:t>
            </a:r>
            <a:r>
              <a:rPr sz="2400" dirty="0">
                <a:latin typeface="Arial"/>
                <a:cs typeface="Arial"/>
              </a:rPr>
              <a:t>) at a</a:t>
            </a:r>
            <a:r>
              <a:rPr sz="2400" spc="125" dirty="0">
                <a:latin typeface="Arial"/>
                <a:cs typeface="Arial"/>
              </a:rPr>
              <a:t> </a:t>
            </a:r>
            <a:r>
              <a:rPr sz="2400" dirty="0">
                <a:latin typeface="Arial"/>
                <a:cs typeface="Arial"/>
              </a:rPr>
              <a:t>mean</a:t>
            </a:r>
            <a:endParaRPr sz="2400">
              <a:latin typeface="Arial"/>
              <a:cs typeface="Arial"/>
            </a:endParaRPr>
          </a:p>
        </p:txBody>
      </p:sp>
      <p:sp>
        <p:nvSpPr>
          <p:cNvPr id="5" name="object 5"/>
          <p:cNvSpPr txBox="1"/>
          <p:nvPr/>
        </p:nvSpPr>
        <p:spPr>
          <a:xfrm>
            <a:off x="927100" y="2171700"/>
            <a:ext cx="231330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rate </a:t>
            </a:r>
            <a:r>
              <a:rPr sz="2400" dirty="0">
                <a:latin typeface="Arial"/>
                <a:cs typeface="Arial"/>
              </a:rPr>
              <a:t>of 100</a:t>
            </a:r>
            <a:r>
              <a:rPr sz="2400" spc="-65" dirty="0">
                <a:latin typeface="Arial"/>
                <a:cs typeface="Arial"/>
              </a:rPr>
              <a:t> </a:t>
            </a:r>
            <a:r>
              <a:rPr sz="2400" spc="-5" dirty="0">
                <a:latin typeface="Arial"/>
                <a:cs typeface="Arial"/>
              </a:rPr>
              <a:t>mg/s.</a:t>
            </a:r>
            <a:endParaRPr sz="2400">
              <a:latin typeface="Arial"/>
              <a:cs typeface="Arial"/>
            </a:endParaRPr>
          </a:p>
        </p:txBody>
      </p:sp>
      <p:sp>
        <p:nvSpPr>
          <p:cNvPr id="6" name="object 6"/>
          <p:cNvSpPr txBox="1"/>
          <p:nvPr/>
        </p:nvSpPr>
        <p:spPr>
          <a:xfrm>
            <a:off x="596900" y="2733039"/>
            <a:ext cx="104775" cy="190500"/>
          </a:xfrm>
          <a:prstGeom prst="rect">
            <a:avLst/>
          </a:prstGeom>
        </p:spPr>
        <p:txBody>
          <a:bodyPr vert="horz" wrap="square" lIns="0" tIns="16510" rIns="0" bIns="0" rtlCol="0">
            <a:spAutoFit/>
          </a:bodyPr>
          <a:lstStyle/>
          <a:p>
            <a:pPr marL="12700">
              <a:lnSpc>
                <a:spcPct val="100000"/>
              </a:lnSpc>
              <a:spcBef>
                <a:spcPts val="130"/>
              </a:spcBef>
            </a:pPr>
            <a:r>
              <a:rPr sz="1050" spc="-10" dirty="0">
                <a:latin typeface="Trebuchet MS"/>
                <a:cs typeface="Trebuchet MS"/>
              </a:rPr>
              <a:t>●</a:t>
            </a:r>
            <a:endParaRPr sz="1050">
              <a:latin typeface="Trebuchet MS"/>
              <a:cs typeface="Trebuchet MS"/>
            </a:endParaRPr>
          </a:p>
        </p:txBody>
      </p:sp>
      <p:sp>
        <p:nvSpPr>
          <p:cNvPr id="7" name="object 7"/>
          <p:cNvSpPr txBox="1"/>
          <p:nvPr/>
        </p:nvSpPr>
        <p:spPr>
          <a:xfrm>
            <a:off x="838200" y="2628900"/>
            <a:ext cx="870204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A </a:t>
            </a:r>
            <a:r>
              <a:rPr sz="2400" spc="-5" dirty="0">
                <a:latin typeface="Arial"/>
                <a:cs typeface="Arial"/>
              </a:rPr>
              <a:t>modification to the </a:t>
            </a:r>
            <a:r>
              <a:rPr sz="2400" dirty="0">
                <a:latin typeface="Arial"/>
                <a:cs typeface="Arial"/>
              </a:rPr>
              <a:t>engine design has been proposed </a:t>
            </a:r>
            <a:r>
              <a:rPr sz="2400" spc="-5" dirty="0">
                <a:latin typeface="Arial"/>
                <a:cs typeface="Arial"/>
              </a:rPr>
              <a:t>that</a:t>
            </a:r>
            <a:r>
              <a:rPr sz="2400" spc="-150" dirty="0">
                <a:latin typeface="Arial"/>
                <a:cs typeface="Arial"/>
              </a:rPr>
              <a:t> </a:t>
            </a:r>
            <a:r>
              <a:rPr sz="2400" dirty="0">
                <a:latin typeface="Arial"/>
                <a:cs typeface="Arial"/>
              </a:rPr>
              <a:t>may</a:t>
            </a:r>
            <a:endParaRPr sz="2400">
              <a:latin typeface="Arial"/>
              <a:cs typeface="Arial"/>
            </a:endParaRPr>
          </a:p>
        </p:txBody>
      </p:sp>
      <p:sp>
        <p:nvSpPr>
          <p:cNvPr id="8" name="object 8"/>
          <p:cNvSpPr txBox="1"/>
          <p:nvPr/>
        </p:nvSpPr>
        <p:spPr>
          <a:xfrm>
            <a:off x="838200" y="2959100"/>
            <a:ext cx="3125470" cy="391160"/>
          </a:xfrm>
          <a:prstGeom prst="rect">
            <a:avLst/>
          </a:prstGeom>
        </p:spPr>
        <p:txBody>
          <a:bodyPr vert="horz" wrap="square" lIns="0" tIns="12700" rIns="0" bIns="0" rtlCol="0">
            <a:spAutoFit/>
          </a:bodyPr>
          <a:lstStyle/>
          <a:p>
            <a:pPr marL="12700">
              <a:lnSpc>
                <a:spcPct val="100000"/>
              </a:lnSpc>
              <a:spcBef>
                <a:spcPts val="100"/>
              </a:spcBef>
              <a:tabLst>
                <a:tab pos="1672589" algn="l"/>
              </a:tabLst>
            </a:pPr>
            <a:r>
              <a:rPr sz="2400" dirty="0">
                <a:latin typeface="Arial"/>
                <a:cs typeface="Arial"/>
              </a:rPr>
              <a:t>reduce NO	emissions.</a:t>
            </a:r>
            <a:endParaRPr sz="2400">
              <a:latin typeface="Arial"/>
              <a:cs typeface="Arial"/>
            </a:endParaRPr>
          </a:p>
        </p:txBody>
      </p:sp>
      <p:sp>
        <p:nvSpPr>
          <p:cNvPr id="9" name="object 9"/>
          <p:cNvSpPr txBox="1"/>
          <p:nvPr/>
        </p:nvSpPr>
        <p:spPr>
          <a:xfrm>
            <a:off x="596900" y="3634740"/>
            <a:ext cx="104775" cy="190500"/>
          </a:xfrm>
          <a:prstGeom prst="rect">
            <a:avLst/>
          </a:prstGeom>
        </p:spPr>
        <p:txBody>
          <a:bodyPr vert="horz" wrap="square" lIns="0" tIns="16510" rIns="0" bIns="0" rtlCol="0">
            <a:spAutoFit/>
          </a:bodyPr>
          <a:lstStyle/>
          <a:p>
            <a:pPr marL="12700">
              <a:lnSpc>
                <a:spcPct val="100000"/>
              </a:lnSpc>
              <a:spcBef>
                <a:spcPts val="130"/>
              </a:spcBef>
            </a:pPr>
            <a:r>
              <a:rPr sz="1050" spc="-10" dirty="0">
                <a:latin typeface="Trebuchet MS"/>
                <a:cs typeface="Trebuchet MS"/>
              </a:rPr>
              <a:t>●</a:t>
            </a:r>
            <a:endParaRPr sz="1050">
              <a:latin typeface="Trebuchet MS"/>
              <a:cs typeface="Trebuchet MS"/>
            </a:endParaRPr>
          </a:p>
        </p:txBody>
      </p:sp>
      <p:sp>
        <p:nvSpPr>
          <p:cNvPr id="10" name="object 10"/>
          <p:cNvSpPr txBox="1"/>
          <p:nvPr/>
        </p:nvSpPr>
        <p:spPr>
          <a:xfrm>
            <a:off x="596900" y="4434840"/>
            <a:ext cx="104775" cy="190500"/>
          </a:xfrm>
          <a:prstGeom prst="rect">
            <a:avLst/>
          </a:prstGeom>
        </p:spPr>
        <p:txBody>
          <a:bodyPr vert="horz" wrap="square" lIns="0" tIns="16510" rIns="0" bIns="0" rtlCol="0">
            <a:spAutoFit/>
          </a:bodyPr>
          <a:lstStyle/>
          <a:p>
            <a:pPr marL="12700">
              <a:lnSpc>
                <a:spcPct val="100000"/>
              </a:lnSpc>
              <a:spcBef>
                <a:spcPts val="130"/>
              </a:spcBef>
            </a:pPr>
            <a:r>
              <a:rPr sz="1050" spc="-10" dirty="0">
                <a:latin typeface="Trebuchet MS"/>
                <a:cs typeface="Trebuchet MS"/>
              </a:rPr>
              <a:t>●</a:t>
            </a:r>
            <a:endParaRPr sz="1050">
              <a:latin typeface="Trebuchet MS"/>
              <a:cs typeface="Trebuchet MS"/>
            </a:endParaRPr>
          </a:p>
        </p:txBody>
      </p:sp>
      <p:sp>
        <p:nvSpPr>
          <p:cNvPr id="11" name="object 11"/>
          <p:cNvSpPr txBox="1"/>
          <p:nvPr/>
        </p:nvSpPr>
        <p:spPr>
          <a:xfrm>
            <a:off x="838200" y="3164641"/>
            <a:ext cx="8700770" cy="1557655"/>
          </a:xfrm>
          <a:prstGeom prst="rect">
            <a:avLst/>
          </a:prstGeom>
        </p:spPr>
        <p:txBody>
          <a:bodyPr vert="horz" wrap="square" lIns="0" tIns="61594" rIns="0" bIns="0" rtlCol="0">
            <a:spAutoFit/>
          </a:bodyPr>
          <a:lstStyle/>
          <a:p>
            <a:pPr marL="1486535">
              <a:lnSpc>
                <a:spcPct val="100000"/>
              </a:lnSpc>
              <a:spcBef>
                <a:spcPts val="484"/>
              </a:spcBef>
            </a:pPr>
            <a:r>
              <a:rPr sz="1600" dirty="0">
                <a:latin typeface="Arial"/>
                <a:cs typeface="Arial"/>
              </a:rPr>
              <a:t>x</a:t>
            </a:r>
            <a:endParaRPr sz="1600">
              <a:latin typeface="Arial"/>
              <a:cs typeface="Arial"/>
            </a:endParaRPr>
          </a:p>
          <a:p>
            <a:pPr marL="12700" marR="5080">
              <a:lnSpc>
                <a:spcPts val="2600"/>
              </a:lnSpc>
              <a:spcBef>
                <a:spcPts val="894"/>
              </a:spcBef>
            </a:pPr>
            <a:r>
              <a:rPr sz="2400" spc="-5" dirty="0">
                <a:latin typeface="Arial"/>
                <a:cs typeface="Arial"/>
              </a:rPr>
              <a:t>The </a:t>
            </a:r>
            <a:r>
              <a:rPr sz="2400" dirty="0">
                <a:latin typeface="Arial"/>
                <a:cs typeface="Arial"/>
              </a:rPr>
              <a:t>new design will be put in </a:t>
            </a:r>
            <a:r>
              <a:rPr sz="2400" spc="-5" dirty="0">
                <a:latin typeface="Arial"/>
                <a:cs typeface="Arial"/>
              </a:rPr>
              <a:t>production </a:t>
            </a:r>
            <a:r>
              <a:rPr sz="2400" dirty="0">
                <a:latin typeface="Arial"/>
                <a:cs typeface="Arial"/>
              </a:rPr>
              <a:t>if it can be </a:t>
            </a:r>
            <a:r>
              <a:rPr sz="2400" spc="-5" dirty="0">
                <a:latin typeface="Arial"/>
                <a:cs typeface="Arial"/>
              </a:rPr>
              <a:t>demostrated  that the its </a:t>
            </a:r>
            <a:r>
              <a:rPr sz="2400" dirty="0">
                <a:latin typeface="Arial"/>
                <a:cs typeface="Arial"/>
              </a:rPr>
              <a:t>mean emission </a:t>
            </a:r>
            <a:r>
              <a:rPr sz="2400" spc="-5" dirty="0">
                <a:latin typeface="Arial"/>
                <a:cs typeface="Arial"/>
              </a:rPr>
              <a:t>rate </a:t>
            </a:r>
            <a:r>
              <a:rPr sz="2400" dirty="0">
                <a:latin typeface="Arial"/>
                <a:cs typeface="Arial"/>
              </a:rPr>
              <a:t>is less </a:t>
            </a:r>
            <a:r>
              <a:rPr sz="2400" spc="-5" dirty="0">
                <a:latin typeface="Arial"/>
                <a:cs typeface="Arial"/>
              </a:rPr>
              <a:t>than</a:t>
            </a:r>
            <a:r>
              <a:rPr sz="2400" dirty="0">
                <a:latin typeface="Arial"/>
                <a:cs typeface="Arial"/>
              </a:rPr>
              <a:t> </a:t>
            </a:r>
            <a:r>
              <a:rPr sz="2400" spc="-5" dirty="0">
                <a:latin typeface="Arial"/>
                <a:cs typeface="Arial"/>
              </a:rPr>
              <a:t>100mg/s.</a:t>
            </a:r>
            <a:endParaRPr sz="2400">
              <a:latin typeface="Arial"/>
              <a:cs typeface="Arial"/>
            </a:endParaRPr>
          </a:p>
          <a:p>
            <a:pPr marL="12700">
              <a:lnSpc>
                <a:spcPct val="100000"/>
              </a:lnSpc>
              <a:spcBef>
                <a:spcPts val="780"/>
              </a:spcBef>
            </a:pPr>
            <a:r>
              <a:rPr sz="2400" dirty="0">
                <a:latin typeface="Arial"/>
                <a:cs typeface="Arial"/>
              </a:rPr>
              <a:t>A sample of 50 </a:t>
            </a:r>
            <a:r>
              <a:rPr sz="2400" spc="-5" dirty="0">
                <a:latin typeface="Arial"/>
                <a:cs typeface="Arial"/>
              </a:rPr>
              <a:t>modified </a:t>
            </a:r>
            <a:r>
              <a:rPr sz="2400" dirty="0">
                <a:latin typeface="Arial"/>
                <a:cs typeface="Arial"/>
              </a:rPr>
              <a:t>engines are built and </a:t>
            </a:r>
            <a:r>
              <a:rPr sz="2400" spc="-5" dirty="0">
                <a:latin typeface="Arial"/>
                <a:cs typeface="Arial"/>
              </a:rPr>
              <a:t>tested.</a:t>
            </a:r>
            <a:r>
              <a:rPr sz="2400" spc="-204" dirty="0">
                <a:latin typeface="Arial"/>
                <a:cs typeface="Arial"/>
              </a:rPr>
              <a:t> </a:t>
            </a:r>
            <a:r>
              <a:rPr sz="2400" spc="-5" dirty="0">
                <a:latin typeface="Arial"/>
                <a:cs typeface="Arial"/>
              </a:rPr>
              <a:t>The</a:t>
            </a:r>
            <a:endParaRPr sz="2400">
              <a:latin typeface="Arial"/>
              <a:cs typeface="Arial"/>
            </a:endParaRPr>
          </a:p>
        </p:txBody>
      </p:sp>
      <p:sp>
        <p:nvSpPr>
          <p:cNvPr id="12" name="object 12"/>
          <p:cNvSpPr txBox="1"/>
          <p:nvPr/>
        </p:nvSpPr>
        <p:spPr>
          <a:xfrm>
            <a:off x="3209772" y="4915288"/>
            <a:ext cx="12700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a:cs typeface="Arial"/>
              </a:rPr>
              <a:t>x</a:t>
            </a:r>
            <a:endParaRPr sz="1600">
              <a:latin typeface="Arial"/>
              <a:cs typeface="Arial"/>
            </a:endParaRPr>
          </a:p>
        </p:txBody>
      </p:sp>
      <p:sp>
        <p:nvSpPr>
          <p:cNvPr id="13" name="object 13"/>
          <p:cNvSpPr txBox="1"/>
          <p:nvPr/>
        </p:nvSpPr>
        <p:spPr>
          <a:xfrm>
            <a:off x="838200" y="4660900"/>
            <a:ext cx="8665845" cy="391160"/>
          </a:xfrm>
          <a:prstGeom prst="rect">
            <a:avLst/>
          </a:prstGeom>
        </p:spPr>
        <p:txBody>
          <a:bodyPr vert="horz" wrap="square" lIns="0" tIns="12700" rIns="0" bIns="0" rtlCol="0">
            <a:spAutoFit/>
          </a:bodyPr>
          <a:lstStyle/>
          <a:p>
            <a:pPr marL="12700">
              <a:lnSpc>
                <a:spcPct val="100000"/>
              </a:lnSpc>
              <a:spcBef>
                <a:spcPts val="100"/>
              </a:spcBef>
              <a:tabLst>
                <a:tab pos="2570480" algn="l"/>
              </a:tabLst>
            </a:pPr>
            <a:r>
              <a:rPr sz="2400" dirty="0">
                <a:latin typeface="Arial"/>
                <a:cs typeface="Arial"/>
              </a:rPr>
              <a:t>sample mean NO	emission is 92 </a:t>
            </a:r>
            <a:r>
              <a:rPr sz="2400" spc="-5" dirty="0">
                <a:latin typeface="Arial"/>
                <a:cs typeface="Arial"/>
              </a:rPr>
              <a:t>mg/s </a:t>
            </a:r>
            <a:r>
              <a:rPr sz="2400" dirty="0">
                <a:latin typeface="Arial"/>
                <a:cs typeface="Arial"/>
              </a:rPr>
              <a:t>and </a:t>
            </a:r>
            <a:r>
              <a:rPr sz="2400" spc="-5" dirty="0">
                <a:latin typeface="Arial"/>
                <a:cs typeface="Arial"/>
              </a:rPr>
              <a:t>the </a:t>
            </a:r>
            <a:r>
              <a:rPr sz="2400" dirty="0">
                <a:latin typeface="Arial"/>
                <a:cs typeface="Arial"/>
              </a:rPr>
              <a:t>sample SD is</a:t>
            </a:r>
            <a:r>
              <a:rPr sz="2400" spc="-80" dirty="0">
                <a:latin typeface="Arial"/>
                <a:cs typeface="Arial"/>
              </a:rPr>
              <a:t> </a:t>
            </a:r>
            <a:r>
              <a:rPr sz="2400" dirty="0">
                <a:latin typeface="Arial"/>
                <a:cs typeface="Arial"/>
              </a:rPr>
              <a:t>21</a:t>
            </a:r>
            <a:endParaRPr sz="2400">
              <a:latin typeface="Arial"/>
              <a:cs typeface="Arial"/>
            </a:endParaRPr>
          </a:p>
        </p:txBody>
      </p:sp>
      <p:sp>
        <p:nvSpPr>
          <p:cNvPr id="14" name="object 14"/>
          <p:cNvSpPr txBox="1"/>
          <p:nvPr/>
        </p:nvSpPr>
        <p:spPr>
          <a:xfrm>
            <a:off x="596900" y="5001259"/>
            <a:ext cx="2661920" cy="1072515"/>
          </a:xfrm>
          <a:prstGeom prst="rect">
            <a:avLst/>
          </a:prstGeom>
        </p:spPr>
        <p:txBody>
          <a:bodyPr vert="horz" wrap="square" lIns="0" tIns="104140" rIns="0" bIns="0" rtlCol="0">
            <a:spAutoFit/>
          </a:bodyPr>
          <a:lstStyle/>
          <a:p>
            <a:pPr marL="254000">
              <a:lnSpc>
                <a:spcPct val="100000"/>
              </a:lnSpc>
              <a:spcBef>
                <a:spcPts val="820"/>
              </a:spcBef>
            </a:pPr>
            <a:r>
              <a:rPr sz="2400" spc="-5" dirty="0">
                <a:latin typeface="Arial"/>
                <a:cs typeface="Arial"/>
              </a:rPr>
              <a:t>mg/s.</a:t>
            </a:r>
            <a:endParaRPr sz="2400">
              <a:latin typeface="Arial"/>
              <a:cs typeface="Arial"/>
            </a:endParaRPr>
          </a:p>
          <a:p>
            <a:pPr marL="254000" indent="-241300">
              <a:lnSpc>
                <a:spcPts val="2440"/>
              </a:lnSpc>
              <a:spcBef>
                <a:spcPts val="720"/>
              </a:spcBef>
              <a:buSzPct val="43750"/>
              <a:buFont typeface="Trebuchet MS"/>
              <a:buChar char="●"/>
              <a:tabLst>
                <a:tab pos="254000" algn="l"/>
                <a:tab pos="1637030" algn="l"/>
              </a:tabLst>
            </a:pPr>
            <a:r>
              <a:rPr sz="2400" spc="-5" dirty="0">
                <a:latin typeface="Arial"/>
                <a:cs typeface="Arial"/>
              </a:rPr>
              <a:t>Define</a:t>
            </a:r>
            <a:r>
              <a:rPr sz="2400" dirty="0">
                <a:latin typeface="Arial"/>
                <a:cs typeface="Arial"/>
              </a:rPr>
              <a:t> H	</a:t>
            </a:r>
            <a:r>
              <a:rPr sz="2400" spc="-5" dirty="0">
                <a:latin typeface="Arial"/>
                <a:cs typeface="Arial"/>
              </a:rPr>
              <a:t>and </a:t>
            </a:r>
            <a:r>
              <a:rPr sz="2400" dirty="0">
                <a:latin typeface="Arial"/>
                <a:cs typeface="Arial"/>
              </a:rPr>
              <a:t>H</a:t>
            </a:r>
            <a:r>
              <a:rPr sz="2400" spc="135" dirty="0">
                <a:latin typeface="Arial"/>
                <a:cs typeface="Arial"/>
              </a:rPr>
              <a:t> </a:t>
            </a:r>
            <a:r>
              <a:rPr sz="2400" dirty="0">
                <a:latin typeface="Arial"/>
                <a:cs typeface="Arial"/>
              </a:rPr>
              <a:t>.</a:t>
            </a:r>
            <a:endParaRPr sz="2400">
              <a:latin typeface="Arial"/>
              <a:cs typeface="Arial"/>
            </a:endParaRPr>
          </a:p>
          <a:p>
            <a:pPr marL="1439545">
              <a:lnSpc>
                <a:spcPts val="1480"/>
              </a:lnSpc>
              <a:tabLst>
                <a:tab pos="2450465" algn="l"/>
              </a:tabLst>
            </a:pPr>
            <a:r>
              <a:rPr sz="1600" dirty="0">
                <a:latin typeface="Arial"/>
                <a:cs typeface="Arial"/>
              </a:rPr>
              <a:t>0	1</a:t>
            </a:r>
            <a:endParaRPr sz="1600">
              <a:latin typeface="Arial"/>
              <a:cs typeface="Aria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1000" y="546100"/>
            <a:ext cx="4248150" cy="695960"/>
          </a:xfrm>
          <a:prstGeom prst="rect">
            <a:avLst/>
          </a:prstGeom>
        </p:spPr>
        <p:txBody>
          <a:bodyPr vert="horz" wrap="square" lIns="0" tIns="12700" rIns="0" bIns="0" rtlCol="0">
            <a:spAutoFit/>
          </a:bodyPr>
          <a:lstStyle/>
          <a:p>
            <a:pPr marL="12700">
              <a:lnSpc>
                <a:spcPct val="100000"/>
              </a:lnSpc>
              <a:spcBef>
                <a:spcPts val="100"/>
              </a:spcBef>
            </a:pPr>
            <a:r>
              <a:rPr spc="-5" dirty="0"/>
              <a:t>Null</a:t>
            </a:r>
            <a:r>
              <a:rPr spc="-60" dirty="0"/>
              <a:t> </a:t>
            </a:r>
            <a:r>
              <a:rPr spc="-5" dirty="0"/>
              <a:t>Hypothesis</a:t>
            </a:r>
          </a:p>
        </p:txBody>
      </p:sp>
      <p:sp>
        <p:nvSpPr>
          <p:cNvPr id="3" name="object 3"/>
          <p:cNvSpPr txBox="1"/>
          <p:nvPr/>
        </p:nvSpPr>
        <p:spPr>
          <a:xfrm>
            <a:off x="596900" y="1713483"/>
            <a:ext cx="8595995" cy="1855470"/>
          </a:xfrm>
          <a:prstGeom prst="rect">
            <a:avLst/>
          </a:prstGeom>
        </p:spPr>
        <p:txBody>
          <a:bodyPr vert="horz" wrap="square" lIns="0" tIns="70485" rIns="0" bIns="0" rtlCol="0">
            <a:spAutoFit/>
          </a:bodyPr>
          <a:lstStyle/>
          <a:p>
            <a:pPr marL="342900" marR="5080" indent="-330200">
              <a:lnSpc>
                <a:spcPct val="87500"/>
              </a:lnSpc>
              <a:spcBef>
                <a:spcPts val="555"/>
              </a:spcBef>
            </a:pPr>
            <a:r>
              <a:rPr sz="3000" dirty="0">
                <a:latin typeface="Arial"/>
                <a:cs typeface="Arial"/>
              </a:rPr>
              <a:t>Since the planned action(Putting modified engine  design in production) is based on the criteria that  the emission rates shold be lower than</a:t>
            </a:r>
            <a:r>
              <a:rPr sz="3000" spc="10" dirty="0">
                <a:latin typeface="Arial"/>
                <a:cs typeface="Arial"/>
              </a:rPr>
              <a:t> </a:t>
            </a:r>
            <a:r>
              <a:rPr sz="3000" dirty="0">
                <a:latin typeface="Arial"/>
                <a:cs typeface="Arial"/>
              </a:rPr>
              <a:t>100.</a:t>
            </a:r>
            <a:endParaRPr sz="3000">
              <a:latin typeface="Arial"/>
              <a:cs typeface="Arial"/>
            </a:endParaRPr>
          </a:p>
          <a:p>
            <a:pPr marL="12700">
              <a:lnSpc>
                <a:spcPct val="100000"/>
              </a:lnSpc>
              <a:spcBef>
                <a:spcPts val="900"/>
              </a:spcBef>
            </a:pPr>
            <a:r>
              <a:rPr sz="3000" b="1" dirty="0">
                <a:latin typeface="Arial"/>
                <a:cs typeface="Arial"/>
              </a:rPr>
              <a:t>Null Hypothesis can be set</a:t>
            </a:r>
            <a:r>
              <a:rPr sz="3000" b="1" spc="-5" dirty="0">
                <a:latin typeface="Arial"/>
                <a:cs typeface="Arial"/>
              </a:rPr>
              <a:t> </a:t>
            </a:r>
            <a:r>
              <a:rPr sz="3000" b="1" dirty="0">
                <a:latin typeface="Arial"/>
                <a:cs typeface="Arial"/>
              </a:rPr>
              <a:t>as:</a:t>
            </a:r>
            <a:endParaRPr sz="3000">
              <a:latin typeface="Arial"/>
              <a:cs typeface="Arial"/>
            </a:endParaRPr>
          </a:p>
        </p:txBody>
      </p:sp>
      <p:sp>
        <p:nvSpPr>
          <p:cNvPr id="4" name="object 4"/>
          <p:cNvSpPr txBox="1"/>
          <p:nvPr/>
        </p:nvSpPr>
        <p:spPr>
          <a:xfrm>
            <a:off x="596900" y="4781092"/>
            <a:ext cx="125095" cy="231775"/>
          </a:xfrm>
          <a:prstGeom prst="rect">
            <a:avLst/>
          </a:prstGeom>
        </p:spPr>
        <p:txBody>
          <a:bodyPr vert="horz" wrap="square" lIns="0" tIns="12700" rIns="0" bIns="0" rtlCol="0">
            <a:spAutoFit/>
          </a:bodyPr>
          <a:lstStyle/>
          <a:p>
            <a:pPr marL="12700">
              <a:lnSpc>
                <a:spcPct val="100000"/>
              </a:lnSpc>
              <a:spcBef>
                <a:spcPts val="100"/>
              </a:spcBef>
            </a:pPr>
            <a:r>
              <a:rPr sz="1350" spc="-35" dirty="0">
                <a:latin typeface="Trebuchet MS"/>
                <a:cs typeface="Trebuchet MS"/>
              </a:rPr>
              <a:t>●</a:t>
            </a:r>
            <a:endParaRPr sz="1350">
              <a:latin typeface="Trebuchet MS"/>
              <a:cs typeface="Trebuchet MS"/>
            </a:endParaRPr>
          </a:p>
        </p:txBody>
      </p:sp>
      <p:sp>
        <p:nvSpPr>
          <p:cNvPr id="5" name="object 5"/>
          <p:cNvSpPr txBox="1"/>
          <p:nvPr/>
        </p:nvSpPr>
        <p:spPr>
          <a:xfrm>
            <a:off x="596900" y="3656584"/>
            <a:ext cx="9144000" cy="2833370"/>
          </a:xfrm>
          <a:prstGeom prst="rect">
            <a:avLst/>
          </a:prstGeom>
        </p:spPr>
        <p:txBody>
          <a:bodyPr vert="horz" wrap="square" lIns="0" tIns="69215" rIns="0" bIns="0" rtlCol="0">
            <a:spAutoFit/>
          </a:bodyPr>
          <a:lstStyle/>
          <a:p>
            <a:pPr marL="317500" marR="854710" indent="-304800">
              <a:lnSpc>
                <a:spcPts val="3200"/>
              </a:lnSpc>
              <a:spcBef>
                <a:spcPts val="545"/>
              </a:spcBef>
              <a:buSzPct val="45000"/>
              <a:buFont typeface="Trebuchet MS"/>
              <a:buChar char="●"/>
              <a:tabLst>
                <a:tab pos="317500" algn="l"/>
              </a:tabLst>
            </a:pPr>
            <a:r>
              <a:rPr sz="3000" dirty="0">
                <a:latin typeface="Arial"/>
                <a:cs typeface="Arial"/>
              </a:rPr>
              <a:t>Something that the manufacturers would like to  disprove.</a:t>
            </a:r>
            <a:endParaRPr sz="3000">
              <a:latin typeface="Arial"/>
              <a:cs typeface="Arial"/>
            </a:endParaRPr>
          </a:p>
          <a:p>
            <a:pPr marL="317500" marR="5080">
              <a:lnSpc>
                <a:spcPct val="87500"/>
              </a:lnSpc>
              <a:spcBef>
                <a:spcPts val="1310"/>
              </a:spcBef>
            </a:pPr>
            <a:r>
              <a:rPr sz="3000" dirty="0">
                <a:latin typeface="Arial"/>
                <a:cs typeface="Arial"/>
              </a:rPr>
              <a:t>Something that says the sample is misleading and  might have come from the populaiton that has </a:t>
            </a:r>
            <a:r>
              <a:rPr sz="3000" spc="5" dirty="0">
                <a:latin typeface="Arial"/>
                <a:cs typeface="Arial"/>
              </a:rPr>
              <a:t>mean  </a:t>
            </a:r>
            <a:r>
              <a:rPr sz="3000" dirty="0">
                <a:latin typeface="Arial"/>
                <a:cs typeface="Arial"/>
              </a:rPr>
              <a:t>greater than 100.</a:t>
            </a:r>
            <a:r>
              <a:rPr sz="3000" spc="-5" dirty="0">
                <a:latin typeface="Arial"/>
                <a:cs typeface="Arial"/>
              </a:rPr>
              <a:t> </a:t>
            </a:r>
            <a:r>
              <a:rPr sz="3000" dirty="0">
                <a:latin typeface="Arial"/>
                <a:cs typeface="Arial"/>
              </a:rPr>
              <a:t>Hence,</a:t>
            </a:r>
            <a:endParaRPr sz="3000">
              <a:latin typeface="Arial"/>
              <a:cs typeface="Arial"/>
            </a:endParaRPr>
          </a:p>
          <a:p>
            <a:pPr marL="29845" algn="ctr">
              <a:lnSpc>
                <a:spcPct val="100000"/>
              </a:lnSpc>
              <a:spcBef>
                <a:spcPts val="900"/>
              </a:spcBef>
            </a:pPr>
            <a:r>
              <a:rPr sz="3000" b="1" dirty="0">
                <a:latin typeface="Arial"/>
                <a:cs typeface="Arial"/>
              </a:rPr>
              <a:t>H</a:t>
            </a:r>
            <a:r>
              <a:rPr sz="3000" b="1" baseline="-30555" dirty="0">
                <a:latin typeface="Arial"/>
                <a:cs typeface="Arial"/>
              </a:rPr>
              <a:t>0 </a:t>
            </a:r>
            <a:r>
              <a:rPr sz="3000" b="1" dirty="0">
                <a:latin typeface="Arial"/>
                <a:cs typeface="Arial"/>
              </a:rPr>
              <a:t>: µ ≥</a:t>
            </a:r>
            <a:r>
              <a:rPr sz="3000" b="1" spc="-10" dirty="0">
                <a:latin typeface="Arial"/>
                <a:cs typeface="Arial"/>
              </a:rPr>
              <a:t> </a:t>
            </a:r>
            <a:r>
              <a:rPr sz="3000" b="1" dirty="0">
                <a:latin typeface="Arial"/>
                <a:cs typeface="Arial"/>
              </a:rPr>
              <a:t>100</a:t>
            </a:r>
            <a:endParaRPr sz="3000">
              <a:latin typeface="Arial"/>
              <a:cs typeface="Aria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35200" y="546100"/>
            <a:ext cx="5615305" cy="695960"/>
          </a:xfrm>
          <a:prstGeom prst="rect">
            <a:avLst/>
          </a:prstGeom>
        </p:spPr>
        <p:txBody>
          <a:bodyPr vert="horz" wrap="square" lIns="0" tIns="12700" rIns="0" bIns="0" rtlCol="0">
            <a:spAutoFit/>
          </a:bodyPr>
          <a:lstStyle/>
          <a:p>
            <a:pPr marL="12700">
              <a:lnSpc>
                <a:spcPct val="100000"/>
              </a:lnSpc>
              <a:spcBef>
                <a:spcPts val="100"/>
              </a:spcBef>
            </a:pPr>
            <a:r>
              <a:rPr spc="-5" dirty="0"/>
              <a:t>Alternate</a:t>
            </a:r>
            <a:r>
              <a:rPr spc="-35" dirty="0"/>
              <a:t> </a:t>
            </a:r>
            <a:r>
              <a:rPr spc="-5" dirty="0"/>
              <a:t>Hypothesis</a:t>
            </a:r>
          </a:p>
        </p:txBody>
      </p:sp>
      <p:sp>
        <p:nvSpPr>
          <p:cNvPr id="3" name="object 3"/>
          <p:cNvSpPr txBox="1"/>
          <p:nvPr/>
        </p:nvSpPr>
        <p:spPr>
          <a:xfrm>
            <a:off x="596900" y="18745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4" name="object 4"/>
          <p:cNvSpPr txBox="1"/>
          <p:nvPr/>
        </p:nvSpPr>
        <p:spPr>
          <a:xfrm>
            <a:off x="596900" y="24841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5" name="object 5"/>
          <p:cNvSpPr txBox="1"/>
          <p:nvPr/>
        </p:nvSpPr>
        <p:spPr>
          <a:xfrm>
            <a:off x="927100" y="1579880"/>
            <a:ext cx="8656955" cy="1701800"/>
          </a:xfrm>
          <a:prstGeom prst="rect">
            <a:avLst/>
          </a:prstGeom>
        </p:spPr>
        <p:txBody>
          <a:bodyPr vert="horz" wrap="square" lIns="0" tIns="147320" rIns="0" bIns="0" rtlCol="0">
            <a:spAutoFit/>
          </a:bodyPr>
          <a:lstStyle/>
          <a:p>
            <a:pPr marL="12700">
              <a:lnSpc>
                <a:spcPct val="100000"/>
              </a:lnSpc>
              <a:spcBef>
                <a:spcPts val="1160"/>
              </a:spcBef>
            </a:pPr>
            <a:r>
              <a:rPr sz="3200" spc="-5" dirty="0">
                <a:latin typeface="Arial"/>
                <a:cs typeface="Arial"/>
              </a:rPr>
              <a:t>Opposite </a:t>
            </a:r>
            <a:r>
              <a:rPr sz="3200" dirty="0">
                <a:latin typeface="Arial"/>
                <a:cs typeface="Arial"/>
              </a:rPr>
              <a:t>of Null</a:t>
            </a:r>
            <a:r>
              <a:rPr sz="3200" spc="-5" dirty="0">
                <a:latin typeface="Arial"/>
                <a:cs typeface="Arial"/>
              </a:rPr>
              <a:t> Hypotheis.</a:t>
            </a:r>
            <a:endParaRPr sz="3200">
              <a:latin typeface="Arial"/>
              <a:cs typeface="Arial"/>
            </a:endParaRPr>
          </a:p>
          <a:p>
            <a:pPr marL="12700" marR="5080">
              <a:lnSpc>
                <a:spcPts val="3400"/>
              </a:lnSpc>
              <a:spcBef>
                <a:spcPts val="1540"/>
              </a:spcBef>
            </a:pPr>
            <a:r>
              <a:rPr sz="3200" dirty="0">
                <a:latin typeface="Arial"/>
                <a:cs typeface="Arial"/>
              </a:rPr>
              <a:t>Says </a:t>
            </a:r>
            <a:r>
              <a:rPr sz="3200" spc="-5" dirty="0">
                <a:latin typeface="Arial"/>
                <a:cs typeface="Arial"/>
              </a:rPr>
              <a:t>the </a:t>
            </a:r>
            <a:r>
              <a:rPr sz="3200" spc="-15" dirty="0">
                <a:latin typeface="Arial"/>
                <a:cs typeface="Arial"/>
              </a:rPr>
              <a:t>effect </a:t>
            </a:r>
            <a:r>
              <a:rPr sz="3200" spc="-5" dirty="0">
                <a:latin typeface="Arial"/>
                <a:cs typeface="Arial"/>
              </a:rPr>
              <a:t>indicated </a:t>
            </a:r>
            <a:r>
              <a:rPr sz="3200" dirty="0">
                <a:latin typeface="Arial"/>
                <a:cs typeface="Arial"/>
              </a:rPr>
              <a:t>by </a:t>
            </a:r>
            <a:r>
              <a:rPr sz="3200" spc="-5" dirty="0">
                <a:latin typeface="Arial"/>
                <a:cs typeface="Arial"/>
              </a:rPr>
              <a:t>the </a:t>
            </a:r>
            <a:r>
              <a:rPr sz="3200" dirty="0">
                <a:latin typeface="Arial"/>
                <a:cs typeface="Arial"/>
              </a:rPr>
              <a:t>sample is real  and </a:t>
            </a:r>
            <a:r>
              <a:rPr sz="3200" spc="-5" dirty="0">
                <a:latin typeface="Arial"/>
                <a:cs typeface="Arial"/>
              </a:rPr>
              <a:t>accurately represents the </a:t>
            </a:r>
            <a:r>
              <a:rPr sz="3200" dirty="0">
                <a:latin typeface="Arial"/>
                <a:cs typeface="Arial"/>
              </a:rPr>
              <a:t>whole</a:t>
            </a:r>
            <a:r>
              <a:rPr sz="3200" spc="50" dirty="0">
                <a:latin typeface="Arial"/>
                <a:cs typeface="Arial"/>
              </a:rPr>
              <a:t> </a:t>
            </a:r>
            <a:r>
              <a:rPr sz="3200" spc="-5" dirty="0">
                <a:latin typeface="Arial"/>
                <a:cs typeface="Arial"/>
              </a:rPr>
              <a:t>population.</a:t>
            </a:r>
            <a:endParaRPr sz="3200">
              <a:latin typeface="Arial"/>
              <a:cs typeface="Arial"/>
            </a:endParaRPr>
          </a:p>
        </p:txBody>
      </p:sp>
      <p:sp>
        <p:nvSpPr>
          <p:cNvPr id="6" name="object 6"/>
          <p:cNvSpPr txBox="1"/>
          <p:nvPr/>
        </p:nvSpPr>
        <p:spPr>
          <a:xfrm>
            <a:off x="3987800" y="4000500"/>
            <a:ext cx="2206625" cy="513080"/>
          </a:xfrm>
          <a:prstGeom prst="rect">
            <a:avLst/>
          </a:prstGeom>
        </p:spPr>
        <p:txBody>
          <a:bodyPr vert="horz" wrap="square" lIns="0" tIns="12700" rIns="0" bIns="0" rtlCol="0">
            <a:spAutoFit/>
          </a:bodyPr>
          <a:lstStyle/>
          <a:p>
            <a:pPr marL="12700">
              <a:lnSpc>
                <a:spcPct val="100000"/>
              </a:lnSpc>
              <a:spcBef>
                <a:spcPts val="100"/>
              </a:spcBef>
            </a:pPr>
            <a:r>
              <a:rPr sz="3200" b="1" spc="5" dirty="0">
                <a:latin typeface="Arial"/>
                <a:cs typeface="Arial"/>
              </a:rPr>
              <a:t>H</a:t>
            </a:r>
            <a:r>
              <a:rPr sz="3150" b="1" spc="7" baseline="-29100" dirty="0">
                <a:latin typeface="Arial"/>
                <a:cs typeface="Arial"/>
              </a:rPr>
              <a:t>a </a:t>
            </a:r>
            <a:r>
              <a:rPr sz="3200" b="1" dirty="0">
                <a:latin typeface="Arial"/>
                <a:cs typeface="Arial"/>
              </a:rPr>
              <a:t>: µ &lt;</a:t>
            </a:r>
            <a:r>
              <a:rPr sz="3200" b="1" spc="-90" dirty="0">
                <a:latin typeface="Arial"/>
                <a:cs typeface="Arial"/>
              </a:rPr>
              <a:t> </a:t>
            </a:r>
            <a:r>
              <a:rPr sz="3200" b="1" dirty="0">
                <a:latin typeface="Arial"/>
                <a:cs typeface="Arial"/>
              </a:rPr>
              <a:t>100</a:t>
            </a:r>
            <a:endParaRPr sz="3200">
              <a:latin typeface="Arial"/>
              <a:cs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2350" y="0"/>
            <a:ext cx="5468619" cy="1354217"/>
          </a:xfrm>
        </p:spPr>
        <p:txBody>
          <a:bodyPr/>
          <a:lstStyle/>
          <a:p>
            <a:r>
              <a:rPr lang="en-US" dirty="0" smtClean="0"/>
              <a:t>Hypothesis Tests</a:t>
            </a:r>
            <a:br>
              <a:rPr lang="en-US" dirty="0" smtClean="0"/>
            </a:br>
            <a:endParaRPr lang="en-US" dirty="0"/>
          </a:p>
        </p:txBody>
      </p:sp>
      <p:sp>
        <p:nvSpPr>
          <p:cNvPr id="3" name="Text Placeholder 2"/>
          <p:cNvSpPr>
            <a:spLocks noGrp="1"/>
          </p:cNvSpPr>
          <p:nvPr>
            <p:ph type="body" idx="1"/>
          </p:nvPr>
        </p:nvSpPr>
        <p:spPr>
          <a:xfrm>
            <a:off x="522604" y="1035050"/>
            <a:ext cx="9025890" cy="6227555"/>
          </a:xfrm>
        </p:spPr>
        <p:txBody>
          <a:bodyPr/>
          <a:lstStyle/>
          <a:p>
            <a:pPr marL="514350" indent="-514350" algn="just">
              <a:buAutoNum type="arabicPeriod"/>
            </a:pPr>
            <a:r>
              <a:rPr lang="en-US" dirty="0" smtClean="0"/>
              <a:t>State the hypotheses. </a:t>
            </a:r>
          </a:p>
          <a:p>
            <a:pPr marL="514350" indent="-514350" algn="just"/>
            <a:r>
              <a:rPr lang="en-US" dirty="0" smtClean="0"/>
              <a:t>     </a:t>
            </a:r>
          </a:p>
          <a:p>
            <a:pPr marL="514350" indent="-514350" algn="just"/>
            <a:r>
              <a:rPr lang="en-US" dirty="0" smtClean="0"/>
              <a:t>    This involves stating the null and alternative hypotheses. The hypotheses are stated in such a way that they are mutually exclusive. That is, if one is true, the other must be false.</a:t>
            </a:r>
          </a:p>
          <a:p>
            <a:endParaRPr lang="en-US" dirty="0" smtClean="0"/>
          </a:p>
          <a:p>
            <a:endParaRPr lang="en-US" dirty="0" smtClean="0"/>
          </a:p>
          <a:p>
            <a:pPr algn="just"/>
            <a:r>
              <a:rPr lang="en-US" dirty="0" smtClean="0"/>
              <a:t>2. Formulate an analysis plan. </a:t>
            </a:r>
          </a:p>
          <a:p>
            <a:pPr algn="just"/>
            <a:endParaRPr lang="en-US" dirty="0" smtClean="0"/>
          </a:p>
          <a:p>
            <a:pPr algn="just"/>
            <a:r>
              <a:rPr lang="en-US" dirty="0" smtClean="0"/>
              <a:t>The analysis plan describes how to use sample data to evaluate the null hypothesis. The evaluation often focuses around a single test statistic.</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6900" y="2070100"/>
            <a:ext cx="9148445" cy="1389380"/>
          </a:xfrm>
          <a:prstGeom prst="rect">
            <a:avLst/>
          </a:prstGeom>
        </p:spPr>
        <p:txBody>
          <a:bodyPr vert="horz" wrap="square" lIns="0" tIns="62230" rIns="0" bIns="0" rtlCol="0">
            <a:spAutoFit/>
          </a:bodyPr>
          <a:lstStyle/>
          <a:p>
            <a:pPr marL="342900" marR="5080" indent="-330200">
              <a:lnSpc>
                <a:spcPct val="89800"/>
              </a:lnSpc>
              <a:spcBef>
                <a:spcPts val="490"/>
              </a:spcBef>
            </a:pPr>
            <a:r>
              <a:rPr sz="3200" b="1" spc="-5" dirty="0">
                <a:solidFill>
                  <a:srgbClr val="1C1C1C"/>
                </a:solidFill>
                <a:latin typeface="Arial"/>
                <a:cs typeface="Arial"/>
              </a:rPr>
              <a:t>The question is: </a:t>
            </a:r>
            <a:r>
              <a:rPr sz="3200" b="1" spc="-5" dirty="0">
                <a:solidFill>
                  <a:srgbClr val="3465A4"/>
                </a:solidFill>
                <a:latin typeface="Arial"/>
                <a:cs typeface="Arial"/>
              </a:rPr>
              <a:t>Is it plausible that this sample,  with </a:t>
            </a:r>
            <a:r>
              <a:rPr sz="3200" b="1" dirty="0">
                <a:solidFill>
                  <a:srgbClr val="3465A4"/>
                </a:solidFill>
                <a:latin typeface="Arial"/>
                <a:cs typeface="Arial"/>
              </a:rPr>
              <a:t>mean 92, </a:t>
            </a:r>
            <a:r>
              <a:rPr sz="3200" b="1" spc="-5" dirty="0">
                <a:solidFill>
                  <a:srgbClr val="3465A4"/>
                </a:solidFill>
                <a:latin typeface="Arial"/>
                <a:cs typeface="Arial"/>
              </a:rPr>
              <a:t>could have come from </a:t>
            </a:r>
            <a:r>
              <a:rPr sz="3200" b="1" dirty="0">
                <a:solidFill>
                  <a:srgbClr val="3465A4"/>
                </a:solidFill>
                <a:latin typeface="Arial"/>
                <a:cs typeface="Arial"/>
              </a:rPr>
              <a:t>a  </a:t>
            </a:r>
            <a:r>
              <a:rPr sz="3200" b="1" spc="-5" dirty="0">
                <a:solidFill>
                  <a:srgbClr val="3465A4"/>
                </a:solidFill>
                <a:latin typeface="Arial"/>
                <a:cs typeface="Arial"/>
              </a:rPr>
              <a:t>population whose </a:t>
            </a:r>
            <a:r>
              <a:rPr sz="3200" b="1" dirty="0">
                <a:solidFill>
                  <a:srgbClr val="3465A4"/>
                </a:solidFill>
                <a:latin typeface="Arial"/>
                <a:cs typeface="Arial"/>
              </a:rPr>
              <a:t>mean </a:t>
            </a:r>
            <a:r>
              <a:rPr sz="3200" b="1" spc="-5" dirty="0">
                <a:solidFill>
                  <a:srgbClr val="3465A4"/>
                </a:solidFill>
                <a:latin typeface="Arial"/>
                <a:cs typeface="Arial"/>
              </a:rPr>
              <a:t>is </a:t>
            </a:r>
            <a:r>
              <a:rPr sz="3200" b="1" dirty="0">
                <a:solidFill>
                  <a:srgbClr val="3465A4"/>
                </a:solidFill>
                <a:latin typeface="Arial"/>
                <a:cs typeface="Arial"/>
              </a:rPr>
              <a:t>100 </a:t>
            </a:r>
            <a:r>
              <a:rPr sz="3200" b="1" spc="-5" dirty="0">
                <a:solidFill>
                  <a:srgbClr val="3465A4"/>
                </a:solidFill>
                <a:latin typeface="Arial"/>
                <a:cs typeface="Arial"/>
              </a:rPr>
              <a:t>or</a:t>
            </a:r>
            <a:r>
              <a:rPr sz="3200" b="1" spc="-15" dirty="0">
                <a:solidFill>
                  <a:srgbClr val="3465A4"/>
                </a:solidFill>
                <a:latin typeface="Arial"/>
                <a:cs typeface="Arial"/>
              </a:rPr>
              <a:t> </a:t>
            </a:r>
            <a:r>
              <a:rPr sz="3200" b="1" spc="-5" dirty="0">
                <a:solidFill>
                  <a:srgbClr val="3465A4"/>
                </a:solidFill>
                <a:latin typeface="Arial"/>
                <a:cs typeface="Arial"/>
              </a:rPr>
              <a:t>more?</a:t>
            </a:r>
            <a:endParaRPr sz="3200">
              <a:latin typeface="Arial"/>
              <a:cs typeface="Arial"/>
            </a:endParaRPr>
          </a:p>
        </p:txBody>
      </p:sp>
      <p:sp>
        <p:nvSpPr>
          <p:cNvPr id="3" name="object 3"/>
          <p:cNvSpPr txBox="1"/>
          <p:nvPr/>
        </p:nvSpPr>
        <p:spPr>
          <a:xfrm>
            <a:off x="596900" y="4178300"/>
            <a:ext cx="9099550" cy="513080"/>
          </a:xfrm>
          <a:prstGeom prst="rect">
            <a:avLst/>
          </a:prstGeom>
        </p:spPr>
        <p:txBody>
          <a:bodyPr vert="horz" wrap="square" lIns="0" tIns="12700" rIns="0" bIns="0" rtlCol="0">
            <a:spAutoFit/>
          </a:bodyPr>
          <a:lstStyle/>
          <a:p>
            <a:pPr marL="12700">
              <a:lnSpc>
                <a:spcPct val="100000"/>
              </a:lnSpc>
              <a:spcBef>
                <a:spcPts val="100"/>
              </a:spcBef>
            </a:pPr>
            <a:r>
              <a:rPr sz="3200" spc="-30" dirty="0">
                <a:latin typeface="Arial"/>
                <a:cs typeface="Arial"/>
              </a:rPr>
              <a:t>We </a:t>
            </a:r>
            <a:r>
              <a:rPr sz="3200" dirty="0">
                <a:latin typeface="Arial"/>
                <a:cs typeface="Arial"/>
              </a:rPr>
              <a:t>use </a:t>
            </a:r>
            <a:r>
              <a:rPr sz="3200" spc="-5" dirty="0">
                <a:latin typeface="Arial"/>
                <a:cs typeface="Arial"/>
              </a:rPr>
              <a:t>Hypothesis tests to </a:t>
            </a:r>
            <a:r>
              <a:rPr sz="3200" dirty="0">
                <a:latin typeface="Arial"/>
                <a:cs typeface="Arial"/>
              </a:rPr>
              <a:t>adress such</a:t>
            </a:r>
            <a:r>
              <a:rPr sz="3200" spc="30" dirty="0">
                <a:latin typeface="Arial"/>
                <a:cs typeface="Arial"/>
              </a:rPr>
              <a:t> </a:t>
            </a:r>
            <a:r>
              <a:rPr sz="3200" spc="-5" dirty="0">
                <a:latin typeface="Arial"/>
                <a:cs typeface="Arial"/>
              </a:rPr>
              <a:t>questions</a:t>
            </a:r>
            <a:endParaRPr sz="3200">
              <a:latin typeface="Arial"/>
              <a:cs typeface="Aria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57500" y="546100"/>
            <a:ext cx="4371340" cy="695960"/>
          </a:xfrm>
          <a:prstGeom prst="rect">
            <a:avLst/>
          </a:prstGeom>
        </p:spPr>
        <p:txBody>
          <a:bodyPr vert="horz" wrap="square" lIns="0" tIns="12700" rIns="0" bIns="0" rtlCol="0">
            <a:spAutoFit/>
          </a:bodyPr>
          <a:lstStyle/>
          <a:p>
            <a:pPr marL="12700">
              <a:lnSpc>
                <a:spcPct val="100000"/>
              </a:lnSpc>
              <a:spcBef>
                <a:spcPts val="100"/>
              </a:spcBef>
            </a:pPr>
            <a:r>
              <a:rPr spc="-5" dirty="0"/>
              <a:t>Null</a:t>
            </a:r>
            <a:r>
              <a:rPr spc="-60" dirty="0"/>
              <a:t> </a:t>
            </a:r>
            <a:r>
              <a:rPr spc="-5" dirty="0"/>
              <a:t>Distribution</a:t>
            </a:r>
          </a:p>
        </p:txBody>
      </p:sp>
      <p:sp>
        <p:nvSpPr>
          <p:cNvPr id="3" name="object 3"/>
          <p:cNvSpPr txBox="1"/>
          <p:nvPr/>
        </p:nvSpPr>
        <p:spPr>
          <a:xfrm>
            <a:off x="596900" y="1714500"/>
            <a:ext cx="8632190" cy="2913380"/>
          </a:xfrm>
          <a:prstGeom prst="rect">
            <a:avLst/>
          </a:prstGeom>
        </p:spPr>
        <p:txBody>
          <a:bodyPr vert="horz" wrap="square" lIns="0" tIns="63500" rIns="0" bIns="0" rtlCol="0">
            <a:spAutoFit/>
          </a:bodyPr>
          <a:lstStyle/>
          <a:p>
            <a:pPr marL="342900" marR="5080" indent="-330200">
              <a:lnSpc>
                <a:spcPts val="3500"/>
              </a:lnSpc>
              <a:spcBef>
                <a:spcPts val="500"/>
              </a:spcBef>
            </a:pPr>
            <a:r>
              <a:rPr sz="3200" spc="-5" dirty="0">
                <a:latin typeface="Arial"/>
                <a:cs typeface="Arial"/>
              </a:rPr>
              <a:t>It </a:t>
            </a:r>
            <a:r>
              <a:rPr sz="3200" dirty="0">
                <a:latin typeface="Arial"/>
                <a:cs typeface="Arial"/>
              </a:rPr>
              <a:t>is </a:t>
            </a:r>
            <a:r>
              <a:rPr sz="3200" spc="-5" dirty="0">
                <a:latin typeface="Arial"/>
                <a:cs typeface="Arial"/>
              </a:rPr>
              <a:t>the distribution </a:t>
            </a:r>
            <a:r>
              <a:rPr sz="3200" dirty="0">
                <a:latin typeface="Arial"/>
                <a:cs typeface="Arial"/>
              </a:rPr>
              <a:t>of </a:t>
            </a:r>
            <a:r>
              <a:rPr sz="3200" spc="-5" dirty="0">
                <a:latin typeface="Arial"/>
                <a:cs typeface="Arial"/>
              </a:rPr>
              <a:t>the statistic (X_bar) </a:t>
            </a:r>
            <a:r>
              <a:rPr sz="3200" dirty="0">
                <a:latin typeface="Arial"/>
                <a:cs typeface="Arial"/>
              </a:rPr>
              <a:t>under  </a:t>
            </a:r>
            <a:r>
              <a:rPr sz="3200" spc="-5" dirty="0">
                <a:latin typeface="Arial"/>
                <a:cs typeface="Arial"/>
              </a:rPr>
              <a:t>the assumption that </a:t>
            </a:r>
            <a:r>
              <a:rPr sz="3200" spc="5" dirty="0">
                <a:latin typeface="Arial"/>
                <a:cs typeface="Arial"/>
              </a:rPr>
              <a:t>H</a:t>
            </a:r>
            <a:r>
              <a:rPr sz="3150" spc="7" baseline="-29100" dirty="0">
                <a:latin typeface="Arial"/>
                <a:cs typeface="Arial"/>
              </a:rPr>
              <a:t>0 </a:t>
            </a:r>
            <a:r>
              <a:rPr sz="3200" dirty="0">
                <a:latin typeface="Arial"/>
                <a:cs typeface="Arial"/>
              </a:rPr>
              <a:t>is </a:t>
            </a:r>
            <a:r>
              <a:rPr sz="3200" spc="-5" dirty="0">
                <a:latin typeface="Arial"/>
                <a:cs typeface="Arial"/>
              </a:rPr>
              <a:t>true.</a:t>
            </a:r>
            <a:endParaRPr sz="3200">
              <a:latin typeface="Arial"/>
              <a:cs typeface="Arial"/>
            </a:endParaRPr>
          </a:p>
          <a:p>
            <a:pPr>
              <a:lnSpc>
                <a:spcPct val="100000"/>
              </a:lnSpc>
              <a:spcBef>
                <a:spcPts val="20"/>
              </a:spcBef>
            </a:pPr>
            <a:endParaRPr sz="4800">
              <a:latin typeface="Times New Roman"/>
              <a:cs typeface="Times New Roman"/>
            </a:endParaRPr>
          </a:p>
          <a:p>
            <a:pPr marL="2514600" marR="2152015" indent="38100">
              <a:lnSpc>
                <a:spcPct val="127600"/>
              </a:lnSpc>
            </a:pPr>
            <a:r>
              <a:rPr sz="3200" dirty="0">
                <a:latin typeface="Arial"/>
                <a:cs typeface="Arial"/>
              </a:rPr>
              <a:t>X_bar ~ N(100, </a:t>
            </a:r>
            <a:r>
              <a:rPr sz="3200" spc="5" dirty="0">
                <a:latin typeface="Arial"/>
                <a:cs typeface="Arial"/>
              </a:rPr>
              <a:t>s</a:t>
            </a:r>
            <a:r>
              <a:rPr sz="3150" spc="7" baseline="26455" dirty="0">
                <a:latin typeface="Arial"/>
                <a:cs typeface="Arial"/>
              </a:rPr>
              <a:t>2 </a:t>
            </a:r>
            <a:r>
              <a:rPr sz="3200" dirty="0">
                <a:latin typeface="Arial"/>
                <a:cs typeface="Arial"/>
              </a:rPr>
              <a:t>/ n)  X_bar ~ N(100,</a:t>
            </a:r>
            <a:r>
              <a:rPr sz="3200" spc="-105" dirty="0">
                <a:latin typeface="Arial"/>
                <a:cs typeface="Arial"/>
              </a:rPr>
              <a:t> </a:t>
            </a:r>
            <a:r>
              <a:rPr sz="3200" dirty="0">
                <a:latin typeface="Arial"/>
                <a:cs typeface="Arial"/>
              </a:rPr>
              <a:t>2.97</a:t>
            </a:r>
            <a:r>
              <a:rPr sz="3150" baseline="26455" dirty="0">
                <a:latin typeface="Arial"/>
                <a:cs typeface="Arial"/>
              </a:rPr>
              <a:t>2</a:t>
            </a:r>
            <a:r>
              <a:rPr sz="3200" dirty="0">
                <a:latin typeface="Arial"/>
                <a:cs typeface="Arial"/>
              </a:rPr>
              <a:t>)</a:t>
            </a:r>
            <a:endParaRPr sz="3200">
              <a:latin typeface="Arial"/>
              <a:cs typeface="Aria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6200" y="546100"/>
            <a:ext cx="2313940" cy="695960"/>
          </a:xfrm>
          <a:prstGeom prst="rect">
            <a:avLst/>
          </a:prstGeom>
        </p:spPr>
        <p:txBody>
          <a:bodyPr vert="horz" wrap="square" lIns="0" tIns="12700" rIns="0" bIns="0" rtlCol="0">
            <a:spAutoFit/>
          </a:bodyPr>
          <a:lstStyle/>
          <a:p>
            <a:pPr marL="12700">
              <a:lnSpc>
                <a:spcPct val="100000"/>
              </a:lnSpc>
              <a:spcBef>
                <a:spcPts val="100"/>
              </a:spcBef>
            </a:pPr>
            <a:r>
              <a:rPr dirty="0"/>
              <a:t>P -</a:t>
            </a:r>
            <a:r>
              <a:rPr spc="-170" dirty="0"/>
              <a:t> </a:t>
            </a:r>
            <a:r>
              <a:rPr spc="-5" dirty="0"/>
              <a:t>value</a:t>
            </a:r>
          </a:p>
        </p:txBody>
      </p:sp>
      <p:sp>
        <p:nvSpPr>
          <p:cNvPr id="3" name="object 3"/>
          <p:cNvSpPr txBox="1"/>
          <p:nvPr/>
        </p:nvSpPr>
        <p:spPr>
          <a:xfrm>
            <a:off x="596900" y="1852980"/>
            <a:ext cx="114300" cy="210185"/>
          </a:xfrm>
          <a:prstGeom prst="rect">
            <a:avLst/>
          </a:prstGeom>
        </p:spPr>
        <p:txBody>
          <a:bodyPr vert="horz" wrap="square" lIns="0" tIns="13970" rIns="0" bIns="0" rtlCol="0">
            <a:spAutoFit/>
          </a:bodyPr>
          <a:lstStyle/>
          <a:p>
            <a:pPr marL="12700">
              <a:lnSpc>
                <a:spcPct val="100000"/>
              </a:lnSpc>
              <a:spcBef>
                <a:spcPts val="110"/>
              </a:spcBef>
            </a:pPr>
            <a:r>
              <a:rPr sz="1200" spc="-30" dirty="0">
                <a:latin typeface="Trebuchet MS"/>
                <a:cs typeface="Trebuchet MS"/>
              </a:rPr>
              <a:t>●</a:t>
            </a:r>
            <a:endParaRPr sz="1200">
              <a:latin typeface="Trebuchet MS"/>
              <a:cs typeface="Trebuchet MS"/>
            </a:endParaRPr>
          </a:p>
        </p:txBody>
      </p:sp>
      <p:sp>
        <p:nvSpPr>
          <p:cNvPr id="4" name="object 4"/>
          <p:cNvSpPr txBox="1"/>
          <p:nvPr/>
        </p:nvSpPr>
        <p:spPr>
          <a:xfrm>
            <a:off x="596900" y="2741980"/>
            <a:ext cx="114300" cy="210185"/>
          </a:xfrm>
          <a:prstGeom prst="rect">
            <a:avLst/>
          </a:prstGeom>
        </p:spPr>
        <p:txBody>
          <a:bodyPr vert="horz" wrap="square" lIns="0" tIns="13970" rIns="0" bIns="0" rtlCol="0">
            <a:spAutoFit/>
          </a:bodyPr>
          <a:lstStyle/>
          <a:p>
            <a:pPr marL="12700">
              <a:lnSpc>
                <a:spcPct val="100000"/>
              </a:lnSpc>
              <a:spcBef>
                <a:spcPts val="110"/>
              </a:spcBef>
            </a:pPr>
            <a:r>
              <a:rPr sz="1200" spc="-30" dirty="0">
                <a:latin typeface="Trebuchet MS"/>
                <a:cs typeface="Trebuchet MS"/>
              </a:rPr>
              <a:t>●</a:t>
            </a:r>
            <a:endParaRPr sz="1200">
              <a:latin typeface="Trebuchet MS"/>
              <a:cs typeface="Trebuchet MS"/>
            </a:endParaRPr>
          </a:p>
        </p:txBody>
      </p:sp>
      <p:sp>
        <p:nvSpPr>
          <p:cNvPr id="5" name="object 5"/>
          <p:cNvSpPr txBox="1"/>
          <p:nvPr/>
        </p:nvSpPr>
        <p:spPr>
          <a:xfrm>
            <a:off x="596900" y="3732580"/>
            <a:ext cx="114300" cy="210185"/>
          </a:xfrm>
          <a:prstGeom prst="rect">
            <a:avLst/>
          </a:prstGeom>
        </p:spPr>
        <p:txBody>
          <a:bodyPr vert="horz" wrap="square" lIns="0" tIns="13970" rIns="0" bIns="0" rtlCol="0">
            <a:spAutoFit/>
          </a:bodyPr>
          <a:lstStyle/>
          <a:p>
            <a:pPr marL="12700">
              <a:lnSpc>
                <a:spcPct val="100000"/>
              </a:lnSpc>
              <a:spcBef>
                <a:spcPts val="110"/>
              </a:spcBef>
            </a:pPr>
            <a:r>
              <a:rPr sz="1200" spc="-30" dirty="0">
                <a:latin typeface="Trebuchet MS"/>
                <a:cs typeface="Trebuchet MS"/>
              </a:rPr>
              <a:t>●</a:t>
            </a:r>
            <a:endParaRPr sz="1200">
              <a:latin typeface="Trebuchet MS"/>
              <a:cs typeface="Trebuchet MS"/>
            </a:endParaRPr>
          </a:p>
        </p:txBody>
      </p:sp>
      <p:sp>
        <p:nvSpPr>
          <p:cNvPr id="6" name="object 6"/>
          <p:cNvSpPr txBox="1"/>
          <p:nvPr/>
        </p:nvSpPr>
        <p:spPr>
          <a:xfrm>
            <a:off x="876300" y="1728723"/>
            <a:ext cx="8678545" cy="2302510"/>
          </a:xfrm>
          <a:prstGeom prst="rect">
            <a:avLst/>
          </a:prstGeom>
        </p:spPr>
        <p:txBody>
          <a:bodyPr vert="horz" wrap="square" lIns="0" tIns="59055" rIns="0" bIns="0" rtlCol="0">
            <a:spAutoFit/>
          </a:bodyPr>
          <a:lstStyle/>
          <a:p>
            <a:pPr marL="12700" marR="5080">
              <a:lnSpc>
                <a:spcPts val="2900"/>
              </a:lnSpc>
              <a:spcBef>
                <a:spcPts val="465"/>
              </a:spcBef>
              <a:tabLst>
                <a:tab pos="7640320" algn="l"/>
              </a:tabLst>
            </a:pPr>
            <a:r>
              <a:rPr sz="2650" spc="15" dirty="0">
                <a:latin typeface="Arial"/>
                <a:cs typeface="Arial"/>
              </a:rPr>
              <a:t>P-value</a:t>
            </a:r>
            <a:r>
              <a:rPr sz="2650" spc="10" dirty="0">
                <a:latin typeface="Arial"/>
                <a:cs typeface="Arial"/>
              </a:rPr>
              <a:t> is </a:t>
            </a:r>
            <a:r>
              <a:rPr sz="2650" spc="5" dirty="0">
                <a:latin typeface="Arial"/>
                <a:cs typeface="Arial"/>
              </a:rPr>
              <a:t>t</a:t>
            </a:r>
            <a:r>
              <a:rPr sz="2650" spc="20" dirty="0">
                <a:latin typeface="Arial"/>
                <a:cs typeface="Arial"/>
              </a:rPr>
              <a:t>he</a:t>
            </a:r>
            <a:r>
              <a:rPr sz="2650" spc="10" dirty="0">
                <a:latin typeface="Arial"/>
                <a:cs typeface="Arial"/>
              </a:rPr>
              <a:t> </a:t>
            </a:r>
            <a:r>
              <a:rPr sz="2650" spc="15" dirty="0">
                <a:latin typeface="Arial"/>
                <a:cs typeface="Arial"/>
              </a:rPr>
              <a:t>probabili</a:t>
            </a:r>
            <a:r>
              <a:rPr sz="2650" spc="5" dirty="0">
                <a:latin typeface="Arial"/>
                <a:cs typeface="Arial"/>
              </a:rPr>
              <a:t>t</a:t>
            </a:r>
            <a:r>
              <a:rPr sz="2650" spc="15" dirty="0">
                <a:latin typeface="Arial"/>
                <a:cs typeface="Arial"/>
              </a:rPr>
              <a:t>y</a:t>
            </a:r>
            <a:r>
              <a:rPr sz="2650" spc="10" dirty="0">
                <a:latin typeface="Arial"/>
                <a:cs typeface="Arial"/>
              </a:rPr>
              <a:t> </a:t>
            </a:r>
            <a:r>
              <a:rPr sz="2650" spc="5" dirty="0">
                <a:latin typeface="Arial"/>
                <a:cs typeface="Arial"/>
              </a:rPr>
              <a:t>t</a:t>
            </a:r>
            <a:r>
              <a:rPr sz="2650" spc="15" dirty="0">
                <a:latin typeface="Arial"/>
                <a:cs typeface="Arial"/>
              </a:rPr>
              <a:t>hat</a:t>
            </a:r>
            <a:r>
              <a:rPr sz="2650" spc="10" dirty="0">
                <a:latin typeface="Arial"/>
                <a:cs typeface="Arial"/>
              </a:rPr>
              <a:t> </a:t>
            </a:r>
            <a:r>
              <a:rPr sz="2650" spc="20" dirty="0">
                <a:latin typeface="Arial"/>
                <a:cs typeface="Arial"/>
              </a:rPr>
              <a:t>number</a:t>
            </a:r>
            <a:r>
              <a:rPr sz="2650" spc="10" dirty="0">
                <a:latin typeface="Arial"/>
                <a:cs typeface="Arial"/>
              </a:rPr>
              <a:t> </a:t>
            </a:r>
            <a:r>
              <a:rPr sz="2650" spc="20" dirty="0">
                <a:latin typeface="Arial"/>
                <a:cs typeface="Arial"/>
              </a:rPr>
              <a:t>drawn</a:t>
            </a:r>
            <a:r>
              <a:rPr sz="2650" spc="10" dirty="0">
                <a:latin typeface="Arial"/>
                <a:cs typeface="Arial"/>
              </a:rPr>
              <a:t> </a:t>
            </a:r>
            <a:r>
              <a:rPr sz="2650" spc="5" dirty="0">
                <a:latin typeface="Arial"/>
                <a:cs typeface="Arial"/>
              </a:rPr>
              <a:t>f</a:t>
            </a:r>
            <a:r>
              <a:rPr sz="2650" spc="20" dirty="0">
                <a:latin typeface="Arial"/>
                <a:cs typeface="Arial"/>
              </a:rPr>
              <a:t>rom</a:t>
            </a:r>
            <a:r>
              <a:rPr sz="2650" dirty="0">
                <a:latin typeface="Arial"/>
                <a:cs typeface="Arial"/>
              </a:rPr>
              <a:t>	</a:t>
            </a:r>
            <a:r>
              <a:rPr sz="2650" spc="15" dirty="0">
                <a:latin typeface="Arial"/>
                <a:cs typeface="Arial"/>
              </a:rPr>
              <a:t>N(100,  </a:t>
            </a:r>
            <a:r>
              <a:rPr sz="2650" spc="10" dirty="0">
                <a:latin typeface="Arial"/>
                <a:cs typeface="Arial"/>
              </a:rPr>
              <a:t>2.97</a:t>
            </a:r>
            <a:r>
              <a:rPr sz="2700" spc="15" baseline="40123" dirty="0">
                <a:latin typeface="Arial"/>
                <a:cs typeface="Arial"/>
              </a:rPr>
              <a:t>2</a:t>
            </a:r>
            <a:r>
              <a:rPr sz="2650" spc="10" dirty="0">
                <a:latin typeface="Arial"/>
                <a:cs typeface="Arial"/>
              </a:rPr>
              <a:t>) distribution is </a:t>
            </a:r>
            <a:r>
              <a:rPr sz="2650" spc="15" dirty="0">
                <a:latin typeface="Arial"/>
                <a:cs typeface="Arial"/>
              </a:rPr>
              <a:t>less than or equal </a:t>
            </a:r>
            <a:r>
              <a:rPr sz="2650" spc="10" dirty="0">
                <a:latin typeface="Arial"/>
                <a:cs typeface="Arial"/>
              </a:rPr>
              <a:t>to</a:t>
            </a:r>
            <a:r>
              <a:rPr sz="2650" spc="-5" dirty="0">
                <a:latin typeface="Arial"/>
                <a:cs typeface="Arial"/>
              </a:rPr>
              <a:t> </a:t>
            </a:r>
            <a:r>
              <a:rPr sz="2650" spc="15" dirty="0">
                <a:latin typeface="Arial"/>
                <a:cs typeface="Arial"/>
              </a:rPr>
              <a:t>92.</a:t>
            </a:r>
            <a:endParaRPr sz="2650">
              <a:latin typeface="Arial"/>
              <a:cs typeface="Arial"/>
            </a:endParaRPr>
          </a:p>
          <a:p>
            <a:pPr marL="12700" marR="102235">
              <a:lnSpc>
                <a:spcPts val="2800"/>
              </a:lnSpc>
              <a:spcBef>
                <a:spcPts val="1280"/>
              </a:spcBef>
            </a:pPr>
            <a:r>
              <a:rPr sz="2650" b="1" spc="15" dirty="0">
                <a:latin typeface="Arial"/>
                <a:cs typeface="Arial"/>
              </a:rPr>
              <a:t>Provides </a:t>
            </a:r>
            <a:r>
              <a:rPr sz="2650" b="1" spc="20" dirty="0">
                <a:latin typeface="Arial"/>
                <a:cs typeface="Arial"/>
              </a:rPr>
              <a:t>a </a:t>
            </a:r>
            <a:r>
              <a:rPr sz="2650" b="1" spc="15" dirty="0">
                <a:latin typeface="Arial"/>
                <a:cs typeface="Arial"/>
              </a:rPr>
              <a:t>quantitative </a:t>
            </a:r>
            <a:r>
              <a:rPr sz="2650" b="1" spc="20" dirty="0">
                <a:latin typeface="Arial"/>
                <a:cs typeface="Arial"/>
              </a:rPr>
              <a:t>measure </a:t>
            </a:r>
            <a:r>
              <a:rPr sz="2650" b="1" spc="15" dirty="0">
                <a:latin typeface="Arial"/>
                <a:cs typeface="Arial"/>
              </a:rPr>
              <a:t>of the </a:t>
            </a:r>
            <a:r>
              <a:rPr sz="2650" b="1" spc="10" dirty="0">
                <a:latin typeface="Arial"/>
                <a:cs typeface="Arial"/>
              </a:rPr>
              <a:t>plausibility </a:t>
            </a:r>
            <a:r>
              <a:rPr sz="2650" b="1" spc="15" dirty="0">
                <a:latin typeface="Arial"/>
                <a:cs typeface="Arial"/>
              </a:rPr>
              <a:t>of  </a:t>
            </a:r>
            <a:r>
              <a:rPr sz="2650" b="1" spc="10" dirty="0">
                <a:latin typeface="Arial"/>
                <a:cs typeface="Arial"/>
              </a:rPr>
              <a:t>H</a:t>
            </a:r>
            <a:r>
              <a:rPr sz="2700" b="1" spc="15" baseline="-35493" dirty="0">
                <a:latin typeface="Arial"/>
                <a:cs typeface="Arial"/>
              </a:rPr>
              <a:t>0</a:t>
            </a:r>
            <a:r>
              <a:rPr sz="2650" b="1" spc="10" dirty="0">
                <a:latin typeface="Arial"/>
                <a:cs typeface="Arial"/>
              </a:rPr>
              <a:t>.</a:t>
            </a:r>
            <a:endParaRPr sz="2650">
              <a:latin typeface="Arial"/>
              <a:cs typeface="Arial"/>
            </a:endParaRPr>
          </a:p>
          <a:p>
            <a:pPr marL="12700">
              <a:lnSpc>
                <a:spcPct val="100000"/>
              </a:lnSpc>
              <a:spcBef>
                <a:spcPts val="1689"/>
              </a:spcBef>
            </a:pPr>
            <a:r>
              <a:rPr sz="2650" spc="15" dirty="0">
                <a:latin typeface="Arial"/>
                <a:cs typeface="Arial"/>
              </a:rPr>
              <a:t>This probability </a:t>
            </a:r>
            <a:r>
              <a:rPr sz="2650" spc="10" dirty="0">
                <a:latin typeface="Arial"/>
                <a:cs typeface="Arial"/>
              </a:rPr>
              <a:t>is </a:t>
            </a:r>
            <a:r>
              <a:rPr sz="2650" spc="15" dirty="0">
                <a:latin typeface="Arial"/>
                <a:cs typeface="Arial"/>
              </a:rPr>
              <a:t>determined </a:t>
            </a:r>
            <a:r>
              <a:rPr sz="2650" spc="20" dirty="0">
                <a:latin typeface="Arial"/>
                <a:cs typeface="Arial"/>
              </a:rPr>
              <a:t>by </a:t>
            </a:r>
            <a:r>
              <a:rPr sz="2650" spc="15" dirty="0">
                <a:latin typeface="Arial"/>
                <a:cs typeface="Arial"/>
              </a:rPr>
              <a:t>computing the</a:t>
            </a:r>
            <a:r>
              <a:rPr sz="2650" spc="-20" dirty="0">
                <a:latin typeface="Arial"/>
                <a:cs typeface="Arial"/>
              </a:rPr>
              <a:t> </a:t>
            </a:r>
            <a:r>
              <a:rPr sz="2650" spc="15" dirty="0">
                <a:latin typeface="Arial"/>
                <a:cs typeface="Arial"/>
              </a:rPr>
              <a:t>z-score:</a:t>
            </a:r>
            <a:endParaRPr sz="2650">
              <a:latin typeface="Arial"/>
              <a:cs typeface="Arial"/>
            </a:endParaRPr>
          </a:p>
        </p:txBody>
      </p:sp>
      <p:sp>
        <p:nvSpPr>
          <p:cNvPr id="7" name="object 7"/>
          <p:cNvSpPr txBox="1"/>
          <p:nvPr/>
        </p:nvSpPr>
        <p:spPr>
          <a:xfrm>
            <a:off x="596900" y="5789980"/>
            <a:ext cx="114300" cy="210185"/>
          </a:xfrm>
          <a:prstGeom prst="rect">
            <a:avLst/>
          </a:prstGeom>
        </p:spPr>
        <p:txBody>
          <a:bodyPr vert="horz" wrap="square" lIns="0" tIns="13970" rIns="0" bIns="0" rtlCol="0">
            <a:spAutoFit/>
          </a:bodyPr>
          <a:lstStyle/>
          <a:p>
            <a:pPr marL="12700">
              <a:lnSpc>
                <a:spcPct val="100000"/>
              </a:lnSpc>
              <a:spcBef>
                <a:spcPts val="110"/>
              </a:spcBef>
            </a:pPr>
            <a:r>
              <a:rPr sz="1200" spc="-30" dirty="0">
                <a:latin typeface="Trebuchet MS"/>
                <a:cs typeface="Trebuchet MS"/>
              </a:rPr>
              <a:t>●</a:t>
            </a:r>
            <a:endParaRPr sz="1200">
              <a:latin typeface="Trebuchet MS"/>
              <a:cs typeface="Trebuchet MS"/>
            </a:endParaRPr>
          </a:p>
        </p:txBody>
      </p:sp>
      <p:sp>
        <p:nvSpPr>
          <p:cNvPr id="8" name="object 8"/>
          <p:cNvSpPr txBox="1"/>
          <p:nvPr/>
        </p:nvSpPr>
        <p:spPr>
          <a:xfrm>
            <a:off x="876300" y="5665723"/>
            <a:ext cx="3489325" cy="435609"/>
          </a:xfrm>
          <a:prstGeom prst="rect">
            <a:avLst/>
          </a:prstGeom>
        </p:spPr>
        <p:txBody>
          <a:bodyPr vert="horz" wrap="square" lIns="0" tIns="17145" rIns="0" bIns="0" rtlCol="0">
            <a:spAutoFit/>
          </a:bodyPr>
          <a:lstStyle/>
          <a:p>
            <a:pPr marL="12700">
              <a:lnSpc>
                <a:spcPct val="100000"/>
              </a:lnSpc>
              <a:spcBef>
                <a:spcPts val="135"/>
              </a:spcBef>
            </a:pPr>
            <a:r>
              <a:rPr sz="2650" spc="20" dirty="0">
                <a:latin typeface="Arial"/>
                <a:cs typeface="Arial"/>
              </a:rPr>
              <a:t>P(Z &lt;= </a:t>
            </a:r>
            <a:r>
              <a:rPr sz="2650" spc="15" dirty="0">
                <a:latin typeface="Arial"/>
                <a:cs typeface="Arial"/>
              </a:rPr>
              <a:t>-2.69) </a:t>
            </a:r>
            <a:r>
              <a:rPr sz="2650" spc="20" dirty="0">
                <a:latin typeface="Arial"/>
                <a:cs typeface="Arial"/>
              </a:rPr>
              <a:t>=</a:t>
            </a:r>
            <a:r>
              <a:rPr sz="2650" spc="-80" dirty="0">
                <a:latin typeface="Arial"/>
                <a:cs typeface="Arial"/>
              </a:rPr>
              <a:t> </a:t>
            </a:r>
            <a:r>
              <a:rPr sz="2650" spc="15" dirty="0">
                <a:latin typeface="Arial"/>
                <a:cs typeface="Arial"/>
              </a:rPr>
              <a:t>0.0036</a:t>
            </a:r>
            <a:endParaRPr sz="2650">
              <a:latin typeface="Arial"/>
              <a:cs typeface="Arial"/>
            </a:endParaRPr>
          </a:p>
        </p:txBody>
      </p:sp>
      <p:sp>
        <p:nvSpPr>
          <p:cNvPr id="9" name="object 9"/>
          <p:cNvSpPr txBox="1"/>
          <p:nvPr/>
        </p:nvSpPr>
        <p:spPr>
          <a:xfrm>
            <a:off x="596900" y="6173723"/>
            <a:ext cx="5219700" cy="435609"/>
          </a:xfrm>
          <a:prstGeom prst="rect">
            <a:avLst/>
          </a:prstGeom>
        </p:spPr>
        <p:txBody>
          <a:bodyPr vert="horz" wrap="square" lIns="0" tIns="17145" rIns="0" bIns="0" rtlCol="0">
            <a:spAutoFit/>
          </a:bodyPr>
          <a:lstStyle/>
          <a:p>
            <a:pPr marL="12700">
              <a:lnSpc>
                <a:spcPct val="100000"/>
              </a:lnSpc>
              <a:spcBef>
                <a:spcPts val="135"/>
              </a:spcBef>
            </a:pPr>
            <a:r>
              <a:rPr sz="2650" spc="20" dirty="0">
                <a:latin typeface="Arial"/>
                <a:cs typeface="Arial"/>
              </a:rPr>
              <a:t>=&gt; </a:t>
            </a:r>
            <a:r>
              <a:rPr sz="2650" spc="25" dirty="0">
                <a:latin typeface="Arial"/>
                <a:cs typeface="Arial"/>
              </a:rPr>
              <a:t>P </a:t>
            </a:r>
            <a:r>
              <a:rPr sz="2650" spc="20" dirty="0">
                <a:latin typeface="Arial"/>
                <a:cs typeface="Arial"/>
              </a:rPr>
              <a:t>– </a:t>
            </a:r>
            <a:r>
              <a:rPr sz="2650" spc="15" dirty="0">
                <a:latin typeface="Arial"/>
                <a:cs typeface="Arial"/>
              </a:rPr>
              <a:t>value </a:t>
            </a:r>
            <a:r>
              <a:rPr sz="2650" spc="10" dirty="0">
                <a:latin typeface="Arial"/>
                <a:cs typeface="Arial"/>
              </a:rPr>
              <a:t>for </a:t>
            </a:r>
            <a:r>
              <a:rPr sz="2650" spc="15" dirty="0">
                <a:latin typeface="Arial"/>
                <a:cs typeface="Arial"/>
              </a:rPr>
              <a:t>the </a:t>
            </a:r>
            <a:r>
              <a:rPr sz="2650" spc="10" dirty="0">
                <a:latin typeface="Arial"/>
                <a:cs typeface="Arial"/>
              </a:rPr>
              <a:t>test is</a:t>
            </a:r>
            <a:r>
              <a:rPr sz="2650" spc="-120" dirty="0">
                <a:latin typeface="Arial"/>
                <a:cs typeface="Arial"/>
              </a:rPr>
              <a:t> </a:t>
            </a:r>
            <a:r>
              <a:rPr sz="2650" spc="15" dirty="0">
                <a:latin typeface="Arial"/>
                <a:cs typeface="Arial"/>
              </a:rPr>
              <a:t>0.0036.</a:t>
            </a:r>
            <a:endParaRPr sz="2650">
              <a:latin typeface="Arial"/>
              <a:cs typeface="Arial"/>
            </a:endParaRPr>
          </a:p>
        </p:txBody>
      </p:sp>
      <p:sp>
        <p:nvSpPr>
          <p:cNvPr id="10" name="object 10"/>
          <p:cNvSpPr/>
          <p:nvPr/>
        </p:nvSpPr>
        <p:spPr>
          <a:xfrm>
            <a:off x="2616200" y="4013200"/>
            <a:ext cx="4292600" cy="11684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78300" y="546100"/>
            <a:ext cx="1733550" cy="695960"/>
          </a:xfrm>
          <a:prstGeom prst="rect">
            <a:avLst/>
          </a:prstGeom>
        </p:spPr>
        <p:txBody>
          <a:bodyPr vert="horz" wrap="square" lIns="0" tIns="12700" rIns="0" bIns="0" rtlCol="0">
            <a:spAutoFit/>
          </a:bodyPr>
          <a:lstStyle/>
          <a:p>
            <a:pPr marL="12700">
              <a:lnSpc>
                <a:spcPct val="100000"/>
              </a:lnSpc>
              <a:spcBef>
                <a:spcPts val="100"/>
              </a:spcBef>
            </a:pPr>
            <a:r>
              <a:rPr dirty="0"/>
              <a:t>Result</a:t>
            </a:r>
          </a:p>
        </p:txBody>
      </p:sp>
      <p:sp>
        <p:nvSpPr>
          <p:cNvPr id="3" name="object 3"/>
          <p:cNvSpPr/>
          <p:nvPr/>
        </p:nvSpPr>
        <p:spPr>
          <a:xfrm>
            <a:off x="469900" y="2189180"/>
            <a:ext cx="9156700" cy="317857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5900" y="266700"/>
            <a:ext cx="2013585" cy="695960"/>
          </a:xfrm>
          <a:prstGeom prst="rect">
            <a:avLst/>
          </a:prstGeom>
        </p:spPr>
        <p:txBody>
          <a:bodyPr vert="horz" wrap="square" lIns="0" tIns="12700" rIns="0" bIns="0" rtlCol="0">
            <a:spAutoFit/>
          </a:bodyPr>
          <a:lstStyle/>
          <a:p>
            <a:pPr marL="12700">
              <a:lnSpc>
                <a:spcPct val="100000"/>
              </a:lnSpc>
              <a:spcBef>
                <a:spcPts val="100"/>
              </a:spcBef>
            </a:pPr>
            <a:r>
              <a:rPr i="1" spc="-5" dirty="0">
                <a:latin typeface="Arial"/>
                <a:cs typeface="Arial"/>
              </a:rPr>
              <a:t>P</a:t>
            </a:r>
            <a:r>
              <a:rPr spc="-5" dirty="0"/>
              <a:t>-value</a:t>
            </a:r>
          </a:p>
        </p:txBody>
      </p:sp>
      <p:sp>
        <p:nvSpPr>
          <p:cNvPr id="3" name="object 3"/>
          <p:cNvSpPr txBox="1"/>
          <p:nvPr/>
        </p:nvSpPr>
        <p:spPr>
          <a:xfrm>
            <a:off x="368300" y="11345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4" name="object 4"/>
          <p:cNvSpPr txBox="1"/>
          <p:nvPr/>
        </p:nvSpPr>
        <p:spPr>
          <a:xfrm>
            <a:off x="635000" y="1017016"/>
            <a:ext cx="8589645" cy="1449705"/>
          </a:xfrm>
          <a:prstGeom prst="rect">
            <a:avLst/>
          </a:prstGeom>
        </p:spPr>
        <p:txBody>
          <a:bodyPr vert="horz" wrap="square" lIns="0" tIns="67310" rIns="0" bIns="0" rtlCol="0">
            <a:spAutoFit/>
          </a:bodyPr>
          <a:lstStyle/>
          <a:p>
            <a:pPr marL="12700" marR="5080">
              <a:lnSpc>
                <a:spcPts val="2700"/>
              </a:lnSpc>
              <a:spcBef>
                <a:spcPts val="530"/>
              </a:spcBef>
            </a:pPr>
            <a:r>
              <a:rPr sz="2600" spc="-10" dirty="0">
                <a:latin typeface="Arial"/>
                <a:cs typeface="Arial"/>
              </a:rPr>
              <a:t>The </a:t>
            </a:r>
            <a:r>
              <a:rPr sz="2600" spc="-5" dirty="0">
                <a:latin typeface="Arial"/>
                <a:cs typeface="Arial"/>
              </a:rPr>
              <a:t>p-value is defined as </a:t>
            </a:r>
            <a:r>
              <a:rPr sz="2600" spc="-10" dirty="0">
                <a:latin typeface="Arial"/>
                <a:cs typeface="Arial"/>
              </a:rPr>
              <a:t>the </a:t>
            </a:r>
            <a:r>
              <a:rPr sz="2600" spc="-5" dirty="0">
                <a:latin typeface="Arial"/>
                <a:cs typeface="Arial"/>
              </a:rPr>
              <a:t>probability of observing an  extreme value of a statistic </a:t>
            </a:r>
            <a:r>
              <a:rPr sz="2600" spc="-30" dirty="0">
                <a:latin typeface="Arial"/>
                <a:cs typeface="Arial"/>
              </a:rPr>
              <a:t>X_bar, </a:t>
            </a:r>
            <a:r>
              <a:rPr sz="2600" spc="-5" dirty="0">
                <a:latin typeface="Arial"/>
                <a:cs typeface="Arial"/>
              </a:rPr>
              <a:t>since </a:t>
            </a:r>
            <a:r>
              <a:rPr sz="2600" spc="-10" dirty="0">
                <a:latin typeface="Arial"/>
                <a:cs typeface="Arial"/>
              </a:rPr>
              <a:t>the </a:t>
            </a:r>
            <a:r>
              <a:rPr sz="2600" spc="-5" dirty="0">
                <a:latin typeface="Arial"/>
                <a:cs typeface="Arial"/>
              </a:rPr>
              <a:t>value of X_bar  could come out </a:t>
            </a:r>
            <a:r>
              <a:rPr sz="2600" spc="-10" dirty="0">
                <a:latin typeface="Arial"/>
                <a:cs typeface="Arial"/>
              </a:rPr>
              <a:t>differently </a:t>
            </a:r>
            <a:r>
              <a:rPr sz="2600" spc="-5" dirty="0">
                <a:latin typeface="Arial"/>
                <a:cs typeface="Arial"/>
              </a:rPr>
              <a:t>if </a:t>
            </a:r>
            <a:r>
              <a:rPr sz="2600" spc="-10" dirty="0">
                <a:latin typeface="Arial"/>
                <a:cs typeface="Arial"/>
              </a:rPr>
              <a:t>the </a:t>
            </a:r>
            <a:r>
              <a:rPr sz="2600" spc="-5" dirty="0">
                <a:latin typeface="Arial"/>
                <a:cs typeface="Arial"/>
              </a:rPr>
              <a:t>experiment were repeated,  under </a:t>
            </a:r>
            <a:r>
              <a:rPr sz="2600" spc="-10" dirty="0">
                <a:latin typeface="Arial"/>
                <a:cs typeface="Arial"/>
              </a:rPr>
              <a:t>the </a:t>
            </a:r>
            <a:r>
              <a:rPr sz="2600" spc="-5" dirty="0">
                <a:latin typeface="Arial"/>
                <a:cs typeface="Arial"/>
              </a:rPr>
              <a:t>assumption that </a:t>
            </a:r>
            <a:r>
              <a:rPr sz="2600" spc="-10" dirty="0">
                <a:latin typeface="Arial"/>
                <a:cs typeface="Arial"/>
              </a:rPr>
              <a:t>the </a:t>
            </a:r>
            <a:r>
              <a:rPr sz="2600" spc="-5" dirty="0">
                <a:latin typeface="Arial"/>
                <a:cs typeface="Arial"/>
              </a:rPr>
              <a:t>null hypothesis is</a:t>
            </a:r>
            <a:r>
              <a:rPr sz="2600" spc="-15" dirty="0">
                <a:latin typeface="Arial"/>
                <a:cs typeface="Arial"/>
              </a:rPr>
              <a:t> </a:t>
            </a:r>
            <a:r>
              <a:rPr sz="2600" spc="-5" dirty="0">
                <a:latin typeface="Arial"/>
                <a:cs typeface="Arial"/>
              </a:rPr>
              <a:t>true.</a:t>
            </a:r>
            <a:endParaRPr sz="2600">
              <a:latin typeface="Arial"/>
              <a:cs typeface="Arial"/>
            </a:endParaRPr>
          </a:p>
        </p:txBody>
      </p:sp>
      <p:sp>
        <p:nvSpPr>
          <p:cNvPr id="5" name="object 5"/>
          <p:cNvSpPr txBox="1"/>
          <p:nvPr/>
        </p:nvSpPr>
        <p:spPr>
          <a:xfrm>
            <a:off x="368300" y="2528316"/>
            <a:ext cx="8791575" cy="421005"/>
          </a:xfrm>
          <a:prstGeom prst="rect">
            <a:avLst/>
          </a:prstGeom>
        </p:spPr>
        <p:txBody>
          <a:bodyPr vert="horz" wrap="square" lIns="0" tIns="11430" rIns="0" bIns="0" rtlCol="0">
            <a:spAutoFit/>
          </a:bodyPr>
          <a:lstStyle/>
          <a:p>
            <a:pPr marL="279400" indent="-266700">
              <a:lnSpc>
                <a:spcPct val="100000"/>
              </a:lnSpc>
              <a:spcBef>
                <a:spcPts val="90"/>
              </a:spcBef>
              <a:buSzPct val="44230"/>
              <a:buFont typeface="Trebuchet MS"/>
              <a:buChar char="●"/>
              <a:tabLst>
                <a:tab pos="279400" algn="l"/>
                <a:tab pos="6839584" algn="l"/>
              </a:tabLst>
            </a:pPr>
            <a:r>
              <a:rPr sz="2600" b="1" spc="-10" dirty="0">
                <a:latin typeface="Arial"/>
                <a:cs typeface="Arial"/>
              </a:rPr>
              <a:t>The P-value Is Not the Probability</a:t>
            </a:r>
            <a:r>
              <a:rPr sz="2600" b="1" spc="100" dirty="0">
                <a:latin typeface="Arial"/>
                <a:cs typeface="Arial"/>
              </a:rPr>
              <a:t> </a:t>
            </a:r>
            <a:r>
              <a:rPr sz="2600" b="1" spc="-10" dirty="0">
                <a:latin typeface="Arial"/>
                <a:cs typeface="Arial"/>
              </a:rPr>
              <a:t>That</a:t>
            </a:r>
            <a:r>
              <a:rPr sz="2600" b="1" spc="10" dirty="0">
                <a:latin typeface="Arial"/>
                <a:cs typeface="Arial"/>
              </a:rPr>
              <a:t> </a:t>
            </a:r>
            <a:r>
              <a:rPr sz="2600" b="1" spc="-10" dirty="0">
                <a:latin typeface="Arial"/>
                <a:cs typeface="Arial"/>
              </a:rPr>
              <a:t>H	Is </a:t>
            </a:r>
            <a:r>
              <a:rPr sz="2600" b="1" spc="-45" dirty="0">
                <a:latin typeface="Arial"/>
                <a:cs typeface="Arial"/>
              </a:rPr>
              <a:t>True </a:t>
            </a:r>
            <a:r>
              <a:rPr sz="2600" b="1" spc="-5" dirty="0">
                <a:latin typeface="Arial"/>
                <a:cs typeface="Arial"/>
              </a:rPr>
              <a:t>:</a:t>
            </a:r>
            <a:r>
              <a:rPr sz="2600" b="1" spc="-25" dirty="0">
                <a:latin typeface="Arial"/>
                <a:cs typeface="Arial"/>
              </a:rPr>
              <a:t> </a:t>
            </a:r>
            <a:r>
              <a:rPr sz="2600" b="1" spc="-10" dirty="0">
                <a:latin typeface="Arial"/>
                <a:cs typeface="Arial"/>
              </a:rPr>
              <a:t>The</a:t>
            </a:r>
            <a:endParaRPr sz="2600">
              <a:latin typeface="Arial"/>
              <a:cs typeface="Arial"/>
            </a:endParaRPr>
          </a:p>
        </p:txBody>
      </p:sp>
      <p:sp>
        <p:nvSpPr>
          <p:cNvPr id="6" name="object 6"/>
          <p:cNvSpPr txBox="1"/>
          <p:nvPr/>
        </p:nvSpPr>
        <p:spPr>
          <a:xfrm>
            <a:off x="4182567" y="3231888"/>
            <a:ext cx="147955" cy="288925"/>
          </a:xfrm>
          <a:prstGeom prst="rect">
            <a:avLst/>
          </a:prstGeom>
        </p:spPr>
        <p:txBody>
          <a:bodyPr vert="horz" wrap="square" lIns="0" tIns="15875" rIns="0" bIns="0" rtlCol="0">
            <a:spAutoFit/>
          </a:bodyPr>
          <a:lstStyle/>
          <a:p>
            <a:pPr marL="12700">
              <a:lnSpc>
                <a:spcPct val="100000"/>
              </a:lnSpc>
              <a:spcBef>
                <a:spcPts val="125"/>
              </a:spcBef>
            </a:pPr>
            <a:r>
              <a:rPr sz="1700" b="1" spc="15" dirty="0">
                <a:latin typeface="Arial"/>
                <a:cs typeface="Arial"/>
              </a:rPr>
              <a:t>0</a:t>
            </a:r>
            <a:endParaRPr sz="1700">
              <a:latin typeface="Arial"/>
              <a:cs typeface="Arial"/>
            </a:endParaRPr>
          </a:p>
        </p:txBody>
      </p:sp>
      <p:sp>
        <p:nvSpPr>
          <p:cNvPr id="7" name="object 7"/>
          <p:cNvSpPr txBox="1"/>
          <p:nvPr/>
        </p:nvSpPr>
        <p:spPr>
          <a:xfrm>
            <a:off x="635000" y="2787388"/>
            <a:ext cx="8834755" cy="606425"/>
          </a:xfrm>
          <a:prstGeom prst="rect">
            <a:avLst/>
          </a:prstGeom>
        </p:spPr>
        <p:txBody>
          <a:bodyPr vert="horz" wrap="square" lIns="0" tIns="15875" rIns="0" bIns="0" rtlCol="0">
            <a:spAutoFit/>
          </a:bodyPr>
          <a:lstStyle/>
          <a:p>
            <a:pPr marR="2345055" algn="r">
              <a:lnSpc>
                <a:spcPts val="1730"/>
              </a:lnSpc>
              <a:spcBef>
                <a:spcPts val="125"/>
              </a:spcBef>
            </a:pPr>
            <a:r>
              <a:rPr sz="1700" b="1" spc="15" dirty="0">
                <a:latin typeface="Arial"/>
                <a:cs typeface="Arial"/>
              </a:rPr>
              <a:t>0</a:t>
            </a:r>
            <a:endParaRPr sz="1700">
              <a:latin typeface="Arial"/>
              <a:cs typeface="Arial"/>
            </a:endParaRPr>
          </a:p>
          <a:p>
            <a:pPr marL="12700">
              <a:lnSpc>
                <a:spcPts val="2810"/>
              </a:lnSpc>
              <a:tabLst>
                <a:tab pos="3773170" algn="l"/>
              </a:tabLst>
            </a:pPr>
            <a:r>
              <a:rPr sz="2600" b="1" spc="-5" dirty="0">
                <a:latin typeface="Arial"/>
                <a:cs typeface="Arial"/>
              </a:rPr>
              <a:t>truth </a:t>
            </a:r>
            <a:r>
              <a:rPr sz="2600" b="1" spc="-10" dirty="0">
                <a:latin typeface="Arial"/>
                <a:cs typeface="Arial"/>
              </a:rPr>
              <a:t>or falsehood</a:t>
            </a:r>
            <a:r>
              <a:rPr sz="2600" b="1" spc="25" dirty="0">
                <a:latin typeface="Arial"/>
                <a:cs typeface="Arial"/>
              </a:rPr>
              <a:t> </a:t>
            </a:r>
            <a:r>
              <a:rPr sz="2600" b="1" spc="-10" dirty="0">
                <a:latin typeface="Arial"/>
                <a:cs typeface="Arial"/>
              </a:rPr>
              <a:t>of</a:t>
            </a:r>
            <a:r>
              <a:rPr sz="2600" b="1" dirty="0">
                <a:latin typeface="Arial"/>
                <a:cs typeface="Arial"/>
              </a:rPr>
              <a:t> </a:t>
            </a:r>
            <a:r>
              <a:rPr sz="2600" b="1" spc="-10" dirty="0">
                <a:latin typeface="Arial"/>
                <a:cs typeface="Arial"/>
              </a:rPr>
              <a:t>H	cannot be changed by</a:t>
            </a:r>
            <a:r>
              <a:rPr sz="2600" b="1" spc="5" dirty="0">
                <a:latin typeface="Arial"/>
                <a:cs typeface="Arial"/>
              </a:rPr>
              <a:t> </a:t>
            </a:r>
            <a:r>
              <a:rPr sz="2600" b="1" spc="-10" dirty="0">
                <a:latin typeface="Arial"/>
                <a:cs typeface="Arial"/>
              </a:rPr>
              <a:t>repeating</a:t>
            </a:r>
            <a:endParaRPr sz="2600">
              <a:latin typeface="Arial"/>
              <a:cs typeface="Arial"/>
            </a:endParaRPr>
          </a:p>
        </p:txBody>
      </p:sp>
      <p:sp>
        <p:nvSpPr>
          <p:cNvPr id="8" name="object 8"/>
          <p:cNvSpPr txBox="1"/>
          <p:nvPr/>
        </p:nvSpPr>
        <p:spPr>
          <a:xfrm>
            <a:off x="635000" y="3417315"/>
            <a:ext cx="2458720" cy="421005"/>
          </a:xfrm>
          <a:prstGeom prst="rect">
            <a:avLst/>
          </a:prstGeom>
        </p:spPr>
        <p:txBody>
          <a:bodyPr vert="horz" wrap="square" lIns="0" tIns="11430" rIns="0" bIns="0" rtlCol="0">
            <a:spAutoFit/>
          </a:bodyPr>
          <a:lstStyle/>
          <a:p>
            <a:pPr marL="12700">
              <a:lnSpc>
                <a:spcPct val="100000"/>
              </a:lnSpc>
              <a:spcBef>
                <a:spcPts val="90"/>
              </a:spcBef>
            </a:pPr>
            <a:r>
              <a:rPr sz="2600" b="1" spc="-10" dirty="0">
                <a:latin typeface="Arial"/>
                <a:cs typeface="Arial"/>
              </a:rPr>
              <a:t>the</a:t>
            </a:r>
            <a:r>
              <a:rPr sz="2600" b="1" spc="-40" dirty="0">
                <a:latin typeface="Arial"/>
                <a:cs typeface="Arial"/>
              </a:rPr>
              <a:t> </a:t>
            </a:r>
            <a:r>
              <a:rPr sz="2600" b="1" spc="-10" dirty="0">
                <a:latin typeface="Arial"/>
                <a:cs typeface="Arial"/>
              </a:rPr>
              <a:t>experiment.</a:t>
            </a:r>
            <a:endParaRPr sz="2600">
              <a:latin typeface="Arial"/>
              <a:cs typeface="Arial"/>
            </a:endParaRPr>
          </a:p>
        </p:txBody>
      </p:sp>
      <p:sp>
        <p:nvSpPr>
          <p:cNvPr id="9" name="object 9"/>
          <p:cNvSpPr txBox="1"/>
          <p:nvPr/>
        </p:nvSpPr>
        <p:spPr>
          <a:xfrm>
            <a:off x="368300" y="40301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10" name="object 10"/>
          <p:cNvSpPr txBox="1"/>
          <p:nvPr/>
        </p:nvSpPr>
        <p:spPr>
          <a:xfrm>
            <a:off x="368300" y="48556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11" name="object 11"/>
          <p:cNvSpPr txBox="1"/>
          <p:nvPr/>
        </p:nvSpPr>
        <p:spPr>
          <a:xfrm>
            <a:off x="368300" y="56938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12" name="object 12"/>
          <p:cNvSpPr txBox="1"/>
          <p:nvPr/>
        </p:nvSpPr>
        <p:spPr>
          <a:xfrm>
            <a:off x="368300" y="61764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13" name="object 13"/>
          <p:cNvSpPr txBox="1"/>
          <p:nvPr/>
        </p:nvSpPr>
        <p:spPr>
          <a:xfrm>
            <a:off x="635000" y="3899915"/>
            <a:ext cx="9095740" cy="2922905"/>
          </a:xfrm>
          <a:prstGeom prst="rect">
            <a:avLst/>
          </a:prstGeom>
        </p:spPr>
        <p:txBody>
          <a:bodyPr vert="horz" wrap="square" lIns="0" tIns="57150" rIns="0" bIns="0" rtlCol="0">
            <a:spAutoFit/>
          </a:bodyPr>
          <a:lstStyle/>
          <a:p>
            <a:pPr marL="12700" marR="894715">
              <a:lnSpc>
                <a:spcPts val="2800"/>
              </a:lnSpc>
              <a:spcBef>
                <a:spcPts val="450"/>
              </a:spcBef>
            </a:pPr>
            <a:r>
              <a:rPr sz="2600" spc="-5" dirty="0">
                <a:latin typeface="Arial"/>
                <a:cs typeface="Arial"/>
              </a:rPr>
              <a:t>It measures </a:t>
            </a:r>
            <a:r>
              <a:rPr sz="2600" spc="-10" dirty="0">
                <a:latin typeface="Arial"/>
                <a:cs typeface="Arial"/>
              </a:rPr>
              <a:t>the </a:t>
            </a:r>
            <a:r>
              <a:rPr sz="2600" spc="-5" dirty="0">
                <a:latin typeface="Arial"/>
                <a:cs typeface="Arial"/>
              </a:rPr>
              <a:t>strength of </a:t>
            </a:r>
            <a:r>
              <a:rPr sz="2600" spc="-10" dirty="0">
                <a:latin typeface="Arial"/>
                <a:cs typeface="Arial"/>
              </a:rPr>
              <a:t>the </a:t>
            </a:r>
            <a:r>
              <a:rPr sz="2600" spc="-5" dirty="0">
                <a:latin typeface="Arial"/>
                <a:cs typeface="Arial"/>
              </a:rPr>
              <a:t>evidence against </a:t>
            </a:r>
            <a:r>
              <a:rPr sz="2600" spc="-10" dirty="0">
                <a:latin typeface="Arial"/>
                <a:cs typeface="Arial"/>
              </a:rPr>
              <a:t>the </a:t>
            </a:r>
            <a:r>
              <a:rPr sz="2600" spc="-5" dirty="0">
                <a:latin typeface="Arial"/>
                <a:cs typeface="Arial"/>
              </a:rPr>
              <a:t>null  hypothesis.</a:t>
            </a:r>
            <a:endParaRPr sz="2600">
              <a:latin typeface="Arial"/>
              <a:cs typeface="Arial"/>
            </a:endParaRPr>
          </a:p>
          <a:p>
            <a:pPr marL="12700" marR="5080">
              <a:lnSpc>
                <a:spcPts val="2700"/>
              </a:lnSpc>
              <a:spcBef>
                <a:spcPts val="1080"/>
              </a:spcBef>
            </a:pPr>
            <a:r>
              <a:rPr sz="2600" spc="-10" dirty="0">
                <a:latin typeface="Arial"/>
                <a:cs typeface="Arial"/>
              </a:rPr>
              <a:t>How </a:t>
            </a:r>
            <a:r>
              <a:rPr sz="2600" spc="-5" dirty="0">
                <a:latin typeface="Arial"/>
                <a:cs typeface="Arial"/>
              </a:rPr>
              <a:t>likely is </a:t>
            </a:r>
            <a:r>
              <a:rPr sz="2600" spc="-10" dirty="0">
                <a:latin typeface="Arial"/>
                <a:cs typeface="Arial"/>
              </a:rPr>
              <a:t>the </a:t>
            </a:r>
            <a:r>
              <a:rPr sz="2600" spc="-15" dirty="0">
                <a:latin typeface="Arial"/>
                <a:cs typeface="Arial"/>
              </a:rPr>
              <a:t>effect </a:t>
            </a:r>
            <a:r>
              <a:rPr sz="2600" spc="-5" dirty="0">
                <a:latin typeface="Arial"/>
                <a:cs typeface="Arial"/>
              </a:rPr>
              <a:t>observed in your sample </a:t>
            </a:r>
            <a:r>
              <a:rPr sz="2600" spc="-10" dirty="0">
                <a:latin typeface="Arial"/>
                <a:cs typeface="Arial"/>
              </a:rPr>
              <a:t>data </a:t>
            </a:r>
            <a:r>
              <a:rPr sz="2600" spc="-5" dirty="0">
                <a:latin typeface="Arial"/>
                <a:cs typeface="Arial"/>
              </a:rPr>
              <a:t>if </a:t>
            </a:r>
            <a:r>
              <a:rPr sz="2600" spc="-10" dirty="0">
                <a:latin typeface="Arial"/>
                <a:cs typeface="Arial"/>
              </a:rPr>
              <a:t>the </a:t>
            </a:r>
            <a:r>
              <a:rPr sz="2600" spc="-5" dirty="0">
                <a:latin typeface="Arial"/>
                <a:cs typeface="Arial"/>
              </a:rPr>
              <a:t>null  hypothesis is</a:t>
            </a:r>
            <a:r>
              <a:rPr sz="2600" spc="-10" dirty="0">
                <a:latin typeface="Arial"/>
                <a:cs typeface="Arial"/>
              </a:rPr>
              <a:t> </a:t>
            </a:r>
            <a:r>
              <a:rPr sz="2600" spc="-5" dirty="0">
                <a:latin typeface="Arial"/>
                <a:cs typeface="Arial"/>
              </a:rPr>
              <a:t>true?</a:t>
            </a:r>
            <a:endParaRPr sz="2600">
              <a:latin typeface="Arial"/>
              <a:cs typeface="Arial"/>
            </a:endParaRPr>
          </a:p>
          <a:p>
            <a:pPr marL="104139">
              <a:lnSpc>
                <a:spcPct val="100000"/>
              </a:lnSpc>
              <a:spcBef>
                <a:spcPts val="660"/>
              </a:spcBef>
            </a:pPr>
            <a:r>
              <a:rPr sz="2600" spc="-5" dirty="0">
                <a:latin typeface="Arial"/>
                <a:cs typeface="Arial"/>
              </a:rPr>
              <a:t>It does not measure support for </a:t>
            </a:r>
            <a:r>
              <a:rPr sz="2600" spc="-10" dirty="0">
                <a:latin typeface="Arial"/>
                <a:cs typeface="Arial"/>
              </a:rPr>
              <a:t>the </a:t>
            </a:r>
            <a:r>
              <a:rPr sz="2600" spc="-5" dirty="0">
                <a:latin typeface="Arial"/>
                <a:cs typeface="Arial"/>
              </a:rPr>
              <a:t>alternative</a:t>
            </a:r>
            <a:r>
              <a:rPr sz="2600" spc="-30" dirty="0">
                <a:latin typeface="Arial"/>
                <a:cs typeface="Arial"/>
              </a:rPr>
              <a:t> </a:t>
            </a:r>
            <a:r>
              <a:rPr sz="2600" spc="-5" dirty="0">
                <a:latin typeface="Arial"/>
                <a:cs typeface="Arial"/>
              </a:rPr>
              <a:t>hypothesis.</a:t>
            </a:r>
            <a:endParaRPr sz="2600">
              <a:latin typeface="Arial"/>
              <a:cs typeface="Arial"/>
            </a:endParaRPr>
          </a:p>
          <a:p>
            <a:pPr marL="12700" marR="162560">
              <a:lnSpc>
                <a:spcPts val="2700"/>
              </a:lnSpc>
              <a:spcBef>
                <a:spcPts val="1220"/>
              </a:spcBef>
            </a:pPr>
            <a:r>
              <a:rPr sz="2600" spc="-10" dirty="0">
                <a:latin typeface="Arial"/>
                <a:cs typeface="Arial"/>
              </a:rPr>
              <a:t>The </a:t>
            </a:r>
            <a:r>
              <a:rPr sz="2600" spc="-5" dirty="0">
                <a:latin typeface="Arial"/>
                <a:cs typeface="Arial"/>
              </a:rPr>
              <a:t>p-value is </a:t>
            </a:r>
            <a:r>
              <a:rPr sz="2600" spc="-10" dirty="0">
                <a:latin typeface="Arial"/>
                <a:cs typeface="Arial"/>
              </a:rPr>
              <a:t>the </a:t>
            </a:r>
            <a:r>
              <a:rPr sz="2600" spc="-5" dirty="0">
                <a:latin typeface="Arial"/>
                <a:cs typeface="Arial"/>
              </a:rPr>
              <a:t>probability that </a:t>
            </a:r>
            <a:r>
              <a:rPr sz="2600" spc="-10" dirty="0">
                <a:latin typeface="Arial"/>
                <a:cs typeface="Arial"/>
              </a:rPr>
              <a:t>the data </a:t>
            </a:r>
            <a:r>
              <a:rPr sz="2600" spc="-5" dirty="0">
                <a:latin typeface="Arial"/>
                <a:cs typeface="Arial"/>
              </a:rPr>
              <a:t>could deviate </a:t>
            </a:r>
            <a:r>
              <a:rPr sz="2600" spc="-10" dirty="0">
                <a:latin typeface="Arial"/>
                <a:cs typeface="Arial"/>
              </a:rPr>
              <a:t>from  the </a:t>
            </a:r>
            <a:r>
              <a:rPr sz="2600" spc="-5" dirty="0">
                <a:latin typeface="Arial"/>
                <a:cs typeface="Arial"/>
              </a:rPr>
              <a:t>null hypothesis as much as they did or</a:t>
            </a:r>
            <a:r>
              <a:rPr sz="2600" spc="-20" dirty="0">
                <a:latin typeface="Arial"/>
                <a:cs typeface="Arial"/>
              </a:rPr>
              <a:t> </a:t>
            </a:r>
            <a:r>
              <a:rPr sz="2600" spc="-5" dirty="0">
                <a:latin typeface="Arial"/>
                <a:cs typeface="Arial"/>
              </a:rPr>
              <a:t>more.</a:t>
            </a:r>
            <a:endParaRPr sz="2600">
              <a:latin typeface="Arial"/>
              <a:cs typeface="Aria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5700" y="381000"/>
            <a:ext cx="2693035" cy="574040"/>
          </a:xfrm>
          <a:prstGeom prst="rect">
            <a:avLst/>
          </a:prstGeom>
        </p:spPr>
        <p:txBody>
          <a:bodyPr vert="horz" wrap="square" lIns="0" tIns="12700" rIns="0" bIns="0" rtlCol="0">
            <a:spAutoFit/>
          </a:bodyPr>
          <a:lstStyle/>
          <a:p>
            <a:pPr marL="12700">
              <a:lnSpc>
                <a:spcPct val="100000"/>
              </a:lnSpc>
              <a:spcBef>
                <a:spcPts val="100"/>
              </a:spcBef>
            </a:pPr>
            <a:r>
              <a:rPr sz="3600" spc="-5" dirty="0"/>
              <a:t>Low</a:t>
            </a:r>
            <a:r>
              <a:rPr sz="3600" spc="-70" dirty="0"/>
              <a:t> </a:t>
            </a:r>
            <a:r>
              <a:rPr sz="3600" spc="-5" dirty="0"/>
              <a:t>P-value</a:t>
            </a:r>
            <a:endParaRPr sz="3600"/>
          </a:p>
        </p:txBody>
      </p:sp>
      <p:sp>
        <p:nvSpPr>
          <p:cNvPr id="3" name="object 3"/>
          <p:cNvSpPr txBox="1"/>
          <p:nvPr/>
        </p:nvSpPr>
        <p:spPr>
          <a:xfrm>
            <a:off x="241300" y="15028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4" name="object 4"/>
          <p:cNvSpPr txBox="1"/>
          <p:nvPr/>
        </p:nvSpPr>
        <p:spPr>
          <a:xfrm>
            <a:off x="508000" y="1385316"/>
            <a:ext cx="8074659" cy="421005"/>
          </a:xfrm>
          <a:prstGeom prst="rect">
            <a:avLst/>
          </a:prstGeom>
        </p:spPr>
        <p:txBody>
          <a:bodyPr vert="horz" wrap="square" lIns="0" tIns="11430" rIns="0" bIns="0" rtlCol="0">
            <a:spAutoFit/>
          </a:bodyPr>
          <a:lstStyle/>
          <a:p>
            <a:pPr marL="12700">
              <a:lnSpc>
                <a:spcPct val="100000"/>
              </a:lnSpc>
              <a:spcBef>
                <a:spcPts val="90"/>
              </a:spcBef>
            </a:pPr>
            <a:r>
              <a:rPr sz="2600" spc="-5" dirty="0">
                <a:latin typeface="Arial"/>
                <a:cs typeface="Arial"/>
              </a:rPr>
              <a:t>Low P-values: </a:t>
            </a:r>
            <a:r>
              <a:rPr sz="2600" b="1" spc="-10" dirty="0">
                <a:latin typeface="Arial"/>
                <a:cs typeface="Arial"/>
              </a:rPr>
              <a:t>your data </a:t>
            </a:r>
            <a:r>
              <a:rPr sz="2600" b="1" spc="-5" dirty="0">
                <a:latin typeface="Arial"/>
                <a:cs typeface="Arial"/>
              </a:rPr>
              <a:t>are </a:t>
            </a:r>
            <a:r>
              <a:rPr sz="2600" b="1" spc="-10" dirty="0">
                <a:latin typeface="Arial"/>
                <a:cs typeface="Arial"/>
              </a:rPr>
              <a:t>unlikely with </a:t>
            </a:r>
            <a:r>
              <a:rPr sz="2600" b="1" spc="-5" dirty="0">
                <a:latin typeface="Arial"/>
                <a:cs typeface="Arial"/>
              </a:rPr>
              <a:t>a true</a:t>
            </a:r>
            <a:r>
              <a:rPr sz="2600" b="1" spc="10" dirty="0">
                <a:latin typeface="Arial"/>
                <a:cs typeface="Arial"/>
              </a:rPr>
              <a:t> </a:t>
            </a:r>
            <a:r>
              <a:rPr sz="2600" b="1" spc="-10" dirty="0">
                <a:latin typeface="Arial"/>
                <a:cs typeface="Arial"/>
              </a:rPr>
              <a:t>null.</a:t>
            </a:r>
            <a:endParaRPr sz="2600">
              <a:latin typeface="Arial"/>
              <a:cs typeface="Arial"/>
            </a:endParaRPr>
          </a:p>
        </p:txBody>
      </p:sp>
      <p:sp>
        <p:nvSpPr>
          <p:cNvPr id="5" name="object 5"/>
          <p:cNvSpPr txBox="1"/>
          <p:nvPr/>
        </p:nvSpPr>
        <p:spPr>
          <a:xfrm>
            <a:off x="241300" y="24807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6" name="object 6"/>
          <p:cNvSpPr txBox="1"/>
          <p:nvPr/>
        </p:nvSpPr>
        <p:spPr>
          <a:xfrm>
            <a:off x="508000" y="2363216"/>
            <a:ext cx="9409430" cy="1106805"/>
          </a:xfrm>
          <a:prstGeom prst="rect">
            <a:avLst/>
          </a:prstGeom>
        </p:spPr>
        <p:txBody>
          <a:bodyPr vert="horz" wrap="square" lIns="0" tIns="67310" rIns="0" bIns="0" rtlCol="0">
            <a:spAutoFit/>
          </a:bodyPr>
          <a:lstStyle/>
          <a:p>
            <a:pPr marL="12700" marR="5080">
              <a:lnSpc>
                <a:spcPts val="2700"/>
              </a:lnSpc>
              <a:spcBef>
                <a:spcPts val="530"/>
              </a:spcBef>
            </a:pPr>
            <a:r>
              <a:rPr sz="2600" spc="-10" dirty="0">
                <a:latin typeface="Arial"/>
                <a:cs typeface="Arial"/>
              </a:rPr>
              <a:t>The </a:t>
            </a:r>
            <a:r>
              <a:rPr sz="2600" spc="-5" dirty="0">
                <a:latin typeface="Arial"/>
                <a:cs typeface="Arial"/>
              </a:rPr>
              <a:t>smaller value of p-value, tells </a:t>
            </a:r>
            <a:r>
              <a:rPr sz="2600" spc="-10" dirty="0">
                <a:latin typeface="Arial"/>
                <a:cs typeface="Arial"/>
              </a:rPr>
              <a:t>the </a:t>
            </a:r>
            <a:r>
              <a:rPr sz="2600" spc="-5" dirty="0">
                <a:latin typeface="Arial"/>
                <a:cs typeface="Arial"/>
              </a:rPr>
              <a:t>investigator that </a:t>
            </a:r>
            <a:r>
              <a:rPr sz="2600" spc="-10" dirty="0">
                <a:latin typeface="Arial"/>
                <a:cs typeface="Arial"/>
              </a:rPr>
              <a:t>the  </a:t>
            </a:r>
            <a:r>
              <a:rPr sz="2600" b="1" spc="-10" dirty="0">
                <a:latin typeface="Arial"/>
                <a:cs typeface="Arial"/>
              </a:rPr>
              <a:t>hypothesis under consideration may not adequately explain  the observation.</a:t>
            </a:r>
            <a:endParaRPr sz="2600">
              <a:latin typeface="Arial"/>
              <a:cs typeface="Arial"/>
            </a:endParaRPr>
          </a:p>
        </p:txBody>
      </p:sp>
      <p:sp>
        <p:nvSpPr>
          <p:cNvPr id="7" name="object 7"/>
          <p:cNvSpPr txBox="1"/>
          <p:nvPr/>
        </p:nvSpPr>
        <p:spPr>
          <a:xfrm>
            <a:off x="241300" y="41444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8" name="object 8"/>
          <p:cNvSpPr txBox="1"/>
          <p:nvPr/>
        </p:nvSpPr>
        <p:spPr>
          <a:xfrm>
            <a:off x="508000" y="4026915"/>
            <a:ext cx="9465310" cy="1106805"/>
          </a:xfrm>
          <a:prstGeom prst="rect">
            <a:avLst/>
          </a:prstGeom>
        </p:spPr>
        <p:txBody>
          <a:bodyPr vert="horz" wrap="square" lIns="0" tIns="67310" rIns="0" bIns="0" rtlCol="0">
            <a:spAutoFit/>
          </a:bodyPr>
          <a:lstStyle/>
          <a:p>
            <a:pPr marL="12700" marR="5080" indent="73025">
              <a:lnSpc>
                <a:spcPts val="2700"/>
              </a:lnSpc>
              <a:spcBef>
                <a:spcPts val="530"/>
              </a:spcBef>
            </a:pPr>
            <a:r>
              <a:rPr sz="2600" spc="-10" dirty="0">
                <a:latin typeface="Arial"/>
                <a:cs typeface="Arial"/>
              </a:rPr>
              <a:t>A </a:t>
            </a:r>
            <a:r>
              <a:rPr sz="2600" spc="-5" dirty="0">
                <a:latin typeface="Arial"/>
                <a:cs typeface="Arial"/>
              </a:rPr>
              <a:t>low </a:t>
            </a:r>
            <a:r>
              <a:rPr sz="2600" spc="-10" dirty="0">
                <a:latin typeface="Arial"/>
                <a:cs typeface="Arial"/>
              </a:rPr>
              <a:t>P </a:t>
            </a:r>
            <a:r>
              <a:rPr sz="2600" spc="-5" dirty="0">
                <a:latin typeface="Arial"/>
                <a:cs typeface="Arial"/>
              </a:rPr>
              <a:t>value suggests that your </a:t>
            </a:r>
            <a:r>
              <a:rPr sz="2600" b="1" spc="-10" dirty="0">
                <a:latin typeface="Arial"/>
                <a:cs typeface="Arial"/>
              </a:rPr>
              <a:t>sample </a:t>
            </a:r>
            <a:r>
              <a:rPr sz="2600" b="1" spc="-5" dirty="0">
                <a:latin typeface="Arial"/>
                <a:cs typeface="Arial"/>
              </a:rPr>
              <a:t>provides </a:t>
            </a:r>
            <a:r>
              <a:rPr sz="2600" b="1" spc="-10" dirty="0">
                <a:latin typeface="Arial"/>
                <a:cs typeface="Arial"/>
              </a:rPr>
              <a:t>enough  evidence </a:t>
            </a:r>
            <a:r>
              <a:rPr sz="2600" b="1" spc="-5" dirty="0">
                <a:latin typeface="Arial"/>
                <a:cs typeface="Arial"/>
              </a:rPr>
              <a:t>that </a:t>
            </a:r>
            <a:r>
              <a:rPr sz="2600" b="1" spc="-10" dirty="0">
                <a:latin typeface="Arial"/>
                <a:cs typeface="Arial"/>
              </a:rPr>
              <a:t>you </a:t>
            </a:r>
            <a:r>
              <a:rPr sz="2600" b="1" spc="-5" dirty="0">
                <a:latin typeface="Arial"/>
                <a:cs typeface="Arial"/>
              </a:rPr>
              <a:t>can reject </a:t>
            </a:r>
            <a:r>
              <a:rPr sz="2600" b="1" spc="-10" dirty="0">
                <a:latin typeface="Arial"/>
                <a:cs typeface="Arial"/>
              </a:rPr>
              <a:t>the null hypothesis </a:t>
            </a:r>
            <a:r>
              <a:rPr sz="2600" spc="-5" dirty="0">
                <a:latin typeface="Arial"/>
                <a:cs typeface="Arial"/>
              </a:rPr>
              <a:t>for </a:t>
            </a:r>
            <a:r>
              <a:rPr sz="2600" spc="-10" dirty="0">
                <a:latin typeface="Arial"/>
                <a:cs typeface="Arial"/>
              </a:rPr>
              <a:t>the </a:t>
            </a:r>
            <a:r>
              <a:rPr sz="2600" spc="-5" dirty="0">
                <a:latin typeface="Arial"/>
                <a:cs typeface="Arial"/>
              </a:rPr>
              <a:t>entire  </a:t>
            </a:r>
            <a:r>
              <a:rPr sz="2600" spc="-10" dirty="0">
                <a:latin typeface="Arial"/>
                <a:cs typeface="Arial"/>
              </a:rPr>
              <a:t>population.</a:t>
            </a:r>
            <a:endParaRPr sz="2600">
              <a:latin typeface="Arial"/>
              <a:cs typeface="Arial"/>
            </a:endParaRPr>
          </a:p>
        </p:txBody>
      </p:sp>
      <p:sp>
        <p:nvSpPr>
          <p:cNvPr id="9" name="object 9"/>
          <p:cNvSpPr txBox="1"/>
          <p:nvPr/>
        </p:nvSpPr>
        <p:spPr>
          <a:xfrm>
            <a:off x="241300" y="5808167"/>
            <a:ext cx="111125" cy="203200"/>
          </a:xfrm>
          <a:prstGeom prst="rect">
            <a:avLst/>
          </a:prstGeom>
        </p:spPr>
        <p:txBody>
          <a:bodyPr vert="horz" wrap="square" lIns="0" tIns="14604" rIns="0" bIns="0" rtlCol="0">
            <a:spAutoFit/>
          </a:bodyPr>
          <a:lstStyle/>
          <a:p>
            <a:pPr marL="12700">
              <a:lnSpc>
                <a:spcPct val="100000"/>
              </a:lnSpc>
              <a:spcBef>
                <a:spcPts val="114"/>
              </a:spcBef>
            </a:pPr>
            <a:r>
              <a:rPr sz="1150" spc="-25" dirty="0">
                <a:latin typeface="Trebuchet MS"/>
                <a:cs typeface="Trebuchet MS"/>
              </a:rPr>
              <a:t>●</a:t>
            </a:r>
            <a:endParaRPr sz="1150">
              <a:latin typeface="Trebuchet MS"/>
              <a:cs typeface="Trebuchet MS"/>
            </a:endParaRPr>
          </a:p>
        </p:txBody>
      </p:sp>
      <p:sp>
        <p:nvSpPr>
          <p:cNvPr id="10" name="object 10"/>
          <p:cNvSpPr txBox="1"/>
          <p:nvPr/>
        </p:nvSpPr>
        <p:spPr>
          <a:xfrm>
            <a:off x="508000" y="5677915"/>
            <a:ext cx="8864600" cy="763905"/>
          </a:xfrm>
          <a:prstGeom prst="rect">
            <a:avLst/>
          </a:prstGeom>
        </p:spPr>
        <p:txBody>
          <a:bodyPr vert="horz" wrap="square" lIns="0" tIns="67310" rIns="0" bIns="0" rtlCol="0">
            <a:spAutoFit/>
          </a:bodyPr>
          <a:lstStyle/>
          <a:p>
            <a:pPr marL="12700" marR="5080">
              <a:lnSpc>
                <a:spcPts val="2700"/>
              </a:lnSpc>
              <a:spcBef>
                <a:spcPts val="530"/>
              </a:spcBef>
            </a:pPr>
            <a:r>
              <a:rPr sz="2600" spc="-10" dirty="0">
                <a:latin typeface="Arial"/>
                <a:cs typeface="Arial"/>
              </a:rPr>
              <a:t>When the </a:t>
            </a:r>
            <a:r>
              <a:rPr sz="2600" spc="-5" dirty="0">
                <a:latin typeface="Arial"/>
                <a:cs typeface="Arial"/>
              </a:rPr>
              <a:t>P-value is small, </a:t>
            </a:r>
            <a:r>
              <a:rPr sz="2600" spc="-10" dirty="0">
                <a:latin typeface="Arial"/>
                <a:cs typeface="Arial"/>
              </a:rPr>
              <a:t>then we </a:t>
            </a:r>
            <a:r>
              <a:rPr sz="2600" spc="-5" dirty="0">
                <a:latin typeface="Arial"/>
                <a:cs typeface="Arial"/>
              </a:rPr>
              <a:t>can be confident that </a:t>
            </a:r>
            <a:r>
              <a:rPr sz="2600" spc="-10" dirty="0">
                <a:latin typeface="Arial"/>
                <a:cs typeface="Arial"/>
              </a:rPr>
              <a:t>the  </a:t>
            </a:r>
            <a:r>
              <a:rPr sz="2600" spc="-5" dirty="0">
                <a:latin typeface="Arial"/>
                <a:cs typeface="Arial"/>
              </a:rPr>
              <a:t>t</a:t>
            </a:r>
            <a:r>
              <a:rPr sz="2600" b="1" spc="-5" dirty="0">
                <a:latin typeface="Arial"/>
                <a:cs typeface="Arial"/>
              </a:rPr>
              <a:t>rue </a:t>
            </a:r>
            <a:r>
              <a:rPr sz="2600" b="1" spc="-10" dirty="0">
                <a:latin typeface="Arial"/>
                <a:cs typeface="Arial"/>
              </a:rPr>
              <a:t>value is really</a:t>
            </a:r>
            <a:r>
              <a:rPr sz="2600" b="1" dirty="0">
                <a:latin typeface="Arial"/>
                <a:cs typeface="Arial"/>
              </a:rPr>
              <a:t> </a:t>
            </a:r>
            <a:r>
              <a:rPr sz="2600" b="1" spc="-5" dirty="0">
                <a:latin typeface="Arial"/>
                <a:cs typeface="Arial"/>
              </a:rPr>
              <a:t>different.</a:t>
            </a:r>
            <a:endParaRPr sz="2600">
              <a:latin typeface="Arial"/>
              <a:cs typeface="Aria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6900" y="177800"/>
            <a:ext cx="8873490" cy="1292860"/>
          </a:xfrm>
          <a:prstGeom prst="rect">
            <a:avLst/>
          </a:prstGeom>
        </p:spPr>
        <p:txBody>
          <a:bodyPr vert="horz" wrap="square" lIns="0" tIns="93980" rIns="0" bIns="0" rtlCol="0">
            <a:spAutoFit/>
          </a:bodyPr>
          <a:lstStyle/>
          <a:p>
            <a:pPr marL="2184400" marR="5080" indent="-2171700">
              <a:lnSpc>
                <a:spcPts val="4700"/>
              </a:lnSpc>
              <a:spcBef>
                <a:spcPts val="740"/>
              </a:spcBef>
              <a:tabLst>
                <a:tab pos="3427095" algn="l"/>
                <a:tab pos="3767454" algn="l"/>
                <a:tab pos="5570220" algn="l"/>
                <a:tab pos="8363584" algn="l"/>
              </a:tabLst>
            </a:pPr>
            <a:r>
              <a:rPr dirty="0"/>
              <a:t>H</a:t>
            </a:r>
            <a:r>
              <a:rPr spc="-5" dirty="0"/>
              <a:t>o</a:t>
            </a:r>
            <a:r>
              <a:rPr dirty="0"/>
              <a:t>w</a:t>
            </a:r>
            <a:r>
              <a:rPr spc="-5" dirty="0"/>
              <a:t> lo</a:t>
            </a:r>
            <a:r>
              <a:rPr dirty="0"/>
              <a:t>w</a:t>
            </a:r>
            <a:r>
              <a:rPr spc="-5" dirty="0"/>
              <a:t> </a:t>
            </a:r>
            <a:r>
              <a:rPr dirty="0"/>
              <a:t>t</a:t>
            </a:r>
            <a:r>
              <a:rPr spc="-5" dirty="0"/>
              <a:t>h</a:t>
            </a:r>
            <a:r>
              <a:rPr dirty="0"/>
              <a:t>e	P-va</a:t>
            </a:r>
            <a:r>
              <a:rPr spc="-5" dirty="0"/>
              <a:t>lu</a:t>
            </a:r>
            <a:r>
              <a:rPr dirty="0"/>
              <a:t>e	s</a:t>
            </a:r>
            <a:r>
              <a:rPr spc="-5" dirty="0"/>
              <a:t>houl</a:t>
            </a:r>
            <a:r>
              <a:rPr dirty="0"/>
              <a:t>d</a:t>
            </a:r>
            <a:r>
              <a:rPr spc="-5" dirty="0"/>
              <a:t> b</a:t>
            </a:r>
            <a:r>
              <a:rPr dirty="0"/>
              <a:t>e	</a:t>
            </a:r>
            <a:r>
              <a:rPr spc="-5" dirty="0"/>
              <a:t>i</a:t>
            </a:r>
            <a:r>
              <a:rPr dirty="0"/>
              <a:t>n  </a:t>
            </a:r>
            <a:r>
              <a:rPr spc="-5" dirty="0"/>
              <a:t>order	</a:t>
            </a:r>
            <a:r>
              <a:rPr dirty="0"/>
              <a:t>to </a:t>
            </a:r>
            <a:r>
              <a:rPr spc="-5" dirty="0"/>
              <a:t>reject</a:t>
            </a:r>
            <a:r>
              <a:rPr spc="-20" dirty="0"/>
              <a:t> </a:t>
            </a:r>
            <a:r>
              <a:rPr spc="5" dirty="0"/>
              <a:t>H</a:t>
            </a:r>
            <a:r>
              <a:rPr sz="4350" spc="7" baseline="-28735" dirty="0"/>
              <a:t>0</a:t>
            </a:r>
            <a:endParaRPr sz="4350" baseline="-28735"/>
          </a:p>
        </p:txBody>
      </p:sp>
      <p:sp>
        <p:nvSpPr>
          <p:cNvPr id="3" name="object 3"/>
          <p:cNvSpPr/>
          <p:nvPr/>
        </p:nvSpPr>
        <p:spPr>
          <a:xfrm>
            <a:off x="63467" y="2395079"/>
            <a:ext cx="9791910" cy="204524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300" y="5461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2</a:t>
            </a:r>
          </a:p>
        </p:txBody>
      </p:sp>
      <p:sp>
        <p:nvSpPr>
          <p:cNvPr id="3" name="object 3"/>
          <p:cNvSpPr txBox="1"/>
          <p:nvPr/>
        </p:nvSpPr>
        <p:spPr>
          <a:xfrm>
            <a:off x="165100" y="1525016"/>
            <a:ext cx="2531110" cy="421005"/>
          </a:xfrm>
          <a:prstGeom prst="rect">
            <a:avLst/>
          </a:prstGeom>
        </p:spPr>
        <p:txBody>
          <a:bodyPr vert="horz" wrap="square" lIns="0" tIns="11430" rIns="0" bIns="0" rtlCol="0">
            <a:spAutoFit/>
          </a:bodyPr>
          <a:lstStyle/>
          <a:p>
            <a:pPr marL="12700">
              <a:lnSpc>
                <a:spcPct val="100000"/>
              </a:lnSpc>
              <a:spcBef>
                <a:spcPts val="90"/>
              </a:spcBef>
            </a:pPr>
            <a:r>
              <a:rPr sz="2600" b="1" spc="-10" dirty="0">
                <a:latin typeface="Arial"/>
                <a:cs typeface="Arial"/>
              </a:rPr>
              <a:t>Fill in the</a:t>
            </a:r>
            <a:r>
              <a:rPr sz="2600" b="1" spc="-40" dirty="0">
                <a:latin typeface="Arial"/>
                <a:cs typeface="Arial"/>
              </a:rPr>
              <a:t> </a:t>
            </a:r>
            <a:r>
              <a:rPr sz="2600" b="1" spc="-10" dirty="0">
                <a:latin typeface="Arial"/>
                <a:cs typeface="Arial"/>
              </a:rPr>
              <a:t>blank:</a:t>
            </a:r>
            <a:endParaRPr sz="2600">
              <a:latin typeface="Arial"/>
              <a:cs typeface="Arial"/>
            </a:endParaRPr>
          </a:p>
        </p:txBody>
      </p:sp>
      <p:sp>
        <p:nvSpPr>
          <p:cNvPr id="4" name="object 4"/>
          <p:cNvSpPr txBox="1"/>
          <p:nvPr/>
        </p:nvSpPr>
        <p:spPr>
          <a:xfrm>
            <a:off x="2031390" y="2279388"/>
            <a:ext cx="2853690" cy="288925"/>
          </a:xfrm>
          <a:prstGeom prst="rect">
            <a:avLst/>
          </a:prstGeom>
        </p:spPr>
        <p:txBody>
          <a:bodyPr vert="horz" wrap="square" lIns="0" tIns="15875" rIns="0" bIns="0" rtlCol="0">
            <a:spAutoFit/>
          </a:bodyPr>
          <a:lstStyle/>
          <a:p>
            <a:pPr marL="12700">
              <a:lnSpc>
                <a:spcPct val="100000"/>
              </a:lnSpc>
              <a:spcBef>
                <a:spcPts val="125"/>
              </a:spcBef>
              <a:tabLst>
                <a:tab pos="2718435" algn="l"/>
              </a:tabLst>
            </a:pPr>
            <a:r>
              <a:rPr sz="1700" spc="15" dirty="0">
                <a:latin typeface="Arial"/>
                <a:cs typeface="Arial"/>
              </a:rPr>
              <a:t>0	1</a:t>
            </a:r>
            <a:endParaRPr sz="1700">
              <a:latin typeface="Arial"/>
              <a:cs typeface="Arial"/>
            </a:endParaRPr>
          </a:p>
        </p:txBody>
      </p:sp>
      <p:sp>
        <p:nvSpPr>
          <p:cNvPr id="5" name="object 5"/>
          <p:cNvSpPr txBox="1"/>
          <p:nvPr/>
        </p:nvSpPr>
        <p:spPr>
          <a:xfrm>
            <a:off x="165100" y="2020316"/>
            <a:ext cx="9310370" cy="421005"/>
          </a:xfrm>
          <a:prstGeom prst="rect">
            <a:avLst/>
          </a:prstGeom>
        </p:spPr>
        <p:txBody>
          <a:bodyPr vert="horz" wrap="square" lIns="0" tIns="11430" rIns="0" bIns="0" rtlCol="0">
            <a:spAutoFit/>
          </a:bodyPr>
          <a:lstStyle/>
          <a:p>
            <a:pPr marL="12700">
              <a:lnSpc>
                <a:spcPct val="100000"/>
              </a:lnSpc>
              <a:spcBef>
                <a:spcPts val="90"/>
              </a:spcBef>
              <a:tabLst>
                <a:tab pos="2092325" algn="l"/>
                <a:tab pos="4798060" algn="l"/>
              </a:tabLst>
            </a:pPr>
            <a:r>
              <a:rPr sz="2600" spc="-10" dirty="0">
                <a:latin typeface="Arial"/>
                <a:cs typeface="Arial"/>
              </a:rPr>
              <a:t>In </a:t>
            </a:r>
            <a:r>
              <a:rPr sz="2600" spc="-5" dirty="0">
                <a:latin typeface="Arial"/>
                <a:cs typeface="Arial"/>
              </a:rPr>
              <a:t>a test</a:t>
            </a:r>
            <a:r>
              <a:rPr sz="2600" spc="5" dirty="0">
                <a:latin typeface="Arial"/>
                <a:cs typeface="Arial"/>
              </a:rPr>
              <a:t> </a:t>
            </a:r>
            <a:r>
              <a:rPr sz="2600" spc="-5" dirty="0">
                <a:latin typeface="Arial"/>
                <a:cs typeface="Arial"/>
              </a:rPr>
              <a:t>of</a:t>
            </a:r>
            <a:r>
              <a:rPr sz="2600" dirty="0">
                <a:latin typeface="Arial"/>
                <a:cs typeface="Arial"/>
              </a:rPr>
              <a:t> </a:t>
            </a:r>
            <a:r>
              <a:rPr sz="2600" spc="-10" dirty="0">
                <a:latin typeface="Arial"/>
                <a:cs typeface="Arial"/>
              </a:rPr>
              <a:t>H	</a:t>
            </a:r>
            <a:r>
              <a:rPr sz="2600" spc="-5" dirty="0">
                <a:latin typeface="Arial"/>
                <a:cs typeface="Arial"/>
              </a:rPr>
              <a:t>: µ ≥ 10</a:t>
            </a:r>
            <a:r>
              <a:rPr sz="2600" spc="5" dirty="0">
                <a:latin typeface="Arial"/>
                <a:cs typeface="Arial"/>
              </a:rPr>
              <a:t> </a:t>
            </a:r>
            <a:r>
              <a:rPr sz="2600" spc="-5" dirty="0">
                <a:latin typeface="Arial"/>
                <a:cs typeface="Arial"/>
              </a:rPr>
              <a:t>versus </a:t>
            </a:r>
            <a:r>
              <a:rPr sz="2600" spc="-10" dirty="0">
                <a:latin typeface="Arial"/>
                <a:cs typeface="Arial"/>
              </a:rPr>
              <a:t>H	</a:t>
            </a:r>
            <a:r>
              <a:rPr sz="2600" spc="-5" dirty="0">
                <a:latin typeface="Arial"/>
                <a:cs typeface="Arial"/>
              </a:rPr>
              <a:t>: µ &lt; 10, </a:t>
            </a:r>
            <a:r>
              <a:rPr sz="2600" spc="-10" dirty="0">
                <a:latin typeface="Arial"/>
                <a:cs typeface="Arial"/>
              </a:rPr>
              <a:t>the </a:t>
            </a:r>
            <a:r>
              <a:rPr sz="2600" spc="-5" dirty="0">
                <a:latin typeface="Arial"/>
                <a:cs typeface="Arial"/>
              </a:rPr>
              <a:t>sample mean</a:t>
            </a:r>
            <a:r>
              <a:rPr sz="2600" spc="-70" dirty="0">
                <a:latin typeface="Arial"/>
                <a:cs typeface="Arial"/>
              </a:rPr>
              <a:t> </a:t>
            </a:r>
            <a:r>
              <a:rPr sz="2600" spc="-5" dirty="0">
                <a:latin typeface="Arial"/>
                <a:cs typeface="Arial"/>
              </a:rPr>
              <a:t>was</a:t>
            </a:r>
            <a:endParaRPr sz="2600">
              <a:latin typeface="Arial"/>
              <a:cs typeface="Arial"/>
            </a:endParaRPr>
          </a:p>
        </p:txBody>
      </p:sp>
      <p:sp>
        <p:nvSpPr>
          <p:cNvPr id="6" name="object 6"/>
          <p:cNvSpPr txBox="1"/>
          <p:nvPr/>
        </p:nvSpPr>
        <p:spPr>
          <a:xfrm>
            <a:off x="165100" y="2464816"/>
            <a:ext cx="9505950" cy="3888104"/>
          </a:xfrm>
          <a:prstGeom prst="rect">
            <a:avLst/>
          </a:prstGeom>
        </p:spPr>
        <p:txBody>
          <a:bodyPr vert="horz" wrap="square" lIns="0" tIns="67310" rIns="0" bIns="0" rtlCol="0">
            <a:spAutoFit/>
          </a:bodyPr>
          <a:lstStyle/>
          <a:p>
            <a:pPr marL="342900" marR="5080">
              <a:lnSpc>
                <a:spcPts val="2700"/>
              </a:lnSpc>
              <a:spcBef>
                <a:spcPts val="530"/>
              </a:spcBef>
              <a:tabLst>
                <a:tab pos="9126855" algn="l"/>
              </a:tabLst>
            </a:pPr>
            <a:r>
              <a:rPr sz="2600" spc="-5" dirty="0">
                <a:latin typeface="Arial"/>
                <a:cs typeface="Arial"/>
              </a:rPr>
              <a:t>X_bar = 8 and </a:t>
            </a:r>
            <a:r>
              <a:rPr sz="2600" spc="-10" dirty="0">
                <a:latin typeface="Arial"/>
                <a:cs typeface="Arial"/>
              </a:rPr>
              <a:t>the </a:t>
            </a:r>
            <a:r>
              <a:rPr sz="2600" spc="-5" dirty="0">
                <a:latin typeface="Arial"/>
                <a:cs typeface="Arial"/>
              </a:rPr>
              <a:t>P-value was 0.04. This means that if µ = 10,  and </a:t>
            </a:r>
            <a:r>
              <a:rPr sz="2600" spc="-10" dirty="0">
                <a:latin typeface="Arial"/>
                <a:cs typeface="Arial"/>
              </a:rPr>
              <a:t>the </a:t>
            </a:r>
            <a:r>
              <a:rPr sz="2600" spc="-5" dirty="0">
                <a:latin typeface="Arial"/>
                <a:cs typeface="Arial"/>
              </a:rPr>
              <a:t>experiment were repeated 100 times, </a:t>
            </a:r>
            <a:r>
              <a:rPr sz="2600" spc="-10" dirty="0">
                <a:latin typeface="Arial"/>
                <a:cs typeface="Arial"/>
              </a:rPr>
              <a:t>we </a:t>
            </a:r>
            <a:r>
              <a:rPr sz="2600" spc="-5" dirty="0">
                <a:latin typeface="Arial"/>
                <a:cs typeface="Arial"/>
              </a:rPr>
              <a:t>would expect  </a:t>
            </a:r>
            <a:r>
              <a:rPr sz="2600" spc="-10" dirty="0">
                <a:latin typeface="Arial"/>
                <a:cs typeface="Arial"/>
              </a:rPr>
              <a:t>to </a:t>
            </a:r>
            <a:r>
              <a:rPr sz="2600" spc="-5" dirty="0">
                <a:latin typeface="Arial"/>
                <a:cs typeface="Arial"/>
              </a:rPr>
              <a:t>obtain a value of X_bar of 8 or</a:t>
            </a:r>
            <a:r>
              <a:rPr sz="2600" spc="-50" dirty="0">
                <a:latin typeface="Arial"/>
                <a:cs typeface="Arial"/>
              </a:rPr>
              <a:t> </a:t>
            </a:r>
            <a:r>
              <a:rPr sz="2600" spc="-5" dirty="0">
                <a:latin typeface="Arial"/>
                <a:cs typeface="Arial"/>
              </a:rPr>
              <a:t>less</a:t>
            </a:r>
            <a:r>
              <a:rPr sz="2600" spc="-10" dirty="0">
                <a:latin typeface="Arial"/>
                <a:cs typeface="Arial"/>
              </a:rPr>
              <a:t> </a:t>
            </a:r>
            <a:r>
              <a:rPr sz="2600" spc="-5" dirty="0">
                <a:latin typeface="Arial"/>
                <a:cs typeface="Arial"/>
              </a:rPr>
              <a:t>approximately  </a:t>
            </a:r>
            <a:r>
              <a:rPr sz="2600" u="heavy" spc="-5" dirty="0">
                <a:uFill>
                  <a:solidFill>
                    <a:srgbClr val="000000"/>
                  </a:solidFill>
                </a:uFill>
                <a:latin typeface="Arial"/>
                <a:cs typeface="Arial"/>
              </a:rPr>
              <a:t> </a:t>
            </a:r>
            <a:r>
              <a:rPr sz="2600" u="heavy" dirty="0">
                <a:uFill>
                  <a:solidFill>
                    <a:srgbClr val="000000"/>
                  </a:solidFill>
                </a:uFill>
                <a:latin typeface="Arial"/>
                <a:cs typeface="Arial"/>
              </a:rPr>
              <a:t>	</a:t>
            </a:r>
            <a:r>
              <a:rPr sz="2600" dirty="0">
                <a:latin typeface="Arial"/>
                <a:cs typeface="Arial"/>
              </a:rPr>
              <a:t> </a:t>
            </a:r>
            <a:r>
              <a:rPr sz="2600" spc="-5" dirty="0">
                <a:latin typeface="Arial"/>
                <a:cs typeface="Arial"/>
              </a:rPr>
              <a:t>    </a:t>
            </a:r>
            <a:r>
              <a:rPr sz="2600" spc="20" dirty="0">
                <a:latin typeface="Arial"/>
                <a:cs typeface="Arial"/>
              </a:rPr>
              <a:t> </a:t>
            </a:r>
            <a:r>
              <a:rPr sz="2600" spc="-5" dirty="0">
                <a:latin typeface="Arial"/>
                <a:cs typeface="Arial"/>
              </a:rPr>
              <a:t>times.</a:t>
            </a:r>
            <a:endParaRPr sz="2600">
              <a:latin typeface="Arial"/>
              <a:cs typeface="Arial"/>
            </a:endParaRPr>
          </a:p>
          <a:p>
            <a:pPr marL="268605" indent="-255904">
              <a:lnSpc>
                <a:spcPct val="100000"/>
              </a:lnSpc>
              <a:spcBef>
                <a:spcPts val="660"/>
              </a:spcBef>
              <a:buAutoNum type="romanLcPeriod"/>
              <a:tabLst>
                <a:tab pos="269240" algn="l"/>
              </a:tabLst>
            </a:pPr>
            <a:r>
              <a:rPr sz="2600" spc="-5" dirty="0">
                <a:latin typeface="Arial"/>
                <a:cs typeface="Arial"/>
              </a:rPr>
              <a:t>8</a:t>
            </a:r>
            <a:endParaRPr sz="2600">
              <a:latin typeface="Arial"/>
              <a:cs typeface="Arial"/>
            </a:endParaRPr>
          </a:p>
          <a:p>
            <a:pPr marL="341630" indent="-328930">
              <a:lnSpc>
                <a:spcPct val="100000"/>
              </a:lnSpc>
              <a:spcBef>
                <a:spcPts val="780"/>
              </a:spcBef>
              <a:buAutoNum type="romanLcPeriod"/>
              <a:tabLst>
                <a:tab pos="342265" algn="l"/>
              </a:tabLst>
            </a:pPr>
            <a:r>
              <a:rPr sz="2600" spc="-10" dirty="0">
                <a:latin typeface="Arial"/>
                <a:cs typeface="Arial"/>
              </a:rPr>
              <a:t>0.8</a:t>
            </a:r>
            <a:endParaRPr sz="2600">
              <a:latin typeface="Arial"/>
              <a:cs typeface="Arial"/>
            </a:endParaRPr>
          </a:p>
          <a:p>
            <a:pPr marL="414655" indent="-401955">
              <a:lnSpc>
                <a:spcPct val="100000"/>
              </a:lnSpc>
              <a:spcBef>
                <a:spcPts val="680"/>
              </a:spcBef>
              <a:buAutoNum type="romanLcPeriod"/>
              <a:tabLst>
                <a:tab pos="415290" algn="l"/>
              </a:tabLst>
            </a:pPr>
            <a:r>
              <a:rPr sz="2600" spc="-5" dirty="0">
                <a:latin typeface="Arial"/>
                <a:cs typeface="Arial"/>
              </a:rPr>
              <a:t>4</a:t>
            </a:r>
            <a:endParaRPr sz="2600">
              <a:latin typeface="Arial"/>
              <a:cs typeface="Arial"/>
            </a:endParaRPr>
          </a:p>
          <a:p>
            <a:pPr marL="408940" indent="-396240">
              <a:lnSpc>
                <a:spcPct val="100000"/>
              </a:lnSpc>
              <a:spcBef>
                <a:spcPts val="680"/>
              </a:spcBef>
              <a:buAutoNum type="romanLcPeriod"/>
              <a:tabLst>
                <a:tab pos="409575" algn="l"/>
              </a:tabLst>
            </a:pPr>
            <a:r>
              <a:rPr sz="2600" spc="-10" dirty="0">
                <a:latin typeface="Arial"/>
                <a:cs typeface="Arial"/>
              </a:rPr>
              <a:t>0.04</a:t>
            </a:r>
            <a:endParaRPr sz="2600">
              <a:latin typeface="Arial"/>
              <a:cs typeface="Arial"/>
            </a:endParaRPr>
          </a:p>
          <a:p>
            <a:pPr marL="335280" indent="-322580">
              <a:lnSpc>
                <a:spcPct val="100000"/>
              </a:lnSpc>
              <a:spcBef>
                <a:spcPts val="780"/>
              </a:spcBef>
              <a:buAutoNum type="romanLcPeriod"/>
              <a:tabLst>
                <a:tab pos="335915" algn="l"/>
              </a:tabLst>
            </a:pPr>
            <a:r>
              <a:rPr sz="2600" spc="-10" dirty="0">
                <a:latin typeface="Arial"/>
                <a:cs typeface="Arial"/>
              </a:rPr>
              <a:t>80</a:t>
            </a:r>
            <a:endParaRPr sz="2600">
              <a:latin typeface="Arial"/>
              <a:cs typeface="Aria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860">
              <a:lnSpc>
                <a:spcPct val="100000"/>
              </a:lnSpc>
              <a:spcBef>
                <a:spcPts val="100"/>
              </a:spcBef>
              <a:tabLst>
                <a:tab pos="2413635" algn="l"/>
                <a:tab pos="2879725" algn="l"/>
              </a:tabLst>
            </a:pPr>
            <a:r>
              <a:rPr spc="-5" dirty="0"/>
              <a:t>Problem	</a:t>
            </a:r>
            <a:r>
              <a:rPr dirty="0"/>
              <a:t>2	:</a:t>
            </a:r>
            <a:r>
              <a:rPr spc="-85" dirty="0"/>
              <a:t> </a:t>
            </a:r>
            <a:r>
              <a:rPr spc="-5" dirty="0"/>
              <a:t>Solution</a:t>
            </a:r>
          </a:p>
        </p:txBody>
      </p:sp>
      <p:sp>
        <p:nvSpPr>
          <p:cNvPr id="3" name="object 3"/>
          <p:cNvSpPr txBox="1"/>
          <p:nvPr/>
        </p:nvSpPr>
        <p:spPr>
          <a:xfrm>
            <a:off x="596900" y="1714500"/>
            <a:ext cx="1019175" cy="513080"/>
          </a:xfrm>
          <a:prstGeom prst="rect">
            <a:avLst/>
          </a:prstGeom>
        </p:spPr>
        <p:txBody>
          <a:bodyPr vert="horz" wrap="square" lIns="0" tIns="12700" rIns="0" bIns="0" rtlCol="0">
            <a:spAutoFit/>
          </a:bodyPr>
          <a:lstStyle/>
          <a:p>
            <a:pPr marL="12700">
              <a:lnSpc>
                <a:spcPct val="100000"/>
              </a:lnSpc>
              <a:spcBef>
                <a:spcPts val="100"/>
              </a:spcBef>
            </a:pPr>
            <a:r>
              <a:rPr sz="3200" dirty="0">
                <a:latin typeface="Arial"/>
                <a:cs typeface="Arial"/>
              </a:rPr>
              <a:t>(iii)</a:t>
            </a:r>
            <a:r>
              <a:rPr sz="3200" spc="-95" dirty="0">
                <a:latin typeface="Arial"/>
                <a:cs typeface="Arial"/>
              </a:rPr>
              <a:t> </a:t>
            </a:r>
            <a:r>
              <a:rPr sz="3200" dirty="0">
                <a:latin typeface="Arial"/>
                <a:cs typeface="Arial"/>
              </a:rPr>
              <a:t>4.</a:t>
            </a:r>
            <a:endParaRPr sz="3200">
              <a:latin typeface="Arial"/>
              <a:cs typeface="Arial"/>
            </a:endParaRPr>
          </a:p>
        </p:txBody>
      </p:sp>
      <p:sp>
        <p:nvSpPr>
          <p:cNvPr id="4" name="object 4"/>
          <p:cNvSpPr txBox="1"/>
          <p:nvPr/>
        </p:nvSpPr>
        <p:spPr>
          <a:xfrm>
            <a:off x="596900" y="24841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5" name="object 5"/>
          <p:cNvSpPr txBox="1"/>
          <p:nvPr/>
        </p:nvSpPr>
        <p:spPr>
          <a:xfrm>
            <a:off x="596900" y="45161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6" name="object 6"/>
          <p:cNvSpPr txBox="1"/>
          <p:nvPr/>
        </p:nvSpPr>
        <p:spPr>
          <a:xfrm>
            <a:off x="927100" y="2336800"/>
            <a:ext cx="8660130" cy="3421379"/>
          </a:xfrm>
          <a:prstGeom prst="rect">
            <a:avLst/>
          </a:prstGeom>
        </p:spPr>
        <p:txBody>
          <a:bodyPr vert="horz" wrap="square" lIns="0" tIns="73660" rIns="0" bIns="0" rtlCol="0">
            <a:spAutoFit/>
          </a:bodyPr>
          <a:lstStyle/>
          <a:p>
            <a:pPr marL="12700" marR="107950">
              <a:lnSpc>
                <a:spcPts val="3400"/>
              </a:lnSpc>
              <a:spcBef>
                <a:spcPts val="580"/>
              </a:spcBef>
            </a:pPr>
            <a:r>
              <a:rPr sz="3200" spc="-5" dirty="0">
                <a:latin typeface="Arial"/>
                <a:cs typeface="Arial"/>
              </a:rPr>
              <a:t>The </a:t>
            </a:r>
            <a:r>
              <a:rPr sz="3200" dirty="0">
                <a:latin typeface="Arial"/>
                <a:cs typeface="Arial"/>
              </a:rPr>
              <a:t>P-value is </a:t>
            </a:r>
            <a:r>
              <a:rPr sz="3200" spc="-5" dirty="0">
                <a:latin typeface="Arial"/>
                <a:cs typeface="Arial"/>
              </a:rPr>
              <a:t>the </a:t>
            </a:r>
            <a:r>
              <a:rPr sz="3200" spc="-25" dirty="0">
                <a:latin typeface="Arial"/>
                <a:cs typeface="Arial"/>
              </a:rPr>
              <a:t>probability, </a:t>
            </a:r>
            <a:r>
              <a:rPr sz="3200" dirty="0">
                <a:latin typeface="Arial"/>
                <a:cs typeface="Arial"/>
              </a:rPr>
              <a:t>under </a:t>
            </a:r>
            <a:r>
              <a:rPr sz="3200" spc="-5" dirty="0">
                <a:latin typeface="Arial"/>
                <a:cs typeface="Arial"/>
              </a:rPr>
              <a:t>the  assumption that </a:t>
            </a:r>
            <a:r>
              <a:rPr sz="3200" spc="5" dirty="0">
                <a:latin typeface="Arial"/>
                <a:cs typeface="Arial"/>
              </a:rPr>
              <a:t>H</a:t>
            </a:r>
            <a:r>
              <a:rPr sz="3150" spc="7" baseline="-29100" dirty="0">
                <a:latin typeface="Arial"/>
                <a:cs typeface="Arial"/>
              </a:rPr>
              <a:t>0 </a:t>
            </a:r>
            <a:r>
              <a:rPr sz="3200" dirty="0">
                <a:latin typeface="Arial"/>
                <a:cs typeface="Arial"/>
              </a:rPr>
              <a:t>is </a:t>
            </a:r>
            <a:r>
              <a:rPr sz="3200" spc="-5" dirty="0">
                <a:latin typeface="Arial"/>
                <a:cs typeface="Arial"/>
              </a:rPr>
              <a:t>true, </a:t>
            </a:r>
            <a:r>
              <a:rPr sz="3200" dirty="0">
                <a:latin typeface="Arial"/>
                <a:cs typeface="Arial"/>
              </a:rPr>
              <a:t>of observing a</a:t>
            </a:r>
            <a:r>
              <a:rPr sz="3200" spc="-25" dirty="0">
                <a:latin typeface="Arial"/>
                <a:cs typeface="Arial"/>
              </a:rPr>
              <a:t> </a:t>
            </a:r>
            <a:r>
              <a:rPr sz="3200" dirty="0">
                <a:latin typeface="Arial"/>
                <a:cs typeface="Arial"/>
              </a:rPr>
              <a:t>result</a:t>
            </a:r>
            <a:endParaRPr sz="3200">
              <a:latin typeface="Arial"/>
              <a:cs typeface="Arial"/>
            </a:endParaRPr>
          </a:p>
          <a:p>
            <a:pPr marL="12700" marR="1297940">
              <a:lnSpc>
                <a:spcPts val="3400"/>
              </a:lnSpc>
              <a:spcBef>
                <a:spcPts val="900"/>
              </a:spcBef>
            </a:pPr>
            <a:r>
              <a:rPr sz="3200" dirty="0">
                <a:latin typeface="Arial"/>
                <a:cs typeface="Arial"/>
              </a:rPr>
              <a:t>as </a:t>
            </a:r>
            <a:r>
              <a:rPr sz="3200" spc="-5" dirty="0">
                <a:latin typeface="Arial"/>
                <a:cs typeface="Arial"/>
              </a:rPr>
              <a:t>extreme </a:t>
            </a:r>
            <a:r>
              <a:rPr sz="3200" dirty="0">
                <a:latin typeface="Arial"/>
                <a:cs typeface="Arial"/>
              </a:rPr>
              <a:t>as or more </a:t>
            </a:r>
            <a:r>
              <a:rPr sz="3200" spc="-5" dirty="0">
                <a:latin typeface="Arial"/>
                <a:cs typeface="Arial"/>
              </a:rPr>
              <a:t>extreme than that  actually</a:t>
            </a:r>
            <a:r>
              <a:rPr sz="3200" spc="-10" dirty="0">
                <a:latin typeface="Arial"/>
                <a:cs typeface="Arial"/>
              </a:rPr>
              <a:t> </a:t>
            </a:r>
            <a:r>
              <a:rPr sz="3200" dirty="0">
                <a:latin typeface="Arial"/>
                <a:cs typeface="Arial"/>
              </a:rPr>
              <a:t>observed.</a:t>
            </a:r>
            <a:endParaRPr sz="3200">
              <a:latin typeface="Arial"/>
              <a:cs typeface="Arial"/>
            </a:endParaRPr>
          </a:p>
          <a:p>
            <a:pPr marL="12700" marR="5080">
              <a:lnSpc>
                <a:spcPct val="89800"/>
              </a:lnSpc>
              <a:spcBef>
                <a:spcPts val="1410"/>
              </a:spcBef>
            </a:pPr>
            <a:r>
              <a:rPr sz="3200" dirty="0">
                <a:latin typeface="Arial"/>
                <a:cs typeface="Arial"/>
              </a:rPr>
              <a:t>Since P = </a:t>
            </a:r>
            <a:r>
              <a:rPr sz="3200" spc="-5" dirty="0">
                <a:latin typeface="Arial"/>
                <a:cs typeface="Arial"/>
              </a:rPr>
              <a:t>0.04, </a:t>
            </a:r>
            <a:r>
              <a:rPr sz="3200" dirty="0">
                <a:latin typeface="Arial"/>
                <a:cs typeface="Arial"/>
              </a:rPr>
              <a:t>we expect </a:t>
            </a:r>
            <a:r>
              <a:rPr sz="3200" spc="-5" dirty="0">
                <a:latin typeface="Arial"/>
                <a:cs typeface="Arial"/>
              </a:rPr>
              <a:t>to obtain </a:t>
            </a:r>
            <a:r>
              <a:rPr sz="3200" dirty="0">
                <a:latin typeface="Arial"/>
                <a:cs typeface="Arial"/>
              </a:rPr>
              <a:t>a value of</a:t>
            </a:r>
            <a:r>
              <a:rPr sz="3200" spc="-110" dirty="0">
                <a:latin typeface="Arial"/>
                <a:cs typeface="Arial"/>
              </a:rPr>
              <a:t> </a:t>
            </a:r>
            <a:r>
              <a:rPr sz="3200" dirty="0">
                <a:latin typeface="Arial"/>
                <a:cs typeface="Arial"/>
              </a:rPr>
              <a:t>X  less </a:t>
            </a:r>
            <a:r>
              <a:rPr sz="3200" spc="-5" dirty="0">
                <a:latin typeface="Arial"/>
                <a:cs typeface="Arial"/>
              </a:rPr>
              <a:t>than </a:t>
            </a:r>
            <a:r>
              <a:rPr sz="3200" dirty="0">
                <a:latin typeface="Arial"/>
                <a:cs typeface="Arial"/>
              </a:rPr>
              <a:t>or equal </a:t>
            </a:r>
            <a:r>
              <a:rPr sz="3200" spc="-5" dirty="0">
                <a:latin typeface="Arial"/>
                <a:cs typeface="Arial"/>
              </a:rPr>
              <a:t>to </a:t>
            </a:r>
            <a:r>
              <a:rPr sz="3200" dirty="0">
                <a:latin typeface="Arial"/>
                <a:cs typeface="Arial"/>
              </a:rPr>
              <a:t>8 </a:t>
            </a:r>
            <a:r>
              <a:rPr sz="3200" spc="-5" dirty="0">
                <a:latin typeface="Arial"/>
                <a:cs typeface="Arial"/>
              </a:rPr>
              <a:t>approximately </a:t>
            </a:r>
            <a:r>
              <a:rPr sz="3200" dirty="0">
                <a:latin typeface="Arial"/>
                <a:cs typeface="Arial"/>
              </a:rPr>
              <a:t>4 </a:t>
            </a:r>
            <a:r>
              <a:rPr sz="3200" spc="-5" dirty="0">
                <a:latin typeface="Arial"/>
                <a:cs typeface="Arial"/>
              </a:rPr>
              <a:t>times </a:t>
            </a:r>
            <a:r>
              <a:rPr sz="3200" dirty="0">
                <a:latin typeface="Arial"/>
                <a:cs typeface="Arial"/>
              </a:rPr>
              <a:t>in  100.</a:t>
            </a:r>
            <a:endParaRPr sz="3200">
              <a:latin typeface="Arial"/>
              <a:cs typeface="Aria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241300"/>
            <a:ext cx="4901565" cy="695960"/>
          </a:xfrm>
          <a:prstGeom prst="rect">
            <a:avLst/>
          </a:prstGeom>
        </p:spPr>
        <p:txBody>
          <a:bodyPr vert="horz" wrap="square" lIns="0" tIns="12700" rIns="0" bIns="0" rtlCol="0">
            <a:spAutoFit/>
          </a:bodyPr>
          <a:lstStyle/>
          <a:p>
            <a:pPr marL="12700">
              <a:lnSpc>
                <a:spcPct val="100000"/>
              </a:lnSpc>
              <a:spcBef>
                <a:spcPts val="100"/>
              </a:spcBef>
              <a:tabLst>
                <a:tab pos="3458845" algn="l"/>
              </a:tabLst>
            </a:pPr>
            <a:r>
              <a:rPr dirty="0"/>
              <a:t>S</a:t>
            </a:r>
            <a:r>
              <a:rPr spc="-5" dirty="0"/>
              <a:t>igni</a:t>
            </a:r>
            <a:r>
              <a:rPr dirty="0"/>
              <a:t>f</a:t>
            </a:r>
            <a:r>
              <a:rPr spc="-5" dirty="0"/>
              <a:t>i</a:t>
            </a:r>
            <a:r>
              <a:rPr dirty="0"/>
              <a:t>ca</a:t>
            </a:r>
            <a:r>
              <a:rPr spc="-5" dirty="0"/>
              <a:t>n</a:t>
            </a:r>
            <a:r>
              <a:rPr dirty="0"/>
              <a:t>ce	</a:t>
            </a:r>
            <a:r>
              <a:rPr spc="-5" dirty="0"/>
              <a:t>L</a:t>
            </a:r>
            <a:r>
              <a:rPr dirty="0"/>
              <a:t>evel</a:t>
            </a:r>
          </a:p>
        </p:txBody>
      </p:sp>
      <p:sp>
        <p:nvSpPr>
          <p:cNvPr id="3" name="object 3"/>
          <p:cNvSpPr txBox="1"/>
          <p:nvPr/>
        </p:nvSpPr>
        <p:spPr>
          <a:xfrm>
            <a:off x="165100" y="1567992"/>
            <a:ext cx="125095" cy="231775"/>
          </a:xfrm>
          <a:prstGeom prst="rect">
            <a:avLst/>
          </a:prstGeom>
        </p:spPr>
        <p:txBody>
          <a:bodyPr vert="horz" wrap="square" lIns="0" tIns="12700" rIns="0" bIns="0" rtlCol="0">
            <a:spAutoFit/>
          </a:bodyPr>
          <a:lstStyle/>
          <a:p>
            <a:pPr marL="12700">
              <a:lnSpc>
                <a:spcPct val="100000"/>
              </a:lnSpc>
              <a:spcBef>
                <a:spcPts val="100"/>
              </a:spcBef>
            </a:pPr>
            <a:r>
              <a:rPr sz="1350" spc="-35" dirty="0">
                <a:latin typeface="Trebuchet MS"/>
                <a:cs typeface="Trebuchet MS"/>
              </a:rPr>
              <a:t>●</a:t>
            </a:r>
            <a:endParaRPr sz="1350">
              <a:latin typeface="Trebuchet MS"/>
              <a:cs typeface="Trebuchet MS"/>
            </a:endParaRPr>
          </a:p>
        </p:txBody>
      </p:sp>
      <p:sp>
        <p:nvSpPr>
          <p:cNvPr id="4" name="object 4"/>
          <p:cNvSpPr txBox="1"/>
          <p:nvPr/>
        </p:nvSpPr>
        <p:spPr>
          <a:xfrm>
            <a:off x="165100" y="2939592"/>
            <a:ext cx="125095" cy="231775"/>
          </a:xfrm>
          <a:prstGeom prst="rect">
            <a:avLst/>
          </a:prstGeom>
        </p:spPr>
        <p:txBody>
          <a:bodyPr vert="horz" wrap="square" lIns="0" tIns="12700" rIns="0" bIns="0" rtlCol="0">
            <a:spAutoFit/>
          </a:bodyPr>
          <a:lstStyle/>
          <a:p>
            <a:pPr marL="12700">
              <a:lnSpc>
                <a:spcPct val="100000"/>
              </a:lnSpc>
              <a:spcBef>
                <a:spcPts val="100"/>
              </a:spcBef>
            </a:pPr>
            <a:r>
              <a:rPr sz="1350" spc="-35" dirty="0">
                <a:latin typeface="Trebuchet MS"/>
                <a:cs typeface="Trebuchet MS"/>
              </a:rPr>
              <a:t>●</a:t>
            </a:r>
            <a:endParaRPr sz="1350">
              <a:latin typeface="Trebuchet MS"/>
              <a:cs typeface="Trebuchet MS"/>
            </a:endParaRPr>
          </a:p>
        </p:txBody>
      </p:sp>
      <p:sp>
        <p:nvSpPr>
          <p:cNvPr id="5" name="object 5"/>
          <p:cNvSpPr txBox="1"/>
          <p:nvPr/>
        </p:nvSpPr>
        <p:spPr>
          <a:xfrm>
            <a:off x="165100" y="3511092"/>
            <a:ext cx="125095" cy="231775"/>
          </a:xfrm>
          <a:prstGeom prst="rect">
            <a:avLst/>
          </a:prstGeom>
        </p:spPr>
        <p:txBody>
          <a:bodyPr vert="horz" wrap="square" lIns="0" tIns="12700" rIns="0" bIns="0" rtlCol="0">
            <a:spAutoFit/>
          </a:bodyPr>
          <a:lstStyle/>
          <a:p>
            <a:pPr marL="12700">
              <a:lnSpc>
                <a:spcPct val="100000"/>
              </a:lnSpc>
              <a:spcBef>
                <a:spcPts val="100"/>
              </a:spcBef>
            </a:pPr>
            <a:r>
              <a:rPr sz="1350" spc="-35" dirty="0">
                <a:latin typeface="Trebuchet MS"/>
                <a:cs typeface="Trebuchet MS"/>
              </a:rPr>
              <a:t>●</a:t>
            </a:r>
            <a:endParaRPr sz="1350">
              <a:latin typeface="Trebuchet MS"/>
              <a:cs typeface="Trebuchet MS"/>
            </a:endParaRPr>
          </a:p>
        </p:txBody>
      </p:sp>
      <p:sp>
        <p:nvSpPr>
          <p:cNvPr id="6" name="object 6"/>
          <p:cNvSpPr txBox="1"/>
          <p:nvPr/>
        </p:nvSpPr>
        <p:spPr>
          <a:xfrm>
            <a:off x="469900" y="1421383"/>
            <a:ext cx="8890000" cy="2833370"/>
          </a:xfrm>
          <a:prstGeom prst="rect">
            <a:avLst/>
          </a:prstGeom>
        </p:spPr>
        <p:txBody>
          <a:bodyPr vert="horz" wrap="square" lIns="0" tIns="70485" rIns="0" bIns="0" rtlCol="0">
            <a:spAutoFit/>
          </a:bodyPr>
          <a:lstStyle/>
          <a:p>
            <a:pPr marL="12700" marR="5080" algn="just">
              <a:lnSpc>
                <a:spcPct val="87500"/>
              </a:lnSpc>
              <a:spcBef>
                <a:spcPts val="555"/>
              </a:spcBef>
            </a:pPr>
            <a:r>
              <a:rPr sz="3000" dirty="0">
                <a:latin typeface="Arial"/>
                <a:cs typeface="Arial"/>
              </a:rPr>
              <a:t>The significance level, also denoted as alpha or α, is  used as a </a:t>
            </a:r>
            <a:r>
              <a:rPr sz="3000" b="1" dirty="0">
                <a:latin typeface="Arial"/>
                <a:cs typeface="Arial"/>
              </a:rPr>
              <a:t>probability cutoff for making decisions  about the </a:t>
            </a:r>
            <a:r>
              <a:rPr sz="3000" b="1" spc="-5" dirty="0">
                <a:latin typeface="Arial"/>
                <a:cs typeface="Arial"/>
              </a:rPr>
              <a:t>null </a:t>
            </a:r>
            <a:r>
              <a:rPr sz="3000" b="1" dirty="0">
                <a:latin typeface="Arial"/>
                <a:cs typeface="Arial"/>
              </a:rPr>
              <a:t>hypothesis.</a:t>
            </a:r>
            <a:endParaRPr sz="3000">
              <a:latin typeface="Arial"/>
              <a:cs typeface="Arial"/>
            </a:endParaRPr>
          </a:p>
          <a:p>
            <a:pPr marL="12700">
              <a:lnSpc>
                <a:spcPct val="100000"/>
              </a:lnSpc>
              <a:spcBef>
                <a:spcPts val="900"/>
              </a:spcBef>
            </a:pPr>
            <a:r>
              <a:rPr sz="3000" spc="-10" dirty="0">
                <a:latin typeface="Arial"/>
                <a:cs typeface="Arial"/>
              </a:rPr>
              <a:t>Typical(Reasonable) </a:t>
            </a:r>
            <a:r>
              <a:rPr sz="3000" dirty="0">
                <a:latin typeface="Arial"/>
                <a:cs typeface="Arial"/>
              </a:rPr>
              <a:t>values : 0.01, 0.05,</a:t>
            </a:r>
            <a:r>
              <a:rPr sz="3000" spc="25" dirty="0">
                <a:latin typeface="Arial"/>
                <a:cs typeface="Arial"/>
              </a:rPr>
              <a:t> </a:t>
            </a:r>
            <a:r>
              <a:rPr sz="3000" dirty="0">
                <a:latin typeface="Arial"/>
                <a:cs typeface="Arial"/>
              </a:rPr>
              <a:t>0.10.</a:t>
            </a:r>
            <a:endParaRPr sz="3000">
              <a:latin typeface="Arial"/>
              <a:cs typeface="Arial"/>
            </a:endParaRPr>
          </a:p>
          <a:p>
            <a:pPr marL="12700" marR="248285">
              <a:lnSpc>
                <a:spcPts val="3200"/>
              </a:lnSpc>
              <a:spcBef>
                <a:spcPts val="1340"/>
              </a:spcBef>
            </a:pPr>
            <a:r>
              <a:rPr sz="3000" dirty="0">
                <a:latin typeface="Arial"/>
                <a:cs typeface="Arial"/>
              </a:rPr>
              <a:t>When a result has a small P-value, </a:t>
            </a:r>
            <a:r>
              <a:rPr sz="3000" spc="5" dirty="0">
                <a:latin typeface="Arial"/>
                <a:cs typeface="Arial"/>
              </a:rPr>
              <a:t>we </a:t>
            </a:r>
            <a:r>
              <a:rPr sz="3000" dirty="0">
                <a:latin typeface="Arial"/>
                <a:cs typeface="Arial"/>
              </a:rPr>
              <a:t>say that it is  “statistically</a:t>
            </a:r>
            <a:r>
              <a:rPr sz="3000" spc="-5" dirty="0">
                <a:latin typeface="Arial"/>
                <a:cs typeface="Arial"/>
              </a:rPr>
              <a:t> </a:t>
            </a:r>
            <a:r>
              <a:rPr sz="3000" dirty="0">
                <a:latin typeface="Arial"/>
                <a:cs typeface="Arial"/>
              </a:rPr>
              <a:t>significant.”</a:t>
            </a:r>
            <a:endParaRPr sz="3000">
              <a:latin typeface="Arial"/>
              <a:cs typeface="Arial"/>
            </a:endParaRPr>
          </a:p>
        </p:txBody>
      </p:sp>
      <p:sp>
        <p:nvSpPr>
          <p:cNvPr id="7" name="object 7"/>
          <p:cNvSpPr txBox="1"/>
          <p:nvPr/>
        </p:nvSpPr>
        <p:spPr>
          <a:xfrm>
            <a:off x="165100" y="4901184"/>
            <a:ext cx="9612630" cy="1690370"/>
          </a:xfrm>
          <a:prstGeom prst="rect">
            <a:avLst/>
          </a:prstGeom>
        </p:spPr>
        <p:txBody>
          <a:bodyPr vert="horz" wrap="square" lIns="0" tIns="68580" rIns="0" bIns="0" rtlCol="0">
            <a:spAutoFit/>
          </a:bodyPr>
          <a:lstStyle/>
          <a:p>
            <a:pPr marL="342900" marR="5080" indent="-330200">
              <a:lnSpc>
                <a:spcPct val="88000"/>
              </a:lnSpc>
              <a:spcBef>
                <a:spcPts val="540"/>
              </a:spcBef>
            </a:pPr>
            <a:r>
              <a:rPr sz="3000" b="1" u="heavy" dirty="0">
                <a:uFill>
                  <a:solidFill>
                    <a:srgbClr val="000000"/>
                  </a:solidFill>
                </a:uFill>
                <a:latin typeface="Arial"/>
                <a:cs typeface="Arial"/>
              </a:rPr>
              <a:t>Note:</a:t>
            </a:r>
            <a:r>
              <a:rPr sz="3000" b="1" dirty="0">
                <a:latin typeface="Arial"/>
                <a:cs typeface="Arial"/>
              </a:rPr>
              <a:t> </a:t>
            </a:r>
            <a:r>
              <a:rPr sz="3000" b="1" dirty="0">
                <a:solidFill>
                  <a:srgbClr val="009900"/>
                </a:solidFill>
                <a:latin typeface="Arial"/>
                <a:cs typeface="Arial"/>
              </a:rPr>
              <a:t>There is no scientifically valid dividing </a:t>
            </a:r>
            <a:r>
              <a:rPr sz="3000" b="1" spc="-5" dirty="0">
                <a:solidFill>
                  <a:srgbClr val="009900"/>
                </a:solidFill>
                <a:latin typeface="Arial"/>
                <a:cs typeface="Arial"/>
              </a:rPr>
              <a:t>line  </a:t>
            </a:r>
            <a:r>
              <a:rPr sz="3000" b="1" dirty="0">
                <a:solidFill>
                  <a:srgbClr val="009900"/>
                </a:solidFill>
                <a:latin typeface="Arial"/>
                <a:cs typeface="Arial"/>
              </a:rPr>
              <a:t>between plausibility and </a:t>
            </a:r>
            <a:r>
              <a:rPr sz="3000" b="1" spc="-15" dirty="0">
                <a:solidFill>
                  <a:srgbClr val="009900"/>
                </a:solidFill>
                <a:latin typeface="Arial"/>
                <a:cs typeface="Arial"/>
              </a:rPr>
              <a:t>implausibility, </a:t>
            </a:r>
            <a:r>
              <a:rPr sz="3000" b="1" dirty="0">
                <a:solidFill>
                  <a:srgbClr val="009900"/>
                </a:solidFill>
                <a:latin typeface="Arial"/>
                <a:cs typeface="Arial"/>
              </a:rPr>
              <a:t>so </a:t>
            </a:r>
            <a:r>
              <a:rPr sz="3000" b="1" spc="-5" dirty="0">
                <a:solidFill>
                  <a:srgbClr val="009900"/>
                </a:solidFill>
                <a:latin typeface="Arial"/>
                <a:cs typeface="Arial"/>
              </a:rPr>
              <a:t>it </a:t>
            </a:r>
            <a:r>
              <a:rPr sz="3000" b="1" dirty="0">
                <a:solidFill>
                  <a:srgbClr val="009900"/>
                </a:solidFill>
                <a:latin typeface="Arial"/>
                <a:cs typeface="Arial"/>
              </a:rPr>
              <a:t>is  impossible to specify a “correct” significance level  below which we should reject</a:t>
            </a:r>
            <a:r>
              <a:rPr sz="3000" b="1" spc="-10" dirty="0">
                <a:solidFill>
                  <a:srgbClr val="009900"/>
                </a:solidFill>
                <a:latin typeface="Arial"/>
                <a:cs typeface="Arial"/>
              </a:rPr>
              <a:t> </a:t>
            </a:r>
            <a:r>
              <a:rPr sz="3000" b="1" dirty="0">
                <a:solidFill>
                  <a:srgbClr val="009900"/>
                </a:solidFill>
                <a:latin typeface="Arial"/>
                <a:cs typeface="Arial"/>
              </a:rPr>
              <a:t>H</a:t>
            </a:r>
            <a:r>
              <a:rPr sz="3000" b="1" baseline="-30555" dirty="0">
                <a:solidFill>
                  <a:srgbClr val="009900"/>
                </a:solidFill>
                <a:latin typeface="Arial"/>
                <a:cs typeface="Arial"/>
              </a:rPr>
              <a:t>0</a:t>
            </a:r>
            <a:endParaRPr sz="3000" baseline="-30555">
              <a:latin typeface="Arial"/>
              <a:cs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1240" y="546100"/>
            <a:ext cx="5468619" cy="1354217"/>
          </a:xfrm>
        </p:spPr>
        <p:txBody>
          <a:bodyPr/>
          <a:lstStyle/>
          <a:p>
            <a:r>
              <a:rPr lang="en-US" dirty="0" smtClean="0"/>
              <a:t>Hypothesis Tests</a:t>
            </a:r>
            <a:br>
              <a:rPr lang="en-US" dirty="0" smtClean="0"/>
            </a:br>
            <a:endParaRPr lang="en-US" dirty="0"/>
          </a:p>
        </p:txBody>
      </p:sp>
      <p:sp>
        <p:nvSpPr>
          <p:cNvPr id="3" name="Text Placeholder 2"/>
          <p:cNvSpPr>
            <a:spLocks noGrp="1"/>
          </p:cNvSpPr>
          <p:nvPr>
            <p:ph type="body" idx="1"/>
          </p:nvPr>
        </p:nvSpPr>
        <p:spPr>
          <a:xfrm>
            <a:off x="522604" y="1722627"/>
            <a:ext cx="9025890" cy="5539978"/>
          </a:xfrm>
        </p:spPr>
        <p:txBody>
          <a:bodyPr/>
          <a:lstStyle/>
          <a:p>
            <a:r>
              <a:rPr lang="en-US" dirty="0" smtClean="0"/>
              <a:t>3. Analyze sample data. </a:t>
            </a:r>
          </a:p>
          <a:p>
            <a:endParaRPr lang="en-US" dirty="0" smtClean="0"/>
          </a:p>
          <a:p>
            <a:pPr algn="just"/>
            <a:r>
              <a:rPr lang="en-US" dirty="0" smtClean="0"/>
              <a:t>Find the value of the test statistic (mean score, proportion, t statistic, z-score, etc.) described in the analysis plan.</a:t>
            </a:r>
          </a:p>
          <a:p>
            <a:endParaRPr lang="en-US" dirty="0" smtClean="0"/>
          </a:p>
          <a:p>
            <a:r>
              <a:rPr lang="en-US" dirty="0" smtClean="0"/>
              <a:t>4. Interpret results. </a:t>
            </a:r>
          </a:p>
          <a:p>
            <a:endParaRPr lang="en-US" dirty="0" smtClean="0"/>
          </a:p>
          <a:p>
            <a:pPr algn="just"/>
            <a:r>
              <a:rPr lang="en-US" dirty="0" smtClean="0"/>
              <a:t>Apply the decision rule described in the analysis plan. If the value of the test statistic is unlikely, based on the null hypothesis, reject the null hypothesis.</a:t>
            </a:r>
          </a:p>
          <a:p>
            <a:pPr algn="just"/>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0234" y="546100"/>
            <a:ext cx="6111875" cy="695960"/>
          </a:xfrm>
          <a:prstGeom prst="rect">
            <a:avLst/>
          </a:prstGeom>
        </p:spPr>
        <p:txBody>
          <a:bodyPr vert="horz" wrap="square" lIns="0" tIns="12700" rIns="0" bIns="0" rtlCol="0">
            <a:spAutoFit/>
          </a:bodyPr>
          <a:lstStyle/>
          <a:p>
            <a:pPr marL="12700">
              <a:lnSpc>
                <a:spcPct val="100000"/>
              </a:lnSpc>
              <a:spcBef>
                <a:spcPts val="100"/>
              </a:spcBef>
            </a:pPr>
            <a:r>
              <a:rPr spc="-5" dirty="0"/>
              <a:t>Statistical</a:t>
            </a:r>
            <a:r>
              <a:rPr spc="-30" dirty="0"/>
              <a:t> </a:t>
            </a:r>
            <a:r>
              <a:rPr spc="-5" dirty="0"/>
              <a:t>Significance</a:t>
            </a:r>
          </a:p>
        </p:txBody>
      </p:sp>
      <p:sp>
        <p:nvSpPr>
          <p:cNvPr id="3" name="object 3"/>
          <p:cNvSpPr/>
          <p:nvPr/>
        </p:nvSpPr>
        <p:spPr>
          <a:xfrm>
            <a:off x="38844" y="2362200"/>
            <a:ext cx="9840515" cy="2032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5200" y="546100"/>
            <a:ext cx="8149590" cy="695960"/>
          </a:xfrm>
          <a:prstGeom prst="rect">
            <a:avLst/>
          </a:prstGeom>
        </p:spPr>
        <p:txBody>
          <a:bodyPr vert="horz" wrap="square" lIns="0" tIns="12700" rIns="0" bIns="0" rtlCol="0">
            <a:spAutoFit/>
          </a:bodyPr>
          <a:lstStyle/>
          <a:p>
            <a:pPr marL="12700">
              <a:lnSpc>
                <a:spcPct val="100000"/>
              </a:lnSpc>
              <a:spcBef>
                <a:spcPts val="100"/>
              </a:spcBef>
              <a:tabLst>
                <a:tab pos="7028815" algn="l"/>
              </a:tabLst>
            </a:pPr>
            <a:r>
              <a:rPr dirty="0"/>
              <a:t>C</a:t>
            </a:r>
            <a:r>
              <a:rPr spc="-5" dirty="0"/>
              <a:t>on</a:t>
            </a:r>
            <a:r>
              <a:rPr dirty="0"/>
              <a:t>c</a:t>
            </a:r>
            <a:r>
              <a:rPr spc="-5" dirty="0"/>
              <a:t>lu</a:t>
            </a:r>
            <a:r>
              <a:rPr dirty="0"/>
              <a:t>s</a:t>
            </a:r>
            <a:r>
              <a:rPr spc="-5" dirty="0"/>
              <a:t>io</a:t>
            </a:r>
            <a:r>
              <a:rPr dirty="0"/>
              <a:t>n</a:t>
            </a:r>
            <a:r>
              <a:rPr spc="-5" dirty="0"/>
              <a:t> i</a:t>
            </a:r>
            <a:r>
              <a:rPr dirty="0"/>
              <a:t>n</a:t>
            </a:r>
            <a:r>
              <a:rPr spc="-5" dirty="0"/>
              <a:t> </a:t>
            </a:r>
            <a:r>
              <a:rPr dirty="0"/>
              <a:t>Hy</a:t>
            </a:r>
            <a:r>
              <a:rPr spc="-5" dirty="0"/>
              <a:t>po</a:t>
            </a:r>
            <a:r>
              <a:rPr dirty="0"/>
              <a:t>t</a:t>
            </a:r>
            <a:r>
              <a:rPr spc="-5" dirty="0"/>
              <a:t>h</a:t>
            </a:r>
            <a:r>
              <a:rPr dirty="0"/>
              <a:t>es</a:t>
            </a:r>
            <a:r>
              <a:rPr spc="-5" dirty="0"/>
              <a:t>i</a:t>
            </a:r>
            <a:r>
              <a:rPr dirty="0"/>
              <a:t>s	</a:t>
            </a:r>
            <a:r>
              <a:rPr spc="-330" dirty="0"/>
              <a:t>T</a:t>
            </a:r>
            <a:r>
              <a:rPr dirty="0"/>
              <a:t>est</a:t>
            </a:r>
          </a:p>
        </p:txBody>
      </p:sp>
      <p:sp>
        <p:nvSpPr>
          <p:cNvPr id="3" name="object 3"/>
          <p:cNvSpPr/>
          <p:nvPr/>
        </p:nvSpPr>
        <p:spPr>
          <a:xfrm>
            <a:off x="611187" y="4795342"/>
            <a:ext cx="8792845" cy="0"/>
          </a:xfrm>
          <a:custGeom>
            <a:avLst/>
            <a:gdLst/>
            <a:ahLst/>
            <a:cxnLst/>
            <a:rect l="l" t="t" r="r" b="b"/>
            <a:pathLst>
              <a:path w="8792845">
                <a:moveTo>
                  <a:pt x="0" y="0"/>
                </a:moveTo>
                <a:lnTo>
                  <a:pt x="8792298" y="0"/>
                </a:lnTo>
              </a:path>
            </a:pathLst>
          </a:custGeom>
          <a:ln w="42663">
            <a:solidFill>
              <a:srgbClr val="000000"/>
            </a:solidFill>
          </a:ln>
        </p:spPr>
        <p:txBody>
          <a:bodyPr wrap="square" lIns="0" tIns="0" rIns="0" bIns="0" rtlCol="0"/>
          <a:lstStyle/>
          <a:p>
            <a:endParaRPr/>
          </a:p>
        </p:txBody>
      </p:sp>
      <p:sp>
        <p:nvSpPr>
          <p:cNvPr id="4" name="object 4"/>
          <p:cNvSpPr txBox="1"/>
          <p:nvPr/>
        </p:nvSpPr>
        <p:spPr>
          <a:xfrm>
            <a:off x="596900" y="1478280"/>
            <a:ext cx="8818245" cy="3784600"/>
          </a:xfrm>
          <a:prstGeom prst="rect">
            <a:avLst/>
          </a:prstGeom>
        </p:spPr>
        <p:txBody>
          <a:bodyPr vert="horz" wrap="square" lIns="0" tIns="248920" rIns="0" bIns="0" rtlCol="0">
            <a:spAutoFit/>
          </a:bodyPr>
          <a:lstStyle/>
          <a:p>
            <a:pPr marL="342900" indent="-330200">
              <a:lnSpc>
                <a:spcPct val="100000"/>
              </a:lnSpc>
              <a:spcBef>
                <a:spcPts val="1960"/>
              </a:spcBef>
              <a:buAutoNum type="arabicParenR"/>
              <a:tabLst>
                <a:tab pos="487045" algn="l"/>
              </a:tabLst>
            </a:pPr>
            <a:r>
              <a:rPr sz="3200" spc="-5" dirty="0">
                <a:latin typeface="Arial"/>
                <a:cs typeface="Arial"/>
              </a:rPr>
              <a:t>Either </a:t>
            </a:r>
            <a:r>
              <a:rPr sz="3200" dirty="0">
                <a:latin typeface="Arial"/>
                <a:cs typeface="Arial"/>
              </a:rPr>
              <a:t>is </a:t>
            </a:r>
            <a:r>
              <a:rPr sz="3200" spc="5" dirty="0">
                <a:latin typeface="Arial"/>
                <a:cs typeface="Arial"/>
              </a:rPr>
              <a:t>H</a:t>
            </a:r>
            <a:r>
              <a:rPr sz="3150" spc="7" baseline="-29100" dirty="0">
                <a:latin typeface="Arial"/>
                <a:cs typeface="Arial"/>
              </a:rPr>
              <a:t>0 </a:t>
            </a:r>
            <a:r>
              <a:rPr sz="3200" spc="-5" dirty="0">
                <a:latin typeface="Arial"/>
                <a:cs typeface="Arial"/>
              </a:rPr>
              <a:t>false </a:t>
            </a:r>
            <a:r>
              <a:rPr sz="3200" dirty="0">
                <a:latin typeface="Arial"/>
                <a:cs typeface="Arial"/>
              </a:rPr>
              <a:t>and </a:t>
            </a:r>
            <a:r>
              <a:rPr sz="3200" spc="5" dirty="0">
                <a:latin typeface="Arial"/>
                <a:cs typeface="Arial"/>
              </a:rPr>
              <a:t>H</a:t>
            </a:r>
            <a:r>
              <a:rPr sz="3150" spc="7" baseline="-29100" dirty="0">
                <a:latin typeface="Arial"/>
                <a:cs typeface="Arial"/>
              </a:rPr>
              <a:t>1 </a:t>
            </a:r>
            <a:r>
              <a:rPr sz="3200" dirty="0">
                <a:latin typeface="Arial"/>
                <a:cs typeface="Arial"/>
              </a:rPr>
              <a:t>is</a:t>
            </a:r>
            <a:r>
              <a:rPr sz="3200" spc="-400" dirty="0">
                <a:latin typeface="Arial"/>
                <a:cs typeface="Arial"/>
              </a:rPr>
              <a:t> </a:t>
            </a:r>
            <a:r>
              <a:rPr sz="3200" spc="-5" dirty="0">
                <a:latin typeface="Arial"/>
                <a:cs typeface="Arial"/>
              </a:rPr>
              <a:t>true,</a:t>
            </a:r>
            <a:endParaRPr sz="3200">
              <a:latin typeface="Arial"/>
              <a:cs typeface="Arial"/>
            </a:endParaRPr>
          </a:p>
          <a:p>
            <a:pPr marL="342900" marR="1470660" indent="-330200">
              <a:lnSpc>
                <a:spcPct val="109400"/>
              </a:lnSpc>
              <a:spcBef>
                <a:spcPts val="1500"/>
              </a:spcBef>
              <a:buAutoNum type="arabicParenR"/>
              <a:tabLst>
                <a:tab pos="487045" algn="l"/>
              </a:tabLst>
            </a:pPr>
            <a:r>
              <a:rPr sz="3200" spc="5" dirty="0">
                <a:latin typeface="Arial"/>
                <a:cs typeface="Arial"/>
              </a:rPr>
              <a:t>H</a:t>
            </a:r>
            <a:r>
              <a:rPr sz="3150" spc="7" baseline="-29100" dirty="0">
                <a:latin typeface="Arial"/>
                <a:cs typeface="Arial"/>
              </a:rPr>
              <a:t>0 </a:t>
            </a:r>
            <a:r>
              <a:rPr sz="3200" dirty="0">
                <a:latin typeface="Arial"/>
                <a:cs typeface="Arial"/>
              </a:rPr>
              <a:t>is plausible and </a:t>
            </a:r>
            <a:r>
              <a:rPr sz="3200" spc="-5" dirty="0">
                <a:latin typeface="Arial"/>
                <a:cs typeface="Arial"/>
              </a:rPr>
              <a:t>therefore that </a:t>
            </a:r>
            <a:r>
              <a:rPr sz="3200" spc="5" dirty="0">
                <a:latin typeface="Arial"/>
                <a:cs typeface="Arial"/>
              </a:rPr>
              <a:t>H</a:t>
            </a:r>
            <a:r>
              <a:rPr sz="3150" spc="7" baseline="-29100" dirty="0">
                <a:latin typeface="Arial"/>
                <a:cs typeface="Arial"/>
              </a:rPr>
              <a:t>1 </a:t>
            </a:r>
            <a:r>
              <a:rPr sz="3200" dirty="0">
                <a:latin typeface="Arial"/>
                <a:cs typeface="Arial"/>
              </a:rPr>
              <a:t>is  plausible as</a:t>
            </a:r>
            <a:r>
              <a:rPr sz="3200" spc="-15" dirty="0">
                <a:latin typeface="Arial"/>
                <a:cs typeface="Arial"/>
              </a:rPr>
              <a:t> </a:t>
            </a:r>
            <a:r>
              <a:rPr sz="3200" dirty="0">
                <a:latin typeface="Arial"/>
                <a:cs typeface="Arial"/>
              </a:rPr>
              <a:t>well.</a:t>
            </a:r>
            <a:endParaRPr sz="3200">
              <a:latin typeface="Arial"/>
              <a:cs typeface="Arial"/>
            </a:endParaRPr>
          </a:p>
          <a:p>
            <a:pPr>
              <a:lnSpc>
                <a:spcPct val="100000"/>
              </a:lnSpc>
              <a:spcBef>
                <a:spcPts val="50"/>
              </a:spcBef>
            </a:pPr>
            <a:endParaRPr sz="4650">
              <a:latin typeface="Times New Roman"/>
              <a:cs typeface="Times New Roman"/>
            </a:endParaRPr>
          </a:p>
          <a:p>
            <a:pPr marL="342900" marR="5080" indent="-330200">
              <a:lnSpc>
                <a:spcPct val="112000"/>
              </a:lnSpc>
              <a:tabLst>
                <a:tab pos="8360409" algn="l"/>
              </a:tabLst>
            </a:pPr>
            <a:r>
              <a:rPr sz="3200" b="1" dirty="0">
                <a:latin typeface="Arial"/>
                <a:cs typeface="Arial"/>
              </a:rPr>
              <a:t>N</a:t>
            </a:r>
            <a:r>
              <a:rPr sz="3200" b="1" spc="-5" dirty="0">
                <a:latin typeface="Arial"/>
                <a:cs typeface="Arial"/>
              </a:rPr>
              <a:t>o</a:t>
            </a:r>
            <a:r>
              <a:rPr sz="3200" b="1" dirty="0">
                <a:latin typeface="Arial"/>
                <a:cs typeface="Arial"/>
              </a:rPr>
              <a:t>te:</a:t>
            </a:r>
            <a:r>
              <a:rPr sz="3200" b="1" spc="-5" dirty="0">
                <a:latin typeface="Arial"/>
                <a:cs typeface="Arial"/>
              </a:rPr>
              <a:t> On</a:t>
            </a:r>
            <a:r>
              <a:rPr sz="3200" b="1" dirty="0">
                <a:latin typeface="Arial"/>
                <a:cs typeface="Arial"/>
              </a:rPr>
              <a:t>e can</a:t>
            </a:r>
            <a:r>
              <a:rPr sz="3200" b="1" spc="-5" dirty="0">
                <a:latin typeface="Arial"/>
                <a:cs typeface="Arial"/>
              </a:rPr>
              <a:t> n</a:t>
            </a:r>
            <a:r>
              <a:rPr sz="3200" b="1" dirty="0">
                <a:latin typeface="Arial"/>
                <a:cs typeface="Arial"/>
              </a:rPr>
              <a:t>ever c</a:t>
            </a:r>
            <a:r>
              <a:rPr sz="3200" b="1" spc="-5" dirty="0">
                <a:latin typeface="Arial"/>
                <a:cs typeface="Arial"/>
              </a:rPr>
              <a:t>on</a:t>
            </a:r>
            <a:r>
              <a:rPr sz="3200" b="1" dirty="0">
                <a:latin typeface="Arial"/>
                <a:cs typeface="Arial"/>
              </a:rPr>
              <a:t>c</a:t>
            </a:r>
            <a:r>
              <a:rPr sz="3200" b="1" spc="-5" dirty="0">
                <a:latin typeface="Arial"/>
                <a:cs typeface="Arial"/>
              </a:rPr>
              <a:t>lud</a:t>
            </a:r>
            <a:r>
              <a:rPr sz="3200" b="1" dirty="0">
                <a:latin typeface="Arial"/>
                <a:cs typeface="Arial"/>
              </a:rPr>
              <a:t>e </a:t>
            </a:r>
            <a:r>
              <a:rPr sz="3200" b="1" spc="-5" dirty="0">
                <a:latin typeface="Arial"/>
                <a:cs typeface="Arial"/>
              </a:rPr>
              <a:t>H</a:t>
            </a:r>
            <a:r>
              <a:rPr sz="3150" b="1" spc="22" baseline="-29100" dirty="0">
                <a:latin typeface="Arial"/>
                <a:cs typeface="Arial"/>
              </a:rPr>
              <a:t>0</a:t>
            </a:r>
            <a:r>
              <a:rPr sz="3150" b="1" spc="7" baseline="-29100" dirty="0">
                <a:latin typeface="Arial"/>
                <a:cs typeface="Arial"/>
              </a:rPr>
              <a:t> </a:t>
            </a:r>
            <a:r>
              <a:rPr sz="3200" b="1" dirty="0">
                <a:latin typeface="Arial"/>
                <a:cs typeface="Arial"/>
              </a:rPr>
              <a:t>tr</a:t>
            </a:r>
            <a:r>
              <a:rPr sz="3200" b="1" spc="-5" dirty="0">
                <a:latin typeface="Arial"/>
                <a:cs typeface="Arial"/>
              </a:rPr>
              <a:t>u</a:t>
            </a:r>
            <a:r>
              <a:rPr sz="3200" b="1" dirty="0">
                <a:latin typeface="Arial"/>
                <a:cs typeface="Arial"/>
              </a:rPr>
              <a:t>e a</a:t>
            </a:r>
            <a:r>
              <a:rPr sz="3200" b="1" spc="-5" dirty="0">
                <a:latin typeface="Arial"/>
                <a:cs typeface="Arial"/>
              </a:rPr>
              <a:t>n</a:t>
            </a:r>
            <a:r>
              <a:rPr sz="3200" b="1" dirty="0">
                <a:latin typeface="Arial"/>
                <a:cs typeface="Arial"/>
              </a:rPr>
              <a:t>d	</a:t>
            </a:r>
            <a:r>
              <a:rPr sz="3200" b="1" spc="-5" dirty="0">
                <a:latin typeface="Arial"/>
                <a:cs typeface="Arial"/>
              </a:rPr>
              <a:t>H</a:t>
            </a:r>
            <a:r>
              <a:rPr sz="3150" b="1" spc="15" baseline="-29100" dirty="0">
                <a:latin typeface="Arial"/>
                <a:cs typeface="Arial"/>
              </a:rPr>
              <a:t>1  </a:t>
            </a:r>
            <a:r>
              <a:rPr sz="3200" b="1" u="heavy" spc="-5" dirty="0">
                <a:uFill>
                  <a:solidFill>
                    <a:srgbClr val="000000"/>
                  </a:solidFill>
                </a:uFill>
                <a:latin typeface="Arial"/>
                <a:cs typeface="Arial"/>
              </a:rPr>
              <a:t>is false.</a:t>
            </a:r>
            <a:endParaRPr sz="3200">
              <a:latin typeface="Arial"/>
              <a:cs typeface="Aria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39775" y="420688"/>
            <a:ext cx="8591550" cy="6715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300" y="5461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3</a:t>
            </a:r>
          </a:p>
        </p:txBody>
      </p:sp>
      <p:sp>
        <p:nvSpPr>
          <p:cNvPr id="3" name="object 3"/>
          <p:cNvSpPr txBox="1"/>
          <p:nvPr/>
        </p:nvSpPr>
        <p:spPr>
          <a:xfrm>
            <a:off x="596900" y="1714500"/>
            <a:ext cx="8270875" cy="2189480"/>
          </a:xfrm>
          <a:prstGeom prst="rect">
            <a:avLst/>
          </a:prstGeom>
        </p:spPr>
        <p:txBody>
          <a:bodyPr vert="horz" wrap="square" lIns="0" tIns="63500" rIns="0" bIns="0" rtlCol="0">
            <a:spAutoFit/>
          </a:bodyPr>
          <a:lstStyle/>
          <a:p>
            <a:pPr marL="342900" marR="5080" indent="-330200">
              <a:lnSpc>
                <a:spcPts val="3500"/>
              </a:lnSpc>
              <a:spcBef>
                <a:spcPts val="500"/>
              </a:spcBef>
            </a:pPr>
            <a:r>
              <a:rPr sz="3200" spc="-5" dirty="0">
                <a:latin typeface="Arial"/>
                <a:cs typeface="Arial"/>
              </a:rPr>
              <a:t>For </a:t>
            </a:r>
            <a:r>
              <a:rPr sz="3200" dirty="0">
                <a:latin typeface="Arial"/>
                <a:cs typeface="Arial"/>
              </a:rPr>
              <a:t>which P-value is </a:t>
            </a:r>
            <a:r>
              <a:rPr sz="3200" spc="-5" dirty="0">
                <a:latin typeface="Arial"/>
                <a:cs typeface="Arial"/>
              </a:rPr>
              <a:t>the </a:t>
            </a:r>
            <a:r>
              <a:rPr sz="3200" dirty="0">
                <a:latin typeface="Arial"/>
                <a:cs typeface="Arial"/>
              </a:rPr>
              <a:t>null </a:t>
            </a:r>
            <a:r>
              <a:rPr sz="3200" spc="-5" dirty="0">
                <a:latin typeface="Arial"/>
                <a:cs typeface="Arial"/>
              </a:rPr>
              <a:t>Hypothesis </a:t>
            </a:r>
            <a:r>
              <a:rPr sz="3200" dirty="0">
                <a:latin typeface="Arial"/>
                <a:cs typeface="Arial"/>
              </a:rPr>
              <a:t>more  plausible?</a:t>
            </a:r>
            <a:endParaRPr sz="3200">
              <a:latin typeface="Arial"/>
              <a:cs typeface="Arial"/>
            </a:endParaRPr>
          </a:p>
          <a:p>
            <a:pPr marL="12700" marR="6257290">
              <a:lnSpc>
                <a:spcPts val="4900"/>
              </a:lnSpc>
              <a:spcBef>
                <a:spcPts val="180"/>
              </a:spcBef>
            </a:pPr>
            <a:r>
              <a:rPr sz="3200" dirty="0">
                <a:latin typeface="Arial"/>
                <a:cs typeface="Arial"/>
              </a:rPr>
              <a:t>a) P =</a:t>
            </a:r>
            <a:r>
              <a:rPr sz="3200" spc="-150" dirty="0">
                <a:latin typeface="Arial"/>
                <a:cs typeface="Arial"/>
              </a:rPr>
              <a:t> </a:t>
            </a:r>
            <a:r>
              <a:rPr sz="3200" spc="-5" dirty="0">
                <a:latin typeface="Arial"/>
                <a:cs typeface="Arial"/>
              </a:rPr>
              <a:t>0.05  </a:t>
            </a:r>
            <a:r>
              <a:rPr sz="3200" dirty="0">
                <a:latin typeface="Arial"/>
                <a:cs typeface="Arial"/>
              </a:rPr>
              <a:t>b) P =</a:t>
            </a:r>
            <a:r>
              <a:rPr sz="3200" spc="-120" dirty="0">
                <a:latin typeface="Arial"/>
                <a:cs typeface="Arial"/>
              </a:rPr>
              <a:t> </a:t>
            </a:r>
            <a:r>
              <a:rPr sz="3200" spc="-5" dirty="0">
                <a:latin typeface="Arial"/>
                <a:cs typeface="Arial"/>
              </a:rPr>
              <a:t>0.5</a:t>
            </a:r>
            <a:endParaRPr sz="3200">
              <a:latin typeface="Arial"/>
              <a:cs typeface="Aria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22860">
              <a:lnSpc>
                <a:spcPct val="100000"/>
              </a:lnSpc>
              <a:spcBef>
                <a:spcPts val="100"/>
              </a:spcBef>
              <a:tabLst>
                <a:tab pos="2413635" algn="l"/>
                <a:tab pos="2879725" algn="l"/>
              </a:tabLst>
            </a:pPr>
            <a:r>
              <a:rPr spc="-5" dirty="0"/>
              <a:t>Problem	</a:t>
            </a:r>
            <a:r>
              <a:rPr dirty="0"/>
              <a:t>3	:</a:t>
            </a:r>
            <a:r>
              <a:rPr spc="-85" dirty="0"/>
              <a:t> </a:t>
            </a:r>
            <a:r>
              <a:rPr spc="-5" dirty="0"/>
              <a:t>Solution</a:t>
            </a:r>
          </a:p>
        </p:txBody>
      </p:sp>
      <p:sp>
        <p:nvSpPr>
          <p:cNvPr id="3" name="object 3"/>
          <p:cNvSpPr txBox="1"/>
          <p:nvPr/>
        </p:nvSpPr>
        <p:spPr>
          <a:xfrm>
            <a:off x="596900" y="1714500"/>
            <a:ext cx="7861300" cy="957580"/>
          </a:xfrm>
          <a:prstGeom prst="rect">
            <a:avLst/>
          </a:prstGeom>
        </p:spPr>
        <p:txBody>
          <a:bodyPr vert="horz" wrap="square" lIns="0" tIns="63500" rIns="0" bIns="0" rtlCol="0">
            <a:spAutoFit/>
          </a:bodyPr>
          <a:lstStyle/>
          <a:p>
            <a:pPr marL="342900" marR="5080" indent="-330200">
              <a:lnSpc>
                <a:spcPts val="3500"/>
              </a:lnSpc>
              <a:spcBef>
                <a:spcPts val="500"/>
              </a:spcBef>
            </a:pPr>
            <a:r>
              <a:rPr sz="3200" dirty="0">
                <a:latin typeface="Arial"/>
                <a:cs typeface="Arial"/>
              </a:rPr>
              <a:t>b) P = </a:t>
            </a:r>
            <a:r>
              <a:rPr sz="3200" spc="-5" dirty="0">
                <a:latin typeface="Arial"/>
                <a:cs typeface="Arial"/>
              </a:rPr>
              <a:t>0.5. The </a:t>
            </a:r>
            <a:r>
              <a:rPr sz="3200" dirty="0">
                <a:latin typeface="Arial"/>
                <a:cs typeface="Arial"/>
              </a:rPr>
              <a:t>larger </a:t>
            </a:r>
            <a:r>
              <a:rPr sz="3200" spc="-5" dirty="0">
                <a:latin typeface="Arial"/>
                <a:cs typeface="Arial"/>
              </a:rPr>
              <a:t>the </a:t>
            </a:r>
            <a:r>
              <a:rPr sz="3200" dirty="0">
                <a:latin typeface="Arial"/>
                <a:cs typeface="Arial"/>
              </a:rPr>
              <a:t>P-value, </a:t>
            </a:r>
            <a:r>
              <a:rPr sz="3200" spc="-5" dirty="0">
                <a:latin typeface="Arial"/>
                <a:cs typeface="Arial"/>
              </a:rPr>
              <a:t>the</a:t>
            </a:r>
            <a:r>
              <a:rPr sz="3200" spc="-175" dirty="0">
                <a:latin typeface="Arial"/>
                <a:cs typeface="Arial"/>
              </a:rPr>
              <a:t> </a:t>
            </a:r>
            <a:r>
              <a:rPr sz="3200" dirty="0">
                <a:latin typeface="Arial"/>
                <a:cs typeface="Arial"/>
              </a:rPr>
              <a:t>more  plausible </a:t>
            </a:r>
            <a:r>
              <a:rPr sz="3200" spc="-5" dirty="0">
                <a:latin typeface="Arial"/>
                <a:cs typeface="Arial"/>
              </a:rPr>
              <a:t>the </a:t>
            </a:r>
            <a:r>
              <a:rPr sz="3200" dirty="0">
                <a:latin typeface="Arial"/>
                <a:cs typeface="Arial"/>
              </a:rPr>
              <a:t>null</a:t>
            </a:r>
            <a:r>
              <a:rPr sz="3200" spc="-5" dirty="0">
                <a:latin typeface="Arial"/>
                <a:cs typeface="Arial"/>
              </a:rPr>
              <a:t> hypothesis.</a:t>
            </a:r>
            <a:endParaRPr sz="3200">
              <a:latin typeface="Arial"/>
              <a:cs typeface="Aria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300" y="5461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4</a:t>
            </a:r>
          </a:p>
        </p:txBody>
      </p:sp>
      <p:sp>
        <p:nvSpPr>
          <p:cNvPr id="3" name="object 3"/>
          <p:cNvSpPr txBox="1"/>
          <p:nvPr/>
        </p:nvSpPr>
        <p:spPr>
          <a:xfrm>
            <a:off x="241300" y="1601216"/>
            <a:ext cx="8874125" cy="4508500"/>
          </a:xfrm>
          <a:prstGeom prst="rect">
            <a:avLst/>
          </a:prstGeom>
        </p:spPr>
        <p:txBody>
          <a:bodyPr vert="horz" wrap="square" lIns="0" tIns="132080" rIns="0" bIns="0" rtlCol="0">
            <a:spAutoFit/>
          </a:bodyPr>
          <a:lstStyle/>
          <a:p>
            <a:pPr marL="12700">
              <a:lnSpc>
                <a:spcPct val="100000"/>
              </a:lnSpc>
              <a:spcBef>
                <a:spcPts val="1040"/>
              </a:spcBef>
            </a:pPr>
            <a:r>
              <a:rPr sz="3050" b="1" spc="-50" dirty="0">
                <a:latin typeface="Arial"/>
                <a:cs typeface="Arial"/>
              </a:rPr>
              <a:t>True </a:t>
            </a:r>
            <a:r>
              <a:rPr sz="3050" b="1" spc="-10" dirty="0">
                <a:latin typeface="Arial"/>
                <a:cs typeface="Arial"/>
              </a:rPr>
              <a:t>or</a:t>
            </a:r>
            <a:r>
              <a:rPr sz="3050" b="1" spc="35" dirty="0">
                <a:latin typeface="Arial"/>
                <a:cs typeface="Arial"/>
              </a:rPr>
              <a:t> </a:t>
            </a:r>
            <a:r>
              <a:rPr sz="3050" b="1" spc="-10" dirty="0">
                <a:latin typeface="Arial"/>
                <a:cs typeface="Arial"/>
              </a:rPr>
              <a:t>false:</a:t>
            </a:r>
            <a:endParaRPr sz="3050">
              <a:latin typeface="Arial"/>
              <a:cs typeface="Arial"/>
            </a:endParaRPr>
          </a:p>
          <a:p>
            <a:pPr marL="441325" indent="-428625">
              <a:lnSpc>
                <a:spcPct val="100000"/>
              </a:lnSpc>
              <a:spcBef>
                <a:spcPts val="940"/>
              </a:spcBef>
              <a:buAutoNum type="alphaLcPeriod"/>
              <a:tabLst>
                <a:tab pos="441959" algn="l"/>
              </a:tabLst>
            </a:pPr>
            <a:r>
              <a:rPr sz="3050" spc="-10" dirty="0">
                <a:latin typeface="Arial"/>
                <a:cs typeface="Arial"/>
              </a:rPr>
              <a:t>If we </a:t>
            </a:r>
            <a:r>
              <a:rPr sz="3050" spc="-5" dirty="0">
                <a:latin typeface="Arial"/>
                <a:cs typeface="Arial"/>
              </a:rPr>
              <a:t>reject </a:t>
            </a:r>
            <a:r>
              <a:rPr sz="3050" dirty="0">
                <a:latin typeface="Arial"/>
                <a:cs typeface="Arial"/>
              </a:rPr>
              <a:t>H</a:t>
            </a:r>
            <a:r>
              <a:rPr sz="3000" baseline="-30555" dirty="0">
                <a:latin typeface="Arial"/>
                <a:cs typeface="Arial"/>
              </a:rPr>
              <a:t>0 </a:t>
            </a:r>
            <a:r>
              <a:rPr sz="3050" spc="-5" dirty="0">
                <a:latin typeface="Arial"/>
                <a:cs typeface="Arial"/>
              </a:rPr>
              <a:t>, </a:t>
            </a:r>
            <a:r>
              <a:rPr sz="3050" spc="-10" dirty="0">
                <a:latin typeface="Arial"/>
                <a:cs typeface="Arial"/>
              </a:rPr>
              <a:t>then we </a:t>
            </a:r>
            <a:r>
              <a:rPr sz="3050" spc="-5" dirty="0">
                <a:latin typeface="Arial"/>
                <a:cs typeface="Arial"/>
              </a:rPr>
              <a:t>conclude </a:t>
            </a:r>
            <a:r>
              <a:rPr sz="3050" spc="-10" dirty="0">
                <a:latin typeface="Arial"/>
                <a:cs typeface="Arial"/>
              </a:rPr>
              <a:t>that </a:t>
            </a:r>
            <a:r>
              <a:rPr sz="3050" dirty="0">
                <a:latin typeface="Arial"/>
                <a:cs typeface="Arial"/>
              </a:rPr>
              <a:t>H</a:t>
            </a:r>
            <a:r>
              <a:rPr sz="3000" baseline="-30555" dirty="0">
                <a:latin typeface="Arial"/>
                <a:cs typeface="Arial"/>
              </a:rPr>
              <a:t>0 </a:t>
            </a:r>
            <a:r>
              <a:rPr sz="3050" spc="-5" dirty="0">
                <a:latin typeface="Arial"/>
                <a:cs typeface="Arial"/>
              </a:rPr>
              <a:t>is</a:t>
            </a:r>
            <a:r>
              <a:rPr sz="3050" spc="10" dirty="0">
                <a:latin typeface="Arial"/>
                <a:cs typeface="Arial"/>
              </a:rPr>
              <a:t> </a:t>
            </a:r>
            <a:r>
              <a:rPr sz="3050" spc="-5" dirty="0">
                <a:latin typeface="Arial"/>
                <a:cs typeface="Arial"/>
              </a:rPr>
              <a:t>false.</a:t>
            </a:r>
            <a:endParaRPr sz="3050">
              <a:latin typeface="Arial"/>
              <a:cs typeface="Arial"/>
            </a:endParaRPr>
          </a:p>
          <a:p>
            <a:pPr marL="441325" marR="240029" indent="-428625">
              <a:lnSpc>
                <a:spcPct val="147500"/>
              </a:lnSpc>
              <a:buAutoNum type="alphaLcPeriod"/>
              <a:tabLst>
                <a:tab pos="441959" algn="l"/>
              </a:tabLst>
            </a:pPr>
            <a:r>
              <a:rPr sz="3050" spc="-10" dirty="0">
                <a:latin typeface="Arial"/>
                <a:cs typeface="Arial"/>
              </a:rPr>
              <a:t>If we do </a:t>
            </a:r>
            <a:r>
              <a:rPr sz="3050" spc="-5" dirty="0">
                <a:latin typeface="Arial"/>
                <a:cs typeface="Arial"/>
              </a:rPr>
              <a:t>not reject </a:t>
            </a:r>
            <a:r>
              <a:rPr sz="3050" dirty="0">
                <a:latin typeface="Arial"/>
                <a:cs typeface="Arial"/>
              </a:rPr>
              <a:t>H</a:t>
            </a:r>
            <a:r>
              <a:rPr sz="3000" baseline="-30555" dirty="0">
                <a:latin typeface="Arial"/>
                <a:cs typeface="Arial"/>
              </a:rPr>
              <a:t>0 </a:t>
            </a:r>
            <a:r>
              <a:rPr sz="3050" spc="-5" dirty="0">
                <a:latin typeface="Arial"/>
                <a:cs typeface="Arial"/>
              </a:rPr>
              <a:t>, </a:t>
            </a:r>
            <a:r>
              <a:rPr sz="3050" spc="-10" dirty="0">
                <a:latin typeface="Arial"/>
                <a:cs typeface="Arial"/>
              </a:rPr>
              <a:t>then we </a:t>
            </a:r>
            <a:r>
              <a:rPr sz="3050" spc="-5" dirty="0">
                <a:latin typeface="Arial"/>
                <a:cs typeface="Arial"/>
              </a:rPr>
              <a:t>conclude </a:t>
            </a:r>
            <a:r>
              <a:rPr sz="3050" spc="-10" dirty="0">
                <a:latin typeface="Arial"/>
                <a:cs typeface="Arial"/>
              </a:rPr>
              <a:t>that </a:t>
            </a:r>
            <a:r>
              <a:rPr sz="3050" dirty="0">
                <a:latin typeface="Arial"/>
                <a:cs typeface="Arial"/>
              </a:rPr>
              <a:t>H</a:t>
            </a:r>
            <a:r>
              <a:rPr sz="3000" baseline="-30555" dirty="0">
                <a:latin typeface="Arial"/>
                <a:cs typeface="Arial"/>
              </a:rPr>
              <a:t>0 </a:t>
            </a:r>
            <a:r>
              <a:rPr sz="2000" dirty="0">
                <a:latin typeface="Arial"/>
                <a:cs typeface="Arial"/>
              </a:rPr>
              <a:t> </a:t>
            </a:r>
            <a:r>
              <a:rPr sz="3050" spc="-5" dirty="0">
                <a:latin typeface="Arial"/>
                <a:cs typeface="Arial"/>
              </a:rPr>
              <a:t>is</a:t>
            </a:r>
            <a:r>
              <a:rPr sz="3050" spc="-10" dirty="0">
                <a:latin typeface="Arial"/>
                <a:cs typeface="Arial"/>
              </a:rPr>
              <a:t> </a:t>
            </a:r>
            <a:r>
              <a:rPr sz="3050" spc="-5" dirty="0">
                <a:latin typeface="Arial"/>
                <a:cs typeface="Arial"/>
              </a:rPr>
              <a:t>true.</a:t>
            </a:r>
            <a:endParaRPr sz="3050">
              <a:latin typeface="Arial"/>
              <a:cs typeface="Arial"/>
            </a:endParaRPr>
          </a:p>
          <a:p>
            <a:pPr marL="419734" indent="-407034">
              <a:lnSpc>
                <a:spcPct val="100000"/>
              </a:lnSpc>
              <a:spcBef>
                <a:spcPts val="940"/>
              </a:spcBef>
              <a:buAutoNum type="alphaLcPeriod"/>
              <a:tabLst>
                <a:tab pos="420370" algn="l"/>
              </a:tabLst>
            </a:pPr>
            <a:r>
              <a:rPr sz="3050" spc="-10" dirty="0">
                <a:latin typeface="Arial"/>
                <a:cs typeface="Arial"/>
              </a:rPr>
              <a:t>If we </a:t>
            </a:r>
            <a:r>
              <a:rPr sz="3050" spc="-5" dirty="0">
                <a:latin typeface="Arial"/>
                <a:cs typeface="Arial"/>
              </a:rPr>
              <a:t>reject </a:t>
            </a:r>
            <a:r>
              <a:rPr sz="3050" dirty="0">
                <a:latin typeface="Arial"/>
                <a:cs typeface="Arial"/>
              </a:rPr>
              <a:t>H</a:t>
            </a:r>
            <a:r>
              <a:rPr sz="3000" baseline="-30555" dirty="0">
                <a:latin typeface="Arial"/>
                <a:cs typeface="Arial"/>
              </a:rPr>
              <a:t>0 </a:t>
            </a:r>
            <a:r>
              <a:rPr sz="3050" spc="-5" dirty="0">
                <a:latin typeface="Arial"/>
                <a:cs typeface="Arial"/>
              </a:rPr>
              <a:t>, </a:t>
            </a:r>
            <a:r>
              <a:rPr sz="3050" spc="-10" dirty="0">
                <a:latin typeface="Arial"/>
                <a:cs typeface="Arial"/>
              </a:rPr>
              <a:t>then we </a:t>
            </a:r>
            <a:r>
              <a:rPr sz="3050" spc="-5" dirty="0">
                <a:latin typeface="Arial"/>
                <a:cs typeface="Arial"/>
              </a:rPr>
              <a:t>conclude </a:t>
            </a:r>
            <a:r>
              <a:rPr sz="3050" spc="-10" dirty="0">
                <a:latin typeface="Arial"/>
                <a:cs typeface="Arial"/>
              </a:rPr>
              <a:t>that </a:t>
            </a:r>
            <a:r>
              <a:rPr sz="3050" dirty="0">
                <a:latin typeface="Arial"/>
                <a:cs typeface="Arial"/>
              </a:rPr>
              <a:t>H</a:t>
            </a:r>
            <a:r>
              <a:rPr sz="3000" baseline="-30555" dirty="0">
                <a:latin typeface="Arial"/>
                <a:cs typeface="Arial"/>
              </a:rPr>
              <a:t>1 </a:t>
            </a:r>
            <a:r>
              <a:rPr sz="3050" spc="-5" dirty="0">
                <a:latin typeface="Arial"/>
                <a:cs typeface="Arial"/>
              </a:rPr>
              <a:t>is</a:t>
            </a:r>
            <a:r>
              <a:rPr sz="3050" spc="10" dirty="0">
                <a:latin typeface="Arial"/>
                <a:cs typeface="Arial"/>
              </a:rPr>
              <a:t> </a:t>
            </a:r>
            <a:r>
              <a:rPr sz="3050" spc="-5" dirty="0">
                <a:latin typeface="Arial"/>
                <a:cs typeface="Arial"/>
              </a:rPr>
              <a:t>true.</a:t>
            </a:r>
            <a:endParaRPr sz="3050">
              <a:latin typeface="Arial"/>
              <a:cs typeface="Arial"/>
            </a:endParaRPr>
          </a:p>
          <a:p>
            <a:pPr marL="441325" marR="240029" indent="-428625">
              <a:lnSpc>
                <a:spcPct val="144800"/>
              </a:lnSpc>
              <a:spcBef>
                <a:spcPts val="100"/>
              </a:spcBef>
              <a:buAutoNum type="alphaLcPeriod"/>
              <a:tabLst>
                <a:tab pos="441959" algn="l"/>
              </a:tabLst>
            </a:pPr>
            <a:r>
              <a:rPr sz="3050" spc="-10" dirty="0">
                <a:latin typeface="Arial"/>
                <a:cs typeface="Arial"/>
              </a:rPr>
              <a:t>If we do </a:t>
            </a:r>
            <a:r>
              <a:rPr sz="3050" spc="-5" dirty="0">
                <a:latin typeface="Arial"/>
                <a:cs typeface="Arial"/>
              </a:rPr>
              <a:t>not reject </a:t>
            </a:r>
            <a:r>
              <a:rPr sz="3050" dirty="0">
                <a:latin typeface="Arial"/>
                <a:cs typeface="Arial"/>
              </a:rPr>
              <a:t>H</a:t>
            </a:r>
            <a:r>
              <a:rPr sz="3000" baseline="-30555" dirty="0">
                <a:latin typeface="Arial"/>
                <a:cs typeface="Arial"/>
              </a:rPr>
              <a:t>0 </a:t>
            </a:r>
            <a:r>
              <a:rPr sz="3050" spc="-5" dirty="0">
                <a:latin typeface="Arial"/>
                <a:cs typeface="Arial"/>
              </a:rPr>
              <a:t>, </a:t>
            </a:r>
            <a:r>
              <a:rPr sz="3050" spc="-10" dirty="0">
                <a:latin typeface="Arial"/>
                <a:cs typeface="Arial"/>
              </a:rPr>
              <a:t>then we </a:t>
            </a:r>
            <a:r>
              <a:rPr sz="3050" spc="-5" dirty="0">
                <a:latin typeface="Arial"/>
                <a:cs typeface="Arial"/>
              </a:rPr>
              <a:t>conclude </a:t>
            </a:r>
            <a:r>
              <a:rPr sz="3050" spc="-10" dirty="0">
                <a:latin typeface="Arial"/>
                <a:cs typeface="Arial"/>
              </a:rPr>
              <a:t>that </a:t>
            </a:r>
            <a:r>
              <a:rPr sz="3050" dirty="0">
                <a:latin typeface="Arial"/>
                <a:cs typeface="Arial"/>
              </a:rPr>
              <a:t>H</a:t>
            </a:r>
            <a:r>
              <a:rPr sz="3000" baseline="-30555" dirty="0">
                <a:latin typeface="Arial"/>
                <a:cs typeface="Arial"/>
              </a:rPr>
              <a:t>1 </a:t>
            </a:r>
            <a:r>
              <a:rPr sz="2000" dirty="0">
                <a:latin typeface="Arial"/>
                <a:cs typeface="Arial"/>
              </a:rPr>
              <a:t> </a:t>
            </a:r>
            <a:r>
              <a:rPr sz="3050" spc="-5" dirty="0">
                <a:latin typeface="Arial"/>
                <a:cs typeface="Arial"/>
              </a:rPr>
              <a:t>is</a:t>
            </a:r>
            <a:r>
              <a:rPr sz="3050" spc="-10" dirty="0">
                <a:latin typeface="Arial"/>
                <a:cs typeface="Arial"/>
              </a:rPr>
              <a:t> </a:t>
            </a:r>
            <a:r>
              <a:rPr sz="3050" spc="-5" dirty="0">
                <a:latin typeface="Arial"/>
                <a:cs typeface="Arial"/>
              </a:rPr>
              <a:t>false.</a:t>
            </a:r>
            <a:endParaRPr sz="3050">
              <a:latin typeface="Arial"/>
              <a:cs typeface="Aria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860">
              <a:lnSpc>
                <a:spcPct val="100000"/>
              </a:lnSpc>
              <a:spcBef>
                <a:spcPts val="100"/>
              </a:spcBef>
              <a:tabLst>
                <a:tab pos="2413635" algn="l"/>
                <a:tab pos="2879725" algn="l"/>
              </a:tabLst>
            </a:pPr>
            <a:r>
              <a:rPr spc="-5" dirty="0"/>
              <a:t>Problem	</a:t>
            </a:r>
            <a:r>
              <a:rPr dirty="0"/>
              <a:t>4	:</a:t>
            </a:r>
            <a:r>
              <a:rPr spc="-85" dirty="0"/>
              <a:t> </a:t>
            </a:r>
            <a:r>
              <a:rPr spc="-5" dirty="0"/>
              <a:t>Solution</a:t>
            </a:r>
          </a:p>
        </p:txBody>
      </p:sp>
      <p:sp>
        <p:nvSpPr>
          <p:cNvPr id="3" name="object 3"/>
          <p:cNvSpPr txBox="1"/>
          <p:nvPr/>
        </p:nvSpPr>
        <p:spPr>
          <a:xfrm>
            <a:off x="596900" y="1579880"/>
            <a:ext cx="8761095" cy="2933700"/>
          </a:xfrm>
          <a:prstGeom prst="rect">
            <a:avLst/>
          </a:prstGeom>
        </p:spPr>
        <p:txBody>
          <a:bodyPr vert="horz" wrap="square" lIns="0" tIns="147320" rIns="0" bIns="0" rtlCol="0">
            <a:spAutoFit/>
          </a:bodyPr>
          <a:lstStyle/>
          <a:p>
            <a:pPr marL="342900" indent="-330200">
              <a:lnSpc>
                <a:spcPct val="100000"/>
              </a:lnSpc>
              <a:spcBef>
                <a:spcPts val="1160"/>
              </a:spcBef>
              <a:buAutoNum type="alphaLcParenBoth"/>
              <a:tabLst>
                <a:tab pos="615315" algn="l"/>
              </a:tabLst>
            </a:pPr>
            <a:r>
              <a:rPr sz="3200" spc="-25" dirty="0">
                <a:latin typeface="Arial"/>
                <a:cs typeface="Arial"/>
              </a:rPr>
              <a:t>True.</a:t>
            </a:r>
            <a:endParaRPr sz="3200">
              <a:latin typeface="Arial"/>
              <a:cs typeface="Arial"/>
            </a:endParaRPr>
          </a:p>
          <a:p>
            <a:pPr marL="622300" indent="-609600">
              <a:lnSpc>
                <a:spcPct val="100000"/>
              </a:lnSpc>
              <a:spcBef>
                <a:spcPts val="1060"/>
              </a:spcBef>
              <a:buAutoNum type="alphaLcParenBoth"/>
              <a:tabLst>
                <a:tab pos="622935" algn="l"/>
              </a:tabLst>
            </a:pPr>
            <a:r>
              <a:rPr sz="3200" spc="-5" dirty="0">
                <a:latin typeface="Arial"/>
                <a:cs typeface="Arial"/>
              </a:rPr>
              <a:t>False. </a:t>
            </a:r>
            <a:r>
              <a:rPr sz="3200" spc="-30" dirty="0">
                <a:latin typeface="Arial"/>
                <a:cs typeface="Arial"/>
              </a:rPr>
              <a:t>We </a:t>
            </a:r>
            <a:r>
              <a:rPr sz="3200" dirty="0">
                <a:latin typeface="Arial"/>
                <a:cs typeface="Arial"/>
              </a:rPr>
              <a:t>conclude </a:t>
            </a:r>
            <a:r>
              <a:rPr sz="3200" spc="-5" dirty="0">
                <a:latin typeface="Arial"/>
                <a:cs typeface="Arial"/>
              </a:rPr>
              <a:t>that </a:t>
            </a:r>
            <a:r>
              <a:rPr sz="3200" dirty="0">
                <a:latin typeface="Arial"/>
                <a:cs typeface="Arial"/>
              </a:rPr>
              <a:t>H 0 is</a:t>
            </a:r>
            <a:r>
              <a:rPr sz="3200" spc="-5" dirty="0">
                <a:latin typeface="Arial"/>
                <a:cs typeface="Arial"/>
              </a:rPr>
              <a:t> </a:t>
            </a:r>
            <a:r>
              <a:rPr sz="3200" dirty="0">
                <a:latin typeface="Arial"/>
                <a:cs typeface="Arial"/>
              </a:rPr>
              <a:t>plausible.</a:t>
            </a:r>
            <a:endParaRPr sz="3200">
              <a:latin typeface="Arial"/>
              <a:cs typeface="Arial"/>
            </a:endParaRPr>
          </a:p>
          <a:p>
            <a:pPr marL="591820" indent="-579120">
              <a:lnSpc>
                <a:spcPct val="100000"/>
              </a:lnSpc>
              <a:spcBef>
                <a:spcPts val="960"/>
              </a:spcBef>
              <a:buAutoNum type="alphaLcParenBoth"/>
              <a:tabLst>
                <a:tab pos="592455" algn="l"/>
              </a:tabLst>
            </a:pPr>
            <a:r>
              <a:rPr sz="3200" spc="-25" dirty="0">
                <a:latin typeface="Arial"/>
                <a:cs typeface="Arial"/>
              </a:rPr>
              <a:t>True.</a:t>
            </a:r>
            <a:endParaRPr sz="3200">
              <a:latin typeface="Arial"/>
              <a:cs typeface="Arial"/>
            </a:endParaRPr>
          </a:p>
          <a:p>
            <a:pPr marL="342900" marR="5080" indent="-330200">
              <a:lnSpc>
                <a:spcPts val="3400"/>
              </a:lnSpc>
              <a:spcBef>
                <a:spcPts val="1540"/>
              </a:spcBef>
              <a:buAutoNum type="alphaLcParenBoth"/>
              <a:tabLst>
                <a:tab pos="622935" algn="l"/>
              </a:tabLst>
            </a:pPr>
            <a:r>
              <a:rPr sz="3200" spc="-5" dirty="0">
                <a:latin typeface="Arial"/>
                <a:cs typeface="Arial"/>
              </a:rPr>
              <a:t>False. </a:t>
            </a:r>
            <a:r>
              <a:rPr sz="3200" spc="-30" dirty="0">
                <a:latin typeface="Arial"/>
                <a:cs typeface="Arial"/>
              </a:rPr>
              <a:t>We </a:t>
            </a:r>
            <a:r>
              <a:rPr sz="3200" dirty="0">
                <a:latin typeface="Arial"/>
                <a:cs typeface="Arial"/>
              </a:rPr>
              <a:t>conclude </a:t>
            </a:r>
            <a:r>
              <a:rPr sz="3200" spc="-5" dirty="0">
                <a:latin typeface="Arial"/>
                <a:cs typeface="Arial"/>
              </a:rPr>
              <a:t>that </a:t>
            </a:r>
            <a:r>
              <a:rPr sz="3200" dirty="0">
                <a:latin typeface="Arial"/>
                <a:cs typeface="Arial"/>
              </a:rPr>
              <a:t>H 0 is plausible, and  </a:t>
            </a:r>
            <a:r>
              <a:rPr sz="3200" spc="-5" dirty="0">
                <a:latin typeface="Arial"/>
                <a:cs typeface="Arial"/>
              </a:rPr>
              <a:t>therefore that </a:t>
            </a:r>
            <a:r>
              <a:rPr sz="3200" dirty="0">
                <a:latin typeface="Arial"/>
                <a:cs typeface="Arial"/>
              </a:rPr>
              <a:t>H 1 is plausible as</a:t>
            </a:r>
            <a:r>
              <a:rPr sz="3200" spc="-25" dirty="0">
                <a:latin typeface="Arial"/>
                <a:cs typeface="Arial"/>
              </a:rPr>
              <a:t> </a:t>
            </a:r>
            <a:r>
              <a:rPr sz="3200" dirty="0">
                <a:latin typeface="Arial"/>
                <a:cs typeface="Arial"/>
              </a:rPr>
              <a:t>well.</a:t>
            </a:r>
            <a:endParaRPr sz="3200">
              <a:latin typeface="Arial"/>
              <a:cs typeface="Aria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300" y="5461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5</a:t>
            </a:r>
          </a:p>
        </p:txBody>
      </p:sp>
      <p:sp>
        <p:nvSpPr>
          <p:cNvPr id="3" name="object 3"/>
          <p:cNvSpPr txBox="1"/>
          <p:nvPr/>
        </p:nvSpPr>
        <p:spPr>
          <a:xfrm>
            <a:off x="596900" y="1597964"/>
            <a:ext cx="7201534" cy="4406900"/>
          </a:xfrm>
          <a:prstGeom prst="rect">
            <a:avLst/>
          </a:prstGeom>
        </p:spPr>
        <p:txBody>
          <a:bodyPr vert="horz" wrap="square" lIns="0" tIns="128905" rIns="0" bIns="0" rtlCol="0">
            <a:spAutoFit/>
          </a:bodyPr>
          <a:lstStyle/>
          <a:p>
            <a:pPr marL="12700">
              <a:lnSpc>
                <a:spcPct val="100000"/>
              </a:lnSpc>
              <a:spcBef>
                <a:spcPts val="1015"/>
              </a:spcBef>
            </a:pPr>
            <a:r>
              <a:rPr sz="2900" b="1" dirty="0">
                <a:latin typeface="Arial"/>
                <a:cs typeface="Arial"/>
              </a:rPr>
              <a:t>If </a:t>
            </a:r>
            <a:r>
              <a:rPr sz="2900" b="1" spc="5" dirty="0">
                <a:latin typeface="Arial"/>
                <a:cs typeface="Arial"/>
              </a:rPr>
              <a:t>P = </a:t>
            </a:r>
            <a:r>
              <a:rPr sz="2900" b="1" dirty="0">
                <a:latin typeface="Arial"/>
                <a:cs typeface="Arial"/>
              </a:rPr>
              <a:t>0.01, which is the best</a:t>
            </a:r>
            <a:r>
              <a:rPr sz="2900" b="1" spc="-40" dirty="0">
                <a:latin typeface="Arial"/>
                <a:cs typeface="Arial"/>
              </a:rPr>
              <a:t> </a:t>
            </a:r>
            <a:r>
              <a:rPr sz="2900" b="1" dirty="0">
                <a:latin typeface="Arial"/>
                <a:cs typeface="Arial"/>
              </a:rPr>
              <a:t>conclusion?</a:t>
            </a:r>
            <a:endParaRPr sz="2900">
              <a:latin typeface="Arial"/>
              <a:cs typeface="Arial"/>
            </a:endParaRPr>
          </a:p>
          <a:p>
            <a:pPr marL="12700">
              <a:lnSpc>
                <a:spcPct val="100000"/>
              </a:lnSpc>
              <a:spcBef>
                <a:spcPts val="919"/>
              </a:spcBef>
              <a:buAutoNum type="romanUcPeriod"/>
              <a:tabLst>
                <a:tab pos="525780" algn="l"/>
                <a:tab pos="527050" algn="l"/>
              </a:tabLst>
            </a:pPr>
            <a:r>
              <a:rPr sz="2900" dirty="0">
                <a:latin typeface="Arial"/>
                <a:cs typeface="Arial"/>
              </a:rPr>
              <a:t>H</a:t>
            </a:r>
            <a:r>
              <a:rPr sz="2925" baseline="-32763" dirty="0">
                <a:latin typeface="Arial"/>
                <a:cs typeface="Arial"/>
              </a:rPr>
              <a:t>0 </a:t>
            </a:r>
            <a:r>
              <a:rPr sz="2900" dirty="0">
                <a:latin typeface="Arial"/>
                <a:cs typeface="Arial"/>
              </a:rPr>
              <a:t>is definitely</a:t>
            </a:r>
            <a:r>
              <a:rPr sz="2900" spc="-10" dirty="0">
                <a:latin typeface="Arial"/>
                <a:cs typeface="Arial"/>
              </a:rPr>
              <a:t> </a:t>
            </a:r>
            <a:r>
              <a:rPr sz="2900" dirty="0">
                <a:latin typeface="Arial"/>
                <a:cs typeface="Arial"/>
              </a:rPr>
              <a:t>false.</a:t>
            </a:r>
            <a:endParaRPr sz="2900">
              <a:latin typeface="Arial"/>
              <a:cs typeface="Arial"/>
            </a:endParaRPr>
          </a:p>
          <a:p>
            <a:pPr marL="526415" indent="-513715">
              <a:lnSpc>
                <a:spcPct val="100000"/>
              </a:lnSpc>
              <a:spcBef>
                <a:spcPts val="1620"/>
              </a:spcBef>
              <a:buAutoNum type="romanUcPeriod"/>
              <a:tabLst>
                <a:tab pos="526415" algn="l"/>
                <a:tab pos="527050" algn="l"/>
              </a:tabLst>
            </a:pPr>
            <a:r>
              <a:rPr sz="2900" spc="-5" dirty="0">
                <a:latin typeface="Arial"/>
                <a:cs typeface="Arial"/>
              </a:rPr>
              <a:t>H</a:t>
            </a:r>
            <a:r>
              <a:rPr sz="2925" spc="-7" baseline="-32763" dirty="0">
                <a:latin typeface="Arial"/>
                <a:cs typeface="Arial"/>
              </a:rPr>
              <a:t>0 </a:t>
            </a:r>
            <a:r>
              <a:rPr sz="2900" dirty="0">
                <a:latin typeface="Arial"/>
                <a:cs typeface="Arial"/>
              </a:rPr>
              <a:t>is definitely</a:t>
            </a:r>
            <a:r>
              <a:rPr sz="2900" spc="-5" dirty="0">
                <a:latin typeface="Arial"/>
                <a:cs typeface="Arial"/>
              </a:rPr>
              <a:t> </a:t>
            </a:r>
            <a:r>
              <a:rPr sz="2900" dirty="0">
                <a:latin typeface="Arial"/>
                <a:cs typeface="Arial"/>
              </a:rPr>
              <a:t>true.</a:t>
            </a:r>
            <a:endParaRPr sz="2900">
              <a:latin typeface="Arial"/>
              <a:cs typeface="Arial"/>
            </a:endParaRPr>
          </a:p>
          <a:p>
            <a:pPr marL="12700" marR="163830">
              <a:lnSpc>
                <a:spcPct val="146600"/>
              </a:lnSpc>
              <a:spcBef>
                <a:spcPts val="100"/>
              </a:spcBef>
              <a:buAutoNum type="romanUcPeriod"/>
              <a:tabLst>
                <a:tab pos="519430" algn="l"/>
                <a:tab pos="520065" algn="l"/>
                <a:tab pos="567055" algn="l"/>
              </a:tabLst>
            </a:pPr>
            <a:r>
              <a:rPr sz="2900" spc="5" dirty="0">
                <a:latin typeface="Arial"/>
                <a:cs typeface="Arial"/>
              </a:rPr>
              <a:t>There </a:t>
            </a:r>
            <a:r>
              <a:rPr sz="2900" dirty="0">
                <a:latin typeface="Arial"/>
                <a:cs typeface="Arial"/>
              </a:rPr>
              <a:t>is </a:t>
            </a:r>
            <a:r>
              <a:rPr sz="2900" spc="5" dirty="0">
                <a:latin typeface="Arial"/>
                <a:cs typeface="Arial"/>
              </a:rPr>
              <a:t>a 1% </a:t>
            </a:r>
            <a:r>
              <a:rPr sz="2900" dirty="0">
                <a:latin typeface="Arial"/>
                <a:cs typeface="Arial"/>
              </a:rPr>
              <a:t>probability that </a:t>
            </a:r>
            <a:r>
              <a:rPr sz="2900" spc="-5" dirty="0">
                <a:latin typeface="Arial"/>
                <a:cs typeface="Arial"/>
              </a:rPr>
              <a:t>H</a:t>
            </a:r>
            <a:r>
              <a:rPr sz="2925" spc="-7" baseline="-32763" dirty="0">
                <a:latin typeface="Arial"/>
                <a:cs typeface="Arial"/>
              </a:rPr>
              <a:t>0 </a:t>
            </a:r>
            <a:r>
              <a:rPr sz="2900" dirty="0">
                <a:latin typeface="Arial"/>
                <a:cs typeface="Arial"/>
              </a:rPr>
              <a:t>is true.  IV		H</a:t>
            </a:r>
            <a:r>
              <a:rPr sz="2925" baseline="-32763" dirty="0">
                <a:latin typeface="Arial"/>
                <a:cs typeface="Arial"/>
              </a:rPr>
              <a:t>0 </a:t>
            </a:r>
            <a:r>
              <a:rPr sz="2900" spc="5" dirty="0">
                <a:latin typeface="Arial"/>
                <a:cs typeface="Arial"/>
              </a:rPr>
              <a:t>might be </a:t>
            </a:r>
            <a:r>
              <a:rPr sz="2900" dirty="0">
                <a:latin typeface="Arial"/>
                <a:cs typeface="Arial"/>
              </a:rPr>
              <a:t>true, </a:t>
            </a:r>
            <a:r>
              <a:rPr sz="2900" spc="5" dirty="0">
                <a:latin typeface="Arial"/>
                <a:cs typeface="Arial"/>
              </a:rPr>
              <a:t>but </a:t>
            </a:r>
            <a:r>
              <a:rPr sz="2900" spc="-15" dirty="0">
                <a:latin typeface="Arial"/>
                <a:cs typeface="Arial"/>
              </a:rPr>
              <a:t>it’s</a:t>
            </a:r>
            <a:r>
              <a:rPr sz="2900" spc="-40" dirty="0">
                <a:latin typeface="Arial"/>
                <a:cs typeface="Arial"/>
              </a:rPr>
              <a:t> </a:t>
            </a:r>
            <a:r>
              <a:rPr sz="2900" spc="-20" dirty="0">
                <a:latin typeface="Arial"/>
                <a:cs typeface="Arial"/>
              </a:rPr>
              <a:t>unlikely.</a:t>
            </a:r>
            <a:endParaRPr sz="2900">
              <a:latin typeface="Arial"/>
              <a:cs typeface="Arial"/>
            </a:endParaRPr>
          </a:p>
          <a:p>
            <a:pPr marL="12700" marR="1136650">
              <a:lnSpc>
                <a:spcPct val="146600"/>
              </a:lnSpc>
              <a:spcBef>
                <a:spcPts val="100"/>
              </a:spcBef>
              <a:tabLst>
                <a:tab pos="567055" algn="l"/>
              </a:tabLst>
            </a:pPr>
            <a:r>
              <a:rPr sz="2900" spc="5" dirty="0">
                <a:latin typeface="Arial"/>
                <a:cs typeface="Arial"/>
              </a:rPr>
              <a:t>V	</a:t>
            </a:r>
            <a:r>
              <a:rPr sz="2900" dirty="0">
                <a:latin typeface="Arial"/>
                <a:cs typeface="Arial"/>
              </a:rPr>
              <a:t>H</a:t>
            </a:r>
            <a:r>
              <a:rPr sz="2925" baseline="-32763" dirty="0">
                <a:latin typeface="Arial"/>
                <a:cs typeface="Arial"/>
              </a:rPr>
              <a:t>0 </a:t>
            </a:r>
            <a:r>
              <a:rPr sz="2900" spc="5" dirty="0">
                <a:latin typeface="Arial"/>
                <a:cs typeface="Arial"/>
              </a:rPr>
              <a:t>might be </a:t>
            </a:r>
            <a:r>
              <a:rPr sz="2900" dirty="0">
                <a:latin typeface="Arial"/>
                <a:cs typeface="Arial"/>
              </a:rPr>
              <a:t>false, </a:t>
            </a:r>
            <a:r>
              <a:rPr sz="2900" spc="5" dirty="0">
                <a:latin typeface="Arial"/>
                <a:cs typeface="Arial"/>
              </a:rPr>
              <a:t>but </a:t>
            </a:r>
            <a:r>
              <a:rPr sz="2900" spc="-15" dirty="0">
                <a:latin typeface="Arial"/>
                <a:cs typeface="Arial"/>
              </a:rPr>
              <a:t>it’s </a:t>
            </a:r>
            <a:r>
              <a:rPr sz="2900" spc="-20" dirty="0">
                <a:latin typeface="Arial"/>
                <a:cs typeface="Arial"/>
              </a:rPr>
              <a:t>unlikely.  </a:t>
            </a:r>
            <a:r>
              <a:rPr sz="2900" spc="5" dirty="0">
                <a:latin typeface="Arial"/>
                <a:cs typeface="Arial"/>
              </a:rPr>
              <a:t>VI	</a:t>
            </a:r>
            <a:r>
              <a:rPr sz="2900" dirty="0">
                <a:latin typeface="Arial"/>
                <a:cs typeface="Arial"/>
              </a:rPr>
              <a:t>H</a:t>
            </a:r>
            <a:r>
              <a:rPr sz="2925" baseline="-32763" dirty="0">
                <a:latin typeface="Arial"/>
                <a:cs typeface="Arial"/>
              </a:rPr>
              <a:t>0 </a:t>
            </a:r>
            <a:r>
              <a:rPr sz="2900" dirty="0">
                <a:latin typeface="Arial"/>
                <a:cs typeface="Arial"/>
              </a:rPr>
              <a:t>is</a:t>
            </a:r>
            <a:r>
              <a:rPr sz="2900" spc="-10" dirty="0">
                <a:latin typeface="Arial"/>
                <a:cs typeface="Arial"/>
              </a:rPr>
              <a:t> </a:t>
            </a:r>
            <a:r>
              <a:rPr sz="2900" spc="5" dirty="0">
                <a:latin typeface="Arial"/>
                <a:cs typeface="Arial"/>
              </a:rPr>
              <a:t>plausible.</a:t>
            </a:r>
            <a:endParaRPr sz="2900">
              <a:latin typeface="Arial"/>
              <a:cs typeface="Aria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860">
              <a:lnSpc>
                <a:spcPct val="100000"/>
              </a:lnSpc>
              <a:spcBef>
                <a:spcPts val="100"/>
              </a:spcBef>
              <a:tabLst>
                <a:tab pos="2413635" algn="l"/>
                <a:tab pos="2879725" algn="l"/>
              </a:tabLst>
            </a:pPr>
            <a:r>
              <a:rPr spc="-5" dirty="0"/>
              <a:t>Problem	</a:t>
            </a:r>
            <a:r>
              <a:rPr dirty="0"/>
              <a:t>5	:</a:t>
            </a:r>
            <a:r>
              <a:rPr spc="-85" dirty="0"/>
              <a:t> </a:t>
            </a:r>
            <a:r>
              <a:rPr spc="-5" dirty="0"/>
              <a:t>Solution</a:t>
            </a:r>
          </a:p>
        </p:txBody>
      </p:sp>
      <p:sp>
        <p:nvSpPr>
          <p:cNvPr id="3" name="object 3"/>
          <p:cNvSpPr txBox="1"/>
          <p:nvPr/>
        </p:nvSpPr>
        <p:spPr>
          <a:xfrm>
            <a:off x="596900" y="1656079"/>
            <a:ext cx="8895080" cy="1993900"/>
          </a:xfrm>
          <a:prstGeom prst="rect">
            <a:avLst/>
          </a:prstGeom>
        </p:spPr>
        <p:txBody>
          <a:bodyPr vert="horz" wrap="square" lIns="0" tIns="71120" rIns="0" bIns="0" rtlCol="0">
            <a:spAutoFit/>
          </a:bodyPr>
          <a:lstStyle/>
          <a:p>
            <a:pPr marL="12700">
              <a:lnSpc>
                <a:spcPct val="100000"/>
              </a:lnSpc>
              <a:spcBef>
                <a:spcPts val="560"/>
              </a:spcBef>
            </a:pPr>
            <a:r>
              <a:rPr sz="3200" dirty="0">
                <a:latin typeface="Arial"/>
                <a:cs typeface="Arial"/>
              </a:rPr>
              <a:t>(iv). A P-value of </a:t>
            </a:r>
            <a:r>
              <a:rPr sz="3200" spc="-5" dirty="0">
                <a:latin typeface="Arial"/>
                <a:cs typeface="Arial"/>
              </a:rPr>
              <a:t>0.01 </a:t>
            </a:r>
            <a:r>
              <a:rPr sz="3200" dirty="0">
                <a:latin typeface="Arial"/>
                <a:cs typeface="Arial"/>
              </a:rPr>
              <a:t>means </a:t>
            </a:r>
            <a:r>
              <a:rPr sz="3200" spc="-5" dirty="0">
                <a:latin typeface="Arial"/>
                <a:cs typeface="Arial"/>
              </a:rPr>
              <a:t>that </a:t>
            </a:r>
            <a:r>
              <a:rPr sz="3200" dirty="0">
                <a:latin typeface="Arial"/>
                <a:cs typeface="Arial"/>
              </a:rPr>
              <a:t>if </a:t>
            </a:r>
            <a:r>
              <a:rPr sz="3200" spc="5" dirty="0">
                <a:latin typeface="Arial"/>
                <a:cs typeface="Arial"/>
              </a:rPr>
              <a:t>H</a:t>
            </a:r>
            <a:r>
              <a:rPr sz="3150" spc="7" baseline="-29100" dirty="0">
                <a:latin typeface="Arial"/>
                <a:cs typeface="Arial"/>
              </a:rPr>
              <a:t>0 </a:t>
            </a:r>
            <a:r>
              <a:rPr sz="3200" dirty="0">
                <a:latin typeface="Arial"/>
                <a:cs typeface="Arial"/>
              </a:rPr>
              <a:t>is</a:t>
            </a:r>
            <a:r>
              <a:rPr sz="3200" spc="-405" dirty="0">
                <a:latin typeface="Arial"/>
                <a:cs typeface="Arial"/>
              </a:rPr>
              <a:t> </a:t>
            </a:r>
            <a:r>
              <a:rPr sz="3200" spc="-5" dirty="0">
                <a:latin typeface="Arial"/>
                <a:cs typeface="Arial"/>
              </a:rPr>
              <a:t>true,</a:t>
            </a:r>
            <a:endParaRPr sz="3200">
              <a:latin typeface="Arial"/>
              <a:cs typeface="Arial"/>
            </a:endParaRPr>
          </a:p>
          <a:p>
            <a:pPr marL="342900" marR="5080">
              <a:lnSpc>
                <a:spcPct val="89800"/>
              </a:lnSpc>
              <a:spcBef>
                <a:spcPts val="850"/>
              </a:spcBef>
            </a:pPr>
            <a:r>
              <a:rPr sz="3200" spc="-5" dirty="0">
                <a:latin typeface="Arial"/>
                <a:cs typeface="Arial"/>
              </a:rPr>
              <a:t>then the </a:t>
            </a:r>
            <a:r>
              <a:rPr sz="3200" dirty="0">
                <a:latin typeface="Arial"/>
                <a:cs typeface="Arial"/>
              </a:rPr>
              <a:t>observed value of </a:t>
            </a:r>
            <a:r>
              <a:rPr sz="3200" spc="-5" dirty="0">
                <a:latin typeface="Arial"/>
                <a:cs typeface="Arial"/>
              </a:rPr>
              <a:t>the test statistic </a:t>
            </a:r>
            <a:r>
              <a:rPr sz="3200" dirty="0">
                <a:latin typeface="Arial"/>
                <a:cs typeface="Arial"/>
              </a:rPr>
              <a:t>was  in </a:t>
            </a:r>
            <a:r>
              <a:rPr sz="3200" spc="-5" dirty="0">
                <a:latin typeface="Arial"/>
                <a:cs typeface="Arial"/>
              </a:rPr>
              <a:t>the </a:t>
            </a:r>
            <a:r>
              <a:rPr sz="3200" dirty="0">
                <a:latin typeface="Arial"/>
                <a:cs typeface="Arial"/>
              </a:rPr>
              <a:t>most </a:t>
            </a:r>
            <a:r>
              <a:rPr sz="3200" spc="-5" dirty="0">
                <a:latin typeface="Arial"/>
                <a:cs typeface="Arial"/>
              </a:rPr>
              <a:t>extreme </a:t>
            </a:r>
            <a:r>
              <a:rPr sz="3200" dirty="0">
                <a:latin typeface="Arial"/>
                <a:cs typeface="Arial"/>
              </a:rPr>
              <a:t>1% of </a:t>
            </a:r>
            <a:r>
              <a:rPr sz="3200" spc="-5" dirty="0">
                <a:latin typeface="Arial"/>
                <a:cs typeface="Arial"/>
              </a:rPr>
              <a:t>its distribution. This  </a:t>
            </a:r>
            <a:r>
              <a:rPr sz="3200" dirty="0">
                <a:latin typeface="Arial"/>
                <a:cs typeface="Arial"/>
              </a:rPr>
              <a:t>is </a:t>
            </a:r>
            <a:r>
              <a:rPr sz="3200" spc="-30" dirty="0">
                <a:latin typeface="Arial"/>
                <a:cs typeface="Arial"/>
              </a:rPr>
              <a:t>unlikely, </a:t>
            </a:r>
            <a:r>
              <a:rPr sz="3200" dirty="0">
                <a:latin typeface="Arial"/>
                <a:cs typeface="Arial"/>
              </a:rPr>
              <a:t>but not impossible.</a:t>
            </a:r>
            <a:endParaRPr sz="3200">
              <a:latin typeface="Arial"/>
              <a:cs typeface="Aria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300" y="5461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6</a:t>
            </a:r>
          </a:p>
        </p:txBody>
      </p:sp>
      <p:sp>
        <p:nvSpPr>
          <p:cNvPr id="3" name="object 3"/>
          <p:cNvSpPr txBox="1"/>
          <p:nvPr/>
        </p:nvSpPr>
        <p:spPr>
          <a:xfrm>
            <a:off x="596900" y="1579880"/>
            <a:ext cx="8029575" cy="4140200"/>
          </a:xfrm>
          <a:prstGeom prst="rect">
            <a:avLst/>
          </a:prstGeom>
        </p:spPr>
        <p:txBody>
          <a:bodyPr vert="horz" wrap="square" lIns="0" tIns="147320" rIns="0" bIns="0" rtlCol="0">
            <a:spAutoFit/>
          </a:bodyPr>
          <a:lstStyle/>
          <a:p>
            <a:pPr marL="12700">
              <a:lnSpc>
                <a:spcPct val="100000"/>
              </a:lnSpc>
              <a:spcBef>
                <a:spcPts val="1160"/>
              </a:spcBef>
            </a:pPr>
            <a:r>
              <a:rPr sz="3200" b="1" spc="-5" dirty="0">
                <a:latin typeface="Arial"/>
                <a:cs typeface="Arial"/>
              </a:rPr>
              <a:t>If </a:t>
            </a:r>
            <a:r>
              <a:rPr sz="3200" b="1" dirty="0">
                <a:latin typeface="Arial"/>
                <a:cs typeface="Arial"/>
              </a:rPr>
              <a:t>P = </a:t>
            </a:r>
            <a:r>
              <a:rPr sz="3200" b="1" spc="-5" dirty="0">
                <a:latin typeface="Arial"/>
                <a:cs typeface="Arial"/>
              </a:rPr>
              <a:t>0.50, which is the best</a:t>
            </a:r>
            <a:r>
              <a:rPr sz="3200" b="1" spc="-70" dirty="0">
                <a:latin typeface="Arial"/>
                <a:cs typeface="Arial"/>
              </a:rPr>
              <a:t> </a:t>
            </a:r>
            <a:r>
              <a:rPr sz="3200" b="1" spc="-5" dirty="0">
                <a:latin typeface="Arial"/>
                <a:cs typeface="Arial"/>
              </a:rPr>
              <a:t>conclusion?</a:t>
            </a:r>
            <a:endParaRPr sz="3200">
              <a:latin typeface="Arial"/>
              <a:cs typeface="Arial"/>
            </a:endParaRPr>
          </a:p>
          <a:p>
            <a:pPr marL="668020" indent="-655320">
              <a:lnSpc>
                <a:spcPct val="100000"/>
              </a:lnSpc>
              <a:spcBef>
                <a:spcPts val="1060"/>
              </a:spcBef>
              <a:buAutoNum type="romanLcPeriod"/>
              <a:tabLst>
                <a:tab pos="667385" algn="l"/>
                <a:tab pos="668655" algn="l"/>
              </a:tabLst>
            </a:pPr>
            <a:r>
              <a:rPr sz="3200" spc="5" dirty="0">
                <a:latin typeface="Arial"/>
                <a:cs typeface="Arial"/>
              </a:rPr>
              <a:t>H</a:t>
            </a:r>
            <a:r>
              <a:rPr sz="3150" spc="7" baseline="-29100" dirty="0">
                <a:latin typeface="Arial"/>
                <a:cs typeface="Arial"/>
              </a:rPr>
              <a:t>0 </a:t>
            </a:r>
            <a:r>
              <a:rPr sz="3200" dirty="0">
                <a:latin typeface="Arial"/>
                <a:cs typeface="Arial"/>
              </a:rPr>
              <a:t>is </a:t>
            </a:r>
            <a:r>
              <a:rPr sz="3200" spc="-5" dirty="0">
                <a:latin typeface="Arial"/>
                <a:cs typeface="Arial"/>
              </a:rPr>
              <a:t>definitely</a:t>
            </a:r>
            <a:r>
              <a:rPr sz="3200" spc="-15" dirty="0">
                <a:latin typeface="Arial"/>
                <a:cs typeface="Arial"/>
              </a:rPr>
              <a:t> </a:t>
            </a:r>
            <a:r>
              <a:rPr sz="3200" spc="-5" dirty="0">
                <a:latin typeface="Arial"/>
                <a:cs typeface="Arial"/>
              </a:rPr>
              <a:t>false.</a:t>
            </a:r>
            <a:endParaRPr sz="3200">
              <a:latin typeface="Arial"/>
              <a:cs typeface="Arial"/>
            </a:endParaRPr>
          </a:p>
          <a:p>
            <a:pPr marL="645160" indent="-632460">
              <a:lnSpc>
                <a:spcPct val="100000"/>
              </a:lnSpc>
              <a:spcBef>
                <a:spcPts val="1760"/>
              </a:spcBef>
              <a:buAutoNum type="romanLcPeriod"/>
              <a:tabLst>
                <a:tab pos="644525" algn="l"/>
                <a:tab pos="645795" algn="l"/>
              </a:tabLst>
            </a:pPr>
            <a:r>
              <a:rPr sz="3200" spc="5" dirty="0">
                <a:latin typeface="Arial"/>
                <a:cs typeface="Arial"/>
              </a:rPr>
              <a:t>H</a:t>
            </a:r>
            <a:r>
              <a:rPr sz="3150" spc="7" baseline="-29100" dirty="0">
                <a:latin typeface="Arial"/>
                <a:cs typeface="Arial"/>
              </a:rPr>
              <a:t>0 </a:t>
            </a:r>
            <a:r>
              <a:rPr sz="3200" dirty="0">
                <a:latin typeface="Arial"/>
                <a:cs typeface="Arial"/>
              </a:rPr>
              <a:t>is </a:t>
            </a:r>
            <a:r>
              <a:rPr sz="3200" spc="-5" dirty="0">
                <a:latin typeface="Arial"/>
                <a:cs typeface="Arial"/>
              </a:rPr>
              <a:t>definitely</a:t>
            </a:r>
            <a:r>
              <a:rPr sz="3200" spc="-15" dirty="0">
                <a:latin typeface="Arial"/>
                <a:cs typeface="Arial"/>
              </a:rPr>
              <a:t> </a:t>
            </a:r>
            <a:r>
              <a:rPr sz="3200" spc="-5" dirty="0">
                <a:latin typeface="Arial"/>
                <a:cs typeface="Arial"/>
              </a:rPr>
              <a:t>true.</a:t>
            </a:r>
            <a:endParaRPr sz="3200">
              <a:latin typeface="Arial"/>
              <a:cs typeface="Arial"/>
            </a:endParaRPr>
          </a:p>
          <a:p>
            <a:pPr marL="12700">
              <a:lnSpc>
                <a:spcPct val="100000"/>
              </a:lnSpc>
              <a:spcBef>
                <a:spcPts val="1860"/>
              </a:spcBef>
              <a:tabLst>
                <a:tab pos="636905" algn="l"/>
              </a:tabLst>
            </a:pPr>
            <a:r>
              <a:rPr sz="3200" spc="-5" dirty="0">
                <a:latin typeface="Arial"/>
                <a:cs typeface="Arial"/>
              </a:rPr>
              <a:t>Iii.	There </a:t>
            </a:r>
            <a:r>
              <a:rPr sz="3200" dirty="0">
                <a:latin typeface="Arial"/>
                <a:cs typeface="Arial"/>
              </a:rPr>
              <a:t>is a 50% </a:t>
            </a:r>
            <a:r>
              <a:rPr sz="3200" spc="-5" dirty="0">
                <a:latin typeface="Arial"/>
                <a:cs typeface="Arial"/>
              </a:rPr>
              <a:t>probability that </a:t>
            </a:r>
            <a:r>
              <a:rPr sz="3200" spc="5" dirty="0">
                <a:latin typeface="Arial"/>
                <a:cs typeface="Arial"/>
              </a:rPr>
              <a:t>H</a:t>
            </a:r>
            <a:r>
              <a:rPr sz="3150" spc="7" baseline="-29100" dirty="0">
                <a:latin typeface="Arial"/>
                <a:cs typeface="Arial"/>
              </a:rPr>
              <a:t>0 </a:t>
            </a:r>
            <a:r>
              <a:rPr sz="3200" dirty="0">
                <a:latin typeface="Arial"/>
                <a:cs typeface="Arial"/>
              </a:rPr>
              <a:t>is </a:t>
            </a:r>
            <a:r>
              <a:rPr sz="3200" spc="-5" dirty="0">
                <a:latin typeface="Arial"/>
                <a:cs typeface="Arial"/>
              </a:rPr>
              <a:t>true.</a:t>
            </a:r>
            <a:endParaRPr sz="3200">
              <a:latin typeface="Arial"/>
              <a:cs typeface="Arial"/>
            </a:endParaRPr>
          </a:p>
          <a:p>
            <a:pPr marL="615315" indent="-602615">
              <a:lnSpc>
                <a:spcPct val="100000"/>
              </a:lnSpc>
              <a:spcBef>
                <a:spcPts val="1760"/>
              </a:spcBef>
              <a:buAutoNum type="romanLcPeriod" startAt="4"/>
              <a:tabLst>
                <a:tab pos="615315" algn="l"/>
                <a:tab pos="615950" algn="l"/>
                <a:tab pos="4868545" algn="l"/>
              </a:tabLst>
            </a:pPr>
            <a:r>
              <a:rPr sz="3200" spc="5" dirty="0">
                <a:latin typeface="Arial"/>
                <a:cs typeface="Arial"/>
              </a:rPr>
              <a:t>H</a:t>
            </a:r>
            <a:r>
              <a:rPr sz="3150" spc="7" baseline="-29100" dirty="0">
                <a:latin typeface="Arial"/>
                <a:cs typeface="Arial"/>
              </a:rPr>
              <a:t>0 </a:t>
            </a:r>
            <a:r>
              <a:rPr sz="3200" dirty="0">
                <a:latin typeface="Arial"/>
                <a:cs typeface="Arial"/>
              </a:rPr>
              <a:t>is plausible,</a:t>
            </a:r>
            <a:r>
              <a:rPr sz="3200" spc="-5" dirty="0">
                <a:latin typeface="Arial"/>
                <a:cs typeface="Arial"/>
              </a:rPr>
              <a:t> </a:t>
            </a:r>
            <a:r>
              <a:rPr sz="3200" dirty="0">
                <a:latin typeface="Arial"/>
                <a:cs typeface="Arial"/>
              </a:rPr>
              <a:t>and</a:t>
            </a:r>
            <a:r>
              <a:rPr sz="3200" spc="5" dirty="0">
                <a:latin typeface="Arial"/>
                <a:cs typeface="Arial"/>
              </a:rPr>
              <a:t> H</a:t>
            </a:r>
            <a:r>
              <a:rPr sz="3150" spc="7" baseline="-29100" dirty="0">
                <a:latin typeface="Arial"/>
                <a:cs typeface="Arial"/>
              </a:rPr>
              <a:t>1	</a:t>
            </a:r>
            <a:r>
              <a:rPr sz="3200" dirty="0">
                <a:latin typeface="Arial"/>
                <a:cs typeface="Arial"/>
              </a:rPr>
              <a:t>is</a:t>
            </a:r>
            <a:r>
              <a:rPr sz="3200" spc="-10" dirty="0">
                <a:latin typeface="Arial"/>
                <a:cs typeface="Arial"/>
              </a:rPr>
              <a:t> </a:t>
            </a:r>
            <a:r>
              <a:rPr sz="3200" spc="-5" dirty="0">
                <a:latin typeface="Arial"/>
                <a:cs typeface="Arial"/>
              </a:rPr>
              <a:t>false.</a:t>
            </a:r>
            <a:endParaRPr sz="3200">
              <a:latin typeface="Arial"/>
              <a:cs typeface="Arial"/>
            </a:endParaRPr>
          </a:p>
          <a:p>
            <a:pPr marL="636905" indent="-624205">
              <a:lnSpc>
                <a:spcPct val="100000"/>
              </a:lnSpc>
              <a:spcBef>
                <a:spcPts val="1860"/>
              </a:spcBef>
              <a:buAutoNum type="romanLcPeriod" startAt="4"/>
              <a:tabLst>
                <a:tab pos="636905" algn="l"/>
                <a:tab pos="637540" algn="l"/>
              </a:tabLst>
            </a:pPr>
            <a:r>
              <a:rPr sz="3200" spc="-5" dirty="0">
                <a:latin typeface="Arial"/>
                <a:cs typeface="Arial"/>
              </a:rPr>
              <a:t>Both </a:t>
            </a:r>
            <a:r>
              <a:rPr sz="3200" spc="5" dirty="0">
                <a:latin typeface="Arial"/>
                <a:cs typeface="Arial"/>
              </a:rPr>
              <a:t>H</a:t>
            </a:r>
            <a:r>
              <a:rPr sz="3150" spc="7" baseline="-29100" dirty="0">
                <a:latin typeface="Arial"/>
                <a:cs typeface="Arial"/>
              </a:rPr>
              <a:t>0 </a:t>
            </a:r>
            <a:r>
              <a:rPr sz="3200" spc="-5" dirty="0">
                <a:latin typeface="Arial"/>
                <a:cs typeface="Arial"/>
              </a:rPr>
              <a:t>and </a:t>
            </a:r>
            <a:r>
              <a:rPr sz="3200" spc="10" dirty="0">
                <a:latin typeface="Arial"/>
                <a:cs typeface="Arial"/>
              </a:rPr>
              <a:t>H</a:t>
            </a:r>
            <a:r>
              <a:rPr sz="3150" spc="15" baseline="-29100" dirty="0">
                <a:latin typeface="Arial"/>
                <a:cs typeface="Arial"/>
              </a:rPr>
              <a:t>1 </a:t>
            </a:r>
            <a:r>
              <a:rPr sz="3200" dirty="0">
                <a:latin typeface="Arial"/>
                <a:cs typeface="Arial"/>
              </a:rPr>
              <a:t>are</a:t>
            </a:r>
            <a:r>
              <a:rPr sz="3200" spc="-15" dirty="0">
                <a:latin typeface="Arial"/>
                <a:cs typeface="Arial"/>
              </a:rPr>
              <a:t> </a:t>
            </a:r>
            <a:r>
              <a:rPr sz="3200" dirty="0">
                <a:latin typeface="Arial"/>
                <a:cs typeface="Arial"/>
              </a:rPr>
              <a:t>plausible.</a:t>
            </a:r>
            <a:endParaRPr sz="3200">
              <a:latin typeface="Arial"/>
              <a:cs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9950" y="0"/>
            <a:ext cx="5468619" cy="1354217"/>
          </a:xfrm>
        </p:spPr>
        <p:txBody>
          <a:bodyPr/>
          <a:lstStyle/>
          <a:p>
            <a:r>
              <a:rPr lang="en-US" dirty="0" smtClean="0"/>
              <a:t>Decision Errors</a:t>
            </a:r>
            <a:br>
              <a:rPr lang="en-US" dirty="0" smtClean="0"/>
            </a:br>
            <a:endParaRPr lang="en-US" dirty="0"/>
          </a:p>
        </p:txBody>
      </p:sp>
      <p:sp>
        <p:nvSpPr>
          <p:cNvPr id="3" name="Text Placeholder 2"/>
          <p:cNvSpPr>
            <a:spLocks noGrp="1"/>
          </p:cNvSpPr>
          <p:nvPr>
            <p:ph type="body" idx="1"/>
          </p:nvPr>
        </p:nvSpPr>
        <p:spPr>
          <a:xfrm>
            <a:off x="234950" y="806450"/>
            <a:ext cx="9313544" cy="6463308"/>
          </a:xfrm>
        </p:spPr>
        <p:txBody>
          <a:bodyPr/>
          <a:lstStyle/>
          <a:p>
            <a:r>
              <a:rPr lang="en-US" dirty="0" smtClean="0"/>
              <a:t>Two types of errors can result from a hypothesis test.</a:t>
            </a:r>
          </a:p>
          <a:p>
            <a:endParaRPr lang="en-US" b="1" dirty="0" smtClean="0"/>
          </a:p>
          <a:p>
            <a:r>
              <a:rPr lang="en-US" b="1" dirty="0" smtClean="0"/>
              <a:t>Type I error</a:t>
            </a:r>
            <a:r>
              <a:rPr lang="en-US" dirty="0" smtClean="0"/>
              <a:t>. </a:t>
            </a:r>
          </a:p>
          <a:p>
            <a:endParaRPr lang="en-US" dirty="0" smtClean="0"/>
          </a:p>
          <a:p>
            <a:pPr algn="just"/>
            <a:r>
              <a:rPr lang="en-US" dirty="0" smtClean="0"/>
              <a:t>A Type I error occurs when the researcher rejects a null hypothesis when it is true. </a:t>
            </a:r>
          </a:p>
          <a:p>
            <a:pPr algn="just"/>
            <a:endParaRPr lang="en-US" dirty="0" smtClean="0"/>
          </a:p>
          <a:p>
            <a:pPr algn="just"/>
            <a:r>
              <a:rPr lang="en-US" dirty="0" smtClean="0"/>
              <a:t>The probability of committing a Type I error is called the </a:t>
            </a:r>
            <a:r>
              <a:rPr lang="en-US" b="1" dirty="0" smtClean="0"/>
              <a:t>significance level</a:t>
            </a:r>
            <a:r>
              <a:rPr lang="en-US" dirty="0" smtClean="0"/>
              <a:t>. </a:t>
            </a:r>
          </a:p>
          <a:p>
            <a:pPr algn="just"/>
            <a:endParaRPr lang="en-US" dirty="0" smtClean="0"/>
          </a:p>
          <a:p>
            <a:pPr algn="just"/>
            <a:r>
              <a:rPr lang="en-US" dirty="0" smtClean="0"/>
              <a:t>This probability is also called </a:t>
            </a:r>
            <a:r>
              <a:rPr lang="en-US" b="1" dirty="0" smtClean="0"/>
              <a:t>alpha</a:t>
            </a:r>
            <a:r>
              <a:rPr lang="en-US" dirty="0" smtClean="0"/>
              <a:t>, and is often denoted by α.</a:t>
            </a:r>
          </a:p>
          <a:p>
            <a:endParaRPr lang="en-US" b="1" dirty="0" smtClean="0"/>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860">
              <a:lnSpc>
                <a:spcPct val="100000"/>
              </a:lnSpc>
              <a:spcBef>
                <a:spcPts val="100"/>
              </a:spcBef>
              <a:tabLst>
                <a:tab pos="2413635" algn="l"/>
                <a:tab pos="2879725" algn="l"/>
              </a:tabLst>
            </a:pPr>
            <a:r>
              <a:rPr spc="-5" dirty="0"/>
              <a:t>Problem	</a:t>
            </a:r>
            <a:r>
              <a:rPr dirty="0"/>
              <a:t>6	:</a:t>
            </a:r>
            <a:r>
              <a:rPr spc="-85" dirty="0"/>
              <a:t> </a:t>
            </a:r>
            <a:r>
              <a:rPr spc="-5" dirty="0"/>
              <a:t>Solution</a:t>
            </a:r>
          </a:p>
        </p:txBody>
      </p:sp>
      <p:sp>
        <p:nvSpPr>
          <p:cNvPr id="3" name="object 3"/>
          <p:cNvSpPr txBox="1"/>
          <p:nvPr/>
        </p:nvSpPr>
        <p:spPr>
          <a:xfrm>
            <a:off x="596900" y="19253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4" name="object 4"/>
          <p:cNvSpPr txBox="1"/>
          <p:nvPr/>
        </p:nvSpPr>
        <p:spPr>
          <a:xfrm>
            <a:off x="927100" y="1656079"/>
            <a:ext cx="8655685" cy="2527300"/>
          </a:xfrm>
          <a:prstGeom prst="rect">
            <a:avLst/>
          </a:prstGeom>
        </p:spPr>
        <p:txBody>
          <a:bodyPr vert="horz" wrap="square" lIns="0" tIns="71120" rIns="0" bIns="0" rtlCol="0">
            <a:spAutoFit/>
          </a:bodyPr>
          <a:lstStyle/>
          <a:p>
            <a:pPr marL="12700">
              <a:lnSpc>
                <a:spcPct val="100000"/>
              </a:lnSpc>
              <a:spcBef>
                <a:spcPts val="560"/>
              </a:spcBef>
            </a:pPr>
            <a:r>
              <a:rPr sz="3200" spc="-5" dirty="0">
                <a:latin typeface="Arial"/>
                <a:cs typeface="Arial"/>
              </a:rPr>
              <a:t>Option (v) </a:t>
            </a:r>
            <a:r>
              <a:rPr sz="3200" dirty="0">
                <a:latin typeface="Arial"/>
                <a:cs typeface="Arial"/>
              </a:rPr>
              <a:t>A P-value of </a:t>
            </a:r>
            <a:r>
              <a:rPr sz="3200" spc="-5" dirty="0">
                <a:latin typeface="Arial"/>
                <a:cs typeface="Arial"/>
              </a:rPr>
              <a:t>0.50 </a:t>
            </a:r>
            <a:r>
              <a:rPr sz="3200" dirty="0">
                <a:latin typeface="Arial"/>
                <a:cs typeface="Arial"/>
              </a:rPr>
              <a:t>means </a:t>
            </a:r>
            <a:r>
              <a:rPr sz="3200" spc="-5" dirty="0">
                <a:latin typeface="Arial"/>
                <a:cs typeface="Arial"/>
              </a:rPr>
              <a:t>that </a:t>
            </a:r>
            <a:r>
              <a:rPr sz="3200" dirty="0">
                <a:latin typeface="Arial"/>
                <a:cs typeface="Arial"/>
              </a:rPr>
              <a:t>if </a:t>
            </a:r>
            <a:r>
              <a:rPr sz="3200" spc="5" dirty="0">
                <a:latin typeface="Arial"/>
                <a:cs typeface="Arial"/>
              </a:rPr>
              <a:t>H</a:t>
            </a:r>
            <a:r>
              <a:rPr sz="3150" spc="7" baseline="-29100" dirty="0">
                <a:latin typeface="Arial"/>
                <a:cs typeface="Arial"/>
              </a:rPr>
              <a:t>0</a:t>
            </a:r>
            <a:r>
              <a:rPr sz="3150" spc="-600" baseline="-29100" dirty="0">
                <a:latin typeface="Arial"/>
                <a:cs typeface="Arial"/>
              </a:rPr>
              <a:t> </a:t>
            </a:r>
            <a:r>
              <a:rPr sz="3200" dirty="0">
                <a:latin typeface="Arial"/>
                <a:cs typeface="Arial"/>
              </a:rPr>
              <a:t>is</a:t>
            </a:r>
            <a:endParaRPr sz="3200">
              <a:latin typeface="Arial"/>
              <a:cs typeface="Arial"/>
            </a:endParaRPr>
          </a:p>
          <a:p>
            <a:pPr marL="12700" marR="5080">
              <a:lnSpc>
                <a:spcPts val="3400"/>
              </a:lnSpc>
              <a:spcBef>
                <a:spcPts val="940"/>
              </a:spcBef>
            </a:pPr>
            <a:r>
              <a:rPr sz="3200" spc="-5" dirty="0">
                <a:latin typeface="Arial"/>
                <a:cs typeface="Arial"/>
              </a:rPr>
              <a:t>true, then the </a:t>
            </a:r>
            <a:r>
              <a:rPr sz="3200" dirty="0">
                <a:latin typeface="Arial"/>
                <a:cs typeface="Arial"/>
              </a:rPr>
              <a:t>observed value of </a:t>
            </a:r>
            <a:r>
              <a:rPr sz="3200" spc="-5" dirty="0">
                <a:latin typeface="Arial"/>
                <a:cs typeface="Arial"/>
              </a:rPr>
              <a:t>the test statistic  </a:t>
            </a:r>
            <a:r>
              <a:rPr sz="3200" dirty="0">
                <a:latin typeface="Arial"/>
                <a:cs typeface="Arial"/>
              </a:rPr>
              <a:t>was in </a:t>
            </a:r>
            <a:r>
              <a:rPr sz="3200" spc="-5" dirty="0">
                <a:latin typeface="Arial"/>
                <a:cs typeface="Arial"/>
              </a:rPr>
              <a:t>the </a:t>
            </a:r>
            <a:r>
              <a:rPr sz="3200" dirty="0">
                <a:latin typeface="Arial"/>
                <a:cs typeface="Arial"/>
              </a:rPr>
              <a:t>most </a:t>
            </a:r>
            <a:r>
              <a:rPr sz="3200" spc="-5" dirty="0">
                <a:latin typeface="Arial"/>
                <a:cs typeface="Arial"/>
              </a:rPr>
              <a:t>extreme </a:t>
            </a:r>
            <a:r>
              <a:rPr sz="3200" dirty="0">
                <a:latin typeface="Arial"/>
                <a:cs typeface="Arial"/>
              </a:rPr>
              <a:t>50% of </a:t>
            </a:r>
            <a:r>
              <a:rPr sz="3200" spc="-5" dirty="0">
                <a:latin typeface="Arial"/>
                <a:cs typeface="Arial"/>
              </a:rPr>
              <a:t>its</a:t>
            </a:r>
            <a:r>
              <a:rPr sz="3200" spc="-10" dirty="0">
                <a:latin typeface="Arial"/>
                <a:cs typeface="Arial"/>
              </a:rPr>
              <a:t> </a:t>
            </a:r>
            <a:r>
              <a:rPr sz="3200" spc="-5" dirty="0">
                <a:latin typeface="Arial"/>
                <a:cs typeface="Arial"/>
              </a:rPr>
              <a:t>distribution.</a:t>
            </a:r>
            <a:endParaRPr sz="3200">
              <a:latin typeface="Arial"/>
              <a:cs typeface="Arial"/>
            </a:endParaRPr>
          </a:p>
          <a:p>
            <a:pPr marL="12700">
              <a:lnSpc>
                <a:spcPts val="3460"/>
              </a:lnSpc>
            </a:pPr>
            <a:r>
              <a:rPr sz="3200" spc="-5" dirty="0">
                <a:latin typeface="Arial"/>
                <a:cs typeface="Arial"/>
              </a:rPr>
              <a:t>This </a:t>
            </a:r>
            <a:r>
              <a:rPr sz="3200" dirty="0">
                <a:latin typeface="Arial"/>
                <a:cs typeface="Arial"/>
              </a:rPr>
              <a:t>is not at all unusual, so </a:t>
            </a:r>
            <a:r>
              <a:rPr sz="3200" spc="5" dirty="0">
                <a:latin typeface="Arial"/>
                <a:cs typeface="Arial"/>
              </a:rPr>
              <a:t>H</a:t>
            </a:r>
            <a:r>
              <a:rPr sz="3150" spc="7" baseline="-29100" dirty="0">
                <a:latin typeface="Arial"/>
                <a:cs typeface="Arial"/>
              </a:rPr>
              <a:t>0 </a:t>
            </a:r>
            <a:r>
              <a:rPr sz="3200" dirty="0">
                <a:latin typeface="Arial"/>
                <a:cs typeface="Arial"/>
              </a:rPr>
              <a:t>is plausible.</a:t>
            </a:r>
            <a:r>
              <a:rPr sz="3200" spc="-114" dirty="0">
                <a:latin typeface="Arial"/>
                <a:cs typeface="Arial"/>
              </a:rPr>
              <a:t> </a:t>
            </a:r>
            <a:r>
              <a:rPr sz="3200" spc="-30" dirty="0">
                <a:latin typeface="Arial"/>
                <a:cs typeface="Arial"/>
              </a:rPr>
              <a:t>We</a:t>
            </a:r>
            <a:endParaRPr sz="3200">
              <a:latin typeface="Arial"/>
              <a:cs typeface="Arial"/>
            </a:endParaRPr>
          </a:p>
          <a:p>
            <a:pPr marL="12700">
              <a:lnSpc>
                <a:spcPct val="100000"/>
              </a:lnSpc>
              <a:spcBef>
                <a:spcPts val="360"/>
              </a:spcBef>
            </a:pPr>
            <a:r>
              <a:rPr sz="3200" dirty="0">
                <a:latin typeface="Arial"/>
                <a:cs typeface="Arial"/>
              </a:rPr>
              <a:t>can never conclude </a:t>
            </a:r>
            <a:r>
              <a:rPr sz="3200" spc="-5" dirty="0">
                <a:latin typeface="Arial"/>
                <a:cs typeface="Arial"/>
              </a:rPr>
              <a:t>that </a:t>
            </a:r>
            <a:r>
              <a:rPr sz="3200" spc="5" dirty="0">
                <a:latin typeface="Arial"/>
                <a:cs typeface="Arial"/>
              </a:rPr>
              <a:t>H</a:t>
            </a:r>
            <a:r>
              <a:rPr sz="3150" spc="7" baseline="-29100" dirty="0">
                <a:latin typeface="Arial"/>
                <a:cs typeface="Arial"/>
              </a:rPr>
              <a:t>1 </a:t>
            </a:r>
            <a:r>
              <a:rPr sz="3200" dirty="0">
                <a:latin typeface="Arial"/>
                <a:cs typeface="Arial"/>
              </a:rPr>
              <a:t>is</a:t>
            </a:r>
            <a:r>
              <a:rPr sz="3200" spc="-25" dirty="0">
                <a:latin typeface="Arial"/>
                <a:cs typeface="Arial"/>
              </a:rPr>
              <a:t> </a:t>
            </a:r>
            <a:r>
              <a:rPr sz="3200" spc="-5" dirty="0">
                <a:latin typeface="Arial"/>
                <a:cs typeface="Arial"/>
              </a:rPr>
              <a:t>false.</a:t>
            </a:r>
            <a:endParaRPr sz="3200">
              <a:latin typeface="Arial"/>
              <a:cs typeface="Arial"/>
            </a:endParaRPr>
          </a:p>
        </p:txBody>
      </p:sp>
      <p:sp>
        <p:nvSpPr>
          <p:cNvPr id="5" name="object 5"/>
          <p:cNvSpPr txBox="1"/>
          <p:nvPr/>
        </p:nvSpPr>
        <p:spPr>
          <a:xfrm>
            <a:off x="596900" y="52146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6" name="object 6"/>
          <p:cNvSpPr txBox="1"/>
          <p:nvPr/>
        </p:nvSpPr>
        <p:spPr>
          <a:xfrm>
            <a:off x="927100" y="4945379"/>
            <a:ext cx="8648065" cy="1117600"/>
          </a:xfrm>
          <a:prstGeom prst="rect">
            <a:avLst/>
          </a:prstGeom>
        </p:spPr>
        <p:txBody>
          <a:bodyPr vert="horz" wrap="square" lIns="0" tIns="12700" rIns="0" bIns="0" rtlCol="0">
            <a:spAutoFit/>
          </a:bodyPr>
          <a:lstStyle/>
          <a:p>
            <a:pPr marL="12700" marR="5080">
              <a:lnSpc>
                <a:spcPct val="112000"/>
              </a:lnSpc>
              <a:spcBef>
                <a:spcPts val="100"/>
              </a:spcBef>
            </a:pPr>
            <a:r>
              <a:rPr sz="3200" dirty="0">
                <a:latin typeface="Arial"/>
                <a:cs typeface="Arial"/>
              </a:rPr>
              <a:t>So </a:t>
            </a:r>
            <a:r>
              <a:rPr sz="3200" spc="-5" dirty="0">
                <a:latin typeface="Arial"/>
                <a:cs typeface="Arial"/>
              </a:rPr>
              <a:t>therefore </a:t>
            </a:r>
            <a:r>
              <a:rPr sz="3200" dirty="0">
                <a:latin typeface="Arial"/>
                <a:cs typeface="Arial"/>
              </a:rPr>
              <a:t>we conclude </a:t>
            </a:r>
            <a:r>
              <a:rPr sz="3200" spc="-5" dirty="0">
                <a:latin typeface="Arial"/>
                <a:cs typeface="Arial"/>
              </a:rPr>
              <a:t>that </a:t>
            </a:r>
            <a:r>
              <a:rPr sz="3200" spc="5" dirty="0">
                <a:latin typeface="Arial"/>
                <a:cs typeface="Arial"/>
              </a:rPr>
              <a:t>H</a:t>
            </a:r>
            <a:r>
              <a:rPr sz="3150" spc="7" baseline="-29100" dirty="0">
                <a:latin typeface="Arial"/>
                <a:cs typeface="Arial"/>
              </a:rPr>
              <a:t>1 </a:t>
            </a:r>
            <a:r>
              <a:rPr sz="3200" dirty="0">
                <a:latin typeface="Arial"/>
                <a:cs typeface="Arial"/>
              </a:rPr>
              <a:t>is plausible as  well.</a:t>
            </a:r>
            <a:endParaRPr sz="3200">
              <a:latin typeface="Arial"/>
              <a:cs typeface="Aria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300" y="5461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7</a:t>
            </a:r>
          </a:p>
        </p:txBody>
      </p:sp>
      <p:sp>
        <p:nvSpPr>
          <p:cNvPr id="3" name="object 3"/>
          <p:cNvSpPr txBox="1"/>
          <p:nvPr/>
        </p:nvSpPr>
        <p:spPr>
          <a:xfrm>
            <a:off x="774700" y="1603654"/>
            <a:ext cx="8630285" cy="4813300"/>
          </a:xfrm>
          <a:prstGeom prst="rect">
            <a:avLst/>
          </a:prstGeom>
        </p:spPr>
        <p:txBody>
          <a:bodyPr vert="horz" wrap="square" lIns="0" tIns="135890" rIns="0" bIns="0" rtlCol="0">
            <a:spAutoFit/>
          </a:bodyPr>
          <a:lstStyle/>
          <a:p>
            <a:pPr marL="12700">
              <a:lnSpc>
                <a:spcPct val="100000"/>
              </a:lnSpc>
              <a:spcBef>
                <a:spcPts val="1070"/>
              </a:spcBef>
            </a:pPr>
            <a:r>
              <a:rPr sz="3100" b="1" spc="-30" dirty="0">
                <a:latin typeface="Arial"/>
                <a:cs typeface="Arial"/>
              </a:rPr>
              <a:t>True </a:t>
            </a:r>
            <a:r>
              <a:rPr sz="3100" b="1" spc="15" dirty="0">
                <a:latin typeface="Arial"/>
                <a:cs typeface="Arial"/>
              </a:rPr>
              <a:t>or </a:t>
            </a:r>
            <a:r>
              <a:rPr sz="3100" b="1" spc="10" dirty="0">
                <a:latin typeface="Arial"/>
                <a:cs typeface="Arial"/>
              </a:rPr>
              <a:t>false: </a:t>
            </a:r>
            <a:r>
              <a:rPr sz="3100" b="1" spc="5" dirty="0">
                <a:latin typeface="Arial"/>
                <a:cs typeface="Arial"/>
              </a:rPr>
              <a:t>If </a:t>
            </a:r>
            <a:r>
              <a:rPr sz="3100" b="1" spc="20" dirty="0">
                <a:latin typeface="Arial"/>
                <a:cs typeface="Arial"/>
              </a:rPr>
              <a:t>P = </a:t>
            </a:r>
            <a:r>
              <a:rPr sz="3100" b="1" spc="15" dirty="0">
                <a:latin typeface="Arial"/>
                <a:cs typeface="Arial"/>
              </a:rPr>
              <a:t>0.02,</a:t>
            </a:r>
            <a:r>
              <a:rPr sz="3100" b="1" spc="-55" dirty="0">
                <a:latin typeface="Arial"/>
                <a:cs typeface="Arial"/>
              </a:rPr>
              <a:t> </a:t>
            </a:r>
            <a:r>
              <a:rPr sz="3100" b="1" spc="15" dirty="0">
                <a:latin typeface="Arial"/>
                <a:cs typeface="Arial"/>
              </a:rPr>
              <a:t>then</a:t>
            </a:r>
            <a:endParaRPr sz="3100">
              <a:latin typeface="Arial"/>
              <a:cs typeface="Arial"/>
            </a:endParaRPr>
          </a:p>
          <a:p>
            <a:pPr marL="448945" marR="293370" indent="-448945">
              <a:lnSpc>
                <a:spcPct val="126299"/>
              </a:lnSpc>
              <a:spcBef>
                <a:spcPts val="5"/>
              </a:spcBef>
              <a:buAutoNum type="alphaLcPeriod"/>
              <a:tabLst>
                <a:tab pos="448945" algn="l"/>
              </a:tabLst>
            </a:pPr>
            <a:r>
              <a:rPr sz="3100" spc="15" dirty="0">
                <a:latin typeface="Arial"/>
                <a:cs typeface="Arial"/>
              </a:rPr>
              <a:t>The </a:t>
            </a:r>
            <a:r>
              <a:rPr sz="3100" spc="10" dirty="0">
                <a:latin typeface="Arial"/>
                <a:cs typeface="Arial"/>
              </a:rPr>
              <a:t>result is statistically significant </a:t>
            </a:r>
            <a:r>
              <a:rPr sz="3100" spc="15" dirty="0">
                <a:latin typeface="Arial"/>
                <a:cs typeface="Arial"/>
              </a:rPr>
              <a:t>at the </a:t>
            </a:r>
            <a:r>
              <a:rPr sz="3100" spc="25" dirty="0">
                <a:latin typeface="Arial"/>
                <a:cs typeface="Arial"/>
              </a:rPr>
              <a:t>5%  </a:t>
            </a:r>
            <a:r>
              <a:rPr sz="3100" spc="10" dirty="0">
                <a:latin typeface="Arial"/>
                <a:cs typeface="Arial"/>
              </a:rPr>
              <a:t>level.</a:t>
            </a:r>
            <a:endParaRPr sz="3100">
              <a:latin typeface="Arial"/>
              <a:cs typeface="Arial"/>
            </a:endParaRPr>
          </a:p>
          <a:p>
            <a:pPr marL="454659" marR="293370" indent="-441959">
              <a:lnSpc>
                <a:spcPts val="4800"/>
              </a:lnSpc>
              <a:spcBef>
                <a:spcPts val="240"/>
              </a:spcBef>
              <a:buAutoNum type="alphaLcPeriod"/>
              <a:tabLst>
                <a:tab pos="448945" algn="l"/>
              </a:tabLst>
            </a:pPr>
            <a:r>
              <a:rPr sz="3100" spc="15" dirty="0">
                <a:latin typeface="Arial"/>
                <a:cs typeface="Arial"/>
              </a:rPr>
              <a:t>The </a:t>
            </a:r>
            <a:r>
              <a:rPr sz="3100" spc="10" dirty="0">
                <a:latin typeface="Arial"/>
                <a:cs typeface="Arial"/>
              </a:rPr>
              <a:t>result is statistically significant </a:t>
            </a:r>
            <a:r>
              <a:rPr sz="3100" spc="15" dirty="0">
                <a:latin typeface="Arial"/>
                <a:cs typeface="Arial"/>
              </a:rPr>
              <a:t>at the </a:t>
            </a:r>
            <a:r>
              <a:rPr sz="3100" spc="25" dirty="0">
                <a:latin typeface="Arial"/>
                <a:cs typeface="Arial"/>
              </a:rPr>
              <a:t>1%  </a:t>
            </a:r>
            <a:r>
              <a:rPr sz="3100" spc="10" dirty="0">
                <a:latin typeface="Arial"/>
                <a:cs typeface="Arial"/>
              </a:rPr>
              <a:t>level.</a:t>
            </a:r>
            <a:endParaRPr sz="3100">
              <a:latin typeface="Arial"/>
              <a:cs typeface="Arial"/>
            </a:endParaRPr>
          </a:p>
          <a:p>
            <a:pPr marL="425450" indent="-412750">
              <a:lnSpc>
                <a:spcPct val="100000"/>
              </a:lnSpc>
              <a:spcBef>
                <a:spcPts val="640"/>
              </a:spcBef>
              <a:buAutoNum type="alphaLcPeriod"/>
              <a:tabLst>
                <a:tab pos="426084" algn="l"/>
              </a:tabLst>
            </a:pPr>
            <a:r>
              <a:rPr sz="3100" spc="15" dirty="0">
                <a:latin typeface="Arial"/>
                <a:cs typeface="Arial"/>
              </a:rPr>
              <a:t>The </a:t>
            </a:r>
            <a:r>
              <a:rPr sz="3100" spc="10" dirty="0">
                <a:latin typeface="Arial"/>
                <a:cs typeface="Arial"/>
              </a:rPr>
              <a:t>null </a:t>
            </a:r>
            <a:r>
              <a:rPr sz="3100" spc="15" dirty="0">
                <a:latin typeface="Arial"/>
                <a:cs typeface="Arial"/>
              </a:rPr>
              <a:t>hypothesis </a:t>
            </a:r>
            <a:r>
              <a:rPr sz="3100" spc="10" dirty="0">
                <a:latin typeface="Arial"/>
                <a:cs typeface="Arial"/>
              </a:rPr>
              <a:t>is </a:t>
            </a:r>
            <a:r>
              <a:rPr sz="3100" spc="15" dirty="0">
                <a:latin typeface="Arial"/>
                <a:cs typeface="Arial"/>
              </a:rPr>
              <a:t>rejected at the </a:t>
            </a:r>
            <a:r>
              <a:rPr sz="3100" spc="25" dirty="0">
                <a:latin typeface="Arial"/>
                <a:cs typeface="Arial"/>
              </a:rPr>
              <a:t>5%</a:t>
            </a:r>
            <a:r>
              <a:rPr sz="3100" spc="-50" dirty="0">
                <a:latin typeface="Arial"/>
                <a:cs typeface="Arial"/>
              </a:rPr>
              <a:t> </a:t>
            </a:r>
            <a:r>
              <a:rPr sz="3100" spc="10" dirty="0">
                <a:latin typeface="Arial"/>
                <a:cs typeface="Arial"/>
              </a:rPr>
              <a:t>level.</a:t>
            </a:r>
            <a:endParaRPr sz="3100">
              <a:latin typeface="Arial"/>
              <a:cs typeface="Arial"/>
            </a:endParaRPr>
          </a:p>
          <a:p>
            <a:pPr marL="448945" marR="1022985" indent="-448945">
              <a:lnSpc>
                <a:spcPct val="126299"/>
              </a:lnSpc>
              <a:buAutoNum type="alphaLcPeriod"/>
              <a:tabLst>
                <a:tab pos="448945" algn="l"/>
              </a:tabLst>
            </a:pPr>
            <a:r>
              <a:rPr sz="3100" spc="15" dirty="0">
                <a:latin typeface="Arial"/>
                <a:cs typeface="Arial"/>
              </a:rPr>
              <a:t>The </a:t>
            </a:r>
            <a:r>
              <a:rPr sz="3100" spc="10" dirty="0">
                <a:latin typeface="Arial"/>
                <a:cs typeface="Arial"/>
              </a:rPr>
              <a:t>null </a:t>
            </a:r>
            <a:r>
              <a:rPr sz="3100" spc="15" dirty="0">
                <a:latin typeface="Arial"/>
                <a:cs typeface="Arial"/>
              </a:rPr>
              <a:t>hypothesis </a:t>
            </a:r>
            <a:r>
              <a:rPr sz="3100" spc="10" dirty="0">
                <a:latin typeface="Arial"/>
                <a:cs typeface="Arial"/>
              </a:rPr>
              <a:t>is </a:t>
            </a:r>
            <a:r>
              <a:rPr sz="3100" spc="15" dirty="0">
                <a:latin typeface="Arial"/>
                <a:cs typeface="Arial"/>
              </a:rPr>
              <a:t>rejected at the</a:t>
            </a:r>
            <a:r>
              <a:rPr sz="3100" spc="-70" dirty="0">
                <a:latin typeface="Arial"/>
                <a:cs typeface="Arial"/>
              </a:rPr>
              <a:t> </a:t>
            </a:r>
            <a:r>
              <a:rPr sz="3100" spc="25" dirty="0">
                <a:latin typeface="Arial"/>
                <a:cs typeface="Arial"/>
              </a:rPr>
              <a:t>1%  </a:t>
            </a:r>
            <a:r>
              <a:rPr sz="3100" spc="10" dirty="0">
                <a:latin typeface="Arial"/>
                <a:cs typeface="Arial"/>
              </a:rPr>
              <a:t>level.</a:t>
            </a:r>
            <a:endParaRPr sz="3100">
              <a:latin typeface="Arial"/>
              <a:cs typeface="Aria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860">
              <a:lnSpc>
                <a:spcPct val="100000"/>
              </a:lnSpc>
              <a:spcBef>
                <a:spcPts val="100"/>
              </a:spcBef>
              <a:tabLst>
                <a:tab pos="2413635" algn="l"/>
                <a:tab pos="2879725" algn="l"/>
              </a:tabLst>
            </a:pPr>
            <a:r>
              <a:rPr spc="-5" dirty="0"/>
              <a:t>Problem	</a:t>
            </a:r>
            <a:r>
              <a:rPr dirty="0"/>
              <a:t>7	:</a:t>
            </a:r>
            <a:r>
              <a:rPr spc="-85" dirty="0"/>
              <a:t> </a:t>
            </a:r>
            <a:r>
              <a:rPr spc="-5" dirty="0"/>
              <a:t>Solution</a:t>
            </a:r>
          </a:p>
        </p:txBody>
      </p:sp>
      <p:sp>
        <p:nvSpPr>
          <p:cNvPr id="3" name="object 3"/>
          <p:cNvSpPr txBox="1"/>
          <p:nvPr/>
        </p:nvSpPr>
        <p:spPr>
          <a:xfrm>
            <a:off x="596900" y="1718564"/>
            <a:ext cx="8904605" cy="4374515"/>
          </a:xfrm>
          <a:prstGeom prst="rect">
            <a:avLst/>
          </a:prstGeom>
        </p:spPr>
        <p:txBody>
          <a:bodyPr vert="horz" wrap="square" lIns="0" tIns="48895" rIns="0" bIns="0" rtlCol="0">
            <a:spAutoFit/>
          </a:bodyPr>
          <a:lstStyle/>
          <a:p>
            <a:pPr marL="342900" marR="845819" indent="-330200">
              <a:lnSpc>
                <a:spcPts val="2600"/>
              </a:lnSpc>
              <a:spcBef>
                <a:spcPts val="385"/>
              </a:spcBef>
              <a:buAutoNum type="alphaLcParenBoth"/>
              <a:tabLst>
                <a:tab pos="464184" algn="l"/>
              </a:tabLst>
            </a:pPr>
            <a:r>
              <a:rPr sz="2350" b="1" spc="-20" dirty="0">
                <a:latin typeface="Arial"/>
                <a:cs typeface="Arial"/>
              </a:rPr>
              <a:t>True. </a:t>
            </a:r>
            <a:r>
              <a:rPr sz="2350" b="1" spc="5" dirty="0">
                <a:latin typeface="Arial"/>
                <a:cs typeface="Arial"/>
              </a:rPr>
              <a:t>The result is statistically significant at any level  greater than or equal to</a:t>
            </a:r>
            <a:r>
              <a:rPr sz="2350" b="1" spc="-15" dirty="0">
                <a:latin typeface="Arial"/>
                <a:cs typeface="Arial"/>
              </a:rPr>
              <a:t> </a:t>
            </a:r>
            <a:r>
              <a:rPr sz="2350" b="1" spc="10" dirty="0">
                <a:latin typeface="Arial"/>
                <a:cs typeface="Arial"/>
              </a:rPr>
              <a:t>2%.</a:t>
            </a:r>
            <a:endParaRPr sz="2350">
              <a:latin typeface="Arial"/>
              <a:cs typeface="Arial"/>
            </a:endParaRPr>
          </a:p>
          <a:p>
            <a:pPr>
              <a:lnSpc>
                <a:spcPct val="100000"/>
              </a:lnSpc>
              <a:buAutoNum type="alphaLcParenBoth"/>
            </a:pPr>
            <a:endParaRPr sz="2600">
              <a:latin typeface="Times New Roman"/>
              <a:cs typeface="Times New Roman"/>
            </a:endParaRPr>
          </a:p>
          <a:p>
            <a:pPr marL="342900" marR="5080" indent="-330200">
              <a:lnSpc>
                <a:spcPts val="2500"/>
              </a:lnSpc>
              <a:spcBef>
                <a:spcPts val="1590"/>
              </a:spcBef>
              <a:buAutoNum type="alphaLcParenBoth"/>
              <a:tabLst>
                <a:tab pos="464184" algn="l"/>
              </a:tabLst>
            </a:pPr>
            <a:r>
              <a:rPr sz="2350" spc="5" dirty="0">
                <a:latin typeface="Arial"/>
                <a:cs typeface="Arial"/>
              </a:rPr>
              <a:t>False. </a:t>
            </a:r>
            <a:r>
              <a:rPr sz="2350" spc="10" dirty="0">
                <a:latin typeface="Arial"/>
                <a:cs typeface="Arial"/>
              </a:rPr>
              <a:t>P &gt; </a:t>
            </a:r>
            <a:r>
              <a:rPr sz="2350" spc="5" dirty="0">
                <a:latin typeface="Arial"/>
                <a:cs typeface="Arial"/>
              </a:rPr>
              <a:t>0.01, so the result is not statistically significant at</a:t>
            </a:r>
            <a:r>
              <a:rPr sz="2350" spc="-90" dirty="0">
                <a:latin typeface="Arial"/>
                <a:cs typeface="Arial"/>
              </a:rPr>
              <a:t> </a:t>
            </a:r>
            <a:r>
              <a:rPr sz="2350" spc="5" dirty="0">
                <a:latin typeface="Arial"/>
                <a:cs typeface="Arial"/>
              </a:rPr>
              <a:t>the  </a:t>
            </a:r>
            <a:r>
              <a:rPr sz="2350" spc="10" dirty="0">
                <a:latin typeface="Arial"/>
                <a:cs typeface="Arial"/>
              </a:rPr>
              <a:t>1%</a:t>
            </a:r>
            <a:r>
              <a:rPr sz="2350" dirty="0">
                <a:latin typeface="Arial"/>
                <a:cs typeface="Arial"/>
              </a:rPr>
              <a:t> </a:t>
            </a:r>
            <a:r>
              <a:rPr sz="2350" spc="5" dirty="0">
                <a:latin typeface="Arial"/>
                <a:cs typeface="Arial"/>
              </a:rPr>
              <a:t>level.</a:t>
            </a:r>
            <a:endParaRPr sz="2350">
              <a:latin typeface="Arial"/>
              <a:cs typeface="Arial"/>
            </a:endParaRPr>
          </a:p>
          <a:p>
            <a:pPr>
              <a:lnSpc>
                <a:spcPct val="100000"/>
              </a:lnSpc>
              <a:buAutoNum type="alphaLcParenBoth"/>
            </a:pPr>
            <a:endParaRPr sz="2600">
              <a:latin typeface="Times New Roman"/>
              <a:cs typeface="Times New Roman"/>
            </a:endParaRPr>
          </a:p>
          <a:p>
            <a:pPr marL="342900" marR="426720" indent="-330200">
              <a:lnSpc>
                <a:spcPts val="2500"/>
              </a:lnSpc>
              <a:spcBef>
                <a:spcPts val="1610"/>
              </a:spcBef>
              <a:buAutoNum type="alphaLcParenBoth"/>
              <a:tabLst>
                <a:tab pos="464184" algn="l"/>
              </a:tabLst>
            </a:pPr>
            <a:r>
              <a:rPr sz="2350" b="1" spc="-20" dirty="0">
                <a:latin typeface="Arial"/>
                <a:cs typeface="Arial"/>
              </a:rPr>
              <a:t>True. </a:t>
            </a:r>
            <a:r>
              <a:rPr sz="2350" b="1" spc="5" dirty="0">
                <a:latin typeface="Arial"/>
                <a:cs typeface="Arial"/>
              </a:rPr>
              <a:t>The </a:t>
            </a:r>
            <a:r>
              <a:rPr sz="2350" b="1" dirty="0">
                <a:latin typeface="Arial"/>
                <a:cs typeface="Arial"/>
              </a:rPr>
              <a:t>null </a:t>
            </a:r>
            <a:r>
              <a:rPr sz="2350" b="1" spc="5" dirty="0">
                <a:latin typeface="Arial"/>
                <a:cs typeface="Arial"/>
              </a:rPr>
              <a:t>hypothesis is rejected at any level greater  than or equal to</a:t>
            </a:r>
            <a:r>
              <a:rPr sz="2350" b="1" spc="-15" dirty="0">
                <a:latin typeface="Arial"/>
                <a:cs typeface="Arial"/>
              </a:rPr>
              <a:t> </a:t>
            </a:r>
            <a:r>
              <a:rPr sz="2350" b="1" spc="10" dirty="0">
                <a:latin typeface="Arial"/>
                <a:cs typeface="Arial"/>
              </a:rPr>
              <a:t>2%.</a:t>
            </a:r>
            <a:endParaRPr sz="2350">
              <a:latin typeface="Arial"/>
              <a:cs typeface="Arial"/>
            </a:endParaRPr>
          </a:p>
          <a:p>
            <a:pPr>
              <a:lnSpc>
                <a:spcPct val="100000"/>
              </a:lnSpc>
              <a:buAutoNum type="alphaLcParenBoth"/>
            </a:pPr>
            <a:endParaRPr sz="2600">
              <a:latin typeface="Times New Roman"/>
              <a:cs typeface="Times New Roman"/>
            </a:endParaRPr>
          </a:p>
          <a:p>
            <a:pPr marL="342900" marR="37465" indent="-330200">
              <a:lnSpc>
                <a:spcPts val="2500"/>
              </a:lnSpc>
              <a:spcBef>
                <a:spcPts val="1610"/>
              </a:spcBef>
              <a:buAutoNum type="alphaLcParenBoth"/>
              <a:tabLst>
                <a:tab pos="464184" algn="l"/>
              </a:tabLst>
            </a:pPr>
            <a:r>
              <a:rPr sz="2350" spc="5" dirty="0">
                <a:latin typeface="Arial"/>
                <a:cs typeface="Arial"/>
              </a:rPr>
              <a:t>False. </a:t>
            </a:r>
            <a:r>
              <a:rPr sz="2350" spc="10" dirty="0">
                <a:latin typeface="Arial"/>
                <a:cs typeface="Arial"/>
              </a:rPr>
              <a:t>P &gt; </a:t>
            </a:r>
            <a:r>
              <a:rPr sz="2350" spc="5" dirty="0">
                <a:latin typeface="Arial"/>
                <a:cs typeface="Arial"/>
              </a:rPr>
              <a:t>0.01, so the null hypothesis is not rejected at the </a:t>
            </a:r>
            <a:r>
              <a:rPr sz="2350" spc="10" dirty="0">
                <a:latin typeface="Arial"/>
                <a:cs typeface="Arial"/>
              </a:rPr>
              <a:t>1%  </a:t>
            </a:r>
            <a:r>
              <a:rPr sz="2350" spc="5" dirty="0">
                <a:latin typeface="Arial"/>
                <a:cs typeface="Arial"/>
              </a:rPr>
              <a:t>level.</a:t>
            </a:r>
            <a:endParaRPr sz="2350">
              <a:latin typeface="Arial"/>
              <a:cs typeface="Aria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300" y="5461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8</a:t>
            </a:r>
          </a:p>
        </p:txBody>
      </p:sp>
      <p:sp>
        <p:nvSpPr>
          <p:cNvPr id="3" name="object 3"/>
          <p:cNvSpPr txBox="1"/>
          <p:nvPr/>
        </p:nvSpPr>
        <p:spPr>
          <a:xfrm>
            <a:off x="596900" y="1728723"/>
            <a:ext cx="5567045" cy="435609"/>
          </a:xfrm>
          <a:prstGeom prst="rect">
            <a:avLst/>
          </a:prstGeom>
        </p:spPr>
        <p:txBody>
          <a:bodyPr vert="horz" wrap="square" lIns="0" tIns="17145" rIns="0" bIns="0" rtlCol="0">
            <a:spAutoFit/>
          </a:bodyPr>
          <a:lstStyle/>
          <a:p>
            <a:pPr marL="12700">
              <a:lnSpc>
                <a:spcPct val="100000"/>
              </a:lnSpc>
              <a:spcBef>
                <a:spcPts val="135"/>
              </a:spcBef>
            </a:pPr>
            <a:r>
              <a:rPr sz="2650" spc="20" dirty="0">
                <a:latin typeface="Arial"/>
                <a:cs typeface="Arial"/>
              </a:rPr>
              <a:t>George </a:t>
            </a:r>
            <a:r>
              <a:rPr sz="2650" spc="15" dirty="0">
                <a:latin typeface="Arial"/>
                <a:cs typeface="Arial"/>
              </a:rPr>
              <a:t>performed </a:t>
            </a:r>
            <a:r>
              <a:rPr sz="2650" spc="20" dirty="0">
                <a:latin typeface="Arial"/>
                <a:cs typeface="Arial"/>
              </a:rPr>
              <a:t>a </a:t>
            </a:r>
            <a:r>
              <a:rPr sz="2650" spc="15" dirty="0">
                <a:latin typeface="Arial"/>
                <a:cs typeface="Arial"/>
              </a:rPr>
              <a:t>hypothesis</a:t>
            </a:r>
            <a:r>
              <a:rPr sz="2650" spc="-40" dirty="0">
                <a:latin typeface="Arial"/>
                <a:cs typeface="Arial"/>
              </a:rPr>
              <a:t> </a:t>
            </a:r>
            <a:r>
              <a:rPr sz="2650" spc="10" dirty="0">
                <a:latin typeface="Arial"/>
                <a:cs typeface="Arial"/>
              </a:rPr>
              <a:t>test.</a:t>
            </a:r>
            <a:endParaRPr sz="2650">
              <a:latin typeface="Arial"/>
              <a:cs typeface="Arial"/>
            </a:endParaRPr>
          </a:p>
        </p:txBody>
      </p:sp>
      <p:sp>
        <p:nvSpPr>
          <p:cNvPr id="4" name="object 4"/>
          <p:cNvSpPr txBox="1"/>
          <p:nvPr/>
        </p:nvSpPr>
        <p:spPr>
          <a:xfrm>
            <a:off x="596900" y="2373680"/>
            <a:ext cx="114300" cy="210185"/>
          </a:xfrm>
          <a:prstGeom prst="rect">
            <a:avLst/>
          </a:prstGeom>
        </p:spPr>
        <p:txBody>
          <a:bodyPr vert="horz" wrap="square" lIns="0" tIns="13970" rIns="0" bIns="0" rtlCol="0">
            <a:spAutoFit/>
          </a:bodyPr>
          <a:lstStyle/>
          <a:p>
            <a:pPr marL="12700">
              <a:lnSpc>
                <a:spcPct val="100000"/>
              </a:lnSpc>
              <a:spcBef>
                <a:spcPts val="110"/>
              </a:spcBef>
            </a:pPr>
            <a:r>
              <a:rPr sz="1200" spc="-30" dirty="0">
                <a:latin typeface="Trebuchet MS"/>
                <a:cs typeface="Trebuchet MS"/>
              </a:rPr>
              <a:t>●</a:t>
            </a:r>
            <a:endParaRPr sz="1200">
              <a:latin typeface="Trebuchet MS"/>
              <a:cs typeface="Trebuchet MS"/>
            </a:endParaRPr>
          </a:p>
        </p:txBody>
      </p:sp>
      <p:sp>
        <p:nvSpPr>
          <p:cNvPr id="5" name="object 5"/>
          <p:cNvSpPr txBox="1"/>
          <p:nvPr/>
        </p:nvSpPr>
        <p:spPr>
          <a:xfrm>
            <a:off x="596900" y="2894380"/>
            <a:ext cx="114300" cy="210185"/>
          </a:xfrm>
          <a:prstGeom prst="rect">
            <a:avLst/>
          </a:prstGeom>
        </p:spPr>
        <p:txBody>
          <a:bodyPr vert="horz" wrap="square" lIns="0" tIns="13970" rIns="0" bIns="0" rtlCol="0">
            <a:spAutoFit/>
          </a:bodyPr>
          <a:lstStyle/>
          <a:p>
            <a:pPr marL="12700">
              <a:lnSpc>
                <a:spcPct val="100000"/>
              </a:lnSpc>
              <a:spcBef>
                <a:spcPts val="110"/>
              </a:spcBef>
            </a:pPr>
            <a:r>
              <a:rPr sz="1200" spc="-30" dirty="0">
                <a:latin typeface="Trebuchet MS"/>
                <a:cs typeface="Trebuchet MS"/>
              </a:rPr>
              <a:t>●</a:t>
            </a:r>
            <a:endParaRPr sz="1200">
              <a:latin typeface="Trebuchet MS"/>
              <a:cs typeface="Trebuchet MS"/>
            </a:endParaRPr>
          </a:p>
        </p:txBody>
      </p:sp>
      <p:sp>
        <p:nvSpPr>
          <p:cNvPr id="6" name="object 6"/>
          <p:cNvSpPr txBox="1"/>
          <p:nvPr/>
        </p:nvSpPr>
        <p:spPr>
          <a:xfrm>
            <a:off x="596900" y="4138980"/>
            <a:ext cx="114300" cy="210185"/>
          </a:xfrm>
          <a:prstGeom prst="rect">
            <a:avLst/>
          </a:prstGeom>
        </p:spPr>
        <p:txBody>
          <a:bodyPr vert="horz" wrap="square" lIns="0" tIns="13970" rIns="0" bIns="0" rtlCol="0">
            <a:spAutoFit/>
          </a:bodyPr>
          <a:lstStyle/>
          <a:p>
            <a:pPr marL="12700">
              <a:lnSpc>
                <a:spcPct val="100000"/>
              </a:lnSpc>
              <a:spcBef>
                <a:spcPts val="110"/>
              </a:spcBef>
            </a:pPr>
            <a:r>
              <a:rPr sz="1200" spc="-30" dirty="0">
                <a:latin typeface="Trebuchet MS"/>
                <a:cs typeface="Trebuchet MS"/>
              </a:rPr>
              <a:t>●</a:t>
            </a:r>
            <a:endParaRPr sz="1200">
              <a:latin typeface="Trebuchet MS"/>
              <a:cs typeface="Trebuchet MS"/>
            </a:endParaRPr>
          </a:p>
        </p:txBody>
      </p:sp>
      <p:sp>
        <p:nvSpPr>
          <p:cNvPr id="7" name="object 7"/>
          <p:cNvSpPr txBox="1"/>
          <p:nvPr/>
        </p:nvSpPr>
        <p:spPr>
          <a:xfrm>
            <a:off x="876300" y="2125675"/>
            <a:ext cx="8540115" cy="2679700"/>
          </a:xfrm>
          <a:prstGeom prst="rect">
            <a:avLst/>
          </a:prstGeom>
        </p:spPr>
        <p:txBody>
          <a:bodyPr vert="horz" wrap="square" lIns="0" tIns="128270" rIns="0" bIns="0" rtlCol="0">
            <a:spAutoFit/>
          </a:bodyPr>
          <a:lstStyle/>
          <a:p>
            <a:pPr marL="12700">
              <a:lnSpc>
                <a:spcPct val="100000"/>
              </a:lnSpc>
              <a:spcBef>
                <a:spcPts val="1010"/>
              </a:spcBef>
            </a:pPr>
            <a:r>
              <a:rPr sz="2650" spc="15" dirty="0">
                <a:latin typeface="Arial"/>
                <a:cs typeface="Arial"/>
              </a:rPr>
              <a:t>Luis </a:t>
            </a:r>
            <a:r>
              <a:rPr sz="2650" spc="20" dirty="0">
                <a:latin typeface="Arial"/>
                <a:cs typeface="Arial"/>
              </a:rPr>
              <a:t>checked </a:t>
            </a:r>
            <a:r>
              <a:rPr sz="2650" spc="10" dirty="0">
                <a:latin typeface="Arial"/>
                <a:cs typeface="Arial"/>
              </a:rPr>
              <a:t>George’s </a:t>
            </a:r>
            <a:r>
              <a:rPr sz="2650" spc="20" dirty="0">
                <a:latin typeface="Arial"/>
                <a:cs typeface="Arial"/>
              </a:rPr>
              <a:t>work by </a:t>
            </a:r>
            <a:r>
              <a:rPr sz="2650" spc="15" dirty="0">
                <a:latin typeface="Arial"/>
                <a:cs typeface="Arial"/>
              </a:rPr>
              <a:t>redoing the</a:t>
            </a:r>
            <a:r>
              <a:rPr sz="2650" spc="-65" dirty="0">
                <a:latin typeface="Arial"/>
                <a:cs typeface="Arial"/>
              </a:rPr>
              <a:t> </a:t>
            </a:r>
            <a:r>
              <a:rPr sz="2650" spc="15" dirty="0">
                <a:latin typeface="Arial"/>
                <a:cs typeface="Arial"/>
              </a:rPr>
              <a:t>calculations.</a:t>
            </a:r>
            <a:endParaRPr sz="2650">
              <a:latin typeface="Arial"/>
              <a:cs typeface="Arial"/>
            </a:endParaRPr>
          </a:p>
          <a:p>
            <a:pPr marL="12700" marR="5080">
              <a:lnSpc>
                <a:spcPts val="2900"/>
              </a:lnSpc>
              <a:spcBef>
                <a:spcPts val="1250"/>
              </a:spcBef>
            </a:pPr>
            <a:r>
              <a:rPr sz="2650" spc="15" dirty="0">
                <a:latin typeface="Arial"/>
                <a:cs typeface="Arial"/>
              </a:rPr>
              <a:t>Both </a:t>
            </a:r>
            <a:r>
              <a:rPr sz="2650" spc="20" dirty="0">
                <a:latin typeface="Arial"/>
                <a:cs typeface="Arial"/>
              </a:rPr>
              <a:t>George and </a:t>
            </a:r>
            <a:r>
              <a:rPr sz="2650" spc="15" dirty="0">
                <a:latin typeface="Arial"/>
                <a:cs typeface="Arial"/>
              </a:rPr>
              <a:t>Luis agree </a:t>
            </a:r>
            <a:r>
              <a:rPr sz="2650" spc="10" dirty="0">
                <a:latin typeface="Arial"/>
                <a:cs typeface="Arial"/>
              </a:rPr>
              <a:t>that </a:t>
            </a:r>
            <a:r>
              <a:rPr sz="2650" spc="15" dirty="0">
                <a:latin typeface="Arial"/>
                <a:cs typeface="Arial"/>
              </a:rPr>
              <a:t>the result </a:t>
            </a:r>
            <a:r>
              <a:rPr sz="2650" spc="20" dirty="0">
                <a:latin typeface="Arial"/>
                <a:cs typeface="Arial"/>
              </a:rPr>
              <a:t>was  </a:t>
            </a:r>
            <a:r>
              <a:rPr sz="2650" spc="10" dirty="0">
                <a:latin typeface="Arial"/>
                <a:cs typeface="Arial"/>
              </a:rPr>
              <a:t>statistically significant </a:t>
            </a:r>
            <a:r>
              <a:rPr sz="2650" spc="15" dirty="0">
                <a:latin typeface="Arial"/>
                <a:cs typeface="Arial"/>
              </a:rPr>
              <a:t>the </a:t>
            </a:r>
            <a:r>
              <a:rPr sz="2650" spc="25" dirty="0">
                <a:latin typeface="Arial"/>
                <a:cs typeface="Arial"/>
              </a:rPr>
              <a:t>5% </a:t>
            </a:r>
            <a:r>
              <a:rPr sz="2650" spc="10" dirty="0">
                <a:latin typeface="Arial"/>
                <a:cs typeface="Arial"/>
              </a:rPr>
              <a:t>level, </a:t>
            </a:r>
            <a:r>
              <a:rPr sz="2650" spc="15" dirty="0">
                <a:latin typeface="Arial"/>
                <a:cs typeface="Arial"/>
              </a:rPr>
              <a:t>but they got </a:t>
            </a:r>
            <a:r>
              <a:rPr sz="2650" spc="5" dirty="0">
                <a:latin typeface="Arial"/>
                <a:cs typeface="Arial"/>
              </a:rPr>
              <a:t>different  </a:t>
            </a:r>
            <a:r>
              <a:rPr sz="2650" spc="15" dirty="0">
                <a:latin typeface="Arial"/>
                <a:cs typeface="Arial"/>
              </a:rPr>
              <a:t>P-values.</a:t>
            </a:r>
            <a:endParaRPr sz="2650">
              <a:latin typeface="Arial"/>
              <a:cs typeface="Arial"/>
            </a:endParaRPr>
          </a:p>
          <a:p>
            <a:pPr marL="12700" marR="263525">
              <a:lnSpc>
                <a:spcPts val="2900"/>
              </a:lnSpc>
              <a:spcBef>
                <a:spcPts val="1100"/>
              </a:spcBef>
            </a:pPr>
            <a:r>
              <a:rPr sz="2650" spc="20" dirty="0">
                <a:latin typeface="Arial"/>
                <a:cs typeface="Arial"/>
              </a:rPr>
              <a:t>George </a:t>
            </a:r>
            <a:r>
              <a:rPr sz="2650" spc="15" dirty="0">
                <a:latin typeface="Arial"/>
                <a:cs typeface="Arial"/>
              </a:rPr>
              <a:t>got </a:t>
            </a:r>
            <a:r>
              <a:rPr sz="2650" spc="20" dirty="0">
                <a:latin typeface="Arial"/>
                <a:cs typeface="Arial"/>
              </a:rPr>
              <a:t>a </a:t>
            </a:r>
            <a:r>
              <a:rPr sz="2650" spc="15" dirty="0">
                <a:latin typeface="Arial"/>
                <a:cs typeface="Arial"/>
              </a:rPr>
              <a:t>P-value of 0.20 </a:t>
            </a:r>
            <a:r>
              <a:rPr sz="2650" spc="20" dirty="0">
                <a:latin typeface="Arial"/>
                <a:cs typeface="Arial"/>
              </a:rPr>
              <a:t>and </a:t>
            </a:r>
            <a:r>
              <a:rPr sz="2650" spc="15" dirty="0">
                <a:latin typeface="Arial"/>
                <a:cs typeface="Arial"/>
              </a:rPr>
              <a:t>Luis got </a:t>
            </a:r>
            <a:r>
              <a:rPr sz="2650" spc="20" dirty="0">
                <a:latin typeface="Arial"/>
                <a:cs typeface="Arial"/>
              </a:rPr>
              <a:t>a </a:t>
            </a:r>
            <a:r>
              <a:rPr sz="2650" spc="15" dirty="0">
                <a:latin typeface="Arial"/>
                <a:cs typeface="Arial"/>
              </a:rPr>
              <a:t>P-value</a:t>
            </a:r>
            <a:r>
              <a:rPr sz="2650" spc="-70" dirty="0">
                <a:latin typeface="Arial"/>
                <a:cs typeface="Arial"/>
              </a:rPr>
              <a:t> </a:t>
            </a:r>
            <a:r>
              <a:rPr sz="2650" spc="15" dirty="0">
                <a:latin typeface="Arial"/>
                <a:cs typeface="Arial"/>
              </a:rPr>
              <a:t>of  </a:t>
            </a:r>
            <a:r>
              <a:rPr sz="2650" spc="10" dirty="0">
                <a:latin typeface="Arial"/>
                <a:cs typeface="Arial"/>
              </a:rPr>
              <a:t>0.02.</a:t>
            </a:r>
            <a:endParaRPr sz="2650">
              <a:latin typeface="Arial"/>
              <a:cs typeface="Arial"/>
            </a:endParaRPr>
          </a:p>
        </p:txBody>
      </p:sp>
      <p:sp>
        <p:nvSpPr>
          <p:cNvPr id="8" name="object 8"/>
          <p:cNvSpPr txBox="1"/>
          <p:nvPr/>
        </p:nvSpPr>
        <p:spPr>
          <a:xfrm>
            <a:off x="596900" y="4779975"/>
            <a:ext cx="8910320" cy="1066800"/>
          </a:xfrm>
          <a:prstGeom prst="rect">
            <a:avLst/>
          </a:prstGeom>
        </p:spPr>
        <p:txBody>
          <a:bodyPr vert="horz" wrap="square" lIns="0" tIns="128270" rIns="0" bIns="0" rtlCol="0">
            <a:spAutoFit/>
          </a:bodyPr>
          <a:lstStyle/>
          <a:p>
            <a:pPr marL="410845" indent="-398145">
              <a:lnSpc>
                <a:spcPct val="100000"/>
              </a:lnSpc>
              <a:spcBef>
                <a:spcPts val="1010"/>
              </a:spcBef>
              <a:buAutoNum type="alphaLcParenR"/>
              <a:tabLst>
                <a:tab pos="411480" algn="l"/>
              </a:tabLst>
            </a:pPr>
            <a:r>
              <a:rPr sz="2650" b="1" spc="10" dirty="0">
                <a:latin typeface="Arial"/>
                <a:cs typeface="Arial"/>
              </a:rPr>
              <a:t>Is </a:t>
            </a:r>
            <a:r>
              <a:rPr sz="2650" b="1" spc="5" dirty="0">
                <a:latin typeface="Arial"/>
                <a:cs typeface="Arial"/>
              </a:rPr>
              <a:t>it </a:t>
            </a:r>
            <a:r>
              <a:rPr sz="2650" b="1" spc="15" dirty="0">
                <a:latin typeface="Arial"/>
                <a:cs typeface="Arial"/>
              </a:rPr>
              <a:t>possible that </a:t>
            </a:r>
            <a:r>
              <a:rPr sz="2650" b="1" spc="5" dirty="0">
                <a:latin typeface="Arial"/>
                <a:cs typeface="Arial"/>
              </a:rPr>
              <a:t>George’s </a:t>
            </a:r>
            <a:r>
              <a:rPr sz="2650" b="1" spc="15" dirty="0">
                <a:latin typeface="Arial"/>
                <a:cs typeface="Arial"/>
              </a:rPr>
              <a:t>work </a:t>
            </a:r>
            <a:r>
              <a:rPr sz="2650" b="1" spc="10" dirty="0">
                <a:latin typeface="Arial"/>
                <a:cs typeface="Arial"/>
              </a:rPr>
              <a:t>is </a:t>
            </a:r>
            <a:r>
              <a:rPr sz="2650" b="1" spc="15" dirty="0">
                <a:latin typeface="Arial"/>
                <a:cs typeface="Arial"/>
              </a:rPr>
              <a:t>correct?</a:t>
            </a:r>
            <a:r>
              <a:rPr sz="2650" b="1" spc="-5" dirty="0">
                <a:latin typeface="Arial"/>
                <a:cs typeface="Arial"/>
              </a:rPr>
              <a:t> </a:t>
            </a:r>
            <a:r>
              <a:rPr sz="2650" b="1" spc="15" dirty="0">
                <a:latin typeface="Arial"/>
                <a:cs typeface="Arial"/>
              </a:rPr>
              <a:t>Explain.</a:t>
            </a:r>
            <a:endParaRPr sz="2650">
              <a:latin typeface="Arial"/>
              <a:cs typeface="Arial"/>
            </a:endParaRPr>
          </a:p>
          <a:p>
            <a:pPr marL="429259" indent="-416559">
              <a:lnSpc>
                <a:spcPct val="100000"/>
              </a:lnSpc>
              <a:spcBef>
                <a:spcPts val="919"/>
              </a:spcBef>
              <a:buAutoNum type="alphaLcParenR"/>
              <a:tabLst>
                <a:tab pos="429895" algn="l"/>
              </a:tabLst>
            </a:pPr>
            <a:r>
              <a:rPr sz="2650" b="1" spc="10" dirty="0">
                <a:latin typeface="Arial"/>
                <a:cs typeface="Arial"/>
              </a:rPr>
              <a:t>Is </a:t>
            </a:r>
            <a:r>
              <a:rPr sz="2650" b="1" spc="5" dirty="0">
                <a:latin typeface="Arial"/>
                <a:cs typeface="Arial"/>
              </a:rPr>
              <a:t>it </a:t>
            </a:r>
            <a:r>
              <a:rPr sz="2650" b="1" spc="15" dirty="0">
                <a:latin typeface="Arial"/>
                <a:cs typeface="Arial"/>
              </a:rPr>
              <a:t>possible that </a:t>
            </a:r>
            <a:r>
              <a:rPr sz="2650" b="1" spc="-5" dirty="0">
                <a:latin typeface="Arial"/>
                <a:cs typeface="Arial"/>
              </a:rPr>
              <a:t>Luis’s </a:t>
            </a:r>
            <a:r>
              <a:rPr sz="2650" b="1" spc="15" dirty="0">
                <a:latin typeface="Arial"/>
                <a:cs typeface="Arial"/>
              </a:rPr>
              <a:t>work </a:t>
            </a:r>
            <a:r>
              <a:rPr sz="2650" b="1" spc="10" dirty="0">
                <a:latin typeface="Arial"/>
                <a:cs typeface="Arial"/>
              </a:rPr>
              <a:t>is </a:t>
            </a:r>
            <a:r>
              <a:rPr sz="2650" b="1" spc="15" dirty="0">
                <a:latin typeface="Arial"/>
                <a:cs typeface="Arial"/>
              </a:rPr>
              <a:t>correct? Explain.</a:t>
            </a:r>
            <a:endParaRPr sz="2650">
              <a:latin typeface="Arial"/>
              <a:cs typeface="Aria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860">
              <a:lnSpc>
                <a:spcPct val="100000"/>
              </a:lnSpc>
              <a:spcBef>
                <a:spcPts val="100"/>
              </a:spcBef>
              <a:tabLst>
                <a:tab pos="2413635" algn="l"/>
                <a:tab pos="2879725" algn="l"/>
              </a:tabLst>
            </a:pPr>
            <a:r>
              <a:rPr spc="-5" dirty="0"/>
              <a:t>Problem	</a:t>
            </a:r>
            <a:r>
              <a:rPr dirty="0"/>
              <a:t>8	:</a:t>
            </a:r>
            <a:r>
              <a:rPr spc="-85" dirty="0"/>
              <a:t> </a:t>
            </a:r>
            <a:r>
              <a:rPr spc="-5" dirty="0"/>
              <a:t>Solution</a:t>
            </a:r>
          </a:p>
        </p:txBody>
      </p:sp>
      <p:sp>
        <p:nvSpPr>
          <p:cNvPr id="3" name="object 3"/>
          <p:cNvSpPr txBox="1"/>
          <p:nvPr/>
        </p:nvSpPr>
        <p:spPr>
          <a:xfrm>
            <a:off x="596900" y="1714500"/>
            <a:ext cx="8971280" cy="2621280"/>
          </a:xfrm>
          <a:prstGeom prst="rect">
            <a:avLst/>
          </a:prstGeom>
        </p:spPr>
        <p:txBody>
          <a:bodyPr vert="horz" wrap="square" lIns="0" tIns="63500" rIns="0" bIns="0" rtlCol="0">
            <a:spAutoFit/>
          </a:bodyPr>
          <a:lstStyle/>
          <a:p>
            <a:pPr marL="342900" marR="5080" indent="-330200">
              <a:lnSpc>
                <a:spcPts val="3500"/>
              </a:lnSpc>
              <a:spcBef>
                <a:spcPts val="500"/>
              </a:spcBef>
              <a:buAutoNum type="alphaLcParenBoth"/>
              <a:tabLst>
                <a:tab pos="622935" algn="l"/>
              </a:tabLst>
            </a:pPr>
            <a:r>
              <a:rPr sz="3200" dirty="0">
                <a:latin typeface="Arial"/>
                <a:cs typeface="Arial"/>
              </a:rPr>
              <a:t>No. </a:t>
            </a:r>
            <a:r>
              <a:rPr sz="3200" spc="-5" dirty="0">
                <a:latin typeface="Arial"/>
                <a:cs typeface="Arial"/>
              </a:rPr>
              <a:t>If the </a:t>
            </a:r>
            <a:r>
              <a:rPr sz="3200" dirty="0">
                <a:latin typeface="Arial"/>
                <a:cs typeface="Arial"/>
              </a:rPr>
              <a:t>P-value is </a:t>
            </a:r>
            <a:r>
              <a:rPr sz="3200" spc="-5" dirty="0">
                <a:latin typeface="Arial"/>
                <a:cs typeface="Arial"/>
              </a:rPr>
              <a:t>0.20, then the </a:t>
            </a:r>
            <a:r>
              <a:rPr sz="3200" dirty="0">
                <a:latin typeface="Arial"/>
                <a:cs typeface="Arial"/>
              </a:rPr>
              <a:t>result is not  </a:t>
            </a:r>
            <a:r>
              <a:rPr sz="3200" spc="-5" dirty="0">
                <a:latin typeface="Arial"/>
                <a:cs typeface="Arial"/>
              </a:rPr>
              <a:t>statistically significant </a:t>
            </a:r>
            <a:r>
              <a:rPr sz="3200" dirty="0">
                <a:latin typeface="Arial"/>
                <a:cs typeface="Arial"/>
              </a:rPr>
              <a:t>at </a:t>
            </a:r>
            <a:r>
              <a:rPr sz="3200" spc="-5" dirty="0">
                <a:latin typeface="Arial"/>
                <a:cs typeface="Arial"/>
              </a:rPr>
              <a:t>the </a:t>
            </a:r>
            <a:r>
              <a:rPr sz="3200" dirty="0">
                <a:latin typeface="Arial"/>
                <a:cs typeface="Arial"/>
              </a:rPr>
              <a:t>5% level.</a:t>
            </a:r>
            <a:endParaRPr sz="3200">
              <a:latin typeface="Arial"/>
              <a:cs typeface="Arial"/>
            </a:endParaRPr>
          </a:p>
          <a:p>
            <a:pPr>
              <a:lnSpc>
                <a:spcPct val="100000"/>
              </a:lnSpc>
              <a:buFont typeface="Arial"/>
              <a:buAutoNum type="alphaLcParenBoth"/>
            </a:pPr>
            <a:endParaRPr sz="3600">
              <a:latin typeface="Times New Roman"/>
              <a:cs typeface="Times New Roman"/>
            </a:endParaRPr>
          </a:p>
          <a:p>
            <a:pPr marL="342900" marR="546735" indent="-330200">
              <a:lnSpc>
                <a:spcPts val="3400"/>
              </a:lnSpc>
              <a:spcBef>
                <a:spcPts val="2140"/>
              </a:spcBef>
              <a:buAutoNum type="alphaLcParenBoth"/>
              <a:tabLst>
                <a:tab pos="615315" algn="l"/>
              </a:tabLst>
            </a:pPr>
            <a:r>
              <a:rPr sz="3200" spc="-75" dirty="0">
                <a:latin typeface="Arial"/>
                <a:cs typeface="Arial"/>
              </a:rPr>
              <a:t>Yes. </a:t>
            </a:r>
            <a:r>
              <a:rPr sz="3200" spc="-5" dirty="0">
                <a:latin typeface="Arial"/>
                <a:cs typeface="Arial"/>
              </a:rPr>
              <a:t>If the </a:t>
            </a:r>
            <a:r>
              <a:rPr sz="3200" dirty="0">
                <a:latin typeface="Arial"/>
                <a:cs typeface="Arial"/>
              </a:rPr>
              <a:t>P-value is </a:t>
            </a:r>
            <a:r>
              <a:rPr sz="3200" spc="-5" dirty="0">
                <a:latin typeface="Arial"/>
                <a:cs typeface="Arial"/>
              </a:rPr>
              <a:t>0.02, then the </a:t>
            </a:r>
            <a:r>
              <a:rPr sz="3200" dirty="0">
                <a:latin typeface="Arial"/>
                <a:cs typeface="Arial"/>
              </a:rPr>
              <a:t>result is  </a:t>
            </a:r>
            <a:r>
              <a:rPr sz="3200" spc="-5" dirty="0">
                <a:latin typeface="Arial"/>
                <a:cs typeface="Arial"/>
              </a:rPr>
              <a:t>statistically significant </a:t>
            </a:r>
            <a:r>
              <a:rPr sz="3200" dirty="0">
                <a:latin typeface="Arial"/>
                <a:cs typeface="Arial"/>
              </a:rPr>
              <a:t>at </a:t>
            </a:r>
            <a:r>
              <a:rPr sz="3200" spc="-5" dirty="0">
                <a:latin typeface="Arial"/>
                <a:cs typeface="Arial"/>
              </a:rPr>
              <a:t>the </a:t>
            </a:r>
            <a:r>
              <a:rPr sz="3200" dirty="0">
                <a:latin typeface="Arial"/>
                <a:cs typeface="Arial"/>
              </a:rPr>
              <a:t>5% level.</a:t>
            </a:r>
            <a:endParaRPr sz="3200">
              <a:latin typeface="Arial"/>
              <a:cs typeface="Aria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300" y="5461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9</a:t>
            </a:r>
          </a:p>
        </p:txBody>
      </p:sp>
      <p:sp>
        <p:nvSpPr>
          <p:cNvPr id="3" name="object 3"/>
          <p:cNvSpPr txBox="1"/>
          <p:nvPr/>
        </p:nvSpPr>
        <p:spPr>
          <a:xfrm>
            <a:off x="457200" y="1674367"/>
            <a:ext cx="8939530" cy="835660"/>
          </a:xfrm>
          <a:prstGeom prst="rect">
            <a:avLst/>
          </a:prstGeom>
        </p:spPr>
        <p:txBody>
          <a:bodyPr vert="horz" wrap="square" lIns="0" tIns="65405" rIns="0" bIns="0" rtlCol="0">
            <a:spAutoFit/>
          </a:bodyPr>
          <a:lstStyle/>
          <a:p>
            <a:pPr marL="330200" marR="5080" indent="-317500">
              <a:lnSpc>
                <a:spcPts val="3000"/>
              </a:lnSpc>
              <a:spcBef>
                <a:spcPts val="515"/>
              </a:spcBef>
            </a:pPr>
            <a:r>
              <a:rPr sz="2800" spc="5" dirty="0">
                <a:latin typeface="Arial"/>
                <a:cs typeface="Arial"/>
              </a:rPr>
              <a:t>Let µ be the radiation level </a:t>
            </a:r>
            <a:r>
              <a:rPr sz="2800" dirty="0">
                <a:latin typeface="Arial"/>
                <a:cs typeface="Arial"/>
              </a:rPr>
              <a:t>to </a:t>
            </a:r>
            <a:r>
              <a:rPr sz="2800" spc="5" dirty="0">
                <a:latin typeface="Arial"/>
                <a:cs typeface="Arial"/>
              </a:rPr>
              <a:t>which a radiation worker is  exposed during the course of a</a:t>
            </a:r>
            <a:r>
              <a:rPr sz="2800" spc="-35" dirty="0">
                <a:latin typeface="Arial"/>
                <a:cs typeface="Arial"/>
              </a:rPr>
              <a:t> </a:t>
            </a:r>
            <a:r>
              <a:rPr sz="2800" spc="-25" dirty="0">
                <a:latin typeface="Arial"/>
                <a:cs typeface="Arial"/>
              </a:rPr>
              <a:t>year.</a:t>
            </a:r>
            <a:endParaRPr sz="2800">
              <a:latin typeface="Arial"/>
              <a:cs typeface="Arial"/>
            </a:endParaRPr>
          </a:p>
        </p:txBody>
      </p:sp>
      <p:sp>
        <p:nvSpPr>
          <p:cNvPr id="4" name="object 4"/>
          <p:cNvSpPr txBox="1"/>
          <p:nvPr/>
        </p:nvSpPr>
        <p:spPr>
          <a:xfrm>
            <a:off x="457200" y="3636365"/>
            <a:ext cx="118745" cy="219075"/>
          </a:xfrm>
          <a:prstGeom prst="rect">
            <a:avLst/>
          </a:prstGeom>
        </p:spPr>
        <p:txBody>
          <a:bodyPr vert="horz" wrap="square" lIns="0" tIns="14604" rIns="0" bIns="0" rtlCol="0">
            <a:spAutoFit/>
          </a:bodyPr>
          <a:lstStyle/>
          <a:p>
            <a:pPr marL="12700">
              <a:lnSpc>
                <a:spcPct val="100000"/>
              </a:lnSpc>
              <a:spcBef>
                <a:spcPts val="114"/>
              </a:spcBef>
            </a:pPr>
            <a:r>
              <a:rPr sz="1250" spc="-25" dirty="0">
                <a:latin typeface="Trebuchet MS"/>
                <a:cs typeface="Trebuchet MS"/>
              </a:rPr>
              <a:t>●</a:t>
            </a:r>
            <a:endParaRPr sz="1250">
              <a:latin typeface="Trebuchet MS"/>
              <a:cs typeface="Trebuchet MS"/>
            </a:endParaRPr>
          </a:p>
        </p:txBody>
      </p:sp>
      <p:sp>
        <p:nvSpPr>
          <p:cNvPr id="5" name="object 5"/>
          <p:cNvSpPr txBox="1"/>
          <p:nvPr/>
        </p:nvSpPr>
        <p:spPr>
          <a:xfrm>
            <a:off x="457200" y="2588767"/>
            <a:ext cx="8355965" cy="2131060"/>
          </a:xfrm>
          <a:prstGeom prst="rect">
            <a:avLst/>
          </a:prstGeom>
        </p:spPr>
        <p:txBody>
          <a:bodyPr vert="horz" wrap="square" lIns="0" tIns="65405" rIns="0" bIns="0" rtlCol="0">
            <a:spAutoFit/>
          </a:bodyPr>
          <a:lstStyle/>
          <a:p>
            <a:pPr marL="292100" marR="24765" indent="-279400">
              <a:lnSpc>
                <a:spcPts val="3000"/>
              </a:lnSpc>
              <a:spcBef>
                <a:spcPts val="515"/>
              </a:spcBef>
              <a:buSzPct val="44642"/>
              <a:buFont typeface="Trebuchet MS"/>
              <a:buChar char="●"/>
              <a:tabLst>
                <a:tab pos="292100" algn="l"/>
              </a:tabLst>
            </a:pPr>
            <a:r>
              <a:rPr sz="2800" spc="5" dirty="0">
                <a:latin typeface="Arial"/>
                <a:cs typeface="Arial"/>
              </a:rPr>
              <a:t>The Environmental Protection Agency has set the  maximum safe level of exposure at 5 rem per</a:t>
            </a:r>
            <a:r>
              <a:rPr sz="2800" spc="-40" dirty="0">
                <a:latin typeface="Arial"/>
                <a:cs typeface="Arial"/>
              </a:rPr>
              <a:t> </a:t>
            </a:r>
            <a:r>
              <a:rPr sz="2800" spc="-25" dirty="0">
                <a:latin typeface="Arial"/>
                <a:cs typeface="Arial"/>
              </a:rPr>
              <a:t>year.</a:t>
            </a:r>
            <a:endParaRPr sz="2800">
              <a:latin typeface="Arial"/>
              <a:cs typeface="Arial"/>
            </a:endParaRPr>
          </a:p>
          <a:p>
            <a:pPr marL="292100" marR="5080">
              <a:lnSpc>
                <a:spcPts val="3000"/>
              </a:lnSpc>
              <a:spcBef>
                <a:spcPts val="1200"/>
              </a:spcBef>
            </a:pPr>
            <a:r>
              <a:rPr sz="2800" dirty="0">
                <a:latin typeface="Arial"/>
                <a:cs typeface="Arial"/>
              </a:rPr>
              <a:t>If </a:t>
            </a:r>
            <a:r>
              <a:rPr sz="2800" spc="5" dirty="0">
                <a:latin typeface="Arial"/>
                <a:cs typeface="Arial"/>
              </a:rPr>
              <a:t>a hypothesis test is </a:t>
            </a:r>
            <a:r>
              <a:rPr sz="2800" dirty="0">
                <a:latin typeface="Arial"/>
                <a:cs typeface="Arial"/>
              </a:rPr>
              <a:t>to </a:t>
            </a:r>
            <a:r>
              <a:rPr sz="2800" spc="5" dirty="0">
                <a:latin typeface="Arial"/>
                <a:cs typeface="Arial"/>
              </a:rPr>
              <a:t>be performed </a:t>
            </a:r>
            <a:r>
              <a:rPr sz="2800" dirty="0">
                <a:latin typeface="Arial"/>
                <a:cs typeface="Arial"/>
              </a:rPr>
              <a:t>to </a:t>
            </a:r>
            <a:r>
              <a:rPr sz="2800" spc="5" dirty="0">
                <a:latin typeface="Arial"/>
                <a:cs typeface="Arial"/>
              </a:rPr>
              <a:t>determine  whether a work-place is safe, </a:t>
            </a:r>
            <a:r>
              <a:rPr sz="2800" b="1" spc="5" dirty="0">
                <a:latin typeface="Arial"/>
                <a:cs typeface="Arial"/>
              </a:rPr>
              <a:t>which </a:t>
            </a:r>
            <a:r>
              <a:rPr sz="2800" b="1" dirty="0">
                <a:latin typeface="Arial"/>
                <a:cs typeface="Arial"/>
              </a:rPr>
              <a:t>is </a:t>
            </a:r>
            <a:r>
              <a:rPr sz="2800" b="1" spc="5" dirty="0">
                <a:latin typeface="Arial"/>
                <a:cs typeface="Arial"/>
              </a:rPr>
              <a:t>the most  appropriate </a:t>
            </a:r>
            <a:r>
              <a:rPr sz="2800" b="1" dirty="0">
                <a:latin typeface="Arial"/>
                <a:cs typeface="Arial"/>
              </a:rPr>
              <a:t>null</a:t>
            </a:r>
            <a:r>
              <a:rPr sz="2800" b="1" spc="-10" dirty="0">
                <a:latin typeface="Arial"/>
                <a:cs typeface="Arial"/>
              </a:rPr>
              <a:t> </a:t>
            </a:r>
            <a:r>
              <a:rPr sz="2800" b="1" spc="5" dirty="0">
                <a:latin typeface="Arial"/>
                <a:cs typeface="Arial"/>
              </a:rPr>
              <a:t>hypothesis:</a:t>
            </a:r>
            <a:endParaRPr sz="2800">
              <a:latin typeface="Arial"/>
              <a:cs typeface="Arial"/>
            </a:endParaRPr>
          </a:p>
        </p:txBody>
      </p:sp>
      <p:sp>
        <p:nvSpPr>
          <p:cNvPr id="6" name="object 6"/>
          <p:cNvSpPr txBox="1"/>
          <p:nvPr/>
        </p:nvSpPr>
        <p:spPr>
          <a:xfrm>
            <a:off x="457200" y="4592726"/>
            <a:ext cx="2448560" cy="1930400"/>
          </a:xfrm>
          <a:prstGeom prst="rect">
            <a:avLst/>
          </a:prstGeom>
        </p:spPr>
        <p:txBody>
          <a:bodyPr vert="horz" wrap="square" lIns="0" tIns="220345" rIns="0" bIns="0" rtlCol="0">
            <a:spAutoFit/>
          </a:bodyPr>
          <a:lstStyle/>
          <a:p>
            <a:pPr marL="12700">
              <a:lnSpc>
                <a:spcPct val="100000"/>
              </a:lnSpc>
              <a:spcBef>
                <a:spcPts val="1735"/>
              </a:spcBef>
              <a:buAutoNum type="alphaLcParenR"/>
              <a:tabLst>
                <a:tab pos="430530" algn="l"/>
              </a:tabLst>
            </a:pPr>
            <a:r>
              <a:rPr sz="2800" spc="10" dirty="0">
                <a:latin typeface="Arial"/>
                <a:cs typeface="Arial"/>
              </a:rPr>
              <a:t>H</a:t>
            </a:r>
            <a:r>
              <a:rPr sz="2775" spc="15" baseline="-34534" dirty="0">
                <a:latin typeface="Arial"/>
                <a:cs typeface="Arial"/>
              </a:rPr>
              <a:t>0 </a:t>
            </a:r>
            <a:r>
              <a:rPr sz="2800" dirty="0">
                <a:latin typeface="Arial"/>
                <a:cs typeface="Arial"/>
              </a:rPr>
              <a:t>: </a:t>
            </a:r>
            <a:r>
              <a:rPr sz="2800" spc="5" dirty="0">
                <a:latin typeface="Arial"/>
                <a:cs typeface="Arial"/>
              </a:rPr>
              <a:t>µ ≤</a:t>
            </a:r>
            <a:r>
              <a:rPr sz="2800" spc="-45" dirty="0">
                <a:latin typeface="Arial"/>
                <a:cs typeface="Arial"/>
              </a:rPr>
              <a:t> </a:t>
            </a:r>
            <a:r>
              <a:rPr sz="2800" spc="5" dirty="0">
                <a:latin typeface="Arial"/>
                <a:cs typeface="Arial"/>
              </a:rPr>
              <a:t>5</a:t>
            </a:r>
            <a:endParaRPr sz="2800">
              <a:latin typeface="Arial"/>
              <a:cs typeface="Arial"/>
            </a:endParaRPr>
          </a:p>
          <a:p>
            <a:pPr marL="12700" marR="5080">
              <a:lnSpc>
                <a:spcPct val="148800"/>
              </a:lnSpc>
              <a:buAutoNum type="alphaLcParenR"/>
              <a:tabLst>
                <a:tab pos="430530" algn="l"/>
              </a:tabLst>
            </a:pPr>
            <a:r>
              <a:rPr sz="2800" spc="10" dirty="0">
                <a:latin typeface="Arial"/>
                <a:cs typeface="Arial"/>
              </a:rPr>
              <a:t>H</a:t>
            </a:r>
            <a:r>
              <a:rPr sz="2775" spc="15" baseline="-34534" dirty="0">
                <a:latin typeface="Arial"/>
                <a:cs typeface="Arial"/>
              </a:rPr>
              <a:t>0 </a:t>
            </a:r>
            <a:r>
              <a:rPr sz="2800" dirty="0">
                <a:latin typeface="Arial"/>
                <a:cs typeface="Arial"/>
              </a:rPr>
              <a:t>: </a:t>
            </a:r>
            <a:r>
              <a:rPr sz="2800" spc="5" dirty="0">
                <a:latin typeface="Arial"/>
                <a:cs typeface="Arial"/>
              </a:rPr>
              <a:t>µ ≥ 5, or  c) </a:t>
            </a:r>
            <a:r>
              <a:rPr sz="2800" spc="10" dirty="0">
                <a:latin typeface="Arial"/>
                <a:cs typeface="Arial"/>
              </a:rPr>
              <a:t>H</a:t>
            </a:r>
            <a:r>
              <a:rPr sz="2775" spc="15" baseline="-34534" dirty="0">
                <a:latin typeface="Arial"/>
                <a:cs typeface="Arial"/>
              </a:rPr>
              <a:t>0 </a:t>
            </a:r>
            <a:r>
              <a:rPr sz="2800" dirty="0">
                <a:latin typeface="Arial"/>
                <a:cs typeface="Arial"/>
              </a:rPr>
              <a:t>: </a:t>
            </a:r>
            <a:r>
              <a:rPr sz="2800" spc="5" dirty="0">
                <a:latin typeface="Arial"/>
                <a:cs typeface="Arial"/>
              </a:rPr>
              <a:t>µ =</a:t>
            </a:r>
            <a:r>
              <a:rPr sz="2800" spc="-55" dirty="0">
                <a:latin typeface="Arial"/>
                <a:cs typeface="Arial"/>
              </a:rPr>
              <a:t> </a:t>
            </a:r>
            <a:r>
              <a:rPr sz="2800" spc="5" dirty="0">
                <a:latin typeface="Arial"/>
                <a:cs typeface="Arial"/>
              </a:rPr>
              <a:t>5?</a:t>
            </a:r>
            <a:endParaRPr sz="2800">
              <a:latin typeface="Arial"/>
              <a:cs typeface="Aria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860">
              <a:lnSpc>
                <a:spcPct val="100000"/>
              </a:lnSpc>
              <a:spcBef>
                <a:spcPts val="100"/>
              </a:spcBef>
              <a:tabLst>
                <a:tab pos="2413635" algn="l"/>
                <a:tab pos="2879725" algn="l"/>
              </a:tabLst>
            </a:pPr>
            <a:r>
              <a:rPr spc="-5" dirty="0"/>
              <a:t>Problem	</a:t>
            </a:r>
            <a:r>
              <a:rPr dirty="0"/>
              <a:t>9	:</a:t>
            </a:r>
            <a:r>
              <a:rPr spc="-85" dirty="0"/>
              <a:t> </a:t>
            </a:r>
            <a:r>
              <a:rPr spc="-5" dirty="0"/>
              <a:t>Solution</a:t>
            </a:r>
          </a:p>
        </p:txBody>
      </p:sp>
      <p:sp>
        <p:nvSpPr>
          <p:cNvPr id="3" name="object 3"/>
          <p:cNvSpPr txBox="1"/>
          <p:nvPr/>
        </p:nvSpPr>
        <p:spPr>
          <a:xfrm>
            <a:off x="596900" y="1714500"/>
            <a:ext cx="1832610" cy="513080"/>
          </a:xfrm>
          <a:prstGeom prst="rect">
            <a:avLst/>
          </a:prstGeom>
        </p:spPr>
        <p:txBody>
          <a:bodyPr vert="horz" wrap="square" lIns="0" tIns="12700" rIns="0" bIns="0" rtlCol="0">
            <a:spAutoFit/>
          </a:bodyPr>
          <a:lstStyle/>
          <a:p>
            <a:pPr marL="12700">
              <a:lnSpc>
                <a:spcPct val="100000"/>
              </a:lnSpc>
              <a:spcBef>
                <a:spcPts val="100"/>
              </a:spcBef>
            </a:pPr>
            <a:r>
              <a:rPr sz="3200" spc="-5" dirty="0">
                <a:latin typeface="Arial"/>
                <a:cs typeface="Arial"/>
              </a:rPr>
              <a:t>Option</a:t>
            </a:r>
            <a:r>
              <a:rPr sz="3200" spc="-75" dirty="0">
                <a:latin typeface="Arial"/>
                <a:cs typeface="Arial"/>
              </a:rPr>
              <a:t> </a:t>
            </a:r>
            <a:r>
              <a:rPr sz="3200" dirty="0">
                <a:latin typeface="Arial"/>
                <a:cs typeface="Arial"/>
              </a:rPr>
              <a:t>(b)</a:t>
            </a:r>
            <a:endParaRPr sz="3200">
              <a:latin typeface="Arial"/>
              <a:cs typeface="Arial"/>
            </a:endParaRPr>
          </a:p>
        </p:txBody>
      </p:sp>
      <p:sp>
        <p:nvSpPr>
          <p:cNvPr id="4" name="object 4"/>
          <p:cNvSpPr txBox="1"/>
          <p:nvPr/>
        </p:nvSpPr>
        <p:spPr>
          <a:xfrm>
            <a:off x="596900" y="24841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5" name="object 5"/>
          <p:cNvSpPr txBox="1"/>
          <p:nvPr/>
        </p:nvSpPr>
        <p:spPr>
          <a:xfrm>
            <a:off x="596900" y="2336800"/>
            <a:ext cx="8488045" cy="1567180"/>
          </a:xfrm>
          <a:prstGeom prst="rect">
            <a:avLst/>
          </a:prstGeom>
        </p:spPr>
        <p:txBody>
          <a:bodyPr vert="horz" wrap="square" lIns="0" tIns="73660" rIns="0" bIns="0" rtlCol="0">
            <a:spAutoFit/>
          </a:bodyPr>
          <a:lstStyle/>
          <a:p>
            <a:pPr marL="342900" marR="5080">
              <a:lnSpc>
                <a:spcPts val="3400"/>
              </a:lnSpc>
              <a:spcBef>
                <a:spcPts val="580"/>
              </a:spcBef>
            </a:pPr>
            <a:r>
              <a:rPr sz="3200" dirty="0">
                <a:latin typeface="Arial"/>
                <a:cs typeface="Arial"/>
              </a:rPr>
              <a:t>Here, we wish </a:t>
            </a:r>
            <a:r>
              <a:rPr sz="3200" spc="-5" dirty="0">
                <a:latin typeface="Arial"/>
                <a:cs typeface="Arial"/>
              </a:rPr>
              <a:t>to determine whether the work  </a:t>
            </a:r>
            <a:r>
              <a:rPr sz="3200" dirty="0">
                <a:latin typeface="Arial"/>
                <a:cs typeface="Arial"/>
              </a:rPr>
              <a:t>place is</a:t>
            </a:r>
            <a:r>
              <a:rPr sz="3200" spc="-10" dirty="0">
                <a:latin typeface="Arial"/>
                <a:cs typeface="Arial"/>
              </a:rPr>
              <a:t> </a:t>
            </a:r>
            <a:r>
              <a:rPr sz="3200" spc="-5" dirty="0">
                <a:latin typeface="Arial"/>
                <a:cs typeface="Arial"/>
              </a:rPr>
              <a:t>safe.</a:t>
            </a:r>
            <a:endParaRPr sz="3200">
              <a:latin typeface="Arial"/>
              <a:cs typeface="Arial"/>
            </a:endParaRPr>
          </a:p>
          <a:p>
            <a:pPr marL="12700">
              <a:lnSpc>
                <a:spcPct val="100000"/>
              </a:lnSpc>
              <a:spcBef>
                <a:spcPts val="1020"/>
              </a:spcBef>
            </a:pPr>
            <a:r>
              <a:rPr sz="3200" dirty="0">
                <a:latin typeface="Arial"/>
                <a:cs typeface="Arial"/>
              </a:rPr>
              <a:t>Hence,</a:t>
            </a:r>
            <a:endParaRPr sz="3200">
              <a:latin typeface="Arial"/>
              <a:cs typeface="Arial"/>
            </a:endParaRPr>
          </a:p>
        </p:txBody>
      </p:sp>
      <p:sp>
        <p:nvSpPr>
          <p:cNvPr id="6" name="object 6"/>
          <p:cNvSpPr txBox="1"/>
          <p:nvPr/>
        </p:nvSpPr>
        <p:spPr>
          <a:xfrm>
            <a:off x="596900" y="3764279"/>
            <a:ext cx="8564880" cy="1473200"/>
          </a:xfrm>
          <a:prstGeom prst="rect">
            <a:avLst/>
          </a:prstGeom>
        </p:spPr>
        <p:txBody>
          <a:bodyPr vert="horz" wrap="square" lIns="0" tIns="248920" rIns="0" bIns="0" rtlCol="0">
            <a:spAutoFit/>
          </a:bodyPr>
          <a:lstStyle/>
          <a:p>
            <a:pPr marL="12700">
              <a:lnSpc>
                <a:spcPct val="100000"/>
              </a:lnSpc>
              <a:spcBef>
                <a:spcPts val="1960"/>
              </a:spcBef>
              <a:tabLst>
                <a:tab pos="4239895" algn="l"/>
              </a:tabLst>
            </a:pPr>
            <a:r>
              <a:rPr sz="3200" spc="5" dirty="0">
                <a:latin typeface="Arial"/>
                <a:cs typeface="Arial"/>
              </a:rPr>
              <a:t>H</a:t>
            </a:r>
            <a:r>
              <a:rPr sz="3150" spc="7" baseline="-29100" dirty="0">
                <a:latin typeface="Arial"/>
                <a:cs typeface="Arial"/>
              </a:rPr>
              <a:t>1 </a:t>
            </a:r>
            <a:r>
              <a:rPr sz="3200" dirty="0">
                <a:latin typeface="Arial"/>
                <a:cs typeface="Arial"/>
              </a:rPr>
              <a:t>= Place</a:t>
            </a:r>
            <a:r>
              <a:rPr sz="3200" spc="10" dirty="0">
                <a:latin typeface="Arial"/>
                <a:cs typeface="Arial"/>
              </a:rPr>
              <a:t> </a:t>
            </a:r>
            <a:r>
              <a:rPr sz="3200" dirty="0">
                <a:latin typeface="Arial"/>
                <a:cs typeface="Arial"/>
              </a:rPr>
              <a:t>is </a:t>
            </a:r>
            <a:r>
              <a:rPr sz="3200" spc="-5" dirty="0">
                <a:latin typeface="Arial"/>
                <a:cs typeface="Arial"/>
              </a:rPr>
              <a:t>safe,	</a:t>
            </a:r>
            <a:r>
              <a:rPr sz="3200" spc="5" dirty="0">
                <a:latin typeface="Arial"/>
                <a:cs typeface="Arial"/>
              </a:rPr>
              <a:t>H</a:t>
            </a:r>
            <a:r>
              <a:rPr sz="3150" spc="7" baseline="-29100" dirty="0">
                <a:latin typeface="Arial"/>
                <a:cs typeface="Arial"/>
              </a:rPr>
              <a:t>1 </a:t>
            </a:r>
            <a:r>
              <a:rPr sz="3200" dirty="0">
                <a:latin typeface="Arial"/>
                <a:cs typeface="Arial"/>
              </a:rPr>
              <a:t>: µ &lt;</a:t>
            </a:r>
            <a:r>
              <a:rPr sz="3200" spc="-20" dirty="0">
                <a:latin typeface="Arial"/>
                <a:cs typeface="Arial"/>
              </a:rPr>
              <a:t> </a:t>
            </a:r>
            <a:r>
              <a:rPr sz="3200" dirty="0">
                <a:latin typeface="Arial"/>
                <a:cs typeface="Arial"/>
              </a:rPr>
              <a:t>5</a:t>
            </a:r>
            <a:endParaRPr sz="3200">
              <a:latin typeface="Arial"/>
              <a:cs typeface="Arial"/>
            </a:endParaRPr>
          </a:p>
          <a:p>
            <a:pPr marL="12700">
              <a:lnSpc>
                <a:spcPct val="100000"/>
              </a:lnSpc>
              <a:spcBef>
                <a:spcPts val="1860"/>
              </a:spcBef>
              <a:tabLst>
                <a:tab pos="4240530" algn="l"/>
              </a:tabLst>
            </a:pPr>
            <a:r>
              <a:rPr sz="3200" spc="5" dirty="0">
                <a:latin typeface="Arial"/>
                <a:cs typeface="Arial"/>
              </a:rPr>
              <a:t>H</a:t>
            </a:r>
            <a:r>
              <a:rPr sz="3150" spc="7" baseline="-29100" dirty="0">
                <a:latin typeface="Arial"/>
                <a:cs typeface="Arial"/>
              </a:rPr>
              <a:t>0 </a:t>
            </a:r>
            <a:r>
              <a:rPr sz="3200" dirty="0">
                <a:latin typeface="Arial"/>
                <a:cs typeface="Arial"/>
              </a:rPr>
              <a:t>= Place is</a:t>
            </a:r>
            <a:r>
              <a:rPr sz="3200" spc="5" dirty="0">
                <a:latin typeface="Arial"/>
                <a:cs typeface="Arial"/>
              </a:rPr>
              <a:t> </a:t>
            </a:r>
            <a:r>
              <a:rPr sz="3200" dirty="0">
                <a:latin typeface="Arial"/>
                <a:cs typeface="Arial"/>
              </a:rPr>
              <a:t>not </a:t>
            </a:r>
            <a:r>
              <a:rPr sz="3200" spc="-5" dirty="0">
                <a:latin typeface="Arial"/>
                <a:cs typeface="Arial"/>
              </a:rPr>
              <a:t>safe,	</a:t>
            </a:r>
            <a:r>
              <a:rPr sz="3200" spc="5" dirty="0">
                <a:latin typeface="Arial"/>
                <a:cs typeface="Arial"/>
              </a:rPr>
              <a:t>H</a:t>
            </a:r>
            <a:r>
              <a:rPr sz="3150" spc="7" baseline="-29100" dirty="0">
                <a:latin typeface="Arial"/>
                <a:cs typeface="Arial"/>
              </a:rPr>
              <a:t>0 </a:t>
            </a:r>
            <a:r>
              <a:rPr sz="3200" dirty="0">
                <a:latin typeface="Arial"/>
                <a:cs typeface="Arial"/>
              </a:rPr>
              <a:t>: µ ≥ 5 </a:t>
            </a:r>
            <a:r>
              <a:rPr sz="3200" b="1" spc="-5" dirty="0">
                <a:latin typeface="Arial"/>
                <a:cs typeface="Arial"/>
              </a:rPr>
              <a:t>(best</a:t>
            </a:r>
            <a:r>
              <a:rPr sz="3200" b="1" spc="-65" dirty="0">
                <a:latin typeface="Arial"/>
                <a:cs typeface="Arial"/>
              </a:rPr>
              <a:t> </a:t>
            </a:r>
            <a:r>
              <a:rPr sz="3200" b="1" spc="-5" dirty="0">
                <a:latin typeface="Arial"/>
                <a:cs typeface="Arial"/>
              </a:rPr>
              <a:t>choice)</a:t>
            </a:r>
            <a:endParaRPr sz="3200">
              <a:latin typeface="Arial"/>
              <a:cs typeface="Aria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17900" y="546100"/>
            <a:ext cx="303847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10</a:t>
            </a:r>
          </a:p>
        </p:txBody>
      </p:sp>
      <p:sp>
        <p:nvSpPr>
          <p:cNvPr id="3" name="object 3"/>
          <p:cNvSpPr txBox="1"/>
          <p:nvPr/>
        </p:nvSpPr>
        <p:spPr>
          <a:xfrm>
            <a:off x="596900" y="1715516"/>
            <a:ext cx="8938260" cy="4091304"/>
          </a:xfrm>
          <a:prstGeom prst="rect">
            <a:avLst/>
          </a:prstGeom>
        </p:spPr>
        <p:txBody>
          <a:bodyPr vert="horz" wrap="square" lIns="0" tIns="67310" rIns="0" bIns="0" rtlCol="0">
            <a:spAutoFit/>
          </a:bodyPr>
          <a:lstStyle/>
          <a:p>
            <a:pPr marL="342900" marR="23495" indent="-330200">
              <a:lnSpc>
                <a:spcPts val="2700"/>
              </a:lnSpc>
              <a:spcBef>
                <a:spcPts val="530"/>
              </a:spcBef>
            </a:pPr>
            <a:r>
              <a:rPr sz="2600" spc="-10" dirty="0">
                <a:latin typeface="Arial"/>
                <a:cs typeface="Arial"/>
              </a:rPr>
              <a:t>A </a:t>
            </a:r>
            <a:r>
              <a:rPr sz="2600" spc="-5" dirty="0">
                <a:latin typeface="Arial"/>
                <a:cs typeface="Arial"/>
              </a:rPr>
              <a:t>machine that fills cereal boxes is supposed </a:t>
            </a:r>
            <a:r>
              <a:rPr sz="2600" spc="-10" dirty="0">
                <a:latin typeface="Arial"/>
                <a:cs typeface="Arial"/>
              </a:rPr>
              <a:t>to </a:t>
            </a:r>
            <a:r>
              <a:rPr sz="2600" spc="-5" dirty="0">
                <a:latin typeface="Arial"/>
                <a:cs typeface="Arial"/>
              </a:rPr>
              <a:t>be</a:t>
            </a:r>
            <a:r>
              <a:rPr sz="2600" spc="-180" dirty="0">
                <a:latin typeface="Arial"/>
                <a:cs typeface="Arial"/>
              </a:rPr>
              <a:t> </a:t>
            </a:r>
            <a:r>
              <a:rPr sz="2600" spc="-5" dirty="0">
                <a:latin typeface="Arial"/>
                <a:cs typeface="Arial"/>
              </a:rPr>
              <a:t>calibrated  so that </a:t>
            </a:r>
            <a:r>
              <a:rPr sz="2600" spc="-10" dirty="0">
                <a:latin typeface="Arial"/>
                <a:cs typeface="Arial"/>
              </a:rPr>
              <a:t>the </a:t>
            </a:r>
            <a:r>
              <a:rPr sz="2600" spc="-5" dirty="0">
                <a:latin typeface="Arial"/>
                <a:cs typeface="Arial"/>
              </a:rPr>
              <a:t>mean fill weight is 12 oz. Let µ denote </a:t>
            </a:r>
            <a:r>
              <a:rPr sz="2600" spc="-10" dirty="0">
                <a:latin typeface="Arial"/>
                <a:cs typeface="Arial"/>
              </a:rPr>
              <a:t>the </a:t>
            </a:r>
            <a:r>
              <a:rPr sz="2600" spc="-5" dirty="0">
                <a:latin typeface="Arial"/>
                <a:cs typeface="Arial"/>
              </a:rPr>
              <a:t>true  mean fill weight. Assume that in a test of </a:t>
            </a:r>
            <a:r>
              <a:rPr sz="2600" spc="-10" dirty="0">
                <a:latin typeface="Arial"/>
                <a:cs typeface="Arial"/>
              </a:rPr>
              <a:t>the</a:t>
            </a:r>
            <a:r>
              <a:rPr sz="2600" spc="-195" dirty="0">
                <a:latin typeface="Arial"/>
                <a:cs typeface="Arial"/>
              </a:rPr>
              <a:t> </a:t>
            </a:r>
            <a:r>
              <a:rPr sz="2600" spc="-5" dirty="0">
                <a:latin typeface="Arial"/>
                <a:cs typeface="Arial"/>
              </a:rPr>
              <a:t>hypotheses,</a:t>
            </a:r>
            <a:endParaRPr sz="2600">
              <a:latin typeface="Arial"/>
              <a:cs typeface="Arial"/>
            </a:endParaRPr>
          </a:p>
          <a:p>
            <a:pPr marL="12700">
              <a:lnSpc>
                <a:spcPts val="2600"/>
              </a:lnSpc>
              <a:spcBef>
                <a:spcPts val="660"/>
              </a:spcBef>
              <a:tabLst>
                <a:tab pos="463550" algn="l"/>
                <a:tab pos="3181350" algn="l"/>
              </a:tabLst>
            </a:pPr>
            <a:r>
              <a:rPr sz="2600" spc="-10" dirty="0">
                <a:latin typeface="Arial"/>
                <a:cs typeface="Arial"/>
              </a:rPr>
              <a:t>H	</a:t>
            </a:r>
            <a:r>
              <a:rPr sz="2600" spc="-5" dirty="0">
                <a:latin typeface="Arial"/>
                <a:cs typeface="Arial"/>
              </a:rPr>
              <a:t>: µ = 12</a:t>
            </a:r>
            <a:r>
              <a:rPr sz="2600" dirty="0">
                <a:latin typeface="Arial"/>
                <a:cs typeface="Arial"/>
              </a:rPr>
              <a:t> </a:t>
            </a:r>
            <a:r>
              <a:rPr sz="2600" spc="-5" dirty="0">
                <a:latin typeface="Arial"/>
                <a:cs typeface="Arial"/>
              </a:rPr>
              <a:t>versus</a:t>
            </a:r>
            <a:r>
              <a:rPr sz="2600" dirty="0">
                <a:latin typeface="Arial"/>
                <a:cs typeface="Arial"/>
              </a:rPr>
              <a:t> </a:t>
            </a:r>
            <a:r>
              <a:rPr sz="2600" spc="-10" dirty="0">
                <a:latin typeface="Arial"/>
                <a:cs typeface="Arial"/>
              </a:rPr>
              <a:t>H	</a:t>
            </a:r>
            <a:r>
              <a:rPr sz="2600" spc="-5" dirty="0">
                <a:latin typeface="Arial"/>
                <a:cs typeface="Arial"/>
              </a:rPr>
              <a:t>: µ ≠ 12, </a:t>
            </a:r>
            <a:r>
              <a:rPr sz="2600" spc="-10" dirty="0">
                <a:latin typeface="Arial"/>
                <a:cs typeface="Arial"/>
              </a:rPr>
              <a:t>the </a:t>
            </a:r>
            <a:r>
              <a:rPr sz="2600" spc="-5" dirty="0">
                <a:latin typeface="Arial"/>
                <a:cs typeface="Arial"/>
              </a:rPr>
              <a:t>P-value is</a:t>
            </a:r>
            <a:r>
              <a:rPr sz="2600" spc="-20" dirty="0">
                <a:latin typeface="Arial"/>
                <a:cs typeface="Arial"/>
              </a:rPr>
              <a:t> </a:t>
            </a:r>
            <a:r>
              <a:rPr sz="2600" spc="-5" dirty="0">
                <a:latin typeface="Arial"/>
                <a:cs typeface="Arial"/>
              </a:rPr>
              <a:t>0.30.</a:t>
            </a:r>
            <a:endParaRPr sz="2600">
              <a:latin typeface="Arial"/>
              <a:cs typeface="Arial"/>
            </a:endParaRPr>
          </a:p>
          <a:p>
            <a:pPr marL="250190">
              <a:lnSpc>
                <a:spcPts val="1520"/>
              </a:lnSpc>
              <a:tabLst>
                <a:tab pos="2967355" algn="l"/>
              </a:tabLst>
            </a:pPr>
            <a:r>
              <a:rPr sz="1700" spc="15" dirty="0">
                <a:latin typeface="Arial"/>
                <a:cs typeface="Arial"/>
              </a:rPr>
              <a:t>0	1</a:t>
            </a:r>
            <a:endParaRPr sz="1700">
              <a:latin typeface="Arial"/>
              <a:cs typeface="Arial"/>
            </a:endParaRPr>
          </a:p>
          <a:p>
            <a:pPr>
              <a:lnSpc>
                <a:spcPct val="100000"/>
              </a:lnSpc>
            </a:pPr>
            <a:endParaRPr sz="1900">
              <a:latin typeface="Times New Roman"/>
              <a:cs typeface="Times New Roman"/>
            </a:endParaRPr>
          </a:p>
          <a:p>
            <a:pPr>
              <a:lnSpc>
                <a:spcPct val="100000"/>
              </a:lnSpc>
              <a:spcBef>
                <a:spcPts val="15"/>
              </a:spcBef>
            </a:pPr>
            <a:endParaRPr sz="1900">
              <a:latin typeface="Times New Roman"/>
              <a:cs typeface="Times New Roman"/>
            </a:endParaRPr>
          </a:p>
          <a:p>
            <a:pPr marL="342900" indent="-330200">
              <a:lnSpc>
                <a:spcPts val="2600"/>
              </a:lnSpc>
              <a:buAutoNum type="alphaLcPeriod"/>
              <a:tabLst>
                <a:tab pos="379095" algn="l"/>
                <a:tab pos="1946275" algn="l"/>
              </a:tabLst>
            </a:pPr>
            <a:r>
              <a:rPr sz="2600" spc="-5" dirty="0">
                <a:latin typeface="Arial"/>
                <a:cs typeface="Arial"/>
              </a:rPr>
              <a:t>Should</a:t>
            </a:r>
            <a:r>
              <a:rPr sz="2600" dirty="0">
                <a:latin typeface="Arial"/>
                <a:cs typeface="Arial"/>
              </a:rPr>
              <a:t> </a:t>
            </a:r>
            <a:r>
              <a:rPr sz="2600" spc="-10" dirty="0">
                <a:latin typeface="Arial"/>
                <a:cs typeface="Arial"/>
              </a:rPr>
              <a:t>H	</a:t>
            </a:r>
            <a:r>
              <a:rPr sz="2600" spc="-5" dirty="0">
                <a:latin typeface="Arial"/>
                <a:cs typeface="Arial"/>
              </a:rPr>
              <a:t>be rejected on </a:t>
            </a:r>
            <a:r>
              <a:rPr sz="2600" spc="-10" dirty="0">
                <a:latin typeface="Arial"/>
                <a:cs typeface="Arial"/>
              </a:rPr>
              <a:t>the </a:t>
            </a:r>
            <a:r>
              <a:rPr sz="2600" spc="-5" dirty="0">
                <a:latin typeface="Arial"/>
                <a:cs typeface="Arial"/>
              </a:rPr>
              <a:t>basis of this</a:t>
            </a:r>
            <a:r>
              <a:rPr sz="2600" spc="-30" dirty="0">
                <a:latin typeface="Arial"/>
                <a:cs typeface="Arial"/>
              </a:rPr>
              <a:t> </a:t>
            </a:r>
            <a:r>
              <a:rPr sz="2600" spc="-5" dirty="0">
                <a:latin typeface="Arial"/>
                <a:cs typeface="Arial"/>
              </a:rPr>
              <a:t>test?Explain.</a:t>
            </a:r>
            <a:endParaRPr sz="2600">
              <a:latin typeface="Arial"/>
              <a:cs typeface="Arial"/>
            </a:endParaRPr>
          </a:p>
          <a:p>
            <a:pPr marL="1732280">
              <a:lnSpc>
                <a:spcPts val="1520"/>
              </a:lnSpc>
            </a:pPr>
            <a:r>
              <a:rPr sz="1700" spc="15" dirty="0">
                <a:latin typeface="Arial"/>
                <a:cs typeface="Arial"/>
              </a:rPr>
              <a:t>0</a:t>
            </a:r>
            <a:endParaRPr sz="1700">
              <a:latin typeface="Arial"/>
              <a:cs typeface="Arial"/>
            </a:endParaRPr>
          </a:p>
          <a:p>
            <a:pPr>
              <a:lnSpc>
                <a:spcPct val="100000"/>
              </a:lnSpc>
            </a:pPr>
            <a:endParaRPr sz="1900">
              <a:latin typeface="Times New Roman"/>
              <a:cs typeface="Times New Roman"/>
            </a:endParaRPr>
          </a:p>
          <a:p>
            <a:pPr>
              <a:lnSpc>
                <a:spcPct val="100000"/>
              </a:lnSpc>
              <a:spcBef>
                <a:spcPts val="50"/>
              </a:spcBef>
            </a:pPr>
            <a:endParaRPr sz="2250">
              <a:latin typeface="Times New Roman"/>
              <a:cs typeface="Times New Roman"/>
            </a:endParaRPr>
          </a:p>
          <a:p>
            <a:pPr marL="342900" marR="5080" indent="-330200">
              <a:lnSpc>
                <a:spcPts val="2700"/>
              </a:lnSpc>
              <a:buAutoNum type="alphaLcPeriod" startAt="2"/>
              <a:tabLst>
                <a:tab pos="379095" algn="l"/>
              </a:tabLst>
            </a:pPr>
            <a:r>
              <a:rPr sz="2600" spc="-5" dirty="0">
                <a:latin typeface="Arial"/>
                <a:cs typeface="Arial"/>
              </a:rPr>
              <a:t>Can you conclude that </a:t>
            </a:r>
            <a:r>
              <a:rPr sz="2600" spc="-10" dirty="0">
                <a:latin typeface="Arial"/>
                <a:cs typeface="Arial"/>
              </a:rPr>
              <a:t>the </a:t>
            </a:r>
            <a:r>
              <a:rPr sz="2600" spc="-5" dirty="0">
                <a:latin typeface="Arial"/>
                <a:cs typeface="Arial"/>
              </a:rPr>
              <a:t>machine is calibrated </a:t>
            </a:r>
            <a:r>
              <a:rPr sz="2600" spc="-10" dirty="0">
                <a:latin typeface="Arial"/>
                <a:cs typeface="Arial"/>
              </a:rPr>
              <a:t>to </a:t>
            </a:r>
            <a:r>
              <a:rPr sz="2600" spc="-5" dirty="0">
                <a:latin typeface="Arial"/>
                <a:cs typeface="Arial"/>
              </a:rPr>
              <a:t>provide  a mean fill weight of 12 oz?</a:t>
            </a:r>
            <a:r>
              <a:rPr sz="2600" spc="-20" dirty="0">
                <a:latin typeface="Arial"/>
                <a:cs typeface="Arial"/>
              </a:rPr>
              <a:t> </a:t>
            </a:r>
            <a:r>
              <a:rPr sz="2600" spc="-5" dirty="0">
                <a:latin typeface="Arial"/>
                <a:cs typeface="Arial"/>
              </a:rPr>
              <a:t>Explain.</a:t>
            </a:r>
            <a:endParaRPr sz="2600">
              <a:latin typeface="Arial"/>
              <a:cs typeface="Aria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9000" y="546100"/>
            <a:ext cx="5769610" cy="695960"/>
          </a:xfrm>
          <a:prstGeom prst="rect">
            <a:avLst/>
          </a:prstGeom>
        </p:spPr>
        <p:txBody>
          <a:bodyPr vert="horz" wrap="square" lIns="0" tIns="12700" rIns="0" bIns="0" rtlCol="0">
            <a:spAutoFit/>
          </a:bodyPr>
          <a:lstStyle/>
          <a:p>
            <a:pPr marL="12700">
              <a:lnSpc>
                <a:spcPct val="100000"/>
              </a:lnSpc>
              <a:spcBef>
                <a:spcPts val="100"/>
              </a:spcBef>
              <a:tabLst>
                <a:tab pos="2403475" algn="l"/>
                <a:tab pos="3180080" algn="l"/>
              </a:tabLst>
            </a:pPr>
            <a:r>
              <a:rPr spc="-5" dirty="0"/>
              <a:t>Problem	</a:t>
            </a:r>
            <a:r>
              <a:rPr dirty="0"/>
              <a:t>10	:</a:t>
            </a:r>
            <a:r>
              <a:rPr spc="-85" dirty="0"/>
              <a:t> </a:t>
            </a:r>
            <a:r>
              <a:rPr spc="-5" dirty="0"/>
              <a:t>Solution</a:t>
            </a:r>
          </a:p>
        </p:txBody>
      </p:sp>
      <p:sp>
        <p:nvSpPr>
          <p:cNvPr id="3" name="object 3"/>
          <p:cNvSpPr txBox="1"/>
          <p:nvPr/>
        </p:nvSpPr>
        <p:spPr>
          <a:xfrm>
            <a:off x="596900" y="1714500"/>
            <a:ext cx="8594725" cy="3065780"/>
          </a:xfrm>
          <a:prstGeom prst="rect">
            <a:avLst/>
          </a:prstGeom>
        </p:spPr>
        <p:txBody>
          <a:bodyPr vert="horz" wrap="square" lIns="0" tIns="63500" rIns="0" bIns="0" rtlCol="0">
            <a:spAutoFit/>
          </a:bodyPr>
          <a:lstStyle/>
          <a:p>
            <a:pPr marL="342900" marR="199390" indent="-330200">
              <a:lnSpc>
                <a:spcPts val="3500"/>
              </a:lnSpc>
              <a:spcBef>
                <a:spcPts val="500"/>
              </a:spcBef>
              <a:buAutoNum type="alphaLcParenBoth"/>
              <a:tabLst>
                <a:tab pos="622935" algn="l"/>
              </a:tabLst>
            </a:pPr>
            <a:r>
              <a:rPr sz="3200" dirty="0">
                <a:latin typeface="Arial"/>
                <a:cs typeface="Arial"/>
              </a:rPr>
              <a:t>No. P = </a:t>
            </a:r>
            <a:r>
              <a:rPr sz="3200" spc="-5" dirty="0">
                <a:latin typeface="Arial"/>
                <a:cs typeface="Arial"/>
              </a:rPr>
              <a:t>0.30 </a:t>
            </a:r>
            <a:r>
              <a:rPr sz="3200" dirty="0">
                <a:latin typeface="Arial"/>
                <a:cs typeface="Arial"/>
              </a:rPr>
              <a:t>is not small. </a:t>
            </a:r>
            <a:r>
              <a:rPr sz="3200" spc="-5" dirty="0">
                <a:latin typeface="Arial"/>
                <a:cs typeface="Arial"/>
              </a:rPr>
              <a:t>Both the </a:t>
            </a:r>
            <a:r>
              <a:rPr sz="3200" dirty="0">
                <a:latin typeface="Arial"/>
                <a:cs typeface="Arial"/>
              </a:rPr>
              <a:t>null and  </a:t>
            </a:r>
            <a:r>
              <a:rPr sz="3200" spc="-5" dirty="0">
                <a:latin typeface="Arial"/>
                <a:cs typeface="Arial"/>
              </a:rPr>
              <a:t>alternate hypotheses </a:t>
            </a:r>
            <a:r>
              <a:rPr sz="3200" dirty="0">
                <a:latin typeface="Arial"/>
                <a:cs typeface="Arial"/>
              </a:rPr>
              <a:t>are </a:t>
            </a:r>
            <a:r>
              <a:rPr sz="3200" spc="-5" dirty="0">
                <a:latin typeface="Arial"/>
                <a:cs typeface="Arial"/>
              </a:rPr>
              <a:t>therefore</a:t>
            </a:r>
            <a:r>
              <a:rPr sz="3200" spc="15" dirty="0">
                <a:latin typeface="Arial"/>
                <a:cs typeface="Arial"/>
              </a:rPr>
              <a:t> </a:t>
            </a:r>
            <a:r>
              <a:rPr sz="3200" dirty="0">
                <a:latin typeface="Arial"/>
                <a:cs typeface="Arial"/>
              </a:rPr>
              <a:t>plausible.</a:t>
            </a:r>
            <a:endParaRPr sz="3200">
              <a:latin typeface="Arial"/>
              <a:cs typeface="Arial"/>
            </a:endParaRPr>
          </a:p>
          <a:p>
            <a:pPr>
              <a:lnSpc>
                <a:spcPct val="100000"/>
              </a:lnSpc>
              <a:spcBef>
                <a:spcPts val="35"/>
              </a:spcBef>
              <a:buFont typeface="Arial"/>
              <a:buAutoNum type="alphaLcParenBoth"/>
            </a:pPr>
            <a:endParaRPr sz="5350">
              <a:latin typeface="Times New Roman"/>
              <a:cs typeface="Times New Roman"/>
            </a:endParaRPr>
          </a:p>
          <a:p>
            <a:pPr marL="342900" marR="5080" indent="-330200">
              <a:lnSpc>
                <a:spcPct val="89800"/>
              </a:lnSpc>
              <a:spcBef>
                <a:spcPts val="5"/>
              </a:spcBef>
              <a:buAutoNum type="alphaLcParenBoth"/>
              <a:tabLst>
                <a:tab pos="622935" algn="l"/>
              </a:tabLst>
            </a:pPr>
            <a:r>
              <a:rPr sz="3200" dirty="0">
                <a:latin typeface="Arial"/>
                <a:cs typeface="Arial"/>
              </a:rPr>
              <a:t>No, we cannot conclude </a:t>
            </a:r>
            <a:r>
              <a:rPr sz="3200" spc="-5" dirty="0">
                <a:latin typeface="Arial"/>
                <a:cs typeface="Arial"/>
              </a:rPr>
              <a:t>that the </a:t>
            </a:r>
            <a:r>
              <a:rPr sz="3200" dirty="0">
                <a:latin typeface="Arial"/>
                <a:cs typeface="Arial"/>
              </a:rPr>
              <a:t>null  </a:t>
            </a:r>
            <a:r>
              <a:rPr sz="3200" spc="-5" dirty="0">
                <a:latin typeface="Arial"/>
                <a:cs typeface="Arial"/>
              </a:rPr>
              <a:t>hypothesis </a:t>
            </a:r>
            <a:r>
              <a:rPr sz="3200" dirty="0">
                <a:latin typeface="Arial"/>
                <a:cs typeface="Arial"/>
              </a:rPr>
              <a:t>is </a:t>
            </a:r>
            <a:r>
              <a:rPr sz="3200" spc="-5" dirty="0">
                <a:latin typeface="Arial"/>
                <a:cs typeface="Arial"/>
              </a:rPr>
              <a:t>true. The alternate hypothesis </a:t>
            </a:r>
            <a:r>
              <a:rPr sz="3200" dirty="0">
                <a:latin typeface="Arial"/>
                <a:cs typeface="Arial"/>
              </a:rPr>
              <a:t>is  also</a:t>
            </a:r>
            <a:r>
              <a:rPr sz="3200" spc="-5" dirty="0">
                <a:latin typeface="Arial"/>
                <a:cs typeface="Arial"/>
              </a:rPr>
              <a:t> </a:t>
            </a:r>
            <a:r>
              <a:rPr sz="3200" dirty="0">
                <a:latin typeface="Arial"/>
                <a:cs typeface="Arial"/>
              </a:rPr>
              <a:t>plausible.</a:t>
            </a:r>
            <a:endParaRPr sz="3200">
              <a:latin typeface="Arial"/>
              <a:cs typeface="Aria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0600" y="546100"/>
            <a:ext cx="3007360"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a:t>
            </a:r>
            <a:r>
              <a:rPr spc="-245" dirty="0"/>
              <a:t>1</a:t>
            </a:r>
            <a:r>
              <a:rPr dirty="0"/>
              <a:t>1</a:t>
            </a:r>
          </a:p>
        </p:txBody>
      </p:sp>
      <p:sp>
        <p:nvSpPr>
          <p:cNvPr id="3" name="object 3"/>
          <p:cNvSpPr txBox="1"/>
          <p:nvPr/>
        </p:nvSpPr>
        <p:spPr>
          <a:xfrm>
            <a:off x="596900" y="1722627"/>
            <a:ext cx="8930640" cy="4351655"/>
          </a:xfrm>
          <a:prstGeom prst="rect">
            <a:avLst/>
          </a:prstGeom>
        </p:spPr>
        <p:txBody>
          <a:bodyPr vert="horz" wrap="square" lIns="0" tIns="64135" rIns="0" bIns="0" rtlCol="0">
            <a:spAutoFit/>
          </a:bodyPr>
          <a:lstStyle/>
          <a:p>
            <a:pPr marL="342900" marR="167005" indent="-330200">
              <a:lnSpc>
                <a:spcPct val="90100"/>
              </a:lnSpc>
              <a:spcBef>
                <a:spcPts val="505"/>
              </a:spcBef>
            </a:pPr>
            <a:r>
              <a:rPr sz="3100" spc="20" dirty="0">
                <a:latin typeface="Arial"/>
                <a:cs typeface="Arial"/>
              </a:rPr>
              <a:t>A </a:t>
            </a:r>
            <a:r>
              <a:rPr sz="3100" spc="15" dirty="0">
                <a:latin typeface="Arial"/>
                <a:cs typeface="Arial"/>
              </a:rPr>
              <a:t>method of applying zinc </a:t>
            </a:r>
            <a:r>
              <a:rPr sz="3100" spc="10" dirty="0">
                <a:latin typeface="Arial"/>
                <a:cs typeface="Arial"/>
              </a:rPr>
              <a:t>plating to steel is  </a:t>
            </a:r>
            <a:r>
              <a:rPr sz="3100" spc="15" dirty="0">
                <a:latin typeface="Arial"/>
                <a:cs typeface="Arial"/>
              </a:rPr>
              <a:t>supposed </a:t>
            </a:r>
            <a:r>
              <a:rPr sz="3100" spc="10" dirty="0">
                <a:latin typeface="Arial"/>
                <a:cs typeface="Arial"/>
              </a:rPr>
              <a:t>to </a:t>
            </a:r>
            <a:r>
              <a:rPr sz="3100" spc="15" dirty="0">
                <a:latin typeface="Arial"/>
                <a:cs typeface="Arial"/>
              </a:rPr>
              <a:t>produce </a:t>
            </a:r>
            <a:r>
              <a:rPr sz="3100" spc="20" dirty="0">
                <a:latin typeface="Arial"/>
                <a:cs typeface="Arial"/>
              </a:rPr>
              <a:t>a </a:t>
            </a:r>
            <a:r>
              <a:rPr sz="3100" spc="15" dirty="0">
                <a:latin typeface="Arial"/>
                <a:cs typeface="Arial"/>
              </a:rPr>
              <a:t>coating </a:t>
            </a:r>
            <a:r>
              <a:rPr sz="3100" spc="20" dirty="0">
                <a:latin typeface="Arial"/>
                <a:cs typeface="Arial"/>
              </a:rPr>
              <a:t>whose mean  </a:t>
            </a:r>
            <a:r>
              <a:rPr sz="3100" spc="15" dirty="0">
                <a:latin typeface="Arial"/>
                <a:cs typeface="Arial"/>
              </a:rPr>
              <a:t>thickness </a:t>
            </a:r>
            <a:r>
              <a:rPr sz="3100" spc="10" dirty="0">
                <a:latin typeface="Arial"/>
                <a:cs typeface="Arial"/>
              </a:rPr>
              <a:t>is </a:t>
            </a:r>
            <a:r>
              <a:rPr sz="3100" spc="20" dirty="0">
                <a:latin typeface="Arial"/>
                <a:cs typeface="Arial"/>
              </a:rPr>
              <a:t>no </a:t>
            </a:r>
            <a:r>
              <a:rPr sz="3100" spc="15" dirty="0">
                <a:latin typeface="Arial"/>
                <a:cs typeface="Arial"/>
              </a:rPr>
              <a:t>greater than </a:t>
            </a:r>
            <a:r>
              <a:rPr sz="3100" spc="20" dirty="0">
                <a:latin typeface="Arial"/>
                <a:cs typeface="Arial"/>
              </a:rPr>
              <a:t>7 </a:t>
            </a:r>
            <a:r>
              <a:rPr sz="3100" spc="15" dirty="0">
                <a:latin typeface="Arial"/>
                <a:cs typeface="Arial"/>
              </a:rPr>
              <a:t>microns. </a:t>
            </a:r>
            <a:r>
              <a:rPr sz="3100" spc="20" dirty="0">
                <a:latin typeface="Arial"/>
                <a:cs typeface="Arial"/>
              </a:rPr>
              <a:t>A</a:t>
            </a:r>
            <a:r>
              <a:rPr sz="3100" spc="-425" dirty="0">
                <a:latin typeface="Arial"/>
                <a:cs typeface="Arial"/>
              </a:rPr>
              <a:t> </a:t>
            </a:r>
            <a:r>
              <a:rPr sz="3100" spc="10" dirty="0">
                <a:latin typeface="Arial"/>
                <a:cs typeface="Arial"/>
              </a:rPr>
              <a:t>quality  </a:t>
            </a:r>
            <a:r>
              <a:rPr sz="3100" spc="15" dirty="0">
                <a:latin typeface="Arial"/>
                <a:cs typeface="Arial"/>
              </a:rPr>
              <a:t>inspector measures the thickness of </a:t>
            </a:r>
            <a:r>
              <a:rPr sz="3100" spc="20" dirty="0">
                <a:latin typeface="Arial"/>
                <a:cs typeface="Arial"/>
              </a:rPr>
              <a:t>36 </a:t>
            </a:r>
            <a:r>
              <a:rPr sz="3100" spc="15" dirty="0">
                <a:latin typeface="Arial"/>
                <a:cs typeface="Arial"/>
              </a:rPr>
              <a:t>coated  specimens </a:t>
            </a:r>
            <a:r>
              <a:rPr sz="3100" spc="20" dirty="0">
                <a:latin typeface="Arial"/>
                <a:cs typeface="Arial"/>
              </a:rPr>
              <a:t>and</a:t>
            </a:r>
            <a:r>
              <a:rPr sz="3100" spc="-5" dirty="0">
                <a:latin typeface="Arial"/>
                <a:cs typeface="Arial"/>
              </a:rPr>
              <a:t> </a:t>
            </a:r>
            <a:r>
              <a:rPr sz="3100" spc="10" dirty="0">
                <a:latin typeface="Arial"/>
                <a:cs typeface="Arial"/>
              </a:rPr>
              <a:t>tests;</a:t>
            </a:r>
            <a:endParaRPr sz="3100">
              <a:latin typeface="Arial"/>
              <a:cs typeface="Arial"/>
            </a:endParaRPr>
          </a:p>
          <a:p>
            <a:pPr marL="2044700">
              <a:lnSpc>
                <a:spcPct val="100000"/>
              </a:lnSpc>
              <a:spcBef>
                <a:spcPts val="980"/>
              </a:spcBef>
            </a:pPr>
            <a:r>
              <a:rPr sz="3100" b="1" spc="10" dirty="0">
                <a:solidFill>
                  <a:srgbClr val="3465A4"/>
                </a:solidFill>
                <a:latin typeface="Arial"/>
                <a:cs typeface="Arial"/>
              </a:rPr>
              <a:t>H</a:t>
            </a:r>
            <a:r>
              <a:rPr sz="3150" b="1" spc="15" baseline="-29100" dirty="0">
                <a:solidFill>
                  <a:srgbClr val="3465A4"/>
                </a:solidFill>
                <a:latin typeface="Arial"/>
                <a:cs typeface="Arial"/>
              </a:rPr>
              <a:t>0 </a:t>
            </a:r>
            <a:r>
              <a:rPr sz="3100" b="1" spc="10" dirty="0">
                <a:solidFill>
                  <a:srgbClr val="3465A4"/>
                </a:solidFill>
                <a:latin typeface="Arial"/>
                <a:cs typeface="Arial"/>
              </a:rPr>
              <a:t>: </a:t>
            </a:r>
            <a:r>
              <a:rPr sz="3100" b="1" spc="130" dirty="0">
                <a:solidFill>
                  <a:srgbClr val="3465A4"/>
                </a:solidFill>
                <a:latin typeface="Arial"/>
                <a:cs typeface="Arial"/>
              </a:rPr>
              <a:t>µ </a:t>
            </a:r>
            <a:r>
              <a:rPr sz="3100" b="1" spc="15" dirty="0">
                <a:solidFill>
                  <a:srgbClr val="3465A4"/>
                </a:solidFill>
                <a:latin typeface="Arial"/>
                <a:cs typeface="Arial"/>
              </a:rPr>
              <a:t>≤ </a:t>
            </a:r>
            <a:r>
              <a:rPr sz="3100" b="1" spc="20" dirty="0">
                <a:solidFill>
                  <a:srgbClr val="3465A4"/>
                </a:solidFill>
                <a:latin typeface="Arial"/>
                <a:cs typeface="Arial"/>
              </a:rPr>
              <a:t>7 </a:t>
            </a:r>
            <a:r>
              <a:rPr sz="3100" b="1" spc="15" dirty="0">
                <a:solidFill>
                  <a:srgbClr val="3465A4"/>
                </a:solidFill>
                <a:latin typeface="Arial"/>
                <a:cs typeface="Arial"/>
              </a:rPr>
              <a:t>versus </a:t>
            </a:r>
            <a:r>
              <a:rPr sz="3100" b="1" spc="10" dirty="0">
                <a:solidFill>
                  <a:srgbClr val="3465A4"/>
                </a:solidFill>
                <a:latin typeface="Arial"/>
                <a:cs typeface="Arial"/>
              </a:rPr>
              <a:t>H</a:t>
            </a:r>
            <a:r>
              <a:rPr sz="3150" b="1" spc="15" baseline="-29100" dirty="0">
                <a:solidFill>
                  <a:srgbClr val="3465A4"/>
                </a:solidFill>
                <a:latin typeface="Arial"/>
                <a:cs typeface="Arial"/>
              </a:rPr>
              <a:t>1 </a:t>
            </a:r>
            <a:r>
              <a:rPr sz="3100" b="1" spc="10" dirty="0">
                <a:solidFill>
                  <a:srgbClr val="3465A4"/>
                </a:solidFill>
                <a:latin typeface="Arial"/>
                <a:cs typeface="Arial"/>
              </a:rPr>
              <a:t>: </a:t>
            </a:r>
            <a:r>
              <a:rPr sz="3100" b="1" spc="130" dirty="0">
                <a:solidFill>
                  <a:srgbClr val="3465A4"/>
                </a:solidFill>
                <a:latin typeface="Arial"/>
                <a:cs typeface="Arial"/>
              </a:rPr>
              <a:t>µ </a:t>
            </a:r>
            <a:r>
              <a:rPr sz="3100" b="1" spc="20" dirty="0">
                <a:solidFill>
                  <a:srgbClr val="3465A4"/>
                </a:solidFill>
                <a:latin typeface="Arial"/>
                <a:cs typeface="Arial"/>
              </a:rPr>
              <a:t>&gt;</a:t>
            </a:r>
            <a:r>
              <a:rPr sz="3100" b="1" spc="-330" dirty="0">
                <a:solidFill>
                  <a:srgbClr val="3465A4"/>
                </a:solidFill>
                <a:latin typeface="Arial"/>
                <a:cs typeface="Arial"/>
              </a:rPr>
              <a:t> </a:t>
            </a:r>
            <a:r>
              <a:rPr sz="3100" b="1" spc="20" dirty="0">
                <a:solidFill>
                  <a:srgbClr val="3465A4"/>
                </a:solidFill>
                <a:latin typeface="Arial"/>
                <a:cs typeface="Arial"/>
              </a:rPr>
              <a:t>7</a:t>
            </a:r>
            <a:endParaRPr sz="3100">
              <a:latin typeface="Arial"/>
              <a:cs typeface="Arial"/>
            </a:endParaRPr>
          </a:p>
          <a:p>
            <a:pPr marL="342900" marR="5080" indent="-330200">
              <a:lnSpc>
                <a:spcPct val="90100"/>
              </a:lnSpc>
              <a:spcBef>
                <a:spcPts val="2145"/>
              </a:spcBef>
            </a:pPr>
            <a:r>
              <a:rPr sz="3100" spc="20" dirty="0">
                <a:latin typeface="Arial"/>
                <a:cs typeface="Arial"/>
              </a:rPr>
              <a:t>She </a:t>
            </a:r>
            <a:r>
              <a:rPr sz="3100" spc="15" dirty="0">
                <a:latin typeface="Arial"/>
                <a:cs typeface="Arial"/>
              </a:rPr>
              <a:t>obtains </a:t>
            </a:r>
            <a:r>
              <a:rPr sz="3100" spc="20" dirty="0">
                <a:latin typeface="Arial"/>
                <a:cs typeface="Arial"/>
              </a:rPr>
              <a:t>a </a:t>
            </a:r>
            <a:r>
              <a:rPr sz="3100" spc="15" dirty="0">
                <a:latin typeface="Arial"/>
                <a:cs typeface="Arial"/>
              </a:rPr>
              <a:t>P-value of 0.40. Since </a:t>
            </a:r>
            <a:r>
              <a:rPr sz="3100" spc="20" dirty="0">
                <a:latin typeface="Arial"/>
                <a:cs typeface="Arial"/>
              </a:rPr>
              <a:t>P &gt; </a:t>
            </a:r>
            <a:r>
              <a:rPr sz="3100" spc="15" dirty="0">
                <a:latin typeface="Arial"/>
                <a:cs typeface="Arial"/>
              </a:rPr>
              <a:t>0.05,</a:t>
            </a:r>
            <a:r>
              <a:rPr sz="3100" spc="-175" dirty="0">
                <a:latin typeface="Arial"/>
                <a:cs typeface="Arial"/>
              </a:rPr>
              <a:t> </a:t>
            </a:r>
            <a:r>
              <a:rPr sz="3100" spc="15" dirty="0">
                <a:latin typeface="Arial"/>
                <a:cs typeface="Arial"/>
              </a:rPr>
              <a:t>she  concludes </a:t>
            </a:r>
            <a:r>
              <a:rPr sz="3100" spc="10" dirty="0">
                <a:latin typeface="Arial"/>
                <a:cs typeface="Arial"/>
              </a:rPr>
              <a:t>that </a:t>
            </a:r>
            <a:r>
              <a:rPr sz="3100" spc="15" dirty="0">
                <a:latin typeface="Arial"/>
                <a:cs typeface="Arial"/>
              </a:rPr>
              <a:t>the </a:t>
            </a:r>
            <a:r>
              <a:rPr sz="3100" spc="20" dirty="0">
                <a:latin typeface="Arial"/>
                <a:cs typeface="Arial"/>
              </a:rPr>
              <a:t>mean </a:t>
            </a:r>
            <a:r>
              <a:rPr sz="3100" spc="15" dirty="0">
                <a:latin typeface="Arial"/>
                <a:cs typeface="Arial"/>
              </a:rPr>
              <a:t>thickness </a:t>
            </a:r>
            <a:r>
              <a:rPr sz="3100" spc="10" dirty="0">
                <a:latin typeface="Arial"/>
                <a:cs typeface="Arial"/>
              </a:rPr>
              <a:t>is within </a:t>
            </a:r>
            <a:r>
              <a:rPr sz="3100" spc="15" dirty="0">
                <a:latin typeface="Arial"/>
                <a:cs typeface="Arial"/>
              </a:rPr>
              <a:t>the  </a:t>
            </a:r>
            <a:r>
              <a:rPr sz="3100" spc="10" dirty="0">
                <a:latin typeface="Arial"/>
                <a:cs typeface="Arial"/>
              </a:rPr>
              <a:t>specification. Is this </a:t>
            </a:r>
            <a:r>
              <a:rPr sz="3100" spc="15" dirty="0">
                <a:latin typeface="Arial"/>
                <a:cs typeface="Arial"/>
              </a:rPr>
              <a:t>conclusion correct?</a:t>
            </a:r>
            <a:r>
              <a:rPr sz="3100" spc="-10" dirty="0">
                <a:latin typeface="Arial"/>
                <a:cs typeface="Arial"/>
              </a:rPr>
              <a:t> </a:t>
            </a:r>
            <a:r>
              <a:rPr sz="3100" spc="15" dirty="0">
                <a:latin typeface="Arial"/>
                <a:cs typeface="Arial"/>
              </a:rPr>
              <a:t>Explain.</a:t>
            </a:r>
            <a:endParaRPr sz="3100">
              <a:latin typeface="Arial"/>
              <a:cs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9950" y="0"/>
            <a:ext cx="5468619" cy="1354217"/>
          </a:xfrm>
        </p:spPr>
        <p:txBody>
          <a:bodyPr/>
          <a:lstStyle/>
          <a:p>
            <a:r>
              <a:rPr lang="en-US" dirty="0" smtClean="0"/>
              <a:t>Decision Errors</a:t>
            </a:r>
            <a:br>
              <a:rPr lang="en-US" dirty="0" smtClean="0"/>
            </a:br>
            <a:endParaRPr lang="en-US" dirty="0"/>
          </a:p>
        </p:txBody>
      </p:sp>
      <p:sp>
        <p:nvSpPr>
          <p:cNvPr id="3" name="Text Placeholder 2"/>
          <p:cNvSpPr>
            <a:spLocks noGrp="1"/>
          </p:cNvSpPr>
          <p:nvPr>
            <p:ph type="body" idx="1"/>
          </p:nvPr>
        </p:nvSpPr>
        <p:spPr>
          <a:xfrm>
            <a:off x="234950" y="806450"/>
            <a:ext cx="9313544" cy="6001643"/>
          </a:xfrm>
        </p:spPr>
        <p:txBody>
          <a:bodyPr/>
          <a:lstStyle/>
          <a:p>
            <a:r>
              <a:rPr lang="en-US" dirty="0" smtClean="0"/>
              <a:t>Two types of errors can result from a hypothesis test.</a:t>
            </a:r>
          </a:p>
          <a:p>
            <a:endParaRPr lang="en-US" b="1" dirty="0" smtClean="0"/>
          </a:p>
          <a:p>
            <a:r>
              <a:rPr lang="en-US" b="1" dirty="0" smtClean="0"/>
              <a:t>Type II error</a:t>
            </a:r>
            <a:r>
              <a:rPr lang="en-US" dirty="0" smtClean="0"/>
              <a:t>. </a:t>
            </a:r>
          </a:p>
          <a:p>
            <a:endParaRPr lang="en-US" dirty="0" smtClean="0"/>
          </a:p>
          <a:p>
            <a:pPr algn="just"/>
            <a:r>
              <a:rPr lang="en-US" dirty="0" smtClean="0"/>
              <a:t>A Type II error occurs when the researcher fails to reject a null hypothesis that is false. </a:t>
            </a:r>
          </a:p>
          <a:p>
            <a:pPr algn="just"/>
            <a:endParaRPr lang="en-US" dirty="0" smtClean="0"/>
          </a:p>
          <a:p>
            <a:pPr algn="just"/>
            <a:r>
              <a:rPr lang="en-US" dirty="0" smtClean="0"/>
              <a:t>The probability of committing a Type II error is called </a:t>
            </a:r>
            <a:r>
              <a:rPr lang="en-US" b="1" dirty="0" smtClean="0"/>
              <a:t>Beta</a:t>
            </a:r>
            <a:r>
              <a:rPr lang="en-US" dirty="0" smtClean="0"/>
              <a:t>, and is often denoted by β. </a:t>
            </a:r>
          </a:p>
          <a:p>
            <a:pPr algn="just"/>
            <a:endParaRPr lang="en-US" dirty="0" smtClean="0"/>
          </a:p>
          <a:p>
            <a:pPr algn="just"/>
            <a:r>
              <a:rPr lang="en-US" dirty="0" smtClean="0"/>
              <a:t>The probability of </a:t>
            </a:r>
            <a:r>
              <a:rPr lang="en-US" i="1" dirty="0" smtClean="0"/>
              <a:t>not</a:t>
            </a:r>
            <a:r>
              <a:rPr lang="en-US" dirty="0" smtClean="0"/>
              <a:t> committing a Type II error is called the </a:t>
            </a:r>
            <a:r>
              <a:rPr lang="en-US" b="1" dirty="0" smtClean="0"/>
              <a:t>Power</a:t>
            </a:r>
            <a:r>
              <a:rPr lang="en-US" dirty="0" smtClean="0"/>
              <a:t> of the test.</a:t>
            </a:r>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71700" y="546100"/>
            <a:ext cx="5738495" cy="695960"/>
          </a:xfrm>
          <a:prstGeom prst="rect">
            <a:avLst/>
          </a:prstGeom>
        </p:spPr>
        <p:txBody>
          <a:bodyPr vert="horz" wrap="square" lIns="0" tIns="12700" rIns="0" bIns="0" rtlCol="0">
            <a:spAutoFit/>
          </a:bodyPr>
          <a:lstStyle/>
          <a:p>
            <a:pPr marL="12700">
              <a:lnSpc>
                <a:spcPct val="100000"/>
              </a:lnSpc>
              <a:spcBef>
                <a:spcPts val="100"/>
              </a:spcBef>
              <a:tabLst>
                <a:tab pos="2403475" algn="l"/>
                <a:tab pos="3149600" algn="l"/>
              </a:tabLst>
            </a:pPr>
            <a:r>
              <a:rPr sz="4400" b="1" spc="-5" dirty="0">
                <a:solidFill>
                  <a:srgbClr val="3465A4"/>
                </a:solidFill>
                <a:latin typeface="Arial"/>
                <a:cs typeface="Arial"/>
              </a:rPr>
              <a:t>Problem	</a:t>
            </a:r>
            <a:r>
              <a:rPr sz="4400" b="1" spc="-125" dirty="0">
                <a:solidFill>
                  <a:srgbClr val="3465A4"/>
                </a:solidFill>
                <a:latin typeface="Arial"/>
                <a:cs typeface="Arial"/>
              </a:rPr>
              <a:t>11	</a:t>
            </a:r>
            <a:r>
              <a:rPr sz="4400" b="1" dirty="0">
                <a:solidFill>
                  <a:srgbClr val="3465A4"/>
                </a:solidFill>
                <a:latin typeface="Arial"/>
                <a:cs typeface="Arial"/>
              </a:rPr>
              <a:t>:</a:t>
            </a:r>
            <a:r>
              <a:rPr sz="4400" b="1" spc="-85" dirty="0">
                <a:solidFill>
                  <a:srgbClr val="3465A4"/>
                </a:solidFill>
                <a:latin typeface="Arial"/>
                <a:cs typeface="Arial"/>
              </a:rPr>
              <a:t> </a:t>
            </a:r>
            <a:r>
              <a:rPr sz="4400" b="1" spc="-5" dirty="0">
                <a:solidFill>
                  <a:srgbClr val="3465A4"/>
                </a:solidFill>
                <a:latin typeface="Arial"/>
                <a:cs typeface="Arial"/>
              </a:rPr>
              <a:t>Solution</a:t>
            </a:r>
            <a:endParaRPr sz="4400">
              <a:latin typeface="Arial"/>
              <a:cs typeface="Arial"/>
            </a:endParaRPr>
          </a:p>
        </p:txBody>
      </p:sp>
      <p:sp>
        <p:nvSpPr>
          <p:cNvPr id="3" name="object 3"/>
          <p:cNvSpPr txBox="1"/>
          <p:nvPr/>
        </p:nvSpPr>
        <p:spPr>
          <a:xfrm>
            <a:off x="596900" y="1714500"/>
            <a:ext cx="8769985" cy="957580"/>
          </a:xfrm>
          <a:prstGeom prst="rect">
            <a:avLst/>
          </a:prstGeom>
        </p:spPr>
        <p:txBody>
          <a:bodyPr vert="horz" wrap="square" lIns="0" tIns="63500" rIns="0" bIns="0" rtlCol="0">
            <a:spAutoFit/>
          </a:bodyPr>
          <a:lstStyle/>
          <a:p>
            <a:pPr marL="342900" marR="5080" indent="-330200">
              <a:lnSpc>
                <a:spcPts val="3500"/>
              </a:lnSpc>
              <a:spcBef>
                <a:spcPts val="500"/>
              </a:spcBef>
            </a:pPr>
            <a:r>
              <a:rPr sz="3200" dirty="0">
                <a:latin typeface="Arial"/>
                <a:cs typeface="Arial"/>
              </a:rPr>
              <a:t>No, she cannot conclude </a:t>
            </a:r>
            <a:r>
              <a:rPr sz="3200" spc="-5" dirty="0">
                <a:latin typeface="Arial"/>
                <a:cs typeface="Arial"/>
              </a:rPr>
              <a:t>that the </a:t>
            </a:r>
            <a:r>
              <a:rPr sz="3200" dirty="0">
                <a:latin typeface="Arial"/>
                <a:cs typeface="Arial"/>
              </a:rPr>
              <a:t>null </a:t>
            </a:r>
            <a:r>
              <a:rPr sz="3200" spc="-5" dirty="0">
                <a:latin typeface="Arial"/>
                <a:cs typeface="Arial"/>
              </a:rPr>
              <a:t>hypothesis  </a:t>
            </a:r>
            <a:r>
              <a:rPr sz="3200" dirty="0">
                <a:latin typeface="Arial"/>
                <a:cs typeface="Arial"/>
              </a:rPr>
              <a:t>is </a:t>
            </a:r>
            <a:r>
              <a:rPr sz="3200" spc="-5" dirty="0">
                <a:latin typeface="Arial"/>
                <a:cs typeface="Arial"/>
              </a:rPr>
              <a:t>true, </a:t>
            </a:r>
            <a:r>
              <a:rPr sz="3200" dirty="0">
                <a:latin typeface="Arial"/>
                <a:cs typeface="Arial"/>
              </a:rPr>
              <a:t>only </a:t>
            </a:r>
            <a:r>
              <a:rPr sz="3200" spc="-5" dirty="0">
                <a:latin typeface="Arial"/>
                <a:cs typeface="Arial"/>
              </a:rPr>
              <a:t>that </a:t>
            </a:r>
            <a:r>
              <a:rPr sz="3200" dirty="0">
                <a:latin typeface="Arial"/>
                <a:cs typeface="Arial"/>
              </a:rPr>
              <a:t>it is</a:t>
            </a:r>
            <a:r>
              <a:rPr sz="3200" spc="-35" dirty="0">
                <a:latin typeface="Arial"/>
                <a:cs typeface="Arial"/>
              </a:rPr>
              <a:t> </a:t>
            </a:r>
            <a:r>
              <a:rPr sz="3200" dirty="0">
                <a:latin typeface="Arial"/>
                <a:cs typeface="Arial"/>
              </a:rPr>
              <a:t>plausible.</a:t>
            </a:r>
            <a:endParaRPr sz="3200">
              <a:latin typeface="Arial"/>
              <a:cs typeface="Aria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17900" y="190500"/>
            <a:ext cx="303847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12</a:t>
            </a:r>
          </a:p>
        </p:txBody>
      </p:sp>
      <p:sp>
        <p:nvSpPr>
          <p:cNvPr id="3" name="object 3"/>
          <p:cNvSpPr txBox="1"/>
          <p:nvPr/>
        </p:nvSpPr>
        <p:spPr>
          <a:xfrm>
            <a:off x="-114300" y="1029716"/>
            <a:ext cx="9949815" cy="5615305"/>
          </a:xfrm>
          <a:prstGeom prst="rect">
            <a:avLst/>
          </a:prstGeom>
        </p:spPr>
        <p:txBody>
          <a:bodyPr vert="horz" wrap="square" lIns="0" tIns="67310" rIns="0" bIns="0" rtlCol="0">
            <a:spAutoFit/>
          </a:bodyPr>
          <a:lstStyle/>
          <a:p>
            <a:pPr marL="330200" marR="5080" indent="-317500">
              <a:lnSpc>
                <a:spcPts val="2700"/>
              </a:lnSpc>
              <a:spcBef>
                <a:spcPts val="530"/>
              </a:spcBef>
            </a:pPr>
            <a:r>
              <a:rPr sz="2600" spc="-5" dirty="0">
                <a:latin typeface="Arial"/>
                <a:cs typeface="Arial"/>
              </a:rPr>
              <a:t>Recently many companies have been experimenting with  telecommuting, allowing employees </a:t>
            </a:r>
            <a:r>
              <a:rPr sz="2600" spc="-10" dirty="0">
                <a:latin typeface="Arial"/>
                <a:cs typeface="Arial"/>
              </a:rPr>
              <a:t>to </a:t>
            </a:r>
            <a:r>
              <a:rPr sz="2600" spc="-5" dirty="0">
                <a:latin typeface="Arial"/>
                <a:cs typeface="Arial"/>
              </a:rPr>
              <a:t>work at home on their  computers. </a:t>
            </a:r>
            <a:r>
              <a:rPr sz="2600" spc="-10" dirty="0">
                <a:latin typeface="Arial"/>
                <a:cs typeface="Arial"/>
              </a:rPr>
              <a:t>Among </a:t>
            </a:r>
            <a:r>
              <a:rPr sz="2600" spc="-5" dirty="0">
                <a:latin typeface="Arial"/>
                <a:cs typeface="Arial"/>
              </a:rPr>
              <a:t>other things, telecommuting is supposed </a:t>
            </a:r>
            <a:r>
              <a:rPr sz="2600" spc="-10" dirty="0">
                <a:latin typeface="Arial"/>
                <a:cs typeface="Arial"/>
              </a:rPr>
              <a:t>to  </a:t>
            </a:r>
            <a:r>
              <a:rPr sz="2600" spc="-5" dirty="0">
                <a:latin typeface="Arial"/>
                <a:cs typeface="Arial"/>
              </a:rPr>
              <a:t>reduce </a:t>
            </a:r>
            <a:r>
              <a:rPr sz="2600" spc="-10" dirty="0">
                <a:latin typeface="Arial"/>
                <a:cs typeface="Arial"/>
              </a:rPr>
              <a:t>the </a:t>
            </a:r>
            <a:r>
              <a:rPr sz="2600" spc="-5" dirty="0">
                <a:latin typeface="Arial"/>
                <a:cs typeface="Arial"/>
              </a:rPr>
              <a:t>number of sick days taken. Suppose that at one firm, it  is known that over </a:t>
            </a:r>
            <a:r>
              <a:rPr sz="2600" spc="-10" dirty="0">
                <a:latin typeface="Arial"/>
                <a:cs typeface="Arial"/>
              </a:rPr>
              <a:t>the </a:t>
            </a:r>
            <a:r>
              <a:rPr sz="2600" spc="-5" dirty="0">
                <a:latin typeface="Arial"/>
                <a:cs typeface="Arial"/>
              </a:rPr>
              <a:t>past </a:t>
            </a:r>
            <a:r>
              <a:rPr sz="2600" spc="-10" dirty="0">
                <a:latin typeface="Arial"/>
                <a:cs typeface="Arial"/>
              </a:rPr>
              <a:t>few </a:t>
            </a:r>
            <a:r>
              <a:rPr sz="2600" spc="-5" dirty="0">
                <a:latin typeface="Arial"/>
                <a:cs typeface="Arial"/>
              </a:rPr>
              <a:t>years employees have taken a  mean of </a:t>
            </a:r>
            <a:r>
              <a:rPr sz="2600" spc="-10" dirty="0">
                <a:latin typeface="Arial"/>
                <a:cs typeface="Arial"/>
              </a:rPr>
              <a:t>5.4 </a:t>
            </a:r>
            <a:r>
              <a:rPr sz="2600" spc="-5" dirty="0">
                <a:latin typeface="Arial"/>
                <a:cs typeface="Arial"/>
              </a:rPr>
              <a:t>sick days. This </a:t>
            </a:r>
            <a:r>
              <a:rPr sz="2600" spc="-35" dirty="0">
                <a:latin typeface="Arial"/>
                <a:cs typeface="Arial"/>
              </a:rPr>
              <a:t>year, </a:t>
            </a:r>
            <a:r>
              <a:rPr sz="2600" spc="-10" dirty="0">
                <a:latin typeface="Arial"/>
                <a:cs typeface="Arial"/>
              </a:rPr>
              <a:t>the </a:t>
            </a:r>
            <a:r>
              <a:rPr sz="2600" spc="-5" dirty="0">
                <a:latin typeface="Arial"/>
                <a:cs typeface="Arial"/>
              </a:rPr>
              <a:t>firm introduces  telecommuting. Management chooses a simple random sample</a:t>
            </a:r>
            <a:r>
              <a:rPr sz="2600" spc="-75" dirty="0">
                <a:latin typeface="Arial"/>
                <a:cs typeface="Arial"/>
              </a:rPr>
              <a:t> </a:t>
            </a:r>
            <a:r>
              <a:rPr sz="2600" spc="-5" dirty="0">
                <a:latin typeface="Arial"/>
                <a:cs typeface="Arial"/>
              </a:rPr>
              <a:t>of  80 employees </a:t>
            </a:r>
            <a:r>
              <a:rPr sz="2600" spc="-10" dirty="0">
                <a:latin typeface="Arial"/>
                <a:cs typeface="Arial"/>
              </a:rPr>
              <a:t>to </a:t>
            </a:r>
            <a:r>
              <a:rPr sz="2600" spc="-5" dirty="0">
                <a:latin typeface="Arial"/>
                <a:cs typeface="Arial"/>
              </a:rPr>
              <a:t>follow in detail, and, at </a:t>
            </a:r>
            <a:r>
              <a:rPr sz="2600" spc="-10" dirty="0">
                <a:latin typeface="Arial"/>
                <a:cs typeface="Arial"/>
              </a:rPr>
              <a:t>the </a:t>
            </a:r>
            <a:r>
              <a:rPr sz="2600" spc="-5" dirty="0">
                <a:latin typeface="Arial"/>
                <a:cs typeface="Arial"/>
              </a:rPr>
              <a:t>end of </a:t>
            </a:r>
            <a:r>
              <a:rPr sz="2600" spc="-10" dirty="0">
                <a:latin typeface="Arial"/>
                <a:cs typeface="Arial"/>
              </a:rPr>
              <a:t>the </a:t>
            </a:r>
            <a:r>
              <a:rPr sz="2600" spc="-35" dirty="0">
                <a:latin typeface="Arial"/>
                <a:cs typeface="Arial"/>
              </a:rPr>
              <a:t>year, </a:t>
            </a:r>
            <a:r>
              <a:rPr sz="2600" spc="-5" dirty="0">
                <a:latin typeface="Arial"/>
                <a:cs typeface="Arial"/>
              </a:rPr>
              <a:t>these  employees average </a:t>
            </a:r>
            <a:r>
              <a:rPr sz="2600" spc="-10" dirty="0">
                <a:latin typeface="Arial"/>
                <a:cs typeface="Arial"/>
              </a:rPr>
              <a:t>4.5 </a:t>
            </a:r>
            <a:r>
              <a:rPr sz="2600" spc="-5" dirty="0">
                <a:latin typeface="Arial"/>
                <a:cs typeface="Arial"/>
              </a:rPr>
              <a:t>sick days with a standard deviation of </a:t>
            </a:r>
            <a:r>
              <a:rPr sz="2600" spc="-10" dirty="0">
                <a:latin typeface="Arial"/>
                <a:cs typeface="Arial"/>
              </a:rPr>
              <a:t>2.7  </a:t>
            </a:r>
            <a:r>
              <a:rPr sz="2600" spc="-5" dirty="0">
                <a:latin typeface="Arial"/>
                <a:cs typeface="Arial"/>
              </a:rPr>
              <a:t>days. Let µ represent </a:t>
            </a:r>
            <a:r>
              <a:rPr sz="2600" spc="-10" dirty="0">
                <a:latin typeface="Arial"/>
                <a:cs typeface="Arial"/>
              </a:rPr>
              <a:t>the </a:t>
            </a:r>
            <a:r>
              <a:rPr sz="2600" spc="-5" dirty="0">
                <a:latin typeface="Arial"/>
                <a:cs typeface="Arial"/>
              </a:rPr>
              <a:t>mean number of sick days for all  employees of </a:t>
            </a:r>
            <a:r>
              <a:rPr sz="2600" spc="-10" dirty="0">
                <a:latin typeface="Arial"/>
                <a:cs typeface="Arial"/>
              </a:rPr>
              <a:t>the </a:t>
            </a:r>
            <a:r>
              <a:rPr sz="2600" spc="-5" dirty="0">
                <a:latin typeface="Arial"/>
                <a:cs typeface="Arial"/>
              </a:rPr>
              <a:t>firm.</a:t>
            </a:r>
            <a:endParaRPr sz="2600">
              <a:latin typeface="Arial"/>
              <a:cs typeface="Arial"/>
            </a:endParaRPr>
          </a:p>
          <a:p>
            <a:pPr marL="195580">
              <a:lnSpc>
                <a:spcPts val="2600"/>
              </a:lnSpc>
              <a:spcBef>
                <a:spcPts val="660"/>
              </a:spcBef>
              <a:tabLst>
                <a:tab pos="5163820" algn="l"/>
                <a:tab pos="8083550" algn="l"/>
              </a:tabLst>
            </a:pPr>
            <a:r>
              <a:rPr sz="2600" b="1" spc="-5" dirty="0">
                <a:latin typeface="Arial"/>
                <a:cs typeface="Arial"/>
              </a:rPr>
              <a:t>. </a:t>
            </a:r>
            <a:r>
              <a:rPr sz="2600" b="1" spc="-10" dirty="0">
                <a:latin typeface="Arial"/>
                <a:cs typeface="Arial"/>
              </a:rPr>
              <a:t>Find the P-value for</a:t>
            </a:r>
            <a:r>
              <a:rPr sz="2600" b="1" spc="75" dirty="0">
                <a:latin typeface="Arial"/>
                <a:cs typeface="Arial"/>
              </a:rPr>
              <a:t> </a:t>
            </a:r>
            <a:r>
              <a:rPr sz="2600" b="1" spc="-10" dirty="0">
                <a:latin typeface="Arial"/>
                <a:cs typeface="Arial"/>
              </a:rPr>
              <a:t>testing</a:t>
            </a:r>
            <a:r>
              <a:rPr sz="2600" b="1" spc="5" dirty="0">
                <a:latin typeface="Arial"/>
                <a:cs typeface="Arial"/>
              </a:rPr>
              <a:t> </a:t>
            </a:r>
            <a:r>
              <a:rPr sz="2600" b="1" spc="-10" dirty="0">
                <a:latin typeface="Arial"/>
                <a:cs typeface="Arial"/>
              </a:rPr>
              <a:t>H	</a:t>
            </a:r>
            <a:r>
              <a:rPr sz="2600" b="1" spc="-5" dirty="0">
                <a:latin typeface="Arial"/>
                <a:cs typeface="Arial"/>
              </a:rPr>
              <a:t>: </a:t>
            </a:r>
            <a:r>
              <a:rPr sz="2600" b="1" spc="85" dirty="0">
                <a:latin typeface="Arial"/>
                <a:cs typeface="Arial"/>
              </a:rPr>
              <a:t>µ </a:t>
            </a:r>
            <a:r>
              <a:rPr sz="2600" b="1" spc="-5" dirty="0">
                <a:latin typeface="Arial"/>
                <a:cs typeface="Arial"/>
              </a:rPr>
              <a:t>≥ </a:t>
            </a:r>
            <a:r>
              <a:rPr sz="2600" b="1" spc="-10" dirty="0">
                <a:latin typeface="Arial"/>
                <a:cs typeface="Arial"/>
              </a:rPr>
              <a:t>5.4</a:t>
            </a:r>
            <a:r>
              <a:rPr sz="2600" b="1" spc="-65" dirty="0">
                <a:latin typeface="Arial"/>
                <a:cs typeface="Arial"/>
              </a:rPr>
              <a:t> </a:t>
            </a:r>
            <a:r>
              <a:rPr sz="2600" b="1" spc="-10" dirty="0">
                <a:latin typeface="Arial"/>
                <a:cs typeface="Arial"/>
              </a:rPr>
              <a:t>versus</a:t>
            </a:r>
            <a:r>
              <a:rPr sz="2600" b="1" spc="5" dirty="0">
                <a:latin typeface="Arial"/>
                <a:cs typeface="Arial"/>
              </a:rPr>
              <a:t> </a:t>
            </a:r>
            <a:r>
              <a:rPr sz="2600" b="1" spc="-10" dirty="0">
                <a:latin typeface="Arial"/>
                <a:cs typeface="Arial"/>
              </a:rPr>
              <a:t>H	</a:t>
            </a:r>
            <a:r>
              <a:rPr sz="2600" b="1" spc="-5" dirty="0">
                <a:latin typeface="Arial"/>
                <a:cs typeface="Arial"/>
              </a:rPr>
              <a:t>: </a:t>
            </a:r>
            <a:r>
              <a:rPr sz="2600" b="1" spc="85" dirty="0">
                <a:latin typeface="Arial"/>
                <a:cs typeface="Arial"/>
              </a:rPr>
              <a:t>µ </a:t>
            </a:r>
            <a:r>
              <a:rPr sz="2600" b="1" spc="-5" dirty="0">
                <a:latin typeface="Arial"/>
                <a:cs typeface="Arial"/>
              </a:rPr>
              <a:t>&lt;</a:t>
            </a:r>
            <a:r>
              <a:rPr sz="2600" b="1" spc="-125" dirty="0">
                <a:latin typeface="Arial"/>
                <a:cs typeface="Arial"/>
              </a:rPr>
              <a:t> </a:t>
            </a:r>
            <a:r>
              <a:rPr sz="2600" b="1" spc="-5" dirty="0">
                <a:latin typeface="Arial"/>
                <a:cs typeface="Arial"/>
              </a:rPr>
              <a:t>5.4.</a:t>
            </a:r>
            <a:endParaRPr sz="2600">
              <a:latin typeface="Arial"/>
              <a:cs typeface="Arial"/>
            </a:endParaRPr>
          </a:p>
          <a:p>
            <a:pPr marL="4950460">
              <a:lnSpc>
                <a:spcPts val="1520"/>
              </a:lnSpc>
              <a:tabLst>
                <a:tab pos="7870190" algn="l"/>
              </a:tabLst>
            </a:pPr>
            <a:r>
              <a:rPr sz="1700" b="1" spc="15" dirty="0">
                <a:latin typeface="Arial"/>
                <a:cs typeface="Arial"/>
              </a:rPr>
              <a:t>0	1</a:t>
            </a:r>
            <a:endParaRPr sz="1700">
              <a:latin typeface="Arial"/>
              <a:cs typeface="Arial"/>
            </a:endParaRPr>
          </a:p>
          <a:p>
            <a:pPr marL="330200" marR="354330" indent="-116839" algn="just">
              <a:lnSpc>
                <a:spcPts val="2700"/>
              </a:lnSpc>
              <a:spcBef>
                <a:spcPts val="1025"/>
              </a:spcBef>
            </a:pPr>
            <a:r>
              <a:rPr sz="2600" b="1" spc="-5" dirty="0">
                <a:latin typeface="Arial"/>
                <a:cs typeface="Arial"/>
              </a:rPr>
              <a:t>. </a:t>
            </a:r>
            <a:r>
              <a:rPr sz="2600" b="1" spc="-10" dirty="0">
                <a:latin typeface="Arial"/>
                <a:cs typeface="Arial"/>
              </a:rPr>
              <a:t>Do you believe </a:t>
            </a:r>
            <a:r>
              <a:rPr sz="2600" b="1" spc="-5" dirty="0">
                <a:latin typeface="Arial"/>
                <a:cs typeface="Arial"/>
              </a:rPr>
              <a:t>it </a:t>
            </a:r>
            <a:r>
              <a:rPr sz="2600" b="1" spc="-10" dirty="0">
                <a:latin typeface="Arial"/>
                <a:cs typeface="Arial"/>
              </a:rPr>
              <a:t>is plausible </a:t>
            </a:r>
            <a:r>
              <a:rPr sz="2600" b="1" spc="-5" dirty="0">
                <a:latin typeface="Arial"/>
                <a:cs typeface="Arial"/>
              </a:rPr>
              <a:t>that </a:t>
            </a:r>
            <a:r>
              <a:rPr sz="2600" b="1" spc="-10" dirty="0">
                <a:latin typeface="Arial"/>
                <a:cs typeface="Arial"/>
              </a:rPr>
              <a:t>the mean number of sick  days is </a:t>
            </a:r>
            <a:r>
              <a:rPr sz="2600" b="1" spc="-5" dirty="0">
                <a:latin typeface="Arial"/>
                <a:cs typeface="Arial"/>
              </a:rPr>
              <a:t>at least 5.4, </a:t>
            </a:r>
            <a:r>
              <a:rPr sz="2600" b="1" spc="-10" dirty="0">
                <a:latin typeface="Arial"/>
                <a:cs typeface="Arial"/>
              </a:rPr>
              <a:t>or </a:t>
            </a:r>
            <a:r>
              <a:rPr sz="2600" b="1" spc="-5" dirty="0">
                <a:latin typeface="Arial"/>
                <a:cs typeface="Arial"/>
              </a:rPr>
              <a:t>are </a:t>
            </a:r>
            <a:r>
              <a:rPr sz="2600" b="1" spc="-10" dirty="0">
                <a:latin typeface="Arial"/>
                <a:cs typeface="Arial"/>
              </a:rPr>
              <a:t>you convinced </a:t>
            </a:r>
            <a:r>
              <a:rPr sz="2600" b="1" spc="-5" dirty="0">
                <a:latin typeface="Arial"/>
                <a:cs typeface="Arial"/>
              </a:rPr>
              <a:t>that it </a:t>
            </a:r>
            <a:r>
              <a:rPr sz="2600" b="1" spc="-10" dirty="0">
                <a:latin typeface="Arial"/>
                <a:cs typeface="Arial"/>
              </a:rPr>
              <a:t>is less than  5.4? Explain your</a:t>
            </a:r>
            <a:r>
              <a:rPr sz="2600" b="1" dirty="0">
                <a:latin typeface="Arial"/>
                <a:cs typeface="Arial"/>
              </a:rPr>
              <a:t> </a:t>
            </a:r>
            <a:r>
              <a:rPr sz="2600" b="1" spc="-10" dirty="0">
                <a:latin typeface="Arial"/>
                <a:cs typeface="Arial"/>
              </a:rPr>
              <a:t>reasoning.</a:t>
            </a:r>
            <a:endParaRPr sz="2600">
              <a:latin typeface="Arial"/>
              <a:cs typeface="Aria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6100" y="546100"/>
            <a:ext cx="645223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spc="-5" dirty="0"/>
              <a:t>Problem	</a:t>
            </a:r>
            <a:r>
              <a:rPr dirty="0"/>
              <a:t>12(a) :</a:t>
            </a:r>
            <a:r>
              <a:rPr spc="-95" dirty="0"/>
              <a:t> </a:t>
            </a:r>
            <a:r>
              <a:rPr spc="-5" dirty="0"/>
              <a:t>Solution</a:t>
            </a:r>
          </a:p>
        </p:txBody>
      </p:sp>
      <p:sp>
        <p:nvSpPr>
          <p:cNvPr id="3" name="object 3"/>
          <p:cNvSpPr txBox="1"/>
          <p:nvPr/>
        </p:nvSpPr>
        <p:spPr>
          <a:xfrm>
            <a:off x="596900" y="1714500"/>
            <a:ext cx="8445500" cy="1389380"/>
          </a:xfrm>
          <a:prstGeom prst="rect">
            <a:avLst/>
          </a:prstGeom>
        </p:spPr>
        <p:txBody>
          <a:bodyPr vert="horz" wrap="square" lIns="0" tIns="62230" rIns="0" bIns="0" rtlCol="0">
            <a:spAutoFit/>
          </a:bodyPr>
          <a:lstStyle/>
          <a:p>
            <a:pPr marL="342900" marR="5080" indent="-330200">
              <a:lnSpc>
                <a:spcPct val="89800"/>
              </a:lnSpc>
              <a:spcBef>
                <a:spcPts val="490"/>
              </a:spcBef>
            </a:pPr>
            <a:r>
              <a:rPr sz="3200" dirty="0">
                <a:latin typeface="Arial"/>
                <a:cs typeface="Arial"/>
              </a:rPr>
              <a:t>X = </a:t>
            </a:r>
            <a:r>
              <a:rPr sz="3200" spc="-5" dirty="0">
                <a:latin typeface="Arial"/>
                <a:cs typeface="Arial"/>
              </a:rPr>
              <a:t>4.5, </a:t>
            </a:r>
            <a:r>
              <a:rPr sz="3200" dirty="0">
                <a:latin typeface="Arial"/>
                <a:cs typeface="Arial"/>
              </a:rPr>
              <a:t>s = </a:t>
            </a:r>
            <a:r>
              <a:rPr sz="3200" spc="-5" dirty="0">
                <a:latin typeface="Arial"/>
                <a:cs typeface="Arial"/>
              </a:rPr>
              <a:t>2.7, </a:t>
            </a:r>
            <a:r>
              <a:rPr sz="3200" dirty="0">
                <a:latin typeface="Arial"/>
                <a:cs typeface="Arial"/>
              </a:rPr>
              <a:t>n = 80. </a:t>
            </a:r>
            <a:r>
              <a:rPr sz="3200" spc="-5" dirty="0">
                <a:latin typeface="Arial"/>
                <a:cs typeface="Arial"/>
              </a:rPr>
              <a:t>The </a:t>
            </a:r>
            <a:r>
              <a:rPr sz="3200" dirty="0">
                <a:latin typeface="Arial"/>
                <a:cs typeface="Arial"/>
              </a:rPr>
              <a:t>null and </a:t>
            </a:r>
            <a:r>
              <a:rPr sz="3200" spc="-5" dirty="0">
                <a:latin typeface="Arial"/>
                <a:cs typeface="Arial"/>
              </a:rPr>
              <a:t>alternate  hypotheses </a:t>
            </a:r>
            <a:r>
              <a:rPr sz="3200" dirty="0">
                <a:latin typeface="Arial"/>
                <a:cs typeface="Arial"/>
              </a:rPr>
              <a:t>are H 0 : µ ≥ </a:t>
            </a:r>
            <a:r>
              <a:rPr sz="3200" spc="-5" dirty="0">
                <a:latin typeface="Arial"/>
                <a:cs typeface="Arial"/>
              </a:rPr>
              <a:t>5.4 </a:t>
            </a:r>
            <a:r>
              <a:rPr sz="3200" dirty="0">
                <a:latin typeface="Arial"/>
                <a:cs typeface="Arial"/>
              </a:rPr>
              <a:t>versus H 1 : µ</a:t>
            </a:r>
            <a:r>
              <a:rPr sz="3200" spc="-60" dirty="0">
                <a:latin typeface="Arial"/>
                <a:cs typeface="Arial"/>
              </a:rPr>
              <a:t> </a:t>
            </a:r>
            <a:r>
              <a:rPr sz="3200" dirty="0">
                <a:latin typeface="Arial"/>
                <a:cs typeface="Arial"/>
              </a:rPr>
              <a:t>&lt;  </a:t>
            </a:r>
            <a:r>
              <a:rPr sz="3200" spc="-5" dirty="0">
                <a:latin typeface="Arial"/>
                <a:cs typeface="Arial"/>
              </a:rPr>
              <a:t>5.4.</a:t>
            </a:r>
            <a:endParaRPr sz="3200">
              <a:latin typeface="Arial"/>
              <a:cs typeface="Arial"/>
            </a:endParaRPr>
          </a:p>
        </p:txBody>
      </p:sp>
      <p:sp>
        <p:nvSpPr>
          <p:cNvPr id="4" name="object 4"/>
          <p:cNvSpPr txBox="1"/>
          <p:nvPr/>
        </p:nvSpPr>
        <p:spPr>
          <a:xfrm>
            <a:off x="596900" y="33604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5" name="object 5"/>
          <p:cNvSpPr txBox="1"/>
          <p:nvPr/>
        </p:nvSpPr>
        <p:spPr>
          <a:xfrm>
            <a:off x="596900" y="49606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6" name="object 6"/>
          <p:cNvSpPr txBox="1"/>
          <p:nvPr/>
        </p:nvSpPr>
        <p:spPr>
          <a:xfrm>
            <a:off x="927100" y="3213100"/>
            <a:ext cx="8542655" cy="2100580"/>
          </a:xfrm>
          <a:prstGeom prst="rect">
            <a:avLst/>
          </a:prstGeom>
        </p:spPr>
        <p:txBody>
          <a:bodyPr vert="horz" wrap="square" lIns="0" tIns="73660" rIns="0" bIns="0" rtlCol="0">
            <a:spAutoFit/>
          </a:bodyPr>
          <a:lstStyle/>
          <a:p>
            <a:pPr marL="12700" marR="5080">
              <a:lnSpc>
                <a:spcPts val="3400"/>
              </a:lnSpc>
              <a:spcBef>
                <a:spcPts val="580"/>
              </a:spcBef>
            </a:pPr>
            <a:r>
              <a:rPr sz="3200" dirty="0">
                <a:latin typeface="Arial"/>
                <a:cs typeface="Arial"/>
              </a:rPr>
              <a:t>z = </a:t>
            </a:r>
            <a:r>
              <a:rPr sz="3200" spc="-5" dirty="0">
                <a:latin typeface="Arial"/>
                <a:cs typeface="Arial"/>
              </a:rPr>
              <a:t>(4.5 </a:t>
            </a:r>
            <a:r>
              <a:rPr sz="3200" dirty="0">
                <a:latin typeface="Arial"/>
                <a:cs typeface="Arial"/>
              </a:rPr>
              <a:t>− </a:t>
            </a:r>
            <a:r>
              <a:rPr sz="3200" spc="-5" dirty="0">
                <a:latin typeface="Arial"/>
                <a:cs typeface="Arial"/>
              </a:rPr>
              <a:t>5.4)/(2.7/ sqrt(80)) </a:t>
            </a:r>
            <a:r>
              <a:rPr sz="3200" dirty="0">
                <a:latin typeface="Arial"/>
                <a:cs typeface="Arial"/>
              </a:rPr>
              <a:t>= </a:t>
            </a:r>
            <a:r>
              <a:rPr sz="3200" spc="-5" dirty="0">
                <a:latin typeface="Arial"/>
                <a:cs typeface="Arial"/>
              </a:rPr>
              <a:t>−2.98. </a:t>
            </a:r>
            <a:r>
              <a:rPr sz="3200" dirty="0">
                <a:latin typeface="Arial"/>
                <a:cs typeface="Arial"/>
              </a:rPr>
              <a:t>Since </a:t>
            </a:r>
            <a:r>
              <a:rPr sz="3200" spc="-5" dirty="0">
                <a:latin typeface="Arial"/>
                <a:cs typeface="Arial"/>
              </a:rPr>
              <a:t>the  alternate hypothesis </a:t>
            </a:r>
            <a:r>
              <a:rPr sz="3200" dirty="0">
                <a:latin typeface="Arial"/>
                <a:cs typeface="Arial"/>
              </a:rPr>
              <a:t>is of </a:t>
            </a:r>
            <a:r>
              <a:rPr sz="3200" spc="-5" dirty="0">
                <a:latin typeface="Arial"/>
                <a:cs typeface="Arial"/>
              </a:rPr>
              <a:t>the form </a:t>
            </a:r>
            <a:r>
              <a:rPr sz="3200" dirty="0">
                <a:latin typeface="Arial"/>
                <a:cs typeface="Arial"/>
              </a:rPr>
              <a:t>µ &lt; </a:t>
            </a:r>
            <a:r>
              <a:rPr sz="3200" spc="5" dirty="0">
                <a:latin typeface="Arial"/>
                <a:cs typeface="Arial"/>
              </a:rPr>
              <a:t>µ</a:t>
            </a:r>
            <a:r>
              <a:rPr sz="3150" spc="7" baseline="-29100" dirty="0">
                <a:latin typeface="Arial"/>
                <a:cs typeface="Arial"/>
              </a:rPr>
              <a:t>0 </a:t>
            </a:r>
            <a:r>
              <a:rPr sz="3200" dirty="0">
                <a:latin typeface="Arial"/>
                <a:cs typeface="Arial"/>
              </a:rPr>
              <a:t>, the</a:t>
            </a:r>
            <a:endParaRPr sz="3200">
              <a:latin typeface="Arial"/>
              <a:cs typeface="Arial"/>
            </a:endParaRPr>
          </a:p>
          <a:p>
            <a:pPr marL="12700">
              <a:lnSpc>
                <a:spcPct val="100000"/>
              </a:lnSpc>
              <a:spcBef>
                <a:spcPts val="420"/>
              </a:spcBef>
            </a:pPr>
            <a:r>
              <a:rPr sz="3200" dirty="0">
                <a:latin typeface="Arial"/>
                <a:cs typeface="Arial"/>
              </a:rPr>
              <a:t>P-value is </a:t>
            </a:r>
            <a:r>
              <a:rPr sz="3200" spc="-5" dirty="0">
                <a:latin typeface="Arial"/>
                <a:cs typeface="Arial"/>
              </a:rPr>
              <a:t>the </a:t>
            </a:r>
            <a:r>
              <a:rPr sz="3200" dirty="0">
                <a:latin typeface="Arial"/>
                <a:cs typeface="Arial"/>
              </a:rPr>
              <a:t>area </a:t>
            </a:r>
            <a:r>
              <a:rPr sz="3200" spc="-5" dirty="0">
                <a:latin typeface="Arial"/>
                <a:cs typeface="Arial"/>
              </a:rPr>
              <a:t>to the left </a:t>
            </a:r>
            <a:r>
              <a:rPr sz="3200" dirty="0">
                <a:latin typeface="Arial"/>
                <a:cs typeface="Arial"/>
              </a:rPr>
              <a:t>of z =</a:t>
            </a:r>
            <a:r>
              <a:rPr sz="3200" spc="-20" dirty="0">
                <a:latin typeface="Arial"/>
                <a:cs typeface="Arial"/>
              </a:rPr>
              <a:t> </a:t>
            </a:r>
            <a:r>
              <a:rPr sz="3200" spc="-5" dirty="0">
                <a:latin typeface="Arial"/>
                <a:cs typeface="Arial"/>
              </a:rPr>
              <a:t>−2.98.</a:t>
            </a:r>
            <a:endParaRPr sz="3200">
              <a:latin typeface="Arial"/>
              <a:cs typeface="Arial"/>
            </a:endParaRPr>
          </a:p>
          <a:p>
            <a:pPr marL="12700">
              <a:lnSpc>
                <a:spcPct val="100000"/>
              </a:lnSpc>
              <a:spcBef>
                <a:spcPts val="960"/>
              </a:spcBef>
            </a:pPr>
            <a:r>
              <a:rPr sz="3200" spc="-5" dirty="0">
                <a:latin typeface="Arial"/>
                <a:cs typeface="Arial"/>
              </a:rPr>
              <a:t>Thus </a:t>
            </a:r>
            <a:r>
              <a:rPr sz="3200" dirty="0">
                <a:latin typeface="Arial"/>
                <a:cs typeface="Arial"/>
              </a:rPr>
              <a:t>P =</a:t>
            </a:r>
            <a:r>
              <a:rPr sz="3200" spc="-65" dirty="0">
                <a:latin typeface="Arial"/>
                <a:cs typeface="Arial"/>
              </a:rPr>
              <a:t> </a:t>
            </a:r>
            <a:r>
              <a:rPr sz="3200" spc="-5" dirty="0">
                <a:latin typeface="Arial"/>
                <a:cs typeface="Arial"/>
              </a:rPr>
              <a:t>0.0014.</a:t>
            </a:r>
            <a:endParaRPr sz="3200">
              <a:latin typeface="Arial"/>
              <a:cs typeface="Aria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3400" y="546100"/>
            <a:ext cx="648271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spc="-5" dirty="0"/>
              <a:t>Problem	12(b) </a:t>
            </a:r>
            <a:r>
              <a:rPr dirty="0"/>
              <a:t>:</a:t>
            </a:r>
            <a:r>
              <a:rPr spc="-70" dirty="0"/>
              <a:t> </a:t>
            </a:r>
            <a:r>
              <a:rPr spc="-5" dirty="0"/>
              <a:t>Solution</a:t>
            </a:r>
          </a:p>
        </p:txBody>
      </p:sp>
      <p:sp>
        <p:nvSpPr>
          <p:cNvPr id="3" name="object 3"/>
          <p:cNvSpPr txBox="1"/>
          <p:nvPr/>
        </p:nvSpPr>
        <p:spPr>
          <a:xfrm>
            <a:off x="596900" y="18745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4" name="object 4"/>
          <p:cNvSpPr txBox="1"/>
          <p:nvPr/>
        </p:nvSpPr>
        <p:spPr>
          <a:xfrm>
            <a:off x="927100" y="1714500"/>
            <a:ext cx="8248650" cy="1833880"/>
          </a:xfrm>
          <a:prstGeom prst="rect">
            <a:avLst/>
          </a:prstGeom>
        </p:spPr>
        <p:txBody>
          <a:bodyPr vert="horz" wrap="square" lIns="0" tIns="59690" rIns="0" bIns="0" rtlCol="0">
            <a:spAutoFit/>
          </a:bodyPr>
          <a:lstStyle/>
          <a:p>
            <a:pPr marL="12700" marR="5080">
              <a:lnSpc>
                <a:spcPct val="90300"/>
              </a:lnSpc>
              <a:spcBef>
                <a:spcPts val="470"/>
              </a:spcBef>
            </a:pPr>
            <a:r>
              <a:rPr sz="3200" spc="-5" dirty="0">
                <a:latin typeface="Arial"/>
                <a:cs typeface="Arial"/>
              </a:rPr>
              <a:t>If the </a:t>
            </a:r>
            <a:r>
              <a:rPr sz="3200" dirty="0">
                <a:latin typeface="Arial"/>
                <a:cs typeface="Arial"/>
              </a:rPr>
              <a:t>mean number of sick days were </a:t>
            </a:r>
            <a:r>
              <a:rPr sz="3200" spc="-5" dirty="0">
                <a:latin typeface="Arial"/>
                <a:cs typeface="Arial"/>
              </a:rPr>
              <a:t>5.4,</a:t>
            </a:r>
            <a:r>
              <a:rPr sz="3200" spc="-80" dirty="0">
                <a:latin typeface="Arial"/>
                <a:cs typeface="Arial"/>
              </a:rPr>
              <a:t> </a:t>
            </a:r>
            <a:r>
              <a:rPr sz="3200" spc="-5" dirty="0">
                <a:latin typeface="Arial"/>
                <a:cs typeface="Arial"/>
              </a:rPr>
              <a:t>the  probability </a:t>
            </a:r>
            <a:r>
              <a:rPr sz="3200" dirty="0">
                <a:latin typeface="Arial"/>
                <a:cs typeface="Arial"/>
              </a:rPr>
              <a:t>of observing a sample mean less  </a:t>
            </a:r>
            <a:r>
              <a:rPr sz="3200" spc="-5" dirty="0">
                <a:latin typeface="Arial"/>
                <a:cs typeface="Arial"/>
              </a:rPr>
              <a:t>than </a:t>
            </a:r>
            <a:r>
              <a:rPr sz="3200" dirty="0">
                <a:latin typeface="Arial"/>
                <a:cs typeface="Arial"/>
              </a:rPr>
              <a:t>or equal </a:t>
            </a:r>
            <a:r>
              <a:rPr sz="3200" spc="-5" dirty="0">
                <a:latin typeface="Arial"/>
                <a:cs typeface="Arial"/>
              </a:rPr>
              <a:t>to the </a:t>
            </a:r>
            <a:r>
              <a:rPr sz="3200" dirty="0">
                <a:latin typeface="Arial"/>
                <a:cs typeface="Arial"/>
              </a:rPr>
              <a:t>observed value of </a:t>
            </a:r>
            <a:r>
              <a:rPr sz="3200" spc="-5" dirty="0">
                <a:latin typeface="Arial"/>
                <a:cs typeface="Arial"/>
              </a:rPr>
              <a:t>4.5  would be</a:t>
            </a:r>
            <a:r>
              <a:rPr sz="3200" dirty="0">
                <a:latin typeface="Arial"/>
                <a:cs typeface="Arial"/>
              </a:rPr>
              <a:t> </a:t>
            </a:r>
            <a:r>
              <a:rPr sz="3200" spc="-5" dirty="0">
                <a:latin typeface="Arial"/>
                <a:cs typeface="Arial"/>
              </a:rPr>
              <a:t>0.0014.</a:t>
            </a:r>
            <a:endParaRPr sz="3200">
              <a:latin typeface="Arial"/>
              <a:cs typeface="Arial"/>
            </a:endParaRPr>
          </a:p>
        </p:txBody>
      </p:sp>
      <p:sp>
        <p:nvSpPr>
          <p:cNvPr id="5" name="object 5"/>
          <p:cNvSpPr txBox="1"/>
          <p:nvPr/>
        </p:nvSpPr>
        <p:spPr>
          <a:xfrm>
            <a:off x="596900" y="4414520"/>
            <a:ext cx="131445" cy="245110"/>
          </a:xfrm>
          <a:prstGeom prst="rect">
            <a:avLst/>
          </a:prstGeom>
        </p:spPr>
        <p:txBody>
          <a:bodyPr vert="horz" wrap="square" lIns="0" tIns="11430" rIns="0" bIns="0" rtlCol="0">
            <a:spAutoFit/>
          </a:bodyPr>
          <a:lstStyle/>
          <a:p>
            <a:pPr marL="12700">
              <a:lnSpc>
                <a:spcPct val="100000"/>
              </a:lnSpc>
              <a:spcBef>
                <a:spcPts val="90"/>
              </a:spcBef>
            </a:pPr>
            <a:r>
              <a:rPr sz="1450" spc="-45" dirty="0">
                <a:latin typeface="Trebuchet MS"/>
                <a:cs typeface="Trebuchet MS"/>
              </a:rPr>
              <a:t>●</a:t>
            </a:r>
            <a:endParaRPr sz="1450">
              <a:latin typeface="Trebuchet MS"/>
              <a:cs typeface="Trebuchet MS"/>
            </a:endParaRPr>
          </a:p>
        </p:txBody>
      </p:sp>
      <p:sp>
        <p:nvSpPr>
          <p:cNvPr id="6" name="object 6"/>
          <p:cNvSpPr txBox="1"/>
          <p:nvPr/>
        </p:nvSpPr>
        <p:spPr>
          <a:xfrm>
            <a:off x="927100" y="4267200"/>
            <a:ext cx="8587740" cy="1389380"/>
          </a:xfrm>
          <a:prstGeom prst="rect">
            <a:avLst/>
          </a:prstGeom>
        </p:spPr>
        <p:txBody>
          <a:bodyPr vert="horz" wrap="square" lIns="0" tIns="62230" rIns="0" bIns="0" rtlCol="0">
            <a:spAutoFit/>
          </a:bodyPr>
          <a:lstStyle/>
          <a:p>
            <a:pPr marL="12700" marR="5080">
              <a:lnSpc>
                <a:spcPct val="89800"/>
              </a:lnSpc>
              <a:spcBef>
                <a:spcPts val="490"/>
              </a:spcBef>
            </a:pPr>
            <a:r>
              <a:rPr sz="3200" dirty="0">
                <a:latin typeface="Arial"/>
                <a:cs typeface="Arial"/>
              </a:rPr>
              <a:t>Since </a:t>
            </a:r>
            <a:r>
              <a:rPr sz="3200" spc="-5" dirty="0">
                <a:latin typeface="Arial"/>
                <a:cs typeface="Arial"/>
              </a:rPr>
              <a:t>0.0014 </a:t>
            </a:r>
            <a:r>
              <a:rPr sz="3200" dirty="0">
                <a:latin typeface="Arial"/>
                <a:cs typeface="Arial"/>
              </a:rPr>
              <a:t>is a small </a:t>
            </a:r>
            <a:r>
              <a:rPr sz="3200" spc="-25" dirty="0">
                <a:latin typeface="Arial"/>
                <a:cs typeface="Arial"/>
              </a:rPr>
              <a:t>probability, </a:t>
            </a:r>
            <a:r>
              <a:rPr sz="3200" dirty="0">
                <a:latin typeface="Arial"/>
                <a:cs typeface="Arial"/>
              </a:rPr>
              <a:t>we are  convinced </a:t>
            </a:r>
            <a:r>
              <a:rPr sz="3200" spc="-5" dirty="0">
                <a:latin typeface="Arial"/>
                <a:cs typeface="Arial"/>
              </a:rPr>
              <a:t>that the </a:t>
            </a:r>
            <a:r>
              <a:rPr sz="3200" dirty="0">
                <a:latin typeface="Arial"/>
                <a:cs typeface="Arial"/>
              </a:rPr>
              <a:t>mean number of sick days</a:t>
            </a:r>
            <a:r>
              <a:rPr sz="3200" spc="-90" dirty="0">
                <a:latin typeface="Arial"/>
                <a:cs typeface="Arial"/>
              </a:rPr>
              <a:t> </a:t>
            </a:r>
            <a:r>
              <a:rPr sz="3200" dirty="0">
                <a:latin typeface="Arial"/>
                <a:cs typeface="Arial"/>
              </a:rPr>
              <a:t>is  less </a:t>
            </a:r>
            <a:r>
              <a:rPr sz="3200" spc="-5" dirty="0">
                <a:latin typeface="Arial"/>
                <a:cs typeface="Arial"/>
              </a:rPr>
              <a:t>than</a:t>
            </a:r>
            <a:r>
              <a:rPr sz="3200" spc="-10" dirty="0">
                <a:latin typeface="Arial"/>
                <a:cs typeface="Arial"/>
              </a:rPr>
              <a:t> </a:t>
            </a:r>
            <a:r>
              <a:rPr sz="3200" spc="-5" dirty="0">
                <a:latin typeface="Arial"/>
                <a:cs typeface="Arial"/>
              </a:rPr>
              <a:t>5.4.</a:t>
            </a:r>
            <a:endParaRPr sz="3200">
              <a:latin typeface="Arial"/>
              <a:cs typeface="Aria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17900" y="546100"/>
            <a:ext cx="303847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13</a:t>
            </a:r>
          </a:p>
        </p:txBody>
      </p:sp>
      <p:sp>
        <p:nvSpPr>
          <p:cNvPr id="3" name="object 3"/>
          <p:cNvSpPr/>
          <p:nvPr/>
        </p:nvSpPr>
        <p:spPr>
          <a:xfrm>
            <a:off x="4163442" y="5754077"/>
            <a:ext cx="1125855" cy="0"/>
          </a:xfrm>
          <a:custGeom>
            <a:avLst/>
            <a:gdLst/>
            <a:ahLst/>
            <a:cxnLst/>
            <a:rect l="l" t="t" r="r" b="b"/>
            <a:pathLst>
              <a:path w="1125854">
                <a:moveTo>
                  <a:pt x="0" y="0"/>
                </a:moveTo>
                <a:lnTo>
                  <a:pt x="1125661" y="0"/>
                </a:lnTo>
              </a:path>
            </a:pathLst>
          </a:custGeom>
          <a:ln w="30020">
            <a:solidFill>
              <a:srgbClr val="000000"/>
            </a:solidFill>
          </a:ln>
        </p:spPr>
        <p:txBody>
          <a:bodyPr wrap="square" lIns="0" tIns="0" rIns="0" bIns="0" rtlCol="0"/>
          <a:lstStyle/>
          <a:p>
            <a:endParaRPr/>
          </a:p>
        </p:txBody>
      </p:sp>
      <p:sp>
        <p:nvSpPr>
          <p:cNvPr id="4" name="object 4"/>
          <p:cNvSpPr txBox="1"/>
          <p:nvPr/>
        </p:nvSpPr>
        <p:spPr>
          <a:xfrm>
            <a:off x="165100" y="1732788"/>
            <a:ext cx="9655810" cy="4050029"/>
          </a:xfrm>
          <a:prstGeom prst="rect">
            <a:avLst/>
          </a:prstGeom>
        </p:spPr>
        <p:txBody>
          <a:bodyPr vert="horz" wrap="square" lIns="0" tIns="53340" rIns="0" bIns="0" rtlCol="0">
            <a:spAutoFit/>
          </a:bodyPr>
          <a:lstStyle/>
          <a:p>
            <a:pPr marL="342900" marR="172720" indent="-330200">
              <a:lnSpc>
                <a:spcPct val="90100"/>
              </a:lnSpc>
              <a:spcBef>
                <a:spcPts val="420"/>
              </a:spcBef>
            </a:pPr>
            <a:r>
              <a:rPr sz="2650" dirty="0">
                <a:latin typeface="Arial"/>
                <a:cs typeface="Arial"/>
              </a:rPr>
              <a:t>The pH of an acid solution used to etch aluminum varies  somewhat from batch to batch. In a sample of 50 batches the  mean pH was 2.6, with a standard deviation of 0.3. Let µ  represent the mean pH for batches of this</a:t>
            </a:r>
            <a:r>
              <a:rPr sz="2650" spc="-5" dirty="0">
                <a:latin typeface="Arial"/>
                <a:cs typeface="Arial"/>
              </a:rPr>
              <a:t> </a:t>
            </a:r>
            <a:r>
              <a:rPr sz="2650" dirty="0">
                <a:latin typeface="Arial"/>
                <a:cs typeface="Arial"/>
              </a:rPr>
              <a:t>solution.</a:t>
            </a:r>
            <a:endParaRPr sz="2650">
              <a:latin typeface="Arial"/>
              <a:cs typeface="Arial"/>
            </a:endParaRPr>
          </a:p>
          <a:p>
            <a:pPr>
              <a:lnSpc>
                <a:spcPct val="100000"/>
              </a:lnSpc>
              <a:spcBef>
                <a:spcPts val="30"/>
              </a:spcBef>
            </a:pPr>
            <a:endParaRPr sz="4250">
              <a:latin typeface="Times New Roman"/>
              <a:cs typeface="Times New Roman"/>
            </a:endParaRPr>
          </a:p>
          <a:p>
            <a:pPr marL="342900" indent="-330200">
              <a:lnSpc>
                <a:spcPct val="100000"/>
              </a:lnSpc>
              <a:buAutoNum type="alphaLcPeriod"/>
              <a:tabLst>
                <a:tab pos="387985" algn="l"/>
              </a:tabLst>
            </a:pPr>
            <a:r>
              <a:rPr sz="2650" b="1" spc="-5" dirty="0">
                <a:latin typeface="Arial"/>
                <a:cs typeface="Arial"/>
              </a:rPr>
              <a:t>Find </a:t>
            </a:r>
            <a:r>
              <a:rPr sz="2650" b="1" dirty="0">
                <a:latin typeface="Arial"/>
                <a:cs typeface="Arial"/>
              </a:rPr>
              <a:t>the P-value for testing </a:t>
            </a:r>
            <a:r>
              <a:rPr sz="2650" b="1" spc="5" dirty="0">
                <a:latin typeface="Arial"/>
                <a:cs typeface="Arial"/>
              </a:rPr>
              <a:t>H</a:t>
            </a:r>
            <a:r>
              <a:rPr sz="2625" b="1" spc="7" baseline="-36507" dirty="0">
                <a:latin typeface="Arial"/>
                <a:cs typeface="Arial"/>
              </a:rPr>
              <a:t>0 </a:t>
            </a:r>
            <a:r>
              <a:rPr sz="2650" b="1" dirty="0">
                <a:latin typeface="Arial"/>
                <a:cs typeface="Arial"/>
              </a:rPr>
              <a:t>: </a:t>
            </a:r>
            <a:r>
              <a:rPr sz="2650" b="1" spc="95" dirty="0">
                <a:latin typeface="Arial"/>
                <a:cs typeface="Arial"/>
              </a:rPr>
              <a:t>µ </a:t>
            </a:r>
            <a:r>
              <a:rPr sz="2650" b="1" dirty="0">
                <a:latin typeface="Arial"/>
                <a:cs typeface="Arial"/>
              </a:rPr>
              <a:t>≤ 2.5 versus </a:t>
            </a:r>
            <a:r>
              <a:rPr sz="2650" b="1" spc="5" dirty="0">
                <a:latin typeface="Arial"/>
                <a:cs typeface="Arial"/>
              </a:rPr>
              <a:t>H</a:t>
            </a:r>
            <a:r>
              <a:rPr sz="2625" b="1" spc="7" baseline="-36507" dirty="0">
                <a:latin typeface="Arial"/>
                <a:cs typeface="Arial"/>
              </a:rPr>
              <a:t>1 </a:t>
            </a:r>
            <a:r>
              <a:rPr sz="2650" b="1" dirty="0">
                <a:latin typeface="Arial"/>
                <a:cs typeface="Arial"/>
              </a:rPr>
              <a:t>: </a:t>
            </a:r>
            <a:r>
              <a:rPr sz="2650" b="1" spc="95" dirty="0">
                <a:latin typeface="Arial"/>
                <a:cs typeface="Arial"/>
              </a:rPr>
              <a:t>µ </a:t>
            </a:r>
            <a:r>
              <a:rPr sz="2650" b="1" dirty="0">
                <a:latin typeface="Arial"/>
                <a:cs typeface="Arial"/>
              </a:rPr>
              <a:t>&gt;</a:t>
            </a:r>
            <a:r>
              <a:rPr sz="2650" b="1" spc="-190" dirty="0">
                <a:latin typeface="Arial"/>
                <a:cs typeface="Arial"/>
              </a:rPr>
              <a:t> </a:t>
            </a:r>
            <a:r>
              <a:rPr sz="2650" b="1" dirty="0">
                <a:latin typeface="Arial"/>
                <a:cs typeface="Arial"/>
              </a:rPr>
              <a:t>2.5.</a:t>
            </a:r>
            <a:endParaRPr sz="2650">
              <a:latin typeface="Arial"/>
              <a:cs typeface="Arial"/>
            </a:endParaRPr>
          </a:p>
          <a:p>
            <a:pPr>
              <a:lnSpc>
                <a:spcPct val="100000"/>
              </a:lnSpc>
              <a:spcBef>
                <a:spcPts val="20"/>
              </a:spcBef>
              <a:buFont typeface="Arial"/>
              <a:buAutoNum type="alphaLcPeriod"/>
            </a:pPr>
            <a:endParaRPr sz="5400">
              <a:latin typeface="Times New Roman"/>
              <a:cs typeface="Times New Roman"/>
            </a:endParaRPr>
          </a:p>
          <a:p>
            <a:pPr marL="342900" marR="112395" indent="-330200">
              <a:lnSpc>
                <a:spcPts val="2800"/>
              </a:lnSpc>
              <a:spcBef>
                <a:spcPts val="5"/>
              </a:spcBef>
              <a:buAutoNum type="alphaLcPeriod"/>
              <a:tabLst>
                <a:tab pos="406400" algn="l"/>
                <a:tab pos="5123815" algn="l"/>
              </a:tabLst>
            </a:pPr>
            <a:r>
              <a:rPr sz="2650" b="1" dirty="0">
                <a:latin typeface="Arial"/>
                <a:cs typeface="Arial"/>
              </a:rPr>
              <a:t>Either the mean pH is greater than 2.5 mm, or the sample  is in the</a:t>
            </a:r>
            <a:r>
              <a:rPr sz="2650" b="1" spc="15" dirty="0">
                <a:latin typeface="Arial"/>
                <a:cs typeface="Arial"/>
              </a:rPr>
              <a:t> </a:t>
            </a:r>
            <a:r>
              <a:rPr sz="2650" b="1" dirty="0">
                <a:latin typeface="Arial"/>
                <a:cs typeface="Arial"/>
              </a:rPr>
              <a:t>most</a:t>
            </a:r>
            <a:r>
              <a:rPr sz="2650" b="1" spc="5" dirty="0">
                <a:latin typeface="Arial"/>
                <a:cs typeface="Arial"/>
              </a:rPr>
              <a:t> </a:t>
            </a:r>
            <a:r>
              <a:rPr sz="2650" b="1" dirty="0">
                <a:latin typeface="Arial"/>
                <a:cs typeface="Arial"/>
              </a:rPr>
              <a:t>extreme	</a:t>
            </a:r>
            <a:r>
              <a:rPr sz="2650" b="1" spc="5" dirty="0">
                <a:latin typeface="Arial"/>
                <a:cs typeface="Arial"/>
              </a:rPr>
              <a:t>% </a:t>
            </a:r>
            <a:r>
              <a:rPr sz="2650" b="1" dirty="0">
                <a:latin typeface="Arial"/>
                <a:cs typeface="Arial"/>
              </a:rPr>
              <a:t>of its</a:t>
            </a:r>
            <a:r>
              <a:rPr sz="2650" b="1" spc="-10" dirty="0">
                <a:latin typeface="Arial"/>
                <a:cs typeface="Arial"/>
              </a:rPr>
              <a:t> </a:t>
            </a:r>
            <a:r>
              <a:rPr sz="2650" b="1" spc="-5" dirty="0">
                <a:latin typeface="Arial"/>
                <a:cs typeface="Arial"/>
              </a:rPr>
              <a:t>distribution.</a:t>
            </a:r>
            <a:endParaRPr sz="2650">
              <a:latin typeface="Arial"/>
              <a:cs typeface="Aria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6100" y="546100"/>
            <a:ext cx="645223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spc="-5" dirty="0"/>
              <a:t>Problem	</a:t>
            </a:r>
            <a:r>
              <a:rPr dirty="0"/>
              <a:t>13(a) :</a:t>
            </a:r>
            <a:r>
              <a:rPr spc="-95" dirty="0"/>
              <a:t> </a:t>
            </a:r>
            <a:r>
              <a:rPr spc="-5" dirty="0"/>
              <a:t>Solution</a:t>
            </a:r>
          </a:p>
        </p:txBody>
      </p:sp>
      <p:sp>
        <p:nvSpPr>
          <p:cNvPr id="3" name="object 3"/>
          <p:cNvSpPr txBox="1"/>
          <p:nvPr/>
        </p:nvSpPr>
        <p:spPr>
          <a:xfrm>
            <a:off x="165100" y="1722627"/>
            <a:ext cx="9058910" cy="922655"/>
          </a:xfrm>
          <a:prstGeom prst="rect">
            <a:avLst/>
          </a:prstGeom>
        </p:spPr>
        <p:txBody>
          <a:bodyPr vert="horz" wrap="square" lIns="0" tIns="75565" rIns="0" bIns="0" rtlCol="0">
            <a:spAutoFit/>
          </a:bodyPr>
          <a:lstStyle/>
          <a:p>
            <a:pPr marL="342900" marR="5080" indent="-330200">
              <a:lnSpc>
                <a:spcPts val="3300"/>
              </a:lnSpc>
              <a:spcBef>
                <a:spcPts val="595"/>
              </a:spcBef>
            </a:pPr>
            <a:r>
              <a:rPr sz="3100" spc="20" dirty="0">
                <a:latin typeface="Arial"/>
                <a:cs typeface="Arial"/>
              </a:rPr>
              <a:t>X = </a:t>
            </a:r>
            <a:r>
              <a:rPr sz="3100" spc="10" dirty="0">
                <a:latin typeface="Arial"/>
                <a:cs typeface="Arial"/>
              </a:rPr>
              <a:t>2.6, </a:t>
            </a:r>
            <a:r>
              <a:rPr sz="3100" spc="15" dirty="0">
                <a:latin typeface="Arial"/>
                <a:cs typeface="Arial"/>
              </a:rPr>
              <a:t>s </a:t>
            </a:r>
            <a:r>
              <a:rPr sz="3100" spc="20" dirty="0">
                <a:latin typeface="Arial"/>
                <a:cs typeface="Arial"/>
              </a:rPr>
              <a:t>= </a:t>
            </a:r>
            <a:r>
              <a:rPr sz="3100" spc="10" dirty="0">
                <a:latin typeface="Arial"/>
                <a:cs typeface="Arial"/>
              </a:rPr>
              <a:t>0.3, </a:t>
            </a:r>
            <a:r>
              <a:rPr sz="3100" spc="20" dirty="0">
                <a:latin typeface="Arial"/>
                <a:cs typeface="Arial"/>
              </a:rPr>
              <a:t>n = </a:t>
            </a:r>
            <a:r>
              <a:rPr sz="3100" spc="15" dirty="0">
                <a:latin typeface="Arial"/>
                <a:cs typeface="Arial"/>
              </a:rPr>
              <a:t>50. The </a:t>
            </a:r>
            <a:r>
              <a:rPr sz="3100" spc="10" dirty="0">
                <a:latin typeface="Arial"/>
                <a:cs typeface="Arial"/>
              </a:rPr>
              <a:t>null </a:t>
            </a:r>
            <a:r>
              <a:rPr sz="3100" spc="20" dirty="0">
                <a:latin typeface="Arial"/>
                <a:cs typeface="Arial"/>
              </a:rPr>
              <a:t>and </a:t>
            </a:r>
            <a:r>
              <a:rPr sz="3100" spc="10" dirty="0">
                <a:latin typeface="Arial"/>
                <a:cs typeface="Arial"/>
              </a:rPr>
              <a:t>alternate  </a:t>
            </a:r>
            <a:r>
              <a:rPr sz="3100" spc="15" dirty="0">
                <a:latin typeface="Arial"/>
                <a:cs typeface="Arial"/>
              </a:rPr>
              <a:t>hypotheses are </a:t>
            </a:r>
            <a:r>
              <a:rPr sz="3100" spc="25" dirty="0">
                <a:latin typeface="Arial"/>
                <a:cs typeface="Arial"/>
              </a:rPr>
              <a:t>H </a:t>
            </a:r>
            <a:r>
              <a:rPr sz="3100" spc="20" dirty="0">
                <a:latin typeface="Arial"/>
                <a:cs typeface="Arial"/>
              </a:rPr>
              <a:t>0 </a:t>
            </a:r>
            <a:r>
              <a:rPr sz="3100" spc="10" dirty="0">
                <a:latin typeface="Arial"/>
                <a:cs typeface="Arial"/>
              </a:rPr>
              <a:t>: </a:t>
            </a:r>
            <a:r>
              <a:rPr sz="3100" spc="20" dirty="0">
                <a:latin typeface="Arial"/>
                <a:cs typeface="Arial"/>
              </a:rPr>
              <a:t>µ </a:t>
            </a:r>
            <a:r>
              <a:rPr sz="3100" spc="15" dirty="0">
                <a:latin typeface="Arial"/>
                <a:cs typeface="Arial"/>
              </a:rPr>
              <a:t>≤ 2.5 versus </a:t>
            </a:r>
            <a:r>
              <a:rPr sz="3100" spc="25" dirty="0">
                <a:latin typeface="Arial"/>
                <a:cs typeface="Arial"/>
              </a:rPr>
              <a:t>H </a:t>
            </a:r>
            <a:r>
              <a:rPr sz="3100" spc="20" dirty="0">
                <a:latin typeface="Arial"/>
                <a:cs typeface="Arial"/>
              </a:rPr>
              <a:t>1 </a:t>
            </a:r>
            <a:r>
              <a:rPr sz="3100" spc="10" dirty="0">
                <a:latin typeface="Arial"/>
                <a:cs typeface="Arial"/>
              </a:rPr>
              <a:t>: </a:t>
            </a:r>
            <a:r>
              <a:rPr sz="3100" spc="20" dirty="0">
                <a:latin typeface="Arial"/>
                <a:cs typeface="Arial"/>
              </a:rPr>
              <a:t>µ &gt;</a:t>
            </a:r>
            <a:r>
              <a:rPr sz="3100" spc="-135" dirty="0">
                <a:latin typeface="Arial"/>
                <a:cs typeface="Arial"/>
              </a:rPr>
              <a:t> </a:t>
            </a:r>
            <a:r>
              <a:rPr sz="3100" spc="10" dirty="0">
                <a:latin typeface="Arial"/>
                <a:cs typeface="Arial"/>
              </a:rPr>
              <a:t>2.5.</a:t>
            </a:r>
            <a:endParaRPr sz="3100">
              <a:latin typeface="Arial"/>
              <a:cs typeface="Arial"/>
            </a:endParaRPr>
          </a:p>
        </p:txBody>
      </p:sp>
      <p:sp>
        <p:nvSpPr>
          <p:cNvPr id="4" name="object 4"/>
          <p:cNvSpPr txBox="1"/>
          <p:nvPr/>
        </p:nvSpPr>
        <p:spPr>
          <a:xfrm>
            <a:off x="165100" y="3554577"/>
            <a:ext cx="129539" cy="240665"/>
          </a:xfrm>
          <a:prstGeom prst="rect">
            <a:avLst/>
          </a:prstGeom>
        </p:spPr>
        <p:txBody>
          <a:bodyPr vert="horz" wrap="square" lIns="0" tIns="13970" rIns="0" bIns="0" rtlCol="0">
            <a:spAutoFit/>
          </a:bodyPr>
          <a:lstStyle/>
          <a:p>
            <a:pPr marL="12700">
              <a:lnSpc>
                <a:spcPct val="100000"/>
              </a:lnSpc>
              <a:spcBef>
                <a:spcPts val="110"/>
              </a:spcBef>
            </a:pPr>
            <a:r>
              <a:rPr sz="1400" spc="-30" dirty="0">
                <a:latin typeface="Trebuchet MS"/>
                <a:cs typeface="Trebuchet MS"/>
              </a:rPr>
              <a:t>●</a:t>
            </a:r>
            <a:endParaRPr sz="1400">
              <a:latin typeface="Trebuchet MS"/>
              <a:cs typeface="Trebuchet MS"/>
            </a:endParaRPr>
          </a:p>
        </p:txBody>
      </p:sp>
      <p:sp>
        <p:nvSpPr>
          <p:cNvPr id="5" name="object 5"/>
          <p:cNvSpPr txBox="1"/>
          <p:nvPr/>
        </p:nvSpPr>
        <p:spPr>
          <a:xfrm>
            <a:off x="165100" y="4621377"/>
            <a:ext cx="129539" cy="240665"/>
          </a:xfrm>
          <a:prstGeom prst="rect">
            <a:avLst/>
          </a:prstGeom>
        </p:spPr>
        <p:txBody>
          <a:bodyPr vert="horz" wrap="square" lIns="0" tIns="13970" rIns="0" bIns="0" rtlCol="0">
            <a:spAutoFit/>
          </a:bodyPr>
          <a:lstStyle/>
          <a:p>
            <a:pPr marL="12700">
              <a:lnSpc>
                <a:spcPct val="100000"/>
              </a:lnSpc>
              <a:spcBef>
                <a:spcPts val="110"/>
              </a:spcBef>
            </a:pPr>
            <a:r>
              <a:rPr sz="1400" spc="-30" dirty="0">
                <a:latin typeface="Trebuchet MS"/>
                <a:cs typeface="Trebuchet MS"/>
              </a:rPr>
              <a:t>●</a:t>
            </a:r>
            <a:endParaRPr sz="1400">
              <a:latin typeface="Trebuchet MS"/>
              <a:cs typeface="Trebuchet MS"/>
            </a:endParaRPr>
          </a:p>
        </p:txBody>
      </p:sp>
      <p:sp>
        <p:nvSpPr>
          <p:cNvPr id="6" name="object 6"/>
          <p:cNvSpPr txBox="1"/>
          <p:nvPr/>
        </p:nvSpPr>
        <p:spPr>
          <a:xfrm>
            <a:off x="165100" y="2606954"/>
            <a:ext cx="9484360" cy="2374900"/>
          </a:xfrm>
          <a:prstGeom prst="rect">
            <a:avLst/>
          </a:prstGeom>
        </p:spPr>
        <p:txBody>
          <a:bodyPr vert="horz" wrap="square" lIns="0" tIns="148590" rIns="0" bIns="0" rtlCol="0">
            <a:spAutoFit/>
          </a:bodyPr>
          <a:lstStyle/>
          <a:p>
            <a:pPr marL="330200" indent="-317500">
              <a:lnSpc>
                <a:spcPct val="100000"/>
              </a:lnSpc>
              <a:spcBef>
                <a:spcPts val="1170"/>
              </a:spcBef>
              <a:buSzPct val="45161"/>
              <a:buFont typeface="Trebuchet MS"/>
              <a:buChar char="●"/>
              <a:tabLst>
                <a:tab pos="330200" algn="l"/>
              </a:tabLst>
            </a:pPr>
            <a:r>
              <a:rPr sz="3100" spc="15" dirty="0">
                <a:latin typeface="Arial"/>
                <a:cs typeface="Arial"/>
              </a:rPr>
              <a:t>z </a:t>
            </a:r>
            <a:r>
              <a:rPr sz="3100" spc="20" dirty="0">
                <a:latin typeface="Arial"/>
                <a:cs typeface="Arial"/>
              </a:rPr>
              <a:t>= </a:t>
            </a:r>
            <a:r>
              <a:rPr sz="3100" spc="10" dirty="0">
                <a:latin typeface="Arial"/>
                <a:cs typeface="Arial"/>
              </a:rPr>
              <a:t>(2.6 </a:t>
            </a:r>
            <a:r>
              <a:rPr sz="3100" spc="20" dirty="0">
                <a:latin typeface="Arial"/>
                <a:cs typeface="Arial"/>
              </a:rPr>
              <a:t>− </a:t>
            </a:r>
            <a:r>
              <a:rPr sz="3100" spc="10" dirty="0">
                <a:latin typeface="Arial"/>
                <a:cs typeface="Arial"/>
              </a:rPr>
              <a:t>2.5)/(0.3/ sqrt(50)) </a:t>
            </a:r>
            <a:r>
              <a:rPr sz="3100" spc="20" dirty="0">
                <a:latin typeface="Arial"/>
                <a:cs typeface="Arial"/>
              </a:rPr>
              <a:t>=</a:t>
            </a:r>
            <a:r>
              <a:rPr sz="3100" spc="-35" dirty="0">
                <a:latin typeface="Arial"/>
                <a:cs typeface="Arial"/>
              </a:rPr>
              <a:t> </a:t>
            </a:r>
            <a:r>
              <a:rPr sz="3100" spc="15" dirty="0">
                <a:latin typeface="Arial"/>
                <a:cs typeface="Arial"/>
              </a:rPr>
              <a:t>2.36.</a:t>
            </a:r>
            <a:endParaRPr sz="3100">
              <a:latin typeface="Arial"/>
              <a:cs typeface="Arial"/>
            </a:endParaRPr>
          </a:p>
          <a:p>
            <a:pPr marL="330200" marR="5080">
              <a:lnSpc>
                <a:spcPct val="110200"/>
              </a:lnSpc>
              <a:spcBef>
                <a:spcPts val="700"/>
              </a:spcBef>
            </a:pPr>
            <a:r>
              <a:rPr sz="3100" spc="15" dirty="0">
                <a:latin typeface="Arial"/>
                <a:cs typeface="Arial"/>
              </a:rPr>
              <a:t>Since the </a:t>
            </a:r>
            <a:r>
              <a:rPr sz="3100" spc="10" dirty="0">
                <a:latin typeface="Arial"/>
                <a:cs typeface="Arial"/>
              </a:rPr>
              <a:t>alternate </a:t>
            </a:r>
            <a:r>
              <a:rPr sz="3100" spc="15" dirty="0">
                <a:latin typeface="Arial"/>
                <a:cs typeface="Arial"/>
              </a:rPr>
              <a:t>hypothesis </a:t>
            </a:r>
            <a:r>
              <a:rPr sz="3100" spc="10" dirty="0">
                <a:latin typeface="Arial"/>
                <a:cs typeface="Arial"/>
              </a:rPr>
              <a:t>is </a:t>
            </a:r>
            <a:r>
              <a:rPr sz="3100" spc="15" dirty="0">
                <a:latin typeface="Arial"/>
                <a:cs typeface="Arial"/>
              </a:rPr>
              <a:t>of the form </a:t>
            </a:r>
            <a:r>
              <a:rPr sz="3100" spc="20" dirty="0">
                <a:latin typeface="Arial"/>
                <a:cs typeface="Arial"/>
              </a:rPr>
              <a:t>µ &gt; </a:t>
            </a:r>
            <a:r>
              <a:rPr sz="3100" spc="5" dirty="0">
                <a:latin typeface="Arial"/>
                <a:cs typeface="Arial"/>
              </a:rPr>
              <a:t>µ</a:t>
            </a:r>
            <a:r>
              <a:rPr sz="3150" spc="7" baseline="-29100" dirty="0">
                <a:latin typeface="Arial"/>
                <a:cs typeface="Arial"/>
              </a:rPr>
              <a:t>0 </a:t>
            </a:r>
            <a:r>
              <a:rPr sz="3100" spc="10" dirty="0">
                <a:latin typeface="Arial"/>
                <a:cs typeface="Arial"/>
              </a:rPr>
              <a:t>,  </a:t>
            </a:r>
            <a:r>
              <a:rPr sz="3100" spc="15" dirty="0">
                <a:latin typeface="Arial"/>
                <a:cs typeface="Arial"/>
              </a:rPr>
              <a:t>the P-value </a:t>
            </a:r>
            <a:r>
              <a:rPr sz="3100" spc="10" dirty="0">
                <a:latin typeface="Arial"/>
                <a:cs typeface="Arial"/>
              </a:rPr>
              <a:t>is </a:t>
            </a:r>
            <a:r>
              <a:rPr sz="3100" spc="15" dirty="0">
                <a:latin typeface="Arial"/>
                <a:cs typeface="Arial"/>
              </a:rPr>
              <a:t>the area </a:t>
            </a:r>
            <a:r>
              <a:rPr sz="3100" spc="10" dirty="0">
                <a:latin typeface="Arial"/>
                <a:cs typeface="Arial"/>
              </a:rPr>
              <a:t>to </a:t>
            </a:r>
            <a:r>
              <a:rPr sz="3100" spc="15" dirty="0">
                <a:latin typeface="Arial"/>
                <a:cs typeface="Arial"/>
              </a:rPr>
              <a:t>the </a:t>
            </a:r>
            <a:r>
              <a:rPr sz="3100" spc="10" dirty="0">
                <a:latin typeface="Arial"/>
                <a:cs typeface="Arial"/>
              </a:rPr>
              <a:t>right </a:t>
            </a:r>
            <a:r>
              <a:rPr sz="3100" spc="15" dirty="0">
                <a:latin typeface="Arial"/>
                <a:cs typeface="Arial"/>
              </a:rPr>
              <a:t>of z </a:t>
            </a:r>
            <a:r>
              <a:rPr sz="3100" spc="20" dirty="0">
                <a:latin typeface="Arial"/>
                <a:cs typeface="Arial"/>
              </a:rPr>
              <a:t>=</a:t>
            </a:r>
            <a:r>
              <a:rPr sz="3100" spc="-65" dirty="0">
                <a:latin typeface="Arial"/>
                <a:cs typeface="Arial"/>
              </a:rPr>
              <a:t> </a:t>
            </a:r>
            <a:r>
              <a:rPr sz="3100" spc="15" dirty="0">
                <a:latin typeface="Arial"/>
                <a:cs typeface="Arial"/>
              </a:rPr>
              <a:t>2.36.</a:t>
            </a:r>
            <a:endParaRPr sz="3100">
              <a:latin typeface="Arial"/>
              <a:cs typeface="Arial"/>
            </a:endParaRPr>
          </a:p>
          <a:p>
            <a:pPr marL="330200">
              <a:lnSpc>
                <a:spcPct val="100000"/>
              </a:lnSpc>
              <a:spcBef>
                <a:spcPts val="1080"/>
              </a:spcBef>
            </a:pPr>
            <a:r>
              <a:rPr sz="3100" spc="15" dirty="0">
                <a:latin typeface="Arial"/>
                <a:cs typeface="Arial"/>
              </a:rPr>
              <a:t>Thus </a:t>
            </a:r>
            <a:r>
              <a:rPr sz="3100" spc="20" dirty="0">
                <a:latin typeface="Arial"/>
                <a:cs typeface="Arial"/>
              </a:rPr>
              <a:t>P =</a:t>
            </a:r>
            <a:r>
              <a:rPr sz="3100" spc="-75" dirty="0">
                <a:latin typeface="Arial"/>
                <a:cs typeface="Arial"/>
              </a:rPr>
              <a:t> </a:t>
            </a:r>
            <a:r>
              <a:rPr sz="3100" spc="15" dirty="0">
                <a:latin typeface="Arial"/>
                <a:cs typeface="Arial"/>
              </a:rPr>
              <a:t>0.0091.</a:t>
            </a:r>
            <a:endParaRPr sz="3100">
              <a:latin typeface="Arial"/>
              <a:cs typeface="Aria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3400" y="546100"/>
            <a:ext cx="648271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spc="-5" dirty="0"/>
              <a:t>Problem	13(b) </a:t>
            </a:r>
            <a:r>
              <a:rPr dirty="0"/>
              <a:t>:</a:t>
            </a:r>
            <a:r>
              <a:rPr spc="-70" dirty="0"/>
              <a:t> </a:t>
            </a:r>
            <a:r>
              <a:rPr spc="-5" dirty="0"/>
              <a:t>Solution</a:t>
            </a:r>
          </a:p>
        </p:txBody>
      </p:sp>
      <p:sp>
        <p:nvSpPr>
          <p:cNvPr id="3" name="object 3"/>
          <p:cNvSpPr txBox="1"/>
          <p:nvPr/>
        </p:nvSpPr>
        <p:spPr>
          <a:xfrm>
            <a:off x="596900" y="1656079"/>
            <a:ext cx="8910955" cy="1549400"/>
          </a:xfrm>
          <a:prstGeom prst="rect">
            <a:avLst/>
          </a:prstGeom>
        </p:spPr>
        <p:txBody>
          <a:bodyPr vert="horz" wrap="square" lIns="0" tIns="71120" rIns="0" bIns="0" rtlCol="0">
            <a:spAutoFit/>
          </a:bodyPr>
          <a:lstStyle/>
          <a:p>
            <a:pPr marL="12700">
              <a:lnSpc>
                <a:spcPct val="100000"/>
              </a:lnSpc>
              <a:spcBef>
                <a:spcPts val="560"/>
              </a:spcBef>
            </a:pPr>
            <a:r>
              <a:rPr sz="3200" dirty="0">
                <a:latin typeface="Arial"/>
                <a:cs typeface="Arial"/>
              </a:rPr>
              <a:t>(b) </a:t>
            </a:r>
            <a:r>
              <a:rPr sz="3200" spc="-5" dirty="0">
                <a:latin typeface="Arial"/>
                <a:cs typeface="Arial"/>
              </a:rPr>
              <a:t>The </a:t>
            </a:r>
            <a:r>
              <a:rPr sz="3200" dirty="0">
                <a:latin typeface="Arial"/>
                <a:cs typeface="Arial"/>
              </a:rPr>
              <a:t>P-value is </a:t>
            </a:r>
            <a:r>
              <a:rPr sz="3200" spc="-5" dirty="0">
                <a:latin typeface="Arial"/>
                <a:cs typeface="Arial"/>
              </a:rPr>
              <a:t>0.0091, </a:t>
            </a:r>
            <a:r>
              <a:rPr sz="3200" dirty="0">
                <a:latin typeface="Arial"/>
                <a:cs typeface="Arial"/>
              </a:rPr>
              <a:t>so if </a:t>
            </a:r>
            <a:r>
              <a:rPr sz="3200" spc="5" dirty="0">
                <a:latin typeface="Arial"/>
                <a:cs typeface="Arial"/>
              </a:rPr>
              <a:t>H</a:t>
            </a:r>
            <a:r>
              <a:rPr sz="3150" spc="7" baseline="-29100" dirty="0">
                <a:latin typeface="Arial"/>
                <a:cs typeface="Arial"/>
              </a:rPr>
              <a:t>0 </a:t>
            </a:r>
            <a:r>
              <a:rPr sz="3200" dirty="0">
                <a:latin typeface="Arial"/>
                <a:cs typeface="Arial"/>
              </a:rPr>
              <a:t>is </a:t>
            </a:r>
            <a:r>
              <a:rPr sz="3200" spc="-5" dirty="0">
                <a:latin typeface="Arial"/>
                <a:cs typeface="Arial"/>
              </a:rPr>
              <a:t>true then</a:t>
            </a:r>
            <a:r>
              <a:rPr sz="3200" spc="-85" dirty="0">
                <a:latin typeface="Arial"/>
                <a:cs typeface="Arial"/>
              </a:rPr>
              <a:t> </a:t>
            </a:r>
            <a:r>
              <a:rPr sz="3200" spc="-5" dirty="0">
                <a:latin typeface="Arial"/>
                <a:cs typeface="Arial"/>
              </a:rPr>
              <a:t>the</a:t>
            </a:r>
            <a:endParaRPr sz="3200">
              <a:latin typeface="Arial"/>
              <a:cs typeface="Arial"/>
            </a:endParaRPr>
          </a:p>
          <a:p>
            <a:pPr marL="342900" marR="925194">
              <a:lnSpc>
                <a:spcPts val="3400"/>
              </a:lnSpc>
              <a:spcBef>
                <a:spcPts val="940"/>
              </a:spcBef>
            </a:pPr>
            <a:r>
              <a:rPr sz="3200" dirty="0">
                <a:latin typeface="Arial"/>
                <a:cs typeface="Arial"/>
              </a:rPr>
              <a:t>sample is in </a:t>
            </a:r>
            <a:r>
              <a:rPr sz="3200" spc="-5" dirty="0">
                <a:latin typeface="Arial"/>
                <a:cs typeface="Arial"/>
              </a:rPr>
              <a:t>the </a:t>
            </a:r>
            <a:r>
              <a:rPr sz="3200" dirty="0">
                <a:latin typeface="Arial"/>
                <a:cs typeface="Arial"/>
              </a:rPr>
              <a:t>most </a:t>
            </a:r>
            <a:r>
              <a:rPr sz="3200" spc="-5" dirty="0">
                <a:latin typeface="Arial"/>
                <a:cs typeface="Arial"/>
              </a:rPr>
              <a:t>extreme 0.91% </a:t>
            </a:r>
            <a:r>
              <a:rPr sz="3200" dirty="0">
                <a:latin typeface="Arial"/>
                <a:cs typeface="Arial"/>
              </a:rPr>
              <a:t>of </a:t>
            </a:r>
            <a:r>
              <a:rPr sz="3200" spc="-5" dirty="0">
                <a:latin typeface="Arial"/>
                <a:cs typeface="Arial"/>
              </a:rPr>
              <a:t>its  distribution.</a:t>
            </a:r>
            <a:endParaRPr sz="3200">
              <a:latin typeface="Arial"/>
              <a:cs typeface="Aria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17900" y="241300"/>
            <a:ext cx="303847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14</a:t>
            </a:r>
          </a:p>
        </p:txBody>
      </p:sp>
      <p:sp>
        <p:nvSpPr>
          <p:cNvPr id="3" name="object 3"/>
          <p:cNvSpPr txBox="1"/>
          <p:nvPr/>
        </p:nvSpPr>
        <p:spPr>
          <a:xfrm>
            <a:off x="241300" y="1246124"/>
            <a:ext cx="9515475" cy="5172710"/>
          </a:xfrm>
          <a:prstGeom prst="rect">
            <a:avLst/>
          </a:prstGeom>
        </p:spPr>
        <p:txBody>
          <a:bodyPr vert="horz" wrap="square" lIns="0" tIns="59055" rIns="0" bIns="0" rtlCol="0">
            <a:spAutoFit/>
          </a:bodyPr>
          <a:lstStyle/>
          <a:p>
            <a:pPr marL="330200" marR="5080" indent="-317500">
              <a:lnSpc>
                <a:spcPts val="2900"/>
              </a:lnSpc>
              <a:spcBef>
                <a:spcPts val="465"/>
              </a:spcBef>
            </a:pPr>
            <a:r>
              <a:rPr sz="2650" spc="15" dirty="0">
                <a:latin typeface="Arial"/>
                <a:cs typeface="Arial"/>
              </a:rPr>
              <a:t>Lasers </a:t>
            </a:r>
            <a:r>
              <a:rPr sz="2650" spc="20" dirty="0">
                <a:latin typeface="Arial"/>
                <a:cs typeface="Arial"/>
              </a:rPr>
              <a:t>can </a:t>
            </a:r>
            <a:r>
              <a:rPr sz="2650" spc="15" dirty="0">
                <a:latin typeface="Arial"/>
                <a:cs typeface="Arial"/>
              </a:rPr>
              <a:t>provide highly accurate </a:t>
            </a:r>
            <a:r>
              <a:rPr sz="2650" spc="20" dirty="0">
                <a:latin typeface="Arial"/>
                <a:cs typeface="Arial"/>
              </a:rPr>
              <a:t>measurements </a:t>
            </a:r>
            <a:r>
              <a:rPr sz="2650" spc="15" dirty="0">
                <a:latin typeface="Arial"/>
                <a:cs typeface="Arial"/>
              </a:rPr>
              <a:t>of small  </a:t>
            </a:r>
            <a:r>
              <a:rPr sz="2650" spc="20" dirty="0">
                <a:latin typeface="Arial"/>
                <a:cs typeface="Arial"/>
              </a:rPr>
              <a:t>movements. </a:t>
            </a:r>
            <a:r>
              <a:rPr sz="2650" spc="-130" dirty="0">
                <a:latin typeface="Arial"/>
                <a:cs typeface="Arial"/>
              </a:rPr>
              <a:t>To </a:t>
            </a:r>
            <a:r>
              <a:rPr sz="2650" spc="15" dirty="0">
                <a:latin typeface="Arial"/>
                <a:cs typeface="Arial"/>
              </a:rPr>
              <a:t>determine the accuracy of </a:t>
            </a:r>
            <a:r>
              <a:rPr sz="2650" spc="20" dirty="0">
                <a:latin typeface="Arial"/>
                <a:cs typeface="Arial"/>
              </a:rPr>
              <a:t>such a </a:t>
            </a:r>
            <a:r>
              <a:rPr sz="2650" spc="-10" dirty="0">
                <a:latin typeface="Arial"/>
                <a:cs typeface="Arial"/>
              </a:rPr>
              <a:t>laser, </a:t>
            </a:r>
            <a:r>
              <a:rPr sz="2650" spc="5" dirty="0">
                <a:latin typeface="Arial"/>
                <a:cs typeface="Arial"/>
              </a:rPr>
              <a:t>it  </a:t>
            </a:r>
            <a:r>
              <a:rPr sz="2650" spc="20" dirty="0">
                <a:latin typeface="Arial"/>
                <a:cs typeface="Arial"/>
              </a:rPr>
              <a:t>was used </a:t>
            </a:r>
            <a:r>
              <a:rPr sz="2650" spc="10" dirty="0">
                <a:latin typeface="Arial"/>
                <a:cs typeface="Arial"/>
              </a:rPr>
              <a:t>to </a:t>
            </a:r>
            <a:r>
              <a:rPr sz="2650" spc="15" dirty="0">
                <a:latin typeface="Arial"/>
                <a:cs typeface="Arial"/>
              </a:rPr>
              <a:t>take </a:t>
            </a:r>
            <a:r>
              <a:rPr sz="2650" spc="20" dirty="0">
                <a:latin typeface="Arial"/>
                <a:cs typeface="Arial"/>
              </a:rPr>
              <a:t>100 measurements </a:t>
            </a:r>
            <a:r>
              <a:rPr sz="2650" spc="15" dirty="0">
                <a:latin typeface="Arial"/>
                <a:cs typeface="Arial"/>
              </a:rPr>
              <a:t>of </a:t>
            </a:r>
            <a:r>
              <a:rPr sz="2650" spc="20" dirty="0">
                <a:latin typeface="Arial"/>
                <a:cs typeface="Arial"/>
              </a:rPr>
              <a:t>a known </a:t>
            </a:r>
            <a:r>
              <a:rPr sz="2650" spc="-10" dirty="0">
                <a:latin typeface="Arial"/>
                <a:cs typeface="Arial"/>
              </a:rPr>
              <a:t>quantity.  </a:t>
            </a:r>
            <a:r>
              <a:rPr sz="2650" spc="20" dirty="0">
                <a:latin typeface="Arial"/>
                <a:cs typeface="Arial"/>
              </a:rPr>
              <a:t>The sample mean </a:t>
            </a:r>
            <a:r>
              <a:rPr sz="2650" spc="15" dirty="0">
                <a:latin typeface="Arial"/>
                <a:cs typeface="Arial"/>
              </a:rPr>
              <a:t>error </a:t>
            </a:r>
            <a:r>
              <a:rPr sz="2650" spc="20" dirty="0">
                <a:latin typeface="Arial"/>
                <a:cs typeface="Arial"/>
              </a:rPr>
              <a:t>was 25 </a:t>
            </a:r>
            <a:r>
              <a:rPr sz="2650" spc="25" dirty="0">
                <a:latin typeface="Arial"/>
                <a:cs typeface="Arial"/>
              </a:rPr>
              <a:t>µm </a:t>
            </a:r>
            <a:r>
              <a:rPr sz="2650" spc="15" dirty="0">
                <a:latin typeface="Arial"/>
                <a:cs typeface="Arial"/>
              </a:rPr>
              <a:t>with </a:t>
            </a:r>
            <a:r>
              <a:rPr sz="2650" spc="20" dirty="0">
                <a:latin typeface="Arial"/>
                <a:cs typeface="Arial"/>
              </a:rPr>
              <a:t>a </a:t>
            </a:r>
            <a:r>
              <a:rPr sz="2650" spc="15" dirty="0">
                <a:latin typeface="Arial"/>
                <a:cs typeface="Arial"/>
              </a:rPr>
              <a:t>standard</a:t>
            </a:r>
            <a:r>
              <a:rPr sz="2650" spc="-100" dirty="0">
                <a:latin typeface="Arial"/>
                <a:cs typeface="Arial"/>
              </a:rPr>
              <a:t> </a:t>
            </a:r>
            <a:r>
              <a:rPr sz="2650" spc="15" dirty="0">
                <a:latin typeface="Arial"/>
                <a:cs typeface="Arial"/>
              </a:rPr>
              <a:t>deviation  of </a:t>
            </a:r>
            <a:r>
              <a:rPr sz="2650" spc="20" dirty="0">
                <a:latin typeface="Arial"/>
                <a:cs typeface="Arial"/>
              </a:rPr>
              <a:t>60 µm. The </a:t>
            </a:r>
            <a:r>
              <a:rPr sz="2650" spc="15" dirty="0">
                <a:latin typeface="Arial"/>
                <a:cs typeface="Arial"/>
              </a:rPr>
              <a:t>laser </a:t>
            </a:r>
            <a:r>
              <a:rPr sz="2650" spc="10" dirty="0">
                <a:latin typeface="Arial"/>
                <a:cs typeface="Arial"/>
              </a:rPr>
              <a:t>is </a:t>
            </a:r>
            <a:r>
              <a:rPr sz="2650" spc="15" dirty="0">
                <a:latin typeface="Arial"/>
                <a:cs typeface="Arial"/>
              </a:rPr>
              <a:t>properly calibrated </a:t>
            </a:r>
            <a:r>
              <a:rPr sz="2650" spc="5" dirty="0">
                <a:latin typeface="Arial"/>
                <a:cs typeface="Arial"/>
              </a:rPr>
              <a:t>if </a:t>
            </a:r>
            <a:r>
              <a:rPr sz="2650" spc="15" dirty="0">
                <a:latin typeface="Arial"/>
                <a:cs typeface="Arial"/>
              </a:rPr>
              <a:t>the </a:t>
            </a:r>
            <a:r>
              <a:rPr sz="2650" spc="20" dirty="0">
                <a:latin typeface="Arial"/>
                <a:cs typeface="Arial"/>
              </a:rPr>
              <a:t>mean </a:t>
            </a:r>
            <a:r>
              <a:rPr sz="2650" spc="15" dirty="0">
                <a:latin typeface="Arial"/>
                <a:cs typeface="Arial"/>
              </a:rPr>
              <a:t>error </a:t>
            </a:r>
            <a:r>
              <a:rPr sz="2650" spc="10" dirty="0">
                <a:latin typeface="Arial"/>
                <a:cs typeface="Arial"/>
              </a:rPr>
              <a:t>is  </a:t>
            </a:r>
            <a:r>
              <a:rPr sz="2650" spc="20" dirty="0">
                <a:latin typeface="Arial"/>
                <a:cs typeface="Arial"/>
              </a:rPr>
              <a:t>µ = </a:t>
            </a:r>
            <a:r>
              <a:rPr sz="2650" spc="15" dirty="0">
                <a:latin typeface="Arial"/>
                <a:cs typeface="Arial"/>
              </a:rPr>
              <a:t>0. </a:t>
            </a:r>
            <a:r>
              <a:rPr sz="2650" spc="25" dirty="0">
                <a:latin typeface="Arial"/>
                <a:cs typeface="Arial"/>
              </a:rPr>
              <a:t>A </a:t>
            </a:r>
            <a:r>
              <a:rPr sz="2650" spc="10" dirty="0">
                <a:latin typeface="Arial"/>
                <a:cs typeface="Arial"/>
              </a:rPr>
              <a:t>test is </a:t>
            </a:r>
            <a:r>
              <a:rPr sz="2650" spc="20" dirty="0">
                <a:latin typeface="Arial"/>
                <a:cs typeface="Arial"/>
              </a:rPr>
              <a:t>made </a:t>
            </a:r>
            <a:r>
              <a:rPr sz="2650" spc="15" dirty="0">
                <a:latin typeface="Arial"/>
                <a:cs typeface="Arial"/>
              </a:rPr>
              <a:t>of </a:t>
            </a:r>
            <a:r>
              <a:rPr sz="2650" spc="5" dirty="0">
                <a:latin typeface="Arial"/>
                <a:cs typeface="Arial"/>
              </a:rPr>
              <a:t>H</a:t>
            </a:r>
            <a:r>
              <a:rPr sz="2700" spc="7" baseline="-35493" dirty="0">
                <a:latin typeface="Arial"/>
                <a:cs typeface="Arial"/>
              </a:rPr>
              <a:t>0 </a:t>
            </a:r>
            <a:r>
              <a:rPr sz="2650" spc="10" dirty="0">
                <a:latin typeface="Arial"/>
                <a:cs typeface="Arial"/>
              </a:rPr>
              <a:t>: </a:t>
            </a:r>
            <a:r>
              <a:rPr sz="2650" spc="20" dirty="0">
                <a:latin typeface="Arial"/>
                <a:cs typeface="Arial"/>
              </a:rPr>
              <a:t>µ = 0 </a:t>
            </a:r>
            <a:r>
              <a:rPr sz="2650" spc="15" dirty="0">
                <a:latin typeface="Arial"/>
                <a:cs typeface="Arial"/>
              </a:rPr>
              <a:t>versus </a:t>
            </a:r>
            <a:r>
              <a:rPr sz="2650" spc="5" dirty="0">
                <a:latin typeface="Arial"/>
                <a:cs typeface="Arial"/>
              </a:rPr>
              <a:t>H</a:t>
            </a:r>
            <a:r>
              <a:rPr sz="2700" spc="7" baseline="-35493" dirty="0">
                <a:latin typeface="Arial"/>
                <a:cs typeface="Arial"/>
              </a:rPr>
              <a:t>1 </a:t>
            </a:r>
            <a:r>
              <a:rPr sz="2650" spc="10" dirty="0">
                <a:latin typeface="Arial"/>
                <a:cs typeface="Arial"/>
              </a:rPr>
              <a:t>: </a:t>
            </a:r>
            <a:r>
              <a:rPr sz="2650" spc="20" dirty="0">
                <a:latin typeface="Arial"/>
                <a:cs typeface="Arial"/>
              </a:rPr>
              <a:t>µ ≠</a:t>
            </a:r>
            <a:r>
              <a:rPr sz="2650" spc="-425" dirty="0">
                <a:latin typeface="Arial"/>
                <a:cs typeface="Arial"/>
              </a:rPr>
              <a:t> </a:t>
            </a:r>
            <a:r>
              <a:rPr sz="2650" spc="10" dirty="0">
                <a:latin typeface="Arial"/>
                <a:cs typeface="Arial"/>
              </a:rPr>
              <a:t>0.</a:t>
            </a:r>
            <a:endParaRPr sz="2650">
              <a:latin typeface="Arial"/>
              <a:cs typeface="Arial"/>
            </a:endParaRPr>
          </a:p>
          <a:p>
            <a:pPr>
              <a:lnSpc>
                <a:spcPct val="100000"/>
              </a:lnSpc>
              <a:spcBef>
                <a:spcPts val="35"/>
              </a:spcBef>
            </a:pPr>
            <a:endParaRPr sz="4900">
              <a:latin typeface="Times New Roman"/>
              <a:cs typeface="Times New Roman"/>
            </a:endParaRPr>
          </a:p>
          <a:p>
            <a:pPr marL="330200" indent="-317500">
              <a:lnSpc>
                <a:spcPct val="100000"/>
              </a:lnSpc>
              <a:buAutoNum type="alphaLcPeriod"/>
              <a:tabLst>
                <a:tab pos="392430" algn="l"/>
              </a:tabLst>
            </a:pPr>
            <a:r>
              <a:rPr sz="2650" b="1" spc="15" dirty="0">
                <a:latin typeface="Arial"/>
                <a:cs typeface="Arial"/>
              </a:rPr>
              <a:t>Find the</a:t>
            </a:r>
            <a:r>
              <a:rPr sz="2650" b="1" dirty="0">
                <a:latin typeface="Arial"/>
                <a:cs typeface="Arial"/>
              </a:rPr>
              <a:t> </a:t>
            </a:r>
            <a:r>
              <a:rPr sz="2650" b="1" spc="15" dirty="0">
                <a:latin typeface="Arial"/>
                <a:cs typeface="Arial"/>
              </a:rPr>
              <a:t>P-value.</a:t>
            </a:r>
            <a:endParaRPr sz="2650">
              <a:latin typeface="Arial"/>
              <a:cs typeface="Arial"/>
            </a:endParaRPr>
          </a:p>
          <a:p>
            <a:pPr>
              <a:lnSpc>
                <a:spcPct val="100000"/>
              </a:lnSpc>
              <a:buFont typeface="Arial"/>
              <a:buAutoNum type="alphaLcPeriod"/>
            </a:pPr>
            <a:endParaRPr sz="3000">
              <a:latin typeface="Times New Roman"/>
              <a:cs typeface="Times New Roman"/>
            </a:endParaRPr>
          </a:p>
          <a:p>
            <a:pPr marL="330200" marR="369570" indent="-317500">
              <a:lnSpc>
                <a:spcPct val="89600"/>
              </a:lnSpc>
              <a:spcBef>
                <a:spcPts val="1905"/>
              </a:spcBef>
              <a:buAutoNum type="alphaLcPeriod"/>
              <a:tabLst>
                <a:tab pos="411480" algn="l"/>
              </a:tabLst>
            </a:pPr>
            <a:r>
              <a:rPr sz="2650" b="1" spc="25" dirty="0">
                <a:latin typeface="Arial"/>
                <a:cs typeface="Arial"/>
              </a:rPr>
              <a:t>Do </a:t>
            </a:r>
            <a:r>
              <a:rPr sz="2650" b="1" spc="20" dirty="0">
                <a:latin typeface="Arial"/>
                <a:cs typeface="Arial"/>
              </a:rPr>
              <a:t>you </a:t>
            </a:r>
            <a:r>
              <a:rPr sz="2650" b="1" spc="15" dirty="0">
                <a:latin typeface="Arial"/>
                <a:cs typeface="Arial"/>
              </a:rPr>
              <a:t>believe </a:t>
            </a:r>
            <a:r>
              <a:rPr sz="2650" b="1" spc="5" dirty="0">
                <a:latin typeface="Arial"/>
                <a:cs typeface="Arial"/>
              </a:rPr>
              <a:t>it </a:t>
            </a:r>
            <a:r>
              <a:rPr sz="2650" b="1" spc="10" dirty="0">
                <a:latin typeface="Arial"/>
                <a:cs typeface="Arial"/>
              </a:rPr>
              <a:t>is </a:t>
            </a:r>
            <a:r>
              <a:rPr sz="2650" b="1" spc="15" dirty="0">
                <a:latin typeface="Arial"/>
                <a:cs typeface="Arial"/>
              </a:rPr>
              <a:t>plausible that the laser </a:t>
            </a:r>
            <a:r>
              <a:rPr sz="2650" b="1" spc="10" dirty="0">
                <a:latin typeface="Arial"/>
                <a:cs typeface="Arial"/>
              </a:rPr>
              <a:t>is </a:t>
            </a:r>
            <a:r>
              <a:rPr sz="2650" b="1" spc="15" dirty="0">
                <a:latin typeface="Arial"/>
                <a:cs typeface="Arial"/>
              </a:rPr>
              <a:t>properly  calibrated, or are </a:t>
            </a:r>
            <a:r>
              <a:rPr sz="2650" b="1" spc="20" dirty="0">
                <a:latin typeface="Arial"/>
                <a:cs typeface="Arial"/>
              </a:rPr>
              <a:t>you </a:t>
            </a:r>
            <a:r>
              <a:rPr sz="2650" b="1" spc="15" dirty="0">
                <a:latin typeface="Arial"/>
                <a:cs typeface="Arial"/>
              </a:rPr>
              <a:t>convinced that </a:t>
            </a:r>
            <a:r>
              <a:rPr sz="2650" b="1" spc="5" dirty="0">
                <a:latin typeface="Arial"/>
                <a:cs typeface="Arial"/>
              </a:rPr>
              <a:t>it </a:t>
            </a:r>
            <a:r>
              <a:rPr sz="2650" b="1" spc="10" dirty="0">
                <a:latin typeface="Arial"/>
                <a:cs typeface="Arial"/>
              </a:rPr>
              <a:t>is </a:t>
            </a:r>
            <a:r>
              <a:rPr sz="2650" b="1" spc="15" dirty="0">
                <a:latin typeface="Arial"/>
                <a:cs typeface="Arial"/>
              </a:rPr>
              <a:t>out of  calibration? Explain your</a:t>
            </a:r>
            <a:r>
              <a:rPr sz="2650" b="1" spc="-5" dirty="0">
                <a:latin typeface="Arial"/>
                <a:cs typeface="Arial"/>
              </a:rPr>
              <a:t> </a:t>
            </a:r>
            <a:r>
              <a:rPr sz="2650" b="1" spc="15" dirty="0">
                <a:latin typeface="Arial"/>
                <a:cs typeface="Arial"/>
              </a:rPr>
              <a:t>reasoning.</a:t>
            </a:r>
            <a:endParaRPr sz="2650">
              <a:latin typeface="Arial"/>
              <a:cs typeface="Aria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6100" y="342900"/>
            <a:ext cx="645223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spc="-5" dirty="0"/>
              <a:t>Problem	</a:t>
            </a:r>
            <a:r>
              <a:rPr dirty="0"/>
              <a:t>14(a) :</a:t>
            </a:r>
            <a:r>
              <a:rPr spc="-95" dirty="0"/>
              <a:t> </a:t>
            </a:r>
            <a:r>
              <a:rPr spc="-5" dirty="0"/>
              <a:t>Solution</a:t>
            </a:r>
          </a:p>
        </p:txBody>
      </p:sp>
      <p:sp>
        <p:nvSpPr>
          <p:cNvPr id="3" name="object 3"/>
          <p:cNvSpPr txBox="1"/>
          <p:nvPr/>
        </p:nvSpPr>
        <p:spPr>
          <a:xfrm>
            <a:off x="520700" y="1543303"/>
            <a:ext cx="7668895" cy="853440"/>
          </a:xfrm>
          <a:prstGeom prst="rect">
            <a:avLst/>
          </a:prstGeom>
        </p:spPr>
        <p:txBody>
          <a:bodyPr vert="horz" wrap="square" lIns="0" tIns="59055" rIns="0" bIns="0" rtlCol="0">
            <a:spAutoFit/>
          </a:bodyPr>
          <a:lstStyle/>
          <a:p>
            <a:pPr marL="342900" marR="5080" indent="-330200">
              <a:lnSpc>
                <a:spcPts val="3100"/>
              </a:lnSpc>
              <a:spcBef>
                <a:spcPts val="465"/>
              </a:spcBef>
            </a:pPr>
            <a:r>
              <a:rPr sz="2850" spc="-5" dirty="0">
                <a:latin typeface="Arial"/>
                <a:cs typeface="Arial"/>
              </a:rPr>
              <a:t>X = 25, s = 60, n = 100. The null and alternate  hypotheses are H 0 : µ = 0 versus H 1 : µ =</a:t>
            </a:r>
            <a:r>
              <a:rPr sz="2850" spc="15" dirty="0">
                <a:latin typeface="Arial"/>
                <a:cs typeface="Arial"/>
              </a:rPr>
              <a:t> </a:t>
            </a:r>
            <a:r>
              <a:rPr sz="2850" spc="-5" dirty="0">
                <a:latin typeface="Arial"/>
                <a:cs typeface="Arial"/>
              </a:rPr>
              <a:t>0.</a:t>
            </a:r>
            <a:endParaRPr sz="2850">
              <a:latin typeface="Arial"/>
              <a:cs typeface="Arial"/>
            </a:endParaRPr>
          </a:p>
        </p:txBody>
      </p:sp>
      <p:sp>
        <p:nvSpPr>
          <p:cNvPr id="4" name="object 4"/>
          <p:cNvSpPr txBox="1"/>
          <p:nvPr/>
        </p:nvSpPr>
        <p:spPr>
          <a:xfrm>
            <a:off x="520700" y="3164636"/>
            <a:ext cx="120014" cy="220979"/>
          </a:xfrm>
          <a:prstGeom prst="rect">
            <a:avLst/>
          </a:prstGeom>
        </p:spPr>
        <p:txBody>
          <a:bodyPr vert="horz" wrap="square" lIns="0" tIns="16510" rIns="0" bIns="0" rtlCol="0">
            <a:spAutoFit/>
          </a:bodyPr>
          <a:lstStyle/>
          <a:p>
            <a:pPr marL="12700">
              <a:lnSpc>
                <a:spcPct val="100000"/>
              </a:lnSpc>
              <a:spcBef>
                <a:spcPts val="130"/>
              </a:spcBef>
            </a:pPr>
            <a:r>
              <a:rPr sz="1250" spc="-15" dirty="0">
                <a:latin typeface="Trebuchet MS"/>
                <a:cs typeface="Trebuchet MS"/>
              </a:rPr>
              <a:t>●</a:t>
            </a:r>
            <a:endParaRPr sz="1250">
              <a:latin typeface="Trebuchet MS"/>
              <a:cs typeface="Trebuchet MS"/>
            </a:endParaRPr>
          </a:p>
        </p:txBody>
      </p:sp>
      <p:sp>
        <p:nvSpPr>
          <p:cNvPr id="5" name="object 5"/>
          <p:cNvSpPr txBox="1"/>
          <p:nvPr/>
        </p:nvSpPr>
        <p:spPr>
          <a:xfrm>
            <a:off x="812800" y="3029204"/>
            <a:ext cx="5483860" cy="459740"/>
          </a:xfrm>
          <a:prstGeom prst="rect">
            <a:avLst/>
          </a:prstGeom>
        </p:spPr>
        <p:txBody>
          <a:bodyPr vert="horz" wrap="square" lIns="0" tIns="12065" rIns="0" bIns="0" rtlCol="0">
            <a:spAutoFit/>
          </a:bodyPr>
          <a:lstStyle/>
          <a:p>
            <a:pPr marL="12700">
              <a:lnSpc>
                <a:spcPct val="100000"/>
              </a:lnSpc>
              <a:spcBef>
                <a:spcPts val="95"/>
              </a:spcBef>
            </a:pPr>
            <a:r>
              <a:rPr sz="2850" spc="-5" dirty="0">
                <a:latin typeface="Arial"/>
                <a:cs typeface="Arial"/>
              </a:rPr>
              <a:t>z = (25 − 0)/(60/ sqrt(100)) = 4.17.</a:t>
            </a:r>
            <a:endParaRPr sz="2850">
              <a:latin typeface="Arial"/>
              <a:cs typeface="Arial"/>
            </a:endParaRPr>
          </a:p>
        </p:txBody>
      </p:sp>
      <p:sp>
        <p:nvSpPr>
          <p:cNvPr id="6" name="object 6"/>
          <p:cNvSpPr txBox="1"/>
          <p:nvPr/>
        </p:nvSpPr>
        <p:spPr>
          <a:xfrm>
            <a:off x="520700" y="4256836"/>
            <a:ext cx="120014" cy="220979"/>
          </a:xfrm>
          <a:prstGeom prst="rect">
            <a:avLst/>
          </a:prstGeom>
        </p:spPr>
        <p:txBody>
          <a:bodyPr vert="horz" wrap="square" lIns="0" tIns="16510" rIns="0" bIns="0" rtlCol="0">
            <a:spAutoFit/>
          </a:bodyPr>
          <a:lstStyle/>
          <a:p>
            <a:pPr marL="12700">
              <a:lnSpc>
                <a:spcPct val="100000"/>
              </a:lnSpc>
              <a:spcBef>
                <a:spcPts val="130"/>
              </a:spcBef>
            </a:pPr>
            <a:r>
              <a:rPr sz="1250" spc="-15" dirty="0">
                <a:latin typeface="Trebuchet MS"/>
                <a:cs typeface="Trebuchet MS"/>
              </a:rPr>
              <a:t>●</a:t>
            </a:r>
            <a:endParaRPr sz="1250">
              <a:latin typeface="Trebuchet MS"/>
              <a:cs typeface="Trebuchet MS"/>
            </a:endParaRPr>
          </a:p>
        </p:txBody>
      </p:sp>
      <p:sp>
        <p:nvSpPr>
          <p:cNvPr id="7" name="object 7"/>
          <p:cNvSpPr txBox="1"/>
          <p:nvPr/>
        </p:nvSpPr>
        <p:spPr>
          <a:xfrm>
            <a:off x="520700" y="4121403"/>
            <a:ext cx="8787130" cy="1399540"/>
          </a:xfrm>
          <a:prstGeom prst="rect">
            <a:avLst/>
          </a:prstGeom>
        </p:spPr>
        <p:txBody>
          <a:bodyPr vert="horz" wrap="square" lIns="0" tIns="59055" rIns="0" bIns="0" rtlCol="0">
            <a:spAutoFit/>
          </a:bodyPr>
          <a:lstStyle/>
          <a:p>
            <a:pPr marL="304800" marR="5080">
              <a:lnSpc>
                <a:spcPts val="3100"/>
              </a:lnSpc>
              <a:spcBef>
                <a:spcPts val="465"/>
              </a:spcBef>
            </a:pPr>
            <a:r>
              <a:rPr sz="2850" spc="-5" dirty="0">
                <a:latin typeface="Arial"/>
                <a:cs typeface="Arial"/>
              </a:rPr>
              <a:t>Since the alternate hypothesis is of the form µ = µ 0 ,  the P-value is is the sum of the areas to the right</a:t>
            </a:r>
            <a:r>
              <a:rPr sz="2850" spc="30" dirty="0">
                <a:latin typeface="Arial"/>
                <a:cs typeface="Arial"/>
              </a:rPr>
              <a:t> </a:t>
            </a:r>
            <a:r>
              <a:rPr sz="2850" spc="-5" dirty="0">
                <a:latin typeface="Arial"/>
                <a:cs typeface="Arial"/>
              </a:rPr>
              <a:t>of</a:t>
            </a:r>
            <a:endParaRPr sz="2850">
              <a:latin typeface="Arial"/>
              <a:cs typeface="Arial"/>
            </a:endParaRPr>
          </a:p>
          <a:p>
            <a:pPr marL="12700">
              <a:lnSpc>
                <a:spcPct val="100000"/>
              </a:lnSpc>
              <a:spcBef>
                <a:spcPts val="830"/>
              </a:spcBef>
            </a:pPr>
            <a:r>
              <a:rPr sz="2850" spc="-5" dirty="0">
                <a:latin typeface="Arial"/>
                <a:cs typeface="Arial"/>
              </a:rPr>
              <a:t>z = 4.17 and to the left of z =</a:t>
            </a:r>
            <a:r>
              <a:rPr sz="2850" spc="-10" dirty="0">
                <a:latin typeface="Arial"/>
                <a:cs typeface="Arial"/>
              </a:rPr>
              <a:t> </a:t>
            </a:r>
            <a:r>
              <a:rPr sz="2850" spc="-5" dirty="0">
                <a:latin typeface="Arial"/>
                <a:cs typeface="Arial"/>
              </a:rPr>
              <a:t>−4.17.</a:t>
            </a:r>
            <a:endParaRPr sz="2850">
              <a:latin typeface="Arial"/>
              <a:cs typeface="Arial"/>
            </a:endParaRPr>
          </a:p>
        </p:txBody>
      </p:sp>
      <p:sp>
        <p:nvSpPr>
          <p:cNvPr id="8" name="object 8"/>
          <p:cNvSpPr txBox="1"/>
          <p:nvPr/>
        </p:nvSpPr>
        <p:spPr>
          <a:xfrm>
            <a:off x="520700" y="6301536"/>
            <a:ext cx="120014" cy="220979"/>
          </a:xfrm>
          <a:prstGeom prst="rect">
            <a:avLst/>
          </a:prstGeom>
        </p:spPr>
        <p:txBody>
          <a:bodyPr vert="horz" wrap="square" lIns="0" tIns="16510" rIns="0" bIns="0" rtlCol="0">
            <a:spAutoFit/>
          </a:bodyPr>
          <a:lstStyle/>
          <a:p>
            <a:pPr marL="12700">
              <a:lnSpc>
                <a:spcPct val="100000"/>
              </a:lnSpc>
              <a:spcBef>
                <a:spcPts val="130"/>
              </a:spcBef>
            </a:pPr>
            <a:r>
              <a:rPr sz="1250" spc="-15" dirty="0">
                <a:latin typeface="Trebuchet MS"/>
                <a:cs typeface="Trebuchet MS"/>
              </a:rPr>
              <a:t>●</a:t>
            </a:r>
            <a:endParaRPr sz="1250">
              <a:latin typeface="Trebuchet MS"/>
              <a:cs typeface="Trebuchet MS"/>
            </a:endParaRPr>
          </a:p>
        </p:txBody>
      </p:sp>
      <p:sp>
        <p:nvSpPr>
          <p:cNvPr id="9" name="object 9"/>
          <p:cNvSpPr txBox="1"/>
          <p:nvPr/>
        </p:nvSpPr>
        <p:spPr>
          <a:xfrm>
            <a:off x="812800" y="6166103"/>
            <a:ext cx="1866264" cy="459740"/>
          </a:xfrm>
          <a:prstGeom prst="rect">
            <a:avLst/>
          </a:prstGeom>
        </p:spPr>
        <p:txBody>
          <a:bodyPr vert="horz" wrap="square" lIns="0" tIns="12065" rIns="0" bIns="0" rtlCol="0">
            <a:spAutoFit/>
          </a:bodyPr>
          <a:lstStyle/>
          <a:p>
            <a:pPr marL="12700">
              <a:lnSpc>
                <a:spcPct val="100000"/>
              </a:lnSpc>
              <a:spcBef>
                <a:spcPts val="95"/>
              </a:spcBef>
            </a:pPr>
            <a:r>
              <a:rPr sz="2850" spc="-5" dirty="0">
                <a:latin typeface="Arial"/>
                <a:cs typeface="Arial"/>
              </a:rPr>
              <a:t>Thus P ≈</a:t>
            </a:r>
            <a:r>
              <a:rPr sz="2850" spc="-125" dirty="0">
                <a:latin typeface="Arial"/>
                <a:cs typeface="Arial"/>
              </a:rPr>
              <a:t> </a:t>
            </a:r>
            <a:r>
              <a:rPr sz="2850" spc="-5" dirty="0">
                <a:latin typeface="Arial"/>
                <a:cs typeface="Arial"/>
              </a:rPr>
              <a:t>0.</a:t>
            </a:r>
            <a:endParaRPr sz="2850">
              <a:latin typeface="Arial"/>
              <a:cs typeface="Aria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3400" y="546100"/>
            <a:ext cx="648271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spc="-5" dirty="0"/>
              <a:t>Problem	14(b) </a:t>
            </a:r>
            <a:r>
              <a:rPr dirty="0"/>
              <a:t>:</a:t>
            </a:r>
            <a:r>
              <a:rPr spc="-70" dirty="0"/>
              <a:t> </a:t>
            </a:r>
            <a:r>
              <a:rPr spc="-5" dirty="0"/>
              <a:t>Solution</a:t>
            </a:r>
          </a:p>
        </p:txBody>
      </p:sp>
      <p:sp>
        <p:nvSpPr>
          <p:cNvPr id="3" name="object 3"/>
          <p:cNvSpPr txBox="1"/>
          <p:nvPr/>
        </p:nvSpPr>
        <p:spPr>
          <a:xfrm>
            <a:off x="596900" y="1712467"/>
            <a:ext cx="7268209" cy="454659"/>
          </a:xfrm>
          <a:prstGeom prst="rect">
            <a:avLst/>
          </a:prstGeom>
        </p:spPr>
        <p:txBody>
          <a:bodyPr vert="horz" wrap="square" lIns="0" tIns="14604" rIns="0" bIns="0" rtlCol="0">
            <a:spAutoFit/>
          </a:bodyPr>
          <a:lstStyle/>
          <a:p>
            <a:pPr marL="304800" indent="-292100">
              <a:lnSpc>
                <a:spcPct val="100000"/>
              </a:lnSpc>
              <a:spcBef>
                <a:spcPts val="114"/>
              </a:spcBef>
              <a:buSzPct val="44642"/>
              <a:buFont typeface="Trebuchet MS"/>
              <a:buChar char="●"/>
              <a:tabLst>
                <a:tab pos="304800" algn="l"/>
              </a:tabLst>
            </a:pPr>
            <a:r>
              <a:rPr sz="2800" spc="5" dirty="0">
                <a:latin typeface="Arial"/>
                <a:cs typeface="Arial"/>
              </a:rPr>
              <a:t>Since P-value is approx 0, </a:t>
            </a:r>
            <a:r>
              <a:rPr sz="2800" spc="10" dirty="0">
                <a:latin typeface="Arial"/>
                <a:cs typeface="Arial"/>
              </a:rPr>
              <a:t>we </a:t>
            </a:r>
            <a:r>
              <a:rPr sz="2800" spc="5" dirty="0">
                <a:latin typeface="Arial"/>
                <a:cs typeface="Arial"/>
              </a:rPr>
              <a:t>can reject</a:t>
            </a:r>
            <a:r>
              <a:rPr sz="2800" spc="-55" dirty="0">
                <a:latin typeface="Arial"/>
                <a:cs typeface="Arial"/>
              </a:rPr>
              <a:t> </a:t>
            </a:r>
            <a:r>
              <a:rPr sz="2800" spc="5" dirty="0">
                <a:latin typeface="Arial"/>
                <a:cs typeface="Arial"/>
              </a:rPr>
              <a:t>H</a:t>
            </a:r>
            <a:r>
              <a:rPr sz="2775" spc="7" baseline="-34534" dirty="0">
                <a:latin typeface="Arial"/>
                <a:cs typeface="Arial"/>
              </a:rPr>
              <a:t>0</a:t>
            </a:r>
            <a:r>
              <a:rPr sz="2800" spc="5" dirty="0">
                <a:latin typeface="Arial"/>
                <a:cs typeface="Arial"/>
              </a:rPr>
              <a:t>.</a:t>
            </a:r>
            <a:endParaRPr sz="2800">
              <a:latin typeface="Arial"/>
              <a:cs typeface="Arial"/>
            </a:endParaRPr>
          </a:p>
        </p:txBody>
      </p:sp>
      <p:sp>
        <p:nvSpPr>
          <p:cNvPr id="4" name="object 4"/>
          <p:cNvSpPr txBox="1"/>
          <p:nvPr/>
        </p:nvSpPr>
        <p:spPr>
          <a:xfrm>
            <a:off x="596900" y="3077565"/>
            <a:ext cx="118745" cy="219075"/>
          </a:xfrm>
          <a:prstGeom prst="rect">
            <a:avLst/>
          </a:prstGeom>
        </p:spPr>
        <p:txBody>
          <a:bodyPr vert="horz" wrap="square" lIns="0" tIns="14604" rIns="0" bIns="0" rtlCol="0">
            <a:spAutoFit/>
          </a:bodyPr>
          <a:lstStyle/>
          <a:p>
            <a:pPr marL="12700">
              <a:lnSpc>
                <a:spcPct val="100000"/>
              </a:lnSpc>
              <a:spcBef>
                <a:spcPts val="114"/>
              </a:spcBef>
            </a:pPr>
            <a:r>
              <a:rPr sz="1250" spc="-25" dirty="0">
                <a:latin typeface="Trebuchet MS"/>
                <a:cs typeface="Trebuchet MS"/>
              </a:rPr>
              <a:t>●</a:t>
            </a:r>
            <a:endParaRPr sz="1250">
              <a:latin typeface="Trebuchet MS"/>
              <a:cs typeface="Trebuchet MS"/>
            </a:endParaRPr>
          </a:p>
        </p:txBody>
      </p:sp>
      <p:sp>
        <p:nvSpPr>
          <p:cNvPr id="5" name="object 5"/>
          <p:cNvSpPr txBox="1"/>
          <p:nvPr/>
        </p:nvSpPr>
        <p:spPr>
          <a:xfrm>
            <a:off x="889000" y="2840126"/>
            <a:ext cx="8526780" cy="1739900"/>
          </a:xfrm>
          <a:prstGeom prst="rect">
            <a:avLst/>
          </a:prstGeom>
        </p:spPr>
        <p:txBody>
          <a:bodyPr vert="horz" wrap="square" lIns="0" tIns="67945" rIns="0" bIns="0" rtlCol="0">
            <a:spAutoFit/>
          </a:bodyPr>
          <a:lstStyle/>
          <a:p>
            <a:pPr marL="12700">
              <a:lnSpc>
                <a:spcPct val="100000"/>
              </a:lnSpc>
              <a:spcBef>
                <a:spcPts val="535"/>
              </a:spcBef>
            </a:pPr>
            <a:r>
              <a:rPr sz="2800" spc="5" dirty="0">
                <a:latin typeface="Arial"/>
                <a:cs typeface="Arial"/>
              </a:rPr>
              <a:t>That means </a:t>
            </a:r>
            <a:r>
              <a:rPr sz="2800" dirty="0">
                <a:latin typeface="Arial"/>
                <a:cs typeface="Arial"/>
              </a:rPr>
              <a:t>If </a:t>
            </a:r>
            <a:r>
              <a:rPr sz="2800" spc="10" dirty="0">
                <a:latin typeface="Arial"/>
                <a:cs typeface="Arial"/>
              </a:rPr>
              <a:t>H</a:t>
            </a:r>
            <a:r>
              <a:rPr sz="2775" spc="15" baseline="-34534" dirty="0">
                <a:latin typeface="Arial"/>
                <a:cs typeface="Arial"/>
              </a:rPr>
              <a:t>0 </a:t>
            </a:r>
            <a:r>
              <a:rPr sz="2800" spc="5" dirty="0">
                <a:latin typeface="Arial"/>
                <a:cs typeface="Arial"/>
              </a:rPr>
              <a:t>was true that is the </a:t>
            </a:r>
            <a:r>
              <a:rPr sz="2800" spc="10" dirty="0">
                <a:latin typeface="Arial"/>
                <a:cs typeface="Arial"/>
              </a:rPr>
              <a:t>mean </a:t>
            </a:r>
            <a:r>
              <a:rPr sz="2800" spc="5" dirty="0">
                <a:latin typeface="Arial"/>
                <a:cs typeface="Arial"/>
              </a:rPr>
              <a:t>error</a:t>
            </a:r>
            <a:r>
              <a:rPr sz="2800" spc="-70" dirty="0">
                <a:latin typeface="Arial"/>
                <a:cs typeface="Arial"/>
              </a:rPr>
              <a:t> </a:t>
            </a:r>
            <a:r>
              <a:rPr sz="2800" spc="5" dirty="0">
                <a:latin typeface="Arial"/>
                <a:cs typeface="Arial"/>
              </a:rPr>
              <a:t>were</a:t>
            </a:r>
            <a:endParaRPr sz="2800">
              <a:latin typeface="Arial"/>
              <a:cs typeface="Arial"/>
            </a:endParaRPr>
          </a:p>
          <a:p>
            <a:pPr marL="12700" marR="255270" algn="just">
              <a:lnSpc>
                <a:spcPct val="87800"/>
              </a:lnSpc>
              <a:spcBef>
                <a:spcPts val="850"/>
              </a:spcBef>
            </a:pPr>
            <a:r>
              <a:rPr sz="2800" spc="5" dirty="0">
                <a:latin typeface="Arial"/>
                <a:cs typeface="Arial"/>
              </a:rPr>
              <a:t>0, the probability of observing a sample </a:t>
            </a:r>
            <a:r>
              <a:rPr sz="2800" spc="10" dirty="0">
                <a:latin typeface="Arial"/>
                <a:cs typeface="Arial"/>
              </a:rPr>
              <a:t>mean </a:t>
            </a:r>
            <a:r>
              <a:rPr sz="2800" spc="5" dirty="0">
                <a:latin typeface="Arial"/>
                <a:cs typeface="Arial"/>
              </a:rPr>
              <a:t>as </a:t>
            </a:r>
            <a:r>
              <a:rPr sz="2800" dirty="0">
                <a:latin typeface="Arial"/>
                <a:cs typeface="Arial"/>
              </a:rPr>
              <a:t>far  </a:t>
            </a:r>
            <a:r>
              <a:rPr sz="2800" spc="5" dirty="0">
                <a:latin typeface="Arial"/>
                <a:cs typeface="Arial"/>
              </a:rPr>
              <a:t>from 0 as the value of 25 that was actually observed  would be nearly</a:t>
            </a:r>
            <a:r>
              <a:rPr sz="2800" spc="-15" dirty="0">
                <a:latin typeface="Arial"/>
                <a:cs typeface="Arial"/>
              </a:rPr>
              <a:t> </a:t>
            </a:r>
            <a:r>
              <a:rPr sz="2800" spc="5" dirty="0">
                <a:latin typeface="Arial"/>
                <a:cs typeface="Arial"/>
              </a:rPr>
              <a:t>0.</a:t>
            </a:r>
            <a:endParaRPr sz="2800">
              <a:latin typeface="Arial"/>
              <a:cs typeface="Arial"/>
            </a:endParaRPr>
          </a:p>
        </p:txBody>
      </p:sp>
      <p:sp>
        <p:nvSpPr>
          <p:cNvPr id="6" name="object 6"/>
          <p:cNvSpPr txBox="1"/>
          <p:nvPr/>
        </p:nvSpPr>
        <p:spPr>
          <a:xfrm>
            <a:off x="596900" y="5338165"/>
            <a:ext cx="118745" cy="219075"/>
          </a:xfrm>
          <a:prstGeom prst="rect">
            <a:avLst/>
          </a:prstGeom>
        </p:spPr>
        <p:txBody>
          <a:bodyPr vert="horz" wrap="square" lIns="0" tIns="14604" rIns="0" bIns="0" rtlCol="0">
            <a:spAutoFit/>
          </a:bodyPr>
          <a:lstStyle/>
          <a:p>
            <a:pPr marL="12700">
              <a:lnSpc>
                <a:spcPct val="100000"/>
              </a:lnSpc>
              <a:spcBef>
                <a:spcPts val="114"/>
              </a:spcBef>
            </a:pPr>
            <a:r>
              <a:rPr sz="1250" spc="-25" dirty="0">
                <a:latin typeface="Trebuchet MS"/>
                <a:cs typeface="Trebuchet MS"/>
              </a:rPr>
              <a:t>●</a:t>
            </a:r>
            <a:endParaRPr sz="1250">
              <a:latin typeface="Trebuchet MS"/>
              <a:cs typeface="Trebuchet MS"/>
            </a:endParaRPr>
          </a:p>
        </p:txBody>
      </p:sp>
      <p:sp>
        <p:nvSpPr>
          <p:cNvPr id="7" name="object 7"/>
          <p:cNvSpPr txBox="1"/>
          <p:nvPr/>
        </p:nvSpPr>
        <p:spPr>
          <a:xfrm>
            <a:off x="889000" y="5192267"/>
            <a:ext cx="8554085" cy="835660"/>
          </a:xfrm>
          <a:prstGeom prst="rect">
            <a:avLst/>
          </a:prstGeom>
        </p:spPr>
        <p:txBody>
          <a:bodyPr vert="horz" wrap="square" lIns="0" tIns="65405" rIns="0" bIns="0" rtlCol="0">
            <a:spAutoFit/>
          </a:bodyPr>
          <a:lstStyle/>
          <a:p>
            <a:pPr marL="12700" marR="5080">
              <a:lnSpc>
                <a:spcPts val="3000"/>
              </a:lnSpc>
              <a:spcBef>
                <a:spcPts val="515"/>
              </a:spcBef>
            </a:pPr>
            <a:r>
              <a:rPr sz="2800" spc="5" dirty="0">
                <a:latin typeface="Arial"/>
                <a:cs typeface="Arial"/>
              </a:rPr>
              <a:t>Therefore </a:t>
            </a:r>
            <a:r>
              <a:rPr sz="2800" spc="10" dirty="0">
                <a:latin typeface="Arial"/>
                <a:cs typeface="Arial"/>
              </a:rPr>
              <a:t>we </a:t>
            </a:r>
            <a:r>
              <a:rPr sz="2800" spc="5" dirty="0">
                <a:latin typeface="Arial"/>
                <a:cs typeface="Arial"/>
              </a:rPr>
              <a:t>are convinced that the </a:t>
            </a:r>
            <a:r>
              <a:rPr sz="2800" spc="10" dirty="0">
                <a:latin typeface="Arial"/>
                <a:cs typeface="Arial"/>
              </a:rPr>
              <a:t>mean </a:t>
            </a:r>
            <a:r>
              <a:rPr sz="2800" spc="5" dirty="0">
                <a:latin typeface="Arial"/>
                <a:cs typeface="Arial"/>
              </a:rPr>
              <a:t>error is</a:t>
            </a:r>
            <a:r>
              <a:rPr sz="2800" spc="-80" dirty="0">
                <a:latin typeface="Arial"/>
                <a:cs typeface="Arial"/>
              </a:rPr>
              <a:t> </a:t>
            </a:r>
            <a:r>
              <a:rPr sz="2800" spc="5" dirty="0">
                <a:latin typeface="Arial"/>
                <a:cs typeface="Arial"/>
              </a:rPr>
              <a:t>not  </a:t>
            </a:r>
            <a:r>
              <a:rPr sz="2800" dirty="0">
                <a:latin typeface="Arial"/>
                <a:cs typeface="Arial"/>
              </a:rPr>
              <a:t>equal </a:t>
            </a:r>
            <a:r>
              <a:rPr sz="2800" spc="5" dirty="0">
                <a:latin typeface="Arial"/>
                <a:cs typeface="Arial"/>
              </a:rPr>
              <a:t>to </a:t>
            </a:r>
            <a:r>
              <a:rPr sz="2800" dirty="0">
                <a:latin typeface="Arial"/>
                <a:cs typeface="Arial"/>
              </a:rPr>
              <a:t>0. i.e. </a:t>
            </a:r>
            <a:r>
              <a:rPr sz="2800" spc="10" dirty="0">
                <a:latin typeface="Arial"/>
                <a:cs typeface="Arial"/>
              </a:rPr>
              <a:t>H</a:t>
            </a:r>
            <a:r>
              <a:rPr sz="2775" spc="15" baseline="-34534" dirty="0">
                <a:latin typeface="Arial"/>
                <a:cs typeface="Arial"/>
              </a:rPr>
              <a:t>1 </a:t>
            </a:r>
            <a:r>
              <a:rPr sz="2800" spc="5" dirty="0">
                <a:latin typeface="Arial"/>
                <a:cs typeface="Arial"/>
              </a:rPr>
              <a:t>is</a:t>
            </a:r>
            <a:r>
              <a:rPr sz="2800" dirty="0">
                <a:latin typeface="Arial"/>
                <a:cs typeface="Arial"/>
              </a:rPr>
              <a:t> </a:t>
            </a:r>
            <a:r>
              <a:rPr sz="2800" spc="5" dirty="0">
                <a:latin typeface="Arial"/>
                <a:cs typeface="Arial"/>
              </a:rPr>
              <a:t>true.</a:t>
            </a:r>
            <a:endParaRPr sz="2800">
              <a:latin typeface="Arial"/>
              <a:cs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1240" y="546100"/>
            <a:ext cx="5468619" cy="1354217"/>
          </a:xfrm>
        </p:spPr>
        <p:txBody>
          <a:bodyPr/>
          <a:lstStyle/>
          <a:p>
            <a:r>
              <a:rPr lang="en-US" dirty="0" smtClean="0"/>
              <a:t>Decision Rules</a:t>
            </a:r>
            <a:br>
              <a:rPr lang="en-US" dirty="0" smtClean="0"/>
            </a:br>
            <a:endParaRPr lang="en-US" dirty="0"/>
          </a:p>
        </p:txBody>
      </p:sp>
      <p:sp>
        <p:nvSpPr>
          <p:cNvPr id="3" name="Text Placeholder 2"/>
          <p:cNvSpPr>
            <a:spLocks noGrp="1"/>
          </p:cNvSpPr>
          <p:nvPr>
            <p:ph type="body" idx="1"/>
          </p:nvPr>
        </p:nvSpPr>
        <p:spPr>
          <a:xfrm>
            <a:off x="522604" y="1722626"/>
            <a:ext cx="9025890" cy="4770537"/>
          </a:xfrm>
        </p:spPr>
        <p:txBody>
          <a:bodyPr/>
          <a:lstStyle/>
          <a:p>
            <a:pPr algn="just"/>
            <a:r>
              <a:rPr lang="en-US" sz="4000" dirty="0" smtClean="0"/>
              <a:t>The analysis plan includes decision rules for rejecting the null hypothesis.</a:t>
            </a:r>
          </a:p>
          <a:p>
            <a:pPr algn="just"/>
            <a:endParaRPr lang="en-US" sz="4000" dirty="0" smtClean="0"/>
          </a:p>
          <a:p>
            <a:pPr algn="just"/>
            <a:r>
              <a:rPr lang="en-US" sz="4000" dirty="0" smtClean="0"/>
              <a:t>In practice, statisticians describe these decision rules in two ways - with reference to a </a:t>
            </a:r>
            <a:r>
              <a:rPr lang="en-US" sz="4000" dirty="0" smtClean="0">
                <a:solidFill>
                  <a:srgbClr val="FF0000"/>
                </a:solidFill>
              </a:rPr>
              <a:t>P-value</a:t>
            </a:r>
            <a:r>
              <a:rPr lang="en-US" sz="4000" dirty="0" smtClean="0"/>
              <a:t> or with reference to a</a:t>
            </a:r>
            <a:r>
              <a:rPr lang="en-US" sz="4000" dirty="0" smtClean="0">
                <a:solidFill>
                  <a:srgbClr val="FF0000"/>
                </a:solidFill>
              </a:rPr>
              <a:t> region of acceptance.</a:t>
            </a:r>
          </a:p>
          <a:p>
            <a:endParaRPr lang="en-US"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5500" y="2882900"/>
            <a:ext cx="8441055" cy="1031240"/>
          </a:xfrm>
          <a:prstGeom prst="rect">
            <a:avLst/>
          </a:prstGeom>
        </p:spPr>
        <p:txBody>
          <a:bodyPr vert="horz" wrap="square" lIns="0" tIns="12700" rIns="0" bIns="0" rtlCol="0">
            <a:spAutoFit/>
          </a:bodyPr>
          <a:lstStyle/>
          <a:p>
            <a:pPr marL="12700">
              <a:lnSpc>
                <a:spcPct val="100000"/>
              </a:lnSpc>
              <a:spcBef>
                <a:spcPts val="100"/>
              </a:spcBef>
              <a:tabLst>
                <a:tab pos="3133725" algn="l"/>
              </a:tabLst>
            </a:pPr>
            <a:r>
              <a:rPr sz="6600" spc="-5" dirty="0"/>
              <a:t>Fixed</a:t>
            </a:r>
            <a:r>
              <a:rPr sz="6600" dirty="0"/>
              <a:t> –	</a:t>
            </a:r>
            <a:r>
              <a:rPr sz="6600" spc="-5" dirty="0"/>
              <a:t>Level</a:t>
            </a:r>
            <a:r>
              <a:rPr sz="6600" spc="-60" dirty="0"/>
              <a:t> </a:t>
            </a:r>
            <a:r>
              <a:rPr sz="6600" spc="-75" dirty="0"/>
              <a:t>Testing</a:t>
            </a:r>
            <a:endParaRPr sz="660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0500" y="279400"/>
            <a:ext cx="4615815" cy="574040"/>
          </a:xfrm>
          <a:prstGeom prst="rect">
            <a:avLst/>
          </a:prstGeom>
        </p:spPr>
        <p:txBody>
          <a:bodyPr vert="horz" wrap="square" lIns="0" tIns="12700" rIns="0" bIns="0" rtlCol="0">
            <a:spAutoFit/>
          </a:bodyPr>
          <a:lstStyle/>
          <a:p>
            <a:pPr marL="12700">
              <a:lnSpc>
                <a:spcPct val="100000"/>
              </a:lnSpc>
              <a:spcBef>
                <a:spcPts val="100"/>
              </a:spcBef>
            </a:pPr>
            <a:r>
              <a:rPr sz="3600" spc="-5" dirty="0"/>
              <a:t>Fixed </a:t>
            </a:r>
            <a:r>
              <a:rPr sz="3600" dirty="0"/>
              <a:t>– </a:t>
            </a:r>
            <a:r>
              <a:rPr sz="3600" spc="-5" dirty="0"/>
              <a:t>Level</a:t>
            </a:r>
            <a:r>
              <a:rPr sz="3600" spc="-70" dirty="0"/>
              <a:t> </a:t>
            </a:r>
            <a:r>
              <a:rPr sz="3600" spc="-40" dirty="0"/>
              <a:t>Testing</a:t>
            </a:r>
            <a:endParaRPr sz="3600"/>
          </a:p>
        </p:txBody>
      </p:sp>
      <p:sp>
        <p:nvSpPr>
          <p:cNvPr id="3" name="object 3"/>
          <p:cNvSpPr txBox="1"/>
          <p:nvPr/>
        </p:nvSpPr>
        <p:spPr>
          <a:xfrm>
            <a:off x="165100" y="1357579"/>
            <a:ext cx="121920" cy="225425"/>
          </a:xfrm>
          <a:prstGeom prst="rect">
            <a:avLst/>
          </a:prstGeom>
        </p:spPr>
        <p:txBody>
          <a:bodyPr vert="horz" wrap="square" lIns="0" tIns="13970" rIns="0" bIns="0" rtlCol="0">
            <a:spAutoFit/>
          </a:bodyPr>
          <a:lstStyle/>
          <a:p>
            <a:pPr marL="12700">
              <a:lnSpc>
                <a:spcPct val="100000"/>
              </a:lnSpc>
              <a:spcBef>
                <a:spcPts val="110"/>
              </a:spcBef>
            </a:pPr>
            <a:r>
              <a:rPr sz="1300" spc="-30" dirty="0">
                <a:latin typeface="Trebuchet MS"/>
                <a:cs typeface="Trebuchet MS"/>
              </a:rPr>
              <a:t>●</a:t>
            </a:r>
            <a:endParaRPr sz="1300">
              <a:latin typeface="Trebuchet MS"/>
              <a:cs typeface="Trebuchet MS"/>
            </a:endParaRPr>
          </a:p>
        </p:txBody>
      </p:sp>
      <p:sp>
        <p:nvSpPr>
          <p:cNvPr id="4" name="object 4"/>
          <p:cNvSpPr txBox="1"/>
          <p:nvPr/>
        </p:nvSpPr>
        <p:spPr>
          <a:xfrm>
            <a:off x="165100" y="3173679"/>
            <a:ext cx="121920" cy="225425"/>
          </a:xfrm>
          <a:prstGeom prst="rect">
            <a:avLst/>
          </a:prstGeom>
        </p:spPr>
        <p:txBody>
          <a:bodyPr vert="horz" wrap="square" lIns="0" tIns="13970" rIns="0" bIns="0" rtlCol="0">
            <a:spAutoFit/>
          </a:bodyPr>
          <a:lstStyle/>
          <a:p>
            <a:pPr marL="12700">
              <a:lnSpc>
                <a:spcPct val="100000"/>
              </a:lnSpc>
              <a:spcBef>
                <a:spcPts val="110"/>
              </a:spcBef>
            </a:pPr>
            <a:r>
              <a:rPr sz="1300" spc="-30" dirty="0">
                <a:latin typeface="Trebuchet MS"/>
                <a:cs typeface="Trebuchet MS"/>
              </a:rPr>
              <a:t>●</a:t>
            </a:r>
            <a:endParaRPr sz="1300">
              <a:latin typeface="Trebuchet MS"/>
              <a:cs typeface="Trebuchet MS"/>
            </a:endParaRPr>
          </a:p>
        </p:txBody>
      </p:sp>
      <p:sp>
        <p:nvSpPr>
          <p:cNvPr id="5" name="object 5"/>
          <p:cNvSpPr txBox="1"/>
          <p:nvPr/>
        </p:nvSpPr>
        <p:spPr>
          <a:xfrm>
            <a:off x="165100" y="4126179"/>
            <a:ext cx="121920" cy="225425"/>
          </a:xfrm>
          <a:prstGeom prst="rect">
            <a:avLst/>
          </a:prstGeom>
        </p:spPr>
        <p:txBody>
          <a:bodyPr vert="horz" wrap="square" lIns="0" tIns="13970" rIns="0" bIns="0" rtlCol="0">
            <a:spAutoFit/>
          </a:bodyPr>
          <a:lstStyle/>
          <a:p>
            <a:pPr marL="12700">
              <a:lnSpc>
                <a:spcPct val="100000"/>
              </a:lnSpc>
              <a:spcBef>
                <a:spcPts val="110"/>
              </a:spcBef>
            </a:pPr>
            <a:r>
              <a:rPr sz="1300" spc="-30" dirty="0">
                <a:latin typeface="Trebuchet MS"/>
                <a:cs typeface="Trebuchet MS"/>
              </a:rPr>
              <a:t>●</a:t>
            </a:r>
            <a:endParaRPr sz="1300">
              <a:latin typeface="Trebuchet MS"/>
              <a:cs typeface="Trebuchet MS"/>
            </a:endParaRPr>
          </a:p>
        </p:txBody>
      </p:sp>
      <p:sp>
        <p:nvSpPr>
          <p:cNvPr id="6" name="object 6"/>
          <p:cNvSpPr txBox="1"/>
          <p:nvPr/>
        </p:nvSpPr>
        <p:spPr>
          <a:xfrm>
            <a:off x="165100" y="4672279"/>
            <a:ext cx="121920" cy="225425"/>
          </a:xfrm>
          <a:prstGeom prst="rect">
            <a:avLst/>
          </a:prstGeom>
        </p:spPr>
        <p:txBody>
          <a:bodyPr vert="horz" wrap="square" lIns="0" tIns="13970" rIns="0" bIns="0" rtlCol="0">
            <a:spAutoFit/>
          </a:bodyPr>
          <a:lstStyle/>
          <a:p>
            <a:pPr marL="12700">
              <a:lnSpc>
                <a:spcPct val="100000"/>
              </a:lnSpc>
              <a:spcBef>
                <a:spcPts val="110"/>
              </a:spcBef>
            </a:pPr>
            <a:r>
              <a:rPr sz="1300" spc="-30" dirty="0">
                <a:latin typeface="Trebuchet MS"/>
                <a:cs typeface="Trebuchet MS"/>
              </a:rPr>
              <a:t>●</a:t>
            </a:r>
            <a:endParaRPr sz="1300">
              <a:latin typeface="Trebuchet MS"/>
              <a:cs typeface="Trebuchet MS"/>
            </a:endParaRPr>
          </a:p>
        </p:txBody>
      </p:sp>
      <p:sp>
        <p:nvSpPr>
          <p:cNvPr id="7" name="object 7"/>
          <p:cNvSpPr txBox="1"/>
          <p:nvPr/>
        </p:nvSpPr>
        <p:spPr>
          <a:xfrm>
            <a:off x="165100" y="6043879"/>
            <a:ext cx="121920" cy="225425"/>
          </a:xfrm>
          <a:prstGeom prst="rect">
            <a:avLst/>
          </a:prstGeom>
        </p:spPr>
        <p:txBody>
          <a:bodyPr vert="horz" wrap="square" lIns="0" tIns="13970" rIns="0" bIns="0" rtlCol="0">
            <a:spAutoFit/>
          </a:bodyPr>
          <a:lstStyle/>
          <a:p>
            <a:pPr marL="12700">
              <a:lnSpc>
                <a:spcPct val="100000"/>
              </a:lnSpc>
              <a:spcBef>
                <a:spcPts val="110"/>
              </a:spcBef>
            </a:pPr>
            <a:r>
              <a:rPr sz="1300" spc="-30" dirty="0">
                <a:latin typeface="Trebuchet MS"/>
                <a:cs typeface="Trebuchet MS"/>
              </a:rPr>
              <a:t>●</a:t>
            </a:r>
            <a:endParaRPr sz="1300">
              <a:latin typeface="Trebuchet MS"/>
              <a:cs typeface="Trebuchet MS"/>
            </a:endParaRPr>
          </a:p>
        </p:txBody>
      </p:sp>
      <p:sp>
        <p:nvSpPr>
          <p:cNvPr id="8" name="object 8"/>
          <p:cNvSpPr txBox="1"/>
          <p:nvPr/>
        </p:nvSpPr>
        <p:spPr>
          <a:xfrm>
            <a:off x="457200" y="1204975"/>
            <a:ext cx="9440545" cy="5634990"/>
          </a:xfrm>
          <a:prstGeom prst="rect">
            <a:avLst/>
          </a:prstGeom>
        </p:spPr>
        <p:txBody>
          <a:bodyPr vert="horz" wrap="square" lIns="0" tIns="66675" rIns="0" bIns="0" rtlCol="0">
            <a:spAutoFit/>
          </a:bodyPr>
          <a:lstStyle/>
          <a:p>
            <a:pPr marL="12700" marR="52705">
              <a:lnSpc>
                <a:spcPct val="88100"/>
              </a:lnSpc>
              <a:spcBef>
                <a:spcPts val="525"/>
              </a:spcBef>
            </a:pPr>
            <a:r>
              <a:rPr sz="2900" spc="5" dirty="0">
                <a:latin typeface="Arial"/>
                <a:cs typeface="Arial"/>
              </a:rPr>
              <a:t>There </a:t>
            </a:r>
            <a:r>
              <a:rPr sz="2900" dirty="0">
                <a:latin typeface="Arial"/>
                <a:cs typeface="Arial"/>
              </a:rPr>
              <a:t>is </a:t>
            </a:r>
            <a:r>
              <a:rPr sz="2900" spc="5" dirty="0">
                <a:latin typeface="Arial"/>
                <a:cs typeface="Arial"/>
              </a:rPr>
              <a:t>no </a:t>
            </a:r>
            <a:r>
              <a:rPr sz="2900" dirty="0">
                <a:latin typeface="Arial"/>
                <a:cs typeface="Arial"/>
              </a:rPr>
              <a:t>scientifically valid </a:t>
            </a:r>
            <a:r>
              <a:rPr sz="2900" spc="5" dirty="0">
                <a:latin typeface="Arial"/>
                <a:cs typeface="Arial"/>
              </a:rPr>
              <a:t>dividing </a:t>
            </a:r>
            <a:r>
              <a:rPr sz="2900" dirty="0">
                <a:latin typeface="Arial"/>
                <a:cs typeface="Arial"/>
              </a:rPr>
              <a:t>line </a:t>
            </a:r>
            <a:r>
              <a:rPr sz="2900" spc="5" dirty="0">
                <a:latin typeface="Arial"/>
                <a:cs typeface="Arial"/>
              </a:rPr>
              <a:t>between  </a:t>
            </a:r>
            <a:r>
              <a:rPr sz="2900" dirty="0">
                <a:latin typeface="Arial"/>
                <a:cs typeface="Arial"/>
              </a:rPr>
              <a:t>plausibility </a:t>
            </a:r>
            <a:r>
              <a:rPr sz="2900" spc="5" dirty="0">
                <a:latin typeface="Arial"/>
                <a:cs typeface="Arial"/>
              </a:rPr>
              <a:t>and </a:t>
            </a:r>
            <a:r>
              <a:rPr sz="2900" spc="-15" dirty="0">
                <a:latin typeface="Arial"/>
                <a:cs typeface="Arial"/>
              </a:rPr>
              <a:t>implausibility, </a:t>
            </a:r>
            <a:r>
              <a:rPr sz="2900" spc="5" dirty="0">
                <a:latin typeface="Arial"/>
                <a:cs typeface="Arial"/>
              </a:rPr>
              <a:t>so </a:t>
            </a:r>
            <a:r>
              <a:rPr sz="2900" dirty="0">
                <a:latin typeface="Arial"/>
                <a:cs typeface="Arial"/>
              </a:rPr>
              <a:t>it is </a:t>
            </a:r>
            <a:r>
              <a:rPr sz="2900" spc="5" dirty="0">
                <a:latin typeface="Arial"/>
                <a:cs typeface="Arial"/>
              </a:rPr>
              <a:t>impossible </a:t>
            </a:r>
            <a:r>
              <a:rPr sz="2900" dirty="0">
                <a:latin typeface="Arial"/>
                <a:cs typeface="Arial"/>
              </a:rPr>
              <a:t>to specify  </a:t>
            </a:r>
            <a:r>
              <a:rPr sz="2900" spc="5" dirty="0">
                <a:latin typeface="Arial"/>
                <a:cs typeface="Arial"/>
              </a:rPr>
              <a:t>a </a:t>
            </a:r>
            <a:r>
              <a:rPr sz="2900" dirty="0">
                <a:latin typeface="Arial"/>
                <a:cs typeface="Arial"/>
              </a:rPr>
              <a:t>“correct” significance level </a:t>
            </a:r>
            <a:r>
              <a:rPr sz="2900" spc="5" dirty="0">
                <a:latin typeface="Arial"/>
                <a:cs typeface="Arial"/>
              </a:rPr>
              <a:t>below which we should  </a:t>
            </a:r>
            <a:r>
              <a:rPr sz="2900" dirty="0">
                <a:latin typeface="Arial"/>
                <a:cs typeface="Arial"/>
              </a:rPr>
              <a:t>reject</a:t>
            </a:r>
            <a:r>
              <a:rPr sz="2900" spc="-5" dirty="0">
                <a:latin typeface="Arial"/>
                <a:cs typeface="Arial"/>
              </a:rPr>
              <a:t> </a:t>
            </a:r>
            <a:r>
              <a:rPr sz="2900" dirty="0">
                <a:latin typeface="Arial"/>
                <a:cs typeface="Arial"/>
              </a:rPr>
              <a:t>H</a:t>
            </a:r>
            <a:r>
              <a:rPr sz="2925" baseline="-32763" dirty="0">
                <a:latin typeface="Arial"/>
                <a:cs typeface="Arial"/>
              </a:rPr>
              <a:t>0</a:t>
            </a:r>
            <a:r>
              <a:rPr sz="2900" dirty="0">
                <a:latin typeface="Arial"/>
                <a:cs typeface="Arial"/>
              </a:rPr>
              <a:t>.</a:t>
            </a:r>
            <a:endParaRPr sz="2900">
              <a:latin typeface="Arial"/>
              <a:cs typeface="Arial"/>
            </a:endParaRPr>
          </a:p>
          <a:p>
            <a:pPr marL="12700" marR="5080">
              <a:lnSpc>
                <a:spcPts val="3100"/>
              </a:lnSpc>
              <a:spcBef>
                <a:spcPts val="2140"/>
              </a:spcBef>
            </a:pPr>
            <a:r>
              <a:rPr sz="2900" spc="5" dirty="0">
                <a:latin typeface="Arial"/>
                <a:cs typeface="Arial"/>
              </a:rPr>
              <a:t>When possible, </a:t>
            </a:r>
            <a:r>
              <a:rPr sz="2900" dirty="0">
                <a:latin typeface="Arial"/>
                <a:cs typeface="Arial"/>
              </a:rPr>
              <a:t>it is </a:t>
            </a:r>
            <a:r>
              <a:rPr sz="2900" spc="5" dirty="0">
                <a:latin typeface="Arial"/>
                <a:cs typeface="Arial"/>
              </a:rPr>
              <a:t>best simply </a:t>
            </a:r>
            <a:r>
              <a:rPr sz="2900" dirty="0">
                <a:latin typeface="Arial"/>
                <a:cs typeface="Arial"/>
              </a:rPr>
              <a:t>to </a:t>
            </a:r>
            <a:r>
              <a:rPr sz="2900" spc="5" dirty="0">
                <a:latin typeface="Arial"/>
                <a:cs typeface="Arial"/>
              </a:rPr>
              <a:t>report </a:t>
            </a:r>
            <a:r>
              <a:rPr sz="2900" dirty="0">
                <a:latin typeface="Arial"/>
                <a:cs typeface="Arial"/>
              </a:rPr>
              <a:t>the </a:t>
            </a:r>
            <a:r>
              <a:rPr sz="2900" spc="5" dirty="0">
                <a:latin typeface="Arial"/>
                <a:cs typeface="Arial"/>
              </a:rPr>
              <a:t>P-value,</a:t>
            </a:r>
            <a:r>
              <a:rPr sz="2900" spc="-70" dirty="0">
                <a:latin typeface="Arial"/>
                <a:cs typeface="Arial"/>
              </a:rPr>
              <a:t> </a:t>
            </a:r>
            <a:r>
              <a:rPr sz="2900" spc="5" dirty="0">
                <a:latin typeface="Arial"/>
                <a:cs typeface="Arial"/>
              </a:rPr>
              <a:t>and  not </a:t>
            </a:r>
            <a:r>
              <a:rPr sz="2900" dirty="0">
                <a:latin typeface="Arial"/>
                <a:cs typeface="Arial"/>
              </a:rPr>
              <a:t>to </a:t>
            </a:r>
            <a:r>
              <a:rPr sz="2900" spc="5" dirty="0">
                <a:latin typeface="Arial"/>
                <a:cs typeface="Arial"/>
              </a:rPr>
              <a:t>make a </a:t>
            </a:r>
            <a:r>
              <a:rPr sz="2900" dirty="0">
                <a:latin typeface="Arial"/>
                <a:cs typeface="Arial"/>
              </a:rPr>
              <a:t>firm </a:t>
            </a:r>
            <a:r>
              <a:rPr sz="2900" spc="5" dirty="0">
                <a:latin typeface="Arial"/>
                <a:cs typeface="Arial"/>
              </a:rPr>
              <a:t>decision whether or not </a:t>
            </a:r>
            <a:r>
              <a:rPr sz="2900" dirty="0">
                <a:latin typeface="Arial"/>
                <a:cs typeface="Arial"/>
              </a:rPr>
              <a:t>to</a:t>
            </a:r>
            <a:r>
              <a:rPr sz="2900" spc="-50" dirty="0">
                <a:latin typeface="Arial"/>
                <a:cs typeface="Arial"/>
              </a:rPr>
              <a:t> </a:t>
            </a:r>
            <a:r>
              <a:rPr sz="2900" dirty="0">
                <a:latin typeface="Arial"/>
                <a:cs typeface="Arial"/>
              </a:rPr>
              <a:t>reject.</a:t>
            </a:r>
            <a:endParaRPr sz="2900">
              <a:latin typeface="Arial"/>
              <a:cs typeface="Arial"/>
            </a:endParaRPr>
          </a:p>
          <a:p>
            <a:pPr marL="12700">
              <a:lnSpc>
                <a:spcPct val="100000"/>
              </a:lnSpc>
              <a:spcBef>
                <a:spcPts val="780"/>
              </a:spcBef>
            </a:pPr>
            <a:r>
              <a:rPr sz="2900" b="1" spc="5" dirty="0">
                <a:latin typeface="Arial"/>
                <a:cs typeface="Arial"/>
              </a:rPr>
              <a:t>Sometimes, </a:t>
            </a:r>
            <a:r>
              <a:rPr sz="2900" b="1" spc="-20" dirty="0">
                <a:latin typeface="Arial"/>
                <a:cs typeface="Arial"/>
              </a:rPr>
              <a:t>however, </a:t>
            </a:r>
            <a:r>
              <a:rPr sz="2900" b="1" spc="5" dirty="0">
                <a:latin typeface="Arial"/>
                <a:cs typeface="Arial"/>
              </a:rPr>
              <a:t>a </a:t>
            </a:r>
            <a:r>
              <a:rPr sz="2900" b="1" dirty="0">
                <a:latin typeface="Arial"/>
                <a:cs typeface="Arial"/>
              </a:rPr>
              <a:t>decision </a:t>
            </a:r>
            <a:r>
              <a:rPr sz="2900" b="1" spc="5" dirty="0">
                <a:latin typeface="Arial"/>
                <a:cs typeface="Arial"/>
              </a:rPr>
              <a:t>has to </a:t>
            </a:r>
            <a:r>
              <a:rPr sz="2900" b="1" dirty="0">
                <a:latin typeface="Arial"/>
                <a:cs typeface="Arial"/>
              </a:rPr>
              <a:t>be</a:t>
            </a:r>
            <a:r>
              <a:rPr sz="2900" b="1" spc="-10" dirty="0">
                <a:latin typeface="Arial"/>
                <a:cs typeface="Arial"/>
              </a:rPr>
              <a:t> </a:t>
            </a:r>
            <a:r>
              <a:rPr sz="2900" b="1" spc="5" dirty="0">
                <a:latin typeface="Arial"/>
                <a:cs typeface="Arial"/>
              </a:rPr>
              <a:t>made.</a:t>
            </a:r>
            <a:endParaRPr sz="2900">
              <a:latin typeface="Arial"/>
              <a:cs typeface="Arial"/>
            </a:endParaRPr>
          </a:p>
          <a:p>
            <a:pPr marL="12700" marR="750570">
              <a:lnSpc>
                <a:spcPct val="87600"/>
              </a:lnSpc>
              <a:spcBef>
                <a:spcPts val="1350"/>
              </a:spcBef>
            </a:pPr>
            <a:r>
              <a:rPr sz="2900" dirty="0">
                <a:latin typeface="Arial"/>
                <a:cs typeface="Arial"/>
              </a:rPr>
              <a:t>If </a:t>
            </a:r>
            <a:r>
              <a:rPr sz="2900" spc="5" dirty="0">
                <a:latin typeface="Arial"/>
                <a:cs typeface="Arial"/>
              </a:rPr>
              <a:t>a decision </a:t>
            </a:r>
            <a:r>
              <a:rPr sz="2900" dirty="0">
                <a:latin typeface="Arial"/>
                <a:cs typeface="Arial"/>
              </a:rPr>
              <a:t>is </a:t>
            </a:r>
            <a:r>
              <a:rPr sz="2900" spc="5" dirty="0">
                <a:latin typeface="Arial"/>
                <a:cs typeface="Arial"/>
              </a:rPr>
              <a:t>going </a:t>
            </a:r>
            <a:r>
              <a:rPr sz="2900" dirty="0">
                <a:latin typeface="Arial"/>
                <a:cs typeface="Arial"/>
              </a:rPr>
              <a:t>to </a:t>
            </a:r>
            <a:r>
              <a:rPr sz="2900" spc="5" dirty="0">
                <a:latin typeface="Arial"/>
                <a:cs typeface="Arial"/>
              </a:rPr>
              <a:t>be made on </a:t>
            </a:r>
            <a:r>
              <a:rPr sz="2900" dirty="0">
                <a:latin typeface="Arial"/>
                <a:cs typeface="Arial"/>
              </a:rPr>
              <a:t>the </a:t>
            </a:r>
            <a:r>
              <a:rPr sz="2900" spc="5" dirty="0">
                <a:latin typeface="Arial"/>
                <a:cs typeface="Arial"/>
              </a:rPr>
              <a:t>basis of a  hypothesis </a:t>
            </a:r>
            <a:r>
              <a:rPr sz="2900" dirty="0">
                <a:latin typeface="Arial"/>
                <a:cs typeface="Arial"/>
              </a:rPr>
              <a:t>test, there is </a:t>
            </a:r>
            <a:r>
              <a:rPr sz="2900" spc="5" dirty="0">
                <a:latin typeface="Arial"/>
                <a:cs typeface="Arial"/>
              </a:rPr>
              <a:t>no choice but </a:t>
            </a:r>
            <a:r>
              <a:rPr sz="2900" dirty="0">
                <a:latin typeface="Arial"/>
                <a:cs typeface="Arial"/>
              </a:rPr>
              <a:t>to </a:t>
            </a:r>
            <a:r>
              <a:rPr sz="2900" spc="5" dirty="0">
                <a:latin typeface="Arial"/>
                <a:cs typeface="Arial"/>
              </a:rPr>
              <a:t>pick a </a:t>
            </a:r>
            <a:r>
              <a:rPr sz="2900" spc="-10" dirty="0">
                <a:latin typeface="Arial"/>
                <a:cs typeface="Arial"/>
              </a:rPr>
              <a:t>cutoff  </a:t>
            </a:r>
            <a:r>
              <a:rPr sz="2900" spc="5" dirty="0">
                <a:latin typeface="Arial"/>
                <a:cs typeface="Arial"/>
              </a:rPr>
              <a:t>point </a:t>
            </a:r>
            <a:r>
              <a:rPr sz="2900" dirty="0">
                <a:latin typeface="Arial"/>
                <a:cs typeface="Arial"/>
              </a:rPr>
              <a:t>for the</a:t>
            </a:r>
            <a:r>
              <a:rPr sz="2900" spc="-10" dirty="0">
                <a:latin typeface="Arial"/>
                <a:cs typeface="Arial"/>
              </a:rPr>
              <a:t> </a:t>
            </a:r>
            <a:r>
              <a:rPr sz="2900" spc="5" dirty="0">
                <a:latin typeface="Arial"/>
                <a:cs typeface="Arial"/>
              </a:rPr>
              <a:t>P-value.</a:t>
            </a:r>
            <a:endParaRPr sz="2900">
              <a:latin typeface="Arial"/>
              <a:cs typeface="Arial"/>
            </a:endParaRPr>
          </a:p>
          <a:p>
            <a:pPr marL="12700" marR="544195">
              <a:lnSpc>
                <a:spcPts val="3500"/>
              </a:lnSpc>
              <a:spcBef>
                <a:spcPts val="1420"/>
              </a:spcBef>
            </a:pPr>
            <a:r>
              <a:rPr sz="2900" spc="5" dirty="0">
                <a:latin typeface="Arial"/>
                <a:cs typeface="Arial"/>
              </a:rPr>
              <a:t>When </a:t>
            </a:r>
            <a:r>
              <a:rPr sz="2900" dirty="0">
                <a:latin typeface="Arial"/>
                <a:cs typeface="Arial"/>
              </a:rPr>
              <a:t>this is </a:t>
            </a:r>
            <a:r>
              <a:rPr sz="2900" spc="5" dirty="0">
                <a:latin typeface="Arial"/>
                <a:cs typeface="Arial"/>
              </a:rPr>
              <a:t>done, </a:t>
            </a:r>
            <a:r>
              <a:rPr sz="2900" dirty="0">
                <a:latin typeface="Arial"/>
                <a:cs typeface="Arial"/>
              </a:rPr>
              <a:t>the test is referred to </a:t>
            </a:r>
            <a:r>
              <a:rPr sz="2900" spc="5" dirty="0">
                <a:latin typeface="Arial"/>
                <a:cs typeface="Arial"/>
              </a:rPr>
              <a:t>as a </a:t>
            </a:r>
            <a:r>
              <a:rPr sz="3250" b="1" spc="10" dirty="0">
                <a:solidFill>
                  <a:srgbClr val="3465A4"/>
                </a:solidFill>
                <a:latin typeface="Arial"/>
                <a:cs typeface="Arial"/>
              </a:rPr>
              <a:t>Fixed –  Level</a:t>
            </a:r>
            <a:r>
              <a:rPr sz="3250" b="1" dirty="0">
                <a:solidFill>
                  <a:srgbClr val="3465A4"/>
                </a:solidFill>
                <a:latin typeface="Arial"/>
                <a:cs typeface="Arial"/>
              </a:rPr>
              <a:t> </a:t>
            </a:r>
            <a:r>
              <a:rPr sz="3250" b="1" spc="-40" dirty="0">
                <a:solidFill>
                  <a:srgbClr val="3465A4"/>
                </a:solidFill>
                <a:latin typeface="Arial"/>
                <a:cs typeface="Arial"/>
              </a:rPr>
              <a:t>Test.</a:t>
            </a:r>
            <a:endParaRPr sz="3250">
              <a:latin typeface="Arial"/>
              <a:cs typeface="Arial"/>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46500" y="546100"/>
            <a:ext cx="2572385" cy="695960"/>
          </a:xfrm>
          <a:prstGeom prst="rect">
            <a:avLst/>
          </a:prstGeom>
        </p:spPr>
        <p:txBody>
          <a:bodyPr vert="horz" wrap="square" lIns="0" tIns="12700" rIns="0" bIns="0" rtlCol="0">
            <a:spAutoFit/>
          </a:bodyPr>
          <a:lstStyle/>
          <a:p>
            <a:pPr marL="12700">
              <a:lnSpc>
                <a:spcPct val="100000"/>
              </a:lnSpc>
              <a:spcBef>
                <a:spcPts val="100"/>
              </a:spcBef>
            </a:pPr>
            <a:r>
              <a:rPr spc="-5" dirty="0"/>
              <a:t>Summary</a:t>
            </a:r>
          </a:p>
        </p:txBody>
      </p:sp>
      <p:sp>
        <p:nvSpPr>
          <p:cNvPr id="3" name="object 3"/>
          <p:cNvSpPr/>
          <p:nvPr/>
        </p:nvSpPr>
        <p:spPr>
          <a:xfrm>
            <a:off x="164065" y="2376804"/>
            <a:ext cx="9806071" cy="229108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700" y="2628900"/>
            <a:ext cx="8899525" cy="1404620"/>
          </a:xfrm>
          <a:prstGeom prst="rect">
            <a:avLst/>
          </a:prstGeom>
        </p:spPr>
        <p:txBody>
          <a:bodyPr vert="horz" wrap="square" lIns="0" tIns="104140" rIns="0" bIns="0" rtlCol="0">
            <a:spAutoFit/>
          </a:bodyPr>
          <a:lstStyle/>
          <a:p>
            <a:pPr marL="2120900" marR="5080" indent="-2108200">
              <a:lnSpc>
                <a:spcPts val="5100"/>
              </a:lnSpc>
              <a:spcBef>
                <a:spcPts val="820"/>
              </a:spcBef>
              <a:tabLst>
                <a:tab pos="5575935" algn="l"/>
              </a:tabLst>
            </a:pPr>
            <a:r>
              <a:rPr sz="4800" spc="-5" dirty="0"/>
              <a:t>Rejection Region approach for  Hypothesis	</a:t>
            </a:r>
            <a:r>
              <a:rPr sz="4800" spc="-90" dirty="0"/>
              <a:t>Test</a:t>
            </a:r>
            <a:endParaRPr sz="480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46100"/>
            <a:ext cx="8749665" cy="695960"/>
          </a:xfrm>
          <a:prstGeom prst="rect">
            <a:avLst/>
          </a:prstGeom>
        </p:spPr>
        <p:txBody>
          <a:bodyPr vert="horz" wrap="square" lIns="0" tIns="12700" rIns="0" bIns="0" rtlCol="0">
            <a:spAutoFit/>
          </a:bodyPr>
          <a:lstStyle/>
          <a:p>
            <a:pPr marL="12700">
              <a:lnSpc>
                <a:spcPct val="100000"/>
              </a:lnSpc>
              <a:spcBef>
                <a:spcPts val="100"/>
              </a:spcBef>
              <a:tabLst>
                <a:tab pos="4172585" algn="l"/>
              </a:tabLst>
            </a:pPr>
            <a:r>
              <a:rPr spc="-5" dirty="0"/>
              <a:t>Critical</a:t>
            </a:r>
            <a:r>
              <a:rPr spc="5" dirty="0"/>
              <a:t> </a:t>
            </a:r>
            <a:r>
              <a:rPr spc="-5" dirty="0"/>
              <a:t>Point</a:t>
            </a:r>
            <a:r>
              <a:rPr spc="10" dirty="0"/>
              <a:t> </a:t>
            </a:r>
            <a:r>
              <a:rPr dirty="0"/>
              <a:t>&amp;	</a:t>
            </a:r>
            <a:r>
              <a:rPr spc="-5" dirty="0"/>
              <a:t>Rejection</a:t>
            </a:r>
            <a:r>
              <a:rPr spc="-55" dirty="0"/>
              <a:t> </a:t>
            </a:r>
            <a:r>
              <a:rPr spc="-5" dirty="0"/>
              <a:t>Region</a:t>
            </a:r>
          </a:p>
        </p:txBody>
      </p:sp>
      <p:sp>
        <p:nvSpPr>
          <p:cNvPr id="3" name="object 3"/>
          <p:cNvSpPr txBox="1"/>
          <p:nvPr/>
        </p:nvSpPr>
        <p:spPr>
          <a:xfrm>
            <a:off x="596900" y="1860092"/>
            <a:ext cx="125095" cy="231775"/>
          </a:xfrm>
          <a:prstGeom prst="rect">
            <a:avLst/>
          </a:prstGeom>
        </p:spPr>
        <p:txBody>
          <a:bodyPr vert="horz" wrap="square" lIns="0" tIns="12700" rIns="0" bIns="0" rtlCol="0">
            <a:spAutoFit/>
          </a:bodyPr>
          <a:lstStyle/>
          <a:p>
            <a:pPr marL="12700">
              <a:lnSpc>
                <a:spcPct val="100000"/>
              </a:lnSpc>
              <a:spcBef>
                <a:spcPts val="100"/>
              </a:spcBef>
            </a:pPr>
            <a:r>
              <a:rPr sz="1350" spc="-35" dirty="0">
                <a:latin typeface="Trebuchet MS"/>
                <a:cs typeface="Trebuchet MS"/>
              </a:rPr>
              <a:t>●</a:t>
            </a:r>
            <a:endParaRPr sz="1350">
              <a:latin typeface="Trebuchet MS"/>
              <a:cs typeface="Trebuchet MS"/>
            </a:endParaRPr>
          </a:p>
        </p:txBody>
      </p:sp>
      <p:sp>
        <p:nvSpPr>
          <p:cNvPr id="4" name="object 4"/>
          <p:cNvSpPr txBox="1"/>
          <p:nvPr/>
        </p:nvSpPr>
        <p:spPr>
          <a:xfrm>
            <a:off x="901700" y="1713483"/>
            <a:ext cx="8370570" cy="1283970"/>
          </a:xfrm>
          <a:prstGeom prst="rect">
            <a:avLst/>
          </a:prstGeom>
        </p:spPr>
        <p:txBody>
          <a:bodyPr vert="horz" wrap="square" lIns="0" tIns="70485" rIns="0" bIns="0" rtlCol="0">
            <a:spAutoFit/>
          </a:bodyPr>
          <a:lstStyle/>
          <a:p>
            <a:pPr marL="12700" marR="5080">
              <a:lnSpc>
                <a:spcPct val="87500"/>
              </a:lnSpc>
              <a:spcBef>
                <a:spcPts val="555"/>
              </a:spcBef>
            </a:pPr>
            <a:r>
              <a:rPr sz="3000" dirty="0">
                <a:latin typeface="Arial"/>
                <a:cs typeface="Arial"/>
              </a:rPr>
              <a:t>In a fixed-level test, a critical point is a </a:t>
            </a:r>
            <a:r>
              <a:rPr sz="3000" b="1" dirty="0">
                <a:solidFill>
                  <a:srgbClr val="3465A4"/>
                </a:solidFill>
                <a:latin typeface="Arial"/>
                <a:cs typeface="Arial"/>
              </a:rPr>
              <a:t>value of  the test statistic </a:t>
            </a:r>
            <a:r>
              <a:rPr sz="3000" dirty="0">
                <a:latin typeface="Arial"/>
                <a:cs typeface="Arial"/>
              </a:rPr>
              <a:t>that produces a P-value exactly  </a:t>
            </a:r>
            <a:r>
              <a:rPr sz="3000" spc="-5" dirty="0">
                <a:latin typeface="Arial"/>
                <a:cs typeface="Arial"/>
              </a:rPr>
              <a:t>equal </a:t>
            </a:r>
            <a:r>
              <a:rPr sz="3000" dirty="0">
                <a:latin typeface="Arial"/>
                <a:cs typeface="Arial"/>
              </a:rPr>
              <a:t>to α.</a:t>
            </a:r>
            <a:endParaRPr sz="3000">
              <a:latin typeface="Arial"/>
              <a:cs typeface="Arial"/>
            </a:endParaRPr>
          </a:p>
        </p:txBody>
      </p:sp>
      <p:sp>
        <p:nvSpPr>
          <p:cNvPr id="5" name="object 5"/>
          <p:cNvSpPr txBox="1"/>
          <p:nvPr/>
        </p:nvSpPr>
        <p:spPr>
          <a:xfrm>
            <a:off x="596900" y="3803192"/>
            <a:ext cx="125095" cy="231775"/>
          </a:xfrm>
          <a:prstGeom prst="rect">
            <a:avLst/>
          </a:prstGeom>
        </p:spPr>
        <p:txBody>
          <a:bodyPr vert="horz" wrap="square" lIns="0" tIns="12700" rIns="0" bIns="0" rtlCol="0">
            <a:spAutoFit/>
          </a:bodyPr>
          <a:lstStyle/>
          <a:p>
            <a:pPr marL="12700">
              <a:lnSpc>
                <a:spcPct val="100000"/>
              </a:lnSpc>
              <a:spcBef>
                <a:spcPts val="100"/>
              </a:spcBef>
            </a:pPr>
            <a:r>
              <a:rPr sz="1350" spc="-35" dirty="0">
                <a:latin typeface="Trebuchet MS"/>
                <a:cs typeface="Trebuchet MS"/>
              </a:rPr>
              <a:t>●</a:t>
            </a:r>
            <a:endParaRPr sz="1350">
              <a:latin typeface="Trebuchet MS"/>
              <a:cs typeface="Trebuchet MS"/>
            </a:endParaRPr>
          </a:p>
        </p:txBody>
      </p:sp>
      <p:sp>
        <p:nvSpPr>
          <p:cNvPr id="6" name="object 6"/>
          <p:cNvSpPr txBox="1"/>
          <p:nvPr/>
        </p:nvSpPr>
        <p:spPr>
          <a:xfrm>
            <a:off x="901700" y="3656584"/>
            <a:ext cx="7861934" cy="890269"/>
          </a:xfrm>
          <a:prstGeom prst="rect">
            <a:avLst/>
          </a:prstGeom>
        </p:spPr>
        <p:txBody>
          <a:bodyPr vert="horz" wrap="square" lIns="0" tIns="69215" rIns="0" bIns="0" rtlCol="0">
            <a:spAutoFit/>
          </a:bodyPr>
          <a:lstStyle/>
          <a:p>
            <a:pPr marL="12700" marR="5080">
              <a:lnSpc>
                <a:spcPts val="3200"/>
              </a:lnSpc>
              <a:spcBef>
                <a:spcPts val="545"/>
              </a:spcBef>
            </a:pPr>
            <a:r>
              <a:rPr sz="3000" dirty="0">
                <a:latin typeface="Arial"/>
                <a:cs typeface="Arial"/>
              </a:rPr>
              <a:t>The region on the side of the critical point that  leads to rejection is called the rejection</a:t>
            </a:r>
            <a:r>
              <a:rPr sz="3000" spc="25" dirty="0">
                <a:latin typeface="Arial"/>
                <a:cs typeface="Arial"/>
              </a:rPr>
              <a:t> </a:t>
            </a:r>
            <a:r>
              <a:rPr sz="3000" dirty="0">
                <a:latin typeface="Arial"/>
                <a:cs typeface="Arial"/>
              </a:rPr>
              <a:t>region.</a:t>
            </a:r>
            <a:endParaRPr sz="3000">
              <a:latin typeface="Arial"/>
              <a:cs typeface="Arial"/>
            </a:endParaRPr>
          </a:p>
        </p:txBody>
      </p:sp>
      <p:sp>
        <p:nvSpPr>
          <p:cNvPr id="7" name="object 7"/>
          <p:cNvSpPr txBox="1"/>
          <p:nvPr/>
        </p:nvSpPr>
        <p:spPr>
          <a:xfrm>
            <a:off x="596900" y="5339892"/>
            <a:ext cx="125095" cy="231775"/>
          </a:xfrm>
          <a:prstGeom prst="rect">
            <a:avLst/>
          </a:prstGeom>
        </p:spPr>
        <p:txBody>
          <a:bodyPr vert="horz" wrap="square" lIns="0" tIns="12700" rIns="0" bIns="0" rtlCol="0">
            <a:spAutoFit/>
          </a:bodyPr>
          <a:lstStyle/>
          <a:p>
            <a:pPr marL="12700">
              <a:lnSpc>
                <a:spcPct val="100000"/>
              </a:lnSpc>
              <a:spcBef>
                <a:spcPts val="100"/>
              </a:spcBef>
            </a:pPr>
            <a:r>
              <a:rPr sz="1350" spc="-35" dirty="0">
                <a:latin typeface="Trebuchet MS"/>
                <a:cs typeface="Trebuchet MS"/>
              </a:rPr>
              <a:t>●</a:t>
            </a:r>
            <a:endParaRPr sz="1350">
              <a:latin typeface="Trebuchet MS"/>
              <a:cs typeface="Trebuchet MS"/>
            </a:endParaRPr>
          </a:p>
        </p:txBody>
      </p:sp>
      <p:sp>
        <p:nvSpPr>
          <p:cNvPr id="8" name="object 8"/>
          <p:cNvSpPr txBox="1"/>
          <p:nvPr/>
        </p:nvSpPr>
        <p:spPr>
          <a:xfrm>
            <a:off x="901700" y="5193284"/>
            <a:ext cx="7479030" cy="890269"/>
          </a:xfrm>
          <a:prstGeom prst="rect">
            <a:avLst/>
          </a:prstGeom>
        </p:spPr>
        <p:txBody>
          <a:bodyPr vert="horz" wrap="square" lIns="0" tIns="69215" rIns="0" bIns="0" rtlCol="0">
            <a:spAutoFit/>
          </a:bodyPr>
          <a:lstStyle/>
          <a:p>
            <a:pPr marL="12700" marR="5080">
              <a:lnSpc>
                <a:spcPts val="3200"/>
              </a:lnSpc>
              <a:spcBef>
                <a:spcPts val="545"/>
              </a:spcBef>
            </a:pPr>
            <a:r>
              <a:rPr sz="3000" dirty="0">
                <a:latin typeface="Arial"/>
                <a:cs typeface="Arial"/>
              </a:rPr>
              <a:t>The critical point itself is also in the rejection  region.</a:t>
            </a:r>
            <a:endParaRPr sz="3000">
              <a:latin typeface="Arial"/>
              <a:cs typeface="Aria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0300" y="2413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1</a:t>
            </a:r>
          </a:p>
        </p:txBody>
      </p:sp>
      <p:sp>
        <p:nvSpPr>
          <p:cNvPr id="3" name="object 3"/>
          <p:cNvSpPr txBox="1"/>
          <p:nvPr/>
        </p:nvSpPr>
        <p:spPr>
          <a:xfrm>
            <a:off x="520700" y="1166875"/>
            <a:ext cx="8907780" cy="2856865"/>
          </a:xfrm>
          <a:prstGeom prst="rect">
            <a:avLst/>
          </a:prstGeom>
        </p:spPr>
        <p:txBody>
          <a:bodyPr vert="horz" wrap="square" lIns="0" tIns="67310" rIns="0" bIns="0" rtlCol="0">
            <a:spAutoFit/>
          </a:bodyPr>
          <a:lstStyle/>
          <a:p>
            <a:pPr marL="342900" marR="5080" indent="-330200">
              <a:lnSpc>
                <a:spcPts val="3100"/>
              </a:lnSpc>
              <a:spcBef>
                <a:spcPts val="530"/>
              </a:spcBef>
            </a:pPr>
            <a:r>
              <a:rPr sz="2900" spc="5" dirty="0">
                <a:latin typeface="Arial"/>
                <a:cs typeface="Arial"/>
              </a:rPr>
              <a:t>A new concrete mix </a:t>
            </a:r>
            <a:r>
              <a:rPr sz="2900" dirty="0">
                <a:latin typeface="Arial"/>
                <a:cs typeface="Arial"/>
              </a:rPr>
              <a:t>is </a:t>
            </a:r>
            <a:r>
              <a:rPr sz="2900" spc="5" dirty="0">
                <a:latin typeface="Arial"/>
                <a:cs typeface="Arial"/>
              </a:rPr>
              <a:t>being evaluated. The plan </a:t>
            </a:r>
            <a:r>
              <a:rPr sz="2900" dirty="0">
                <a:latin typeface="Arial"/>
                <a:cs typeface="Arial"/>
              </a:rPr>
              <a:t>is to  </a:t>
            </a:r>
            <a:r>
              <a:rPr sz="2900" spc="5" dirty="0">
                <a:latin typeface="Arial"/>
                <a:cs typeface="Arial"/>
              </a:rPr>
              <a:t>sample 100 concrete blocks made </a:t>
            </a:r>
            <a:r>
              <a:rPr sz="2900" dirty="0">
                <a:latin typeface="Arial"/>
                <a:cs typeface="Arial"/>
              </a:rPr>
              <a:t>with the </a:t>
            </a:r>
            <a:r>
              <a:rPr sz="2900" spc="5" dirty="0">
                <a:latin typeface="Arial"/>
                <a:cs typeface="Arial"/>
              </a:rPr>
              <a:t>new</a:t>
            </a:r>
            <a:r>
              <a:rPr sz="2900" spc="-60" dirty="0">
                <a:latin typeface="Arial"/>
                <a:cs typeface="Arial"/>
              </a:rPr>
              <a:t> </a:t>
            </a:r>
            <a:r>
              <a:rPr sz="2900" spc="5" dirty="0">
                <a:latin typeface="Arial"/>
                <a:cs typeface="Arial"/>
              </a:rPr>
              <a:t>mix,  compute </a:t>
            </a:r>
            <a:r>
              <a:rPr sz="2900" dirty="0">
                <a:latin typeface="Arial"/>
                <a:cs typeface="Arial"/>
              </a:rPr>
              <a:t>the </a:t>
            </a:r>
            <a:r>
              <a:rPr sz="2900" spc="5" dirty="0">
                <a:latin typeface="Arial"/>
                <a:cs typeface="Arial"/>
              </a:rPr>
              <a:t>sample mean compressive </a:t>
            </a:r>
            <a:r>
              <a:rPr sz="2900" dirty="0">
                <a:latin typeface="Arial"/>
                <a:cs typeface="Arial"/>
              </a:rPr>
              <a:t>strength </a:t>
            </a:r>
            <a:r>
              <a:rPr sz="2900" spc="5" dirty="0">
                <a:latin typeface="Arial"/>
                <a:cs typeface="Arial"/>
              </a:rPr>
              <a:t>X </a:t>
            </a:r>
            <a:r>
              <a:rPr sz="2900" dirty="0">
                <a:latin typeface="Arial"/>
                <a:cs typeface="Arial"/>
              </a:rPr>
              <a:t>,  </a:t>
            </a:r>
            <a:r>
              <a:rPr sz="2900" spc="5" dirty="0">
                <a:latin typeface="Arial"/>
                <a:cs typeface="Arial"/>
              </a:rPr>
              <a:t>and </a:t>
            </a:r>
            <a:r>
              <a:rPr sz="2900" dirty="0">
                <a:latin typeface="Arial"/>
                <a:cs typeface="Arial"/>
              </a:rPr>
              <a:t>then</a:t>
            </a:r>
            <a:r>
              <a:rPr sz="2900" spc="-10" dirty="0">
                <a:latin typeface="Arial"/>
                <a:cs typeface="Arial"/>
              </a:rPr>
              <a:t> </a:t>
            </a:r>
            <a:r>
              <a:rPr sz="2900" dirty="0">
                <a:latin typeface="Arial"/>
                <a:cs typeface="Arial"/>
              </a:rPr>
              <a:t>test,</a:t>
            </a:r>
            <a:endParaRPr sz="2900">
              <a:latin typeface="Arial"/>
              <a:cs typeface="Arial"/>
            </a:endParaRPr>
          </a:p>
          <a:p>
            <a:pPr marL="1676400">
              <a:lnSpc>
                <a:spcPct val="100000"/>
              </a:lnSpc>
              <a:spcBef>
                <a:spcPts val="780"/>
              </a:spcBef>
            </a:pPr>
            <a:r>
              <a:rPr sz="2900" b="1" dirty="0">
                <a:solidFill>
                  <a:srgbClr val="3465A4"/>
                </a:solidFill>
                <a:latin typeface="Arial"/>
                <a:cs typeface="Arial"/>
              </a:rPr>
              <a:t>H</a:t>
            </a:r>
            <a:r>
              <a:rPr sz="2925" b="1" baseline="-32763" dirty="0">
                <a:solidFill>
                  <a:srgbClr val="3465A4"/>
                </a:solidFill>
                <a:latin typeface="Arial"/>
                <a:cs typeface="Arial"/>
              </a:rPr>
              <a:t>0 </a:t>
            </a:r>
            <a:r>
              <a:rPr sz="2900" b="1" dirty="0">
                <a:solidFill>
                  <a:srgbClr val="3465A4"/>
                </a:solidFill>
                <a:latin typeface="Arial"/>
                <a:cs typeface="Arial"/>
              </a:rPr>
              <a:t>: </a:t>
            </a:r>
            <a:r>
              <a:rPr sz="2900" b="1" spc="110" dirty="0">
                <a:solidFill>
                  <a:srgbClr val="3465A4"/>
                </a:solidFill>
                <a:latin typeface="Arial"/>
                <a:cs typeface="Arial"/>
              </a:rPr>
              <a:t>µ </a:t>
            </a:r>
            <a:r>
              <a:rPr sz="2900" b="1" spc="5" dirty="0">
                <a:solidFill>
                  <a:srgbClr val="3465A4"/>
                </a:solidFill>
                <a:latin typeface="Arial"/>
                <a:cs typeface="Arial"/>
              </a:rPr>
              <a:t>≤ 1350 versus </a:t>
            </a:r>
            <a:r>
              <a:rPr sz="2900" b="1" spc="-5" dirty="0">
                <a:solidFill>
                  <a:srgbClr val="3465A4"/>
                </a:solidFill>
                <a:latin typeface="Arial"/>
                <a:cs typeface="Arial"/>
              </a:rPr>
              <a:t>H</a:t>
            </a:r>
            <a:r>
              <a:rPr sz="2925" b="1" spc="-7" baseline="-32763" dirty="0">
                <a:solidFill>
                  <a:srgbClr val="3465A4"/>
                </a:solidFill>
                <a:latin typeface="Arial"/>
                <a:cs typeface="Arial"/>
              </a:rPr>
              <a:t>1 </a:t>
            </a:r>
            <a:r>
              <a:rPr sz="2900" b="1" dirty="0">
                <a:solidFill>
                  <a:srgbClr val="3465A4"/>
                </a:solidFill>
                <a:latin typeface="Arial"/>
                <a:cs typeface="Arial"/>
              </a:rPr>
              <a:t>: </a:t>
            </a:r>
            <a:r>
              <a:rPr sz="2900" b="1" spc="110" dirty="0">
                <a:solidFill>
                  <a:srgbClr val="3465A4"/>
                </a:solidFill>
                <a:latin typeface="Arial"/>
                <a:cs typeface="Arial"/>
              </a:rPr>
              <a:t>µ </a:t>
            </a:r>
            <a:r>
              <a:rPr sz="2900" b="1" spc="5" dirty="0">
                <a:solidFill>
                  <a:srgbClr val="3465A4"/>
                </a:solidFill>
                <a:latin typeface="Arial"/>
                <a:cs typeface="Arial"/>
              </a:rPr>
              <a:t>&gt;</a:t>
            </a:r>
            <a:r>
              <a:rPr sz="2900" b="1" spc="-265" dirty="0">
                <a:solidFill>
                  <a:srgbClr val="3465A4"/>
                </a:solidFill>
                <a:latin typeface="Arial"/>
                <a:cs typeface="Arial"/>
              </a:rPr>
              <a:t> </a:t>
            </a:r>
            <a:r>
              <a:rPr sz="2900" b="1" spc="5" dirty="0">
                <a:solidFill>
                  <a:srgbClr val="3465A4"/>
                </a:solidFill>
                <a:latin typeface="Arial"/>
                <a:cs typeface="Arial"/>
              </a:rPr>
              <a:t>1350</a:t>
            </a:r>
            <a:endParaRPr sz="2900">
              <a:latin typeface="Arial"/>
              <a:cs typeface="Arial"/>
            </a:endParaRPr>
          </a:p>
          <a:p>
            <a:pPr marL="12700">
              <a:lnSpc>
                <a:spcPct val="100000"/>
              </a:lnSpc>
              <a:spcBef>
                <a:spcPts val="1720"/>
              </a:spcBef>
            </a:pPr>
            <a:r>
              <a:rPr sz="2900" spc="5" dirty="0">
                <a:latin typeface="Arial"/>
                <a:cs typeface="Arial"/>
              </a:rPr>
              <a:t>where </a:t>
            </a:r>
            <a:r>
              <a:rPr sz="2900" dirty="0">
                <a:latin typeface="Arial"/>
                <a:cs typeface="Arial"/>
              </a:rPr>
              <a:t>the units </a:t>
            </a:r>
            <a:r>
              <a:rPr sz="2900" spc="5" dirty="0">
                <a:latin typeface="Arial"/>
                <a:cs typeface="Arial"/>
              </a:rPr>
              <a:t>are</a:t>
            </a:r>
            <a:r>
              <a:rPr sz="2900" spc="-10" dirty="0">
                <a:latin typeface="Arial"/>
                <a:cs typeface="Arial"/>
              </a:rPr>
              <a:t> </a:t>
            </a:r>
            <a:r>
              <a:rPr sz="2900" spc="5" dirty="0">
                <a:latin typeface="Arial"/>
                <a:cs typeface="Arial"/>
              </a:rPr>
              <a:t>MPa.</a:t>
            </a:r>
            <a:endParaRPr sz="2900">
              <a:latin typeface="Arial"/>
              <a:cs typeface="Arial"/>
            </a:endParaRPr>
          </a:p>
        </p:txBody>
      </p:sp>
      <p:sp>
        <p:nvSpPr>
          <p:cNvPr id="4" name="object 4"/>
          <p:cNvSpPr txBox="1"/>
          <p:nvPr/>
        </p:nvSpPr>
        <p:spPr>
          <a:xfrm>
            <a:off x="520700" y="4240479"/>
            <a:ext cx="121920" cy="225425"/>
          </a:xfrm>
          <a:prstGeom prst="rect">
            <a:avLst/>
          </a:prstGeom>
        </p:spPr>
        <p:txBody>
          <a:bodyPr vert="horz" wrap="square" lIns="0" tIns="13970" rIns="0" bIns="0" rtlCol="0">
            <a:spAutoFit/>
          </a:bodyPr>
          <a:lstStyle/>
          <a:p>
            <a:pPr marL="12700">
              <a:lnSpc>
                <a:spcPct val="100000"/>
              </a:lnSpc>
              <a:spcBef>
                <a:spcPts val="110"/>
              </a:spcBef>
            </a:pPr>
            <a:r>
              <a:rPr sz="1300" spc="-30" dirty="0">
                <a:latin typeface="Trebuchet MS"/>
                <a:cs typeface="Trebuchet MS"/>
              </a:rPr>
              <a:t>●</a:t>
            </a:r>
            <a:endParaRPr sz="1300">
              <a:latin typeface="Trebuchet MS"/>
              <a:cs typeface="Trebuchet MS"/>
            </a:endParaRPr>
          </a:p>
        </p:txBody>
      </p:sp>
      <p:sp>
        <p:nvSpPr>
          <p:cNvPr id="5" name="object 5"/>
          <p:cNvSpPr txBox="1"/>
          <p:nvPr/>
        </p:nvSpPr>
        <p:spPr>
          <a:xfrm>
            <a:off x="520700" y="5573979"/>
            <a:ext cx="121920" cy="225425"/>
          </a:xfrm>
          <a:prstGeom prst="rect">
            <a:avLst/>
          </a:prstGeom>
        </p:spPr>
        <p:txBody>
          <a:bodyPr vert="horz" wrap="square" lIns="0" tIns="13970" rIns="0" bIns="0" rtlCol="0">
            <a:spAutoFit/>
          </a:bodyPr>
          <a:lstStyle/>
          <a:p>
            <a:pPr marL="12700">
              <a:lnSpc>
                <a:spcPct val="100000"/>
              </a:lnSpc>
              <a:spcBef>
                <a:spcPts val="110"/>
              </a:spcBef>
            </a:pPr>
            <a:r>
              <a:rPr sz="1300" spc="-30" dirty="0">
                <a:latin typeface="Trebuchet MS"/>
                <a:cs typeface="Trebuchet MS"/>
              </a:rPr>
              <a:t>●</a:t>
            </a:r>
            <a:endParaRPr sz="1300">
              <a:latin typeface="Trebuchet MS"/>
              <a:cs typeface="Trebuchet MS"/>
            </a:endParaRPr>
          </a:p>
        </p:txBody>
      </p:sp>
      <p:sp>
        <p:nvSpPr>
          <p:cNvPr id="6" name="object 6"/>
          <p:cNvSpPr txBox="1"/>
          <p:nvPr/>
        </p:nvSpPr>
        <p:spPr>
          <a:xfrm>
            <a:off x="825500" y="4100576"/>
            <a:ext cx="8576310" cy="2590165"/>
          </a:xfrm>
          <a:prstGeom prst="rect">
            <a:avLst/>
          </a:prstGeom>
        </p:spPr>
        <p:txBody>
          <a:bodyPr vert="horz" wrap="square" lIns="0" tIns="67310" rIns="0" bIns="0" rtlCol="0">
            <a:spAutoFit/>
          </a:bodyPr>
          <a:lstStyle/>
          <a:p>
            <a:pPr marL="12700" marR="5080">
              <a:lnSpc>
                <a:spcPts val="3100"/>
              </a:lnSpc>
              <a:spcBef>
                <a:spcPts val="530"/>
              </a:spcBef>
            </a:pPr>
            <a:r>
              <a:rPr sz="2900" dirty="0">
                <a:latin typeface="Arial"/>
                <a:cs typeface="Arial"/>
              </a:rPr>
              <a:t>It is </a:t>
            </a:r>
            <a:r>
              <a:rPr sz="2900" spc="5" dirty="0">
                <a:latin typeface="Arial"/>
                <a:cs typeface="Arial"/>
              </a:rPr>
              <a:t>assumed </a:t>
            </a:r>
            <a:r>
              <a:rPr sz="2900" dirty="0">
                <a:latin typeface="Arial"/>
                <a:cs typeface="Arial"/>
              </a:rPr>
              <a:t>from </a:t>
            </a:r>
            <a:r>
              <a:rPr sz="2900" spc="5" dirty="0">
                <a:latin typeface="Arial"/>
                <a:cs typeface="Arial"/>
              </a:rPr>
              <a:t>previous </a:t>
            </a:r>
            <a:r>
              <a:rPr sz="2900" dirty="0">
                <a:latin typeface="Arial"/>
                <a:cs typeface="Arial"/>
              </a:rPr>
              <a:t>tests </a:t>
            </a:r>
            <a:r>
              <a:rPr sz="2900" spc="5" dirty="0">
                <a:latin typeface="Arial"/>
                <a:cs typeface="Arial"/>
              </a:rPr>
              <a:t>of </a:t>
            </a:r>
            <a:r>
              <a:rPr sz="2900" dirty="0">
                <a:latin typeface="Arial"/>
                <a:cs typeface="Arial"/>
              </a:rPr>
              <a:t>this </a:t>
            </a:r>
            <a:r>
              <a:rPr sz="2900" spc="5" dirty="0">
                <a:latin typeface="Arial"/>
                <a:cs typeface="Arial"/>
              </a:rPr>
              <a:t>sort </a:t>
            </a:r>
            <a:r>
              <a:rPr sz="2900" dirty="0">
                <a:latin typeface="Arial"/>
                <a:cs typeface="Arial"/>
              </a:rPr>
              <a:t>that the  </a:t>
            </a:r>
            <a:r>
              <a:rPr sz="2900" spc="5" dirty="0">
                <a:latin typeface="Arial"/>
                <a:cs typeface="Arial"/>
              </a:rPr>
              <a:t>population standard </a:t>
            </a:r>
            <a:r>
              <a:rPr sz="2900" dirty="0">
                <a:latin typeface="Arial"/>
                <a:cs typeface="Arial"/>
              </a:rPr>
              <a:t>deviation </a:t>
            </a:r>
            <a:r>
              <a:rPr sz="2900" spc="5" dirty="0">
                <a:latin typeface="Arial"/>
                <a:cs typeface="Arial"/>
              </a:rPr>
              <a:t>σ </a:t>
            </a:r>
            <a:r>
              <a:rPr sz="2900" dirty="0">
                <a:latin typeface="Arial"/>
                <a:cs typeface="Arial"/>
              </a:rPr>
              <a:t>will </a:t>
            </a:r>
            <a:r>
              <a:rPr sz="2900" spc="5" dirty="0">
                <a:latin typeface="Arial"/>
                <a:cs typeface="Arial"/>
              </a:rPr>
              <a:t>be close </a:t>
            </a:r>
            <a:r>
              <a:rPr sz="2900" dirty="0">
                <a:latin typeface="Arial"/>
                <a:cs typeface="Arial"/>
              </a:rPr>
              <a:t>to </a:t>
            </a:r>
            <a:r>
              <a:rPr sz="2900" spc="5" dirty="0">
                <a:latin typeface="Arial"/>
                <a:cs typeface="Arial"/>
              </a:rPr>
              <a:t>70  MPa.</a:t>
            </a:r>
            <a:endParaRPr sz="2900">
              <a:latin typeface="Arial"/>
              <a:cs typeface="Arial"/>
            </a:endParaRPr>
          </a:p>
          <a:p>
            <a:pPr marL="12700" marR="129539" algn="just">
              <a:lnSpc>
                <a:spcPts val="3100"/>
              </a:lnSpc>
              <a:spcBef>
                <a:spcPts val="1200"/>
              </a:spcBef>
            </a:pPr>
            <a:r>
              <a:rPr sz="2900" b="1" dirty="0">
                <a:latin typeface="Arial"/>
                <a:cs typeface="Arial"/>
              </a:rPr>
              <a:t>Find the critical point </a:t>
            </a:r>
            <a:r>
              <a:rPr sz="2900" b="1" spc="5" dirty="0">
                <a:latin typeface="Arial"/>
                <a:cs typeface="Arial"/>
              </a:rPr>
              <a:t>and </a:t>
            </a:r>
            <a:r>
              <a:rPr sz="2900" b="1" dirty="0">
                <a:latin typeface="Arial"/>
                <a:cs typeface="Arial"/>
              </a:rPr>
              <a:t>the rejection region if  the </a:t>
            </a:r>
            <a:r>
              <a:rPr sz="2900" b="1" spc="5" dirty="0">
                <a:latin typeface="Arial"/>
                <a:cs typeface="Arial"/>
              </a:rPr>
              <a:t>test </a:t>
            </a:r>
            <a:r>
              <a:rPr sz="2900" b="1" dirty="0">
                <a:latin typeface="Arial"/>
                <a:cs typeface="Arial"/>
              </a:rPr>
              <a:t>will be conducted </a:t>
            </a:r>
            <a:r>
              <a:rPr sz="2900" b="1" spc="5" dirty="0">
                <a:latin typeface="Arial"/>
                <a:cs typeface="Arial"/>
              </a:rPr>
              <a:t>at a </a:t>
            </a:r>
            <a:r>
              <a:rPr sz="2900" b="1" dirty="0">
                <a:latin typeface="Arial"/>
                <a:cs typeface="Arial"/>
              </a:rPr>
              <a:t>significance level  of</a:t>
            </a:r>
            <a:r>
              <a:rPr sz="2900" b="1" spc="-5" dirty="0">
                <a:latin typeface="Arial"/>
                <a:cs typeface="Arial"/>
              </a:rPr>
              <a:t> </a:t>
            </a:r>
            <a:r>
              <a:rPr sz="2900" b="1" spc="5" dirty="0">
                <a:latin typeface="Arial"/>
                <a:cs typeface="Arial"/>
              </a:rPr>
              <a:t>5%.</a:t>
            </a:r>
            <a:endParaRPr sz="2900">
              <a:latin typeface="Arial"/>
              <a:cs typeface="Aria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860">
              <a:lnSpc>
                <a:spcPct val="100000"/>
              </a:lnSpc>
              <a:spcBef>
                <a:spcPts val="100"/>
              </a:spcBef>
              <a:tabLst>
                <a:tab pos="2413635" algn="l"/>
                <a:tab pos="2879725" algn="l"/>
              </a:tabLst>
            </a:pPr>
            <a:r>
              <a:rPr spc="-5" dirty="0"/>
              <a:t>Problem	</a:t>
            </a:r>
            <a:r>
              <a:rPr dirty="0"/>
              <a:t>1	:</a:t>
            </a:r>
            <a:r>
              <a:rPr spc="-85" dirty="0"/>
              <a:t> </a:t>
            </a:r>
            <a:r>
              <a:rPr spc="-5" dirty="0"/>
              <a:t>Solution</a:t>
            </a:r>
          </a:p>
        </p:txBody>
      </p:sp>
      <p:sp>
        <p:nvSpPr>
          <p:cNvPr id="3" name="object 3"/>
          <p:cNvSpPr txBox="1"/>
          <p:nvPr/>
        </p:nvSpPr>
        <p:spPr>
          <a:xfrm>
            <a:off x="596900" y="1842211"/>
            <a:ext cx="106045" cy="192405"/>
          </a:xfrm>
          <a:prstGeom prst="rect">
            <a:avLst/>
          </a:prstGeom>
        </p:spPr>
        <p:txBody>
          <a:bodyPr vert="horz" wrap="square" lIns="0" tIns="12065" rIns="0" bIns="0" rtlCol="0">
            <a:spAutoFit/>
          </a:bodyPr>
          <a:lstStyle/>
          <a:p>
            <a:pPr marL="12700">
              <a:lnSpc>
                <a:spcPct val="100000"/>
              </a:lnSpc>
              <a:spcBef>
                <a:spcPts val="95"/>
              </a:spcBef>
            </a:pPr>
            <a:r>
              <a:rPr sz="1100" spc="-35" dirty="0">
                <a:latin typeface="Trebuchet MS"/>
                <a:cs typeface="Trebuchet MS"/>
              </a:rPr>
              <a:t>●</a:t>
            </a:r>
            <a:endParaRPr sz="1100">
              <a:latin typeface="Trebuchet MS"/>
              <a:cs typeface="Trebuchet MS"/>
            </a:endParaRPr>
          </a:p>
        </p:txBody>
      </p:sp>
      <p:sp>
        <p:nvSpPr>
          <p:cNvPr id="4" name="object 4"/>
          <p:cNvSpPr txBox="1"/>
          <p:nvPr/>
        </p:nvSpPr>
        <p:spPr>
          <a:xfrm>
            <a:off x="850900" y="1723135"/>
            <a:ext cx="1157605" cy="396240"/>
          </a:xfrm>
          <a:prstGeom prst="rect">
            <a:avLst/>
          </a:prstGeom>
        </p:spPr>
        <p:txBody>
          <a:bodyPr vert="horz" wrap="square" lIns="0" tIns="16510" rIns="0" bIns="0" rtlCol="0">
            <a:spAutoFit/>
          </a:bodyPr>
          <a:lstStyle/>
          <a:p>
            <a:pPr marL="12700">
              <a:lnSpc>
                <a:spcPct val="100000"/>
              </a:lnSpc>
              <a:spcBef>
                <a:spcPts val="130"/>
              </a:spcBef>
            </a:pPr>
            <a:r>
              <a:rPr sz="2400" spc="15" dirty="0">
                <a:latin typeface="Arial"/>
                <a:cs typeface="Arial"/>
              </a:rPr>
              <a:t>α =</a:t>
            </a:r>
            <a:r>
              <a:rPr sz="2400" spc="-75" dirty="0">
                <a:latin typeface="Arial"/>
                <a:cs typeface="Arial"/>
              </a:rPr>
              <a:t> </a:t>
            </a:r>
            <a:r>
              <a:rPr sz="2400" spc="10" dirty="0">
                <a:latin typeface="Arial"/>
                <a:cs typeface="Arial"/>
              </a:rPr>
              <a:t>0.05</a:t>
            </a:r>
            <a:endParaRPr sz="2400">
              <a:latin typeface="Arial"/>
              <a:cs typeface="Arial"/>
            </a:endParaRPr>
          </a:p>
        </p:txBody>
      </p:sp>
      <p:sp>
        <p:nvSpPr>
          <p:cNvPr id="5" name="object 5"/>
          <p:cNvSpPr txBox="1"/>
          <p:nvPr/>
        </p:nvSpPr>
        <p:spPr>
          <a:xfrm>
            <a:off x="596900" y="2193035"/>
            <a:ext cx="5913755" cy="527685"/>
          </a:xfrm>
          <a:prstGeom prst="rect">
            <a:avLst/>
          </a:prstGeom>
        </p:spPr>
        <p:txBody>
          <a:bodyPr vert="horz" wrap="square" lIns="0" tIns="16510" rIns="0" bIns="0" rtlCol="0">
            <a:spAutoFit/>
          </a:bodyPr>
          <a:lstStyle/>
          <a:p>
            <a:pPr marL="266700" indent="-254000">
              <a:lnSpc>
                <a:spcPts val="2440"/>
              </a:lnSpc>
              <a:spcBef>
                <a:spcPts val="130"/>
              </a:spcBef>
              <a:buSzPct val="45833"/>
              <a:buFont typeface="Trebuchet MS"/>
              <a:buChar char="●"/>
              <a:tabLst>
                <a:tab pos="266700" algn="l"/>
                <a:tab pos="1548130" algn="l"/>
              </a:tabLst>
            </a:pPr>
            <a:r>
              <a:rPr sz="2400" spc="15" dirty="0">
                <a:latin typeface="Arial"/>
                <a:cs typeface="Arial"/>
              </a:rPr>
              <a:t>Since</a:t>
            </a:r>
            <a:r>
              <a:rPr sz="2400" spc="5" dirty="0">
                <a:latin typeface="Arial"/>
                <a:cs typeface="Arial"/>
              </a:rPr>
              <a:t> </a:t>
            </a:r>
            <a:r>
              <a:rPr sz="2400" b="1" spc="20" dirty="0">
                <a:solidFill>
                  <a:srgbClr val="3465A4"/>
                </a:solidFill>
                <a:latin typeface="Arial"/>
                <a:cs typeface="Arial"/>
              </a:rPr>
              <a:t>H	</a:t>
            </a:r>
            <a:r>
              <a:rPr sz="2400" b="1" spc="10" dirty="0">
                <a:solidFill>
                  <a:srgbClr val="3465A4"/>
                </a:solidFill>
                <a:latin typeface="Arial"/>
                <a:cs typeface="Arial"/>
              </a:rPr>
              <a:t>: </a:t>
            </a:r>
            <a:r>
              <a:rPr sz="2400" b="1" spc="105" dirty="0">
                <a:solidFill>
                  <a:srgbClr val="3465A4"/>
                </a:solidFill>
                <a:latin typeface="Arial"/>
                <a:cs typeface="Arial"/>
              </a:rPr>
              <a:t>µ </a:t>
            </a:r>
            <a:r>
              <a:rPr sz="2400" b="1" spc="15" dirty="0">
                <a:solidFill>
                  <a:srgbClr val="3465A4"/>
                </a:solidFill>
                <a:latin typeface="Arial"/>
                <a:cs typeface="Arial"/>
              </a:rPr>
              <a:t>&gt; 1350</a:t>
            </a:r>
            <a:r>
              <a:rPr sz="2400" spc="15" dirty="0">
                <a:latin typeface="Arial"/>
                <a:cs typeface="Arial"/>
              </a:rPr>
              <a:t>, </a:t>
            </a:r>
            <a:r>
              <a:rPr sz="2400" spc="5" dirty="0">
                <a:latin typeface="Arial"/>
                <a:cs typeface="Arial"/>
              </a:rPr>
              <a:t>its </a:t>
            </a:r>
            <a:r>
              <a:rPr sz="2400" spc="15" dirty="0">
                <a:latin typeface="Arial"/>
                <a:cs typeface="Arial"/>
              </a:rPr>
              <a:t>a </a:t>
            </a:r>
            <a:r>
              <a:rPr sz="2400" spc="10" dirty="0">
                <a:latin typeface="Arial"/>
                <a:cs typeface="Arial"/>
              </a:rPr>
              <a:t>right-tailed</a:t>
            </a:r>
            <a:r>
              <a:rPr sz="2400" spc="-190" dirty="0">
                <a:latin typeface="Arial"/>
                <a:cs typeface="Arial"/>
              </a:rPr>
              <a:t> </a:t>
            </a:r>
            <a:r>
              <a:rPr sz="2400" spc="10" dirty="0">
                <a:latin typeface="Arial"/>
                <a:cs typeface="Arial"/>
              </a:rPr>
              <a:t>test.</a:t>
            </a:r>
            <a:endParaRPr sz="2400">
              <a:latin typeface="Arial"/>
              <a:cs typeface="Arial"/>
            </a:endParaRPr>
          </a:p>
          <a:p>
            <a:pPr marL="1348105">
              <a:lnSpc>
                <a:spcPts val="1480"/>
              </a:lnSpc>
            </a:pPr>
            <a:r>
              <a:rPr sz="1600" b="1" spc="10" dirty="0">
                <a:solidFill>
                  <a:srgbClr val="3465A4"/>
                </a:solidFill>
                <a:latin typeface="Arial"/>
                <a:cs typeface="Arial"/>
              </a:rPr>
              <a:t>1</a:t>
            </a:r>
            <a:endParaRPr sz="1600">
              <a:latin typeface="Arial"/>
              <a:cs typeface="Arial"/>
            </a:endParaRPr>
          </a:p>
        </p:txBody>
      </p:sp>
      <p:sp>
        <p:nvSpPr>
          <p:cNvPr id="6" name="object 6"/>
          <p:cNvSpPr txBox="1"/>
          <p:nvPr/>
        </p:nvSpPr>
        <p:spPr>
          <a:xfrm>
            <a:off x="596900" y="2883611"/>
            <a:ext cx="106045" cy="192405"/>
          </a:xfrm>
          <a:prstGeom prst="rect">
            <a:avLst/>
          </a:prstGeom>
        </p:spPr>
        <p:txBody>
          <a:bodyPr vert="horz" wrap="square" lIns="0" tIns="12065" rIns="0" bIns="0" rtlCol="0">
            <a:spAutoFit/>
          </a:bodyPr>
          <a:lstStyle/>
          <a:p>
            <a:pPr marL="12700">
              <a:lnSpc>
                <a:spcPct val="100000"/>
              </a:lnSpc>
              <a:spcBef>
                <a:spcPts val="95"/>
              </a:spcBef>
            </a:pPr>
            <a:r>
              <a:rPr sz="1100" spc="-35" dirty="0">
                <a:latin typeface="Trebuchet MS"/>
                <a:cs typeface="Trebuchet MS"/>
              </a:rPr>
              <a:t>●</a:t>
            </a:r>
            <a:endParaRPr sz="1100">
              <a:latin typeface="Trebuchet MS"/>
              <a:cs typeface="Trebuchet MS"/>
            </a:endParaRPr>
          </a:p>
        </p:txBody>
      </p:sp>
      <p:sp>
        <p:nvSpPr>
          <p:cNvPr id="7" name="object 7"/>
          <p:cNvSpPr txBox="1"/>
          <p:nvPr/>
        </p:nvSpPr>
        <p:spPr>
          <a:xfrm>
            <a:off x="596900" y="3340811"/>
            <a:ext cx="106045" cy="192405"/>
          </a:xfrm>
          <a:prstGeom prst="rect">
            <a:avLst/>
          </a:prstGeom>
        </p:spPr>
        <p:txBody>
          <a:bodyPr vert="horz" wrap="square" lIns="0" tIns="12065" rIns="0" bIns="0" rtlCol="0">
            <a:spAutoFit/>
          </a:bodyPr>
          <a:lstStyle/>
          <a:p>
            <a:pPr marL="12700">
              <a:lnSpc>
                <a:spcPct val="100000"/>
              </a:lnSpc>
              <a:spcBef>
                <a:spcPts val="95"/>
              </a:spcBef>
            </a:pPr>
            <a:r>
              <a:rPr sz="1100" spc="-35" dirty="0">
                <a:latin typeface="Trebuchet MS"/>
                <a:cs typeface="Trebuchet MS"/>
              </a:rPr>
              <a:t>●</a:t>
            </a:r>
            <a:endParaRPr sz="1100">
              <a:latin typeface="Trebuchet MS"/>
              <a:cs typeface="Trebuchet MS"/>
            </a:endParaRPr>
          </a:p>
        </p:txBody>
      </p:sp>
      <p:sp>
        <p:nvSpPr>
          <p:cNvPr id="8" name="object 8"/>
          <p:cNvSpPr txBox="1"/>
          <p:nvPr/>
        </p:nvSpPr>
        <p:spPr>
          <a:xfrm>
            <a:off x="850900" y="2665272"/>
            <a:ext cx="5917565" cy="965200"/>
          </a:xfrm>
          <a:prstGeom prst="rect">
            <a:avLst/>
          </a:prstGeom>
        </p:spPr>
        <p:txBody>
          <a:bodyPr vert="horz" wrap="square" lIns="0" tIns="115570" rIns="0" bIns="0" rtlCol="0">
            <a:spAutoFit/>
          </a:bodyPr>
          <a:lstStyle/>
          <a:p>
            <a:pPr marL="12700">
              <a:lnSpc>
                <a:spcPct val="100000"/>
              </a:lnSpc>
              <a:spcBef>
                <a:spcPts val="910"/>
              </a:spcBef>
              <a:tabLst>
                <a:tab pos="1463040" algn="l"/>
              </a:tabLst>
            </a:pPr>
            <a:r>
              <a:rPr sz="2400" spc="15" dirty="0">
                <a:latin typeface="Arial"/>
                <a:cs typeface="Arial"/>
              </a:rPr>
              <a:t>z</a:t>
            </a:r>
            <a:r>
              <a:rPr sz="2400" spc="5" dirty="0">
                <a:latin typeface="Arial"/>
                <a:cs typeface="Arial"/>
              </a:rPr>
              <a:t> </a:t>
            </a:r>
            <a:r>
              <a:rPr sz="2400" spc="15" dirty="0">
                <a:latin typeface="Arial"/>
                <a:cs typeface="Arial"/>
              </a:rPr>
              <a:t>=</a:t>
            </a:r>
            <a:r>
              <a:rPr sz="2400" spc="5" dirty="0">
                <a:latin typeface="Arial"/>
                <a:cs typeface="Arial"/>
              </a:rPr>
              <a:t> </a:t>
            </a:r>
            <a:r>
              <a:rPr sz="2400" spc="15" dirty="0">
                <a:latin typeface="Arial"/>
                <a:cs typeface="Arial"/>
              </a:rPr>
              <a:t>1.645	</a:t>
            </a:r>
            <a:r>
              <a:rPr sz="2400" b="1" spc="10" dirty="0">
                <a:latin typeface="Arial"/>
                <a:cs typeface="Arial"/>
              </a:rPr>
              <a:t>(Critical</a:t>
            </a:r>
            <a:r>
              <a:rPr sz="2400" b="1" spc="5" dirty="0">
                <a:latin typeface="Arial"/>
                <a:cs typeface="Arial"/>
              </a:rPr>
              <a:t> </a:t>
            </a:r>
            <a:r>
              <a:rPr sz="2400" b="1" spc="10" dirty="0">
                <a:latin typeface="Arial"/>
                <a:cs typeface="Arial"/>
              </a:rPr>
              <a:t>value)</a:t>
            </a:r>
            <a:endParaRPr sz="2400">
              <a:latin typeface="Arial"/>
              <a:cs typeface="Arial"/>
            </a:endParaRPr>
          </a:p>
          <a:p>
            <a:pPr marL="12700">
              <a:lnSpc>
                <a:spcPct val="100000"/>
              </a:lnSpc>
              <a:spcBef>
                <a:spcPts val="819"/>
              </a:spcBef>
            </a:pPr>
            <a:r>
              <a:rPr sz="2400" spc="10" dirty="0">
                <a:latin typeface="Arial"/>
                <a:cs typeface="Arial"/>
              </a:rPr>
              <a:t>Null distribution </a:t>
            </a:r>
            <a:r>
              <a:rPr sz="2400" spc="5" dirty="0">
                <a:latin typeface="Arial"/>
                <a:cs typeface="Arial"/>
              </a:rPr>
              <a:t>: </a:t>
            </a:r>
            <a:r>
              <a:rPr sz="2400" spc="15" dirty="0">
                <a:latin typeface="Arial"/>
                <a:cs typeface="Arial"/>
              </a:rPr>
              <a:t>X_bar ~ N(1350,</a:t>
            </a:r>
            <a:r>
              <a:rPr sz="2400" spc="-30" dirty="0">
                <a:latin typeface="Arial"/>
                <a:cs typeface="Arial"/>
              </a:rPr>
              <a:t> </a:t>
            </a:r>
            <a:r>
              <a:rPr sz="2400" spc="10" dirty="0">
                <a:latin typeface="Arial"/>
                <a:cs typeface="Arial"/>
              </a:rPr>
              <a:t>70</a:t>
            </a:r>
            <a:r>
              <a:rPr sz="2400" spc="15" baseline="50347" dirty="0">
                <a:latin typeface="Arial"/>
                <a:cs typeface="Arial"/>
              </a:rPr>
              <a:t>2</a:t>
            </a:r>
            <a:r>
              <a:rPr sz="2400" spc="10" dirty="0">
                <a:latin typeface="Arial"/>
                <a:cs typeface="Arial"/>
              </a:rPr>
              <a:t>/100)</a:t>
            </a:r>
            <a:endParaRPr sz="2400">
              <a:latin typeface="Arial"/>
              <a:cs typeface="Arial"/>
            </a:endParaRPr>
          </a:p>
        </p:txBody>
      </p:sp>
      <p:sp>
        <p:nvSpPr>
          <p:cNvPr id="9" name="object 9"/>
          <p:cNvSpPr txBox="1"/>
          <p:nvPr/>
        </p:nvSpPr>
        <p:spPr>
          <a:xfrm>
            <a:off x="596900" y="3617772"/>
            <a:ext cx="8756015" cy="1739900"/>
          </a:xfrm>
          <a:prstGeom prst="rect">
            <a:avLst/>
          </a:prstGeom>
        </p:spPr>
        <p:txBody>
          <a:bodyPr vert="horz" wrap="square" lIns="0" tIns="102870" rIns="0" bIns="0" rtlCol="0">
            <a:spAutoFit/>
          </a:bodyPr>
          <a:lstStyle/>
          <a:p>
            <a:pPr marL="12700">
              <a:lnSpc>
                <a:spcPct val="100000"/>
              </a:lnSpc>
              <a:spcBef>
                <a:spcPts val="810"/>
              </a:spcBef>
            </a:pPr>
            <a:r>
              <a:rPr sz="2400" spc="15" dirty="0">
                <a:latin typeface="Arial"/>
                <a:cs typeface="Arial"/>
              </a:rPr>
              <a:t>=&gt; X_bar= z </a:t>
            </a:r>
            <a:r>
              <a:rPr sz="2400" spc="10" dirty="0">
                <a:latin typeface="Arial"/>
                <a:cs typeface="Arial"/>
              </a:rPr>
              <a:t>* s/sqrt(n) </a:t>
            </a:r>
            <a:r>
              <a:rPr sz="2400" spc="15" dirty="0">
                <a:latin typeface="Arial"/>
                <a:cs typeface="Arial"/>
              </a:rPr>
              <a:t>+</a:t>
            </a:r>
            <a:r>
              <a:rPr sz="2400" spc="-40" dirty="0">
                <a:latin typeface="Arial"/>
                <a:cs typeface="Arial"/>
              </a:rPr>
              <a:t> </a:t>
            </a:r>
            <a:r>
              <a:rPr sz="2400" spc="15" dirty="0">
                <a:latin typeface="Arial"/>
                <a:cs typeface="Arial"/>
              </a:rPr>
              <a:t>1350</a:t>
            </a:r>
            <a:endParaRPr sz="2400">
              <a:latin typeface="Arial"/>
              <a:cs typeface="Arial"/>
            </a:endParaRPr>
          </a:p>
          <a:p>
            <a:pPr marL="12700">
              <a:lnSpc>
                <a:spcPct val="100000"/>
              </a:lnSpc>
              <a:spcBef>
                <a:spcPts val="720"/>
              </a:spcBef>
            </a:pPr>
            <a:r>
              <a:rPr sz="2400" spc="15" dirty="0">
                <a:latin typeface="Arial"/>
                <a:cs typeface="Arial"/>
              </a:rPr>
              <a:t>=&gt; X_bar= 1.645 </a:t>
            </a:r>
            <a:r>
              <a:rPr sz="2400" spc="10" dirty="0">
                <a:latin typeface="Arial"/>
                <a:cs typeface="Arial"/>
              </a:rPr>
              <a:t>* 70/sqrt(100) </a:t>
            </a:r>
            <a:r>
              <a:rPr sz="2400" spc="15" dirty="0">
                <a:latin typeface="Arial"/>
                <a:cs typeface="Arial"/>
              </a:rPr>
              <a:t>+</a:t>
            </a:r>
            <a:r>
              <a:rPr sz="2400" spc="-40" dirty="0">
                <a:latin typeface="Arial"/>
                <a:cs typeface="Arial"/>
              </a:rPr>
              <a:t> </a:t>
            </a:r>
            <a:r>
              <a:rPr sz="2400" spc="15" dirty="0">
                <a:latin typeface="Arial"/>
                <a:cs typeface="Arial"/>
              </a:rPr>
              <a:t>1350</a:t>
            </a:r>
            <a:endParaRPr sz="2400">
              <a:latin typeface="Arial"/>
              <a:cs typeface="Arial"/>
            </a:endParaRPr>
          </a:p>
          <a:p>
            <a:pPr marL="342900" marR="5080" indent="-330200">
              <a:lnSpc>
                <a:spcPts val="2600"/>
              </a:lnSpc>
              <a:spcBef>
                <a:spcPts val="1140"/>
              </a:spcBef>
            </a:pPr>
            <a:r>
              <a:rPr sz="2400" spc="15" dirty="0">
                <a:latin typeface="Arial"/>
                <a:cs typeface="Arial"/>
              </a:rPr>
              <a:t>=&gt; </a:t>
            </a:r>
            <a:r>
              <a:rPr sz="2400" b="1" spc="15" dirty="0">
                <a:latin typeface="Arial"/>
                <a:cs typeface="Arial"/>
              </a:rPr>
              <a:t>X_bar = 1361.5 </a:t>
            </a:r>
            <a:r>
              <a:rPr sz="2400" b="1" spc="10" dirty="0">
                <a:latin typeface="Arial"/>
                <a:cs typeface="Arial"/>
              </a:rPr>
              <a:t>(Critical value </a:t>
            </a:r>
            <a:r>
              <a:rPr sz="2400" b="1" spc="15" dirty="0">
                <a:latin typeface="Arial"/>
                <a:cs typeface="Arial"/>
              </a:rPr>
              <a:t>can </a:t>
            </a:r>
            <a:r>
              <a:rPr sz="2400" b="1" spc="10" dirty="0">
                <a:latin typeface="Arial"/>
                <a:cs typeface="Arial"/>
              </a:rPr>
              <a:t>also </a:t>
            </a:r>
            <a:r>
              <a:rPr sz="2400" b="1" spc="15" dirty="0">
                <a:latin typeface="Arial"/>
                <a:cs typeface="Arial"/>
              </a:rPr>
              <a:t>be expressed </a:t>
            </a:r>
            <a:r>
              <a:rPr sz="2400" b="1" spc="10" dirty="0">
                <a:latin typeface="Arial"/>
                <a:cs typeface="Arial"/>
              </a:rPr>
              <a:t>this  </a:t>
            </a:r>
            <a:r>
              <a:rPr sz="2400" b="1" spc="15" dirty="0">
                <a:latin typeface="Arial"/>
                <a:cs typeface="Arial"/>
              </a:rPr>
              <a:t>way)</a:t>
            </a:r>
            <a:endParaRPr sz="2400">
              <a:latin typeface="Arial"/>
              <a:cs typeface="Arial"/>
            </a:endParaRPr>
          </a:p>
        </p:txBody>
      </p:sp>
      <p:sp>
        <p:nvSpPr>
          <p:cNvPr id="10" name="object 10"/>
          <p:cNvSpPr txBox="1"/>
          <p:nvPr/>
        </p:nvSpPr>
        <p:spPr>
          <a:xfrm>
            <a:off x="596900" y="5550611"/>
            <a:ext cx="106045" cy="192405"/>
          </a:xfrm>
          <a:prstGeom prst="rect">
            <a:avLst/>
          </a:prstGeom>
        </p:spPr>
        <p:txBody>
          <a:bodyPr vert="horz" wrap="square" lIns="0" tIns="12065" rIns="0" bIns="0" rtlCol="0">
            <a:spAutoFit/>
          </a:bodyPr>
          <a:lstStyle/>
          <a:p>
            <a:pPr marL="12700">
              <a:lnSpc>
                <a:spcPct val="100000"/>
              </a:lnSpc>
              <a:spcBef>
                <a:spcPts val="95"/>
              </a:spcBef>
            </a:pPr>
            <a:r>
              <a:rPr sz="1100" spc="-35" dirty="0">
                <a:latin typeface="Trebuchet MS"/>
                <a:cs typeface="Trebuchet MS"/>
              </a:rPr>
              <a:t>●</a:t>
            </a:r>
            <a:endParaRPr sz="1100">
              <a:latin typeface="Trebuchet MS"/>
              <a:cs typeface="Trebuchet MS"/>
            </a:endParaRPr>
          </a:p>
        </p:txBody>
      </p:sp>
      <p:sp>
        <p:nvSpPr>
          <p:cNvPr id="11" name="object 11"/>
          <p:cNvSpPr txBox="1"/>
          <p:nvPr/>
        </p:nvSpPr>
        <p:spPr>
          <a:xfrm>
            <a:off x="850900" y="5431535"/>
            <a:ext cx="8679180" cy="726440"/>
          </a:xfrm>
          <a:prstGeom prst="rect">
            <a:avLst/>
          </a:prstGeom>
        </p:spPr>
        <p:txBody>
          <a:bodyPr vert="horz" wrap="square" lIns="0" tIns="57150" rIns="0" bIns="0" rtlCol="0">
            <a:spAutoFit/>
          </a:bodyPr>
          <a:lstStyle/>
          <a:p>
            <a:pPr marL="12700" marR="5080">
              <a:lnSpc>
                <a:spcPts val="2600"/>
              </a:lnSpc>
              <a:spcBef>
                <a:spcPts val="450"/>
              </a:spcBef>
            </a:pPr>
            <a:r>
              <a:rPr sz="2400" spc="15" dirty="0">
                <a:latin typeface="Arial"/>
                <a:cs typeface="Arial"/>
              </a:rPr>
              <a:t>The </a:t>
            </a:r>
            <a:r>
              <a:rPr sz="2400" spc="10" dirty="0">
                <a:latin typeface="Arial"/>
                <a:cs typeface="Arial"/>
              </a:rPr>
              <a:t>rejection region consists of all </a:t>
            </a:r>
            <a:r>
              <a:rPr sz="2400" spc="15" dirty="0">
                <a:latin typeface="Arial"/>
                <a:cs typeface="Arial"/>
              </a:rPr>
              <a:t>values </a:t>
            </a:r>
            <a:r>
              <a:rPr sz="2400" spc="10" dirty="0">
                <a:latin typeface="Arial"/>
                <a:cs typeface="Arial"/>
              </a:rPr>
              <a:t>of </a:t>
            </a:r>
            <a:r>
              <a:rPr sz="2400" spc="15" dirty="0">
                <a:latin typeface="Arial"/>
                <a:cs typeface="Arial"/>
              </a:rPr>
              <a:t>X_bar </a:t>
            </a:r>
            <a:r>
              <a:rPr sz="2400" spc="10" dirty="0">
                <a:latin typeface="Arial"/>
                <a:cs typeface="Arial"/>
              </a:rPr>
              <a:t>greater than  or </a:t>
            </a:r>
            <a:r>
              <a:rPr sz="2400" spc="15" dirty="0">
                <a:latin typeface="Arial"/>
                <a:cs typeface="Arial"/>
              </a:rPr>
              <a:t>equal </a:t>
            </a:r>
            <a:r>
              <a:rPr sz="2400" spc="10" dirty="0">
                <a:latin typeface="Arial"/>
                <a:cs typeface="Arial"/>
              </a:rPr>
              <a:t>to</a:t>
            </a:r>
            <a:r>
              <a:rPr sz="2400" spc="-15" dirty="0">
                <a:latin typeface="Arial"/>
                <a:cs typeface="Arial"/>
              </a:rPr>
              <a:t> </a:t>
            </a:r>
            <a:r>
              <a:rPr sz="2400" spc="10" dirty="0">
                <a:latin typeface="Arial"/>
                <a:cs typeface="Arial"/>
              </a:rPr>
              <a:t>1361.5.</a:t>
            </a:r>
            <a:endParaRPr sz="2400">
              <a:latin typeface="Arial"/>
              <a:cs typeface="Aria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860">
              <a:lnSpc>
                <a:spcPct val="100000"/>
              </a:lnSpc>
              <a:spcBef>
                <a:spcPts val="100"/>
              </a:spcBef>
              <a:tabLst>
                <a:tab pos="2413635" algn="l"/>
                <a:tab pos="2879725" algn="l"/>
              </a:tabLst>
            </a:pPr>
            <a:r>
              <a:rPr spc="-5" dirty="0"/>
              <a:t>Problem	</a:t>
            </a:r>
            <a:r>
              <a:rPr dirty="0"/>
              <a:t>1	:</a:t>
            </a:r>
            <a:r>
              <a:rPr spc="-85" dirty="0"/>
              <a:t> </a:t>
            </a:r>
            <a:r>
              <a:rPr spc="-5" dirty="0"/>
              <a:t>Solution</a:t>
            </a:r>
          </a:p>
        </p:txBody>
      </p:sp>
      <p:sp>
        <p:nvSpPr>
          <p:cNvPr id="3" name="object 3"/>
          <p:cNvSpPr/>
          <p:nvPr/>
        </p:nvSpPr>
        <p:spPr>
          <a:xfrm>
            <a:off x="558731" y="2439327"/>
            <a:ext cx="9283888" cy="340174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0600" y="127000"/>
            <a:ext cx="2727325"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dirty="0"/>
              <a:t>Pr</a:t>
            </a:r>
            <a:r>
              <a:rPr spc="-5" dirty="0"/>
              <a:t>obl</a:t>
            </a:r>
            <a:r>
              <a:rPr dirty="0"/>
              <a:t>em	2</a:t>
            </a:r>
          </a:p>
        </p:txBody>
      </p:sp>
      <p:sp>
        <p:nvSpPr>
          <p:cNvPr id="3" name="object 3"/>
          <p:cNvSpPr txBox="1"/>
          <p:nvPr/>
        </p:nvSpPr>
        <p:spPr>
          <a:xfrm>
            <a:off x="381000" y="1076655"/>
            <a:ext cx="100965" cy="181610"/>
          </a:xfrm>
          <a:prstGeom prst="rect">
            <a:avLst/>
          </a:prstGeom>
        </p:spPr>
        <p:txBody>
          <a:bodyPr vert="horz" wrap="square" lIns="0" tIns="15240" rIns="0" bIns="0" rtlCol="0">
            <a:spAutoFit/>
          </a:bodyPr>
          <a:lstStyle/>
          <a:p>
            <a:pPr marL="12700">
              <a:lnSpc>
                <a:spcPct val="100000"/>
              </a:lnSpc>
              <a:spcBef>
                <a:spcPts val="120"/>
              </a:spcBef>
            </a:pPr>
            <a:r>
              <a:rPr sz="1000" spc="-15" dirty="0">
                <a:latin typeface="Trebuchet MS"/>
                <a:cs typeface="Trebuchet MS"/>
              </a:rPr>
              <a:t>●</a:t>
            </a:r>
            <a:endParaRPr sz="1000">
              <a:latin typeface="Trebuchet MS"/>
              <a:cs typeface="Trebuchet MS"/>
            </a:endParaRPr>
          </a:p>
        </p:txBody>
      </p:sp>
      <p:sp>
        <p:nvSpPr>
          <p:cNvPr id="4" name="object 4"/>
          <p:cNvSpPr txBox="1"/>
          <p:nvPr/>
        </p:nvSpPr>
        <p:spPr>
          <a:xfrm>
            <a:off x="381000" y="1851355"/>
            <a:ext cx="100965" cy="181610"/>
          </a:xfrm>
          <a:prstGeom prst="rect">
            <a:avLst/>
          </a:prstGeom>
        </p:spPr>
        <p:txBody>
          <a:bodyPr vert="horz" wrap="square" lIns="0" tIns="15240" rIns="0" bIns="0" rtlCol="0">
            <a:spAutoFit/>
          </a:bodyPr>
          <a:lstStyle/>
          <a:p>
            <a:pPr marL="12700">
              <a:lnSpc>
                <a:spcPct val="100000"/>
              </a:lnSpc>
              <a:spcBef>
                <a:spcPts val="120"/>
              </a:spcBef>
            </a:pPr>
            <a:r>
              <a:rPr sz="1000" spc="-15" dirty="0">
                <a:latin typeface="Trebuchet MS"/>
                <a:cs typeface="Trebuchet MS"/>
              </a:rPr>
              <a:t>●</a:t>
            </a:r>
            <a:endParaRPr sz="1000">
              <a:latin typeface="Trebuchet MS"/>
              <a:cs typeface="Trebuchet MS"/>
            </a:endParaRPr>
          </a:p>
        </p:txBody>
      </p:sp>
      <p:sp>
        <p:nvSpPr>
          <p:cNvPr id="5" name="object 5"/>
          <p:cNvSpPr txBox="1"/>
          <p:nvPr/>
        </p:nvSpPr>
        <p:spPr>
          <a:xfrm>
            <a:off x="381000" y="2613355"/>
            <a:ext cx="100965" cy="181610"/>
          </a:xfrm>
          <a:prstGeom prst="rect">
            <a:avLst/>
          </a:prstGeom>
        </p:spPr>
        <p:txBody>
          <a:bodyPr vert="horz" wrap="square" lIns="0" tIns="15240" rIns="0" bIns="0" rtlCol="0">
            <a:spAutoFit/>
          </a:bodyPr>
          <a:lstStyle/>
          <a:p>
            <a:pPr marL="12700">
              <a:lnSpc>
                <a:spcPct val="100000"/>
              </a:lnSpc>
              <a:spcBef>
                <a:spcPts val="120"/>
              </a:spcBef>
            </a:pPr>
            <a:r>
              <a:rPr sz="1000" spc="-15" dirty="0">
                <a:latin typeface="Trebuchet MS"/>
                <a:cs typeface="Trebuchet MS"/>
              </a:rPr>
              <a:t>●</a:t>
            </a:r>
            <a:endParaRPr sz="1000">
              <a:latin typeface="Trebuchet MS"/>
              <a:cs typeface="Trebuchet MS"/>
            </a:endParaRPr>
          </a:p>
        </p:txBody>
      </p:sp>
      <p:sp>
        <p:nvSpPr>
          <p:cNvPr id="6" name="object 6"/>
          <p:cNvSpPr txBox="1"/>
          <p:nvPr/>
        </p:nvSpPr>
        <p:spPr>
          <a:xfrm>
            <a:off x="381000" y="3375355"/>
            <a:ext cx="100965" cy="181610"/>
          </a:xfrm>
          <a:prstGeom prst="rect">
            <a:avLst/>
          </a:prstGeom>
        </p:spPr>
        <p:txBody>
          <a:bodyPr vert="horz" wrap="square" lIns="0" tIns="15240" rIns="0" bIns="0" rtlCol="0">
            <a:spAutoFit/>
          </a:bodyPr>
          <a:lstStyle/>
          <a:p>
            <a:pPr marL="12700">
              <a:lnSpc>
                <a:spcPct val="100000"/>
              </a:lnSpc>
              <a:spcBef>
                <a:spcPts val="120"/>
              </a:spcBef>
            </a:pPr>
            <a:r>
              <a:rPr sz="1000" spc="-15" dirty="0">
                <a:latin typeface="Trebuchet MS"/>
                <a:cs typeface="Trebuchet MS"/>
              </a:rPr>
              <a:t>●</a:t>
            </a:r>
            <a:endParaRPr sz="1000">
              <a:latin typeface="Trebuchet MS"/>
              <a:cs typeface="Trebuchet MS"/>
            </a:endParaRPr>
          </a:p>
        </p:txBody>
      </p:sp>
      <p:sp>
        <p:nvSpPr>
          <p:cNvPr id="7" name="object 7"/>
          <p:cNvSpPr txBox="1"/>
          <p:nvPr/>
        </p:nvSpPr>
        <p:spPr>
          <a:xfrm>
            <a:off x="609600" y="981455"/>
            <a:ext cx="8901430" cy="2670810"/>
          </a:xfrm>
          <a:prstGeom prst="rect">
            <a:avLst/>
          </a:prstGeom>
        </p:spPr>
        <p:txBody>
          <a:bodyPr vert="horz" wrap="square" lIns="0" tIns="46990" rIns="0" bIns="0" rtlCol="0">
            <a:spAutoFit/>
          </a:bodyPr>
          <a:lstStyle/>
          <a:p>
            <a:pPr marL="12700" marR="1261110">
              <a:lnSpc>
                <a:spcPts val="2500"/>
              </a:lnSpc>
              <a:spcBef>
                <a:spcPts val="370"/>
              </a:spcBef>
            </a:pPr>
            <a:r>
              <a:rPr sz="2250" spc="10" dirty="0">
                <a:latin typeface="Arial"/>
                <a:cs typeface="Arial"/>
              </a:rPr>
              <a:t>A process </a:t>
            </a:r>
            <a:r>
              <a:rPr sz="2250" spc="5" dirty="0">
                <a:latin typeface="Arial"/>
                <a:cs typeface="Arial"/>
              </a:rPr>
              <a:t>for </a:t>
            </a:r>
            <a:r>
              <a:rPr sz="2250" spc="10" dirty="0">
                <a:latin typeface="Arial"/>
                <a:cs typeface="Arial"/>
              </a:rPr>
              <a:t>a </a:t>
            </a:r>
            <a:r>
              <a:rPr sz="2250" spc="5" dirty="0">
                <a:latin typeface="Arial"/>
                <a:cs typeface="Arial"/>
              </a:rPr>
              <a:t>certain type of </a:t>
            </a:r>
            <a:r>
              <a:rPr sz="2250" spc="10" dirty="0">
                <a:latin typeface="Arial"/>
                <a:cs typeface="Arial"/>
              </a:rPr>
              <a:t>ore </a:t>
            </a:r>
            <a:r>
              <a:rPr sz="2250" spc="5" dirty="0">
                <a:latin typeface="Arial"/>
                <a:cs typeface="Arial"/>
              </a:rPr>
              <a:t>is </a:t>
            </a:r>
            <a:r>
              <a:rPr sz="2250" spc="10" dirty="0">
                <a:latin typeface="Arial"/>
                <a:cs typeface="Arial"/>
              </a:rPr>
              <a:t>designed </a:t>
            </a:r>
            <a:r>
              <a:rPr sz="2250" spc="5" dirty="0">
                <a:latin typeface="Arial"/>
                <a:cs typeface="Arial"/>
              </a:rPr>
              <a:t>to </a:t>
            </a:r>
            <a:r>
              <a:rPr sz="2250" spc="10" dirty="0">
                <a:latin typeface="Arial"/>
                <a:cs typeface="Arial"/>
              </a:rPr>
              <a:t>reduce</a:t>
            </a:r>
            <a:r>
              <a:rPr sz="2250" spc="-140" dirty="0">
                <a:latin typeface="Arial"/>
                <a:cs typeface="Arial"/>
              </a:rPr>
              <a:t> </a:t>
            </a:r>
            <a:r>
              <a:rPr sz="2250" spc="5" dirty="0">
                <a:latin typeface="Arial"/>
                <a:cs typeface="Arial"/>
              </a:rPr>
              <a:t>the  concentration of impurities to less than</a:t>
            </a:r>
            <a:r>
              <a:rPr sz="2250" spc="10" dirty="0">
                <a:latin typeface="Arial"/>
                <a:cs typeface="Arial"/>
              </a:rPr>
              <a:t> 2%.</a:t>
            </a:r>
            <a:endParaRPr sz="2250">
              <a:latin typeface="Arial"/>
              <a:cs typeface="Arial"/>
            </a:endParaRPr>
          </a:p>
          <a:p>
            <a:pPr marL="12700" marR="74295">
              <a:lnSpc>
                <a:spcPts val="2500"/>
              </a:lnSpc>
              <a:spcBef>
                <a:spcPts val="1000"/>
              </a:spcBef>
            </a:pPr>
            <a:r>
              <a:rPr sz="2250" dirty="0">
                <a:latin typeface="Arial"/>
                <a:cs typeface="Arial"/>
              </a:rPr>
              <a:t>It </a:t>
            </a:r>
            <a:r>
              <a:rPr sz="2250" spc="5" dirty="0">
                <a:latin typeface="Arial"/>
                <a:cs typeface="Arial"/>
              </a:rPr>
              <a:t>is </a:t>
            </a:r>
            <a:r>
              <a:rPr sz="2250" spc="10" dirty="0">
                <a:latin typeface="Arial"/>
                <a:cs typeface="Arial"/>
              </a:rPr>
              <a:t>known </a:t>
            </a:r>
            <a:r>
              <a:rPr sz="2250" spc="5" dirty="0">
                <a:latin typeface="Arial"/>
                <a:cs typeface="Arial"/>
              </a:rPr>
              <a:t>that the </a:t>
            </a:r>
            <a:r>
              <a:rPr sz="2250" spc="10" dirty="0">
                <a:latin typeface="Arial"/>
                <a:cs typeface="Arial"/>
              </a:rPr>
              <a:t>standard </a:t>
            </a:r>
            <a:r>
              <a:rPr sz="2250" spc="5" dirty="0">
                <a:latin typeface="Arial"/>
                <a:cs typeface="Arial"/>
              </a:rPr>
              <a:t>deviation of impurities for </a:t>
            </a:r>
            <a:r>
              <a:rPr sz="2250" spc="10" dirty="0">
                <a:latin typeface="Arial"/>
                <a:cs typeface="Arial"/>
              </a:rPr>
              <a:t>processed ore  </a:t>
            </a:r>
            <a:r>
              <a:rPr sz="2250" spc="5" dirty="0">
                <a:latin typeface="Arial"/>
                <a:cs typeface="Arial"/>
              </a:rPr>
              <a:t>is</a:t>
            </a:r>
            <a:r>
              <a:rPr sz="2250" dirty="0">
                <a:latin typeface="Arial"/>
                <a:cs typeface="Arial"/>
              </a:rPr>
              <a:t> </a:t>
            </a:r>
            <a:r>
              <a:rPr sz="2250" spc="10" dirty="0">
                <a:latin typeface="Arial"/>
                <a:cs typeface="Arial"/>
              </a:rPr>
              <a:t>0.6%.</a:t>
            </a:r>
            <a:endParaRPr sz="2250">
              <a:latin typeface="Arial"/>
              <a:cs typeface="Arial"/>
            </a:endParaRPr>
          </a:p>
          <a:p>
            <a:pPr marL="12700" marR="5080">
              <a:lnSpc>
                <a:spcPts val="2600"/>
              </a:lnSpc>
              <a:spcBef>
                <a:spcPts val="919"/>
              </a:spcBef>
            </a:pPr>
            <a:r>
              <a:rPr sz="2250" spc="10" dirty="0">
                <a:latin typeface="Arial"/>
                <a:cs typeface="Arial"/>
              </a:rPr>
              <a:t>Let µ represent </a:t>
            </a:r>
            <a:r>
              <a:rPr sz="2250" spc="5" dirty="0">
                <a:latin typeface="Arial"/>
                <a:cs typeface="Arial"/>
              </a:rPr>
              <a:t>the </a:t>
            </a:r>
            <a:r>
              <a:rPr sz="2250" spc="10" dirty="0">
                <a:latin typeface="Arial"/>
                <a:cs typeface="Arial"/>
              </a:rPr>
              <a:t>mean </a:t>
            </a:r>
            <a:r>
              <a:rPr sz="2250" spc="5" dirty="0">
                <a:latin typeface="Arial"/>
                <a:cs typeface="Arial"/>
              </a:rPr>
              <a:t>impurity level, in percent, for </a:t>
            </a:r>
            <a:r>
              <a:rPr sz="2250" spc="10" dirty="0">
                <a:latin typeface="Arial"/>
                <a:cs typeface="Arial"/>
              </a:rPr>
              <a:t>ore specimens  </a:t>
            </a:r>
            <a:r>
              <a:rPr sz="2250" spc="5" dirty="0">
                <a:latin typeface="Arial"/>
                <a:cs typeface="Arial"/>
              </a:rPr>
              <a:t>treated </a:t>
            </a:r>
            <a:r>
              <a:rPr sz="2250" spc="10" dirty="0">
                <a:latin typeface="Arial"/>
                <a:cs typeface="Arial"/>
              </a:rPr>
              <a:t>by </a:t>
            </a:r>
            <a:r>
              <a:rPr sz="2250" spc="5" dirty="0">
                <a:latin typeface="Arial"/>
                <a:cs typeface="Arial"/>
              </a:rPr>
              <a:t>this</a:t>
            </a:r>
            <a:r>
              <a:rPr sz="2250" spc="-5" dirty="0">
                <a:latin typeface="Arial"/>
                <a:cs typeface="Arial"/>
              </a:rPr>
              <a:t> </a:t>
            </a:r>
            <a:r>
              <a:rPr sz="2250" spc="10" dirty="0">
                <a:latin typeface="Arial"/>
                <a:cs typeface="Arial"/>
              </a:rPr>
              <a:t>process.</a:t>
            </a:r>
            <a:endParaRPr sz="2250">
              <a:latin typeface="Arial"/>
              <a:cs typeface="Arial"/>
            </a:endParaRPr>
          </a:p>
          <a:p>
            <a:pPr marL="12700">
              <a:lnSpc>
                <a:spcPct val="100000"/>
              </a:lnSpc>
              <a:spcBef>
                <a:spcPts val="730"/>
              </a:spcBef>
            </a:pPr>
            <a:r>
              <a:rPr sz="2250" spc="10" dirty="0">
                <a:latin typeface="Arial"/>
                <a:cs typeface="Arial"/>
              </a:rPr>
              <a:t>The </a:t>
            </a:r>
            <a:r>
              <a:rPr sz="2250" spc="5" dirty="0">
                <a:latin typeface="Arial"/>
                <a:cs typeface="Arial"/>
              </a:rPr>
              <a:t>impurity of </a:t>
            </a:r>
            <a:r>
              <a:rPr sz="2250" spc="10" dirty="0">
                <a:latin typeface="Arial"/>
                <a:cs typeface="Arial"/>
              </a:rPr>
              <a:t>80 ore specimens </a:t>
            </a:r>
            <a:r>
              <a:rPr sz="2250" spc="5" dirty="0">
                <a:latin typeface="Arial"/>
                <a:cs typeface="Arial"/>
              </a:rPr>
              <a:t>is </a:t>
            </a:r>
            <a:r>
              <a:rPr sz="2250" spc="10" dirty="0">
                <a:latin typeface="Arial"/>
                <a:cs typeface="Arial"/>
              </a:rPr>
              <a:t>measured, and a </a:t>
            </a:r>
            <a:r>
              <a:rPr sz="2250" spc="5" dirty="0">
                <a:latin typeface="Arial"/>
                <a:cs typeface="Arial"/>
              </a:rPr>
              <a:t>test of</a:t>
            </a:r>
            <a:r>
              <a:rPr sz="2250" spc="-20" dirty="0">
                <a:latin typeface="Arial"/>
                <a:cs typeface="Arial"/>
              </a:rPr>
              <a:t> </a:t>
            </a:r>
            <a:r>
              <a:rPr sz="2250" spc="5" dirty="0">
                <a:latin typeface="Arial"/>
                <a:cs typeface="Arial"/>
              </a:rPr>
              <a:t>the</a:t>
            </a:r>
            <a:endParaRPr sz="2250">
              <a:latin typeface="Arial"/>
              <a:cs typeface="Arial"/>
            </a:endParaRPr>
          </a:p>
        </p:txBody>
      </p:sp>
      <p:sp>
        <p:nvSpPr>
          <p:cNvPr id="8" name="object 8"/>
          <p:cNvSpPr txBox="1"/>
          <p:nvPr/>
        </p:nvSpPr>
        <p:spPr>
          <a:xfrm>
            <a:off x="2277605" y="3848922"/>
            <a:ext cx="2451100" cy="256540"/>
          </a:xfrm>
          <a:prstGeom prst="rect">
            <a:avLst/>
          </a:prstGeom>
        </p:spPr>
        <p:txBody>
          <a:bodyPr vert="horz" wrap="square" lIns="0" tIns="14605" rIns="0" bIns="0" rtlCol="0">
            <a:spAutoFit/>
          </a:bodyPr>
          <a:lstStyle/>
          <a:p>
            <a:pPr marL="12700">
              <a:lnSpc>
                <a:spcPct val="100000"/>
              </a:lnSpc>
              <a:spcBef>
                <a:spcPts val="115"/>
              </a:spcBef>
              <a:tabLst>
                <a:tab pos="2330450" algn="l"/>
              </a:tabLst>
            </a:pPr>
            <a:r>
              <a:rPr sz="1500" b="1" spc="5" dirty="0">
                <a:solidFill>
                  <a:srgbClr val="3465A4"/>
                </a:solidFill>
                <a:latin typeface="Arial"/>
                <a:cs typeface="Arial"/>
              </a:rPr>
              <a:t>0	1</a:t>
            </a:r>
            <a:endParaRPr sz="1500">
              <a:latin typeface="Arial"/>
              <a:cs typeface="Arial"/>
            </a:endParaRPr>
          </a:p>
        </p:txBody>
      </p:sp>
      <p:sp>
        <p:nvSpPr>
          <p:cNvPr id="9" name="object 9"/>
          <p:cNvSpPr txBox="1"/>
          <p:nvPr/>
        </p:nvSpPr>
        <p:spPr>
          <a:xfrm>
            <a:off x="609600" y="3597655"/>
            <a:ext cx="7398384" cy="372110"/>
          </a:xfrm>
          <a:prstGeom prst="rect">
            <a:avLst/>
          </a:prstGeom>
        </p:spPr>
        <p:txBody>
          <a:bodyPr vert="horz" wrap="square" lIns="0" tIns="15240" rIns="0" bIns="0" rtlCol="0">
            <a:spAutoFit/>
          </a:bodyPr>
          <a:lstStyle/>
          <a:p>
            <a:pPr marL="12700">
              <a:lnSpc>
                <a:spcPct val="100000"/>
              </a:lnSpc>
              <a:spcBef>
                <a:spcPts val="120"/>
              </a:spcBef>
              <a:tabLst>
                <a:tab pos="1867535" algn="l"/>
                <a:tab pos="4185920" algn="l"/>
              </a:tabLst>
            </a:pPr>
            <a:r>
              <a:rPr sz="2250" spc="10" dirty="0">
                <a:latin typeface="Arial"/>
                <a:cs typeface="Arial"/>
              </a:rPr>
              <a:t>hypothesis</a:t>
            </a:r>
            <a:r>
              <a:rPr sz="2250" dirty="0">
                <a:latin typeface="Arial"/>
                <a:cs typeface="Arial"/>
              </a:rPr>
              <a:t> </a:t>
            </a:r>
            <a:r>
              <a:rPr sz="2250" b="1" spc="15" dirty="0">
                <a:solidFill>
                  <a:srgbClr val="3465A4"/>
                </a:solidFill>
                <a:latin typeface="Arial"/>
                <a:cs typeface="Arial"/>
              </a:rPr>
              <a:t>H	</a:t>
            </a:r>
            <a:r>
              <a:rPr sz="2250" b="1" spc="5" dirty="0">
                <a:solidFill>
                  <a:srgbClr val="3465A4"/>
                </a:solidFill>
                <a:latin typeface="Arial"/>
                <a:cs typeface="Arial"/>
              </a:rPr>
              <a:t>: </a:t>
            </a:r>
            <a:r>
              <a:rPr sz="2250" b="1" spc="90" dirty="0">
                <a:solidFill>
                  <a:srgbClr val="3465A4"/>
                </a:solidFill>
                <a:latin typeface="Arial"/>
                <a:cs typeface="Arial"/>
              </a:rPr>
              <a:t>µ </a:t>
            </a:r>
            <a:r>
              <a:rPr sz="2250" b="1" spc="10" dirty="0">
                <a:solidFill>
                  <a:srgbClr val="3465A4"/>
                </a:solidFill>
                <a:latin typeface="Arial"/>
                <a:cs typeface="Arial"/>
              </a:rPr>
              <a:t>≥ 2</a:t>
            </a:r>
            <a:r>
              <a:rPr sz="2250" b="1" spc="-75" dirty="0">
                <a:solidFill>
                  <a:srgbClr val="3465A4"/>
                </a:solidFill>
                <a:latin typeface="Arial"/>
                <a:cs typeface="Arial"/>
              </a:rPr>
              <a:t> </a:t>
            </a:r>
            <a:r>
              <a:rPr sz="2250" b="1" spc="10" dirty="0">
                <a:solidFill>
                  <a:srgbClr val="3465A4"/>
                </a:solidFill>
                <a:latin typeface="Arial"/>
                <a:cs typeface="Arial"/>
              </a:rPr>
              <a:t>versus</a:t>
            </a:r>
            <a:r>
              <a:rPr sz="2250" b="1" spc="5" dirty="0">
                <a:solidFill>
                  <a:srgbClr val="3465A4"/>
                </a:solidFill>
                <a:latin typeface="Arial"/>
                <a:cs typeface="Arial"/>
              </a:rPr>
              <a:t> </a:t>
            </a:r>
            <a:r>
              <a:rPr sz="2250" b="1" spc="15" dirty="0">
                <a:solidFill>
                  <a:srgbClr val="3465A4"/>
                </a:solidFill>
                <a:latin typeface="Arial"/>
                <a:cs typeface="Arial"/>
              </a:rPr>
              <a:t>H	</a:t>
            </a:r>
            <a:r>
              <a:rPr sz="2250" b="1" spc="5" dirty="0">
                <a:solidFill>
                  <a:srgbClr val="3465A4"/>
                </a:solidFill>
                <a:latin typeface="Arial"/>
                <a:cs typeface="Arial"/>
              </a:rPr>
              <a:t>: </a:t>
            </a:r>
            <a:r>
              <a:rPr sz="2250" b="1" spc="90" dirty="0">
                <a:solidFill>
                  <a:srgbClr val="3465A4"/>
                </a:solidFill>
                <a:latin typeface="Arial"/>
                <a:cs typeface="Arial"/>
              </a:rPr>
              <a:t>µ </a:t>
            </a:r>
            <a:r>
              <a:rPr sz="2250" b="1" spc="10" dirty="0">
                <a:solidFill>
                  <a:srgbClr val="3465A4"/>
                </a:solidFill>
                <a:latin typeface="Arial"/>
                <a:cs typeface="Arial"/>
              </a:rPr>
              <a:t>&lt; 2 </a:t>
            </a:r>
            <a:r>
              <a:rPr sz="2250" spc="5" dirty="0">
                <a:latin typeface="Arial"/>
                <a:cs typeface="Arial"/>
              </a:rPr>
              <a:t>will </a:t>
            </a:r>
            <a:r>
              <a:rPr sz="2250" spc="10" dirty="0">
                <a:latin typeface="Arial"/>
                <a:cs typeface="Arial"/>
              </a:rPr>
              <a:t>be</a:t>
            </a:r>
            <a:r>
              <a:rPr sz="2250" spc="-160" dirty="0">
                <a:latin typeface="Arial"/>
                <a:cs typeface="Arial"/>
              </a:rPr>
              <a:t> </a:t>
            </a:r>
            <a:r>
              <a:rPr sz="2250" spc="10" dirty="0">
                <a:latin typeface="Arial"/>
                <a:cs typeface="Arial"/>
              </a:rPr>
              <a:t>performed.</a:t>
            </a:r>
            <a:endParaRPr sz="2250">
              <a:latin typeface="Arial"/>
              <a:cs typeface="Arial"/>
            </a:endParaRPr>
          </a:p>
        </p:txBody>
      </p:sp>
      <p:sp>
        <p:nvSpPr>
          <p:cNvPr id="10" name="object 10"/>
          <p:cNvSpPr txBox="1"/>
          <p:nvPr/>
        </p:nvSpPr>
        <p:spPr>
          <a:xfrm>
            <a:off x="7132053" y="4839522"/>
            <a:ext cx="132715" cy="256540"/>
          </a:xfrm>
          <a:prstGeom prst="rect">
            <a:avLst/>
          </a:prstGeom>
        </p:spPr>
        <p:txBody>
          <a:bodyPr vert="horz" wrap="square" lIns="0" tIns="14605" rIns="0" bIns="0" rtlCol="0">
            <a:spAutoFit/>
          </a:bodyPr>
          <a:lstStyle/>
          <a:p>
            <a:pPr marL="12700">
              <a:lnSpc>
                <a:spcPct val="100000"/>
              </a:lnSpc>
              <a:spcBef>
                <a:spcPts val="115"/>
              </a:spcBef>
            </a:pPr>
            <a:r>
              <a:rPr sz="1500" b="1" spc="5" dirty="0">
                <a:latin typeface="Arial"/>
                <a:cs typeface="Arial"/>
              </a:rPr>
              <a:t>0</a:t>
            </a:r>
            <a:endParaRPr sz="1500">
              <a:latin typeface="Arial"/>
              <a:cs typeface="Arial"/>
            </a:endParaRPr>
          </a:p>
        </p:txBody>
      </p:sp>
      <p:sp>
        <p:nvSpPr>
          <p:cNvPr id="11" name="object 11"/>
          <p:cNvSpPr txBox="1"/>
          <p:nvPr/>
        </p:nvSpPr>
        <p:spPr>
          <a:xfrm>
            <a:off x="381000" y="4045508"/>
            <a:ext cx="9337040" cy="914400"/>
          </a:xfrm>
          <a:prstGeom prst="rect">
            <a:avLst/>
          </a:prstGeom>
        </p:spPr>
        <p:txBody>
          <a:bodyPr vert="horz" wrap="square" lIns="0" tIns="113664" rIns="0" bIns="0" rtlCol="0">
            <a:spAutoFit/>
          </a:bodyPr>
          <a:lstStyle/>
          <a:p>
            <a:pPr marL="333375" indent="-320675">
              <a:lnSpc>
                <a:spcPct val="100000"/>
              </a:lnSpc>
              <a:spcBef>
                <a:spcPts val="894"/>
              </a:spcBef>
              <a:buAutoNum type="alphaLcPeriod"/>
              <a:tabLst>
                <a:tab pos="334010" algn="l"/>
              </a:tabLst>
            </a:pPr>
            <a:r>
              <a:rPr sz="2250" b="1" dirty="0">
                <a:latin typeface="Arial"/>
                <a:cs typeface="Arial"/>
              </a:rPr>
              <a:t>If </a:t>
            </a:r>
            <a:r>
              <a:rPr sz="2250" b="1" spc="5" dirty="0">
                <a:latin typeface="Arial"/>
                <a:cs typeface="Arial"/>
              </a:rPr>
              <a:t>the test is </a:t>
            </a:r>
            <a:r>
              <a:rPr sz="2250" b="1" spc="10" dirty="0">
                <a:latin typeface="Arial"/>
                <a:cs typeface="Arial"/>
              </a:rPr>
              <a:t>made </a:t>
            </a:r>
            <a:r>
              <a:rPr sz="2250" b="1" spc="5" dirty="0">
                <a:latin typeface="Arial"/>
                <a:cs typeface="Arial"/>
              </a:rPr>
              <a:t>at the </a:t>
            </a:r>
            <a:r>
              <a:rPr sz="2250" b="1" spc="15" dirty="0">
                <a:latin typeface="Arial"/>
                <a:cs typeface="Arial"/>
              </a:rPr>
              <a:t>5% </a:t>
            </a:r>
            <a:r>
              <a:rPr sz="2250" b="1" spc="5" dirty="0">
                <a:latin typeface="Arial"/>
                <a:cs typeface="Arial"/>
              </a:rPr>
              <a:t>level, </a:t>
            </a:r>
            <a:r>
              <a:rPr sz="2250" b="1" spc="10" dirty="0">
                <a:latin typeface="Arial"/>
                <a:cs typeface="Arial"/>
              </a:rPr>
              <a:t>what </a:t>
            </a:r>
            <a:r>
              <a:rPr sz="2250" b="1" spc="5" dirty="0">
                <a:latin typeface="Arial"/>
                <a:cs typeface="Arial"/>
              </a:rPr>
              <a:t>is the rejection</a:t>
            </a:r>
            <a:r>
              <a:rPr sz="2250" b="1" spc="35" dirty="0">
                <a:latin typeface="Arial"/>
                <a:cs typeface="Arial"/>
              </a:rPr>
              <a:t> </a:t>
            </a:r>
            <a:r>
              <a:rPr sz="2250" b="1" spc="5" dirty="0">
                <a:latin typeface="Arial"/>
                <a:cs typeface="Arial"/>
              </a:rPr>
              <a:t>region?</a:t>
            </a:r>
            <a:endParaRPr sz="2250">
              <a:latin typeface="Arial"/>
              <a:cs typeface="Arial"/>
            </a:endParaRPr>
          </a:p>
          <a:p>
            <a:pPr marL="349250" indent="-336550">
              <a:lnSpc>
                <a:spcPct val="100000"/>
              </a:lnSpc>
              <a:spcBef>
                <a:spcPts val="800"/>
              </a:spcBef>
              <a:buAutoNum type="alphaLcPeriod"/>
              <a:tabLst>
                <a:tab pos="349885" algn="l"/>
                <a:tab pos="6950709" algn="l"/>
              </a:tabLst>
            </a:pPr>
            <a:r>
              <a:rPr sz="2250" b="1" dirty="0">
                <a:latin typeface="Arial"/>
                <a:cs typeface="Arial"/>
              </a:rPr>
              <a:t>If </a:t>
            </a:r>
            <a:r>
              <a:rPr sz="2250" b="1" spc="5" dirty="0">
                <a:latin typeface="Arial"/>
                <a:cs typeface="Arial"/>
              </a:rPr>
              <a:t>the </a:t>
            </a:r>
            <a:r>
              <a:rPr sz="2250" b="1" spc="10" dirty="0">
                <a:latin typeface="Arial"/>
                <a:cs typeface="Arial"/>
              </a:rPr>
              <a:t>sample mean </a:t>
            </a:r>
            <a:r>
              <a:rPr sz="2250" b="1" spc="5" dirty="0">
                <a:latin typeface="Arial"/>
                <a:cs typeface="Arial"/>
              </a:rPr>
              <a:t>impurity level is 1.85,</a:t>
            </a:r>
            <a:r>
              <a:rPr sz="2250" b="1" spc="80" dirty="0">
                <a:latin typeface="Arial"/>
                <a:cs typeface="Arial"/>
              </a:rPr>
              <a:t> </a:t>
            </a:r>
            <a:r>
              <a:rPr sz="2250" b="1" spc="5" dirty="0">
                <a:latin typeface="Arial"/>
                <a:cs typeface="Arial"/>
              </a:rPr>
              <a:t>will</a:t>
            </a:r>
            <a:r>
              <a:rPr sz="2250" b="1" spc="15" dirty="0">
                <a:latin typeface="Arial"/>
                <a:cs typeface="Arial"/>
              </a:rPr>
              <a:t> H	</a:t>
            </a:r>
            <a:r>
              <a:rPr sz="2250" b="1" spc="10" dirty="0">
                <a:latin typeface="Arial"/>
                <a:cs typeface="Arial"/>
              </a:rPr>
              <a:t>be </a:t>
            </a:r>
            <a:r>
              <a:rPr sz="2250" b="1" spc="5" dirty="0">
                <a:latin typeface="Arial"/>
                <a:cs typeface="Arial"/>
              </a:rPr>
              <a:t>rejected at</a:t>
            </a:r>
            <a:r>
              <a:rPr sz="2250" b="1" spc="-35" dirty="0">
                <a:latin typeface="Arial"/>
                <a:cs typeface="Arial"/>
              </a:rPr>
              <a:t> </a:t>
            </a:r>
            <a:r>
              <a:rPr sz="2250" b="1" spc="5" dirty="0">
                <a:latin typeface="Arial"/>
                <a:cs typeface="Arial"/>
              </a:rPr>
              <a:t>the</a:t>
            </a:r>
            <a:endParaRPr sz="2250">
              <a:latin typeface="Arial"/>
              <a:cs typeface="Arial"/>
            </a:endParaRPr>
          </a:p>
        </p:txBody>
      </p:sp>
      <p:sp>
        <p:nvSpPr>
          <p:cNvPr id="12" name="object 12"/>
          <p:cNvSpPr txBox="1"/>
          <p:nvPr/>
        </p:nvSpPr>
        <p:spPr>
          <a:xfrm>
            <a:off x="381000" y="4909108"/>
            <a:ext cx="9241155" cy="1790700"/>
          </a:xfrm>
          <a:prstGeom prst="rect">
            <a:avLst/>
          </a:prstGeom>
        </p:spPr>
        <p:txBody>
          <a:bodyPr vert="horz" wrap="square" lIns="0" tIns="113664" rIns="0" bIns="0" rtlCol="0">
            <a:spAutoFit/>
          </a:bodyPr>
          <a:lstStyle/>
          <a:p>
            <a:pPr marL="342900">
              <a:lnSpc>
                <a:spcPct val="100000"/>
              </a:lnSpc>
              <a:spcBef>
                <a:spcPts val="894"/>
              </a:spcBef>
            </a:pPr>
            <a:r>
              <a:rPr sz="2250" b="1" spc="10" dirty="0">
                <a:latin typeface="Arial"/>
                <a:cs typeface="Arial"/>
              </a:rPr>
              <a:t>10%</a:t>
            </a:r>
            <a:r>
              <a:rPr sz="2250" b="1" dirty="0">
                <a:latin typeface="Arial"/>
                <a:cs typeface="Arial"/>
              </a:rPr>
              <a:t> </a:t>
            </a:r>
            <a:r>
              <a:rPr sz="2250" b="1" spc="10" dirty="0">
                <a:latin typeface="Arial"/>
                <a:cs typeface="Arial"/>
              </a:rPr>
              <a:t>level?</a:t>
            </a:r>
            <a:endParaRPr sz="2250">
              <a:latin typeface="Arial"/>
              <a:cs typeface="Arial"/>
            </a:endParaRPr>
          </a:p>
          <a:p>
            <a:pPr marL="342900" indent="-330200">
              <a:lnSpc>
                <a:spcPts val="2335"/>
              </a:lnSpc>
              <a:spcBef>
                <a:spcPts val="800"/>
              </a:spcBef>
              <a:buAutoNum type="alphaLcPeriod" startAt="3"/>
              <a:tabLst>
                <a:tab pos="334010" algn="l"/>
                <a:tab pos="5459095" algn="l"/>
              </a:tabLst>
            </a:pPr>
            <a:r>
              <a:rPr sz="2250" b="1" dirty="0">
                <a:latin typeface="Arial"/>
                <a:cs typeface="Arial"/>
              </a:rPr>
              <a:t>If </a:t>
            </a:r>
            <a:r>
              <a:rPr sz="2250" b="1" spc="5" dirty="0">
                <a:latin typeface="Arial"/>
                <a:cs typeface="Arial"/>
              </a:rPr>
              <a:t>the </a:t>
            </a:r>
            <a:r>
              <a:rPr sz="2250" b="1" spc="10" dirty="0">
                <a:latin typeface="Arial"/>
                <a:cs typeface="Arial"/>
              </a:rPr>
              <a:t>sample mean pH </a:t>
            </a:r>
            <a:r>
              <a:rPr sz="2250" b="1" spc="5" dirty="0">
                <a:latin typeface="Arial"/>
                <a:cs typeface="Arial"/>
              </a:rPr>
              <a:t>is 1.85,</a:t>
            </a:r>
            <a:r>
              <a:rPr sz="2250" b="1" spc="45" dirty="0">
                <a:latin typeface="Arial"/>
                <a:cs typeface="Arial"/>
              </a:rPr>
              <a:t> </a:t>
            </a:r>
            <a:r>
              <a:rPr sz="2250" b="1" spc="5" dirty="0">
                <a:latin typeface="Arial"/>
                <a:cs typeface="Arial"/>
              </a:rPr>
              <a:t>will</a:t>
            </a:r>
            <a:r>
              <a:rPr sz="2250" b="1" spc="10" dirty="0">
                <a:latin typeface="Arial"/>
                <a:cs typeface="Arial"/>
              </a:rPr>
              <a:t> </a:t>
            </a:r>
            <a:r>
              <a:rPr sz="2250" b="1" spc="15" dirty="0">
                <a:latin typeface="Arial"/>
                <a:cs typeface="Arial"/>
              </a:rPr>
              <a:t>H	</a:t>
            </a:r>
            <a:r>
              <a:rPr sz="2250" b="1" spc="10" dirty="0">
                <a:latin typeface="Arial"/>
                <a:cs typeface="Arial"/>
              </a:rPr>
              <a:t>be </a:t>
            </a:r>
            <a:r>
              <a:rPr sz="2250" b="1" spc="5" dirty="0">
                <a:latin typeface="Arial"/>
                <a:cs typeface="Arial"/>
              </a:rPr>
              <a:t>rejected at the </a:t>
            </a:r>
            <a:r>
              <a:rPr sz="2250" b="1" spc="15" dirty="0">
                <a:latin typeface="Arial"/>
                <a:cs typeface="Arial"/>
              </a:rPr>
              <a:t>1%</a:t>
            </a:r>
            <a:r>
              <a:rPr sz="2250" b="1" spc="-10" dirty="0">
                <a:latin typeface="Arial"/>
                <a:cs typeface="Arial"/>
              </a:rPr>
              <a:t> </a:t>
            </a:r>
            <a:r>
              <a:rPr sz="2250" b="1" spc="5" dirty="0">
                <a:latin typeface="Arial"/>
                <a:cs typeface="Arial"/>
              </a:rPr>
              <a:t>level?</a:t>
            </a:r>
            <a:endParaRPr sz="2250">
              <a:latin typeface="Arial"/>
              <a:cs typeface="Arial"/>
            </a:endParaRPr>
          </a:p>
          <a:p>
            <a:pPr marL="5272405">
              <a:lnSpc>
                <a:spcPts val="1435"/>
              </a:lnSpc>
            </a:pPr>
            <a:r>
              <a:rPr sz="1500" b="1" spc="5" dirty="0">
                <a:latin typeface="Arial"/>
                <a:cs typeface="Arial"/>
              </a:rPr>
              <a:t>0</a:t>
            </a:r>
            <a:endParaRPr sz="1500">
              <a:latin typeface="Arial"/>
              <a:cs typeface="Arial"/>
            </a:endParaRPr>
          </a:p>
          <a:p>
            <a:pPr marL="342900" marR="168910" indent="-330200">
              <a:lnSpc>
                <a:spcPts val="2600"/>
              </a:lnSpc>
              <a:spcBef>
                <a:spcPts val="700"/>
              </a:spcBef>
              <a:buAutoNum type="alphaLcPeriod" startAt="4"/>
              <a:tabLst>
                <a:tab pos="349885" algn="l"/>
              </a:tabLst>
            </a:pPr>
            <a:r>
              <a:rPr sz="2250" b="1" dirty="0">
                <a:latin typeface="Arial"/>
                <a:cs typeface="Arial"/>
              </a:rPr>
              <a:t>If </a:t>
            </a:r>
            <a:r>
              <a:rPr sz="2250" b="1" spc="5" dirty="0">
                <a:latin typeface="Arial"/>
                <a:cs typeface="Arial"/>
              </a:rPr>
              <a:t>the value </a:t>
            </a:r>
            <a:r>
              <a:rPr sz="2250" b="1" spc="10" dirty="0">
                <a:latin typeface="Arial"/>
                <a:cs typeface="Arial"/>
              </a:rPr>
              <a:t>X_bar = </a:t>
            </a:r>
            <a:r>
              <a:rPr sz="2250" b="1" spc="5" dirty="0">
                <a:latin typeface="Arial"/>
                <a:cs typeface="Arial"/>
              </a:rPr>
              <a:t>1.9 is </a:t>
            </a:r>
            <a:r>
              <a:rPr sz="2250" b="1" spc="10" dirty="0">
                <a:latin typeface="Arial"/>
                <a:cs typeface="Arial"/>
              </a:rPr>
              <a:t>a </a:t>
            </a:r>
            <a:r>
              <a:rPr sz="2250" b="1" spc="5" dirty="0">
                <a:latin typeface="Arial"/>
                <a:cs typeface="Arial"/>
              </a:rPr>
              <a:t>critical point, </a:t>
            </a:r>
            <a:r>
              <a:rPr sz="2250" b="1" spc="10" dirty="0">
                <a:latin typeface="Arial"/>
                <a:cs typeface="Arial"/>
              </a:rPr>
              <a:t>what </a:t>
            </a:r>
            <a:r>
              <a:rPr sz="2250" b="1" spc="5" dirty="0">
                <a:latin typeface="Arial"/>
                <a:cs typeface="Arial"/>
              </a:rPr>
              <a:t>is the level of the  </a:t>
            </a:r>
            <a:r>
              <a:rPr sz="2250" b="1" spc="10" dirty="0">
                <a:latin typeface="Arial"/>
                <a:cs typeface="Arial"/>
              </a:rPr>
              <a:t>test?</a:t>
            </a:r>
            <a:endParaRPr sz="2250">
              <a:latin typeface="Arial"/>
              <a:cs typeface="Arial"/>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8500" y="546100"/>
            <a:ext cx="6141720" cy="695960"/>
          </a:xfrm>
          <a:prstGeom prst="rect">
            <a:avLst/>
          </a:prstGeom>
        </p:spPr>
        <p:txBody>
          <a:bodyPr vert="horz" wrap="square" lIns="0" tIns="12700" rIns="0" bIns="0" rtlCol="0">
            <a:spAutoFit/>
          </a:bodyPr>
          <a:lstStyle/>
          <a:p>
            <a:pPr marL="12700">
              <a:lnSpc>
                <a:spcPct val="100000"/>
              </a:lnSpc>
              <a:spcBef>
                <a:spcPts val="100"/>
              </a:spcBef>
              <a:tabLst>
                <a:tab pos="2403475" algn="l"/>
              </a:tabLst>
            </a:pPr>
            <a:r>
              <a:rPr spc="-5" dirty="0"/>
              <a:t>Problem	</a:t>
            </a:r>
            <a:r>
              <a:rPr dirty="0"/>
              <a:t>2(a) :</a:t>
            </a:r>
            <a:r>
              <a:rPr spc="-95" dirty="0"/>
              <a:t> </a:t>
            </a:r>
            <a:r>
              <a:rPr spc="-5" dirty="0"/>
              <a:t>Solution</a:t>
            </a:r>
          </a:p>
        </p:txBody>
      </p:sp>
      <p:sp>
        <p:nvSpPr>
          <p:cNvPr id="3" name="object 3"/>
          <p:cNvSpPr txBox="1"/>
          <p:nvPr/>
        </p:nvSpPr>
        <p:spPr>
          <a:xfrm>
            <a:off x="520700" y="1795068"/>
            <a:ext cx="104139" cy="187960"/>
          </a:xfrm>
          <a:prstGeom prst="rect">
            <a:avLst/>
          </a:prstGeom>
        </p:spPr>
        <p:txBody>
          <a:bodyPr vert="horz" wrap="square" lIns="0" tIns="14604" rIns="0" bIns="0" rtlCol="0">
            <a:spAutoFit/>
          </a:bodyPr>
          <a:lstStyle/>
          <a:p>
            <a:pPr marL="12700">
              <a:lnSpc>
                <a:spcPct val="100000"/>
              </a:lnSpc>
              <a:spcBef>
                <a:spcPts val="114"/>
              </a:spcBef>
            </a:pPr>
            <a:r>
              <a:rPr sz="1050" spc="-20" dirty="0">
                <a:latin typeface="Trebuchet MS"/>
                <a:cs typeface="Trebuchet MS"/>
              </a:rPr>
              <a:t>●</a:t>
            </a:r>
            <a:endParaRPr sz="1050">
              <a:latin typeface="Trebuchet MS"/>
              <a:cs typeface="Trebuchet MS"/>
            </a:endParaRPr>
          </a:p>
        </p:txBody>
      </p:sp>
      <p:sp>
        <p:nvSpPr>
          <p:cNvPr id="4" name="object 4"/>
          <p:cNvSpPr txBox="1"/>
          <p:nvPr/>
        </p:nvSpPr>
        <p:spPr>
          <a:xfrm>
            <a:off x="762000" y="1680464"/>
            <a:ext cx="3385820" cy="386715"/>
          </a:xfrm>
          <a:prstGeom prst="rect">
            <a:avLst/>
          </a:prstGeom>
        </p:spPr>
        <p:txBody>
          <a:bodyPr vert="horz" wrap="square" lIns="0" tIns="14604" rIns="0" bIns="0" rtlCol="0">
            <a:spAutoFit/>
          </a:bodyPr>
          <a:lstStyle/>
          <a:p>
            <a:pPr marL="12700">
              <a:lnSpc>
                <a:spcPct val="100000"/>
              </a:lnSpc>
              <a:spcBef>
                <a:spcPts val="114"/>
              </a:spcBef>
            </a:pPr>
            <a:r>
              <a:rPr sz="2350" spc="5" dirty="0">
                <a:latin typeface="Arial"/>
                <a:cs typeface="Arial"/>
              </a:rPr>
              <a:t>Null distribution of</a:t>
            </a:r>
            <a:r>
              <a:rPr sz="2350" spc="-45" dirty="0">
                <a:latin typeface="Arial"/>
                <a:cs typeface="Arial"/>
              </a:rPr>
              <a:t> </a:t>
            </a:r>
            <a:r>
              <a:rPr sz="2350" spc="5" dirty="0">
                <a:latin typeface="Arial"/>
                <a:cs typeface="Arial"/>
              </a:rPr>
              <a:t>X_bar:</a:t>
            </a:r>
            <a:endParaRPr sz="2350">
              <a:latin typeface="Arial"/>
              <a:cs typeface="Arial"/>
            </a:endParaRPr>
          </a:p>
        </p:txBody>
      </p:sp>
      <p:sp>
        <p:nvSpPr>
          <p:cNvPr id="5" name="object 5"/>
          <p:cNvSpPr txBox="1"/>
          <p:nvPr/>
        </p:nvSpPr>
        <p:spPr>
          <a:xfrm>
            <a:off x="520700" y="2137664"/>
            <a:ext cx="2870200" cy="386715"/>
          </a:xfrm>
          <a:prstGeom prst="rect">
            <a:avLst/>
          </a:prstGeom>
        </p:spPr>
        <p:txBody>
          <a:bodyPr vert="horz" wrap="square" lIns="0" tIns="14604" rIns="0" bIns="0" rtlCol="0">
            <a:spAutoFit/>
          </a:bodyPr>
          <a:lstStyle/>
          <a:p>
            <a:pPr marL="12700">
              <a:lnSpc>
                <a:spcPct val="100000"/>
              </a:lnSpc>
              <a:spcBef>
                <a:spcPts val="114"/>
              </a:spcBef>
            </a:pPr>
            <a:r>
              <a:rPr sz="2350" spc="5" dirty="0">
                <a:latin typeface="Arial"/>
                <a:cs typeface="Arial"/>
              </a:rPr>
              <a:t>X_bar </a:t>
            </a:r>
            <a:r>
              <a:rPr sz="2350" spc="10" dirty="0">
                <a:latin typeface="Arial"/>
                <a:cs typeface="Arial"/>
              </a:rPr>
              <a:t>~ </a:t>
            </a:r>
            <a:r>
              <a:rPr sz="2350" spc="5" dirty="0">
                <a:latin typeface="Arial"/>
                <a:cs typeface="Arial"/>
              </a:rPr>
              <a:t>N(2,</a:t>
            </a:r>
            <a:r>
              <a:rPr sz="2350" spc="-60" dirty="0">
                <a:latin typeface="Arial"/>
                <a:cs typeface="Arial"/>
              </a:rPr>
              <a:t> </a:t>
            </a:r>
            <a:r>
              <a:rPr sz="2350" spc="5" dirty="0">
                <a:latin typeface="Arial"/>
                <a:cs typeface="Arial"/>
              </a:rPr>
              <a:t>0.6</a:t>
            </a:r>
            <a:r>
              <a:rPr sz="2325" spc="7" baseline="53763" dirty="0">
                <a:latin typeface="Arial"/>
                <a:cs typeface="Arial"/>
              </a:rPr>
              <a:t>2</a:t>
            </a:r>
            <a:r>
              <a:rPr sz="2350" spc="5" dirty="0">
                <a:latin typeface="Arial"/>
                <a:cs typeface="Arial"/>
              </a:rPr>
              <a:t>/80)</a:t>
            </a:r>
            <a:endParaRPr sz="2350">
              <a:latin typeface="Arial"/>
              <a:cs typeface="Arial"/>
            </a:endParaRPr>
          </a:p>
        </p:txBody>
      </p:sp>
      <p:sp>
        <p:nvSpPr>
          <p:cNvPr id="6" name="object 6"/>
          <p:cNvSpPr txBox="1"/>
          <p:nvPr/>
        </p:nvSpPr>
        <p:spPr>
          <a:xfrm>
            <a:off x="520700" y="2696768"/>
            <a:ext cx="104139" cy="187960"/>
          </a:xfrm>
          <a:prstGeom prst="rect">
            <a:avLst/>
          </a:prstGeom>
        </p:spPr>
        <p:txBody>
          <a:bodyPr vert="horz" wrap="square" lIns="0" tIns="14604" rIns="0" bIns="0" rtlCol="0">
            <a:spAutoFit/>
          </a:bodyPr>
          <a:lstStyle/>
          <a:p>
            <a:pPr marL="12700">
              <a:lnSpc>
                <a:spcPct val="100000"/>
              </a:lnSpc>
              <a:spcBef>
                <a:spcPts val="114"/>
              </a:spcBef>
            </a:pPr>
            <a:r>
              <a:rPr sz="1050" spc="-20" dirty="0">
                <a:latin typeface="Trebuchet MS"/>
                <a:cs typeface="Trebuchet MS"/>
              </a:rPr>
              <a:t>●</a:t>
            </a:r>
            <a:endParaRPr sz="1050">
              <a:latin typeface="Trebuchet MS"/>
              <a:cs typeface="Trebuchet MS"/>
            </a:endParaRPr>
          </a:p>
        </p:txBody>
      </p:sp>
      <p:sp>
        <p:nvSpPr>
          <p:cNvPr id="7" name="object 7"/>
          <p:cNvSpPr txBox="1"/>
          <p:nvPr/>
        </p:nvSpPr>
        <p:spPr>
          <a:xfrm>
            <a:off x="520700" y="3153968"/>
            <a:ext cx="104139" cy="187960"/>
          </a:xfrm>
          <a:prstGeom prst="rect">
            <a:avLst/>
          </a:prstGeom>
        </p:spPr>
        <p:txBody>
          <a:bodyPr vert="horz" wrap="square" lIns="0" tIns="14604" rIns="0" bIns="0" rtlCol="0">
            <a:spAutoFit/>
          </a:bodyPr>
          <a:lstStyle/>
          <a:p>
            <a:pPr marL="12700">
              <a:lnSpc>
                <a:spcPct val="100000"/>
              </a:lnSpc>
              <a:spcBef>
                <a:spcPts val="114"/>
              </a:spcBef>
            </a:pPr>
            <a:r>
              <a:rPr sz="1050" spc="-20" dirty="0">
                <a:latin typeface="Trebuchet MS"/>
                <a:cs typeface="Trebuchet MS"/>
              </a:rPr>
              <a:t>●</a:t>
            </a:r>
            <a:endParaRPr sz="1050">
              <a:latin typeface="Trebuchet MS"/>
              <a:cs typeface="Trebuchet MS"/>
            </a:endParaRPr>
          </a:p>
        </p:txBody>
      </p:sp>
      <p:sp>
        <p:nvSpPr>
          <p:cNvPr id="8" name="object 8"/>
          <p:cNvSpPr txBox="1"/>
          <p:nvPr/>
        </p:nvSpPr>
        <p:spPr>
          <a:xfrm>
            <a:off x="520700" y="3598468"/>
            <a:ext cx="104139" cy="187960"/>
          </a:xfrm>
          <a:prstGeom prst="rect">
            <a:avLst/>
          </a:prstGeom>
        </p:spPr>
        <p:txBody>
          <a:bodyPr vert="horz" wrap="square" lIns="0" tIns="14604" rIns="0" bIns="0" rtlCol="0">
            <a:spAutoFit/>
          </a:bodyPr>
          <a:lstStyle/>
          <a:p>
            <a:pPr marL="12700">
              <a:lnSpc>
                <a:spcPct val="100000"/>
              </a:lnSpc>
              <a:spcBef>
                <a:spcPts val="114"/>
              </a:spcBef>
            </a:pPr>
            <a:r>
              <a:rPr sz="1050" spc="-20" dirty="0">
                <a:latin typeface="Trebuchet MS"/>
                <a:cs typeface="Trebuchet MS"/>
              </a:rPr>
              <a:t>●</a:t>
            </a:r>
            <a:endParaRPr sz="1050">
              <a:latin typeface="Trebuchet MS"/>
              <a:cs typeface="Trebuchet MS"/>
            </a:endParaRPr>
          </a:p>
        </p:txBody>
      </p:sp>
      <p:sp>
        <p:nvSpPr>
          <p:cNvPr id="9" name="object 9"/>
          <p:cNvSpPr txBox="1"/>
          <p:nvPr/>
        </p:nvSpPr>
        <p:spPr>
          <a:xfrm>
            <a:off x="762000" y="2511247"/>
            <a:ext cx="4798060" cy="1371600"/>
          </a:xfrm>
          <a:prstGeom prst="rect">
            <a:avLst/>
          </a:prstGeom>
        </p:spPr>
        <p:txBody>
          <a:bodyPr vert="horz" wrap="square" lIns="0" tIns="98425" rIns="0" bIns="0" rtlCol="0">
            <a:spAutoFit/>
          </a:bodyPr>
          <a:lstStyle/>
          <a:p>
            <a:pPr marL="12700">
              <a:lnSpc>
                <a:spcPct val="100000"/>
              </a:lnSpc>
              <a:spcBef>
                <a:spcPts val="775"/>
              </a:spcBef>
            </a:pPr>
            <a:r>
              <a:rPr sz="2350" spc="10" dirty="0">
                <a:latin typeface="Arial"/>
                <a:cs typeface="Arial"/>
              </a:rPr>
              <a:t>α =</a:t>
            </a:r>
            <a:r>
              <a:rPr sz="2350" spc="-10" dirty="0">
                <a:latin typeface="Arial"/>
                <a:cs typeface="Arial"/>
              </a:rPr>
              <a:t> </a:t>
            </a:r>
            <a:r>
              <a:rPr sz="2350" spc="5" dirty="0">
                <a:latin typeface="Arial"/>
                <a:cs typeface="Arial"/>
              </a:rPr>
              <a:t>0.05</a:t>
            </a:r>
            <a:endParaRPr sz="2350">
              <a:latin typeface="Arial"/>
              <a:cs typeface="Arial"/>
            </a:endParaRPr>
          </a:p>
          <a:p>
            <a:pPr marL="12700" marR="5080">
              <a:lnSpc>
                <a:spcPts val="3600"/>
              </a:lnSpc>
              <a:spcBef>
                <a:spcPts val="150"/>
              </a:spcBef>
            </a:pPr>
            <a:r>
              <a:rPr sz="2350" spc="5" dirty="0">
                <a:latin typeface="Arial"/>
                <a:cs typeface="Arial"/>
              </a:rPr>
              <a:t>Since </a:t>
            </a:r>
            <a:r>
              <a:rPr sz="2350" b="1" spc="10" dirty="0">
                <a:solidFill>
                  <a:srgbClr val="3465A4"/>
                </a:solidFill>
                <a:latin typeface="Arial"/>
                <a:cs typeface="Arial"/>
              </a:rPr>
              <a:t>H1 </a:t>
            </a:r>
            <a:r>
              <a:rPr sz="2350" b="1" spc="5" dirty="0">
                <a:solidFill>
                  <a:srgbClr val="3465A4"/>
                </a:solidFill>
                <a:latin typeface="Arial"/>
                <a:cs typeface="Arial"/>
              </a:rPr>
              <a:t>: </a:t>
            </a:r>
            <a:r>
              <a:rPr sz="2350" b="1" spc="50" dirty="0">
                <a:solidFill>
                  <a:srgbClr val="3465A4"/>
                </a:solidFill>
                <a:latin typeface="Arial"/>
                <a:cs typeface="Arial"/>
              </a:rPr>
              <a:t>µ&lt; </a:t>
            </a:r>
            <a:r>
              <a:rPr sz="2350" b="1" spc="5" dirty="0">
                <a:solidFill>
                  <a:srgbClr val="3465A4"/>
                </a:solidFill>
                <a:latin typeface="Arial"/>
                <a:cs typeface="Arial"/>
              </a:rPr>
              <a:t>2</a:t>
            </a:r>
            <a:r>
              <a:rPr sz="2350" spc="5" dirty="0">
                <a:latin typeface="Arial"/>
                <a:cs typeface="Arial"/>
              </a:rPr>
              <a:t>, </a:t>
            </a:r>
            <a:r>
              <a:rPr sz="2350" dirty="0">
                <a:latin typeface="Arial"/>
                <a:cs typeface="Arial"/>
              </a:rPr>
              <a:t>its </a:t>
            </a:r>
            <a:r>
              <a:rPr sz="2350" spc="10" dirty="0">
                <a:latin typeface="Arial"/>
                <a:cs typeface="Arial"/>
              </a:rPr>
              <a:t>a </a:t>
            </a:r>
            <a:r>
              <a:rPr sz="2350" spc="5" dirty="0">
                <a:latin typeface="Arial"/>
                <a:cs typeface="Arial"/>
              </a:rPr>
              <a:t>left-tailed</a:t>
            </a:r>
            <a:r>
              <a:rPr sz="2350" spc="-95" dirty="0">
                <a:latin typeface="Arial"/>
                <a:cs typeface="Arial"/>
              </a:rPr>
              <a:t> </a:t>
            </a:r>
            <a:r>
              <a:rPr sz="2350" dirty="0">
                <a:latin typeface="Arial"/>
                <a:cs typeface="Arial"/>
              </a:rPr>
              <a:t>test.  </a:t>
            </a:r>
            <a:r>
              <a:rPr sz="2350" spc="10" dirty="0">
                <a:latin typeface="Arial"/>
                <a:cs typeface="Arial"/>
              </a:rPr>
              <a:t>Z = </a:t>
            </a:r>
            <a:r>
              <a:rPr sz="2350" spc="5" dirty="0">
                <a:latin typeface="Arial"/>
                <a:cs typeface="Arial"/>
              </a:rPr>
              <a:t>-1.645 (Critical</a:t>
            </a:r>
            <a:r>
              <a:rPr sz="2350" spc="-25" dirty="0">
                <a:latin typeface="Arial"/>
                <a:cs typeface="Arial"/>
              </a:rPr>
              <a:t> </a:t>
            </a:r>
            <a:r>
              <a:rPr sz="2350" spc="5" dirty="0">
                <a:latin typeface="Arial"/>
                <a:cs typeface="Arial"/>
              </a:rPr>
              <a:t>value)</a:t>
            </a:r>
            <a:endParaRPr sz="2350">
              <a:latin typeface="Arial"/>
              <a:cs typeface="Arial"/>
            </a:endParaRPr>
          </a:p>
        </p:txBody>
      </p:sp>
      <p:sp>
        <p:nvSpPr>
          <p:cNvPr id="10" name="object 10"/>
          <p:cNvSpPr txBox="1"/>
          <p:nvPr/>
        </p:nvSpPr>
        <p:spPr>
          <a:xfrm>
            <a:off x="520700" y="3844747"/>
            <a:ext cx="8127365" cy="1841500"/>
          </a:xfrm>
          <a:prstGeom prst="rect">
            <a:avLst/>
          </a:prstGeom>
        </p:spPr>
        <p:txBody>
          <a:bodyPr vert="horz" wrap="square" lIns="0" tIns="111125" rIns="0" bIns="0" rtlCol="0">
            <a:spAutoFit/>
          </a:bodyPr>
          <a:lstStyle/>
          <a:p>
            <a:pPr marL="12700">
              <a:lnSpc>
                <a:spcPct val="100000"/>
              </a:lnSpc>
              <a:spcBef>
                <a:spcPts val="875"/>
              </a:spcBef>
              <a:tabLst>
                <a:tab pos="1675764" algn="l"/>
              </a:tabLst>
            </a:pPr>
            <a:r>
              <a:rPr sz="2350" spc="10" dirty="0">
                <a:latin typeface="Arial"/>
                <a:cs typeface="Arial"/>
              </a:rPr>
              <a:t>=&gt; </a:t>
            </a:r>
            <a:r>
              <a:rPr sz="2350" spc="5" dirty="0">
                <a:latin typeface="Arial"/>
                <a:cs typeface="Arial"/>
              </a:rPr>
              <a:t>X_bar </a:t>
            </a:r>
            <a:r>
              <a:rPr sz="2350" spc="10" dirty="0">
                <a:latin typeface="Arial"/>
                <a:cs typeface="Arial"/>
              </a:rPr>
              <a:t>=	</a:t>
            </a:r>
            <a:r>
              <a:rPr sz="2350" spc="5" dirty="0">
                <a:latin typeface="Arial"/>
                <a:cs typeface="Arial"/>
              </a:rPr>
              <a:t>z * s/sqrt(n) </a:t>
            </a:r>
            <a:r>
              <a:rPr sz="2350" spc="10" dirty="0">
                <a:latin typeface="Arial"/>
                <a:cs typeface="Arial"/>
              </a:rPr>
              <a:t>+</a:t>
            </a:r>
            <a:r>
              <a:rPr sz="2350" spc="-10" dirty="0">
                <a:latin typeface="Arial"/>
                <a:cs typeface="Arial"/>
              </a:rPr>
              <a:t> </a:t>
            </a:r>
            <a:r>
              <a:rPr sz="2350" spc="10" dirty="0">
                <a:latin typeface="Arial"/>
                <a:cs typeface="Arial"/>
              </a:rPr>
              <a:t>2</a:t>
            </a:r>
            <a:endParaRPr sz="2350">
              <a:latin typeface="Arial"/>
              <a:cs typeface="Arial"/>
            </a:endParaRPr>
          </a:p>
          <a:p>
            <a:pPr marL="12700">
              <a:lnSpc>
                <a:spcPct val="100000"/>
              </a:lnSpc>
              <a:spcBef>
                <a:spcPts val="780"/>
              </a:spcBef>
            </a:pPr>
            <a:r>
              <a:rPr sz="2350" spc="10" dirty="0">
                <a:latin typeface="Arial"/>
                <a:cs typeface="Arial"/>
              </a:rPr>
              <a:t>=&gt; </a:t>
            </a:r>
            <a:r>
              <a:rPr sz="2350" spc="5" dirty="0">
                <a:latin typeface="Arial"/>
                <a:cs typeface="Arial"/>
              </a:rPr>
              <a:t>X_bar= -1.645 * 0.6/sqrt(80) </a:t>
            </a:r>
            <a:r>
              <a:rPr sz="2350" spc="10" dirty="0">
                <a:latin typeface="Arial"/>
                <a:cs typeface="Arial"/>
              </a:rPr>
              <a:t>+</a:t>
            </a:r>
            <a:r>
              <a:rPr sz="2350" spc="-15" dirty="0">
                <a:latin typeface="Arial"/>
                <a:cs typeface="Arial"/>
              </a:rPr>
              <a:t> </a:t>
            </a:r>
            <a:r>
              <a:rPr sz="2350" spc="10" dirty="0">
                <a:latin typeface="Arial"/>
                <a:cs typeface="Arial"/>
              </a:rPr>
              <a:t>2</a:t>
            </a:r>
            <a:endParaRPr sz="2350">
              <a:latin typeface="Arial"/>
              <a:cs typeface="Arial"/>
            </a:endParaRPr>
          </a:p>
          <a:p>
            <a:pPr marL="12700">
              <a:lnSpc>
                <a:spcPct val="100000"/>
              </a:lnSpc>
              <a:spcBef>
                <a:spcPts val="680"/>
              </a:spcBef>
            </a:pPr>
            <a:r>
              <a:rPr sz="2350" spc="10" dirty="0">
                <a:latin typeface="Arial"/>
                <a:cs typeface="Arial"/>
              </a:rPr>
              <a:t>=&gt; </a:t>
            </a:r>
            <a:r>
              <a:rPr sz="2350" spc="5" dirty="0">
                <a:latin typeface="Arial"/>
                <a:cs typeface="Arial"/>
              </a:rPr>
              <a:t>X_bar </a:t>
            </a:r>
            <a:r>
              <a:rPr sz="2350" spc="10" dirty="0">
                <a:latin typeface="Arial"/>
                <a:cs typeface="Arial"/>
              </a:rPr>
              <a:t>=</a:t>
            </a:r>
            <a:r>
              <a:rPr sz="2350" spc="-10" dirty="0">
                <a:latin typeface="Arial"/>
                <a:cs typeface="Arial"/>
              </a:rPr>
              <a:t> </a:t>
            </a:r>
            <a:r>
              <a:rPr sz="2350" spc="5" dirty="0">
                <a:latin typeface="Arial"/>
                <a:cs typeface="Arial"/>
              </a:rPr>
              <a:t>1.890</a:t>
            </a:r>
            <a:endParaRPr sz="2350">
              <a:latin typeface="Arial"/>
              <a:cs typeface="Arial"/>
            </a:endParaRPr>
          </a:p>
          <a:p>
            <a:pPr marL="254000" indent="-241300">
              <a:lnSpc>
                <a:spcPct val="100000"/>
              </a:lnSpc>
              <a:spcBef>
                <a:spcPts val="780"/>
              </a:spcBef>
              <a:buSzPct val="44680"/>
              <a:buFont typeface="Trebuchet MS"/>
              <a:buChar char="●"/>
              <a:tabLst>
                <a:tab pos="254000" algn="l"/>
                <a:tab pos="1702435" algn="l"/>
              </a:tabLst>
            </a:pPr>
            <a:r>
              <a:rPr sz="2350" spc="5" dirty="0">
                <a:latin typeface="Arial"/>
                <a:cs typeface="Arial"/>
              </a:rPr>
              <a:t>Hence, </a:t>
            </a:r>
            <a:r>
              <a:rPr sz="2350" spc="10" dirty="0">
                <a:latin typeface="Arial"/>
                <a:cs typeface="Arial"/>
              </a:rPr>
              <a:t>H	</a:t>
            </a:r>
            <a:r>
              <a:rPr sz="2350" spc="5" dirty="0">
                <a:latin typeface="Arial"/>
                <a:cs typeface="Arial"/>
              </a:rPr>
              <a:t>will </a:t>
            </a:r>
            <a:r>
              <a:rPr sz="2350" spc="10" dirty="0">
                <a:latin typeface="Arial"/>
                <a:cs typeface="Arial"/>
              </a:rPr>
              <a:t>be </a:t>
            </a:r>
            <a:r>
              <a:rPr sz="2350" spc="5" dirty="0">
                <a:latin typeface="Arial"/>
                <a:cs typeface="Arial"/>
              </a:rPr>
              <a:t>rejected </a:t>
            </a:r>
            <a:r>
              <a:rPr sz="2350" dirty="0">
                <a:latin typeface="Arial"/>
                <a:cs typeface="Arial"/>
              </a:rPr>
              <a:t>if </a:t>
            </a:r>
            <a:r>
              <a:rPr sz="2350" spc="10" dirty="0">
                <a:latin typeface="Arial"/>
                <a:cs typeface="Arial"/>
              </a:rPr>
              <a:t>X </a:t>
            </a:r>
            <a:r>
              <a:rPr sz="2350" spc="5" dirty="0">
                <a:latin typeface="Arial"/>
                <a:cs typeface="Arial"/>
              </a:rPr>
              <a:t>≤ 1.890. The rejection</a:t>
            </a:r>
            <a:r>
              <a:rPr sz="2350" spc="-50" dirty="0">
                <a:latin typeface="Arial"/>
                <a:cs typeface="Arial"/>
              </a:rPr>
              <a:t> </a:t>
            </a:r>
            <a:r>
              <a:rPr sz="2350" spc="5" dirty="0">
                <a:latin typeface="Arial"/>
                <a:cs typeface="Arial"/>
              </a:rPr>
              <a:t>region</a:t>
            </a:r>
            <a:endParaRPr sz="2350">
              <a:latin typeface="Arial"/>
              <a:cs typeface="Arial"/>
            </a:endParaRPr>
          </a:p>
        </p:txBody>
      </p:sp>
      <p:sp>
        <p:nvSpPr>
          <p:cNvPr id="11" name="object 11"/>
          <p:cNvSpPr txBox="1"/>
          <p:nvPr/>
        </p:nvSpPr>
        <p:spPr>
          <a:xfrm>
            <a:off x="762000" y="5553571"/>
            <a:ext cx="7113905" cy="551815"/>
          </a:xfrm>
          <a:prstGeom prst="rect">
            <a:avLst/>
          </a:prstGeom>
        </p:spPr>
        <p:txBody>
          <a:bodyPr vert="horz" wrap="square" lIns="0" tIns="15875" rIns="0" bIns="0" rtlCol="0">
            <a:spAutoFit/>
          </a:bodyPr>
          <a:lstStyle/>
          <a:p>
            <a:pPr marL="1266190">
              <a:lnSpc>
                <a:spcPts val="1575"/>
              </a:lnSpc>
              <a:spcBef>
                <a:spcPts val="125"/>
              </a:spcBef>
            </a:pPr>
            <a:r>
              <a:rPr sz="1550" spc="15" dirty="0">
                <a:latin typeface="Arial"/>
                <a:cs typeface="Arial"/>
              </a:rPr>
              <a:t>0</a:t>
            </a:r>
            <a:endParaRPr sz="1550">
              <a:latin typeface="Arial"/>
              <a:cs typeface="Arial"/>
            </a:endParaRPr>
          </a:p>
          <a:p>
            <a:pPr marL="12700">
              <a:lnSpc>
                <a:spcPts val="2535"/>
              </a:lnSpc>
            </a:pPr>
            <a:r>
              <a:rPr sz="2350" spc="5" dirty="0">
                <a:latin typeface="Arial"/>
                <a:cs typeface="Arial"/>
              </a:rPr>
              <a:t>consists of all values of </a:t>
            </a:r>
            <a:r>
              <a:rPr sz="2350" spc="10" dirty="0">
                <a:latin typeface="Arial"/>
                <a:cs typeface="Arial"/>
              </a:rPr>
              <a:t>X </a:t>
            </a:r>
            <a:r>
              <a:rPr sz="2350" spc="5" dirty="0">
                <a:latin typeface="Arial"/>
                <a:cs typeface="Arial"/>
              </a:rPr>
              <a:t>less than or equal to</a:t>
            </a:r>
            <a:r>
              <a:rPr sz="2350" spc="-15" dirty="0">
                <a:latin typeface="Arial"/>
                <a:cs typeface="Arial"/>
              </a:rPr>
              <a:t> </a:t>
            </a:r>
            <a:r>
              <a:rPr sz="2350" spc="5" dirty="0">
                <a:latin typeface="Arial"/>
                <a:cs typeface="Arial"/>
              </a:rPr>
              <a:t>1.890.</a:t>
            </a:r>
            <a:endParaRPr sz="2350">
              <a:latin typeface="Arial"/>
              <a:cs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12506</TotalTime>
  <Words>11184</Words>
  <Application>Microsoft Office PowerPoint</Application>
  <PresentationFormat>Custom</PresentationFormat>
  <Paragraphs>1862</Paragraphs>
  <Slides>225</Slides>
  <Notes>0</Notes>
  <HiddenSlides>0</HiddenSlides>
  <MMClips>0</MMClips>
  <ScaleCrop>false</ScaleCrop>
  <HeadingPairs>
    <vt:vector size="4" baseType="variant">
      <vt:variant>
        <vt:lpstr>Theme</vt:lpstr>
      </vt:variant>
      <vt:variant>
        <vt:i4>1</vt:i4>
      </vt:variant>
      <vt:variant>
        <vt:lpstr>Slide Titles</vt:lpstr>
      </vt:variant>
      <vt:variant>
        <vt:i4>225</vt:i4>
      </vt:variant>
    </vt:vector>
  </HeadingPairs>
  <TitlesOfParts>
    <vt:vector size="226" baseType="lpstr">
      <vt:lpstr>Office Theme</vt:lpstr>
      <vt:lpstr>Slide 1</vt:lpstr>
      <vt:lpstr>What is Hypothesis Testing?  </vt:lpstr>
      <vt:lpstr>Statistical Hypotheses  </vt:lpstr>
      <vt:lpstr>Types of Statistical Hypotheses  </vt:lpstr>
      <vt:lpstr>Hypothesis Tests </vt:lpstr>
      <vt:lpstr>Hypothesis Tests </vt:lpstr>
      <vt:lpstr>Decision Errors </vt:lpstr>
      <vt:lpstr>Decision Errors </vt:lpstr>
      <vt:lpstr>Decision Rules </vt:lpstr>
      <vt:lpstr>Decision Rules </vt:lpstr>
      <vt:lpstr>Decision Rules </vt:lpstr>
      <vt:lpstr>Decision Rules </vt:lpstr>
      <vt:lpstr>One-Tailed Test</vt:lpstr>
      <vt:lpstr>One-Tailed Test </vt:lpstr>
      <vt:lpstr>Two-Tailed Test </vt:lpstr>
      <vt:lpstr>Two-Tailed Tests - Example </vt:lpstr>
      <vt:lpstr>Statistical Hypothesis</vt:lpstr>
      <vt:lpstr>Statistical Hypothesis</vt:lpstr>
      <vt:lpstr>Hypothesis Test</vt:lpstr>
      <vt:lpstr>Types of Statistical Hypotheses</vt:lpstr>
      <vt:lpstr>Guidelines to choose H0</vt:lpstr>
      <vt:lpstr>Slide 22</vt:lpstr>
      <vt:lpstr>Two interpretations of the sample:</vt:lpstr>
      <vt:lpstr>Example 1 : Identify H0 and Ha</vt:lpstr>
      <vt:lpstr>Example 1 : Solution</vt:lpstr>
      <vt:lpstr>Example 2 : Identify H0 and Ha</vt:lpstr>
      <vt:lpstr>Example 2 : Solution</vt:lpstr>
      <vt:lpstr>Example 3 :Identify H0 and Ha</vt:lpstr>
      <vt:lpstr>Example 3 : Solution</vt:lpstr>
      <vt:lpstr>Problem 1(a)</vt:lpstr>
      <vt:lpstr>Problem 1(a) : Solution</vt:lpstr>
      <vt:lpstr>Problem 1(b)</vt:lpstr>
      <vt:lpstr>Problem 1(b) : Solution</vt:lpstr>
      <vt:lpstr>Problem 1(c)</vt:lpstr>
      <vt:lpstr>Problem 1(c) : Solution</vt:lpstr>
      <vt:lpstr>Real world applications of  Hypothesis Testing</vt:lpstr>
      <vt:lpstr>Hypothesis Test</vt:lpstr>
      <vt:lpstr>Slide 38</vt:lpstr>
      <vt:lpstr>Type of Hypothesis Tests</vt:lpstr>
      <vt:lpstr>test-statistic</vt:lpstr>
      <vt:lpstr>Different Hypothesis Tests</vt:lpstr>
      <vt:lpstr>Steps in Performing a Hypothesis Test</vt:lpstr>
      <vt:lpstr>Unit Contents</vt:lpstr>
      <vt:lpstr>Note</vt:lpstr>
      <vt:lpstr>A test that uses  z-score as a test  statistic is called z-test.</vt:lpstr>
      <vt:lpstr>Z – tests for  Population mean µ of  Large Samples  (Section 6.1)</vt:lpstr>
      <vt:lpstr>Example</vt:lpstr>
      <vt:lpstr>Null Hypothesis</vt:lpstr>
      <vt:lpstr>Alternate Hypothesis</vt:lpstr>
      <vt:lpstr>Slide 50</vt:lpstr>
      <vt:lpstr>Null Distribution</vt:lpstr>
      <vt:lpstr>P - value</vt:lpstr>
      <vt:lpstr>Result</vt:lpstr>
      <vt:lpstr>P-value</vt:lpstr>
      <vt:lpstr>Low P-value</vt:lpstr>
      <vt:lpstr>How low the P-value should be in  order to reject H0</vt:lpstr>
      <vt:lpstr>Problem 2</vt:lpstr>
      <vt:lpstr>Problem 2 : Solution</vt:lpstr>
      <vt:lpstr>Significance Level</vt:lpstr>
      <vt:lpstr>Statistical Significance</vt:lpstr>
      <vt:lpstr>Conclusion in Hypothesis Test</vt:lpstr>
      <vt:lpstr>Slide 62</vt:lpstr>
      <vt:lpstr>Problem 3</vt:lpstr>
      <vt:lpstr>Problem 3 : Solution</vt:lpstr>
      <vt:lpstr>Problem 4</vt:lpstr>
      <vt:lpstr>Problem 4 : Solution</vt:lpstr>
      <vt:lpstr>Problem 5</vt:lpstr>
      <vt:lpstr>Problem 5 : Solution</vt:lpstr>
      <vt:lpstr>Problem 6</vt:lpstr>
      <vt:lpstr>Problem 6 : Solution</vt:lpstr>
      <vt:lpstr>Problem 7</vt:lpstr>
      <vt:lpstr>Problem 7 : Solution</vt:lpstr>
      <vt:lpstr>Problem 8</vt:lpstr>
      <vt:lpstr>Problem 8 : Solution</vt:lpstr>
      <vt:lpstr>Problem 9</vt:lpstr>
      <vt:lpstr>Problem 9 : Solution</vt:lpstr>
      <vt:lpstr>Problem 10</vt:lpstr>
      <vt:lpstr>Problem 10 : Solution</vt:lpstr>
      <vt:lpstr>Problem 11</vt:lpstr>
      <vt:lpstr>Slide 80</vt:lpstr>
      <vt:lpstr>Problem 12</vt:lpstr>
      <vt:lpstr>Problem 12(a) : Solution</vt:lpstr>
      <vt:lpstr>Problem 12(b) : Solution</vt:lpstr>
      <vt:lpstr>Problem 13</vt:lpstr>
      <vt:lpstr>Problem 13(a) : Solution</vt:lpstr>
      <vt:lpstr>Problem 13(b) : Solution</vt:lpstr>
      <vt:lpstr>Problem 14</vt:lpstr>
      <vt:lpstr>Problem 14(a) : Solution</vt:lpstr>
      <vt:lpstr>Problem 14(b) : Solution</vt:lpstr>
      <vt:lpstr>Fixed – Level Testing</vt:lpstr>
      <vt:lpstr>Fixed – Level Testing</vt:lpstr>
      <vt:lpstr>Summary</vt:lpstr>
      <vt:lpstr>Rejection Region approach for  Hypothesis Test</vt:lpstr>
      <vt:lpstr>Critical Point &amp; Rejection Region</vt:lpstr>
      <vt:lpstr>Problem 1</vt:lpstr>
      <vt:lpstr>Problem 1 : Solution</vt:lpstr>
      <vt:lpstr>Problem 1 : Solution</vt:lpstr>
      <vt:lpstr>Problem 2</vt:lpstr>
      <vt:lpstr>Problem 2(a) : Solution</vt:lpstr>
      <vt:lpstr>Problem 2(b) : Solution without  doing any calculation</vt:lpstr>
      <vt:lpstr>Problem 2(b) : Solution using  Rejection region approach</vt:lpstr>
      <vt:lpstr>Problem 2(b) : Solution using  P-value approach</vt:lpstr>
      <vt:lpstr>Problem 2(c) : Solution using  Rejection region approach</vt:lpstr>
      <vt:lpstr>Problem 2(c) : Solution using  P-value approach</vt:lpstr>
      <vt:lpstr>Problem 2(d)</vt:lpstr>
      <vt:lpstr>Problem 3</vt:lpstr>
      <vt:lpstr>Problem 3</vt:lpstr>
      <vt:lpstr>Problem 3(b) : Solution</vt:lpstr>
      <vt:lpstr>Problem 3(c) : Solution</vt:lpstr>
      <vt:lpstr>Slide 110</vt:lpstr>
      <vt:lpstr>Introduction</vt:lpstr>
      <vt:lpstr>Relationship</vt:lpstr>
      <vt:lpstr>Confidence level and P-values</vt:lpstr>
      <vt:lpstr>Example</vt:lpstr>
      <vt:lpstr>Problem 1</vt:lpstr>
      <vt:lpstr>Problem 1 : Solution</vt:lpstr>
      <vt:lpstr>Problem 2</vt:lpstr>
      <vt:lpstr>Problem 2 : Solution</vt:lpstr>
      <vt:lpstr>Problem 3</vt:lpstr>
      <vt:lpstr>Problem 3 : Solution</vt:lpstr>
      <vt:lpstr>Statistical Significance  vs. Practical Significance</vt:lpstr>
      <vt:lpstr>Statistical Significance Is Not the  Same as Practical Significance</vt:lpstr>
      <vt:lpstr>Example</vt:lpstr>
      <vt:lpstr>Example :Solution</vt:lpstr>
      <vt:lpstr>Result is Statistically Significant</vt:lpstr>
      <vt:lpstr>Result is not Practically Significant</vt:lpstr>
      <vt:lpstr>Conclusion</vt:lpstr>
      <vt:lpstr>Slide 128</vt:lpstr>
      <vt:lpstr>Introduction</vt:lpstr>
      <vt:lpstr>Null Distribution of</vt:lpstr>
      <vt:lpstr>Z-tests for Difference between Two Population Means of Large  Samples.</vt:lpstr>
      <vt:lpstr>Problem 1</vt:lpstr>
      <vt:lpstr>Problem 1 : Solution</vt:lpstr>
      <vt:lpstr>Problem 1 : Solution</vt:lpstr>
      <vt:lpstr>Problem 2</vt:lpstr>
      <vt:lpstr>Problem 2 : Solution</vt:lpstr>
      <vt:lpstr>Problem 2 : Solution</vt:lpstr>
      <vt:lpstr>Problem 3</vt:lpstr>
      <vt:lpstr>Problem 3 : Solution</vt:lpstr>
      <vt:lpstr>Problem 3 : Solution</vt:lpstr>
      <vt:lpstr>Problem 4</vt:lpstr>
      <vt:lpstr>Problem 4 : Solution</vt:lpstr>
      <vt:lpstr>Problem 5</vt:lpstr>
      <vt:lpstr>Problem 5 : Solution</vt:lpstr>
      <vt:lpstr>Slide 145</vt:lpstr>
      <vt:lpstr>Null distribution of p_hat</vt:lpstr>
      <vt:lpstr>Z-tests for Population Proportions of  Large Samples</vt:lpstr>
      <vt:lpstr>Relationship with Confidence  Intervals for a Proportion</vt:lpstr>
      <vt:lpstr>Problem 1</vt:lpstr>
      <vt:lpstr>Problem 1 : Solution</vt:lpstr>
      <vt:lpstr>Problem 2</vt:lpstr>
      <vt:lpstr>Problem 2 : Solution</vt:lpstr>
      <vt:lpstr>Problem 3</vt:lpstr>
      <vt:lpstr>Problem 3 : Solution</vt:lpstr>
      <vt:lpstr>Problem 4</vt:lpstr>
      <vt:lpstr>Problem 4 : Solution</vt:lpstr>
      <vt:lpstr>Distribution-Free Tests</vt:lpstr>
      <vt:lpstr>Introduction</vt:lpstr>
      <vt:lpstr>Two types of Distribution Free Tests</vt:lpstr>
      <vt:lpstr>1) Wilcoxon Signed-Rank test  (Small Samples)</vt:lpstr>
      <vt:lpstr>Procedure</vt:lpstr>
      <vt:lpstr>Stating a conclusion</vt:lpstr>
      <vt:lpstr>Stating a conclusion</vt:lpstr>
      <vt:lpstr>Problem 1</vt:lpstr>
      <vt:lpstr>Problem 1 : Solution There are two outliers: 0.9, 21.7, hence t test cannot be used  Wilcoxon Signed-rank test is appropriate.</vt:lpstr>
      <vt:lpstr>Handling Ties</vt:lpstr>
      <vt:lpstr>Handling values equal to µ0</vt:lpstr>
      <vt:lpstr>Problem 2</vt:lpstr>
      <vt:lpstr>Problem 2 : Solution</vt:lpstr>
      <vt:lpstr>Problem 3</vt:lpstr>
      <vt:lpstr>Problem 3 : Solution</vt:lpstr>
      <vt:lpstr>1) Wilcoxon Signed-Rank test  (Large Samples)</vt:lpstr>
      <vt:lpstr>Introduction</vt:lpstr>
      <vt:lpstr>Slide 174</vt:lpstr>
      <vt:lpstr>Introduction</vt:lpstr>
      <vt:lpstr>Procedure</vt:lpstr>
      <vt:lpstr>Problem 1</vt:lpstr>
      <vt:lpstr>Problem 1 : Solution</vt:lpstr>
      <vt:lpstr>Problem 2</vt:lpstr>
      <vt:lpstr>Problem 2 : Solution</vt:lpstr>
      <vt:lpstr>Problem 2 : Solution</vt:lpstr>
      <vt:lpstr>Problem 3</vt:lpstr>
      <vt:lpstr>Problem 3 : Solution</vt:lpstr>
      <vt:lpstr>Slide 184</vt:lpstr>
      <vt:lpstr>Introduction</vt:lpstr>
      <vt:lpstr>Chi-square Test</vt:lpstr>
      <vt:lpstr>Chi-square Test</vt:lpstr>
      <vt:lpstr>Conditions to be met</vt:lpstr>
      <vt:lpstr>Procedure of Chi-squared Test</vt:lpstr>
      <vt:lpstr>Chi-Square Goodness of  Fit Test</vt:lpstr>
      <vt:lpstr>Chi-Square Goodness of Fit Test</vt:lpstr>
      <vt:lpstr>Problem 1</vt:lpstr>
      <vt:lpstr>Problem 1 : Solution</vt:lpstr>
      <vt:lpstr>Chi-square Statistic χ 2</vt:lpstr>
      <vt:lpstr>P-value and Conclusion</vt:lpstr>
      <vt:lpstr>Interpreting the results</vt:lpstr>
      <vt:lpstr>Interpreting the results</vt:lpstr>
      <vt:lpstr>Problem 2</vt:lpstr>
      <vt:lpstr>Problem 2 : Solution</vt:lpstr>
      <vt:lpstr>Chi-square Statistic χ 2</vt:lpstr>
      <vt:lpstr>P-value and Conclusion</vt:lpstr>
      <vt:lpstr>Normality check using Chi-square  goodness of fit test</vt:lpstr>
      <vt:lpstr>Chi-Square Test of  Homogeneity</vt:lpstr>
      <vt:lpstr>Chi-Square Test of Homogeneity</vt:lpstr>
      <vt:lpstr>Null and Alternate Hypothesis</vt:lpstr>
      <vt:lpstr>Problem 1</vt:lpstr>
      <vt:lpstr>Stating the hypotheses.</vt:lpstr>
      <vt:lpstr>Expected Frequency Counts</vt:lpstr>
      <vt:lpstr>Note:</vt:lpstr>
      <vt:lpstr>Chi-square Statistic χ 2</vt:lpstr>
      <vt:lpstr>P-value and Conclusion</vt:lpstr>
      <vt:lpstr>Problem 2</vt:lpstr>
      <vt:lpstr>Contingency Table</vt:lpstr>
      <vt:lpstr>Expected Frequency Counts</vt:lpstr>
      <vt:lpstr>Summary</vt:lpstr>
      <vt:lpstr>Chi-square Statistic χ 2</vt:lpstr>
      <vt:lpstr>Chi-Square Test for  Independence</vt:lpstr>
      <vt:lpstr>Chi-Square Test for Independence</vt:lpstr>
      <vt:lpstr>Problem 1</vt:lpstr>
      <vt:lpstr>State the Hypothesis</vt:lpstr>
      <vt:lpstr>Expected Frequency Count</vt:lpstr>
      <vt:lpstr>Chi-square Statistic χ 2</vt:lpstr>
      <vt:lpstr>Problem 2</vt:lpstr>
      <vt:lpstr>Problem 2 : Solution</vt:lpstr>
      <vt:lpstr>Practice Problem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User</dc:creator>
  <cp:lastModifiedBy>Uma Prabha</cp:lastModifiedBy>
  <cp:revision>13</cp:revision>
  <dcterms:created xsi:type="dcterms:W3CDTF">2019-10-19T00:22:02Z</dcterms:created>
  <dcterms:modified xsi:type="dcterms:W3CDTF">2019-10-28T03:57:21Z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2019-10-19T00:00:00Z</vt:filetime>
  </property>
</Properties>
</file>