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33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s/slide2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s/slide2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Override PartName="/ppt/slides/slide234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2DDC8-F9F3-451A-A472-DB2794F81BCD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6425" y="566738"/>
            <a:ext cx="37782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589338"/>
            <a:ext cx="8058150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6403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03888" y="7177088"/>
            <a:ext cx="43656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24CC-C29D-430E-9C02-EFF4E3084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1240" y="546100"/>
            <a:ext cx="54686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465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4B09-5A18-45B3-867B-1213463456E6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465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3384-1683-4F0B-AE1B-B2922DF86BBD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465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1D45-7F2F-496A-9DB6-362C6C42069E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465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5E30-6673-4CF4-9379-BB58E500A0C4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12F2-6A8E-4BAB-A402-C1013913EFF8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1240" y="546100"/>
            <a:ext cx="54686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465A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" y="1722627"/>
            <a:ext cx="9025890" cy="4427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92600" y="6911590"/>
            <a:ext cx="150812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5F0A-5697-416C-9A77-FF7209B986E0}" type="datetime1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378459"/>
            <a:ext cx="59277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3760470" algn="l"/>
                <a:tab pos="4626610" algn="l"/>
              </a:tabLst>
            </a:pPr>
            <a:r>
              <a:rPr spc="114" dirty="0"/>
              <a:t>Int</a:t>
            </a:r>
            <a:r>
              <a:rPr spc="135" dirty="0"/>
              <a:t>rod</a:t>
            </a:r>
            <a:r>
              <a:rPr spc="155" dirty="0"/>
              <a:t>u</a:t>
            </a:r>
            <a:r>
              <a:rPr spc="60" dirty="0"/>
              <a:t>c</a:t>
            </a:r>
            <a:r>
              <a:rPr spc="225" dirty="0"/>
              <a:t>t</a:t>
            </a:r>
            <a:r>
              <a:rPr spc="75" dirty="0"/>
              <a:t>i</a:t>
            </a:r>
            <a:r>
              <a:rPr spc="110" dirty="0"/>
              <a:t>on</a:t>
            </a:r>
            <a:r>
              <a:rPr dirty="0"/>
              <a:t>	</a:t>
            </a:r>
            <a:r>
              <a:rPr spc="225" dirty="0"/>
              <a:t>t</a:t>
            </a:r>
            <a:r>
              <a:rPr spc="105" dirty="0"/>
              <a:t>o</a:t>
            </a:r>
            <a:r>
              <a:rPr dirty="0"/>
              <a:t>	</a:t>
            </a:r>
            <a:r>
              <a:rPr spc="-30" dirty="0"/>
              <a:t>D</a:t>
            </a:r>
            <a:r>
              <a:rPr spc="265" dirty="0"/>
              <a:t>a</a:t>
            </a:r>
            <a:r>
              <a:rPr spc="160" dirty="0"/>
              <a:t>t</a:t>
            </a:r>
            <a:r>
              <a:rPr spc="130" dirty="0"/>
              <a:t>a  </a:t>
            </a:r>
            <a:r>
              <a:rPr spc="8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3152139"/>
            <a:ext cx="57835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  <a:tabLst>
                <a:tab pos="1199515" algn="l"/>
                <a:tab pos="1735455" algn="l"/>
                <a:tab pos="2177415" algn="l"/>
                <a:tab pos="4908550" algn="l"/>
              </a:tabLst>
            </a:pPr>
            <a:r>
              <a:rPr sz="3600" b="1" spc="105" dirty="0">
                <a:solidFill>
                  <a:srgbClr val="3465A4"/>
                </a:solidFill>
                <a:latin typeface="Arial"/>
                <a:cs typeface="Arial"/>
              </a:rPr>
              <a:t>U</a:t>
            </a:r>
            <a:r>
              <a:rPr sz="3600" b="1" spc="85" dirty="0">
                <a:solidFill>
                  <a:srgbClr val="3465A4"/>
                </a:solidFill>
                <a:latin typeface="Arial"/>
                <a:cs typeface="Arial"/>
              </a:rPr>
              <a:t>n</a:t>
            </a:r>
            <a:r>
              <a:rPr sz="3600" b="1" spc="60" dirty="0">
                <a:solidFill>
                  <a:srgbClr val="3465A4"/>
                </a:solidFill>
                <a:latin typeface="Arial"/>
                <a:cs typeface="Arial"/>
              </a:rPr>
              <a:t>i</a:t>
            </a:r>
            <a:r>
              <a:rPr sz="3600" b="1" spc="185" dirty="0">
                <a:solidFill>
                  <a:srgbClr val="3465A4"/>
                </a:solidFill>
                <a:latin typeface="Arial"/>
                <a:cs typeface="Arial"/>
              </a:rPr>
              <a:t>t</a:t>
            </a:r>
            <a:r>
              <a:rPr sz="3600" b="1" dirty="0">
                <a:solidFill>
                  <a:srgbClr val="3465A4"/>
                </a:solidFill>
                <a:latin typeface="Arial"/>
                <a:cs typeface="Arial"/>
              </a:rPr>
              <a:t>	</a:t>
            </a:r>
            <a:r>
              <a:rPr sz="3600" b="1" spc="315" dirty="0">
                <a:solidFill>
                  <a:srgbClr val="3465A4"/>
                </a:solidFill>
                <a:latin typeface="Arial"/>
                <a:cs typeface="Arial"/>
              </a:rPr>
              <a:t>4</a:t>
            </a:r>
            <a:r>
              <a:rPr sz="3600" b="1" dirty="0">
                <a:solidFill>
                  <a:srgbClr val="3465A4"/>
                </a:solidFill>
                <a:latin typeface="Arial"/>
                <a:cs typeface="Arial"/>
              </a:rPr>
              <a:t>	</a:t>
            </a:r>
            <a:r>
              <a:rPr sz="3600" b="1" spc="-425" dirty="0">
                <a:solidFill>
                  <a:srgbClr val="3465A4"/>
                </a:solidFill>
                <a:latin typeface="Arial"/>
                <a:cs typeface="Arial"/>
              </a:rPr>
              <a:t>–</a:t>
            </a:r>
            <a:r>
              <a:rPr sz="3600" b="1" dirty="0">
                <a:solidFill>
                  <a:srgbClr val="3465A4"/>
                </a:solidFill>
                <a:latin typeface="Arial"/>
                <a:cs typeface="Arial"/>
              </a:rPr>
              <a:t>	</a:t>
            </a:r>
            <a:r>
              <a:rPr sz="3600" b="1" spc="30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3600" b="1" spc="-60" dirty="0">
                <a:solidFill>
                  <a:srgbClr val="3465A4"/>
                </a:solidFill>
                <a:latin typeface="Arial"/>
                <a:cs typeface="Arial"/>
              </a:rPr>
              <a:t>y</a:t>
            </a:r>
            <a:r>
              <a:rPr sz="3600" b="1" spc="60" dirty="0">
                <a:solidFill>
                  <a:srgbClr val="3465A4"/>
                </a:solidFill>
                <a:latin typeface="Arial"/>
                <a:cs typeface="Arial"/>
              </a:rPr>
              <a:t>po</a:t>
            </a:r>
            <a:r>
              <a:rPr sz="3600" b="1" spc="185" dirty="0">
                <a:solidFill>
                  <a:srgbClr val="3465A4"/>
                </a:solidFill>
                <a:latin typeface="Arial"/>
                <a:cs typeface="Arial"/>
              </a:rPr>
              <a:t>t</a:t>
            </a:r>
            <a:r>
              <a:rPr sz="3600" b="1" spc="95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3600" b="1" spc="90" dirty="0">
                <a:solidFill>
                  <a:srgbClr val="3465A4"/>
                </a:solidFill>
                <a:latin typeface="Arial"/>
                <a:cs typeface="Arial"/>
              </a:rPr>
              <a:t>e</a:t>
            </a:r>
            <a:r>
              <a:rPr sz="3600" b="1" spc="-185" dirty="0">
                <a:solidFill>
                  <a:srgbClr val="3465A4"/>
                </a:solidFill>
                <a:latin typeface="Arial"/>
                <a:cs typeface="Arial"/>
              </a:rPr>
              <a:t>s</a:t>
            </a:r>
            <a:r>
              <a:rPr sz="3600" b="1" spc="60" dirty="0">
                <a:solidFill>
                  <a:srgbClr val="3465A4"/>
                </a:solidFill>
                <a:latin typeface="Arial"/>
                <a:cs typeface="Arial"/>
              </a:rPr>
              <a:t>i</a:t>
            </a:r>
            <a:r>
              <a:rPr sz="3600" b="1" spc="-180" dirty="0">
                <a:solidFill>
                  <a:srgbClr val="3465A4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3465A4"/>
                </a:solidFill>
                <a:latin typeface="Arial"/>
                <a:cs typeface="Arial"/>
              </a:rPr>
              <a:t>	</a:t>
            </a:r>
            <a:r>
              <a:rPr sz="3600" b="1" spc="160" dirty="0">
                <a:solidFill>
                  <a:srgbClr val="3465A4"/>
                </a:solidFill>
                <a:latin typeface="Arial"/>
                <a:cs typeface="Arial"/>
              </a:rPr>
              <a:t>a</a:t>
            </a:r>
            <a:r>
              <a:rPr sz="3600" b="1" spc="85" dirty="0">
                <a:solidFill>
                  <a:srgbClr val="3465A4"/>
                </a:solidFill>
                <a:latin typeface="Arial"/>
                <a:cs typeface="Arial"/>
              </a:rPr>
              <a:t>nd  </a:t>
            </a:r>
            <a:r>
              <a:rPr sz="3600" b="1" spc="105" dirty="0">
                <a:solidFill>
                  <a:srgbClr val="3465A4"/>
                </a:solidFill>
                <a:latin typeface="Arial"/>
                <a:cs typeface="Arial"/>
              </a:rPr>
              <a:t>Inference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546100"/>
            <a:ext cx="5521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  <a:tab pos="2932430" algn="l"/>
              </a:tabLst>
            </a:pPr>
            <a:r>
              <a:rPr spc="-5" dirty="0"/>
              <a:t>Example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578850" cy="42976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  <a:buAutoNum type="arabicParenR"/>
              <a:tabLst>
                <a:tab pos="487045" algn="l"/>
              </a:tabLst>
            </a:pPr>
            <a:r>
              <a:rPr sz="3200" b="1" spc="-5" dirty="0">
                <a:latin typeface="Arial"/>
                <a:cs typeface="Arial"/>
              </a:rPr>
              <a:t>Null Hypothesis </a:t>
            </a:r>
            <a:r>
              <a:rPr sz="3200" b="1" dirty="0">
                <a:latin typeface="Arial"/>
                <a:cs typeface="Arial"/>
              </a:rPr>
              <a:t>: </a:t>
            </a:r>
            <a:r>
              <a:rPr sz="3200" spc="-60" dirty="0">
                <a:latin typeface="Arial"/>
                <a:cs typeface="Arial"/>
              </a:rPr>
              <a:t>Taking </a:t>
            </a:r>
            <a:r>
              <a:rPr sz="3200" spc="-5" dirty="0">
                <a:latin typeface="Arial"/>
                <a:cs typeface="Arial"/>
              </a:rPr>
              <a:t>vitamin </a:t>
            </a:r>
            <a:r>
              <a:rPr sz="3200" dirty="0">
                <a:latin typeface="Arial"/>
                <a:cs typeface="Arial"/>
              </a:rPr>
              <a:t>C does not  produce any</a:t>
            </a:r>
            <a:r>
              <a:rPr sz="3200" spc="-10" dirty="0">
                <a:latin typeface="Arial"/>
                <a:cs typeface="Arial"/>
              </a:rPr>
              <a:t> effect.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 sz="3600">
              <a:latin typeface="Times New Roman"/>
              <a:cs typeface="Times New Roman"/>
            </a:endParaRPr>
          </a:p>
          <a:p>
            <a:pPr marL="342900" marR="314325" indent="-330200">
              <a:lnSpc>
                <a:spcPts val="3400"/>
              </a:lnSpc>
              <a:spcBef>
                <a:spcPts val="2140"/>
              </a:spcBef>
              <a:buAutoNum type="arabicParenR"/>
              <a:tabLst>
                <a:tab pos="472440" algn="l"/>
              </a:tabLst>
            </a:pPr>
            <a:r>
              <a:rPr sz="3200" b="1" spc="-5" dirty="0">
                <a:latin typeface="Arial"/>
                <a:cs typeface="Arial"/>
              </a:rPr>
              <a:t>Alternative Hypothesis </a:t>
            </a:r>
            <a:r>
              <a:rPr sz="3200" b="1" dirty="0">
                <a:latin typeface="Arial"/>
                <a:cs typeface="Arial"/>
              </a:rPr>
              <a:t>: </a:t>
            </a:r>
            <a:r>
              <a:rPr sz="3200" spc="-60" dirty="0">
                <a:latin typeface="Arial"/>
                <a:cs typeface="Arial"/>
              </a:rPr>
              <a:t>Taking </a:t>
            </a:r>
            <a:r>
              <a:rPr sz="3200" spc="-10" dirty="0">
                <a:latin typeface="Arial"/>
                <a:cs typeface="Arial"/>
              </a:rPr>
              <a:t>Vitamic </a:t>
            </a:r>
            <a:r>
              <a:rPr sz="3200" dirty="0">
                <a:latin typeface="Arial"/>
                <a:cs typeface="Arial"/>
              </a:rPr>
              <a:t>C  produces a</a:t>
            </a:r>
            <a:r>
              <a:rPr sz="3200" spc="-10" dirty="0">
                <a:latin typeface="Arial"/>
                <a:cs typeface="Arial"/>
              </a:rPr>
              <a:t> difference.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2900" marR="831850" indent="-330200">
              <a:lnSpc>
                <a:spcPts val="3500"/>
              </a:lnSpc>
              <a:spcBef>
                <a:spcPts val="2080"/>
              </a:spcBef>
            </a:pPr>
            <a:r>
              <a:rPr sz="3200" dirty="0">
                <a:latin typeface="Arial"/>
                <a:cs typeface="Arial"/>
              </a:rPr>
              <a:t>As it </a:t>
            </a:r>
            <a:r>
              <a:rPr sz="3200" spc="-5" dirty="0">
                <a:latin typeface="Arial"/>
                <a:cs typeface="Arial"/>
              </a:rPr>
              <a:t>turns out, the alternative hypothesis </a:t>
            </a:r>
            <a:r>
              <a:rPr sz="3200" dirty="0">
                <a:latin typeface="Arial"/>
                <a:cs typeface="Arial"/>
              </a:rPr>
              <a:t>is  </a:t>
            </a:r>
            <a:r>
              <a:rPr sz="3200" spc="-5" dirty="0">
                <a:latin typeface="Arial"/>
                <a:cs typeface="Arial"/>
              </a:rPr>
              <a:t>confirmed.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3048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45616"/>
            <a:ext cx="7290434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scientist computes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following use same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data: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8457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3410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28236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00" y="1640636"/>
            <a:ext cx="6852284" cy="14859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0" dirty="0">
                <a:latin typeface="Arial"/>
                <a:cs typeface="Arial"/>
              </a:rPr>
              <a:t>90% </a:t>
            </a:r>
            <a:r>
              <a:rPr sz="2600" spc="-5" dirty="0">
                <a:latin typeface="Arial"/>
                <a:cs typeface="Arial"/>
              </a:rPr>
              <a:t>confidence interval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be (4.38,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6.02)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10" dirty="0">
                <a:latin typeface="Arial"/>
                <a:cs typeface="Arial"/>
              </a:rPr>
              <a:t>95% </a:t>
            </a:r>
            <a:r>
              <a:rPr sz="2600" spc="-5" dirty="0">
                <a:latin typeface="Arial"/>
                <a:cs typeface="Arial"/>
              </a:rPr>
              <a:t>confidence interval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be (4.22, 6.18),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and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0" dirty="0">
                <a:latin typeface="Arial"/>
                <a:cs typeface="Arial"/>
              </a:rPr>
              <a:t>99% </a:t>
            </a:r>
            <a:r>
              <a:rPr sz="2600" spc="-5" dirty="0">
                <a:latin typeface="Arial"/>
                <a:cs typeface="Arial"/>
              </a:rPr>
              <a:t>confidence interval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be (3.91,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6.49).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3088436"/>
            <a:ext cx="7990840" cy="33020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spc="-10" dirty="0">
                <a:latin typeface="Arial"/>
                <a:cs typeface="Arial"/>
              </a:rPr>
              <a:t>Now </a:t>
            </a:r>
            <a:r>
              <a:rPr sz="2600" b="1" spc="-10" dirty="0">
                <a:latin typeface="Arial"/>
                <a:cs typeface="Arial"/>
              </a:rPr>
              <a:t>she wants </a:t>
            </a:r>
            <a:r>
              <a:rPr sz="2600" b="1" spc="-5" dirty="0">
                <a:latin typeface="Arial"/>
                <a:cs typeface="Arial"/>
              </a:rPr>
              <a:t>to test </a:t>
            </a:r>
            <a:r>
              <a:rPr sz="2600" b="1" spc="-10" dirty="0">
                <a:latin typeface="Arial"/>
                <a:cs typeface="Arial"/>
              </a:rPr>
              <a:t>H </a:t>
            </a:r>
            <a:r>
              <a:rPr sz="2600" b="1" spc="-5" dirty="0">
                <a:latin typeface="Arial"/>
                <a:cs typeface="Arial"/>
              </a:rPr>
              <a:t>0 : </a:t>
            </a: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= 4 </a:t>
            </a:r>
            <a:r>
              <a:rPr sz="2600" b="1" spc="-10" dirty="0">
                <a:latin typeface="Arial"/>
                <a:cs typeface="Arial"/>
              </a:rPr>
              <a:t>versus H </a:t>
            </a:r>
            <a:r>
              <a:rPr sz="2600" b="1" spc="-5" dirty="0">
                <a:latin typeface="Arial"/>
                <a:cs typeface="Arial"/>
              </a:rPr>
              <a:t>1 : </a:t>
            </a: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≠</a:t>
            </a:r>
            <a:r>
              <a:rPr sz="2600" b="1" spc="-16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4.</a:t>
            </a:r>
            <a:endParaRPr sz="2600">
              <a:latin typeface="Arial"/>
              <a:cs typeface="Arial"/>
            </a:endParaRPr>
          </a:p>
          <a:p>
            <a:pPr marL="342900" marR="179070" indent="-330200">
              <a:lnSpc>
                <a:spcPts val="2700"/>
              </a:lnSpc>
              <a:spcBef>
                <a:spcPts val="1220"/>
              </a:spcBef>
            </a:pPr>
            <a:r>
              <a:rPr sz="2600" b="1" spc="-10" dirty="0">
                <a:latin typeface="Arial"/>
                <a:cs typeface="Arial"/>
              </a:rPr>
              <a:t>Regarding the P-value, which one of the following  </a:t>
            </a:r>
            <a:r>
              <a:rPr sz="2600" b="1" spc="-5" dirty="0">
                <a:latin typeface="Arial"/>
                <a:cs typeface="Arial"/>
              </a:rPr>
              <a:t>statements </a:t>
            </a:r>
            <a:r>
              <a:rPr sz="2600" b="1" spc="-10" dirty="0">
                <a:latin typeface="Arial"/>
                <a:cs typeface="Arial"/>
              </a:rPr>
              <a:t>is </a:t>
            </a:r>
            <a:r>
              <a:rPr sz="2600" b="1" spc="-5" dirty="0">
                <a:latin typeface="Arial"/>
                <a:cs typeface="Arial"/>
              </a:rPr>
              <a:t>true?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60045" algn="l"/>
              </a:tabLst>
            </a:pPr>
            <a:r>
              <a:rPr sz="2600" spc="-5" dirty="0">
                <a:latin typeface="Arial"/>
                <a:cs typeface="Arial"/>
              </a:rPr>
              <a:t>i.	</a:t>
            </a:r>
            <a:r>
              <a:rPr sz="2600" spc="-10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&gt;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0.10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5" dirty="0">
                <a:latin typeface="Arial"/>
                <a:cs typeface="Arial"/>
              </a:rPr>
              <a:t>ii. </a:t>
            </a:r>
            <a:r>
              <a:rPr sz="2600" spc="-10" dirty="0">
                <a:latin typeface="Arial"/>
                <a:cs typeface="Arial"/>
              </a:rPr>
              <a:t>0.05 </a:t>
            </a:r>
            <a:r>
              <a:rPr sz="2600" spc="-5" dirty="0">
                <a:latin typeface="Arial"/>
                <a:cs typeface="Arial"/>
              </a:rPr>
              <a:t>&lt; </a:t>
            </a:r>
            <a:r>
              <a:rPr sz="2600" spc="-10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&lt;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0.10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iii. </a:t>
            </a:r>
            <a:r>
              <a:rPr sz="2600" spc="-10" dirty="0">
                <a:latin typeface="Arial"/>
                <a:cs typeface="Arial"/>
              </a:rPr>
              <a:t>0.01 </a:t>
            </a:r>
            <a:r>
              <a:rPr sz="2600" spc="-5" dirty="0">
                <a:latin typeface="Arial"/>
                <a:cs typeface="Arial"/>
              </a:rPr>
              <a:t>&lt; </a:t>
            </a:r>
            <a:r>
              <a:rPr sz="2600" spc="-10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&lt;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0.05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70" dirty="0">
                <a:latin typeface="Arial"/>
                <a:cs typeface="Arial"/>
              </a:rPr>
              <a:t>iv. </a:t>
            </a:r>
            <a:r>
              <a:rPr sz="2600" spc="-10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&lt;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0.01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651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297939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1193800"/>
            <a:ext cx="875220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90% CI </a:t>
            </a:r>
            <a:r>
              <a:rPr sz="2400" spc="-5" dirty="0">
                <a:latin typeface="Arial"/>
                <a:cs typeface="Arial"/>
              </a:rPr>
              <a:t>(4.38, 6.02) </a:t>
            </a:r>
            <a:r>
              <a:rPr sz="2400" dirty="0">
                <a:latin typeface="Arial"/>
                <a:cs typeface="Arial"/>
              </a:rPr>
              <a:t>does not </a:t>
            </a:r>
            <a:r>
              <a:rPr sz="2400" spc="-5" dirty="0">
                <a:latin typeface="Arial"/>
                <a:cs typeface="Arial"/>
              </a:rPr>
              <a:t>contain the </a:t>
            </a:r>
            <a:r>
              <a:rPr sz="2400" dirty="0">
                <a:latin typeface="Arial"/>
                <a:cs typeface="Arial"/>
              </a:rPr>
              <a:t>value of null </a:t>
            </a:r>
            <a:r>
              <a:rPr sz="2400" spc="-5" dirty="0">
                <a:latin typeface="Arial"/>
                <a:cs typeface="Arial"/>
              </a:rPr>
              <a:t>hypothesis  </a:t>
            </a:r>
            <a:r>
              <a:rPr sz="2400" dirty="0">
                <a:latin typeface="Arial"/>
                <a:cs typeface="Arial"/>
              </a:rPr>
              <a:t>(4). Hence,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 is </a:t>
            </a:r>
            <a:r>
              <a:rPr sz="2400" spc="-5" dirty="0">
                <a:latin typeface="Arial"/>
                <a:cs typeface="Arial"/>
              </a:rPr>
              <a:t>statistically significant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10%.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1981200"/>
            <a:ext cx="252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=&gt; P-value &lt;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0.10.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500" y="3025139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500" y="2908300"/>
            <a:ext cx="8993505" cy="1191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0" marR="508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95% CI </a:t>
            </a:r>
            <a:r>
              <a:rPr sz="2400" spc="-5" dirty="0">
                <a:latin typeface="Arial"/>
                <a:cs typeface="Arial"/>
              </a:rPr>
              <a:t>(4.22, 6.18) </a:t>
            </a:r>
            <a:r>
              <a:rPr sz="2400" dirty="0">
                <a:latin typeface="Arial"/>
                <a:cs typeface="Arial"/>
              </a:rPr>
              <a:t>does not </a:t>
            </a:r>
            <a:r>
              <a:rPr sz="2400" spc="-5" dirty="0">
                <a:latin typeface="Arial"/>
                <a:cs typeface="Arial"/>
              </a:rPr>
              <a:t>contain the </a:t>
            </a:r>
            <a:r>
              <a:rPr sz="2400" dirty="0">
                <a:latin typeface="Arial"/>
                <a:cs typeface="Arial"/>
              </a:rPr>
              <a:t>value of null </a:t>
            </a:r>
            <a:r>
              <a:rPr sz="2400" spc="-5" dirty="0">
                <a:latin typeface="Arial"/>
                <a:cs typeface="Arial"/>
              </a:rPr>
              <a:t>hypothesis  </a:t>
            </a:r>
            <a:r>
              <a:rPr sz="2400" dirty="0">
                <a:latin typeface="Arial"/>
                <a:cs typeface="Arial"/>
              </a:rPr>
              <a:t>(4). Hence,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 is </a:t>
            </a:r>
            <a:r>
              <a:rPr sz="2400" spc="-5" dirty="0">
                <a:latin typeface="Arial"/>
                <a:cs typeface="Arial"/>
              </a:rPr>
              <a:t>statistically significant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5%.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Arial"/>
                <a:cs typeface="Arial"/>
              </a:rPr>
              <a:t>=&gt;P-value &lt;</a:t>
            </a:r>
            <a:r>
              <a:rPr sz="2400" spc="-5" dirty="0">
                <a:latin typeface="Arial"/>
                <a:cs typeface="Arial"/>
              </a:rPr>
              <a:t> 0.05.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500" y="4739640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500" y="4635500"/>
            <a:ext cx="9088755" cy="1191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0" marR="508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99% CI </a:t>
            </a:r>
            <a:r>
              <a:rPr sz="2400" spc="-5" dirty="0">
                <a:latin typeface="Arial"/>
                <a:cs typeface="Arial"/>
              </a:rPr>
              <a:t>(3.91, 6.49) contains the </a:t>
            </a:r>
            <a:r>
              <a:rPr sz="2400" dirty="0">
                <a:latin typeface="Arial"/>
                <a:cs typeface="Arial"/>
              </a:rPr>
              <a:t>value of null </a:t>
            </a:r>
            <a:r>
              <a:rPr sz="2400" spc="-5" dirty="0">
                <a:latin typeface="Arial"/>
                <a:cs typeface="Arial"/>
              </a:rPr>
              <a:t>hypothesis </a:t>
            </a:r>
            <a:r>
              <a:rPr sz="2400" dirty="0">
                <a:latin typeface="Arial"/>
                <a:cs typeface="Arial"/>
              </a:rPr>
              <a:t>(4). </a:t>
            </a:r>
            <a:r>
              <a:rPr sz="2400" spc="-5" dirty="0">
                <a:latin typeface="Arial"/>
                <a:cs typeface="Arial"/>
              </a:rPr>
              <a:t>This 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 is not </a:t>
            </a:r>
            <a:r>
              <a:rPr sz="2400" spc="-5" dirty="0">
                <a:latin typeface="Arial"/>
                <a:cs typeface="Arial"/>
              </a:rPr>
              <a:t>statistically significant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1%.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Arial"/>
                <a:cs typeface="Arial"/>
              </a:rPr>
              <a:t>=&gt; P-value &gt;</a:t>
            </a:r>
            <a:r>
              <a:rPr sz="2400" spc="-5" dirty="0">
                <a:latin typeface="Arial"/>
                <a:cs typeface="Arial"/>
              </a:rPr>
              <a:t> 0.01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500" y="6466840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146" y="6362700"/>
            <a:ext cx="389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Option (iii)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0.01 </a:t>
            </a:r>
            <a:r>
              <a:rPr sz="2400" b="1" dirty="0">
                <a:latin typeface="Arial"/>
                <a:cs typeface="Arial"/>
              </a:rPr>
              <a:t>&lt; P &lt;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0.05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1905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0710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19092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" y="27347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35729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100" y="43984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00" y="953516"/>
            <a:ext cx="9138920" cy="37484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96520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strength of a certain type of rubber is </a:t>
            </a:r>
            <a:r>
              <a:rPr sz="2600" spc="-10" dirty="0">
                <a:latin typeface="Arial"/>
                <a:cs typeface="Arial"/>
              </a:rPr>
              <a:t>tested </a:t>
            </a:r>
            <a:r>
              <a:rPr sz="2600" spc="-5" dirty="0">
                <a:latin typeface="Arial"/>
                <a:cs typeface="Arial"/>
              </a:rPr>
              <a:t>by subjecting  pieces of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rubber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an abrasion test.</a:t>
            </a:r>
            <a:endParaRPr sz="2600">
              <a:latin typeface="Arial"/>
              <a:cs typeface="Arial"/>
            </a:endParaRPr>
          </a:p>
          <a:p>
            <a:pPr marL="12700" marR="393065">
              <a:lnSpc>
                <a:spcPts val="2700"/>
              </a:lnSpc>
              <a:spcBef>
                <a:spcPts val="1100"/>
              </a:spcBef>
            </a:pPr>
            <a:r>
              <a:rPr sz="2600" b="1" spc="-10" dirty="0">
                <a:latin typeface="Arial"/>
                <a:cs typeface="Arial"/>
              </a:rPr>
              <a:t>For the rubber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spc="-10" dirty="0">
                <a:latin typeface="Arial"/>
                <a:cs typeface="Arial"/>
              </a:rPr>
              <a:t>be acceptable, the mean weight loss </a:t>
            </a:r>
            <a:r>
              <a:rPr sz="2600" b="1" spc="85" dirty="0">
                <a:latin typeface="Arial"/>
                <a:cs typeface="Arial"/>
              </a:rPr>
              <a:t>µ  </a:t>
            </a:r>
            <a:r>
              <a:rPr sz="2600" b="1" spc="-10" dirty="0">
                <a:latin typeface="Arial"/>
                <a:cs typeface="Arial"/>
              </a:rPr>
              <a:t>must be less than 3.5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mg.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200"/>
              </a:spcBef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large number of pieces of rubber that were cured in a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certain  way were subject </a:t>
            </a:r>
            <a:r>
              <a:rPr sz="2600" spc="-10" dirty="0">
                <a:latin typeface="Arial"/>
                <a:cs typeface="Arial"/>
              </a:rPr>
              <a:t>to the </a:t>
            </a:r>
            <a:r>
              <a:rPr sz="2600" spc="-5" dirty="0">
                <a:latin typeface="Arial"/>
                <a:cs typeface="Arial"/>
              </a:rPr>
              <a:t>abrasion test.</a:t>
            </a:r>
            <a:endParaRPr sz="2600">
              <a:latin typeface="Arial"/>
              <a:cs typeface="Arial"/>
            </a:endParaRPr>
          </a:p>
          <a:p>
            <a:pPr marL="12700" marR="205740">
              <a:lnSpc>
                <a:spcPts val="2700"/>
              </a:lnSpc>
              <a:spcBef>
                <a:spcPts val="1100"/>
              </a:spcBef>
            </a:pPr>
            <a:r>
              <a:rPr sz="2600" spc="-10" dirty="0">
                <a:latin typeface="Arial"/>
                <a:cs typeface="Arial"/>
              </a:rPr>
              <a:t>A 95% </a:t>
            </a:r>
            <a:r>
              <a:rPr sz="2600" spc="-5" dirty="0">
                <a:latin typeface="Arial"/>
                <a:cs typeface="Arial"/>
              </a:rPr>
              <a:t>upper confidence bound for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mean weight loss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was  computed </a:t>
            </a:r>
            <a:r>
              <a:rPr sz="2600" spc="-10" dirty="0">
                <a:latin typeface="Arial"/>
                <a:cs typeface="Arial"/>
              </a:rPr>
              <a:t>from </a:t>
            </a:r>
            <a:r>
              <a:rPr sz="2600" spc="-5" dirty="0">
                <a:latin typeface="Arial"/>
                <a:cs typeface="Arial"/>
              </a:rPr>
              <a:t>these </a:t>
            </a:r>
            <a:r>
              <a:rPr sz="2600" spc="-10" dirty="0">
                <a:latin typeface="Arial"/>
                <a:cs typeface="Arial"/>
              </a:rPr>
              <a:t>data to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spc="-10" dirty="0">
                <a:latin typeface="Arial"/>
                <a:cs typeface="Arial"/>
              </a:rPr>
              <a:t>3.45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mg.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600" spc="-5" dirty="0">
                <a:latin typeface="Arial"/>
                <a:cs typeface="Arial"/>
              </a:rPr>
              <a:t>Someone suggests using these </a:t>
            </a:r>
            <a:r>
              <a:rPr sz="2600" spc="-10" dirty="0">
                <a:latin typeface="Arial"/>
                <a:cs typeface="Arial"/>
              </a:rPr>
              <a:t>data to </a:t>
            </a:r>
            <a:r>
              <a:rPr sz="2600" spc="-5" dirty="0">
                <a:latin typeface="Arial"/>
                <a:cs typeface="Arial"/>
              </a:rPr>
              <a:t>test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00" y="4675936"/>
            <a:ext cx="8804275" cy="21717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0 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≥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3.5 versus H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1 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2600" b="1" spc="-17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3.5.</a:t>
            </a:r>
            <a:endParaRPr sz="2600">
              <a:latin typeface="Arial"/>
              <a:cs typeface="Arial"/>
            </a:endParaRPr>
          </a:p>
          <a:p>
            <a:pPr marL="342900" marR="22860" indent="-330200">
              <a:lnSpc>
                <a:spcPts val="2700"/>
              </a:lnSpc>
              <a:spcBef>
                <a:spcPts val="1120"/>
              </a:spcBef>
              <a:buAutoNum type="alphaLcPeriod"/>
              <a:tabLst>
                <a:tab pos="379095" algn="l"/>
              </a:tabLst>
            </a:pPr>
            <a:r>
              <a:rPr sz="2600" b="1" spc="-10" dirty="0">
                <a:latin typeface="Arial"/>
                <a:cs typeface="Arial"/>
              </a:rPr>
              <a:t>Is </a:t>
            </a:r>
            <a:r>
              <a:rPr sz="2600" b="1" spc="-5" dirty="0">
                <a:latin typeface="Arial"/>
                <a:cs typeface="Arial"/>
              </a:rPr>
              <a:t>it </a:t>
            </a:r>
            <a:r>
              <a:rPr sz="2600" b="1" spc="-10" dirty="0">
                <a:latin typeface="Arial"/>
                <a:cs typeface="Arial"/>
              </a:rPr>
              <a:t>possible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spc="-10" dirty="0">
                <a:latin typeface="Arial"/>
                <a:cs typeface="Arial"/>
              </a:rPr>
              <a:t>determine from the confidence bound  whether P </a:t>
            </a:r>
            <a:r>
              <a:rPr sz="2600" b="1" spc="-5" dirty="0">
                <a:latin typeface="Arial"/>
                <a:cs typeface="Arial"/>
              </a:rPr>
              <a:t>&lt; </a:t>
            </a:r>
            <a:r>
              <a:rPr sz="2600" b="1" spc="-10" dirty="0">
                <a:latin typeface="Arial"/>
                <a:cs typeface="Arial"/>
              </a:rPr>
              <a:t>0.05?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Explain.</a:t>
            </a:r>
            <a:endParaRPr sz="2600">
              <a:latin typeface="Arial"/>
              <a:cs typeface="Arial"/>
            </a:endParaRPr>
          </a:p>
          <a:p>
            <a:pPr marL="342900" marR="5080" indent="-330200">
              <a:lnSpc>
                <a:spcPts val="2700"/>
              </a:lnSpc>
              <a:spcBef>
                <a:spcPts val="1200"/>
              </a:spcBef>
              <a:buAutoNum type="alphaLcPeriod"/>
              <a:tabLst>
                <a:tab pos="396875" algn="l"/>
              </a:tabLst>
            </a:pPr>
            <a:r>
              <a:rPr sz="2600" b="1" spc="-10" dirty="0">
                <a:latin typeface="Arial"/>
                <a:cs typeface="Arial"/>
              </a:rPr>
              <a:t>Is </a:t>
            </a:r>
            <a:r>
              <a:rPr sz="2600" b="1" spc="-5" dirty="0">
                <a:latin typeface="Arial"/>
                <a:cs typeface="Arial"/>
              </a:rPr>
              <a:t>it </a:t>
            </a:r>
            <a:r>
              <a:rPr sz="2600" b="1" spc="-10" dirty="0">
                <a:latin typeface="Arial"/>
                <a:cs typeface="Arial"/>
              </a:rPr>
              <a:t>possible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spc="-10" dirty="0">
                <a:latin typeface="Arial"/>
                <a:cs typeface="Arial"/>
              </a:rPr>
              <a:t>determine from the confidence bound  whether P </a:t>
            </a:r>
            <a:r>
              <a:rPr sz="2600" b="1" spc="-5" dirty="0">
                <a:latin typeface="Arial"/>
                <a:cs typeface="Arial"/>
              </a:rPr>
              <a:t>&lt; </a:t>
            </a:r>
            <a:r>
              <a:rPr sz="2600" b="1" spc="-10" dirty="0">
                <a:latin typeface="Arial"/>
                <a:cs typeface="Arial"/>
              </a:rPr>
              <a:t>0.01?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Explain.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02841"/>
            <a:ext cx="8973185" cy="429260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597535" algn="l"/>
              </a:tabLst>
            </a:pPr>
            <a:r>
              <a:rPr sz="3100" b="1" spc="-45" dirty="0">
                <a:latin typeface="Arial"/>
                <a:cs typeface="Arial"/>
              </a:rPr>
              <a:t>Yes.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1875155" algn="l"/>
              </a:tabLst>
            </a:pPr>
            <a:r>
              <a:rPr sz="3100" dirty="0">
                <a:latin typeface="Arial"/>
                <a:cs typeface="Arial"/>
              </a:rPr>
              <a:t>Since </a:t>
            </a:r>
            <a:r>
              <a:rPr sz="3100" b="1" dirty="0">
                <a:latin typeface="Arial"/>
                <a:cs typeface="Arial"/>
              </a:rPr>
              <a:t>3.5	&gt; 3.45 </a:t>
            </a:r>
            <a:r>
              <a:rPr sz="3100" b="1" spc="-5" dirty="0">
                <a:latin typeface="Arial"/>
                <a:cs typeface="Arial"/>
              </a:rPr>
              <a:t>(upper confidence</a:t>
            </a:r>
            <a:r>
              <a:rPr sz="3100" b="1" spc="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bound)</a:t>
            </a:r>
            <a:endParaRPr sz="3100">
              <a:latin typeface="Arial"/>
              <a:cs typeface="Arial"/>
            </a:endParaRPr>
          </a:p>
          <a:p>
            <a:pPr marL="342900" marR="1149985" indent="-330200">
              <a:lnSpc>
                <a:spcPts val="3300"/>
              </a:lnSpc>
              <a:spcBef>
                <a:spcPts val="1440"/>
              </a:spcBef>
            </a:pPr>
            <a:r>
              <a:rPr sz="3100" dirty="0">
                <a:latin typeface="Arial"/>
                <a:cs typeface="Arial"/>
              </a:rPr>
              <a:t>Quantities greater than the upper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confidence  bound will have P-values less than</a:t>
            </a:r>
            <a:r>
              <a:rPr sz="3100" spc="-3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0.05.</a:t>
            </a:r>
            <a:endParaRPr sz="3100">
              <a:latin typeface="Arial"/>
              <a:cs typeface="Arial"/>
            </a:endParaRPr>
          </a:p>
          <a:p>
            <a:pPr marL="342900">
              <a:lnSpc>
                <a:spcPts val="3360"/>
              </a:lnSpc>
            </a:pPr>
            <a:r>
              <a:rPr sz="3100" b="1" dirty="0">
                <a:latin typeface="Arial"/>
                <a:cs typeface="Arial"/>
              </a:rPr>
              <a:t>Therefore P &lt;</a:t>
            </a:r>
            <a:r>
              <a:rPr sz="3100" b="1" spc="-70" dirty="0">
                <a:latin typeface="Arial"/>
                <a:cs typeface="Arial"/>
              </a:rPr>
              <a:t> </a:t>
            </a:r>
            <a:r>
              <a:rPr sz="3100" b="1" dirty="0">
                <a:latin typeface="Arial"/>
                <a:cs typeface="Arial"/>
              </a:rPr>
              <a:t>0.05.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342900" marR="5080" indent="-330200">
              <a:lnSpc>
                <a:spcPts val="3400"/>
              </a:lnSpc>
              <a:spcBef>
                <a:spcPts val="2150"/>
              </a:spcBef>
              <a:buAutoNum type="alphaLcParenBoth" startAt="2"/>
              <a:tabLst>
                <a:tab pos="625475" algn="l"/>
              </a:tabLst>
            </a:pPr>
            <a:r>
              <a:rPr sz="3100" b="1" dirty="0">
                <a:latin typeface="Arial"/>
                <a:cs typeface="Arial"/>
              </a:rPr>
              <a:t>No, </a:t>
            </a:r>
            <a:r>
              <a:rPr sz="3100" dirty="0">
                <a:latin typeface="Arial"/>
                <a:cs typeface="Arial"/>
              </a:rPr>
              <a:t>we would need </a:t>
            </a:r>
            <a:r>
              <a:rPr sz="3100" spc="-5" dirty="0">
                <a:latin typeface="Arial"/>
                <a:cs typeface="Arial"/>
              </a:rPr>
              <a:t>to </a:t>
            </a:r>
            <a:r>
              <a:rPr sz="3100" dirty="0">
                <a:latin typeface="Arial"/>
                <a:cs typeface="Arial"/>
              </a:rPr>
              <a:t>know the 99% upper  confidence bound </a:t>
            </a:r>
            <a:r>
              <a:rPr sz="3100" spc="-5" dirty="0">
                <a:latin typeface="Arial"/>
                <a:cs typeface="Arial"/>
              </a:rPr>
              <a:t>to </a:t>
            </a:r>
            <a:r>
              <a:rPr sz="3100" dirty="0">
                <a:latin typeface="Arial"/>
                <a:cs typeface="Arial"/>
              </a:rPr>
              <a:t>determine whether P &lt;</a:t>
            </a:r>
            <a:r>
              <a:rPr sz="3100" spc="-9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0.01.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889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026667"/>
            <a:ext cx="7930515" cy="8356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2900" marR="5080" indent="-330200">
              <a:lnSpc>
                <a:spcPts val="3000"/>
              </a:lnSpc>
              <a:spcBef>
                <a:spcPts val="515"/>
              </a:spcBef>
            </a:pPr>
            <a:r>
              <a:rPr sz="2800" spc="10" dirty="0">
                <a:latin typeface="Arial"/>
                <a:cs typeface="Arial"/>
              </a:rPr>
              <a:t>A </a:t>
            </a:r>
            <a:r>
              <a:rPr sz="2800" spc="5" dirty="0">
                <a:latin typeface="Arial"/>
                <a:cs typeface="Arial"/>
              </a:rPr>
              <a:t>shipment of fibers is not acceptable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10" dirty="0">
                <a:latin typeface="Arial"/>
                <a:cs typeface="Arial"/>
              </a:rPr>
              <a:t>mean  </a:t>
            </a:r>
            <a:r>
              <a:rPr sz="2800" spc="5" dirty="0">
                <a:latin typeface="Arial"/>
                <a:cs typeface="Arial"/>
              </a:rPr>
              <a:t>breaking strength of the fibers is less than 50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0742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33696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3844" rIns="0" bIns="0" rtlCol="0">
            <a:spAutoFit/>
          </a:bodyPr>
          <a:lstStyle/>
          <a:p>
            <a:pPr marL="302895" marR="5080">
              <a:lnSpc>
                <a:spcPts val="3000"/>
              </a:lnSpc>
              <a:spcBef>
                <a:spcPts val="515"/>
              </a:spcBef>
            </a:pPr>
            <a:r>
              <a:rPr sz="2800" spc="10" dirty="0"/>
              <a:t>A </a:t>
            </a:r>
            <a:r>
              <a:rPr sz="2800" spc="5" dirty="0"/>
              <a:t>large sample of fibers from this shipment was</a:t>
            </a:r>
            <a:r>
              <a:rPr sz="2800" spc="-215" dirty="0"/>
              <a:t> </a:t>
            </a:r>
            <a:r>
              <a:rPr sz="2800" spc="5" dirty="0"/>
              <a:t>tested,  and a </a:t>
            </a:r>
            <a:r>
              <a:rPr sz="2800" spc="10" dirty="0"/>
              <a:t>98% </a:t>
            </a:r>
            <a:r>
              <a:rPr sz="2800" spc="5" dirty="0"/>
              <a:t>lower confidence bound </a:t>
            </a:r>
            <a:r>
              <a:rPr sz="2800" dirty="0"/>
              <a:t>for </a:t>
            </a:r>
            <a:r>
              <a:rPr sz="2800" spc="5" dirty="0"/>
              <a:t>the </a:t>
            </a:r>
            <a:r>
              <a:rPr sz="2800" spc="10" dirty="0"/>
              <a:t>mean  </a:t>
            </a:r>
            <a:r>
              <a:rPr sz="2800" spc="5" dirty="0"/>
              <a:t>breaking strength was computed </a:t>
            </a:r>
            <a:r>
              <a:rPr sz="2800" dirty="0"/>
              <a:t>to </a:t>
            </a:r>
            <a:r>
              <a:rPr sz="2800" spc="5" dirty="0"/>
              <a:t>be 50.1</a:t>
            </a:r>
            <a:r>
              <a:rPr sz="2800" spc="-30" dirty="0"/>
              <a:t> </a:t>
            </a:r>
            <a:r>
              <a:rPr sz="2800" spc="5" dirty="0"/>
              <a:t>N.</a:t>
            </a:r>
            <a:endParaRPr sz="2800"/>
          </a:p>
          <a:p>
            <a:pPr marL="302895" marR="1215390">
              <a:lnSpc>
                <a:spcPts val="3000"/>
              </a:lnSpc>
              <a:spcBef>
                <a:spcPts val="1200"/>
              </a:spcBef>
            </a:pPr>
            <a:r>
              <a:rPr sz="2800" spc="5" dirty="0"/>
              <a:t>Someone suggests using these data </a:t>
            </a:r>
            <a:r>
              <a:rPr sz="2800" dirty="0"/>
              <a:t>to </a:t>
            </a:r>
            <a:r>
              <a:rPr sz="2800" spc="5" dirty="0"/>
              <a:t>test the  hypotheses </a:t>
            </a:r>
            <a:r>
              <a:rPr sz="2800" b="1" spc="10" dirty="0">
                <a:solidFill>
                  <a:srgbClr val="3465A4"/>
                </a:solidFill>
                <a:latin typeface="Arial"/>
                <a:cs typeface="Arial"/>
              </a:rPr>
              <a:t>H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0 : </a:t>
            </a:r>
            <a:r>
              <a:rPr sz="2800" b="1" spc="10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≤ 50 versus </a:t>
            </a:r>
            <a:r>
              <a:rPr sz="2800" b="1" spc="10" dirty="0">
                <a:solidFill>
                  <a:srgbClr val="3465A4"/>
                </a:solidFill>
                <a:latin typeface="Arial"/>
                <a:cs typeface="Arial"/>
              </a:rPr>
              <a:t>H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1 : </a:t>
            </a:r>
            <a:r>
              <a:rPr sz="2800" b="1" spc="10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2800" b="1" spc="-28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50.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4684267"/>
            <a:ext cx="8371840" cy="17500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2900" marR="24130" indent="-330200">
              <a:lnSpc>
                <a:spcPts val="3000"/>
              </a:lnSpc>
              <a:spcBef>
                <a:spcPts val="515"/>
              </a:spcBef>
              <a:buAutoNum type="alphaLcPeriod"/>
              <a:tabLst>
                <a:tab pos="410845" algn="l"/>
              </a:tabLst>
            </a:pPr>
            <a:r>
              <a:rPr sz="2800" b="1" dirty="0">
                <a:latin typeface="Arial"/>
                <a:cs typeface="Arial"/>
              </a:rPr>
              <a:t>Is it </a:t>
            </a:r>
            <a:r>
              <a:rPr sz="2800" b="1" spc="5" dirty="0">
                <a:latin typeface="Arial"/>
                <a:cs typeface="Arial"/>
              </a:rPr>
              <a:t>possible to determine from the confidence  bound whether </a:t>
            </a:r>
            <a:r>
              <a:rPr sz="2800" b="1" spc="10" dirty="0">
                <a:latin typeface="Arial"/>
                <a:cs typeface="Arial"/>
              </a:rPr>
              <a:t>P </a:t>
            </a:r>
            <a:r>
              <a:rPr sz="2800" b="1" spc="5" dirty="0">
                <a:latin typeface="Arial"/>
                <a:cs typeface="Arial"/>
              </a:rPr>
              <a:t>&lt; 0.01?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Explain.</a:t>
            </a:r>
            <a:endParaRPr sz="2800">
              <a:latin typeface="Arial"/>
              <a:cs typeface="Arial"/>
            </a:endParaRPr>
          </a:p>
          <a:p>
            <a:pPr marL="342900" marR="5080" indent="-330200">
              <a:lnSpc>
                <a:spcPts val="3000"/>
              </a:lnSpc>
              <a:spcBef>
                <a:spcPts val="1200"/>
              </a:spcBef>
              <a:buAutoNum type="alphaLcPeriod"/>
              <a:tabLst>
                <a:tab pos="429895" algn="l"/>
              </a:tabLst>
            </a:pPr>
            <a:r>
              <a:rPr sz="2800" b="1" dirty="0">
                <a:latin typeface="Arial"/>
                <a:cs typeface="Arial"/>
              </a:rPr>
              <a:t>Is it </a:t>
            </a:r>
            <a:r>
              <a:rPr sz="2800" b="1" spc="5" dirty="0">
                <a:latin typeface="Arial"/>
                <a:cs typeface="Arial"/>
              </a:rPr>
              <a:t>possible to determine from the confidence  bound whether </a:t>
            </a:r>
            <a:r>
              <a:rPr sz="2800" b="1" spc="10" dirty="0">
                <a:latin typeface="Arial"/>
                <a:cs typeface="Arial"/>
              </a:rPr>
              <a:t>P </a:t>
            </a:r>
            <a:r>
              <a:rPr sz="2800" b="1" spc="5" dirty="0">
                <a:latin typeface="Arial"/>
                <a:cs typeface="Arial"/>
              </a:rPr>
              <a:t>&lt; 0.05?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Explain.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905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181100"/>
            <a:ext cx="8986520" cy="36626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  <a:buAutoNum type="alphaLcParenBoth"/>
              <a:tabLst>
                <a:tab pos="622935" algn="l"/>
              </a:tabLst>
            </a:pPr>
            <a:r>
              <a:rPr sz="3200" dirty="0">
                <a:latin typeface="Arial"/>
                <a:cs typeface="Arial"/>
              </a:rPr>
              <a:t>No, we would need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know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99% lower  </a:t>
            </a:r>
            <a:r>
              <a:rPr sz="3200" spc="-5" dirty="0">
                <a:latin typeface="Arial"/>
                <a:cs typeface="Arial"/>
              </a:rPr>
              <a:t>confidence </a:t>
            </a:r>
            <a:r>
              <a:rPr sz="3200" dirty="0">
                <a:latin typeface="Arial"/>
                <a:cs typeface="Arial"/>
              </a:rPr>
              <a:t>bound in order </a:t>
            </a:r>
            <a:r>
              <a:rPr sz="3200" spc="-5" dirty="0">
                <a:latin typeface="Arial"/>
                <a:cs typeface="Arial"/>
              </a:rPr>
              <a:t>to determine whether  </a:t>
            </a:r>
            <a:r>
              <a:rPr sz="3200" dirty="0">
                <a:latin typeface="Arial"/>
                <a:cs typeface="Arial"/>
              </a:rPr>
              <a:t>P &lt;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0.01.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lphaLcParenBoth"/>
            </a:pPr>
            <a:endParaRPr sz="5350">
              <a:latin typeface="Times New Roman"/>
              <a:cs typeface="Times New Roman"/>
            </a:endParaRPr>
          </a:p>
          <a:p>
            <a:pPr marL="342900" marR="1126490" indent="-330200">
              <a:lnSpc>
                <a:spcPts val="3500"/>
              </a:lnSpc>
              <a:spcBef>
                <a:spcPts val="5"/>
              </a:spcBef>
              <a:buAutoNum type="alphaLcParenBoth"/>
              <a:tabLst>
                <a:tab pos="615315" algn="l"/>
              </a:tabLst>
            </a:pPr>
            <a:r>
              <a:rPr sz="3200" spc="-75" dirty="0">
                <a:latin typeface="Arial"/>
                <a:cs typeface="Arial"/>
              </a:rPr>
              <a:t>Yes, </a:t>
            </a:r>
            <a:r>
              <a:rPr sz="3200" dirty="0">
                <a:latin typeface="Arial"/>
                <a:cs typeface="Arial"/>
              </a:rPr>
              <a:t>since 50 is less </a:t>
            </a:r>
            <a:r>
              <a:rPr sz="3200" spc="-5" dirty="0">
                <a:latin typeface="Arial"/>
                <a:cs typeface="Arial"/>
              </a:rPr>
              <a:t>than the </a:t>
            </a:r>
            <a:r>
              <a:rPr sz="3200" dirty="0">
                <a:latin typeface="Arial"/>
                <a:cs typeface="Arial"/>
              </a:rPr>
              <a:t>98% lower  </a:t>
            </a:r>
            <a:r>
              <a:rPr sz="3200" spc="-5" dirty="0">
                <a:latin typeface="Arial"/>
                <a:cs typeface="Arial"/>
              </a:rPr>
              <a:t>confidence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bound(50.1),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Arial"/>
                <a:cs typeface="Arial"/>
              </a:rPr>
              <a:t>we know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P &lt; </a:t>
            </a:r>
            <a:r>
              <a:rPr sz="3200" spc="-5" dirty="0">
                <a:latin typeface="Arial"/>
                <a:cs typeface="Arial"/>
              </a:rPr>
              <a:t>0.02. Therefore </a:t>
            </a:r>
            <a:r>
              <a:rPr sz="3200" dirty="0">
                <a:latin typeface="Arial"/>
                <a:cs typeface="Arial"/>
              </a:rPr>
              <a:t>P &lt;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0.05.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2298700"/>
            <a:ext cx="8325484" cy="25654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ts val="6400"/>
              </a:lnSpc>
              <a:spcBef>
                <a:spcPts val="980"/>
              </a:spcBef>
            </a:pPr>
            <a:r>
              <a:rPr sz="6000" spc="-5" dirty="0"/>
              <a:t>Statistical</a:t>
            </a:r>
            <a:r>
              <a:rPr sz="6000" spc="-30" dirty="0"/>
              <a:t> </a:t>
            </a:r>
            <a:r>
              <a:rPr sz="6000" spc="-5" dirty="0"/>
              <a:t>Significance  vs.</a:t>
            </a:r>
            <a:endParaRPr sz="6000"/>
          </a:p>
          <a:p>
            <a:pPr marL="8890" algn="ctr">
              <a:lnSpc>
                <a:spcPts val="6320"/>
              </a:lnSpc>
            </a:pPr>
            <a:r>
              <a:rPr sz="6000" spc="-5" dirty="0"/>
              <a:t>Practical</a:t>
            </a:r>
            <a:r>
              <a:rPr sz="6000" spc="-20" dirty="0"/>
              <a:t> </a:t>
            </a:r>
            <a:r>
              <a:rPr sz="6000" spc="-5" dirty="0"/>
              <a:t>Significance</a:t>
            </a:r>
            <a:endParaRPr sz="6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254000"/>
            <a:ext cx="881316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4800" marR="5080" indent="-292100">
              <a:lnSpc>
                <a:spcPts val="4700"/>
              </a:lnSpc>
              <a:spcBef>
                <a:spcPts val="740"/>
              </a:spcBef>
              <a:tabLst>
                <a:tab pos="1950720" algn="l"/>
                <a:tab pos="2727960" algn="l"/>
                <a:tab pos="6254115" algn="l"/>
                <a:tab pos="6875145" algn="l"/>
              </a:tabLst>
            </a:pPr>
            <a:r>
              <a:rPr spc="-5" dirty="0"/>
              <a:t>Statistical</a:t>
            </a:r>
            <a:r>
              <a:rPr spc="30" dirty="0"/>
              <a:t> </a:t>
            </a:r>
            <a:r>
              <a:rPr spc="-5" dirty="0"/>
              <a:t>Significance	Is	Not</a:t>
            </a:r>
            <a:r>
              <a:rPr spc="-85" dirty="0"/>
              <a:t> </a:t>
            </a:r>
            <a:r>
              <a:rPr spc="-5" dirty="0"/>
              <a:t>the  </a:t>
            </a:r>
            <a:r>
              <a:rPr dirty="0"/>
              <a:t>Same	as	</a:t>
            </a:r>
            <a:r>
              <a:rPr spc="-5" dirty="0"/>
              <a:t>Practical</a:t>
            </a:r>
            <a:r>
              <a:rPr spc="-20" dirty="0"/>
              <a:t> </a:t>
            </a:r>
            <a:r>
              <a:rPr spc="-5" dirty="0"/>
              <a:t>Significance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2484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5382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7832" rIns="0" bIns="0" rtlCol="0">
            <a:spAutoFit/>
          </a:bodyPr>
          <a:lstStyle/>
          <a:p>
            <a:pPr marL="417195" marR="139700">
              <a:lnSpc>
                <a:spcPts val="3400"/>
              </a:lnSpc>
              <a:spcBef>
                <a:spcPts val="580"/>
              </a:spcBef>
            </a:pPr>
            <a:r>
              <a:rPr sz="3200" spc="-5" dirty="0"/>
              <a:t>When </a:t>
            </a:r>
            <a:r>
              <a:rPr sz="3200" dirty="0"/>
              <a:t>a result has a small P-value, we say</a:t>
            </a:r>
            <a:r>
              <a:rPr sz="3200" spc="-85" dirty="0"/>
              <a:t> </a:t>
            </a:r>
            <a:r>
              <a:rPr sz="3200" spc="-5" dirty="0"/>
              <a:t>that  </a:t>
            </a:r>
            <a:r>
              <a:rPr sz="3200" dirty="0"/>
              <a:t>it is </a:t>
            </a:r>
            <a:r>
              <a:rPr sz="3200" spc="-5" dirty="0"/>
              <a:t>“statistically</a:t>
            </a:r>
            <a:r>
              <a:rPr sz="3200" spc="-15" dirty="0"/>
              <a:t> </a:t>
            </a:r>
            <a:r>
              <a:rPr sz="3200" spc="-5" dirty="0"/>
              <a:t>significant.”</a:t>
            </a:r>
            <a:endParaRPr sz="3200"/>
          </a:p>
          <a:p>
            <a:pPr marL="417195" marR="5080">
              <a:lnSpc>
                <a:spcPts val="3400"/>
              </a:lnSpc>
              <a:spcBef>
                <a:spcPts val="1500"/>
              </a:spcBef>
            </a:pPr>
            <a:r>
              <a:rPr sz="3200" spc="-5" dirty="0"/>
              <a:t>Sometimes statistically significant results </a:t>
            </a:r>
            <a:r>
              <a:rPr sz="3200" dirty="0"/>
              <a:t>do not  have any </a:t>
            </a:r>
            <a:r>
              <a:rPr sz="3200" spc="-5" dirty="0"/>
              <a:t>scientific </a:t>
            </a:r>
            <a:r>
              <a:rPr sz="3200" dirty="0"/>
              <a:t>or </a:t>
            </a:r>
            <a:r>
              <a:rPr sz="3200" spc="-5" dirty="0"/>
              <a:t>practical</a:t>
            </a:r>
            <a:r>
              <a:rPr sz="3200" dirty="0"/>
              <a:t> </a:t>
            </a:r>
            <a:r>
              <a:rPr sz="3200" spc="-5" dirty="0"/>
              <a:t>importance.</a:t>
            </a:r>
            <a:endParaRPr sz="32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546100"/>
            <a:ext cx="232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83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1410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0554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3508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79095" marR="5080">
              <a:lnSpc>
                <a:spcPts val="3000"/>
              </a:lnSpc>
              <a:spcBef>
                <a:spcPts val="515"/>
              </a:spcBef>
            </a:pPr>
            <a:r>
              <a:rPr sz="2800" spc="5" dirty="0"/>
              <a:t>Assume that a process used </a:t>
            </a:r>
            <a:r>
              <a:rPr sz="2800" dirty="0"/>
              <a:t>to </a:t>
            </a:r>
            <a:r>
              <a:rPr sz="2800" spc="5" dirty="0"/>
              <a:t>manufacture synthetic  fibers is known </a:t>
            </a:r>
            <a:r>
              <a:rPr sz="2800" dirty="0"/>
              <a:t>to </a:t>
            </a:r>
            <a:r>
              <a:rPr sz="2800" spc="5" dirty="0"/>
              <a:t>produce fibers with a </a:t>
            </a:r>
            <a:r>
              <a:rPr sz="2800" spc="10" dirty="0"/>
              <a:t>mean </a:t>
            </a:r>
            <a:r>
              <a:rPr sz="2800" spc="5" dirty="0"/>
              <a:t>breaking  strength of 50</a:t>
            </a:r>
            <a:r>
              <a:rPr sz="2800" spc="-15" dirty="0"/>
              <a:t> </a:t>
            </a:r>
            <a:r>
              <a:rPr sz="2800" spc="5" dirty="0"/>
              <a:t>N.</a:t>
            </a:r>
            <a:endParaRPr sz="2800"/>
          </a:p>
          <a:p>
            <a:pPr marL="379095" marR="819150">
              <a:lnSpc>
                <a:spcPts val="3000"/>
              </a:lnSpc>
              <a:spcBef>
                <a:spcPts val="1200"/>
              </a:spcBef>
            </a:pPr>
            <a:r>
              <a:rPr sz="2800" spc="10" dirty="0"/>
              <a:t>A </a:t>
            </a:r>
            <a:r>
              <a:rPr sz="2800" spc="5" dirty="0"/>
              <a:t>new process, which would require</a:t>
            </a:r>
            <a:r>
              <a:rPr sz="2800" spc="-175" dirty="0"/>
              <a:t> </a:t>
            </a:r>
            <a:r>
              <a:rPr sz="2800" spc="5" dirty="0"/>
              <a:t>considerable  retooling </a:t>
            </a:r>
            <a:r>
              <a:rPr sz="2800" dirty="0"/>
              <a:t>to </a:t>
            </a:r>
            <a:r>
              <a:rPr sz="2800" spc="5" dirty="0"/>
              <a:t>implement, has been</a:t>
            </a:r>
            <a:r>
              <a:rPr sz="2800" spc="-20" dirty="0"/>
              <a:t> </a:t>
            </a:r>
            <a:r>
              <a:rPr sz="2800" spc="5" dirty="0"/>
              <a:t>developed.</a:t>
            </a:r>
            <a:endParaRPr sz="2800"/>
          </a:p>
          <a:p>
            <a:pPr marL="379095" marR="501015">
              <a:lnSpc>
                <a:spcPts val="3000"/>
              </a:lnSpc>
              <a:spcBef>
                <a:spcPts val="1200"/>
              </a:spcBef>
            </a:pPr>
            <a:r>
              <a:rPr sz="2800" dirty="0"/>
              <a:t>In </a:t>
            </a:r>
            <a:r>
              <a:rPr sz="2800" spc="5" dirty="0"/>
              <a:t>a sample of 1000 fibers produced by this new  method, the average breaking strength was 50.1 N,  and the standard deviation was 1</a:t>
            </a:r>
            <a:r>
              <a:rPr sz="2800" spc="-35" dirty="0"/>
              <a:t> </a:t>
            </a:r>
            <a:r>
              <a:rPr sz="2800" spc="5" dirty="0"/>
              <a:t>N.</a:t>
            </a:r>
            <a:endParaRPr sz="2800"/>
          </a:p>
          <a:p>
            <a:pPr marL="379095" marR="346075">
              <a:lnSpc>
                <a:spcPts val="3000"/>
              </a:lnSpc>
              <a:spcBef>
                <a:spcPts val="1200"/>
              </a:spcBef>
            </a:pPr>
            <a:r>
              <a:rPr sz="2800" b="1" spc="10" dirty="0">
                <a:latin typeface="Arial"/>
                <a:cs typeface="Arial"/>
              </a:rPr>
              <a:t>Can </a:t>
            </a:r>
            <a:r>
              <a:rPr sz="2800" b="1" spc="5" dirty="0">
                <a:latin typeface="Arial"/>
                <a:cs typeface="Arial"/>
              </a:rPr>
              <a:t>we conclude that the new process produces  fibers with greater </a:t>
            </a:r>
            <a:r>
              <a:rPr sz="2800" b="1" spc="10" dirty="0">
                <a:latin typeface="Arial"/>
                <a:cs typeface="Arial"/>
              </a:rPr>
              <a:t>mean </a:t>
            </a:r>
            <a:r>
              <a:rPr sz="2800" b="1" spc="5" dirty="0">
                <a:latin typeface="Arial"/>
                <a:cs typeface="Arial"/>
              </a:rPr>
              <a:t>breaking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strength?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546100"/>
            <a:ext cx="4900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spc="-5" dirty="0"/>
              <a:t>Example	:Solution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23644"/>
            <a:ext cx="8813800" cy="12363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42900" marR="5080" indent="-330200">
              <a:lnSpc>
                <a:spcPts val="2700"/>
              </a:lnSpc>
              <a:spcBef>
                <a:spcPts val="465"/>
              </a:spcBef>
            </a:pPr>
            <a:r>
              <a:rPr sz="2500" spc="10" dirty="0">
                <a:latin typeface="Arial"/>
                <a:cs typeface="Arial"/>
              </a:rPr>
              <a:t>Let </a:t>
            </a:r>
            <a:r>
              <a:rPr sz="2500" spc="15" dirty="0">
                <a:latin typeface="Arial"/>
                <a:cs typeface="Arial"/>
              </a:rPr>
              <a:t>µ be </a:t>
            </a:r>
            <a:r>
              <a:rPr sz="2500" spc="10" dirty="0">
                <a:latin typeface="Arial"/>
                <a:cs typeface="Arial"/>
              </a:rPr>
              <a:t>the </a:t>
            </a:r>
            <a:r>
              <a:rPr sz="2500" spc="15" dirty="0">
                <a:latin typeface="Arial"/>
                <a:cs typeface="Arial"/>
              </a:rPr>
              <a:t>mean </a:t>
            </a:r>
            <a:r>
              <a:rPr sz="2500" spc="10" dirty="0">
                <a:latin typeface="Arial"/>
                <a:cs typeface="Arial"/>
              </a:rPr>
              <a:t>breaking strength of fibers produced by the  </a:t>
            </a:r>
            <a:r>
              <a:rPr sz="2500" spc="15" dirty="0">
                <a:latin typeface="Arial"/>
                <a:cs typeface="Arial"/>
              </a:rPr>
              <a:t>new </a:t>
            </a:r>
            <a:r>
              <a:rPr sz="2500" spc="10" dirty="0">
                <a:latin typeface="Arial"/>
                <a:cs typeface="Arial"/>
              </a:rPr>
              <a:t>process. </a:t>
            </a:r>
            <a:r>
              <a:rPr sz="2500" spc="-5" dirty="0">
                <a:latin typeface="Arial"/>
                <a:cs typeface="Arial"/>
              </a:rPr>
              <a:t>We </a:t>
            </a:r>
            <a:r>
              <a:rPr sz="2500" spc="15" dirty="0">
                <a:latin typeface="Arial"/>
                <a:cs typeface="Arial"/>
              </a:rPr>
              <a:t>need </a:t>
            </a:r>
            <a:r>
              <a:rPr sz="2500" spc="5" dirty="0">
                <a:latin typeface="Arial"/>
                <a:cs typeface="Arial"/>
              </a:rPr>
              <a:t>to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test,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500" spc="20" dirty="0">
                <a:latin typeface="Arial"/>
                <a:cs typeface="Arial"/>
              </a:rPr>
              <a:t>H </a:t>
            </a:r>
            <a:r>
              <a:rPr sz="2500" spc="15" dirty="0">
                <a:latin typeface="Arial"/>
                <a:cs typeface="Arial"/>
              </a:rPr>
              <a:t>0 </a:t>
            </a:r>
            <a:r>
              <a:rPr sz="2500" spc="5" dirty="0">
                <a:latin typeface="Arial"/>
                <a:cs typeface="Arial"/>
              </a:rPr>
              <a:t>: </a:t>
            </a:r>
            <a:r>
              <a:rPr sz="2500" spc="15" dirty="0">
                <a:latin typeface="Arial"/>
                <a:cs typeface="Arial"/>
              </a:rPr>
              <a:t>µ ≤ 50 </a:t>
            </a:r>
            <a:r>
              <a:rPr sz="2500" spc="10" dirty="0">
                <a:latin typeface="Arial"/>
                <a:cs typeface="Arial"/>
              </a:rPr>
              <a:t>versus </a:t>
            </a:r>
            <a:r>
              <a:rPr sz="2500" spc="20" dirty="0">
                <a:latin typeface="Arial"/>
                <a:cs typeface="Arial"/>
              </a:rPr>
              <a:t>H </a:t>
            </a:r>
            <a:r>
              <a:rPr sz="2500" spc="15" dirty="0">
                <a:latin typeface="Arial"/>
                <a:cs typeface="Arial"/>
              </a:rPr>
              <a:t>1 </a:t>
            </a:r>
            <a:r>
              <a:rPr sz="2500" spc="5" dirty="0">
                <a:latin typeface="Arial"/>
                <a:cs typeface="Arial"/>
              </a:rPr>
              <a:t>: </a:t>
            </a:r>
            <a:r>
              <a:rPr sz="2500" spc="15" dirty="0">
                <a:latin typeface="Arial"/>
                <a:cs typeface="Arial"/>
              </a:rPr>
              <a:t>µ &gt;</a:t>
            </a:r>
            <a:r>
              <a:rPr sz="2500" spc="-105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50.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983024"/>
            <a:ext cx="10922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031744"/>
            <a:ext cx="9023985" cy="12363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66700" marR="528955" indent="-254000">
              <a:lnSpc>
                <a:spcPts val="2700"/>
              </a:lnSpc>
              <a:spcBef>
                <a:spcPts val="465"/>
              </a:spcBef>
              <a:buSzPct val="44000"/>
              <a:buFont typeface="Trebuchet MS"/>
              <a:buChar char="●"/>
              <a:tabLst>
                <a:tab pos="266700" algn="l"/>
              </a:tabLst>
            </a:pPr>
            <a:r>
              <a:rPr sz="2500" spc="5" dirty="0">
                <a:latin typeface="Arial"/>
                <a:cs typeface="Arial"/>
              </a:rPr>
              <a:t>In this </a:t>
            </a:r>
            <a:r>
              <a:rPr sz="2500" spc="-35" dirty="0">
                <a:latin typeface="Arial"/>
                <a:cs typeface="Arial"/>
              </a:rPr>
              <a:t>way, </a:t>
            </a:r>
            <a:r>
              <a:rPr sz="2500" spc="5" dirty="0">
                <a:latin typeface="Arial"/>
                <a:cs typeface="Arial"/>
              </a:rPr>
              <a:t>if </a:t>
            </a:r>
            <a:r>
              <a:rPr sz="2500" spc="15" dirty="0">
                <a:latin typeface="Arial"/>
                <a:cs typeface="Arial"/>
              </a:rPr>
              <a:t>we </a:t>
            </a:r>
            <a:r>
              <a:rPr sz="2500" spc="10" dirty="0">
                <a:latin typeface="Arial"/>
                <a:cs typeface="Arial"/>
              </a:rPr>
              <a:t>reject </a:t>
            </a:r>
            <a:r>
              <a:rPr sz="2500" spc="20" dirty="0">
                <a:latin typeface="Arial"/>
                <a:cs typeface="Arial"/>
              </a:rPr>
              <a:t>H </a:t>
            </a:r>
            <a:r>
              <a:rPr sz="2500" spc="15" dirty="0">
                <a:latin typeface="Arial"/>
                <a:cs typeface="Arial"/>
              </a:rPr>
              <a:t>0 </a:t>
            </a:r>
            <a:r>
              <a:rPr sz="2500" spc="5" dirty="0">
                <a:latin typeface="Arial"/>
                <a:cs typeface="Arial"/>
              </a:rPr>
              <a:t>, </a:t>
            </a:r>
            <a:r>
              <a:rPr sz="2500" spc="15" dirty="0">
                <a:latin typeface="Arial"/>
                <a:cs typeface="Arial"/>
              </a:rPr>
              <a:t>we </a:t>
            </a:r>
            <a:r>
              <a:rPr sz="2500" spc="5" dirty="0">
                <a:latin typeface="Arial"/>
                <a:cs typeface="Arial"/>
              </a:rPr>
              <a:t>will </a:t>
            </a:r>
            <a:r>
              <a:rPr sz="2500" spc="10" dirty="0">
                <a:latin typeface="Arial"/>
                <a:cs typeface="Arial"/>
              </a:rPr>
              <a:t>conclude that the </a:t>
            </a:r>
            <a:r>
              <a:rPr sz="2500" spc="15" dirty="0">
                <a:latin typeface="Arial"/>
                <a:cs typeface="Arial"/>
              </a:rPr>
              <a:t>new  </a:t>
            </a:r>
            <a:r>
              <a:rPr sz="2500" spc="10" dirty="0">
                <a:latin typeface="Arial"/>
                <a:cs typeface="Arial"/>
              </a:rPr>
              <a:t>process is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better.</a:t>
            </a:r>
            <a:endParaRPr sz="25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760"/>
              </a:spcBef>
              <a:tabLst>
                <a:tab pos="1997075" algn="l"/>
              </a:tabLst>
            </a:pPr>
            <a:r>
              <a:rPr sz="2500" spc="15" dirty="0">
                <a:latin typeface="Arial"/>
                <a:cs typeface="Arial"/>
              </a:rPr>
              <a:t>Under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H0</a:t>
            </a:r>
            <a:r>
              <a:rPr sz="2500" spc="5" dirty="0">
                <a:latin typeface="Arial"/>
                <a:cs typeface="Arial"/>
              </a:rPr>
              <a:t> ,	</a:t>
            </a:r>
            <a:r>
              <a:rPr sz="2500" spc="10" dirty="0">
                <a:latin typeface="Arial"/>
                <a:cs typeface="Arial"/>
              </a:rPr>
              <a:t>the </a:t>
            </a:r>
            <a:r>
              <a:rPr sz="2500" spc="15" dirty="0">
                <a:latin typeface="Arial"/>
                <a:cs typeface="Arial"/>
              </a:rPr>
              <a:t>sample mean X has a </a:t>
            </a:r>
            <a:r>
              <a:rPr sz="2500" spc="10" dirty="0">
                <a:latin typeface="Arial"/>
                <a:cs typeface="Arial"/>
              </a:rPr>
              <a:t>normal distribution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with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229811"/>
            <a:ext cx="5996305" cy="246380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500" spc="15" dirty="0">
                <a:latin typeface="Arial"/>
                <a:cs typeface="Arial"/>
              </a:rPr>
              <a:t>mean 50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and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500" spc="10" dirty="0">
                <a:latin typeface="Arial"/>
                <a:cs typeface="Arial"/>
              </a:rPr>
              <a:t>standard deviation 1/ sqrt(1000) </a:t>
            </a:r>
            <a:r>
              <a:rPr sz="2500" spc="15" dirty="0">
                <a:latin typeface="Arial"/>
                <a:cs typeface="Arial"/>
              </a:rPr>
              <a:t>=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0.0316.</a:t>
            </a:r>
            <a:endParaRPr sz="25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800"/>
              </a:spcBef>
              <a:buSzPct val="44000"/>
              <a:buFont typeface="Trebuchet MS"/>
              <a:buChar char="●"/>
              <a:tabLst>
                <a:tab pos="266700" algn="l"/>
              </a:tabLst>
            </a:pPr>
            <a:r>
              <a:rPr sz="2500" spc="10" dirty="0">
                <a:latin typeface="Arial"/>
                <a:cs typeface="Arial"/>
              </a:rPr>
              <a:t>The z-score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is: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500" spc="10" dirty="0">
                <a:latin typeface="Arial"/>
                <a:cs typeface="Arial"/>
              </a:rPr>
              <a:t>z </a:t>
            </a:r>
            <a:r>
              <a:rPr sz="2500" spc="15" dirty="0">
                <a:latin typeface="Arial"/>
                <a:cs typeface="Arial"/>
              </a:rPr>
              <a:t>= </a:t>
            </a:r>
            <a:r>
              <a:rPr sz="2500" spc="10" dirty="0">
                <a:latin typeface="Arial"/>
                <a:cs typeface="Arial"/>
              </a:rPr>
              <a:t>(50.1 </a:t>
            </a:r>
            <a:r>
              <a:rPr sz="2500" spc="15" dirty="0">
                <a:latin typeface="Arial"/>
                <a:cs typeface="Arial"/>
              </a:rPr>
              <a:t>− </a:t>
            </a:r>
            <a:r>
              <a:rPr sz="2500" spc="10" dirty="0">
                <a:latin typeface="Arial"/>
                <a:cs typeface="Arial"/>
              </a:rPr>
              <a:t>50) </a:t>
            </a:r>
            <a:r>
              <a:rPr sz="2500" spc="5" dirty="0">
                <a:latin typeface="Arial"/>
                <a:cs typeface="Arial"/>
              </a:rPr>
              <a:t>/ </a:t>
            </a:r>
            <a:r>
              <a:rPr sz="2500" spc="10" dirty="0">
                <a:latin typeface="Arial"/>
                <a:cs typeface="Arial"/>
              </a:rPr>
              <a:t>0.0316 </a:t>
            </a:r>
            <a:r>
              <a:rPr sz="2500" spc="15" dirty="0">
                <a:latin typeface="Arial"/>
                <a:cs typeface="Arial"/>
              </a:rPr>
              <a:t>=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3.16</a:t>
            </a:r>
            <a:endParaRPr sz="25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800"/>
              </a:spcBef>
              <a:buSzPct val="44000"/>
              <a:buFont typeface="Trebuchet MS"/>
              <a:buChar char="●"/>
              <a:tabLst>
                <a:tab pos="266700" algn="l"/>
              </a:tabLst>
            </a:pPr>
            <a:r>
              <a:rPr sz="2500" spc="15" dirty="0">
                <a:latin typeface="Arial"/>
                <a:cs typeface="Arial"/>
              </a:rPr>
              <a:t>P </a:t>
            </a:r>
            <a:r>
              <a:rPr sz="2500" spc="10" dirty="0">
                <a:latin typeface="Arial"/>
                <a:cs typeface="Arial"/>
              </a:rPr>
              <a:t>-value </a:t>
            </a:r>
            <a:r>
              <a:rPr sz="2500" spc="15" dirty="0">
                <a:latin typeface="Arial"/>
                <a:cs typeface="Arial"/>
              </a:rPr>
              <a:t>= </a:t>
            </a:r>
            <a:r>
              <a:rPr sz="2500" spc="10" dirty="0">
                <a:latin typeface="Arial"/>
                <a:cs typeface="Arial"/>
              </a:rPr>
              <a:t>P(z </a:t>
            </a:r>
            <a:r>
              <a:rPr sz="2500" spc="15" dirty="0">
                <a:latin typeface="Arial"/>
                <a:cs typeface="Arial"/>
              </a:rPr>
              <a:t>&gt; </a:t>
            </a:r>
            <a:r>
              <a:rPr sz="2500" spc="10" dirty="0">
                <a:latin typeface="Arial"/>
                <a:cs typeface="Arial"/>
              </a:rPr>
              <a:t>3.16) </a:t>
            </a:r>
            <a:r>
              <a:rPr sz="2500" spc="15" dirty="0">
                <a:latin typeface="Arial"/>
                <a:cs typeface="Arial"/>
              </a:rPr>
              <a:t>=</a:t>
            </a:r>
            <a:r>
              <a:rPr sz="2500" spc="-100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0.0008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69900"/>
            <a:ext cx="7902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  <a:tab pos="2932430" algn="l"/>
              </a:tabLst>
            </a:pPr>
            <a:r>
              <a:rPr spc="-5" dirty="0"/>
              <a:t>Example	</a:t>
            </a:r>
            <a:r>
              <a:rPr dirty="0"/>
              <a:t>2	: </a:t>
            </a:r>
            <a:r>
              <a:rPr spc="-5" dirty="0"/>
              <a:t>Identify </a:t>
            </a:r>
            <a:r>
              <a:rPr spc="5" dirty="0"/>
              <a:t>H</a:t>
            </a:r>
            <a:r>
              <a:rPr sz="4350" spc="7" baseline="-28735" dirty="0"/>
              <a:t>0 </a:t>
            </a:r>
            <a:r>
              <a:rPr sz="4400" spc="-5" dirty="0"/>
              <a:t>and</a:t>
            </a:r>
            <a:r>
              <a:rPr sz="4400" spc="-335" dirty="0"/>
              <a:t> </a:t>
            </a:r>
            <a:r>
              <a:rPr sz="4400" spc="5" dirty="0"/>
              <a:t>H</a:t>
            </a:r>
            <a:r>
              <a:rPr sz="4350" spc="7" baseline="-28735" dirty="0"/>
              <a:t>a</a:t>
            </a:r>
            <a:endParaRPr sz="4350" baseline="-28735"/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17195" marR="5080">
              <a:lnSpc>
                <a:spcPct val="90300"/>
              </a:lnSpc>
              <a:spcBef>
                <a:spcPts val="470"/>
              </a:spcBef>
            </a:pPr>
            <a:r>
              <a:rPr sz="3200" dirty="0"/>
              <a:t>An individual </a:t>
            </a:r>
            <a:r>
              <a:rPr sz="3200" spc="-5" dirty="0"/>
              <a:t>claims that, contrary to </a:t>
            </a:r>
            <a:r>
              <a:rPr sz="3200" dirty="0"/>
              <a:t>what is  commonly </a:t>
            </a:r>
            <a:r>
              <a:rPr sz="3200" spc="-5" dirty="0"/>
              <a:t>accepted, </a:t>
            </a:r>
            <a:r>
              <a:rPr sz="3200" dirty="0"/>
              <a:t>he is </a:t>
            </a:r>
            <a:r>
              <a:rPr sz="3200" spc="-5" dirty="0"/>
              <a:t>telekinetic(the  production </a:t>
            </a:r>
            <a:r>
              <a:rPr sz="3200" dirty="0"/>
              <a:t>of </a:t>
            </a:r>
            <a:r>
              <a:rPr sz="3200" spc="-5" dirty="0"/>
              <a:t>motion </a:t>
            </a:r>
            <a:r>
              <a:rPr sz="3200" dirty="0"/>
              <a:t>in </a:t>
            </a:r>
            <a:r>
              <a:rPr sz="3200" spc="-5" dirty="0"/>
              <a:t>objects without contact  </a:t>
            </a:r>
            <a:r>
              <a:rPr sz="3200" dirty="0"/>
              <a:t>or </a:t>
            </a:r>
            <a:r>
              <a:rPr sz="3200" spc="-5" dirty="0"/>
              <a:t>other </a:t>
            </a:r>
            <a:r>
              <a:rPr sz="3200" dirty="0"/>
              <a:t>physical </a:t>
            </a:r>
            <a:r>
              <a:rPr sz="3200" spc="-5" dirty="0"/>
              <a:t>means.) </a:t>
            </a:r>
            <a:r>
              <a:rPr sz="3200" dirty="0"/>
              <a:t>and can read</a:t>
            </a:r>
            <a:r>
              <a:rPr sz="3200" spc="-55" dirty="0"/>
              <a:t> </a:t>
            </a:r>
            <a:r>
              <a:rPr sz="3200" dirty="0"/>
              <a:t>minds.</a:t>
            </a:r>
            <a:endParaRPr sz="32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546100"/>
            <a:ext cx="8627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  <a:tab pos="5757545" algn="l"/>
              </a:tabLst>
            </a:pPr>
            <a:r>
              <a:rPr spc="-5" dirty="0"/>
              <a:t>Result</a:t>
            </a:r>
            <a:r>
              <a:rPr spc="5" dirty="0"/>
              <a:t> </a:t>
            </a:r>
            <a:r>
              <a:rPr spc="-5" dirty="0"/>
              <a:t>is	Statistically	Significant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0302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17195" marR="1097280">
              <a:lnSpc>
                <a:spcPts val="3500"/>
              </a:lnSpc>
              <a:spcBef>
                <a:spcPts val="500"/>
              </a:spcBef>
            </a:pPr>
            <a:r>
              <a:rPr sz="3200" spc="-5" dirty="0"/>
              <a:t>The </a:t>
            </a:r>
            <a:r>
              <a:rPr sz="3200" dirty="0"/>
              <a:t>P-value is </a:t>
            </a:r>
            <a:r>
              <a:rPr sz="3200" spc="-5" dirty="0"/>
              <a:t>0.0008. This </a:t>
            </a:r>
            <a:r>
              <a:rPr sz="3200" dirty="0"/>
              <a:t>is </a:t>
            </a:r>
            <a:r>
              <a:rPr sz="3200" spc="-5" dirty="0"/>
              <a:t>very</a:t>
            </a:r>
            <a:r>
              <a:rPr sz="3200" spc="-70" dirty="0"/>
              <a:t> </a:t>
            </a:r>
            <a:r>
              <a:rPr sz="3200" spc="-5" dirty="0"/>
              <a:t>strong  </a:t>
            </a:r>
            <a:r>
              <a:rPr sz="3200" dirty="0"/>
              <a:t>evidence against </a:t>
            </a:r>
            <a:r>
              <a:rPr sz="3200" spc="5" dirty="0"/>
              <a:t>H</a:t>
            </a:r>
            <a:r>
              <a:rPr sz="3150" spc="7" baseline="-29100" dirty="0"/>
              <a:t>0</a:t>
            </a:r>
            <a:r>
              <a:rPr sz="3150" spc="-307" baseline="-29100" dirty="0"/>
              <a:t> </a:t>
            </a:r>
            <a:r>
              <a:rPr sz="3200" dirty="0"/>
              <a:t>.</a:t>
            </a:r>
            <a:endParaRPr sz="3200"/>
          </a:p>
          <a:p>
            <a:pPr marL="417195" marR="5080">
              <a:lnSpc>
                <a:spcPts val="3500"/>
              </a:lnSpc>
              <a:spcBef>
                <a:spcPts val="2100"/>
              </a:spcBef>
            </a:pPr>
            <a:r>
              <a:rPr sz="3200" spc="-5" dirty="0"/>
              <a:t>The </a:t>
            </a:r>
            <a:r>
              <a:rPr sz="3200" dirty="0"/>
              <a:t>new process produces </a:t>
            </a:r>
            <a:r>
              <a:rPr sz="3200" spc="-5" dirty="0"/>
              <a:t>fibers with </a:t>
            </a:r>
            <a:r>
              <a:rPr sz="3200" dirty="0"/>
              <a:t>a </a:t>
            </a:r>
            <a:r>
              <a:rPr sz="3200" spc="-5" dirty="0"/>
              <a:t>greater  </a:t>
            </a:r>
            <a:r>
              <a:rPr sz="3200" dirty="0"/>
              <a:t>mean breaking</a:t>
            </a:r>
            <a:r>
              <a:rPr sz="3200" spc="-5" dirty="0"/>
              <a:t> strength.</a:t>
            </a:r>
            <a:endParaRPr sz="32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558800"/>
            <a:ext cx="9340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  <a:tab pos="6471920" algn="l"/>
              </a:tabLst>
            </a:pPr>
            <a:r>
              <a:rPr spc="-5" dirty="0"/>
              <a:t>Result</a:t>
            </a:r>
            <a:r>
              <a:rPr spc="5" dirty="0"/>
              <a:t> </a:t>
            </a:r>
            <a:r>
              <a:rPr spc="-5" dirty="0"/>
              <a:t>is	not</a:t>
            </a:r>
            <a:r>
              <a:rPr spc="15" dirty="0"/>
              <a:t> </a:t>
            </a:r>
            <a:r>
              <a:rPr spc="-5" dirty="0"/>
              <a:t>Practically	Significant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12976"/>
            <a:ext cx="8573770" cy="8629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marR="5080" indent="-330200">
              <a:lnSpc>
                <a:spcPts val="3100"/>
              </a:lnSpc>
              <a:spcBef>
                <a:spcPts val="530"/>
              </a:spcBef>
            </a:pPr>
            <a:r>
              <a:rPr sz="2900" b="1" dirty="0">
                <a:latin typeface="Arial"/>
                <a:cs typeface="Arial"/>
              </a:rPr>
              <a:t>What practical conclusion should be </a:t>
            </a:r>
            <a:r>
              <a:rPr sz="2900" b="1" spc="5" dirty="0">
                <a:latin typeface="Arial"/>
                <a:cs typeface="Arial"/>
              </a:rPr>
              <a:t>drawn from  </a:t>
            </a:r>
            <a:r>
              <a:rPr sz="2900" b="1" dirty="0">
                <a:latin typeface="Arial"/>
                <a:cs typeface="Arial"/>
              </a:rPr>
              <a:t>this</a:t>
            </a:r>
            <a:r>
              <a:rPr sz="2900" b="1" spc="-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result?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7451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6849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60184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652776"/>
            <a:ext cx="9049385" cy="40887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04800" marR="19685" indent="-292100">
              <a:lnSpc>
                <a:spcPts val="3100"/>
              </a:lnSpc>
              <a:spcBef>
                <a:spcPts val="530"/>
              </a:spcBef>
              <a:buSzPct val="44827"/>
              <a:buFont typeface="Trebuchet MS"/>
              <a:buChar char="●"/>
              <a:tabLst>
                <a:tab pos="304800" algn="l"/>
              </a:tabLst>
            </a:pPr>
            <a:r>
              <a:rPr sz="2900" spc="5" dirty="0">
                <a:latin typeface="Arial"/>
                <a:cs typeface="Arial"/>
              </a:rPr>
              <a:t>On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basis of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hypothesis </a:t>
            </a:r>
            <a:r>
              <a:rPr sz="2900" dirty="0">
                <a:latin typeface="Arial"/>
                <a:cs typeface="Arial"/>
              </a:rPr>
              <a:t>test, </a:t>
            </a:r>
            <a:r>
              <a:rPr sz="2900" spc="5" dirty="0">
                <a:latin typeface="Arial"/>
                <a:cs typeface="Arial"/>
              </a:rPr>
              <a:t>we are </a:t>
            </a:r>
            <a:r>
              <a:rPr sz="2900" dirty="0">
                <a:latin typeface="Arial"/>
                <a:cs typeface="Arial"/>
              </a:rPr>
              <a:t>quite </a:t>
            </a:r>
            <a:r>
              <a:rPr sz="2900" spc="5" dirty="0">
                <a:latin typeface="Arial"/>
                <a:cs typeface="Arial"/>
              </a:rPr>
              <a:t>sure  </a:t>
            </a:r>
            <a:r>
              <a:rPr sz="2900" dirty="0">
                <a:latin typeface="Arial"/>
                <a:cs typeface="Arial"/>
              </a:rPr>
              <a:t>that the </a:t>
            </a:r>
            <a:r>
              <a:rPr sz="2900" spc="5" dirty="0">
                <a:latin typeface="Arial"/>
                <a:cs typeface="Arial"/>
              </a:rPr>
              <a:t>new process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better.</a:t>
            </a:r>
            <a:endParaRPr sz="2900">
              <a:latin typeface="Arial"/>
              <a:cs typeface="Arial"/>
            </a:endParaRPr>
          </a:p>
          <a:p>
            <a:pPr marL="304800" marR="1424940">
              <a:lnSpc>
                <a:spcPts val="3000"/>
              </a:lnSpc>
              <a:spcBef>
                <a:spcPts val="1380"/>
              </a:spcBef>
            </a:pPr>
            <a:r>
              <a:rPr sz="2900" spc="-5" dirty="0">
                <a:latin typeface="Arial"/>
                <a:cs typeface="Arial"/>
              </a:rPr>
              <a:t>Would </a:t>
            </a:r>
            <a:r>
              <a:rPr sz="2900" dirty="0">
                <a:latin typeface="Arial"/>
                <a:cs typeface="Arial"/>
              </a:rPr>
              <a:t>it </a:t>
            </a:r>
            <a:r>
              <a:rPr sz="2900" spc="5" dirty="0">
                <a:latin typeface="Arial"/>
                <a:cs typeface="Arial"/>
              </a:rPr>
              <a:t>be worthwhile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implement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new  process? Probably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not.</a:t>
            </a:r>
            <a:endParaRPr sz="2900">
              <a:latin typeface="Arial"/>
              <a:cs typeface="Arial"/>
            </a:endParaRPr>
          </a:p>
          <a:p>
            <a:pPr marL="304800" marR="5080">
              <a:lnSpc>
                <a:spcPct val="87600"/>
              </a:lnSpc>
              <a:spcBef>
                <a:spcPts val="1330"/>
              </a:spcBef>
            </a:pPr>
            <a:r>
              <a:rPr sz="2900" spc="5" dirty="0">
                <a:latin typeface="Arial"/>
                <a:cs typeface="Arial"/>
              </a:rPr>
              <a:t>The reason </a:t>
            </a:r>
            <a:r>
              <a:rPr sz="2900" dirty="0">
                <a:latin typeface="Arial"/>
                <a:cs typeface="Arial"/>
              </a:rPr>
              <a:t>is that the </a:t>
            </a:r>
            <a:r>
              <a:rPr sz="2900" spc="-5" dirty="0">
                <a:latin typeface="Arial"/>
                <a:cs typeface="Arial"/>
              </a:rPr>
              <a:t>difference </a:t>
            </a:r>
            <a:r>
              <a:rPr sz="2900" spc="5" dirty="0">
                <a:latin typeface="Arial"/>
                <a:cs typeface="Arial"/>
              </a:rPr>
              <a:t>between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old and  new processes, although highly </a:t>
            </a:r>
            <a:r>
              <a:rPr sz="2900" dirty="0">
                <a:latin typeface="Arial"/>
                <a:cs typeface="Arial"/>
              </a:rPr>
              <a:t>statistically  significant, </a:t>
            </a:r>
            <a:r>
              <a:rPr sz="2900" spc="5" dirty="0">
                <a:latin typeface="Arial"/>
                <a:cs typeface="Arial"/>
              </a:rPr>
              <a:t>amounts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only </a:t>
            </a:r>
            <a:r>
              <a:rPr sz="2900" dirty="0">
                <a:latin typeface="Arial"/>
                <a:cs typeface="Arial"/>
              </a:rPr>
              <a:t>0.1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N.</a:t>
            </a:r>
            <a:endParaRPr sz="2900">
              <a:latin typeface="Arial"/>
              <a:cs typeface="Arial"/>
            </a:endParaRPr>
          </a:p>
          <a:p>
            <a:pPr marL="304800" marR="294005">
              <a:lnSpc>
                <a:spcPts val="3100"/>
              </a:lnSpc>
              <a:spcBef>
                <a:spcPts val="1340"/>
              </a:spcBef>
            </a:pPr>
            <a:r>
              <a:rPr sz="2900" dirty="0">
                <a:latin typeface="Arial"/>
                <a:cs typeface="Arial"/>
              </a:rPr>
              <a:t>It is </a:t>
            </a:r>
            <a:r>
              <a:rPr sz="2900" spc="5" dirty="0">
                <a:latin typeface="Arial"/>
                <a:cs typeface="Arial"/>
              </a:rPr>
              <a:t>unlikely </a:t>
            </a:r>
            <a:r>
              <a:rPr sz="2900" dirty="0">
                <a:latin typeface="Arial"/>
                <a:cs typeface="Arial"/>
              </a:rPr>
              <a:t>that this is </a:t>
            </a:r>
            <a:r>
              <a:rPr sz="2900" spc="-5" dirty="0">
                <a:latin typeface="Arial"/>
                <a:cs typeface="Arial"/>
              </a:rPr>
              <a:t>difference </a:t>
            </a:r>
            <a:r>
              <a:rPr sz="2900" dirty="0">
                <a:latin typeface="Arial"/>
                <a:cs typeface="Arial"/>
              </a:rPr>
              <a:t>is </a:t>
            </a:r>
            <a:r>
              <a:rPr sz="2900" spc="5" dirty="0">
                <a:latin typeface="Arial"/>
                <a:cs typeface="Arial"/>
              </a:rPr>
              <a:t>large enough </a:t>
            </a:r>
            <a:r>
              <a:rPr sz="2900" dirty="0">
                <a:latin typeface="Arial"/>
                <a:cs typeface="Arial"/>
              </a:rPr>
              <a:t>to  </a:t>
            </a:r>
            <a:r>
              <a:rPr sz="2900" spc="-20" dirty="0">
                <a:latin typeface="Arial"/>
                <a:cs typeface="Arial"/>
              </a:rPr>
              <a:t>matter.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546100"/>
            <a:ext cx="3068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54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8941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722627"/>
            <a:ext cx="8660765" cy="19513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595"/>
              </a:spcBef>
            </a:pPr>
            <a:r>
              <a:rPr sz="3100" spc="15" dirty="0">
                <a:latin typeface="Arial"/>
                <a:cs typeface="Arial"/>
              </a:rPr>
              <a:t>Result can </a:t>
            </a:r>
            <a:r>
              <a:rPr sz="3100" spc="20" dirty="0">
                <a:latin typeface="Arial"/>
                <a:cs typeface="Arial"/>
              </a:rPr>
              <a:t>be </a:t>
            </a:r>
            <a:r>
              <a:rPr sz="3100" spc="10" dirty="0">
                <a:latin typeface="Arial"/>
                <a:cs typeface="Arial"/>
              </a:rPr>
              <a:t>statistically significant </a:t>
            </a:r>
            <a:r>
              <a:rPr sz="3100" spc="15" dirty="0">
                <a:latin typeface="Arial"/>
                <a:cs typeface="Arial"/>
              </a:rPr>
              <a:t>without  being large </a:t>
            </a:r>
            <a:r>
              <a:rPr sz="3100" spc="20" dirty="0">
                <a:latin typeface="Arial"/>
                <a:cs typeface="Arial"/>
              </a:rPr>
              <a:t>enough </a:t>
            </a:r>
            <a:r>
              <a:rPr sz="3100" spc="10" dirty="0">
                <a:latin typeface="Arial"/>
                <a:cs typeface="Arial"/>
              </a:rPr>
              <a:t>to </a:t>
            </a:r>
            <a:r>
              <a:rPr sz="3100" spc="20" dirty="0">
                <a:latin typeface="Arial"/>
                <a:cs typeface="Arial"/>
              </a:rPr>
              <a:t>be </a:t>
            </a:r>
            <a:r>
              <a:rPr sz="3100" spc="15" dirty="0">
                <a:latin typeface="Arial"/>
                <a:cs typeface="Arial"/>
              </a:rPr>
              <a:t>of </a:t>
            </a:r>
            <a:r>
              <a:rPr sz="3100" spc="10" dirty="0">
                <a:latin typeface="Arial"/>
                <a:cs typeface="Arial"/>
              </a:rPr>
              <a:t>practical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importance.</a:t>
            </a:r>
            <a:endParaRPr sz="3100">
              <a:latin typeface="Arial"/>
              <a:cs typeface="Arial"/>
            </a:endParaRPr>
          </a:p>
          <a:p>
            <a:pPr marL="12700" marR="1599565">
              <a:lnSpc>
                <a:spcPts val="3400"/>
              </a:lnSpc>
              <a:spcBef>
                <a:spcPts val="1320"/>
              </a:spcBef>
            </a:pPr>
            <a:r>
              <a:rPr sz="3100" spc="15" dirty="0">
                <a:latin typeface="Arial"/>
                <a:cs typeface="Arial"/>
              </a:rPr>
              <a:t>The P-value does not </a:t>
            </a:r>
            <a:r>
              <a:rPr sz="3100" spc="20" dirty="0">
                <a:latin typeface="Arial"/>
                <a:cs typeface="Arial"/>
              </a:rPr>
              <a:t>measure</a:t>
            </a:r>
            <a:r>
              <a:rPr sz="3100" spc="-30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practical  significance.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232554"/>
            <a:ext cx="8815070" cy="166370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100" b="1" spc="20" dirty="0">
                <a:latin typeface="Arial"/>
                <a:cs typeface="Arial"/>
              </a:rPr>
              <a:t>Reason:</a:t>
            </a:r>
            <a:endParaRPr sz="3100">
              <a:latin typeface="Arial"/>
              <a:cs typeface="Arial"/>
            </a:endParaRPr>
          </a:p>
          <a:p>
            <a:pPr marL="342900" marR="5080" indent="-330200">
              <a:lnSpc>
                <a:spcPts val="3300"/>
              </a:lnSpc>
              <a:spcBef>
                <a:spcPts val="1540"/>
              </a:spcBef>
            </a:pPr>
            <a:r>
              <a:rPr sz="3100" spc="20" dirty="0">
                <a:latin typeface="Arial"/>
                <a:cs typeface="Arial"/>
              </a:rPr>
              <a:t>When </a:t>
            </a:r>
            <a:r>
              <a:rPr sz="3100" spc="15" dirty="0">
                <a:latin typeface="Arial"/>
                <a:cs typeface="Arial"/>
              </a:rPr>
              <a:t>the standard deviation </a:t>
            </a:r>
            <a:r>
              <a:rPr sz="3100" spc="10" dirty="0">
                <a:latin typeface="Arial"/>
                <a:cs typeface="Arial"/>
              </a:rPr>
              <a:t>is </a:t>
            </a:r>
            <a:r>
              <a:rPr sz="3100" spc="15" dirty="0">
                <a:latin typeface="Arial"/>
                <a:cs typeface="Arial"/>
              </a:rPr>
              <a:t>very small, even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a  </a:t>
            </a:r>
            <a:r>
              <a:rPr sz="3100" spc="15" dirty="0">
                <a:latin typeface="Arial"/>
                <a:cs typeface="Arial"/>
              </a:rPr>
              <a:t>small </a:t>
            </a:r>
            <a:r>
              <a:rPr sz="3100" spc="5" dirty="0">
                <a:latin typeface="Arial"/>
                <a:cs typeface="Arial"/>
              </a:rPr>
              <a:t>difference </a:t>
            </a:r>
            <a:r>
              <a:rPr sz="3100" spc="15" dirty="0">
                <a:latin typeface="Arial"/>
                <a:cs typeface="Arial"/>
              </a:rPr>
              <a:t>can </a:t>
            </a:r>
            <a:r>
              <a:rPr sz="3100" spc="20" dirty="0">
                <a:latin typeface="Arial"/>
                <a:cs typeface="Arial"/>
              </a:rPr>
              <a:t>be </a:t>
            </a:r>
            <a:r>
              <a:rPr sz="3100" spc="10" dirty="0">
                <a:latin typeface="Arial"/>
                <a:cs typeface="Arial"/>
              </a:rPr>
              <a:t>statistically significant.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2171700"/>
            <a:ext cx="9422130" cy="30581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84600" marR="3797300" algn="ctr">
              <a:lnSpc>
                <a:spcPts val="4600"/>
              </a:lnSpc>
              <a:spcBef>
                <a:spcPts val="820"/>
              </a:spcBef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Z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-tests 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  <a:p>
            <a:pPr marL="12700" marR="5080" algn="ctr">
              <a:lnSpc>
                <a:spcPts val="4600"/>
              </a:lnSpc>
              <a:spcBef>
                <a:spcPts val="100"/>
              </a:spcBef>
              <a:tabLst>
                <a:tab pos="1906905" algn="l"/>
                <a:tab pos="2900680" algn="l"/>
                <a:tab pos="4266565" algn="l"/>
              </a:tabLst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Difference	between </a:t>
            </a:r>
            <a:r>
              <a:rPr sz="4400" b="1" spc="-114" dirty="0">
                <a:solidFill>
                  <a:srgbClr val="3465A4"/>
                </a:solidFill>
                <a:latin typeface="Arial"/>
                <a:cs typeface="Arial"/>
              </a:rPr>
              <a:t>Two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Population  Means	of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Large	Samples.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ts val="4660"/>
              </a:lnSpc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(Section</a:t>
            </a:r>
            <a:r>
              <a:rPr sz="440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6.5)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546100"/>
            <a:ext cx="328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55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8053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7451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3039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2437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1712976"/>
            <a:ext cx="8687435" cy="4241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779780">
              <a:lnSpc>
                <a:spcPts val="3100"/>
              </a:lnSpc>
              <a:spcBef>
                <a:spcPts val="530"/>
              </a:spcBef>
            </a:pPr>
            <a:r>
              <a:rPr sz="2900" spc="-20" dirty="0">
                <a:latin typeface="Arial"/>
                <a:cs typeface="Arial"/>
              </a:rPr>
              <a:t>We </a:t>
            </a:r>
            <a:r>
              <a:rPr sz="2900" spc="5" dirty="0">
                <a:latin typeface="Arial"/>
                <a:cs typeface="Arial"/>
              </a:rPr>
              <a:t>wish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determine whether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means of </a:t>
            </a:r>
            <a:r>
              <a:rPr sz="2900" dirty="0">
                <a:latin typeface="Arial"/>
                <a:cs typeface="Arial"/>
              </a:rPr>
              <a:t>two  </a:t>
            </a:r>
            <a:r>
              <a:rPr sz="2900" spc="5" dirty="0">
                <a:latin typeface="Arial"/>
                <a:cs typeface="Arial"/>
              </a:rPr>
              <a:t>populations are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equal.</a:t>
            </a:r>
            <a:endParaRPr sz="2900">
              <a:latin typeface="Arial"/>
              <a:cs typeface="Arial"/>
            </a:endParaRPr>
          </a:p>
          <a:p>
            <a:pPr marL="12700" marR="197485">
              <a:lnSpc>
                <a:spcPts val="3100"/>
              </a:lnSpc>
              <a:spcBef>
                <a:spcPts val="1200"/>
              </a:spcBef>
            </a:pPr>
            <a:r>
              <a:rPr sz="2900" spc="5" dirty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data will </a:t>
            </a:r>
            <a:r>
              <a:rPr sz="2900" spc="5" dirty="0">
                <a:latin typeface="Arial"/>
                <a:cs typeface="Arial"/>
              </a:rPr>
              <a:t>consist of </a:t>
            </a:r>
            <a:r>
              <a:rPr sz="2900" dirty="0">
                <a:latin typeface="Arial"/>
                <a:cs typeface="Arial"/>
              </a:rPr>
              <a:t>two </a:t>
            </a:r>
            <a:r>
              <a:rPr sz="2900" spc="5" dirty="0">
                <a:latin typeface="Arial"/>
                <a:cs typeface="Arial"/>
              </a:rPr>
              <a:t>samples, one </a:t>
            </a:r>
            <a:r>
              <a:rPr sz="2900" dirty="0">
                <a:latin typeface="Arial"/>
                <a:cs typeface="Arial"/>
              </a:rPr>
              <a:t>from </a:t>
            </a:r>
            <a:r>
              <a:rPr sz="2900" spc="5" dirty="0">
                <a:latin typeface="Arial"/>
                <a:cs typeface="Arial"/>
              </a:rPr>
              <a:t>each  </a:t>
            </a:r>
            <a:r>
              <a:rPr sz="2900" dirty="0">
                <a:latin typeface="Arial"/>
                <a:cs typeface="Arial"/>
              </a:rPr>
              <a:t>population.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900" spc="-20" dirty="0">
                <a:latin typeface="Arial"/>
                <a:cs typeface="Arial"/>
              </a:rPr>
              <a:t>We </a:t>
            </a:r>
            <a:r>
              <a:rPr sz="2900" dirty="0">
                <a:latin typeface="Arial"/>
                <a:cs typeface="Arial"/>
              </a:rPr>
              <a:t>will </a:t>
            </a:r>
            <a:r>
              <a:rPr sz="2900" spc="5" dirty="0">
                <a:latin typeface="Arial"/>
                <a:cs typeface="Arial"/>
              </a:rPr>
              <a:t>compute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-5" dirty="0">
                <a:latin typeface="Arial"/>
                <a:cs typeface="Arial"/>
              </a:rPr>
              <a:t>difference </a:t>
            </a:r>
            <a:r>
              <a:rPr sz="2900" spc="5" dirty="0">
                <a:latin typeface="Arial"/>
                <a:cs typeface="Arial"/>
              </a:rPr>
              <a:t>of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sample</a:t>
            </a:r>
            <a:r>
              <a:rPr sz="2900" spc="2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means.</a:t>
            </a:r>
            <a:endParaRPr sz="2900">
              <a:latin typeface="Arial"/>
              <a:cs typeface="Arial"/>
            </a:endParaRPr>
          </a:p>
          <a:p>
            <a:pPr marL="12700" marR="471170">
              <a:lnSpc>
                <a:spcPts val="3100"/>
              </a:lnSpc>
              <a:spcBef>
                <a:spcPts val="1240"/>
              </a:spcBef>
            </a:pPr>
            <a:r>
              <a:rPr sz="2900" dirty="0">
                <a:latin typeface="Arial"/>
                <a:cs typeface="Arial"/>
              </a:rPr>
              <a:t>If the </a:t>
            </a:r>
            <a:r>
              <a:rPr sz="2900" spc="-5" dirty="0">
                <a:latin typeface="Arial"/>
                <a:cs typeface="Arial"/>
              </a:rPr>
              <a:t>difference </a:t>
            </a:r>
            <a:r>
              <a:rPr sz="2900" dirty="0">
                <a:latin typeface="Arial"/>
                <a:cs typeface="Arial"/>
              </a:rPr>
              <a:t>is far from </a:t>
            </a:r>
            <a:r>
              <a:rPr sz="2900" spc="5" dirty="0">
                <a:latin typeface="Arial"/>
                <a:cs typeface="Arial"/>
              </a:rPr>
              <a:t>0, we </a:t>
            </a:r>
            <a:r>
              <a:rPr sz="2900" dirty="0">
                <a:latin typeface="Arial"/>
                <a:cs typeface="Arial"/>
              </a:rPr>
              <a:t>will </a:t>
            </a:r>
            <a:r>
              <a:rPr sz="2900" spc="5" dirty="0">
                <a:latin typeface="Arial"/>
                <a:cs typeface="Arial"/>
              </a:rPr>
              <a:t>conclude </a:t>
            </a:r>
            <a:r>
              <a:rPr sz="2900" dirty="0">
                <a:latin typeface="Arial"/>
                <a:cs typeface="Arial"/>
              </a:rPr>
              <a:t>that  the </a:t>
            </a:r>
            <a:r>
              <a:rPr sz="2900" spc="5" dirty="0">
                <a:latin typeface="Arial"/>
                <a:cs typeface="Arial"/>
              </a:rPr>
              <a:t>population means are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different.</a:t>
            </a:r>
            <a:endParaRPr sz="2900">
              <a:latin typeface="Arial"/>
              <a:cs typeface="Arial"/>
            </a:endParaRPr>
          </a:p>
          <a:p>
            <a:pPr marL="12700" marR="470534">
              <a:lnSpc>
                <a:spcPts val="3100"/>
              </a:lnSpc>
              <a:spcBef>
                <a:spcPts val="1200"/>
              </a:spcBef>
            </a:pPr>
            <a:r>
              <a:rPr sz="2900" dirty="0">
                <a:latin typeface="Arial"/>
                <a:cs typeface="Arial"/>
              </a:rPr>
              <a:t>If the </a:t>
            </a:r>
            <a:r>
              <a:rPr sz="2900" spc="-5" dirty="0">
                <a:latin typeface="Arial"/>
                <a:cs typeface="Arial"/>
              </a:rPr>
              <a:t>difference </a:t>
            </a:r>
            <a:r>
              <a:rPr sz="2900" dirty="0">
                <a:latin typeface="Arial"/>
                <a:cs typeface="Arial"/>
              </a:rPr>
              <a:t>is </a:t>
            </a:r>
            <a:r>
              <a:rPr sz="2900" spc="5" dirty="0">
                <a:latin typeface="Arial"/>
                <a:cs typeface="Arial"/>
              </a:rPr>
              <a:t>close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0, we </a:t>
            </a:r>
            <a:r>
              <a:rPr sz="2900" dirty="0">
                <a:latin typeface="Arial"/>
                <a:cs typeface="Arial"/>
              </a:rPr>
              <a:t>will </a:t>
            </a:r>
            <a:r>
              <a:rPr sz="2900" spc="5" dirty="0">
                <a:latin typeface="Arial"/>
                <a:cs typeface="Arial"/>
              </a:rPr>
              <a:t>conclude </a:t>
            </a:r>
            <a:r>
              <a:rPr sz="2900" dirty="0">
                <a:latin typeface="Arial"/>
                <a:cs typeface="Arial"/>
              </a:rPr>
              <a:t>that  the </a:t>
            </a:r>
            <a:r>
              <a:rPr sz="2900" spc="5" dirty="0">
                <a:latin typeface="Arial"/>
                <a:cs typeface="Arial"/>
              </a:rPr>
              <a:t>population means might be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same.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411" y="546100"/>
            <a:ext cx="5053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 Distribution</a:t>
            </a:r>
            <a:r>
              <a:rPr spc="-60" dirty="0"/>
              <a:t> </a:t>
            </a:r>
            <a:r>
              <a:rPr spc="-5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714500"/>
            <a:ext cx="5153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666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 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est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based on	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484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35382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00" y="2336800"/>
            <a:ext cx="8482965" cy="19989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580"/>
              </a:spcBef>
            </a:pPr>
            <a:r>
              <a:rPr sz="3200" dirty="0">
                <a:latin typeface="Arial"/>
                <a:cs typeface="Arial"/>
              </a:rPr>
              <a:t>Since </a:t>
            </a:r>
            <a:r>
              <a:rPr sz="3200" spc="-5" dirty="0">
                <a:latin typeface="Arial"/>
                <a:cs typeface="Arial"/>
              </a:rPr>
              <a:t>both </a:t>
            </a:r>
            <a:r>
              <a:rPr sz="3200" dirty="0">
                <a:latin typeface="Arial"/>
                <a:cs typeface="Arial"/>
              </a:rPr>
              <a:t>sample sizes are large, X and Y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  </a:t>
            </a:r>
            <a:r>
              <a:rPr sz="3200" spc="-5" dirty="0">
                <a:latin typeface="Arial"/>
                <a:cs typeface="Arial"/>
              </a:rPr>
              <a:t>both approximately </a:t>
            </a:r>
            <a:r>
              <a:rPr sz="3200" dirty="0">
                <a:latin typeface="Arial"/>
                <a:cs typeface="Arial"/>
              </a:rPr>
              <a:t>normally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distributed.</a:t>
            </a:r>
            <a:endParaRPr sz="3200">
              <a:latin typeface="Arial"/>
              <a:cs typeface="Arial"/>
            </a:endParaRPr>
          </a:p>
          <a:p>
            <a:pPr marL="12700" marR="306070">
              <a:lnSpc>
                <a:spcPts val="3400"/>
              </a:lnSpc>
              <a:spcBef>
                <a:spcPts val="1500"/>
              </a:spcBef>
              <a:tabLst>
                <a:tab pos="6111240" algn="l"/>
              </a:tabLst>
            </a:pPr>
            <a:r>
              <a:rPr sz="3200" dirty="0">
                <a:latin typeface="Arial"/>
                <a:cs typeface="Arial"/>
              </a:rPr>
              <a:t>Since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samples are </a:t>
            </a:r>
            <a:r>
              <a:rPr sz="3200" spc="-5" dirty="0">
                <a:latin typeface="Arial"/>
                <a:cs typeface="Arial"/>
              </a:rPr>
              <a:t>independent,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follows  that the </a:t>
            </a:r>
            <a:r>
              <a:rPr sz="3200" dirty="0">
                <a:latin typeface="Arial"/>
                <a:cs typeface="Arial"/>
              </a:rPr>
              <a:t>null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distribution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	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9244" y="1783442"/>
            <a:ext cx="1264355" cy="354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2544" y="3980542"/>
            <a:ext cx="1264355" cy="354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935" y="4813300"/>
            <a:ext cx="9893428" cy="97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0758" y="698500"/>
            <a:ext cx="163764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304800"/>
            <a:ext cx="8295005" cy="665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30600" marR="5080" indent="-3517900">
              <a:lnSpc>
                <a:spcPts val="2400"/>
              </a:lnSpc>
              <a:spcBef>
                <a:spcPts val="380"/>
              </a:spcBef>
            </a:pPr>
            <a:r>
              <a:rPr sz="2200" spc="-5" dirty="0"/>
              <a:t>Z-tests for Difference between </a:t>
            </a:r>
            <a:r>
              <a:rPr sz="2200" spc="-60" dirty="0"/>
              <a:t>Two </a:t>
            </a:r>
            <a:r>
              <a:rPr sz="2200" spc="-5" dirty="0"/>
              <a:t>Population Means of Large  Samples.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139618" y="1094554"/>
            <a:ext cx="9664945" cy="567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714500"/>
            <a:ext cx="9422130" cy="55168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0200" marR="565785" indent="-317500">
              <a:lnSpc>
                <a:spcPct val="89800"/>
              </a:lnSpc>
              <a:spcBef>
                <a:spcPts val="490"/>
              </a:spcBef>
            </a:pPr>
            <a:r>
              <a:rPr sz="3200" spc="-5" dirty="0">
                <a:latin typeface="Arial"/>
                <a:cs typeface="Arial"/>
              </a:rPr>
              <a:t>The article “Wired: </a:t>
            </a:r>
            <a:r>
              <a:rPr sz="3200" dirty="0">
                <a:latin typeface="Arial"/>
                <a:cs typeface="Arial"/>
              </a:rPr>
              <a:t>Energy Drinks, Jock </a:t>
            </a:r>
            <a:r>
              <a:rPr sz="3200" spc="-30" dirty="0">
                <a:latin typeface="Arial"/>
                <a:cs typeface="Arial"/>
              </a:rPr>
              <a:t>Identity,  </a:t>
            </a:r>
            <a:r>
              <a:rPr sz="3200" dirty="0">
                <a:latin typeface="Arial"/>
                <a:cs typeface="Arial"/>
              </a:rPr>
              <a:t>Masculine Norms, and Risk </a:t>
            </a:r>
            <a:r>
              <a:rPr sz="3200" spc="-55" dirty="0">
                <a:latin typeface="Arial"/>
                <a:cs typeface="Arial"/>
              </a:rPr>
              <a:t>Taking” </a:t>
            </a:r>
            <a:r>
              <a:rPr sz="3200" dirty="0">
                <a:latin typeface="Arial"/>
                <a:cs typeface="Arial"/>
              </a:rPr>
              <a:t>(K. </a:t>
            </a:r>
            <a:r>
              <a:rPr sz="3200" spc="-30" dirty="0">
                <a:latin typeface="Arial"/>
                <a:cs typeface="Arial"/>
              </a:rPr>
              <a:t>Miller,  </a:t>
            </a:r>
            <a:r>
              <a:rPr sz="3200" dirty="0">
                <a:latin typeface="Arial"/>
                <a:cs typeface="Arial"/>
              </a:rPr>
              <a:t>Journal of American College </a:t>
            </a:r>
            <a:r>
              <a:rPr sz="3200" spc="-5" dirty="0">
                <a:latin typeface="Arial"/>
                <a:cs typeface="Arial"/>
              </a:rPr>
              <a:t>Health,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2008:481–</a:t>
            </a:r>
            <a:endParaRPr sz="3200">
              <a:latin typeface="Arial"/>
              <a:cs typeface="Arial"/>
            </a:endParaRPr>
          </a:p>
          <a:p>
            <a:pPr marL="330200" marR="272415">
              <a:lnSpc>
                <a:spcPct val="89600"/>
              </a:lnSpc>
              <a:spcBef>
                <a:spcPts val="60"/>
              </a:spcBef>
            </a:pPr>
            <a:r>
              <a:rPr sz="3200" dirty="0">
                <a:latin typeface="Arial"/>
                <a:cs typeface="Arial"/>
              </a:rPr>
              <a:t>489) </a:t>
            </a:r>
            <a:r>
              <a:rPr sz="3200" spc="-5" dirty="0">
                <a:latin typeface="Arial"/>
                <a:cs typeface="Arial"/>
              </a:rPr>
              <a:t>reports that </a:t>
            </a:r>
            <a:r>
              <a:rPr sz="3200" dirty="0">
                <a:latin typeface="Arial"/>
                <a:cs typeface="Arial"/>
              </a:rPr>
              <a:t>in a sample of 413 male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college  </a:t>
            </a:r>
            <a:r>
              <a:rPr sz="3200" spc="-5" dirty="0">
                <a:latin typeface="Arial"/>
                <a:cs typeface="Arial"/>
              </a:rPr>
              <a:t>students, the </a:t>
            </a:r>
            <a:r>
              <a:rPr sz="3200" dirty="0">
                <a:latin typeface="Arial"/>
                <a:cs typeface="Arial"/>
              </a:rPr>
              <a:t>average number of energy drinks  consumed per </a:t>
            </a:r>
            <a:r>
              <a:rPr sz="3200" spc="-5" dirty="0">
                <a:latin typeface="Arial"/>
                <a:cs typeface="Arial"/>
              </a:rPr>
              <a:t>month </a:t>
            </a:r>
            <a:r>
              <a:rPr sz="3200" dirty="0">
                <a:latin typeface="Arial"/>
                <a:cs typeface="Arial"/>
              </a:rPr>
              <a:t>was </a:t>
            </a:r>
            <a:r>
              <a:rPr sz="3200" spc="-5" dirty="0">
                <a:latin typeface="Arial"/>
                <a:cs typeface="Arial"/>
              </a:rPr>
              <a:t>2.49 with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standard  deviation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4.87, </a:t>
            </a:r>
            <a:r>
              <a:rPr sz="3200" dirty="0">
                <a:latin typeface="Arial"/>
                <a:cs typeface="Arial"/>
              </a:rPr>
              <a:t>and in a sample of 382 </a:t>
            </a:r>
            <a:r>
              <a:rPr sz="3200" spc="-5" dirty="0">
                <a:latin typeface="Arial"/>
                <a:cs typeface="Arial"/>
              </a:rPr>
              <a:t>female  </a:t>
            </a:r>
            <a:r>
              <a:rPr sz="3200" dirty="0">
                <a:latin typeface="Arial"/>
                <a:cs typeface="Arial"/>
              </a:rPr>
              <a:t>college </a:t>
            </a:r>
            <a:r>
              <a:rPr sz="3200" spc="-5" dirty="0">
                <a:latin typeface="Arial"/>
                <a:cs typeface="Arial"/>
              </a:rPr>
              <a:t>students, the </a:t>
            </a:r>
            <a:r>
              <a:rPr sz="3200" dirty="0">
                <a:latin typeface="Arial"/>
                <a:cs typeface="Arial"/>
              </a:rPr>
              <a:t>average was </a:t>
            </a:r>
            <a:r>
              <a:rPr sz="3200" spc="-5" dirty="0">
                <a:latin typeface="Arial"/>
                <a:cs typeface="Arial"/>
              </a:rPr>
              <a:t>1.22 with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standard deviation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3.24.</a:t>
            </a:r>
            <a:endParaRPr sz="3200">
              <a:latin typeface="Arial"/>
              <a:cs typeface="Arial"/>
            </a:endParaRPr>
          </a:p>
          <a:p>
            <a:pPr marL="330200" marR="5080" indent="-317500">
              <a:lnSpc>
                <a:spcPct val="89800"/>
              </a:lnSpc>
              <a:spcBef>
                <a:spcPts val="1450"/>
              </a:spcBef>
            </a:pPr>
            <a:r>
              <a:rPr sz="3200" b="1" dirty="0">
                <a:latin typeface="Arial"/>
                <a:cs typeface="Arial"/>
              </a:rPr>
              <a:t>Can </a:t>
            </a:r>
            <a:r>
              <a:rPr sz="3200" b="1" spc="-5" dirty="0">
                <a:latin typeface="Arial"/>
                <a:cs typeface="Arial"/>
              </a:rPr>
              <a:t>you conclude that the </a:t>
            </a:r>
            <a:r>
              <a:rPr sz="3200" b="1" dirty="0">
                <a:latin typeface="Arial"/>
                <a:cs typeface="Arial"/>
              </a:rPr>
              <a:t>mean </a:t>
            </a:r>
            <a:r>
              <a:rPr sz="3200" b="1" spc="-5" dirty="0">
                <a:latin typeface="Arial"/>
                <a:cs typeface="Arial"/>
              </a:rPr>
              <a:t>number of  energy drinks is greater for male students than  </a:t>
            </a:r>
            <a:r>
              <a:rPr sz="3200" b="1" dirty="0">
                <a:latin typeface="Arial"/>
                <a:cs typeface="Arial"/>
              </a:rPr>
              <a:t>f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r fema</a:t>
            </a:r>
            <a:r>
              <a:rPr sz="3200" b="1" spc="-5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 st</a:t>
            </a:r>
            <a:r>
              <a:rPr sz="3200" b="1" spc="-5" dirty="0">
                <a:latin typeface="Arial"/>
                <a:cs typeface="Arial"/>
              </a:rPr>
              <a:t>ud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t</a:t>
            </a:r>
            <a:r>
              <a:rPr sz="3200" b="1" spc="-120" dirty="0">
                <a:latin typeface="Arial"/>
                <a:cs typeface="Arial"/>
              </a:rPr>
              <a:t>s</a:t>
            </a:r>
            <a:r>
              <a:rPr sz="2100" spc="-1230" baseline="23809" dirty="0">
                <a:latin typeface="Arial"/>
                <a:cs typeface="Arial"/>
              </a:rPr>
              <a:t>P</a:t>
            </a:r>
            <a:r>
              <a:rPr sz="3200" b="1" spc="-1140" dirty="0">
                <a:latin typeface="Arial"/>
                <a:cs typeface="Arial"/>
              </a:rPr>
              <a:t>?</a:t>
            </a:r>
            <a:r>
              <a:rPr sz="2100" baseline="23809" dirty="0">
                <a:latin typeface="Arial"/>
                <a:cs typeface="Arial"/>
              </a:rPr>
              <a:t>rof.</a:t>
            </a:r>
            <a:r>
              <a:rPr sz="2100" spc="-7" baseline="23809" dirty="0">
                <a:latin typeface="Arial"/>
                <a:cs typeface="Arial"/>
              </a:rPr>
              <a:t> </a:t>
            </a:r>
            <a:r>
              <a:rPr sz="2100" baseline="23809" dirty="0">
                <a:latin typeface="Arial"/>
                <a:cs typeface="Arial"/>
              </a:rPr>
              <a:t>Preet</a:t>
            </a:r>
            <a:r>
              <a:rPr sz="2100" spc="-7" baseline="23809" dirty="0">
                <a:latin typeface="Arial"/>
                <a:cs typeface="Arial"/>
              </a:rPr>
              <a:t> </a:t>
            </a:r>
            <a:r>
              <a:rPr sz="2100" baseline="23809" dirty="0">
                <a:latin typeface="Arial"/>
                <a:cs typeface="Arial"/>
              </a:rPr>
              <a:t>Kanwal</a:t>
            </a:r>
            <a:endParaRPr sz="2100" baseline="2380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2387" y="1298549"/>
            <a:ext cx="2787650" cy="10414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600" spc="10" dirty="0">
                <a:latin typeface="Arial"/>
                <a:cs typeface="Arial"/>
              </a:rPr>
              <a:t>(female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students)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2600" spc="15" dirty="0">
                <a:latin typeface="Arial"/>
                <a:cs typeface="Arial"/>
              </a:rPr>
              <a:t>Y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=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1298549"/>
            <a:ext cx="2322195" cy="266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95"/>
              </a:spcBef>
            </a:pPr>
            <a:r>
              <a:rPr sz="2600" spc="10" dirty="0">
                <a:latin typeface="Arial"/>
                <a:cs typeface="Arial"/>
              </a:rPr>
              <a:t>(male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students)  </a:t>
            </a:r>
            <a:r>
              <a:rPr sz="2600" spc="15" dirty="0">
                <a:latin typeface="Arial"/>
                <a:cs typeface="Arial"/>
              </a:rPr>
              <a:t>X </a:t>
            </a:r>
            <a:r>
              <a:rPr sz="2600" spc="10" dirty="0">
                <a:latin typeface="Arial"/>
                <a:cs typeface="Arial"/>
              </a:rPr>
              <a:t>=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2.49</a:t>
            </a:r>
            <a:endParaRPr sz="2600">
              <a:latin typeface="Arial"/>
              <a:cs typeface="Arial"/>
            </a:endParaRPr>
          </a:p>
          <a:p>
            <a:pPr marR="979805" algn="ctr">
              <a:lnSpc>
                <a:spcPts val="2900"/>
              </a:lnSpc>
            </a:pPr>
            <a:r>
              <a:rPr sz="2600" spc="5" dirty="0">
                <a:latin typeface="Arial"/>
                <a:cs typeface="Arial"/>
              </a:rPr>
              <a:t>1.22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  <a:spcBef>
                <a:spcPts val="980"/>
              </a:spcBef>
              <a:tabLst>
                <a:tab pos="419734" algn="l"/>
              </a:tabLst>
            </a:pPr>
            <a:r>
              <a:rPr sz="2600" spc="10" dirty="0">
                <a:latin typeface="Arial"/>
                <a:cs typeface="Arial"/>
              </a:rPr>
              <a:t>s	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4.87</a:t>
            </a:r>
            <a:endParaRPr sz="2600">
              <a:latin typeface="Arial"/>
              <a:cs typeface="Arial"/>
            </a:endParaRPr>
          </a:p>
          <a:p>
            <a:pPr marL="179070">
              <a:lnSpc>
                <a:spcPts val="1550"/>
              </a:lnSpc>
            </a:pPr>
            <a:r>
              <a:rPr sz="1750" dirty="0">
                <a:latin typeface="Arial"/>
                <a:cs typeface="Arial"/>
              </a:rPr>
              <a:t>X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ts val="2570"/>
              </a:lnSpc>
              <a:spcBef>
                <a:spcPts val="675"/>
              </a:spcBef>
              <a:tabLst>
                <a:tab pos="438150" algn="l"/>
              </a:tabLst>
            </a:pPr>
            <a:r>
              <a:rPr sz="2600" spc="10" dirty="0">
                <a:latin typeface="Arial"/>
                <a:cs typeface="Arial"/>
              </a:rPr>
              <a:t>n	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413</a:t>
            </a:r>
            <a:endParaRPr sz="2600">
              <a:latin typeface="Arial"/>
              <a:cs typeface="Arial"/>
            </a:endParaRPr>
          </a:p>
          <a:p>
            <a:pPr marL="197485">
              <a:lnSpc>
                <a:spcPts val="1550"/>
              </a:lnSpc>
            </a:pPr>
            <a:r>
              <a:rPr sz="1750" dirty="0">
                <a:latin typeface="Arial"/>
                <a:cs typeface="Arial"/>
              </a:rPr>
              <a:t>X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4079" y="2803651"/>
            <a:ext cx="1334135" cy="1162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25"/>
              </a:spcBef>
              <a:tabLst>
                <a:tab pos="384810" algn="l"/>
              </a:tabLst>
            </a:pPr>
            <a:r>
              <a:rPr sz="2600" spc="10" dirty="0">
                <a:latin typeface="Arial"/>
                <a:cs typeface="Arial"/>
              </a:rPr>
              <a:t>s	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3.24</a:t>
            </a:r>
            <a:endParaRPr sz="2600">
              <a:latin typeface="Arial"/>
              <a:cs typeface="Arial"/>
            </a:endParaRPr>
          </a:p>
          <a:p>
            <a:pPr marL="179070">
              <a:lnSpc>
                <a:spcPts val="1550"/>
              </a:lnSpc>
            </a:pPr>
            <a:r>
              <a:rPr sz="1750" dirty="0"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ts val="2570"/>
              </a:lnSpc>
              <a:spcBef>
                <a:spcPts val="675"/>
              </a:spcBef>
              <a:tabLst>
                <a:tab pos="438150" algn="l"/>
              </a:tabLst>
            </a:pPr>
            <a:r>
              <a:rPr sz="2600" spc="10" dirty="0">
                <a:latin typeface="Arial"/>
                <a:cs typeface="Arial"/>
              </a:rPr>
              <a:t>n	=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382</a:t>
            </a:r>
            <a:endParaRPr sz="2600">
              <a:latin typeface="Arial"/>
              <a:cs typeface="Arial"/>
            </a:endParaRPr>
          </a:p>
          <a:p>
            <a:pPr marL="197485">
              <a:lnSpc>
                <a:spcPts val="1550"/>
              </a:lnSpc>
            </a:pPr>
            <a:r>
              <a:rPr sz="1750" dirty="0">
                <a:latin typeface="Arial"/>
                <a:cs typeface="Arial"/>
              </a:rPr>
              <a:t>Y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4650638"/>
            <a:ext cx="11239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" y="4543552"/>
            <a:ext cx="9525000" cy="14287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405"/>
              </a:spcBef>
            </a:pPr>
            <a:r>
              <a:rPr sz="2600" b="1" spc="15" dirty="0">
                <a:latin typeface="Arial"/>
                <a:cs typeface="Arial"/>
              </a:rPr>
              <a:t>Can </a:t>
            </a:r>
            <a:r>
              <a:rPr sz="2600" b="1" spc="10" dirty="0">
                <a:latin typeface="Arial"/>
                <a:cs typeface="Arial"/>
              </a:rPr>
              <a:t>you conclude </a:t>
            </a:r>
            <a:r>
              <a:rPr sz="2600" b="1" spc="5" dirty="0">
                <a:latin typeface="Arial"/>
                <a:cs typeface="Arial"/>
              </a:rPr>
              <a:t>that </a:t>
            </a:r>
            <a:r>
              <a:rPr sz="2600" b="1" spc="10" dirty="0">
                <a:latin typeface="Arial"/>
                <a:cs typeface="Arial"/>
              </a:rPr>
              <a:t>the </a:t>
            </a:r>
            <a:r>
              <a:rPr sz="2600" b="1" spc="15" dirty="0">
                <a:latin typeface="Arial"/>
                <a:cs typeface="Arial"/>
              </a:rPr>
              <a:t>mean </a:t>
            </a:r>
            <a:r>
              <a:rPr sz="2600" b="1" spc="10" dirty="0">
                <a:latin typeface="Arial"/>
                <a:cs typeface="Arial"/>
              </a:rPr>
              <a:t>number </a:t>
            </a:r>
            <a:r>
              <a:rPr sz="2600" b="1" spc="5" dirty="0">
                <a:latin typeface="Arial"/>
                <a:cs typeface="Arial"/>
              </a:rPr>
              <a:t>of </a:t>
            </a:r>
            <a:r>
              <a:rPr sz="2600" b="1" spc="10" dirty="0">
                <a:latin typeface="Arial"/>
                <a:cs typeface="Arial"/>
              </a:rPr>
              <a:t>energy </a:t>
            </a:r>
            <a:r>
              <a:rPr sz="2600" b="1" spc="5" dirty="0">
                <a:latin typeface="Arial"/>
                <a:cs typeface="Arial"/>
              </a:rPr>
              <a:t>drinks is  </a:t>
            </a:r>
            <a:r>
              <a:rPr sz="2600" b="1" spc="10" dirty="0">
                <a:latin typeface="Arial"/>
                <a:cs typeface="Arial"/>
              </a:rPr>
              <a:t>greater </a:t>
            </a:r>
            <a:r>
              <a:rPr sz="2600" b="1" spc="5" dirty="0">
                <a:latin typeface="Arial"/>
                <a:cs typeface="Arial"/>
              </a:rPr>
              <a:t>for </a:t>
            </a:r>
            <a:r>
              <a:rPr sz="2600" b="1" spc="10" dirty="0">
                <a:latin typeface="Arial"/>
                <a:cs typeface="Arial"/>
              </a:rPr>
              <a:t>male students than </a:t>
            </a:r>
            <a:r>
              <a:rPr sz="2600" b="1" spc="5" dirty="0">
                <a:latin typeface="Arial"/>
                <a:cs typeface="Arial"/>
              </a:rPr>
              <a:t>for </a:t>
            </a:r>
            <a:r>
              <a:rPr sz="2600" b="1" spc="10" dirty="0">
                <a:latin typeface="Arial"/>
                <a:cs typeface="Arial"/>
              </a:rPr>
              <a:t>female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students?</a:t>
            </a:r>
            <a:endParaRPr sz="2600">
              <a:latin typeface="Arial"/>
              <a:cs typeface="Arial"/>
            </a:endParaRPr>
          </a:p>
          <a:p>
            <a:pPr marL="1714500">
              <a:lnSpc>
                <a:spcPts val="2570"/>
              </a:lnSpc>
              <a:spcBef>
                <a:spcPts val="815"/>
              </a:spcBef>
              <a:tabLst>
                <a:tab pos="2171065" algn="l"/>
                <a:tab pos="2466975" algn="l"/>
                <a:tab pos="2911475" algn="l"/>
                <a:tab pos="3643629" algn="l"/>
                <a:tab pos="5821045" algn="l"/>
                <a:tab pos="6469380" algn="l"/>
                <a:tab pos="7200900" algn="l"/>
              </a:tabLst>
            </a:pPr>
            <a:r>
              <a:rPr sz="2600" b="1" spc="15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:	</a:t>
            </a:r>
            <a:r>
              <a:rPr sz="2600" b="1" spc="105" dirty="0">
                <a:solidFill>
                  <a:srgbClr val="3465A4"/>
                </a:solidFill>
                <a:latin typeface="Arial"/>
                <a:cs typeface="Arial"/>
              </a:rPr>
              <a:t>µ	</a:t>
            </a:r>
            <a:r>
              <a:rPr sz="2600" b="1" spc="10" dirty="0">
                <a:solidFill>
                  <a:srgbClr val="3465A4"/>
                </a:solidFill>
                <a:latin typeface="Arial"/>
                <a:cs typeface="Arial"/>
              </a:rPr>
              <a:t>−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105" dirty="0">
                <a:solidFill>
                  <a:srgbClr val="3465A4"/>
                </a:solidFill>
                <a:latin typeface="Arial"/>
                <a:cs typeface="Arial"/>
              </a:rPr>
              <a:t>µ	</a:t>
            </a:r>
            <a:r>
              <a:rPr sz="2600" b="1" spc="10" dirty="0">
                <a:solidFill>
                  <a:srgbClr val="3465A4"/>
                </a:solidFill>
                <a:latin typeface="Arial"/>
                <a:cs typeface="Arial"/>
              </a:rPr>
              <a:t>≤ 0 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versus</a:t>
            </a:r>
            <a:r>
              <a:rPr sz="2600" b="1" spc="15" dirty="0">
                <a:solidFill>
                  <a:srgbClr val="3465A4"/>
                </a:solidFill>
                <a:latin typeface="Arial"/>
                <a:cs typeface="Arial"/>
              </a:rPr>
              <a:t> H	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600" b="1" spc="105" dirty="0">
                <a:solidFill>
                  <a:srgbClr val="3465A4"/>
                </a:solidFill>
                <a:latin typeface="Arial"/>
                <a:cs typeface="Arial"/>
              </a:rPr>
              <a:t>µ	</a:t>
            </a:r>
            <a:r>
              <a:rPr sz="2600" b="1" spc="10" dirty="0">
                <a:solidFill>
                  <a:srgbClr val="3465A4"/>
                </a:solidFill>
                <a:latin typeface="Arial"/>
                <a:cs typeface="Arial"/>
              </a:rPr>
              <a:t>−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105" dirty="0">
                <a:solidFill>
                  <a:srgbClr val="3465A4"/>
                </a:solidFill>
                <a:latin typeface="Arial"/>
                <a:cs typeface="Arial"/>
              </a:rPr>
              <a:t>µ	</a:t>
            </a:r>
            <a:r>
              <a:rPr sz="2600" b="1" spc="10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  <a:p>
            <a:pPr marL="1954530">
              <a:lnSpc>
                <a:spcPts val="1550"/>
              </a:lnSpc>
              <a:tabLst>
                <a:tab pos="2670810" algn="l"/>
                <a:tab pos="3402965" algn="l"/>
                <a:tab pos="5605145" algn="l"/>
                <a:tab pos="6228715" algn="l"/>
                <a:tab pos="6960234" algn="l"/>
              </a:tabLst>
            </a:pPr>
            <a:r>
              <a:rPr sz="1750" b="1" dirty="0">
                <a:solidFill>
                  <a:srgbClr val="3465A4"/>
                </a:solidFill>
                <a:latin typeface="Arial"/>
                <a:cs typeface="Arial"/>
              </a:rPr>
              <a:t>0	X	Y	1	X	Y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98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474724"/>
            <a:ext cx="632269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>
                <a:latin typeface="Arial"/>
                <a:cs typeface="Arial"/>
              </a:rPr>
              <a:t>Null Distribution(0, </a:t>
            </a:r>
            <a:r>
              <a:rPr sz="2650" spc="10" dirty="0">
                <a:latin typeface="Arial"/>
                <a:cs typeface="Arial"/>
              </a:rPr>
              <a:t>3.24</a:t>
            </a:r>
            <a:r>
              <a:rPr sz="2700" spc="15" baseline="40123" dirty="0">
                <a:latin typeface="Arial"/>
                <a:cs typeface="Arial"/>
              </a:rPr>
              <a:t>2</a:t>
            </a:r>
            <a:r>
              <a:rPr sz="2650" spc="10" dirty="0">
                <a:latin typeface="Arial"/>
                <a:cs typeface="Arial"/>
              </a:rPr>
              <a:t>/382 </a:t>
            </a:r>
            <a:r>
              <a:rPr sz="2650" spc="20" dirty="0">
                <a:latin typeface="Arial"/>
                <a:cs typeface="Arial"/>
              </a:rPr>
              <a:t>+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4.87</a:t>
            </a:r>
            <a:r>
              <a:rPr sz="2700" spc="15" baseline="40123" dirty="0">
                <a:latin typeface="Arial"/>
                <a:cs typeface="Arial"/>
              </a:rPr>
              <a:t>2</a:t>
            </a:r>
            <a:r>
              <a:rPr sz="2650" spc="10" dirty="0">
                <a:latin typeface="Arial"/>
                <a:cs typeface="Arial"/>
              </a:rPr>
              <a:t>/413)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1483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3024123"/>
            <a:ext cx="248221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0" dirty="0">
                <a:latin typeface="Arial"/>
                <a:cs typeface="Arial"/>
              </a:rPr>
              <a:t>test-statistic, </a:t>
            </a:r>
            <a:r>
              <a:rPr sz="2650" spc="15" dirty="0">
                <a:latin typeface="Arial"/>
                <a:cs typeface="Arial"/>
              </a:rPr>
              <a:t>z</a:t>
            </a:r>
            <a:r>
              <a:rPr sz="2650" spc="-5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=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1927" y="2392375"/>
            <a:ext cx="4122420" cy="15875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10"/>
              </a:spcBef>
            </a:pPr>
            <a:r>
              <a:rPr sz="2650" spc="15" dirty="0">
                <a:latin typeface="Arial"/>
                <a:cs typeface="Arial"/>
              </a:rPr>
              <a:t>(2.49−1.22−0)</a:t>
            </a:r>
            <a:endParaRPr sz="2650">
              <a:latin typeface="Arial"/>
              <a:cs typeface="Arial"/>
            </a:endParaRPr>
          </a:p>
          <a:p>
            <a:pPr marL="12700" marR="5080" indent="364490">
              <a:lnSpc>
                <a:spcPct val="128899"/>
              </a:lnSpc>
            </a:pPr>
            <a:r>
              <a:rPr sz="2650" spc="10" dirty="0">
                <a:latin typeface="Arial"/>
                <a:cs typeface="Arial"/>
              </a:rPr>
              <a:t>--------------------------  sqrt(3.24</a:t>
            </a:r>
            <a:r>
              <a:rPr sz="2700" spc="15" baseline="40123" dirty="0">
                <a:latin typeface="Arial"/>
                <a:cs typeface="Arial"/>
              </a:rPr>
              <a:t>2</a:t>
            </a:r>
            <a:r>
              <a:rPr sz="2650" spc="10" dirty="0">
                <a:latin typeface="Arial"/>
                <a:cs typeface="Arial"/>
              </a:rPr>
              <a:t>/382 </a:t>
            </a:r>
            <a:r>
              <a:rPr sz="2650" spc="20" dirty="0">
                <a:latin typeface="Arial"/>
                <a:cs typeface="Arial"/>
              </a:rPr>
              <a:t>+</a:t>
            </a:r>
            <a:r>
              <a:rPr sz="2650" spc="15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4.87</a:t>
            </a:r>
            <a:r>
              <a:rPr sz="2700" spc="15" baseline="40123" dirty="0">
                <a:latin typeface="Arial"/>
                <a:cs typeface="Arial"/>
              </a:rPr>
              <a:t>2</a:t>
            </a:r>
            <a:r>
              <a:rPr sz="2650" spc="10" dirty="0">
                <a:latin typeface="Arial"/>
                <a:cs typeface="Arial"/>
              </a:rPr>
              <a:t>/413)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4052823"/>
            <a:ext cx="183832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20" dirty="0">
                <a:latin typeface="Arial"/>
                <a:cs typeface="Arial"/>
              </a:rPr>
              <a:t>=&gt; </a:t>
            </a:r>
            <a:r>
              <a:rPr sz="2650" spc="15" dirty="0">
                <a:latin typeface="Arial"/>
                <a:cs typeface="Arial"/>
              </a:rPr>
              <a:t>z </a:t>
            </a:r>
            <a:r>
              <a:rPr sz="2650" spc="20" dirty="0">
                <a:latin typeface="Arial"/>
                <a:cs typeface="Arial"/>
              </a:rPr>
              <a:t>=</a:t>
            </a:r>
            <a:r>
              <a:rPr sz="2650" spc="-9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4.36.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47104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52692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0" y="58407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4462475"/>
            <a:ext cx="8678545" cy="24130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50" spc="25" dirty="0">
                <a:latin typeface="Arial"/>
                <a:cs typeface="Arial"/>
              </a:rPr>
              <a:t>P </a:t>
            </a:r>
            <a:r>
              <a:rPr sz="2650" spc="20" dirty="0">
                <a:latin typeface="Arial"/>
                <a:cs typeface="Arial"/>
              </a:rPr>
              <a:t>= P(Z &gt; </a:t>
            </a:r>
            <a:r>
              <a:rPr sz="2650" spc="15" dirty="0">
                <a:latin typeface="Arial"/>
                <a:cs typeface="Arial"/>
              </a:rPr>
              <a:t>4.36) </a:t>
            </a:r>
            <a:r>
              <a:rPr sz="2650" spc="20" dirty="0">
                <a:latin typeface="Arial"/>
                <a:cs typeface="Arial"/>
              </a:rPr>
              <a:t>≈</a:t>
            </a:r>
            <a:r>
              <a:rPr sz="2650" spc="-10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0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650" spc="15" dirty="0">
                <a:latin typeface="Arial"/>
                <a:cs typeface="Arial"/>
              </a:rPr>
              <a:t>Since </a:t>
            </a:r>
            <a:r>
              <a:rPr sz="2650" spc="25" dirty="0">
                <a:latin typeface="Arial"/>
                <a:cs typeface="Arial"/>
              </a:rPr>
              <a:t>P </a:t>
            </a:r>
            <a:r>
              <a:rPr sz="2650" spc="20" dirty="0">
                <a:latin typeface="Arial"/>
                <a:cs typeface="Arial"/>
              </a:rPr>
              <a:t>&lt; </a:t>
            </a:r>
            <a:r>
              <a:rPr sz="2650" spc="15" dirty="0">
                <a:latin typeface="Arial"/>
                <a:cs typeface="Arial"/>
              </a:rPr>
              <a:t>0.05 </a:t>
            </a:r>
            <a:r>
              <a:rPr sz="2650" spc="10" dirty="0">
                <a:latin typeface="Arial"/>
                <a:cs typeface="Arial"/>
              </a:rPr>
              <a:t>, </a:t>
            </a:r>
            <a:r>
              <a:rPr sz="2650" dirty="0">
                <a:latin typeface="Arial"/>
                <a:cs typeface="Arial"/>
              </a:rPr>
              <a:t>We </a:t>
            </a:r>
            <a:r>
              <a:rPr sz="2650" spc="20" dirty="0">
                <a:latin typeface="Arial"/>
                <a:cs typeface="Arial"/>
              </a:rPr>
              <a:t>can </a:t>
            </a:r>
            <a:r>
              <a:rPr sz="2650" spc="15" dirty="0">
                <a:latin typeface="Arial"/>
                <a:cs typeface="Arial"/>
              </a:rPr>
              <a:t>reject </a:t>
            </a:r>
            <a:r>
              <a:rPr sz="2650" spc="5" dirty="0">
                <a:latin typeface="Arial"/>
                <a:cs typeface="Arial"/>
              </a:rPr>
              <a:t>H</a:t>
            </a:r>
            <a:r>
              <a:rPr sz="2700" spc="7" baseline="-35493" dirty="0">
                <a:latin typeface="Arial"/>
                <a:cs typeface="Arial"/>
              </a:rPr>
              <a:t>0 </a:t>
            </a:r>
            <a:r>
              <a:rPr sz="2650" spc="20" dirty="0">
                <a:latin typeface="Arial"/>
                <a:cs typeface="Arial"/>
              </a:rPr>
              <a:t>and </a:t>
            </a:r>
            <a:r>
              <a:rPr sz="2650" spc="15" dirty="0">
                <a:latin typeface="Arial"/>
                <a:cs typeface="Arial"/>
              </a:rPr>
              <a:t>accept</a:t>
            </a:r>
            <a:r>
              <a:rPr sz="2650" spc="-275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H</a:t>
            </a:r>
            <a:r>
              <a:rPr sz="2700" spc="7" baseline="-35493" dirty="0">
                <a:latin typeface="Arial"/>
                <a:cs typeface="Arial"/>
              </a:rPr>
              <a:t>1</a:t>
            </a:r>
            <a:r>
              <a:rPr sz="2650" spc="5" dirty="0">
                <a:latin typeface="Arial"/>
                <a:cs typeface="Arial"/>
              </a:rPr>
              <a:t>.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1950"/>
              </a:spcBef>
              <a:tabLst>
                <a:tab pos="1283970" algn="l"/>
              </a:tabLst>
            </a:pPr>
            <a:r>
              <a:rPr sz="2650" spc="20" dirty="0">
                <a:latin typeface="Arial"/>
                <a:cs typeface="Arial"/>
              </a:rPr>
              <a:t>Hence,	we can </a:t>
            </a:r>
            <a:r>
              <a:rPr sz="2650" spc="15" dirty="0">
                <a:latin typeface="Arial"/>
                <a:cs typeface="Arial"/>
              </a:rPr>
              <a:t>conclude </a:t>
            </a:r>
            <a:r>
              <a:rPr sz="2650" spc="10" dirty="0">
                <a:latin typeface="Arial"/>
                <a:cs typeface="Arial"/>
              </a:rPr>
              <a:t>that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20" dirty="0">
                <a:latin typeface="Arial"/>
                <a:cs typeface="Arial"/>
              </a:rPr>
              <a:t>mean number </a:t>
            </a:r>
            <a:r>
              <a:rPr sz="2650" spc="15" dirty="0">
                <a:latin typeface="Arial"/>
                <a:cs typeface="Arial"/>
              </a:rPr>
              <a:t>of  energy drinks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spc="15" dirty="0">
                <a:latin typeface="Arial"/>
                <a:cs typeface="Arial"/>
              </a:rPr>
              <a:t>greater </a:t>
            </a:r>
            <a:r>
              <a:rPr sz="2650" spc="10" dirty="0">
                <a:latin typeface="Arial"/>
                <a:cs typeface="Arial"/>
              </a:rPr>
              <a:t>for </a:t>
            </a:r>
            <a:r>
              <a:rPr sz="2650" spc="20" dirty="0">
                <a:latin typeface="Arial"/>
                <a:cs typeface="Arial"/>
              </a:rPr>
              <a:t>male </a:t>
            </a:r>
            <a:r>
              <a:rPr sz="2650" spc="15" dirty="0">
                <a:latin typeface="Arial"/>
                <a:cs typeface="Arial"/>
              </a:rPr>
              <a:t>students than </a:t>
            </a:r>
            <a:r>
              <a:rPr sz="2650" spc="10" dirty="0">
                <a:latin typeface="Arial"/>
                <a:cs typeface="Arial"/>
              </a:rPr>
              <a:t>for </a:t>
            </a:r>
            <a:r>
              <a:rPr sz="2650" spc="15" dirty="0">
                <a:latin typeface="Arial"/>
                <a:cs typeface="Arial"/>
              </a:rPr>
              <a:t>female  students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546100"/>
            <a:ext cx="5521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  <a:tab pos="2932430" algn="l"/>
              </a:tabLst>
            </a:pPr>
            <a:r>
              <a:rPr spc="-5" dirty="0"/>
              <a:t>Example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699500" cy="26212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  <a:buAutoNum type="arabicParenR"/>
              <a:tabLst>
                <a:tab pos="487045" algn="l"/>
              </a:tabLst>
            </a:pPr>
            <a:r>
              <a:rPr sz="3200" b="1" spc="-5" dirty="0">
                <a:latin typeface="Arial"/>
                <a:cs typeface="Arial"/>
              </a:rPr>
              <a:t>Null Hypothesis </a:t>
            </a:r>
            <a:r>
              <a:rPr sz="3200" b="1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He cannot read minds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  is not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telekinetic.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 sz="3600">
              <a:latin typeface="Times New Roman"/>
              <a:cs typeface="Times New Roman"/>
            </a:endParaRPr>
          </a:p>
          <a:p>
            <a:pPr marL="342900" marR="43180" indent="-330200">
              <a:lnSpc>
                <a:spcPts val="3400"/>
              </a:lnSpc>
              <a:spcBef>
                <a:spcPts val="2140"/>
              </a:spcBef>
              <a:buAutoNum type="arabicParenR"/>
              <a:tabLst>
                <a:tab pos="472440" algn="l"/>
              </a:tabLst>
            </a:pPr>
            <a:r>
              <a:rPr sz="3200" b="1" spc="-5" dirty="0">
                <a:latin typeface="Arial"/>
                <a:cs typeface="Arial"/>
              </a:rPr>
              <a:t>Alternative Hypothesis </a:t>
            </a:r>
            <a:r>
              <a:rPr sz="3200" b="1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He can read minds  and 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telekinetic.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1905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252219"/>
            <a:ext cx="9465310" cy="53784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0200" marR="5080" indent="-317500">
              <a:lnSpc>
                <a:spcPct val="89000"/>
              </a:lnSpc>
              <a:spcBef>
                <a:spcPts val="490"/>
              </a:spcBef>
            </a:pPr>
            <a:r>
              <a:rPr sz="3050" spc="-65" dirty="0">
                <a:latin typeface="Arial"/>
                <a:cs typeface="Arial"/>
              </a:rPr>
              <a:t>Two </a:t>
            </a:r>
            <a:r>
              <a:rPr sz="3050" spc="-10" dirty="0">
                <a:latin typeface="Arial"/>
                <a:cs typeface="Arial"/>
              </a:rPr>
              <a:t>machines used to </a:t>
            </a:r>
            <a:r>
              <a:rPr sz="3050" spc="-5" dirty="0">
                <a:latin typeface="Arial"/>
                <a:cs typeface="Arial"/>
              </a:rPr>
              <a:t>fill </a:t>
            </a:r>
            <a:r>
              <a:rPr sz="3050" spc="-10" dirty="0">
                <a:latin typeface="Arial"/>
                <a:cs typeface="Arial"/>
              </a:rPr>
              <a:t>soft </a:t>
            </a:r>
            <a:r>
              <a:rPr sz="3050" spc="-5" dirty="0">
                <a:latin typeface="Arial"/>
                <a:cs typeface="Arial"/>
              </a:rPr>
              <a:t>drink </a:t>
            </a:r>
            <a:r>
              <a:rPr sz="3050" spc="-10" dirty="0">
                <a:latin typeface="Arial"/>
                <a:cs typeface="Arial"/>
              </a:rPr>
              <a:t>containers </a:t>
            </a:r>
            <a:r>
              <a:rPr sz="3050" spc="-5" dirty="0">
                <a:latin typeface="Arial"/>
                <a:cs typeface="Arial"/>
              </a:rPr>
              <a:t>are  being </a:t>
            </a:r>
            <a:r>
              <a:rPr sz="3050" spc="-10" dirty="0">
                <a:latin typeface="Arial"/>
                <a:cs typeface="Arial"/>
              </a:rPr>
              <a:t>compared. The number </a:t>
            </a:r>
            <a:r>
              <a:rPr sz="3050" spc="-5" dirty="0">
                <a:latin typeface="Arial"/>
                <a:cs typeface="Arial"/>
              </a:rPr>
              <a:t>of </a:t>
            </a:r>
            <a:r>
              <a:rPr sz="3050" spc="-10" dirty="0">
                <a:latin typeface="Arial"/>
                <a:cs typeface="Arial"/>
              </a:rPr>
              <a:t>containers </a:t>
            </a:r>
            <a:r>
              <a:rPr sz="3050" spc="-5" dirty="0">
                <a:latin typeface="Arial"/>
                <a:cs typeface="Arial"/>
              </a:rPr>
              <a:t>filled  </a:t>
            </a:r>
            <a:r>
              <a:rPr sz="3050" spc="-10" dirty="0">
                <a:latin typeface="Arial"/>
                <a:cs typeface="Arial"/>
              </a:rPr>
              <a:t>each minute </a:t>
            </a:r>
            <a:r>
              <a:rPr sz="3050" spc="-5" dirty="0">
                <a:latin typeface="Arial"/>
                <a:cs typeface="Arial"/>
              </a:rPr>
              <a:t>is </a:t>
            </a:r>
            <a:r>
              <a:rPr sz="3050" spc="-10" dirty="0">
                <a:latin typeface="Arial"/>
                <a:cs typeface="Arial"/>
              </a:rPr>
              <a:t>counted for 60 minutes for each  machine. </a:t>
            </a:r>
            <a:r>
              <a:rPr sz="3050" spc="-5" dirty="0">
                <a:latin typeface="Arial"/>
                <a:cs typeface="Arial"/>
              </a:rPr>
              <a:t>During </a:t>
            </a:r>
            <a:r>
              <a:rPr sz="3050" spc="-10" dirty="0">
                <a:latin typeface="Arial"/>
                <a:cs typeface="Arial"/>
              </a:rPr>
              <a:t>the 60 minutes, machine 1 </a:t>
            </a:r>
            <a:r>
              <a:rPr sz="3050" spc="-5" dirty="0">
                <a:latin typeface="Arial"/>
                <a:cs typeface="Arial"/>
              </a:rPr>
              <a:t>filled </a:t>
            </a:r>
            <a:r>
              <a:rPr sz="3050" spc="-10" dirty="0">
                <a:latin typeface="Arial"/>
                <a:cs typeface="Arial"/>
              </a:rPr>
              <a:t>an  average </a:t>
            </a:r>
            <a:r>
              <a:rPr sz="3050" spc="-5" dirty="0">
                <a:latin typeface="Arial"/>
                <a:cs typeface="Arial"/>
              </a:rPr>
              <a:t>of </a:t>
            </a:r>
            <a:r>
              <a:rPr sz="3050" spc="-10" dirty="0">
                <a:latin typeface="Arial"/>
                <a:cs typeface="Arial"/>
              </a:rPr>
              <a:t>73.8 cans </a:t>
            </a:r>
            <a:r>
              <a:rPr sz="3050" spc="-5" dirty="0">
                <a:latin typeface="Arial"/>
                <a:cs typeface="Arial"/>
              </a:rPr>
              <a:t>per </a:t>
            </a:r>
            <a:r>
              <a:rPr sz="3050" spc="-10" dirty="0">
                <a:latin typeface="Arial"/>
                <a:cs typeface="Arial"/>
              </a:rPr>
              <a:t>minute with a standard  </a:t>
            </a:r>
            <a:r>
              <a:rPr sz="3050" spc="-5" dirty="0">
                <a:latin typeface="Arial"/>
                <a:cs typeface="Arial"/>
              </a:rPr>
              <a:t>deviation of </a:t>
            </a:r>
            <a:r>
              <a:rPr sz="3050" spc="-10" dirty="0">
                <a:latin typeface="Arial"/>
                <a:cs typeface="Arial"/>
              </a:rPr>
              <a:t>5.2 cans </a:t>
            </a:r>
            <a:r>
              <a:rPr sz="3050" spc="-5" dirty="0">
                <a:latin typeface="Arial"/>
                <a:cs typeface="Arial"/>
              </a:rPr>
              <a:t>per </a:t>
            </a:r>
            <a:r>
              <a:rPr sz="3050" spc="-10" dirty="0">
                <a:latin typeface="Arial"/>
                <a:cs typeface="Arial"/>
              </a:rPr>
              <a:t>minute, and machine 2 </a:t>
            </a:r>
            <a:r>
              <a:rPr sz="3050" spc="-5" dirty="0">
                <a:latin typeface="Arial"/>
                <a:cs typeface="Arial"/>
              </a:rPr>
              <a:t>filled  </a:t>
            </a:r>
            <a:r>
              <a:rPr sz="3050" spc="-10" dirty="0">
                <a:latin typeface="Arial"/>
                <a:cs typeface="Arial"/>
              </a:rPr>
              <a:t>an average </a:t>
            </a:r>
            <a:r>
              <a:rPr sz="3050" spc="-5" dirty="0">
                <a:latin typeface="Arial"/>
                <a:cs typeface="Arial"/>
              </a:rPr>
              <a:t>of </a:t>
            </a:r>
            <a:r>
              <a:rPr sz="3050" spc="-10" dirty="0">
                <a:latin typeface="Arial"/>
                <a:cs typeface="Arial"/>
              </a:rPr>
              <a:t>76.1 cans </a:t>
            </a:r>
            <a:r>
              <a:rPr sz="3050" spc="-5" dirty="0">
                <a:latin typeface="Arial"/>
                <a:cs typeface="Arial"/>
              </a:rPr>
              <a:t>per </a:t>
            </a:r>
            <a:r>
              <a:rPr sz="3050" spc="-10" dirty="0">
                <a:latin typeface="Arial"/>
                <a:cs typeface="Arial"/>
              </a:rPr>
              <a:t>minute with a standard  </a:t>
            </a:r>
            <a:r>
              <a:rPr sz="3050" spc="-5" dirty="0">
                <a:latin typeface="Arial"/>
                <a:cs typeface="Arial"/>
              </a:rPr>
              <a:t>deviation of </a:t>
            </a:r>
            <a:r>
              <a:rPr sz="3050" spc="-10" dirty="0">
                <a:latin typeface="Arial"/>
                <a:cs typeface="Arial"/>
              </a:rPr>
              <a:t>4.1 cans </a:t>
            </a:r>
            <a:r>
              <a:rPr sz="3050" spc="-5" dirty="0">
                <a:latin typeface="Arial"/>
                <a:cs typeface="Arial"/>
              </a:rPr>
              <a:t>per</a:t>
            </a:r>
            <a:r>
              <a:rPr sz="3050" dirty="0">
                <a:latin typeface="Arial"/>
                <a:cs typeface="Arial"/>
              </a:rPr>
              <a:t> </a:t>
            </a:r>
            <a:r>
              <a:rPr sz="3050" spc="-10" dirty="0">
                <a:latin typeface="Arial"/>
                <a:cs typeface="Arial"/>
              </a:rPr>
              <a:t>minute.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330200" marR="52705" indent="-317500" algn="just">
              <a:lnSpc>
                <a:spcPct val="88800"/>
              </a:lnSpc>
              <a:spcBef>
                <a:spcPts val="2039"/>
              </a:spcBef>
            </a:pPr>
            <a:r>
              <a:rPr sz="3050" b="1" spc="-10" dirty="0">
                <a:latin typeface="Arial"/>
                <a:cs typeface="Arial"/>
              </a:rPr>
              <a:t>Assuming that all necessary assumptions </a:t>
            </a:r>
            <a:r>
              <a:rPr sz="3050" b="1" spc="-5" dirty="0">
                <a:latin typeface="Arial"/>
                <a:cs typeface="Arial"/>
              </a:rPr>
              <a:t>are </a:t>
            </a:r>
            <a:r>
              <a:rPr sz="3050" b="1" spc="-10" dirty="0">
                <a:latin typeface="Arial"/>
                <a:cs typeface="Arial"/>
              </a:rPr>
              <a:t>met,  perform a hypothesis </a:t>
            </a:r>
            <a:r>
              <a:rPr sz="3050" b="1" spc="-5" dirty="0">
                <a:latin typeface="Arial"/>
                <a:cs typeface="Arial"/>
              </a:rPr>
              <a:t>test. </a:t>
            </a:r>
            <a:r>
              <a:rPr sz="3050" b="1" spc="-10" dirty="0">
                <a:latin typeface="Arial"/>
                <a:cs typeface="Arial"/>
              </a:rPr>
              <a:t>Can you conclude that  machine 2 is </a:t>
            </a:r>
            <a:r>
              <a:rPr sz="3050" b="1" spc="-5" dirty="0">
                <a:latin typeface="Arial"/>
                <a:cs typeface="Arial"/>
              </a:rPr>
              <a:t>faster </a:t>
            </a:r>
            <a:r>
              <a:rPr sz="3050" b="1" spc="-10" dirty="0">
                <a:latin typeface="Arial"/>
                <a:cs typeface="Arial"/>
              </a:rPr>
              <a:t>than machine</a:t>
            </a:r>
            <a:r>
              <a:rPr sz="3050" b="1" spc="5" dirty="0">
                <a:latin typeface="Arial"/>
                <a:cs typeface="Arial"/>
              </a:rPr>
              <a:t> </a:t>
            </a:r>
            <a:r>
              <a:rPr sz="3050" b="1" spc="-10" dirty="0">
                <a:latin typeface="Arial"/>
                <a:cs typeface="Arial"/>
              </a:rPr>
              <a:t>1?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9880"/>
            <a:ext cx="2171700" cy="26035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dirty="0">
                <a:latin typeface="Arial"/>
                <a:cs typeface="Arial"/>
              </a:rPr>
              <a:t>(machine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dirty="0">
                <a:latin typeface="Arial"/>
                <a:cs typeface="Arial"/>
              </a:rPr>
              <a:t>X =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73.8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10" dirty="0">
                <a:latin typeface="Arial"/>
                <a:cs typeface="Arial"/>
              </a:rPr>
              <a:t>s</a:t>
            </a:r>
            <a:r>
              <a:rPr sz="3150" spc="15" baseline="-29100" dirty="0">
                <a:latin typeface="Arial"/>
                <a:cs typeface="Arial"/>
              </a:rPr>
              <a:t>X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5.2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200" spc="10" dirty="0">
                <a:latin typeface="Arial"/>
                <a:cs typeface="Arial"/>
              </a:rPr>
              <a:t>n</a:t>
            </a:r>
            <a:r>
              <a:rPr sz="3150" spc="15" baseline="-29100" dirty="0">
                <a:latin typeface="Arial"/>
                <a:cs typeface="Arial"/>
              </a:rPr>
              <a:t>X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60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0440" y="1579880"/>
            <a:ext cx="2991485" cy="26035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dirty="0">
                <a:latin typeface="Arial"/>
                <a:cs typeface="Arial"/>
              </a:rPr>
              <a:t>(machine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2)</a:t>
            </a:r>
            <a:endParaRPr sz="3200">
              <a:latin typeface="Arial"/>
              <a:cs typeface="Arial"/>
            </a:endParaRPr>
          </a:p>
          <a:p>
            <a:pPr marL="1459865">
              <a:lnSpc>
                <a:spcPct val="100000"/>
              </a:lnSpc>
              <a:spcBef>
                <a:spcPts val="1060"/>
              </a:spcBef>
            </a:pPr>
            <a:r>
              <a:rPr sz="3200" dirty="0">
                <a:latin typeface="Arial"/>
                <a:cs typeface="Arial"/>
              </a:rPr>
              <a:t>Y =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76.1</a:t>
            </a:r>
            <a:endParaRPr sz="3200">
              <a:latin typeface="Arial"/>
              <a:cs typeface="Arial"/>
            </a:endParaRPr>
          </a:p>
          <a:p>
            <a:pPr marL="1459865">
              <a:lnSpc>
                <a:spcPct val="100000"/>
              </a:lnSpc>
              <a:spcBef>
                <a:spcPts val="960"/>
              </a:spcBef>
            </a:pPr>
            <a:r>
              <a:rPr sz="3200" spc="5" dirty="0">
                <a:latin typeface="Arial"/>
                <a:cs typeface="Arial"/>
              </a:rPr>
              <a:t>s</a:t>
            </a:r>
            <a:r>
              <a:rPr sz="3150" spc="7" baseline="-29100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4.1</a:t>
            </a:r>
            <a:endParaRPr sz="3200">
              <a:latin typeface="Arial"/>
              <a:cs typeface="Arial"/>
            </a:endParaRPr>
          </a:p>
          <a:p>
            <a:pPr marL="1187450">
              <a:lnSpc>
                <a:spcPct val="100000"/>
              </a:lnSpc>
              <a:spcBef>
                <a:spcPts val="1860"/>
              </a:spcBef>
            </a:pPr>
            <a:r>
              <a:rPr sz="3200" spc="5" dirty="0">
                <a:latin typeface="Arial"/>
                <a:cs typeface="Arial"/>
              </a:rPr>
              <a:t>n</a:t>
            </a:r>
            <a:r>
              <a:rPr sz="3150" spc="7" baseline="-29100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60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541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4381500"/>
            <a:ext cx="8498205" cy="1567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dirty="0">
                <a:latin typeface="Arial"/>
                <a:cs typeface="Arial"/>
              </a:rPr>
              <a:t>Can you conclude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machine 2 is </a:t>
            </a:r>
            <a:r>
              <a:rPr sz="3200" spc="-5" dirty="0">
                <a:latin typeface="Arial"/>
                <a:cs typeface="Arial"/>
              </a:rPr>
              <a:t>faster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than  </a:t>
            </a:r>
            <a:r>
              <a:rPr sz="3200" dirty="0">
                <a:latin typeface="Arial"/>
                <a:cs typeface="Arial"/>
              </a:rPr>
              <a:t>machine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1?</a:t>
            </a:r>
            <a:endParaRPr sz="32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900"/>
              </a:spcBef>
              <a:tabLst>
                <a:tab pos="1450975" algn="l"/>
              </a:tabLst>
            </a:pPr>
            <a:r>
              <a:rPr sz="3200" b="1" spc="5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3150" b="1" spc="7" baseline="-29100" dirty="0">
                <a:solidFill>
                  <a:srgbClr val="3465A4"/>
                </a:solidFill>
                <a:latin typeface="Arial"/>
                <a:cs typeface="Arial"/>
              </a:rPr>
              <a:t>0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:	</a:t>
            </a:r>
            <a:r>
              <a:rPr sz="3200" b="1" spc="65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3150" b="1" spc="97" baseline="-29100" dirty="0">
                <a:solidFill>
                  <a:srgbClr val="3465A4"/>
                </a:solidFill>
                <a:latin typeface="Arial"/>
                <a:cs typeface="Arial"/>
              </a:rPr>
              <a:t>X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− </a:t>
            </a:r>
            <a:r>
              <a:rPr sz="3200" b="1" spc="65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3150" b="1" spc="97" baseline="-29100" dirty="0">
                <a:solidFill>
                  <a:srgbClr val="3465A4"/>
                </a:solidFill>
                <a:latin typeface="Arial"/>
                <a:cs typeface="Arial"/>
              </a:rPr>
              <a:t>Y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≥ 0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3200" b="1" spc="10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3150" b="1" spc="15" baseline="-29100" dirty="0">
                <a:solidFill>
                  <a:srgbClr val="3465A4"/>
                </a:solidFill>
                <a:latin typeface="Arial"/>
                <a:cs typeface="Arial"/>
              </a:rPr>
              <a:t>1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3200" b="1" spc="65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3150" b="1" spc="97" baseline="-29100" dirty="0">
                <a:solidFill>
                  <a:srgbClr val="3465A4"/>
                </a:solidFill>
                <a:latin typeface="Arial"/>
                <a:cs typeface="Arial"/>
              </a:rPr>
              <a:t>X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− </a:t>
            </a:r>
            <a:r>
              <a:rPr sz="3200" b="1" spc="65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3150" b="1" spc="97" baseline="-29100" dirty="0">
                <a:solidFill>
                  <a:srgbClr val="3465A4"/>
                </a:solidFill>
                <a:latin typeface="Arial"/>
                <a:cs typeface="Arial"/>
              </a:rPr>
              <a:t>Y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3200" b="1" spc="-29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3686" y="1737360"/>
            <a:ext cx="256095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5" dirty="0">
                <a:latin typeface="Arial"/>
                <a:cs typeface="Arial"/>
              </a:rPr>
              <a:t>(73.8 </a:t>
            </a:r>
            <a:r>
              <a:rPr sz="2700" spc="10" dirty="0">
                <a:latin typeface="Arial"/>
                <a:cs typeface="Arial"/>
              </a:rPr>
              <a:t>– </a:t>
            </a:r>
            <a:r>
              <a:rPr sz="2700" spc="5" dirty="0">
                <a:latin typeface="Arial"/>
                <a:cs typeface="Arial"/>
              </a:rPr>
              <a:t>76.1) </a:t>
            </a:r>
            <a:r>
              <a:rPr sz="2700" spc="10" dirty="0">
                <a:latin typeface="Arial"/>
                <a:cs typeface="Arial"/>
              </a:rPr>
              <a:t>–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0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384551"/>
            <a:ext cx="11557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258060"/>
            <a:ext cx="5981700" cy="8210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20"/>
              </a:spcBef>
              <a:tabLst>
                <a:tab pos="2977515" algn="l"/>
              </a:tabLst>
            </a:pPr>
            <a:r>
              <a:rPr sz="2700" dirty="0">
                <a:latin typeface="Arial"/>
                <a:cs typeface="Arial"/>
              </a:rPr>
              <a:t>t</a:t>
            </a:r>
            <a:r>
              <a:rPr sz="2700" spc="10" dirty="0">
                <a:latin typeface="Arial"/>
                <a:cs typeface="Arial"/>
              </a:rPr>
              <a:t>es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-s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10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is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ic,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z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=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" dirty="0">
                <a:latin typeface="Arial"/>
                <a:cs typeface="Arial"/>
              </a:rPr>
              <a:t>--------------------------  sqrt(5.2</a:t>
            </a:r>
            <a:r>
              <a:rPr sz="2700" spc="7" baseline="40123" dirty="0">
                <a:latin typeface="Arial"/>
                <a:cs typeface="Arial"/>
              </a:rPr>
              <a:t>2</a:t>
            </a:r>
            <a:r>
              <a:rPr sz="2700" spc="5" dirty="0">
                <a:latin typeface="Arial"/>
                <a:cs typeface="Arial"/>
              </a:rPr>
              <a:t>/60 </a:t>
            </a:r>
            <a:r>
              <a:rPr sz="2700" spc="10" dirty="0">
                <a:latin typeface="Arial"/>
                <a:cs typeface="Arial"/>
              </a:rPr>
              <a:t>+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4.1</a:t>
            </a:r>
            <a:r>
              <a:rPr sz="2700" spc="7" baseline="40123" dirty="0">
                <a:latin typeface="Arial"/>
                <a:cs typeface="Arial"/>
              </a:rPr>
              <a:t>2</a:t>
            </a:r>
            <a:r>
              <a:rPr sz="2700" spc="5" dirty="0">
                <a:latin typeface="Arial"/>
                <a:cs typeface="Arial"/>
              </a:rPr>
              <a:t>/60)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3172460"/>
            <a:ext cx="196532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0" dirty="0">
                <a:latin typeface="Arial"/>
                <a:cs typeface="Arial"/>
              </a:rPr>
              <a:t>=&gt; z =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−2.69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3832352"/>
            <a:ext cx="11557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3705859"/>
            <a:ext cx="3865879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0" dirty="0">
                <a:latin typeface="Arial"/>
                <a:cs typeface="Arial"/>
              </a:rPr>
              <a:t>Since </a:t>
            </a:r>
            <a:r>
              <a:rPr sz="2700" spc="5" dirty="0">
                <a:latin typeface="Arial"/>
                <a:cs typeface="Arial"/>
              </a:rPr>
              <a:t>its </a:t>
            </a:r>
            <a:r>
              <a:rPr sz="2700" spc="10" dirty="0">
                <a:latin typeface="Arial"/>
                <a:cs typeface="Arial"/>
              </a:rPr>
              <a:t>a </a:t>
            </a:r>
            <a:r>
              <a:rPr sz="2700" spc="5" dirty="0">
                <a:latin typeface="Arial"/>
                <a:cs typeface="Arial"/>
              </a:rPr>
              <a:t>left-tailed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test,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4133088"/>
            <a:ext cx="6830695" cy="10668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700" spc="10" dirty="0">
                <a:latin typeface="Arial"/>
                <a:cs typeface="Arial"/>
              </a:rPr>
              <a:t>P = P(Z &lt; </a:t>
            </a:r>
            <a:r>
              <a:rPr sz="2700" spc="5" dirty="0">
                <a:latin typeface="Arial"/>
                <a:cs typeface="Arial"/>
              </a:rPr>
              <a:t>-2.69) </a:t>
            </a:r>
            <a:r>
              <a:rPr sz="2700" spc="10" dirty="0">
                <a:latin typeface="Arial"/>
                <a:cs typeface="Arial"/>
              </a:rPr>
              <a:t>=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0.0036</a:t>
            </a:r>
            <a:endParaRPr sz="27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860"/>
              </a:spcBef>
              <a:buSzPct val="44444"/>
              <a:buFont typeface="Trebuchet MS"/>
              <a:buChar char="●"/>
              <a:tabLst>
                <a:tab pos="292100" algn="l"/>
              </a:tabLst>
            </a:pPr>
            <a:r>
              <a:rPr sz="2700" spc="10" dirty="0">
                <a:latin typeface="Arial"/>
                <a:cs typeface="Arial"/>
              </a:rPr>
              <a:t>Since P &lt; </a:t>
            </a:r>
            <a:r>
              <a:rPr sz="2700" spc="5" dirty="0">
                <a:latin typeface="Arial"/>
                <a:cs typeface="Arial"/>
              </a:rPr>
              <a:t>0.05 </a:t>
            </a:r>
            <a:r>
              <a:rPr sz="2700" spc="10" dirty="0">
                <a:latin typeface="Arial"/>
                <a:cs typeface="Arial"/>
              </a:rPr>
              <a:t>we </a:t>
            </a:r>
            <a:r>
              <a:rPr sz="2700" spc="5" dirty="0">
                <a:latin typeface="Arial"/>
                <a:cs typeface="Arial"/>
              </a:rPr>
              <a:t>reject H</a:t>
            </a:r>
            <a:r>
              <a:rPr sz="2700" spc="7" baseline="-35493" dirty="0">
                <a:latin typeface="Arial"/>
                <a:cs typeface="Arial"/>
              </a:rPr>
              <a:t>0 </a:t>
            </a:r>
            <a:r>
              <a:rPr sz="2700" spc="10" dirty="0">
                <a:latin typeface="Arial"/>
                <a:cs typeface="Arial"/>
              </a:rPr>
              <a:t>and </a:t>
            </a:r>
            <a:r>
              <a:rPr sz="2700" spc="5" dirty="0">
                <a:latin typeface="Arial"/>
                <a:cs typeface="Arial"/>
              </a:rPr>
              <a:t>accept</a:t>
            </a:r>
            <a:r>
              <a:rPr sz="2700" spc="-254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H</a:t>
            </a:r>
            <a:r>
              <a:rPr sz="2700" spc="7" baseline="-35493" dirty="0">
                <a:latin typeface="Arial"/>
                <a:cs typeface="Arial"/>
              </a:rPr>
              <a:t>1</a:t>
            </a:r>
            <a:r>
              <a:rPr sz="2700" spc="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5521452"/>
            <a:ext cx="11557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5394959"/>
            <a:ext cx="868616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0" dirty="0">
                <a:latin typeface="Arial"/>
                <a:cs typeface="Arial"/>
              </a:rPr>
              <a:t>Hence, we conclude machine 2 </a:t>
            </a:r>
            <a:r>
              <a:rPr sz="2700" spc="5" dirty="0">
                <a:latin typeface="Arial"/>
                <a:cs typeface="Arial"/>
              </a:rPr>
              <a:t>is faster than </a:t>
            </a:r>
            <a:r>
              <a:rPr sz="2700" spc="10" dirty="0">
                <a:latin typeface="Arial"/>
                <a:cs typeface="Arial"/>
              </a:rPr>
              <a:t>machine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1.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" y="1739900"/>
            <a:ext cx="9789795" cy="1046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30200" marR="5080" indent="-317500">
              <a:lnSpc>
                <a:spcPts val="2400"/>
              </a:lnSpc>
              <a:spcBef>
                <a:spcPts val="380"/>
              </a:spcBef>
            </a:pPr>
            <a:r>
              <a:rPr sz="2200" spc="-5" dirty="0">
                <a:latin typeface="Arial"/>
                <a:cs typeface="Arial"/>
              </a:rPr>
              <a:t>The following </a:t>
            </a:r>
            <a:r>
              <a:rPr sz="2200" spc="-25" dirty="0">
                <a:latin typeface="Arial"/>
                <a:cs typeface="Arial"/>
              </a:rPr>
              <a:t>MINITAB </a:t>
            </a:r>
            <a:r>
              <a:rPr sz="2200" spc="-5" dirty="0">
                <a:latin typeface="Arial"/>
                <a:cs typeface="Arial"/>
              </a:rPr>
              <a:t>output presents the results </a:t>
            </a:r>
            <a:r>
              <a:rPr sz="2200" dirty="0">
                <a:latin typeface="Arial"/>
                <a:cs typeface="Arial"/>
              </a:rPr>
              <a:t>of a </a:t>
            </a:r>
            <a:r>
              <a:rPr sz="2200" spc="-5" dirty="0">
                <a:latin typeface="Arial"/>
                <a:cs typeface="Arial"/>
              </a:rPr>
              <a:t>hypothesis test for the  difference </a:t>
            </a:r>
            <a:r>
              <a:rPr sz="2200" b="1" spc="40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2175" b="1" spc="60" baseline="-28735" dirty="0">
                <a:solidFill>
                  <a:srgbClr val="3465A4"/>
                </a:solidFill>
                <a:latin typeface="Arial"/>
                <a:cs typeface="Arial"/>
              </a:rPr>
              <a:t>X </a:t>
            </a:r>
            <a:r>
              <a:rPr sz="2200" b="1" dirty="0">
                <a:solidFill>
                  <a:srgbClr val="3465A4"/>
                </a:solidFill>
                <a:latin typeface="Arial"/>
                <a:cs typeface="Arial"/>
              </a:rPr>
              <a:t>− </a:t>
            </a:r>
            <a:r>
              <a:rPr sz="2200" b="1" spc="40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2175" b="1" spc="60" baseline="-28735" dirty="0">
                <a:solidFill>
                  <a:srgbClr val="3465A4"/>
                </a:solidFill>
                <a:latin typeface="Arial"/>
                <a:cs typeface="Arial"/>
              </a:rPr>
              <a:t>Y </a:t>
            </a:r>
            <a:r>
              <a:rPr sz="2200" spc="-5" dirty="0">
                <a:latin typeface="Arial"/>
                <a:cs typeface="Arial"/>
              </a:rPr>
              <a:t>between two population </a:t>
            </a:r>
            <a:r>
              <a:rPr sz="2200" dirty="0">
                <a:latin typeface="Arial"/>
                <a:cs typeface="Arial"/>
              </a:rPr>
              <a:t>means. Some of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numbers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320"/>
              </a:spcBef>
            </a:pPr>
            <a:r>
              <a:rPr sz="2200" dirty="0">
                <a:latin typeface="Arial"/>
                <a:cs typeface="Arial"/>
              </a:rPr>
              <a:t>missing.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870200"/>
            <a:ext cx="98679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" y="5334000"/>
            <a:ext cx="9772650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0"/>
              </a:lnSpc>
              <a:spcBef>
                <a:spcPts val="100"/>
              </a:spcBef>
              <a:buAutoNum type="alphaLcPeriod"/>
              <a:tabLst>
                <a:tab pos="295275" algn="l"/>
              </a:tabLst>
            </a:pPr>
            <a:r>
              <a:rPr sz="2000" b="1" spc="-5" dirty="0">
                <a:latin typeface="Arial"/>
                <a:cs typeface="Arial"/>
              </a:rPr>
              <a:t>Fill in the missing numbers for (i) and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(ii).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219"/>
              </a:spcBef>
              <a:buAutoNum type="alphaLcPeriod"/>
              <a:tabLst>
                <a:tab pos="309245" algn="l"/>
              </a:tabLst>
            </a:pPr>
            <a:r>
              <a:rPr sz="2000" b="1" spc="-5" dirty="0">
                <a:latin typeface="Arial"/>
                <a:cs typeface="Arial"/>
              </a:rPr>
              <a:t>The output presents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Student’s </a:t>
            </a:r>
            <a:r>
              <a:rPr sz="2000" b="1" dirty="0">
                <a:latin typeface="Arial"/>
                <a:cs typeface="Arial"/>
              </a:rPr>
              <a:t>t test. </a:t>
            </a:r>
            <a:r>
              <a:rPr sz="2000" b="1" spc="-5" dirty="0">
                <a:latin typeface="Arial"/>
                <a:cs typeface="Arial"/>
              </a:rPr>
              <a:t>Compute the P-value using </a:t>
            </a:r>
            <a:r>
              <a:rPr sz="2000" b="1" dirty="0">
                <a:latin typeface="Arial"/>
                <a:cs typeface="Arial"/>
              </a:rPr>
              <a:t>a z test. Are  </a:t>
            </a:r>
            <a:r>
              <a:rPr sz="2000" b="1" spc="-5" dirty="0">
                <a:latin typeface="Arial"/>
                <a:cs typeface="Arial"/>
              </a:rPr>
              <a:t>the two results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similar?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20"/>
              </a:lnSpc>
              <a:buAutoNum type="alphaLcPeriod"/>
              <a:tabLst>
                <a:tab pos="295275" algn="l"/>
              </a:tabLst>
            </a:pPr>
            <a:r>
              <a:rPr sz="2000" b="1" spc="-5" dirty="0">
                <a:latin typeface="Arial"/>
                <a:cs typeface="Arial"/>
              </a:rPr>
              <a:t>Compute </a:t>
            </a:r>
            <a:r>
              <a:rPr sz="2000" b="1" dirty="0">
                <a:latin typeface="Arial"/>
                <a:cs typeface="Arial"/>
              </a:rPr>
              <a:t>a 98% </a:t>
            </a:r>
            <a:r>
              <a:rPr sz="2000" b="1" spc="-5" dirty="0">
                <a:latin typeface="Arial"/>
                <a:cs typeface="Arial"/>
              </a:rPr>
              <a:t>confidence interval for </a:t>
            </a:r>
            <a:r>
              <a:rPr sz="2200" b="1" spc="40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2175" b="1" spc="60" baseline="-28735" dirty="0">
                <a:solidFill>
                  <a:srgbClr val="3465A4"/>
                </a:solidFill>
                <a:latin typeface="Arial"/>
                <a:cs typeface="Arial"/>
              </a:rPr>
              <a:t>X </a:t>
            </a:r>
            <a:r>
              <a:rPr sz="2200" b="1" dirty="0">
                <a:solidFill>
                  <a:srgbClr val="3465A4"/>
                </a:solidFill>
                <a:latin typeface="Arial"/>
                <a:cs typeface="Arial"/>
              </a:rPr>
              <a:t>− </a:t>
            </a:r>
            <a:r>
              <a:rPr sz="2200" b="1" spc="40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2175" b="1" spc="60" baseline="-28735" dirty="0">
                <a:solidFill>
                  <a:srgbClr val="3465A4"/>
                </a:solidFill>
                <a:latin typeface="Arial"/>
                <a:cs typeface="Arial"/>
              </a:rPr>
              <a:t>Y </a:t>
            </a:r>
            <a:r>
              <a:rPr sz="2000" b="1" spc="-5" dirty="0">
                <a:latin typeface="Arial"/>
                <a:cs typeface="Arial"/>
              </a:rPr>
              <a:t>based on the </a:t>
            </a:r>
            <a:r>
              <a:rPr sz="2000" b="1" dirty="0">
                <a:latin typeface="Arial"/>
                <a:cs typeface="Arial"/>
              </a:rPr>
              <a:t>z</a:t>
            </a:r>
            <a:r>
              <a:rPr sz="2000" b="1" spc="-2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statistic.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0" y="1647240"/>
            <a:ext cx="7233284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 marR="201295" indent="-415290">
              <a:lnSpc>
                <a:spcPct val="131200"/>
              </a:lnSpc>
              <a:spcBef>
                <a:spcPts val="100"/>
              </a:spcBef>
            </a:pPr>
            <a:r>
              <a:rPr sz="2350" dirty="0">
                <a:latin typeface="Arial"/>
                <a:cs typeface="Arial"/>
              </a:rPr>
              <a:t>(a) (i) StDev = (SE Mean) * </a:t>
            </a:r>
            <a:r>
              <a:rPr sz="2350" spc="-5" dirty="0">
                <a:latin typeface="Arial"/>
                <a:cs typeface="Arial"/>
              </a:rPr>
              <a:t>√N </a:t>
            </a:r>
            <a:r>
              <a:rPr sz="2350" dirty="0">
                <a:latin typeface="Arial"/>
                <a:cs typeface="Arial"/>
              </a:rPr>
              <a:t>= </a:t>
            </a:r>
            <a:r>
              <a:rPr sz="2350" spc="-5" dirty="0">
                <a:latin typeface="Arial"/>
                <a:cs typeface="Arial"/>
              </a:rPr>
              <a:t>1.26 </a:t>
            </a:r>
            <a:r>
              <a:rPr sz="2350" dirty="0">
                <a:latin typeface="Arial"/>
                <a:cs typeface="Arial"/>
              </a:rPr>
              <a:t>* </a:t>
            </a:r>
            <a:r>
              <a:rPr sz="2350" spc="-5" dirty="0">
                <a:latin typeface="Arial"/>
                <a:cs typeface="Arial"/>
              </a:rPr>
              <a:t>√78 </a:t>
            </a:r>
            <a:r>
              <a:rPr sz="2350" dirty="0">
                <a:latin typeface="Arial"/>
                <a:cs typeface="Arial"/>
              </a:rPr>
              <a:t>= </a:t>
            </a:r>
            <a:r>
              <a:rPr sz="2350" spc="-30" dirty="0">
                <a:latin typeface="Arial"/>
                <a:cs typeface="Arial"/>
              </a:rPr>
              <a:t>11.128  </a:t>
            </a:r>
            <a:r>
              <a:rPr sz="2350" dirty="0">
                <a:latin typeface="Arial"/>
                <a:cs typeface="Arial"/>
              </a:rPr>
              <a:t>(ii) SE Mean = StDev / </a:t>
            </a:r>
            <a:r>
              <a:rPr sz="2350" spc="-5" dirty="0">
                <a:latin typeface="Arial"/>
                <a:cs typeface="Arial"/>
              </a:rPr>
              <a:t>√N </a:t>
            </a:r>
            <a:r>
              <a:rPr sz="2350" dirty="0">
                <a:latin typeface="Arial"/>
                <a:cs typeface="Arial"/>
              </a:rPr>
              <a:t>= </a:t>
            </a:r>
            <a:r>
              <a:rPr sz="2350" spc="-5" dirty="0">
                <a:latin typeface="Arial"/>
                <a:cs typeface="Arial"/>
              </a:rPr>
              <a:t>3.02 /√63 </a:t>
            </a:r>
            <a:r>
              <a:rPr sz="2350" dirty="0">
                <a:latin typeface="Arial"/>
                <a:cs typeface="Arial"/>
              </a:rPr>
              <a:t>=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0.380484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350" dirty="0">
                <a:latin typeface="Arial"/>
                <a:cs typeface="Arial"/>
              </a:rPr>
              <a:t>(b) z = </a:t>
            </a:r>
            <a:r>
              <a:rPr sz="2350" spc="-5" dirty="0">
                <a:latin typeface="Arial"/>
                <a:cs typeface="Arial"/>
              </a:rPr>
              <a:t>(23.3 </a:t>
            </a:r>
            <a:r>
              <a:rPr sz="2350" dirty="0">
                <a:latin typeface="Arial"/>
                <a:cs typeface="Arial"/>
              </a:rPr>
              <a:t>− 20.63 − 0)/ √(1.26</a:t>
            </a:r>
            <a:r>
              <a:rPr sz="2325" baseline="41218" dirty="0">
                <a:latin typeface="Arial"/>
                <a:cs typeface="Arial"/>
              </a:rPr>
              <a:t>2 </a:t>
            </a:r>
            <a:r>
              <a:rPr sz="2350" dirty="0">
                <a:latin typeface="Arial"/>
                <a:cs typeface="Arial"/>
              </a:rPr>
              <a:t>+ 0.380484</a:t>
            </a:r>
            <a:r>
              <a:rPr sz="2325" baseline="41218" dirty="0">
                <a:latin typeface="Arial"/>
                <a:cs typeface="Arial"/>
              </a:rPr>
              <a:t>2</a:t>
            </a:r>
            <a:r>
              <a:rPr sz="2350" dirty="0">
                <a:latin typeface="Arial"/>
                <a:cs typeface="Arial"/>
              </a:rPr>
              <a:t>) =</a:t>
            </a:r>
            <a:r>
              <a:rPr sz="2350" spc="-170" dirty="0">
                <a:latin typeface="Arial"/>
                <a:cs typeface="Arial"/>
              </a:rPr>
              <a:t> </a:t>
            </a:r>
            <a:r>
              <a:rPr sz="2350" spc="-5" dirty="0">
                <a:latin typeface="Arial"/>
                <a:cs typeface="Arial"/>
              </a:rPr>
              <a:t>2.03.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" y="4259783"/>
            <a:ext cx="10350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5575" y="4341930"/>
            <a:ext cx="75819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1450" b="1" dirty="0">
                <a:solidFill>
                  <a:srgbClr val="3465A4"/>
                </a:solidFill>
                <a:latin typeface="Arial"/>
                <a:cs typeface="Arial"/>
              </a:rPr>
              <a:t>X	Y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00" y="4108196"/>
            <a:ext cx="89408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2365" algn="l"/>
                <a:tab pos="6837045" algn="l"/>
              </a:tabLst>
            </a:pPr>
            <a:r>
              <a:rPr sz="2350" dirty="0">
                <a:latin typeface="Arial"/>
                <a:cs typeface="Arial"/>
              </a:rPr>
              <a:t>Since </a:t>
            </a:r>
            <a:r>
              <a:rPr sz="2350" spc="-5" dirty="0">
                <a:latin typeface="Arial"/>
                <a:cs typeface="Arial"/>
              </a:rPr>
              <a:t>the alternate </a:t>
            </a:r>
            <a:r>
              <a:rPr sz="2350" dirty="0">
                <a:latin typeface="Arial"/>
                <a:cs typeface="Arial"/>
              </a:rPr>
              <a:t>hypothesis is of </a:t>
            </a:r>
            <a:r>
              <a:rPr sz="2350" spc="-5" dirty="0">
                <a:latin typeface="Arial"/>
                <a:cs typeface="Arial"/>
              </a:rPr>
              <a:t>the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form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b="1" spc="95" dirty="0">
                <a:solidFill>
                  <a:srgbClr val="3465A4"/>
                </a:solidFill>
                <a:latin typeface="Arial"/>
                <a:cs typeface="Arial"/>
              </a:rPr>
              <a:t>µ	</a:t>
            </a:r>
            <a:r>
              <a:rPr sz="2150" b="1" spc="15" dirty="0">
                <a:solidFill>
                  <a:srgbClr val="3465A4"/>
                </a:solidFill>
                <a:latin typeface="Arial"/>
                <a:cs typeface="Arial"/>
              </a:rPr>
              <a:t>−</a:t>
            </a:r>
            <a:r>
              <a:rPr sz="2150" b="1" spc="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150" b="1" spc="95" dirty="0">
                <a:solidFill>
                  <a:srgbClr val="3465A4"/>
                </a:solidFill>
                <a:latin typeface="Arial"/>
                <a:cs typeface="Arial"/>
              </a:rPr>
              <a:t>µ	</a:t>
            </a:r>
            <a:r>
              <a:rPr sz="2350" dirty="0">
                <a:latin typeface="Arial"/>
                <a:cs typeface="Arial"/>
              </a:rPr>
              <a:t>≠ 0, </a:t>
            </a:r>
            <a:r>
              <a:rPr sz="2350" spc="-5" dirty="0">
                <a:latin typeface="Arial"/>
                <a:cs typeface="Arial"/>
              </a:rPr>
              <a:t>the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P-value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00" y="4501896"/>
            <a:ext cx="8743315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60"/>
              </a:lnSpc>
              <a:spcBef>
                <a:spcPts val="100"/>
              </a:spcBef>
            </a:pPr>
            <a:r>
              <a:rPr sz="2350" dirty="0">
                <a:latin typeface="Arial"/>
                <a:cs typeface="Arial"/>
              </a:rPr>
              <a:t>is </a:t>
            </a:r>
            <a:r>
              <a:rPr sz="2350" spc="-5" dirty="0">
                <a:latin typeface="Arial"/>
                <a:cs typeface="Arial"/>
              </a:rPr>
              <a:t>the </a:t>
            </a:r>
            <a:r>
              <a:rPr sz="2350" dirty="0">
                <a:latin typeface="Arial"/>
                <a:cs typeface="Arial"/>
              </a:rPr>
              <a:t>sum of </a:t>
            </a:r>
            <a:r>
              <a:rPr sz="2350" spc="-5" dirty="0">
                <a:latin typeface="Arial"/>
                <a:cs typeface="Arial"/>
              </a:rPr>
              <a:t>the </a:t>
            </a:r>
            <a:r>
              <a:rPr sz="2350" dirty="0">
                <a:latin typeface="Arial"/>
                <a:cs typeface="Arial"/>
              </a:rPr>
              <a:t>areas </a:t>
            </a:r>
            <a:r>
              <a:rPr sz="2350" spc="-5" dirty="0">
                <a:latin typeface="Arial"/>
                <a:cs typeface="Arial"/>
              </a:rPr>
              <a:t>to the </a:t>
            </a:r>
            <a:r>
              <a:rPr sz="2350" dirty="0">
                <a:latin typeface="Arial"/>
                <a:cs typeface="Arial"/>
              </a:rPr>
              <a:t>right of z = </a:t>
            </a:r>
            <a:r>
              <a:rPr sz="2350" spc="-5" dirty="0">
                <a:latin typeface="Arial"/>
                <a:cs typeface="Arial"/>
              </a:rPr>
              <a:t>2.03 </a:t>
            </a:r>
            <a:r>
              <a:rPr sz="2350" dirty="0">
                <a:latin typeface="Arial"/>
                <a:cs typeface="Arial"/>
              </a:rPr>
              <a:t>and </a:t>
            </a:r>
            <a:r>
              <a:rPr sz="2350" spc="-5" dirty="0">
                <a:latin typeface="Arial"/>
                <a:cs typeface="Arial"/>
              </a:rPr>
              <a:t>to the left </a:t>
            </a:r>
            <a:r>
              <a:rPr sz="2350" dirty="0">
                <a:latin typeface="Arial"/>
                <a:cs typeface="Arial"/>
              </a:rPr>
              <a:t>of z</a:t>
            </a:r>
            <a:r>
              <a:rPr sz="2350" spc="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=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660"/>
              </a:lnSpc>
            </a:pPr>
            <a:r>
              <a:rPr sz="2350" dirty="0">
                <a:latin typeface="Arial"/>
                <a:cs typeface="Arial"/>
              </a:rPr>
              <a:t>−2.03.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400" y="5872683"/>
            <a:ext cx="10350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100" y="5759196"/>
            <a:ext cx="8645525" cy="7016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450"/>
              </a:spcBef>
            </a:pPr>
            <a:r>
              <a:rPr sz="2350" b="1" spc="-5" dirty="0">
                <a:latin typeface="Arial"/>
                <a:cs typeface="Arial"/>
              </a:rPr>
              <a:t>Thus </a:t>
            </a:r>
            <a:r>
              <a:rPr sz="2350" b="1" dirty="0">
                <a:latin typeface="Arial"/>
                <a:cs typeface="Arial"/>
              </a:rPr>
              <a:t>P = 0.0212 + 0.0212 = 0.0424, </a:t>
            </a:r>
            <a:r>
              <a:rPr sz="2350" b="1" spc="-5" dirty="0">
                <a:latin typeface="Arial"/>
                <a:cs typeface="Arial"/>
              </a:rPr>
              <a:t>and the result is similar </a:t>
            </a:r>
            <a:r>
              <a:rPr sz="2350" b="1" dirty="0">
                <a:latin typeface="Arial"/>
                <a:cs typeface="Arial"/>
              </a:rPr>
              <a:t>to  </a:t>
            </a:r>
            <a:r>
              <a:rPr sz="2350" b="1" spc="-5" dirty="0">
                <a:latin typeface="Arial"/>
                <a:cs typeface="Arial"/>
              </a:rPr>
              <a:t>that of the </a:t>
            </a:r>
            <a:r>
              <a:rPr sz="2350" b="1" dirty="0">
                <a:latin typeface="Arial"/>
                <a:cs typeface="Arial"/>
              </a:rPr>
              <a:t>t</a:t>
            </a:r>
            <a:r>
              <a:rPr sz="2350" b="1" spc="1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test.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" y="1739392"/>
            <a:ext cx="5661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98% </a:t>
            </a:r>
            <a:r>
              <a:rPr sz="2600" b="1" spc="-5" dirty="0">
                <a:latin typeface="Arial"/>
                <a:cs typeface="Arial"/>
              </a:rPr>
              <a:t>confidence </a:t>
            </a:r>
            <a:r>
              <a:rPr sz="2600" b="1" dirty="0">
                <a:latin typeface="Arial"/>
                <a:cs typeface="Arial"/>
              </a:rPr>
              <a:t>interval for </a:t>
            </a:r>
            <a:r>
              <a:rPr sz="2600" b="1" spc="55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2550" b="1" spc="82" baseline="-32679" dirty="0">
                <a:solidFill>
                  <a:srgbClr val="3465A4"/>
                </a:solidFill>
                <a:latin typeface="Arial"/>
                <a:cs typeface="Arial"/>
              </a:rPr>
              <a:t>X </a:t>
            </a:r>
            <a:r>
              <a:rPr sz="2600" b="1" dirty="0">
                <a:solidFill>
                  <a:srgbClr val="3465A4"/>
                </a:solidFill>
                <a:latin typeface="Arial"/>
                <a:cs typeface="Arial"/>
              </a:rPr>
              <a:t>− </a:t>
            </a:r>
            <a:r>
              <a:rPr sz="2600" b="1" spc="55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r>
              <a:rPr sz="2550" b="1" spc="82" baseline="-32679" dirty="0">
                <a:solidFill>
                  <a:srgbClr val="3465A4"/>
                </a:solidFill>
                <a:latin typeface="Arial"/>
                <a:cs typeface="Arial"/>
              </a:rPr>
              <a:t>Y</a:t>
            </a:r>
            <a:r>
              <a:rPr sz="2550" b="1" spc="-359" baseline="-32679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0123" y="2669641"/>
            <a:ext cx="2882900" cy="127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3265">
              <a:lnSpc>
                <a:spcPct val="157100"/>
              </a:lnSpc>
              <a:spcBef>
                <a:spcPts val="95"/>
              </a:spcBef>
            </a:pPr>
            <a:r>
              <a:rPr sz="2600" spc="10" dirty="0">
                <a:latin typeface="Arial"/>
                <a:cs typeface="Arial"/>
              </a:rPr>
              <a:t>s</a:t>
            </a:r>
            <a:r>
              <a:rPr sz="2550" spc="15" baseline="-32679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/ </a:t>
            </a:r>
            <a:r>
              <a:rPr sz="2600" spc="5" dirty="0">
                <a:latin typeface="Arial"/>
                <a:cs typeface="Arial"/>
              </a:rPr>
              <a:t>√n</a:t>
            </a:r>
            <a:r>
              <a:rPr sz="2550" spc="7" baseline="-32679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= 1.26 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550" spc="15" baseline="-32679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/ </a:t>
            </a:r>
            <a:r>
              <a:rPr sz="2600" spc="5" dirty="0">
                <a:latin typeface="Arial"/>
                <a:cs typeface="Arial"/>
              </a:rPr>
              <a:t>√n</a:t>
            </a:r>
            <a:r>
              <a:rPr sz="2550" spc="7" baseline="-32679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0.380484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200" y="2669641"/>
            <a:ext cx="1616075" cy="189230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600" dirty="0">
                <a:latin typeface="Arial"/>
                <a:cs typeface="Arial"/>
              </a:rPr>
              <a:t>X =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23.3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600" dirty="0">
                <a:latin typeface="Arial"/>
                <a:cs typeface="Arial"/>
              </a:rPr>
              <a:t>Y =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20.63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600" dirty="0">
                <a:latin typeface="Arial"/>
                <a:cs typeface="Arial"/>
              </a:rPr>
              <a:t>Z </a:t>
            </a:r>
            <a:r>
              <a:rPr sz="2550" spc="15" baseline="-32679" dirty="0">
                <a:latin typeface="Arial"/>
                <a:cs typeface="Arial"/>
              </a:rPr>
              <a:t>.01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2.33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200" y="5133441"/>
            <a:ext cx="5990590" cy="16510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600" dirty="0">
                <a:latin typeface="Arial"/>
                <a:cs typeface="Arial"/>
              </a:rPr>
              <a:t>The 98% confidence interval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600" dirty="0">
                <a:latin typeface="Arial"/>
                <a:cs typeface="Arial"/>
              </a:rPr>
              <a:t>23.3 − 20.63 ± 2.33 √(1.26</a:t>
            </a:r>
            <a:r>
              <a:rPr sz="2550" baseline="32679" dirty="0">
                <a:latin typeface="Arial"/>
                <a:cs typeface="Arial"/>
              </a:rPr>
              <a:t>2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0.380484</a:t>
            </a:r>
            <a:r>
              <a:rPr sz="2550" baseline="32679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00" dirty="0">
                <a:latin typeface="Arial"/>
                <a:cs typeface="Arial"/>
              </a:rPr>
              <a:t>= (−0.3967,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5.7367).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76" y="1763977"/>
            <a:ext cx="8609167" cy="4081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80" dirty="0"/>
              <a:t> </a:t>
            </a:r>
            <a:r>
              <a:rPr dirty="0"/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6146800"/>
            <a:ext cx="838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What </a:t>
            </a:r>
            <a:r>
              <a:rPr sz="3600" b="1" dirty="0">
                <a:latin typeface="Arial"/>
                <a:cs typeface="Arial"/>
              </a:rPr>
              <a:t>can </a:t>
            </a:r>
            <a:r>
              <a:rPr sz="3600" b="1" spc="-5" dirty="0">
                <a:latin typeface="Arial"/>
                <a:cs typeface="Arial"/>
              </a:rPr>
              <a:t>you </a:t>
            </a:r>
            <a:r>
              <a:rPr sz="3600" b="1" dirty="0">
                <a:latin typeface="Arial"/>
                <a:cs typeface="Arial"/>
              </a:rPr>
              <a:t>say </a:t>
            </a:r>
            <a:r>
              <a:rPr sz="3600" b="1" spc="-5" dirty="0">
                <a:latin typeface="Arial"/>
                <a:cs typeface="Arial"/>
              </a:rPr>
              <a:t>about the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P-value??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76" y="1763977"/>
            <a:ext cx="8609167" cy="4081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879725" algn="l"/>
              </a:tabLst>
            </a:pPr>
            <a:r>
              <a:rPr spc="-5" dirty="0"/>
              <a:t>Problem</a:t>
            </a:r>
            <a:r>
              <a:rPr dirty="0"/>
              <a:t> 4	:</a:t>
            </a:r>
            <a:r>
              <a:rPr spc="-8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2600" y="71528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6375400"/>
            <a:ext cx="8342630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b="1" spc="-5" dirty="0">
                <a:latin typeface="Arial"/>
                <a:cs typeface="Arial"/>
              </a:rPr>
              <a:t>Since the value </a:t>
            </a:r>
            <a:r>
              <a:rPr sz="2400" b="1" dirty="0">
                <a:latin typeface="Arial"/>
                <a:cs typeface="Arial"/>
              </a:rPr>
              <a:t>0 </a:t>
            </a:r>
            <a:r>
              <a:rPr sz="2400" b="1" spc="-5" dirty="0">
                <a:latin typeface="Arial"/>
                <a:cs typeface="Arial"/>
              </a:rPr>
              <a:t>is not present in the </a:t>
            </a:r>
            <a:r>
              <a:rPr sz="2400" b="1" dirty="0">
                <a:latin typeface="Arial"/>
                <a:cs typeface="Arial"/>
              </a:rPr>
              <a:t>95% </a:t>
            </a:r>
            <a:r>
              <a:rPr sz="2400" b="1" spc="-5" dirty="0">
                <a:latin typeface="Arial"/>
                <a:cs typeface="Arial"/>
              </a:rPr>
              <a:t>CI, we </a:t>
            </a:r>
            <a:r>
              <a:rPr sz="2400" b="1" dirty="0">
                <a:latin typeface="Arial"/>
                <a:cs typeface="Arial"/>
              </a:rPr>
              <a:t>can say  </a:t>
            </a:r>
            <a:r>
              <a:rPr sz="2400" b="1" spc="-5" dirty="0">
                <a:latin typeface="Arial"/>
                <a:cs typeface="Arial"/>
              </a:rPr>
              <a:t>P-value </a:t>
            </a:r>
            <a:r>
              <a:rPr sz="2400" b="1" dirty="0">
                <a:latin typeface="Arial"/>
                <a:cs typeface="Arial"/>
              </a:rPr>
              <a:t>&lt;= </a:t>
            </a:r>
            <a:r>
              <a:rPr sz="2400" b="1" spc="-5" dirty="0">
                <a:latin typeface="Arial"/>
                <a:cs typeface="Arial"/>
              </a:rPr>
              <a:t>0.05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5204764"/>
            <a:ext cx="6604634" cy="16891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900" spc="-80" dirty="0">
                <a:latin typeface="Arial"/>
                <a:cs typeface="Arial"/>
              </a:rPr>
              <a:t>Test </a:t>
            </a:r>
            <a:r>
              <a:rPr sz="2900" spc="5" dirty="0">
                <a:latin typeface="Arial"/>
                <a:cs typeface="Arial"/>
              </a:rPr>
              <a:t>of </a:t>
            </a:r>
            <a:r>
              <a:rPr sz="2900" spc="-5" dirty="0">
                <a:latin typeface="Arial"/>
                <a:cs typeface="Arial"/>
              </a:rPr>
              <a:t>difference </a:t>
            </a:r>
            <a:r>
              <a:rPr sz="2900" spc="5" dirty="0">
                <a:latin typeface="Arial"/>
                <a:cs typeface="Arial"/>
              </a:rPr>
              <a:t>= 0 (vs</a:t>
            </a:r>
            <a:r>
              <a:rPr sz="2900" spc="3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&lt;)</a:t>
            </a:r>
            <a:endParaRPr sz="2900">
              <a:latin typeface="Arial"/>
              <a:cs typeface="Arial"/>
            </a:endParaRPr>
          </a:p>
          <a:p>
            <a:pPr marL="443865" indent="-431165">
              <a:lnSpc>
                <a:spcPct val="100000"/>
              </a:lnSpc>
              <a:spcBef>
                <a:spcPts val="919"/>
              </a:spcBef>
              <a:buAutoNum type="alphaLcParenR"/>
              <a:tabLst>
                <a:tab pos="444500" algn="l"/>
              </a:tabLst>
            </a:pPr>
            <a:r>
              <a:rPr sz="2900" spc="5" dirty="0">
                <a:latin typeface="Arial"/>
                <a:cs typeface="Arial"/>
              </a:rPr>
              <a:t>Which </a:t>
            </a:r>
            <a:r>
              <a:rPr sz="2900" dirty="0">
                <a:latin typeface="Arial"/>
                <a:cs typeface="Arial"/>
              </a:rPr>
              <a:t>tailed test is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it?</a:t>
            </a:r>
            <a:endParaRPr sz="2900">
              <a:latin typeface="Arial"/>
              <a:cs typeface="Arial"/>
            </a:endParaRPr>
          </a:p>
          <a:p>
            <a:pPr marL="443865" indent="-431165">
              <a:lnSpc>
                <a:spcPct val="100000"/>
              </a:lnSpc>
              <a:spcBef>
                <a:spcPts val="819"/>
              </a:spcBef>
              <a:buAutoNum type="alphaLcParenR"/>
              <a:tabLst>
                <a:tab pos="444500" algn="l"/>
              </a:tabLst>
            </a:pPr>
            <a:r>
              <a:rPr sz="2900" spc="5" dirty="0">
                <a:latin typeface="Arial"/>
                <a:cs typeface="Arial"/>
              </a:rPr>
              <a:t>What can you say about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8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P-value?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252" y="1874747"/>
            <a:ext cx="9021566" cy="325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80" dirty="0"/>
              <a:t> </a:t>
            </a:r>
            <a:r>
              <a:rPr dirty="0"/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800" y="5031536"/>
            <a:ext cx="8616950" cy="18288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80" dirty="0">
                <a:latin typeface="Arial"/>
                <a:cs typeface="Arial"/>
              </a:rPr>
              <a:t>Test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" dirty="0">
                <a:latin typeface="Arial"/>
                <a:cs typeface="Arial"/>
              </a:rPr>
              <a:t>difference </a:t>
            </a:r>
            <a:r>
              <a:rPr sz="2600" spc="-5" dirty="0">
                <a:latin typeface="Arial"/>
                <a:cs typeface="Arial"/>
              </a:rPr>
              <a:t>= 0 (vs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&lt;)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AutoNum type="alphaLcParenR"/>
              <a:tabLst>
                <a:tab pos="396875" algn="l"/>
                <a:tab pos="3763010" algn="l"/>
              </a:tabLst>
            </a:pPr>
            <a:r>
              <a:rPr sz="2600" spc="-10" dirty="0">
                <a:latin typeface="Arial"/>
                <a:cs typeface="Arial"/>
              </a:rPr>
              <a:t>Which </a:t>
            </a:r>
            <a:r>
              <a:rPr sz="2600" spc="-5" dirty="0">
                <a:latin typeface="Arial"/>
                <a:cs typeface="Arial"/>
              </a:rPr>
              <a:t>tailed test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it?	</a:t>
            </a:r>
            <a:r>
              <a:rPr sz="2600" b="1" spc="-25" dirty="0">
                <a:latin typeface="Arial"/>
                <a:cs typeface="Arial"/>
              </a:rPr>
              <a:t>Left-Tailed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-55" dirty="0">
                <a:latin typeface="Arial"/>
                <a:cs typeface="Arial"/>
              </a:rPr>
              <a:t>Test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ts val="2700"/>
              </a:lnSpc>
              <a:spcBef>
                <a:spcPts val="1220"/>
              </a:spcBef>
              <a:buAutoNum type="alphaLcParenR"/>
              <a:tabLst>
                <a:tab pos="396875" algn="l"/>
              </a:tabLst>
            </a:pPr>
            <a:r>
              <a:rPr sz="2600" spc="-10" dirty="0">
                <a:latin typeface="Arial"/>
                <a:cs typeface="Arial"/>
              </a:rPr>
              <a:t>What </a:t>
            </a:r>
            <a:r>
              <a:rPr sz="2600" spc="-5" dirty="0">
                <a:latin typeface="Arial"/>
                <a:cs typeface="Arial"/>
              </a:rPr>
              <a:t>can you say about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P-value? </a:t>
            </a:r>
            <a:r>
              <a:rPr sz="2600" b="1" spc="-10" dirty="0">
                <a:latin typeface="Arial"/>
                <a:cs typeface="Arial"/>
              </a:rPr>
              <a:t>P-value </a:t>
            </a:r>
            <a:r>
              <a:rPr sz="2600" b="1" spc="-5" dirty="0">
                <a:latin typeface="Arial"/>
                <a:cs typeface="Arial"/>
              </a:rPr>
              <a:t>&lt; </a:t>
            </a:r>
            <a:r>
              <a:rPr sz="2600" b="1" spc="-10" dirty="0">
                <a:latin typeface="Arial"/>
                <a:cs typeface="Arial"/>
              </a:rPr>
              <a:t>0.05 </a:t>
            </a:r>
            <a:r>
              <a:rPr sz="2600" b="1" spc="-5" dirty="0">
                <a:latin typeface="Arial"/>
                <a:cs typeface="Arial"/>
              </a:rPr>
              <a:t>as  </a:t>
            </a:r>
            <a:r>
              <a:rPr sz="2600" b="1" spc="-10" dirty="0">
                <a:latin typeface="Arial"/>
                <a:cs typeface="Arial"/>
              </a:rPr>
              <a:t>the Upper bound </a:t>
            </a:r>
            <a:r>
              <a:rPr sz="2600" b="1" spc="-5" dirty="0">
                <a:latin typeface="Arial"/>
                <a:cs typeface="Arial"/>
              </a:rPr>
              <a:t>CI </a:t>
            </a:r>
            <a:r>
              <a:rPr sz="2600" b="1" spc="-10" dirty="0">
                <a:latin typeface="Arial"/>
                <a:cs typeface="Arial"/>
              </a:rPr>
              <a:t>is unable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spc="-10" dirty="0">
                <a:latin typeface="Arial"/>
                <a:cs typeface="Arial"/>
              </a:rPr>
              <a:t>cover the value</a:t>
            </a:r>
            <a:r>
              <a:rPr sz="2600" b="1" spc="4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252" y="1671547"/>
            <a:ext cx="9021566" cy="325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879725" algn="l"/>
              </a:tabLst>
            </a:pPr>
            <a:r>
              <a:rPr spc="-5" dirty="0"/>
              <a:t>Problem</a:t>
            </a:r>
            <a:r>
              <a:rPr dirty="0"/>
              <a:t> 5	:</a:t>
            </a:r>
            <a:r>
              <a:rPr spc="-8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469900"/>
            <a:ext cx="77476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  <a:tab pos="2932430" algn="l"/>
              </a:tabLst>
            </a:pPr>
            <a:r>
              <a:rPr spc="-5" dirty="0"/>
              <a:t>Example	</a:t>
            </a:r>
            <a:r>
              <a:rPr dirty="0"/>
              <a:t>3	</a:t>
            </a:r>
            <a:r>
              <a:rPr spc="-5" dirty="0"/>
              <a:t>:Identify </a:t>
            </a:r>
            <a:r>
              <a:rPr spc="5" dirty="0"/>
              <a:t>H</a:t>
            </a:r>
            <a:r>
              <a:rPr sz="4350" spc="7" baseline="-28735" dirty="0"/>
              <a:t>0 </a:t>
            </a:r>
            <a:r>
              <a:rPr sz="4400" spc="-5" dirty="0"/>
              <a:t>and</a:t>
            </a:r>
            <a:r>
              <a:rPr sz="4400" spc="-320" dirty="0"/>
              <a:t> </a:t>
            </a:r>
            <a:r>
              <a:rPr sz="4400" spc="5" dirty="0"/>
              <a:t>H</a:t>
            </a:r>
            <a:r>
              <a:rPr sz="4350" spc="7" baseline="-28735" dirty="0"/>
              <a:t>a</a:t>
            </a:r>
            <a:endParaRPr sz="4350" baseline="-28735"/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714500"/>
            <a:ext cx="8136255" cy="9575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dirty="0">
                <a:latin typeface="Arial"/>
                <a:cs typeface="Arial"/>
              </a:rPr>
              <a:t>Accused of a grave crime, a person is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placed  under arrest and a </a:t>
            </a:r>
            <a:r>
              <a:rPr sz="3200" spc="-5" dirty="0">
                <a:latin typeface="Arial"/>
                <a:cs typeface="Arial"/>
              </a:rPr>
              <a:t>trial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conducted.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93900" y="1384300"/>
            <a:ext cx="6233795" cy="36550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197100" marR="2196465" algn="ctr">
              <a:lnSpc>
                <a:spcPts val="4600"/>
              </a:lnSpc>
              <a:spcBef>
                <a:spcPts val="820"/>
              </a:spcBef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Z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-tests 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  <a:p>
            <a:pPr marL="12700" marR="5080" algn="ctr">
              <a:lnSpc>
                <a:spcPts val="46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Population</a:t>
            </a:r>
            <a:r>
              <a:rPr sz="4400" b="1" spc="-6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Proportions  of</a:t>
            </a:r>
            <a:endParaRPr sz="4400">
              <a:latin typeface="Arial"/>
              <a:cs typeface="Arial"/>
            </a:endParaRPr>
          </a:p>
          <a:p>
            <a:pPr marL="1130300" marR="1119505" algn="ctr">
              <a:lnSpc>
                <a:spcPts val="4700"/>
              </a:lnSpc>
              <a:spcBef>
                <a:spcPts val="20"/>
              </a:spcBef>
              <a:tabLst>
                <a:tab pos="2806700" algn="l"/>
              </a:tabLst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L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ar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g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e	Sam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pl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es 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(Section</a:t>
            </a:r>
            <a:r>
              <a:rPr sz="4400" b="1" spc="-2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6.3)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546100"/>
            <a:ext cx="6637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 distribution of</a:t>
            </a:r>
            <a:r>
              <a:rPr spc="-50" dirty="0"/>
              <a:t> </a:t>
            </a:r>
            <a:r>
              <a:rPr spc="-5" dirty="0"/>
              <a:t>p_hat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7145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distribution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p_hat,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9479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4800600"/>
            <a:ext cx="6623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p is </a:t>
            </a:r>
            <a:r>
              <a:rPr sz="3200" spc="-5" dirty="0">
                <a:latin typeface="Arial"/>
                <a:cs typeface="Arial"/>
              </a:rPr>
              <a:t>approximated </a:t>
            </a:r>
            <a:r>
              <a:rPr sz="3200" dirty="0">
                <a:latin typeface="Arial"/>
                <a:cs typeface="Arial"/>
              </a:rPr>
              <a:t>by using p0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5634" y="2780095"/>
            <a:ext cx="5017139" cy="125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215900"/>
            <a:ext cx="8914765" cy="1168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641600" marR="5080" indent="-2628900">
              <a:lnSpc>
                <a:spcPts val="4200"/>
              </a:lnSpc>
              <a:spcBef>
                <a:spcPts val="740"/>
              </a:spcBef>
              <a:tabLst>
                <a:tab pos="2637155" algn="l"/>
                <a:tab pos="4165600" algn="l"/>
                <a:tab pos="8422005" algn="l"/>
              </a:tabLst>
            </a:pPr>
            <a:r>
              <a:rPr sz="4000" spc="-5" dirty="0"/>
              <a:t>Z</a:t>
            </a:r>
            <a:r>
              <a:rPr sz="4000" dirty="0"/>
              <a:t>-tests f</a:t>
            </a:r>
            <a:r>
              <a:rPr sz="4000" spc="-5" dirty="0"/>
              <a:t>o</a:t>
            </a:r>
            <a:r>
              <a:rPr sz="4000" dirty="0"/>
              <a:t>r	P</a:t>
            </a:r>
            <a:r>
              <a:rPr sz="4000" spc="-5" dirty="0"/>
              <a:t>opul</a:t>
            </a:r>
            <a:r>
              <a:rPr sz="4000" dirty="0"/>
              <a:t>at</a:t>
            </a:r>
            <a:r>
              <a:rPr sz="4000" spc="-5" dirty="0"/>
              <a:t>io</a:t>
            </a:r>
            <a:r>
              <a:rPr sz="4000" dirty="0"/>
              <a:t>n</a:t>
            </a:r>
            <a:r>
              <a:rPr sz="4000" spc="-5" dirty="0"/>
              <a:t> </a:t>
            </a:r>
            <a:r>
              <a:rPr sz="4000" dirty="0"/>
              <a:t>Pr</a:t>
            </a:r>
            <a:r>
              <a:rPr sz="4000" spc="-5" dirty="0"/>
              <a:t>opo</a:t>
            </a:r>
            <a:r>
              <a:rPr sz="4000" dirty="0"/>
              <a:t>rt</a:t>
            </a:r>
            <a:r>
              <a:rPr sz="4000" spc="-5" dirty="0"/>
              <a:t>ion</a:t>
            </a:r>
            <a:r>
              <a:rPr sz="4000" dirty="0"/>
              <a:t>s	</a:t>
            </a:r>
            <a:r>
              <a:rPr sz="4000" spc="-5" dirty="0"/>
              <a:t>o</a:t>
            </a:r>
            <a:r>
              <a:rPr sz="4000" dirty="0"/>
              <a:t>f  </a:t>
            </a:r>
            <a:r>
              <a:rPr sz="4000" spc="-5" dirty="0"/>
              <a:t>Large	Samples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2253" y="1546078"/>
            <a:ext cx="9728411" cy="507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317500"/>
            <a:ext cx="7137400" cy="11684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33400" marR="5080" indent="-520700">
              <a:lnSpc>
                <a:spcPts val="4200"/>
              </a:lnSpc>
              <a:spcBef>
                <a:spcPts val="740"/>
              </a:spcBef>
              <a:tabLst>
                <a:tab pos="2763520" algn="l"/>
                <a:tab pos="3582035" algn="l"/>
                <a:tab pos="4005579" algn="l"/>
              </a:tabLst>
            </a:pPr>
            <a:r>
              <a:rPr sz="4000" spc="-5" dirty="0"/>
              <a:t>Relationship with Confidence  Intervals	for	</a:t>
            </a:r>
            <a:r>
              <a:rPr sz="4000" dirty="0"/>
              <a:t>a	</a:t>
            </a:r>
            <a:r>
              <a:rPr sz="4000" spc="-5" dirty="0"/>
              <a:t>Proportion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5262" rIns="0" bIns="0" rtlCol="0">
            <a:spAutoFit/>
          </a:bodyPr>
          <a:lstStyle/>
          <a:p>
            <a:pPr marL="416559" marR="5080" indent="-13970">
              <a:lnSpc>
                <a:spcPct val="90300"/>
              </a:lnSpc>
              <a:spcBef>
                <a:spcPts val="470"/>
              </a:spcBef>
            </a:pPr>
            <a:r>
              <a:rPr sz="3200" dirty="0"/>
              <a:t>A level 100(1−α)% </a:t>
            </a:r>
            <a:r>
              <a:rPr sz="3200" spc="-5" dirty="0"/>
              <a:t>confidence interval for </a:t>
            </a:r>
            <a:r>
              <a:rPr sz="3200" dirty="0"/>
              <a:t>a  </a:t>
            </a:r>
            <a:r>
              <a:rPr sz="3200" spc="-5" dirty="0"/>
              <a:t>population proportion </a:t>
            </a:r>
            <a:r>
              <a:rPr sz="3200" dirty="0"/>
              <a:t>p </a:t>
            </a:r>
            <a:r>
              <a:rPr sz="3200" spc="-5" dirty="0"/>
              <a:t>contains those </a:t>
            </a:r>
            <a:r>
              <a:rPr sz="3200" dirty="0"/>
              <a:t>values  </a:t>
            </a:r>
            <a:r>
              <a:rPr sz="3200" spc="-5" dirty="0"/>
              <a:t>for </a:t>
            </a:r>
            <a:r>
              <a:rPr sz="3200" dirty="0"/>
              <a:t>a </a:t>
            </a:r>
            <a:r>
              <a:rPr sz="3200" spc="-5" dirty="0"/>
              <a:t>parameter for </a:t>
            </a:r>
            <a:r>
              <a:rPr sz="3200" dirty="0"/>
              <a:t>which </a:t>
            </a:r>
            <a:r>
              <a:rPr sz="3200" spc="-5" dirty="0"/>
              <a:t>the </a:t>
            </a:r>
            <a:r>
              <a:rPr sz="3200" dirty="0"/>
              <a:t>P-value of a  </a:t>
            </a:r>
            <a:r>
              <a:rPr sz="3200" spc="-5" dirty="0"/>
              <a:t>hypothesis test </a:t>
            </a:r>
            <a:r>
              <a:rPr sz="3200" dirty="0"/>
              <a:t>will be </a:t>
            </a:r>
            <a:r>
              <a:rPr sz="3200" spc="-5" dirty="0"/>
              <a:t>greater than</a:t>
            </a:r>
            <a:r>
              <a:rPr sz="3200" dirty="0"/>
              <a:t> </a:t>
            </a:r>
            <a:r>
              <a:rPr sz="3200" spc="-5" dirty="0"/>
              <a:t>α.</a:t>
            </a:r>
            <a:endParaRPr sz="32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3362248"/>
            <a:ext cx="1301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4416348"/>
            <a:ext cx="1301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5025948"/>
            <a:ext cx="1301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046" y="1731264"/>
            <a:ext cx="8595995" cy="40900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9209" marR="75565" indent="-17145">
              <a:lnSpc>
                <a:spcPts val="3400"/>
              </a:lnSpc>
              <a:spcBef>
                <a:spcPts val="545"/>
              </a:spcBef>
            </a:pPr>
            <a:r>
              <a:rPr sz="3150" spc="10" dirty="0">
                <a:latin typeface="Arial"/>
                <a:cs typeface="Arial"/>
              </a:rPr>
              <a:t>A random </a:t>
            </a:r>
            <a:r>
              <a:rPr sz="3150" spc="5" dirty="0">
                <a:latin typeface="Arial"/>
                <a:cs typeface="Arial"/>
              </a:rPr>
              <a:t>sample of </a:t>
            </a:r>
            <a:r>
              <a:rPr sz="3150" spc="10" dirty="0">
                <a:latin typeface="Arial"/>
                <a:cs typeface="Arial"/>
              </a:rPr>
              <a:t>300 </a:t>
            </a:r>
            <a:r>
              <a:rPr sz="3150" spc="5" dirty="0">
                <a:latin typeface="Arial"/>
                <a:cs typeface="Arial"/>
              </a:rPr>
              <a:t>electronic</a:t>
            </a:r>
            <a:r>
              <a:rPr sz="3150" spc="-200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components  manufactured by </a:t>
            </a:r>
            <a:r>
              <a:rPr sz="3150" spc="10" dirty="0">
                <a:latin typeface="Arial"/>
                <a:cs typeface="Arial"/>
              </a:rPr>
              <a:t>a </a:t>
            </a:r>
            <a:r>
              <a:rPr sz="3150" spc="5" dirty="0">
                <a:latin typeface="Arial"/>
                <a:cs typeface="Arial"/>
              </a:rPr>
              <a:t>certain process are tested,  </a:t>
            </a:r>
            <a:r>
              <a:rPr sz="3150" spc="10" dirty="0">
                <a:latin typeface="Arial"/>
                <a:cs typeface="Arial"/>
              </a:rPr>
              <a:t>and 25 </a:t>
            </a:r>
            <a:r>
              <a:rPr sz="3150" spc="5" dirty="0">
                <a:latin typeface="Arial"/>
                <a:cs typeface="Arial"/>
              </a:rPr>
              <a:t>are found to </a:t>
            </a:r>
            <a:r>
              <a:rPr sz="3150" spc="10" dirty="0">
                <a:latin typeface="Arial"/>
                <a:cs typeface="Arial"/>
              </a:rPr>
              <a:t>be</a:t>
            </a:r>
            <a:r>
              <a:rPr sz="3150" spc="-20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defective.</a:t>
            </a:r>
            <a:endParaRPr sz="3150">
              <a:latin typeface="Arial"/>
              <a:cs typeface="Arial"/>
            </a:endParaRPr>
          </a:p>
          <a:p>
            <a:pPr marL="16510" marR="5080">
              <a:lnSpc>
                <a:spcPts val="3400"/>
              </a:lnSpc>
              <a:spcBef>
                <a:spcPts val="1500"/>
              </a:spcBef>
            </a:pPr>
            <a:r>
              <a:rPr sz="3150" spc="5" dirty="0">
                <a:latin typeface="Arial"/>
                <a:cs typeface="Arial"/>
              </a:rPr>
              <a:t>Let </a:t>
            </a:r>
            <a:r>
              <a:rPr sz="3150" spc="10" dirty="0">
                <a:latin typeface="Arial"/>
                <a:cs typeface="Arial"/>
              </a:rPr>
              <a:t>p </a:t>
            </a:r>
            <a:r>
              <a:rPr sz="3150" spc="5" dirty="0">
                <a:latin typeface="Arial"/>
                <a:cs typeface="Arial"/>
              </a:rPr>
              <a:t>represent the proportion of components  manufactured by this process that are</a:t>
            </a:r>
            <a:r>
              <a:rPr sz="3150" spc="-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defective.</a:t>
            </a:r>
            <a:endParaRPr sz="315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070"/>
              </a:spcBef>
            </a:pPr>
            <a:r>
              <a:rPr sz="3150" spc="5" dirty="0">
                <a:latin typeface="Arial"/>
                <a:cs typeface="Arial"/>
              </a:rPr>
              <a:t>The process engineer claims that </a:t>
            </a:r>
            <a:r>
              <a:rPr sz="3150" spc="10" dirty="0">
                <a:latin typeface="Arial"/>
                <a:cs typeface="Arial"/>
              </a:rPr>
              <a:t>p </a:t>
            </a:r>
            <a:r>
              <a:rPr sz="3150" spc="5" dirty="0">
                <a:latin typeface="Arial"/>
                <a:cs typeface="Arial"/>
              </a:rPr>
              <a:t>≤</a:t>
            </a:r>
            <a:r>
              <a:rPr sz="3150" spc="-2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0.05.</a:t>
            </a:r>
            <a:endParaRPr sz="3150">
              <a:latin typeface="Arial"/>
              <a:cs typeface="Arial"/>
            </a:endParaRPr>
          </a:p>
          <a:p>
            <a:pPr marL="16510" marR="495300">
              <a:lnSpc>
                <a:spcPts val="3400"/>
              </a:lnSpc>
              <a:spcBef>
                <a:spcPts val="1450"/>
              </a:spcBef>
            </a:pPr>
            <a:r>
              <a:rPr sz="3150" spc="10" dirty="0">
                <a:latin typeface="Arial"/>
                <a:cs typeface="Arial"/>
              </a:rPr>
              <a:t>Does </a:t>
            </a:r>
            <a:r>
              <a:rPr sz="3150" spc="5" dirty="0">
                <a:latin typeface="Arial"/>
                <a:cs typeface="Arial"/>
              </a:rPr>
              <a:t>the sample provide </a:t>
            </a:r>
            <a:r>
              <a:rPr sz="3150" spc="10" dirty="0">
                <a:latin typeface="Arial"/>
                <a:cs typeface="Arial"/>
              </a:rPr>
              <a:t>enough </a:t>
            </a:r>
            <a:r>
              <a:rPr sz="3150" spc="5" dirty="0">
                <a:latin typeface="Arial"/>
                <a:cs typeface="Arial"/>
              </a:rPr>
              <a:t>evidence to  reject the</a:t>
            </a:r>
            <a:r>
              <a:rPr sz="3150" spc="-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claim?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480311"/>
            <a:ext cx="29178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" dirty="0">
                <a:latin typeface="Arial"/>
                <a:cs typeface="Arial"/>
              </a:rPr>
              <a:t>p_hat = 25 /300 =</a:t>
            </a:r>
            <a:r>
              <a:rPr sz="2150" spc="-8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0.083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1985670"/>
            <a:ext cx="9652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20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2925470"/>
            <a:ext cx="9652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20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3750970"/>
            <a:ext cx="9652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20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1794357"/>
            <a:ext cx="6664325" cy="220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150" spc="-10" dirty="0">
                <a:latin typeface="Arial"/>
                <a:cs typeface="Arial"/>
              </a:rPr>
              <a:t>The </a:t>
            </a:r>
            <a:r>
              <a:rPr sz="2150" spc="-5" dirty="0">
                <a:latin typeface="Arial"/>
                <a:cs typeface="Arial"/>
              </a:rPr>
              <a:t>process engineer claims that p ≤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0.05.</a:t>
            </a:r>
            <a:endParaRPr sz="2150">
              <a:latin typeface="Arial"/>
              <a:cs typeface="Arial"/>
            </a:endParaRPr>
          </a:p>
          <a:p>
            <a:pPr marL="2451100" algn="ctr">
              <a:lnSpc>
                <a:spcPts val="2285"/>
              </a:lnSpc>
              <a:spcBef>
                <a:spcPts val="720"/>
              </a:spcBef>
              <a:tabLst>
                <a:tab pos="2823845" algn="l"/>
                <a:tab pos="3065780" algn="l"/>
                <a:tab pos="5465445" algn="l"/>
              </a:tabLst>
            </a:pPr>
            <a:r>
              <a:rPr sz="2150" b="1" spc="-5" dirty="0">
                <a:solidFill>
                  <a:srgbClr val="3465A4"/>
                </a:solidFill>
                <a:latin typeface="Arial"/>
                <a:cs typeface="Arial"/>
              </a:rPr>
              <a:t>H	:	p ≤ 0.05</a:t>
            </a:r>
            <a:r>
              <a:rPr sz="215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3465A4"/>
                </a:solidFill>
                <a:latin typeface="Arial"/>
                <a:cs typeface="Arial"/>
              </a:rPr>
              <a:t>versus H	: p &gt;</a:t>
            </a:r>
            <a:r>
              <a:rPr sz="2150" b="1" spc="-9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3465A4"/>
                </a:solidFill>
                <a:latin typeface="Arial"/>
                <a:cs typeface="Arial"/>
              </a:rPr>
              <a:t>0.05</a:t>
            </a:r>
            <a:endParaRPr sz="2150">
              <a:latin typeface="Arial"/>
              <a:cs typeface="Arial"/>
            </a:endParaRPr>
          </a:p>
          <a:p>
            <a:pPr marL="2660015">
              <a:lnSpc>
                <a:spcPts val="1385"/>
              </a:lnSpc>
              <a:tabLst>
                <a:tab pos="5301615" algn="l"/>
              </a:tabLst>
            </a:pPr>
            <a:r>
              <a:rPr sz="1400" b="1" spc="1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150" b="1" spc="-10" dirty="0">
                <a:latin typeface="Arial"/>
                <a:cs typeface="Arial"/>
              </a:rPr>
              <a:t>Null distribution</a:t>
            </a:r>
            <a:r>
              <a:rPr sz="2150" b="1" spc="-5" dirty="0">
                <a:latin typeface="Arial"/>
                <a:cs typeface="Arial"/>
              </a:rPr>
              <a:t> :</a:t>
            </a:r>
            <a:endParaRPr sz="2150">
              <a:latin typeface="Arial"/>
              <a:cs typeface="Arial"/>
            </a:endParaRPr>
          </a:p>
          <a:p>
            <a:pPr marL="2446655" algn="ctr">
              <a:lnSpc>
                <a:spcPct val="100000"/>
              </a:lnSpc>
              <a:spcBef>
                <a:spcPts val="720"/>
              </a:spcBef>
            </a:pPr>
            <a:r>
              <a:rPr sz="2150" spc="-5" dirty="0">
                <a:latin typeface="Arial"/>
                <a:cs typeface="Arial"/>
              </a:rPr>
              <a:t>p_hat ~ N(p , p(1 –</a:t>
            </a:r>
            <a:r>
              <a:rPr sz="2150" spc="-3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p)/n)</a:t>
            </a:r>
            <a:endParaRPr sz="2150">
              <a:latin typeface="Arial"/>
              <a:cs typeface="Arial"/>
            </a:endParaRPr>
          </a:p>
          <a:p>
            <a:pPr marL="541655">
              <a:lnSpc>
                <a:spcPct val="100000"/>
              </a:lnSpc>
              <a:spcBef>
                <a:spcPts val="620"/>
              </a:spcBef>
            </a:pPr>
            <a:r>
              <a:rPr sz="2150" spc="-5" dirty="0">
                <a:latin typeface="Arial"/>
                <a:cs typeface="Arial"/>
              </a:rPr>
              <a:t>(0.083 –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0.05)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3978757"/>
            <a:ext cx="938403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 marR="5897245" indent="-454025">
              <a:lnSpc>
                <a:spcPct val="127899"/>
              </a:lnSpc>
              <a:spcBef>
                <a:spcPts val="100"/>
              </a:spcBef>
            </a:pPr>
            <a:r>
              <a:rPr sz="2150" spc="-5" dirty="0">
                <a:latin typeface="Arial"/>
                <a:cs typeface="Arial"/>
              </a:rPr>
              <a:t>Z = ---------------------  sqrt(0.05 (1 – 0.05)/</a:t>
            </a:r>
            <a:r>
              <a:rPr sz="2150" spc="-7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300)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150" spc="-5" dirty="0">
                <a:latin typeface="Arial"/>
                <a:cs typeface="Arial"/>
              </a:rPr>
              <a:t>=&gt; Z =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2.62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150" spc="-5" dirty="0">
                <a:latin typeface="Arial"/>
                <a:cs typeface="Arial"/>
              </a:rPr>
              <a:t>=&gt; P = P(Z &gt; 2.62) =</a:t>
            </a:r>
            <a:r>
              <a:rPr sz="2150" spc="-5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0.0044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ts val="2285"/>
              </a:lnSpc>
              <a:spcBef>
                <a:spcPts val="720"/>
              </a:spcBef>
              <a:tabLst>
                <a:tab pos="8467725" algn="l"/>
              </a:tabLst>
            </a:pPr>
            <a:r>
              <a:rPr sz="2150" spc="-5" dirty="0">
                <a:latin typeface="Arial"/>
                <a:cs typeface="Arial"/>
              </a:rPr>
              <a:t>Note that under the commonly used rule of thumb, we would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reject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H	</a:t>
            </a:r>
            <a:r>
              <a:rPr sz="2150" spc="-10" dirty="0">
                <a:latin typeface="Arial"/>
                <a:cs typeface="Arial"/>
              </a:rPr>
              <a:t>and</a:t>
            </a:r>
            <a:endParaRPr sz="2150">
              <a:latin typeface="Arial"/>
              <a:cs typeface="Arial"/>
            </a:endParaRPr>
          </a:p>
          <a:p>
            <a:pPr marR="982980" algn="r">
              <a:lnSpc>
                <a:spcPts val="1100"/>
              </a:lnSpc>
            </a:pPr>
            <a:r>
              <a:rPr sz="1400" spc="1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42900">
              <a:lnSpc>
                <a:spcPts val="2295"/>
              </a:lnSpc>
            </a:pPr>
            <a:r>
              <a:rPr sz="2150" spc="-5" dirty="0">
                <a:latin typeface="Arial"/>
                <a:cs typeface="Arial"/>
              </a:rPr>
              <a:t>reject process engineer's claim. Hence, sample provides enough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evidence.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5715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3483"/>
            <a:ext cx="8663940" cy="44335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2900" marR="294640" indent="-330200">
              <a:lnSpc>
                <a:spcPct val="88000"/>
              </a:lnSpc>
              <a:spcBef>
                <a:spcPts val="540"/>
              </a:spcBef>
            </a:pPr>
            <a:r>
              <a:rPr sz="3000" dirty="0">
                <a:latin typeface="Arial"/>
                <a:cs typeface="Arial"/>
              </a:rPr>
              <a:t>The article “Application of Surgical Navigation to  </a:t>
            </a:r>
            <a:r>
              <a:rPr sz="3000" spc="-65" dirty="0">
                <a:latin typeface="Arial"/>
                <a:cs typeface="Arial"/>
              </a:rPr>
              <a:t>Total </a:t>
            </a:r>
            <a:r>
              <a:rPr sz="3000" dirty="0">
                <a:latin typeface="Arial"/>
                <a:cs typeface="Arial"/>
              </a:rPr>
              <a:t>Hip Arthroplasty” </a:t>
            </a:r>
            <a:r>
              <a:rPr sz="3000" spc="-110" dirty="0">
                <a:latin typeface="Arial"/>
                <a:cs typeface="Arial"/>
              </a:rPr>
              <a:t>(T. </a:t>
            </a:r>
            <a:r>
              <a:rPr sz="3000" dirty="0">
                <a:latin typeface="Arial"/>
                <a:cs typeface="Arial"/>
              </a:rPr>
              <a:t>Ecker and S. </a:t>
            </a:r>
            <a:r>
              <a:rPr sz="3000" spc="-30" dirty="0">
                <a:latin typeface="Arial"/>
                <a:cs typeface="Arial"/>
              </a:rPr>
              <a:t>Murphy,  </a:t>
            </a:r>
            <a:r>
              <a:rPr sz="3000" dirty="0">
                <a:latin typeface="Arial"/>
                <a:cs typeface="Arial"/>
              </a:rPr>
              <a:t>Journal of Engineering in Medicine, 2007:699–  712) reports that in a sample of </a:t>
            </a:r>
            <a:r>
              <a:rPr sz="3000" spc="-75" dirty="0">
                <a:latin typeface="Arial"/>
                <a:cs typeface="Arial"/>
              </a:rPr>
              <a:t>113 </a:t>
            </a:r>
            <a:r>
              <a:rPr sz="3000" dirty="0">
                <a:latin typeface="Arial"/>
                <a:cs typeface="Arial"/>
              </a:rPr>
              <a:t>people  undergoing a certain type of hip replacement  surgery on one hip, 65 of them had surgery on  their right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hip.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342900" marR="5080" indent="-330200">
              <a:lnSpc>
                <a:spcPts val="3100"/>
              </a:lnSpc>
              <a:spcBef>
                <a:spcPts val="2125"/>
              </a:spcBef>
            </a:pPr>
            <a:r>
              <a:rPr sz="3000" b="1" spc="5" dirty="0">
                <a:latin typeface="Arial"/>
                <a:cs typeface="Arial"/>
              </a:rPr>
              <a:t>Can </a:t>
            </a:r>
            <a:r>
              <a:rPr sz="3000" b="1" dirty="0">
                <a:latin typeface="Arial"/>
                <a:cs typeface="Arial"/>
              </a:rPr>
              <a:t>you conclude that frequency of this type of  surgery differs between right and left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hips?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905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942136"/>
            <a:ext cx="8968105" cy="56769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p_hat = </a:t>
            </a:r>
            <a:r>
              <a:rPr sz="2600" spc="-40" dirty="0">
                <a:latin typeface="Arial"/>
                <a:cs typeface="Arial"/>
              </a:rPr>
              <a:t>65/113 </a:t>
            </a:r>
            <a:r>
              <a:rPr sz="2600" spc="-5" dirty="0">
                <a:latin typeface="Arial"/>
                <a:cs typeface="Arial"/>
              </a:rPr>
              <a:t>=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0.575</a:t>
            </a:r>
            <a:endParaRPr sz="2600">
              <a:latin typeface="Arial"/>
              <a:cs typeface="Arial"/>
            </a:endParaRPr>
          </a:p>
          <a:p>
            <a:pPr marL="342900" marR="204470" indent="-330200">
              <a:lnSpc>
                <a:spcPts val="2700"/>
              </a:lnSpc>
              <a:spcBef>
                <a:spcPts val="1120"/>
              </a:spcBef>
            </a:pPr>
            <a:r>
              <a:rPr sz="2600" b="1" spc="-5" dirty="0">
                <a:latin typeface="Arial"/>
                <a:cs typeface="Arial"/>
              </a:rPr>
              <a:t>Can </a:t>
            </a:r>
            <a:r>
              <a:rPr sz="2600" b="1" spc="-10" dirty="0">
                <a:latin typeface="Arial"/>
                <a:cs typeface="Arial"/>
              </a:rPr>
              <a:t>you conclude </a:t>
            </a:r>
            <a:r>
              <a:rPr sz="2600" b="1" spc="-5" dirty="0">
                <a:latin typeface="Arial"/>
                <a:cs typeface="Arial"/>
              </a:rPr>
              <a:t>that </a:t>
            </a:r>
            <a:r>
              <a:rPr sz="2600" b="1" spc="-10" dirty="0">
                <a:latin typeface="Arial"/>
                <a:cs typeface="Arial"/>
              </a:rPr>
              <a:t>frequency of this type of surgery  </a:t>
            </a:r>
            <a:r>
              <a:rPr sz="2600" b="1" spc="-5" dirty="0">
                <a:latin typeface="Arial"/>
                <a:cs typeface="Arial"/>
              </a:rPr>
              <a:t>differs </a:t>
            </a:r>
            <a:r>
              <a:rPr sz="2600" b="1" spc="-10" dirty="0">
                <a:latin typeface="Arial"/>
                <a:cs typeface="Arial"/>
              </a:rPr>
              <a:t>between right and </a:t>
            </a:r>
            <a:r>
              <a:rPr sz="2600" b="1" spc="-5" dirty="0">
                <a:latin typeface="Arial"/>
                <a:cs typeface="Arial"/>
              </a:rPr>
              <a:t>left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hips?</a:t>
            </a:r>
            <a:endParaRPr sz="2600">
              <a:latin typeface="Arial"/>
              <a:cs typeface="Arial"/>
            </a:endParaRPr>
          </a:p>
          <a:p>
            <a:pPr marL="2578100">
              <a:lnSpc>
                <a:spcPts val="2600"/>
              </a:lnSpc>
              <a:spcBef>
                <a:spcPts val="660"/>
              </a:spcBef>
              <a:tabLst>
                <a:tab pos="3028950" algn="l"/>
                <a:tab pos="3321685" algn="l"/>
                <a:tab pos="6050915" algn="l"/>
              </a:tabLst>
            </a:pP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	p =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0.5</a:t>
            </a:r>
            <a:r>
              <a:rPr sz="2600" b="1" spc="1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versus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 p ≠</a:t>
            </a:r>
            <a:r>
              <a:rPr sz="2600" b="1" spc="-2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0.5</a:t>
            </a:r>
            <a:endParaRPr sz="2600">
              <a:latin typeface="Arial"/>
              <a:cs typeface="Arial"/>
            </a:endParaRPr>
          </a:p>
          <a:p>
            <a:pPr marL="2815590">
              <a:lnSpc>
                <a:spcPts val="1520"/>
              </a:lnSpc>
              <a:tabLst>
                <a:tab pos="5837555" algn="l"/>
              </a:tabLst>
            </a:pPr>
            <a:r>
              <a:rPr sz="1700" b="1" spc="1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585"/>
              </a:spcBef>
            </a:pPr>
            <a:r>
              <a:rPr sz="2600" spc="-5" dirty="0">
                <a:latin typeface="Arial"/>
                <a:cs typeface="Arial"/>
              </a:rPr>
              <a:t>(0.575 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0.5)</a:t>
            </a:r>
            <a:endParaRPr sz="2600">
              <a:latin typeface="Arial"/>
              <a:cs typeface="Arial"/>
            </a:endParaRPr>
          </a:p>
          <a:p>
            <a:pPr marL="561340" marR="5356225" indent="-549275">
              <a:lnSpc>
                <a:spcPts val="3900"/>
              </a:lnSpc>
              <a:spcBef>
                <a:spcPts val="160"/>
              </a:spcBef>
              <a:tabLst>
                <a:tab pos="643255" algn="l"/>
              </a:tabLst>
            </a:pPr>
            <a:r>
              <a:rPr sz="2600" spc="-5" dirty="0">
                <a:latin typeface="Arial"/>
                <a:cs typeface="Arial"/>
              </a:rPr>
              <a:t>z =</a:t>
            </a:r>
            <a:r>
              <a:rPr sz="2600" dirty="0">
                <a:latin typeface="Arial"/>
                <a:cs typeface="Arial"/>
              </a:rPr>
              <a:t>		</a:t>
            </a:r>
            <a:r>
              <a:rPr sz="2600" spc="-5" dirty="0">
                <a:latin typeface="Arial"/>
                <a:cs typeface="Arial"/>
              </a:rPr>
              <a:t>---------------------------  sqrt(0.5(1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-0.5)/113)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600" spc="-5" dirty="0">
                <a:latin typeface="Arial"/>
                <a:cs typeface="Arial"/>
              </a:rPr>
              <a:t>=&gt; z = </a:t>
            </a:r>
            <a:r>
              <a:rPr sz="2600" spc="-10" dirty="0">
                <a:latin typeface="Arial"/>
                <a:cs typeface="Arial"/>
              </a:rPr>
              <a:t>0.075/0.047 </a:t>
            </a:r>
            <a:r>
              <a:rPr sz="2600" spc="-5" dirty="0">
                <a:latin typeface="Arial"/>
                <a:cs typeface="Arial"/>
              </a:rPr>
              <a:t>= 1.596 ≈ </a:t>
            </a:r>
            <a:r>
              <a:rPr sz="2600" spc="-10" dirty="0">
                <a:latin typeface="Arial"/>
                <a:cs typeface="Arial"/>
              </a:rPr>
              <a:t>1.60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5" dirty="0">
                <a:latin typeface="Arial"/>
                <a:cs typeface="Arial"/>
              </a:rPr>
              <a:t>Since its a </a:t>
            </a:r>
            <a:r>
              <a:rPr sz="2600" spc="-10" dirty="0">
                <a:latin typeface="Arial"/>
                <a:cs typeface="Arial"/>
              </a:rPr>
              <a:t>two </a:t>
            </a:r>
            <a:r>
              <a:rPr sz="2600" spc="-5" dirty="0">
                <a:latin typeface="Arial"/>
                <a:cs typeface="Arial"/>
              </a:rPr>
              <a:t>tailed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test,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0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= P(Z &lt; -1.60) + P(Z &gt; 1.60) = 0.0548 + 0.0548 =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0.1096</a:t>
            </a:r>
            <a:endParaRPr sz="2600">
              <a:latin typeface="Arial"/>
              <a:cs typeface="Arial"/>
            </a:endParaRPr>
          </a:p>
          <a:p>
            <a:pPr marL="342900" marR="5080" indent="-330200">
              <a:lnSpc>
                <a:spcPts val="2700"/>
              </a:lnSpc>
              <a:spcBef>
                <a:spcPts val="1120"/>
              </a:spcBef>
            </a:pPr>
            <a:r>
              <a:rPr sz="2600" spc="-35" dirty="0">
                <a:latin typeface="Arial"/>
                <a:cs typeface="Arial"/>
              </a:rPr>
              <a:t>We </a:t>
            </a:r>
            <a:r>
              <a:rPr sz="2600" spc="-5" dirty="0">
                <a:latin typeface="Arial"/>
                <a:cs typeface="Arial"/>
              </a:rPr>
              <a:t>cannot conclude that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frequency of this type of surgery  </a:t>
            </a:r>
            <a:r>
              <a:rPr sz="2600" spc="-15" dirty="0">
                <a:latin typeface="Arial"/>
                <a:cs typeface="Arial"/>
              </a:rPr>
              <a:t>differs </a:t>
            </a:r>
            <a:r>
              <a:rPr sz="2600" spc="-5" dirty="0">
                <a:latin typeface="Arial"/>
                <a:cs typeface="Arial"/>
              </a:rPr>
              <a:t>between right and left hips.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967470" cy="43738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99060" indent="-330200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During a recent </a:t>
            </a:r>
            <a:r>
              <a:rPr sz="3200" spc="-5" dirty="0">
                <a:latin typeface="Arial"/>
                <a:cs typeface="Arial"/>
              </a:rPr>
              <a:t>drought,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water utility </a:t>
            </a:r>
            <a:r>
              <a:rPr sz="3200" dirty="0">
                <a:latin typeface="Arial"/>
                <a:cs typeface="Arial"/>
              </a:rPr>
              <a:t>in a  </a:t>
            </a:r>
            <a:r>
              <a:rPr sz="3200" spc="-5" dirty="0">
                <a:latin typeface="Arial"/>
                <a:cs typeface="Arial"/>
              </a:rPr>
              <a:t>certain town </a:t>
            </a:r>
            <a:r>
              <a:rPr sz="3200" dirty="0">
                <a:latin typeface="Arial"/>
                <a:cs typeface="Arial"/>
              </a:rPr>
              <a:t>sampled 100 </a:t>
            </a:r>
            <a:r>
              <a:rPr sz="3200" spc="-5" dirty="0">
                <a:latin typeface="Arial"/>
                <a:cs typeface="Arial"/>
              </a:rPr>
              <a:t>residential water </a:t>
            </a:r>
            <a:r>
              <a:rPr sz="3200" dirty="0">
                <a:latin typeface="Arial"/>
                <a:cs typeface="Arial"/>
              </a:rPr>
              <a:t>bills  and </a:t>
            </a:r>
            <a:r>
              <a:rPr sz="3200" spc="-5" dirty="0">
                <a:latin typeface="Arial"/>
                <a:cs typeface="Arial"/>
              </a:rPr>
              <a:t>found that </a:t>
            </a:r>
            <a:r>
              <a:rPr sz="3200" dirty="0">
                <a:latin typeface="Arial"/>
                <a:cs typeface="Arial"/>
              </a:rPr>
              <a:t>73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residences had  reduced </a:t>
            </a:r>
            <a:r>
              <a:rPr sz="3200" spc="-5" dirty="0">
                <a:latin typeface="Arial"/>
                <a:cs typeface="Arial"/>
              </a:rPr>
              <a:t>their water consumption </a:t>
            </a:r>
            <a:r>
              <a:rPr sz="3200" dirty="0">
                <a:latin typeface="Arial"/>
                <a:cs typeface="Arial"/>
              </a:rPr>
              <a:t>over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previous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year.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89800"/>
              </a:lnSpc>
              <a:spcBef>
                <a:spcPts val="2110"/>
              </a:spcBef>
            </a:pPr>
            <a:r>
              <a:rPr sz="3200" b="1" dirty="0">
                <a:latin typeface="Arial"/>
                <a:cs typeface="Arial"/>
              </a:rPr>
              <a:t>Can </a:t>
            </a:r>
            <a:r>
              <a:rPr sz="3200" b="1" spc="-5" dirty="0">
                <a:latin typeface="Arial"/>
                <a:cs typeface="Arial"/>
              </a:rPr>
              <a:t>it be concluded that more than </a:t>
            </a:r>
            <a:r>
              <a:rPr sz="3200" b="1" dirty="0">
                <a:latin typeface="Arial"/>
                <a:cs typeface="Arial"/>
              </a:rPr>
              <a:t>60% </a:t>
            </a:r>
            <a:r>
              <a:rPr sz="3200" b="1" spc="-5" dirty="0">
                <a:latin typeface="Arial"/>
                <a:cs typeface="Arial"/>
              </a:rPr>
              <a:t>of the  residences in the town reduced their water  consumption?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41957"/>
            <a:ext cx="8911590" cy="44577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150" spc="-5" dirty="0">
                <a:latin typeface="Arial"/>
                <a:cs typeface="Arial"/>
              </a:rPr>
              <a:t>p_hat = 73/100 =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0.73</a:t>
            </a:r>
            <a:endParaRPr sz="2150">
              <a:latin typeface="Arial"/>
              <a:cs typeface="Arial"/>
            </a:endParaRPr>
          </a:p>
          <a:p>
            <a:pPr marL="342900" marR="488950" indent="-330200">
              <a:lnSpc>
                <a:spcPts val="2300"/>
              </a:lnSpc>
              <a:spcBef>
                <a:spcPts val="1030"/>
              </a:spcBef>
            </a:pPr>
            <a:r>
              <a:rPr sz="2150" spc="-5" dirty="0">
                <a:latin typeface="Arial"/>
                <a:cs typeface="Arial"/>
              </a:rPr>
              <a:t>Can it be concluded that more than 60% of the residences in the town  reduced their water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consumption?</a:t>
            </a:r>
            <a:endParaRPr sz="2150">
              <a:latin typeface="Arial"/>
              <a:cs typeface="Arial"/>
            </a:endParaRPr>
          </a:p>
          <a:p>
            <a:pPr marL="2400300">
              <a:lnSpc>
                <a:spcPts val="2285"/>
              </a:lnSpc>
              <a:spcBef>
                <a:spcPts val="690"/>
              </a:spcBef>
              <a:tabLst>
                <a:tab pos="2773045" algn="l"/>
                <a:tab pos="3014980" algn="l"/>
                <a:tab pos="5414645" algn="l"/>
              </a:tabLst>
            </a:pPr>
            <a:r>
              <a:rPr sz="2150" b="1" spc="-5" dirty="0">
                <a:solidFill>
                  <a:srgbClr val="3465A4"/>
                </a:solidFill>
                <a:latin typeface="Arial"/>
                <a:cs typeface="Arial"/>
              </a:rPr>
              <a:t>H	:	p ≤ 0.60</a:t>
            </a:r>
            <a:r>
              <a:rPr sz="215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3465A4"/>
                </a:solidFill>
                <a:latin typeface="Arial"/>
                <a:cs typeface="Arial"/>
              </a:rPr>
              <a:t>versus H	: p &gt;</a:t>
            </a:r>
            <a:r>
              <a:rPr sz="215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3465A4"/>
                </a:solidFill>
                <a:latin typeface="Arial"/>
                <a:cs typeface="Arial"/>
              </a:rPr>
              <a:t>0.60</a:t>
            </a:r>
            <a:endParaRPr sz="2150">
              <a:latin typeface="Arial"/>
              <a:cs typeface="Arial"/>
            </a:endParaRPr>
          </a:p>
          <a:p>
            <a:pPr marL="2596515">
              <a:lnSpc>
                <a:spcPts val="1385"/>
              </a:lnSpc>
              <a:tabLst>
                <a:tab pos="5238115" algn="l"/>
              </a:tabLst>
            </a:pPr>
            <a:r>
              <a:rPr sz="1400" b="1" spc="1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  <a:p>
            <a:pPr marL="920115">
              <a:lnSpc>
                <a:spcPct val="100000"/>
              </a:lnSpc>
              <a:spcBef>
                <a:spcPts val="330"/>
              </a:spcBef>
            </a:pPr>
            <a:r>
              <a:rPr sz="2150" spc="-5" dirty="0">
                <a:latin typeface="Arial"/>
                <a:cs typeface="Arial"/>
              </a:rPr>
              <a:t>(0.73 –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0.60)</a:t>
            </a:r>
            <a:endParaRPr sz="2150">
              <a:latin typeface="Arial"/>
              <a:cs typeface="Arial"/>
            </a:endParaRPr>
          </a:p>
          <a:p>
            <a:pPr marL="390525" marR="5651500" indent="-378460">
              <a:lnSpc>
                <a:spcPct val="127899"/>
              </a:lnSpc>
            </a:pPr>
            <a:r>
              <a:rPr sz="2150" spc="-5" dirty="0">
                <a:latin typeface="Arial"/>
                <a:cs typeface="Arial"/>
              </a:rPr>
              <a:t>z = ---------------------------  sqrt(0.60(1 –</a:t>
            </a:r>
            <a:r>
              <a:rPr sz="2150" spc="-7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0.60)/100)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693420" algn="l"/>
              </a:tabLst>
            </a:pPr>
            <a:r>
              <a:rPr sz="2150" spc="-5" dirty="0">
                <a:latin typeface="Arial"/>
                <a:cs typeface="Arial"/>
              </a:rPr>
              <a:t>=&gt; z	= 2.65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150" spc="-5" dirty="0">
                <a:latin typeface="Arial"/>
                <a:cs typeface="Arial"/>
              </a:rPr>
              <a:t>=&gt; P = P(Z &gt; 2.65) =</a:t>
            </a:r>
            <a:r>
              <a:rPr sz="2150" spc="-5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0.0040</a:t>
            </a:r>
            <a:endParaRPr sz="2150">
              <a:latin typeface="Arial"/>
              <a:cs typeface="Arial"/>
            </a:endParaRPr>
          </a:p>
          <a:p>
            <a:pPr marL="342900" marR="5080" indent="-330200">
              <a:lnSpc>
                <a:spcPts val="2300"/>
              </a:lnSpc>
              <a:spcBef>
                <a:spcPts val="1030"/>
              </a:spcBef>
            </a:pPr>
            <a:r>
              <a:rPr sz="2150" spc="-5" dirty="0">
                <a:latin typeface="Arial"/>
                <a:cs typeface="Arial"/>
              </a:rPr>
              <a:t>Hence we can conclude that more than 60% of the residences in the town  reduced their water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consumption.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546100"/>
            <a:ext cx="5521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  <a:tab pos="2932430" algn="l"/>
              </a:tabLst>
            </a:pPr>
            <a:r>
              <a:rPr spc="-5" dirty="0"/>
              <a:t>Example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863330" cy="39420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  <a:buAutoNum type="arabicParenR"/>
              <a:tabLst>
                <a:tab pos="487045" algn="l"/>
              </a:tabLst>
            </a:pPr>
            <a:r>
              <a:rPr sz="3200" b="1" spc="-5" dirty="0">
                <a:latin typeface="Arial"/>
                <a:cs typeface="Arial"/>
              </a:rPr>
              <a:t>Null Hypothesis </a:t>
            </a:r>
            <a:r>
              <a:rPr sz="3200" b="1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He is </a:t>
            </a:r>
            <a:r>
              <a:rPr sz="3200" spc="-5" dirty="0">
                <a:latin typeface="Arial"/>
                <a:cs typeface="Arial"/>
              </a:rPr>
              <a:t>innocent, </a:t>
            </a:r>
            <a:r>
              <a:rPr sz="3200" dirty="0">
                <a:latin typeface="Arial"/>
                <a:cs typeface="Arial"/>
              </a:rPr>
              <a:t>is  challenged in </a:t>
            </a:r>
            <a:r>
              <a:rPr sz="3200" spc="-5" dirty="0">
                <a:latin typeface="Arial"/>
                <a:cs typeface="Arial"/>
              </a:rPr>
              <a:t>court. </a:t>
            </a:r>
            <a:r>
              <a:rPr sz="3200" dirty="0">
                <a:latin typeface="Arial"/>
                <a:cs typeface="Arial"/>
              </a:rPr>
              <a:t>[ </a:t>
            </a:r>
            <a:r>
              <a:rPr sz="3200" spc="-5" dirty="0">
                <a:latin typeface="Arial"/>
                <a:cs typeface="Arial"/>
              </a:rPr>
              <a:t>Defendant </a:t>
            </a:r>
            <a:r>
              <a:rPr sz="3200" dirty="0">
                <a:latin typeface="Arial"/>
                <a:cs typeface="Arial"/>
              </a:rPr>
              <a:t>is given  </a:t>
            </a:r>
            <a:r>
              <a:rPr sz="3200" b="1" spc="-5" dirty="0">
                <a:latin typeface="Arial"/>
                <a:cs typeface="Arial"/>
              </a:rPr>
              <a:t>benefit of doubt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18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give someone </a:t>
            </a:r>
            <a:r>
              <a:rPr sz="3200" spc="-5" dirty="0">
                <a:latin typeface="Arial"/>
                <a:cs typeface="Arial"/>
              </a:rPr>
              <a:t>the benefit 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doubt means you assume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he or she  is </a:t>
            </a:r>
            <a:r>
              <a:rPr sz="3200" spc="-5" dirty="0">
                <a:latin typeface="Arial"/>
                <a:cs typeface="Arial"/>
              </a:rPr>
              <a:t>telling the truth until </a:t>
            </a:r>
            <a:r>
              <a:rPr sz="3200" dirty="0">
                <a:latin typeface="Arial"/>
                <a:cs typeface="Arial"/>
              </a:rPr>
              <a:t>proven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otherwise.].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 sz="3600">
              <a:latin typeface="Times New Roman"/>
              <a:cs typeface="Times New Roman"/>
            </a:endParaRPr>
          </a:p>
          <a:p>
            <a:pPr marL="342900" marR="364490" indent="-330200">
              <a:lnSpc>
                <a:spcPts val="3500"/>
              </a:lnSpc>
              <a:spcBef>
                <a:spcPts val="2120"/>
              </a:spcBef>
              <a:buAutoNum type="arabicParenR"/>
              <a:tabLst>
                <a:tab pos="472440" algn="l"/>
              </a:tabLst>
            </a:pPr>
            <a:r>
              <a:rPr sz="3200" b="1" spc="-5" dirty="0">
                <a:latin typeface="Arial"/>
                <a:cs typeface="Arial"/>
              </a:rPr>
              <a:t>Alternative Hypothesis </a:t>
            </a:r>
            <a:r>
              <a:rPr sz="3200" b="1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He is not innocent  and has </a:t>
            </a:r>
            <a:r>
              <a:rPr sz="3200" spc="-5" dirty="0">
                <a:latin typeface="Arial"/>
                <a:cs typeface="Arial"/>
              </a:rPr>
              <a:t>committed 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crime.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714500"/>
            <a:ext cx="9381490" cy="1595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Arial"/>
                <a:cs typeface="Arial"/>
              </a:rPr>
              <a:t>The following output presents the results </a:t>
            </a:r>
            <a:r>
              <a:rPr sz="2800" dirty="0">
                <a:latin typeface="Arial"/>
                <a:cs typeface="Arial"/>
              </a:rPr>
              <a:t>of a </a:t>
            </a:r>
            <a:r>
              <a:rPr sz="2800" spc="-5" dirty="0">
                <a:latin typeface="Arial"/>
                <a:cs typeface="Arial"/>
              </a:rPr>
              <a:t>hypothesis  test for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population proportion </a:t>
            </a:r>
            <a:r>
              <a:rPr sz="2800" dirty="0">
                <a:latin typeface="Arial"/>
                <a:cs typeface="Arial"/>
              </a:rPr>
              <a:t>p. Some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numbers  are missing. </a:t>
            </a:r>
            <a:r>
              <a:rPr sz="2800" spc="-5" dirty="0">
                <a:latin typeface="Arial"/>
                <a:cs typeface="Arial"/>
              </a:rPr>
              <a:t>Fill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(a) </a:t>
            </a:r>
            <a:r>
              <a:rPr sz="2800" spc="-5" dirty="0">
                <a:latin typeface="Arial"/>
                <a:cs typeface="Arial"/>
              </a:rPr>
              <a:t>through </a:t>
            </a:r>
            <a:r>
              <a:rPr sz="2800" dirty="0">
                <a:latin typeface="Arial"/>
                <a:cs typeface="Arial"/>
              </a:rPr>
              <a:t>(c). </a:t>
            </a:r>
            <a:r>
              <a:rPr sz="2800" spc="-80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of  p ≥ </a:t>
            </a:r>
            <a:r>
              <a:rPr sz="2800" spc="-5" dirty="0">
                <a:latin typeface="Arial"/>
                <a:cs typeface="Arial"/>
              </a:rPr>
              <a:t>0.7 </a:t>
            </a:r>
            <a:r>
              <a:rPr sz="2800" dirty="0">
                <a:latin typeface="Arial"/>
                <a:cs typeface="Arial"/>
              </a:rPr>
              <a:t>vs p &lt;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0.7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900" y="3606800"/>
            <a:ext cx="99314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3048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4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900" y="1249172"/>
            <a:ext cx="9775190" cy="551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" dirty="0">
                <a:latin typeface="Arial"/>
                <a:cs typeface="Arial"/>
              </a:rPr>
              <a:t>a) Sample p = p_hat = 345/500 =</a:t>
            </a:r>
            <a:r>
              <a:rPr sz="2450" spc="-4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0.690.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buAutoNum type="alphaLcParenBoth" startAt="2"/>
              <a:tabLst>
                <a:tab pos="476884" algn="l"/>
              </a:tabLst>
            </a:pPr>
            <a:r>
              <a:rPr sz="2450" spc="5" dirty="0">
                <a:latin typeface="Arial"/>
                <a:cs typeface="Arial"/>
              </a:rPr>
              <a:t>The null and </a:t>
            </a:r>
            <a:r>
              <a:rPr sz="2450" dirty="0">
                <a:latin typeface="Arial"/>
                <a:cs typeface="Arial"/>
              </a:rPr>
              <a:t>alternate </a:t>
            </a:r>
            <a:r>
              <a:rPr sz="2450" spc="5" dirty="0">
                <a:latin typeface="Arial"/>
                <a:cs typeface="Arial"/>
              </a:rPr>
              <a:t>hypotheses</a:t>
            </a:r>
            <a:r>
              <a:rPr sz="2450" spc="-2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are</a:t>
            </a:r>
            <a:endParaRPr sz="2450">
              <a:latin typeface="Arial"/>
              <a:cs typeface="Arial"/>
            </a:endParaRPr>
          </a:p>
          <a:p>
            <a:pPr marL="2844800">
              <a:lnSpc>
                <a:spcPts val="2465"/>
              </a:lnSpc>
              <a:spcBef>
                <a:spcPts val="760"/>
              </a:spcBef>
              <a:tabLst>
                <a:tab pos="3273425" algn="l"/>
                <a:tab pos="5926455" algn="l"/>
              </a:tabLst>
            </a:pPr>
            <a:r>
              <a:rPr sz="2450" spc="10" dirty="0">
                <a:latin typeface="Arial"/>
                <a:cs typeface="Arial"/>
              </a:rPr>
              <a:t>H	</a:t>
            </a:r>
            <a:r>
              <a:rPr sz="2450" dirty="0">
                <a:latin typeface="Arial"/>
                <a:cs typeface="Arial"/>
              </a:rPr>
              <a:t>: </a:t>
            </a:r>
            <a:r>
              <a:rPr sz="2450" spc="5" dirty="0">
                <a:latin typeface="Arial"/>
                <a:cs typeface="Arial"/>
              </a:rPr>
              <a:t>p ≥ </a:t>
            </a:r>
            <a:r>
              <a:rPr sz="2450" dirty="0">
                <a:latin typeface="Arial"/>
                <a:cs typeface="Arial"/>
              </a:rPr>
              <a:t>0.7</a:t>
            </a:r>
            <a:r>
              <a:rPr sz="2450" spc="5" dirty="0">
                <a:latin typeface="Arial"/>
                <a:cs typeface="Arial"/>
              </a:rPr>
              <a:t> versus </a:t>
            </a:r>
            <a:r>
              <a:rPr sz="2450" spc="10" dirty="0">
                <a:latin typeface="Arial"/>
                <a:cs typeface="Arial"/>
              </a:rPr>
              <a:t>H	</a:t>
            </a:r>
            <a:r>
              <a:rPr sz="2450" dirty="0">
                <a:latin typeface="Arial"/>
                <a:cs typeface="Arial"/>
              </a:rPr>
              <a:t>: </a:t>
            </a:r>
            <a:r>
              <a:rPr sz="2450" spc="5" dirty="0">
                <a:latin typeface="Arial"/>
                <a:cs typeface="Arial"/>
              </a:rPr>
              <a:t>µ &lt;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0.7.</a:t>
            </a:r>
            <a:endParaRPr sz="2450">
              <a:latin typeface="Arial"/>
              <a:cs typeface="Arial"/>
            </a:endParaRPr>
          </a:p>
          <a:p>
            <a:pPr marL="3070225">
              <a:lnSpc>
                <a:spcPts val="1505"/>
              </a:lnSpc>
              <a:tabLst>
                <a:tab pos="5723255" algn="l"/>
              </a:tabLst>
            </a:pPr>
            <a:r>
              <a:rPr sz="1650" spc="-5" dirty="0">
                <a:latin typeface="Arial"/>
                <a:cs typeface="Arial"/>
              </a:rPr>
              <a:t>0	1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50" spc="5" dirty="0">
                <a:latin typeface="Arial"/>
                <a:cs typeface="Arial"/>
              </a:rPr>
              <a:t>n =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500.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50" spc="5" dirty="0">
                <a:latin typeface="Arial"/>
                <a:cs typeface="Arial"/>
              </a:rPr>
              <a:t>From part (a), p_hat =</a:t>
            </a:r>
            <a:r>
              <a:rPr sz="2450" spc="-2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0.690.</a:t>
            </a:r>
            <a:endParaRPr sz="2450">
              <a:latin typeface="Arial"/>
              <a:cs typeface="Arial"/>
            </a:endParaRPr>
          </a:p>
          <a:p>
            <a:pPr marL="12700" marR="3987800">
              <a:lnSpc>
                <a:spcPts val="3700"/>
              </a:lnSpc>
              <a:spcBef>
                <a:spcPts val="250"/>
              </a:spcBef>
            </a:pPr>
            <a:r>
              <a:rPr sz="2450" spc="5" dirty="0">
                <a:latin typeface="Arial"/>
                <a:cs typeface="Arial"/>
              </a:rPr>
              <a:t>z = (0.690 − 0.700)/ sqrt(0.7(1 −</a:t>
            </a:r>
            <a:r>
              <a:rPr sz="2450" spc="-1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0.7)/500)  z =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−0.49.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Times New Roman"/>
              <a:cs typeface="Times New Roman"/>
            </a:endParaRPr>
          </a:p>
          <a:p>
            <a:pPr marL="342900" marR="5080" indent="-330200">
              <a:lnSpc>
                <a:spcPts val="2600"/>
              </a:lnSpc>
              <a:buAutoNum type="alphaLcParenBoth" startAt="3"/>
              <a:tabLst>
                <a:tab pos="464820" algn="l"/>
              </a:tabLst>
            </a:pPr>
            <a:r>
              <a:rPr sz="2450" spc="5" dirty="0">
                <a:latin typeface="Arial"/>
                <a:cs typeface="Arial"/>
              </a:rPr>
              <a:t>Since </a:t>
            </a:r>
            <a:r>
              <a:rPr sz="2450" dirty="0">
                <a:latin typeface="Arial"/>
                <a:cs typeface="Arial"/>
              </a:rPr>
              <a:t>the alternate </a:t>
            </a:r>
            <a:r>
              <a:rPr sz="2450" spc="5" dirty="0">
                <a:latin typeface="Arial"/>
                <a:cs typeface="Arial"/>
              </a:rPr>
              <a:t>hypothesis is of </a:t>
            </a:r>
            <a:r>
              <a:rPr sz="2450" dirty="0">
                <a:latin typeface="Arial"/>
                <a:cs typeface="Arial"/>
              </a:rPr>
              <a:t>the </a:t>
            </a:r>
            <a:r>
              <a:rPr sz="2450" spc="5" dirty="0">
                <a:latin typeface="Arial"/>
                <a:cs typeface="Arial"/>
              </a:rPr>
              <a:t>form p &lt; p 0 </a:t>
            </a:r>
            <a:r>
              <a:rPr sz="2450" dirty="0">
                <a:latin typeface="Arial"/>
                <a:cs typeface="Arial"/>
              </a:rPr>
              <a:t>, the </a:t>
            </a:r>
            <a:r>
              <a:rPr sz="2450" spc="5" dirty="0">
                <a:latin typeface="Arial"/>
                <a:cs typeface="Arial"/>
              </a:rPr>
              <a:t>P-value is  </a:t>
            </a:r>
            <a:r>
              <a:rPr sz="2450" dirty="0">
                <a:latin typeface="Arial"/>
                <a:cs typeface="Arial"/>
              </a:rPr>
              <a:t>the </a:t>
            </a:r>
            <a:r>
              <a:rPr sz="2450" spc="5" dirty="0">
                <a:latin typeface="Arial"/>
                <a:cs typeface="Arial"/>
              </a:rPr>
              <a:t>area </a:t>
            </a:r>
            <a:r>
              <a:rPr sz="2450" dirty="0">
                <a:latin typeface="Arial"/>
                <a:cs typeface="Arial"/>
              </a:rPr>
              <a:t>to the left </a:t>
            </a:r>
            <a:r>
              <a:rPr sz="2450" spc="5" dirty="0">
                <a:latin typeface="Arial"/>
                <a:cs typeface="Arial"/>
              </a:rPr>
              <a:t>of z =</a:t>
            </a:r>
            <a:r>
              <a:rPr sz="2450" spc="-2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−0.49.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450" spc="5" dirty="0">
                <a:latin typeface="Arial"/>
                <a:cs typeface="Arial"/>
              </a:rPr>
              <a:t>Thus P = P(Z &lt; -0.49) =</a:t>
            </a:r>
            <a:r>
              <a:rPr sz="2450" spc="-8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0.3121.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04900" y="1739900"/>
            <a:ext cx="7715250" cy="29845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25800" marR="3211830" algn="ctr">
              <a:lnSpc>
                <a:spcPts val="4600"/>
              </a:lnSpc>
              <a:spcBef>
                <a:spcPts val="420"/>
              </a:spcBef>
            </a:pPr>
            <a:r>
              <a:rPr sz="4000" b="1" dirty="0">
                <a:solidFill>
                  <a:srgbClr val="3465A4"/>
                </a:solidFill>
                <a:latin typeface="Times New Roman"/>
                <a:cs typeface="Times New Roman"/>
              </a:rPr>
              <a:t>Z-t</a:t>
            </a:r>
            <a:r>
              <a:rPr sz="4000" b="1" spc="-5" dirty="0">
                <a:solidFill>
                  <a:srgbClr val="3465A4"/>
                </a:solidFill>
                <a:latin typeface="Times New Roman"/>
                <a:cs typeface="Times New Roman"/>
              </a:rPr>
              <a:t>e</a:t>
            </a:r>
            <a:r>
              <a:rPr sz="4000" b="1" dirty="0">
                <a:solidFill>
                  <a:srgbClr val="3465A4"/>
                </a:solidFill>
                <a:latin typeface="Times New Roman"/>
                <a:cs typeface="Times New Roman"/>
              </a:rPr>
              <a:t>st  for</a:t>
            </a:r>
            <a:endParaRPr sz="4000">
              <a:latin typeface="Times New Roman"/>
              <a:cs typeface="Times New Roman"/>
            </a:endParaRPr>
          </a:p>
          <a:p>
            <a:pPr marL="12700" marR="5080" algn="ctr">
              <a:lnSpc>
                <a:spcPts val="4600"/>
              </a:lnSpc>
            </a:pPr>
            <a:r>
              <a:rPr sz="4000" b="1" spc="-10" dirty="0">
                <a:solidFill>
                  <a:srgbClr val="3465A4"/>
                </a:solidFill>
                <a:latin typeface="Times New Roman"/>
                <a:cs typeface="Times New Roman"/>
              </a:rPr>
              <a:t>Difference </a:t>
            </a:r>
            <a:r>
              <a:rPr sz="4000" b="1" spc="-5" dirty="0">
                <a:solidFill>
                  <a:srgbClr val="3465A4"/>
                </a:solidFill>
                <a:latin typeface="Times New Roman"/>
                <a:cs typeface="Times New Roman"/>
              </a:rPr>
              <a:t>between </a:t>
            </a:r>
            <a:r>
              <a:rPr sz="4000" b="1" spc="-100" dirty="0">
                <a:solidFill>
                  <a:srgbClr val="3465A4"/>
                </a:solidFill>
                <a:latin typeface="Times New Roman"/>
                <a:cs typeface="Times New Roman"/>
              </a:rPr>
              <a:t>Two </a:t>
            </a:r>
            <a:r>
              <a:rPr sz="4000" b="1" spc="-5" dirty="0">
                <a:solidFill>
                  <a:srgbClr val="3465A4"/>
                </a:solidFill>
                <a:latin typeface="Times New Roman"/>
                <a:cs typeface="Times New Roman"/>
              </a:rPr>
              <a:t>Population  </a:t>
            </a:r>
            <a:r>
              <a:rPr sz="4000" b="1" spc="-10" dirty="0">
                <a:solidFill>
                  <a:srgbClr val="3465A4"/>
                </a:solidFill>
                <a:latin typeface="Times New Roman"/>
                <a:cs typeface="Times New Roman"/>
              </a:rPr>
              <a:t>proportions </a:t>
            </a:r>
            <a:r>
              <a:rPr sz="4000" b="1" dirty="0">
                <a:solidFill>
                  <a:srgbClr val="3465A4"/>
                </a:solidFill>
                <a:latin typeface="Times New Roman"/>
                <a:cs typeface="Times New Roman"/>
              </a:rPr>
              <a:t>of </a:t>
            </a:r>
            <a:r>
              <a:rPr sz="4000" b="1" spc="-5" dirty="0">
                <a:solidFill>
                  <a:srgbClr val="3465A4"/>
                </a:solidFill>
                <a:latin typeface="Times New Roman"/>
                <a:cs typeface="Times New Roman"/>
              </a:rPr>
              <a:t>Large</a:t>
            </a:r>
            <a:r>
              <a:rPr sz="4000" b="1" spc="-10" dirty="0">
                <a:solidFill>
                  <a:srgbClr val="3465A4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3465A4"/>
                </a:solidFill>
                <a:latin typeface="Times New Roman"/>
                <a:cs typeface="Times New Roman"/>
              </a:rPr>
              <a:t>Samples.</a:t>
            </a:r>
            <a:endParaRPr sz="4000">
              <a:latin typeface="Times New Roman"/>
              <a:cs typeface="Times New Roman"/>
            </a:endParaRPr>
          </a:p>
          <a:p>
            <a:pPr marL="19685" algn="ctr">
              <a:lnSpc>
                <a:spcPts val="4580"/>
              </a:lnSpc>
            </a:pPr>
            <a:r>
              <a:rPr sz="4000" b="1" spc="-5" dirty="0">
                <a:solidFill>
                  <a:srgbClr val="3465A4"/>
                </a:solidFill>
                <a:latin typeface="Times New Roman"/>
                <a:cs typeface="Times New Roman"/>
              </a:rPr>
              <a:t>(Section </a:t>
            </a:r>
            <a:r>
              <a:rPr sz="4000" b="1" dirty="0">
                <a:solidFill>
                  <a:srgbClr val="3465A4"/>
                </a:solidFill>
                <a:latin typeface="Times New Roman"/>
                <a:cs typeface="Times New Roman"/>
              </a:rPr>
              <a:t>6.6)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381000"/>
            <a:ext cx="328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620519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1351280"/>
            <a:ext cx="8067675" cy="1244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60"/>
              </a:spcBef>
              <a:tabLst>
                <a:tab pos="7941945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 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est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based on 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 s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ic	.</a:t>
            </a:r>
            <a:endParaRPr sz="3200">
              <a:latin typeface="Arial"/>
              <a:cs typeface="Arial"/>
            </a:endParaRPr>
          </a:p>
          <a:p>
            <a:pPr marL="330200" indent="-317500">
              <a:lnSpc>
                <a:spcPct val="100000"/>
              </a:lnSpc>
              <a:spcBef>
                <a:spcPts val="960"/>
              </a:spcBef>
              <a:buSzPct val="45312"/>
              <a:buFont typeface="Trebuchet MS"/>
              <a:buChar char="●"/>
              <a:tabLst>
                <a:tab pos="330200" algn="l"/>
              </a:tabLst>
            </a:pPr>
            <a:r>
              <a:rPr sz="3200" spc="-5" dirty="0">
                <a:latin typeface="Arial"/>
                <a:cs typeface="Arial"/>
              </a:rPr>
              <a:t>Determining the </a:t>
            </a: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distribution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statistic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" y="2659379"/>
            <a:ext cx="90087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7500">
              <a:lnSpc>
                <a:spcPct val="1094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the Central </a:t>
            </a:r>
            <a:r>
              <a:rPr sz="3200" dirty="0">
                <a:latin typeface="Arial"/>
                <a:cs typeface="Arial"/>
              </a:rPr>
              <a:t>Limit </a:t>
            </a:r>
            <a:r>
              <a:rPr sz="3200" spc="-5" dirty="0">
                <a:latin typeface="Arial"/>
                <a:cs typeface="Arial"/>
              </a:rPr>
              <a:t>Theorem, </a:t>
            </a:r>
            <a:r>
              <a:rPr sz="3200" dirty="0">
                <a:latin typeface="Arial"/>
                <a:cs typeface="Arial"/>
              </a:rPr>
              <a:t>since 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150" spc="7" baseline="-29100" dirty="0">
                <a:latin typeface="Arial"/>
                <a:cs typeface="Arial"/>
              </a:rPr>
              <a:t>X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10" dirty="0">
                <a:latin typeface="Arial"/>
                <a:cs typeface="Arial"/>
              </a:rPr>
              <a:t>n</a:t>
            </a:r>
            <a:r>
              <a:rPr sz="3150" spc="15" baseline="-29100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are  </a:t>
            </a:r>
            <a:r>
              <a:rPr sz="3200" spc="-5" dirty="0">
                <a:latin typeface="Arial"/>
                <a:cs typeface="Arial"/>
              </a:rPr>
              <a:t>both </a:t>
            </a:r>
            <a:r>
              <a:rPr sz="3200" dirty="0">
                <a:latin typeface="Arial"/>
                <a:cs typeface="Arial"/>
              </a:rPr>
              <a:t>large,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300" y="5092700"/>
            <a:ext cx="1900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Therefore,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7800" y="1485900"/>
            <a:ext cx="15494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31200" y="2133600"/>
            <a:ext cx="15494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" y="4064000"/>
            <a:ext cx="9944100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935" y="5765800"/>
            <a:ext cx="9868045" cy="104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241300"/>
            <a:ext cx="2073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" dirty="0"/>
              <a:t>oolin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3830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995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42532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58661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100" y="1246124"/>
            <a:ext cx="9248775" cy="56553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311785">
              <a:lnSpc>
                <a:spcPts val="2900"/>
              </a:lnSpc>
              <a:spcBef>
                <a:spcPts val="465"/>
              </a:spcBef>
            </a:pPr>
            <a:r>
              <a:rPr sz="2650" spc="15" dirty="0">
                <a:latin typeface="Arial"/>
                <a:cs typeface="Arial"/>
              </a:rPr>
              <a:t>"Pooling"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20" dirty="0">
                <a:latin typeface="Arial"/>
                <a:cs typeface="Arial"/>
              </a:rPr>
              <a:t>name </a:t>
            </a:r>
            <a:r>
              <a:rPr sz="2650" spc="15" dirty="0">
                <a:latin typeface="Arial"/>
                <a:cs typeface="Arial"/>
              </a:rPr>
              <a:t>given </a:t>
            </a:r>
            <a:r>
              <a:rPr sz="2650" spc="10" dirty="0">
                <a:latin typeface="Arial"/>
                <a:cs typeface="Arial"/>
              </a:rPr>
              <a:t>to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technique </a:t>
            </a:r>
            <a:r>
              <a:rPr sz="2650" spc="20" dirty="0">
                <a:latin typeface="Arial"/>
                <a:cs typeface="Arial"/>
              </a:rPr>
              <a:t>used </a:t>
            </a:r>
            <a:r>
              <a:rPr sz="2650" spc="10" dirty="0">
                <a:latin typeface="Arial"/>
                <a:cs typeface="Arial"/>
              </a:rPr>
              <a:t>to </a:t>
            </a:r>
            <a:r>
              <a:rPr sz="2650" spc="15" dirty="0">
                <a:latin typeface="Arial"/>
                <a:cs typeface="Arial"/>
              </a:rPr>
              <a:t>obtain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  </a:t>
            </a:r>
            <a:r>
              <a:rPr sz="2650" b="1" spc="20" dirty="0">
                <a:latin typeface="Arial"/>
                <a:cs typeface="Arial"/>
              </a:rPr>
              <a:t>more </a:t>
            </a:r>
            <a:r>
              <a:rPr sz="2650" b="1" spc="15" dirty="0">
                <a:latin typeface="Arial"/>
                <a:cs typeface="Arial"/>
              </a:rPr>
              <a:t>precise estimate of the standard deviation of </a:t>
            </a:r>
            <a:r>
              <a:rPr sz="2650" b="1" spc="20" dirty="0">
                <a:latin typeface="Arial"/>
                <a:cs typeface="Arial"/>
              </a:rPr>
              <a:t>a  sample </a:t>
            </a:r>
            <a:r>
              <a:rPr sz="2650" b="1" spc="10" dirty="0">
                <a:latin typeface="Arial"/>
                <a:cs typeface="Arial"/>
              </a:rPr>
              <a:t>statistic </a:t>
            </a:r>
            <a:r>
              <a:rPr sz="2650" spc="20" dirty="0">
                <a:latin typeface="Arial"/>
                <a:cs typeface="Arial"/>
              </a:rPr>
              <a:t>by </a:t>
            </a:r>
            <a:r>
              <a:rPr sz="2650" spc="15" dirty="0">
                <a:latin typeface="Arial"/>
                <a:cs typeface="Arial"/>
              </a:rPr>
              <a:t>combining the estimates given </a:t>
            </a:r>
            <a:r>
              <a:rPr sz="2650" spc="20" dirty="0">
                <a:latin typeface="Arial"/>
                <a:cs typeface="Arial"/>
              </a:rPr>
              <a:t>by </a:t>
            </a:r>
            <a:r>
              <a:rPr sz="2650" spc="15" dirty="0">
                <a:latin typeface="Arial"/>
                <a:cs typeface="Arial"/>
              </a:rPr>
              <a:t>two  (or more) independent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samples.</a:t>
            </a:r>
            <a:endParaRPr sz="2650">
              <a:latin typeface="Arial"/>
              <a:cs typeface="Arial"/>
            </a:endParaRPr>
          </a:p>
          <a:p>
            <a:pPr marL="12700" marR="347345">
              <a:lnSpc>
                <a:spcPts val="2900"/>
              </a:lnSpc>
              <a:spcBef>
                <a:spcPts val="1200"/>
              </a:spcBef>
            </a:pPr>
            <a:r>
              <a:rPr sz="2650" spc="20" dirty="0">
                <a:latin typeface="Arial"/>
                <a:cs typeface="Arial"/>
              </a:rPr>
              <a:t>When </a:t>
            </a:r>
            <a:r>
              <a:rPr sz="2650" spc="15" dirty="0">
                <a:latin typeface="Arial"/>
                <a:cs typeface="Arial"/>
              </a:rPr>
              <a:t>performing </a:t>
            </a:r>
            <a:r>
              <a:rPr sz="2650" spc="10" dirty="0">
                <a:latin typeface="Arial"/>
                <a:cs typeface="Arial"/>
              </a:rPr>
              <a:t>tests </a:t>
            </a:r>
            <a:r>
              <a:rPr sz="2650" spc="15" dirty="0">
                <a:latin typeface="Arial"/>
                <a:cs typeface="Arial"/>
              </a:rPr>
              <a:t>(or calculating confidence </a:t>
            </a:r>
            <a:r>
              <a:rPr sz="2650" spc="10" dirty="0">
                <a:latin typeface="Arial"/>
                <a:cs typeface="Arial"/>
              </a:rPr>
              <a:t>intervals)  for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0" dirty="0">
                <a:latin typeface="Arial"/>
                <a:cs typeface="Arial"/>
              </a:rPr>
              <a:t>difference </a:t>
            </a:r>
            <a:r>
              <a:rPr sz="2650" spc="15" dirty="0">
                <a:latin typeface="Arial"/>
                <a:cs typeface="Arial"/>
              </a:rPr>
              <a:t>of two </a:t>
            </a:r>
            <a:r>
              <a:rPr sz="2650" spc="20" dirty="0">
                <a:latin typeface="Arial"/>
                <a:cs typeface="Arial"/>
              </a:rPr>
              <a:t>means, we do </a:t>
            </a:r>
            <a:r>
              <a:rPr sz="2650" spc="15" dirty="0">
                <a:latin typeface="Arial"/>
                <a:cs typeface="Arial"/>
              </a:rPr>
              <a:t>not pool. </a:t>
            </a:r>
            <a:r>
              <a:rPr sz="2650" spc="10" dirty="0">
                <a:latin typeface="Arial"/>
                <a:cs typeface="Arial"/>
              </a:rPr>
              <a:t>In </a:t>
            </a:r>
            <a:r>
              <a:rPr sz="2650" spc="15" dirty="0">
                <a:latin typeface="Arial"/>
                <a:cs typeface="Arial"/>
              </a:rPr>
              <a:t>other  </a:t>
            </a:r>
            <a:r>
              <a:rPr sz="2650" spc="10" dirty="0">
                <a:latin typeface="Arial"/>
                <a:cs typeface="Arial"/>
              </a:rPr>
              <a:t>statistical </a:t>
            </a:r>
            <a:r>
              <a:rPr sz="2650" spc="15" dirty="0">
                <a:latin typeface="Arial"/>
                <a:cs typeface="Arial"/>
              </a:rPr>
              <a:t>situations </a:t>
            </a:r>
            <a:r>
              <a:rPr sz="2650" spc="20" dirty="0">
                <a:latin typeface="Arial"/>
                <a:cs typeface="Arial"/>
              </a:rPr>
              <a:t>we may </a:t>
            </a:r>
            <a:r>
              <a:rPr sz="2650" spc="15" dirty="0">
                <a:latin typeface="Arial"/>
                <a:cs typeface="Arial"/>
              </a:rPr>
              <a:t>or </a:t>
            </a:r>
            <a:r>
              <a:rPr sz="2650" spc="20" dirty="0">
                <a:latin typeface="Arial"/>
                <a:cs typeface="Arial"/>
              </a:rPr>
              <a:t>may </a:t>
            </a:r>
            <a:r>
              <a:rPr sz="2650" spc="15" dirty="0">
                <a:latin typeface="Arial"/>
                <a:cs typeface="Arial"/>
              </a:rPr>
              <a:t>not</a:t>
            </a:r>
            <a:r>
              <a:rPr sz="2650" spc="-35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pool.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1100"/>
              </a:spcBef>
            </a:pPr>
            <a:r>
              <a:rPr sz="2650" dirty="0">
                <a:latin typeface="Arial"/>
                <a:cs typeface="Arial"/>
              </a:rPr>
              <a:t>We </a:t>
            </a:r>
            <a:r>
              <a:rPr sz="2650" spc="15" dirty="0">
                <a:latin typeface="Arial"/>
                <a:cs typeface="Arial"/>
              </a:rPr>
              <a:t>always </a:t>
            </a:r>
            <a:r>
              <a:rPr sz="2650" spc="20" dirty="0">
                <a:latin typeface="Arial"/>
                <a:cs typeface="Arial"/>
              </a:rPr>
              <a:t>use a </a:t>
            </a:r>
            <a:r>
              <a:rPr sz="2650" spc="15" dirty="0">
                <a:latin typeface="Arial"/>
                <a:cs typeface="Arial"/>
              </a:rPr>
              <a:t>pooled estimate of the standard deviation  (based </a:t>
            </a:r>
            <a:r>
              <a:rPr sz="2650" spc="20" dirty="0">
                <a:latin typeface="Arial"/>
                <a:cs typeface="Arial"/>
              </a:rPr>
              <a:t>on a </a:t>
            </a:r>
            <a:r>
              <a:rPr sz="2650" spc="15" dirty="0">
                <a:latin typeface="Arial"/>
                <a:cs typeface="Arial"/>
              </a:rPr>
              <a:t>pooled estimate of the proportion) </a:t>
            </a:r>
            <a:r>
              <a:rPr sz="2650" spc="20" dirty="0">
                <a:latin typeface="Arial"/>
                <a:cs typeface="Arial"/>
              </a:rPr>
              <a:t>when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carrying  out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hypothesis </a:t>
            </a:r>
            <a:r>
              <a:rPr sz="2650" spc="10" dirty="0">
                <a:latin typeface="Arial"/>
                <a:cs typeface="Arial"/>
              </a:rPr>
              <a:t>test </a:t>
            </a:r>
            <a:r>
              <a:rPr sz="2650" spc="20" dirty="0">
                <a:latin typeface="Arial"/>
                <a:cs typeface="Arial"/>
              </a:rPr>
              <a:t>whose </a:t>
            </a:r>
            <a:r>
              <a:rPr sz="2650" spc="10" dirty="0">
                <a:latin typeface="Arial"/>
                <a:cs typeface="Arial"/>
              </a:rPr>
              <a:t>null </a:t>
            </a:r>
            <a:r>
              <a:rPr sz="2650" spc="15" dirty="0">
                <a:latin typeface="Arial"/>
                <a:cs typeface="Arial"/>
              </a:rPr>
              <a:t>hypothesis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spc="20" dirty="0">
                <a:latin typeface="Arial"/>
                <a:cs typeface="Arial"/>
              </a:rPr>
              <a:t>p1 = p2 </a:t>
            </a:r>
            <a:r>
              <a:rPr sz="2650" spc="15" dirty="0">
                <a:latin typeface="Arial"/>
                <a:cs typeface="Arial"/>
              </a:rPr>
              <a:t>(or  </a:t>
            </a:r>
            <a:r>
              <a:rPr sz="2650" dirty="0">
                <a:latin typeface="Arial"/>
                <a:cs typeface="Arial"/>
              </a:rPr>
              <a:t>equivalently, </a:t>
            </a:r>
            <a:r>
              <a:rPr sz="2650" spc="20" dirty="0">
                <a:latin typeface="Arial"/>
                <a:cs typeface="Arial"/>
              </a:rPr>
              <a:t>p1 </a:t>
            </a:r>
            <a:r>
              <a:rPr sz="2650" spc="10" dirty="0">
                <a:latin typeface="Arial"/>
                <a:cs typeface="Arial"/>
              </a:rPr>
              <a:t>- </a:t>
            </a:r>
            <a:r>
              <a:rPr sz="2650" spc="20" dirty="0">
                <a:latin typeface="Arial"/>
                <a:cs typeface="Arial"/>
              </a:rPr>
              <a:t>p2 = 0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).</a:t>
            </a:r>
            <a:endParaRPr sz="2650">
              <a:latin typeface="Arial"/>
              <a:cs typeface="Arial"/>
            </a:endParaRPr>
          </a:p>
          <a:p>
            <a:pPr marL="12700" marR="443230" indent="94615">
              <a:lnSpc>
                <a:spcPct val="89600"/>
              </a:lnSpc>
              <a:spcBef>
                <a:spcPts val="1200"/>
              </a:spcBef>
            </a:pPr>
            <a:r>
              <a:rPr sz="2650" spc="5" dirty="0">
                <a:latin typeface="Arial"/>
                <a:cs typeface="Arial"/>
              </a:rPr>
              <a:t>If </a:t>
            </a:r>
            <a:r>
              <a:rPr sz="2650" spc="15" dirty="0">
                <a:latin typeface="Arial"/>
                <a:cs typeface="Arial"/>
              </a:rPr>
              <a:t>they are actually equal, then </a:t>
            </a:r>
            <a:r>
              <a:rPr sz="2650" b="1" spc="15" dirty="0">
                <a:latin typeface="Arial"/>
                <a:cs typeface="Arial"/>
              </a:rPr>
              <a:t>combining </a:t>
            </a:r>
            <a:r>
              <a:rPr sz="2650" b="1" spc="20" dirty="0">
                <a:latin typeface="Arial"/>
                <a:cs typeface="Arial"/>
              </a:rPr>
              <a:t>them </a:t>
            </a:r>
            <a:r>
              <a:rPr sz="2650" b="1" spc="15" dirty="0">
                <a:latin typeface="Arial"/>
                <a:cs typeface="Arial"/>
              </a:rPr>
              <a:t>gives </a:t>
            </a:r>
            <a:r>
              <a:rPr sz="2650" b="1" spc="20" dirty="0">
                <a:latin typeface="Arial"/>
                <a:cs typeface="Arial"/>
              </a:rPr>
              <a:t>a  </a:t>
            </a:r>
            <a:r>
              <a:rPr sz="2650" b="1" spc="15" dirty="0">
                <a:latin typeface="Arial"/>
                <a:cs typeface="Arial"/>
              </a:rPr>
              <a:t>better estimate of the standard error </a:t>
            </a:r>
            <a:r>
              <a:rPr sz="2650" spc="15" dirty="0">
                <a:latin typeface="Arial"/>
                <a:cs typeface="Arial"/>
              </a:rPr>
              <a:t>than keeping them  separate.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546100"/>
            <a:ext cx="4899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Pooled</a:t>
            </a:r>
            <a:r>
              <a:rPr spc="-60" dirty="0"/>
              <a:t> </a:t>
            </a:r>
            <a:r>
              <a:rPr spc="-5" dirty="0"/>
              <a:t>Proportion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56079"/>
            <a:ext cx="891921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2000"/>
              </a:lnSpc>
              <a:spcBef>
                <a:spcPts val="100"/>
              </a:spcBef>
            </a:pPr>
            <a:r>
              <a:rPr sz="3200" spc="-25" dirty="0">
                <a:latin typeface="Arial"/>
                <a:cs typeface="Arial"/>
              </a:rPr>
              <a:t>However,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hypothesis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specifies that the  population proportions </a:t>
            </a:r>
            <a:r>
              <a:rPr sz="3200" dirty="0">
                <a:latin typeface="Arial"/>
                <a:cs typeface="Arial"/>
              </a:rPr>
              <a:t>are equal.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0810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287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2811779"/>
            <a:ext cx="8453120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Therefore </a:t>
            </a:r>
            <a:r>
              <a:rPr sz="3200" dirty="0">
                <a:latin typeface="Arial"/>
                <a:cs typeface="Arial"/>
              </a:rPr>
              <a:t>we must </a:t>
            </a:r>
            <a:r>
              <a:rPr sz="3200" spc="-5" dirty="0">
                <a:latin typeface="Arial"/>
                <a:cs typeface="Arial"/>
              </a:rPr>
              <a:t>estimate them both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150" spc="7" baseline="-29100" dirty="0">
                <a:latin typeface="Arial"/>
                <a:cs typeface="Arial"/>
              </a:rPr>
              <a:t>X </a:t>
            </a:r>
            <a:r>
              <a:rPr sz="3200" spc="-5" dirty="0">
                <a:latin typeface="Arial"/>
                <a:cs typeface="Arial"/>
              </a:rPr>
              <a:t>and  </a:t>
            </a:r>
            <a:r>
              <a:rPr sz="3200" spc="10" dirty="0">
                <a:latin typeface="Arial"/>
                <a:cs typeface="Arial"/>
              </a:rPr>
              <a:t>p</a:t>
            </a:r>
            <a:r>
              <a:rPr sz="3150" spc="15" baseline="-29100" dirty="0">
                <a:latin typeface="Arial"/>
                <a:cs typeface="Arial"/>
              </a:rPr>
              <a:t>Y </a:t>
            </a:r>
            <a:r>
              <a:rPr sz="3200" spc="-5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a common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-5" dirty="0">
                <a:latin typeface="Arial"/>
                <a:cs typeface="Arial"/>
              </a:rPr>
              <a:t>The appropriate </a:t>
            </a:r>
            <a:r>
              <a:rPr sz="3200" dirty="0">
                <a:latin typeface="Arial"/>
                <a:cs typeface="Arial"/>
              </a:rPr>
              <a:t>value 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pooled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proportion,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0233" y="5029200"/>
            <a:ext cx="2428051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238" y="546100"/>
            <a:ext cx="4991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 distribution</a:t>
            </a:r>
            <a:r>
              <a:rPr spc="-65" dirty="0"/>
              <a:t> </a:t>
            </a:r>
            <a:r>
              <a:rPr spc="-5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4916" y="1765696"/>
            <a:ext cx="9080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519" y="1714500"/>
            <a:ext cx="196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therefore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714500"/>
            <a:ext cx="4001770" cy="9575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distribution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estimated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as,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500879"/>
            <a:ext cx="3539490" cy="1244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5" dirty="0">
                <a:latin typeface="Arial"/>
                <a:cs typeface="Arial"/>
              </a:rPr>
              <a:t>Where,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latin typeface="Arial"/>
                <a:cs typeface="Arial"/>
              </a:rPr>
              <a:t>pooled </a:t>
            </a:r>
            <a:r>
              <a:rPr sz="3200" spc="-5" dirty="0">
                <a:latin typeface="Arial"/>
                <a:cs typeface="Arial"/>
              </a:rPr>
              <a:t>proportion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1975" y="3122612"/>
            <a:ext cx="7696526" cy="1043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3083" y="5198364"/>
            <a:ext cx="1988490" cy="80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3800" y="1689100"/>
            <a:ext cx="1689100" cy="58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7839" y="673100"/>
            <a:ext cx="1855572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241300"/>
            <a:ext cx="2572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241300" y="1168400"/>
            <a:ext cx="95885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546100"/>
            <a:ext cx="6297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1	-</a:t>
            </a:r>
            <a:r>
              <a:rPr spc="-6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37360"/>
            <a:ext cx="8938895" cy="414845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2900" marR="5080" indent="-330200">
              <a:lnSpc>
                <a:spcPct val="92000"/>
              </a:lnSpc>
              <a:spcBef>
                <a:spcPts val="380"/>
              </a:spcBef>
            </a:pPr>
            <a:r>
              <a:rPr sz="2700" spc="10" dirty="0">
                <a:latin typeface="Arial"/>
                <a:cs typeface="Arial"/>
              </a:rPr>
              <a:t>A </a:t>
            </a:r>
            <a:r>
              <a:rPr sz="2700" spc="5" dirty="0">
                <a:latin typeface="Arial"/>
                <a:cs typeface="Arial"/>
              </a:rPr>
              <a:t>mobile computer network consists of computers that  maintain wireless </a:t>
            </a:r>
            <a:r>
              <a:rPr sz="2700" spc="10" dirty="0">
                <a:latin typeface="Arial"/>
                <a:cs typeface="Arial"/>
              </a:rPr>
              <a:t>communication </a:t>
            </a:r>
            <a:r>
              <a:rPr sz="2700" spc="5" dirty="0">
                <a:latin typeface="Arial"/>
                <a:cs typeface="Arial"/>
              </a:rPr>
              <a:t>with </a:t>
            </a:r>
            <a:r>
              <a:rPr sz="2700" spc="10" dirty="0">
                <a:latin typeface="Arial"/>
                <a:cs typeface="Arial"/>
              </a:rPr>
              <a:t>one </a:t>
            </a:r>
            <a:r>
              <a:rPr sz="2700" spc="5" dirty="0">
                <a:latin typeface="Arial"/>
                <a:cs typeface="Arial"/>
              </a:rPr>
              <a:t>another </a:t>
            </a:r>
            <a:r>
              <a:rPr sz="2700" spc="10" dirty="0">
                <a:latin typeface="Arial"/>
                <a:cs typeface="Arial"/>
              </a:rPr>
              <a:t>as  </a:t>
            </a:r>
            <a:r>
              <a:rPr sz="2700" spc="5" dirty="0">
                <a:latin typeface="Arial"/>
                <a:cs typeface="Arial"/>
              </a:rPr>
              <a:t>they </a:t>
            </a:r>
            <a:r>
              <a:rPr sz="2700" spc="10" dirty="0">
                <a:latin typeface="Arial"/>
                <a:cs typeface="Arial"/>
              </a:rPr>
              <a:t>move about a </a:t>
            </a:r>
            <a:r>
              <a:rPr sz="2700" spc="5" dirty="0">
                <a:latin typeface="Arial"/>
                <a:cs typeface="Arial"/>
              </a:rPr>
              <a:t>given area. </a:t>
            </a:r>
            <a:r>
              <a:rPr sz="2700" spc="10" dirty="0">
                <a:latin typeface="Arial"/>
                <a:cs typeface="Arial"/>
              </a:rPr>
              <a:t>A </a:t>
            </a:r>
            <a:r>
              <a:rPr sz="2700" spc="5" dirty="0">
                <a:latin typeface="Arial"/>
                <a:cs typeface="Arial"/>
              </a:rPr>
              <a:t>routing protocol is </a:t>
            </a:r>
            <a:r>
              <a:rPr sz="2700" spc="10" dirty="0">
                <a:latin typeface="Arial"/>
                <a:cs typeface="Arial"/>
              </a:rPr>
              <a:t>an  </a:t>
            </a:r>
            <a:r>
              <a:rPr sz="2700" spc="5" dirty="0">
                <a:latin typeface="Arial"/>
                <a:cs typeface="Arial"/>
              </a:rPr>
              <a:t>algorithm that determines </a:t>
            </a:r>
            <a:r>
              <a:rPr sz="2700" spc="10" dirty="0">
                <a:latin typeface="Arial"/>
                <a:cs typeface="Arial"/>
              </a:rPr>
              <a:t>how messages </a:t>
            </a:r>
            <a:r>
              <a:rPr sz="2700" spc="5" dirty="0">
                <a:latin typeface="Arial"/>
                <a:cs typeface="Arial"/>
              </a:rPr>
              <a:t>will </a:t>
            </a:r>
            <a:r>
              <a:rPr sz="2700" spc="10" dirty="0">
                <a:latin typeface="Arial"/>
                <a:cs typeface="Arial"/>
              </a:rPr>
              <a:t>be </a:t>
            </a:r>
            <a:r>
              <a:rPr sz="2700" spc="5" dirty="0">
                <a:latin typeface="Arial"/>
                <a:cs typeface="Arial"/>
              </a:rPr>
              <a:t>relayed  from </a:t>
            </a:r>
            <a:r>
              <a:rPr sz="2700" spc="10" dirty="0">
                <a:latin typeface="Arial"/>
                <a:cs typeface="Arial"/>
              </a:rPr>
              <a:t>machine </a:t>
            </a:r>
            <a:r>
              <a:rPr sz="2700" spc="5" dirty="0">
                <a:latin typeface="Arial"/>
                <a:cs typeface="Arial"/>
              </a:rPr>
              <a:t>to </a:t>
            </a:r>
            <a:r>
              <a:rPr sz="2700" spc="10" dirty="0">
                <a:latin typeface="Arial"/>
                <a:cs typeface="Arial"/>
              </a:rPr>
              <a:t>machine </a:t>
            </a:r>
            <a:r>
              <a:rPr sz="2700" spc="5" dirty="0">
                <a:latin typeface="Arial"/>
                <a:cs typeface="Arial"/>
              </a:rPr>
              <a:t>along the network, </a:t>
            </a:r>
            <a:r>
              <a:rPr sz="2700" spc="10" dirty="0">
                <a:latin typeface="Arial"/>
                <a:cs typeface="Arial"/>
              </a:rPr>
              <a:t>so as </a:t>
            </a:r>
            <a:r>
              <a:rPr sz="2700" spc="5" dirty="0">
                <a:latin typeface="Arial"/>
                <a:cs typeface="Arial"/>
              </a:rPr>
              <a:t>to  </a:t>
            </a:r>
            <a:r>
              <a:rPr sz="2700" spc="10" dirty="0">
                <a:latin typeface="Arial"/>
                <a:cs typeface="Arial"/>
              </a:rPr>
              <a:t>have </a:t>
            </a:r>
            <a:r>
              <a:rPr sz="2700" spc="5" dirty="0">
                <a:latin typeface="Arial"/>
                <a:cs typeface="Arial"/>
              </a:rPr>
              <a:t>the greatest </a:t>
            </a:r>
            <a:r>
              <a:rPr sz="2700" spc="10" dirty="0">
                <a:latin typeface="Arial"/>
                <a:cs typeface="Arial"/>
              </a:rPr>
              <a:t>chance </a:t>
            </a:r>
            <a:r>
              <a:rPr sz="2700" spc="5" dirty="0">
                <a:latin typeface="Arial"/>
                <a:cs typeface="Arial"/>
              </a:rPr>
              <a:t>of reaching their destination.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42900" marR="215900" indent="-330200">
              <a:lnSpc>
                <a:spcPts val="3000"/>
              </a:lnSpc>
              <a:spcBef>
                <a:spcPts val="1910"/>
              </a:spcBef>
            </a:pPr>
            <a:r>
              <a:rPr sz="2700" spc="10" dirty="0">
                <a:latin typeface="Arial"/>
                <a:cs typeface="Arial"/>
              </a:rPr>
              <a:t>An </a:t>
            </a:r>
            <a:r>
              <a:rPr sz="2700" spc="5" dirty="0">
                <a:latin typeface="Arial"/>
                <a:cs typeface="Arial"/>
              </a:rPr>
              <a:t>article </a:t>
            </a:r>
            <a:r>
              <a:rPr sz="2700" spc="10" dirty="0">
                <a:latin typeface="Arial"/>
                <a:cs typeface="Arial"/>
              </a:rPr>
              <a:t>compares </a:t>
            </a:r>
            <a:r>
              <a:rPr sz="2700" spc="5" dirty="0">
                <a:latin typeface="Arial"/>
                <a:cs typeface="Arial"/>
              </a:rPr>
              <a:t>the </a:t>
            </a:r>
            <a:r>
              <a:rPr sz="2700" dirty="0">
                <a:latin typeface="Arial"/>
                <a:cs typeface="Arial"/>
              </a:rPr>
              <a:t>effectiveness </a:t>
            </a:r>
            <a:r>
              <a:rPr sz="2700" spc="5" dirty="0">
                <a:latin typeface="Arial"/>
                <a:cs typeface="Arial"/>
              </a:rPr>
              <a:t>of two routing  protocols over </a:t>
            </a:r>
            <a:r>
              <a:rPr sz="2700" spc="10" dirty="0">
                <a:latin typeface="Arial"/>
                <a:cs typeface="Arial"/>
              </a:rPr>
              <a:t>a </a:t>
            </a:r>
            <a:r>
              <a:rPr sz="2700" spc="5" dirty="0">
                <a:latin typeface="Arial"/>
                <a:cs typeface="Arial"/>
              </a:rPr>
              <a:t>variety of metrics, including the rate of  successful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deliveries.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54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3259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722627"/>
            <a:ext cx="8482965" cy="28022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491490">
              <a:lnSpc>
                <a:spcPct val="90100"/>
              </a:lnSpc>
              <a:spcBef>
                <a:spcPts val="505"/>
              </a:spcBef>
            </a:pPr>
            <a:r>
              <a:rPr sz="3100" spc="20" dirty="0">
                <a:latin typeface="Arial"/>
                <a:cs typeface="Arial"/>
              </a:rPr>
              <a:t>Assume </a:t>
            </a:r>
            <a:r>
              <a:rPr sz="3100" spc="10" dirty="0">
                <a:latin typeface="Arial"/>
                <a:cs typeface="Arial"/>
              </a:rPr>
              <a:t>that </a:t>
            </a:r>
            <a:r>
              <a:rPr sz="3100" spc="15" dirty="0">
                <a:latin typeface="Arial"/>
                <a:cs typeface="Arial"/>
              </a:rPr>
              <a:t>using protocol A, </a:t>
            </a:r>
            <a:r>
              <a:rPr sz="3100" spc="20" dirty="0">
                <a:latin typeface="Arial"/>
                <a:cs typeface="Arial"/>
              </a:rPr>
              <a:t>200</a:t>
            </a:r>
            <a:r>
              <a:rPr sz="3100" spc="-254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messages  </a:t>
            </a:r>
            <a:r>
              <a:rPr sz="3100" spc="15" dirty="0">
                <a:latin typeface="Arial"/>
                <a:cs typeface="Arial"/>
              </a:rPr>
              <a:t>were </a:t>
            </a:r>
            <a:r>
              <a:rPr sz="3100" spc="10" dirty="0">
                <a:latin typeface="Arial"/>
                <a:cs typeface="Arial"/>
              </a:rPr>
              <a:t>sent, </a:t>
            </a:r>
            <a:r>
              <a:rPr sz="3100" spc="20" dirty="0">
                <a:latin typeface="Arial"/>
                <a:cs typeface="Arial"/>
              </a:rPr>
              <a:t>and 170 </a:t>
            </a:r>
            <a:r>
              <a:rPr sz="3100" spc="15" dirty="0">
                <a:latin typeface="Arial"/>
                <a:cs typeface="Arial"/>
              </a:rPr>
              <a:t>of them, or </a:t>
            </a:r>
            <a:r>
              <a:rPr sz="3100" spc="20" dirty="0">
                <a:latin typeface="Arial"/>
                <a:cs typeface="Arial"/>
              </a:rPr>
              <a:t>85%, </a:t>
            </a:r>
            <a:r>
              <a:rPr sz="3100" spc="15" dirty="0">
                <a:latin typeface="Arial"/>
                <a:cs typeface="Arial"/>
              </a:rPr>
              <a:t>were  successfully</a:t>
            </a:r>
            <a:r>
              <a:rPr sz="310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received.</a:t>
            </a:r>
            <a:endParaRPr sz="3100">
              <a:latin typeface="Arial"/>
              <a:cs typeface="Arial"/>
            </a:endParaRPr>
          </a:p>
          <a:p>
            <a:pPr marL="12700" marR="5080">
              <a:lnSpc>
                <a:spcPct val="90100"/>
              </a:lnSpc>
              <a:spcBef>
                <a:spcPts val="1345"/>
              </a:spcBef>
            </a:pPr>
            <a:r>
              <a:rPr sz="3100" spc="15" dirty="0">
                <a:latin typeface="Arial"/>
                <a:cs typeface="Arial"/>
              </a:rPr>
              <a:t>Using protocol B, </a:t>
            </a:r>
            <a:r>
              <a:rPr sz="3100" spc="20" dirty="0">
                <a:latin typeface="Arial"/>
                <a:cs typeface="Arial"/>
              </a:rPr>
              <a:t>150 messages </a:t>
            </a:r>
            <a:r>
              <a:rPr sz="3100" spc="15" dirty="0">
                <a:latin typeface="Arial"/>
                <a:cs typeface="Arial"/>
              </a:rPr>
              <a:t>were </a:t>
            </a:r>
            <a:r>
              <a:rPr sz="3100" spc="10" dirty="0">
                <a:latin typeface="Arial"/>
                <a:cs typeface="Arial"/>
              </a:rPr>
              <a:t>sent,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and  123 </a:t>
            </a:r>
            <a:r>
              <a:rPr sz="3100" spc="15" dirty="0">
                <a:latin typeface="Arial"/>
                <a:cs typeface="Arial"/>
              </a:rPr>
              <a:t>of them, or </a:t>
            </a:r>
            <a:r>
              <a:rPr sz="3100" spc="20" dirty="0">
                <a:latin typeface="Arial"/>
                <a:cs typeface="Arial"/>
              </a:rPr>
              <a:t>82%, </a:t>
            </a:r>
            <a:r>
              <a:rPr sz="3100" spc="15" dirty="0">
                <a:latin typeface="Arial"/>
                <a:cs typeface="Arial"/>
              </a:rPr>
              <a:t>were successfully  received.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227828"/>
            <a:ext cx="7696834" cy="9226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42900" marR="5080" indent="-330200">
              <a:lnSpc>
                <a:spcPts val="3300"/>
              </a:lnSpc>
              <a:spcBef>
                <a:spcPts val="595"/>
              </a:spcBef>
            </a:pPr>
            <a:r>
              <a:rPr sz="3100" b="1" spc="20" dirty="0">
                <a:latin typeface="Arial"/>
                <a:cs typeface="Arial"/>
              </a:rPr>
              <a:t>Can we </a:t>
            </a:r>
            <a:r>
              <a:rPr sz="3100" b="1" spc="15" dirty="0">
                <a:latin typeface="Arial"/>
                <a:cs typeface="Arial"/>
              </a:rPr>
              <a:t>conclude that protocol </a:t>
            </a:r>
            <a:r>
              <a:rPr sz="3100" b="1" spc="25" dirty="0">
                <a:latin typeface="Arial"/>
                <a:cs typeface="Arial"/>
              </a:rPr>
              <a:t>A </a:t>
            </a:r>
            <a:r>
              <a:rPr sz="3100" b="1" spc="15" dirty="0">
                <a:latin typeface="Arial"/>
                <a:cs typeface="Arial"/>
              </a:rPr>
              <a:t>has</a:t>
            </a:r>
            <a:r>
              <a:rPr sz="3100" b="1" spc="-345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the  higher success</a:t>
            </a:r>
            <a:r>
              <a:rPr sz="3100" b="1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rate?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400" y="546100"/>
            <a:ext cx="3410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1(a)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756015" cy="34975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each </a:t>
            </a:r>
            <a:r>
              <a:rPr sz="3200" b="1" spc="-5" dirty="0">
                <a:latin typeface="Arial"/>
                <a:cs typeface="Arial"/>
              </a:rPr>
              <a:t>of the following situations, </a:t>
            </a:r>
            <a:r>
              <a:rPr sz="3200" b="1" dirty="0">
                <a:latin typeface="Arial"/>
                <a:cs typeface="Arial"/>
              </a:rPr>
              <a:t>state </a:t>
            </a:r>
            <a:r>
              <a:rPr sz="3200" b="1" spc="-5" dirty="0">
                <a:latin typeface="Arial"/>
                <a:cs typeface="Arial"/>
              </a:rPr>
              <a:t>the  most appropriate null hypothesis regarding  the population </a:t>
            </a:r>
            <a:r>
              <a:rPr sz="3200" b="1" dirty="0">
                <a:latin typeface="Arial"/>
                <a:cs typeface="Arial"/>
              </a:rPr>
              <a:t>mean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µ.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2900" marR="22860" indent="-330200">
              <a:lnSpc>
                <a:spcPct val="89800"/>
              </a:lnSpc>
              <a:spcBef>
                <a:spcPts val="2110"/>
              </a:spcBef>
            </a:pPr>
            <a:r>
              <a:rPr sz="3200" dirty="0">
                <a:latin typeface="Arial"/>
                <a:cs typeface="Arial"/>
              </a:rPr>
              <a:t>1) A new </a:t>
            </a:r>
            <a:r>
              <a:rPr sz="3200" spc="-5" dirty="0">
                <a:latin typeface="Arial"/>
                <a:cs typeface="Arial"/>
              </a:rPr>
              <a:t>type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battery </a:t>
            </a:r>
            <a:r>
              <a:rPr sz="3200" dirty="0">
                <a:latin typeface="Arial"/>
                <a:cs typeface="Arial"/>
              </a:rPr>
              <a:t>will be </a:t>
            </a:r>
            <a:r>
              <a:rPr sz="3200" spc="-5" dirty="0">
                <a:latin typeface="Arial"/>
                <a:cs typeface="Arial"/>
              </a:rPr>
              <a:t>installed </a:t>
            </a:r>
            <a:r>
              <a:rPr sz="3200" dirty="0">
                <a:latin typeface="Arial"/>
                <a:cs typeface="Arial"/>
              </a:rPr>
              <a:t>in heart  </a:t>
            </a:r>
            <a:r>
              <a:rPr sz="3200" spc="-5" dirty="0">
                <a:latin typeface="Arial"/>
                <a:cs typeface="Arial"/>
              </a:rPr>
              <a:t>pacemakers </a:t>
            </a:r>
            <a:r>
              <a:rPr sz="3200" dirty="0">
                <a:latin typeface="Arial"/>
                <a:cs typeface="Arial"/>
              </a:rPr>
              <a:t>if it can be shown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have 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mean  </a:t>
            </a:r>
            <a:r>
              <a:rPr sz="3200" spc="-5" dirty="0">
                <a:latin typeface="Arial"/>
                <a:cs typeface="Arial"/>
              </a:rPr>
              <a:t>lifetime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greater than </a:t>
            </a:r>
            <a:r>
              <a:rPr sz="3200" dirty="0">
                <a:latin typeface="Arial"/>
                <a:cs typeface="Arial"/>
              </a:rPr>
              <a:t>eight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years.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-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34895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719579"/>
            <a:ext cx="8732520" cy="19665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79400" marR="5080">
              <a:lnSpc>
                <a:spcPts val="2700"/>
              </a:lnSpc>
              <a:spcBef>
                <a:spcPts val="500"/>
              </a:spcBef>
            </a:pPr>
            <a:r>
              <a:rPr sz="2550" dirty="0">
                <a:latin typeface="Arial"/>
                <a:cs typeface="Arial"/>
              </a:rPr>
              <a:t>Let </a:t>
            </a:r>
            <a:r>
              <a:rPr sz="2550" spc="5" dirty="0">
                <a:latin typeface="Arial"/>
                <a:cs typeface="Arial"/>
              </a:rPr>
              <a:t>X </a:t>
            </a:r>
            <a:r>
              <a:rPr sz="2550" dirty="0">
                <a:latin typeface="Arial"/>
                <a:cs typeface="Arial"/>
              </a:rPr>
              <a:t>represent the </a:t>
            </a:r>
            <a:r>
              <a:rPr sz="2550" spc="5" dirty="0">
                <a:latin typeface="Arial"/>
                <a:cs typeface="Arial"/>
              </a:rPr>
              <a:t>number </a:t>
            </a:r>
            <a:r>
              <a:rPr sz="2550" dirty="0">
                <a:latin typeface="Arial"/>
                <a:cs typeface="Arial"/>
              </a:rPr>
              <a:t>of </a:t>
            </a:r>
            <a:r>
              <a:rPr sz="2550" spc="5" dirty="0">
                <a:latin typeface="Arial"/>
                <a:cs typeface="Arial"/>
              </a:rPr>
              <a:t>messages </a:t>
            </a:r>
            <a:r>
              <a:rPr sz="2550" dirty="0">
                <a:latin typeface="Arial"/>
                <a:cs typeface="Arial"/>
              </a:rPr>
              <a:t>successfully sent  using protocol</a:t>
            </a:r>
            <a:r>
              <a:rPr sz="2550" spc="-14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A.</a:t>
            </a:r>
            <a:endParaRPr sz="2550">
              <a:latin typeface="Arial"/>
              <a:cs typeface="Arial"/>
            </a:endParaRPr>
          </a:p>
          <a:p>
            <a:pPr marL="259079" algn="ctr">
              <a:lnSpc>
                <a:spcPts val="2545"/>
              </a:lnSpc>
              <a:spcBef>
                <a:spcPts val="710"/>
              </a:spcBef>
              <a:tabLst>
                <a:tab pos="2562860" algn="l"/>
              </a:tabLst>
            </a:pPr>
            <a:r>
              <a:rPr sz="2550" spc="5" dirty="0">
                <a:latin typeface="Arial"/>
                <a:cs typeface="Arial"/>
              </a:rPr>
              <a:t>X ~</a:t>
            </a:r>
            <a:r>
              <a:rPr sz="2550" spc="1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Bin(200,</a:t>
            </a:r>
            <a:r>
              <a:rPr sz="2550" spc="5" dirty="0">
                <a:latin typeface="Arial"/>
                <a:cs typeface="Arial"/>
              </a:rPr>
              <a:t> p	</a:t>
            </a:r>
            <a:r>
              <a:rPr sz="2550" dirty="0"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  <a:p>
            <a:pPr marL="2129790" algn="ctr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545"/>
              </a:lnSpc>
              <a:spcBef>
                <a:spcPts val="630"/>
              </a:spcBef>
              <a:tabLst>
                <a:tab pos="337820" algn="l"/>
              </a:tabLst>
            </a:pPr>
            <a:r>
              <a:rPr sz="2550" spc="5" dirty="0">
                <a:latin typeface="Arial"/>
                <a:cs typeface="Arial"/>
              </a:rPr>
              <a:t>p	</a:t>
            </a:r>
            <a:r>
              <a:rPr sz="2550" dirty="0">
                <a:latin typeface="Arial"/>
                <a:cs typeface="Arial"/>
              </a:rPr>
              <a:t>_hat </a:t>
            </a:r>
            <a:r>
              <a:rPr sz="2550" spc="5" dirty="0">
                <a:latin typeface="Arial"/>
                <a:cs typeface="Arial"/>
              </a:rPr>
              <a:t>= </a:t>
            </a:r>
            <a:r>
              <a:rPr sz="2550" dirty="0">
                <a:latin typeface="Arial"/>
                <a:cs typeface="Arial"/>
              </a:rPr>
              <a:t>170/200 </a:t>
            </a:r>
            <a:r>
              <a:rPr sz="2550" spc="5" dirty="0">
                <a:latin typeface="Arial"/>
                <a:cs typeface="Arial"/>
              </a:rPr>
              <a:t>=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0.85</a:t>
            </a:r>
            <a:endParaRPr sz="2550">
              <a:latin typeface="Arial"/>
              <a:cs typeface="Arial"/>
            </a:endParaRPr>
          </a:p>
          <a:p>
            <a:pPr marL="193040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324096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208779"/>
            <a:ext cx="8720455" cy="19665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79400" marR="5080">
              <a:lnSpc>
                <a:spcPts val="2700"/>
              </a:lnSpc>
              <a:spcBef>
                <a:spcPts val="500"/>
              </a:spcBef>
            </a:pPr>
            <a:r>
              <a:rPr sz="2550" dirty="0">
                <a:latin typeface="Arial"/>
                <a:cs typeface="Arial"/>
              </a:rPr>
              <a:t>Let </a:t>
            </a:r>
            <a:r>
              <a:rPr sz="2550" spc="5" dirty="0">
                <a:latin typeface="Arial"/>
                <a:cs typeface="Arial"/>
              </a:rPr>
              <a:t>Y </a:t>
            </a:r>
            <a:r>
              <a:rPr sz="2550" dirty="0">
                <a:latin typeface="Arial"/>
                <a:cs typeface="Arial"/>
              </a:rPr>
              <a:t>represent the </a:t>
            </a:r>
            <a:r>
              <a:rPr sz="2550" spc="5" dirty="0">
                <a:latin typeface="Arial"/>
                <a:cs typeface="Arial"/>
              </a:rPr>
              <a:t>number </a:t>
            </a:r>
            <a:r>
              <a:rPr sz="2550" dirty="0">
                <a:latin typeface="Arial"/>
                <a:cs typeface="Arial"/>
              </a:rPr>
              <a:t>of </a:t>
            </a:r>
            <a:r>
              <a:rPr sz="2550" spc="5" dirty="0">
                <a:latin typeface="Arial"/>
                <a:cs typeface="Arial"/>
              </a:rPr>
              <a:t>messages </a:t>
            </a:r>
            <a:r>
              <a:rPr sz="2550" dirty="0">
                <a:latin typeface="Arial"/>
                <a:cs typeface="Arial"/>
              </a:rPr>
              <a:t>successfully</a:t>
            </a:r>
            <a:r>
              <a:rPr sz="2550" spc="-5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sent  using protocol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B.</a:t>
            </a:r>
            <a:endParaRPr sz="2550">
              <a:latin typeface="Arial"/>
              <a:cs typeface="Arial"/>
            </a:endParaRPr>
          </a:p>
          <a:p>
            <a:pPr marL="276225" algn="ctr">
              <a:lnSpc>
                <a:spcPts val="2545"/>
              </a:lnSpc>
              <a:spcBef>
                <a:spcPts val="710"/>
              </a:spcBef>
              <a:tabLst>
                <a:tab pos="2484120" algn="l"/>
              </a:tabLst>
            </a:pPr>
            <a:r>
              <a:rPr sz="2550" spc="5" dirty="0">
                <a:latin typeface="Arial"/>
                <a:cs typeface="Arial"/>
              </a:rPr>
              <a:t>Y ~</a:t>
            </a:r>
            <a:r>
              <a:rPr sz="2550" spc="-3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Bin(150,</a:t>
            </a:r>
            <a:r>
              <a:rPr sz="2550" spc="10" dirty="0">
                <a:latin typeface="Arial"/>
                <a:cs typeface="Arial"/>
              </a:rPr>
              <a:t> </a:t>
            </a:r>
            <a:r>
              <a:rPr sz="2550" spc="5" dirty="0">
                <a:latin typeface="Arial"/>
                <a:cs typeface="Arial"/>
              </a:rPr>
              <a:t>p	</a:t>
            </a:r>
            <a:r>
              <a:rPr sz="2550" dirty="0"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  <a:p>
            <a:pPr marL="2231390" algn="ctr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545"/>
              </a:lnSpc>
              <a:spcBef>
                <a:spcPts val="630"/>
              </a:spcBef>
              <a:tabLst>
                <a:tab pos="337820" algn="l"/>
              </a:tabLst>
            </a:pPr>
            <a:r>
              <a:rPr sz="2550" spc="5" dirty="0">
                <a:latin typeface="Arial"/>
                <a:cs typeface="Arial"/>
              </a:rPr>
              <a:t>p	</a:t>
            </a:r>
            <a:r>
              <a:rPr sz="2550" dirty="0">
                <a:latin typeface="Arial"/>
                <a:cs typeface="Arial"/>
              </a:rPr>
              <a:t>_hat </a:t>
            </a:r>
            <a:r>
              <a:rPr sz="2550" spc="5" dirty="0">
                <a:latin typeface="Arial"/>
                <a:cs typeface="Arial"/>
              </a:rPr>
              <a:t>= </a:t>
            </a:r>
            <a:r>
              <a:rPr sz="2550" dirty="0">
                <a:latin typeface="Arial"/>
                <a:cs typeface="Arial"/>
              </a:rPr>
              <a:t>123/150 </a:t>
            </a:r>
            <a:r>
              <a:rPr sz="2550" spc="5" dirty="0">
                <a:latin typeface="Arial"/>
                <a:cs typeface="Arial"/>
              </a:rPr>
              <a:t>=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0.82</a:t>
            </a:r>
            <a:endParaRPr sz="2550">
              <a:latin typeface="Arial"/>
              <a:cs typeface="Arial"/>
            </a:endParaRPr>
          </a:p>
          <a:p>
            <a:pPr marL="193040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651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1	-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1282" y="4054066"/>
            <a:ext cx="10096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50"/>
              </a:lnSpc>
            </a:pPr>
            <a:r>
              <a:rPr sz="2850" spc="-5" dirty="0">
                <a:latin typeface="Arial"/>
                <a:cs typeface="Arial"/>
              </a:rPr>
              <a:t>,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1327403"/>
            <a:ext cx="9759315" cy="54381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0200" marR="38100" indent="-317500">
              <a:lnSpc>
                <a:spcPts val="3100"/>
              </a:lnSpc>
              <a:spcBef>
                <a:spcPts val="465"/>
              </a:spcBef>
            </a:pPr>
            <a:r>
              <a:rPr sz="2850" b="1" spc="-5" dirty="0">
                <a:latin typeface="Arial"/>
                <a:cs typeface="Arial"/>
              </a:rPr>
              <a:t>Can we conclude that protocol A has the higher</a:t>
            </a:r>
            <a:r>
              <a:rPr sz="2850" b="1" spc="-229" dirty="0"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success  rate?</a:t>
            </a:r>
            <a:endParaRPr sz="285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  <a:spcBef>
                <a:spcPts val="830"/>
              </a:spcBef>
            </a:pP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850" b="1" spc="-7" baseline="-33625" dirty="0">
                <a:solidFill>
                  <a:srgbClr val="3465A4"/>
                </a:solidFill>
                <a:latin typeface="Arial"/>
                <a:cs typeface="Arial"/>
              </a:rPr>
              <a:t>0 </a:t>
            </a: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: p</a:t>
            </a:r>
            <a:r>
              <a:rPr sz="2850" b="1" spc="-7" baseline="-33625" dirty="0">
                <a:solidFill>
                  <a:srgbClr val="3465A4"/>
                </a:solidFill>
                <a:latin typeface="Arial"/>
                <a:cs typeface="Arial"/>
              </a:rPr>
              <a:t>X </a:t>
            </a: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- p</a:t>
            </a:r>
            <a:r>
              <a:rPr sz="2850" b="1" spc="-7" baseline="-33625" dirty="0">
                <a:solidFill>
                  <a:srgbClr val="3465A4"/>
                </a:solidFill>
                <a:latin typeface="Arial"/>
                <a:cs typeface="Arial"/>
              </a:rPr>
              <a:t>Y </a:t>
            </a: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≤ 0 </a:t>
            </a:r>
            <a:r>
              <a:rPr sz="2850" b="1" spc="-10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2850" b="1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850" b="1" baseline="-33625" dirty="0">
                <a:solidFill>
                  <a:srgbClr val="3465A4"/>
                </a:solidFill>
                <a:latin typeface="Arial"/>
                <a:cs typeface="Arial"/>
              </a:rPr>
              <a:t>1 </a:t>
            </a: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: p</a:t>
            </a:r>
            <a:r>
              <a:rPr sz="2850" b="1" spc="-7" baseline="-33625" dirty="0">
                <a:solidFill>
                  <a:srgbClr val="3465A4"/>
                </a:solidFill>
                <a:latin typeface="Arial"/>
                <a:cs typeface="Arial"/>
              </a:rPr>
              <a:t>X </a:t>
            </a: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- p</a:t>
            </a:r>
            <a:r>
              <a:rPr sz="2850" b="1" spc="-7" baseline="-33625" dirty="0">
                <a:solidFill>
                  <a:srgbClr val="3465A4"/>
                </a:solidFill>
                <a:latin typeface="Arial"/>
                <a:cs typeface="Arial"/>
              </a:rPr>
              <a:t>Y </a:t>
            </a: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2850" b="1" spc="-38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28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1680"/>
              </a:spcBef>
              <a:buSzPct val="43859"/>
              <a:buFont typeface="Trebuchet MS"/>
              <a:buChar char="●"/>
              <a:tabLst>
                <a:tab pos="292100" algn="l"/>
              </a:tabLst>
            </a:pPr>
            <a:r>
              <a:rPr sz="2850" spc="-5" dirty="0">
                <a:latin typeface="Arial"/>
                <a:cs typeface="Arial"/>
              </a:rPr>
              <a:t>Pooled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proportion,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50" spc="-5" dirty="0">
                <a:latin typeface="Arial"/>
                <a:cs typeface="Arial"/>
              </a:rPr>
              <a:t>p_hat = (170 + 123) /(200 + 150) = 0.837</a:t>
            </a:r>
            <a:endParaRPr sz="28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880"/>
              </a:spcBef>
              <a:buSzPct val="43859"/>
              <a:buFont typeface="Trebuchet MS"/>
              <a:buChar char="●"/>
              <a:tabLst>
                <a:tab pos="292100" algn="l"/>
              </a:tabLst>
            </a:pPr>
            <a:r>
              <a:rPr sz="2850" spc="-5" dirty="0">
                <a:latin typeface="Arial"/>
                <a:cs typeface="Arial"/>
              </a:rPr>
              <a:t>Null distribution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of</a:t>
            </a:r>
            <a:endParaRPr sz="2850">
              <a:latin typeface="Arial"/>
              <a:cs typeface="Arial"/>
            </a:endParaRPr>
          </a:p>
          <a:p>
            <a:pPr marR="772160" algn="ctr">
              <a:lnSpc>
                <a:spcPct val="100000"/>
              </a:lnSpc>
              <a:spcBef>
                <a:spcPts val="980"/>
              </a:spcBef>
            </a:pPr>
            <a:r>
              <a:rPr sz="2850" spc="-5" dirty="0">
                <a:latin typeface="Arial"/>
                <a:cs typeface="Arial"/>
              </a:rPr>
              <a:t>~ N(0,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0.0399)</a:t>
            </a:r>
            <a:endParaRPr sz="28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880"/>
              </a:spcBef>
              <a:buSzPct val="43859"/>
              <a:buFont typeface="Trebuchet MS"/>
              <a:buChar char="●"/>
              <a:tabLst>
                <a:tab pos="292100" algn="l"/>
              </a:tabLst>
            </a:pPr>
            <a:r>
              <a:rPr sz="2850" spc="-25" dirty="0">
                <a:latin typeface="Arial"/>
                <a:cs typeface="Arial"/>
              </a:rPr>
              <a:t>Test-statistic, </a:t>
            </a:r>
            <a:r>
              <a:rPr sz="2850" spc="-5" dirty="0">
                <a:latin typeface="Arial"/>
                <a:cs typeface="Arial"/>
              </a:rPr>
              <a:t>z = (p</a:t>
            </a:r>
            <a:r>
              <a:rPr sz="2850" spc="-7" baseline="-33625" dirty="0">
                <a:latin typeface="Arial"/>
                <a:cs typeface="Arial"/>
              </a:rPr>
              <a:t>X</a:t>
            </a:r>
            <a:r>
              <a:rPr sz="2850" spc="-5" dirty="0">
                <a:latin typeface="Arial"/>
                <a:cs typeface="Arial"/>
              </a:rPr>
              <a:t>_hat – p</a:t>
            </a:r>
            <a:r>
              <a:rPr sz="2850" spc="-7" baseline="-33625" dirty="0">
                <a:latin typeface="Arial"/>
                <a:cs typeface="Arial"/>
              </a:rPr>
              <a:t>Y</a:t>
            </a:r>
            <a:r>
              <a:rPr sz="2850" spc="-5" dirty="0">
                <a:latin typeface="Arial"/>
                <a:cs typeface="Arial"/>
              </a:rPr>
              <a:t>_hat) –</a:t>
            </a:r>
            <a:r>
              <a:rPr sz="2850" spc="20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0/SE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50" spc="-5" dirty="0">
                <a:latin typeface="Arial"/>
                <a:cs typeface="Arial"/>
              </a:rPr>
              <a:t>=&gt; z = (0.85 – 0.82)/ 0.0399 =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0.75</a:t>
            </a:r>
            <a:endParaRPr sz="28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880"/>
              </a:spcBef>
              <a:buSzPct val="43859"/>
              <a:buFont typeface="Trebuchet MS"/>
              <a:buChar char="●"/>
              <a:tabLst>
                <a:tab pos="292100" algn="l"/>
              </a:tabLst>
            </a:pPr>
            <a:r>
              <a:rPr sz="2850" spc="-5" dirty="0">
                <a:latin typeface="Arial"/>
                <a:cs typeface="Arial"/>
              </a:rPr>
              <a:t>P = P(Z &gt; 0.75) = 0.2266 =&gt; Both null and alt are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plausible.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4400" y="3962400"/>
            <a:ext cx="18034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2800" y="4470400"/>
            <a:ext cx="16637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-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1472" y="2565400"/>
            <a:ext cx="9931575" cy="353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2794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301496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2126995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" y="2952495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3777996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" y="1173480"/>
            <a:ext cx="9460230" cy="35909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474980">
              <a:lnSpc>
                <a:spcPts val="2700"/>
              </a:lnSpc>
              <a:spcBef>
                <a:spcPts val="500"/>
              </a:spcBef>
            </a:pPr>
            <a:r>
              <a:rPr sz="2550" spc="-45" dirty="0">
                <a:latin typeface="Arial"/>
                <a:cs typeface="Arial"/>
              </a:rPr>
              <a:t>Two </a:t>
            </a:r>
            <a:r>
              <a:rPr sz="2550" dirty="0">
                <a:latin typeface="Arial"/>
                <a:cs typeface="Arial"/>
              </a:rPr>
              <a:t>extrusion </a:t>
            </a:r>
            <a:r>
              <a:rPr sz="2550" spc="5" dirty="0">
                <a:latin typeface="Arial"/>
                <a:cs typeface="Arial"/>
              </a:rPr>
              <a:t>machines </a:t>
            </a:r>
            <a:r>
              <a:rPr sz="2550" dirty="0">
                <a:latin typeface="Arial"/>
                <a:cs typeface="Arial"/>
              </a:rPr>
              <a:t>that manufacture steel rods are being  </a:t>
            </a:r>
            <a:r>
              <a:rPr sz="2550" spc="5" dirty="0">
                <a:latin typeface="Arial"/>
                <a:cs typeface="Arial"/>
              </a:rPr>
              <a:t>compared.</a:t>
            </a:r>
            <a:endParaRPr sz="2550">
              <a:latin typeface="Arial"/>
              <a:cs typeface="Arial"/>
            </a:endParaRPr>
          </a:p>
          <a:p>
            <a:pPr marL="12700" marR="1288415">
              <a:lnSpc>
                <a:spcPts val="2700"/>
              </a:lnSpc>
              <a:spcBef>
                <a:spcPts val="1100"/>
              </a:spcBef>
            </a:pPr>
            <a:r>
              <a:rPr sz="2550" dirty="0">
                <a:latin typeface="Arial"/>
                <a:cs typeface="Arial"/>
              </a:rPr>
              <a:t>In </a:t>
            </a:r>
            <a:r>
              <a:rPr sz="2550" spc="5" dirty="0">
                <a:latin typeface="Arial"/>
                <a:cs typeface="Arial"/>
              </a:rPr>
              <a:t>a sample </a:t>
            </a:r>
            <a:r>
              <a:rPr sz="2550" dirty="0">
                <a:latin typeface="Arial"/>
                <a:cs typeface="Arial"/>
              </a:rPr>
              <a:t>of </a:t>
            </a:r>
            <a:r>
              <a:rPr sz="2550" spc="5" dirty="0">
                <a:latin typeface="Arial"/>
                <a:cs typeface="Arial"/>
              </a:rPr>
              <a:t>1000 </a:t>
            </a:r>
            <a:r>
              <a:rPr sz="2550" dirty="0">
                <a:latin typeface="Arial"/>
                <a:cs typeface="Arial"/>
              </a:rPr>
              <a:t>rods taken from </a:t>
            </a:r>
            <a:r>
              <a:rPr sz="2550" spc="5" dirty="0">
                <a:latin typeface="Arial"/>
                <a:cs typeface="Arial"/>
              </a:rPr>
              <a:t>machine </a:t>
            </a:r>
            <a:r>
              <a:rPr sz="2550" dirty="0">
                <a:latin typeface="Arial"/>
                <a:cs typeface="Arial"/>
              </a:rPr>
              <a:t>1, </a:t>
            </a:r>
            <a:r>
              <a:rPr sz="2550" spc="5" dirty="0">
                <a:latin typeface="Arial"/>
                <a:cs typeface="Arial"/>
              </a:rPr>
              <a:t>960 met  </a:t>
            </a:r>
            <a:r>
              <a:rPr sz="2550" dirty="0">
                <a:latin typeface="Arial"/>
                <a:cs typeface="Arial"/>
              </a:rPr>
              <a:t>specifications regarding length </a:t>
            </a:r>
            <a:r>
              <a:rPr sz="2550" spc="5" dirty="0">
                <a:latin typeface="Arial"/>
                <a:cs typeface="Arial"/>
              </a:rPr>
              <a:t>and </a:t>
            </a:r>
            <a:r>
              <a:rPr sz="2550" spc="-15" dirty="0">
                <a:latin typeface="Arial"/>
                <a:cs typeface="Arial"/>
              </a:rPr>
              <a:t>diameter.</a:t>
            </a:r>
            <a:endParaRPr sz="2550">
              <a:latin typeface="Arial"/>
              <a:cs typeface="Arial"/>
            </a:endParaRPr>
          </a:p>
          <a:p>
            <a:pPr marL="12700" marR="927100">
              <a:lnSpc>
                <a:spcPts val="2700"/>
              </a:lnSpc>
              <a:spcBef>
                <a:spcPts val="1200"/>
              </a:spcBef>
            </a:pPr>
            <a:r>
              <a:rPr sz="2550" dirty="0">
                <a:latin typeface="Arial"/>
                <a:cs typeface="Arial"/>
              </a:rPr>
              <a:t>In </a:t>
            </a:r>
            <a:r>
              <a:rPr sz="2550" spc="5" dirty="0">
                <a:latin typeface="Arial"/>
                <a:cs typeface="Arial"/>
              </a:rPr>
              <a:t>a sample </a:t>
            </a:r>
            <a:r>
              <a:rPr sz="2550" dirty="0">
                <a:latin typeface="Arial"/>
                <a:cs typeface="Arial"/>
              </a:rPr>
              <a:t>of </a:t>
            </a:r>
            <a:r>
              <a:rPr sz="2550" spc="5" dirty="0">
                <a:latin typeface="Arial"/>
                <a:cs typeface="Arial"/>
              </a:rPr>
              <a:t>600 </a:t>
            </a:r>
            <a:r>
              <a:rPr sz="2550" dirty="0">
                <a:latin typeface="Arial"/>
                <a:cs typeface="Arial"/>
              </a:rPr>
              <a:t>rods taken from </a:t>
            </a:r>
            <a:r>
              <a:rPr sz="2550" spc="5" dirty="0">
                <a:latin typeface="Arial"/>
                <a:cs typeface="Arial"/>
              </a:rPr>
              <a:t>machine </a:t>
            </a:r>
            <a:r>
              <a:rPr sz="2550" dirty="0">
                <a:latin typeface="Arial"/>
                <a:cs typeface="Arial"/>
              </a:rPr>
              <a:t>2, </a:t>
            </a:r>
            <a:r>
              <a:rPr sz="2550" spc="5" dirty="0">
                <a:latin typeface="Arial"/>
                <a:cs typeface="Arial"/>
              </a:rPr>
              <a:t>582 met </a:t>
            </a:r>
            <a:r>
              <a:rPr sz="2550" dirty="0">
                <a:latin typeface="Arial"/>
                <a:cs typeface="Arial"/>
              </a:rPr>
              <a:t>the  specifications.</a:t>
            </a:r>
            <a:endParaRPr sz="2550">
              <a:latin typeface="Arial"/>
              <a:cs typeface="Arial"/>
            </a:endParaRPr>
          </a:p>
          <a:p>
            <a:pPr marL="12700" marR="5080" algn="just">
              <a:lnSpc>
                <a:spcPts val="2700"/>
              </a:lnSpc>
              <a:spcBef>
                <a:spcPts val="1100"/>
              </a:spcBef>
            </a:pPr>
            <a:r>
              <a:rPr sz="2550" spc="5" dirty="0">
                <a:latin typeface="Arial"/>
                <a:cs typeface="Arial"/>
              </a:rPr>
              <a:t>Machine 2 </a:t>
            </a:r>
            <a:r>
              <a:rPr sz="2550" dirty="0">
                <a:latin typeface="Arial"/>
                <a:cs typeface="Arial"/>
              </a:rPr>
              <a:t>is </a:t>
            </a:r>
            <a:r>
              <a:rPr sz="2550" spc="5" dirty="0">
                <a:latin typeface="Arial"/>
                <a:cs typeface="Arial"/>
              </a:rPr>
              <a:t>more expensive </a:t>
            </a:r>
            <a:r>
              <a:rPr sz="2550" dirty="0">
                <a:latin typeface="Arial"/>
                <a:cs typeface="Arial"/>
              </a:rPr>
              <a:t>to run, </a:t>
            </a:r>
            <a:r>
              <a:rPr sz="2550" spc="5" dirty="0">
                <a:latin typeface="Arial"/>
                <a:cs typeface="Arial"/>
              </a:rPr>
              <a:t>so </a:t>
            </a:r>
            <a:r>
              <a:rPr sz="2550" dirty="0">
                <a:latin typeface="Arial"/>
                <a:cs typeface="Arial"/>
              </a:rPr>
              <a:t>it is </a:t>
            </a:r>
            <a:r>
              <a:rPr sz="2550" spc="5" dirty="0">
                <a:latin typeface="Arial"/>
                <a:cs typeface="Arial"/>
              </a:rPr>
              <a:t>decided </a:t>
            </a:r>
            <a:r>
              <a:rPr sz="2550" dirty="0">
                <a:latin typeface="Arial"/>
                <a:cs typeface="Arial"/>
              </a:rPr>
              <a:t>that </a:t>
            </a:r>
            <a:r>
              <a:rPr sz="2550" spc="5" dirty="0">
                <a:latin typeface="Arial"/>
                <a:cs typeface="Arial"/>
              </a:rPr>
              <a:t>machine  1 </a:t>
            </a:r>
            <a:r>
              <a:rPr sz="2550" dirty="0">
                <a:latin typeface="Arial"/>
                <a:cs typeface="Arial"/>
              </a:rPr>
              <a:t>will </a:t>
            </a:r>
            <a:r>
              <a:rPr sz="2550" spc="5" dirty="0">
                <a:latin typeface="Arial"/>
                <a:cs typeface="Arial"/>
              </a:rPr>
              <a:t>be used </a:t>
            </a:r>
            <a:r>
              <a:rPr sz="2550" dirty="0">
                <a:latin typeface="Arial"/>
                <a:cs typeface="Arial"/>
              </a:rPr>
              <a:t>unless it </a:t>
            </a:r>
            <a:r>
              <a:rPr sz="2550" spc="5" dirty="0">
                <a:latin typeface="Arial"/>
                <a:cs typeface="Arial"/>
              </a:rPr>
              <a:t>can be </a:t>
            </a:r>
            <a:r>
              <a:rPr sz="2550" dirty="0">
                <a:latin typeface="Arial"/>
                <a:cs typeface="Arial"/>
              </a:rPr>
              <a:t>convincingly </a:t>
            </a:r>
            <a:r>
              <a:rPr sz="2550" spc="5" dirty="0">
                <a:latin typeface="Arial"/>
                <a:cs typeface="Arial"/>
              </a:rPr>
              <a:t>shown </a:t>
            </a:r>
            <a:r>
              <a:rPr sz="2550" dirty="0">
                <a:latin typeface="Arial"/>
                <a:cs typeface="Arial"/>
              </a:rPr>
              <a:t>that </a:t>
            </a:r>
            <a:r>
              <a:rPr sz="2550" spc="5" dirty="0">
                <a:latin typeface="Arial"/>
                <a:cs typeface="Arial"/>
              </a:rPr>
              <a:t>machine 2  produces a </a:t>
            </a:r>
            <a:r>
              <a:rPr sz="2550" dirty="0">
                <a:latin typeface="Arial"/>
                <a:cs typeface="Arial"/>
              </a:rPr>
              <a:t>larger proportion of rods meeting</a:t>
            </a:r>
            <a:r>
              <a:rPr sz="2550" spc="20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specifications.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00" y="4831079"/>
            <a:ext cx="8841740" cy="1736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2700"/>
              </a:lnSpc>
              <a:spcBef>
                <a:spcPts val="500"/>
              </a:spcBef>
              <a:buAutoNum type="alphaLcPeriod"/>
              <a:tabLst>
                <a:tab pos="374650" algn="l"/>
              </a:tabLst>
            </a:pPr>
            <a:r>
              <a:rPr sz="2550" b="1" dirty="0">
                <a:latin typeface="Arial"/>
                <a:cs typeface="Arial"/>
              </a:rPr>
              <a:t>State the appropriate null and alternate hypotheses for  making the decision </a:t>
            </a:r>
            <a:r>
              <a:rPr sz="2550" b="1" spc="5" dirty="0">
                <a:latin typeface="Arial"/>
                <a:cs typeface="Arial"/>
              </a:rPr>
              <a:t>as </a:t>
            </a:r>
            <a:r>
              <a:rPr sz="2550" b="1" dirty="0">
                <a:latin typeface="Arial"/>
                <a:cs typeface="Arial"/>
              </a:rPr>
              <a:t>to which machine to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b="1" dirty="0">
                <a:latin typeface="Arial"/>
                <a:cs typeface="Arial"/>
              </a:rPr>
              <a:t>use.</a:t>
            </a:r>
            <a:endParaRPr sz="2550">
              <a:latin typeface="Arial"/>
              <a:cs typeface="Arial"/>
            </a:endParaRPr>
          </a:p>
          <a:p>
            <a:pPr marL="391795" indent="-379095">
              <a:lnSpc>
                <a:spcPct val="100000"/>
              </a:lnSpc>
              <a:spcBef>
                <a:spcPts val="710"/>
              </a:spcBef>
              <a:buAutoNum type="alphaLcPeriod"/>
              <a:tabLst>
                <a:tab pos="392430" algn="l"/>
              </a:tabLst>
            </a:pPr>
            <a:r>
              <a:rPr sz="2550" b="1" dirty="0">
                <a:latin typeface="Arial"/>
                <a:cs typeface="Arial"/>
              </a:rPr>
              <a:t>Compute the</a:t>
            </a:r>
            <a:r>
              <a:rPr sz="2550" b="1" spc="-5" dirty="0">
                <a:latin typeface="Arial"/>
                <a:cs typeface="Arial"/>
              </a:rPr>
              <a:t> </a:t>
            </a:r>
            <a:r>
              <a:rPr sz="2550" b="1" dirty="0">
                <a:latin typeface="Arial"/>
                <a:cs typeface="Arial"/>
              </a:rPr>
              <a:t>P-value.</a:t>
            </a:r>
            <a:endParaRPr sz="2550">
              <a:latin typeface="Arial"/>
              <a:cs typeface="Arial"/>
            </a:endParaRPr>
          </a:p>
          <a:p>
            <a:pPr marL="374015" indent="-361315">
              <a:lnSpc>
                <a:spcPct val="100000"/>
              </a:lnSpc>
              <a:spcBef>
                <a:spcPts val="840"/>
              </a:spcBef>
              <a:buAutoNum type="alphaLcPeriod"/>
              <a:tabLst>
                <a:tab pos="374650" algn="l"/>
              </a:tabLst>
            </a:pPr>
            <a:r>
              <a:rPr sz="2550" b="1" spc="5" dirty="0">
                <a:latin typeface="Arial"/>
                <a:cs typeface="Arial"/>
              </a:rPr>
              <a:t>Which </a:t>
            </a:r>
            <a:r>
              <a:rPr sz="2550" b="1" dirty="0">
                <a:latin typeface="Arial"/>
                <a:cs typeface="Arial"/>
              </a:rPr>
              <a:t>machine should </a:t>
            </a:r>
            <a:r>
              <a:rPr sz="2550" b="1" spc="5" dirty="0">
                <a:latin typeface="Arial"/>
                <a:cs typeface="Arial"/>
              </a:rPr>
              <a:t>be</a:t>
            </a:r>
            <a:r>
              <a:rPr sz="2550" b="1" spc="-5" dirty="0">
                <a:latin typeface="Arial"/>
                <a:cs typeface="Arial"/>
              </a:rPr>
              <a:t> </a:t>
            </a:r>
            <a:r>
              <a:rPr sz="2550" b="1" spc="5" dirty="0">
                <a:latin typeface="Arial"/>
                <a:cs typeface="Arial"/>
              </a:rPr>
              <a:t>used?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2794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437639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333500"/>
            <a:ext cx="8209915" cy="13239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Let X represent rods </a:t>
            </a:r>
            <a:r>
              <a:rPr sz="2400" spc="-5" dirty="0">
                <a:latin typeface="Arial"/>
                <a:cs typeface="Arial"/>
              </a:rPr>
              <a:t>manufactured </a:t>
            </a:r>
            <a:r>
              <a:rPr sz="2400" dirty="0">
                <a:latin typeface="Arial"/>
                <a:cs typeface="Arial"/>
              </a:rPr>
              <a:t>using Machine 1 </a:t>
            </a:r>
            <a:r>
              <a:rPr sz="2400" spc="-5" dirty="0">
                <a:latin typeface="Arial"/>
                <a:cs typeface="Arial"/>
              </a:rPr>
              <a:t>meeting  specifications.</a:t>
            </a:r>
            <a:endParaRPr sz="2400">
              <a:latin typeface="Arial"/>
              <a:cs typeface="Arial"/>
            </a:endParaRPr>
          </a:p>
          <a:p>
            <a:pPr marL="3073400">
              <a:lnSpc>
                <a:spcPts val="2440"/>
              </a:lnSpc>
              <a:spcBef>
                <a:spcPts val="780"/>
              </a:spcBef>
              <a:tabLst>
                <a:tab pos="5402580" algn="l"/>
              </a:tabLst>
            </a:pPr>
            <a:r>
              <a:rPr sz="2400" dirty="0">
                <a:latin typeface="Arial"/>
                <a:cs typeface="Arial"/>
              </a:rPr>
              <a:t>X ~ Bin(1000,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	)</a:t>
            </a:r>
            <a:endParaRPr sz="2400">
              <a:latin typeface="Arial"/>
              <a:cs typeface="Arial"/>
            </a:endParaRPr>
          </a:p>
          <a:p>
            <a:pPr marL="2291715" algn="ctr">
              <a:lnSpc>
                <a:spcPts val="1480"/>
              </a:lnSpc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2692400"/>
            <a:ext cx="3483610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40"/>
              </a:lnSpc>
              <a:spcBef>
                <a:spcPts val="100"/>
              </a:spcBef>
              <a:tabLst>
                <a:tab pos="317500" algn="l"/>
              </a:tabLst>
            </a:pPr>
            <a:r>
              <a:rPr sz="2400" dirty="0">
                <a:latin typeface="Arial"/>
                <a:cs typeface="Arial"/>
              </a:rPr>
              <a:t>p	_hat = </a:t>
            </a:r>
            <a:r>
              <a:rPr sz="2400" spc="-5" dirty="0">
                <a:latin typeface="Arial"/>
                <a:cs typeface="Arial"/>
              </a:rPr>
              <a:t>960/1000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0.96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ts val="1480"/>
              </a:lnSpc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837940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3721100"/>
            <a:ext cx="8440420" cy="1895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54000" marR="5080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latin typeface="Arial"/>
                <a:cs typeface="Arial"/>
              </a:rPr>
              <a:t>Let Y represent rods </a:t>
            </a:r>
            <a:r>
              <a:rPr sz="2400" spc="-5" dirty="0">
                <a:latin typeface="Arial"/>
                <a:cs typeface="Arial"/>
              </a:rPr>
              <a:t>manufactured </a:t>
            </a:r>
            <a:r>
              <a:rPr sz="2400" dirty="0">
                <a:latin typeface="Arial"/>
                <a:cs typeface="Arial"/>
              </a:rPr>
              <a:t>using Machine 2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meeting  specifications.</a:t>
            </a:r>
            <a:endParaRPr sz="2400">
              <a:latin typeface="Arial"/>
              <a:cs typeface="Arial"/>
            </a:endParaRPr>
          </a:p>
          <a:p>
            <a:pPr marL="614680" algn="ctr">
              <a:lnSpc>
                <a:spcPts val="2440"/>
              </a:lnSpc>
              <a:spcBef>
                <a:spcPts val="660"/>
              </a:spcBef>
              <a:tabLst>
                <a:tab pos="2684780" algn="l"/>
              </a:tabLst>
            </a:pPr>
            <a:r>
              <a:rPr sz="2400" dirty="0">
                <a:latin typeface="Arial"/>
                <a:cs typeface="Arial"/>
              </a:rPr>
              <a:t>Y ~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Bin(600,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	)</a:t>
            </a:r>
            <a:endParaRPr sz="2400">
              <a:latin typeface="Arial"/>
              <a:cs typeface="Arial"/>
            </a:endParaRPr>
          </a:p>
          <a:p>
            <a:pPr marL="2447925" algn="ctr">
              <a:lnSpc>
                <a:spcPts val="1480"/>
              </a:lnSpc>
            </a:pP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440"/>
              </a:lnSpc>
              <a:spcBef>
                <a:spcPts val="575"/>
              </a:spcBef>
              <a:tabLst>
                <a:tab pos="317500" algn="l"/>
              </a:tabLst>
            </a:pPr>
            <a:r>
              <a:rPr sz="2400" dirty="0">
                <a:latin typeface="Arial"/>
                <a:cs typeface="Arial"/>
              </a:rPr>
              <a:t>p	_hat = </a:t>
            </a:r>
            <a:r>
              <a:rPr sz="2400" spc="-5" dirty="0">
                <a:latin typeface="Arial"/>
                <a:cs typeface="Arial"/>
              </a:rPr>
              <a:t>582/600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0.97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ts val="1480"/>
              </a:lnSpc>
            </a:pPr>
            <a:r>
              <a:rPr sz="1600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5651500"/>
            <a:ext cx="8400415" cy="1336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0" marR="5080" indent="-241300">
              <a:lnSpc>
                <a:spcPts val="2600"/>
              </a:lnSpc>
              <a:spcBef>
                <a:spcPts val="420"/>
              </a:spcBef>
              <a:buSzPct val="43750"/>
              <a:buFont typeface="Trebuchet MS"/>
              <a:buChar char="●"/>
              <a:tabLst>
                <a:tab pos="254000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show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machine 2 produces a larger </a:t>
            </a:r>
            <a:r>
              <a:rPr sz="2400" spc="-5" dirty="0">
                <a:latin typeface="Arial"/>
                <a:cs typeface="Arial"/>
              </a:rPr>
              <a:t>proportion </a:t>
            </a:r>
            <a:r>
              <a:rPr sz="2400" dirty="0">
                <a:latin typeface="Arial"/>
                <a:cs typeface="Arial"/>
              </a:rPr>
              <a:t>of rods  </a:t>
            </a:r>
            <a:r>
              <a:rPr sz="2400" spc="-5" dirty="0">
                <a:latin typeface="Arial"/>
                <a:cs typeface="Arial"/>
              </a:rPr>
              <a:t>meeting specifications, </a:t>
            </a:r>
            <a:r>
              <a:rPr sz="2400" dirty="0">
                <a:latin typeface="Arial"/>
                <a:cs typeface="Arial"/>
              </a:rPr>
              <a:t>we need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test,</a:t>
            </a:r>
            <a:endParaRPr sz="2400">
              <a:latin typeface="Arial"/>
              <a:cs typeface="Arial"/>
            </a:endParaRPr>
          </a:p>
          <a:p>
            <a:pPr marL="1828800">
              <a:lnSpc>
                <a:spcPts val="2440"/>
              </a:lnSpc>
              <a:spcBef>
                <a:spcPts val="880"/>
              </a:spcBef>
              <a:tabLst>
                <a:tab pos="2245995" algn="l"/>
                <a:tab pos="2839085" algn="l"/>
                <a:tab pos="3568700" algn="l"/>
                <a:tab pos="5560060" algn="l"/>
                <a:tab pos="6153150" algn="l"/>
                <a:tab pos="6798309" algn="l"/>
              </a:tabLst>
            </a:pPr>
            <a:r>
              <a:rPr sz="2400" b="1" dirty="0">
                <a:solidFill>
                  <a:srgbClr val="3465A4"/>
                </a:solidFill>
                <a:latin typeface="Arial"/>
                <a:cs typeface="Arial"/>
              </a:rPr>
              <a:t>H	:</a:t>
            </a:r>
            <a:r>
              <a:rPr sz="2400" b="1" spc="-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465A4"/>
                </a:solidFill>
                <a:latin typeface="Arial"/>
                <a:cs typeface="Arial"/>
              </a:rPr>
              <a:t>p	-</a:t>
            </a:r>
            <a:r>
              <a:rPr sz="2400" b="1" spc="-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465A4"/>
                </a:solidFill>
                <a:latin typeface="Arial"/>
                <a:cs typeface="Arial"/>
              </a:rPr>
              <a:t>p	≥ 0</a:t>
            </a:r>
            <a:r>
              <a:rPr sz="240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2400" b="1" dirty="0">
                <a:solidFill>
                  <a:srgbClr val="3465A4"/>
                </a:solidFill>
                <a:latin typeface="Arial"/>
                <a:cs typeface="Arial"/>
              </a:rPr>
              <a:t>H	:</a:t>
            </a:r>
            <a:r>
              <a:rPr sz="2400" b="1" spc="-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465A4"/>
                </a:solidFill>
                <a:latin typeface="Arial"/>
                <a:cs typeface="Arial"/>
              </a:rPr>
              <a:t>p	-</a:t>
            </a:r>
            <a:r>
              <a:rPr sz="2400" b="1" spc="-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465A4"/>
                </a:solidFill>
                <a:latin typeface="Arial"/>
                <a:cs typeface="Arial"/>
              </a:rPr>
              <a:t>p	&lt;</a:t>
            </a:r>
            <a:r>
              <a:rPr sz="2400" b="1" spc="-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2048510">
              <a:lnSpc>
                <a:spcPts val="1480"/>
              </a:lnSpc>
              <a:tabLst>
                <a:tab pos="2618740" algn="l"/>
                <a:tab pos="3211195" algn="l"/>
                <a:tab pos="5362575" algn="l"/>
                <a:tab pos="5932805" algn="l"/>
                <a:tab pos="6525259" algn="l"/>
              </a:tabLst>
            </a:pPr>
            <a:r>
              <a:rPr sz="1600" b="1" dirty="0">
                <a:solidFill>
                  <a:srgbClr val="3465A4"/>
                </a:solidFill>
                <a:latin typeface="Arial"/>
                <a:cs typeface="Arial"/>
              </a:rPr>
              <a:t>0	X	Y	1	X	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3048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350975"/>
            <a:ext cx="6688455" cy="15875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10"/>
              </a:spcBef>
              <a:buSzPct val="45283"/>
              <a:buFont typeface="Trebuchet MS"/>
              <a:buChar char="●"/>
              <a:tabLst>
                <a:tab pos="279400" algn="l"/>
              </a:tabLst>
            </a:pPr>
            <a:r>
              <a:rPr sz="2650" spc="15" dirty="0">
                <a:latin typeface="Arial"/>
                <a:cs typeface="Arial"/>
              </a:rPr>
              <a:t>Pooled</a:t>
            </a:r>
            <a:r>
              <a:rPr sz="2650" spc="5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proportion,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650" spc="15" dirty="0">
                <a:latin typeface="Arial"/>
                <a:cs typeface="Arial"/>
              </a:rPr>
              <a:t>p_hat </a:t>
            </a:r>
            <a:r>
              <a:rPr sz="2650" spc="20" dirty="0">
                <a:latin typeface="Arial"/>
                <a:cs typeface="Arial"/>
              </a:rPr>
              <a:t>= </a:t>
            </a:r>
            <a:r>
              <a:rPr sz="2650" spc="15" dirty="0">
                <a:latin typeface="Arial"/>
                <a:cs typeface="Arial"/>
              </a:rPr>
              <a:t>(960 </a:t>
            </a:r>
            <a:r>
              <a:rPr sz="2650" spc="20" dirty="0">
                <a:latin typeface="Arial"/>
                <a:cs typeface="Arial"/>
              </a:rPr>
              <a:t>+ </a:t>
            </a:r>
            <a:r>
              <a:rPr sz="2650" spc="15" dirty="0">
                <a:latin typeface="Arial"/>
                <a:cs typeface="Arial"/>
              </a:rPr>
              <a:t>582)/(1000 </a:t>
            </a:r>
            <a:r>
              <a:rPr sz="2650" spc="20" dirty="0">
                <a:latin typeface="Arial"/>
                <a:cs typeface="Arial"/>
              </a:rPr>
              <a:t>+ </a:t>
            </a:r>
            <a:r>
              <a:rPr sz="2650" spc="15" dirty="0">
                <a:latin typeface="Arial"/>
                <a:cs typeface="Arial"/>
              </a:rPr>
              <a:t>600) </a:t>
            </a:r>
            <a:r>
              <a:rPr sz="2650" spc="20" dirty="0">
                <a:latin typeface="Arial"/>
                <a:cs typeface="Arial"/>
              </a:rPr>
              <a:t>=</a:t>
            </a:r>
            <a:r>
              <a:rPr sz="2650" spc="-25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0.96375</a:t>
            </a:r>
            <a:endParaRPr sz="265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919"/>
              </a:spcBef>
              <a:buSzPct val="45283"/>
              <a:buFont typeface="Trebuchet MS"/>
              <a:buChar char="●"/>
              <a:tabLst>
                <a:tab pos="279400" algn="l"/>
              </a:tabLst>
            </a:pPr>
            <a:r>
              <a:rPr sz="2650" spc="-10" dirty="0">
                <a:latin typeface="Arial"/>
                <a:cs typeface="Arial"/>
              </a:rPr>
              <a:t>Test-statistic: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3954475"/>
            <a:ext cx="6191250" cy="1562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95525">
              <a:lnSpc>
                <a:spcPct val="125800"/>
              </a:lnSpc>
              <a:spcBef>
                <a:spcPts val="90"/>
              </a:spcBef>
              <a:buSzPct val="45283"/>
              <a:buFont typeface="Trebuchet MS"/>
              <a:buChar char="●"/>
              <a:tabLst>
                <a:tab pos="279400" algn="l"/>
              </a:tabLst>
            </a:pPr>
            <a:r>
              <a:rPr sz="2650" spc="15" dirty="0">
                <a:latin typeface="Arial"/>
                <a:cs typeface="Arial"/>
              </a:rPr>
              <a:t>Since </a:t>
            </a:r>
            <a:r>
              <a:rPr sz="2650" spc="10" dirty="0">
                <a:latin typeface="Arial"/>
                <a:cs typeface="Arial"/>
              </a:rPr>
              <a:t>its left tailed test,  </a:t>
            </a:r>
            <a:r>
              <a:rPr sz="2650" spc="25" dirty="0">
                <a:latin typeface="Arial"/>
                <a:cs typeface="Arial"/>
              </a:rPr>
              <a:t>P </a:t>
            </a:r>
            <a:r>
              <a:rPr sz="2650" spc="20" dirty="0">
                <a:latin typeface="Arial"/>
                <a:cs typeface="Arial"/>
              </a:rPr>
              <a:t>= P(Z &lt; </a:t>
            </a:r>
            <a:r>
              <a:rPr sz="2650" spc="15" dirty="0">
                <a:latin typeface="Arial"/>
                <a:cs typeface="Arial"/>
              </a:rPr>
              <a:t>-1.04) </a:t>
            </a:r>
            <a:r>
              <a:rPr sz="2650" spc="20" dirty="0">
                <a:latin typeface="Arial"/>
                <a:cs typeface="Arial"/>
              </a:rPr>
              <a:t>=</a:t>
            </a:r>
            <a:r>
              <a:rPr sz="2650" spc="-16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0.1492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buSzPct val="45283"/>
              <a:buFont typeface="Trebuchet MS"/>
              <a:buChar char="●"/>
              <a:tabLst>
                <a:tab pos="279400" algn="l"/>
              </a:tabLst>
            </a:pPr>
            <a:r>
              <a:rPr sz="2650" spc="15" dirty="0">
                <a:latin typeface="Arial"/>
                <a:cs typeface="Arial"/>
              </a:rPr>
              <a:t>Since </a:t>
            </a:r>
            <a:r>
              <a:rPr sz="2650" spc="25" dirty="0">
                <a:latin typeface="Arial"/>
                <a:cs typeface="Arial"/>
              </a:rPr>
              <a:t>P </a:t>
            </a:r>
            <a:r>
              <a:rPr sz="2650" spc="20" dirty="0">
                <a:latin typeface="Arial"/>
                <a:cs typeface="Arial"/>
              </a:rPr>
              <a:t>&gt; </a:t>
            </a:r>
            <a:r>
              <a:rPr sz="2650" spc="15" dirty="0">
                <a:latin typeface="Arial"/>
                <a:cs typeface="Arial"/>
              </a:rPr>
              <a:t>0.05 </a:t>
            </a:r>
            <a:r>
              <a:rPr sz="2650" spc="20" dirty="0">
                <a:latin typeface="Arial"/>
                <a:cs typeface="Arial"/>
              </a:rPr>
              <a:t>=&gt; </a:t>
            </a:r>
            <a:r>
              <a:rPr sz="2650" dirty="0">
                <a:latin typeface="Arial"/>
                <a:cs typeface="Arial"/>
              </a:rPr>
              <a:t>We </a:t>
            </a:r>
            <a:r>
              <a:rPr sz="2650" spc="15" dirty="0">
                <a:latin typeface="Arial"/>
                <a:cs typeface="Arial"/>
              </a:rPr>
              <a:t>cannot reject</a:t>
            </a:r>
            <a:r>
              <a:rPr sz="2650" spc="-105" dirty="0">
                <a:latin typeface="Arial"/>
                <a:cs typeface="Arial"/>
              </a:rPr>
              <a:t> </a:t>
            </a:r>
            <a:r>
              <a:rPr sz="2650" b="1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700" b="1" baseline="-35493" dirty="0">
                <a:solidFill>
                  <a:srgbClr val="3465A4"/>
                </a:solidFill>
                <a:latin typeface="Arial"/>
                <a:cs typeface="Arial"/>
              </a:rPr>
              <a:t>0.</a:t>
            </a:r>
            <a:endParaRPr sz="2700" baseline="-3549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" y="58280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5703823"/>
            <a:ext cx="9097010" cy="11595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65"/>
              </a:spcBef>
            </a:pPr>
            <a:r>
              <a:rPr sz="2650" spc="20" dirty="0">
                <a:latin typeface="Arial"/>
                <a:cs typeface="Arial"/>
              </a:rPr>
              <a:t>Hence, machine 1 must be </a:t>
            </a:r>
            <a:r>
              <a:rPr sz="2650" spc="15" dirty="0">
                <a:latin typeface="Arial"/>
                <a:cs typeface="Arial"/>
              </a:rPr>
              <a:t>used, </a:t>
            </a:r>
            <a:r>
              <a:rPr sz="2650" spc="20" dirty="0">
                <a:latin typeface="Arial"/>
                <a:cs typeface="Arial"/>
              </a:rPr>
              <a:t>as we </a:t>
            </a:r>
            <a:r>
              <a:rPr sz="2650" spc="15" dirty="0">
                <a:latin typeface="Arial"/>
                <a:cs typeface="Arial"/>
              </a:rPr>
              <a:t>could not prove</a:t>
            </a:r>
            <a:r>
              <a:rPr sz="2650" spc="-85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that  </a:t>
            </a:r>
            <a:r>
              <a:rPr sz="2650" spc="20" dirty="0">
                <a:latin typeface="Arial"/>
                <a:cs typeface="Arial"/>
              </a:rPr>
              <a:t>machine 2 </a:t>
            </a:r>
            <a:r>
              <a:rPr sz="2650" spc="15" dirty="0">
                <a:latin typeface="Arial"/>
                <a:cs typeface="Arial"/>
              </a:rPr>
              <a:t>produces larger proportion of rods meeting  specifications.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7700" y="3221227"/>
            <a:ext cx="7010400" cy="816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55927"/>
            <a:ext cx="8416290" cy="9353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2900" marR="5080" indent="-330200">
              <a:lnSpc>
                <a:spcPts val="3400"/>
              </a:lnSpc>
              <a:spcBef>
                <a:spcPts val="515"/>
              </a:spcBef>
            </a:pPr>
            <a:r>
              <a:rPr sz="3100" spc="10" dirty="0">
                <a:latin typeface="Arial"/>
                <a:cs typeface="Arial"/>
              </a:rPr>
              <a:t>In </a:t>
            </a:r>
            <a:r>
              <a:rPr sz="3100" spc="20" dirty="0">
                <a:latin typeface="Arial"/>
                <a:cs typeface="Arial"/>
              </a:rPr>
              <a:t>a </a:t>
            </a:r>
            <a:r>
              <a:rPr sz="3100" spc="15" dirty="0">
                <a:latin typeface="Arial"/>
                <a:cs typeface="Arial"/>
              </a:rPr>
              <a:t>study conducted by the U.S. Department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of  Health </a:t>
            </a:r>
            <a:r>
              <a:rPr sz="3100" spc="20" dirty="0">
                <a:latin typeface="Arial"/>
                <a:cs typeface="Arial"/>
              </a:rPr>
              <a:t>and Human</a:t>
            </a:r>
            <a:r>
              <a:rPr sz="3100" spc="-1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Services,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6688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484627"/>
            <a:ext cx="9414510" cy="19640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515"/>
              </a:spcBef>
              <a:buSzPct val="45161"/>
              <a:buFont typeface="Trebuchet MS"/>
              <a:buChar char="●"/>
              <a:tabLst>
                <a:tab pos="330200" algn="l"/>
              </a:tabLst>
            </a:pPr>
            <a:r>
              <a:rPr sz="3100" spc="20" dirty="0">
                <a:latin typeface="Arial"/>
                <a:cs typeface="Arial"/>
              </a:rPr>
              <a:t>A </a:t>
            </a:r>
            <a:r>
              <a:rPr sz="3100" spc="15" dirty="0">
                <a:latin typeface="Arial"/>
                <a:cs typeface="Arial"/>
              </a:rPr>
              <a:t>sample of </a:t>
            </a:r>
            <a:r>
              <a:rPr sz="3100" spc="20" dirty="0">
                <a:latin typeface="Arial"/>
                <a:cs typeface="Arial"/>
              </a:rPr>
              <a:t>546 </a:t>
            </a:r>
            <a:r>
              <a:rPr sz="3100" spc="15" dirty="0">
                <a:latin typeface="Arial"/>
                <a:cs typeface="Arial"/>
              </a:rPr>
              <a:t>boys </a:t>
            </a:r>
            <a:r>
              <a:rPr sz="3100" spc="20" dirty="0">
                <a:latin typeface="Arial"/>
                <a:cs typeface="Arial"/>
              </a:rPr>
              <a:t>aged </a:t>
            </a:r>
            <a:r>
              <a:rPr sz="3100" spc="-40" dirty="0">
                <a:latin typeface="Arial"/>
                <a:cs typeface="Arial"/>
              </a:rPr>
              <a:t>6–11 </a:t>
            </a:r>
            <a:r>
              <a:rPr sz="3100" spc="20" dirty="0">
                <a:latin typeface="Arial"/>
                <a:cs typeface="Arial"/>
              </a:rPr>
              <a:t>was </a:t>
            </a:r>
            <a:r>
              <a:rPr sz="3100" spc="15" dirty="0">
                <a:latin typeface="Arial"/>
                <a:cs typeface="Arial"/>
              </a:rPr>
              <a:t>weighed,</a:t>
            </a:r>
            <a:r>
              <a:rPr sz="3100" spc="-215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and  </a:t>
            </a:r>
            <a:r>
              <a:rPr sz="3100" spc="5" dirty="0">
                <a:latin typeface="Arial"/>
                <a:cs typeface="Arial"/>
              </a:rPr>
              <a:t>it </a:t>
            </a:r>
            <a:r>
              <a:rPr sz="3100" spc="20" dirty="0">
                <a:latin typeface="Arial"/>
                <a:cs typeface="Arial"/>
              </a:rPr>
              <a:t>was </a:t>
            </a:r>
            <a:r>
              <a:rPr sz="3100" spc="15" dirty="0">
                <a:latin typeface="Arial"/>
                <a:cs typeface="Arial"/>
              </a:rPr>
              <a:t>determined </a:t>
            </a:r>
            <a:r>
              <a:rPr sz="3100" spc="10" dirty="0">
                <a:latin typeface="Arial"/>
                <a:cs typeface="Arial"/>
              </a:rPr>
              <a:t>that </a:t>
            </a:r>
            <a:r>
              <a:rPr sz="3100" spc="20" dirty="0">
                <a:latin typeface="Arial"/>
                <a:cs typeface="Arial"/>
              </a:rPr>
              <a:t>87 </a:t>
            </a:r>
            <a:r>
              <a:rPr sz="3100" spc="15" dirty="0">
                <a:latin typeface="Arial"/>
                <a:cs typeface="Arial"/>
              </a:rPr>
              <a:t>of them were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overweight.</a:t>
            </a:r>
            <a:endParaRPr sz="3100">
              <a:latin typeface="Arial"/>
              <a:cs typeface="Arial"/>
            </a:endParaRPr>
          </a:p>
          <a:p>
            <a:pPr marL="330200" marR="49530">
              <a:lnSpc>
                <a:spcPts val="3400"/>
              </a:lnSpc>
              <a:spcBef>
                <a:spcPts val="1300"/>
              </a:spcBef>
            </a:pPr>
            <a:r>
              <a:rPr sz="3100" spc="20" dirty="0">
                <a:latin typeface="Arial"/>
                <a:cs typeface="Arial"/>
              </a:rPr>
              <a:t>A </a:t>
            </a:r>
            <a:r>
              <a:rPr sz="3100" spc="15" dirty="0">
                <a:latin typeface="Arial"/>
                <a:cs typeface="Arial"/>
              </a:rPr>
              <a:t>sample of </a:t>
            </a:r>
            <a:r>
              <a:rPr sz="3100" spc="20" dirty="0">
                <a:latin typeface="Arial"/>
                <a:cs typeface="Arial"/>
              </a:rPr>
              <a:t>508 </a:t>
            </a:r>
            <a:r>
              <a:rPr sz="3100" spc="10" dirty="0">
                <a:latin typeface="Arial"/>
                <a:cs typeface="Arial"/>
              </a:rPr>
              <a:t>girls </a:t>
            </a:r>
            <a:r>
              <a:rPr sz="3100" spc="20" dirty="0">
                <a:latin typeface="Arial"/>
                <a:cs typeface="Arial"/>
              </a:rPr>
              <a:t>aged </a:t>
            </a:r>
            <a:r>
              <a:rPr sz="3100" spc="-40" dirty="0">
                <a:latin typeface="Arial"/>
                <a:cs typeface="Arial"/>
              </a:rPr>
              <a:t>6–11 </a:t>
            </a:r>
            <a:r>
              <a:rPr sz="3100" spc="20" dirty="0">
                <a:latin typeface="Arial"/>
                <a:cs typeface="Arial"/>
              </a:rPr>
              <a:t>was </a:t>
            </a:r>
            <a:r>
              <a:rPr sz="3100" spc="15" dirty="0">
                <a:latin typeface="Arial"/>
                <a:cs typeface="Arial"/>
              </a:rPr>
              <a:t>also</a:t>
            </a:r>
            <a:r>
              <a:rPr sz="3100" spc="-19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weighed,  </a:t>
            </a:r>
            <a:r>
              <a:rPr sz="3100" spc="20" dirty="0">
                <a:latin typeface="Arial"/>
                <a:cs typeface="Arial"/>
              </a:rPr>
              <a:t>and 74 </a:t>
            </a:r>
            <a:r>
              <a:rPr sz="3100" spc="15" dirty="0">
                <a:latin typeface="Arial"/>
                <a:cs typeface="Arial"/>
              </a:rPr>
              <a:t>of them were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overweight.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5138928"/>
            <a:ext cx="9229090" cy="13544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2900" marR="5080" indent="-330200">
              <a:lnSpc>
                <a:spcPct val="90100"/>
              </a:lnSpc>
              <a:spcBef>
                <a:spcPts val="505"/>
              </a:spcBef>
            </a:pPr>
            <a:r>
              <a:rPr sz="3100" b="1" spc="20" dirty="0">
                <a:latin typeface="Arial"/>
                <a:cs typeface="Arial"/>
              </a:rPr>
              <a:t>Can </a:t>
            </a:r>
            <a:r>
              <a:rPr sz="3100" b="1" spc="15" dirty="0">
                <a:latin typeface="Arial"/>
                <a:cs typeface="Arial"/>
              </a:rPr>
              <a:t>you conclude that the proportion </a:t>
            </a:r>
            <a:r>
              <a:rPr sz="3100" b="1" spc="10" dirty="0">
                <a:latin typeface="Arial"/>
                <a:cs typeface="Arial"/>
              </a:rPr>
              <a:t>of </a:t>
            </a:r>
            <a:r>
              <a:rPr sz="3100" b="1" spc="15" dirty="0">
                <a:latin typeface="Arial"/>
                <a:cs typeface="Arial"/>
              </a:rPr>
              <a:t>boys  </a:t>
            </a:r>
            <a:r>
              <a:rPr sz="3100" b="1" spc="20" dirty="0">
                <a:latin typeface="Arial"/>
                <a:cs typeface="Arial"/>
              </a:rPr>
              <a:t>who </a:t>
            </a:r>
            <a:r>
              <a:rPr sz="3100" b="1" spc="15" dirty="0">
                <a:latin typeface="Arial"/>
                <a:cs typeface="Arial"/>
              </a:rPr>
              <a:t>are overweight </a:t>
            </a:r>
            <a:r>
              <a:rPr sz="3100" b="1" spc="10" dirty="0">
                <a:latin typeface="Arial"/>
                <a:cs typeface="Arial"/>
              </a:rPr>
              <a:t>differs </a:t>
            </a:r>
            <a:r>
              <a:rPr sz="3100" b="1" spc="15" dirty="0">
                <a:latin typeface="Arial"/>
                <a:cs typeface="Arial"/>
              </a:rPr>
              <a:t>from the proportion  </a:t>
            </a:r>
            <a:r>
              <a:rPr sz="3100" b="1" spc="10" dirty="0">
                <a:latin typeface="Arial"/>
                <a:cs typeface="Arial"/>
              </a:rPr>
              <a:t>of girls </a:t>
            </a:r>
            <a:r>
              <a:rPr sz="3100" b="1" spc="20" dirty="0">
                <a:latin typeface="Arial"/>
                <a:cs typeface="Arial"/>
              </a:rPr>
              <a:t>who </a:t>
            </a:r>
            <a:r>
              <a:rPr sz="3100" b="1" spc="15" dirty="0">
                <a:latin typeface="Arial"/>
                <a:cs typeface="Arial"/>
              </a:rPr>
              <a:t>are</a:t>
            </a:r>
            <a:r>
              <a:rPr sz="3100" b="1" spc="-20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overweight?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2413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869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1081836"/>
            <a:ext cx="6778625" cy="11182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Let </a:t>
            </a:r>
            <a:r>
              <a:rPr sz="2600" spc="-10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represent no of boys that are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overweight</a:t>
            </a:r>
            <a:endParaRPr sz="2600">
              <a:latin typeface="Arial"/>
              <a:cs typeface="Arial"/>
            </a:endParaRPr>
          </a:p>
          <a:p>
            <a:pPr marL="3149600">
              <a:lnSpc>
                <a:spcPts val="2600"/>
              </a:lnSpc>
              <a:spcBef>
                <a:spcPts val="680"/>
              </a:spcBef>
              <a:tabLst>
                <a:tab pos="5482590" algn="l"/>
              </a:tabLst>
            </a:pPr>
            <a:r>
              <a:rPr sz="2600" spc="-10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~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Bin(546, p	)</a:t>
            </a:r>
            <a:endParaRPr sz="2600">
              <a:latin typeface="Arial"/>
              <a:cs typeface="Arial"/>
            </a:endParaRPr>
          </a:p>
          <a:p>
            <a:pPr marR="1379220" algn="r">
              <a:lnSpc>
                <a:spcPts val="1520"/>
              </a:lnSpc>
            </a:pPr>
            <a:r>
              <a:rPr sz="1700" spc="15" dirty="0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248916"/>
            <a:ext cx="3576954" cy="54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0"/>
              </a:spcBef>
              <a:tabLst>
                <a:tab pos="341630" algn="l"/>
              </a:tabLst>
            </a:pPr>
            <a:r>
              <a:rPr sz="2600" spc="-5" dirty="0">
                <a:latin typeface="Arial"/>
                <a:cs typeface="Arial"/>
              </a:rPr>
              <a:t>p	_hat = 87/546 =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0.159</a:t>
            </a:r>
            <a:endParaRPr sz="2600">
              <a:latin typeface="Arial"/>
              <a:cs typeface="Arial"/>
            </a:endParaRPr>
          </a:p>
          <a:p>
            <a:pPr marL="195580">
              <a:lnSpc>
                <a:spcPts val="1520"/>
              </a:lnSpc>
            </a:pPr>
            <a:r>
              <a:rPr sz="1700" spc="15" dirty="0"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4459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240836"/>
            <a:ext cx="6941820" cy="17024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Let </a:t>
            </a:r>
            <a:r>
              <a:rPr sz="2600" spc="-10" dirty="0">
                <a:latin typeface="Arial"/>
                <a:cs typeface="Arial"/>
              </a:rPr>
              <a:t>Y </a:t>
            </a:r>
            <a:r>
              <a:rPr sz="2600" spc="-5" dirty="0">
                <a:latin typeface="Arial"/>
                <a:cs typeface="Arial"/>
              </a:rPr>
              <a:t>represent no of girls that are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overweight</a:t>
            </a:r>
            <a:endParaRPr sz="2600">
              <a:latin typeface="Arial"/>
              <a:cs typeface="Arial"/>
            </a:endParaRPr>
          </a:p>
          <a:p>
            <a:pPr marL="3467100">
              <a:lnSpc>
                <a:spcPts val="2600"/>
              </a:lnSpc>
              <a:spcBef>
                <a:spcPts val="680"/>
              </a:spcBef>
              <a:tabLst>
                <a:tab pos="5702300" algn="l"/>
              </a:tabLst>
            </a:pPr>
            <a:r>
              <a:rPr sz="2600" spc="-10" dirty="0">
                <a:latin typeface="Arial"/>
                <a:cs typeface="Arial"/>
              </a:rPr>
              <a:t>Y </a:t>
            </a:r>
            <a:r>
              <a:rPr sz="2600" spc="-5" dirty="0">
                <a:latin typeface="Arial"/>
                <a:cs typeface="Arial"/>
              </a:rPr>
              <a:t>~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Bin(508,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	)</a:t>
            </a:r>
            <a:endParaRPr sz="2600">
              <a:latin typeface="Arial"/>
              <a:cs typeface="Arial"/>
            </a:endParaRPr>
          </a:p>
          <a:p>
            <a:pPr marR="1230630" algn="r">
              <a:lnSpc>
                <a:spcPts val="1520"/>
              </a:lnSpc>
            </a:pPr>
            <a:r>
              <a:rPr sz="1700" spc="15" dirty="0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600"/>
              </a:lnSpc>
              <a:spcBef>
                <a:spcPts val="484"/>
              </a:spcBef>
              <a:tabLst>
                <a:tab pos="341630" algn="l"/>
              </a:tabLst>
            </a:pPr>
            <a:r>
              <a:rPr sz="2600" spc="-5" dirty="0">
                <a:latin typeface="Arial"/>
                <a:cs typeface="Arial"/>
              </a:rPr>
              <a:t>p	_hat = 74/508 =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0.146</a:t>
            </a:r>
            <a:endParaRPr sz="2600">
              <a:latin typeface="Arial"/>
              <a:cs typeface="Arial"/>
            </a:endParaRPr>
          </a:p>
          <a:p>
            <a:pPr marL="195580">
              <a:lnSpc>
                <a:spcPts val="1520"/>
              </a:lnSpc>
            </a:pPr>
            <a:r>
              <a:rPr sz="1700" spc="15" dirty="0"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1096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900" y="4992115"/>
            <a:ext cx="8548370" cy="11068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530"/>
              </a:spcBef>
            </a:pPr>
            <a:r>
              <a:rPr sz="2600" b="1" spc="-5" dirty="0">
                <a:latin typeface="Arial"/>
                <a:cs typeface="Arial"/>
              </a:rPr>
              <a:t>Can </a:t>
            </a:r>
            <a:r>
              <a:rPr sz="2600" b="1" spc="-10" dirty="0">
                <a:latin typeface="Arial"/>
                <a:cs typeface="Arial"/>
              </a:rPr>
              <a:t>you conclude </a:t>
            </a:r>
            <a:r>
              <a:rPr sz="2600" b="1" spc="-5" dirty="0">
                <a:latin typeface="Arial"/>
                <a:cs typeface="Arial"/>
              </a:rPr>
              <a:t>that </a:t>
            </a:r>
            <a:r>
              <a:rPr sz="2600" b="1" spc="-10" dirty="0">
                <a:latin typeface="Arial"/>
                <a:cs typeface="Arial"/>
              </a:rPr>
              <a:t>the proportion of boys who </a:t>
            </a:r>
            <a:r>
              <a:rPr sz="2600" b="1" spc="-5" dirty="0">
                <a:latin typeface="Arial"/>
                <a:cs typeface="Arial"/>
              </a:rPr>
              <a:t>are  </a:t>
            </a:r>
            <a:r>
              <a:rPr sz="2600" b="1" spc="-10" dirty="0">
                <a:latin typeface="Arial"/>
                <a:cs typeface="Arial"/>
              </a:rPr>
              <a:t>overweight </a:t>
            </a:r>
            <a:r>
              <a:rPr sz="2600" b="1" spc="-5" dirty="0">
                <a:latin typeface="Arial"/>
                <a:cs typeface="Arial"/>
              </a:rPr>
              <a:t>differs </a:t>
            </a:r>
            <a:r>
              <a:rPr sz="2600" b="1" spc="-10" dirty="0">
                <a:latin typeface="Arial"/>
                <a:cs typeface="Arial"/>
              </a:rPr>
              <a:t>from the proportion of girls who </a:t>
            </a:r>
            <a:r>
              <a:rPr sz="2600" b="1" spc="-5" dirty="0">
                <a:latin typeface="Arial"/>
                <a:cs typeface="Arial"/>
              </a:rPr>
              <a:t>are  </a:t>
            </a:r>
            <a:r>
              <a:rPr sz="2600" b="1" spc="-10" dirty="0">
                <a:latin typeface="Arial"/>
                <a:cs typeface="Arial"/>
              </a:rPr>
              <a:t>overweight?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100" y="6198615"/>
            <a:ext cx="1665605" cy="54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0"/>
              </a:spcBef>
              <a:tabLst>
                <a:tab pos="463550" algn="l"/>
                <a:tab pos="1103630" algn="l"/>
              </a:tabLst>
            </a:pP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 p	-</a:t>
            </a:r>
            <a:r>
              <a:rPr sz="2600" b="1" spc="-4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p</a:t>
            </a:r>
            <a:endParaRPr sz="2600">
              <a:latin typeface="Arial"/>
              <a:cs typeface="Arial"/>
            </a:endParaRPr>
          </a:p>
          <a:p>
            <a:pPr marL="250190">
              <a:lnSpc>
                <a:spcPts val="1520"/>
              </a:lnSpc>
              <a:tabLst>
                <a:tab pos="865505" algn="l"/>
                <a:tab pos="1505585" algn="l"/>
              </a:tabLst>
            </a:pPr>
            <a:r>
              <a:rPr sz="1700" b="1" spc="15" dirty="0">
                <a:solidFill>
                  <a:srgbClr val="3465A4"/>
                </a:solidFill>
                <a:latin typeface="Arial"/>
                <a:cs typeface="Arial"/>
              </a:rPr>
              <a:t>0	X	Y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5803" y="6198615"/>
            <a:ext cx="3980179" cy="54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0"/>
              </a:spcBef>
              <a:tabLst>
                <a:tab pos="2174875" algn="l"/>
                <a:tab pos="2814955" algn="l"/>
                <a:tab pos="3511550" algn="l"/>
              </a:tabLst>
            </a:pP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= 0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versus</a:t>
            </a:r>
            <a:r>
              <a:rPr sz="260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 p	- p	≠</a:t>
            </a:r>
            <a:r>
              <a:rPr sz="2600" b="1" spc="-9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  <a:p>
            <a:pPr marL="1961514">
              <a:lnSpc>
                <a:spcPts val="1520"/>
              </a:lnSpc>
              <a:tabLst>
                <a:tab pos="2576830" algn="l"/>
                <a:tab pos="3216910" algn="l"/>
              </a:tabLst>
            </a:pPr>
            <a:r>
              <a:rPr sz="1700" b="1" spc="15" dirty="0">
                <a:solidFill>
                  <a:srgbClr val="3465A4"/>
                </a:solidFill>
                <a:latin typeface="Arial"/>
                <a:cs typeface="Arial"/>
              </a:rPr>
              <a:t>1	X	Y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6497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525524"/>
            <a:ext cx="281559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>
                <a:latin typeface="Arial"/>
                <a:cs typeface="Arial"/>
              </a:rPr>
              <a:t>Pooled</a:t>
            </a:r>
            <a:r>
              <a:rPr sz="2650" spc="-45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proportion,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2033523"/>
            <a:ext cx="60236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>
                <a:latin typeface="Arial"/>
                <a:cs typeface="Arial"/>
              </a:rPr>
              <a:t>p_hat =(87 </a:t>
            </a:r>
            <a:r>
              <a:rPr sz="2650" spc="20" dirty="0">
                <a:latin typeface="Arial"/>
                <a:cs typeface="Arial"/>
              </a:rPr>
              <a:t>+ </a:t>
            </a:r>
            <a:r>
              <a:rPr sz="2650" spc="15" dirty="0">
                <a:latin typeface="Arial"/>
                <a:cs typeface="Arial"/>
              </a:rPr>
              <a:t>74)/(546 </a:t>
            </a:r>
            <a:r>
              <a:rPr sz="2650" spc="20" dirty="0">
                <a:latin typeface="Arial"/>
                <a:cs typeface="Arial"/>
              </a:rPr>
              <a:t>+ </a:t>
            </a:r>
            <a:r>
              <a:rPr sz="2650" spc="15" dirty="0">
                <a:latin typeface="Arial"/>
                <a:cs typeface="Arial"/>
              </a:rPr>
              <a:t>508) </a:t>
            </a:r>
            <a:r>
              <a:rPr sz="2650" spc="20" dirty="0">
                <a:latin typeface="Arial"/>
                <a:cs typeface="Arial"/>
              </a:rPr>
              <a:t>=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0.15275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26784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100" y="2554223"/>
            <a:ext cx="199834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-10" dirty="0">
                <a:latin typeface="Arial"/>
                <a:cs typeface="Arial"/>
              </a:rPr>
              <a:t>Test-statistic: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42278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100" y="4103623"/>
            <a:ext cx="3592829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>
                <a:latin typeface="Arial"/>
                <a:cs typeface="Arial"/>
              </a:rPr>
              <a:t>Since </a:t>
            </a:r>
            <a:r>
              <a:rPr sz="2650" spc="10" dirty="0">
                <a:latin typeface="Arial"/>
                <a:cs typeface="Arial"/>
              </a:rPr>
              <a:t>its </a:t>
            </a:r>
            <a:r>
              <a:rPr sz="2650" spc="15" dirty="0">
                <a:latin typeface="Arial"/>
                <a:cs typeface="Arial"/>
              </a:rPr>
              <a:t>two </a:t>
            </a:r>
            <a:r>
              <a:rPr sz="2650" spc="10" dirty="0">
                <a:latin typeface="Arial"/>
                <a:cs typeface="Arial"/>
              </a:rPr>
              <a:t>tailed</a:t>
            </a:r>
            <a:r>
              <a:rPr sz="2650" spc="-30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test,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" y="4500575"/>
            <a:ext cx="8872855" cy="10668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50" spc="25" dirty="0">
                <a:latin typeface="Arial"/>
                <a:cs typeface="Arial"/>
              </a:rPr>
              <a:t>P </a:t>
            </a:r>
            <a:r>
              <a:rPr sz="2650" spc="20" dirty="0">
                <a:latin typeface="Arial"/>
                <a:cs typeface="Arial"/>
              </a:rPr>
              <a:t>= P(Z &lt; </a:t>
            </a:r>
            <a:r>
              <a:rPr sz="2650" spc="15" dirty="0">
                <a:latin typeface="Arial"/>
                <a:cs typeface="Arial"/>
              </a:rPr>
              <a:t>-0.62) </a:t>
            </a:r>
            <a:r>
              <a:rPr sz="2650" spc="20" dirty="0">
                <a:latin typeface="Arial"/>
                <a:cs typeface="Arial"/>
              </a:rPr>
              <a:t>+ P(Z &gt; </a:t>
            </a:r>
            <a:r>
              <a:rPr sz="2650" spc="15" dirty="0">
                <a:latin typeface="Arial"/>
                <a:cs typeface="Arial"/>
              </a:rPr>
              <a:t>0.62 )= 0.2676 </a:t>
            </a:r>
            <a:r>
              <a:rPr sz="2650" spc="20" dirty="0">
                <a:latin typeface="Arial"/>
                <a:cs typeface="Arial"/>
              </a:rPr>
              <a:t>+ </a:t>
            </a:r>
            <a:r>
              <a:rPr sz="2650" spc="15" dirty="0">
                <a:latin typeface="Arial"/>
                <a:cs typeface="Arial"/>
              </a:rPr>
              <a:t>0.2676 </a:t>
            </a:r>
            <a:r>
              <a:rPr sz="2650" spc="20" dirty="0">
                <a:latin typeface="Arial"/>
                <a:cs typeface="Arial"/>
              </a:rPr>
              <a:t>=</a:t>
            </a:r>
            <a:r>
              <a:rPr sz="2650" spc="-155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0.5352</a:t>
            </a:r>
            <a:endParaRPr sz="26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919"/>
              </a:spcBef>
              <a:buSzPct val="45283"/>
              <a:buFont typeface="Trebuchet MS"/>
              <a:buChar char="●"/>
              <a:tabLst>
                <a:tab pos="292100" algn="l"/>
              </a:tabLst>
            </a:pPr>
            <a:r>
              <a:rPr sz="2650" spc="15" dirty="0">
                <a:latin typeface="Arial"/>
                <a:cs typeface="Arial"/>
              </a:rPr>
              <a:t>Since </a:t>
            </a:r>
            <a:r>
              <a:rPr sz="2650" spc="25" dirty="0">
                <a:latin typeface="Arial"/>
                <a:cs typeface="Arial"/>
              </a:rPr>
              <a:t>P </a:t>
            </a:r>
            <a:r>
              <a:rPr sz="2650" spc="20" dirty="0">
                <a:latin typeface="Arial"/>
                <a:cs typeface="Arial"/>
              </a:rPr>
              <a:t>&gt; </a:t>
            </a:r>
            <a:r>
              <a:rPr sz="2650" spc="15" dirty="0">
                <a:latin typeface="Arial"/>
                <a:cs typeface="Arial"/>
              </a:rPr>
              <a:t>0.05 </a:t>
            </a:r>
            <a:r>
              <a:rPr sz="2650" spc="20" dirty="0">
                <a:latin typeface="Arial"/>
                <a:cs typeface="Arial"/>
              </a:rPr>
              <a:t>=&gt; </a:t>
            </a:r>
            <a:r>
              <a:rPr sz="2650" dirty="0">
                <a:latin typeface="Arial"/>
                <a:cs typeface="Arial"/>
              </a:rPr>
              <a:t>We </a:t>
            </a:r>
            <a:r>
              <a:rPr sz="2650" spc="15" dirty="0">
                <a:latin typeface="Arial"/>
                <a:cs typeface="Arial"/>
              </a:rPr>
              <a:t>cannot reject</a:t>
            </a:r>
            <a:r>
              <a:rPr sz="2650" spc="-90" dirty="0">
                <a:latin typeface="Arial"/>
                <a:cs typeface="Arial"/>
              </a:rPr>
              <a:t> </a:t>
            </a:r>
            <a:r>
              <a:rPr sz="2650" b="1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700" b="1" baseline="-35493" dirty="0">
                <a:solidFill>
                  <a:srgbClr val="3465A4"/>
                </a:solidFill>
                <a:latin typeface="Arial"/>
                <a:cs typeface="Arial"/>
              </a:rPr>
              <a:t>0.</a:t>
            </a:r>
            <a:endParaRPr sz="2700" baseline="-3549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58788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100" y="5754623"/>
            <a:ext cx="8672195" cy="11722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465"/>
              </a:spcBef>
            </a:pPr>
            <a:r>
              <a:rPr sz="2650" spc="20" dirty="0">
                <a:latin typeface="Arial"/>
                <a:cs typeface="Arial"/>
              </a:rPr>
              <a:t>Hence </a:t>
            </a:r>
            <a:r>
              <a:rPr sz="2650" spc="15" dirty="0">
                <a:latin typeface="Arial"/>
                <a:cs typeface="Arial"/>
              </a:rPr>
              <a:t>cannot conclude </a:t>
            </a:r>
            <a:r>
              <a:rPr sz="2650" spc="10" dirty="0">
                <a:latin typeface="Arial"/>
                <a:cs typeface="Arial"/>
              </a:rPr>
              <a:t>that </a:t>
            </a:r>
            <a:r>
              <a:rPr sz="2650" spc="15" dirty="0">
                <a:latin typeface="Arial"/>
                <a:cs typeface="Arial"/>
              </a:rPr>
              <a:t>the proportion of </a:t>
            </a:r>
            <a:r>
              <a:rPr sz="2650" spc="20" dirty="0">
                <a:latin typeface="Arial"/>
                <a:cs typeface="Arial"/>
              </a:rPr>
              <a:t>boys who  </a:t>
            </a:r>
            <a:r>
              <a:rPr sz="2650" spc="15" dirty="0">
                <a:latin typeface="Arial"/>
                <a:cs typeface="Arial"/>
              </a:rPr>
              <a:t>are overweight </a:t>
            </a:r>
            <a:r>
              <a:rPr sz="2650" spc="5" dirty="0">
                <a:latin typeface="Arial"/>
                <a:cs typeface="Arial"/>
              </a:rPr>
              <a:t>differs </a:t>
            </a:r>
            <a:r>
              <a:rPr sz="2650" spc="15" dirty="0">
                <a:latin typeface="Arial"/>
                <a:cs typeface="Arial"/>
              </a:rPr>
              <a:t>from the proportion of </a:t>
            </a:r>
            <a:r>
              <a:rPr sz="2650" spc="10" dirty="0">
                <a:latin typeface="Arial"/>
                <a:cs typeface="Arial"/>
              </a:rPr>
              <a:t>girls </a:t>
            </a:r>
            <a:r>
              <a:rPr sz="2650" spc="20" dirty="0">
                <a:latin typeface="Arial"/>
                <a:cs typeface="Arial"/>
              </a:rPr>
              <a:t>who </a:t>
            </a:r>
            <a:r>
              <a:rPr sz="2650" spc="15" dirty="0">
                <a:latin typeface="Arial"/>
                <a:cs typeface="Arial"/>
              </a:rPr>
              <a:t>are  overweight</a:t>
            </a:r>
            <a:endParaRPr sz="2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700" y="3162300"/>
            <a:ext cx="79502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8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4963159"/>
            <a:ext cx="4544695" cy="10668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45" dirty="0">
                <a:latin typeface="Times New Roman"/>
                <a:cs typeface="Times New Roman"/>
              </a:rPr>
              <a:t>Test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difference </a:t>
            </a:r>
            <a:r>
              <a:rPr sz="2400" dirty="0">
                <a:latin typeface="Times New Roman"/>
                <a:cs typeface="Times New Roman"/>
              </a:rPr>
              <a:t>= 0 (vs &lt;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Times New Roman"/>
                <a:cs typeface="Times New Roman"/>
              </a:rPr>
              <a:t>What can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say about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P-value?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645" y="1980664"/>
            <a:ext cx="8510560" cy="2870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546100"/>
            <a:ext cx="6141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1(a) :</a:t>
            </a:r>
            <a:r>
              <a:rPr spc="-9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737600" cy="33451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1) A new </a:t>
            </a:r>
            <a:r>
              <a:rPr sz="3200" spc="-5" dirty="0">
                <a:latin typeface="Arial"/>
                <a:cs typeface="Arial"/>
              </a:rPr>
              <a:t>type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battery </a:t>
            </a:r>
            <a:r>
              <a:rPr sz="3200" dirty="0">
                <a:latin typeface="Arial"/>
                <a:cs typeface="Arial"/>
              </a:rPr>
              <a:t>will be </a:t>
            </a:r>
            <a:r>
              <a:rPr sz="3200" spc="-5" dirty="0">
                <a:latin typeface="Arial"/>
                <a:cs typeface="Arial"/>
              </a:rPr>
              <a:t>installed </a:t>
            </a:r>
            <a:r>
              <a:rPr sz="3200" dirty="0">
                <a:latin typeface="Arial"/>
                <a:cs typeface="Arial"/>
              </a:rPr>
              <a:t>in heart  </a:t>
            </a:r>
            <a:r>
              <a:rPr sz="3200" spc="-5" dirty="0">
                <a:latin typeface="Arial"/>
                <a:cs typeface="Arial"/>
              </a:rPr>
              <a:t>pacemakers </a:t>
            </a:r>
            <a:r>
              <a:rPr sz="3200" dirty="0">
                <a:latin typeface="Arial"/>
                <a:cs typeface="Arial"/>
              </a:rPr>
              <a:t>if it can be shown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have 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mean  </a:t>
            </a:r>
            <a:r>
              <a:rPr sz="3200" spc="-5" dirty="0">
                <a:latin typeface="Arial"/>
                <a:cs typeface="Arial"/>
              </a:rPr>
              <a:t>lifetime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greater than </a:t>
            </a:r>
            <a:r>
              <a:rPr sz="3200" dirty="0">
                <a:latin typeface="Arial"/>
                <a:cs typeface="Arial"/>
              </a:rPr>
              <a:t>eight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years.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3644900" marR="3392804" algn="ctr">
              <a:lnSpc>
                <a:spcPct val="148400"/>
              </a:lnSpc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b="1" dirty="0">
                <a:latin typeface="Arial"/>
                <a:cs typeface="Arial"/>
              </a:rPr>
              <a:t>µ </a:t>
            </a:r>
            <a:r>
              <a:rPr sz="3200" dirty="0">
                <a:latin typeface="Arial"/>
                <a:cs typeface="Arial"/>
              </a:rPr>
              <a:t>≤ 8 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b="1" dirty="0">
                <a:latin typeface="Arial"/>
                <a:cs typeface="Arial"/>
              </a:rPr>
              <a:t>µ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&gt;8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879725" algn="l"/>
              </a:tabLst>
            </a:pPr>
            <a:r>
              <a:rPr spc="-5" dirty="0"/>
              <a:t>Problem</a:t>
            </a:r>
            <a:r>
              <a:rPr dirty="0"/>
              <a:t> 4	:</a:t>
            </a:r>
            <a:r>
              <a:rPr spc="-8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4963159"/>
            <a:ext cx="8832850" cy="15875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45" dirty="0">
                <a:latin typeface="Times New Roman"/>
                <a:cs typeface="Times New Roman"/>
              </a:rPr>
              <a:t>Test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difference </a:t>
            </a:r>
            <a:r>
              <a:rPr sz="2400" dirty="0">
                <a:latin typeface="Times New Roman"/>
                <a:cs typeface="Times New Roman"/>
              </a:rPr>
              <a:t>= 0 (vs &lt;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4100"/>
              </a:lnSpc>
              <a:spcBef>
                <a:spcPts val="340"/>
              </a:spcBef>
            </a:pPr>
            <a:r>
              <a:rPr sz="2400" spc="-5" dirty="0">
                <a:latin typeface="Times New Roman"/>
                <a:cs typeface="Times New Roman"/>
              </a:rPr>
              <a:t>What can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say about the P-value? </a:t>
            </a:r>
            <a:r>
              <a:rPr sz="2400" b="1" spc="-5" dirty="0">
                <a:latin typeface="Times New Roman"/>
                <a:cs typeface="Times New Roman"/>
              </a:rPr>
              <a:t>Since </a:t>
            </a:r>
            <a:r>
              <a:rPr sz="2400" b="1" dirty="0">
                <a:latin typeface="Times New Roman"/>
                <a:cs typeface="Times New Roman"/>
              </a:rPr>
              <a:t>the 95% </a:t>
            </a:r>
            <a:r>
              <a:rPr sz="2400" b="1" spc="-5" dirty="0">
                <a:latin typeface="Times New Roman"/>
                <a:cs typeface="Times New Roman"/>
              </a:rPr>
              <a:t>Upper </a:t>
            </a:r>
            <a:r>
              <a:rPr sz="2400" b="1" spc="-15" dirty="0">
                <a:latin typeface="Times New Roman"/>
                <a:cs typeface="Times New Roman"/>
              </a:rPr>
              <a:t>confidence  </a:t>
            </a:r>
            <a:r>
              <a:rPr sz="2400" b="1" dirty="0">
                <a:latin typeface="Times New Roman"/>
                <a:cs typeface="Times New Roman"/>
              </a:rPr>
              <a:t>bound </a:t>
            </a:r>
            <a:r>
              <a:rPr sz="2400" b="1" spc="-5" dirty="0">
                <a:latin typeface="Times New Roman"/>
                <a:cs typeface="Times New Roman"/>
              </a:rPr>
              <a:t>covers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value </a:t>
            </a:r>
            <a:r>
              <a:rPr sz="2400" b="1" dirty="0">
                <a:latin typeface="Times New Roman"/>
                <a:cs typeface="Times New Roman"/>
              </a:rPr>
              <a:t>0; </a:t>
            </a:r>
            <a:r>
              <a:rPr sz="2400" b="1" spc="-5" dirty="0">
                <a:latin typeface="Times New Roman"/>
                <a:cs typeface="Times New Roman"/>
              </a:rPr>
              <a:t>P-value </a:t>
            </a:r>
            <a:r>
              <a:rPr sz="2400" b="1" dirty="0">
                <a:latin typeface="Times New Roman"/>
                <a:cs typeface="Times New Roman"/>
              </a:rPr>
              <a:t>&gt;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0.05.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645" y="1980664"/>
            <a:ext cx="8510560" cy="2870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8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4963159"/>
            <a:ext cx="4544695" cy="1066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400"/>
              </a:lnSpc>
              <a:spcBef>
                <a:spcPts val="95"/>
              </a:spcBef>
            </a:pPr>
            <a:r>
              <a:rPr sz="2400" spc="-45" dirty="0">
                <a:latin typeface="Times New Roman"/>
                <a:cs typeface="Times New Roman"/>
              </a:rPr>
              <a:t>Test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difference </a:t>
            </a:r>
            <a:r>
              <a:rPr sz="2400" dirty="0">
                <a:latin typeface="Times New Roman"/>
                <a:cs typeface="Times New Roman"/>
              </a:rPr>
              <a:t>= 0 (vs not = 0)  </a:t>
            </a:r>
            <a:r>
              <a:rPr sz="2400" spc="-5" dirty="0">
                <a:latin typeface="Times New Roman"/>
                <a:cs typeface="Times New Roman"/>
              </a:rPr>
              <a:t>What can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say about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P-value?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074" y="2028070"/>
            <a:ext cx="8605877" cy="2793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879725" algn="l"/>
              </a:tabLst>
            </a:pPr>
            <a:r>
              <a:rPr spc="-5" dirty="0"/>
              <a:t>Problem</a:t>
            </a:r>
            <a:r>
              <a:rPr dirty="0"/>
              <a:t> 5	:</a:t>
            </a:r>
            <a:r>
              <a:rPr spc="-8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4963159"/>
            <a:ext cx="8837295" cy="15875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45" dirty="0">
                <a:latin typeface="Times New Roman"/>
                <a:cs typeface="Times New Roman"/>
              </a:rPr>
              <a:t>Test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difference </a:t>
            </a:r>
            <a:r>
              <a:rPr sz="2400" dirty="0">
                <a:latin typeface="Times New Roman"/>
                <a:cs typeface="Times New Roman"/>
              </a:rPr>
              <a:t>= 0 (vs not =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4100"/>
              </a:lnSpc>
              <a:spcBef>
                <a:spcPts val="340"/>
              </a:spcBef>
            </a:pPr>
            <a:r>
              <a:rPr sz="2400" spc="-5" dirty="0">
                <a:latin typeface="Times New Roman"/>
                <a:cs typeface="Times New Roman"/>
              </a:rPr>
              <a:t>What can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say about the P-value? </a:t>
            </a:r>
            <a:r>
              <a:rPr sz="2400" b="1" spc="-5" dirty="0">
                <a:latin typeface="Times New Roman"/>
                <a:cs typeface="Times New Roman"/>
              </a:rPr>
              <a:t>Since </a:t>
            </a:r>
            <a:r>
              <a:rPr sz="2400" b="1" dirty="0">
                <a:latin typeface="Times New Roman"/>
                <a:cs typeface="Times New Roman"/>
              </a:rPr>
              <a:t>the 95% CI </a:t>
            </a:r>
            <a:r>
              <a:rPr sz="2400" b="1" spc="-5" dirty="0">
                <a:latin typeface="Times New Roman"/>
                <a:cs typeface="Times New Roman"/>
              </a:rPr>
              <a:t>does </a:t>
            </a:r>
            <a:r>
              <a:rPr sz="2400" b="1" dirty="0">
                <a:latin typeface="Times New Roman"/>
                <a:cs typeface="Times New Roman"/>
              </a:rPr>
              <a:t>not </a:t>
            </a:r>
            <a:r>
              <a:rPr sz="2400" b="1" spc="-5" dirty="0">
                <a:latin typeface="Times New Roman"/>
                <a:cs typeface="Times New Roman"/>
              </a:rPr>
              <a:t>cover 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value </a:t>
            </a:r>
            <a:r>
              <a:rPr sz="2400" b="1" dirty="0">
                <a:latin typeface="Times New Roman"/>
                <a:cs typeface="Times New Roman"/>
              </a:rPr>
              <a:t>0; </a:t>
            </a:r>
            <a:r>
              <a:rPr sz="2400" b="1" spc="-5" dirty="0">
                <a:latin typeface="Times New Roman"/>
                <a:cs typeface="Times New Roman"/>
              </a:rPr>
              <a:t>P-value &lt;=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0.05.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074" y="2028070"/>
            <a:ext cx="8605877" cy="2793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2032000"/>
            <a:ext cx="2706370" cy="23876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12800" marR="803275" algn="ctr">
              <a:lnSpc>
                <a:spcPts val="4600"/>
              </a:lnSpc>
              <a:spcBef>
                <a:spcPts val="420"/>
              </a:spcBef>
            </a:pPr>
            <a:r>
              <a:rPr sz="4000" spc="-370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sts  </a:t>
            </a:r>
            <a:r>
              <a:rPr sz="4000" spc="-5" dirty="0">
                <a:latin typeface="Times New Roman"/>
                <a:cs typeface="Times New Roman"/>
              </a:rPr>
              <a:t>with</a:t>
            </a:r>
            <a:endParaRPr sz="4000">
              <a:latin typeface="Times New Roman"/>
              <a:cs typeface="Times New Roman"/>
            </a:endParaRPr>
          </a:p>
          <a:p>
            <a:pPr marL="12065" marR="5080" indent="-3810" algn="ctr">
              <a:lnSpc>
                <a:spcPts val="4600"/>
              </a:lnSpc>
            </a:pPr>
            <a:r>
              <a:rPr sz="4000" spc="-15" dirty="0">
                <a:latin typeface="Times New Roman"/>
                <a:cs typeface="Times New Roman"/>
              </a:rPr>
              <a:t>Paired </a:t>
            </a:r>
            <a:r>
              <a:rPr sz="4000" dirty="0">
                <a:latin typeface="Times New Roman"/>
                <a:cs typeface="Times New Roman"/>
              </a:rPr>
              <a:t>Data  </a:t>
            </a:r>
            <a:r>
              <a:rPr sz="4000" spc="-5" dirty="0">
                <a:latin typeface="Times New Roman"/>
                <a:cs typeface="Times New Roman"/>
              </a:rPr>
              <a:t>(Section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6.8)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65" y="139582"/>
            <a:ext cx="9802024" cy="6680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0300" y="2413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Pr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obl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em	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138427"/>
            <a:ext cx="8439785" cy="13544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2900" marR="5080" indent="-330200">
              <a:lnSpc>
                <a:spcPct val="90100"/>
              </a:lnSpc>
              <a:spcBef>
                <a:spcPts val="505"/>
              </a:spcBef>
            </a:pPr>
            <a:r>
              <a:rPr sz="3100" spc="15" dirty="0">
                <a:latin typeface="Arial"/>
                <a:cs typeface="Arial"/>
              </a:rPr>
              <a:t>Given the data, </a:t>
            </a:r>
            <a:r>
              <a:rPr sz="3100" spc="20" dirty="0">
                <a:latin typeface="Arial"/>
                <a:cs typeface="Arial"/>
              </a:rPr>
              <a:t>Can we </a:t>
            </a:r>
            <a:r>
              <a:rPr sz="3100" spc="15" dirty="0">
                <a:latin typeface="Arial"/>
                <a:cs typeface="Arial"/>
              </a:rPr>
              <a:t>conclude </a:t>
            </a:r>
            <a:r>
              <a:rPr sz="3100" spc="10" dirty="0">
                <a:latin typeface="Arial"/>
                <a:cs typeface="Arial"/>
              </a:rPr>
              <a:t>that </a:t>
            </a:r>
            <a:r>
              <a:rPr sz="3100" spc="15" dirty="0">
                <a:latin typeface="Arial"/>
                <a:cs typeface="Arial"/>
              </a:rPr>
              <a:t>the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20" dirty="0">
                <a:latin typeface="Arial"/>
                <a:cs typeface="Arial"/>
              </a:rPr>
              <a:t>mean  </a:t>
            </a:r>
            <a:r>
              <a:rPr sz="3100" spc="10" dirty="0">
                <a:latin typeface="Arial"/>
                <a:cs typeface="Arial"/>
              </a:rPr>
              <a:t>level </a:t>
            </a:r>
            <a:r>
              <a:rPr sz="3100" spc="15" dirty="0">
                <a:latin typeface="Arial"/>
                <a:cs typeface="Arial"/>
              </a:rPr>
              <a:t>of emissions </a:t>
            </a:r>
            <a:r>
              <a:rPr sz="3100" spc="10" dirty="0">
                <a:latin typeface="Arial"/>
                <a:cs typeface="Arial"/>
              </a:rPr>
              <a:t>is </a:t>
            </a:r>
            <a:r>
              <a:rPr sz="3100" spc="15" dirty="0">
                <a:latin typeface="Arial"/>
                <a:cs typeface="Arial"/>
              </a:rPr>
              <a:t>less </a:t>
            </a:r>
            <a:r>
              <a:rPr sz="3100" spc="10" dirty="0">
                <a:latin typeface="Arial"/>
                <a:cs typeface="Arial"/>
              </a:rPr>
              <a:t>for </a:t>
            </a:r>
            <a:r>
              <a:rPr sz="3100" spc="15" dirty="0">
                <a:latin typeface="Arial"/>
                <a:cs typeface="Arial"/>
              </a:rPr>
              <a:t>highway driving  than </a:t>
            </a:r>
            <a:r>
              <a:rPr sz="3100" spc="10" dirty="0">
                <a:latin typeface="Arial"/>
                <a:cs typeface="Arial"/>
              </a:rPr>
              <a:t>for </a:t>
            </a:r>
            <a:r>
              <a:rPr sz="3100" spc="15" dirty="0">
                <a:latin typeface="Arial"/>
                <a:cs typeface="Arial"/>
              </a:rPr>
              <a:t>stop-and-go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driving?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654" y="2844800"/>
            <a:ext cx="882134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860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713483"/>
            <a:ext cx="643953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latin typeface="Arial"/>
                <a:cs typeface="Arial"/>
              </a:rPr>
              <a:t>The null and alternate hypotheses 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003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2856483"/>
            <a:ext cx="316738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latin typeface="Arial"/>
                <a:cs typeface="Arial"/>
              </a:rPr>
              <a:t>The test statistic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7048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2763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4445203"/>
            <a:ext cx="8499475" cy="19685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000" dirty="0">
                <a:latin typeface="Arial"/>
                <a:cs typeface="Arial"/>
              </a:rPr>
              <a:t>=&gt; </a:t>
            </a:r>
            <a:r>
              <a:rPr sz="3000" spc="5" dirty="0">
                <a:latin typeface="Arial"/>
                <a:cs typeface="Arial"/>
              </a:rPr>
              <a:t>P </a:t>
            </a:r>
            <a:r>
              <a:rPr sz="3000" dirty="0">
                <a:latin typeface="Arial"/>
                <a:cs typeface="Arial"/>
              </a:rPr>
              <a:t>= P(t &gt; 1.897) ≈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0.050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87500"/>
              </a:lnSpc>
              <a:spcBef>
                <a:spcPts val="1350"/>
              </a:spcBef>
              <a:tabLst>
                <a:tab pos="861694" algn="l"/>
              </a:tabLst>
            </a:pPr>
            <a:r>
              <a:rPr sz="3000" dirty="0">
                <a:latin typeface="Arial"/>
                <a:cs typeface="Arial"/>
              </a:rPr>
              <a:t>Hence </a:t>
            </a:r>
            <a:r>
              <a:rPr sz="3000" spc="5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can reject null hypothesis and conclude  that	</a:t>
            </a:r>
            <a:r>
              <a:rPr sz="3000" spc="5" dirty="0">
                <a:latin typeface="Arial"/>
                <a:cs typeface="Arial"/>
              </a:rPr>
              <a:t>mean </a:t>
            </a:r>
            <a:r>
              <a:rPr sz="3000" dirty="0">
                <a:latin typeface="Arial"/>
                <a:cs typeface="Arial"/>
              </a:rPr>
              <a:t>level of emissions is less for highway  driving than for stop-and-go driving.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9000" y="2273300"/>
            <a:ext cx="55499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9500" y="3458935"/>
            <a:ext cx="48133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1713" y="2349500"/>
            <a:ext cx="9422177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28723"/>
            <a:ext cx="8834755" cy="22644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2900" marR="5080" indent="-330200">
              <a:lnSpc>
                <a:spcPct val="90600"/>
              </a:lnSpc>
              <a:spcBef>
                <a:spcPts val="434"/>
              </a:spcBef>
            </a:pPr>
            <a:r>
              <a:rPr sz="2650" spc="-30" dirty="0">
                <a:latin typeface="Arial"/>
                <a:cs typeface="Arial"/>
              </a:rPr>
              <a:t>Two </a:t>
            </a:r>
            <a:r>
              <a:rPr sz="2650" spc="15" dirty="0">
                <a:latin typeface="Arial"/>
                <a:cs typeface="Arial"/>
              </a:rPr>
              <a:t>microprocessors are </a:t>
            </a:r>
            <a:r>
              <a:rPr sz="2650" spc="20" dirty="0">
                <a:latin typeface="Arial"/>
                <a:cs typeface="Arial"/>
              </a:rPr>
              <a:t>compared on a sample </a:t>
            </a:r>
            <a:r>
              <a:rPr sz="2650" spc="15" dirty="0">
                <a:latin typeface="Arial"/>
                <a:cs typeface="Arial"/>
              </a:rPr>
              <a:t>of six  </a:t>
            </a:r>
            <a:r>
              <a:rPr sz="2650" spc="20" dirty="0">
                <a:latin typeface="Arial"/>
                <a:cs typeface="Arial"/>
              </a:rPr>
              <a:t>benchmark codes </a:t>
            </a:r>
            <a:r>
              <a:rPr sz="2650" spc="10" dirty="0">
                <a:latin typeface="Arial"/>
                <a:cs typeface="Arial"/>
              </a:rPr>
              <a:t>to </a:t>
            </a:r>
            <a:r>
              <a:rPr sz="2650" spc="15" dirty="0">
                <a:latin typeface="Arial"/>
                <a:cs typeface="Arial"/>
              </a:rPr>
              <a:t>determine whether there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spc="20" dirty="0">
                <a:latin typeface="Arial"/>
                <a:cs typeface="Arial"/>
              </a:rPr>
              <a:t>a  </a:t>
            </a:r>
            <a:r>
              <a:rPr sz="2650" spc="10" dirty="0">
                <a:latin typeface="Arial"/>
                <a:cs typeface="Arial"/>
              </a:rPr>
              <a:t>difference in </a:t>
            </a:r>
            <a:r>
              <a:rPr sz="2650" spc="15" dirty="0">
                <a:latin typeface="Arial"/>
                <a:cs typeface="Arial"/>
              </a:rPr>
              <a:t>speed. </a:t>
            </a:r>
            <a:r>
              <a:rPr sz="2650" spc="20" dirty="0">
                <a:latin typeface="Arial"/>
                <a:cs typeface="Arial"/>
              </a:rPr>
              <a:t>The </a:t>
            </a:r>
            <a:r>
              <a:rPr sz="2650" spc="15" dirty="0">
                <a:latin typeface="Arial"/>
                <a:cs typeface="Arial"/>
              </a:rPr>
              <a:t>times </a:t>
            </a:r>
            <a:r>
              <a:rPr sz="2650" spc="10" dirty="0">
                <a:latin typeface="Arial"/>
                <a:cs typeface="Arial"/>
              </a:rPr>
              <a:t>(in </a:t>
            </a:r>
            <a:r>
              <a:rPr sz="2650" spc="15" dirty="0">
                <a:latin typeface="Arial"/>
                <a:cs typeface="Arial"/>
              </a:rPr>
              <a:t>seconds) </a:t>
            </a:r>
            <a:r>
              <a:rPr sz="2650" spc="20" dirty="0">
                <a:latin typeface="Arial"/>
                <a:cs typeface="Arial"/>
              </a:rPr>
              <a:t>used by  each </a:t>
            </a:r>
            <a:r>
              <a:rPr sz="2650" spc="15" dirty="0">
                <a:latin typeface="Arial"/>
                <a:cs typeface="Arial"/>
              </a:rPr>
              <a:t>processor </a:t>
            </a:r>
            <a:r>
              <a:rPr sz="2650" spc="20" dirty="0">
                <a:latin typeface="Arial"/>
                <a:cs typeface="Arial"/>
              </a:rPr>
              <a:t>on each code </a:t>
            </a:r>
            <a:r>
              <a:rPr sz="2650" spc="15" dirty="0">
                <a:latin typeface="Arial"/>
                <a:cs typeface="Arial"/>
              </a:rPr>
              <a:t>are given </a:t>
            </a:r>
            <a:r>
              <a:rPr sz="2650" spc="10" dirty="0">
                <a:latin typeface="Arial"/>
                <a:cs typeface="Arial"/>
              </a:rPr>
              <a:t>in </a:t>
            </a:r>
            <a:r>
              <a:rPr sz="2650" spc="15" dirty="0">
                <a:latin typeface="Arial"/>
                <a:cs typeface="Arial"/>
              </a:rPr>
              <a:t>the following  table. </a:t>
            </a:r>
            <a:r>
              <a:rPr sz="2650" b="1" spc="20" dirty="0">
                <a:latin typeface="Arial"/>
                <a:cs typeface="Arial"/>
              </a:rPr>
              <a:t>Can you </a:t>
            </a:r>
            <a:r>
              <a:rPr sz="2650" b="1" spc="15" dirty="0">
                <a:latin typeface="Arial"/>
                <a:cs typeface="Arial"/>
              </a:rPr>
              <a:t>conclude that the </a:t>
            </a:r>
            <a:r>
              <a:rPr sz="2650" b="1" spc="20" dirty="0">
                <a:latin typeface="Arial"/>
                <a:cs typeface="Arial"/>
              </a:rPr>
              <a:t>mean speeds </a:t>
            </a:r>
            <a:r>
              <a:rPr sz="2650" b="1" spc="15" dirty="0">
                <a:latin typeface="Arial"/>
                <a:cs typeface="Arial"/>
              </a:rPr>
              <a:t>of</a:t>
            </a:r>
            <a:r>
              <a:rPr sz="2650" b="1" spc="-80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the  </a:t>
            </a:r>
            <a:r>
              <a:rPr sz="2650" b="1" spc="20" dirty="0">
                <a:latin typeface="Arial"/>
                <a:cs typeface="Arial"/>
              </a:rPr>
              <a:t>two </a:t>
            </a:r>
            <a:r>
              <a:rPr sz="2650" b="1" spc="15" dirty="0">
                <a:latin typeface="Arial"/>
                <a:cs typeface="Arial"/>
              </a:rPr>
              <a:t>processors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differ?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1192" y="4419600"/>
            <a:ext cx="6147312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2600" y="7038590"/>
            <a:ext cx="1508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651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042" y="3009900"/>
            <a:ext cx="1818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Differences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6929" y="3035300"/>
            <a:ext cx="4091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200" algn="l"/>
                <a:tab pos="1948814" algn="l"/>
                <a:tab pos="2591435" algn="l"/>
                <a:tab pos="3426460" algn="l"/>
              </a:tabLst>
            </a:pPr>
            <a:r>
              <a:rPr sz="2600" dirty="0">
                <a:latin typeface="Arial"/>
                <a:cs typeface="Arial"/>
              </a:rPr>
              <a:t>3</a:t>
            </a:r>
            <a:r>
              <a:rPr sz="2600" spc="-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1	−1</a:t>
            </a:r>
            <a:r>
              <a:rPr sz="2600" spc="-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2	0</a:t>
            </a:r>
            <a:r>
              <a:rPr sz="2600" spc="-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4	−0</a:t>
            </a:r>
            <a:r>
              <a:rPr sz="2600" spc="-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4	−3</a:t>
            </a:r>
            <a:r>
              <a:rPr sz="2600" spc="-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8333" y="3035300"/>
            <a:ext cx="677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−7</a:t>
            </a:r>
            <a:r>
              <a:rPr sz="2600" spc="-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977900"/>
            <a:ext cx="7493000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3733800"/>
            <a:ext cx="621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D_bar = </a:t>
            </a:r>
            <a:r>
              <a:rPr sz="2800" spc="-5" dirty="0">
                <a:latin typeface="Arial"/>
                <a:cs typeface="Arial"/>
              </a:rPr>
              <a:t>−1.48333, </a:t>
            </a:r>
            <a:r>
              <a:rPr sz="2800" dirty="0">
                <a:latin typeface="Arial"/>
                <a:cs typeface="Arial"/>
              </a:rPr>
              <a:t>s D = </a:t>
            </a:r>
            <a:r>
              <a:rPr sz="2800" spc="-5" dirty="0">
                <a:latin typeface="Arial"/>
                <a:cs typeface="Arial"/>
              </a:rPr>
              <a:t>3.6625, </a:t>
            </a:r>
            <a:r>
              <a:rPr sz="2800" dirty="0">
                <a:latin typeface="Arial"/>
                <a:cs typeface="Arial"/>
              </a:rPr>
              <a:t>n =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498347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3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552957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3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100" y="4706620"/>
            <a:ext cx="731075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 = </a:t>
            </a:r>
            <a:r>
              <a:rPr sz="2800" spc="-5" dirty="0">
                <a:latin typeface="Arial"/>
                <a:cs typeface="Arial"/>
              </a:rPr>
              <a:t>(−1.48333 </a:t>
            </a:r>
            <a:r>
              <a:rPr sz="2800" dirty="0">
                <a:latin typeface="Arial"/>
                <a:cs typeface="Arial"/>
              </a:rPr>
              <a:t>− </a:t>
            </a:r>
            <a:r>
              <a:rPr sz="2800" spc="-5" dirty="0">
                <a:latin typeface="Arial"/>
                <a:cs typeface="Arial"/>
              </a:rPr>
              <a:t>0)/(3.6625/ sqrt(6))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−0.9921.  </a:t>
            </a:r>
            <a:r>
              <a:rPr sz="2800" dirty="0">
                <a:latin typeface="Arial"/>
                <a:cs typeface="Arial"/>
              </a:rPr>
              <a:t>P = P(t &lt; </a:t>
            </a:r>
            <a:r>
              <a:rPr sz="2800" spc="-5" dirty="0">
                <a:latin typeface="Arial"/>
                <a:cs typeface="Arial"/>
              </a:rPr>
              <a:t>-0.9921) </a:t>
            </a:r>
            <a:r>
              <a:rPr sz="2800" dirty="0">
                <a:latin typeface="Arial"/>
                <a:cs typeface="Arial"/>
              </a:rPr>
              <a:t>+ P(t &gt; </a:t>
            </a:r>
            <a:r>
              <a:rPr sz="2800" spc="-5" dirty="0">
                <a:latin typeface="Arial"/>
                <a:cs typeface="Arial"/>
              </a:rPr>
              <a:t>0.9921)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2133600">
              <a:lnSpc>
                <a:spcPct val="100000"/>
              </a:lnSpc>
              <a:spcBef>
                <a:spcPts val="1040"/>
              </a:spcBef>
            </a:pPr>
            <a:r>
              <a:rPr sz="2800" b="1" spc="-5" dirty="0">
                <a:latin typeface="Arial"/>
                <a:cs typeface="Arial"/>
              </a:rPr>
              <a:t>0.10 </a:t>
            </a:r>
            <a:r>
              <a:rPr sz="2800" b="1" dirty="0">
                <a:latin typeface="Arial"/>
                <a:cs typeface="Arial"/>
              </a:rPr>
              <a:t>&lt; P(t &gt; </a:t>
            </a:r>
            <a:r>
              <a:rPr sz="2800" b="1" spc="-5" dirty="0">
                <a:latin typeface="Arial"/>
                <a:cs typeface="Arial"/>
              </a:rPr>
              <a:t>0.9921) </a:t>
            </a:r>
            <a:r>
              <a:rPr sz="2800" b="1" dirty="0">
                <a:latin typeface="Arial"/>
                <a:cs typeface="Arial"/>
              </a:rPr>
              <a:t>&lt;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0.25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900" y="6515100"/>
            <a:ext cx="85693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=&gt; P &gt; </a:t>
            </a:r>
            <a:r>
              <a:rPr sz="2800" spc="-5" dirty="0">
                <a:latin typeface="Arial"/>
                <a:cs typeface="Arial"/>
              </a:rPr>
              <a:t>0.05, </a:t>
            </a:r>
            <a:r>
              <a:rPr sz="2800" dirty="0">
                <a:latin typeface="Arial"/>
                <a:cs typeface="Arial"/>
              </a:rPr>
              <a:t>Hence we cannot reject null </a:t>
            </a:r>
            <a:r>
              <a:rPr sz="2800" spc="-5" dirty="0">
                <a:latin typeface="Arial"/>
                <a:cs typeface="Arial"/>
              </a:rPr>
              <a:t>hypothesis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 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null and alt are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434" dirty="0">
                <a:latin typeface="Arial"/>
                <a:cs typeface="Arial"/>
              </a:rPr>
              <a:t>p</a:t>
            </a:r>
            <a:r>
              <a:rPr sz="2100" spc="-652" baseline="63492" dirty="0">
                <a:latin typeface="Arial"/>
                <a:cs typeface="Arial"/>
              </a:rPr>
              <a:t>P</a:t>
            </a:r>
            <a:r>
              <a:rPr sz="2800" spc="-434" dirty="0">
                <a:latin typeface="Arial"/>
                <a:cs typeface="Arial"/>
              </a:rPr>
              <a:t>l</a:t>
            </a:r>
            <a:r>
              <a:rPr sz="2100" spc="-652" baseline="63492" dirty="0">
                <a:latin typeface="Arial"/>
                <a:cs typeface="Arial"/>
              </a:rPr>
              <a:t>r</a:t>
            </a:r>
            <a:r>
              <a:rPr sz="2800" spc="-434" dirty="0">
                <a:latin typeface="Arial"/>
                <a:cs typeface="Arial"/>
              </a:rPr>
              <a:t>a</a:t>
            </a:r>
            <a:r>
              <a:rPr sz="2100" spc="-652" baseline="63492" dirty="0">
                <a:latin typeface="Arial"/>
                <a:cs typeface="Arial"/>
              </a:rPr>
              <a:t>of.</a:t>
            </a:r>
            <a:r>
              <a:rPr sz="2800" spc="-434" dirty="0">
                <a:latin typeface="Arial"/>
                <a:cs typeface="Arial"/>
              </a:rPr>
              <a:t>u</a:t>
            </a:r>
            <a:r>
              <a:rPr sz="2100" spc="-652" baseline="63492" dirty="0">
                <a:latin typeface="Arial"/>
                <a:cs typeface="Arial"/>
              </a:rPr>
              <a:t>P</a:t>
            </a:r>
            <a:r>
              <a:rPr sz="2800" spc="-434" dirty="0">
                <a:latin typeface="Arial"/>
                <a:cs typeface="Arial"/>
              </a:rPr>
              <a:t>s</a:t>
            </a:r>
            <a:r>
              <a:rPr sz="2100" spc="-652" baseline="63492" dirty="0">
                <a:latin typeface="Arial"/>
                <a:cs typeface="Arial"/>
              </a:rPr>
              <a:t>ree</a:t>
            </a:r>
            <a:r>
              <a:rPr sz="2800" spc="-434" dirty="0">
                <a:latin typeface="Arial"/>
                <a:cs typeface="Arial"/>
              </a:rPr>
              <a:t>ib</a:t>
            </a:r>
            <a:r>
              <a:rPr sz="2100" spc="-652" baseline="63492" dirty="0">
                <a:latin typeface="Arial"/>
                <a:cs typeface="Arial"/>
              </a:rPr>
              <a:t>t</a:t>
            </a:r>
            <a:r>
              <a:rPr sz="2100" spc="-7" baseline="63492" dirty="0">
                <a:latin typeface="Arial"/>
                <a:cs typeface="Arial"/>
              </a:rPr>
              <a:t> </a:t>
            </a:r>
            <a:r>
              <a:rPr sz="2100" spc="-494" baseline="63492" dirty="0">
                <a:latin typeface="Arial"/>
                <a:cs typeface="Arial"/>
              </a:rPr>
              <a:t>K</a:t>
            </a:r>
            <a:r>
              <a:rPr sz="2800" spc="-330" dirty="0">
                <a:latin typeface="Arial"/>
                <a:cs typeface="Arial"/>
              </a:rPr>
              <a:t>l</a:t>
            </a:r>
            <a:r>
              <a:rPr sz="2100" spc="-494" baseline="63492" dirty="0">
                <a:latin typeface="Arial"/>
                <a:cs typeface="Arial"/>
              </a:rPr>
              <a:t>a</a:t>
            </a:r>
            <a:r>
              <a:rPr sz="2800" spc="-330" dirty="0">
                <a:latin typeface="Arial"/>
                <a:cs typeface="Arial"/>
              </a:rPr>
              <a:t>e</a:t>
            </a:r>
            <a:r>
              <a:rPr sz="2100" spc="-494" baseline="63492" dirty="0">
                <a:latin typeface="Arial"/>
                <a:cs typeface="Arial"/>
              </a:rPr>
              <a:t>nw</a:t>
            </a:r>
            <a:r>
              <a:rPr sz="2800" spc="-330" dirty="0">
                <a:latin typeface="Arial"/>
                <a:cs typeface="Arial"/>
              </a:rPr>
              <a:t>.</a:t>
            </a:r>
            <a:r>
              <a:rPr sz="2100" spc="-494" baseline="63492" dirty="0">
                <a:latin typeface="Arial"/>
                <a:cs typeface="Arial"/>
              </a:rPr>
              <a:t>al</a:t>
            </a:r>
            <a:endParaRPr sz="2100" baseline="63492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8700" y="4140200"/>
            <a:ext cx="53340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546100"/>
            <a:ext cx="344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1(</a:t>
            </a:r>
            <a:r>
              <a:rPr spc="-5" dirty="0"/>
              <a:t>b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940800" cy="34975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189865" indent="-330200">
              <a:lnSpc>
                <a:spcPct val="89800"/>
              </a:lnSpc>
              <a:spcBef>
                <a:spcPts val="490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each </a:t>
            </a:r>
            <a:r>
              <a:rPr sz="3200" b="1" spc="-5" dirty="0">
                <a:latin typeface="Arial"/>
                <a:cs typeface="Arial"/>
              </a:rPr>
              <a:t>of the following situations, </a:t>
            </a:r>
            <a:r>
              <a:rPr sz="3200" b="1" dirty="0">
                <a:latin typeface="Arial"/>
                <a:cs typeface="Arial"/>
              </a:rPr>
              <a:t>state </a:t>
            </a:r>
            <a:r>
              <a:rPr sz="3200" b="1" spc="-5" dirty="0">
                <a:latin typeface="Arial"/>
                <a:cs typeface="Arial"/>
              </a:rPr>
              <a:t>the  most appropriate null hypothesis regarding  the population </a:t>
            </a:r>
            <a:r>
              <a:rPr sz="3200" b="1" dirty="0">
                <a:latin typeface="Arial"/>
                <a:cs typeface="Arial"/>
              </a:rPr>
              <a:t>mean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µ.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89800"/>
              </a:lnSpc>
              <a:spcBef>
                <a:spcPts val="2110"/>
              </a:spcBef>
            </a:pPr>
            <a:r>
              <a:rPr sz="3200" dirty="0">
                <a:latin typeface="Arial"/>
                <a:cs typeface="Arial"/>
              </a:rPr>
              <a:t>2) A new </a:t>
            </a:r>
            <a:r>
              <a:rPr sz="3200" spc="-5" dirty="0">
                <a:latin typeface="Arial"/>
                <a:cs typeface="Arial"/>
              </a:rPr>
              <a:t>material for manufacturing tires </a:t>
            </a:r>
            <a:r>
              <a:rPr sz="3200" dirty="0">
                <a:latin typeface="Arial"/>
                <a:cs typeface="Arial"/>
              </a:rPr>
              <a:t>will be  used if it can be shown </a:t>
            </a:r>
            <a:r>
              <a:rPr sz="3200" spc="-5" dirty="0">
                <a:latin typeface="Arial"/>
                <a:cs typeface="Arial"/>
              </a:rPr>
              <a:t>that the </a:t>
            </a:r>
            <a:r>
              <a:rPr sz="3200" dirty="0">
                <a:latin typeface="Arial"/>
                <a:cs typeface="Arial"/>
              </a:rPr>
              <a:t>mean </a:t>
            </a:r>
            <a:r>
              <a:rPr sz="3200" spc="-5" dirty="0">
                <a:latin typeface="Arial"/>
                <a:cs typeface="Arial"/>
              </a:rPr>
              <a:t>lifetime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the tires </a:t>
            </a:r>
            <a:r>
              <a:rPr sz="3200" dirty="0">
                <a:latin typeface="Arial"/>
                <a:cs typeface="Arial"/>
              </a:rPr>
              <a:t>will be more </a:t>
            </a:r>
            <a:r>
              <a:rPr sz="3200" spc="-5" dirty="0">
                <a:latin typeface="Arial"/>
                <a:cs typeface="Arial"/>
              </a:rPr>
              <a:t>than 60,000 </a:t>
            </a:r>
            <a:r>
              <a:rPr sz="3200" dirty="0">
                <a:latin typeface="Arial"/>
                <a:cs typeface="Arial"/>
              </a:rPr>
              <a:t>miles.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0" y="2527300"/>
            <a:ext cx="6771005" cy="15849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184400" marR="5080" indent="-2171700">
              <a:lnSpc>
                <a:spcPts val="5800"/>
              </a:lnSpc>
              <a:spcBef>
                <a:spcPts val="860"/>
              </a:spcBef>
              <a:tabLst>
                <a:tab pos="2261235" algn="l"/>
              </a:tabLst>
            </a:pPr>
            <a:r>
              <a:rPr sz="5400" spc="-5" dirty="0"/>
              <a:t>Errors		In</a:t>
            </a:r>
            <a:r>
              <a:rPr sz="5400" spc="-70" dirty="0"/>
              <a:t> </a:t>
            </a:r>
            <a:r>
              <a:rPr sz="5400" spc="-5" dirty="0"/>
              <a:t>Hypothesis  </a:t>
            </a:r>
            <a:r>
              <a:rPr sz="5400" spc="-60" dirty="0"/>
              <a:t>Testing</a:t>
            </a:r>
            <a:endParaRPr sz="540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546100"/>
            <a:ext cx="328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203707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3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296417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3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1892300"/>
            <a:ext cx="9157335" cy="17729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Arial"/>
                <a:cs typeface="Arial"/>
              </a:rPr>
              <a:t>Since a </a:t>
            </a:r>
            <a:r>
              <a:rPr sz="2800" spc="-5" dirty="0">
                <a:latin typeface="Arial"/>
                <a:cs typeface="Arial"/>
              </a:rPr>
              <a:t>fixed-level test results </a:t>
            </a:r>
            <a:r>
              <a:rPr sz="2800" dirty="0">
                <a:latin typeface="Arial"/>
                <a:cs typeface="Arial"/>
              </a:rPr>
              <a:t>in a </a:t>
            </a:r>
            <a:r>
              <a:rPr sz="2800" spc="-5" dirty="0">
                <a:latin typeface="Arial"/>
                <a:cs typeface="Arial"/>
              </a:rPr>
              <a:t>firm </a:t>
            </a:r>
            <a:r>
              <a:rPr sz="2800" dirty="0">
                <a:latin typeface="Arial"/>
                <a:cs typeface="Arial"/>
              </a:rPr>
              <a:t>decision,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a  chance </a:t>
            </a:r>
            <a:r>
              <a:rPr sz="2800" spc="-5" dirty="0">
                <a:latin typeface="Arial"/>
                <a:cs typeface="Arial"/>
              </a:rPr>
              <a:t>that the </a:t>
            </a:r>
            <a:r>
              <a:rPr sz="2800" dirty="0">
                <a:latin typeface="Arial"/>
                <a:cs typeface="Arial"/>
              </a:rPr>
              <a:t>decision could be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wrong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one.</a:t>
            </a:r>
            <a:endParaRPr sz="2800">
              <a:latin typeface="Arial"/>
              <a:cs typeface="Arial"/>
            </a:endParaRPr>
          </a:p>
          <a:p>
            <a:pPr marL="12700" marR="280670">
              <a:lnSpc>
                <a:spcPts val="3000"/>
              </a:lnSpc>
              <a:spcBef>
                <a:spcPts val="1400"/>
              </a:spcBef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exactly two </a:t>
            </a:r>
            <a:r>
              <a:rPr sz="2800" dirty="0">
                <a:latin typeface="Arial"/>
                <a:cs typeface="Arial"/>
              </a:rPr>
              <a:t>ways in which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decision can be  wrong: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500" y="395477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3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6500" y="4894579"/>
            <a:ext cx="1181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3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31492" rIns="0" bIns="0" rtlCol="0">
            <a:spAutoFit/>
          </a:bodyPr>
          <a:lstStyle/>
          <a:p>
            <a:pPr marL="988694" marR="538480">
              <a:lnSpc>
                <a:spcPct val="107100"/>
              </a:lnSpc>
              <a:spcBef>
                <a:spcPts val="100"/>
              </a:spcBef>
            </a:pPr>
            <a:r>
              <a:rPr sz="2800" spc="-5" dirty="0"/>
              <a:t>One </a:t>
            </a:r>
            <a:r>
              <a:rPr sz="2800" dirty="0"/>
              <a:t>can reject H</a:t>
            </a:r>
            <a:r>
              <a:rPr sz="2775" baseline="-28528" dirty="0"/>
              <a:t>0 </a:t>
            </a:r>
            <a:r>
              <a:rPr sz="2800" dirty="0"/>
              <a:t>when it is in </a:t>
            </a:r>
            <a:r>
              <a:rPr sz="2800" spc="-5" dirty="0"/>
              <a:t>fact true. This </a:t>
            </a:r>
            <a:r>
              <a:rPr sz="2800" dirty="0"/>
              <a:t>is  known as a </a:t>
            </a:r>
            <a:r>
              <a:rPr sz="2800" spc="-5" dirty="0"/>
              <a:t>type </a:t>
            </a:r>
            <a:r>
              <a:rPr sz="2800" dirty="0"/>
              <a:t>I</a:t>
            </a:r>
            <a:r>
              <a:rPr sz="2800" spc="-15" dirty="0"/>
              <a:t> </a:t>
            </a:r>
            <a:r>
              <a:rPr sz="2800" spc="-30" dirty="0"/>
              <a:t>error.</a:t>
            </a:r>
            <a:endParaRPr sz="2800"/>
          </a:p>
          <a:p>
            <a:pPr marL="988694" marR="5080">
              <a:lnSpc>
                <a:spcPct val="110100"/>
              </a:lnSpc>
              <a:spcBef>
                <a:spcPts val="100"/>
              </a:spcBef>
            </a:pPr>
            <a:r>
              <a:rPr sz="2800" spc="-55" dirty="0"/>
              <a:t>Or, </a:t>
            </a:r>
            <a:r>
              <a:rPr sz="2800" dirty="0"/>
              <a:t>one can </a:t>
            </a:r>
            <a:r>
              <a:rPr sz="2800" spc="-5" dirty="0"/>
              <a:t>fail to </a:t>
            </a:r>
            <a:r>
              <a:rPr sz="2800" dirty="0"/>
              <a:t>reject H</a:t>
            </a:r>
            <a:r>
              <a:rPr sz="2775" baseline="-28528" dirty="0"/>
              <a:t>0 </a:t>
            </a:r>
            <a:r>
              <a:rPr sz="2800" dirty="0"/>
              <a:t>when it is </a:t>
            </a:r>
            <a:r>
              <a:rPr sz="2800" spc="-5" dirty="0"/>
              <a:t>false. This </a:t>
            </a:r>
            <a:r>
              <a:rPr sz="2800" dirty="0"/>
              <a:t>is  known as a </a:t>
            </a:r>
            <a:r>
              <a:rPr sz="2800" spc="-5" dirty="0"/>
              <a:t>type II</a:t>
            </a:r>
            <a:r>
              <a:rPr sz="2800" spc="-15" dirty="0"/>
              <a:t> </a:t>
            </a:r>
            <a:r>
              <a:rPr sz="2800" spc="-30" dirty="0"/>
              <a:t>error.</a:t>
            </a:r>
            <a:endParaRPr sz="280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20700"/>
            <a:ext cx="8858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9560" algn="l"/>
                <a:tab pos="3490595" algn="l"/>
                <a:tab pos="6049645" algn="l"/>
              </a:tabLst>
            </a:pPr>
            <a:r>
              <a:rPr sz="4800" spc="-95" dirty="0"/>
              <a:t>Type	</a:t>
            </a:r>
            <a:r>
              <a:rPr sz="4800" dirty="0"/>
              <a:t>I</a:t>
            </a:r>
            <a:r>
              <a:rPr sz="4800" spc="5" dirty="0"/>
              <a:t> </a:t>
            </a:r>
            <a:r>
              <a:rPr sz="4800" spc="-5" dirty="0"/>
              <a:t>error	</a:t>
            </a:r>
            <a:r>
              <a:rPr sz="4800" dirty="0"/>
              <a:t>(a</a:t>
            </a:r>
            <a:r>
              <a:rPr sz="4800" spc="10" dirty="0"/>
              <a:t> </a:t>
            </a:r>
            <a:r>
              <a:rPr sz="4800" spc="-5" dirty="0"/>
              <a:t>"false	positive")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81000" y="18147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7672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7070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50405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55866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1674876"/>
            <a:ext cx="9181465" cy="5028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427355">
              <a:lnSpc>
                <a:spcPts val="3100"/>
              </a:lnSpc>
              <a:spcBef>
                <a:spcPts val="530"/>
              </a:spcBef>
            </a:pPr>
            <a:r>
              <a:rPr sz="2900" b="1" spc="5" dirty="0">
                <a:latin typeface="Arial"/>
                <a:cs typeface="Arial"/>
              </a:rPr>
              <a:t>When </a:t>
            </a:r>
            <a:r>
              <a:rPr sz="2900" b="1" dirty="0">
                <a:latin typeface="Arial"/>
                <a:cs typeface="Arial"/>
              </a:rPr>
              <a:t>the null hypothesis is true </a:t>
            </a:r>
            <a:r>
              <a:rPr sz="2900" b="1" spc="5" dirty="0">
                <a:latin typeface="Arial"/>
                <a:cs typeface="Arial"/>
              </a:rPr>
              <a:t>and you </a:t>
            </a:r>
            <a:r>
              <a:rPr sz="2900" b="1" dirty="0">
                <a:latin typeface="Arial"/>
                <a:cs typeface="Arial"/>
              </a:rPr>
              <a:t>reject it,  </a:t>
            </a:r>
            <a:r>
              <a:rPr sz="2900" b="1" spc="5" dirty="0">
                <a:latin typeface="Arial"/>
                <a:cs typeface="Arial"/>
              </a:rPr>
              <a:t>you make a </a:t>
            </a:r>
            <a:r>
              <a:rPr sz="2900" b="1" dirty="0">
                <a:latin typeface="Arial"/>
                <a:cs typeface="Arial"/>
              </a:rPr>
              <a:t>type I</a:t>
            </a:r>
            <a:r>
              <a:rPr sz="2900" b="1" spc="-25" dirty="0">
                <a:latin typeface="Arial"/>
                <a:cs typeface="Arial"/>
              </a:rPr>
              <a:t> error.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200"/>
              </a:spcBef>
            </a:pPr>
            <a:r>
              <a:rPr sz="2900" spc="5" dirty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probability </a:t>
            </a:r>
            <a:r>
              <a:rPr sz="2900" spc="5" dirty="0">
                <a:latin typeface="Arial"/>
                <a:cs typeface="Arial"/>
              </a:rPr>
              <a:t>of making a </a:t>
            </a:r>
            <a:r>
              <a:rPr sz="2900" dirty="0">
                <a:latin typeface="Arial"/>
                <a:cs typeface="Arial"/>
              </a:rPr>
              <a:t>type I </a:t>
            </a:r>
            <a:r>
              <a:rPr sz="2900" spc="5" dirty="0">
                <a:latin typeface="Arial"/>
                <a:cs typeface="Arial"/>
              </a:rPr>
              <a:t>error </a:t>
            </a:r>
            <a:r>
              <a:rPr sz="2900" dirty="0">
                <a:latin typeface="Arial"/>
                <a:cs typeface="Arial"/>
              </a:rPr>
              <a:t>is α, </a:t>
            </a:r>
            <a:r>
              <a:rPr sz="2900" spc="5" dirty="0">
                <a:latin typeface="Arial"/>
                <a:cs typeface="Arial"/>
              </a:rPr>
              <a:t>which </a:t>
            </a:r>
            <a:r>
              <a:rPr sz="2900" dirty="0">
                <a:latin typeface="Arial"/>
                <a:cs typeface="Arial"/>
              </a:rPr>
              <a:t>is the  level </a:t>
            </a:r>
            <a:r>
              <a:rPr sz="2900" spc="5" dirty="0">
                <a:latin typeface="Arial"/>
                <a:cs typeface="Arial"/>
              </a:rPr>
              <a:t>of </a:t>
            </a:r>
            <a:r>
              <a:rPr sz="2900" dirty="0">
                <a:latin typeface="Arial"/>
                <a:cs typeface="Arial"/>
              </a:rPr>
              <a:t>significance </a:t>
            </a:r>
            <a:r>
              <a:rPr sz="2900" spc="5" dirty="0">
                <a:latin typeface="Arial"/>
                <a:cs typeface="Arial"/>
              </a:rPr>
              <a:t>you set </a:t>
            </a:r>
            <a:r>
              <a:rPr sz="2900" dirty="0">
                <a:latin typeface="Arial"/>
                <a:cs typeface="Arial"/>
              </a:rPr>
              <a:t>for </a:t>
            </a:r>
            <a:r>
              <a:rPr sz="2900" spc="5" dirty="0">
                <a:latin typeface="Arial"/>
                <a:cs typeface="Arial"/>
              </a:rPr>
              <a:t>your hypothesis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test.</a:t>
            </a:r>
            <a:endParaRPr sz="2900">
              <a:latin typeface="Arial"/>
              <a:cs typeface="Arial"/>
            </a:endParaRPr>
          </a:p>
          <a:p>
            <a:pPr marL="12700" marR="175895">
              <a:lnSpc>
                <a:spcPct val="87600"/>
              </a:lnSpc>
              <a:spcBef>
                <a:spcPts val="1310"/>
              </a:spcBef>
            </a:pPr>
            <a:r>
              <a:rPr sz="2900" spc="5" dirty="0">
                <a:latin typeface="Arial"/>
                <a:cs typeface="Arial"/>
              </a:rPr>
              <a:t>An α of </a:t>
            </a:r>
            <a:r>
              <a:rPr sz="2900" dirty="0">
                <a:latin typeface="Arial"/>
                <a:cs typeface="Arial"/>
              </a:rPr>
              <a:t>0.05 indicates that </a:t>
            </a:r>
            <a:r>
              <a:rPr sz="2900" spc="5" dirty="0">
                <a:latin typeface="Arial"/>
                <a:cs typeface="Arial"/>
              </a:rPr>
              <a:t>you are </a:t>
            </a:r>
            <a:r>
              <a:rPr sz="2900" dirty="0">
                <a:latin typeface="Arial"/>
                <a:cs typeface="Arial"/>
              </a:rPr>
              <a:t>willing to </a:t>
            </a:r>
            <a:r>
              <a:rPr sz="2900" spc="5" dirty="0">
                <a:latin typeface="Arial"/>
                <a:cs typeface="Arial"/>
              </a:rPr>
              <a:t>accept a  5% chance </a:t>
            </a:r>
            <a:r>
              <a:rPr sz="2900" dirty="0">
                <a:latin typeface="Arial"/>
                <a:cs typeface="Arial"/>
              </a:rPr>
              <a:t>that </a:t>
            </a:r>
            <a:r>
              <a:rPr sz="2900" spc="5" dirty="0">
                <a:latin typeface="Arial"/>
                <a:cs typeface="Arial"/>
              </a:rPr>
              <a:t>you are wrong when you </a:t>
            </a:r>
            <a:r>
              <a:rPr sz="2900" dirty="0">
                <a:latin typeface="Arial"/>
                <a:cs typeface="Arial"/>
              </a:rPr>
              <a:t>reject the null  </a:t>
            </a:r>
            <a:r>
              <a:rPr sz="2900" spc="5" dirty="0">
                <a:latin typeface="Arial"/>
                <a:cs typeface="Arial"/>
              </a:rPr>
              <a:t>hypothesis.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900" spc="-16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lower </a:t>
            </a:r>
            <a:r>
              <a:rPr sz="2900" dirty="0">
                <a:latin typeface="Arial"/>
                <a:cs typeface="Arial"/>
              </a:rPr>
              <a:t>this risk, </a:t>
            </a:r>
            <a:r>
              <a:rPr sz="2900" spc="5" dirty="0">
                <a:latin typeface="Arial"/>
                <a:cs typeface="Arial"/>
              </a:rPr>
              <a:t>you must use a lower value </a:t>
            </a:r>
            <a:r>
              <a:rPr sz="2900" dirty="0">
                <a:latin typeface="Arial"/>
                <a:cs typeface="Arial"/>
              </a:rPr>
              <a:t>for</a:t>
            </a:r>
            <a:r>
              <a:rPr sz="2900" spc="11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α.</a:t>
            </a:r>
            <a:endParaRPr sz="2900">
              <a:latin typeface="Arial"/>
              <a:cs typeface="Arial"/>
            </a:endParaRPr>
          </a:p>
          <a:p>
            <a:pPr marL="12700" marR="163195" algn="just">
              <a:lnSpc>
                <a:spcPts val="3100"/>
              </a:lnSpc>
              <a:spcBef>
                <a:spcPts val="1240"/>
              </a:spcBef>
            </a:pPr>
            <a:r>
              <a:rPr sz="2900" spc="-15" dirty="0">
                <a:latin typeface="Arial"/>
                <a:cs typeface="Arial"/>
              </a:rPr>
              <a:t>However, </a:t>
            </a:r>
            <a:r>
              <a:rPr sz="2900" spc="5" dirty="0">
                <a:latin typeface="Arial"/>
                <a:cs typeface="Arial"/>
              </a:rPr>
              <a:t>using a lower value </a:t>
            </a:r>
            <a:r>
              <a:rPr sz="2900" dirty="0">
                <a:latin typeface="Arial"/>
                <a:cs typeface="Arial"/>
              </a:rPr>
              <a:t>for </a:t>
            </a:r>
            <a:r>
              <a:rPr sz="2900" spc="5" dirty="0">
                <a:latin typeface="Arial"/>
                <a:cs typeface="Arial"/>
              </a:rPr>
              <a:t>alpha means </a:t>
            </a:r>
            <a:r>
              <a:rPr sz="2900" dirty="0">
                <a:latin typeface="Arial"/>
                <a:cs typeface="Arial"/>
              </a:rPr>
              <a:t>that </a:t>
            </a:r>
            <a:r>
              <a:rPr sz="2900" spc="5" dirty="0">
                <a:latin typeface="Arial"/>
                <a:cs typeface="Arial"/>
              </a:rPr>
              <a:t>you  </a:t>
            </a:r>
            <a:r>
              <a:rPr sz="2900" dirty="0">
                <a:latin typeface="Arial"/>
                <a:cs typeface="Arial"/>
              </a:rPr>
              <a:t>will </a:t>
            </a:r>
            <a:r>
              <a:rPr sz="2900" spc="5" dirty="0">
                <a:latin typeface="Arial"/>
                <a:cs typeface="Arial"/>
              </a:rPr>
              <a:t>be less </a:t>
            </a:r>
            <a:r>
              <a:rPr sz="2900" dirty="0">
                <a:latin typeface="Arial"/>
                <a:cs typeface="Arial"/>
              </a:rPr>
              <a:t>likely to detect </a:t>
            </a:r>
            <a:r>
              <a:rPr sz="2900" spc="5" dirty="0">
                <a:latin typeface="Arial"/>
                <a:cs typeface="Arial"/>
              </a:rPr>
              <a:t>a </a:t>
            </a:r>
            <a:r>
              <a:rPr sz="2900" dirty="0">
                <a:latin typeface="Arial"/>
                <a:cs typeface="Arial"/>
              </a:rPr>
              <a:t>true </a:t>
            </a:r>
            <a:r>
              <a:rPr sz="2900" spc="-5" dirty="0">
                <a:latin typeface="Arial"/>
                <a:cs typeface="Arial"/>
              </a:rPr>
              <a:t>difference </a:t>
            </a:r>
            <a:r>
              <a:rPr sz="2900" dirty="0">
                <a:latin typeface="Arial"/>
                <a:cs typeface="Arial"/>
              </a:rPr>
              <a:t>if </a:t>
            </a:r>
            <a:r>
              <a:rPr sz="2900" spc="5" dirty="0">
                <a:latin typeface="Arial"/>
                <a:cs typeface="Arial"/>
              </a:rPr>
              <a:t>one </a:t>
            </a:r>
            <a:r>
              <a:rPr sz="2900" dirty="0">
                <a:latin typeface="Arial"/>
                <a:cs typeface="Arial"/>
              </a:rPr>
              <a:t>really  exists.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863330" cy="19354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hypothesis test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performed, </a:t>
            </a:r>
            <a:r>
              <a:rPr sz="3200" dirty="0">
                <a:latin typeface="Arial"/>
                <a:cs typeface="Arial"/>
              </a:rPr>
              <a:t>and it is  decided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reject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hypothesis </a:t>
            </a:r>
            <a:r>
              <a:rPr sz="3200" dirty="0">
                <a:latin typeface="Arial"/>
                <a:cs typeface="Arial"/>
              </a:rPr>
              <a:t>if P ≤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0.10. 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in </a:t>
            </a:r>
            <a:r>
              <a:rPr sz="3200" spc="-5" dirty="0">
                <a:latin typeface="Arial"/>
                <a:cs typeface="Arial"/>
              </a:rPr>
              <a:t>fact true, </a:t>
            </a:r>
            <a:r>
              <a:rPr sz="3200" dirty="0">
                <a:latin typeface="Arial"/>
                <a:cs typeface="Arial"/>
              </a:rPr>
              <a:t>what is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maximum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latin typeface="Arial"/>
                <a:cs typeface="Arial"/>
              </a:rPr>
              <a:t>probability that </a:t>
            </a:r>
            <a:r>
              <a:rPr sz="3200" dirty="0">
                <a:latin typeface="Arial"/>
                <a:cs typeface="Arial"/>
              </a:rPr>
              <a:t>it will be</a:t>
            </a:r>
            <a:r>
              <a:rPr sz="3200" spc="-5" dirty="0">
                <a:latin typeface="Arial"/>
                <a:cs typeface="Arial"/>
              </a:rPr>
              <a:t> rejected?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56079"/>
            <a:ext cx="830707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maximum </a:t>
            </a:r>
            <a:r>
              <a:rPr sz="3200" spc="-5" dirty="0">
                <a:latin typeface="Arial"/>
                <a:cs typeface="Arial"/>
              </a:rPr>
              <a:t>probability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rejecting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when  true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level α 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0.10.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546100"/>
            <a:ext cx="8433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  <a:tab pos="3355975" algn="l"/>
                <a:tab pos="5702300" algn="l"/>
              </a:tabLst>
            </a:pPr>
            <a:r>
              <a:rPr spc="-85" dirty="0"/>
              <a:t>Type	</a:t>
            </a:r>
            <a:r>
              <a:rPr spc="-5" dirty="0"/>
              <a:t>II</a:t>
            </a:r>
            <a:r>
              <a:rPr spc="5" dirty="0"/>
              <a:t> </a:t>
            </a:r>
            <a:r>
              <a:rPr spc="-5" dirty="0"/>
              <a:t>error	</a:t>
            </a:r>
            <a:r>
              <a:rPr dirty="0"/>
              <a:t>(a</a:t>
            </a:r>
            <a:r>
              <a:rPr spc="10" dirty="0"/>
              <a:t> </a:t>
            </a:r>
            <a:r>
              <a:rPr spc="-5" dirty="0"/>
              <a:t>"false	negative")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54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8941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9228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9515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4495" marR="5080">
              <a:lnSpc>
                <a:spcPts val="3300"/>
              </a:lnSpc>
              <a:spcBef>
                <a:spcPts val="595"/>
              </a:spcBef>
            </a:pPr>
            <a:r>
              <a:rPr sz="3100" b="1" spc="20" dirty="0">
                <a:latin typeface="Arial"/>
                <a:cs typeface="Arial"/>
              </a:rPr>
              <a:t>When </a:t>
            </a:r>
            <a:r>
              <a:rPr sz="3100" b="1" spc="15" dirty="0">
                <a:latin typeface="Arial"/>
                <a:cs typeface="Arial"/>
              </a:rPr>
              <a:t>the </a:t>
            </a:r>
            <a:r>
              <a:rPr sz="3100" b="1" spc="10" dirty="0">
                <a:latin typeface="Arial"/>
                <a:cs typeface="Arial"/>
              </a:rPr>
              <a:t>null </a:t>
            </a:r>
            <a:r>
              <a:rPr sz="3100" b="1" spc="15" dirty="0">
                <a:latin typeface="Arial"/>
                <a:cs typeface="Arial"/>
              </a:rPr>
              <a:t>hypothesis </a:t>
            </a:r>
            <a:r>
              <a:rPr sz="3100" b="1" spc="10" dirty="0">
                <a:latin typeface="Arial"/>
                <a:cs typeface="Arial"/>
              </a:rPr>
              <a:t>is </a:t>
            </a:r>
            <a:r>
              <a:rPr sz="3100" b="1" spc="15" dirty="0">
                <a:latin typeface="Arial"/>
                <a:cs typeface="Arial"/>
              </a:rPr>
              <a:t>false and you </a:t>
            </a:r>
            <a:r>
              <a:rPr sz="3100" b="1" spc="10" dirty="0">
                <a:latin typeface="Arial"/>
                <a:cs typeface="Arial"/>
              </a:rPr>
              <a:t>fail  </a:t>
            </a:r>
            <a:r>
              <a:rPr sz="3100" b="1" spc="15" dirty="0">
                <a:latin typeface="Arial"/>
                <a:cs typeface="Arial"/>
              </a:rPr>
              <a:t>to reject </a:t>
            </a:r>
            <a:r>
              <a:rPr sz="3100" b="1" spc="5" dirty="0">
                <a:latin typeface="Arial"/>
                <a:cs typeface="Arial"/>
              </a:rPr>
              <a:t>it, </a:t>
            </a:r>
            <a:r>
              <a:rPr sz="3100" b="1" spc="15" dirty="0">
                <a:latin typeface="Arial"/>
                <a:cs typeface="Arial"/>
              </a:rPr>
              <a:t>you </a:t>
            </a:r>
            <a:r>
              <a:rPr sz="3100" b="1" spc="20" dirty="0">
                <a:latin typeface="Arial"/>
                <a:cs typeface="Arial"/>
              </a:rPr>
              <a:t>make a </a:t>
            </a:r>
            <a:r>
              <a:rPr sz="3100" b="1" spc="15" dirty="0">
                <a:latin typeface="Arial"/>
                <a:cs typeface="Arial"/>
              </a:rPr>
              <a:t>type </a:t>
            </a:r>
            <a:r>
              <a:rPr sz="3100" b="1" spc="5" dirty="0">
                <a:latin typeface="Arial"/>
                <a:cs typeface="Arial"/>
              </a:rPr>
              <a:t>II</a:t>
            </a:r>
            <a:r>
              <a:rPr sz="3100" b="1" spc="-65" dirty="0">
                <a:latin typeface="Arial"/>
                <a:cs typeface="Arial"/>
              </a:rPr>
              <a:t> </a:t>
            </a:r>
            <a:r>
              <a:rPr sz="3100" b="1" spc="-15" dirty="0">
                <a:latin typeface="Arial"/>
                <a:cs typeface="Arial"/>
              </a:rPr>
              <a:t>error.</a:t>
            </a:r>
            <a:endParaRPr sz="3100">
              <a:latin typeface="Arial"/>
              <a:cs typeface="Arial"/>
            </a:endParaRPr>
          </a:p>
          <a:p>
            <a:pPr marL="404495" marR="835025">
              <a:lnSpc>
                <a:spcPts val="3400"/>
              </a:lnSpc>
              <a:spcBef>
                <a:spcPts val="1320"/>
              </a:spcBef>
            </a:pPr>
            <a:r>
              <a:rPr sz="3100" spc="15" dirty="0"/>
              <a:t>The </a:t>
            </a:r>
            <a:r>
              <a:rPr sz="3100" spc="10" dirty="0"/>
              <a:t>probability </a:t>
            </a:r>
            <a:r>
              <a:rPr sz="3100" spc="15" dirty="0"/>
              <a:t>of making </a:t>
            </a:r>
            <a:r>
              <a:rPr sz="3100" spc="20" dirty="0"/>
              <a:t>a </a:t>
            </a:r>
            <a:r>
              <a:rPr sz="3100" spc="15" dirty="0"/>
              <a:t>type </a:t>
            </a:r>
            <a:r>
              <a:rPr sz="3100" spc="5" dirty="0"/>
              <a:t>II </a:t>
            </a:r>
            <a:r>
              <a:rPr sz="3100" spc="15" dirty="0"/>
              <a:t>error </a:t>
            </a:r>
            <a:r>
              <a:rPr sz="3100" spc="10" dirty="0"/>
              <a:t>is </a:t>
            </a:r>
            <a:r>
              <a:rPr sz="3100" spc="15" dirty="0"/>
              <a:t>β,  which depends </a:t>
            </a:r>
            <a:r>
              <a:rPr sz="3100" spc="20" dirty="0"/>
              <a:t>on </a:t>
            </a:r>
            <a:r>
              <a:rPr sz="3100" spc="15" dirty="0"/>
              <a:t>the </a:t>
            </a:r>
            <a:r>
              <a:rPr sz="3100" b="1" spc="15" dirty="0">
                <a:latin typeface="Arial"/>
                <a:cs typeface="Arial"/>
              </a:rPr>
              <a:t>power </a:t>
            </a:r>
            <a:r>
              <a:rPr sz="3100" b="1" spc="10" dirty="0">
                <a:latin typeface="Arial"/>
                <a:cs typeface="Arial"/>
              </a:rPr>
              <a:t>of </a:t>
            </a:r>
            <a:r>
              <a:rPr sz="3100" b="1" spc="15" dirty="0">
                <a:latin typeface="Arial"/>
                <a:cs typeface="Arial"/>
              </a:rPr>
              <a:t>the</a:t>
            </a:r>
            <a:r>
              <a:rPr sz="3100" b="1" spc="-35" dirty="0">
                <a:latin typeface="Arial"/>
                <a:cs typeface="Arial"/>
              </a:rPr>
              <a:t> </a:t>
            </a:r>
            <a:r>
              <a:rPr sz="3100" b="1" spc="10" dirty="0">
                <a:latin typeface="Arial"/>
                <a:cs typeface="Arial"/>
              </a:rPr>
              <a:t>test</a:t>
            </a:r>
            <a:r>
              <a:rPr sz="3100" spc="10" dirty="0"/>
              <a:t>.</a:t>
            </a:r>
            <a:endParaRPr sz="3100">
              <a:latin typeface="Arial"/>
              <a:cs typeface="Arial"/>
            </a:endParaRPr>
          </a:p>
          <a:p>
            <a:pPr marL="404495" marR="148590">
              <a:lnSpc>
                <a:spcPts val="3400"/>
              </a:lnSpc>
              <a:spcBef>
                <a:spcPts val="1300"/>
              </a:spcBef>
            </a:pPr>
            <a:r>
              <a:rPr sz="3100" spc="-80" dirty="0"/>
              <a:t>You </a:t>
            </a:r>
            <a:r>
              <a:rPr sz="3100" spc="15" dirty="0"/>
              <a:t>can decrease your </a:t>
            </a:r>
            <a:r>
              <a:rPr sz="3100" spc="10" dirty="0"/>
              <a:t>risk </a:t>
            </a:r>
            <a:r>
              <a:rPr sz="3100" spc="15" dirty="0"/>
              <a:t>of committing </a:t>
            </a:r>
            <a:r>
              <a:rPr sz="3100" spc="20" dirty="0"/>
              <a:t>a </a:t>
            </a:r>
            <a:r>
              <a:rPr sz="3100" spc="15" dirty="0"/>
              <a:t>type  </a:t>
            </a:r>
            <a:r>
              <a:rPr sz="3100" spc="5" dirty="0"/>
              <a:t>II </a:t>
            </a:r>
            <a:r>
              <a:rPr sz="3100" spc="15" dirty="0"/>
              <a:t>error by ensuring your </a:t>
            </a:r>
            <a:r>
              <a:rPr sz="3100" spc="10" dirty="0"/>
              <a:t>test </a:t>
            </a:r>
            <a:r>
              <a:rPr sz="3100" spc="15" dirty="0"/>
              <a:t>has </a:t>
            </a:r>
            <a:r>
              <a:rPr sz="3100" spc="20" dirty="0"/>
              <a:t>enough</a:t>
            </a:r>
            <a:r>
              <a:rPr sz="3100" spc="-50" dirty="0"/>
              <a:t> </a:t>
            </a:r>
            <a:r>
              <a:rPr sz="3100" spc="-15" dirty="0"/>
              <a:t>power.</a:t>
            </a:r>
            <a:endParaRPr sz="3100"/>
          </a:p>
          <a:p>
            <a:pPr marL="404495" marR="236220">
              <a:lnSpc>
                <a:spcPct val="90100"/>
              </a:lnSpc>
              <a:spcBef>
                <a:spcPts val="1290"/>
              </a:spcBef>
            </a:pPr>
            <a:r>
              <a:rPr sz="3100" spc="-80" dirty="0"/>
              <a:t>You </a:t>
            </a:r>
            <a:r>
              <a:rPr sz="3100" spc="15" dirty="0"/>
              <a:t>can </a:t>
            </a:r>
            <a:r>
              <a:rPr sz="3100" spc="20" dirty="0"/>
              <a:t>do </a:t>
            </a:r>
            <a:r>
              <a:rPr sz="3100" spc="10" dirty="0"/>
              <a:t>this </a:t>
            </a:r>
            <a:r>
              <a:rPr sz="3100" spc="15" dirty="0"/>
              <a:t>by ensuring your sample size </a:t>
            </a:r>
            <a:r>
              <a:rPr sz="3100" spc="10" dirty="0"/>
              <a:t>is  </a:t>
            </a:r>
            <a:r>
              <a:rPr sz="3100" spc="15" dirty="0"/>
              <a:t>large </a:t>
            </a:r>
            <a:r>
              <a:rPr sz="3100" spc="20" dirty="0"/>
              <a:t>enough </a:t>
            </a:r>
            <a:r>
              <a:rPr sz="3100" spc="10" dirty="0"/>
              <a:t>to </a:t>
            </a:r>
            <a:r>
              <a:rPr sz="3100" spc="15" dirty="0"/>
              <a:t>detect </a:t>
            </a:r>
            <a:r>
              <a:rPr sz="3100" spc="20" dirty="0"/>
              <a:t>a </a:t>
            </a:r>
            <a:r>
              <a:rPr sz="3100" spc="10" dirty="0"/>
              <a:t>practical </a:t>
            </a:r>
            <a:r>
              <a:rPr sz="3100" spc="5" dirty="0"/>
              <a:t>difference  </a:t>
            </a:r>
            <a:r>
              <a:rPr sz="3100" spc="20" dirty="0"/>
              <a:t>when one </a:t>
            </a:r>
            <a:r>
              <a:rPr sz="3100" spc="10" dirty="0"/>
              <a:t>truly</a:t>
            </a:r>
            <a:r>
              <a:rPr sz="3100" spc="-20" dirty="0"/>
              <a:t> </a:t>
            </a:r>
            <a:r>
              <a:rPr sz="3100" spc="10" dirty="0"/>
              <a:t>exists.</a:t>
            </a:r>
            <a:endParaRPr sz="310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546100"/>
            <a:ext cx="2572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82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722120"/>
            <a:ext cx="493776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-10" dirty="0">
                <a:solidFill>
                  <a:srgbClr val="3465A4"/>
                </a:solidFill>
                <a:latin typeface="Arial"/>
                <a:cs typeface="Arial"/>
              </a:rPr>
              <a:t>Null Hypothesis </a:t>
            </a:r>
            <a:r>
              <a:rPr sz="3050" b="1" spc="-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3050" b="1" spc="-10" dirty="0">
                <a:solidFill>
                  <a:srgbClr val="3465A4"/>
                </a:solidFill>
                <a:latin typeface="Arial"/>
                <a:cs typeface="Arial"/>
              </a:rPr>
              <a:t>No</a:t>
            </a:r>
            <a:r>
              <a:rPr sz="3050" b="1" spc="-4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solidFill>
                  <a:srgbClr val="3465A4"/>
                </a:solidFill>
                <a:latin typeface="Arial"/>
                <a:cs typeface="Arial"/>
              </a:rPr>
              <a:t>effect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769616"/>
            <a:ext cx="8752840" cy="33528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40"/>
              </a:spcBef>
              <a:buSzPct val="44262"/>
              <a:buFont typeface="Trebuchet MS"/>
              <a:buChar char="●"/>
              <a:tabLst>
                <a:tab pos="317500" algn="l"/>
              </a:tabLst>
            </a:pPr>
            <a:r>
              <a:rPr sz="3050" b="1" spc="-65" dirty="0">
                <a:latin typeface="Arial"/>
                <a:cs typeface="Arial"/>
              </a:rPr>
              <a:t>Type </a:t>
            </a:r>
            <a:r>
              <a:rPr sz="3050" b="1" spc="-5" dirty="0">
                <a:latin typeface="Arial"/>
                <a:cs typeface="Arial"/>
              </a:rPr>
              <a:t>I </a:t>
            </a:r>
            <a:r>
              <a:rPr sz="3050" b="1" spc="-10" dirty="0">
                <a:latin typeface="Arial"/>
                <a:cs typeface="Arial"/>
              </a:rPr>
              <a:t>Error </a:t>
            </a:r>
            <a:r>
              <a:rPr sz="3050" b="1" spc="-5" dirty="0">
                <a:latin typeface="Arial"/>
                <a:cs typeface="Arial"/>
              </a:rPr>
              <a:t>/ </a:t>
            </a:r>
            <a:r>
              <a:rPr sz="3050" b="1" spc="-10" dirty="0">
                <a:latin typeface="Arial"/>
                <a:cs typeface="Arial"/>
              </a:rPr>
              <a:t>False</a:t>
            </a:r>
            <a:r>
              <a:rPr sz="3050" b="1" spc="55" dirty="0">
                <a:latin typeface="Arial"/>
                <a:cs typeface="Arial"/>
              </a:rPr>
              <a:t> </a:t>
            </a:r>
            <a:r>
              <a:rPr sz="3050" b="1" spc="-10" dirty="0">
                <a:latin typeface="Arial"/>
                <a:cs typeface="Arial"/>
              </a:rPr>
              <a:t>Positive</a:t>
            </a:r>
            <a:endParaRPr sz="3050">
              <a:latin typeface="Arial"/>
              <a:cs typeface="Arial"/>
            </a:endParaRPr>
          </a:p>
          <a:p>
            <a:pPr marL="342900" marR="527050" indent="-330200">
              <a:lnSpc>
                <a:spcPts val="3200"/>
              </a:lnSpc>
              <a:spcBef>
                <a:spcPts val="1430"/>
              </a:spcBef>
            </a:pPr>
            <a:r>
              <a:rPr sz="3050" spc="-10" dirty="0">
                <a:latin typeface="Arial"/>
                <a:cs typeface="Arial"/>
              </a:rPr>
              <a:t>Detects an </a:t>
            </a:r>
            <a:r>
              <a:rPr sz="3050" spc="-15" dirty="0">
                <a:latin typeface="Arial"/>
                <a:cs typeface="Arial"/>
              </a:rPr>
              <a:t>effect </a:t>
            </a:r>
            <a:r>
              <a:rPr sz="3050" spc="-10" dirty="0">
                <a:latin typeface="Arial"/>
                <a:cs typeface="Arial"/>
              </a:rPr>
              <a:t>when there </a:t>
            </a:r>
            <a:r>
              <a:rPr sz="3050" spc="-5" dirty="0">
                <a:latin typeface="Arial"/>
                <a:cs typeface="Arial"/>
              </a:rPr>
              <a:t>is </a:t>
            </a:r>
            <a:r>
              <a:rPr sz="3050" spc="-10" dirty="0">
                <a:latin typeface="Arial"/>
                <a:cs typeface="Arial"/>
              </a:rPr>
              <a:t>no </a:t>
            </a:r>
            <a:r>
              <a:rPr sz="3050" spc="-15" dirty="0">
                <a:latin typeface="Arial"/>
                <a:cs typeface="Arial"/>
              </a:rPr>
              <a:t>effect. </a:t>
            </a:r>
            <a:r>
              <a:rPr sz="3050" b="1" spc="-10" dirty="0">
                <a:solidFill>
                  <a:srgbClr val="3465A4"/>
                </a:solidFill>
                <a:latin typeface="Arial"/>
                <a:cs typeface="Arial"/>
              </a:rPr>
              <a:t>(False  Alarm)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7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SzPct val="44262"/>
              <a:buFont typeface="Trebuchet MS"/>
              <a:buChar char="●"/>
              <a:tabLst>
                <a:tab pos="317500" algn="l"/>
              </a:tabLst>
            </a:pPr>
            <a:r>
              <a:rPr sz="3050" b="1" spc="-65" dirty="0">
                <a:latin typeface="Arial"/>
                <a:cs typeface="Arial"/>
              </a:rPr>
              <a:t>Type </a:t>
            </a:r>
            <a:r>
              <a:rPr sz="3050" b="1" spc="-10" dirty="0">
                <a:latin typeface="Arial"/>
                <a:cs typeface="Arial"/>
              </a:rPr>
              <a:t>II Error </a:t>
            </a:r>
            <a:r>
              <a:rPr sz="3050" b="1" spc="-5" dirty="0">
                <a:latin typeface="Arial"/>
                <a:cs typeface="Arial"/>
              </a:rPr>
              <a:t>/ </a:t>
            </a:r>
            <a:r>
              <a:rPr sz="3050" b="1" spc="-10" dirty="0">
                <a:latin typeface="Arial"/>
                <a:cs typeface="Arial"/>
              </a:rPr>
              <a:t>False</a:t>
            </a:r>
            <a:r>
              <a:rPr sz="3050" b="1" spc="60" dirty="0">
                <a:latin typeface="Arial"/>
                <a:cs typeface="Arial"/>
              </a:rPr>
              <a:t> </a:t>
            </a:r>
            <a:r>
              <a:rPr sz="3050" b="1" spc="-10" dirty="0">
                <a:latin typeface="Arial"/>
                <a:cs typeface="Arial"/>
              </a:rPr>
              <a:t>Negative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050" spc="-10" dirty="0">
                <a:latin typeface="Arial"/>
                <a:cs typeface="Arial"/>
              </a:rPr>
              <a:t>Fails to detect an </a:t>
            </a:r>
            <a:r>
              <a:rPr sz="3050" spc="-15" dirty="0">
                <a:latin typeface="Arial"/>
                <a:cs typeface="Arial"/>
              </a:rPr>
              <a:t>effect, </a:t>
            </a:r>
            <a:r>
              <a:rPr sz="3050" spc="-10" dirty="0">
                <a:latin typeface="Arial"/>
                <a:cs typeface="Arial"/>
              </a:rPr>
              <a:t>when </a:t>
            </a:r>
            <a:r>
              <a:rPr sz="3050" spc="-5" dirty="0">
                <a:latin typeface="Arial"/>
                <a:cs typeface="Arial"/>
              </a:rPr>
              <a:t>it is actually</a:t>
            </a:r>
            <a:r>
              <a:rPr sz="3050" spc="70" dirty="0">
                <a:latin typeface="Arial"/>
                <a:cs typeface="Arial"/>
              </a:rPr>
              <a:t> </a:t>
            </a:r>
            <a:r>
              <a:rPr sz="3050" spc="-10" dirty="0">
                <a:latin typeface="Arial"/>
                <a:cs typeface="Arial"/>
              </a:rPr>
              <a:t>present.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2857500"/>
            <a:ext cx="79870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8515" algn="l"/>
                <a:tab pos="6110605" algn="l"/>
              </a:tabLst>
            </a:pPr>
            <a:r>
              <a:rPr sz="6000" dirty="0"/>
              <a:t>Exam</a:t>
            </a:r>
            <a:r>
              <a:rPr sz="6000" spc="-5" dirty="0"/>
              <a:t>pl</a:t>
            </a:r>
            <a:r>
              <a:rPr sz="6000" dirty="0"/>
              <a:t>e	:</a:t>
            </a:r>
            <a:r>
              <a:rPr sz="6000" spc="-5" dirty="0"/>
              <a:t> </a:t>
            </a:r>
            <a:r>
              <a:rPr sz="6000" dirty="0"/>
              <a:t>S</a:t>
            </a:r>
            <a:r>
              <a:rPr sz="6000" spc="-5" dirty="0"/>
              <a:t>p</a:t>
            </a:r>
            <a:r>
              <a:rPr sz="6000" dirty="0"/>
              <a:t>am	</a:t>
            </a:r>
            <a:r>
              <a:rPr sz="6000" spc="-5" dirty="0"/>
              <a:t>Fil</a:t>
            </a:r>
            <a:r>
              <a:rPr sz="6000" dirty="0"/>
              <a:t>ter</a:t>
            </a:r>
            <a:endParaRPr sz="600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0" y="520700"/>
            <a:ext cx="4316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/>
              <a:t>SPAM </a:t>
            </a:r>
            <a:r>
              <a:rPr sz="4800" dirty="0"/>
              <a:t>vs.</a:t>
            </a:r>
            <a:r>
              <a:rPr sz="4800" spc="-20" dirty="0"/>
              <a:t> </a:t>
            </a:r>
            <a:r>
              <a:rPr sz="4800" dirty="0"/>
              <a:t>HAM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7500" y="17076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36507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50223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500" y="60002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1561083"/>
            <a:ext cx="8945880" cy="51828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545"/>
              </a:spcBef>
            </a:pPr>
            <a:r>
              <a:rPr sz="3000" dirty="0">
                <a:latin typeface="Arial"/>
                <a:cs typeface="Arial"/>
              </a:rPr>
              <a:t>The statistics about an email filter's </a:t>
            </a:r>
            <a:r>
              <a:rPr sz="3000" spc="-5" dirty="0">
                <a:latin typeface="Arial"/>
                <a:cs typeface="Arial"/>
              </a:rPr>
              <a:t>effectiveness </a:t>
            </a:r>
            <a:r>
              <a:rPr sz="3000" dirty="0">
                <a:latin typeface="Arial"/>
                <a:cs typeface="Arial"/>
              </a:rPr>
              <a:t>are  built upon the concept of false positives and false  negatives.</a:t>
            </a:r>
            <a:endParaRPr sz="3000">
              <a:latin typeface="Arial"/>
              <a:cs typeface="Arial"/>
            </a:endParaRPr>
          </a:p>
          <a:p>
            <a:pPr marL="609600">
              <a:lnSpc>
                <a:spcPct val="100000"/>
              </a:lnSpc>
              <a:spcBef>
                <a:spcPts val="760"/>
              </a:spcBef>
              <a:tabLst>
                <a:tab pos="4429760" algn="l"/>
                <a:tab pos="5279390" algn="l"/>
              </a:tabLst>
            </a:pP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H0: </a:t>
            </a:r>
            <a:r>
              <a:rPr sz="3000" b="1" spc="-5" dirty="0">
                <a:solidFill>
                  <a:srgbClr val="3465A4"/>
                </a:solidFill>
                <a:latin typeface="Arial"/>
                <a:cs typeface="Arial"/>
              </a:rPr>
              <a:t>It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is not</a:t>
            </a:r>
            <a:r>
              <a:rPr sz="3000" b="1" spc="3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a</a:t>
            </a:r>
            <a:r>
              <a:rPr sz="300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spam	vs.	H1: </a:t>
            </a:r>
            <a:r>
              <a:rPr sz="3000" b="1" spc="-5" dirty="0">
                <a:solidFill>
                  <a:srgbClr val="3465A4"/>
                </a:solidFill>
                <a:latin typeface="Arial"/>
                <a:cs typeface="Arial"/>
              </a:rPr>
              <a:t>It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is a</a:t>
            </a:r>
            <a:r>
              <a:rPr sz="300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spam</a:t>
            </a:r>
            <a:endParaRPr sz="3000">
              <a:latin typeface="Arial"/>
              <a:cs typeface="Arial"/>
            </a:endParaRPr>
          </a:p>
          <a:p>
            <a:pPr marL="12700" marR="387985">
              <a:lnSpc>
                <a:spcPts val="3200"/>
              </a:lnSpc>
              <a:spcBef>
                <a:spcPts val="1340"/>
              </a:spcBef>
            </a:pPr>
            <a:r>
              <a:rPr sz="3000" spc="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false positive </a:t>
            </a:r>
            <a:r>
              <a:rPr sz="3000" spc="5" dirty="0">
                <a:latin typeface="Arial"/>
                <a:cs typeface="Arial"/>
              </a:rPr>
              <a:t>may </a:t>
            </a:r>
            <a:r>
              <a:rPr sz="3000" dirty="0">
                <a:latin typeface="Arial"/>
                <a:cs typeface="Arial"/>
              </a:rPr>
              <a:t>be an important message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  ends up in your spam folder </a:t>
            </a:r>
            <a:r>
              <a:rPr sz="3000" spc="-55" dirty="0">
                <a:latin typeface="Arial"/>
                <a:cs typeface="Arial"/>
              </a:rPr>
              <a:t>or, </a:t>
            </a:r>
            <a:r>
              <a:rPr sz="3000" dirty="0">
                <a:latin typeface="Arial"/>
                <a:cs typeface="Arial"/>
              </a:rPr>
              <a:t>much worse, gets  </a:t>
            </a:r>
            <a:r>
              <a:rPr sz="3000" spc="-5" dirty="0">
                <a:latin typeface="Arial"/>
                <a:cs typeface="Arial"/>
              </a:rPr>
              <a:t>deleted.</a:t>
            </a:r>
            <a:endParaRPr sz="3000">
              <a:latin typeface="Arial"/>
              <a:cs typeface="Arial"/>
            </a:endParaRPr>
          </a:p>
          <a:p>
            <a:pPr marL="12700" marR="69215">
              <a:lnSpc>
                <a:spcPts val="3200"/>
              </a:lnSpc>
              <a:spcBef>
                <a:spcPts val="1200"/>
              </a:spcBef>
            </a:pPr>
            <a:r>
              <a:rPr sz="3000" spc="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false negative (spam that ends up in your inbox)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 annoying.</a:t>
            </a:r>
            <a:endParaRPr sz="3000">
              <a:latin typeface="Arial"/>
              <a:cs typeface="Arial"/>
            </a:endParaRPr>
          </a:p>
          <a:p>
            <a:pPr marL="12700" marR="707390">
              <a:lnSpc>
                <a:spcPts val="3200"/>
              </a:lnSpc>
              <a:spcBef>
                <a:spcPts val="1300"/>
              </a:spcBef>
            </a:pPr>
            <a:r>
              <a:rPr sz="3000" dirty="0">
                <a:latin typeface="Arial"/>
                <a:cs typeface="Arial"/>
              </a:rPr>
              <a:t>POPFile is an email classifier that happens to be  very good at filtering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spam.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4800" y="215900"/>
            <a:ext cx="17272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149" y="114300"/>
            <a:ext cx="9461550" cy="673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5624" y="102632"/>
            <a:ext cx="4977295" cy="700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8486" y="122491"/>
            <a:ext cx="4891570" cy="614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8486" y="122491"/>
            <a:ext cx="4892040" cy="6153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5"/>
              </a:spcBef>
            </a:pPr>
            <a:r>
              <a:rPr sz="3600" spc="-5" dirty="0">
                <a:latin typeface="Times New Roman"/>
                <a:cs typeface="Times New Roman"/>
              </a:rPr>
              <a:t>Hypothesis test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result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301" y="1106313"/>
            <a:ext cx="4977295" cy="700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164" y="1126172"/>
            <a:ext cx="4891568" cy="614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164" y="1126172"/>
            <a:ext cx="4892040" cy="6153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>
                <a:latin typeface="Times New Roman"/>
                <a:cs typeface="Times New Roman"/>
              </a:rPr>
              <a:t>Reality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546100"/>
            <a:ext cx="617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1(b) </a:t>
            </a:r>
            <a:r>
              <a:rPr dirty="0"/>
              <a:t>:</a:t>
            </a:r>
            <a:r>
              <a:rPr spc="-7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17195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dirty="0"/>
              <a:t>2) A new </a:t>
            </a:r>
            <a:r>
              <a:rPr sz="3200" spc="-5" dirty="0"/>
              <a:t>material for manufacturing tires </a:t>
            </a:r>
            <a:r>
              <a:rPr sz="3200" dirty="0"/>
              <a:t>will be  used if it can be shown </a:t>
            </a:r>
            <a:r>
              <a:rPr sz="3200" spc="-5" dirty="0"/>
              <a:t>that the </a:t>
            </a:r>
            <a:r>
              <a:rPr sz="3200" dirty="0"/>
              <a:t>mean </a:t>
            </a:r>
            <a:r>
              <a:rPr sz="3200" spc="-5" dirty="0"/>
              <a:t>lifetime</a:t>
            </a:r>
            <a:r>
              <a:rPr sz="3200" spc="-50" dirty="0"/>
              <a:t> </a:t>
            </a:r>
            <a:r>
              <a:rPr sz="3200" dirty="0"/>
              <a:t>of  </a:t>
            </a:r>
            <a:r>
              <a:rPr sz="3200" spc="-5" dirty="0"/>
              <a:t>the tires </a:t>
            </a:r>
            <a:r>
              <a:rPr sz="3200" dirty="0"/>
              <a:t>will be more </a:t>
            </a:r>
            <a:r>
              <a:rPr sz="3200" spc="-5" dirty="0"/>
              <a:t>than 60,000 </a:t>
            </a:r>
            <a:r>
              <a:rPr sz="3200" dirty="0"/>
              <a:t>miles.</a:t>
            </a:r>
            <a:endParaRPr sz="3200"/>
          </a:p>
          <a:p>
            <a:pPr marL="104139" algn="ctr">
              <a:lnSpc>
                <a:spcPct val="100000"/>
              </a:lnSpc>
              <a:spcBef>
                <a:spcPts val="1060"/>
              </a:spcBef>
            </a:pPr>
            <a:r>
              <a:rPr sz="3200" spc="5" dirty="0"/>
              <a:t>H</a:t>
            </a:r>
            <a:r>
              <a:rPr sz="3150" spc="7" baseline="-29100" dirty="0"/>
              <a:t>0 </a:t>
            </a:r>
            <a:r>
              <a:rPr sz="3200" dirty="0"/>
              <a:t>: </a:t>
            </a:r>
            <a:r>
              <a:rPr sz="3200" b="1" dirty="0">
                <a:latin typeface="Arial"/>
                <a:cs typeface="Arial"/>
              </a:rPr>
              <a:t>µ </a:t>
            </a:r>
            <a:r>
              <a:rPr sz="3200" dirty="0"/>
              <a:t>≤</a:t>
            </a:r>
            <a:r>
              <a:rPr sz="3200" spc="-105" dirty="0"/>
              <a:t> </a:t>
            </a:r>
            <a:r>
              <a:rPr sz="3200" spc="-5" dirty="0"/>
              <a:t>60,000</a:t>
            </a:r>
            <a:endParaRPr sz="3200">
              <a:latin typeface="Arial"/>
              <a:cs typeface="Arial"/>
            </a:endParaRPr>
          </a:p>
          <a:p>
            <a:pPr marL="120014" algn="ctr">
              <a:lnSpc>
                <a:spcPct val="100000"/>
              </a:lnSpc>
              <a:spcBef>
                <a:spcPts val="1760"/>
              </a:spcBef>
            </a:pPr>
            <a:r>
              <a:rPr sz="3200" spc="5" dirty="0"/>
              <a:t>H</a:t>
            </a:r>
            <a:r>
              <a:rPr sz="3150" spc="7" baseline="-29100" dirty="0"/>
              <a:t>1 </a:t>
            </a:r>
            <a:r>
              <a:rPr sz="3200" dirty="0"/>
              <a:t>: </a:t>
            </a:r>
            <a:r>
              <a:rPr sz="3200" b="1" dirty="0">
                <a:latin typeface="Arial"/>
                <a:cs typeface="Arial"/>
              </a:rPr>
              <a:t>µ </a:t>
            </a:r>
            <a:r>
              <a:rPr sz="3200" dirty="0"/>
              <a:t>&gt;</a:t>
            </a:r>
            <a:r>
              <a:rPr sz="3200" spc="-75" dirty="0"/>
              <a:t> </a:t>
            </a:r>
            <a:r>
              <a:rPr sz="3200" spc="-5" dirty="0"/>
              <a:t>60,000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0" y="611733"/>
            <a:ext cx="37274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65"/>
              </a:lnSpc>
            </a:pPr>
            <a:r>
              <a:rPr sz="4400" dirty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650" y="374650"/>
          <a:ext cx="8975090" cy="651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010"/>
                <a:gridCol w="2239010"/>
                <a:gridCol w="2239010"/>
                <a:gridCol w="2239009"/>
              </a:tblGrid>
              <a:tr h="27114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Reality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5308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989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 is true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(It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spam)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989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 is false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(It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spam)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40715">
                <a:tc>
                  <a:txBody>
                    <a:bodyPr/>
                    <a:lstStyle/>
                    <a:p>
                      <a:pPr marL="31750" marR="192405">
                        <a:lnSpc>
                          <a:spcPts val="2100"/>
                        </a:lnSpc>
                        <a:spcBef>
                          <a:spcPts val="1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Hypothesis  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Reject H0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ts val="2145"/>
                        </a:lnSpc>
                        <a:spcBef>
                          <a:spcPts val="64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(classified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spam)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2145"/>
                        </a:lnSpc>
                        <a:spcBef>
                          <a:spcPts val="640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(Type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error)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ts val="2145"/>
                        </a:lnSpc>
                        <a:spcBef>
                          <a:spcPts val="640"/>
                        </a:spcBef>
                      </a:pP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8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(Your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Prediction)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270510">
                        <a:lnSpc>
                          <a:spcPts val="2100"/>
                        </a:lnSpc>
                        <a:spcBef>
                          <a:spcPts val="575"/>
                        </a:spcBef>
                      </a:pP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  (its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 (its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448945">
                        <a:lnSpc>
                          <a:spcPts val="21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reality its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legitimate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331470">
                        <a:lnSpc>
                          <a:spcPts val="21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ends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folder.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201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2145"/>
                        </a:lnSpc>
                        <a:spcBef>
                          <a:spcPts val="4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Hence,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804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Legitimate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 marR="556260">
                        <a:lnSpc>
                          <a:spcPts val="21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ends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  folder)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Failed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Reject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2080"/>
                        </a:lnSpc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 marR="292735">
                        <a:lnSpc>
                          <a:spcPts val="21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(identified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as a 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legitimate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message)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163195">
                        <a:lnSpc>
                          <a:spcPts val="21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Negative(not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spam);  and ends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inbox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(Type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II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error)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2384" marR="230504">
                        <a:lnSpc>
                          <a:spcPts val="2100"/>
                        </a:lnSpc>
                        <a:spcBef>
                          <a:spcPts val="76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Negative(not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2014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But, in reality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527685">
                        <a:lnSpc>
                          <a:spcPts val="21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shows up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 inbox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5300" y="6924290"/>
            <a:ext cx="14827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7200" y="101429"/>
            <a:ext cx="6985000" cy="735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908300"/>
            <a:ext cx="4280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spc="-5" dirty="0"/>
              <a:t>Other	Examples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546100"/>
            <a:ext cx="2790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942083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836420"/>
            <a:ext cx="5842000" cy="6718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420"/>
              </a:spcBef>
            </a:pPr>
            <a:r>
              <a:rPr sz="2250" b="1" spc="-10" dirty="0">
                <a:solidFill>
                  <a:srgbClr val="3465A4"/>
                </a:solidFill>
                <a:latin typeface="Arial"/>
                <a:cs typeface="Arial"/>
              </a:rPr>
              <a:t>Null Hypothesis: Person is not guilty of the  crime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110483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3004820"/>
            <a:ext cx="3735704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-50" dirty="0">
                <a:latin typeface="Arial"/>
                <a:cs typeface="Arial"/>
              </a:rPr>
              <a:t>Type </a:t>
            </a:r>
            <a:r>
              <a:rPr sz="2250" b="1" spc="-5" dirty="0">
                <a:latin typeface="Arial"/>
                <a:cs typeface="Arial"/>
              </a:rPr>
              <a:t>I </a:t>
            </a:r>
            <a:r>
              <a:rPr sz="2250" b="1" spc="-10" dirty="0">
                <a:latin typeface="Arial"/>
                <a:cs typeface="Arial"/>
              </a:rPr>
              <a:t>Error </a:t>
            </a:r>
            <a:r>
              <a:rPr sz="2250" b="1" spc="-5" dirty="0">
                <a:latin typeface="Arial"/>
                <a:cs typeface="Arial"/>
              </a:rPr>
              <a:t>/ </a:t>
            </a:r>
            <a:r>
              <a:rPr sz="2250" b="1" spc="-10" dirty="0">
                <a:latin typeface="Arial"/>
                <a:cs typeface="Arial"/>
              </a:rPr>
              <a:t>False</a:t>
            </a:r>
            <a:r>
              <a:rPr sz="2250" b="1" spc="10" dirty="0">
                <a:latin typeface="Arial"/>
                <a:cs typeface="Arial"/>
              </a:rPr>
              <a:t> </a:t>
            </a:r>
            <a:r>
              <a:rPr sz="2250" b="1" spc="-10" dirty="0">
                <a:latin typeface="Arial"/>
                <a:cs typeface="Arial"/>
              </a:rPr>
              <a:t>Positive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3436620"/>
            <a:ext cx="5937250" cy="989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2900" marR="5080" indent="-330200">
              <a:lnSpc>
                <a:spcPct val="90700"/>
              </a:lnSpc>
              <a:spcBef>
                <a:spcPts val="340"/>
              </a:spcBef>
            </a:pPr>
            <a:r>
              <a:rPr sz="2250" spc="-10" dirty="0">
                <a:latin typeface="Arial"/>
                <a:cs typeface="Arial"/>
              </a:rPr>
              <a:t>Person </a:t>
            </a:r>
            <a:r>
              <a:rPr sz="2250" spc="-5" dirty="0">
                <a:latin typeface="Arial"/>
                <a:cs typeface="Arial"/>
              </a:rPr>
              <a:t>is judged </a:t>
            </a:r>
            <a:r>
              <a:rPr sz="2250" spc="-10" dirty="0">
                <a:latin typeface="Arial"/>
                <a:cs typeface="Arial"/>
              </a:rPr>
              <a:t>as </a:t>
            </a:r>
            <a:r>
              <a:rPr sz="2250" spc="-5" dirty="0">
                <a:latin typeface="Arial"/>
                <a:cs typeface="Arial"/>
              </a:rPr>
              <a:t>guilty </a:t>
            </a:r>
            <a:r>
              <a:rPr sz="2250" spc="-10" dirty="0">
                <a:latin typeface="Arial"/>
                <a:cs typeface="Arial"/>
              </a:rPr>
              <a:t>when the person  </a:t>
            </a:r>
            <a:r>
              <a:rPr sz="2250" spc="-5" dirty="0">
                <a:latin typeface="Arial"/>
                <a:cs typeface="Arial"/>
              </a:rPr>
              <a:t>actually did not </a:t>
            </a:r>
            <a:r>
              <a:rPr sz="2250" spc="-10" dirty="0">
                <a:latin typeface="Arial"/>
                <a:cs typeface="Arial"/>
              </a:rPr>
              <a:t>commit the </a:t>
            </a:r>
            <a:r>
              <a:rPr sz="2250" spc="-5" dirty="0">
                <a:latin typeface="Arial"/>
                <a:cs typeface="Arial"/>
              </a:rPr>
              <a:t>crime</a:t>
            </a:r>
            <a:r>
              <a:rPr sz="2250" spc="-50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(convicting  </a:t>
            </a:r>
            <a:r>
              <a:rPr sz="2250" spc="-10" dirty="0">
                <a:latin typeface="Arial"/>
                <a:cs typeface="Arial"/>
              </a:rPr>
              <a:t>an </a:t>
            </a:r>
            <a:r>
              <a:rPr sz="2250" spc="-5" dirty="0">
                <a:latin typeface="Arial"/>
                <a:cs typeface="Arial"/>
              </a:rPr>
              <a:t>innocent person)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5028184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500" y="4922520"/>
            <a:ext cx="3909695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-50" dirty="0">
                <a:latin typeface="Arial"/>
                <a:cs typeface="Arial"/>
              </a:rPr>
              <a:t>Type </a:t>
            </a:r>
            <a:r>
              <a:rPr sz="2250" b="1" spc="-10" dirty="0">
                <a:latin typeface="Arial"/>
                <a:cs typeface="Arial"/>
              </a:rPr>
              <a:t>II Error </a:t>
            </a:r>
            <a:r>
              <a:rPr sz="2250" b="1" spc="-5" dirty="0">
                <a:latin typeface="Arial"/>
                <a:cs typeface="Arial"/>
              </a:rPr>
              <a:t>/ </a:t>
            </a:r>
            <a:r>
              <a:rPr sz="2250" b="1" spc="-10" dirty="0">
                <a:latin typeface="Arial"/>
                <a:cs typeface="Arial"/>
              </a:rPr>
              <a:t>False</a:t>
            </a:r>
            <a:r>
              <a:rPr sz="2250" b="1" spc="25" dirty="0">
                <a:latin typeface="Arial"/>
                <a:cs typeface="Arial"/>
              </a:rPr>
              <a:t> </a:t>
            </a:r>
            <a:r>
              <a:rPr sz="2250" b="1" spc="-10" dirty="0">
                <a:latin typeface="Arial"/>
                <a:cs typeface="Arial"/>
              </a:rPr>
              <a:t>Negative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5354320"/>
            <a:ext cx="5842635" cy="9766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2900" marR="5080" indent="-330200" algn="just">
              <a:lnSpc>
                <a:spcPts val="2400"/>
              </a:lnSpc>
              <a:spcBef>
                <a:spcPts val="420"/>
              </a:spcBef>
            </a:pPr>
            <a:r>
              <a:rPr sz="2250" spc="-10" dirty="0">
                <a:latin typeface="Arial"/>
                <a:cs typeface="Arial"/>
              </a:rPr>
              <a:t>Person </a:t>
            </a:r>
            <a:r>
              <a:rPr sz="2250" spc="-5" dirty="0">
                <a:latin typeface="Arial"/>
                <a:cs typeface="Arial"/>
              </a:rPr>
              <a:t>is judged not guilty </a:t>
            </a:r>
            <a:r>
              <a:rPr sz="2250" spc="-10" dirty="0">
                <a:latin typeface="Arial"/>
                <a:cs typeface="Arial"/>
              </a:rPr>
              <a:t>when they </a:t>
            </a:r>
            <a:r>
              <a:rPr sz="2250" spc="-5" dirty="0">
                <a:latin typeface="Arial"/>
                <a:cs typeface="Arial"/>
              </a:rPr>
              <a:t>actually  did </a:t>
            </a:r>
            <a:r>
              <a:rPr sz="2250" spc="-10" dirty="0">
                <a:latin typeface="Arial"/>
                <a:cs typeface="Arial"/>
              </a:rPr>
              <a:t>commit the </a:t>
            </a:r>
            <a:r>
              <a:rPr sz="2250" spc="-5" dirty="0">
                <a:latin typeface="Arial"/>
                <a:cs typeface="Arial"/>
              </a:rPr>
              <a:t>crime (letting </a:t>
            </a:r>
            <a:r>
              <a:rPr sz="2250" spc="-10" dirty="0">
                <a:latin typeface="Arial"/>
                <a:cs typeface="Arial"/>
              </a:rPr>
              <a:t>a </a:t>
            </a:r>
            <a:r>
              <a:rPr sz="2250" spc="-5" dirty="0">
                <a:latin typeface="Arial"/>
                <a:cs typeface="Arial"/>
              </a:rPr>
              <a:t>guilty </a:t>
            </a:r>
            <a:r>
              <a:rPr sz="2250" spc="-10" dirty="0">
                <a:latin typeface="Arial"/>
                <a:cs typeface="Arial"/>
              </a:rPr>
              <a:t>person  go free)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81700" y="2298700"/>
            <a:ext cx="3670300" cy="309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546100"/>
            <a:ext cx="2790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83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1712467"/>
            <a:ext cx="804735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Null Hypothesis : </a:t>
            </a:r>
            <a:r>
              <a:rPr sz="2800" b="1" spc="10" dirty="0">
                <a:solidFill>
                  <a:srgbClr val="3465A4"/>
                </a:solidFill>
                <a:latin typeface="Arial"/>
                <a:cs typeface="Arial"/>
              </a:rPr>
              <a:t>A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person </a:t>
            </a:r>
            <a:r>
              <a:rPr sz="2800" b="1" dirty="0">
                <a:solidFill>
                  <a:srgbClr val="3465A4"/>
                </a:solidFill>
                <a:latin typeface="Arial"/>
                <a:cs typeface="Arial"/>
              </a:rPr>
              <a:t>is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not Hiv –</a:t>
            </a:r>
            <a:r>
              <a:rPr sz="2800" b="1" spc="-28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infected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9251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2791967"/>
            <a:ext cx="469011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-45" dirty="0">
                <a:latin typeface="Arial"/>
                <a:cs typeface="Arial"/>
              </a:rPr>
              <a:t>Type </a:t>
            </a:r>
            <a:r>
              <a:rPr sz="2800" b="1" dirty="0">
                <a:latin typeface="Arial"/>
                <a:cs typeface="Arial"/>
              </a:rPr>
              <a:t>I </a:t>
            </a:r>
            <a:r>
              <a:rPr sz="2800" b="1" spc="5" dirty="0">
                <a:latin typeface="Arial"/>
                <a:cs typeface="Arial"/>
              </a:rPr>
              <a:t>Error </a:t>
            </a:r>
            <a:r>
              <a:rPr sz="2800" b="1" dirty="0">
                <a:latin typeface="Arial"/>
                <a:cs typeface="Arial"/>
              </a:rPr>
              <a:t>/ </a:t>
            </a:r>
            <a:r>
              <a:rPr sz="2800" b="1" spc="5" dirty="0">
                <a:latin typeface="Arial"/>
                <a:cs typeface="Arial"/>
              </a:rPr>
              <a:t>False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Positive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3325367"/>
            <a:ext cx="8208645" cy="8356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2900" marR="5080" indent="-330200">
              <a:lnSpc>
                <a:spcPts val="3000"/>
              </a:lnSpc>
              <a:spcBef>
                <a:spcPts val="515"/>
              </a:spcBef>
            </a:pPr>
            <a:r>
              <a:rPr sz="2800" spc="10" dirty="0">
                <a:latin typeface="Arial"/>
                <a:cs typeface="Arial"/>
              </a:rPr>
              <a:t>A </a:t>
            </a:r>
            <a:r>
              <a:rPr sz="2800" spc="5" dirty="0">
                <a:latin typeface="Arial"/>
                <a:cs typeface="Arial"/>
              </a:rPr>
              <a:t>false positive result is an incorrect </a:t>
            </a:r>
            <a:r>
              <a:rPr sz="2800" spc="-10" dirty="0">
                <a:latin typeface="Arial"/>
                <a:cs typeface="Arial"/>
              </a:rPr>
              <a:t>HIV-positive  </a:t>
            </a:r>
            <a:r>
              <a:rPr sz="2800" spc="5" dirty="0">
                <a:latin typeface="Arial"/>
                <a:cs typeface="Arial"/>
              </a:rPr>
              <a:t>diagnosis in a person who is not actually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infected.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49063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773167"/>
            <a:ext cx="490855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-45" dirty="0">
                <a:latin typeface="Arial"/>
                <a:cs typeface="Arial"/>
              </a:rPr>
              <a:t>Type </a:t>
            </a:r>
            <a:r>
              <a:rPr sz="2800" b="1" dirty="0">
                <a:latin typeface="Arial"/>
                <a:cs typeface="Arial"/>
              </a:rPr>
              <a:t>II </a:t>
            </a:r>
            <a:r>
              <a:rPr sz="2800" b="1" spc="5" dirty="0">
                <a:latin typeface="Arial"/>
                <a:cs typeface="Arial"/>
              </a:rPr>
              <a:t>Error </a:t>
            </a:r>
            <a:r>
              <a:rPr sz="2800" b="1" dirty="0">
                <a:latin typeface="Arial"/>
                <a:cs typeface="Arial"/>
              </a:rPr>
              <a:t>/ </a:t>
            </a:r>
            <a:r>
              <a:rPr sz="2800" b="1" spc="5" dirty="0">
                <a:latin typeface="Arial"/>
                <a:cs typeface="Arial"/>
              </a:rPr>
              <a:t>False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Negative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5306567"/>
            <a:ext cx="8832215" cy="8356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2900" marR="5080" indent="-330200">
              <a:lnSpc>
                <a:spcPts val="3000"/>
              </a:lnSpc>
              <a:spcBef>
                <a:spcPts val="515"/>
              </a:spcBef>
            </a:pPr>
            <a:r>
              <a:rPr sz="2800" spc="10" dirty="0">
                <a:latin typeface="Arial"/>
                <a:cs typeface="Arial"/>
              </a:rPr>
              <a:t>A </a:t>
            </a:r>
            <a:r>
              <a:rPr sz="2800" spc="5" dirty="0">
                <a:latin typeface="Arial"/>
                <a:cs typeface="Arial"/>
              </a:rPr>
              <a:t>false negative result is a failure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correctly identify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an  </a:t>
            </a:r>
            <a:r>
              <a:rPr sz="2800" spc="-10" dirty="0">
                <a:latin typeface="Arial"/>
                <a:cs typeface="Arial"/>
              </a:rPr>
              <a:t>HIV-infected </a:t>
            </a:r>
            <a:r>
              <a:rPr sz="2800" spc="5" dirty="0">
                <a:latin typeface="Arial"/>
                <a:cs typeface="Arial"/>
              </a:rPr>
              <a:t>person as </a:t>
            </a:r>
            <a:r>
              <a:rPr sz="2800" spc="-10" dirty="0">
                <a:latin typeface="Arial"/>
                <a:cs typeface="Arial"/>
              </a:rPr>
              <a:t>HIV-positive.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7650" y="374650"/>
          <a:ext cx="9368790" cy="610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7435"/>
                <a:gridCol w="2337435"/>
                <a:gridCol w="2337435"/>
                <a:gridCol w="2337434"/>
              </a:tblGrid>
              <a:tr h="32194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955" algn="ctr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Reality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5532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99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 is true (person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HIV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positive)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99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 is false (person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213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HIV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positive)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982980">
                <a:tc>
                  <a:txBody>
                    <a:bodyPr/>
                    <a:lstStyle/>
                    <a:p>
                      <a:pPr marL="31750" marR="290830">
                        <a:lnSpc>
                          <a:spcPts val="21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Hypothesis  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(Your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Reject H0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180" marR="588645">
                        <a:lnSpc>
                          <a:spcPts val="2100"/>
                        </a:lnSpc>
                        <a:spcBef>
                          <a:spcPts val="76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(detected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HIV- 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positive)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(Type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error)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2145"/>
                        </a:lnSpc>
                        <a:spcBef>
                          <a:spcPts val="540"/>
                        </a:spcBef>
                      </a:pP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8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ts val="2145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Prediction)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197485">
                        <a:lnSpc>
                          <a:spcPts val="21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reality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not  HIV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positive. Hence,  False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910" marR="71120">
                        <a:lnSpc>
                          <a:spcPts val="2100"/>
                        </a:lnSpc>
                        <a:spcBef>
                          <a:spcPts val="11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reality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HIV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Hence,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01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Failed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Reject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014"/>
                        </a:lnSpc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01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175895">
                        <a:lnSpc>
                          <a:spcPts val="21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(Not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detected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HIV- 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positive)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2545" marR="134620">
                        <a:lnSpc>
                          <a:spcPts val="21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Negative; and in reality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infected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(Type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II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error)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Test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1910" marR="134620">
                        <a:lnSpc>
                          <a:spcPts val="2100"/>
                        </a:lnSpc>
                        <a:spcBef>
                          <a:spcPts val="6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 reality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HIV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690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41300"/>
            <a:ext cx="7322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  <a:tab pos="2932430" algn="l"/>
              </a:tabLst>
            </a:pPr>
            <a:r>
              <a:rPr spc="-5" dirty="0"/>
              <a:t>Example	</a:t>
            </a:r>
            <a:r>
              <a:rPr dirty="0"/>
              <a:t>3	: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5988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458975"/>
            <a:ext cx="8847455" cy="8629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530"/>
              </a:spcBef>
            </a:pPr>
            <a:r>
              <a:rPr sz="2900" b="1" dirty="0">
                <a:solidFill>
                  <a:srgbClr val="3465A4"/>
                </a:solidFill>
                <a:latin typeface="Arial"/>
                <a:cs typeface="Arial"/>
              </a:rPr>
              <a:t>Null Hypothesis : Product satisfies the </a:t>
            </a:r>
            <a:r>
              <a:rPr sz="2900" b="1" spc="5" dirty="0">
                <a:solidFill>
                  <a:srgbClr val="3465A4"/>
                </a:solidFill>
                <a:latin typeface="Arial"/>
                <a:cs typeface="Arial"/>
              </a:rPr>
              <a:t>customer's  </a:t>
            </a:r>
            <a:r>
              <a:rPr sz="2900" b="1" dirty="0">
                <a:solidFill>
                  <a:srgbClr val="3465A4"/>
                </a:solidFill>
                <a:latin typeface="Arial"/>
                <a:cs typeface="Arial"/>
              </a:rPr>
              <a:t>specifications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" y="2855264"/>
            <a:ext cx="9387840" cy="39497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915"/>
              </a:spcBef>
              <a:buSzPct val="44827"/>
              <a:buFont typeface="Trebuchet MS"/>
              <a:buChar char="●"/>
              <a:tabLst>
                <a:tab pos="304800" algn="l"/>
              </a:tabLst>
            </a:pPr>
            <a:r>
              <a:rPr sz="2900" b="1" spc="-50" dirty="0">
                <a:latin typeface="Arial"/>
                <a:cs typeface="Arial"/>
              </a:rPr>
              <a:t>Type </a:t>
            </a:r>
            <a:r>
              <a:rPr sz="2900" b="1" dirty="0">
                <a:latin typeface="Arial"/>
                <a:cs typeface="Arial"/>
              </a:rPr>
              <a:t>I Error / False</a:t>
            </a:r>
            <a:r>
              <a:rPr sz="2900" b="1" spc="4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Positive</a:t>
            </a:r>
            <a:endParaRPr sz="2900">
              <a:latin typeface="Arial"/>
              <a:cs typeface="Arial"/>
            </a:endParaRPr>
          </a:p>
          <a:p>
            <a:pPr marL="330200" marR="5080" indent="-317500">
              <a:lnSpc>
                <a:spcPts val="3100"/>
              </a:lnSpc>
              <a:spcBef>
                <a:spcPts val="1240"/>
              </a:spcBef>
            </a:pPr>
            <a:r>
              <a:rPr sz="2900" spc="5" dirty="0">
                <a:latin typeface="Arial"/>
                <a:cs typeface="Arial"/>
              </a:rPr>
              <a:t>Rejected </a:t>
            </a:r>
            <a:r>
              <a:rPr sz="2900" dirty="0">
                <a:latin typeface="Arial"/>
                <a:cs typeface="Arial"/>
              </a:rPr>
              <a:t>the product, </a:t>
            </a:r>
            <a:r>
              <a:rPr sz="2900" spc="5" dirty="0">
                <a:latin typeface="Arial"/>
                <a:cs typeface="Arial"/>
              </a:rPr>
              <a:t>and was not sold </a:t>
            </a:r>
            <a:r>
              <a:rPr sz="2900" dirty="0">
                <a:latin typeface="Arial"/>
                <a:cs typeface="Arial"/>
              </a:rPr>
              <a:t>to the  </a:t>
            </a:r>
            <a:r>
              <a:rPr sz="2900" spc="5" dirty="0">
                <a:latin typeface="Arial"/>
                <a:cs typeface="Arial"/>
              </a:rPr>
              <a:t>customers(results </a:t>
            </a:r>
            <a:r>
              <a:rPr sz="2900" dirty="0">
                <a:latin typeface="Arial"/>
                <a:cs typeface="Arial"/>
              </a:rPr>
              <a:t>in </a:t>
            </a:r>
            <a:r>
              <a:rPr sz="2900" spc="5" dirty="0">
                <a:latin typeface="Arial"/>
                <a:cs typeface="Arial"/>
              </a:rPr>
              <a:t>loss as a good product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rejected)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Times New Roman"/>
              <a:cs typeface="Times New Roman"/>
            </a:endParaRPr>
          </a:p>
          <a:p>
            <a:pPr marL="304800" indent="-292100">
              <a:lnSpc>
                <a:spcPct val="100000"/>
              </a:lnSpc>
              <a:buSzPct val="44827"/>
              <a:buFont typeface="Trebuchet MS"/>
              <a:buChar char="●"/>
              <a:tabLst>
                <a:tab pos="304800" algn="l"/>
              </a:tabLst>
            </a:pPr>
            <a:r>
              <a:rPr sz="2900" b="1" spc="-50" dirty="0">
                <a:latin typeface="Arial"/>
                <a:cs typeface="Arial"/>
              </a:rPr>
              <a:t>Type </a:t>
            </a:r>
            <a:r>
              <a:rPr sz="2900" b="1" dirty="0">
                <a:latin typeface="Arial"/>
                <a:cs typeface="Arial"/>
              </a:rPr>
              <a:t>II Error / False</a:t>
            </a:r>
            <a:r>
              <a:rPr sz="2900" b="1" spc="40" dirty="0">
                <a:latin typeface="Arial"/>
                <a:cs typeface="Arial"/>
              </a:rPr>
              <a:t> </a:t>
            </a:r>
            <a:r>
              <a:rPr sz="2900" b="1" spc="5" dirty="0">
                <a:latin typeface="Arial"/>
                <a:cs typeface="Arial"/>
              </a:rPr>
              <a:t>Negative</a:t>
            </a:r>
            <a:endParaRPr sz="2900">
              <a:latin typeface="Arial"/>
              <a:cs typeface="Arial"/>
            </a:endParaRPr>
          </a:p>
          <a:p>
            <a:pPr marL="330200" marR="382270" indent="-317500">
              <a:lnSpc>
                <a:spcPts val="3100"/>
              </a:lnSpc>
              <a:spcBef>
                <a:spcPts val="1240"/>
              </a:spcBef>
            </a:pPr>
            <a:r>
              <a:rPr sz="2900" dirty="0">
                <a:latin typeface="Arial"/>
                <a:cs typeface="Arial"/>
              </a:rPr>
              <a:t>Failed to reject the </a:t>
            </a:r>
            <a:r>
              <a:rPr sz="2900" spc="5" dirty="0">
                <a:latin typeface="Arial"/>
                <a:cs typeface="Arial"/>
              </a:rPr>
              <a:t>product </a:t>
            </a:r>
            <a:r>
              <a:rPr sz="2900" dirty="0">
                <a:latin typeface="Arial"/>
                <a:cs typeface="Arial"/>
              </a:rPr>
              <a:t>: </a:t>
            </a:r>
            <a:r>
              <a:rPr sz="2900" spc="5" dirty="0">
                <a:latin typeface="Arial"/>
                <a:cs typeface="Arial"/>
              </a:rPr>
              <a:t>Accepted bad product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and  was sold </a:t>
            </a:r>
            <a:r>
              <a:rPr sz="2900" dirty="0">
                <a:latin typeface="Arial"/>
                <a:cs typeface="Arial"/>
              </a:rPr>
              <a:t>to the </a:t>
            </a:r>
            <a:r>
              <a:rPr sz="2900" spc="5" dirty="0">
                <a:latin typeface="Arial"/>
                <a:cs typeface="Arial"/>
              </a:rPr>
              <a:t>customers(can </a:t>
            </a:r>
            <a:r>
              <a:rPr sz="2900" dirty="0">
                <a:latin typeface="Arial"/>
                <a:cs typeface="Arial"/>
              </a:rPr>
              <a:t>result in </a:t>
            </a:r>
            <a:r>
              <a:rPr sz="2900" spc="5" dirty="0">
                <a:latin typeface="Arial"/>
                <a:cs typeface="Arial"/>
              </a:rPr>
              <a:t>losing </a:t>
            </a:r>
            <a:r>
              <a:rPr sz="2900" dirty="0">
                <a:latin typeface="Arial"/>
                <a:cs typeface="Arial"/>
              </a:rPr>
              <a:t>the  customer's </a:t>
            </a:r>
            <a:r>
              <a:rPr sz="2900" spc="5" dirty="0">
                <a:latin typeface="Arial"/>
                <a:cs typeface="Arial"/>
              </a:rPr>
              <a:t>and company's </a:t>
            </a:r>
            <a:r>
              <a:rPr sz="2900" dirty="0">
                <a:latin typeface="Arial"/>
                <a:cs typeface="Arial"/>
              </a:rPr>
              <a:t>position is </a:t>
            </a:r>
            <a:r>
              <a:rPr sz="2900" spc="5" dirty="0">
                <a:latin typeface="Arial"/>
                <a:cs typeface="Arial"/>
              </a:rPr>
              <a:t>at</a:t>
            </a:r>
            <a:r>
              <a:rPr sz="2900" dirty="0">
                <a:latin typeface="Arial"/>
                <a:cs typeface="Arial"/>
              </a:rPr>
              <a:t> stake)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241300"/>
            <a:ext cx="2572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310993" y="1574800"/>
            <a:ext cx="9210467" cy="448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8950" y="2203450"/>
          <a:ext cx="9105265" cy="391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1395"/>
                <a:gridCol w="2271395"/>
                <a:gridCol w="2271394"/>
                <a:gridCol w="2271395"/>
              </a:tblGrid>
              <a:tr h="61468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ts val="20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Reality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1468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02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 is 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02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 is 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31750" marR="224790">
                        <a:lnSpc>
                          <a:spcPts val="2100"/>
                        </a:lnSpc>
                        <a:spcBef>
                          <a:spcPts val="13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Hypothesis  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Testing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Reject H0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ts val="2145"/>
                        </a:lnSpc>
                        <a:spcBef>
                          <a:spcPts val="540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(Type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error)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(Your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AECDD"/>
                    </a:solidFill>
                  </a:tcPr>
                </a:tc>
              </a:tr>
              <a:tr h="4102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Prediction)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203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Failed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Reject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2035"/>
                        </a:lnSpc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03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False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AECDD"/>
                    </a:solidFill>
                  </a:tcPr>
                </a:tc>
              </a:tr>
              <a:tr h="1010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(Type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II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error)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ECD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6500" y="241300"/>
            <a:ext cx="2572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27123"/>
            <a:ext cx="8448040" cy="45478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550" spc="5" dirty="0">
                <a:latin typeface="Arial"/>
                <a:cs typeface="Arial"/>
              </a:rPr>
              <a:t>A </a:t>
            </a:r>
            <a:r>
              <a:rPr sz="2550" dirty="0">
                <a:latin typeface="Arial"/>
                <a:cs typeface="Arial"/>
              </a:rPr>
              <a:t>test is </a:t>
            </a:r>
            <a:r>
              <a:rPr sz="2550" spc="5" dirty="0">
                <a:latin typeface="Arial"/>
                <a:cs typeface="Arial"/>
              </a:rPr>
              <a:t>made </a:t>
            </a:r>
            <a:r>
              <a:rPr sz="2550" dirty="0">
                <a:latin typeface="Arial"/>
                <a:cs typeface="Arial"/>
              </a:rPr>
              <a:t>of the</a:t>
            </a:r>
            <a:r>
              <a:rPr sz="2550" spc="-15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hypotheses:</a:t>
            </a:r>
            <a:endParaRPr sz="2550">
              <a:latin typeface="Arial"/>
              <a:cs typeface="Arial"/>
            </a:endParaRPr>
          </a:p>
          <a:p>
            <a:pPr marL="2159000">
              <a:lnSpc>
                <a:spcPct val="100000"/>
              </a:lnSpc>
              <a:spcBef>
                <a:spcPts val="740"/>
              </a:spcBef>
            </a:pPr>
            <a:r>
              <a:rPr sz="2550" b="1" spc="5" dirty="0">
                <a:solidFill>
                  <a:srgbClr val="3465A4"/>
                </a:solidFill>
                <a:latin typeface="Arial"/>
                <a:cs typeface="Arial"/>
              </a:rPr>
              <a:t>H 0 </a:t>
            </a:r>
            <a:r>
              <a:rPr sz="25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550" b="1" spc="9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550" b="1" spc="5" dirty="0">
                <a:solidFill>
                  <a:srgbClr val="3465A4"/>
                </a:solidFill>
                <a:latin typeface="Arial"/>
                <a:cs typeface="Arial"/>
              </a:rPr>
              <a:t>≤ 10 </a:t>
            </a:r>
            <a:r>
              <a:rPr sz="2550" b="1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2550" b="1" spc="5" dirty="0">
                <a:solidFill>
                  <a:srgbClr val="3465A4"/>
                </a:solidFill>
                <a:latin typeface="Arial"/>
                <a:cs typeface="Arial"/>
              </a:rPr>
              <a:t>H 1 </a:t>
            </a:r>
            <a:r>
              <a:rPr sz="25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550" b="1" spc="9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550" b="1" spc="5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2550" b="1" spc="-24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550" b="1" spc="5" dirty="0">
                <a:solidFill>
                  <a:srgbClr val="3465A4"/>
                </a:solidFill>
                <a:latin typeface="Arial"/>
                <a:cs typeface="Arial"/>
              </a:rPr>
              <a:t>10</a:t>
            </a:r>
            <a:endParaRPr sz="2550">
              <a:latin typeface="Arial"/>
              <a:cs typeface="Arial"/>
            </a:endParaRPr>
          </a:p>
          <a:p>
            <a:pPr marL="342900" marR="5080" indent="-330200" algn="just">
              <a:lnSpc>
                <a:spcPct val="89900"/>
              </a:lnSpc>
              <a:spcBef>
                <a:spcPts val="1050"/>
              </a:spcBef>
            </a:pPr>
            <a:r>
              <a:rPr sz="2550" dirty="0">
                <a:latin typeface="Arial"/>
                <a:cs typeface="Arial"/>
              </a:rPr>
              <a:t>For </a:t>
            </a:r>
            <a:r>
              <a:rPr sz="2550" spc="5" dirty="0">
                <a:latin typeface="Arial"/>
                <a:cs typeface="Arial"/>
              </a:rPr>
              <a:t>each </a:t>
            </a:r>
            <a:r>
              <a:rPr sz="2550" dirty="0">
                <a:latin typeface="Arial"/>
                <a:cs typeface="Arial"/>
              </a:rPr>
              <a:t>of the following situations, determine whether the  decision </a:t>
            </a:r>
            <a:r>
              <a:rPr sz="2550" spc="5" dirty="0">
                <a:latin typeface="Arial"/>
                <a:cs typeface="Arial"/>
              </a:rPr>
              <a:t>was </a:t>
            </a:r>
            <a:r>
              <a:rPr sz="2550" dirty="0">
                <a:latin typeface="Arial"/>
                <a:cs typeface="Arial"/>
              </a:rPr>
              <a:t>correct, </a:t>
            </a:r>
            <a:r>
              <a:rPr sz="2550" spc="5" dirty="0">
                <a:latin typeface="Arial"/>
                <a:cs typeface="Arial"/>
              </a:rPr>
              <a:t>a </a:t>
            </a:r>
            <a:r>
              <a:rPr sz="2550" dirty="0">
                <a:latin typeface="Arial"/>
                <a:cs typeface="Arial"/>
              </a:rPr>
              <a:t>type I error occurred, or </a:t>
            </a:r>
            <a:r>
              <a:rPr sz="2550" spc="5" dirty="0">
                <a:latin typeface="Arial"/>
                <a:cs typeface="Arial"/>
              </a:rPr>
              <a:t>a </a:t>
            </a:r>
            <a:r>
              <a:rPr sz="2550" dirty="0">
                <a:latin typeface="Arial"/>
                <a:cs typeface="Arial"/>
              </a:rPr>
              <a:t>type II  error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dirty="0">
                <a:latin typeface="Arial"/>
                <a:cs typeface="Arial"/>
              </a:rPr>
              <a:t>occurred.</a:t>
            </a:r>
            <a:endParaRPr sz="2550">
              <a:latin typeface="Arial"/>
              <a:cs typeface="Arial"/>
            </a:endParaRPr>
          </a:p>
          <a:p>
            <a:pPr marL="374015" indent="-361315">
              <a:lnSpc>
                <a:spcPts val="2545"/>
              </a:lnSpc>
              <a:spcBef>
                <a:spcPts val="740"/>
              </a:spcBef>
              <a:buAutoNum type="alphaLcPeriod"/>
              <a:tabLst>
                <a:tab pos="374650" algn="l"/>
                <a:tab pos="1738630" algn="l"/>
              </a:tabLst>
            </a:pPr>
            <a:r>
              <a:rPr sz="2550" spc="5" dirty="0">
                <a:latin typeface="Arial"/>
                <a:cs typeface="Arial"/>
              </a:rPr>
              <a:t>µ =</a:t>
            </a:r>
            <a:r>
              <a:rPr sz="2550" dirty="0">
                <a:latin typeface="Arial"/>
                <a:cs typeface="Arial"/>
              </a:rPr>
              <a:t> 8,</a:t>
            </a:r>
            <a:r>
              <a:rPr sz="2550" spc="5" dirty="0">
                <a:latin typeface="Arial"/>
                <a:cs typeface="Arial"/>
              </a:rPr>
              <a:t> H	</a:t>
            </a:r>
            <a:r>
              <a:rPr sz="2550" dirty="0">
                <a:latin typeface="Arial"/>
                <a:cs typeface="Arial"/>
              </a:rPr>
              <a:t>is rejected.</a:t>
            </a:r>
            <a:endParaRPr sz="2550">
              <a:latin typeface="Arial"/>
              <a:cs typeface="Arial"/>
            </a:endParaRPr>
          </a:p>
          <a:p>
            <a:pPr marL="1527810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374015" indent="-361315">
              <a:lnSpc>
                <a:spcPts val="2545"/>
              </a:lnSpc>
              <a:spcBef>
                <a:spcPts val="530"/>
              </a:spcBef>
              <a:buAutoNum type="alphaLcPeriod" startAt="2"/>
              <a:tabLst>
                <a:tab pos="374650" algn="l"/>
                <a:tab pos="1919605" algn="l"/>
              </a:tabLst>
            </a:pPr>
            <a:r>
              <a:rPr sz="2550" spc="5" dirty="0">
                <a:latin typeface="Arial"/>
                <a:cs typeface="Arial"/>
              </a:rPr>
              <a:t>µ = </a:t>
            </a:r>
            <a:r>
              <a:rPr sz="2550" dirty="0">
                <a:latin typeface="Arial"/>
                <a:cs typeface="Arial"/>
              </a:rPr>
              <a:t>10,</a:t>
            </a:r>
            <a:r>
              <a:rPr sz="2550" spc="5" dirty="0">
                <a:latin typeface="Arial"/>
                <a:cs typeface="Arial"/>
              </a:rPr>
              <a:t> H	</a:t>
            </a:r>
            <a:r>
              <a:rPr sz="2550" dirty="0">
                <a:latin typeface="Arial"/>
                <a:cs typeface="Arial"/>
              </a:rPr>
              <a:t>is not rejected.</a:t>
            </a:r>
            <a:endParaRPr sz="2550">
              <a:latin typeface="Arial"/>
              <a:cs typeface="Arial"/>
            </a:endParaRPr>
          </a:p>
          <a:p>
            <a:pPr marL="1708785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ts val="2545"/>
              </a:lnSpc>
              <a:spcBef>
                <a:spcPts val="530"/>
              </a:spcBef>
              <a:buAutoNum type="alphaLcPeriod" startAt="3"/>
              <a:tabLst>
                <a:tab pos="356235" algn="l"/>
                <a:tab pos="1901189" algn="l"/>
              </a:tabLst>
            </a:pPr>
            <a:r>
              <a:rPr sz="2550" spc="5" dirty="0">
                <a:latin typeface="Arial"/>
                <a:cs typeface="Arial"/>
              </a:rPr>
              <a:t>µ = </a:t>
            </a:r>
            <a:r>
              <a:rPr sz="2550" dirty="0">
                <a:latin typeface="Arial"/>
                <a:cs typeface="Arial"/>
              </a:rPr>
              <a:t>14,</a:t>
            </a:r>
            <a:r>
              <a:rPr sz="2550" spc="5" dirty="0">
                <a:latin typeface="Arial"/>
                <a:cs typeface="Arial"/>
              </a:rPr>
              <a:t> H	</a:t>
            </a:r>
            <a:r>
              <a:rPr sz="2550" dirty="0">
                <a:latin typeface="Arial"/>
                <a:cs typeface="Arial"/>
              </a:rPr>
              <a:t>is not rejected.</a:t>
            </a:r>
            <a:endParaRPr sz="2550">
              <a:latin typeface="Arial"/>
              <a:cs typeface="Arial"/>
            </a:endParaRPr>
          </a:p>
          <a:p>
            <a:pPr marL="1690370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374015" indent="-361315">
              <a:lnSpc>
                <a:spcPts val="2545"/>
              </a:lnSpc>
              <a:spcBef>
                <a:spcPts val="630"/>
              </a:spcBef>
              <a:buAutoNum type="alphaLcPeriod" startAt="4"/>
              <a:tabLst>
                <a:tab pos="374650" algn="l"/>
                <a:tab pos="1919605" algn="l"/>
              </a:tabLst>
            </a:pPr>
            <a:r>
              <a:rPr sz="2550" spc="5" dirty="0">
                <a:latin typeface="Arial"/>
                <a:cs typeface="Arial"/>
              </a:rPr>
              <a:t>µ = </a:t>
            </a:r>
            <a:r>
              <a:rPr sz="2550" dirty="0">
                <a:latin typeface="Arial"/>
                <a:cs typeface="Arial"/>
              </a:rPr>
              <a:t>12,</a:t>
            </a:r>
            <a:r>
              <a:rPr sz="2550" spc="5" dirty="0">
                <a:latin typeface="Arial"/>
                <a:cs typeface="Arial"/>
              </a:rPr>
              <a:t> H	</a:t>
            </a:r>
            <a:r>
              <a:rPr sz="2550" dirty="0">
                <a:latin typeface="Arial"/>
                <a:cs typeface="Arial"/>
              </a:rPr>
              <a:t>is rejected.</a:t>
            </a:r>
            <a:endParaRPr sz="2550">
              <a:latin typeface="Arial"/>
              <a:cs typeface="Arial"/>
            </a:endParaRPr>
          </a:p>
          <a:p>
            <a:pPr marL="1708785">
              <a:lnSpc>
                <a:spcPts val="1525"/>
              </a:lnSpc>
            </a:pPr>
            <a:r>
              <a:rPr sz="170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400" y="546100"/>
            <a:ext cx="3410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1(c)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756015" cy="34975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each </a:t>
            </a:r>
            <a:r>
              <a:rPr sz="3200" b="1" spc="-5" dirty="0">
                <a:latin typeface="Arial"/>
                <a:cs typeface="Arial"/>
              </a:rPr>
              <a:t>of the following situations, </a:t>
            </a:r>
            <a:r>
              <a:rPr sz="3200" b="1" dirty="0">
                <a:latin typeface="Arial"/>
                <a:cs typeface="Arial"/>
              </a:rPr>
              <a:t>state </a:t>
            </a:r>
            <a:r>
              <a:rPr sz="3200" b="1" spc="-5" dirty="0">
                <a:latin typeface="Arial"/>
                <a:cs typeface="Arial"/>
              </a:rPr>
              <a:t>the  most appropriate null hypothesis regarding  the population </a:t>
            </a:r>
            <a:r>
              <a:rPr sz="3200" b="1" dirty="0">
                <a:latin typeface="Arial"/>
                <a:cs typeface="Arial"/>
              </a:rPr>
              <a:t>mean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µ.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2900" marR="167640" indent="-330200">
              <a:lnSpc>
                <a:spcPct val="89800"/>
              </a:lnSpc>
              <a:spcBef>
                <a:spcPts val="2110"/>
              </a:spcBef>
            </a:pPr>
            <a:r>
              <a:rPr sz="3200" dirty="0">
                <a:latin typeface="Arial"/>
                <a:cs typeface="Arial"/>
              </a:rPr>
              <a:t>3) A </a:t>
            </a:r>
            <a:r>
              <a:rPr sz="3200" spc="-5" dirty="0">
                <a:latin typeface="Arial"/>
                <a:cs typeface="Arial"/>
              </a:rPr>
              <a:t>quailty control inspector </a:t>
            </a:r>
            <a:r>
              <a:rPr sz="3200" dirty="0">
                <a:latin typeface="Arial"/>
                <a:cs typeface="Arial"/>
              </a:rPr>
              <a:t>will </a:t>
            </a:r>
            <a:r>
              <a:rPr sz="3200" spc="-5" dirty="0">
                <a:latin typeface="Arial"/>
                <a:cs typeface="Arial"/>
              </a:rPr>
              <a:t>recalibrate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flowmeter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mean </a:t>
            </a:r>
            <a:r>
              <a:rPr sz="3200" spc="-5" dirty="0">
                <a:latin typeface="Arial"/>
                <a:cs typeface="Arial"/>
              </a:rPr>
              <a:t>flow rate </a:t>
            </a:r>
            <a:r>
              <a:rPr sz="3200" spc="-10" dirty="0">
                <a:latin typeface="Arial"/>
                <a:cs typeface="Arial"/>
              </a:rPr>
              <a:t>differs </a:t>
            </a:r>
            <a:r>
              <a:rPr sz="3200" spc="-5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10  </a:t>
            </a:r>
            <a:r>
              <a:rPr sz="3200" spc="-5" dirty="0">
                <a:latin typeface="Arial"/>
                <a:cs typeface="Arial"/>
              </a:rPr>
              <a:t>mL/s.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90500"/>
            <a:ext cx="5458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461516"/>
            <a:ext cx="475361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0 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≤ 10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versus H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1 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2600" b="1" spc="-22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10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944116"/>
            <a:ext cx="5892800" cy="172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indent="-365760">
              <a:lnSpc>
                <a:spcPts val="2600"/>
              </a:lnSpc>
              <a:spcBef>
                <a:spcPts val="90"/>
              </a:spcBef>
              <a:buAutoNum type="alphaLcPeriod"/>
              <a:tabLst>
                <a:tab pos="379095" algn="l"/>
                <a:tab pos="1772285" algn="l"/>
              </a:tabLst>
            </a:pP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=</a:t>
            </a:r>
            <a:r>
              <a:rPr sz="2600" b="1" spc="-9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8,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2600"/>
                </a:solidFill>
                <a:latin typeface="Arial"/>
                <a:cs typeface="Arial"/>
              </a:rPr>
              <a:t>H	is </a:t>
            </a:r>
            <a:r>
              <a:rPr sz="2600" b="1" spc="-5" dirty="0">
                <a:solidFill>
                  <a:srgbClr val="FF2600"/>
                </a:solidFill>
                <a:latin typeface="Arial"/>
                <a:cs typeface="Arial"/>
              </a:rPr>
              <a:t>rejected</a:t>
            </a:r>
            <a:endParaRPr sz="2600">
              <a:latin typeface="Arial"/>
              <a:cs typeface="Arial"/>
            </a:endParaRPr>
          </a:p>
          <a:p>
            <a:pPr marL="1558925">
              <a:lnSpc>
                <a:spcPts val="1520"/>
              </a:lnSpc>
            </a:pPr>
            <a:r>
              <a:rPr sz="1700" b="1" spc="15" dirty="0">
                <a:solidFill>
                  <a:srgbClr val="FF2600"/>
                </a:solidFill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600"/>
              </a:lnSpc>
              <a:spcBef>
                <a:spcPts val="484"/>
              </a:spcBef>
              <a:tabLst>
                <a:tab pos="2311400" algn="l"/>
              </a:tabLst>
            </a:pPr>
            <a:r>
              <a:rPr sz="2600" spc="-45" dirty="0">
                <a:solidFill>
                  <a:srgbClr val="3465A4"/>
                </a:solidFill>
                <a:latin typeface="Arial"/>
                <a:cs typeface="Arial"/>
              </a:rPr>
              <a:t>Type 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I</a:t>
            </a:r>
            <a:r>
              <a:rPr sz="2600" spc="5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3465A4"/>
                </a:solidFill>
                <a:latin typeface="Arial"/>
                <a:cs typeface="Arial"/>
              </a:rPr>
              <a:t>error.</a:t>
            </a:r>
            <a:r>
              <a:rPr sz="260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is true and was</a:t>
            </a:r>
            <a:r>
              <a:rPr sz="2600" spc="-8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rejected.</a:t>
            </a:r>
            <a:endParaRPr sz="2600">
              <a:latin typeface="Arial"/>
              <a:cs typeface="Arial"/>
            </a:endParaRPr>
          </a:p>
          <a:p>
            <a:pPr marR="1565910" algn="ctr">
              <a:lnSpc>
                <a:spcPts val="1520"/>
              </a:lnSpc>
            </a:pPr>
            <a:r>
              <a:rPr sz="1700" spc="15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396240" indent="-383540">
              <a:lnSpc>
                <a:spcPts val="2600"/>
              </a:lnSpc>
              <a:spcBef>
                <a:spcPts val="585"/>
              </a:spcBef>
              <a:buAutoNum type="alphaLcPeriod" startAt="2"/>
              <a:tabLst>
                <a:tab pos="396875" algn="l"/>
                <a:tab pos="1972945" algn="l"/>
              </a:tabLst>
            </a:pP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=</a:t>
            </a:r>
            <a:r>
              <a:rPr sz="2600" b="1" spc="-9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10,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	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spc="-10" dirty="0">
                <a:solidFill>
                  <a:srgbClr val="0433FF"/>
                </a:solidFill>
                <a:latin typeface="Arial"/>
                <a:cs typeface="Arial"/>
              </a:rPr>
              <a:t>not</a:t>
            </a:r>
            <a:r>
              <a:rPr sz="2600" b="1"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433FF"/>
                </a:solidFill>
                <a:latin typeface="Arial"/>
                <a:cs typeface="Arial"/>
              </a:rPr>
              <a:t>rejected</a:t>
            </a:r>
            <a:endParaRPr sz="2600">
              <a:latin typeface="Arial"/>
              <a:cs typeface="Arial"/>
            </a:endParaRPr>
          </a:p>
          <a:p>
            <a:pPr marL="1759585">
              <a:lnSpc>
                <a:spcPts val="1520"/>
              </a:lnSpc>
            </a:pPr>
            <a:r>
              <a:rPr sz="1700" b="1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709415"/>
            <a:ext cx="7155180" cy="54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0"/>
              </a:spcBef>
              <a:tabLst>
                <a:tab pos="3025140" algn="l"/>
              </a:tabLst>
            </a:pP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Correct</a:t>
            </a:r>
            <a:r>
              <a:rPr sz="260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decision.</a:t>
            </a:r>
            <a:r>
              <a:rPr sz="260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is true and was not</a:t>
            </a:r>
            <a:r>
              <a:rPr sz="2600" spc="-8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rejected.</a:t>
            </a:r>
            <a:endParaRPr sz="2600">
              <a:latin typeface="Arial"/>
              <a:cs typeface="Arial"/>
            </a:endParaRPr>
          </a:p>
          <a:p>
            <a:pPr marR="1401445" algn="ctr">
              <a:lnSpc>
                <a:spcPts val="1520"/>
              </a:lnSpc>
            </a:pPr>
            <a:r>
              <a:rPr sz="1700" spc="15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306315"/>
            <a:ext cx="6661784" cy="1716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indent="-365760">
              <a:lnSpc>
                <a:spcPts val="2600"/>
              </a:lnSpc>
              <a:spcBef>
                <a:spcPts val="90"/>
              </a:spcBef>
              <a:buAutoNum type="alphaLcPeriod" startAt="3"/>
              <a:tabLst>
                <a:tab pos="379095" algn="l"/>
                <a:tab pos="1955164" algn="l"/>
              </a:tabLst>
            </a:pP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=</a:t>
            </a:r>
            <a:r>
              <a:rPr sz="2600" b="1" spc="-9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14,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	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spc="-10" dirty="0">
                <a:solidFill>
                  <a:srgbClr val="0433FF"/>
                </a:solidFill>
                <a:latin typeface="Arial"/>
                <a:cs typeface="Arial"/>
              </a:rPr>
              <a:t>not </a:t>
            </a:r>
            <a:r>
              <a:rPr sz="2600" b="1" spc="-5" dirty="0">
                <a:solidFill>
                  <a:srgbClr val="0433FF"/>
                </a:solidFill>
                <a:latin typeface="Arial"/>
                <a:cs typeface="Arial"/>
              </a:rPr>
              <a:t>rejected</a:t>
            </a:r>
            <a:endParaRPr sz="2600">
              <a:latin typeface="Arial"/>
              <a:cs typeface="Arial"/>
            </a:endParaRPr>
          </a:p>
          <a:p>
            <a:pPr marL="1741805">
              <a:lnSpc>
                <a:spcPts val="1520"/>
              </a:lnSpc>
            </a:pPr>
            <a:r>
              <a:rPr sz="1700" b="1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600"/>
              </a:lnSpc>
              <a:spcBef>
                <a:spcPts val="484"/>
              </a:spcBef>
              <a:tabLst>
                <a:tab pos="2402840" algn="l"/>
              </a:tabLst>
            </a:pPr>
            <a:r>
              <a:rPr sz="2600" spc="-45" dirty="0">
                <a:solidFill>
                  <a:srgbClr val="3465A4"/>
                </a:solidFill>
                <a:latin typeface="Arial"/>
                <a:cs typeface="Arial"/>
              </a:rPr>
              <a:t>Type 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II</a:t>
            </a:r>
            <a:r>
              <a:rPr sz="2600" spc="4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3465A4"/>
                </a:solidFill>
                <a:latin typeface="Arial"/>
                <a:cs typeface="Arial"/>
              </a:rPr>
              <a:t>error.</a:t>
            </a:r>
            <a:r>
              <a:rPr sz="2600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is false and was not</a:t>
            </a:r>
            <a:r>
              <a:rPr sz="2600" spc="-8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rejected.</a:t>
            </a:r>
            <a:endParaRPr sz="2600">
              <a:latin typeface="Arial"/>
              <a:cs typeface="Arial"/>
            </a:endParaRPr>
          </a:p>
          <a:p>
            <a:pPr marL="2189480">
              <a:lnSpc>
                <a:spcPts val="1520"/>
              </a:lnSpc>
            </a:pPr>
            <a:r>
              <a:rPr sz="1700" spc="15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396240" indent="-383540">
              <a:lnSpc>
                <a:spcPts val="2600"/>
              </a:lnSpc>
              <a:spcBef>
                <a:spcPts val="484"/>
              </a:spcBef>
              <a:buAutoNum type="alphaLcPeriod" startAt="4"/>
              <a:tabLst>
                <a:tab pos="396875" algn="l"/>
                <a:tab pos="1972945" algn="l"/>
              </a:tabLst>
            </a:pP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=</a:t>
            </a:r>
            <a:r>
              <a:rPr sz="2600" b="1" spc="-9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12,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2600"/>
                </a:solidFill>
                <a:latin typeface="Arial"/>
                <a:cs typeface="Arial"/>
              </a:rPr>
              <a:t>H	is </a:t>
            </a:r>
            <a:r>
              <a:rPr sz="2600" b="1" spc="-5" dirty="0">
                <a:solidFill>
                  <a:srgbClr val="FF2600"/>
                </a:solidFill>
                <a:latin typeface="Arial"/>
                <a:cs typeface="Arial"/>
              </a:rPr>
              <a:t>rejected</a:t>
            </a:r>
            <a:endParaRPr sz="2600">
              <a:latin typeface="Arial"/>
              <a:cs typeface="Arial"/>
            </a:endParaRPr>
          </a:p>
          <a:p>
            <a:pPr marL="1759585">
              <a:lnSpc>
                <a:spcPts val="1520"/>
              </a:lnSpc>
            </a:pPr>
            <a:r>
              <a:rPr sz="1700" b="1" spc="15" dirty="0">
                <a:solidFill>
                  <a:srgbClr val="FF2600"/>
                </a:solidFill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3284" y="2401392"/>
            <a:ext cx="1972462" cy="703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6146" y="2421254"/>
            <a:ext cx="1887220" cy="6178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latin typeface="Times New Roman"/>
                <a:cs typeface="Times New Roman"/>
              </a:rPr>
              <a:t>False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positive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27898" y="3636416"/>
            <a:ext cx="1972462" cy="703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0761" y="3656279"/>
            <a:ext cx="1887220" cy="6178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10"/>
              </a:spcBef>
            </a:pPr>
            <a:r>
              <a:rPr sz="2400" b="1" spc="-50" dirty="0">
                <a:latin typeface="Times New Roman"/>
                <a:cs typeface="Times New Roman"/>
              </a:rPr>
              <a:t>True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33FF"/>
                </a:solidFill>
                <a:latin typeface="Times New Roman"/>
                <a:cs typeface="Times New Roman"/>
              </a:rPr>
              <a:t>negative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3073" y="4801641"/>
            <a:ext cx="1972462" cy="703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5936" y="4821504"/>
            <a:ext cx="1887220" cy="6178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latin typeface="Times New Roman"/>
                <a:cs typeface="Times New Roman"/>
              </a:rPr>
              <a:t>False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433FF"/>
                </a:solidFill>
                <a:latin typeface="Times New Roman"/>
                <a:cs typeface="Times New Roman"/>
              </a:rPr>
              <a:t>negative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7940" y="5979563"/>
            <a:ext cx="1972462" cy="703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0803" y="5999429"/>
            <a:ext cx="1887220" cy="617855"/>
          </a:xfrm>
          <a:custGeom>
            <a:avLst/>
            <a:gdLst/>
            <a:ahLst/>
            <a:cxnLst/>
            <a:rect l="l" t="t" r="r" b="b"/>
            <a:pathLst>
              <a:path w="1887220" h="617854">
                <a:moveTo>
                  <a:pt x="0" y="0"/>
                </a:moveTo>
                <a:lnTo>
                  <a:pt x="1886750" y="0"/>
                </a:lnTo>
                <a:lnTo>
                  <a:pt x="1886750" y="617534"/>
                </a:lnTo>
                <a:lnTo>
                  <a:pt x="0" y="6175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0803" y="5999429"/>
            <a:ext cx="1887220" cy="617855"/>
          </a:xfrm>
          <a:custGeom>
            <a:avLst/>
            <a:gdLst/>
            <a:ahLst/>
            <a:cxnLst/>
            <a:rect l="l" t="t" r="r" b="b"/>
            <a:pathLst>
              <a:path w="1887220" h="617854">
                <a:moveTo>
                  <a:pt x="0" y="0"/>
                </a:moveTo>
                <a:lnTo>
                  <a:pt x="1886737" y="0"/>
                </a:lnTo>
                <a:lnTo>
                  <a:pt x="1886737" y="617537"/>
                </a:lnTo>
                <a:lnTo>
                  <a:pt x="0" y="6175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900" y="6071615"/>
            <a:ext cx="8465185" cy="54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0"/>
              </a:spcBef>
              <a:tabLst>
                <a:tab pos="3025140" algn="l"/>
              </a:tabLst>
            </a:pP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Correct</a:t>
            </a:r>
            <a:r>
              <a:rPr sz="260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decision.</a:t>
            </a:r>
            <a:r>
              <a:rPr sz="260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spc="-5" dirty="0">
                <a:solidFill>
                  <a:srgbClr val="3465A4"/>
                </a:solidFill>
                <a:latin typeface="Arial"/>
                <a:cs typeface="Arial"/>
              </a:rPr>
              <a:t>is false and was rejected.</a:t>
            </a:r>
            <a:r>
              <a:rPr sz="2600" spc="-44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600" b="1" spc="-75" baseline="2314" dirty="0">
                <a:latin typeface="Times New Roman"/>
                <a:cs typeface="Times New Roman"/>
              </a:rPr>
              <a:t>True </a:t>
            </a:r>
            <a:r>
              <a:rPr sz="3600" b="1" spc="-7" baseline="2314" dirty="0">
                <a:solidFill>
                  <a:srgbClr val="FF2600"/>
                </a:solidFill>
                <a:latin typeface="Times New Roman"/>
                <a:cs typeface="Times New Roman"/>
              </a:rPr>
              <a:t>positive</a:t>
            </a:r>
            <a:endParaRPr sz="3600" baseline="2314">
              <a:latin typeface="Times New Roman"/>
              <a:cs typeface="Times New Roman"/>
            </a:endParaRPr>
          </a:p>
          <a:p>
            <a:pPr marL="2811145">
              <a:lnSpc>
                <a:spcPts val="1520"/>
              </a:lnSpc>
            </a:pPr>
            <a:r>
              <a:rPr sz="1700" spc="15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2413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3631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5442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1245616"/>
            <a:ext cx="9090025" cy="26790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65405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new process is being considered for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liquefaction of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coal. 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old process yielded a mean of 15 kg of distillate fuel per  kilogram of hydrogen consumed in </a:t>
            </a:r>
            <a:r>
              <a:rPr sz="2600" spc="-1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process.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100"/>
              </a:spcBef>
            </a:pPr>
            <a:r>
              <a:rPr sz="2600" spc="-5" dirty="0">
                <a:latin typeface="Arial"/>
                <a:cs typeface="Arial"/>
              </a:rPr>
              <a:t>Let µ represent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mean of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new process. Following test is  performed</a:t>
            </a:r>
            <a:endParaRPr sz="2600">
              <a:latin typeface="Arial"/>
              <a:cs typeface="Arial"/>
            </a:endParaRPr>
          </a:p>
          <a:p>
            <a:pPr marL="1689100">
              <a:lnSpc>
                <a:spcPts val="3235"/>
              </a:lnSpc>
              <a:spcBef>
                <a:spcPts val="710"/>
              </a:spcBef>
              <a:tabLst>
                <a:tab pos="2252980" algn="l"/>
                <a:tab pos="5787390" algn="l"/>
              </a:tabLst>
            </a:pPr>
            <a:r>
              <a:rPr sz="325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3250" b="1" spc="-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3250" b="1" spc="10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50" b="1" spc="-10" dirty="0">
                <a:solidFill>
                  <a:srgbClr val="3465A4"/>
                </a:solidFill>
                <a:latin typeface="Arial"/>
                <a:cs typeface="Arial"/>
              </a:rPr>
              <a:t>≤ 15</a:t>
            </a:r>
            <a:r>
              <a:rPr sz="3250" b="1" spc="-8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50" b="1" spc="-10" dirty="0">
                <a:solidFill>
                  <a:srgbClr val="3465A4"/>
                </a:solidFill>
                <a:latin typeface="Arial"/>
                <a:cs typeface="Arial"/>
              </a:rPr>
              <a:t>versus</a:t>
            </a:r>
            <a:r>
              <a:rPr sz="325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5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3250" b="1" spc="-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3250" b="1" spc="10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50" b="1" spc="-10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3250" b="1" spc="-13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50" b="1" spc="-10" dirty="0">
                <a:solidFill>
                  <a:srgbClr val="3465A4"/>
                </a:solidFill>
                <a:latin typeface="Arial"/>
                <a:cs typeface="Arial"/>
              </a:rPr>
              <a:t>15</a:t>
            </a:r>
            <a:endParaRPr sz="3250">
              <a:latin typeface="Arial"/>
              <a:cs typeface="Arial"/>
            </a:endParaRPr>
          </a:p>
          <a:p>
            <a:pPr marL="1985645">
              <a:lnSpc>
                <a:spcPts val="1914"/>
              </a:lnSpc>
              <a:tabLst>
                <a:tab pos="5520690" algn="l"/>
              </a:tabLst>
            </a:pPr>
            <a:r>
              <a:rPr sz="2150" b="1" spc="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3950715"/>
            <a:ext cx="89960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0"/>
              </a:spcBef>
              <a:buSzPct val="44230"/>
              <a:buFont typeface="Trebuchet MS"/>
              <a:buChar char="●"/>
              <a:tabLst>
                <a:tab pos="279400" algn="l"/>
                <a:tab pos="7390765" algn="l"/>
              </a:tabLst>
            </a:pP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new process will be put into production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if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H	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rejected.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50080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58462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0" y="4209788"/>
            <a:ext cx="8753475" cy="227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10705">
              <a:lnSpc>
                <a:spcPts val="1730"/>
              </a:lnSpc>
              <a:spcBef>
                <a:spcPts val="125"/>
              </a:spcBef>
            </a:pPr>
            <a:r>
              <a:rPr sz="1700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Arial"/>
                <a:cs typeface="Arial"/>
              </a:rPr>
              <a:t>Putting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b="1" spc="-10" dirty="0">
                <a:latin typeface="Arial"/>
                <a:cs typeface="Arial"/>
              </a:rPr>
              <a:t>new process </a:t>
            </a:r>
            <a:r>
              <a:rPr sz="2600" spc="-5" dirty="0">
                <a:latin typeface="Arial"/>
                <a:cs typeface="Arial"/>
              </a:rPr>
              <a:t>into production is very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expensive.</a:t>
            </a:r>
            <a:endParaRPr sz="2600">
              <a:latin typeface="Arial"/>
              <a:cs typeface="Arial"/>
            </a:endParaRPr>
          </a:p>
          <a:p>
            <a:pPr marL="12700" marR="59055">
              <a:lnSpc>
                <a:spcPts val="2700"/>
              </a:lnSpc>
              <a:spcBef>
                <a:spcPts val="1220"/>
              </a:spcBef>
            </a:pPr>
            <a:r>
              <a:rPr sz="2600" spc="-5" dirty="0">
                <a:latin typeface="Arial"/>
                <a:cs typeface="Arial"/>
              </a:rPr>
              <a:t>Therefore it would be a </a:t>
            </a:r>
            <a:r>
              <a:rPr sz="2600" b="1" spc="-10" dirty="0">
                <a:latin typeface="Arial"/>
                <a:cs typeface="Arial"/>
              </a:rPr>
              <a:t>costly </a:t>
            </a:r>
            <a:r>
              <a:rPr sz="2600" b="1" spc="-5" dirty="0">
                <a:latin typeface="Arial"/>
                <a:cs typeface="Arial"/>
              </a:rPr>
              <a:t>error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put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new process  into production if in fact it is no </a:t>
            </a:r>
            <a:r>
              <a:rPr sz="2600" spc="-10" dirty="0">
                <a:latin typeface="Arial"/>
                <a:cs typeface="Arial"/>
              </a:rPr>
              <a:t>better than the </a:t>
            </a:r>
            <a:r>
              <a:rPr sz="2600" spc="-5" dirty="0">
                <a:latin typeface="Arial"/>
                <a:cs typeface="Arial"/>
              </a:rPr>
              <a:t>old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process.</a:t>
            </a:r>
            <a:endParaRPr sz="2600">
              <a:latin typeface="Arial"/>
              <a:cs typeface="Arial"/>
            </a:endParaRPr>
          </a:p>
          <a:p>
            <a:pPr marL="12700" marR="80645">
              <a:lnSpc>
                <a:spcPts val="2700"/>
              </a:lnSpc>
              <a:spcBef>
                <a:spcPts val="1100"/>
              </a:spcBef>
            </a:pPr>
            <a:r>
              <a:rPr sz="2600" b="1" spc="-10" dirty="0">
                <a:latin typeface="Arial"/>
                <a:cs typeface="Arial"/>
              </a:rPr>
              <a:t>Which procedure provides </a:t>
            </a:r>
            <a:r>
              <a:rPr sz="2600" b="1" spc="-5" dirty="0">
                <a:latin typeface="Arial"/>
                <a:cs typeface="Arial"/>
              </a:rPr>
              <a:t>a </a:t>
            </a:r>
            <a:r>
              <a:rPr sz="2600" b="1" spc="-10" dirty="0">
                <a:latin typeface="Arial"/>
                <a:cs typeface="Arial"/>
              </a:rPr>
              <a:t>smaller probability for this  </a:t>
            </a:r>
            <a:r>
              <a:rPr sz="2600" b="1" spc="-30" dirty="0">
                <a:latin typeface="Arial"/>
                <a:cs typeface="Arial"/>
              </a:rPr>
              <a:t>error, </a:t>
            </a:r>
            <a:r>
              <a:rPr sz="2600" b="1" spc="-5" dirty="0">
                <a:latin typeface="Arial"/>
                <a:cs typeface="Arial"/>
              </a:rPr>
              <a:t>to test at </a:t>
            </a:r>
            <a:r>
              <a:rPr sz="2600" b="1" spc="-10" dirty="0">
                <a:latin typeface="Arial"/>
                <a:cs typeface="Arial"/>
              </a:rPr>
              <a:t>the 5% </a:t>
            </a:r>
            <a:r>
              <a:rPr sz="2600" b="1" spc="-5" dirty="0">
                <a:latin typeface="Arial"/>
                <a:cs typeface="Arial"/>
              </a:rPr>
              <a:t>level </a:t>
            </a:r>
            <a:r>
              <a:rPr sz="2600" b="1" spc="-10" dirty="0">
                <a:latin typeface="Arial"/>
                <a:cs typeface="Arial"/>
              </a:rPr>
              <a:t>or </a:t>
            </a:r>
            <a:r>
              <a:rPr sz="2600" b="1" spc="-5" dirty="0">
                <a:latin typeface="Arial"/>
                <a:cs typeface="Arial"/>
              </a:rPr>
              <a:t>to test at </a:t>
            </a:r>
            <a:r>
              <a:rPr sz="2600" b="1" spc="-10" dirty="0">
                <a:latin typeface="Arial"/>
                <a:cs typeface="Arial"/>
              </a:rPr>
              <a:t>the 1%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level?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5349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6398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1579880"/>
            <a:ext cx="8398510" cy="34036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1% level.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9400"/>
              </a:lnSpc>
              <a:spcBef>
                <a:spcPts val="70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error in </a:t>
            </a:r>
            <a:r>
              <a:rPr sz="3200" spc="-5" dirty="0">
                <a:latin typeface="Arial"/>
                <a:cs typeface="Arial"/>
              </a:rPr>
              <a:t>question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rejecting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when </a:t>
            </a:r>
            <a:r>
              <a:rPr sz="3200" spc="-5" dirty="0">
                <a:latin typeface="Arial"/>
                <a:cs typeface="Arial"/>
              </a:rPr>
              <a:t>true,  </a:t>
            </a:r>
            <a:r>
              <a:rPr sz="3200" dirty="0">
                <a:latin typeface="Arial"/>
                <a:cs typeface="Arial"/>
              </a:rPr>
              <a:t>which is a </a:t>
            </a:r>
            <a:r>
              <a:rPr sz="3200" spc="-5" dirty="0">
                <a:latin typeface="Arial"/>
                <a:cs typeface="Arial"/>
              </a:rPr>
              <a:t>type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error.</a:t>
            </a:r>
            <a:endParaRPr sz="3200">
              <a:latin typeface="Arial"/>
              <a:cs typeface="Arial"/>
            </a:endParaRPr>
          </a:p>
          <a:p>
            <a:pPr marL="12700" marR="72390">
              <a:lnSpc>
                <a:spcPts val="3400"/>
              </a:lnSpc>
              <a:spcBef>
                <a:spcPts val="1540"/>
              </a:spcBef>
            </a:pPr>
            <a:r>
              <a:rPr sz="3200" spc="-5" dirty="0">
                <a:latin typeface="Arial"/>
                <a:cs typeface="Arial"/>
              </a:rPr>
              <a:t>When the </a:t>
            </a:r>
            <a:r>
              <a:rPr sz="3200" dirty="0">
                <a:latin typeface="Arial"/>
                <a:cs typeface="Arial"/>
              </a:rPr>
              <a:t>level is </a:t>
            </a:r>
            <a:r>
              <a:rPr sz="3200" spc="-25" dirty="0">
                <a:latin typeface="Arial"/>
                <a:cs typeface="Arial"/>
              </a:rPr>
              <a:t>smaller, </a:t>
            </a:r>
            <a:r>
              <a:rPr sz="3200" dirty="0">
                <a:latin typeface="Arial"/>
                <a:cs typeface="Arial"/>
              </a:rPr>
              <a:t>it is less likely </a:t>
            </a:r>
            <a:r>
              <a:rPr sz="3200" spc="-5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reject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, and </a:t>
            </a:r>
            <a:r>
              <a:rPr sz="3200" spc="-5" dirty="0">
                <a:latin typeface="Arial"/>
                <a:cs typeface="Arial"/>
              </a:rPr>
              <a:t>thus </a:t>
            </a:r>
            <a:r>
              <a:rPr sz="3200" dirty="0">
                <a:latin typeface="Arial"/>
                <a:cs typeface="Arial"/>
              </a:rPr>
              <a:t>less likely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make a </a:t>
            </a:r>
            <a:r>
              <a:rPr sz="3200" spc="-5" dirty="0">
                <a:latin typeface="Arial"/>
                <a:cs typeface="Arial"/>
              </a:rPr>
              <a:t>type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spc="-30" dirty="0">
                <a:latin typeface="Arial"/>
                <a:cs typeface="Arial"/>
              </a:rPr>
              <a:t>error.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2882900"/>
            <a:ext cx="5600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0790" algn="l"/>
                <a:tab pos="4076700" algn="l"/>
              </a:tabLst>
            </a:pPr>
            <a:r>
              <a:rPr sz="6000" dirty="0"/>
              <a:t>P</a:t>
            </a:r>
            <a:r>
              <a:rPr sz="6000" spc="-5" dirty="0"/>
              <a:t>ow</a:t>
            </a:r>
            <a:r>
              <a:rPr sz="6000" dirty="0"/>
              <a:t>er	</a:t>
            </a:r>
            <a:r>
              <a:rPr sz="6000" spc="-5" dirty="0"/>
              <a:t>o</a:t>
            </a:r>
            <a:r>
              <a:rPr sz="6000" dirty="0"/>
              <a:t>f</a:t>
            </a:r>
            <a:r>
              <a:rPr sz="6000" spc="-5" dirty="0"/>
              <a:t> </a:t>
            </a:r>
            <a:r>
              <a:rPr sz="6000" dirty="0"/>
              <a:t>a	</a:t>
            </a:r>
            <a:r>
              <a:rPr sz="6000" spc="-450" dirty="0"/>
              <a:t>T</a:t>
            </a:r>
            <a:r>
              <a:rPr sz="6000" dirty="0"/>
              <a:t>est</a:t>
            </a:r>
            <a:endParaRPr sz="600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0" y="520700"/>
            <a:ext cx="3580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3604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41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1714500"/>
            <a:ext cx="8542020" cy="43738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490"/>
              </a:spcBef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order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test to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useful,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test </a:t>
            </a:r>
            <a:r>
              <a:rPr sz="3200" dirty="0">
                <a:latin typeface="Arial"/>
                <a:cs typeface="Arial"/>
              </a:rPr>
              <a:t>must have  </a:t>
            </a:r>
            <a:r>
              <a:rPr sz="3200" b="1" spc="-5" dirty="0">
                <a:latin typeface="Arial"/>
                <a:cs typeface="Arial"/>
              </a:rPr>
              <a:t>reasonably small probabilities of both type </a:t>
            </a:r>
            <a:r>
              <a:rPr sz="3200" b="1" dirty="0">
                <a:latin typeface="Arial"/>
                <a:cs typeface="Arial"/>
              </a:rPr>
              <a:t>I  </a:t>
            </a:r>
            <a:r>
              <a:rPr sz="3200" b="1" spc="-5" dirty="0">
                <a:latin typeface="Arial"/>
                <a:cs typeface="Arial"/>
              </a:rPr>
              <a:t>and type II errors.</a:t>
            </a:r>
            <a:endParaRPr sz="3200">
              <a:latin typeface="Arial"/>
              <a:cs typeface="Arial"/>
            </a:endParaRPr>
          </a:p>
          <a:p>
            <a:pPr marL="12700" marR="772795">
              <a:lnSpc>
                <a:spcPts val="3400"/>
              </a:lnSpc>
              <a:spcBef>
                <a:spcPts val="1540"/>
              </a:spcBef>
            </a:pPr>
            <a:r>
              <a:rPr sz="3200" spc="-5" dirty="0">
                <a:latin typeface="Arial"/>
                <a:cs typeface="Arial"/>
              </a:rPr>
              <a:t>The type </a:t>
            </a:r>
            <a:r>
              <a:rPr sz="3200" dirty="0">
                <a:latin typeface="Arial"/>
                <a:cs typeface="Arial"/>
              </a:rPr>
              <a:t>I error is kept small by choosing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small value of α as </a:t>
            </a:r>
            <a:r>
              <a:rPr sz="3200" spc="-5" dirty="0">
                <a:latin typeface="Arial"/>
                <a:cs typeface="Arial"/>
              </a:rPr>
              <a:t>the significance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level.</a:t>
            </a:r>
            <a:endParaRPr sz="3200">
              <a:latin typeface="Arial"/>
              <a:cs typeface="Arial"/>
            </a:endParaRPr>
          </a:p>
          <a:p>
            <a:pPr marL="12700" marR="320040">
              <a:lnSpc>
                <a:spcPct val="89400"/>
              </a:lnSpc>
              <a:spcBef>
                <a:spcPts val="1425"/>
              </a:spcBef>
            </a:pPr>
            <a:r>
              <a:rPr sz="3200" spc="-5" dirty="0">
                <a:latin typeface="Arial"/>
                <a:cs typeface="Arial"/>
              </a:rPr>
              <a:t>Then the </a:t>
            </a:r>
            <a:r>
              <a:rPr sz="3200" dirty="0">
                <a:latin typeface="Arial"/>
                <a:cs typeface="Arial"/>
              </a:rPr>
              <a:t>power of </a:t>
            </a:r>
            <a:r>
              <a:rPr sz="3200" spc="-5" dirty="0">
                <a:latin typeface="Arial"/>
                <a:cs typeface="Arial"/>
              </a:rPr>
              <a:t>the test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calculated. If the  </a:t>
            </a:r>
            <a:r>
              <a:rPr sz="3200" dirty="0">
                <a:latin typeface="Arial"/>
                <a:cs typeface="Arial"/>
              </a:rPr>
              <a:t>power is large, </a:t>
            </a:r>
            <a:r>
              <a:rPr sz="3200" spc="-5" dirty="0">
                <a:latin typeface="Arial"/>
                <a:cs typeface="Arial"/>
              </a:rPr>
              <a:t>then the probability </a:t>
            </a:r>
            <a:r>
              <a:rPr sz="3200" dirty="0">
                <a:latin typeface="Arial"/>
                <a:cs typeface="Arial"/>
              </a:rPr>
              <a:t>of a </a:t>
            </a:r>
            <a:r>
              <a:rPr sz="3200" spc="-5" dirty="0">
                <a:latin typeface="Arial"/>
                <a:cs typeface="Arial"/>
              </a:rPr>
              <a:t>type II  </a:t>
            </a:r>
            <a:r>
              <a:rPr sz="3200" dirty="0">
                <a:latin typeface="Arial"/>
                <a:cs typeface="Arial"/>
              </a:rPr>
              <a:t>error is small as well, and </a:t>
            </a:r>
            <a:r>
              <a:rPr sz="3200" spc="-5" dirty="0">
                <a:latin typeface="Arial"/>
                <a:cs typeface="Arial"/>
              </a:rPr>
              <a:t>the test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useful  </a:t>
            </a:r>
            <a:r>
              <a:rPr sz="3200" dirty="0">
                <a:latin typeface="Arial"/>
                <a:cs typeface="Arial"/>
              </a:rPr>
              <a:t>one.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546100"/>
            <a:ext cx="4114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4675" algn="l"/>
                <a:tab pos="2993390" algn="l"/>
              </a:tabLst>
            </a:pPr>
            <a:r>
              <a:rPr dirty="0"/>
              <a:t>P</a:t>
            </a:r>
            <a:r>
              <a:rPr spc="-5" dirty="0"/>
              <a:t>ow</a:t>
            </a:r>
            <a:r>
              <a:rPr dirty="0"/>
              <a:t>er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	</a:t>
            </a:r>
            <a:r>
              <a:rPr spc="-330" dirty="0"/>
              <a:t>T</a:t>
            </a:r>
            <a:r>
              <a:rPr dirty="0"/>
              <a:t>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82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5473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5379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722120"/>
            <a:ext cx="8674735" cy="3994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455930">
              <a:lnSpc>
                <a:spcPts val="3200"/>
              </a:lnSpc>
              <a:spcBef>
                <a:spcPts val="580"/>
              </a:spcBef>
            </a:pPr>
            <a:r>
              <a:rPr sz="3050" spc="-10" dirty="0">
                <a:latin typeface="Arial"/>
                <a:cs typeface="Arial"/>
              </a:rPr>
              <a:t>The power </a:t>
            </a:r>
            <a:r>
              <a:rPr sz="3050" spc="-5" dirty="0">
                <a:latin typeface="Arial"/>
                <a:cs typeface="Arial"/>
              </a:rPr>
              <a:t>of </a:t>
            </a:r>
            <a:r>
              <a:rPr sz="3050" spc="-10" dirty="0">
                <a:latin typeface="Arial"/>
                <a:cs typeface="Arial"/>
              </a:rPr>
              <a:t>a test </a:t>
            </a:r>
            <a:r>
              <a:rPr sz="3050" spc="-5" dirty="0">
                <a:latin typeface="Arial"/>
                <a:cs typeface="Arial"/>
              </a:rPr>
              <a:t>is </a:t>
            </a:r>
            <a:r>
              <a:rPr sz="3050" spc="-10" dirty="0">
                <a:latin typeface="Arial"/>
                <a:cs typeface="Arial"/>
              </a:rPr>
              <a:t>the </a:t>
            </a:r>
            <a:r>
              <a:rPr sz="3050" spc="-5" dirty="0">
                <a:latin typeface="Arial"/>
                <a:cs typeface="Arial"/>
              </a:rPr>
              <a:t>probability of rejecting 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10" dirty="0">
                <a:latin typeface="Arial"/>
                <a:cs typeface="Arial"/>
              </a:rPr>
              <a:t>when </a:t>
            </a:r>
            <a:r>
              <a:rPr sz="3050" spc="-5" dirty="0">
                <a:latin typeface="Arial"/>
                <a:cs typeface="Arial"/>
              </a:rPr>
              <a:t>it is</a:t>
            </a:r>
            <a:r>
              <a:rPr sz="305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false.</a:t>
            </a:r>
            <a:endParaRPr sz="3050">
              <a:latin typeface="Arial"/>
              <a:cs typeface="Arial"/>
            </a:endParaRPr>
          </a:p>
          <a:p>
            <a:pPr marL="1854200">
              <a:lnSpc>
                <a:spcPct val="100000"/>
              </a:lnSpc>
              <a:spcBef>
                <a:spcPts val="1710"/>
              </a:spcBef>
            </a:pPr>
            <a:r>
              <a:rPr sz="3050" spc="-10" dirty="0">
                <a:latin typeface="Arial"/>
                <a:cs typeface="Arial"/>
              </a:rPr>
              <a:t>Power = 1 − P(type II</a:t>
            </a:r>
            <a:r>
              <a:rPr sz="3050" spc="1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error)</a:t>
            </a:r>
            <a:endParaRPr sz="3050">
              <a:latin typeface="Arial"/>
              <a:cs typeface="Arial"/>
            </a:endParaRPr>
          </a:p>
          <a:p>
            <a:pPr marL="12700" marR="68580">
              <a:lnSpc>
                <a:spcPts val="3300"/>
              </a:lnSpc>
              <a:spcBef>
                <a:spcPts val="1350"/>
              </a:spcBef>
            </a:pPr>
            <a:r>
              <a:rPr sz="3050" spc="-10" dirty="0">
                <a:latin typeface="Arial"/>
                <a:cs typeface="Arial"/>
              </a:rPr>
              <a:t>Power </a:t>
            </a:r>
            <a:r>
              <a:rPr sz="3050" spc="-5" dirty="0">
                <a:latin typeface="Arial"/>
                <a:cs typeface="Arial"/>
              </a:rPr>
              <a:t>calculations are generally </a:t>
            </a:r>
            <a:r>
              <a:rPr sz="3050" spc="-10" dirty="0">
                <a:latin typeface="Arial"/>
                <a:cs typeface="Arial"/>
              </a:rPr>
              <a:t>done before data  </a:t>
            </a:r>
            <a:r>
              <a:rPr sz="3050" spc="-5" dirty="0">
                <a:latin typeface="Arial"/>
                <a:cs typeface="Arial"/>
              </a:rPr>
              <a:t>are</a:t>
            </a:r>
            <a:r>
              <a:rPr sz="3050" spc="-1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collected.</a:t>
            </a:r>
            <a:endParaRPr sz="3050">
              <a:latin typeface="Arial"/>
              <a:cs typeface="Arial"/>
            </a:endParaRPr>
          </a:p>
          <a:p>
            <a:pPr marL="12700" marR="5080" algn="just">
              <a:lnSpc>
                <a:spcPct val="88800"/>
              </a:lnSpc>
              <a:spcBef>
                <a:spcPts val="1300"/>
              </a:spcBef>
            </a:pPr>
            <a:r>
              <a:rPr sz="3050" spc="-10" dirty="0">
                <a:latin typeface="Arial"/>
                <a:cs typeface="Arial"/>
              </a:rPr>
              <a:t>The purpose </a:t>
            </a:r>
            <a:r>
              <a:rPr sz="3050" spc="-5" dirty="0">
                <a:latin typeface="Arial"/>
                <a:cs typeface="Arial"/>
              </a:rPr>
              <a:t>of </a:t>
            </a:r>
            <a:r>
              <a:rPr sz="3050" spc="-10" dirty="0">
                <a:latin typeface="Arial"/>
                <a:cs typeface="Arial"/>
              </a:rPr>
              <a:t>a power </a:t>
            </a:r>
            <a:r>
              <a:rPr sz="3050" spc="-5" dirty="0">
                <a:latin typeface="Arial"/>
                <a:cs typeface="Arial"/>
              </a:rPr>
              <a:t>calculation is </a:t>
            </a:r>
            <a:r>
              <a:rPr sz="3050" spc="-10" dirty="0">
                <a:latin typeface="Arial"/>
                <a:cs typeface="Arial"/>
              </a:rPr>
              <a:t>to determine  whether </a:t>
            </a:r>
            <a:r>
              <a:rPr sz="3050" spc="-5" dirty="0">
                <a:latin typeface="Arial"/>
                <a:cs typeface="Arial"/>
              </a:rPr>
              <a:t>or not </a:t>
            </a:r>
            <a:r>
              <a:rPr sz="3050" spc="-10" dirty="0">
                <a:latin typeface="Arial"/>
                <a:cs typeface="Arial"/>
              </a:rPr>
              <a:t>a hypothesis test, when performed,  </a:t>
            </a:r>
            <a:r>
              <a:rPr sz="3050" spc="-5" dirty="0">
                <a:latin typeface="Arial"/>
                <a:cs typeface="Arial"/>
              </a:rPr>
              <a:t>is likely </a:t>
            </a:r>
            <a:r>
              <a:rPr sz="3050" spc="-10" dirty="0">
                <a:latin typeface="Arial"/>
                <a:cs typeface="Arial"/>
              </a:rPr>
              <a:t>to </a:t>
            </a:r>
            <a:r>
              <a:rPr sz="3050" spc="-5" dirty="0">
                <a:latin typeface="Arial"/>
                <a:cs typeface="Arial"/>
              </a:rPr>
              <a:t>reject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5" dirty="0">
                <a:latin typeface="Arial"/>
                <a:cs typeface="Arial"/>
              </a:rPr>
              <a:t>in </a:t>
            </a:r>
            <a:r>
              <a:rPr sz="3050" spc="-10" dirty="0">
                <a:latin typeface="Arial"/>
                <a:cs typeface="Arial"/>
              </a:rPr>
              <a:t>the </a:t>
            </a:r>
            <a:r>
              <a:rPr sz="3050" spc="-5" dirty="0">
                <a:latin typeface="Arial"/>
                <a:cs typeface="Arial"/>
              </a:rPr>
              <a:t>event </a:t>
            </a:r>
            <a:r>
              <a:rPr sz="3050" spc="-10" dirty="0">
                <a:latin typeface="Arial"/>
                <a:cs typeface="Arial"/>
              </a:rPr>
              <a:t>that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5" dirty="0">
                <a:latin typeface="Arial"/>
                <a:cs typeface="Arial"/>
              </a:rPr>
              <a:t>is false.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600" y="546100"/>
            <a:ext cx="4806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65" dirty="0"/>
              <a:t> </a:t>
            </a:r>
            <a:r>
              <a:rPr spc="-5" dirty="0"/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403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719072"/>
            <a:ext cx="8263890" cy="32842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6700" marR="5080">
              <a:lnSpc>
                <a:spcPts val="2600"/>
              </a:lnSpc>
              <a:spcBef>
                <a:spcPts val="480"/>
              </a:spcBef>
            </a:pPr>
            <a:r>
              <a:rPr sz="2450" dirty="0">
                <a:latin typeface="Arial"/>
                <a:cs typeface="Arial"/>
              </a:rPr>
              <a:t>In </a:t>
            </a:r>
            <a:r>
              <a:rPr sz="2450" spc="5" dirty="0">
                <a:latin typeface="Arial"/>
                <a:cs typeface="Arial"/>
              </a:rPr>
              <a:t>order </a:t>
            </a:r>
            <a:r>
              <a:rPr sz="2450" dirty="0">
                <a:latin typeface="Arial"/>
                <a:cs typeface="Arial"/>
              </a:rPr>
              <a:t>to </a:t>
            </a:r>
            <a:r>
              <a:rPr sz="2450" spc="5" dirty="0">
                <a:latin typeface="Arial"/>
                <a:cs typeface="Arial"/>
              </a:rPr>
              <a:t>compute </a:t>
            </a:r>
            <a:r>
              <a:rPr sz="2450" dirty="0">
                <a:latin typeface="Arial"/>
                <a:cs typeface="Arial"/>
              </a:rPr>
              <a:t>the </a:t>
            </a:r>
            <a:r>
              <a:rPr sz="2450" spc="-20" dirty="0">
                <a:latin typeface="Arial"/>
                <a:cs typeface="Arial"/>
              </a:rPr>
              <a:t>power, </a:t>
            </a:r>
            <a:r>
              <a:rPr sz="2450" dirty="0">
                <a:latin typeface="Arial"/>
                <a:cs typeface="Arial"/>
              </a:rPr>
              <a:t>it </a:t>
            </a:r>
            <a:r>
              <a:rPr sz="2450" spc="5" dirty="0">
                <a:latin typeface="Arial"/>
                <a:cs typeface="Arial"/>
              </a:rPr>
              <a:t>is necessary </a:t>
            </a:r>
            <a:r>
              <a:rPr sz="2450" dirty="0">
                <a:latin typeface="Arial"/>
                <a:cs typeface="Arial"/>
              </a:rPr>
              <a:t>to </a:t>
            </a:r>
            <a:r>
              <a:rPr sz="2450" spc="5" dirty="0">
                <a:latin typeface="Arial"/>
                <a:cs typeface="Arial"/>
              </a:rPr>
              <a:t>specify a  particular value of µ,</a:t>
            </a:r>
            <a:r>
              <a:rPr sz="2450" spc="-2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because:</a:t>
            </a:r>
            <a:endParaRPr sz="2450">
              <a:latin typeface="Arial"/>
              <a:cs typeface="Arial"/>
            </a:endParaRPr>
          </a:p>
          <a:p>
            <a:pPr marL="1409700">
              <a:lnSpc>
                <a:spcPct val="100000"/>
              </a:lnSpc>
              <a:spcBef>
                <a:spcPts val="730"/>
              </a:spcBef>
            </a:pP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power </a:t>
            </a:r>
            <a:r>
              <a:rPr sz="2450" b="1" dirty="0">
                <a:solidFill>
                  <a:srgbClr val="3465A4"/>
                </a:solidFill>
                <a:latin typeface="Arial"/>
                <a:cs typeface="Arial"/>
              </a:rPr>
              <a:t>is different for different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values </a:t>
            </a:r>
            <a:r>
              <a:rPr sz="2450" b="1" dirty="0">
                <a:solidFill>
                  <a:srgbClr val="3465A4"/>
                </a:solidFill>
                <a:latin typeface="Arial"/>
                <a:cs typeface="Arial"/>
              </a:rPr>
              <a:t>of</a:t>
            </a:r>
            <a:r>
              <a:rPr sz="2450" b="1" spc="-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50" b="1" spc="95" dirty="0">
                <a:solidFill>
                  <a:srgbClr val="3465A4"/>
                </a:solidFill>
                <a:latin typeface="Arial"/>
                <a:cs typeface="Arial"/>
              </a:rPr>
              <a:t>µ</a:t>
            </a:r>
            <a:endParaRPr sz="2450">
              <a:latin typeface="Arial"/>
              <a:cs typeface="Arial"/>
            </a:endParaRPr>
          </a:p>
          <a:p>
            <a:pPr marL="266700" indent="-254000">
              <a:lnSpc>
                <a:spcPts val="2465"/>
              </a:lnSpc>
              <a:spcBef>
                <a:spcPts val="760"/>
              </a:spcBef>
              <a:buSzPct val="44897"/>
              <a:buFont typeface="Trebuchet MS"/>
              <a:buChar char="●"/>
              <a:tabLst>
                <a:tab pos="266700" algn="l"/>
                <a:tab pos="2741930" algn="l"/>
              </a:tabLst>
            </a:pPr>
            <a:r>
              <a:rPr sz="2450" dirty="0">
                <a:latin typeface="Arial"/>
                <a:cs typeface="Arial"/>
              </a:rPr>
              <a:t>if </a:t>
            </a:r>
            <a:r>
              <a:rPr sz="2450" spc="5" dirty="0">
                <a:latin typeface="Arial"/>
                <a:cs typeface="Arial"/>
              </a:rPr>
              <a:t>µ is close</a:t>
            </a:r>
            <a:r>
              <a:rPr sz="2450" dirty="0">
                <a:latin typeface="Arial"/>
                <a:cs typeface="Arial"/>
              </a:rPr>
              <a:t> to</a:t>
            </a:r>
            <a:r>
              <a:rPr sz="2450" spc="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H	</a:t>
            </a:r>
            <a:r>
              <a:rPr sz="2450" dirty="0">
                <a:latin typeface="Arial"/>
                <a:cs typeface="Arial"/>
              </a:rPr>
              <a:t>:</a:t>
            </a:r>
            <a:endParaRPr sz="2450">
              <a:latin typeface="Arial"/>
              <a:cs typeface="Arial"/>
            </a:endParaRPr>
          </a:p>
          <a:p>
            <a:pPr marL="2481580">
              <a:lnSpc>
                <a:spcPts val="1505"/>
              </a:lnSpc>
            </a:pPr>
            <a:r>
              <a:rPr sz="1650" spc="-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12700" marR="3703954" indent="1390650">
              <a:lnSpc>
                <a:spcPts val="3700"/>
              </a:lnSpc>
              <a:spcBef>
                <a:spcPts val="20"/>
              </a:spcBef>
              <a:tabLst>
                <a:tab pos="2429510" algn="l"/>
              </a:tabLst>
            </a:pPr>
            <a:r>
              <a:rPr sz="2450" dirty="0">
                <a:latin typeface="Arial"/>
                <a:cs typeface="Arial"/>
              </a:rPr>
              <a:t>the </a:t>
            </a:r>
            <a:r>
              <a:rPr sz="2450" spc="5" dirty="0">
                <a:latin typeface="Arial"/>
                <a:cs typeface="Arial"/>
              </a:rPr>
              <a:t>power </a:t>
            </a:r>
            <a:r>
              <a:rPr sz="2450" dirty="0">
                <a:latin typeface="Arial"/>
                <a:cs typeface="Arial"/>
              </a:rPr>
              <a:t>will </a:t>
            </a:r>
            <a:r>
              <a:rPr sz="2450" spc="5" dirty="0">
                <a:latin typeface="Arial"/>
                <a:cs typeface="Arial"/>
              </a:rPr>
              <a:t>be</a:t>
            </a:r>
            <a:r>
              <a:rPr sz="2450" spc="-4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small  </a:t>
            </a:r>
            <a:r>
              <a:rPr sz="2450" dirty="0">
                <a:latin typeface="Arial"/>
                <a:cs typeface="Arial"/>
              </a:rPr>
              <a:t>if </a:t>
            </a:r>
            <a:r>
              <a:rPr sz="2450" spc="5" dirty="0">
                <a:latin typeface="Arial"/>
                <a:cs typeface="Arial"/>
              </a:rPr>
              <a:t>µ is </a:t>
            </a:r>
            <a:r>
              <a:rPr sz="2450" dirty="0">
                <a:latin typeface="Arial"/>
                <a:cs typeface="Arial"/>
              </a:rPr>
              <a:t>far </a:t>
            </a:r>
            <a:r>
              <a:rPr sz="2450" spc="5" dirty="0">
                <a:latin typeface="Arial"/>
                <a:cs typeface="Arial"/>
              </a:rPr>
              <a:t>from </a:t>
            </a:r>
            <a:r>
              <a:rPr sz="2450" spc="10" dirty="0">
                <a:latin typeface="Arial"/>
                <a:cs typeface="Arial"/>
              </a:rPr>
              <a:t>H	</a:t>
            </a:r>
            <a:r>
              <a:rPr sz="2450" dirty="0">
                <a:latin typeface="Arial"/>
                <a:cs typeface="Arial"/>
              </a:rPr>
              <a:t>:</a:t>
            </a:r>
            <a:endParaRPr sz="2450">
              <a:latin typeface="Arial"/>
              <a:cs typeface="Arial"/>
            </a:endParaRPr>
          </a:p>
          <a:p>
            <a:pPr marL="2226945">
              <a:lnSpc>
                <a:spcPts val="785"/>
              </a:lnSpc>
            </a:pPr>
            <a:r>
              <a:rPr sz="1650" spc="-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1403350">
              <a:lnSpc>
                <a:spcPct val="100000"/>
              </a:lnSpc>
              <a:spcBef>
                <a:spcPts val="525"/>
              </a:spcBef>
            </a:pPr>
            <a:r>
              <a:rPr sz="2450" dirty="0">
                <a:latin typeface="Arial"/>
                <a:cs typeface="Arial"/>
              </a:rPr>
              <a:t>the </a:t>
            </a:r>
            <a:r>
              <a:rPr sz="2450" spc="5" dirty="0">
                <a:latin typeface="Arial"/>
                <a:cs typeface="Arial"/>
              </a:rPr>
              <a:t>power </a:t>
            </a:r>
            <a:r>
              <a:rPr sz="2450" dirty="0">
                <a:latin typeface="Arial"/>
                <a:cs typeface="Arial"/>
              </a:rPr>
              <a:t>will </a:t>
            </a:r>
            <a:r>
              <a:rPr sz="2450" spc="5" dirty="0">
                <a:latin typeface="Arial"/>
                <a:cs typeface="Arial"/>
              </a:rPr>
              <a:t>be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large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51804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6503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00" y="4977485"/>
            <a:ext cx="8352155" cy="16256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50" spc="5" dirty="0">
                <a:latin typeface="Arial"/>
                <a:cs typeface="Arial"/>
              </a:rPr>
              <a:t>Compute </a:t>
            </a:r>
            <a:r>
              <a:rPr sz="2450" dirty="0">
                <a:latin typeface="Arial"/>
                <a:cs typeface="Arial"/>
              </a:rPr>
              <a:t>the </a:t>
            </a:r>
            <a:r>
              <a:rPr sz="2450" spc="5" dirty="0">
                <a:latin typeface="Arial"/>
                <a:cs typeface="Arial"/>
              </a:rPr>
              <a:t>rejection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region.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130"/>
              </a:spcBef>
            </a:pPr>
            <a:r>
              <a:rPr sz="2450" spc="5" dirty="0">
                <a:latin typeface="Arial"/>
                <a:cs typeface="Arial"/>
              </a:rPr>
              <a:t>Compute </a:t>
            </a:r>
            <a:r>
              <a:rPr sz="2450" dirty="0">
                <a:latin typeface="Arial"/>
                <a:cs typeface="Arial"/>
              </a:rPr>
              <a:t>the </a:t>
            </a:r>
            <a:r>
              <a:rPr sz="2450" spc="5" dirty="0">
                <a:latin typeface="Arial"/>
                <a:cs typeface="Arial"/>
              </a:rPr>
              <a:t>probability </a:t>
            </a:r>
            <a:r>
              <a:rPr sz="2450" dirty="0">
                <a:latin typeface="Arial"/>
                <a:cs typeface="Arial"/>
              </a:rPr>
              <a:t>that the test statistic falls </a:t>
            </a:r>
            <a:r>
              <a:rPr sz="2450" spc="5" dirty="0">
                <a:latin typeface="Arial"/>
                <a:cs typeface="Arial"/>
              </a:rPr>
              <a:t>in </a:t>
            </a:r>
            <a:r>
              <a:rPr sz="2450" dirty="0">
                <a:latin typeface="Arial"/>
                <a:cs typeface="Arial"/>
              </a:rPr>
              <a:t>the  </a:t>
            </a:r>
            <a:r>
              <a:rPr sz="2450" spc="5" dirty="0">
                <a:latin typeface="Arial"/>
                <a:cs typeface="Arial"/>
              </a:rPr>
              <a:t>rejection region </a:t>
            </a:r>
            <a:r>
              <a:rPr sz="2450" dirty="0">
                <a:latin typeface="Arial"/>
                <a:cs typeface="Arial"/>
              </a:rPr>
              <a:t>if the alternate </a:t>
            </a:r>
            <a:r>
              <a:rPr sz="2450" spc="5" dirty="0">
                <a:latin typeface="Arial"/>
                <a:cs typeface="Arial"/>
              </a:rPr>
              <a:t>hypothesis is </a:t>
            </a:r>
            <a:r>
              <a:rPr sz="2450" dirty="0">
                <a:latin typeface="Arial"/>
                <a:cs typeface="Arial"/>
              </a:rPr>
              <a:t>true. </a:t>
            </a:r>
            <a:r>
              <a:rPr sz="2450" spc="5" dirty="0">
                <a:latin typeface="Arial"/>
                <a:cs typeface="Arial"/>
              </a:rPr>
              <a:t>This is </a:t>
            </a:r>
            <a:r>
              <a:rPr sz="2450" dirty="0">
                <a:latin typeface="Arial"/>
                <a:cs typeface="Arial"/>
              </a:rPr>
              <a:t>the  </a:t>
            </a:r>
            <a:r>
              <a:rPr sz="2450" spc="-20" dirty="0">
                <a:latin typeface="Arial"/>
                <a:cs typeface="Arial"/>
              </a:rPr>
              <a:t>power.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546100"/>
            <a:ext cx="5676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Alternate</a:t>
            </a:r>
            <a:r>
              <a:rPr spc="-4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2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728723"/>
            <a:ext cx="8357234" cy="8039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465"/>
              </a:spcBef>
            </a:pPr>
            <a:r>
              <a:rPr sz="2650" spc="20" dirty="0">
                <a:latin typeface="Arial"/>
                <a:cs typeface="Arial"/>
              </a:rPr>
              <a:t>The </a:t>
            </a:r>
            <a:r>
              <a:rPr sz="2650" spc="15" dirty="0">
                <a:latin typeface="Arial"/>
                <a:cs typeface="Arial"/>
              </a:rPr>
              <a:t>alternate </a:t>
            </a:r>
            <a:r>
              <a:rPr sz="2650" spc="10" dirty="0">
                <a:latin typeface="Arial"/>
                <a:cs typeface="Arial"/>
              </a:rPr>
              <a:t>distribution is </a:t>
            </a:r>
            <a:r>
              <a:rPr sz="2650" spc="15" dirty="0">
                <a:latin typeface="Arial"/>
                <a:cs typeface="Arial"/>
              </a:rPr>
              <a:t>obtained </a:t>
            </a:r>
            <a:r>
              <a:rPr sz="2650" spc="20" dirty="0">
                <a:latin typeface="Arial"/>
                <a:cs typeface="Arial"/>
              </a:rPr>
              <a:t>by </a:t>
            </a:r>
            <a:r>
              <a:rPr sz="2650" spc="10" dirty="0">
                <a:latin typeface="Arial"/>
                <a:cs typeface="Arial"/>
              </a:rPr>
              <a:t>shifting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10" dirty="0">
                <a:latin typeface="Arial"/>
                <a:cs typeface="Arial"/>
              </a:rPr>
              <a:t>null  distribution to </a:t>
            </a:r>
            <a:r>
              <a:rPr sz="2650" spc="20" dirty="0">
                <a:latin typeface="Arial"/>
                <a:cs typeface="Arial"/>
              </a:rPr>
              <a:t>chosen </a:t>
            </a:r>
            <a:r>
              <a:rPr sz="2650" spc="15" dirty="0">
                <a:latin typeface="Arial"/>
                <a:cs typeface="Arial"/>
              </a:rPr>
              <a:t>value of</a:t>
            </a:r>
            <a:r>
              <a:rPr sz="2650" spc="-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µ.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249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3125723"/>
            <a:ext cx="8697595" cy="11722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465"/>
              </a:spcBef>
            </a:pPr>
            <a:r>
              <a:rPr sz="2650" spc="5" dirty="0">
                <a:latin typeface="Arial"/>
                <a:cs typeface="Arial"/>
              </a:rPr>
              <a:t>If </a:t>
            </a:r>
            <a:r>
              <a:rPr sz="2650" spc="15" dirty="0">
                <a:latin typeface="Arial"/>
                <a:cs typeface="Arial"/>
              </a:rPr>
              <a:t>the alternate </a:t>
            </a:r>
            <a:r>
              <a:rPr sz="2650" spc="20" dirty="0">
                <a:latin typeface="Arial"/>
                <a:cs typeface="Arial"/>
              </a:rPr>
              <a:t>mean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spc="20" dirty="0">
                <a:latin typeface="Arial"/>
                <a:cs typeface="Arial"/>
              </a:rPr>
              <a:t>chosen </a:t>
            </a:r>
            <a:r>
              <a:rPr sz="2650" b="1" spc="15" dirty="0">
                <a:solidFill>
                  <a:srgbClr val="3465A4"/>
                </a:solidFill>
                <a:latin typeface="Arial"/>
                <a:cs typeface="Arial"/>
              </a:rPr>
              <a:t>very close to the </a:t>
            </a:r>
            <a:r>
              <a:rPr sz="2650" b="1" spc="10" dirty="0">
                <a:solidFill>
                  <a:srgbClr val="3465A4"/>
                </a:solidFill>
                <a:latin typeface="Arial"/>
                <a:cs typeface="Arial"/>
              </a:rPr>
              <a:t>null  </a:t>
            </a:r>
            <a:r>
              <a:rPr sz="2650" b="1" spc="20" dirty="0">
                <a:solidFill>
                  <a:srgbClr val="3465A4"/>
                </a:solidFill>
                <a:latin typeface="Arial"/>
                <a:cs typeface="Arial"/>
              </a:rPr>
              <a:t>mean</a:t>
            </a:r>
            <a:r>
              <a:rPr sz="2650" spc="20" dirty="0">
                <a:latin typeface="Arial"/>
                <a:cs typeface="Arial"/>
              </a:rPr>
              <a:t>, </a:t>
            </a:r>
            <a:r>
              <a:rPr sz="2650" spc="15" dirty="0">
                <a:latin typeface="Arial"/>
                <a:cs typeface="Arial"/>
              </a:rPr>
              <a:t>the alternate curve </a:t>
            </a:r>
            <a:r>
              <a:rPr sz="2650" spc="10" dirty="0">
                <a:latin typeface="Arial"/>
                <a:cs typeface="Arial"/>
              </a:rPr>
              <a:t>will </a:t>
            </a:r>
            <a:r>
              <a:rPr sz="2650" spc="20" dirty="0">
                <a:latin typeface="Arial"/>
                <a:cs typeface="Arial"/>
              </a:rPr>
              <a:t>be </a:t>
            </a:r>
            <a:r>
              <a:rPr sz="2650" spc="15" dirty="0">
                <a:latin typeface="Arial"/>
                <a:cs typeface="Arial"/>
              </a:rPr>
              <a:t>almost </a:t>
            </a:r>
            <a:r>
              <a:rPr sz="2650" spc="10" dirty="0">
                <a:latin typeface="Arial"/>
                <a:cs typeface="Arial"/>
              </a:rPr>
              <a:t>identical </a:t>
            </a:r>
            <a:r>
              <a:rPr sz="2650" spc="15" dirty="0">
                <a:latin typeface="Arial"/>
                <a:cs typeface="Arial"/>
              </a:rPr>
              <a:t>with the  </a:t>
            </a:r>
            <a:r>
              <a:rPr sz="2650" spc="10" dirty="0">
                <a:latin typeface="Arial"/>
                <a:cs typeface="Arial"/>
              </a:rPr>
              <a:t>null, </a:t>
            </a:r>
            <a:r>
              <a:rPr sz="2650" spc="20" dirty="0">
                <a:latin typeface="Arial"/>
                <a:cs typeface="Arial"/>
              </a:rPr>
              <a:t>and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20" dirty="0">
                <a:latin typeface="Arial"/>
                <a:cs typeface="Arial"/>
              </a:rPr>
              <a:t>power </a:t>
            </a:r>
            <a:r>
              <a:rPr sz="2650" spc="10" dirty="0">
                <a:latin typeface="Arial"/>
                <a:cs typeface="Arial"/>
              </a:rPr>
              <a:t>will </a:t>
            </a:r>
            <a:r>
              <a:rPr sz="2650" spc="20" dirty="0">
                <a:latin typeface="Arial"/>
                <a:cs typeface="Arial"/>
              </a:rPr>
              <a:t>be </a:t>
            </a:r>
            <a:r>
              <a:rPr sz="2650" spc="15" dirty="0">
                <a:latin typeface="Arial"/>
                <a:cs typeface="Arial"/>
              </a:rPr>
              <a:t>very </a:t>
            </a:r>
            <a:r>
              <a:rPr sz="2650" b="1" spc="15" dirty="0">
                <a:solidFill>
                  <a:srgbClr val="3465A4"/>
                </a:solidFill>
                <a:latin typeface="Arial"/>
                <a:cs typeface="Arial"/>
              </a:rPr>
              <a:t>close to</a:t>
            </a:r>
            <a:r>
              <a:rPr sz="2650" b="1" spc="-5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50" b="1" spc="10" dirty="0">
                <a:solidFill>
                  <a:srgbClr val="3465A4"/>
                </a:solidFill>
                <a:latin typeface="Arial"/>
                <a:cs typeface="Arial"/>
              </a:rPr>
              <a:t>α.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027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4891023"/>
            <a:ext cx="8392160" cy="11722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465"/>
              </a:spcBef>
            </a:pPr>
            <a:r>
              <a:rPr sz="2650" spc="5" dirty="0">
                <a:latin typeface="Arial"/>
                <a:cs typeface="Arial"/>
              </a:rPr>
              <a:t>If </a:t>
            </a:r>
            <a:r>
              <a:rPr sz="2650" spc="15" dirty="0">
                <a:latin typeface="Arial"/>
                <a:cs typeface="Arial"/>
              </a:rPr>
              <a:t>the alternate </a:t>
            </a:r>
            <a:r>
              <a:rPr sz="2650" spc="20" dirty="0">
                <a:latin typeface="Arial"/>
                <a:cs typeface="Arial"/>
              </a:rPr>
              <a:t>mean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b="1" spc="15" dirty="0">
                <a:solidFill>
                  <a:srgbClr val="3465A4"/>
                </a:solidFill>
                <a:latin typeface="Arial"/>
                <a:cs typeface="Arial"/>
              </a:rPr>
              <a:t>far from the </a:t>
            </a:r>
            <a:r>
              <a:rPr sz="2650" b="1" spc="10" dirty="0">
                <a:solidFill>
                  <a:srgbClr val="3465A4"/>
                </a:solidFill>
                <a:latin typeface="Arial"/>
                <a:cs typeface="Arial"/>
              </a:rPr>
              <a:t>null</a:t>
            </a:r>
            <a:r>
              <a:rPr sz="2650" spc="10" dirty="0">
                <a:solidFill>
                  <a:srgbClr val="3465A4"/>
                </a:solidFill>
                <a:latin typeface="Arial"/>
                <a:cs typeface="Arial"/>
              </a:rPr>
              <a:t>, </a:t>
            </a:r>
            <a:r>
              <a:rPr sz="2650" spc="15" dirty="0">
                <a:latin typeface="Arial"/>
                <a:cs typeface="Arial"/>
              </a:rPr>
              <a:t>almost </a:t>
            </a:r>
            <a:r>
              <a:rPr sz="2650" spc="10" dirty="0">
                <a:latin typeface="Arial"/>
                <a:cs typeface="Arial"/>
              </a:rPr>
              <a:t>all </a:t>
            </a:r>
            <a:r>
              <a:rPr sz="2650" spc="15" dirty="0">
                <a:latin typeface="Arial"/>
                <a:cs typeface="Arial"/>
              </a:rPr>
              <a:t>the  area under the alternate curve </a:t>
            </a:r>
            <a:r>
              <a:rPr sz="2650" spc="10" dirty="0">
                <a:latin typeface="Arial"/>
                <a:cs typeface="Arial"/>
              </a:rPr>
              <a:t>will lie in </a:t>
            </a:r>
            <a:r>
              <a:rPr sz="2650" spc="15" dirty="0">
                <a:latin typeface="Arial"/>
                <a:cs typeface="Arial"/>
              </a:rPr>
              <a:t>the rejection  region, </a:t>
            </a:r>
            <a:r>
              <a:rPr sz="2650" spc="20" dirty="0">
                <a:latin typeface="Arial"/>
                <a:cs typeface="Arial"/>
              </a:rPr>
              <a:t>and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20" dirty="0">
                <a:latin typeface="Arial"/>
                <a:cs typeface="Arial"/>
              </a:rPr>
              <a:t>power </a:t>
            </a:r>
            <a:r>
              <a:rPr sz="2650" spc="10" dirty="0">
                <a:latin typeface="Arial"/>
                <a:cs typeface="Arial"/>
              </a:rPr>
              <a:t>will </a:t>
            </a:r>
            <a:r>
              <a:rPr sz="2650" spc="20" dirty="0">
                <a:latin typeface="Arial"/>
                <a:cs typeface="Arial"/>
              </a:rPr>
              <a:t>be </a:t>
            </a:r>
            <a:r>
              <a:rPr sz="2650" b="1" spc="15" dirty="0">
                <a:solidFill>
                  <a:srgbClr val="3465A4"/>
                </a:solidFill>
                <a:latin typeface="Arial"/>
                <a:cs typeface="Arial"/>
              </a:rPr>
              <a:t>close to</a:t>
            </a:r>
            <a:r>
              <a:rPr sz="2650" b="1" spc="-6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50" b="1" spc="15" dirty="0">
                <a:solidFill>
                  <a:srgbClr val="3465A4"/>
                </a:solidFill>
                <a:latin typeface="Arial"/>
                <a:cs typeface="Arial"/>
              </a:rPr>
              <a:t>1.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868807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606800" marR="5080" indent="-3594100">
              <a:lnSpc>
                <a:spcPts val="4700"/>
              </a:lnSpc>
              <a:spcBef>
                <a:spcPts val="740"/>
              </a:spcBef>
              <a:tabLst>
                <a:tab pos="2837815" algn="l"/>
                <a:tab pos="3831590" algn="l"/>
                <a:tab pos="4072254" algn="l"/>
                <a:tab pos="5631815" algn="l"/>
                <a:tab pos="7929880" algn="l"/>
              </a:tabLst>
            </a:pPr>
            <a:r>
              <a:rPr dirty="0"/>
              <a:t>H</a:t>
            </a:r>
            <a:r>
              <a:rPr spc="-5" dirty="0"/>
              <a:t>o</a:t>
            </a:r>
            <a:r>
              <a:rPr dirty="0"/>
              <a:t>w</a:t>
            </a:r>
            <a:r>
              <a:rPr spc="-5" dirty="0"/>
              <a:t> l</a:t>
            </a:r>
            <a:r>
              <a:rPr dirty="0"/>
              <a:t>ar</a:t>
            </a:r>
            <a:r>
              <a:rPr spc="-5" dirty="0"/>
              <a:t>g</a:t>
            </a:r>
            <a:r>
              <a:rPr dirty="0"/>
              <a:t>e	t</a:t>
            </a:r>
            <a:r>
              <a:rPr spc="-5" dirty="0"/>
              <a:t>h</a:t>
            </a:r>
            <a:r>
              <a:rPr dirty="0"/>
              <a:t>e	</a:t>
            </a:r>
            <a:r>
              <a:rPr spc="-5" dirty="0"/>
              <a:t>pow</a:t>
            </a:r>
            <a:r>
              <a:rPr dirty="0"/>
              <a:t>er	m</a:t>
            </a:r>
            <a:r>
              <a:rPr spc="-5" dirty="0"/>
              <a:t>u</a:t>
            </a:r>
            <a:r>
              <a:rPr dirty="0"/>
              <a:t>st</a:t>
            </a:r>
            <a:r>
              <a:rPr spc="-5" dirty="0"/>
              <a:t> b</a:t>
            </a:r>
            <a:r>
              <a:rPr dirty="0"/>
              <a:t>e	f</a:t>
            </a:r>
            <a:r>
              <a:rPr spc="-5" dirty="0"/>
              <a:t>o</a:t>
            </a:r>
            <a:r>
              <a:rPr dirty="0"/>
              <a:t>r  a	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24079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2260600"/>
            <a:ext cx="8383270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As </a:t>
            </a:r>
            <a:r>
              <a:rPr sz="3200" spc="-5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P-values, </a:t>
            </a: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is no </a:t>
            </a:r>
            <a:r>
              <a:rPr sz="3200" spc="-5" dirty="0">
                <a:latin typeface="Arial"/>
                <a:cs typeface="Arial"/>
              </a:rPr>
              <a:t>scientifically </a:t>
            </a:r>
            <a:r>
              <a:rPr sz="3200" dirty="0">
                <a:latin typeface="Arial"/>
                <a:cs typeface="Arial"/>
              </a:rPr>
              <a:t>valid  dividing line </a:t>
            </a:r>
            <a:r>
              <a:rPr sz="3200" spc="-5" dirty="0">
                <a:latin typeface="Arial"/>
                <a:cs typeface="Arial"/>
              </a:rPr>
              <a:t>between </a:t>
            </a:r>
            <a:r>
              <a:rPr sz="3200" spc="-10" dirty="0">
                <a:latin typeface="Arial"/>
                <a:cs typeface="Arial"/>
              </a:rPr>
              <a:t>sufficient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insufficient  </a:t>
            </a:r>
            <a:r>
              <a:rPr sz="3200" spc="-30" dirty="0">
                <a:latin typeface="Arial"/>
                <a:cs typeface="Arial"/>
              </a:rPr>
              <a:t>power.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516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4356100"/>
            <a:ext cx="8655685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490"/>
              </a:spcBef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general, </a:t>
            </a:r>
            <a:r>
              <a:rPr sz="3200" spc="-5" dirty="0">
                <a:latin typeface="Arial"/>
                <a:cs typeface="Arial"/>
              </a:rPr>
              <a:t>tests with </a:t>
            </a:r>
            <a:r>
              <a:rPr sz="3200" dirty="0">
                <a:latin typeface="Arial"/>
                <a:cs typeface="Arial"/>
              </a:rPr>
              <a:t>power </a:t>
            </a:r>
            <a:r>
              <a:rPr sz="3200" spc="-5" dirty="0">
                <a:latin typeface="Arial"/>
                <a:cs typeface="Arial"/>
              </a:rPr>
              <a:t>greater than 0.80 </a:t>
            </a:r>
            <a:r>
              <a:rPr sz="3200" dirty="0">
                <a:latin typeface="Arial"/>
                <a:cs typeface="Arial"/>
              </a:rPr>
              <a:t>or  perhaps </a:t>
            </a:r>
            <a:r>
              <a:rPr sz="3200" spc="-5" dirty="0">
                <a:latin typeface="Arial"/>
                <a:cs typeface="Arial"/>
              </a:rPr>
              <a:t>0.90 </a:t>
            </a:r>
            <a:r>
              <a:rPr sz="3200" dirty="0">
                <a:latin typeface="Arial"/>
                <a:cs typeface="Arial"/>
              </a:rPr>
              <a:t>are considered </a:t>
            </a:r>
            <a:r>
              <a:rPr sz="3200" spc="-5" dirty="0">
                <a:latin typeface="Arial"/>
                <a:cs typeface="Arial"/>
              </a:rPr>
              <a:t>acceptable, </a:t>
            </a:r>
            <a:r>
              <a:rPr sz="3200" dirty="0">
                <a:latin typeface="Arial"/>
                <a:cs typeface="Arial"/>
              </a:rPr>
              <a:t>but  </a:t>
            </a: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are no </a:t>
            </a:r>
            <a:r>
              <a:rPr sz="3200" spc="-5" dirty="0">
                <a:latin typeface="Arial"/>
                <a:cs typeface="Arial"/>
              </a:rPr>
              <a:t>well-established </a:t>
            </a:r>
            <a:r>
              <a:rPr sz="3200" dirty="0">
                <a:latin typeface="Arial"/>
                <a:cs typeface="Arial"/>
              </a:rPr>
              <a:t>rules of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thumb.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9880"/>
            <a:ext cx="8669655" cy="23241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latin typeface="Arial"/>
                <a:cs typeface="Arial"/>
              </a:rPr>
              <a:t>Find the </a:t>
            </a:r>
            <a:r>
              <a:rPr sz="3200" dirty="0">
                <a:latin typeface="Arial"/>
                <a:cs typeface="Arial"/>
              </a:rPr>
              <a:t>power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5% level </a:t>
            </a:r>
            <a:r>
              <a:rPr sz="3200" spc="-5" dirty="0">
                <a:latin typeface="Arial"/>
                <a:cs typeface="Arial"/>
              </a:rPr>
              <a:t>test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1574800">
              <a:lnSpc>
                <a:spcPct val="100000"/>
              </a:lnSpc>
              <a:spcBef>
                <a:spcPts val="1060"/>
              </a:spcBef>
            </a:pP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H 0 : </a:t>
            </a:r>
            <a:r>
              <a:rPr sz="32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≤ 80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H 1 : </a:t>
            </a:r>
            <a:r>
              <a:rPr sz="32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3200" b="1" spc="-27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80</a:t>
            </a:r>
            <a:endParaRPr sz="3200">
              <a:latin typeface="Arial"/>
              <a:cs typeface="Arial"/>
            </a:endParaRPr>
          </a:p>
          <a:p>
            <a:pPr marL="342900" marR="5080" indent="-330200">
              <a:lnSpc>
                <a:spcPts val="3500"/>
              </a:lnSpc>
              <a:spcBef>
                <a:spcPts val="1360"/>
              </a:spcBef>
            </a:pPr>
            <a:r>
              <a:rPr sz="3200" spc="-5" dirty="0">
                <a:latin typeface="Arial"/>
                <a:cs typeface="Arial"/>
              </a:rPr>
              <a:t>for the </a:t>
            </a:r>
            <a:r>
              <a:rPr sz="3200" dirty="0">
                <a:latin typeface="Arial"/>
                <a:cs typeface="Arial"/>
              </a:rPr>
              <a:t>mean yield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new process under </a:t>
            </a:r>
            <a:r>
              <a:rPr sz="3200" spc="-5" dirty="0">
                <a:latin typeface="Arial"/>
                <a:cs typeface="Arial"/>
              </a:rPr>
              <a:t>the  alternative </a:t>
            </a:r>
            <a:r>
              <a:rPr sz="3200" dirty="0">
                <a:latin typeface="Arial"/>
                <a:cs typeface="Arial"/>
              </a:rPr>
              <a:t>µ = 81, assuming n = 50 and σ =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228600"/>
            <a:ext cx="5832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Statistical</a:t>
            </a:r>
            <a:r>
              <a:rPr spc="-30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1409700"/>
            <a:ext cx="41789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statistical hypothesis</a:t>
            </a:r>
            <a:r>
              <a:rPr sz="2600" b="1" spc="-1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00" y="2251710"/>
            <a:ext cx="1117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00" y="1778000"/>
            <a:ext cx="7433309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ts val="3010"/>
              </a:lnSpc>
              <a:spcBef>
                <a:spcPts val="100"/>
              </a:spcBef>
              <a:buSzPct val="44230"/>
              <a:buFont typeface="Trebuchet MS"/>
              <a:buChar char="●"/>
              <a:tabLst>
                <a:tab pos="2286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method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statistical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inference.</a:t>
            </a:r>
            <a:endParaRPr sz="2600">
              <a:latin typeface="Arial"/>
              <a:cs typeface="Arial"/>
            </a:endParaRPr>
          </a:p>
          <a:p>
            <a:pPr marL="228600">
              <a:lnSpc>
                <a:spcPts val="3010"/>
              </a:lnSpc>
            </a:pPr>
            <a:r>
              <a:rPr sz="2600" b="1" dirty="0">
                <a:solidFill>
                  <a:srgbClr val="3465A4"/>
                </a:solidFill>
                <a:latin typeface="Arial"/>
                <a:cs typeface="Arial"/>
              </a:rPr>
              <a:t>An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assumption about </a:t>
            </a:r>
            <a:r>
              <a:rPr sz="2600" b="1" dirty="0">
                <a:solidFill>
                  <a:srgbClr val="3465A4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population</a:t>
            </a:r>
            <a:r>
              <a:rPr sz="2600" b="1" spc="-5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3465A4"/>
                </a:solidFill>
                <a:latin typeface="Arial"/>
                <a:cs typeface="Arial"/>
              </a:rPr>
              <a:t>parameter.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600" y="2870200"/>
            <a:ext cx="8997315" cy="299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This assumption </a:t>
            </a:r>
            <a:r>
              <a:rPr sz="2600" dirty="0">
                <a:latin typeface="Arial"/>
                <a:cs typeface="Arial"/>
              </a:rPr>
              <a:t>may or may not be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true.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3010"/>
              </a:lnSpc>
            </a:pPr>
            <a:r>
              <a:rPr sz="2600" b="1" spc="-5" dirty="0">
                <a:latin typeface="Arial"/>
                <a:cs typeface="Arial"/>
              </a:rPr>
              <a:t>For example:</a:t>
            </a:r>
            <a:endParaRPr sz="2600">
              <a:latin typeface="Arial"/>
              <a:cs typeface="Arial"/>
            </a:endParaRPr>
          </a:p>
          <a:p>
            <a:pPr marL="292100">
              <a:lnSpc>
                <a:spcPts val="2900"/>
              </a:lnSpc>
            </a:pPr>
            <a:r>
              <a:rPr sz="2600" spc="-5" dirty="0">
                <a:latin typeface="Arial"/>
                <a:cs typeface="Arial"/>
              </a:rPr>
              <a:t>The statement </a:t>
            </a:r>
            <a:r>
              <a:rPr sz="2600" dirty="0">
                <a:latin typeface="Arial"/>
                <a:cs typeface="Arial"/>
              </a:rPr>
              <a:t>“µ &gt; </a:t>
            </a:r>
            <a:r>
              <a:rPr sz="2600" spc="-65" dirty="0">
                <a:latin typeface="Arial"/>
                <a:cs typeface="Arial"/>
              </a:rPr>
              <a:t>11” </a:t>
            </a:r>
            <a:r>
              <a:rPr sz="2600" dirty="0">
                <a:latin typeface="Arial"/>
                <a:cs typeface="Arial"/>
              </a:rPr>
              <a:t>is a </a:t>
            </a:r>
            <a:r>
              <a:rPr sz="2600" spc="-5" dirty="0">
                <a:latin typeface="Arial"/>
                <a:cs typeface="Arial"/>
              </a:rPr>
              <a:t>hypothesis </a:t>
            </a:r>
            <a:r>
              <a:rPr sz="2600" dirty="0">
                <a:latin typeface="Arial"/>
                <a:cs typeface="Arial"/>
              </a:rPr>
              <a:t>about </a:t>
            </a:r>
            <a:r>
              <a:rPr sz="2600" spc="-5" dirty="0">
                <a:latin typeface="Arial"/>
                <a:cs typeface="Arial"/>
              </a:rPr>
              <a:t>the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population</a:t>
            </a:r>
            <a:endParaRPr sz="2600">
              <a:latin typeface="Arial"/>
              <a:cs typeface="Arial"/>
            </a:endParaRPr>
          </a:p>
          <a:p>
            <a:pPr marL="508000" algn="ctr">
              <a:lnSpc>
                <a:spcPts val="3010"/>
              </a:lnSpc>
            </a:pPr>
            <a:r>
              <a:rPr sz="2600" dirty="0">
                <a:latin typeface="Arial"/>
                <a:cs typeface="Arial"/>
              </a:rPr>
              <a:t>mean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µ.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104900" marR="63500" indent="-736600">
              <a:lnSpc>
                <a:spcPts val="2900"/>
              </a:lnSpc>
            </a:pPr>
            <a:r>
              <a:rPr sz="2600" spc="-25" dirty="0">
                <a:latin typeface="Arial"/>
                <a:cs typeface="Arial"/>
              </a:rPr>
              <a:t>We </a:t>
            </a:r>
            <a:r>
              <a:rPr sz="2600" dirty="0">
                <a:latin typeface="Arial"/>
                <a:cs typeface="Arial"/>
              </a:rPr>
              <a:t>must </a:t>
            </a:r>
            <a:r>
              <a:rPr sz="2600" spc="-5" dirty="0">
                <a:latin typeface="Arial"/>
                <a:cs typeface="Arial"/>
              </a:rPr>
              <a:t>perform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Hypothesis </a:t>
            </a:r>
            <a:r>
              <a:rPr sz="2600" b="1" spc="-50" dirty="0">
                <a:solidFill>
                  <a:srgbClr val="3465A4"/>
                </a:solidFill>
                <a:latin typeface="Arial"/>
                <a:cs typeface="Arial"/>
              </a:rPr>
              <a:t>Test </a:t>
            </a:r>
            <a:r>
              <a:rPr sz="2600" dirty="0">
                <a:latin typeface="Arial"/>
                <a:cs typeface="Arial"/>
              </a:rPr>
              <a:t>in order </a:t>
            </a:r>
            <a:r>
              <a:rPr sz="2600" spc="-5" dirty="0">
                <a:latin typeface="Arial"/>
                <a:cs typeface="Arial"/>
              </a:rPr>
              <a:t>to determine  </a:t>
            </a:r>
            <a:r>
              <a:rPr sz="2600" dirty="0">
                <a:latin typeface="Arial"/>
                <a:cs typeface="Arial"/>
              </a:rPr>
              <a:t>how </a:t>
            </a:r>
            <a:r>
              <a:rPr sz="2600" spc="-5" dirty="0">
                <a:latin typeface="Arial"/>
                <a:cs typeface="Arial"/>
              </a:rPr>
              <a:t>certain </a:t>
            </a:r>
            <a:r>
              <a:rPr sz="2600" dirty="0">
                <a:latin typeface="Arial"/>
                <a:cs typeface="Arial"/>
              </a:rPr>
              <a:t>can we be </a:t>
            </a:r>
            <a:r>
              <a:rPr sz="2600" spc="-5" dirty="0">
                <a:latin typeface="Arial"/>
                <a:cs typeface="Arial"/>
              </a:rPr>
              <a:t>that the Hypothesis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true.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546100"/>
            <a:ext cx="6141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1(c) :</a:t>
            </a:r>
            <a:r>
              <a:rPr spc="-9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592820" cy="27228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3) A </a:t>
            </a:r>
            <a:r>
              <a:rPr sz="3200" spc="-5" dirty="0">
                <a:latin typeface="Arial"/>
                <a:cs typeface="Arial"/>
              </a:rPr>
              <a:t>quailty control inspector </a:t>
            </a:r>
            <a:r>
              <a:rPr sz="3200" dirty="0">
                <a:latin typeface="Arial"/>
                <a:cs typeface="Arial"/>
              </a:rPr>
              <a:t>will </a:t>
            </a:r>
            <a:r>
              <a:rPr sz="3200" spc="-5" dirty="0">
                <a:latin typeface="Arial"/>
                <a:cs typeface="Arial"/>
              </a:rPr>
              <a:t>recalibrate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flowmeter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mean </a:t>
            </a:r>
            <a:r>
              <a:rPr sz="3200" spc="-5" dirty="0">
                <a:latin typeface="Arial"/>
                <a:cs typeface="Arial"/>
              </a:rPr>
              <a:t>flow rate </a:t>
            </a:r>
            <a:r>
              <a:rPr sz="3200" spc="-10" dirty="0">
                <a:latin typeface="Arial"/>
                <a:cs typeface="Arial"/>
              </a:rPr>
              <a:t>differs </a:t>
            </a:r>
            <a:r>
              <a:rPr sz="3200" spc="-5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10  </a:t>
            </a:r>
            <a:r>
              <a:rPr sz="3200" spc="-5" dirty="0">
                <a:latin typeface="Arial"/>
                <a:cs typeface="Arial"/>
              </a:rPr>
              <a:t>mL/s.</a:t>
            </a:r>
            <a:endParaRPr sz="3200">
              <a:latin typeface="Arial"/>
              <a:cs typeface="Arial"/>
            </a:endParaRPr>
          </a:p>
          <a:p>
            <a:pPr marL="400685" algn="ctr">
              <a:lnSpc>
                <a:spcPct val="100000"/>
              </a:lnSpc>
              <a:spcBef>
                <a:spcPts val="1060"/>
              </a:spcBef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b="1" dirty="0">
                <a:latin typeface="Arial"/>
                <a:cs typeface="Arial"/>
              </a:rPr>
              <a:t>µ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  <a:p>
            <a:pPr marL="386080" algn="ctr">
              <a:lnSpc>
                <a:spcPct val="100000"/>
              </a:lnSpc>
              <a:spcBef>
                <a:spcPts val="1760"/>
              </a:spcBef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b="1" dirty="0">
                <a:latin typeface="Arial"/>
                <a:cs typeface="Arial"/>
              </a:rPr>
              <a:t>µ </a:t>
            </a:r>
            <a:r>
              <a:rPr sz="3200" dirty="0">
                <a:latin typeface="Arial"/>
                <a:cs typeface="Arial"/>
              </a:rPr>
              <a:t>≠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546100"/>
            <a:ext cx="3472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Critical</a:t>
            </a:r>
            <a:r>
              <a:rPr spc="-60" dirty="0"/>
              <a:t> </a:t>
            </a:r>
            <a:r>
              <a:rPr spc="-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1064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1579880"/>
            <a:ext cx="8563610" cy="23241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distribution </a:t>
            </a:r>
            <a:r>
              <a:rPr sz="3200" dirty="0">
                <a:latin typeface="Arial"/>
                <a:cs typeface="Arial"/>
              </a:rPr>
              <a:t>of X_bar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222500">
              <a:lnSpc>
                <a:spcPct val="100000"/>
              </a:lnSpc>
              <a:spcBef>
                <a:spcPts val="1060"/>
              </a:spcBef>
            </a:pPr>
            <a:r>
              <a:rPr sz="3200" b="1" spc="-5" dirty="0">
                <a:latin typeface="Arial"/>
                <a:cs typeface="Arial"/>
              </a:rPr>
              <a:t>X_bar </a:t>
            </a:r>
            <a:r>
              <a:rPr sz="3200" b="1" dirty="0">
                <a:latin typeface="Arial"/>
                <a:cs typeface="Arial"/>
              </a:rPr>
              <a:t>~ N(80, </a:t>
            </a:r>
            <a:r>
              <a:rPr sz="3200" b="1" spc="5" dirty="0">
                <a:latin typeface="Arial"/>
                <a:cs typeface="Arial"/>
              </a:rPr>
              <a:t>5</a:t>
            </a:r>
            <a:r>
              <a:rPr sz="3150" b="1" spc="7" baseline="26455" dirty="0">
                <a:latin typeface="Arial"/>
                <a:cs typeface="Arial"/>
              </a:rPr>
              <a:t>2</a:t>
            </a:r>
            <a:r>
              <a:rPr sz="3150" b="1" spc="-15" baseline="264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/50)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540"/>
              </a:spcBef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critical point </a:t>
            </a:r>
            <a:r>
              <a:rPr sz="3200" dirty="0">
                <a:latin typeface="Arial"/>
                <a:cs typeface="Arial"/>
              </a:rPr>
              <a:t>has a z-score of </a:t>
            </a:r>
            <a:r>
              <a:rPr sz="3200" spc="-5" dirty="0">
                <a:latin typeface="Arial"/>
                <a:cs typeface="Arial"/>
              </a:rPr>
              <a:t>1.645,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its  </a:t>
            </a:r>
            <a:r>
              <a:rPr sz="3200" dirty="0">
                <a:latin typeface="Arial"/>
                <a:cs typeface="Arial"/>
              </a:rPr>
              <a:t>value is 80 + </a:t>
            </a:r>
            <a:r>
              <a:rPr sz="3200" spc="-5" dirty="0">
                <a:latin typeface="Arial"/>
                <a:cs typeface="Arial"/>
              </a:rPr>
              <a:t>(1.645)(0.707)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81.16.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4663" y="4208779"/>
            <a:ext cx="6464732" cy="245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279400"/>
            <a:ext cx="576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9085" algn="l"/>
              </a:tabLst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pu</a:t>
            </a:r>
            <a:r>
              <a:rPr dirty="0"/>
              <a:t>t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	</a:t>
            </a:r>
            <a:r>
              <a:rPr spc="-5" dirty="0"/>
              <a:t>pow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33652"/>
            <a:ext cx="11557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435351"/>
            <a:ext cx="11557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1407160"/>
            <a:ext cx="8626475" cy="18751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20"/>
              </a:spcBef>
            </a:pPr>
            <a:r>
              <a:rPr sz="2700" spc="10" dirty="0">
                <a:latin typeface="Arial"/>
                <a:cs typeface="Arial"/>
              </a:rPr>
              <a:t>Power </a:t>
            </a:r>
            <a:r>
              <a:rPr sz="2700" spc="5" dirty="0">
                <a:latin typeface="Arial"/>
                <a:cs typeface="Arial"/>
              </a:rPr>
              <a:t>is the probability that </a:t>
            </a:r>
            <a:r>
              <a:rPr sz="2700" spc="10" dirty="0">
                <a:latin typeface="Arial"/>
                <a:cs typeface="Arial"/>
              </a:rPr>
              <a:t>X_bar </a:t>
            </a:r>
            <a:r>
              <a:rPr sz="2700" spc="5" dirty="0">
                <a:latin typeface="Arial"/>
                <a:cs typeface="Arial"/>
              </a:rPr>
              <a:t>will fall into the  rejection region if the alternate hypothesis </a:t>
            </a:r>
            <a:r>
              <a:rPr sz="2700" spc="10" dirty="0">
                <a:latin typeface="Arial"/>
                <a:cs typeface="Arial"/>
              </a:rPr>
              <a:t>µ = 81 </a:t>
            </a:r>
            <a:r>
              <a:rPr sz="2700" spc="5" dirty="0">
                <a:latin typeface="Arial"/>
                <a:cs typeface="Arial"/>
              </a:rPr>
              <a:t>is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true.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700" spc="5" dirty="0">
                <a:latin typeface="Arial"/>
                <a:cs typeface="Arial"/>
              </a:rPr>
              <a:t>ALternate distribution of </a:t>
            </a:r>
            <a:r>
              <a:rPr sz="2700" spc="10" dirty="0">
                <a:latin typeface="Arial"/>
                <a:cs typeface="Arial"/>
              </a:rPr>
              <a:t>X_bar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2565400">
              <a:lnSpc>
                <a:spcPct val="100000"/>
              </a:lnSpc>
              <a:spcBef>
                <a:spcPts val="960"/>
              </a:spcBef>
            </a:pPr>
            <a:r>
              <a:rPr sz="2700" b="1" spc="10" dirty="0">
                <a:latin typeface="Arial"/>
                <a:cs typeface="Arial"/>
              </a:rPr>
              <a:t>X_bar ~ </a:t>
            </a:r>
            <a:r>
              <a:rPr sz="2700" b="1" spc="5" dirty="0">
                <a:latin typeface="Arial"/>
                <a:cs typeface="Arial"/>
              </a:rPr>
              <a:t>N(81, 5</a:t>
            </a:r>
            <a:r>
              <a:rPr sz="2700" b="1" spc="7" baseline="40123" dirty="0">
                <a:latin typeface="Arial"/>
                <a:cs typeface="Arial"/>
              </a:rPr>
              <a:t>2</a:t>
            </a:r>
            <a:r>
              <a:rPr sz="2700" b="1" spc="-30" baseline="40123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/50)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2100" y="3618867"/>
            <a:ext cx="6959600" cy="3099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8787" y="6335712"/>
            <a:ext cx="5759450" cy="570230"/>
          </a:xfrm>
          <a:custGeom>
            <a:avLst/>
            <a:gdLst/>
            <a:ahLst/>
            <a:cxnLst/>
            <a:rect l="l" t="t" r="r" b="b"/>
            <a:pathLst>
              <a:path w="5759450" h="570229">
                <a:moveTo>
                  <a:pt x="0" y="0"/>
                </a:moveTo>
                <a:lnTo>
                  <a:pt x="5759450" y="0"/>
                </a:lnTo>
                <a:lnTo>
                  <a:pt x="5759450" y="569912"/>
                </a:lnTo>
                <a:lnTo>
                  <a:pt x="0" y="5699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5300" y="6350000"/>
            <a:ext cx="4290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Arial"/>
                <a:cs typeface="Arial"/>
              </a:rPr>
              <a:t>Z</a:t>
            </a:r>
            <a:r>
              <a:rPr sz="2550" spc="7" baseline="-29411" dirty="0">
                <a:latin typeface="Arial"/>
                <a:cs typeface="Arial"/>
              </a:rPr>
              <a:t>1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spc="-5" dirty="0">
                <a:latin typeface="Arial"/>
                <a:cs typeface="Arial"/>
              </a:rPr>
              <a:t>(81.16 </a:t>
            </a:r>
            <a:r>
              <a:rPr sz="2600" dirty="0">
                <a:latin typeface="Arial"/>
                <a:cs typeface="Arial"/>
              </a:rPr>
              <a:t>− </a:t>
            </a:r>
            <a:r>
              <a:rPr sz="2600" spc="-5" dirty="0">
                <a:latin typeface="Arial"/>
                <a:cs typeface="Arial"/>
              </a:rPr>
              <a:t>81)/0.707 </a:t>
            </a:r>
            <a:r>
              <a:rPr sz="2600" dirty="0">
                <a:latin typeface="Arial"/>
                <a:cs typeface="Arial"/>
              </a:rPr>
              <a:t>=&gt;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z</a:t>
            </a:r>
            <a:r>
              <a:rPr sz="2550" spc="7" baseline="-29411" dirty="0">
                <a:latin typeface="Arial"/>
                <a:cs typeface="Arial"/>
              </a:rPr>
              <a:t>1</a:t>
            </a:r>
            <a:endParaRPr sz="2550" baseline="-2941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3170" y="6350000"/>
            <a:ext cx="9531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=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0.23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90500"/>
            <a:ext cx="3068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606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1459483"/>
            <a:ext cx="508000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power of 0.4090 is very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low.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27363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4465" rIns="0" bIns="0" rtlCol="0">
            <a:spAutoFit/>
          </a:bodyPr>
          <a:lstStyle/>
          <a:p>
            <a:pPr marL="467995" marR="5080">
              <a:lnSpc>
                <a:spcPct val="88200"/>
              </a:lnSpc>
              <a:spcBef>
                <a:spcPts val="530"/>
              </a:spcBef>
            </a:pPr>
            <a:r>
              <a:rPr spc="-5" dirty="0"/>
              <a:t>It </a:t>
            </a:r>
            <a:r>
              <a:rPr dirty="0"/>
              <a:t>means that if the </a:t>
            </a:r>
            <a:r>
              <a:rPr spc="5" dirty="0"/>
              <a:t>mean </a:t>
            </a:r>
            <a:r>
              <a:rPr dirty="0"/>
              <a:t>yield of new process is  actually equal to 81, there is only a </a:t>
            </a:r>
            <a:r>
              <a:rPr spc="5" dirty="0"/>
              <a:t>41% </a:t>
            </a:r>
            <a:r>
              <a:rPr dirty="0"/>
              <a:t>chance  that the proposed experiment will detect the  improvement over the old process and allow the  new process to be put into production.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100" y="54922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5345684"/>
            <a:ext cx="8604885" cy="87756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625"/>
              </a:spcBef>
            </a:pPr>
            <a:r>
              <a:rPr sz="3000" spc="-5" dirty="0">
                <a:latin typeface="Arial"/>
                <a:cs typeface="Arial"/>
              </a:rPr>
              <a:t>It </a:t>
            </a:r>
            <a:r>
              <a:rPr sz="3000" dirty="0">
                <a:latin typeface="Arial"/>
                <a:cs typeface="Arial"/>
              </a:rPr>
              <a:t>would be unwise to invest time and money to run  this experiment, since it has a large chance to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fail.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9880"/>
            <a:ext cx="8669655" cy="23241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latin typeface="Arial"/>
                <a:cs typeface="Arial"/>
              </a:rPr>
              <a:t>Find the </a:t>
            </a:r>
            <a:r>
              <a:rPr sz="3200" dirty="0">
                <a:latin typeface="Arial"/>
                <a:cs typeface="Arial"/>
              </a:rPr>
              <a:t>power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5% level </a:t>
            </a:r>
            <a:r>
              <a:rPr sz="3200" spc="-5" dirty="0">
                <a:latin typeface="Arial"/>
                <a:cs typeface="Arial"/>
              </a:rPr>
              <a:t>test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1574800">
              <a:lnSpc>
                <a:spcPct val="100000"/>
              </a:lnSpc>
              <a:spcBef>
                <a:spcPts val="1060"/>
              </a:spcBef>
            </a:pP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H 0 : </a:t>
            </a:r>
            <a:r>
              <a:rPr sz="32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≤ 80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H 1 : </a:t>
            </a:r>
            <a:r>
              <a:rPr sz="32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3200" b="1" spc="-27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80</a:t>
            </a:r>
            <a:endParaRPr sz="3200">
              <a:latin typeface="Arial"/>
              <a:cs typeface="Arial"/>
            </a:endParaRPr>
          </a:p>
          <a:p>
            <a:pPr marL="342900" marR="5080" indent="-330200">
              <a:lnSpc>
                <a:spcPts val="3500"/>
              </a:lnSpc>
              <a:spcBef>
                <a:spcPts val="1360"/>
              </a:spcBef>
            </a:pPr>
            <a:r>
              <a:rPr sz="3200" spc="-5" dirty="0">
                <a:latin typeface="Arial"/>
                <a:cs typeface="Arial"/>
              </a:rPr>
              <a:t>for the </a:t>
            </a:r>
            <a:r>
              <a:rPr sz="3200" dirty="0">
                <a:latin typeface="Arial"/>
                <a:cs typeface="Arial"/>
              </a:rPr>
              <a:t>mean yield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new process under </a:t>
            </a:r>
            <a:r>
              <a:rPr sz="3200" spc="-5" dirty="0">
                <a:latin typeface="Arial"/>
                <a:cs typeface="Arial"/>
              </a:rPr>
              <a:t>the  alternative </a:t>
            </a:r>
            <a:r>
              <a:rPr sz="3200" dirty="0">
                <a:latin typeface="Arial"/>
                <a:cs typeface="Arial"/>
              </a:rPr>
              <a:t>µ = 82, assuming n = 50 and σ =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546100"/>
            <a:ext cx="3472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Critical</a:t>
            </a:r>
            <a:r>
              <a:rPr spc="-60" dirty="0"/>
              <a:t> </a:t>
            </a:r>
            <a:r>
              <a:rPr spc="-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1064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1579880"/>
            <a:ext cx="8293734" cy="23241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distribution </a:t>
            </a:r>
            <a:r>
              <a:rPr sz="3200" dirty="0">
                <a:latin typeface="Arial"/>
                <a:cs typeface="Arial"/>
              </a:rPr>
              <a:t>of X_bar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222500">
              <a:lnSpc>
                <a:spcPct val="100000"/>
              </a:lnSpc>
              <a:spcBef>
                <a:spcPts val="1060"/>
              </a:spcBef>
            </a:pPr>
            <a:r>
              <a:rPr sz="3200" b="1" spc="-5" dirty="0">
                <a:latin typeface="Arial"/>
                <a:cs typeface="Arial"/>
              </a:rPr>
              <a:t>X_bar </a:t>
            </a:r>
            <a:r>
              <a:rPr sz="3200" b="1" dirty="0">
                <a:latin typeface="Arial"/>
                <a:cs typeface="Arial"/>
              </a:rPr>
              <a:t>~ N(80, </a:t>
            </a:r>
            <a:r>
              <a:rPr sz="3200" b="1" spc="5" dirty="0">
                <a:latin typeface="Arial"/>
                <a:cs typeface="Arial"/>
              </a:rPr>
              <a:t>5</a:t>
            </a:r>
            <a:r>
              <a:rPr sz="3150" b="1" spc="7" baseline="26455" dirty="0">
                <a:latin typeface="Arial"/>
                <a:cs typeface="Arial"/>
              </a:rPr>
              <a:t>2</a:t>
            </a:r>
            <a:r>
              <a:rPr sz="3150" b="1" spc="-15" baseline="264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/50)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540"/>
              </a:spcBef>
            </a:pPr>
            <a:r>
              <a:rPr sz="3200" spc="-5" dirty="0">
                <a:latin typeface="Arial"/>
                <a:cs typeface="Arial"/>
              </a:rPr>
              <a:t>The critical </a:t>
            </a:r>
            <a:r>
              <a:rPr sz="3200" dirty="0">
                <a:latin typeface="Arial"/>
                <a:cs typeface="Arial"/>
              </a:rPr>
              <a:t>point has a z-score of </a:t>
            </a:r>
            <a:r>
              <a:rPr sz="3200" spc="-5" dirty="0">
                <a:latin typeface="Arial"/>
                <a:cs typeface="Arial"/>
              </a:rPr>
              <a:t>1.645,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its  </a:t>
            </a:r>
            <a:r>
              <a:rPr sz="3200" dirty="0">
                <a:latin typeface="Arial"/>
                <a:cs typeface="Arial"/>
              </a:rPr>
              <a:t>value is 80 + </a:t>
            </a:r>
            <a:r>
              <a:rPr sz="3200" spc="-5" dirty="0">
                <a:latin typeface="Arial"/>
                <a:cs typeface="Arial"/>
              </a:rPr>
              <a:t>(1.645)(0.707)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81.16.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4663" y="4208779"/>
            <a:ext cx="6464732" cy="245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3403600"/>
            <a:ext cx="73152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0" y="279400"/>
            <a:ext cx="576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9085" algn="l"/>
              </a:tabLst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pu</a:t>
            </a:r>
            <a:r>
              <a:rPr dirty="0"/>
              <a:t>t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	</a:t>
            </a:r>
            <a:r>
              <a:rPr spc="-5" dirty="0"/>
              <a:t>pow</a:t>
            </a:r>
            <a:r>
              <a:rPr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00" y="1533652"/>
            <a:ext cx="11557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435351"/>
            <a:ext cx="11557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407160"/>
            <a:ext cx="8626475" cy="18751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20"/>
              </a:spcBef>
            </a:pPr>
            <a:r>
              <a:rPr sz="2700" spc="10" dirty="0">
                <a:latin typeface="Arial"/>
                <a:cs typeface="Arial"/>
              </a:rPr>
              <a:t>Power </a:t>
            </a:r>
            <a:r>
              <a:rPr sz="2700" spc="5" dirty="0">
                <a:latin typeface="Arial"/>
                <a:cs typeface="Arial"/>
              </a:rPr>
              <a:t>is the probability that </a:t>
            </a:r>
            <a:r>
              <a:rPr sz="2700" spc="10" dirty="0">
                <a:latin typeface="Arial"/>
                <a:cs typeface="Arial"/>
              </a:rPr>
              <a:t>X_bar </a:t>
            </a:r>
            <a:r>
              <a:rPr sz="2700" spc="5" dirty="0">
                <a:latin typeface="Arial"/>
                <a:cs typeface="Arial"/>
              </a:rPr>
              <a:t>will fall into the  rejection region if the alternate hypothesis </a:t>
            </a:r>
            <a:r>
              <a:rPr sz="2700" spc="10" dirty="0">
                <a:latin typeface="Arial"/>
                <a:cs typeface="Arial"/>
              </a:rPr>
              <a:t>µ = 82 </a:t>
            </a:r>
            <a:r>
              <a:rPr sz="2700" spc="5" dirty="0">
                <a:latin typeface="Arial"/>
                <a:cs typeface="Arial"/>
              </a:rPr>
              <a:t>is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true.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700" spc="5" dirty="0">
                <a:latin typeface="Arial"/>
                <a:cs typeface="Arial"/>
              </a:rPr>
              <a:t>Null distribution of </a:t>
            </a:r>
            <a:r>
              <a:rPr sz="2700" spc="10" dirty="0">
                <a:latin typeface="Arial"/>
                <a:cs typeface="Arial"/>
              </a:rPr>
              <a:t>X_bar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2565400">
              <a:lnSpc>
                <a:spcPct val="100000"/>
              </a:lnSpc>
              <a:spcBef>
                <a:spcPts val="960"/>
              </a:spcBef>
            </a:pPr>
            <a:r>
              <a:rPr sz="2700" b="1" spc="10" dirty="0">
                <a:latin typeface="Arial"/>
                <a:cs typeface="Arial"/>
              </a:rPr>
              <a:t>X_bar ~ </a:t>
            </a:r>
            <a:r>
              <a:rPr sz="2700" b="1" spc="5" dirty="0">
                <a:latin typeface="Arial"/>
                <a:cs typeface="Arial"/>
              </a:rPr>
              <a:t>N(82, 5</a:t>
            </a:r>
            <a:r>
              <a:rPr sz="2700" b="1" spc="7" baseline="40123" dirty="0">
                <a:latin typeface="Arial"/>
                <a:cs typeface="Arial"/>
              </a:rPr>
              <a:t>2</a:t>
            </a:r>
            <a:r>
              <a:rPr sz="2700" b="1" spc="-30" baseline="40123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/50)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00" y="6286500"/>
            <a:ext cx="4290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Arial"/>
                <a:cs typeface="Arial"/>
              </a:rPr>
              <a:t>Z</a:t>
            </a:r>
            <a:r>
              <a:rPr sz="2550" spc="7" baseline="-29411" dirty="0">
                <a:latin typeface="Arial"/>
                <a:cs typeface="Arial"/>
              </a:rPr>
              <a:t>1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spc="-5" dirty="0">
                <a:latin typeface="Arial"/>
                <a:cs typeface="Arial"/>
              </a:rPr>
              <a:t>(81.16 </a:t>
            </a:r>
            <a:r>
              <a:rPr sz="2600" dirty="0">
                <a:latin typeface="Arial"/>
                <a:cs typeface="Arial"/>
              </a:rPr>
              <a:t>− </a:t>
            </a:r>
            <a:r>
              <a:rPr sz="2600" spc="-5" dirty="0">
                <a:latin typeface="Arial"/>
                <a:cs typeface="Arial"/>
              </a:rPr>
              <a:t>82)/0.707 </a:t>
            </a:r>
            <a:r>
              <a:rPr sz="2600" dirty="0">
                <a:latin typeface="Arial"/>
                <a:cs typeface="Arial"/>
              </a:rPr>
              <a:t>=&gt;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z</a:t>
            </a:r>
            <a:r>
              <a:rPr sz="2550" spc="7" baseline="-29411" dirty="0">
                <a:latin typeface="Arial"/>
                <a:cs typeface="Arial"/>
              </a:rPr>
              <a:t>1</a:t>
            </a:r>
            <a:endParaRPr sz="2550" baseline="-2941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1870" y="6286500"/>
            <a:ext cx="1145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=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−1.19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90500"/>
            <a:ext cx="3068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606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1459483"/>
            <a:ext cx="442214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power of 0.8830 is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high.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27363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2589783"/>
            <a:ext cx="8584565" cy="2096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8200"/>
              </a:lnSpc>
              <a:spcBef>
                <a:spcPts val="530"/>
              </a:spcBef>
            </a:pPr>
            <a:r>
              <a:rPr sz="3000" spc="-5" dirty="0">
                <a:latin typeface="Arial"/>
                <a:cs typeface="Arial"/>
              </a:rPr>
              <a:t>It </a:t>
            </a:r>
            <a:r>
              <a:rPr sz="3000" dirty="0">
                <a:latin typeface="Arial"/>
                <a:cs typeface="Arial"/>
              </a:rPr>
              <a:t>means that if the </a:t>
            </a:r>
            <a:r>
              <a:rPr sz="3000" spc="5" dirty="0">
                <a:latin typeface="Arial"/>
                <a:cs typeface="Arial"/>
              </a:rPr>
              <a:t>mean </a:t>
            </a:r>
            <a:r>
              <a:rPr sz="3000" dirty="0">
                <a:latin typeface="Arial"/>
                <a:cs typeface="Arial"/>
              </a:rPr>
              <a:t>yield of new process is  actually equal to 81, there is a 88.30% chance that  the proposed experiment will detect the  improvement over the old process and allow the  new process to be put into production.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54922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5345684"/>
            <a:ext cx="8350250" cy="12839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7500"/>
              </a:lnSpc>
              <a:spcBef>
                <a:spcPts val="555"/>
              </a:spcBef>
            </a:pPr>
            <a:r>
              <a:rPr sz="3000" spc="-5" dirty="0">
                <a:latin typeface="Arial"/>
                <a:cs typeface="Arial"/>
              </a:rPr>
              <a:t>It </a:t>
            </a:r>
            <a:r>
              <a:rPr sz="3000" dirty="0">
                <a:latin typeface="Arial"/>
                <a:cs typeface="Arial"/>
              </a:rPr>
              <a:t>would be a wise decision to invest time and  money to run this experiment, since it has a large  chance to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succeed.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237" y="2383134"/>
            <a:ext cx="1428115" cy="0"/>
          </a:xfrm>
          <a:custGeom>
            <a:avLst/>
            <a:gdLst/>
            <a:ahLst/>
            <a:cxnLst/>
            <a:rect l="l" t="t" r="r" b="b"/>
            <a:pathLst>
              <a:path w="1428114">
                <a:moveTo>
                  <a:pt x="0" y="0"/>
                </a:moveTo>
                <a:lnTo>
                  <a:pt x="1427835" y="0"/>
                </a:lnTo>
              </a:path>
            </a:pathLst>
          </a:custGeom>
          <a:ln w="58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5300" y="1752600"/>
            <a:ext cx="881507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Arial"/>
                <a:cs typeface="Arial"/>
              </a:rPr>
              <a:t>Note: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8100"/>
              </a:lnSpc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When power is not large enough,  it 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can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be increased by increasing  the sample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size.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9880"/>
            <a:ext cx="8647430" cy="36322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latin typeface="Arial"/>
                <a:cs typeface="Arial"/>
              </a:rPr>
              <a:t>In testing the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hypothesis:</a:t>
            </a:r>
            <a:endParaRPr sz="3200">
              <a:latin typeface="Arial"/>
              <a:cs typeface="Arial"/>
            </a:endParaRPr>
          </a:p>
          <a:p>
            <a:pPr marL="1689100">
              <a:lnSpc>
                <a:spcPct val="100000"/>
              </a:lnSpc>
              <a:spcBef>
                <a:spcPts val="1060"/>
              </a:spcBef>
            </a:pP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H0 : </a:t>
            </a:r>
            <a:r>
              <a:rPr sz="32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≤ 80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H1 : </a:t>
            </a:r>
            <a:r>
              <a:rPr sz="32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3200" b="1" spc="-27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80</a:t>
            </a:r>
            <a:endParaRPr sz="3200">
              <a:latin typeface="Arial"/>
              <a:cs typeface="Arial"/>
            </a:endParaRPr>
          </a:p>
          <a:p>
            <a:pPr marL="342900" marR="5080" indent="-330200">
              <a:lnSpc>
                <a:spcPct val="89800"/>
              </a:lnSpc>
              <a:spcBef>
                <a:spcPts val="1350"/>
              </a:spcBef>
            </a:pPr>
            <a:r>
              <a:rPr sz="3200" dirty="0">
                <a:latin typeface="Arial"/>
                <a:cs typeface="Arial"/>
              </a:rPr>
              <a:t>regarding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mean yield 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new process,  how many </a:t>
            </a:r>
            <a:r>
              <a:rPr sz="3200" spc="-5" dirty="0">
                <a:latin typeface="Arial"/>
                <a:cs typeface="Arial"/>
              </a:rPr>
              <a:t>times </a:t>
            </a:r>
            <a:r>
              <a:rPr sz="3200" dirty="0">
                <a:latin typeface="Arial"/>
                <a:cs typeface="Arial"/>
              </a:rPr>
              <a:t>must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new process be run  so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test conducted </a:t>
            </a:r>
            <a:r>
              <a:rPr sz="3200" dirty="0">
                <a:latin typeface="Arial"/>
                <a:cs typeface="Arial"/>
              </a:rPr>
              <a:t>at a </a:t>
            </a:r>
            <a:r>
              <a:rPr sz="3200" spc="-5" dirty="0">
                <a:latin typeface="Arial"/>
                <a:cs typeface="Arial"/>
              </a:rPr>
              <a:t>significance </a:t>
            </a:r>
            <a:r>
              <a:rPr sz="3200" dirty="0">
                <a:latin typeface="Arial"/>
                <a:cs typeface="Arial"/>
              </a:rPr>
              <a:t>level  of 5% will have power </a:t>
            </a:r>
            <a:r>
              <a:rPr sz="3200" spc="-5" dirty="0">
                <a:latin typeface="Arial"/>
                <a:cs typeface="Arial"/>
              </a:rPr>
              <a:t>0.90 </a:t>
            </a:r>
            <a:r>
              <a:rPr sz="3200" dirty="0">
                <a:latin typeface="Arial"/>
                <a:cs typeface="Arial"/>
              </a:rPr>
              <a:t>against </a:t>
            </a:r>
            <a:r>
              <a:rPr sz="3200" spc="-5" dirty="0">
                <a:latin typeface="Arial"/>
                <a:cs typeface="Arial"/>
              </a:rPr>
              <a:t>the  alternative </a:t>
            </a:r>
            <a:r>
              <a:rPr sz="3200" dirty="0">
                <a:latin typeface="Arial"/>
                <a:cs typeface="Arial"/>
              </a:rPr>
              <a:t>µ = 81, if it is assumed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σ =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546100"/>
            <a:ext cx="3472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Critical</a:t>
            </a:r>
            <a:r>
              <a:rPr spc="-60" dirty="0"/>
              <a:t> </a:t>
            </a:r>
            <a:r>
              <a:rPr spc="-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1064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1579880"/>
            <a:ext cx="8563610" cy="23241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distribution </a:t>
            </a:r>
            <a:r>
              <a:rPr sz="3200" dirty="0">
                <a:latin typeface="Arial"/>
                <a:cs typeface="Arial"/>
              </a:rPr>
              <a:t>of X_bar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2324100">
              <a:lnSpc>
                <a:spcPct val="100000"/>
              </a:lnSpc>
              <a:spcBef>
                <a:spcPts val="1060"/>
              </a:spcBef>
            </a:pPr>
            <a:r>
              <a:rPr sz="3200" b="1" spc="-5" dirty="0">
                <a:latin typeface="Arial"/>
                <a:cs typeface="Arial"/>
              </a:rPr>
              <a:t>X_bar </a:t>
            </a:r>
            <a:r>
              <a:rPr sz="3200" b="1" dirty="0">
                <a:latin typeface="Arial"/>
                <a:cs typeface="Arial"/>
              </a:rPr>
              <a:t>~ N(80, </a:t>
            </a:r>
            <a:r>
              <a:rPr sz="3200" b="1" spc="5" dirty="0">
                <a:latin typeface="Arial"/>
                <a:cs typeface="Arial"/>
              </a:rPr>
              <a:t>5</a:t>
            </a:r>
            <a:r>
              <a:rPr sz="3150" b="1" spc="7" baseline="26455" dirty="0">
                <a:latin typeface="Arial"/>
                <a:cs typeface="Arial"/>
              </a:rPr>
              <a:t>2</a:t>
            </a:r>
            <a:r>
              <a:rPr sz="3150" b="1" spc="-112" baseline="264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/n)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540"/>
              </a:spcBef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critical point </a:t>
            </a:r>
            <a:r>
              <a:rPr sz="3200" dirty="0">
                <a:latin typeface="Arial"/>
                <a:cs typeface="Arial"/>
              </a:rPr>
              <a:t>has a z-score of </a:t>
            </a:r>
            <a:r>
              <a:rPr sz="3200" spc="-5" dirty="0">
                <a:latin typeface="Arial"/>
                <a:cs typeface="Arial"/>
              </a:rPr>
              <a:t>1.645,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its  </a:t>
            </a:r>
            <a:r>
              <a:rPr sz="3200" dirty="0">
                <a:latin typeface="Arial"/>
                <a:cs typeface="Arial"/>
              </a:rPr>
              <a:t>value is 80 + </a:t>
            </a:r>
            <a:r>
              <a:rPr sz="3200" spc="-5" dirty="0">
                <a:latin typeface="Arial"/>
                <a:cs typeface="Arial"/>
              </a:rPr>
              <a:t>(1.645)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b="1" dirty="0">
                <a:latin typeface="Arial"/>
                <a:cs typeface="Arial"/>
              </a:rPr>
              <a:t>5 /</a:t>
            </a:r>
            <a:r>
              <a:rPr sz="3200" b="1" spc="-3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sqrt(n)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100" y="254000"/>
            <a:ext cx="694944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28700" marR="5080" indent="-1016000">
              <a:lnSpc>
                <a:spcPts val="4700"/>
              </a:lnSpc>
              <a:spcBef>
                <a:spcPts val="740"/>
              </a:spcBef>
              <a:tabLst>
                <a:tab pos="4195445" algn="l"/>
                <a:tab pos="6408420" algn="l"/>
              </a:tabLst>
            </a:pPr>
            <a:r>
              <a:rPr dirty="0"/>
              <a:t>Real</a:t>
            </a:r>
            <a:r>
              <a:rPr spc="-5" dirty="0"/>
              <a:t> wo</a:t>
            </a:r>
            <a:r>
              <a:rPr dirty="0"/>
              <a:t>r</a:t>
            </a:r>
            <a:r>
              <a:rPr spc="-5" dirty="0"/>
              <a:t>l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ppli</a:t>
            </a:r>
            <a:r>
              <a:rPr dirty="0"/>
              <a:t>cat</a:t>
            </a:r>
            <a:r>
              <a:rPr spc="-5" dirty="0"/>
              <a:t>ion</a:t>
            </a:r>
            <a:r>
              <a:rPr dirty="0"/>
              <a:t>s	</a:t>
            </a:r>
            <a:r>
              <a:rPr spc="-5" dirty="0"/>
              <a:t>o</a:t>
            </a:r>
            <a:r>
              <a:rPr dirty="0"/>
              <a:t>f  </a:t>
            </a:r>
            <a:r>
              <a:rPr spc="-5" dirty="0"/>
              <a:t>Hypothesis	</a:t>
            </a:r>
            <a:r>
              <a:rPr spc="-5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2336800"/>
            <a:ext cx="8737600" cy="36753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marR="5080" indent="-330200">
              <a:lnSpc>
                <a:spcPts val="3400"/>
              </a:lnSpc>
              <a:spcBef>
                <a:spcPts val="580"/>
              </a:spcBef>
              <a:buAutoNum type="arabicParenR"/>
              <a:tabLst>
                <a:tab pos="487045" algn="l"/>
              </a:tabLst>
            </a:pPr>
            <a:r>
              <a:rPr sz="3200" spc="-55" dirty="0">
                <a:latin typeface="Arial"/>
                <a:cs typeface="Arial"/>
              </a:rPr>
              <a:t>Testing </a:t>
            </a:r>
            <a:r>
              <a:rPr sz="3200" spc="-5" dirty="0">
                <a:latin typeface="Arial"/>
                <a:cs typeface="Arial"/>
              </a:rPr>
              <a:t>whether </a:t>
            </a:r>
            <a:r>
              <a:rPr sz="3200" dirty="0">
                <a:latin typeface="Arial"/>
                <a:cs typeface="Arial"/>
              </a:rPr>
              <a:t>more men </a:t>
            </a:r>
            <a:r>
              <a:rPr sz="3200" spc="-5" dirty="0">
                <a:latin typeface="Arial"/>
                <a:cs typeface="Arial"/>
              </a:rPr>
              <a:t>than </a:t>
            </a:r>
            <a:r>
              <a:rPr sz="3200" dirty="0">
                <a:latin typeface="Arial"/>
                <a:cs typeface="Arial"/>
              </a:rPr>
              <a:t>women </a:t>
            </a:r>
            <a:r>
              <a:rPr sz="3200" spc="-15" dirty="0">
                <a:latin typeface="Arial"/>
                <a:cs typeface="Arial"/>
              </a:rPr>
              <a:t>suffer  </a:t>
            </a:r>
            <a:r>
              <a:rPr sz="3200" spc="-5" dirty="0">
                <a:latin typeface="Arial"/>
                <a:cs typeface="Arial"/>
              </a:rPr>
              <a:t>from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nightmares.</a:t>
            </a:r>
            <a:endParaRPr sz="3200">
              <a:latin typeface="Arial"/>
              <a:cs typeface="Arial"/>
            </a:endParaRPr>
          </a:p>
          <a:p>
            <a:pPr marL="342900" marR="1103630" indent="-330200">
              <a:lnSpc>
                <a:spcPts val="3400"/>
              </a:lnSpc>
              <a:spcBef>
                <a:spcPts val="1500"/>
              </a:spcBef>
              <a:buAutoNum type="arabicParenR"/>
              <a:tabLst>
                <a:tab pos="494030" algn="l"/>
              </a:tabLst>
            </a:pPr>
            <a:r>
              <a:rPr sz="3200" spc="-5" dirty="0">
                <a:latin typeface="Arial"/>
                <a:cs typeface="Arial"/>
              </a:rPr>
              <a:t>Evaluating the </a:t>
            </a:r>
            <a:r>
              <a:rPr sz="3200" spc="-15" dirty="0">
                <a:latin typeface="Arial"/>
                <a:cs typeface="Arial"/>
              </a:rPr>
              <a:t>effect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full </a:t>
            </a:r>
            <a:r>
              <a:rPr sz="3200" dirty="0">
                <a:latin typeface="Arial"/>
                <a:cs typeface="Arial"/>
              </a:rPr>
              <a:t>moon on  </a:t>
            </a:r>
            <a:r>
              <a:rPr sz="3200" spc="-20" dirty="0">
                <a:latin typeface="Arial"/>
                <a:cs typeface="Arial"/>
              </a:rPr>
              <a:t>behavior.</a:t>
            </a:r>
            <a:endParaRPr sz="3200">
              <a:latin typeface="Arial"/>
              <a:cs typeface="Arial"/>
            </a:endParaRPr>
          </a:p>
          <a:p>
            <a:pPr marL="342900" marR="104139" indent="-330200">
              <a:lnSpc>
                <a:spcPts val="3400"/>
              </a:lnSpc>
              <a:spcBef>
                <a:spcPts val="1500"/>
              </a:spcBef>
              <a:buAutoNum type="arabicParenR"/>
              <a:tabLst>
                <a:tab pos="494030" algn="l"/>
              </a:tabLst>
            </a:pPr>
            <a:r>
              <a:rPr sz="3200" dirty="0">
                <a:latin typeface="Arial"/>
                <a:cs typeface="Arial"/>
              </a:rPr>
              <a:t>Checking </a:t>
            </a:r>
            <a:r>
              <a:rPr sz="3200" spc="-5" dirty="0">
                <a:latin typeface="Arial"/>
                <a:cs typeface="Arial"/>
              </a:rPr>
              <a:t>whether </a:t>
            </a:r>
            <a:r>
              <a:rPr sz="3200" dirty="0">
                <a:latin typeface="Arial"/>
                <a:cs typeface="Arial"/>
              </a:rPr>
              <a:t>bumper </a:t>
            </a:r>
            <a:r>
              <a:rPr sz="3200" spc="-5" dirty="0">
                <a:latin typeface="Arial"/>
                <a:cs typeface="Arial"/>
              </a:rPr>
              <a:t>stickers reflect </a:t>
            </a:r>
            <a:r>
              <a:rPr sz="3200" dirty="0">
                <a:latin typeface="Arial"/>
                <a:cs typeface="Arial"/>
              </a:rPr>
              <a:t>car  owner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behavior.</a:t>
            </a:r>
            <a:endParaRPr sz="32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020"/>
              </a:spcBef>
              <a:buAutoNum type="arabicParenR"/>
              <a:tabLst>
                <a:tab pos="487045" algn="l"/>
              </a:tabLst>
            </a:pPr>
            <a:r>
              <a:rPr sz="3200" spc="-55" dirty="0">
                <a:latin typeface="Arial"/>
                <a:cs typeface="Arial"/>
              </a:rPr>
              <a:t>Testing </a:t>
            </a:r>
            <a:r>
              <a:rPr sz="3200" spc="-5" dirty="0">
                <a:latin typeface="Arial"/>
                <a:cs typeface="Arial"/>
              </a:rPr>
              <a:t>the claims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handwriting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analysts.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165100"/>
            <a:ext cx="1702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" dirty="0"/>
              <a:t>ow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413510"/>
            <a:ext cx="1117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2327910"/>
            <a:ext cx="1117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0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1308100"/>
            <a:ext cx="8964930" cy="13360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power of </a:t>
            </a:r>
            <a:r>
              <a:rPr sz="2600" spc="-5" dirty="0">
                <a:latin typeface="Arial"/>
                <a:cs typeface="Arial"/>
              </a:rPr>
              <a:t>the test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area of </a:t>
            </a:r>
            <a:r>
              <a:rPr sz="2600" spc="-5" dirty="0">
                <a:latin typeface="Arial"/>
                <a:cs typeface="Arial"/>
              </a:rPr>
              <a:t>the rejection </a:t>
            </a:r>
            <a:r>
              <a:rPr sz="2600" dirty="0">
                <a:latin typeface="Arial"/>
                <a:cs typeface="Arial"/>
              </a:rPr>
              <a:t>region under  </a:t>
            </a:r>
            <a:r>
              <a:rPr sz="2600" spc="-5" dirty="0">
                <a:latin typeface="Arial"/>
                <a:cs typeface="Arial"/>
              </a:rPr>
              <a:t>the alternate </a:t>
            </a:r>
            <a:r>
              <a:rPr sz="2600" dirty="0">
                <a:latin typeface="Arial"/>
                <a:cs typeface="Arial"/>
              </a:rPr>
              <a:t>curve. </a:t>
            </a:r>
            <a:r>
              <a:rPr sz="2600" spc="-5" dirty="0">
                <a:latin typeface="Arial"/>
                <a:cs typeface="Arial"/>
              </a:rPr>
              <a:t>This </a:t>
            </a:r>
            <a:r>
              <a:rPr sz="2600" dirty="0">
                <a:latin typeface="Arial"/>
                <a:cs typeface="Arial"/>
              </a:rPr>
              <a:t>area must be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0.90.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spc="-5" dirty="0">
                <a:latin typeface="Arial"/>
                <a:cs typeface="Arial"/>
              </a:rPr>
              <a:t>The critical </a:t>
            </a:r>
            <a:r>
              <a:rPr sz="2600" dirty="0">
                <a:latin typeface="Arial"/>
                <a:cs typeface="Arial"/>
              </a:rPr>
              <a:t>point is </a:t>
            </a:r>
            <a:r>
              <a:rPr sz="2600" spc="-5" dirty="0">
                <a:latin typeface="Arial"/>
                <a:cs typeface="Arial"/>
              </a:rPr>
              <a:t>therefore </a:t>
            </a:r>
            <a:r>
              <a:rPr sz="2600" dirty="0">
                <a:latin typeface="Arial"/>
                <a:cs typeface="Arial"/>
              </a:rPr>
              <a:t>81 − </a:t>
            </a:r>
            <a:r>
              <a:rPr sz="2600" spc="-5" dirty="0">
                <a:latin typeface="Arial"/>
                <a:cs typeface="Arial"/>
              </a:rPr>
              <a:t>1.28(5/ </a:t>
            </a:r>
            <a:r>
              <a:rPr sz="2600" dirty="0">
                <a:latin typeface="Arial"/>
                <a:cs typeface="Arial"/>
              </a:rPr>
              <a:t>sqrt (n))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7619" y="3028281"/>
            <a:ext cx="8045679" cy="362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6100" y="5537200"/>
            <a:ext cx="1584325" cy="330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5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2600" y="5707379"/>
            <a:ext cx="1508125" cy="204470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860"/>
              </a:spcBef>
              <a:tabLst>
                <a:tab pos="124079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po	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400" dirty="0">
                <a:latin typeface="Arial"/>
                <a:cs typeface="Arial"/>
              </a:rPr>
              <a:t>Prof.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480" dirty="0">
                <a:latin typeface="Arial"/>
                <a:cs typeface="Arial"/>
              </a:rPr>
              <a:t>P</a:t>
            </a:r>
            <a:r>
              <a:rPr sz="4800" spc="-615" baseline="-2256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reet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86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546100"/>
            <a:ext cx="34404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5465" algn="l"/>
              </a:tabLst>
            </a:pPr>
            <a:r>
              <a:rPr dirty="0"/>
              <a:t>S</a:t>
            </a:r>
            <a:r>
              <a:rPr spc="-5" dirty="0"/>
              <a:t>ol</a:t>
            </a:r>
            <a:r>
              <a:rPr dirty="0"/>
              <a:t>v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f</a:t>
            </a:r>
            <a:r>
              <a:rPr spc="-5" dirty="0"/>
              <a:t>o</a:t>
            </a:r>
            <a:r>
              <a:rPr dirty="0"/>
              <a:t>r	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714500"/>
            <a:ext cx="8361680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Since </a:t>
            </a: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is only one </a:t>
            </a:r>
            <a:r>
              <a:rPr sz="3200" spc="-5" dirty="0">
                <a:latin typeface="Arial"/>
                <a:cs typeface="Arial"/>
              </a:rPr>
              <a:t>critical point, these two  </a:t>
            </a:r>
            <a:r>
              <a:rPr sz="3200" dirty="0">
                <a:latin typeface="Arial"/>
                <a:cs typeface="Arial"/>
              </a:rPr>
              <a:t>expressions are equal. </a:t>
            </a: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therefore </a:t>
            </a:r>
            <a:r>
              <a:rPr sz="3200" dirty="0"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them  </a:t>
            </a:r>
            <a:r>
              <a:rPr sz="3200" dirty="0">
                <a:latin typeface="Arial"/>
                <a:cs typeface="Arial"/>
              </a:rPr>
              <a:t>equal and solve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5923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2146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00" y="4323079"/>
            <a:ext cx="4634230" cy="1244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dirty="0">
                <a:latin typeface="Arial"/>
                <a:cs typeface="Arial"/>
              </a:rPr>
              <a:t>n ≈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214.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-5" dirty="0">
                <a:latin typeface="Arial"/>
                <a:cs typeface="Arial"/>
              </a:rPr>
              <a:t>The critical </a:t>
            </a:r>
            <a:r>
              <a:rPr sz="3200" dirty="0">
                <a:latin typeface="Arial"/>
                <a:cs typeface="Arial"/>
              </a:rPr>
              <a:t>point 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80.56.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5900" y="3314700"/>
            <a:ext cx="67945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2413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391919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3223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1244600"/>
            <a:ext cx="8632190" cy="35585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47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pollster </a:t>
            </a:r>
            <a:r>
              <a:rPr sz="3200" dirty="0">
                <a:latin typeface="Arial"/>
                <a:cs typeface="Arial"/>
              </a:rPr>
              <a:t>will conduct a survey of a random  sample of </a:t>
            </a:r>
            <a:r>
              <a:rPr sz="3200" spc="-5" dirty="0">
                <a:latin typeface="Arial"/>
                <a:cs typeface="Arial"/>
              </a:rPr>
              <a:t>voters </a:t>
            </a:r>
            <a:r>
              <a:rPr sz="3200" dirty="0">
                <a:latin typeface="Arial"/>
                <a:cs typeface="Arial"/>
              </a:rPr>
              <a:t>in a </a:t>
            </a:r>
            <a:r>
              <a:rPr sz="3200" spc="-5" dirty="0">
                <a:latin typeface="Arial"/>
                <a:cs typeface="Arial"/>
              </a:rPr>
              <a:t>community to estimate the  proportion </a:t>
            </a:r>
            <a:r>
              <a:rPr sz="3200" dirty="0">
                <a:latin typeface="Arial"/>
                <a:cs typeface="Arial"/>
              </a:rPr>
              <a:t>who support a measure on school  bonds.</a:t>
            </a:r>
            <a:endParaRPr sz="3200">
              <a:latin typeface="Arial"/>
              <a:cs typeface="Arial"/>
            </a:endParaRPr>
          </a:p>
          <a:p>
            <a:pPr marL="12700" marR="544195">
              <a:lnSpc>
                <a:spcPts val="3500"/>
              </a:lnSpc>
              <a:spcBef>
                <a:spcPts val="1360"/>
              </a:spcBef>
            </a:pPr>
            <a:r>
              <a:rPr sz="3200" dirty="0">
                <a:latin typeface="Arial"/>
                <a:cs typeface="Arial"/>
              </a:rPr>
              <a:t>Let p be </a:t>
            </a:r>
            <a:r>
              <a:rPr sz="3200" spc="-5" dirty="0">
                <a:latin typeface="Arial"/>
                <a:cs typeface="Arial"/>
              </a:rPr>
              <a:t>the proportion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population </a:t>
            </a:r>
            <a:r>
              <a:rPr sz="3200" dirty="0">
                <a:latin typeface="Arial"/>
                <a:cs typeface="Arial"/>
              </a:rPr>
              <a:t>who  support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measure. </a:t>
            </a:r>
            <a:r>
              <a:rPr sz="3200" spc="-5" dirty="0">
                <a:latin typeface="Arial"/>
                <a:cs typeface="Arial"/>
              </a:rPr>
              <a:t>The pollster </a:t>
            </a:r>
            <a:r>
              <a:rPr sz="3200" dirty="0">
                <a:latin typeface="Arial"/>
                <a:cs typeface="Arial"/>
              </a:rPr>
              <a:t>will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test:</a:t>
            </a:r>
            <a:endParaRPr sz="3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900"/>
              </a:spcBef>
            </a:pPr>
            <a:r>
              <a:rPr sz="3600" b="1" dirty="0">
                <a:solidFill>
                  <a:srgbClr val="3465A4"/>
                </a:solidFill>
                <a:latin typeface="Arial"/>
                <a:cs typeface="Arial"/>
              </a:rPr>
              <a:t>H 0 : p = </a:t>
            </a:r>
            <a:r>
              <a:rPr sz="3600" b="1" spc="-5" dirty="0">
                <a:solidFill>
                  <a:srgbClr val="3465A4"/>
                </a:solidFill>
                <a:latin typeface="Arial"/>
                <a:cs typeface="Arial"/>
              </a:rPr>
              <a:t>0.50 versus </a:t>
            </a:r>
            <a:r>
              <a:rPr sz="3600" b="1" dirty="0">
                <a:solidFill>
                  <a:srgbClr val="3465A4"/>
                </a:solidFill>
                <a:latin typeface="Arial"/>
                <a:cs typeface="Arial"/>
              </a:rPr>
              <a:t>H 1 : p ≠</a:t>
            </a:r>
            <a:r>
              <a:rPr sz="3600" b="1" spc="-5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465A4"/>
                </a:solidFill>
                <a:latin typeface="Arial"/>
                <a:cs typeface="Arial"/>
              </a:rPr>
              <a:t>0.50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902200"/>
            <a:ext cx="9174480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spc="-5" dirty="0">
                <a:latin typeface="Arial"/>
                <a:cs typeface="Arial"/>
              </a:rPr>
              <a:t>at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5% level</a:t>
            </a:r>
            <a:r>
              <a:rPr sz="3200" spc="-5" dirty="0">
                <a:latin typeface="Arial"/>
                <a:cs typeface="Arial"/>
              </a:rPr>
              <a:t>. If </a:t>
            </a:r>
            <a:r>
              <a:rPr sz="3200" dirty="0">
                <a:latin typeface="Arial"/>
                <a:cs typeface="Arial"/>
              </a:rPr>
              <a:t>200 </a:t>
            </a:r>
            <a:r>
              <a:rPr sz="3200" spc="-5" dirty="0">
                <a:latin typeface="Arial"/>
                <a:cs typeface="Arial"/>
              </a:rPr>
              <a:t>voters </a:t>
            </a:r>
            <a:r>
              <a:rPr sz="3200" dirty="0">
                <a:latin typeface="Arial"/>
                <a:cs typeface="Arial"/>
              </a:rPr>
              <a:t>are sampled, </a:t>
            </a:r>
            <a:r>
              <a:rPr sz="3200" b="1" spc="-5" dirty="0">
                <a:latin typeface="Arial"/>
                <a:cs typeface="Arial"/>
              </a:rPr>
              <a:t>what is  the power of the </a:t>
            </a:r>
            <a:r>
              <a:rPr sz="3200" b="1" dirty="0">
                <a:latin typeface="Arial"/>
                <a:cs typeface="Arial"/>
              </a:rPr>
              <a:t>test </a:t>
            </a:r>
            <a:r>
              <a:rPr sz="3200" b="1" spc="-5" dirty="0">
                <a:latin typeface="Arial"/>
                <a:cs typeface="Arial"/>
              </a:rPr>
              <a:t>if the true value of </a:t>
            </a:r>
            <a:r>
              <a:rPr sz="3200" b="1" dirty="0">
                <a:latin typeface="Arial"/>
                <a:cs typeface="Arial"/>
              </a:rPr>
              <a:t>p </a:t>
            </a:r>
            <a:r>
              <a:rPr sz="3200" b="1" spc="-5" dirty="0">
                <a:latin typeface="Arial"/>
                <a:cs typeface="Arial"/>
              </a:rPr>
              <a:t>is  </a:t>
            </a:r>
            <a:r>
              <a:rPr sz="3200" b="1" dirty="0">
                <a:latin typeface="Arial"/>
                <a:cs typeface="Arial"/>
              </a:rPr>
              <a:t>0.55?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546100"/>
            <a:ext cx="4371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</a:t>
            </a:r>
            <a:r>
              <a:rPr spc="-6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800" y="1714500"/>
            <a:ext cx="9956800" cy="454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0" y="6337300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0.569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0" y="63373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0.43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69900"/>
            <a:ext cx="3535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Critical</a:t>
            </a:r>
            <a:r>
              <a:rPr spc="-55" dirty="0"/>
              <a:t> 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258316"/>
            <a:ext cx="8420735" cy="34131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40"/>
              </a:spcBef>
              <a:buSzPct val="44262"/>
              <a:buFont typeface="Trebuchet MS"/>
              <a:buChar char="●"/>
              <a:tabLst>
                <a:tab pos="317500" algn="l"/>
              </a:tabLst>
            </a:pPr>
            <a:r>
              <a:rPr sz="3050" spc="-5" dirty="0">
                <a:latin typeface="Arial"/>
                <a:cs typeface="Arial"/>
              </a:rPr>
              <a:t>Null distribution of</a:t>
            </a:r>
            <a:r>
              <a:rPr sz="3050" spc="-15" dirty="0">
                <a:latin typeface="Arial"/>
                <a:cs typeface="Arial"/>
              </a:rPr>
              <a:t> </a:t>
            </a:r>
            <a:r>
              <a:rPr sz="3050" spc="-10" dirty="0">
                <a:latin typeface="Arial"/>
                <a:cs typeface="Arial"/>
              </a:rPr>
              <a:t>p_hat: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050" spc="-5" dirty="0">
                <a:latin typeface="Arial"/>
                <a:cs typeface="Arial"/>
              </a:rPr>
              <a:t>p_hat </a:t>
            </a:r>
            <a:r>
              <a:rPr sz="3050" spc="-10" dirty="0">
                <a:latin typeface="Arial"/>
                <a:cs typeface="Arial"/>
              </a:rPr>
              <a:t>~ N(0.50, 0.50 </a:t>
            </a:r>
            <a:r>
              <a:rPr sz="3050" spc="-5" dirty="0">
                <a:latin typeface="Arial"/>
                <a:cs typeface="Arial"/>
              </a:rPr>
              <a:t>(1 </a:t>
            </a:r>
            <a:r>
              <a:rPr sz="3050" spc="-10" dirty="0">
                <a:latin typeface="Arial"/>
                <a:cs typeface="Arial"/>
              </a:rPr>
              <a:t>–</a:t>
            </a:r>
            <a:r>
              <a:rPr sz="3050" spc="10" dirty="0">
                <a:latin typeface="Arial"/>
                <a:cs typeface="Arial"/>
              </a:rPr>
              <a:t> </a:t>
            </a:r>
            <a:r>
              <a:rPr sz="3050" spc="-10" dirty="0">
                <a:latin typeface="Arial"/>
                <a:cs typeface="Arial"/>
              </a:rPr>
              <a:t>0.50)/200)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050" spc="-5" dirty="0">
                <a:latin typeface="Arial"/>
                <a:cs typeface="Arial"/>
              </a:rPr>
              <a:t>p_hat </a:t>
            </a:r>
            <a:r>
              <a:rPr sz="3050" spc="-10" dirty="0">
                <a:latin typeface="Arial"/>
                <a:cs typeface="Arial"/>
              </a:rPr>
              <a:t>~ N(0.50,</a:t>
            </a:r>
            <a:r>
              <a:rPr sz="3050" spc="-5" dirty="0">
                <a:latin typeface="Arial"/>
                <a:cs typeface="Arial"/>
              </a:rPr>
              <a:t> </a:t>
            </a:r>
            <a:r>
              <a:rPr sz="3050" spc="-10" dirty="0">
                <a:latin typeface="Arial"/>
                <a:cs typeface="Arial"/>
              </a:rPr>
              <a:t>0.25/200)</a:t>
            </a:r>
            <a:endParaRPr sz="3050">
              <a:latin typeface="Arial"/>
              <a:cs typeface="Arial"/>
            </a:endParaRPr>
          </a:p>
          <a:p>
            <a:pPr marL="317500" marR="5080" indent="-304800">
              <a:lnSpc>
                <a:spcPts val="3300"/>
              </a:lnSpc>
              <a:spcBef>
                <a:spcPts val="1350"/>
              </a:spcBef>
              <a:buSzPct val="44262"/>
              <a:buFont typeface="Trebuchet MS"/>
              <a:buChar char="●"/>
              <a:tabLst>
                <a:tab pos="317500" algn="l"/>
              </a:tabLst>
            </a:pPr>
            <a:r>
              <a:rPr sz="3050" spc="-5" dirty="0">
                <a:latin typeface="Arial"/>
                <a:cs typeface="Arial"/>
              </a:rPr>
              <a:t>Since its </a:t>
            </a:r>
            <a:r>
              <a:rPr sz="3050" spc="-10" dirty="0">
                <a:latin typeface="Arial"/>
                <a:cs typeface="Arial"/>
              </a:rPr>
              <a:t>two-sided test, we </a:t>
            </a:r>
            <a:r>
              <a:rPr sz="3050" spc="-5" dirty="0">
                <a:latin typeface="Arial"/>
                <a:cs typeface="Arial"/>
              </a:rPr>
              <a:t>reject </a:t>
            </a:r>
            <a:r>
              <a:rPr sz="3050" spc="-10" dirty="0">
                <a:latin typeface="Arial"/>
                <a:cs typeface="Arial"/>
              </a:rPr>
              <a:t>H0 whenever  </a:t>
            </a:r>
            <a:r>
              <a:rPr sz="3050" spc="-5" dirty="0">
                <a:latin typeface="Arial"/>
                <a:cs typeface="Arial"/>
              </a:rPr>
              <a:t>(as </a:t>
            </a:r>
            <a:r>
              <a:rPr sz="3050" spc="-10" dirty="0">
                <a:latin typeface="Arial"/>
                <a:cs typeface="Arial"/>
              </a:rPr>
              <a:t>α =</a:t>
            </a:r>
            <a:r>
              <a:rPr sz="3050" spc="-5" dirty="0">
                <a:latin typeface="Arial"/>
                <a:cs typeface="Arial"/>
              </a:rPr>
              <a:t> </a:t>
            </a:r>
            <a:r>
              <a:rPr sz="3050" spc="-10" dirty="0">
                <a:latin typeface="Arial"/>
                <a:cs typeface="Arial"/>
              </a:rPr>
              <a:t>0.05):</a:t>
            </a:r>
            <a:endParaRPr sz="3050">
              <a:latin typeface="Arial"/>
              <a:cs typeface="Arial"/>
            </a:endParaRPr>
          </a:p>
          <a:p>
            <a:pPr marL="453390" algn="ctr">
              <a:lnSpc>
                <a:spcPct val="100000"/>
              </a:lnSpc>
              <a:spcBef>
                <a:spcPts val="2240"/>
              </a:spcBef>
            </a:pPr>
            <a:r>
              <a:rPr sz="2400" b="1" spc="-5" dirty="0">
                <a:latin typeface="Arial"/>
                <a:cs typeface="Arial"/>
              </a:rPr>
              <a:t>Critical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4724400"/>
            <a:ext cx="1243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 ≤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-1.96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5422900"/>
            <a:ext cx="477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p_hat ≤ </a:t>
            </a:r>
            <a:r>
              <a:rPr sz="2400" spc="-5" dirty="0">
                <a:latin typeface="Arial"/>
                <a:cs typeface="Arial"/>
              </a:rPr>
              <a:t>-1.96 </a:t>
            </a:r>
            <a:r>
              <a:rPr sz="2400" dirty="0"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sqrt(0.25/200)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6223000"/>
            <a:ext cx="1718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p_hat </a:t>
            </a:r>
            <a:r>
              <a:rPr sz="2400" dirty="0">
                <a:latin typeface="Arial"/>
                <a:cs typeface="Arial"/>
              </a:rPr>
              <a:t>≤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0.43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4724400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 ≥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1.96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1900" y="5511800"/>
            <a:ext cx="467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p_hat ≥ </a:t>
            </a:r>
            <a:r>
              <a:rPr sz="2400" spc="-5" dirty="0">
                <a:latin typeface="Arial"/>
                <a:cs typeface="Arial"/>
              </a:rPr>
              <a:t>1.96 </a:t>
            </a:r>
            <a:r>
              <a:rPr sz="2400" dirty="0"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sqrt(0.25/200)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1900" y="6299200"/>
            <a:ext cx="188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p_hat </a:t>
            </a:r>
            <a:r>
              <a:rPr sz="2400" dirty="0">
                <a:latin typeface="Arial"/>
                <a:cs typeface="Arial"/>
              </a:rPr>
              <a:t>≥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0.569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5225" y="4756568"/>
            <a:ext cx="0" cy="1931035"/>
          </a:xfrm>
          <a:custGeom>
            <a:avLst/>
            <a:gdLst/>
            <a:ahLst/>
            <a:cxnLst/>
            <a:rect l="l" t="t" r="r" b="b"/>
            <a:pathLst>
              <a:path h="1931034">
                <a:moveTo>
                  <a:pt x="0" y="0"/>
                </a:moveTo>
                <a:lnTo>
                  <a:pt x="0" y="193046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3637" y="4729471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4">
                <a:moveTo>
                  <a:pt x="3175" y="27097"/>
                </a:moveTo>
                <a:lnTo>
                  <a:pt x="0" y="27097"/>
                </a:lnTo>
                <a:lnTo>
                  <a:pt x="0" y="0"/>
                </a:lnTo>
                <a:lnTo>
                  <a:pt x="3175" y="0"/>
                </a:lnTo>
                <a:lnTo>
                  <a:pt x="3175" y="2709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742171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305300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685443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190500"/>
            <a:ext cx="5738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Alternate</a:t>
            </a:r>
            <a:r>
              <a:rPr spc="-3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1219200"/>
            <a:ext cx="9994900" cy="554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9862" y="5286375"/>
            <a:ext cx="942975" cy="433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Arial"/>
                <a:cs typeface="Arial"/>
              </a:rPr>
              <a:t>0.569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787" y="5178425"/>
            <a:ext cx="1062355" cy="433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Arial"/>
                <a:cs typeface="Arial"/>
              </a:rPr>
              <a:t>0.43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546100"/>
            <a:ext cx="5738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Alternate</a:t>
            </a:r>
            <a:r>
              <a:rPr spc="-3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601216"/>
            <a:ext cx="9611360" cy="246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774440">
              <a:lnSpc>
                <a:spcPct val="125699"/>
              </a:lnSpc>
              <a:spcBef>
                <a:spcPts val="100"/>
              </a:spcBef>
              <a:buSzPct val="44262"/>
              <a:buFont typeface="Trebuchet MS"/>
              <a:buChar char="●"/>
              <a:tabLst>
                <a:tab pos="698500" algn="l"/>
              </a:tabLst>
            </a:pPr>
            <a:r>
              <a:rPr sz="3050" spc="-10" dirty="0">
                <a:latin typeface="Arial"/>
                <a:cs typeface="Arial"/>
              </a:rPr>
              <a:t>Alternate </a:t>
            </a:r>
            <a:r>
              <a:rPr sz="3050" spc="-5" dirty="0">
                <a:latin typeface="Arial"/>
                <a:cs typeface="Arial"/>
              </a:rPr>
              <a:t>distribution of </a:t>
            </a:r>
            <a:r>
              <a:rPr sz="3050" spc="-10" dirty="0">
                <a:latin typeface="Arial"/>
                <a:cs typeface="Arial"/>
              </a:rPr>
              <a:t>p_hat:  </a:t>
            </a:r>
            <a:r>
              <a:rPr sz="3050" spc="-5" dirty="0">
                <a:latin typeface="Arial"/>
                <a:cs typeface="Arial"/>
              </a:rPr>
              <a:t>p_hat </a:t>
            </a:r>
            <a:r>
              <a:rPr sz="3050" spc="-10" dirty="0">
                <a:latin typeface="Arial"/>
                <a:cs typeface="Arial"/>
              </a:rPr>
              <a:t>~ N(0.55, 0.25/200)</a:t>
            </a:r>
            <a:endParaRPr sz="30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940"/>
              </a:spcBef>
              <a:buSzPct val="44262"/>
              <a:buFont typeface="Trebuchet MS"/>
              <a:buChar char="●"/>
              <a:tabLst>
                <a:tab pos="698500" algn="l"/>
              </a:tabLst>
            </a:pPr>
            <a:r>
              <a:rPr sz="3050" spc="-10" dirty="0">
                <a:latin typeface="Arial"/>
                <a:cs typeface="Arial"/>
              </a:rPr>
              <a:t>Computing </a:t>
            </a:r>
            <a:r>
              <a:rPr sz="3050" spc="-5" dirty="0">
                <a:latin typeface="Arial"/>
                <a:cs typeface="Arial"/>
              </a:rPr>
              <a:t>power: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400" b="1" dirty="0">
                <a:latin typeface="Arial"/>
                <a:cs typeface="Arial"/>
              </a:rPr>
              <a:t>z- </a:t>
            </a:r>
            <a:r>
              <a:rPr sz="2400" b="1" spc="-5" dirty="0">
                <a:latin typeface="Arial"/>
                <a:cs typeface="Arial"/>
              </a:rPr>
              <a:t>scores corresponding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Critical </a:t>
            </a:r>
            <a:r>
              <a:rPr sz="2400" b="1" spc="-30" dirty="0">
                <a:latin typeface="Arial"/>
                <a:cs typeface="Arial"/>
              </a:rPr>
              <a:t>Value </a:t>
            </a:r>
            <a:r>
              <a:rPr sz="2400" b="1" spc="-5" dirty="0">
                <a:latin typeface="Arial"/>
                <a:cs typeface="Arial"/>
              </a:rPr>
              <a:t>under the alt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4201159"/>
            <a:ext cx="4523740" cy="838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Z = </a:t>
            </a:r>
            <a:r>
              <a:rPr sz="2400" spc="-5" dirty="0">
                <a:latin typeface="Arial"/>
                <a:cs typeface="Arial"/>
              </a:rPr>
              <a:t>(0.43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0.55)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sqrt(0.25/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200)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Arial"/>
                <a:cs typeface="Arial"/>
              </a:rPr>
              <a:t>Z 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-3.39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4201159"/>
            <a:ext cx="460883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  <a:tabLst>
                <a:tab pos="630555" algn="l"/>
              </a:tabLst>
            </a:pP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(0.569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0.55)/ sqrt(0.25/200)  </a:t>
            </a:r>
            <a:r>
              <a:rPr sz="2400" dirty="0">
                <a:latin typeface="Arial"/>
                <a:cs typeface="Arial"/>
              </a:rPr>
              <a:t>Z 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5435600"/>
            <a:ext cx="821817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0165" algn="l"/>
              </a:tabLst>
            </a:pPr>
            <a:r>
              <a:rPr sz="2400" dirty="0">
                <a:latin typeface="Arial"/>
                <a:cs typeface="Arial"/>
              </a:rPr>
              <a:t>P(Z &lt; </a:t>
            </a:r>
            <a:r>
              <a:rPr sz="2400" spc="-5" dirty="0">
                <a:latin typeface="Arial"/>
                <a:cs typeface="Arial"/>
              </a:rPr>
              <a:t>-3.39)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.0003	</a:t>
            </a:r>
            <a:r>
              <a:rPr sz="2400" dirty="0">
                <a:latin typeface="Arial"/>
                <a:cs typeface="Arial"/>
              </a:rPr>
              <a:t>P(Z &gt; </a:t>
            </a:r>
            <a:r>
              <a:rPr sz="2400" spc="-5" dirty="0">
                <a:latin typeface="Arial"/>
                <a:cs typeface="Arial"/>
              </a:rPr>
              <a:t>0.54)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0.2946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Power </a:t>
            </a:r>
            <a:r>
              <a:rPr sz="3200" b="1" dirty="0">
                <a:latin typeface="Arial"/>
                <a:cs typeface="Arial"/>
              </a:rPr>
              <a:t>= </a:t>
            </a:r>
            <a:r>
              <a:rPr sz="3200" b="1" spc="-5" dirty="0">
                <a:latin typeface="Arial"/>
                <a:cs typeface="Arial"/>
              </a:rPr>
              <a:t>0.0003 </a:t>
            </a:r>
            <a:r>
              <a:rPr sz="3200" b="1" dirty="0">
                <a:latin typeface="Arial"/>
                <a:cs typeface="Arial"/>
              </a:rPr>
              <a:t>+ </a:t>
            </a:r>
            <a:r>
              <a:rPr sz="3200" b="1" spc="-5" dirty="0">
                <a:latin typeface="Arial"/>
                <a:cs typeface="Arial"/>
              </a:rPr>
              <a:t>0.2946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0.2949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1912" y="4246855"/>
            <a:ext cx="0" cy="1918970"/>
          </a:xfrm>
          <a:custGeom>
            <a:avLst/>
            <a:gdLst/>
            <a:ahLst/>
            <a:cxnLst/>
            <a:rect l="l" t="t" r="r" b="b"/>
            <a:pathLst>
              <a:path h="1918970">
                <a:moveTo>
                  <a:pt x="0" y="0"/>
                </a:moveTo>
                <a:lnTo>
                  <a:pt x="0" y="1918689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259555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52845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695700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48462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>
                <a:solidFill>
                  <a:srgbClr val="000000"/>
                </a:solidFill>
              </a:rPr>
              <a:t>Pr</a:t>
            </a:r>
            <a:r>
              <a:rPr spc="-5" dirty="0">
                <a:solidFill>
                  <a:srgbClr val="000000"/>
                </a:solidFill>
              </a:rPr>
              <a:t>obl</a:t>
            </a:r>
            <a:r>
              <a:rPr dirty="0">
                <a:solidFill>
                  <a:srgbClr val="000000"/>
                </a:solidFill>
              </a:rPr>
              <a:t>em	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19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2335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8210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717548"/>
            <a:ext cx="8618220" cy="42386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algn="just">
              <a:lnSpc>
                <a:spcPct val="89000"/>
              </a:lnSpc>
              <a:spcBef>
                <a:spcPts val="515"/>
              </a:spcBef>
            </a:pPr>
            <a:r>
              <a:rPr sz="2950" spc="15" dirty="0">
                <a:latin typeface="Arial"/>
                <a:cs typeface="Arial"/>
              </a:rPr>
              <a:t>A </a:t>
            </a:r>
            <a:r>
              <a:rPr sz="2950" spc="5" dirty="0">
                <a:latin typeface="Arial"/>
                <a:cs typeface="Arial"/>
              </a:rPr>
              <a:t>pollster will </a:t>
            </a:r>
            <a:r>
              <a:rPr sz="2950" spc="10" dirty="0">
                <a:latin typeface="Arial"/>
                <a:cs typeface="Arial"/>
              </a:rPr>
              <a:t>conduct a survey of a random</a:t>
            </a:r>
            <a:r>
              <a:rPr sz="2950" spc="-14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sample  of voters in a community </a:t>
            </a:r>
            <a:r>
              <a:rPr sz="2950" spc="5" dirty="0">
                <a:latin typeface="Arial"/>
                <a:cs typeface="Arial"/>
              </a:rPr>
              <a:t>to </a:t>
            </a:r>
            <a:r>
              <a:rPr sz="2950" spc="10" dirty="0">
                <a:latin typeface="Arial"/>
                <a:cs typeface="Arial"/>
              </a:rPr>
              <a:t>estimate the proportion  </a:t>
            </a:r>
            <a:r>
              <a:rPr sz="2950" spc="15" dirty="0">
                <a:latin typeface="Arial"/>
                <a:cs typeface="Arial"/>
              </a:rPr>
              <a:t>who </a:t>
            </a:r>
            <a:r>
              <a:rPr sz="2950" spc="10" dirty="0">
                <a:latin typeface="Arial"/>
                <a:cs typeface="Arial"/>
              </a:rPr>
              <a:t>support a measure on school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bonds.</a:t>
            </a:r>
            <a:endParaRPr sz="2950">
              <a:latin typeface="Arial"/>
              <a:cs typeface="Arial"/>
            </a:endParaRPr>
          </a:p>
          <a:p>
            <a:pPr marL="12700" marR="1095375">
              <a:lnSpc>
                <a:spcPts val="3200"/>
              </a:lnSpc>
              <a:spcBef>
                <a:spcPts val="1350"/>
              </a:spcBef>
            </a:pPr>
            <a:r>
              <a:rPr sz="2950" spc="10" dirty="0">
                <a:latin typeface="Arial"/>
                <a:cs typeface="Arial"/>
              </a:rPr>
              <a:t>Let p be the proportion of the population</a:t>
            </a:r>
            <a:r>
              <a:rPr sz="2950" spc="-80" dirty="0">
                <a:latin typeface="Arial"/>
                <a:cs typeface="Arial"/>
              </a:rPr>
              <a:t> </a:t>
            </a:r>
            <a:r>
              <a:rPr sz="2950" spc="15" dirty="0">
                <a:latin typeface="Arial"/>
                <a:cs typeface="Arial"/>
              </a:rPr>
              <a:t>who  </a:t>
            </a:r>
            <a:r>
              <a:rPr sz="2950" spc="10" dirty="0">
                <a:latin typeface="Arial"/>
                <a:cs typeface="Arial"/>
              </a:rPr>
              <a:t>support the measure. The </a:t>
            </a:r>
            <a:r>
              <a:rPr sz="2950" spc="5" dirty="0">
                <a:latin typeface="Arial"/>
                <a:cs typeface="Arial"/>
              </a:rPr>
              <a:t>pollster will</a:t>
            </a:r>
            <a:r>
              <a:rPr sz="2950" spc="-6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test:</a:t>
            </a:r>
            <a:endParaRPr sz="2950">
              <a:latin typeface="Arial"/>
              <a:cs typeface="Arial"/>
            </a:endParaRPr>
          </a:p>
          <a:p>
            <a:pPr marL="787400">
              <a:lnSpc>
                <a:spcPct val="100000"/>
              </a:lnSpc>
              <a:spcBef>
                <a:spcPts val="810"/>
              </a:spcBef>
            </a:pPr>
            <a:r>
              <a:rPr sz="3350" b="1" spc="-5" dirty="0">
                <a:solidFill>
                  <a:srgbClr val="3465A4"/>
                </a:solidFill>
                <a:latin typeface="Arial"/>
                <a:cs typeface="Arial"/>
              </a:rPr>
              <a:t>H 0 : p = 0.50 versus H 1 : p ≠</a:t>
            </a:r>
            <a:r>
              <a:rPr sz="3350" b="1" spc="-2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350" b="1" spc="-5" dirty="0">
                <a:solidFill>
                  <a:srgbClr val="3465A4"/>
                </a:solidFill>
                <a:latin typeface="Arial"/>
                <a:cs typeface="Arial"/>
              </a:rPr>
              <a:t>0.50</a:t>
            </a:r>
            <a:endParaRPr sz="3350">
              <a:latin typeface="Arial"/>
              <a:cs typeface="Arial"/>
            </a:endParaRPr>
          </a:p>
          <a:p>
            <a:pPr marL="12700" marR="196850">
              <a:lnSpc>
                <a:spcPct val="89000"/>
              </a:lnSpc>
              <a:spcBef>
                <a:spcPts val="1270"/>
              </a:spcBef>
            </a:pPr>
            <a:r>
              <a:rPr sz="2950" spc="5" dirty="0">
                <a:latin typeface="Arial"/>
                <a:cs typeface="Arial"/>
              </a:rPr>
              <a:t>at </a:t>
            </a:r>
            <a:r>
              <a:rPr sz="2950" spc="10" dirty="0">
                <a:latin typeface="Arial"/>
                <a:cs typeface="Arial"/>
              </a:rPr>
              <a:t>the </a:t>
            </a:r>
            <a:r>
              <a:rPr sz="2950" b="1" spc="15" dirty="0">
                <a:latin typeface="Arial"/>
                <a:cs typeface="Arial"/>
              </a:rPr>
              <a:t>5% </a:t>
            </a:r>
            <a:r>
              <a:rPr sz="2950" b="1" spc="10" dirty="0">
                <a:latin typeface="Arial"/>
                <a:cs typeface="Arial"/>
              </a:rPr>
              <a:t>level</a:t>
            </a:r>
            <a:r>
              <a:rPr sz="2950" spc="10" dirty="0">
                <a:latin typeface="Arial"/>
                <a:cs typeface="Arial"/>
              </a:rPr>
              <a:t>. </a:t>
            </a:r>
            <a:r>
              <a:rPr sz="2950" b="1" spc="15" dirty="0">
                <a:latin typeface="Arial"/>
                <a:cs typeface="Arial"/>
              </a:rPr>
              <a:t>How many </a:t>
            </a:r>
            <a:r>
              <a:rPr sz="2950" b="1" spc="10" dirty="0">
                <a:latin typeface="Arial"/>
                <a:cs typeface="Arial"/>
              </a:rPr>
              <a:t>voters must be  sampled </a:t>
            </a:r>
            <a:r>
              <a:rPr sz="2950" b="1" spc="15" dirty="0">
                <a:latin typeface="Arial"/>
                <a:cs typeface="Arial"/>
              </a:rPr>
              <a:t>so </a:t>
            </a:r>
            <a:r>
              <a:rPr sz="2950" b="1" spc="10" dirty="0">
                <a:latin typeface="Arial"/>
                <a:cs typeface="Arial"/>
              </a:rPr>
              <a:t>that the power </a:t>
            </a:r>
            <a:r>
              <a:rPr sz="2950" b="1" spc="5" dirty="0">
                <a:latin typeface="Arial"/>
                <a:cs typeface="Arial"/>
              </a:rPr>
              <a:t>will </a:t>
            </a:r>
            <a:r>
              <a:rPr sz="2950" b="1" spc="10" dirty="0">
                <a:latin typeface="Arial"/>
                <a:cs typeface="Arial"/>
              </a:rPr>
              <a:t>be 0.8 when the  true value </a:t>
            </a:r>
            <a:r>
              <a:rPr sz="2950" b="1" spc="5" dirty="0">
                <a:latin typeface="Arial"/>
                <a:cs typeface="Arial"/>
              </a:rPr>
              <a:t>of </a:t>
            </a:r>
            <a:r>
              <a:rPr sz="2950" b="1" spc="15" dirty="0">
                <a:latin typeface="Arial"/>
                <a:cs typeface="Arial"/>
              </a:rPr>
              <a:t>p =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0.55?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81000"/>
            <a:ext cx="8325484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400" marR="5080" indent="-12700">
              <a:lnSpc>
                <a:spcPts val="3900"/>
              </a:lnSpc>
              <a:spcBef>
                <a:spcPts val="580"/>
              </a:spcBef>
            </a:pPr>
            <a:r>
              <a:rPr sz="3600" spc="-35" dirty="0"/>
              <a:t>We </a:t>
            </a:r>
            <a:r>
              <a:rPr sz="3600" dirty="0"/>
              <a:t>can </a:t>
            </a:r>
            <a:r>
              <a:rPr sz="3600" spc="-5" dirty="0"/>
              <a:t>generally ignore the miniscule  region associated with one of the</a:t>
            </a:r>
            <a:r>
              <a:rPr sz="3600" spc="5" dirty="0"/>
              <a:t> </a:t>
            </a:r>
            <a:r>
              <a:rPr sz="3600" spc="-5" dirty="0"/>
              <a:t>tails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74900" y="1625600"/>
            <a:ext cx="5326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Critical </a:t>
            </a:r>
            <a:r>
              <a:rPr sz="2400" b="1" spc="-30" dirty="0">
                <a:latin typeface="Arial"/>
                <a:cs typeface="Arial"/>
              </a:rPr>
              <a:t>Value </a:t>
            </a:r>
            <a:r>
              <a:rPr sz="2400" b="1" spc="-5" dirty="0">
                <a:latin typeface="Arial"/>
                <a:cs typeface="Arial"/>
              </a:rPr>
              <a:t>under Null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" y="2070100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 ≤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-1.96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" y="2727960"/>
            <a:ext cx="442468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p_hat ≤ </a:t>
            </a:r>
            <a:r>
              <a:rPr sz="2400" spc="-5" dirty="0">
                <a:latin typeface="Arial"/>
                <a:cs typeface="Arial"/>
              </a:rPr>
              <a:t>-1.96 </a:t>
            </a:r>
            <a:r>
              <a:rPr sz="2400" dirty="0"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sqrt(0.25/n)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0.5  (Ignored)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600" y="2070100"/>
            <a:ext cx="1152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1.96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600" y="2857500"/>
            <a:ext cx="434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p_hat = </a:t>
            </a:r>
            <a:r>
              <a:rPr sz="2400" spc="-5" dirty="0">
                <a:latin typeface="Arial"/>
                <a:cs typeface="Arial"/>
              </a:rPr>
              <a:t>1.96 </a:t>
            </a:r>
            <a:r>
              <a:rPr sz="2400" dirty="0"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sqrt(0.25/n)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36337" y="2075227"/>
            <a:ext cx="0" cy="1553210"/>
          </a:xfrm>
          <a:custGeom>
            <a:avLst/>
            <a:gdLst/>
            <a:ahLst/>
            <a:cxnLst/>
            <a:rect l="l" t="t" r="r" b="b"/>
            <a:pathLst>
              <a:path h="1553210">
                <a:moveTo>
                  <a:pt x="0" y="0"/>
                </a:moveTo>
                <a:lnTo>
                  <a:pt x="0" y="155299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87927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0" y="1638300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326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3" y="2100627"/>
            <a:ext cx="0" cy="1527810"/>
          </a:xfrm>
          <a:custGeom>
            <a:avLst/>
            <a:gdLst/>
            <a:ahLst/>
            <a:cxnLst/>
            <a:rect l="l" t="t" r="r" b="b"/>
            <a:pathLst>
              <a:path h="1527810">
                <a:moveTo>
                  <a:pt x="0" y="0"/>
                </a:moveTo>
                <a:lnTo>
                  <a:pt x="0" y="152759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651000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26637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577034"/>
            <a:ext cx="5142865" cy="2360930"/>
          </a:xfrm>
          <a:custGeom>
            <a:avLst/>
            <a:gdLst/>
            <a:ahLst/>
            <a:cxnLst/>
            <a:rect l="l" t="t" r="r" b="b"/>
            <a:pathLst>
              <a:path w="5142865" h="2360929">
                <a:moveTo>
                  <a:pt x="0" y="2360637"/>
                </a:moveTo>
                <a:lnTo>
                  <a:pt x="5142725" y="2360637"/>
                </a:lnTo>
                <a:lnTo>
                  <a:pt x="5142725" y="0"/>
                </a:lnTo>
                <a:lnTo>
                  <a:pt x="0" y="0"/>
                </a:lnTo>
                <a:lnTo>
                  <a:pt x="0" y="2360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2725" y="4577034"/>
            <a:ext cx="4928870" cy="2360930"/>
          </a:xfrm>
          <a:custGeom>
            <a:avLst/>
            <a:gdLst/>
            <a:ahLst/>
            <a:cxnLst/>
            <a:rect l="l" t="t" r="r" b="b"/>
            <a:pathLst>
              <a:path w="4928870" h="2360929">
                <a:moveTo>
                  <a:pt x="0" y="2360637"/>
                </a:moveTo>
                <a:lnTo>
                  <a:pt x="4928374" y="2360637"/>
                </a:lnTo>
                <a:lnTo>
                  <a:pt x="4928374" y="0"/>
                </a:lnTo>
                <a:lnTo>
                  <a:pt x="0" y="0"/>
                </a:lnTo>
                <a:lnTo>
                  <a:pt x="0" y="2360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55800" y="4114800"/>
            <a:ext cx="6145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2140" algn="l"/>
              </a:tabLst>
            </a:pPr>
            <a:r>
              <a:rPr sz="2400" b="1" spc="-5" dirty="0">
                <a:latin typeface="Arial"/>
                <a:cs typeface="Arial"/>
              </a:rPr>
              <a:t>Critical </a:t>
            </a:r>
            <a:r>
              <a:rPr sz="2400" b="1" spc="-30" dirty="0">
                <a:latin typeface="Arial"/>
                <a:cs typeface="Arial"/>
              </a:rPr>
              <a:t>Value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under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Alternate	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100" y="4518659"/>
            <a:ext cx="426910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 marR="5080" indent="-1511300">
              <a:lnSpc>
                <a:spcPct val="1111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Z = </a:t>
            </a:r>
            <a:r>
              <a:rPr sz="2400" b="1" spc="-5" dirty="0">
                <a:latin typeface="Arial"/>
                <a:cs typeface="Arial"/>
              </a:rPr>
              <a:t>(0.43 </a:t>
            </a:r>
            <a:r>
              <a:rPr sz="2400" b="1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0.55) </a:t>
            </a:r>
            <a:r>
              <a:rPr sz="2400" b="1" dirty="0">
                <a:latin typeface="Arial"/>
                <a:cs typeface="Arial"/>
              </a:rPr>
              <a:t>/ </a:t>
            </a:r>
            <a:r>
              <a:rPr sz="2400" b="1" spc="-5" dirty="0">
                <a:latin typeface="Arial"/>
                <a:cs typeface="Arial"/>
              </a:rPr>
              <a:t>sqrt(0.25/ n)  </a:t>
            </a:r>
            <a:r>
              <a:rPr sz="2400" b="1" dirty="0">
                <a:latin typeface="Arial"/>
                <a:cs typeface="Arial"/>
              </a:rPr>
              <a:t>Z =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-3.39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8400" y="5712459"/>
            <a:ext cx="2770505" cy="838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b="1" dirty="0">
                <a:latin typeface="Arial"/>
                <a:cs typeface="Arial"/>
              </a:rPr>
              <a:t>P(Z &lt; </a:t>
            </a:r>
            <a:r>
              <a:rPr sz="2400" b="1" spc="-5" dirty="0">
                <a:latin typeface="Arial"/>
                <a:cs typeface="Arial"/>
              </a:rPr>
              <a:t>-3.39)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.0003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latin typeface="Arial"/>
                <a:cs typeface="Arial"/>
              </a:rPr>
              <a:t>(ignored)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0500" y="4937759"/>
            <a:ext cx="4693285" cy="8128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latin typeface="Arial"/>
                <a:cs typeface="Arial"/>
              </a:rPr>
              <a:t>Since Power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0.80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2400" b="1" dirty="0">
                <a:latin typeface="Arial"/>
                <a:cs typeface="Arial"/>
              </a:rPr>
              <a:t>P(Z &gt; z) = </a:t>
            </a:r>
            <a:r>
              <a:rPr sz="2400" b="1" spc="-5" dirty="0">
                <a:latin typeface="Arial"/>
                <a:cs typeface="Arial"/>
              </a:rPr>
              <a:t>0.80 </a:t>
            </a:r>
            <a:r>
              <a:rPr sz="2400" b="1" dirty="0">
                <a:latin typeface="Arial"/>
                <a:cs typeface="Arial"/>
              </a:rPr>
              <a:t>=&gt; </a:t>
            </a:r>
            <a:r>
              <a:rPr sz="2400" b="1" spc="-5" dirty="0">
                <a:latin typeface="Arial"/>
                <a:cs typeface="Arial"/>
              </a:rPr>
              <a:t>z-score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-0.84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8900" y="6159500"/>
            <a:ext cx="461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p_hat = </a:t>
            </a:r>
            <a:r>
              <a:rPr sz="2400" spc="-5" dirty="0">
                <a:latin typeface="Arial"/>
                <a:cs typeface="Arial"/>
              </a:rPr>
              <a:t>-0.84 </a:t>
            </a:r>
            <a:r>
              <a:rPr sz="2400" dirty="0"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sqrt(0.25/n)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2725" y="4564330"/>
            <a:ext cx="0" cy="2386330"/>
          </a:xfrm>
          <a:custGeom>
            <a:avLst/>
            <a:gdLst/>
            <a:ahLst/>
            <a:cxnLst/>
            <a:rect l="l" t="t" r="r" b="b"/>
            <a:pathLst>
              <a:path h="2386329">
                <a:moveTo>
                  <a:pt x="0" y="0"/>
                </a:moveTo>
                <a:lnTo>
                  <a:pt x="0" y="2386036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577030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140200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937667"/>
            <a:ext cx="10071100" cy="0"/>
          </a:xfrm>
          <a:custGeom>
            <a:avLst/>
            <a:gdLst/>
            <a:ahLst/>
            <a:cxnLst/>
            <a:rect l="l" t="t" r="r" b="b"/>
            <a:pathLst>
              <a:path w="10071100">
                <a:moveTo>
                  <a:pt x="0" y="0"/>
                </a:moveTo>
                <a:lnTo>
                  <a:pt x="10071100" y="0"/>
                </a:lnTo>
              </a:path>
            </a:pathLst>
          </a:custGeom>
          <a:ln w="28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546100"/>
            <a:ext cx="8378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4350" algn="l"/>
                <a:tab pos="6906259" algn="l"/>
              </a:tabLst>
            </a:pPr>
            <a:r>
              <a:rPr dirty="0"/>
              <a:t>Sett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	cr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cal</a:t>
            </a:r>
            <a:r>
              <a:rPr spc="-5" dirty="0"/>
              <a:t> </a:t>
            </a:r>
            <a:r>
              <a:rPr dirty="0"/>
              <a:t>va</a:t>
            </a:r>
            <a:r>
              <a:rPr spc="-5" dirty="0"/>
              <a:t>lu</a:t>
            </a:r>
            <a:r>
              <a:rPr dirty="0"/>
              <a:t>es	e</a:t>
            </a:r>
            <a:r>
              <a:rPr spc="-5" dirty="0"/>
              <a:t>qu</a:t>
            </a:r>
            <a:r>
              <a:rPr dirty="0"/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582419"/>
            <a:ext cx="8239125" cy="17018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800" spc="-5" dirty="0">
                <a:latin typeface="Arial"/>
                <a:cs typeface="Arial"/>
              </a:rPr>
              <a:t>1.96 </a:t>
            </a:r>
            <a:r>
              <a:rPr sz="2800" dirty="0">
                <a:latin typeface="Arial"/>
                <a:cs typeface="Arial"/>
              </a:rPr>
              <a:t>* </a:t>
            </a:r>
            <a:r>
              <a:rPr sz="2800" spc="-5" dirty="0">
                <a:latin typeface="Arial"/>
                <a:cs typeface="Arial"/>
              </a:rPr>
              <a:t>sqrt(0.25/n)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0.5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-0.84 </a:t>
            </a:r>
            <a:r>
              <a:rPr sz="2800" dirty="0">
                <a:latin typeface="Arial"/>
                <a:cs typeface="Arial"/>
              </a:rPr>
              <a:t>* </a:t>
            </a:r>
            <a:r>
              <a:rPr sz="2800" spc="-5" dirty="0">
                <a:latin typeface="Arial"/>
                <a:cs typeface="Arial"/>
              </a:rPr>
              <a:t>sqrt(0.25/n)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0.55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800" dirty="0">
                <a:latin typeface="Arial"/>
                <a:cs typeface="Arial"/>
              </a:rPr>
              <a:t>=&gt; </a:t>
            </a:r>
            <a:r>
              <a:rPr sz="2800" spc="-5" dirty="0">
                <a:latin typeface="Arial"/>
                <a:cs typeface="Arial"/>
              </a:rPr>
              <a:t>sqrt(n)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(1.96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0.84) </a:t>
            </a:r>
            <a:r>
              <a:rPr sz="2800" dirty="0">
                <a:latin typeface="Arial"/>
                <a:cs typeface="Arial"/>
              </a:rPr>
              <a:t>/ </a:t>
            </a:r>
            <a:r>
              <a:rPr sz="2800" spc="-5" dirty="0">
                <a:latin typeface="Arial"/>
                <a:cs typeface="Arial"/>
              </a:rPr>
              <a:t>0.1 </a:t>
            </a:r>
            <a:r>
              <a:rPr sz="2800" dirty="0">
                <a:latin typeface="Arial"/>
                <a:cs typeface="Arial"/>
              </a:rPr>
              <a:t>= 28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800" b="1" dirty="0">
                <a:latin typeface="Arial"/>
                <a:cs typeface="Arial"/>
              </a:rPr>
              <a:t>=&gt; n 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784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0" y="546100"/>
            <a:ext cx="4300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9445" algn="l"/>
              </a:tabLst>
            </a:pPr>
            <a:r>
              <a:rPr dirty="0"/>
              <a:t>Hy</a:t>
            </a:r>
            <a:r>
              <a:rPr spc="-5" dirty="0"/>
              <a:t>po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es</a:t>
            </a:r>
            <a:r>
              <a:rPr spc="-5" dirty="0"/>
              <a:t>i</a:t>
            </a:r>
            <a:r>
              <a:rPr dirty="0"/>
              <a:t>s	</a:t>
            </a:r>
            <a:r>
              <a:rPr spc="-330" dirty="0"/>
              <a:t>T</a:t>
            </a:r>
            <a:r>
              <a:rPr dirty="0"/>
              <a:t>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20615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928367"/>
            <a:ext cx="8759825" cy="13690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4800" marR="5080">
              <a:lnSpc>
                <a:spcPts val="3000"/>
              </a:lnSpc>
              <a:spcBef>
                <a:spcPts val="515"/>
              </a:spcBef>
              <a:tabLst>
                <a:tab pos="5327015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5" dirty="0">
                <a:latin typeface="Arial"/>
                <a:cs typeface="Arial"/>
              </a:rPr>
              <a:t>performing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Hypothesis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Test,	</a:t>
            </a:r>
            <a:r>
              <a:rPr sz="2800" spc="1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essentially put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the  null hypothesis 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trial.</a:t>
            </a:r>
            <a:endParaRPr sz="28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800"/>
              </a:spcBef>
              <a:buSzPct val="44642"/>
              <a:buFont typeface="Trebuchet MS"/>
              <a:buChar char="●"/>
              <a:tabLst>
                <a:tab pos="304800" algn="l"/>
              </a:tabLst>
            </a:pPr>
            <a:r>
              <a:rPr sz="2800" spc="-2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begin by assuming </a:t>
            </a:r>
            <a:r>
              <a:rPr sz="2800" spc="10" dirty="0">
                <a:latin typeface="Arial"/>
                <a:cs typeface="Arial"/>
              </a:rPr>
              <a:t>H</a:t>
            </a:r>
            <a:r>
              <a:rPr sz="2775" spc="15" baseline="-34534" dirty="0">
                <a:latin typeface="Arial"/>
                <a:cs typeface="Arial"/>
              </a:rPr>
              <a:t>0 </a:t>
            </a:r>
            <a:r>
              <a:rPr sz="2800" spc="5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6109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1570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1730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3373526"/>
            <a:ext cx="8733155" cy="21082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800" spc="5" dirty="0">
                <a:latin typeface="Arial"/>
                <a:cs typeface="Arial"/>
              </a:rPr>
              <a:t>The random sample provides 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evidence.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1240"/>
              </a:spcBef>
            </a:pPr>
            <a:r>
              <a:rPr sz="2800" spc="5" dirty="0">
                <a:latin typeface="Arial"/>
                <a:cs typeface="Arial"/>
              </a:rPr>
              <a:t>The Hypothesis test involves measuring the strength of  disagreement between the sample and </a:t>
            </a:r>
            <a:r>
              <a:rPr sz="2800" spc="10" dirty="0">
                <a:latin typeface="Arial"/>
                <a:cs typeface="Arial"/>
              </a:rPr>
              <a:t>H</a:t>
            </a:r>
            <a:r>
              <a:rPr sz="2775" spc="15" baseline="-34534" dirty="0">
                <a:latin typeface="Arial"/>
                <a:cs typeface="Arial"/>
              </a:rPr>
              <a:t>0</a:t>
            </a:r>
            <a:r>
              <a:rPr sz="2775" spc="487" baseline="-3453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800" spc="-45" dirty="0">
                <a:latin typeface="Arial"/>
                <a:cs typeface="Arial"/>
              </a:rPr>
              <a:t>Two </a:t>
            </a:r>
            <a:r>
              <a:rPr sz="2800" spc="5" dirty="0">
                <a:latin typeface="Arial"/>
                <a:cs typeface="Arial"/>
              </a:rPr>
              <a:t>methods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5443626"/>
            <a:ext cx="9186545" cy="11176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23545" indent="-410845">
              <a:lnSpc>
                <a:spcPct val="100000"/>
              </a:lnSpc>
              <a:spcBef>
                <a:spcPts val="1035"/>
              </a:spcBef>
              <a:buAutoNum type="arabicParenR"/>
              <a:tabLst>
                <a:tab pos="424180" algn="l"/>
              </a:tabLst>
            </a:pPr>
            <a:r>
              <a:rPr sz="2800" spc="-5" dirty="0">
                <a:latin typeface="Arial"/>
                <a:cs typeface="Arial"/>
              </a:rPr>
              <a:t>Traditional </a:t>
            </a:r>
            <a:r>
              <a:rPr sz="2800" spc="5" dirty="0">
                <a:latin typeface="Arial"/>
                <a:cs typeface="Arial"/>
              </a:rPr>
              <a:t>Method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5" dirty="0">
                <a:latin typeface="Arial"/>
                <a:cs typeface="Arial"/>
              </a:rPr>
              <a:t>Rejection region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429895" indent="-417195">
              <a:lnSpc>
                <a:spcPct val="100000"/>
              </a:lnSpc>
              <a:spcBef>
                <a:spcPts val="940"/>
              </a:spcBef>
              <a:buAutoNum type="arabicParenR"/>
              <a:tabLst>
                <a:tab pos="430530" algn="l"/>
              </a:tabLst>
            </a:pP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P-value approach (Used </a:t>
            </a:r>
            <a:r>
              <a:rPr sz="2800" b="1" dirty="0">
                <a:solidFill>
                  <a:srgbClr val="3465A4"/>
                </a:solidFill>
                <a:latin typeface="Arial"/>
                <a:cs typeface="Arial"/>
              </a:rPr>
              <a:t>in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book – Commonly</a:t>
            </a:r>
            <a:r>
              <a:rPr sz="2800" b="1" spc="-3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used)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41300"/>
            <a:ext cx="490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100" dirty="0"/>
              <a:t>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244600"/>
            <a:ext cx="9640570" cy="4818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tire </a:t>
            </a:r>
            <a:r>
              <a:rPr sz="3200" dirty="0">
                <a:latin typeface="Arial"/>
                <a:cs typeface="Arial"/>
              </a:rPr>
              <a:t>company </a:t>
            </a:r>
            <a:r>
              <a:rPr sz="3200" spc="-5" dirty="0">
                <a:latin typeface="Arial"/>
                <a:cs typeface="Arial"/>
              </a:rPr>
              <a:t>claims that the lifetimes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its tires  </a:t>
            </a:r>
            <a:r>
              <a:rPr sz="3200" dirty="0">
                <a:latin typeface="Arial"/>
                <a:cs typeface="Arial"/>
              </a:rPr>
              <a:t>average </a:t>
            </a:r>
            <a:r>
              <a:rPr sz="3200" spc="-5" dirty="0">
                <a:latin typeface="Arial"/>
                <a:cs typeface="Arial"/>
              </a:rPr>
              <a:t>50,000 </a:t>
            </a:r>
            <a:r>
              <a:rPr sz="3200" dirty="0">
                <a:latin typeface="Arial"/>
                <a:cs typeface="Arial"/>
              </a:rPr>
              <a:t>miles. </a:t>
            </a:r>
            <a:r>
              <a:rPr sz="3200" spc="-5" dirty="0">
                <a:latin typeface="Arial"/>
                <a:cs typeface="Arial"/>
              </a:rPr>
              <a:t>The standard deviation </a:t>
            </a:r>
            <a:r>
              <a:rPr sz="3200" dirty="0">
                <a:latin typeface="Arial"/>
                <a:cs typeface="Arial"/>
              </a:rPr>
              <a:t>of  </a:t>
            </a:r>
            <a:r>
              <a:rPr sz="3200" spc="-5" dirty="0">
                <a:latin typeface="Arial"/>
                <a:cs typeface="Arial"/>
              </a:rPr>
              <a:t>tire lifetimes </a:t>
            </a:r>
            <a:r>
              <a:rPr sz="3200" dirty="0">
                <a:latin typeface="Arial"/>
                <a:cs typeface="Arial"/>
              </a:rPr>
              <a:t>is known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be 5000 miles. </a:t>
            </a:r>
            <a:r>
              <a:rPr sz="3200" spc="-100" dirty="0">
                <a:latin typeface="Arial"/>
                <a:cs typeface="Arial"/>
              </a:rPr>
              <a:t>You </a:t>
            </a:r>
            <a:r>
              <a:rPr sz="3200" dirty="0">
                <a:latin typeface="Arial"/>
                <a:cs typeface="Arial"/>
              </a:rPr>
              <a:t>sample  100 </a:t>
            </a:r>
            <a:r>
              <a:rPr sz="3200" spc="-5" dirty="0">
                <a:latin typeface="Arial"/>
                <a:cs typeface="Arial"/>
              </a:rPr>
              <a:t>tires </a:t>
            </a:r>
            <a:r>
              <a:rPr sz="3200" dirty="0">
                <a:latin typeface="Arial"/>
                <a:cs typeface="Arial"/>
              </a:rPr>
              <a:t>and will </a:t>
            </a:r>
            <a:r>
              <a:rPr sz="3200" spc="-5" dirty="0">
                <a:latin typeface="Arial"/>
                <a:cs typeface="Arial"/>
              </a:rPr>
              <a:t>test the hypothesis that the </a:t>
            </a:r>
            <a:r>
              <a:rPr sz="3200" dirty="0">
                <a:latin typeface="Arial"/>
                <a:cs typeface="Arial"/>
              </a:rPr>
              <a:t>mean  </a:t>
            </a:r>
            <a:r>
              <a:rPr sz="3200" spc="-5" dirty="0">
                <a:latin typeface="Arial"/>
                <a:cs typeface="Arial"/>
              </a:rPr>
              <a:t>tire lifetime </a:t>
            </a:r>
            <a:r>
              <a:rPr sz="3200" dirty="0">
                <a:latin typeface="Arial"/>
                <a:cs typeface="Arial"/>
              </a:rPr>
              <a:t>is at least </a:t>
            </a:r>
            <a:r>
              <a:rPr sz="3200" spc="-5" dirty="0">
                <a:latin typeface="Arial"/>
                <a:cs typeface="Arial"/>
              </a:rPr>
              <a:t>50,000 </a:t>
            </a:r>
            <a:r>
              <a:rPr sz="3200" dirty="0">
                <a:latin typeface="Arial"/>
                <a:cs typeface="Arial"/>
              </a:rPr>
              <a:t>miles against </a:t>
            </a:r>
            <a:r>
              <a:rPr sz="3200" spc="-5" dirty="0">
                <a:latin typeface="Arial"/>
                <a:cs typeface="Arial"/>
              </a:rPr>
              <a:t>the  alternative that </a:t>
            </a:r>
            <a:r>
              <a:rPr sz="3200" dirty="0">
                <a:latin typeface="Arial"/>
                <a:cs typeface="Arial"/>
              </a:rPr>
              <a:t>it is less. Assume, in </a:t>
            </a:r>
            <a:r>
              <a:rPr sz="3200" spc="-5" dirty="0">
                <a:latin typeface="Arial"/>
                <a:cs typeface="Arial"/>
              </a:rPr>
              <a:t>fact, that the  true </a:t>
            </a:r>
            <a:r>
              <a:rPr sz="3200" dirty="0">
                <a:latin typeface="Arial"/>
                <a:cs typeface="Arial"/>
              </a:rPr>
              <a:t>mean </a:t>
            </a:r>
            <a:r>
              <a:rPr sz="3200" spc="-5" dirty="0">
                <a:latin typeface="Arial"/>
                <a:cs typeface="Arial"/>
              </a:rPr>
              <a:t>lifetime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49,500</a:t>
            </a:r>
            <a:r>
              <a:rPr sz="3200" dirty="0">
                <a:latin typeface="Arial"/>
                <a:cs typeface="Arial"/>
              </a:rPr>
              <a:t> miles.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2900" marR="158115" indent="-330200">
              <a:lnSpc>
                <a:spcPts val="3500"/>
              </a:lnSpc>
              <a:spcBef>
                <a:spcPts val="2120"/>
              </a:spcBef>
            </a:pPr>
            <a:r>
              <a:rPr sz="3200" b="1" dirty="0">
                <a:latin typeface="Arial"/>
                <a:cs typeface="Arial"/>
              </a:rPr>
              <a:t>a. State </a:t>
            </a:r>
            <a:r>
              <a:rPr sz="3200" b="1" spc="-5" dirty="0">
                <a:latin typeface="Arial"/>
                <a:cs typeface="Arial"/>
              </a:rPr>
              <a:t>the null and alternate hypotheses. Which  hypothesis is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true?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7632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  <a:tab pos="5043805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5" dirty="0"/>
              <a:t> </a:t>
            </a:r>
            <a:r>
              <a:rPr dirty="0"/>
              <a:t>a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484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1579880"/>
            <a:ext cx="8293734" cy="17018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H0 : µ ≥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50,000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vs. H1 : µ &lt;</a:t>
            </a:r>
            <a:r>
              <a:rPr sz="3200" b="1" spc="-6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50,000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540"/>
              </a:spcBef>
            </a:pPr>
            <a:r>
              <a:rPr sz="3200" dirty="0">
                <a:latin typeface="Arial"/>
                <a:cs typeface="Arial"/>
              </a:rPr>
              <a:t>Since </a:t>
            </a:r>
            <a:r>
              <a:rPr sz="3200" spc="-30" dirty="0">
                <a:latin typeface="Arial"/>
                <a:cs typeface="Arial"/>
              </a:rPr>
              <a:t>True </a:t>
            </a:r>
            <a:r>
              <a:rPr sz="3200" dirty="0">
                <a:latin typeface="Arial"/>
                <a:cs typeface="Arial"/>
              </a:rPr>
              <a:t>mean </a:t>
            </a:r>
            <a:r>
              <a:rPr sz="3200" spc="-5" dirty="0">
                <a:latin typeface="Arial"/>
                <a:cs typeface="Arial"/>
              </a:rPr>
              <a:t>lifetime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49,500 </a:t>
            </a:r>
            <a:r>
              <a:rPr sz="3200" dirty="0">
                <a:latin typeface="Arial"/>
                <a:cs typeface="Arial"/>
              </a:rPr>
              <a:t>miles 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this  </a:t>
            </a:r>
            <a:r>
              <a:rPr sz="3200" dirty="0">
                <a:latin typeface="Arial"/>
                <a:cs typeface="Arial"/>
              </a:rPr>
              <a:t>implies </a:t>
            </a:r>
            <a:r>
              <a:rPr sz="3200" spc="-5" dirty="0">
                <a:latin typeface="Arial"/>
                <a:cs typeface="Arial"/>
              </a:rPr>
              <a:t>Alternate Hypothesis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true.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46100"/>
            <a:ext cx="493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100" dirty="0"/>
              <a:t> </a:t>
            </a:r>
            <a:r>
              <a:rPr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3483"/>
            <a:ext cx="8890635" cy="44335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2900" marR="5080" indent="-330200">
              <a:lnSpc>
                <a:spcPct val="88000"/>
              </a:lnSpc>
              <a:spcBef>
                <a:spcPts val="540"/>
              </a:spcBef>
            </a:pPr>
            <a:r>
              <a:rPr sz="3000" spc="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tire company claims that the lifetimes of its tires  average 50,000 miles. The standard deviation of  tire lifetimes is known to be 5000 miles. </a:t>
            </a:r>
            <a:r>
              <a:rPr sz="3000" spc="-90" dirty="0">
                <a:latin typeface="Arial"/>
                <a:cs typeface="Arial"/>
              </a:rPr>
              <a:t>You  </a:t>
            </a:r>
            <a:r>
              <a:rPr sz="3000" dirty="0">
                <a:latin typeface="Arial"/>
                <a:cs typeface="Arial"/>
              </a:rPr>
              <a:t>sample 100 tires and will test the hypothesis that  the </a:t>
            </a:r>
            <a:r>
              <a:rPr sz="3000" spc="5" dirty="0">
                <a:latin typeface="Arial"/>
                <a:cs typeface="Arial"/>
              </a:rPr>
              <a:t>mean </a:t>
            </a:r>
            <a:r>
              <a:rPr sz="3000" dirty="0">
                <a:latin typeface="Arial"/>
                <a:cs typeface="Arial"/>
              </a:rPr>
              <a:t>tire lifetime is at least 50,000 miles  against the alternative that it is less. </a:t>
            </a:r>
            <a:r>
              <a:rPr sz="3000" b="1" dirty="0">
                <a:latin typeface="Arial"/>
                <a:cs typeface="Arial"/>
              </a:rPr>
              <a:t>Assume, in  fact, that the true </a:t>
            </a:r>
            <a:r>
              <a:rPr sz="3000" b="1" spc="5" dirty="0">
                <a:latin typeface="Arial"/>
                <a:cs typeface="Arial"/>
              </a:rPr>
              <a:t>mean </a:t>
            </a:r>
            <a:r>
              <a:rPr sz="3000" b="1" dirty="0">
                <a:latin typeface="Arial"/>
                <a:cs typeface="Arial"/>
              </a:rPr>
              <a:t>lifetime is 49,500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miles.</a:t>
            </a:r>
            <a:endParaRPr sz="3000">
              <a:latin typeface="Arial"/>
              <a:cs typeface="Arial"/>
            </a:endParaRPr>
          </a:p>
          <a:p>
            <a:pPr marL="1473200">
              <a:lnSpc>
                <a:spcPct val="100000"/>
              </a:lnSpc>
              <a:spcBef>
                <a:spcPts val="900"/>
              </a:spcBef>
            </a:pPr>
            <a:r>
              <a:rPr sz="3000" b="1" spc="5" dirty="0">
                <a:solidFill>
                  <a:srgbClr val="3465A4"/>
                </a:solidFill>
                <a:latin typeface="Arial"/>
                <a:cs typeface="Arial"/>
              </a:rPr>
              <a:t>H0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: µ ≥ 50,000 vs. </a:t>
            </a:r>
            <a:r>
              <a:rPr sz="3000" b="1" spc="5" dirty="0">
                <a:solidFill>
                  <a:srgbClr val="3465A4"/>
                </a:solidFill>
                <a:latin typeface="Arial"/>
                <a:cs typeface="Arial"/>
              </a:rPr>
              <a:t>H1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: µ &lt;</a:t>
            </a:r>
            <a:r>
              <a:rPr sz="3000" b="1" spc="-2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50,000</a:t>
            </a:r>
            <a:endParaRPr sz="3000">
              <a:latin typeface="Arial"/>
              <a:cs typeface="Arial"/>
            </a:endParaRPr>
          </a:p>
          <a:p>
            <a:pPr marL="342900" marR="272415" indent="-330200">
              <a:lnSpc>
                <a:spcPts val="3100"/>
              </a:lnSpc>
              <a:spcBef>
                <a:spcPts val="1420"/>
              </a:spcBef>
            </a:pPr>
            <a:r>
              <a:rPr sz="3000" b="1" dirty="0">
                <a:latin typeface="Arial"/>
                <a:cs typeface="Arial"/>
              </a:rPr>
              <a:t>b. </a:t>
            </a:r>
            <a:r>
              <a:rPr sz="3000" b="1" spc="-5" dirty="0">
                <a:latin typeface="Arial"/>
                <a:cs typeface="Arial"/>
              </a:rPr>
              <a:t>If </a:t>
            </a:r>
            <a:r>
              <a:rPr sz="3000" b="1" dirty="0">
                <a:latin typeface="Arial"/>
                <a:cs typeface="Arial"/>
              </a:rPr>
              <a:t>the test is made at the </a:t>
            </a:r>
            <a:r>
              <a:rPr sz="3000" b="1" spc="5" dirty="0">
                <a:latin typeface="Arial"/>
                <a:cs typeface="Arial"/>
              </a:rPr>
              <a:t>5% </a:t>
            </a:r>
            <a:r>
              <a:rPr sz="3000" b="1" dirty="0">
                <a:latin typeface="Arial"/>
                <a:cs typeface="Arial"/>
              </a:rPr>
              <a:t>level, what is the  </a:t>
            </a:r>
            <a:r>
              <a:rPr sz="3000" b="1" spc="-5" dirty="0">
                <a:latin typeface="Arial"/>
                <a:cs typeface="Arial"/>
              </a:rPr>
              <a:t>power?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279400"/>
            <a:ext cx="7663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</a:tabLst>
            </a:pPr>
            <a:r>
              <a:rPr spc="-5" dirty="0"/>
              <a:t>Problem	</a:t>
            </a:r>
            <a:r>
              <a:rPr dirty="0"/>
              <a:t>6	–	Part b :</a:t>
            </a:r>
            <a:r>
              <a:rPr spc="-10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21775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3078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359103"/>
            <a:ext cx="7227570" cy="22860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168400" algn="ctr">
              <a:lnSpc>
                <a:spcPct val="100000"/>
              </a:lnSpc>
              <a:spcBef>
                <a:spcPts val="894"/>
              </a:spcBef>
            </a:pPr>
            <a:r>
              <a:rPr sz="3000" b="1" spc="5" dirty="0">
                <a:solidFill>
                  <a:srgbClr val="3465A4"/>
                </a:solidFill>
                <a:latin typeface="Arial"/>
                <a:cs typeface="Arial"/>
              </a:rPr>
              <a:t>H0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: µ ≥ 50,000 vs. </a:t>
            </a:r>
            <a:r>
              <a:rPr sz="3000" b="1" spc="5" dirty="0">
                <a:solidFill>
                  <a:srgbClr val="3465A4"/>
                </a:solidFill>
                <a:latin typeface="Arial"/>
                <a:cs typeface="Arial"/>
              </a:rPr>
              <a:t>H1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: µ &lt;</a:t>
            </a:r>
            <a:r>
              <a:rPr sz="3000" b="1" spc="-4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50,000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dirty="0">
                <a:latin typeface="Arial"/>
                <a:cs typeface="Arial"/>
              </a:rPr>
              <a:t>Null distribution of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X_bar:</a:t>
            </a:r>
            <a:endParaRPr sz="3000">
              <a:latin typeface="Arial"/>
              <a:cs typeface="Arial"/>
            </a:endParaRPr>
          </a:p>
          <a:p>
            <a:pPr marL="1167765" algn="ctr">
              <a:lnSpc>
                <a:spcPct val="100000"/>
              </a:lnSpc>
              <a:spcBef>
                <a:spcPts val="1000"/>
              </a:spcBef>
            </a:pPr>
            <a:r>
              <a:rPr sz="3000" dirty="0">
                <a:latin typeface="Arial"/>
                <a:cs typeface="Arial"/>
              </a:rPr>
              <a:t>X_bar ~ N(50, 000 , 5000</a:t>
            </a:r>
            <a:r>
              <a:rPr sz="3000" baseline="30555" dirty="0"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/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100)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dirty="0">
                <a:latin typeface="Arial"/>
                <a:cs typeface="Arial"/>
              </a:rPr>
              <a:t>α =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0.05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4270502"/>
            <a:ext cx="16319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3660952"/>
            <a:ext cx="7894320" cy="10160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869"/>
              </a:spcBef>
              <a:buSzPct val="75000"/>
              <a:buFont typeface="Symbol"/>
              <a:buChar char=""/>
              <a:tabLst>
                <a:tab pos="317500" algn="l"/>
              </a:tabLst>
            </a:pPr>
            <a:r>
              <a:rPr sz="2600" spc="15" dirty="0">
                <a:latin typeface="Arial"/>
                <a:cs typeface="Arial"/>
              </a:rPr>
              <a:t>Since </a:t>
            </a:r>
            <a:r>
              <a:rPr sz="2600" spc="5" dirty="0">
                <a:latin typeface="Arial"/>
                <a:cs typeface="Arial"/>
              </a:rPr>
              <a:t>its </a:t>
            </a:r>
            <a:r>
              <a:rPr sz="2600" spc="15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left </a:t>
            </a:r>
            <a:r>
              <a:rPr sz="2600" spc="10" dirty="0">
                <a:latin typeface="Arial"/>
                <a:cs typeface="Arial"/>
              </a:rPr>
              <a:t>tailed test, </a:t>
            </a:r>
            <a:r>
              <a:rPr sz="2600" spc="15" dirty="0">
                <a:latin typeface="Arial"/>
                <a:cs typeface="Arial"/>
              </a:rPr>
              <a:t>z 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-1.645</a:t>
            </a:r>
            <a:endParaRPr sz="26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780"/>
              </a:spcBef>
            </a:pPr>
            <a:r>
              <a:rPr sz="2600" spc="10" dirty="0">
                <a:latin typeface="Arial"/>
                <a:cs typeface="Arial"/>
              </a:rPr>
              <a:t>Critical value: -1.645 * </a:t>
            </a:r>
            <a:r>
              <a:rPr sz="2600" spc="15" dirty="0">
                <a:latin typeface="Arial"/>
                <a:cs typeface="Arial"/>
              </a:rPr>
              <a:t>5000/10 + 50,000 =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49177.5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48826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623003"/>
            <a:ext cx="6973570" cy="11684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000" dirty="0">
                <a:latin typeface="Arial"/>
                <a:cs typeface="Arial"/>
              </a:rPr>
              <a:t>Alternate Distribution of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X_bar:</a:t>
            </a:r>
            <a:endParaRPr sz="3000">
              <a:latin typeface="Arial"/>
              <a:cs typeface="Arial"/>
            </a:endParaRPr>
          </a:p>
          <a:p>
            <a:pPr marL="1435100">
              <a:lnSpc>
                <a:spcPct val="100000"/>
              </a:lnSpc>
              <a:spcBef>
                <a:spcPts val="900"/>
              </a:spcBef>
              <a:tabLst>
                <a:tab pos="4885690" algn="l"/>
              </a:tabLst>
            </a:pPr>
            <a:r>
              <a:rPr sz="3000" dirty="0">
                <a:latin typeface="Arial"/>
                <a:cs typeface="Arial"/>
              </a:rPr>
              <a:t>X_bar ~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N(49,500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,	5000</a:t>
            </a:r>
            <a:r>
              <a:rPr sz="3000" baseline="30555" dirty="0"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/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100)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5807252"/>
            <a:ext cx="7736205" cy="10160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925" spc="15" baseline="17094" dirty="0">
                <a:latin typeface="Symbol"/>
                <a:cs typeface="Symbol"/>
              </a:rPr>
              <a:t></a:t>
            </a:r>
            <a:r>
              <a:rPr sz="2925" spc="15" baseline="17094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Z = (49177.5 – 49500)/ </a:t>
            </a:r>
            <a:r>
              <a:rPr sz="2600" spc="10" dirty="0">
                <a:latin typeface="Arial"/>
                <a:cs typeface="Arial"/>
              </a:rPr>
              <a:t>(5000/10) </a:t>
            </a:r>
            <a:r>
              <a:rPr sz="2600" spc="15" dirty="0">
                <a:latin typeface="Arial"/>
                <a:cs typeface="Arial"/>
              </a:rPr>
              <a:t>= </a:t>
            </a:r>
            <a:r>
              <a:rPr sz="2600" spc="10" dirty="0">
                <a:latin typeface="Arial"/>
                <a:cs typeface="Arial"/>
              </a:rPr>
              <a:t>-0.645 </a:t>
            </a:r>
            <a:r>
              <a:rPr sz="2600" spc="15" dirty="0">
                <a:latin typeface="Arial"/>
                <a:cs typeface="Arial"/>
              </a:rPr>
              <a:t>=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-0.65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925" spc="15" baseline="14245" dirty="0">
                <a:latin typeface="Symbol"/>
                <a:cs typeface="Symbol"/>
              </a:rPr>
              <a:t></a:t>
            </a:r>
            <a:r>
              <a:rPr sz="2925" spc="15" baseline="1424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Arial"/>
                <a:cs typeface="Arial"/>
              </a:rPr>
              <a:t>Power = P(Z &lt; </a:t>
            </a:r>
            <a:r>
              <a:rPr sz="2600" spc="10" dirty="0">
                <a:latin typeface="Arial"/>
                <a:cs typeface="Arial"/>
              </a:rPr>
              <a:t>-0.65) </a:t>
            </a:r>
            <a:r>
              <a:rPr sz="2600" spc="15" dirty="0">
                <a:latin typeface="Arial"/>
                <a:cs typeface="Arial"/>
              </a:rPr>
              <a:t>=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0.2578.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546100"/>
            <a:ext cx="490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10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3483"/>
            <a:ext cx="8890635" cy="44335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2900" marR="5080" indent="-330200">
              <a:lnSpc>
                <a:spcPct val="88000"/>
              </a:lnSpc>
              <a:spcBef>
                <a:spcPts val="540"/>
              </a:spcBef>
            </a:pPr>
            <a:r>
              <a:rPr sz="3000" spc="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tire company claims that the lifetimes of its tires  average 50,000 miles. The standard deviation of  tire lifetimes is known to be 5000 miles. </a:t>
            </a:r>
            <a:r>
              <a:rPr sz="3000" spc="-90" dirty="0">
                <a:latin typeface="Arial"/>
                <a:cs typeface="Arial"/>
              </a:rPr>
              <a:t>You  </a:t>
            </a:r>
            <a:r>
              <a:rPr sz="3000" dirty="0">
                <a:latin typeface="Arial"/>
                <a:cs typeface="Arial"/>
              </a:rPr>
              <a:t>sample 100 tires and will test the hypothesis that  the </a:t>
            </a:r>
            <a:r>
              <a:rPr sz="3000" spc="5" dirty="0">
                <a:latin typeface="Arial"/>
                <a:cs typeface="Arial"/>
              </a:rPr>
              <a:t>mean </a:t>
            </a:r>
            <a:r>
              <a:rPr sz="3000" dirty="0">
                <a:latin typeface="Arial"/>
                <a:cs typeface="Arial"/>
              </a:rPr>
              <a:t>tire lifetime is at least 50,000 miles  against the alternative that it is less. </a:t>
            </a:r>
            <a:r>
              <a:rPr sz="3000" b="1" dirty="0">
                <a:latin typeface="Arial"/>
                <a:cs typeface="Arial"/>
              </a:rPr>
              <a:t>Assume, in  fact, that the true </a:t>
            </a:r>
            <a:r>
              <a:rPr sz="3000" b="1" spc="5" dirty="0">
                <a:latin typeface="Arial"/>
                <a:cs typeface="Arial"/>
              </a:rPr>
              <a:t>mean </a:t>
            </a:r>
            <a:r>
              <a:rPr sz="3000" b="1" dirty="0">
                <a:latin typeface="Arial"/>
                <a:cs typeface="Arial"/>
              </a:rPr>
              <a:t>lifetime is 49,500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miles.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342900" marR="160020" indent="-330200">
              <a:lnSpc>
                <a:spcPts val="3100"/>
              </a:lnSpc>
              <a:spcBef>
                <a:spcPts val="2125"/>
              </a:spcBef>
            </a:pPr>
            <a:r>
              <a:rPr sz="3000" b="1" dirty="0">
                <a:latin typeface="Arial"/>
                <a:cs typeface="Arial"/>
              </a:rPr>
              <a:t>c. At what level should the test be conducted</a:t>
            </a:r>
            <a:r>
              <a:rPr sz="3000" b="1" spc="-114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so  that the power is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0.80?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7632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  <a:tab pos="5043805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5" dirty="0"/>
              <a:t> </a:t>
            </a:r>
            <a:r>
              <a:rPr dirty="0"/>
              <a:t>c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0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003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600403"/>
            <a:ext cx="7933055" cy="23114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94"/>
              </a:spcBef>
            </a:pPr>
            <a:r>
              <a:rPr sz="3000" dirty="0">
                <a:latin typeface="Arial"/>
                <a:cs typeface="Arial"/>
              </a:rPr>
              <a:t>Alternate Distribution of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X_bar:</a:t>
            </a:r>
            <a:endParaRPr sz="3000">
              <a:latin typeface="Arial"/>
              <a:cs typeface="Arial"/>
            </a:endParaRPr>
          </a:p>
          <a:p>
            <a:pPr marL="317500" marR="5080" indent="1447800">
              <a:lnSpc>
                <a:spcPct val="125000"/>
              </a:lnSpc>
              <a:tabLst>
                <a:tab pos="5215890" algn="l"/>
              </a:tabLst>
            </a:pPr>
            <a:r>
              <a:rPr sz="3000" dirty="0">
                <a:latin typeface="Arial"/>
                <a:cs typeface="Arial"/>
              </a:rPr>
              <a:t>X_bar ~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N(49,500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,	5000</a:t>
            </a:r>
            <a:r>
              <a:rPr sz="3000" baseline="30555" dirty="0"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/ 100)  Power = 0.80 =&gt; P(Z &lt; z ) = 0.80 =&gt; z =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0.84</a:t>
            </a:r>
            <a:endParaRPr sz="3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900"/>
              </a:spcBef>
              <a:buSzPct val="45000"/>
              <a:buFont typeface="Trebuchet MS"/>
              <a:buChar char="●"/>
              <a:tabLst>
                <a:tab pos="317500" algn="l"/>
              </a:tabLst>
            </a:pPr>
            <a:r>
              <a:rPr sz="3000" dirty="0">
                <a:latin typeface="Arial"/>
                <a:cs typeface="Arial"/>
              </a:rPr>
              <a:t>Critical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value: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3999484"/>
            <a:ext cx="60369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8375" algn="l"/>
                <a:tab pos="1329055" algn="l"/>
                <a:tab pos="4749165" algn="l"/>
              </a:tabLst>
            </a:pPr>
            <a:r>
              <a:rPr sz="3000" dirty="0">
                <a:latin typeface="Arial"/>
                <a:cs typeface="Arial"/>
              </a:rPr>
              <a:t>0.84	*	5000/10 +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49500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=	49,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920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8478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64193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4432503"/>
            <a:ext cx="7476490" cy="23241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95"/>
              </a:spcBef>
              <a:buSzPct val="45000"/>
              <a:buFont typeface="Trebuchet MS"/>
              <a:buChar char="●"/>
              <a:tabLst>
                <a:tab pos="317500" algn="l"/>
              </a:tabLst>
            </a:pPr>
            <a:r>
              <a:rPr sz="3000" dirty="0">
                <a:latin typeface="Arial"/>
                <a:cs typeface="Arial"/>
              </a:rPr>
              <a:t>Null distribution of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X_bar:</a:t>
            </a:r>
            <a:endParaRPr sz="3000">
              <a:latin typeface="Arial"/>
              <a:cs typeface="Arial"/>
            </a:endParaRPr>
          </a:p>
          <a:p>
            <a:pPr marL="1765300">
              <a:lnSpc>
                <a:spcPct val="100000"/>
              </a:lnSpc>
              <a:spcBef>
                <a:spcPts val="1000"/>
              </a:spcBef>
            </a:pPr>
            <a:r>
              <a:rPr sz="3000" dirty="0">
                <a:latin typeface="Arial"/>
                <a:cs typeface="Arial"/>
              </a:rPr>
              <a:t>X_bar ~ N(50, 000 , 5000</a:t>
            </a:r>
            <a:r>
              <a:rPr sz="3000" baseline="30555" dirty="0"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/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100)</a:t>
            </a:r>
            <a:endParaRPr sz="3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00"/>
              </a:spcBef>
            </a:pPr>
            <a:r>
              <a:rPr sz="3000" dirty="0">
                <a:latin typeface="Arial"/>
                <a:cs typeface="Arial"/>
              </a:rPr>
              <a:t>Z = (49920 – 50000)/ 500 =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-0.16</a:t>
            </a:r>
            <a:endParaRPr sz="3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900"/>
              </a:spcBef>
            </a:pPr>
            <a:r>
              <a:rPr sz="3000" dirty="0">
                <a:latin typeface="Arial"/>
                <a:cs typeface="Arial"/>
              </a:rPr>
              <a:t>Significance level = P(Z &lt; -0.16) =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0.4364.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546100"/>
            <a:ext cx="493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100" dirty="0"/>
              <a:t> 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28723"/>
            <a:ext cx="8810625" cy="43980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2900" marR="5080" indent="-330200">
              <a:lnSpc>
                <a:spcPct val="90400"/>
              </a:lnSpc>
              <a:spcBef>
                <a:spcPts val="440"/>
              </a:spcBef>
            </a:pPr>
            <a:r>
              <a:rPr sz="2650" spc="25" dirty="0">
                <a:latin typeface="Arial"/>
                <a:cs typeface="Arial"/>
              </a:rPr>
              <a:t>A </a:t>
            </a:r>
            <a:r>
              <a:rPr sz="2650" spc="10" dirty="0">
                <a:latin typeface="Arial"/>
                <a:cs typeface="Arial"/>
              </a:rPr>
              <a:t>tire </a:t>
            </a:r>
            <a:r>
              <a:rPr sz="2650" spc="20" dirty="0">
                <a:latin typeface="Arial"/>
                <a:cs typeface="Arial"/>
              </a:rPr>
              <a:t>company </a:t>
            </a:r>
            <a:r>
              <a:rPr sz="2650" spc="15" dirty="0">
                <a:latin typeface="Arial"/>
                <a:cs typeface="Arial"/>
              </a:rPr>
              <a:t>claims </a:t>
            </a:r>
            <a:r>
              <a:rPr sz="2650" spc="10" dirty="0">
                <a:latin typeface="Arial"/>
                <a:cs typeface="Arial"/>
              </a:rPr>
              <a:t>that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10" dirty="0">
                <a:latin typeface="Arial"/>
                <a:cs typeface="Arial"/>
              </a:rPr>
              <a:t>lifetimes </a:t>
            </a:r>
            <a:r>
              <a:rPr sz="2650" spc="15" dirty="0">
                <a:latin typeface="Arial"/>
                <a:cs typeface="Arial"/>
              </a:rPr>
              <a:t>of </a:t>
            </a:r>
            <a:r>
              <a:rPr sz="2650" spc="10" dirty="0">
                <a:latin typeface="Arial"/>
                <a:cs typeface="Arial"/>
              </a:rPr>
              <a:t>its tires</a:t>
            </a:r>
            <a:r>
              <a:rPr sz="2650" spc="-13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average  50,000 miles. </a:t>
            </a:r>
            <a:r>
              <a:rPr sz="2650" spc="20" dirty="0">
                <a:latin typeface="Arial"/>
                <a:cs typeface="Arial"/>
              </a:rPr>
              <a:t>The </a:t>
            </a:r>
            <a:r>
              <a:rPr sz="2650" spc="15" dirty="0">
                <a:latin typeface="Arial"/>
                <a:cs typeface="Arial"/>
              </a:rPr>
              <a:t>standard deviation of </a:t>
            </a:r>
            <a:r>
              <a:rPr sz="2650" spc="10" dirty="0">
                <a:latin typeface="Arial"/>
                <a:cs typeface="Arial"/>
              </a:rPr>
              <a:t>tire lifetimes is  </a:t>
            </a:r>
            <a:r>
              <a:rPr sz="2650" spc="20" dirty="0">
                <a:latin typeface="Arial"/>
                <a:cs typeface="Arial"/>
              </a:rPr>
              <a:t>known </a:t>
            </a:r>
            <a:r>
              <a:rPr sz="2650" spc="10" dirty="0">
                <a:latin typeface="Arial"/>
                <a:cs typeface="Arial"/>
              </a:rPr>
              <a:t>to </a:t>
            </a:r>
            <a:r>
              <a:rPr sz="2650" spc="20" dirty="0">
                <a:latin typeface="Arial"/>
                <a:cs typeface="Arial"/>
              </a:rPr>
              <a:t>be 5000 </a:t>
            </a:r>
            <a:r>
              <a:rPr sz="2650" spc="15" dirty="0">
                <a:latin typeface="Arial"/>
                <a:cs typeface="Arial"/>
              </a:rPr>
              <a:t>miles. </a:t>
            </a:r>
            <a:r>
              <a:rPr sz="2650" spc="-65" dirty="0">
                <a:latin typeface="Arial"/>
                <a:cs typeface="Arial"/>
              </a:rPr>
              <a:t>You </a:t>
            </a:r>
            <a:r>
              <a:rPr sz="2650" spc="20" dirty="0">
                <a:latin typeface="Arial"/>
                <a:cs typeface="Arial"/>
              </a:rPr>
              <a:t>sample 100 </a:t>
            </a:r>
            <a:r>
              <a:rPr sz="2650" spc="10" dirty="0">
                <a:latin typeface="Arial"/>
                <a:cs typeface="Arial"/>
              </a:rPr>
              <a:t>tires </a:t>
            </a:r>
            <a:r>
              <a:rPr sz="2650" spc="20" dirty="0">
                <a:latin typeface="Arial"/>
                <a:cs typeface="Arial"/>
              </a:rPr>
              <a:t>and </a:t>
            </a:r>
            <a:r>
              <a:rPr sz="2650" spc="10" dirty="0">
                <a:latin typeface="Arial"/>
                <a:cs typeface="Arial"/>
              </a:rPr>
              <a:t>will  test </a:t>
            </a:r>
            <a:r>
              <a:rPr sz="2650" spc="15" dirty="0">
                <a:latin typeface="Arial"/>
                <a:cs typeface="Arial"/>
              </a:rPr>
              <a:t>the hypothesis </a:t>
            </a:r>
            <a:r>
              <a:rPr sz="2650" spc="10" dirty="0">
                <a:latin typeface="Arial"/>
                <a:cs typeface="Arial"/>
              </a:rPr>
              <a:t>that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20" dirty="0">
                <a:latin typeface="Arial"/>
                <a:cs typeface="Arial"/>
              </a:rPr>
              <a:t>mean </a:t>
            </a:r>
            <a:r>
              <a:rPr sz="2650" spc="10" dirty="0">
                <a:latin typeface="Arial"/>
                <a:cs typeface="Arial"/>
              </a:rPr>
              <a:t>tire lifetime is </a:t>
            </a:r>
            <a:r>
              <a:rPr sz="2650" spc="15" dirty="0">
                <a:latin typeface="Arial"/>
                <a:cs typeface="Arial"/>
              </a:rPr>
              <a:t>at least  50,000 miles against the alternative </a:t>
            </a:r>
            <a:r>
              <a:rPr sz="2650" spc="10" dirty="0">
                <a:latin typeface="Arial"/>
                <a:cs typeface="Arial"/>
              </a:rPr>
              <a:t>that </a:t>
            </a:r>
            <a:r>
              <a:rPr sz="2650" spc="5" dirty="0">
                <a:latin typeface="Arial"/>
                <a:cs typeface="Arial"/>
              </a:rPr>
              <a:t>it </a:t>
            </a:r>
            <a:r>
              <a:rPr sz="2650" spc="10" dirty="0">
                <a:latin typeface="Arial"/>
                <a:cs typeface="Arial"/>
              </a:rPr>
              <a:t>is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less.</a:t>
            </a:r>
            <a:endParaRPr sz="2650">
              <a:latin typeface="Arial"/>
              <a:cs typeface="Arial"/>
            </a:endParaRPr>
          </a:p>
          <a:p>
            <a:pPr marL="342900" marR="508634">
              <a:lnSpc>
                <a:spcPts val="2900"/>
              </a:lnSpc>
              <a:spcBef>
                <a:spcPts val="50"/>
              </a:spcBef>
            </a:pPr>
            <a:r>
              <a:rPr sz="2650" spc="20" dirty="0">
                <a:latin typeface="Arial"/>
                <a:cs typeface="Arial"/>
              </a:rPr>
              <a:t>Assume, </a:t>
            </a:r>
            <a:r>
              <a:rPr sz="2650" spc="10" dirty="0">
                <a:latin typeface="Arial"/>
                <a:cs typeface="Arial"/>
              </a:rPr>
              <a:t>in fact, that </a:t>
            </a:r>
            <a:r>
              <a:rPr sz="2650" spc="15" dirty="0">
                <a:latin typeface="Arial"/>
                <a:cs typeface="Arial"/>
              </a:rPr>
              <a:t>the true </a:t>
            </a:r>
            <a:r>
              <a:rPr sz="2650" spc="20" dirty="0">
                <a:latin typeface="Arial"/>
                <a:cs typeface="Arial"/>
              </a:rPr>
              <a:t>mean </a:t>
            </a:r>
            <a:r>
              <a:rPr sz="2650" spc="10" dirty="0">
                <a:latin typeface="Arial"/>
                <a:cs typeface="Arial"/>
              </a:rPr>
              <a:t>lifetime is </a:t>
            </a:r>
            <a:r>
              <a:rPr sz="2650" spc="15" dirty="0">
                <a:latin typeface="Arial"/>
                <a:cs typeface="Arial"/>
              </a:rPr>
              <a:t>49,500  miles.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42900" marR="62865" indent="-330200">
              <a:lnSpc>
                <a:spcPts val="2900"/>
              </a:lnSpc>
              <a:spcBef>
                <a:spcPts val="1750"/>
              </a:spcBef>
            </a:pPr>
            <a:r>
              <a:rPr sz="2650" b="1" spc="10" dirty="0">
                <a:latin typeface="Arial"/>
                <a:cs typeface="Arial"/>
              </a:rPr>
              <a:t>d. </a:t>
            </a:r>
            <a:r>
              <a:rPr sz="2650" b="1" spc="5" dirty="0">
                <a:latin typeface="Arial"/>
                <a:cs typeface="Arial"/>
              </a:rPr>
              <a:t>It </a:t>
            </a: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15" dirty="0">
                <a:latin typeface="Arial"/>
                <a:cs typeface="Arial"/>
              </a:rPr>
              <a:t>decided to reject </a:t>
            </a:r>
            <a:r>
              <a:rPr sz="2650" b="1" spc="25" dirty="0">
                <a:latin typeface="Arial"/>
                <a:cs typeface="Arial"/>
              </a:rPr>
              <a:t>H </a:t>
            </a:r>
            <a:r>
              <a:rPr sz="2650" b="1" spc="20" dirty="0">
                <a:latin typeface="Arial"/>
                <a:cs typeface="Arial"/>
              </a:rPr>
              <a:t>0 </a:t>
            </a:r>
            <a:r>
              <a:rPr sz="2650" b="1" spc="5" dirty="0">
                <a:latin typeface="Arial"/>
                <a:cs typeface="Arial"/>
              </a:rPr>
              <a:t>if </a:t>
            </a:r>
            <a:r>
              <a:rPr sz="2650" b="1" spc="15" dirty="0">
                <a:latin typeface="Arial"/>
                <a:cs typeface="Arial"/>
              </a:rPr>
              <a:t>the </a:t>
            </a:r>
            <a:r>
              <a:rPr sz="2650" b="1" spc="20" dirty="0">
                <a:latin typeface="Arial"/>
                <a:cs typeface="Arial"/>
              </a:rPr>
              <a:t>sample mean </a:t>
            </a: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15" dirty="0">
                <a:latin typeface="Arial"/>
                <a:cs typeface="Arial"/>
              </a:rPr>
              <a:t>less  than or equal to 49,400. Find the level </a:t>
            </a:r>
            <a:r>
              <a:rPr sz="2650" b="1" spc="20" dirty="0">
                <a:latin typeface="Arial"/>
                <a:cs typeface="Arial"/>
              </a:rPr>
              <a:t>and </a:t>
            </a:r>
            <a:r>
              <a:rPr sz="2650" b="1" spc="15" dirty="0">
                <a:latin typeface="Arial"/>
                <a:cs typeface="Arial"/>
              </a:rPr>
              <a:t>power of  </a:t>
            </a:r>
            <a:r>
              <a:rPr sz="2650" b="1" spc="10" dirty="0">
                <a:latin typeface="Arial"/>
                <a:cs typeface="Arial"/>
              </a:rPr>
              <a:t>this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test.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304800"/>
            <a:ext cx="7663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</a:tabLst>
            </a:pPr>
            <a:r>
              <a:rPr spc="-5" dirty="0"/>
              <a:t>Problem	</a:t>
            </a:r>
            <a:r>
              <a:rPr dirty="0"/>
              <a:t>6	–	Part d :</a:t>
            </a:r>
            <a:r>
              <a:rPr spc="-10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352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7417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3386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39482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45451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57516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63485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00" y="1273454"/>
            <a:ext cx="7386320" cy="54229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100" b="1" spc="10" dirty="0">
                <a:solidFill>
                  <a:srgbClr val="3465A4"/>
                </a:solidFill>
                <a:latin typeface="Arial"/>
                <a:cs typeface="Arial"/>
              </a:rPr>
              <a:t>Null distribution of</a:t>
            </a:r>
            <a:r>
              <a:rPr sz="310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3465A4"/>
                </a:solidFill>
                <a:latin typeface="Arial"/>
                <a:cs typeface="Arial"/>
              </a:rPr>
              <a:t>X_bar:</a:t>
            </a:r>
            <a:endParaRPr sz="3100">
              <a:latin typeface="Arial"/>
              <a:cs typeface="Arial"/>
            </a:endParaRPr>
          </a:p>
          <a:p>
            <a:pPr marL="1549400">
              <a:lnSpc>
                <a:spcPct val="100000"/>
              </a:lnSpc>
              <a:spcBef>
                <a:spcPts val="980"/>
              </a:spcBef>
            </a:pPr>
            <a:r>
              <a:rPr sz="3100" spc="15" dirty="0">
                <a:latin typeface="Arial"/>
                <a:cs typeface="Arial"/>
              </a:rPr>
              <a:t>X_bar </a:t>
            </a:r>
            <a:r>
              <a:rPr sz="3100" spc="20" dirty="0">
                <a:latin typeface="Arial"/>
                <a:cs typeface="Arial"/>
              </a:rPr>
              <a:t>~ </a:t>
            </a:r>
            <a:r>
              <a:rPr sz="3100" spc="15" dirty="0">
                <a:latin typeface="Arial"/>
                <a:cs typeface="Arial"/>
              </a:rPr>
              <a:t>N(50, </a:t>
            </a:r>
            <a:r>
              <a:rPr sz="3100" spc="20" dirty="0">
                <a:latin typeface="Arial"/>
                <a:cs typeface="Arial"/>
              </a:rPr>
              <a:t>000 </a:t>
            </a:r>
            <a:r>
              <a:rPr sz="3100" spc="10" dirty="0">
                <a:latin typeface="Arial"/>
                <a:cs typeface="Arial"/>
              </a:rPr>
              <a:t>, 5000</a:t>
            </a:r>
            <a:r>
              <a:rPr sz="3150" spc="15" baseline="27777" dirty="0">
                <a:latin typeface="Arial"/>
                <a:cs typeface="Arial"/>
              </a:rPr>
              <a:t>2 </a:t>
            </a:r>
            <a:r>
              <a:rPr sz="3100" spc="10" dirty="0">
                <a:latin typeface="Arial"/>
                <a:cs typeface="Arial"/>
              </a:rPr>
              <a:t>/</a:t>
            </a:r>
            <a:r>
              <a:rPr sz="3100" spc="-8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100)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100" spc="10" dirty="0">
                <a:latin typeface="Arial"/>
                <a:cs typeface="Arial"/>
              </a:rPr>
              <a:t>Critical </a:t>
            </a:r>
            <a:r>
              <a:rPr sz="3100" spc="15" dirty="0">
                <a:latin typeface="Arial"/>
                <a:cs typeface="Arial"/>
              </a:rPr>
              <a:t>value </a:t>
            </a:r>
            <a:r>
              <a:rPr sz="3100" spc="20" dirty="0">
                <a:latin typeface="Arial"/>
                <a:cs typeface="Arial"/>
              </a:rPr>
              <a:t>=</a:t>
            </a:r>
            <a:r>
              <a:rPr sz="310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49,400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100" spc="20" dirty="0">
                <a:latin typeface="Arial"/>
                <a:cs typeface="Arial"/>
              </a:rPr>
              <a:t>Z = </a:t>
            </a:r>
            <a:r>
              <a:rPr sz="3100" spc="15" dirty="0">
                <a:latin typeface="Arial"/>
                <a:cs typeface="Arial"/>
              </a:rPr>
              <a:t>(49400 </a:t>
            </a:r>
            <a:r>
              <a:rPr sz="3100" spc="20" dirty="0">
                <a:latin typeface="Arial"/>
                <a:cs typeface="Arial"/>
              </a:rPr>
              <a:t>– </a:t>
            </a:r>
            <a:r>
              <a:rPr sz="3100" spc="15" dirty="0">
                <a:latin typeface="Arial"/>
                <a:cs typeface="Arial"/>
              </a:rPr>
              <a:t>50000)/500 </a:t>
            </a:r>
            <a:r>
              <a:rPr sz="3100" spc="20" dirty="0">
                <a:latin typeface="Arial"/>
                <a:cs typeface="Arial"/>
              </a:rPr>
              <a:t>=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-1.2</a:t>
            </a:r>
            <a:endParaRPr sz="3100">
              <a:latin typeface="Arial"/>
              <a:cs typeface="Arial"/>
            </a:endParaRPr>
          </a:p>
          <a:p>
            <a:pPr marL="12700" marR="5080">
              <a:lnSpc>
                <a:spcPct val="126299"/>
              </a:lnSpc>
              <a:spcBef>
                <a:spcPts val="5"/>
              </a:spcBef>
            </a:pPr>
            <a:r>
              <a:rPr sz="3100" b="1" spc="15" dirty="0">
                <a:latin typeface="Arial"/>
                <a:cs typeface="Arial"/>
              </a:rPr>
              <a:t>Significance level </a:t>
            </a:r>
            <a:r>
              <a:rPr sz="3100" b="1" spc="20" dirty="0">
                <a:latin typeface="Arial"/>
                <a:cs typeface="Arial"/>
              </a:rPr>
              <a:t>= </a:t>
            </a:r>
            <a:r>
              <a:rPr sz="3100" b="1" spc="15" dirty="0">
                <a:latin typeface="Arial"/>
                <a:cs typeface="Arial"/>
              </a:rPr>
              <a:t>P(Z </a:t>
            </a:r>
            <a:r>
              <a:rPr sz="3100" b="1" spc="20" dirty="0">
                <a:latin typeface="Arial"/>
                <a:cs typeface="Arial"/>
              </a:rPr>
              <a:t>&lt; </a:t>
            </a:r>
            <a:r>
              <a:rPr sz="3100" b="1" spc="10" dirty="0">
                <a:latin typeface="Arial"/>
                <a:cs typeface="Arial"/>
              </a:rPr>
              <a:t>-1.2) </a:t>
            </a:r>
            <a:r>
              <a:rPr sz="3100" b="1" spc="20" dirty="0">
                <a:latin typeface="Arial"/>
                <a:cs typeface="Arial"/>
              </a:rPr>
              <a:t>=</a:t>
            </a:r>
            <a:r>
              <a:rPr sz="3100" b="1" spc="-85" dirty="0">
                <a:latin typeface="Arial"/>
                <a:cs typeface="Arial"/>
              </a:rPr>
              <a:t> </a:t>
            </a:r>
            <a:r>
              <a:rPr sz="3100" b="1" spc="-15" dirty="0">
                <a:latin typeface="Arial"/>
                <a:cs typeface="Arial"/>
              </a:rPr>
              <a:t>0.1151  </a:t>
            </a:r>
            <a:r>
              <a:rPr sz="3100" b="1" spc="15" dirty="0">
                <a:solidFill>
                  <a:srgbClr val="3465A4"/>
                </a:solidFill>
                <a:latin typeface="Arial"/>
                <a:cs typeface="Arial"/>
              </a:rPr>
              <a:t>Alternate </a:t>
            </a:r>
            <a:r>
              <a:rPr sz="3100" b="1" spc="10" dirty="0">
                <a:solidFill>
                  <a:srgbClr val="3465A4"/>
                </a:solidFill>
                <a:latin typeface="Arial"/>
                <a:cs typeface="Arial"/>
              </a:rPr>
              <a:t>Distribution of</a:t>
            </a:r>
            <a:r>
              <a:rPr sz="310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3465A4"/>
                </a:solidFill>
                <a:latin typeface="Arial"/>
                <a:cs typeface="Arial"/>
              </a:rPr>
              <a:t>X_bar:</a:t>
            </a:r>
            <a:endParaRPr sz="3100">
              <a:latin typeface="Arial"/>
              <a:cs typeface="Arial"/>
            </a:endParaRPr>
          </a:p>
          <a:p>
            <a:pPr marL="12700" marR="68580" indent="1536700">
              <a:lnSpc>
                <a:spcPct val="126299"/>
              </a:lnSpc>
              <a:spcBef>
                <a:spcPts val="100"/>
              </a:spcBef>
              <a:tabLst>
                <a:tab pos="5146675" algn="l"/>
              </a:tabLst>
            </a:pPr>
            <a:r>
              <a:rPr sz="3100" spc="15" dirty="0">
                <a:latin typeface="Arial"/>
                <a:cs typeface="Arial"/>
              </a:rPr>
              <a:t>X_bar </a:t>
            </a:r>
            <a:r>
              <a:rPr sz="3100" spc="20" dirty="0">
                <a:latin typeface="Arial"/>
                <a:cs typeface="Arial"/>
              </a:rPr>
              <a:t>~</a:t>
            </a:r>
            <a:r>
              <a:rPr sz="3100" spc="15" dirty="0">
                <a:latin typeface="Arial"/>
                <a:cs typeface="Arial"/>
              </a:rPr>
              <a:t> N(49,500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,	5000</a:t>
            </a:r>
            <a:r>
              <a:rPr sz="3150" spc="15" baseline="27777" dirty="0">
                <a:latin typeface="Arial"/>
                <a:cs typeface="Arial"/>
              </a:rPr>
              <a:t>2 </a:t>
            </a:r>
            <a:r>
              <a:rPr sz="3100" spc="10" dirty="0">
                <a:latin typeface="Arial"/>
                <a:cs typeface="Arial"/>
              </a:rPr>
              <a:t>/ </a:t>
            </a:r>
            <a:r>
              <a:rPr sz="3100" spc="15" dirty="0">
                <a:latin typeface="Arial"/>
                <a:cs typeface="Arial"/>
              </a:rPr>
              <a:t>100)  </a:t>
            </a:r>
            <a:r>
              <a:rPr sz="3100" spc="20" dirty="0">
                <a:latin typeface="Arial"/>
                <a:cs typeface="Arial"/>
              </a:rPr>
              <a:t>Z = </a:t>
            </a:r>
            <a:r>
              <a:rPr sz="3100" spc="15" dirty="0">
                <a:latin typeface="Arial"/>
                <a:cs typeface="Arial"/>
              </a:rPr>
              <a:t>(49400 </a:t>
            </a:r>
            <a:r>
              <a:rPr sz="3100" spc="20" dirty="0">
                <a:latin typeface="Arial"/>
                <a:cs typeface="Arial"/>
              </a:rPr>
              <a:t>– </a:t>
            </a:r>
            <a:r>
              <a:rPr sz="3100" spc="15" dirty="0">
                <a:latin typeface="Arial"/>
                <a:cs typeface="Arial"/>
              </a:rPr>
              <a:t>49500)/500 </a:t>
            </a:r>
            <a:r>
              <a:rPr sz="3100" spc="20" dirty="0">
                <a:latin typeface="Arial"/>
                <a:cs typeface="Arial"/>
              </a:rPr>
              <a:t>=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−0.20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100" b="1" spc="15" dirty="0">
                <a:latin typeface="Arial"/>
                <a:cs typeface="Arial"/>
              </a:rPr>
              <a:t>Power </a:t>
            </a:r>
            <a:r>
              <a:rPr sz="3100" b="1" spc="20" dirty="0">
                <a:latin typeface="Arial"/>
                <a:cs typeface="Arial"/>
              </a:rPr>
              <a:t>= </a:t>
            </a:r>
            <a:r>
              <a:rPr sz="3100" b="1" spc="15" dirty="0">
                <a:latin typeface="Arial"/>
                <a:cs typeface="Arial"/>
              </a:rPr>
              <a:t>P(Z </a:t>
            </a:r>
            <a:r>
              <a:rPr sz="3100" b="1" spc="20" dirty="0">
                <a:latin typeface="Arial"/>
                <a:cs typeface="Arial"/>
              </a:rPr>
              <a:t>&lt; </a:t>
            </a:r>
            <a:r>
              <a:rPr sz="3100" b="1" spc="10" dirty="0">
                <a:latin typeface="Arial"/>
                <a:cs typeface="Arial"/>
              </a:rPr>
              <a:t>-0.20) </a:t>
            </a:r>
            <a:r>
              <a:rPr sz="3100" b="1" spc="20" dirty="0">
                <a:latin typeface="Arial"/>
                <a:cs typeface="Arial"/>
              </a:rPr>
              <a:t>=</a:t>
            </a:r>
            <a:r>
              <a:rPr sz="3100" b="1" spc="-35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0.4207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5300" y="6319654"/>
            <a:ext cx="184213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60"/>
              </a:lnSpc>
            </a:pPr>
            <a:r>
              <a:rPr sz="3100" b="1" spc="20" dirty="0">
                <a:latin typeface="Arial"/>
                <a:cs typeface="Arial"/>
              </a:rPr>
              <a:t>5%</a:t>
            </a:r>
            <a:r>
              <a:rPr sz="3100" b="1" spc="-65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level?</a:t>
            </a:r>
            <a:endParaRPr sz="31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41300"/>
            <a:ext cx="490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100" dirty="0"/>
              <a:t> 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240027"/>
            <a:ext cx="9629140" cy="511365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42900" marR="67310" indent="-330200">
              <a:lnSpc>
                <a:spcPct val="90500"/>
              </a:lnSpc>
              <a:spcBef>
                <a:spcPts val="489"/>
              </a:spcBef>
            </a:pPr>
            <a:r>
              <a:rPr sz="3100" spc="20" dirty="0">
                <a:latin typeface="Arial"/>
                <a:cs typeface="Arial"/>
              </a:rPr>
              <a:t>A </a:t>
            </a:r>
            <a:r>
              <a:rPr sz="3100" spc="10" dirty="0">
                <a:latin typeface="Arial"/>
                <a:cs typeface="Arial"/>
              </a:rPr>
              <a:t>tire </a:t>
            </a:r>
            <a:r>
              <a:rPr sz="3100" spc="20" dirty="0">
                <a:latin typeface="Arial"/>
                <a:cs typeface="Arial"/>
              </a:rPr>
              <a:t>company </a:t>
            </a:r>
            <a:r>
              <a:rPr sz="3100" spc="15" dirty="0">
                <a:latin typeface="Arial"/>
                <a:cs typeface="Arial"/>
              </a:rPr>
              <a:t>claims </a:t>
            </a:r>
            <a:r>
              <a:rPr sz="3100" spc="10" dirty="0">
                <a:latin typeface="Arial"/>
                <a:cs typeface="Arial"/>
              </a:rPr>
              <a:t>that </a:t>
            </a: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10" dirty="0">
                <a:latin typeface="Arial"/>
                <a:cs typeface="Arial"/>
              </a:rPr>
              <a:t>lifetimes </a:t>
            </a:r>
            <a:r>
              <a:rPr sz="3100" spc="15" dirty="0">
                <a:latin typeface="Arial"/>
                <a:cs typeface="Arial"/>
              </a:rPr>
              <a:t>of </a:t>
            </a:r>
            <a:r>
              <a:rPr sz="3100" spc="10" dirty="0">
                <a:latin typeface="Arial"/>
                <a:cs typeface="Arial"/>
              </a:rPr>
              <a:t>its tires  </a:t>
            </a:r>
            <a:r>
              <a:rPr sz="3100" spc="15" dirty="0">
                <a:latin typeface="Arial"/>
                <a:cs typeface="Arial"/>
              </a:rPr>
              <a:t>average 50,000 miles. The standard deviation of </a:t>
            </a:r>
            <a:r>
              <a:rPr sz="3100" spc="10" dirty="0">
                <a:latin typeface="Arial"/>
                <a:cs typeface="Arial"/>
              </a:rPr>
              <a:t>tire  lifetimes is </a:t>
            </a:r>
            <a:r>
              <a:rPr sz="3100" spc="20" dirty="0">
                <a:latin typeface="Arial"/>
                <a:cs typeface="Arial"/>
              </a:rPr>
              <a:t>known </a:t>
            </a:r>
            <a:r>
              <a:rPr sz="3100" spc="10" dirty="0">
                <a:latin typeface="Arial"/>
                <a:cs typeface="Arial"/>
              </a:rPr>
              <a:t>to </a:t>
            </a:r>
            <a:r>
              <a:rPr sz="3100" spc="20" dirty="0">
                <a:latin typeface="Arial"/>
                <a:cs typeface="Arial"/>
              </a:rPr>
              <a:t>be 5000 </a:t>
            </a:r>
            <a:r>
              <a:rPr sz="3100" spc="15" dirty="0">
                <a:latin typeface="Arial"/>
                <a:cs typeface="Arial"/>
              </a:rPr>
              <a:t>miles. </a:t>
            </a:r>
            <a:r>
              <a:rPr sz="3100" spc="-80" dirty="0">
                <a:latin typeface="Arial"/>
                <a:cs typeface="Arial"/>
              </a:rPr>
              <a:t>You </a:t>
            </a:r>
            <a:r>
              <a:rPr sz="3100" spc="15" dirty="0">
                <a:latin typeface="Arial"/>
                <a:cs typeface="Arial"/>
              </a:rPr>
              <a:t>sample </a:t>
            </a:r>
            <a:r>
              <a:rPr sz="3100" spc="20" dirty="0">
                <a:latin typeface="Arial"/>
                <a:cs typeface="Arial"/>
              </a:rPr>
              <a:t>100  </a:t>
            </a:r>
            <a:r>
              <a:rPr sz="3100" spc="10" dirty="0">
                <a:latin typeface="Arial"/>
                <a:cs typeface="Arial"/>
              </a:rPr>
              <a:t>tires </a:t>
            </a:r>
            <a:r>
              <a:rPr sz="3100" spc="20" dirty="0">
                <a:latin typeface="Arial"/>
                <a:cs typeface="Arial"/>
              </a:rPr>
              <a:t>and </a:t>
            </a:r>
            <a:r>
              <a:rPr sz="3100" spc="10" dirty="0">
                <a:latin typeface="Arial"/>
                <a:cs typeface="Arial"/>
              </a:rPr>
              <a:t>will test </a:t>
            </a:r>
            <a:r>
              <a:rPr sz="3100" spc="15" dirty="0">
                <a:latin typeface="Arial"/>
                <a:cs typeface="Arial"/>
              </a:rPr>
              <a:t>the hypothesis </a:t>
            </a:r>
            <a:r>
              <a:rPr sz="3100" spc="10" dirty="0">
                <a:latin typeface="Arial"/>
                <a:cs typeface="Arial"/>
              </a:rPr>
              <a:t>that </a:t>
            </a: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20" dirty="0">
                <a:latin typeface="Arial"/>
                <a:cs typeface="Arial"/>
              </a:rPr>
              <a:t>mean </a:t>
            </a:r>
            <a:r>
              <a:rPr sz="3100" spc="10" dirty="0">
                <a:latin typeface="Arial"/>
                <a:cs typeface="Arial"/>
              </a:rPr>
              <a:t>tire  lifetime is </a:t>
            </a:r>
            <a:r>
              <a:rPr sz="3100" spc="15" dirty="0">
                <a:latin typeface="Arial"/>
                <a:cs typeface="Arial"/>
              </a:rPr>
              <a:t>at least 50,000 miles against the  </a:t>
            </a:r>
            <a:r>
              <a:rPr sz="3100" spc="10" dirty="0">
                <a:latin typeface="Arial"/>
                <a:cs typeface="Arial"/>
              </a:rPr>
              <a:t>alternative that </a:t>
            </a:r>
            <a:r>
              <a:rPr sz="3100" spc="5" dirty="0">
                <a:latin typeface="Arial"/>
                <a:cs typeface="Arial"/>
              </a:rPr>
              <a:t>it </a:t>
            </a:r>
            <a:r>
              <a:rPr sz="3100" spc="10" dirty="0">
                <a:latin typeface="Arial"/>
                <a:cs typeface="Arial"/>
              </a:rPr>
              <a:t>is less. </a:t>
            </a:r>
            <a:r>
              <a:rPr sz="3100" spc="20" dirty="0">
                <a:latin typeface="Arial"/>
                <a:cs typeface="Arial"/>
              </a:rPr>
              <a:t>Assume, </a:t>
            </a:r>
            <a:r>
              <a:rPr sz="3100" spc="10" dirty="0">
                <a:latin typeface="Arial"/>
                <a:cs typeface="Arial"/>
              </a:rPr>
              <a:t>in fact, that </a:t>
            </a:r>
            <a:r>
              <a:rPr sz="3100" spc="15" dirty="0">
                <a:latin typeface="Arial"/>
                <a:cs typeface="Arial"/>
              </a:rPr>
              <a:t>the  </a:t>
            </a:r>
            <a:r>
              <a:rPr sz="3100" spc="10" dirty="0">
                <a:latin typeface="Arial"/>
                <a:cs typeface="Arial"/>
              </a:rPr>
              <a:t>true </a:t>
            </a:r>
            <a:r>
              <a:rPr sz="3100" spc="20" dirty="0">
                <a:latin typeface="Arial"/>
                <a:cs typeface="Arial"/>
              </a:rPr>
              <a:t>mean </a:t>
            </a:r>
            <a:r>
              <a:rPr sz="3100" spc="10" dirty="0">
                <a:latin typeface="Arial"/>
                <a:cs typeface="Arial"/>
              </a:rPr>
              <a:t>lifetime is </a:t>
            </a:r>
            <a:r>
              <a:rPr sz="3100" spc="15" dirty="0">
                <a:latin typeface="Arial"/>
                <a:cs typeface="Arial"/>
              </a:rPr>
              <a:t>49,500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miles.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90100"/>
              </a:lnSpc>
              <a:spcBef>
                <a:spcPts val="2020"/>
              </a:spcBef>
            </a:pPr>
            <a:r>
              <a:rPr sz="3100" b="1" spc="15" dirty="0">
                <a:latin typeface="Arial"/>
                <a:cs typeface="Arial"/>
              </a:rPr>
              <a:t>e. </a:t>
            </a:r>
            <a:r>
              <a:rPr sz="3100" b="1" spc="-60" dirty="0">
                <a:latin typeface="Arial"/>
                <a:cs typeface="Arial"/>
              </a:rPr>
              <a:t>You </a:t>
            </a:r>
            <a:r>
              <a:rPr sz="3100" b="1" spc="15" dirty="0">
                <a:latin typeface="Arial"/>
                <a:cs typeface="Arial"/>
              </a:rPr>
              <a:t>are given the opportunity to sample </a:t>
            </a:r>
            <a:r>
              <a:rPr sz="3100" b="1" spc="20" dirty="0">
                <a:latin typeface="Arial"/>
                <a:cs typeface="Arial"/>
              </a:rPr>
              <a:t>more  </a:t>
            </a:r>
            <a:r>
              <a:rPr sz="3100" b="1" spc="10" dirty="0">
                <a:latin typeface="Arial"/>
                <a:cs typeface="Arial"/>
              </a:rPr>
              <a:t>tires. </a:t>
            </a:r>
            <a:r>
              <a:rPr sz="3100" b="1" spc="20" dirty="0">
                <a:latin typeface="Arial"/>
                <a:cs typeface="Arial"/>
              </a:rPr>
              <a:t>How many </a:t>
            </a:r>
            <a:r>
              <a:rPr sz="3100" b="1" spc="10" dirty="0">
                <a:latin typeface="Arial"/>
                <a:cs typeface="Arial"/>
              </a:rPr>
              <a:t>tires </a:t>
            </a:r>
            <a:r>
              <a:rPr sz="3100" b="1" spc="15" dirty="0">
                <a:latin typeface="Arial"/>
                <a:cs typeface="Arial"/>
              </a:rPr>
              <a:t>should be sampled </a:t>
            </a:r>
            <a:r>
              <a:rPr sz="3100" b="1" spc="10" dirty="0">
                <a:latin typeface="Arial"/>
                <a:cs typeface="Arial"/>
              </a:rPr>
              <a:t>in total  </a:t>
            </a:r>
            <a:r>
              <a:rPr sz="3100" b="1" spc="20" dirty="0">
                <a:latin typeface="Arial"/>
                <a:cs typeface="Arial"/>
              </a:rPr>
              <a:t>so </a:t>
            </a:r>
            <a:r>
              <a:rPr sz="3100" b="1" spc="15" dirty="0">
                <a:latin typeface="Arial"/>
                <a:cs typeface="Arial"/>
              </a:rPr>
              <a:t>that the power </a:t>
            </a:r>
            <a:r>
              <a:rPr sz="3100" b="1" spc="10" dirty="0">
                <a:latin typeface="Arial"/>
                <a:cs typeface="Arial"/>
              </a:rPr>
              <a:t>is </a:t>
            </a:r>
            <a:r>
              <a:rPr sz="3100" b="1" spc="15" dirty="0">
                <a:latin typeface="Arial"/>
                <a:cs typeface="Arial"/>
              </a:rPr>
              <a:t>0.80 </a:t>
            </a:r>
            <a:r>
              <a:rPr sz="3100" b="1" spc="5" dirty="0">
                <a:latin typeface="Arial"/>
                <a:cs typeface="Arial"/>
              </a:rPr>
              <a:t>if </a:t>
            </a:r>
            <a:r>
              <a:rPr sz="3100" b="1" spc="15" dirty="0">
                <a:latin typeface="Arial"/>
                <a:cs typeface="Arial"/>
              </a:rPr>
              <a:t>the test </a:t>
            </a:r>
            <a:r>
              <a:rPr sz="3100" b="1" spc="10" dirty="0">
                <a:latin typeface="Arial"/>
                <a:cs typeface="Arial"/>
              </a:rPr>
              <a:t>is </a:t>
            </a:r>
            <a:r>
              <a:rPr sz="3100" b="1" spc="20" dirty="0">
                <a:latin typeface="Arial"/>
                <a:cs typeface="Arial"/>
              </a:rPr>
              <a:t>made </a:t>
            </a:r>
            <a:r>
              <a:rPr sz="3100" b="1" spc="15" dirty="0">
                <a:latin typeface="Arial"/>
                <a:cs typeface="Arial"/>
              </a:rPr>
              <a:t>at</a:t>
            </a:r>
            <a:r>
              <a:rPr sz="3100" b="1" spc="-95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the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600" y="6870700"/>
            <a:ext cx="1508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Prof. Preet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7632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2869565" algn="l"/>
                <a:tab pos="3335654" algn="l"/>
                <a:tab pos="5043805" algn="l"/>
              </a:tabLst>
            </a:pPr>
            <a:r>
              <a:rPr spc="-5" dirty="0"/>
              <a:t>Problem	</a:t>
            </a:r>
            <a:r>
              <a:rPr dirty="0"/>
              <a:t>6	–	Part</a:t>
            </a:r>
            <a:r>
              <a:rPr spc="-5" dirty="0"/>
              <a:t> </a:t>
            </a:r>
            <a:r>
              <a:rPr dirty="0"/>
              <a:t>e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900" y="19800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9198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0" y="1294485"/>
            <a:ext cx="6835140" cy="1905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866900" algn="ctr">
              <a:lnSpc>
                <a:spcPct val="100000"/>
              </a:lnSpc>
              <a:spcBef>
                <a:spcPts val="855"/>
              </a:spcBef>
            </a:pP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H0 </a:t>
            </a:r>
            <a:r>
              <a:rPr sz="24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µ ≥ 50,000 vs. H1 </a:t>
            </a:r>
            <a:r>
              <a:rPr sz="24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µ &lt;</a:t>
            </a:r>
            <a:r>
              <a:rPr sz="2450" b="1" spc="-8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50,000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Null </a:t>
            </a:r>
            <a:r>
              <a:rPr sz="2450" dirty="0">
                <a:latin typeface="Arial"/>
                <a:cs typeface="Arial"/>
              </a:rPr>
              <a:t>distribution </a:t>
            </a:r>
            <a:r>
              <a:rPr sz="2450" spc="5" dirty="0">
                <a:latin typeface="Arial"/>
                <a:cs typeface="Arial"/>
              </a:rPr>
              <a:t>of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X_bar:</a:t>
            </a:r>
            <a:endParaRPr sz="2450">
              <a:latin typeface="Arial"/>
              <a:cs typeface="Arial"/>
            </a:endParaRPr>
          </a:p>
          <a:p>
            <a:pPr marL="1864360" algn="ctr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X_bar ~ N(50, 000 </a:t>
            </a:r>
            <a:r>
              <a:rPr sz="2450" dirty="0">
                <a:latin typeface="Arial"/>
                <a:cs typeface="Arial"/>
              </a:rPr>
              <a:t>, 5000</a:t>
            </a:r>
            <a:r>
              <a:rPr sz="2475" baseline="48821" dirty="0">
                <a:latin typeface="Arial"/>
                <a:cs typeface="Arial"/>
              </a:rPr>
              <a:t>2 </a:t>
            </a:r>
            <a:r>
              <a:rPr sz="2450" dirty="0">
                <a:latin typeface="Arial"/>
                <a:cs typeface="Arial"/>
              </a:rPr>
              <a:t>/</a:t>
            </a:r>
            <a:r>
              <a:rPr sz="2450" spc="-5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n)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α =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0.05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3718940"/>
            <a:ext cx="13843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Symbol"/>
                <a:cs typeface="Symbol"/>
              </a:rPr>
              <a:t>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3204362"/>
            <a:ext cx="5736590" cy="8636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815"/>
              </a:spcBef>
              <a:buSzPct val="74418"/>
              <a:buFont typeface="Symbol"/>
              <a:buChar char=""/>
              <a:tabLst>
                <a:tab pos="266700" algn="l"/>
              </a:tabLst>
            </a:pPr>
            <a:r>
              <a:rPr sz="2150" dirty="0">
                <a:latin typeface="Arial"/>
                <a:cs typeface="Arial"/>
              </a:rPr>
              <a:t>Since its a left tailed test, z =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-1.645</a:t>
            </a:r>
            <a:endParaRPr sz="215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720"/>
              </a:spcBef>
            </a:pPr>
            <a:r>
              <a:rPr sz="2150" dirty="0">
                <a:latin typeface="Arial"/>
                <a:cs typeface="Arial"/>
              </a:rPr>
              <a:t>Critical value: -1.645 * 5000/sqrt( n) +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50,000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42152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900" y="4012285"/>
            <a:ext cx="6451600" cy="9652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50" spc="5" dirty="0">
                <a:latin typeface="Arial"/>
                <a:cs typeface="Arial"/>
              </a:rPr>
              <a:t>Alternate Distribution of</a:t>
            </a:r>
            <a:r>
              <a:rPr sz="2450" spc="-2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X_bar:</a:t>
            </a:r>
            <a:endParaRPr sz="2450">
              <a:latin typeface="Arial"/>
              <a:cs typeface="Arial"/>
            </a:endParaRPr>
          </a:p>
          <a:p>
            <a:pPr marL="2260600">
              <a:lnSpc>
                <a:spcPct val="100000"/>
              </a:lnSpc>
              <a:spcBef>
                <a:spcPts val="760"/>
              </a:spcBef>
              <a:tabLst>
                <a:tab pos="5086985" algn="l"/>
              </a:tabLst>
            </a:pPr>
            <a:r>
              <a:rPr sz="2450" spc="5" dirty="0">
                <a:latin typeface="Arial"/>
                <a:cs typeface="Arial"/>
              </a:rPr>
              <a:t>X_bar ~ N(49,500 </a:t>
            </a:r>
            <a:r>
              <a:rPr sz="2450" dirty="0">
                <a:latin typeface="Arial"/>
                <a:cs typeface="Arial"/>
              </a:rPr>
              <a:t>,	5000</a:t>
            </a:r>
            <a:r>
              <a:rPr sz="2475" baseline="48821" dirty="0">
                <a:latin typeface="Arial"/>
                <a:cs typeface="Arial"/>
              </a:rPr>
              <a:t>2 </a:t>
            </a:r>
            <a:r>
              <a:rPr sz="2450" dirty="0">
                <a:latin typeface="Arial"/>
                <a:cs typeface="Arial"/>
              </a:rPr>
              <a:t>/</a:t>
            </a:r>
            <a:r>
              <a:rPr sz="2450" spc="-6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n)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4969662"/>
            <a:ext cx="5652770" cy="8636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7" baseline="17361" dirty="0">
                <a:latin typeface="Symbol"/>
                <a:cs typeface="Symbol"/>
              </a:rPr>
              <a:t></a:t>
            </a:r>
            <a:r>
              <a:rPr sz="2400" spc="7" baseline="17361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Arial"/>
                <a:cs typeface="Arial"/>
              </a:rPr>
              <a:t>Power = P(Z &lt; z) = 0.80 =&gt; z =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0.84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41850" algn="l"/>
              </a:tabLst>
            </a:pPr>
            <a:r>
              <a:rPr sz="2400" spc="7" baseline="17361" dirty="0">
                <a:latin typeface="Symbol"/>
                <a:cs typeface="Symbol"/>
              </a:rPr>
              <a:t></a:t>
            </a:r>
            <a:r>
              <a:rPr sz="2400" spc="7" baseline="17361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Arial"/>
                <a:cs typeface="Arial"/>
              </a:rPr>
              <a:t>Critical value = 0.84 *</a:t>
            </a:r>
            <a:r>
              <a:rPr sz="2150" spc="6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5000/sqrt(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n)	+</a:t>
            </a:r>
            <a:r>
              <a:rPr sz="2150" spc="-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49500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900" y="59932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00" y="5871971"/>
            <a:ext cx="4427220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latin typeface="Arial"/>
                <a:cs typeface="Arial"/>
              </a:rPr>
              <a:t>Setting the critical </a:t>
            </a:r>
            <a:r>
              <a:rPr sz="2450" spc="5" dirty="0">
                <a:latin typeface="Arial"/>
                <a:cs typeface="Arial"/>
              </a:rPr>
              <a:t>values</a:t>
            </a:r>
            <a:r>
              <a:rPr sz="245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equal: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" y="6341871"/>
            <a:ext cx="8733155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143250" algn="l"/>
                <a:tab pos="4544060" algn="l"/>
                <a:tab pos="7579995" algn="l"/>
              </a:tabLst>
            </a:pPr>
            <a:r>
              <a:rPr sz="2450" spc="5" dirty="0">
                <a:latin typeface="Arial"/>
                <a:cs typeface="Arial"/>
              </a:rPr>
              <a:t>-1.645 *</a:t>
            </a:r>
            <a:r>
              <a:rPr sz="2450" spc="-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5000/sqrt( n)	+</a:t>
            </a:r>
            <a:r>
              <a:rPr sz="245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50,000	= 0.84</a:t>
            </a:r>
            <a:r>
              <a:rPr sz="245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* 5000/sqrt(n)	+</a:t>
            </a:r>
            <a:r>
              <a:rPr sz="2450" spc="-7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49500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900" y="6811771"/>
            <a:ext cx="1530985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50" spc="5" dirty="0">
                <a:latin typeface="Arial"/>
                <a:cs typeface="Arial"/>
              </a:rPr>
              <a:t>=&gt; n =</a:t>
            </a:r>
            <a:r>
              <a:rPr sz="2450" spc="-9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618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900" y="546100"/>
            <a:ext cx="126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N</a:t>
            </a:r>
            <a:r>
              <a:rPr sz="4400" b="1" spc="-5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755380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In any hypothesis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test,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we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are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calculating  conditional probabilities based on the  assumption that the null hypothesis is</a:t>
            </a:r>
            <a:r>
              <a:rPr sz="3200" b="1" spc="1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true.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2908300"/>
            <a:ext cx="8657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6305" algn="l"/>
                <a:tab pos="6501765" algn="l"/>
                <a:tab pos="7650480" algn="l"/>
              </a:tabLst>
            </a:pPr>
            <a:r>
              <a:rPr spc="-5" dirty="0"/>
              <a:t>F</a:t>
            </a:r>
            <a:r>
              <a:rPr dirty="0"/>
              <a:t>act</a:t>
            </a:r>
            <a:r>
              <a:rPr spc="-5" dirty="0"/>
              <a:t>o</a:t>
            </a:r>
            <a:r>
              <a:rPr dirty="0"/>
              <a:t>rs	affect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ow</a:t>
            </a:r>
            <a:r>
              <a:rPr dirty="0"/>
              <a:t>er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	test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660400"/>
            <a:ext cx="8609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H0 : µ ≥ 50, H1: µ &lt; 50, α = </a:t>
            </a:r>
            <a:r>
              <a:rPr sz="3200" spc="-5" dirty="0"/>
              <a:t>0.05, </a:t>
            </a:r>
            <a:r>
              <a:rPr sz="3200" dirty="0"/>
              <a:t>n =30, σ =</a:t>
            </a:r>
            <a:r>
              <a:rPr sz="3200" spc="-120" dirty="0"/>
              <a:t> </a:t>
            </a:r>
            <a:r>
              <a:rPr sz="3200" dirty="0"/>
              <a:t>10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70466" y="1789116"/>
            <a:ext cx="7694416" cy="500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60400"/>
            <a:ext cx="6879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H0 : µ ≥ 50, H1: µ &lt; 50, n =30, σ =</a:t>
            </a:r>
            <a:r>
              <a:rPr sz="3200" spc="-135" dirty="0"/>
              <a:t> </a:t>
            </a:r>
            <a:r>
              <a:rPr sz="3200" dirty="0"/>
              <a:t>10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65555" y="1844857"/>
            <a:ext cx="7185025" cy="489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60400"/>
            <a:ext cx="7332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H0 : µ ≥ 50, H1: µ &lt; 50, α = </a:t>
            </a:r>
            <a:r>
              <a:rPr sz="3200" spc="-5" dirty="0"/>
              <a:t>0.05, </a:t>
            </a:r>
            <a:r>
              <a:rPr sz="3200" dirty="0"/>
              <a:t>σ =</a:t>
            </a:r>
            <a:r>
              <a:rPr sz="3200" spc="-110" dirty="0"/>
              <a:t> </a:t>
            </a:r>
            <a:r>
              <a:rPr sz="3200" dirty="0"/>
              <a:t>10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38180" y="1788274"/>
            <a:ext cx="6921110" cy="4775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60400"/>
            <a:ext cx="7190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H0 : µ ≥ 50, H1: µ &lt; 50, α = </a:t>
            </a:r>
            <a:r>
              <a:rPr sz="3200" spc="-5" dirty="0"/>
              <a:t>0.05, </a:t>
            </a:r>
            <a:r>
              <a:rPr sz="3200" dirty="0"/>
              <a:t>n</a:t>
            </a:r>
            <a:r>
              <a:rPr sz="3200" spc="-114" dirty="0"/>
              <a:t> </a:t>
            </a:r>
            <a:r>
              <a:rPr sz="3200" dirty="0"/>
              <a:t>=30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57300" y="1587500"/>
            <a:ext cx="7378700" cy="5144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713483"/>
            <a:ext cx="9579610" cy="43700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2900" marR="5080" indent="-330200">
              <a:lnSpc>
                <a:spcPct val="88000"/>
              </a:lnSpc>
              <a:spcBef>
                <a:spcPts val="540"/>
              </a:spcBef>
            </a:pPr>
            <a:r>
              <a:rPr sz="3000" spc="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power calculation has shown that if µ = 8, the power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 a test of </a:t>
            </a:r>
            <a:r>
              <a:rPr sz="3000" spc="5" dirty="0">
                <a:latin typeface="Arial"/>
                <a:cs typeface="Arial"/>
              </a:rPr>
              <a:t>H </a:t>
            </a:r>
            <a:r>
              <a:rPr sz="3000" dirty="0">
                <a:latin typeface="Arial"/>
                <a:cs typeface="Arial"/>
              </a:rPr>
              <a:t>0 : µ ≥ 10 versus </a:t>
            </a:r>
            <a:r>
              <a:rPr sz="3000" spc="5" dirty="0">
                <a:latin typeface="Arial"/>
                <a:cs typeface="Arial"/>
              </a:rPr>
              <a:t>H </a:t>
            </a:r>
            <a:r>
              <a:rPr sz="3000" dirty="0">
                <a:latin typeface="Arial"/>
                <a:cs typeface="Arial"/>
              </a:rPr>
              <a:t>1 : µ &lt; 10 is 0.90. </a:t>
            </a:r>
            <a:r>
              <a:rPr sz="3000" spc="-5" dirty="0">
                <a:latin typeface="Arial"/>
                <a:cs typeface="Arial"/>
              </a:rPr>
              <a:t>If  </a:t>
            </a:r>
            <a:r>
              <a:rPr sz="3000" dirty="0">
                <a:latin typeface="Arial"/>
                <a:cs typeface="Arial"/>
              </a:rPr>
              <a:t>instead µ = 7, </a:t>
            </a:r>
            <a:r>
              <a:rPr sz="3000" b="1" dirty="0">
                <a:latin typeface="Arial"/>
                <a:cs typeface="Arial"/>
              </a:rPr>
              <a:t>which one of the following  statements is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true?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50">
              <a:latin typeface="Times New Roman"/>
              <a:cs typeface="Times New Roman"/>
            </a:endParaRPr>
          </a:p>
          <a:p>
            <a:pPr marL="303530" indent="-303530">
              <a:lnSpc>
                <a:spcPct val="100000"/>
              </a:lnSpc>
              <a:buAutoNum type="romanLcPeriod"/>
              <a:tabLst>
                <a:tab pos="303530" algn="l"/>
              </a:tabLst>
            </a:pPr>
            <a:r>
              <a:rPr sz="3000" dirty="0">
                <a:latin typeface="Arial"/>
                <a:cs typeface="Arial"/>
              </a:rPr>
              <a:t>The power of the test will be less than 0.90.</a:t>
            </a:r>
            <a:endParaRPr sz="3000">
              <a:latin typeface="Arial"/>
              <a:cs typeface="Arial"/>
            </a:endParaRPr>
          </a:p>
          <a:p>
            <a:pPr marL="387350" indent="-374650">
              <a:lnSpc>
                <a:spcPct val="100000"/>
              </a:lnSpc>
              <a:spcBef>
                <a:spcPts val="900"/>
              </a:spcBef>
              <a:buAutoNum type="romanLcPeriod"/>
              <a:tabLst>
                <a:tab pos="387985" algn="l"/>
              </a:tabLst>
            </a:pPr>
            <a:r>
              <a:rPr sz="3000" dirty="0">
                <a:latin typeface="Arial"/>
                <a:cs typeface="Arial"/>
              </a:rPr>
              <a:t>The power of the test will be greater than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0.90.</a:t>
            </a:r>
            <a:endParaRPr sz="3000">
              <a:latin typeface="Arial"/>
              <a:cs typeface="Arial"/>
            </a:endParaRPr>
          </a:p>
          <a:p>
            <a:pPr marL="342900" marR="582930" indent="-330200">
              <a:lnSpc>
                <a:spcPts val="3200"/>
              </a:lnSpc>
              <a:spcBef>
                <a:spcPts val="1240"/>
              </a:spcBef>
              <a:buAutoNum type="romanLcPeriod"/>
              <a:tabLst>
                <a:tab pos="480059" algn="l"/>
              </a:tabLst>
            </a:pPr>
            <a:r>
              <a:rPr sz="3000" spc="-25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cannot determine the power of the test without  knowing the population standard deviation σ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7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714500"/>
            <a:ext cx="9151620" cy="18338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0200" marR="5080" indent="-317500">
              <a:lnSpc>
                <a:spcPct val="90300"/>
              </a:lnSpc>
              <a:spcBef>
                <a:spcPts val="470"/>
              </a:spcBef>
            </a:pPr>
            <a:r>
              <a:rPr sz="3200" dirty="0">
                <a:latin typeface="Arial"/>
                <a:cs typeface="Arial"/>
              </a:rPr>
              <a:t>(ii). Since 7 is </a:t>
            </a:r>
            <a:r>
              <a:rPr sz="3200" spc="-5" dirty="0">
                <a:latin typeface="Arial"/>
                <a:cs typeface="Arial"/>
              </a:rPr>
              <a:t>farther from the </a:t>
            </a:r>
            <a:r>
              <a:rPr sz="3200" dirty="0">
                <a:latin typeface="Arial"/>
                <a:cs typeface="Arial"/>
              </a:rPr>
              <a:t>null mean of 10 </a:t>
            </a:r>
            <a:r>
              <a:rPr sz="3200" spc="-5" dirty="0">
                <a:latin typeface="Arial"/>
                <a:cs typeface="Arial"/>
              </a:rPr>
              <a:t>than  </a:t>
            </a:r>
            <a:r>
              <a:rPr sz="3200" dirty="0">
                <a:latin typeface="Arial"/>
                <a:cs typeface="Arial"/>
              </a:rPr>
              <a:t>8 is,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power against </a:t>
            </a:r>
            <a:r>
              <a:rPr sz="3200" spc="-5" dirty="0">
                <a:latin typeface="Arial"/>
                <a:cs typeface="Arial"/>
              </a:rPr>
              <a:t>the alternative </a:t>
            </a:r>
            <a:r>
              <a:rPr sz="3200" dirty="0">
                <a:latin typeface="Arial"/>
                <a:cs typeface="Arial"/>
              </a:rPr>
              <a:t>µ = 7 will  be </a:t>
            </a:r>
            <a:r>
              <a:rPr sz="3200" spc="-5" dirty="0">
                <a:latin typeface="Arial"/>
                <a:cs typeface="Arial"/>
              </a:rPr>
              <a:t>greater than the </a:t>
            </a:r>
            <a:r>
              <a:rPr sz="3200" dirty="0">
                <a:latin typeface="Arial"/>
                <a:cs typeface="Arial"/>
              </a:rPr>
              <a:t>power against </a:t>
            </a:r>
            <a:r>
              <a:rPr sz="3200" spc="-5" dirty="0">
                <a:latin typeface="Arial"/>
                <a:cs typeface="Arial"/>
              </a:rPr>
              <a:t>the alternative  </a:t>
            </a:r>
            <a:r>
              <a:rPr sz="3200" dirty="0">
                <a:latin typeface="Arial"/>
                <a:cs typeface="Arial"/>
              </a:rPr>
              <a:t>µ =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546100"/>
            <a:ext cx="2572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9880"/>
            <a:ext cx="8905875" cy="35433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b="1" spc="-5" dirty="0">
                <a:latin typeface="Arial"/>
                <a:cs typeface="Arial"/>
              </a:rPr>
              <a:t>Power increases</a:t>
            </a:r>
            <a:r>
              <a:rPr sz="3200" b="1" dirty="0">
                <a:latin typeface="Arial"/>
                <a:cs typeface="Arial"/>
              </a:rPr>
              <a:t> as:</a:t>
            </a:r>
            <a:endParaRPr sz="3200">
              <a:latin typeface="Arial"/>
              <a:cs typeface="Arial"/>
            </a:endParaRPr>
          </a:p>
          <a:p>
            <a:pPr marL="774700" indent="-330200">
              <a:lnSpc>
                <a:spcPct val="100000"/>
              </a:lnSpc>
              <a:spcBef>
                <a:spcPts val="1060"/>
              </a:spcBef>
              <a:buSzPct val="75000"/>
              <a:buFont typeface="Symbol"/>
              <a:buChar char=""/>
              <a:tabLst>
                <a:tab pos="774700" algn="l"/>
              </a:tabLst>
            </a:pPr>
            <a:r>
              <a:rPr sz="3200" dirty="0">
                <a:latin typeface="Arial"/>
                <a:cs typeface="Arial"/>
              </a:rPr>
              <a:t>α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increases</a:t>
            </a:r>
            <a:endParaRPr sz="3200">
              <a:latin typeface="Arial"/>
              <a:cs typeface="Arial"/>
            </a:endParaRPr>
          </a:p>
          <a:p>
            <a:pPr marL="774700" indent="-330200">
              <a:lnSpc>
                <a:spcPct val="100000"/>
              </a:lnSpc>
              <a:spcBef>
                <a:spcPts val="660"/>
              </a:spcBef>
              <a:buSzPct val="75000"/>
              <a:buFont typeface="Symbol"/>
              <a:buChar char=""/>
              <a:tabLst>
                <a:tab pos="774700" algn="l"/>
              </a:tabLst>
            </a:pPr>
            <a:r>
              <a:rPr sz="3200" dirty="0">
                <a:latin typeface="Arial"/>
                <a:cs typeface="Arial"/>
              </a:rPr>
              <a:t>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Increases</a:t>
            </a:r>
            <a:endParaRPr sz="3200">
              <a:latin typeface="Arial"/>
              <a:cs typeface="Arial"/>
            </a:endParaRPr>
          </a:p>
          <a:p>
            <a:pPr marL="774700" indent="-330200">
              <a:lnSpc>
                <a:spcPct val="100000"/>
              </a:lnSpc>
              <a:spcBef>
                <a:spcPts val="760"/>
              </a:spcBef>
              <a:buSzPct val="75000"/>
              <a:buFont typeface="Symbol"/>
              <a:buChar char=""/>
              <a:tabLst>
                <a:tab pos="774700" algn="l"/>
              </a:tabLst>
            </a:pPr>
            <a:r>
              <a:rPr sz="3200" dirty="0">
                <a:latin typeface="Arial"/>
                <a:cs typeface="Arial"/>
              </a:rPr>
              <a:t>σ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decreases</a:t>
            </a:r>
            <a:endParaRPr sz="3200">
              <a:latin typeface="Arial"/>
              <a:cs typeface="Arial"/>
            </a:endParaRPr>
          </a:p>
          <a:p>
            <a:pPr marL="774700" marR="5080" indent="-330200">
              <a:lnSpc>
                <a:spcPct val="112000"/>
              </a:lnSpc>
              <a:spcBef>
                <a:spcPts val="200"/>
              </a:spcBef>
              <a:buSzPct val="75000"/>
              <a:buFont typeface="Symbol"/>
              <a:buChar char=""/>
              <a:tabLst>
                <a:tab pos="774700" algn="l"/>
              </a:tabLst>
            </a:pPr>
            <a:r>
              <a:rPr sz="3200" spc="-5" dirty="0">
                <a:latin typeface="Arial"/>
                <a:cs typeface="Arial"/>
              </a:rPr>
              <a:t>The true </a:t>
            </a:r>
            <a:r>
              <a:rPr sz="3200" dirty="0">
                <a:latin typeface="Arial"/>
                <a:cs typeface="Arial"/>
              </a:rPr>
              <a:t>value of µ </a:t>
            </a:r>
            <a:r>
              <a:rPr sz="3200" spc="-5" dirty="0">
                <a:latin typeface="Arial"/>
                <a:cs typeface="Arial"/>
              </a:rPr>
              <a:t>gets further from </a:t>
            </a:r>
            <a:r>
              <a:rPr sz="3200" dirty="0">
                <a:latin typeface="Arial"/>
                <a:cs typeface="Arial"/>
              </a:rPr>
              <a:t>µ</a:t>
            </a:r>
            <a:r>
              <a:rPr sz="3150" baseline="-29100" dirty="0">
                <a:latin typeface="Arial"/>
                <a:cs typeface="Arial"/>
              </a:rPr>
              <a:t>0</a:t>
            </a:r>
            <a:r>
              <a:rPr sz="3200" dirty="0">
                <a:latin typeface="Arial"/>
                <a:cs typeface="Arial"/>
              </a:rPr>
              <a:t>(in </a:t>
            </a:r>
            <a:r>
              <a:rPr sz="3200" spc="-5" dirty="0">
                <a:latin typeface="Arial"/>
                <a:cs typeface="Arial"/>
              </a:rPr>
              <a:t>the  direction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alternative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hypothesis)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2260600"/>
            <a:ext cx="5155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Thank </a:t>
            </a:r>
            <a:r>
              <a:rPr sz="7200" spc="-5" dirty="0"/>
              <a:t>you</a:t>
            </a:r>
            <a:r>
              <a:rPr sz="7200" spc="-100" dirty="0"/>
              <a:t> </a:t>
            </a:r>
            <a:r>
              <a:rPr sz="7200" dirty="0"/>
              <a:t>!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317500"/>
            <a:ext cx="6711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  <a:tab pos="5280025" algn="l"/>
              </a:tabLst>
            </a:pPr>
            <a:r>
              <a:rPr spc="-330" dirty="0"/>
              <a:t>T</a:t>
            </a:r>
            <a:r>
              <a:rPr dirty="0"/>
              <a:t>y</a:t>
            </a:r>
            <a:r>
              <a:rPr spc="-5" dirty="0"/>
              <a:t>p</a:t>
            </a:r>
            <a:r>
              <a:rPr dirty="0"/>
              <a:t>e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Hy</a:t>
            </a:r>
            <a:r>
              <a:rPr spc="-5" dirty="0"/>
              <a:t>po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es</a:t>
            </a:r>
            <a:r>
              <a:rPr spc="-5" dirty="0"/>
              <a:t>i</a:t>
            </a:r>
            <a:r>
              <a:rPr dirty="0"/>
              <a:t>s	</a:t>
            </a:r>
            <a:r>
              <a:rPr spc="-330" dirty="0"/>
              <a:t>T</a:t>
            </a:r>
            <a:r>
              <a:rPr dirty="0"/>
              <a:t>ests</a:t>
            </a:r>
          </a:p>
        </p:txBody>
      </p:sp>
      <p:sp>
        <p:nvSpPr>
          <p:cNvPr id="3" name="object 3"/>
          <p:cNvSpPr/>
          <p:nvPr/>
        </p:nvSpPr>
        <p:spPr>
          <a:xfrm>
            <a:off x="521307" y="1560280"/>
            <a:ext cx="9257084" cy="5102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546100"/>
            <a:ext cx="3317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test-statistic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82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2806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2712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3761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91795" marR="194310">
              <a:lnSpc>
                <a:spcPct val="88800"/>
              </a:lnSpc>
              <a:spcBef>
                <a:spcPts val="500"/>
              </a:spcBef>
            </a:pPr>
            <a:r>
              <a:rPr sz="3050" spc="-10" dirty="0"/>
              <a:t>A test statistic </a:t>
            </a:r>
            <a:r>
              <a:rPr sz="3050" spc="-5" dirty="0"/>
              <a:t>is </a:t>
            </a:r>
            <a:r>
              <a:rPr sz="3050" spc="-10" dirty="0"/>
              <a:t>a standardized </a:t>
            </a:r>
            <a:r>
              <a:rPr sz="3050" spc="-5" dirty="0"/>
              <a:t>value </a:t>
            </a:r>
            <a:r>
              <a:rPr sz="3050" spc="-10" dirty="0"/>
              <a:t>that </a:t>
            </a:r>
            <a:r>
              <a:rPr sz="3050" spc="-5" dirty="0"/>
              <a:t>is  calculated </a:t>
            </a:r>
            <a:r>
              <a:rPr sz="3050" spc="-10" dirty="0"/>
              <a:t>from sample data </a:t>
            </a:r>
            <a:r>
              <a:rPr sz="3050" spc="-5" dirty="0"/>
              <a:t>during </a:t>
            </a:r>
            <a:r>
              <a:rPr sz="3050" spc="-10" dirty="0"/>
              <a:t>a hypothesis  test.</a:t>
            </a:r>
            <a:endParaRPr sz="3050"/>
          </a:p>
          <a:p>
            <a:pPr marL="391795" marR="1010285">
              <a:lnSpc>
                <a:spcPts val="3300"/>
              </a:lnSpc>
              <a:spcBef>
                <a:spcPts val="1350"/>
              </a:spcBef>
            </a:pPr>
            <a:r>
              <a:rPr sz="3050" spc="-10" dirty="0"/>
              <a:t>Used to determine whether to </a:t>
            </a:r>
            <a:r>
              <a:rPr sz="3050" spc="-5" dirty="0"/>
              <a:t>reject </a:t>
            </a:r>
            <a:r>
              <a:rPr sz="3050" spc="-10" dirty="0"/>
              <a:t>the </a:t>
            </a:r>
            <a:r>
              <a:rPr sz="3050" spc="-5" dirty="0"/>
              <a:t>null  </a:t>
            </a:r>
            <a:r>
              <a:rPr sz="3050" spc="-10" dirty="0"/>
              <a:t>hypothesis.</a:t>
            </a:r>
            <a:endParaRPr sz="3050"/>
          </a:p>
          <a:p>
            <a:pPr marL="391795" marR="5080">
              <a:lnSpc>
                <a:spcPts val="3200"/>
              </a:lnSpc>
              <a:spcBef>
                <a:spcPts val="1380"/>
              </a:spcBef>
            </a:pPr>
            <a:r>
              <a:rPr sz="3050" spc="-10" dirty="0"/>
              <a:t>The test statistic </a:t>
            </a:r>
            <a:r>
              <a:rPr sz="3050" b="1" spc="-10" dirty="0">
                <a:latin typeface="Arial"/>
                <a:cs typeface="Arial"/>
              </a:rPr>
              <a:t>used </a:t>
            </a:r>
            <a:r>
              <a:rPr sz="3050" b="1" spc="-5" dirty="0">
                <a:latin typeface="Arial"/>
                <a:cs typeface="Arial"/>
              </a:rPr>
              <a:t>to </a:t>
            </a:r>
            <a:r>
              <a:rPr sz="3050" b="1" spc="-10" dirty="0">
                <a:latin typeface="Arial"/>
                <a:cs typeface="Arial"/>
              </a:rPr>
              <a:t>assess the strength of  evidence against </a:t>
            </a:r>
            <a:r>
              <a:rPr sz="3050" b="1" dirty="0">
                <a:latin typeface="Arial"/>
                <a:cs typeface="Arial"/>
              </a:rPr>
              <a:t>H</a:t>
            </a:r>
            <a:r>
              <a:rPr sz="3000" b="1" baseline="-30555" dirty="0">
                <a:latin typeface="Arial"/>
                <a:cs typeface="Arial"/>
              </a:rPr>
              <a:t>0</a:t>
            </a:r>
            <a:r>
              <a:rPr sz="3000" b="1" spc="15" baseline="-30555" dirty="0">
                <a:latin typeface="Arial"/>
                <a:cs typeface="Arial"/>
              </a:rPr>
              <a:t> </a:t>
            </a:r>
            <a:r>
              <a:rPr sz="3050" spc="-5" dirty="0"/>
              <a:t>.</a:t>
            </a:r>
            <a:endParaRPr sz="3050">
              <a:latin typeface="Arial"/>
              <a:cs typeface="Arial"/>
            </a:endParaRPr>
          </a:p>
          <a:p>
            <a:pPr marL="391795" marR="88900" indent="106680">
              <a:lnSpc>
                <a:spcPts val="3300"/>
              </a:lnSpc>
              <a:spcBef>
                <a:spcPts val="2120"/>
              </a:spcBef>
            </a:pPr>
            <a:r>
              <a:rPr sz="3050" spc="-10" dirty="0"/>
              <a:t>Its observed </a:t>
            </a:r>
            <a:r>
              <a:rPr sz="3050" spc="-5" dirty="0"/>
              <a:t>value </a:t>
            </a:r>
            <a:r>
              <a:rPr sz="3050" b="1" spc="-15" dirty="0">
                <a:latin typeface="Arial"/>
                <a:cs typeface="Arial"/>
              </a:rPr>
              <a:t>changes </a:t>
            </a:r>
            <a:r>
              <a:rPr sz="3050" b="1" spc="-10" dirty="0">
                <a:latin typeface="Arial"/>
                <a:cs typeface="Arial"/>
              </a:rPr>
              <a:t>randomly </a:t>
            </a:r>
            <a:r>
              <a:rPr sz="3050" spc="-10" dirty="0"/>
              <a:t>from one  random sample to a </a:t>
            </a:r>
            <a:r>
              <a:rPr sz="3050" spc="-15" dirty="0"/>
              <a:t>different</a:t>
            </a:r>
            <a:r>
              <a:rPr sz="3050" spc="15" dirty="0"/>
              <a:t> </a:t>
            </a:r>
            <a:r>
              <a:rPr sz="3050" spc="-5" dirty="0"/>
              <a:t>sample.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546100"/>
            <a:ext cx="7063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0" algn="l"/>
              </a:tabLst>
            </a:pPr>
            <a:r>
              <a:rPr dirty="0"/>
              <a:t>D</a:t>
            </a:r>
            <a:r>
              <a:rPr spc="-5" dirty="0"/>
              <a:t>i</a:t>
            </a:r>
            <a:r>
              <a:rPr dirty="0"/>
              <a:t>ffere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Hy</a:t>
            </a:r>
            <a:r>
              <a:rPr spc="-5" dirty="0"/>
              <a:t>po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es</a:t>
            </a:r>
            <a:r>
              <a:rPr spc="-5" dirty="0"/>
              <a:t>i</a:t>
            </a:r>
            <a:r>
              <a:rPr dirty="0"/>
              <a:t>s	</a:t>
            </a:r>
            <a:r>
              <a:rPr spc="-330" dirty="0"/>
              <a:t>T</a:t>
            </a:r>
            <a:r>
              <a:rPr dirty="0"/>
              <a:t>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17195" marR="5080">
              <a:lnSpc>
                <a:spcPct val="90300"/>
              </a:lnSpc>
              <a:spcBef>
                <a:spcPts val="470"/>
              </a:spcBef>
            </a:pPr>
            <a:r>
              <a:rPr sz="3200" spc="-10" dirty="0"/>
              <a:t>Different </a:t>
            </a:r>
            <a:r>
              <a:rPr sz="3200" spc="-5" dirty="0"/>
              <a:t>hypothesis tests </a:t>
            </a:r>
            <a:r>
              <a:rPr sz="3200" dirty="0"/>
              <a:t>use </a:t>
            </a:r>
            <a:r>
              <a:rPr sz="3200" spc="-10" dirty="0"/>
              <a:t>different </a:t>
            </a:r>
            <a:r>
              <a:rPr sz="3200" spc="-5" dirty="0"/>
              <a:t>test  statistics </a:t>
            </a:r>
            <a:r>
              <a:rPr sz="3200" dirty="0"/>
              <a:t>based on </a:t>
            </a:r>
            <a:r>
              <a:rPr sz="3200" spc="-5" dirty="0"/>
              <a:t>the probability </a:t>
            </a:r>
            <a:r>
              <a:rPr sz="3200" dirty="0"/>
              <a:t>model  assumed in </a:t>
            </a:r>
            <a:r>
              <a:rPr sz="3200" spc="-5" dirty="0"/>
              <a:t>the </a:t>
            </a:r>
            <a:r>
              <a:rPr sz="3200" dirty="0"/>
              <a:t>null </a:t>
            </a:r>
            <a:r>
              <a:rPr sz="3200" spc="-5" dirty="0"/>
              <a:t>hypothesis. </a:t>
            </a:r>
            <a:r>
              <a:rPr sz="3200" dirty="0"/>
              <a:t>Common </a:t>
            </a:r>
            <a:r>
              <a:rPr sz="3200" spc="-5" dirty="0"/>
              <a:t>tests  </a:t>
            </a:r>
            <a:r>
              <a:rPr sz="3200" dirty="0"/>
              <a:t>and </a:t>
            </a:r>
            <a:r>
              <a:rPr sz="3200" spc="-5" dirty="0"/>
              <a:t>their test statistics</a:t>
            </a:r>
            <a:r>
              <a:rPr sz="3200" spc="-10" dirty="0"/>
              <a:t> </a:t>
            </a:r>
            <a:r>
              <a:rPr sz="3200" dirty="0"/>
              <a:t>include: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637740" y="3783105"/>
            <a:ext cx="3817494" cy="242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22300"/>
            <a:ext cx="837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Steps in Performing </a:t>
            </a:r>
            <a:r>
              <a:rPr sz="3600" dirty="0"/>
              <a:t>a </a:t>
            </a:r>
            <a:r>
              <a:rPr sz="3600" spc="-5" dirty="0"/>
              <a:t>Hypothesis</a:t>
            </a:r>
            <a:r>
              <a:rPr sz="3600" spc="5" dirty="0"/>
              <a:t> </a:t>
            </a:r>
            <a:r>
              <a:rPr sz="3600" spc="-70" dirty="0"/>
              <a:t>Test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4800" y="1478280"/>
            <a:ext cx="7197090" cy="38608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486409" indent="-473709">
              <a:lnSpc>
                <a:spcPct val="100000"/>
              </a:lnSpc>
              <a:spcBef>
                <a:spcPts val="1960"/>
              </a:spcBef>
              <a:buAutoNum type="arabicParenR"/>
              <a:tabLst>
                <a:tab pos="487045" algn="l"/>
              </a:tabLst>
            </a:pPr>
            <a:r>
              <a:rPr sz="3200" spc="-5" dirty="0">
                <a:latin typeface="Arial"/>
                <a:cs typeface="Arial"/>
              </a:rPr>
              <a:t>Define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</a:t>
            </a:r>
            <a:r>
              <a:rPr sz="3200" spc="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464184" indent="-451484">
              <a:lnSpc>
                <a:spcPct val="100000"/>
              </a:lnSpc>
              <a:spcBef>
                <a:spcPts val="1860"/>
              </a:spcBef>
              <a:buAutoNum type="arabicParenR"/>
              <a:tabLst>
                <a:tab pos="464820" algn="l"/>
              </a:tabLst>
            </a:pPr>
            <a:r>
              <a:rPr sz="3200" dirty="0">
                <a:latin typeface="Arial"/>
                <a:cs typeface="Arial"/>
              </a:rPr>
              <a:t>Assume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true</a:t>
            </a:r>
            <a:endParaRPr sz="3200">
              <a:latin typeface="Arial"/>
              <a:cs typeface="Arial"/>
            </a:endParaRPr>
          </a:p>
          <a:p>
            <a:pPr marL="486409" indent="-473709">
              <a:lnSpc>
                <a:spcPct val="100000"/>
              </a:lnSpc>
              <a:spcBef>
                <a:spcPts val="1760"/>
              </a:spcBef>
              <a:buAutoNum type="arabicParenR"/>
              <a:tabLst>
                <a:tab pos="487045" algn="l"/>
              </a:tabLst>
            </a:pPr>
            <a:r>
              <a:rPr sz="3200" spc="-5" dirty="0">
                <a:latin typeface="Arial"/>
                <a:cs typeface="Arial"/>
              </a:rPr>
              <a:t>Compute test statistic.</a:t>
            </a:r>
            <a:endParaRPr sz="3200">
              <a:latin typeface="Arial"/>
              <a:cs typeface="Arial"/>
            </a:endParaRPr>
          </a:p>
          <a:p>
            <a:pPr marL="486409" indent="-473709">
              <a:lnSpc>
                <a:spcPts val="3620"/>
              </a:lnSpc>
              <a:spcBef>
                <a:spcPts val="1060"/>
              </a:spcBef>
              <a:buAutoNum type="arabicParenR"/>
              <a:tabLst>
                <a:tab pos="487045" algn="l"/>
              </a:tabLst>
            </a:pPr>
            <a:r>
              <a:rPr sz="3200" spc="-5" dirty="0">
                <a:latin typeface="Arial"/>
                <a:cs typeface="Arial"/>
              </a:rPr>
              <a:t>Compute </a:t>
            </a:r>
            <a:r>
              <a:rPr sz="3200" dirty="0">
                <a:latin typeface="Arial"/>
                <a:cs typeface="Arial"/>
              </a:rPr>
              <a:t>P-value based on chosen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α</a:t>
            </a:r>
            <a:endParaRPr sz="3200">
              <a:latin typeface="Arial"/>
              <a:cs typeface="Arial"/>
            </a:endParaRPr>
          </a:p>
          <a:p>
            <a:pPr marL="342900">
              <a:lnSpc>
                <a:spcPts val="3620"/>
              </a:lnSpc>
            </a:pPr>
            <a:r>
              <a:rPr sz="3200" spc="-5" dirty="0">
                <a:latin typeface="Arial"/>
                <a:cs typeface="Arial"/>
              </a:rPr>
              <a:t>(significance </a:t>
            </a:r>
            <a:r>
              <a:rPr sz="3200" dirty="0">
                <a:latin typeface="Arial"/>
                <a:cs typeface="Arial"/>
              </a:rPr>
              <a:t>level).</a:t>
            </a:r>
            <a:endParaRPr sz="3200">
              <a:latin typeface="Arial"/>
              <a:cs typeface="Arial"/>
            </a:endParaRPr>
          </a:p>
          <a:p>
            <a:pPr marL="486409" indent="-473709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487045" algn="l"/>
              </a:tabLst>
            </a:pPr>
            <a:r>
              <a:rPr sz="3200" spc="-5" dirty="0">
                <a:latin typeface="Arial"/>
                <a:cs typeface="Arial"/>
              </a:rPr>
              <a:t>State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conclusion.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346200"/>
            <a:ext cx="9304020" cy="536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0"/>
              </a:spcBef>
            </a:pPr>
            <a:r>
              <a:rPr sz="2800" b="1" dirty="0">
                <a:solidFill>
                  <a:srgbClr val="3465A4"/>
                </a:solidFill>
                <a:latin typeface="Arial"/>
                <a:cs typeface="Arial"/>
              </a:rPr>
              <a:t>Z – tests</a:t>
            </a:r>
            <a:r>
              <a:rPr sz="280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465A4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427990" indent="-427990">
              <a:lnSpc>
                <a:spcPts val="2950"/>
              </a:lnSpc>
              <a:buAutoNum type="arabicParenR"/>
              <a:tabLst>
                <a:tab pos="427990" algn="l"/>
              </a:tabLst>
            </a:pPr>
            <a:r>
              <a:rPr sz="2800" spc="-5" dirty="0">
                <a:latin typeface="Arial"/>
                <a:cs typeface="Arial"/>
              </a:rPr>
              <a:t>Population </a:t>
            </a:r>
            <a:r>
              <a:rPr sz="2800" dirty="0">
                <a:latin typeface="Arial"/>
                <a:cs typeface="Arial"/>
              </a:rPr>
              <a:t>mean µ of Large Samples.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 6.1,</a:t>
            </a:r>
            <a:r>
              <a:rPr sz="28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6.2)</a:t>
            </a:r>
            <a:endParaRPr sz="2800">
              <a:latin typeface="Arial"/>
              <a:cs typeface="Arial"/>
            </a:endParaRPr>
          </a:p>
          <a:p>
            <a:pPr marL="427990" marR="1724660" indent="-427990">
              <a:lnSpc>
                <a:spcPts val="3000"/>
              </a:lnSpc>
              <a:spcBef>
                <a:spcPts val="170"/>
              </a:spcBef>
              <a:buAutoNum type="arabicParenR"/>
              <a:tabLst>
                <a:tab pos="427990" algn="l"/>
              </a:tabLst>
            </a:pPr>
            <a:r>
              <a:rPr sz="2800" spc="-10" dirty="0">
                <a:latin typeface="Arial"/>
                <a:cs typeface="Arial"/>
              </a:rPr>
              <a:t>Difference </a:t>
            </a:r>
            <a:r>
              <a:rPr sz="2800" spc="-5" dirty="0">
                <a:latin typeface="Arial"/>
                <a:cs typeface="Arial"/>
              </a:rPr>
              <a:t>between </a:t>
            </a:r>
            <a:r>
              <a:rPr sz="2800" spc="-55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Population </a:t>
            </a:r>
            <a:r>
              <a:rPr sz="2800" dirty="0">
                <a:latin typeface="Arial"/>
                <a:cs typeface="Arial"/>
              </a:rPr>
              <a:t>Means of  Large Samples.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</a:t>
            </a:r>
            <a:r>
              <a:rPr sz="2800" b="1" spc="-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6.5)</a:t>
            </a:r>
            <a:endParaRPr sz="2800">
              <a:latin typeface="Arial"/>
              <a:cs typeface="Arial"/>
            </a:endParaRPr>
          </a:p>
          <a:p>
            <a:pPr marL="427990" indent="-427990">
              <a:lnSpc>
                <a:spcPts val="2780"/>
              </a:lnSpc>
              <a:buAutoNum type="arabicParenR"/>
              <a:tabLst>
                <a:tab pos="427990" algn="l"/>
              </a:tabLst>
            </a:pPr>
            <a:r>
              <a:rPr sz="2800" spc="-5" dirty="0">
                <a:latin typeface="Arial"/>
                <a:cs typeface="Arial"/>
              </a:rPr>
              <a:t>Population proportion </a:t>
            </a:r>
            <a:r>
              <a:rPr sz="2800" dirty="0">
                <a:latin typeface="Arial"/>
                <a:cs typeface="Arial"/>
              </a:rPr>
              <a:t>of Large Samples.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</a:t>
            </a:r>
            <a:r>
              <a:rPr sz="2800" b="1" spc="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6.3)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219"/>
              </a:spcBef>
              <a:buAutoNum type="arabicParenR"/>
              <a:tabLst>
                <a:tab pos="427990" algn="l"/>
              </a:tabLst>
            </a:pPr>
            <a:r>
              <a:rPr sz="2800" spc="-10" dirty="0">
                <a:latin typeface="Arial"/>
                <a:cs typeface="Arial"/>
              </a:rPr>
              <a:t>Difference </a:t>
            </a:r>
            <a:r>
              <a:rPr sz="2800" spc="-5" dirty="0">
                <a:latin typeface="Arial"/>
                <a:cs typeface="Arial"/>
              </a:rPr>
              <a:t>between </a:t>
            </a:r>
            <a:r>
              <a:rPr sz="2800" spc="-55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Population proportions </a:t>
            </a:r>
            <a:r>
              <a:rPr sz="2800" dirty="0">
                <a:latin typeface="Arial"/>
                <a:cs typeface="Arial"/>
              </a:rPr>
              <a:t>of Large  Samples.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</a:t>
            </a:r>
            <a:r>
              <a:rPr sz="28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6.6)</a:t>
            </a:r>
            <a:endParaRPr sz="2800">
              <a:latin typeface="Arial"/>
              <a:cs typeface="Arial"/>
            </a:endParaRPr>
          </a:p>
          <a:p>
            <a:pPr marL="427990" indent="-427990">
              <a:lnSpc>
                <a:spcPts val="2960"/>
              </a:lnSpc>
              <a:buAutoNum type="arabicParenR"/>
              <a:tabLst>
                <a:tab pos="427990" algn="l"/>
              </a:tabLst>
            </a:pPr>
            <a:r>
              <a:rPr sz="2800" dirty="0">
                <a:latin typeface="Arial"/>
                <a:cs typeface="Arial"/>
              </a:rPr>
              <a:t>Paired </a:t>
            </a:r>
            <a:r>
              <a:rPr sz="2800" spc="-5" dirty="0">
                <a:latin typeface="Arial"/>
                <a:cs typeface="Arial"/>
              </a:rPr>
              <a:t>Data.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</a:t>
            </a:r>
            <a:r>
              <a:rPr sz="28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6.8)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80"/>
              </a:lnSpc>
              <a:spcBef>
                <a:spcPts val="2540"/>
              </a:spcBef>
            </a:pPr>
            <a:r>
              <a:rPr sz="2800" b="1" dirty="0">
                <a:solidFill>
                  <a:srgbClr val="3465A4"/>
                </a:solidFill>
                <a:latin typeface="Arial"/>
                <a:cs typeface="Arial"/>
              </a:rPr>
              <a:t>t – tests</a:t>
            </a:r>
            <a:r>
              <a:rPr sz="2800" b="1" spc="-1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465A4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80"/>
              </a:lnSpc>
            </a:pPr>
            <a:r>
              <a:rPr sz="2800" dirty="0">
                <a:latin typeface="Arial"/>
                <a:cs typeface="Arial"/>
              </a:rPr>
              <a:t>1) Paired </a:t>
            </a:r>
            <a:r>
              <a:rPr sz="2800" spc="-5" dirty="0">
                <a:latin typeface="Arial"/>
                <a:cs typeface="Arial"/>
              </a:rPr>
              <a:t>Data.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</a:t>
            </a:r>
            <a:r>
              <a:rPr sz="28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6.8)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3789679">
              <a:lnSpc>
                <a:spcPts val="2900"/>
              </a:lnSpc>
            </a:pPr>
            <a:r>
              <a:rPr sz="2800" b="1" spc="-5" dirty="0">
                <a:solidFill>
                  <a:srgbClr val="3465A4"/>
                </a:solidFill>
                <a:latin typeface="Arial"/>
                <a:cs typeface="Arial"/>
              </a:rPr>
              <a:t>Fixed level testing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 6.12)  </a:t>
            </a:r>
            <a:r>
              <a:rPr sz="2800" b="1" spc="-5" dirty="0">
                <a:solidFill>
                  <a:srgbClr val="3465A4"/>
                </a:solidFill>
                <a:latin typeface="Arial"/>
                <a:cs typeface="Arial"/>
              </a:rPr>
              <a:t>Power of </a:t>
            </a:r>
            <a:r>
              <a:rPr sz="2800" b="1" dirty="0">
                <a:solidFill>
                  <a:srgbClr val="3465A4"/>
                </a:solidFill>
                <a:latin typeface="Arial"/>
                <a:cs typeface="Arial"/>
              </a:rPr>
              <a:t>a </a:t>
            </a:r>
            <a:r>
              <a:rPr sz="2800" b="1" spc="-55" dirty="0">
                <a:solidFill>
                  <a:srgbClr val="3465A4"/>
                </a:solidFill>
                <a:latin typeface="Arial"/>
                <a:cs typeface="Arial"/>
              </a:rPr>
              <a:t>Test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(Section</a:t>
            </a:r>
            <a:r>
              <a:rPr sz="2800" b="1" spc="4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6.13)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600" y="622300"/>
            <a:ext cx="302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Unit</a:t>
            </a:r>
            <a:r>
              <a:rPr sz="3600" spc="-65" dirty="0"/>
              <a:t> </a:t>
            </a:r>
            <a:r>
              <a:rPr sz="3600" spc="-5" dirty="0"/>
              <a:t>Contents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546100"/>
            <a:ext cx="126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</a:t>
            </a:r>
            <a:r>
              <a:rPr spc="-5" dirty="0"/>
              <a:t>o</a:t>
            </a:r>
            <a:r>
              <a:rPr dirty="0"/>
              <a:t>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2750" y="1809750"/>
          <a:ext cx="9359900" cy="448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3405"/>
                <a:gridCol w="3113405"/>
                <a:gridCol w="3113405"/>
              </a:tblGrid>
              <a:tr h="958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298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Population</a:t>
                      </a: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SD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327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known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980"/>
                        </a:lnSpc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Population</a:t>
                      </a: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SD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ts val="3279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unknown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9375">
                <a:tc>
                  <a:txBody>
                    <a:bodyPr/>
                    <a:lstStyle/>
                    <a:p>
                      <a:pPr marL="31750">
                        <a:lnSpc>
                          <a:spcPts val="3015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n &lt;</a:t>
                      </a: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 marR="327025">
                        <a:lnSpc>
                          <a:spcPts val="3200"/>
                        </a:lnSpc>
                        <a:spcBef>
                          <a:spcPts val="78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(small sample</a:t>
                      </a:r>
                      <a:r>
                        <a:rPr sz="2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appears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come  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normal  population)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21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Use Z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321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Use t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44450">
                        <a:lnSpc>
                          <a:spcPts val="309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&gt;=</a:t>
                      </a: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(large</a:t>
                      </a: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sample)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30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Use Z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309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Use Z or t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546100"/>
            <a:ext cx="5832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Statistical</a:t>
            </a:r>
            <a:r>
              <a:rPr spc="-30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82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722120"/>
            <a:ext cx="8395970" cy="13144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ct val="88800"/>
              </a:lnSpc>
              <a:spcBef>
                <a:spcPts val="500"/>
              </a:spcBef>
            </a:pPr>
            <a:r>
              <a:rPr sz="3050" spc="-10" dirty="0">
                <a:latin typeface="Arial"/>
                <a:cs typeface="Arial"/>
              </a:rPr>
              <a:t>The </a:t>
            </a:r>
            <a:r>
              <a:rPr sz="3050" spc="-5" dirty="0">
                <a:latin typeface="Arial"/>
                <a:cs typeface="Arial"/>
              </a:rPr>
              <a:t>best </a:t>
            </a:r>
            <a:r>
              <a:rPr sz="3050" spc="-10" dirty="0">
                <a:latin typeface="Arial"/>
                <a:cs typeface="Arial"/>
              </a:rPr>
              <a:t>way to determine whether a statistical  hypothesis </a:t>
            </a:r>
            <a:r>
              <a:rPr sz="3050" spc="-5" dirty="0">
                <a:latin typeface="Arial"/>
                <a:cs typeface="Arial"/>
              </a:rPr>
              <a:t>is </a:t>
            </a:r>
            <a:r>
              <a:rPr sz="3050" spc="-10" dirty="0">
                <a:latin typeface="Arial"/>
                <a:cs typeface="Arial"/>
              </a:rPr>
              <a:t>true would be to examine the </a:t>
            </a:r>
            <a:r>
              <a:rPr sz="3050" spc="-5" dirty="0">
                <a:latin typeface="Arial"/>
                <a:cs typeface="Arial"/>
              </a:rPr>
              <a:t>entire  </a:t>
            </a:r>
            <a:r>
              <a:rPr sz="3050" spc="-10" dirty="0">
                <a:latin typeface="Arial"/>
                <a:cs typeface="Arial"/>
              </a:rPr>
              <a:t>population.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8521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716020"/>
            <a:ext cx="8781415" cy="9080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500"/>
              </a:spcBef>
            </a:pPr>
            <a:r>
              <a:rPr sz="3050" spc="-5" dirty="0">
                <a:latin typeface="Arial"/>
                <a:cs typeface="Arial"/>
              </a:rPr>
              <a:t>Since </a:t>
            </a:r>
            <a:r>
              <a:rPr sz="3050" spc="-10" dirty="0">
                <a:latin typeface="Arial"/>
                <a:cs typeface="Arial"/>
              </a:rPr>
              <a:t>that </a:t>
            </a:r>
            <a:r>
              <a:rPr sz="3050" spc="-5" dirty="0">
                <a:latin typeface="Arial"/>
                <a:cs typeface="Arial"/>
              </a:rPr>
              <a:t>is </a:t>
            </a:r>
            <a:r>
              <a:rPr sz="3050" spc="-10" dirty="0">
                <a:latin typeface="Arial"/>
                <a:cs typeface="Arial"/>
              </a:rPr>
              <a:t>often </a:t>
            </a:r>
            <a:r>
              <a:rPr sz="3050" spc="-5" dirty="0">
                <a:latin typeface="Arial"/>
                <a:cs typeface="Arial"/>
              </a:rPr>
              <a:t>impractical, researchers typically  </a:t>
            </a:r>
            <a:r>
              <a:rPr sz="3050" spc="-10" dirty="0">
                <a:latin typeface="Arial"/>
                <a:cs typeface="Arial"/>
              </a:rPr>
              <a:t>examine a random sample from the</a:t>
            </a:r>
            <a:r>
              <a:rPr sz="3050" spc="25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population.</a:t>
            </a:r>
            <a:endParaRPr sz="3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439664"/>
            <a:ext cx="12636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290820"/>
            <a:ext cx="8738870" cy="9080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500"/>
              </a:spcBef>
            </a:pPr>
            <a:r>
              <a:rPr sz="3050" spc="-10" dirty="0">
                <a:latin typeface="Arial"/>
                <a:cs typeface="Arial"/>
              </a:rPr>
              <a:t>If sample data </a:t>
            </a:r>
            <a:r>
              <a:rPr sz="3050" spc="-5" dirty="0">
                <a:latin typeface="Arial"/>
                <a:cs typeface="Arial"/>
              </a:rPr>
              <a:t>are not consistent </a:t>
            </a:r>
            <a:r>
              <a:rPr sz="3050" spc="-10" dirty="0">
                <a:latin typeface="Arial"/>
                <a:cs typeface="Arial"/>
              </a:rPr>
              <a:t>with the statistical  hypothesis, the hypothesis </a:t>
            </a:r>
            <a:r>
              <a:rPr sz="3050" spc="-5" dirty="0">
                <a:latin typeface="Arial"/>
                <a:cs typeface="Arial"/>
              </a:rPr>
              <a:t>is</a:t>
            </a:r>
            <a:r>
              <a:rPr sz="3050" spc="1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rejected.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086100"/>
            <a:ext cx="867029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320800" marR="5080" indent="-1308100">
              <a:lnSpc>
                <a:spcPts val="4700"/>
              </a:lnSpc>
              <a:spcBef>
                <a:spcPts val="740"/>
              </a:spcBef>
              <a:tabLst>
                <a:tab pos="3587750" algn="l"/>
                <a:tab pos="4208780" algn="l"/>
                <a:tab pos="4307840" algn="l"/>
                <a:tab pos="6419850" algn="l"/>
                <a:tab pos="7196455" algn="l"/>
                <a:tab pos="7662545" algn="l"/>
              </a:tabLst>
            </a:pPr>
            <a:r>
              <a:rPr dirty="0"/>
              <a:t>A</a:t>
            </a:r>
            <a:r>
              <a:rPr spc="-165" dirty="0"/>
              <a:t> </a:t>
            </a:r>
            <a:r>
              <a:rPr dirty="0"/>
              <a:t>test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at</a:t>
            </a:r>
            <a:r>
              <a:rPr spc="-5" dirty="0"/>
              <a:t> u</a:t>
            </a:r>
            <a:r>
              <a:rPr dirty="0"/>
              <a:t>ses		z-sc</a:t>
            </a:r>
            <a:r>
              <a:rPr spc="-5" dirty="0"/>
              <a:t>o</a:t>
            </a:r>
            <a:r>
              <a:rPr dirty="0"/>
              <a:t>re	as	a	test  </a:t>
            </a:r>
            <a:r>
              <a:rPr spc="-5" dirty="0"/>
              <a:t>statistic	is	called</a:t>
            </a:r>
            <a:r>
              <a:rPr spc="-15" dirty="0"/>
              <a:t> </a:t>
            </a:r>
            <a:r>
              <a:rPr dirty="0"/>
              <a:t>z-test.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2362200"/>
            <a:ext cx="5687060" cy="2461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-5080" algn="ctr">
              <a:lnSpc>
                <a:spcPct val="87800"/>
              </a:lnSpc>
              <a:spcBef>
                <a:spcPts val="745"/>
              </a:spcBef>
              <a:tabLst>
                <a:tab pos="970280" algn="l"/>
                <a:tab pos="1689100" algn="l"/>
                <a:tab pos="5146040" algn="l"/>
              </a:tabLst>
            </a:pPr>
            <a:r>
              <a:rPr dirty="0"/>
              <a:t>Z</a:t>
            </a:r>
            <a:r>
              <a:rPr spc="-5" dirty="0"/>
              <a:t> </a:t>
            </a:r>
            <a:r>
              <a:rPr dirty="0"/>
              <a:t>–	tests </a:t>
            </a:r>
            <a:r>
              <a:rPr spc="-5" dirty="0"/>
              <a:t>for  </a:t>
            </a:r>
            <a:r>
              <a:rPr dirty="0"/>
              <a:t>P</a:t>
            </a:r>
            <a:r>
              <a:rPr spc="-5" dirty="0"/>
              <a:t>opul</a:t>
            </a:r>
            <a:r>
              <a:rPr dirty="0"/>
              <a:t>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mean</a:t>
            </a:r>
            <a:r>
              <a:rPr spc="-5" dirty="0"/>
              <a:t> </a:t>
            </a:r>
            <a:r>
              <a:rPr dirty="0"/>
              <a:t>µ	</a:t>
            </a:r>
            <a:r>
              <a:rPr spc="-5" dirty="0"/>
              <a:t>o</a:t>
            </a:r>
            <a:r>
              <a:rPr dirty="0"/>
              <a:t>f  </a:t>
            </a:r>
            <a:r>
              <a:rPr spc="-5" dirty="0"/>
              <a:t>Large	Samples  (Section</a:t>
            </a:r>
            <a:r>
              <a:rPr spc="-15" dirty="0"/>
              <a:t> </a:t>
            </a:r>
            <a:r>
              <a:rPr spc="-5" dirty="0"/>
              <a:t>6.1)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546100"/>
            <a:ext cx="232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8468" y="1981588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727200"/>
            <a:ext cx="8530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automobile </a:t>
            </a:r>
            <a:r>
              <a:rPr sz="2400" dirty="0">
                <a:latin typeface="Arial"/>
                <a:cs typeface="Arial"/>
              </a:rPr>
              <a:t>engine </a:t>
            </a:r>
            <a:r>
              <a:rPr sz="2400" spc="-5" dirty="0">
                <a:latin typeface="Arial"/>
                <a:cs typeface="Arial"/>
              </a:rPr>
              <a:t>emits </a:t>
            </a:r>
            <a:r>
              <a:rPr sz="2400" dirty="0">
                <a:latin typeface="Arial"/>
                <a:cs typeface="Arial"/>
              </a:rPr>
              <a:t>oxides of </a:t>
            </a:r>
            <a:r>
              <a:rPr sz="2400" spc="-5" dirty="0">
                <a:latin typeface="Arial"/>
                <a:cs typeface="Arial"/>
              </a:rPr>
              <a:t>Nitrogen(NO </a:t>
            </a:r>
            <a:r>
              <a:rPr sz="2400" dirty="0">
                <a:latin typeface="Arial"/>
                <a:cs typeface="Arial"/>
              </a:rPr>
              <a:t>) at a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2171700"/>
            <a:ext cx="231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rate </a:t>
            </a:r>
            <a:r>
              <a:rPr sz="2400" dirty="0">
                <a:latin typeface="Arial"/>
                <a:cs typeface="Arial"/>
              </a:rPr>
              <a:t>of 100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mg/s.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2733039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2628900"/>
            <a:ext cx="870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modification to the </a:t>
            </a:r>
            <a:r>
              <a:rPr sz="2400" dirty="0">
                <a:latin typeface="Arial"/>
                <a:cs typeface="Arial"/>
              </a:rPr>
              <a:t>engine design has been proposed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2959100"/>
            <a:ext cx="312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2589" algn="l"/>
              </a:tabLst>
            </a:pPr>
            <a:r>
              <a:rPr sz="2400" dirty="0">
                <a:latin typeface="Arial"/>
                <a:cs typeface="Arial"/>
              </a:rPr>
              <a:t>reduce NO	emissions.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3634740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4434840"/>
            <a:ext cx="10477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3164641"/>
            <a:ext cx="8700770" cy="15576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486535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894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new design will be put in </a:t>
            </a:r>
            <a:r>
              <a:rPr sz="2400" spc="-5" dirty="0">
                <a:latin typeface="Arial"/>
                <a:cs typeface="Arial"/>
              </a:rPr>
              <a:t>production </a:t>
            </a:r>
            <a:r>
              <a:rPr sz="2400" dirty="0">
                <a:latin typeface="Arial"/>
                <a:cs typeface="Arial"/>
              </a:rPr>
              <a:t>if it can be </a:t>
            </a:r>
            <a:r>
              <a:rPr sz="2400" spc="-5" dirty="0">
                <a:latin typeface="Arial"/>
                <a:cs typeface="Arial"/>
              </a:rPr>
              <a:t>demostrated  that the its </a:t>
            </a:r>
            <a:r>
              <a:rPr sz="2400" dirty="0">
                <a:latin typeface="Arial"/>
                <a:cs typeface="Arial"/>
              </a:rPr>
              <a:t>mean emission </a:t>
            </a:r>
            <a:r>
              <a:rPr sz="2400" spc="-5" dirty="0">
                <a:latin typeface="Arial"/>
                <a:cs typeface="Arial"/>
              </a:rPr>
              <a:t>rate </a:t>
            </a:r>
            <a:r>
              <a:rPr sz="2400" dirty="0">
                <a:latin typeface="Arial"/>
                <a:cs typeface="Arial"/>
              </a:rPr>
              <a:t>is less </a:t>
            </a:r>
            <a:r>
              <a:rPr sz="2400" spc="-5" dirty="0">
                <a:latin typeface="Arial"/>
                <a:cs typeface="Arial"/>
              </a:rPr>
              <a:t>than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100mg/s.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Arial"/>
                <a:cs typeface="Arial"/>
              </a:rPr>
              <a:t>A sample of 50 </a:t>
            </a:r>
            <a:r>
              <a:rPr sz="2400" spc="-5" dirty="0">
                <a:latin typeface="Arial"/>
                <a:cs typeface="Arial"/>
              </a:rPr>
              <a:t>modified </a:t>
            </a:r>
            <a:r>
              <a:rPr sz="2400" dirty="0">
                <a:latin typeface="Arial"/>
                <a:cs typeface="Arial"/>
              </a:rPr>
              <a:t>engines are built and </a:t>
            </a:r>
            <a:r>
              <a:rPr sz="2400" spc="-5" dirty="0">
                <a:latin typeface="Arial"/>
                <a:cs typeface="Arial"/>
              </a:rPr>
              <a:t>tested.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9772" y="4915288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4660900"/>
            <a:ext cx="8665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0480" algn="l"/>
              </a:tabLst>
            </a:pPr>
            <a:r>
              <a:rPr sz="2400" dirty="0">
                <a:latin typeface="Arial"/>
                <a:cs typeface="Arial"/>
              </a:rPr>
              <a:t>sample mean NO	emission is 92 </a:t>
            </a:r>
            <a:r>
              <a:rPr sz="2400" spc="-5" dirty="0">
                <a:latin typeface="Arial"/>
                <a:cs typeface="Arial"/>
              </a:rPr>
              <a:t>mg/s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sample SD is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" y="5001259"/>
            <a:ext cx="2661920" cy="10725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Arial"/>
                <a:cs typeface="Arial"/>
              </a:rPr>
              <a:t>mg/s.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ts val="2440"/>
              </a:lnSpc>
              <a:spcBef>
                <a:spcPts val="720"/>
              </a:spcBef>
              <a:buSzPct val="43750"/>
              <a:buFont typeface="Trebuchet MS"/>
              <a:buChar char="●"/>
              <a:tabLst>
                <a:tab pos="254000" algn="l"/>
                <a:tab pos="1637030" algn="l"/>
              </a:tabLst>
            </a:pPr>
            <a:r>
              <a:rPr sz="2400" spc="-5" dirty="0">
                <a:latin typeface="Arial"/>
                <a:cs typeface="Arial"/>
              </a:rPr>
              <a:t>Define</a:t>
            </a:r>
            <a:r>
              <a:rPr sz="2400" dirty="0">
                <a:latin typeface="Arial"/>
                <a:cs typeface="Arial"/>
              </a:rPr>
              <a:t> H	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439545">
              <a:lnSpc>
                <a:spcPts val="1480"/>
              </a:lnSpc>
              <a:tabLst>
                <a:tab pos="2450465" algn="l"/>
              </a:tabLst>
            </a:pPr>
            <a:r>
              <a:rPr sz="1600" dirty="0">
                <a:latin typeface="Arial"/>
                <a:cs typeface="Arial"/>
              </a:rPr>
              <a:t>0	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546100"/>
            <a:ext cx="4248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</a:t>
            </a:r>
            <a:r>
              <a:rPr spc="-60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3483"/>
            <a:ext cx="8595995" cy="18554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42900" marR="5080" indent="-330200">
              <a:lnSpc>
                <a:spcPct val="87500"/>
              </a:lnSpc>
              <a:spcBef>
                <a:spcPts val="555"/>
              </a:spcBef>
            </a:pPr>
            <a:r>
              <a:rPr sz="3000" dirty="0">
                <a:latin typeface="Arial"/>
                <a:cs typeface="Arial"/>
              </a:rPr>
              <a:t>Since the planned action(Putting modified engine  design in production) is based on the criteria that  the emission rates shold be lower than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100.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b="1" dirty="0">
                <a:latin typeface="Arial"/>
                <a:cs typeface="Arial"/>
              </a:rPr>
              <a:t>Null Hypothesis can be set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4781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656584"/>
            <a:ext cx="9144000" cy="28333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17500" marR="854710" indent="-304800">
              <a:lnSpc>
                <a:spcPts val="3200"/>
              </a:lnSpc>
              <a:spcBef>
                <a:spcPts val="545"/>
              </a:spcBef>
              <a:buSzPct val="45000"/>
              <a:buFont typeface="Trebuchet MS"/>
              <a:buChar char="●"/>
              <a:tabLst>
                <a:tab pos="317500" algn="l"/>
              </a:tabLst>
            </a:pPr>
            <a:r>
              <a:rPr sz="3000" dirty="0">
                <a:latin typeface="Arial"/>
                <a:cs typeface="Arial"/>
              </a:rPr>
              <a:t>Something that the manufacturers would like to  disprove.</a:t>
            </a:r>
            <a:endParaRPr sz="3000">
              <a:latin typeface="Arial"/>
              <a:cs typeface="Arial"/>
            </a:endParaRPr>
          </a:p>
          <a:p>
            <a:pPr marL="317500" marR="5080">
              <a:lnSpc>
                <a:spcPct val="87500"/>
              </a:lnSpc>
              <a:spcBef>
                <a:spcPts val="1310"/>
              </a:spcBef>
            </a:pPr>
            <a:r>
              <a:rPr sz="3000" dirty="0">
                <a:latin typeface="Arial"/>
                <a:cs typeface="Arial"/>
              </a:rPr>
              <a:t>Something that says the sample is misleading and  might have come from the populaiton that has </a:t>
            </a:r>
            <a:r>
              <a:rPr sz="3000" spc="5" dirty="0">
                <a:latin typeface="Arial"/>
                <a:cs typeface="Arial"/>
              </a:rPr>
              <a:t>mean  </a:t>
            </a:r>
            <a:r>
              <a:rPr sz="3000" dirty="0">
                <a:latin typeface="Arial"/>
                <a:cs typeface="Arial"/>
              </a:rPr>
              <a:t>greater than 100.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Hence,</a:t>
            </a:r>
            <a:endParaRPr sz="3000">
              <a:latin typeface="Arial"/>
              <a:cs typeface="Arial"/>
            </a:endParaRPr>
          </a:p>
          <a:p>
            <a:pPr marL="29845" algn="ctr">
              <a:lnSpc>
                <a:spcPct val="100000"/>
              </a:lnSpc>
              <a:spcBef>
                <a:spcPts val="900"/>
              </a:spcBef>
            </a:pPr>
            <a:r>
              <a:rPr sz="3000" b="1" dirty="0">
                <a:latin typeface="Arial"/>
                <a:cs typeface="Arial"/>
              </a:rPr>
              <a:t>H</a:t>
            </a:r>
            <a:r>
              <a:rPr sz="3000" b="1" baseline="-30555" dirty="0">
                <a:latin typeface="Arial"/>
                <a:cs typeface="Arial"/>
              </a:rPr>
              <a:t>0 </a:t>
            </a:r>
            <a:r>
              <a:rPr sz="3000" b="1" dirty="0">
                <a:latin typeface="Arial"/>
                <a:cs typeface="Arial"/>
              </a:rPr>
              <a:t>: µ ≥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100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546100"/>
            <a:ext cx="5615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Alternate</a:t>
            </a:r>
            <a:r>
              <a:rPr spc="-35" dirty="0"/>
              <a:t> </a:t>
            </a:r>
            <a:r>
              <a:rPr spc="-5" dirty="0"/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484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1579880"/>
            <a:ext cx="8656955" cy="17018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latin typeface="Arial"/>
                <a:cs typeface="Arial"/>
              </a:rPr>
              <a:t>Opposite </a:t>
            </a:r>
            <a:r>
              <a:rPr sz="3200" dirty="0">
                <a:latin typeface="Arial"/>
                <a:cs typeface="Arial"/>
              </a:rPr>
              <a:t>of Null</a:t>
            </a:r>
            <a:r>
              <a:rPr sz="3200" spc="-5" dirty="0">
                <a:latin typeface="Arial"/>
                <a:cs typeface="Arial"/>
              </a:rPr>
              <a:t> Hypotheis.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540"/>
              </a:spcBef>
            </a:pPr>
            <a:r>
              <a:rPr sz="3200" dirty="0">
                <a:latin typeface="Arial"/>
                <a:cs typeface="Arial"/>
              </a:rPr>
              <a:t>Says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5" dirty="0">
                <a:latin typeface="Arial"/>
                <a:cs typeface="Arial"/>
              </a:rPr>
              <a:t>effect </a:t>
            </a:r>
            <a:r>
              <a:rPr sz="3200" spc="-5" dirty="0">
                <a:latin typeface="Arial"/>
                <a:cs typeface="Arial"/>
              </a:rPr>
              <a:t>indicated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sample is real  and </a:t>
            </a:r>
            <a:r>
              <a:rPr sz="3200" spc="-5" dirty="0">
                <a:latin typeface="Arial"/>
                <a:cs typeface="Arial"/>
              </a:rPr>
              <a:t>accurately represents the </a:t>
            </a:r>
            <a:r>
              <a:rPr sz="3200" dirty="0">
                <a:latin typeface="Arial"/>
                <a:cs typeface="Arial"/>
              </a:rPr>
              <a:t>whole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population.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800" y="4000500"/>
            <a:ext cx="2206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Arial"/>
                <a:cs typeface="Arial"/>
              </a:rPr>
              <a:t>H</a:t>
            </a:r>
            <a:r>
              <a:rPr sz="3150" b="1" spc="7" baseline="-29100" dirty="0">
                <a:latin typeface="Arial"/>
                <a:cs typeface="Arial"/>
              </a:rPr>
              <a:t>a </a:t>
            </a:r>
            <a:r>
              <a:rPr sz="3200" b="1" dirty="0">
                <a:latin typeface="Arial"/>
                <a:cs typeface="Arial"/>
              </a:rPr>
              <a:t>: µ &lt;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070100"/>
            <a:ext cx="9148445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b="1" spc="-5" dirty="0">
                <a:solidFill>
                  <a:srgbClr val="1C1C1C"/>
                </a:solidFill>
                <a:latin typeface="Arial"/>
                <a:cs typeface="Arial"/>
              </a:rPr>
              <a:t>The question is: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Is it plausible that this sample,  with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mean 92,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could have come from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a 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population whose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mean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is </a:t>
            </a:r>
            <a:r>
              <a:rPr sz="3200" b="1" dirty="0">
                <a:solidFill>
                  <a:srgbClr val="3465A4"/>
                </a:solidFill>
                <a:latin typeface="Arial"/>
                <a:cs typeface="Arial"/>
              </a:rPr>
              <a:t>100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or</a:t>
            </a:r>
            <a:r>
              <a:rPr sz="3200" b="1" spc="-1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465A4"/>
                </a:solidFill>
                <a:latin typeface="Arial"/>
                <a:cs typeface="Arial"/>
              </a:rPr>
              <a:t>more?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4178300"/>
            <a:ext cx="9099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Hypothesis tests to </a:t>
            </a:r>
            <a:r>
              <a:rPr sz="3200" dirty="0">
                <a:latin typeface="Arial"/>
                <a:cs typeface="Arial"/>
              </a:rPr>
              <a:t>adress such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questions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546100"/>
            <a:ext cx="4371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Null</a:t>
            </a:r>
            <a:r>
              <a:rPr spc="-6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632190" cy="29133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</a:pPr>
            <a:r>
              <a:rPr sz="3200" spc="-5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 distribution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statistic (X_bar) </a:t>
            </a:r>
            <a:r>
              <a:rPr sz="3200" dirty="0">
                <a:latin typeface="Arial"/>
                <a:cs typeface="Arial"/>
              </a:rPr>
              <a:t>under  </a:t>
            </a:r>
            <a:r>
              <a:rPr sz="3200" spc="-5" dirty="0">
                <a:latin typeface="Arial"/>
                <a:cs typeface="Arial"/>
              </a:rPr>
              <a:t>the assumption that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true.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00">
              <a:latin typeface="Times New Roman"/>
              <a:cs typeface="Times New Roman"/>
            </a:endParaRPr>
          </a:p>
          <a:p>
            <a:pPr marL="2514600" marR="2152015" indent="38100">
              <a:lnSpc>
                <a:spcPct val="127600"/>
              </a:lnSpc>
            </a:pPr>
            <a:r>
              <a:rPr sz="3200" dirty="0">
                <a:latin typeface="Arial"/>
                <a:cs typeface="Arial"/>
              </a:rPr>
              <a:t>X_bar ~ N(100,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150" spc="7" baseline="26455" dirty="0">
                <a:latin typeface="Arial"/>
                <a:cs typeface="Arial"/>
              </a:rPr>
              <a:t>2 </a:t>
            </a:r>
            <a:r>
              <a:rPr sz="3200" dirty="0">
                <a:latin typeface="Arial"/>
                <a:cs typeface="Arial"/>
              </a:rPr>
              <a:t>/ n)  X_bar ~ N(100,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2.97</a:t>
            </a:r>
            <a:r>
              <a:rPr sz="3150" baseline="26455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546100"/>
            <a:ext cx="2313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 -</a:t>
            </a:r>
            <a:r>
              <a:rPr spc="-170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2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741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7325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728723"/>
            <a:ext cx="8678545" cy="23025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465"/>
              </a:spcBef>
              <a:tabLst>
                <a:tab pos="7640320" algn="l"/>
              </a:tabLst>
            </a:pPr>
            <a:r>
              <a:rPr sz="2650" spc="15" dirty="0">
                <a:latin typeface="Arial"/>
                <a:cs typeface="Arial"/>
              </a:rPr>
              <a:t>P-value</a:t>
            </a:r>
            <a:r>
              <a:rPr sz="2650" spc="10" dirty="0">
                <a:latin typeface="Arial"/>
                <a:cs typeface="Arial"/>
              </a:rPr>
              <a:t> is </a:t>
            </a:r>
            <a:r>
              <a:rPr sz="2650" spc="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probabili</a:t>
            </a:r>
            <a:r>
              <a:rPr sz="2650" spc="5" dirty="0">
                <a:latin typeface="Arial"/>
                <a:cs typeface="Arial"/>
              </a:rPr>
              <a:t>t</a:t>
            </a:r>
            <a:r>
              <a:rPr sz="2650" spc="15" dirty="0">
                <a:latin typeface="Arial"/>
                <a:cs typeface="Arial"/>
              </a:rPr>
              <a:t>y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t</a:t>
            </a:r>
            <a:r>
              <a:rPr sz="2650" spc="15" dirty="0">
                <a:latin typeface="Arial"/>
                <a:cs typeface="Arial"/>
              </a:rPr>
              <a:t>hat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number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drawn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rom</a:t>
            </a:r>
            <a:r>
              <a:rPr sz="2650" dirty="0">
                <a:latin typeface="Arial"/>
                <a:cs typeface="Arial"/>
              </a:rPr>
              <a:t>	</a:t>
            </a:r>
            <a:r>
              <a:rPr sz="2650" spc="15" dirty="0">
                <a:latin typeface="Arial"/>
                <a:cs typeface="Arial"/>
              </a:rPr>
              <a:t>N(100,  </a:t>
            </a:r>
            <a:r>
              <a:rPr sz="2650" spc="10" dirty="0">
                <a:latin typeface="Arial"/>
                <a:cs typeface="Arial"/>
              </a:rPr>
              <a:t>2.97</a:t>
            </a:r>
            <a:r>
              <a:rPr sz="2700" spc="15" baseline="40123" dirty="0">
                <a:latin typeface="Arial"/>
                <a:cs typeface="Arial"/>
              </a:rPr>
              <a:t>2</a:t>
            </a:r>
            <a:r>
              <a:rPr sz="2650" spc="10" dirty="0">
                <a:latin typeface="Arial"/>
                <a:cs typeface="Arial"/>
              </a:rPr>
              <a:t>) distribution is </a:t>
            </a:r>
            <a:r>
              <a:rPr sz="2650" spc="15" dirty="0">
                <a:latin typeface="Arial"/>
                <a:cs typeface="Arial"/>
              </a:rPr>
              <a:t>less than or equal </a:t>
            </a:r>
            <a:r>
              <a:rPr sz="2650" spc="10" dirty="0">
                <a:latin typeface="Arial"/>
                <a:cs typeface="Arial"/>
              </a:rPr>
              <a:t>to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92.</a:t>
            </a:r>
            <a:endParaRPr sz="2650">
              <a:latin typeface="Arial"/>
              <a:cs typeface="Arial"/>
            </a:endParaRPr>
          </a:p>
          <a:p>
            <a:pPr marL="12700" marR="102235">
              <a:lnSpc>
                <a:spcPts val="2800"/>
              </a:lnSpc>
              <a:spcBef>
                <a:spcPts val="1280"/>
              </a:spcBef>
            </a:pPr>
            <a:r>
              <a:rPr sz="2650" b="1" spc="15" dirty="0">
                <a:latin typeface="Arial"/>
                <a:cs typeface="Arial"/>
              </a:rPr>
              <a:t>Provides </a:t>
            </a:r>
            <a:r>
              <a:rPr sz="2650" b="1" spc="20" dirty="0">
                <a:latin typeface="Arial"/>
                <a:cs typeface="Arial"/>
              </a:rPr>
              <a:t>a </a:t>
            </a:r>
            <a:r>
              <a:rPr sz="2650" b="1" spc="15" dirty="0">
                <a:latin typeface="Arial"/>
                <a:cs typeface="Arial"/>
              </a:rPr>
              <a:t>quantitative </a:t>
            </a:r>
            <a:r>
              <a:rPr sz="2650" b="1" spc="20" dirty="0">
                <a:latin typeface="Arial"/>
                <a:cs typeface="Arial"/>
              </a:rPr>
              <a:t>measure </a:t>
            </a:r>
            <a:r>
              <a:rPr sz="2650" b="1" spc="15" dirty="0">
                <a:latin typeface="Arial"/>
                <a:cs typeface="Arial"/>
              </a:rPr>
              <a:t>of the </a:t>
            </a:r>
            <a:r>
              <a:rPr sz="2650" b="1" spc="10" dirty="0">
                <a:latin typeface="Arial"/>
                <a:cs typeface="Arial"/>
              </a:rPr>
              <a:t>plausibility </a:t>
            </a:r>
            <a:r>
              <a:rPr sz="2650" b="1" spc="15" dirty="0">
                <a:latin typeface="Arial"/>
                <a:cs typeface="Arial"/>
              </a:rPr>
              <a:t>of  </a:t>
            </a:r>
            <a:r>
              <a:rPr sz="2650" b="1" spc="10" dirty="0">
                <a:latin typeface="Arial"/>
                <a:cs typeface="Arial"/>
              </a:rPr>
              <a:t>H</a:t>
            </a:r>
            <a:r>
              <a:rPr sz="2700" b="1" spc="15" baseline="-35493" dirty="0">
                <a:latin typeface="Arial"/>
                <a:cs typeface="Arial"/>
              </a:rPr>
              <a:t>0</a:t>
            </a:r>
            <a:r>
              <a:rPr sz="2650" b="1" spc="10" dirty="0">
                <a:latin typeface="Arial"/>
                <a:cs typeface="Arial"/>
              </a:rPr>
              <a:t>.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650" spc="15" dirty="0">
                <a:latin typeface="Arial"/>
                <a:cs typeface="Arial"/>
              </a:rPr>
              <a:t>This probability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spc="15" dirty="0">
                <a:latin typeface="Arial"/>
                <a:cs typeface="Arial"/>
              </a:rPr>
              <a:t>determined </a:t>
            </a:r>
            <a:r>
              <a:rPr sz="2650" spc="20" dirty="0">
                <a:latin typeface="Arial"/>
                <a:cs typeface="Arial"/>
              </a:rPr>
              <a:t>by </a:t>
            </a:r>
            <a:r>
              <a:rPr sz="2650" spc="15" dirty="0">
                <a:latin typeface="Arial"/>
                <a:cs typeface="Arial"/>
              </a:rPr>
              <a:t>computing the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z-score: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789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5665723"/>
            <a:ext cx="348932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20" dirty="0">
                <a:latin typeface="Arial"/>
                <a:cs typeface="Arial"/>
              </a:rPr>
              <a:t>P(Z &lt;= </a:t>
            </a:r>
            <a:r>
              <a:rPr sz="2650" spc="15" dirty="0">
                <a:latin typeface="Arial"/>
                <a:cs typeface="Arial"/>
              </a:rPr>
              <a:t>-2.69) </a:t>
            </a:r>
            <a:r>
              <a:rPr sz="2650" spc="20" dirty="0">
                <a:latin typeface="Arial"/>
                <a:cs typeface="Arial"/>
              </a:rPr>
              <a:t>=</a:t>
            </a:r>
            <a:r>
              <a:rPr sz="2650" spc="-8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0.0036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6173723"/>
            <a:ext cx="521970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20" dirty="0">
                <a:latin typeface="Arial"/>
                <a:cs typeface="Arial"/>
              </a:rPr>
              <a:t>=&gt; </a:t>
            </a:r>
            <a:r>
              <a:rPr sz="2650" spc="25" dirty="0">
                <a:latin typeface="Arial"/>
                <a:cs typeface="Arial"/>
              </a:rPr>
              <a:t>P </a:t>
            </a:r>
            <a:r>
              <a:rPr sz="2650" spc="20" dirty="0">
                <a:latin typeface="Arial"/>
                <a:cs typeface="Arial"/>
              </a:rPr>
              <a:t>– </a:t>
            </a:r>
            <a:r>
              <a:rPr sz="2650" spc="15" dirty="0">
                <a:latin typeface="Arial"/>
                <a:cs typeface="Arial"/>
              </a:rPr>
              <a:t>value </a:t>
            </a:r>
            <a:r>
              <a:rPr sz="2650" spc="10" dirty="0">
                <a:latin typeface="Arial"/>
                <a:cs typeface="Arial"/>
              </a:rPr>
              <a:t>for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10" dirty="0">
                <a:latin typeface="Arial"/>
                <a:cs typeface="Arial"/>
              </a:rPr>
              <a:t>test is</a:t>
            </a:r>
            <a:r>
              <a:rPr sz="2650" spc="-12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0.0036.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6200" y="4013200"/>
            <a:ext cx="4292600" cy="116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300" y="546100"/>
            <a:ext cx="1733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469900" y="2189180"/>
            <a:ext cx="9156700" cy="3178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0" y="266700"/>
            <a:ext cx="2013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P</a:t>
            </a:r>
            <a:r>
              <a:rPr spc="-5" dirty="0"/>
              <a:t>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1345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1017016"/>
            <a:ext cx="8589645" cy="14497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p-value is defined as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probability of observing an  extreme value of a statistic </a:t>
            </a:r>
            <a:r>
              <a:rPr sz="2600" spc="-30" dirty="0">
                <a:latin typeface="Arial"/>
                <a:cs typeface="Arial"/>
              </a:rPr>
              <a:t>X_bar, </a:t>
            </a:r>
            <a:r>
              <a:rPr sz="2600" spc="-5" dirty="0">
                <a:latin typeface="Arial"/>
                <a:cs typeface="Arial"/>
              </a:rPr>
              <a:t>since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value of X_bar  could come out </a:t>
            </a:r>
            <a:r>
              <a:rPr sz="2600" spc="-10" dirty="0">
                <a:latin typeface="Arial"/>
                <a:cs typeface="Arial"/>
              </a:rPr>
              <a:t>differently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experiment were repeated,  under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assumption that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null hypothesis is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true.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2528316"/>
            <a:ext cx="87915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0"/>
              </a:spcBef>
              <a:buSzPct val="44230"/>
              <a:buFont typeface="Trebuchet MS"/>
              <a:buChar char="●"/>
              <a:tabLst>
                <a:tab pos="279400" algn="l"/>
                <a:tab pos="6839584" algn="l"/>
              </a:tabLst>
            </a:pPr>
            <a:r>
              <a:rPr sz="2600" b="1" spc="-10" dirty="0">
                <a:latin typeface="Arial"/>
                <a:cs typeface="Arial"/>
              </a:rPr>
              <a:t>The P-value Is Not the Probability</a:t>
            </a:r>
            <a:r>
              <a:rPr sz="2600" b="1" spc="10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That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	Is </a:t>
            </a:r>
            <a:r>
              <a:rPr sz="2600" b="1" spc="-45" dirty="0">
                <a:latin typeface="Arial"/>
                <a:cs typeface="Arial"/>
              </a:rPr>
              <a:t>True </a:t>
            </a:r>
            <a:r>
              <a:rPr sz="2600" b="1" spc="-5" dirty="0">
                <a:latin typeface="Arial"/>
                <a:cs typeface="Arial"/>
              </a:rPr>
              <a:t>: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2567" y="3231888"/>
            <a:ext cx="1479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00" y="2787388"/>
            <a:ext cx="8834755" cy="606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345055" algn="r">
              <a:lnSpc>
                <a:spcPts val="1730"/>
              </a:lnSpc>
              <a:spcBef>
                <a:spcPts val="125"/>
              </a:spcBef>
            </a:pPr>
            <a:r>
              <a:rPr sz="1700" b="1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  <a:tabLst>
                <a:tab pos="3773170" algn="l"/>
              </a:tabLst>
            </a:pPr>
            <a:r>
              <a:rPr sz="2600" b="1" spc="-5" dirty="0">
                <a:latin typeface="Arial"/>
                <a:cs typeface="Arial"/>
              </a:rPr>
              <a:t>truth </a:t>
            </a:r>
            <a:r>
              <a:rPr sz="2600" b="1" spc="-10" dirty="0">
                <a:latin typeface="Arial"/>
                <a:cs typeface="Arial"/>
              </a:rPr>
              <a:t>or falsehood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of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	cannot be changed by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repeating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3417315"/>
            <a:ext cx="245872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0" dirty="0">
                <a:latin typeface="Arial"/>
                <a:cs typeface="Arial"/>
              </a:rPr>
              <a:t>the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experiment.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40301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300" y="48556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00" y="56938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300" y="61764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000" y="3899915"/>
            <a:ext cx="9095740" cy="29229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894715">
              <a:lnSpc>
                <a:spcPts val="2800"/>
              </a:lnSpc>
              <a:spcBef>
                <a:spcPts val="450"/>
              </a:spcBef>
            </a:pPr>
            <a:r>
              <a:rPr sz="2600" spc="-5" dirty="0">
                <a:latin typeface="Arial"/>
                <a:cs typeface="Arial"/>
              </a:rPr>
              <a:t>It measures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strength of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evidence against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null  hypothesis.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080"/>
              </a:spcBef>
            </a:pPr>
            <a:r>
              <a:rPr sz="2600" spc="-10" dirty="0">
                <a:latin typeface="Arial"/>
                <a:cs typeface="Arial"/>
              </a:rPr>
              <a:t>How </a:t>
            </a:r>
            <a:r>
              <a:rPr sz="2600" spc="-5" dirty="0">
                <a:latin typeface="Arial"/>
                <a:cs typeface="Arial"/>
              </a:rPr>
              <a:t>likely is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15" dirty="0">
                <a:latin typeface="Arial"/>
                <a:cs typeface="Arial"/>
              </a:rPr>
              <a:t>effect </a:t>
            </a:r>
            <a:r>
              <a:rPr sz="2600" spc="-5" dirty="0">
                <a:latin typeface="Arial"/>
                <a:cs typeface="Arial"/>
              </a:rPr>
              <a:t>observed in your sample </a:t>
            </a:r>
            <a:r>
              <a:rPr sz="2600" spc="-10" dirty="0">
                <a:latin typeface="Arial"/>
                <a:cs typeface="Arial"/>
              </a:rPr>
              <a:t>data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null  hypothesis is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true?</a:t>
            </a:r>
            <a:endParaRPr sz="26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2600" spc="-5" dirty="0">
                <a:latin typeface="Arial"/>
                <a:cs typeface="Arial"/>
              </a:rPr>
              <a:t>It does not measure support for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alternative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hypothesis.</a:t>
            </a:r>
            <a:endParaRPr sz="2600">
              <a:latin typeface="Arial"/>
              <a:cs typeface="Arial"/>
            </a:endParaRPr>
          </a:p>
          <a:p>
            <a:pPr marL="12700" marR="162560">
              <a:lnSpc>
                <a:spcPts val="2700"/>
              </a:lnSpc>
              <a:spcBef>
                <a:spcPts val="1220"/>
              </a:spcBef>
            </a:pP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p-value is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probability that </a:t>
            </a:r>
            <a:r>
              <a:rPr sz="2600" spc="-10" dirty="0">
                <a:latin typeface="Arial"/>
                <a:cs typeface="Arial"/>
              </a:rPr>
              <a:t>the data </a:t>
            </a:r>
            <a:r>
              <a:rPr sz="2600" spc="-5" dirty="0">
                <a:latin typeface="Arial"/>
                <a:cs typeface="Arial"/>
              </a:rPr>
              <a:t>could deviate </a:t>
            </a:r>
            <a:r>
              <a:rPr sz="2600" spc="-10" dirty="0">
                <a:latin typeface="Arial"/>
                <a:cs typeface="Arial"/>
              </a:rPr>
              <a:t>from  the </a:t>
            </a:r>
            <a:r>
              <a:rPr sz="2600" spc="-5" dirty="0">
                <a:latin typeface="Arial"/>
                <a:cs typeface="Arial"/>
              </a:rPr>
              <a:t>null hypothesis as much as they did or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more.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0" y="215900"/>
            <a:ext cx="4300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9445" algn="l"/>
              </a:tabLst>
            </a:pPr>
            <a:r>
              <a:rPr dirty="0"/>
              <a:t>Hy</a:t>
            </a:r>
            <a:r>
              <a:rPr spc="-5" dirty="0"/>
              <a:t>po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es</a:t>
            </a:r>
            <a:r>
              <a:rPr spc="-5" dirty="0"/>
              <a:t>i</a:t>
            </a:r>
            <a:r>
              <a:rPr dirty="0"/>
              <a:t>s	</a:t>
            </a:r>
            <a:r>
              <a:rPr spc="-330" dirty="0"/>
              <a:t>T</a:t>
            </a:r>
            <a:r>
              <a:rPr dirty="0"/>
              <a:t>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968502"/>
            <a:ext cx="9544685" cy="55867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29590">
              <a:lnSpc>
                <a:spcPts val="2700"/>
              </a:lnSpc>
              <a:spcBef>
                <a:spcPts val="509"/>
              </a:spcBef>
            </a:pPr>
            <a:r>
              <a:rPr sz="2550" spc="10" dirty="0">
                <a:latin typeface="Arial"/>
                <a:cs typeface="Arial"/>
              </a:rPr>
              <a:t>Hypothesis </a:t>
            </a:r>
            <a:r>
              <a:rPr sz="2550" spc="5" dirty="0">
                <a:latin typeface="Arial"/>
                <a:cs typeface="Arial"/>
              </a:rPr>
              <a:t>tests </a:t>
            </a:r>
            <a:r>
              <a:rPr sz="2550" spc="10" dirty="0">
                <a:latin typeface="Arial"/>
                <a:cs typeface="Arial"/>
              </a:rPr>
              <a:t>are </a:t>
            </a:r>
            <a:r>
              <a:rPr sz="2550" b="1" spc="5" dirty="0">
                <a:latin typeface="Arial"/>
                <a:cs typeface="Arial"/>
              </a:rPr>
              <a:t>statistical </a:t>
            </a:r>
            <a:r>
              <a:rPr sz="2550" b="1" spc="10" dirty="0">
                <a:latin typeface="Arial"/>
                <a:cs typeface="Arial"/>
              </a:rPr>
              <a:t>procedures </a:t>
            </a:r>
            <a:r>
              <a:rPr sz="2550" spc="5" dirty="0">
                <a:latin typeface="Arial"/>
                <a:cs typeface="Arial"/>
              </a:rPr>
              <a:t>that </a:t>
            </a:r>
            <a:r>
              <a:rPr sz="2550" spc="10" dirty="0">
                <a:latin typeface="Arial"/>
                <a:cs typeface="Arial"/>
              </a:rPr>
              <a:t>evaluate two  mutually exclusive statements about a</a:t>
            </a:r>
            <a:r>
              <a:rPr sz="2550" spc="-3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population.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 marR="494030">
              <a:lnSpc>
                <a:spcPts val="2700"/>
              </a:lnSpc>
              <a:spcBef>
                <a:spcPts val="2170"/>
              </a:spcBef>
            </a:pPr>
            <a:r>
              <a:rPr sz="2550" spc="10" dirty="0">
                <a:latin typeface="Arial"/>
                <a:cs typeface="Arial"/>
              </a:rPr>
              <a:t>These two statements are called </a:t>
            </a:r>
            <a:r>
              <a:rPr sz="2550" spc="5" dirty="0">
                <a:latin typeface="Arial"/>
                <a:cs typeface="Arial"/>
              </a:rPr>
              <a:t>the null </a:t>
            </a:r>
            <a:r>
              <a:rPr sz="2550" spc="10" dirty="0">
                <a:latin typeface="Arial"/>
                <a:cs typeface="Arial"/>
              </a:rPr>
              <a:t>hypothesis and </a:t>
            </a:r>
            <a:r>
              <a:rPr sz="2550" spc="5" dirty="0">
                <a:latin typeface="Arial"/>
                <a:cs typeface="Arial"/>
              </a:rPr>
              <a:t>the  alternative </a:t>
            </a:r>
            <a:r>
              <a:rPr sz="2550" spc="10" dirty="0">
                <a:latin typeface="Arial"/>
                <a:cs typeface="Arial"/>
              </a:rPr>
              <a:t>hypothesis. </a:t>
            </a:r>
            <a:r>
              <a:rPr sz="2550" spc="5" dirty="0">
                <a:latin typeface="Arial"/>
                <a:cs typeface="Arial"/>
              </a:rPr>
              <a:t>[ </a:t>
            </a:r>
            <a:r>
              <a:rPr sz="2550" b="1" spc="10" dirty="0">
                <a:latin typeface="Arial"/>
                <a:cs typeface="Arial"/>
              </a:rPr>
              <a:t>two types </a:t>
            </a:r>
            <a:r>
              <a:rPr sz="2550" b="1" spc="5" dirty="0">
                <a:latin typeface="Arial"/>
                <a:cs typeface="Arial"/>
              </a:rPr>
              <a:t>of statistical</a:t>
            </a:r>
            <a:r>
              <a:rPr sz="2550" b="1" spc="15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hypotheses</a:t>
            </a:r>
            <a:r>
              <a:rPr sz="2550" spc="10" dirty="0">
                <a:latin typeface="Arial"/>
                <a:cs typeface="Arial"/>
              </a:rPr>
              <a:t>]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89300"/>
              </a:lnSpc>
              <a:spcBef>
                <a:spcPts val="2000"/>
              </a:spcBef>
            </a:pPr>
            <a:r>
              <a:rPr sz="2550" b="1" spc="10" dirty="0">
                <a:latin typeface="Arial"/>
                <a:cs typeface="Arial"/>
              </a:rPr>
              <a:t>They are always statements about </a:t>
            </a:r>
            <a:r>
              <a:rPr sz="2550" b="1" spc="5" dirty="0">
                <a:latin typeface="Arial"/>
                <a:cs typeface="Arial"/>
              </a:rPr>
              <a:t>population attributes</a:t>
            </a:r>
            <a:r>
              <a:rPr sz="2550" spc="5" dirty="0">
                <a:latin typeface="Arial"/>
                <a:cs typeface="Arial"/>
              </a:rPr>
              <a:t>, </a:t>
            </a:r>
            <a:r>
              <a:rPr sz="2550" spc="10" dirty="0">
                <a:latin typeface="Arial"/>
                <a:cs typeface="Arial"/>
              </a:rPr>
              <a:t>such  as </a:t>
            </a:r>
            <a:r>
              <a:rPr sz="2550" spc="5" dirty="0">
                <a:latin typeface="Arial"/>
                <a:cs typeface="Arial"/>
              </a:rPr>
              <a:t>the </a:t>
            </a:r>
            <a:r>
              <a:rPr sz="2550" spc="10" dirty="0">
                <a:latin typeface="Arial"/>
                <a:cs typeface="Arial"/>
              </a:rPr>
              <a:t>value of a </a:t>
            </a:r>
            <a:r>
              <a:rPr sz="2550" spc="-5" dirty="0">
                <a:latin typeface="Arial"/>
                <a:cs typeface="Arial"/>
              </a:rPr>
              <a:t>parameter, </a:t>
            </a:r>
            <a:r>
              <a:rPr sz="2550" spc="5" dirty="0">
                <a:latin typeface="Arial"/>
                <a:cs typeface="Arial"/>
              </a:rPr>
              <a:t>the difference </a:t>
            </a:r>
            <a:r>
              <a:rPr sz="2550" spc="10" dirty="0">
                <a:latin typeface="Arial"/>
                <a:cs typeface="Arial"/>
              </a:rPr>
              <a:t>between  corresponding parameters of </a:t>
            </a:r>
            <a:r>
              <a:rPr sz="2550" spc="5" dirty="0">
                <a:latin typeface="Arial"/>
                <a:cs typeface="Arial"/>
              </a:rPr>
              <a:t>multiple </a:t>
            </a:r>
            <a:r>
              <a:rPr sz="2550" spc="10" dirty="0">
                <a:latin typeface="Arial"/>
                <a:cs typeface="Arial"/>
              </a:rPr>
              <a:t>populations, or </a:t>
            </a:r>
            <a:r>
              <a:rPr sz="2550" spc="5" dirty="0">
                <a:latin typeface="Arial"/>
                <a:cs typeface="Arial"/>
              </a:rPr>
              <a:t>the </a:t>
            </a:r>
            <a:r>
              <a:rPr sz="2550" spc="10" dirty="0">
                <a:latin typeface="Arial"/>
                <a:cs typeface="Arial"/>
              </a:rPr>
              <a:t>type of  </a:t>
            </a:r>
            <a:r>
              <a:rPr sz="2550" spc="5" dirty="0">
                <a:latin typeface="Arial"/>
                <a:cs typeface="Arial"/>
              </a:rPr>
              <a:t>distribution that </a:t>
            </a:r>
            <a:r>
              <a:rPr sz="2550" spc="10" dirty="0">
                <a:latin typeface="Arial"/>
                <a:cs typeface="Arial"/>
              </a:rPr>
              <a:t>best describes </a:t>
            </a:r>
            <a:r>
              <a:rPr sz="2550" spc="5" dirty="0">
                <a:latin typeface="Arial"/>
                <a:cs typeface="Arial"/>
              </a:rPr>
              <a:t>the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population.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 marR="1165860">
              <a:lnSpc>
                <a:spcPts val="2700"/>
              </a:lnSpc>
              <a:spcBef>
                <a:spcPts val="2095"/>
              </a:spcBef>
            </a:pPr>
            <a:r>
              <a:rPr sz="2550" spc="15" dirty="0">
                <a:latin typeface="Arial"/>
                <a:cs typeface="Arial"/>
              </a:rPr>
              <a:t>A </a:t>
            </a:r>
            <a:r>
              <a:rPr sz="2550" spc="10" dirty="0">
                <a:latin typeface="Arial"/>
                <a:cs typeface="Arial"/>
              </a:rPr>
              <a:t>hypothesis </a:t>
            </a:r>
            <a:r>
              <a:rPr sz="2550" spc="5" dirty="0">
                <a:latin typeface="Arial"/>
                <a:cs typeface="Arial"/>
              </a:rPr>
              <a:t>test </a:t>
            </a:r>
            <a:r>
              <a:rPr sz="2550" b="1" spc="10" dirty="0">
                <a:latin typeface="Arial"/>
                <a:cs typeface="Arial"/>
              </a:rPr>
              <a:t>uses sample data to determine</a:t>
            </a:r>
            <a:r>
              <a:rPr sz="2550" b="1" spc="-210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which  statement </a:t>
            </a:r>
            <a:r>
              <a:rPr sz="2550" b="1" spc="5" dirty="0">
                <a:latin typeface="Arial"/>
                <a:cs typeface="Arial"/>
              </a:rPr>
              <a:t>is </a:t>
            </a:r>
            <a:r>
              <a:rPr sz="2550" b="1" spc="10" dirty="0">
                <a:latin typeface="Arial"/>
                <a:cs typeface="Arial"/>
              </a:rPr>
              <a:t>best supported by the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data.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0" y="381000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Low</a:t>
            </a:r>
            <a:r>
              <a:rPr sz="3600" spc="-70" dirty="0"/>
              <a:t> </a:t>
            </a:r>
            <a:r>
              <a:rPr sz="3600" spc="-5" dirty="0"/>
              <a:t>P-value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1300" y="15028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1385316"/>
            <a:ext cx="8074659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Arial"/>
                <a:cs typeface="Arial"/>
              </a:rPr>
              <a:t>Low P-values: </a:t>
            </a:r>
            <a:r>
              <a:rPr sz="2600" b="1" spc="-10" dirty="0">
                <a:latin typeface="Arial"/>
                <a:cs typeface="Arial"/>
              </a:rPr>
              <a:t>your data </a:t>
            </a:r>
            <a:r>
              <a:rPr sz="2600" b="1" spc="-5" dirty="0">
                <a:latin typeface="Arial"/>
                <a:cs typeface="Arial"/>
              </a:rPr>
              <a:t>are </a:t>
            </a:r>
            <a:r>
              <a:rPr sz="2600" b="1" spc="-10" dirty="0">
                <a:latin typeface="Arial"/>
                <a:cs typeface="Arial"/>
              </a:rPr>
              <a:t>unlikely with </a:t>
            </a:r>
            <a:r>
              <a:rPr sz="2600" b="1" spc="-5" dirty="0">
                <a:latin typeface="Arial"/>
                <a:cs typeface="Arial"/>
              </a:rPr>
              <a:t>a true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null.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" y="24807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363216"/>
            <a:ext cx="9409430" cy="11068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smaller value of p-value, tells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investigator that </a:t>
            </a:r>
            <a:r>
              <a:rPr sz="2600" spc="-10" dirty="0">
                <a:latin typeface="Arial"/>
                <a:cs typeface="Arial"/>
              </a:rPr>
              <a:t>the  </a:t>
            </a:r>
            <a:r>
              <a:rPr sz="2600" b="1" spc="-10" dirty="0">
                <a:latin typeface="Arial"/>
                <a:cs typeface="Arial"/>
              </a:rPr>
              <a:t>hypothesis under consideration may not adequately explain  the observation.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300" y="41444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4026915"/>
            <a:ext cx="9465310" cy="11068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73025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low </a:t>
            </a:r>
            <a:r>
              <a:rPr sz="2600" spc="-10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value suggests that your </a:t>
            </a:r>
            <a:r>
              <a:rPr sz="2600" b="1" spc="-10" dirty="0">
                <a:latin typeface="Arial"/>
                <a:cs typeface="Arial"/>
              </a:rPr>
              <a:t>sample </a:t>
            </a:r>
            <a:r>
              <a:rPr sz="2600" b="1" spc="-5" dirty="0">
                <a:latin typeface="Arial"/>
                <a:cs typeface="Arial"/>
              </a:rPr>
              <a:t>provides </a:t>
            </a:r>
            <a:r>
              <a:rPr sz="2600" b="1" spc="-10" dirty="0">
                <a:latin typeface="Arial"/>
                <a:cs typeface="Arial"/>
              </a:rPr>
              <a:t>enough  evidence </a:t>
            </a:r>
            <a:r>
              <a:rPr sz="2600" b="1" spc="-5" dirty="0">
                <a:latin typeface="Arial"/>
                <a:cs typeface="Arial"/>
              </a:rPr>
              <a:t>that </a:t>
            </a:r>
            <a:r>
              <a:rPr sz="2600" b="1" spc="-10" dirty="0">
                <a:latin typeface="Arial"/>
                <a:cs typeface="Arial"/>
              </a:rPr>
              <a:t>you </a:t>
            </a:r>
            <a:r>
              <a:rPr sz="2600" b="1" spc="-5" dirty="0">
                <a:latin typeface="Arial"/>
                <a:cs typeface="Arial"/>
              </a:rPr>
              <a:t>can reject </a:t>
            </a:r>
            <a:r>
              <a:rPr sz="2600" b="1" spc="-10" dirty="0">
                <a:latin typeface="Arial"/>
                <a:cs typeface="Arial"/>
              </a:rPr>
              <a:t>the null hypothesis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entire  </a:t>
            </a:r>
            <a:r>
              <a:rPr sz="2600" spc="-10" dirty="0">
                <a:latin typeface="Arial"/>
                <a:cs typeface="Arial"/>
              </a:rPr>
              <a:t>population.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" y="58081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5677915"/>
            <a:ext cx="8864600" cy="7639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When the </a:t>
            </a:r>
            <a:r>
              <a:rPr sz="2600" spc="-5" dirty="0">
                <a:latin typeface="Arial"/>
                <a:cs typeface="Arial"/>
              </a:rPr>
              <a:t>P-value is small, </a:t>
            </a:r>
            <a:r>
              <a:rPr sz="2600" spc="-10" dirty="0">
                <a:latin typeface="Arial"/>
                <a:cs typeface="Arial"/>
              </a:rPr>
              <a:t>then we </a:t>
            </a:r>
            <a:r>
              <a:rPr sz="2600" spc="-5" dirty="0">
                <a:latin typeface="Arial"/>
                <a:cs typeface="Arial"/>
              </a:rPr>
              <a:t>can be confident that </a:t>
            </a:r>
            <a:r>
              <a:rPr sz="2600" spc="-10" dirty="0">
                <a:latin typeface="Arial"/>
                <a:cs typeface="Arial"/>
              </a:rPr>
              <a:t>the 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b="1" spc="-5" dirty="0">
                <a:latin typeface="Arial"/>
                <a:cs typeface="Arial"/>
              </a:rPr>
              <a:t>rue </a:t>
            </a:r>
            <a:r>
              <a:rPr sz="2600" b="1" spc="-10" dirty="0">
                <a:latin typeface="Arial"/>
                <a:cs typeface="Arial"/>
              </a:rPr>
              <a:t>value is really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different.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77800"/>
            <a:ext cx="887349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184400" marR="5080" indent="-2171700">
              <a:lnSpc>
                <a:spcPts val="4700"/>
              </a:lnSpc>
              <a:spcBef>
                <a:spcPts val="740"/>
              </a:spcBef>
              <a:tabLst>
                <a:tab pos="3427095" algn="l"/>
                <a:tab pos="3767454" algn="l"/>
                <a:tab pos="5570220" algn="l"/>
                <a:tab pos="8363584" algn="l"/>
              </a:tabLst>
            </a:pPr>
            <a:r>
              <a:rPr dirty="0"/>
              <a:t>H</a:t>
            </a:r>
            <a:r>
              <a:rPr spc="-5" dirty="0"/>
              <a:t>o</a:t>
            </a:r>
            <a:r>
              <a:rPr dirty="0"/>
              <a:t>w</a:t>
            </a:r>
            <a:r>
              <a:rPr spc="-5" dirty="0"/>
              <a:t> lo</a:t>
            </a:r>
            <a:r>
              <a:rPr dirty="0"/>
              <a:t>w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	P-va</a:t>
            </a:r>
            <a:r>
              <a:rPr spc="-5" dirty="0"/>
              <a:t>lu</a:t>
            </a:r>
            <a:r>
              <a:rPr dirty="0"/>
              <a:t>e	s</a:t>
            </a:r>
            <a:r>
              <a:rPr spc="-5" dirty="0"/>
              <a:t>houl</a:t>
            </a:r>
            <a:r>
              <a:rPr dirty="0"/>
              <a:t>d</a:t>
            </a:r>
            <a:r>
              <a:rPr spc="-5" dirty="0"/>
              <a:t> b</a:t>
            </a:r>
            <a:r>
              <a:rPr dirty="0"/>
              <a:t>e	</a:t>
            </a:r>
            <a:r>
              <a:rPr spc="-5" dirty="0"/>
              <a:t>i</a:t>
            </a:r>
            <a:r>
              <a:rPr dirty="0"/>
              <a:t>n  </a:t>
            </a:r>
            <a:r>
              <a:rPr spc="-5" dirty="0"/>
              <a:t>order	</a:t>
            </a:r>
            <a:r>
              <a:rPr dirty="0"/>
              <a:t>to </a:t>
            </a:r>
            <a:r>
              <a:rPr spc="-5" dirty="0"/>
              <a:t>reject</a:t>
            </a:r>
            <a:r>
              <a:rPr spc="-20" dirty="0"/>
              <a:t> </a:t>
            </a:r>
            <a:r>
              <a:rPr spc="5" dirty="0"/>
              <a:t>H</a:t>
            </a:r>
            <a:r>
              <a:rPr sz="4350" spc="7" baseline="-28735" dirty="0"/>
              <a:t>0</a:t>
            </a:r>
            <a:endParaRPr sz="4350" baseline="-28735"/>
          </a:p>
        </p:txBody>
      </p:sp>
      <p:sp>
        <p:nvSpPr>
          <p:cNvPr id="3" name="object 3"/>
          <p:cNvSpPr/>
          <p:nvPr/>
        </p:nvSpPr>
        <p:spPr>
          <a:xfrm>
            <a:off x="63467" y="2395079"/>
            <a:ext cx="9791910" cy="2045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525016"/>
            <a:ext cx="253111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0" dirty="0">
                <a:latin typeface="Arial"/>
                <a:cs typeface="Arial"/>
              </a:rPr>
              <a:t>Fill in the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blank: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1390" y="2279388"/>
            <a:ext cx="285369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18435" algn="l"/>
              </a:tabLst>
            </a:pPr>
            <a:r>
              <a:rPr sz="1700" spc="15" dirty="0"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" y="2020316"/>
            <a:ext cx="931037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92325" algn="l"/>
                <a:tab pos="4798060" algn="l"/>
              </a:tabLst>
            </a:pPr>
            <a:r>
              <a:rPr sz="2600" spc="-1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a test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H	</a:t>
            </a:r>
            <a:r>
              <a:rPr sz="2600" spc="-5" dirty="0">
                <a:latin typeface="Arial"/>
                <a:cs typeface="Arial"/>
              </a:rPr>
              <a:t>: µ ≥ 10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versus </a:t>
            </a:r>
            <a:r>
              <a:rPr sz="2600" spc="-10" dirty="0">
                <a:latin typeface="Arial"/>
                <a:cs typeface="Arial"/>
              </a:rPr>
              <a:t>H	</a:t>
            </a:r>
            <a:r>
              <a:rPr sz="2600" spc="-5" dirty="0">
                <a:latin typeface="Arial"/>
                <a:cs typeface="Arial"/>
              </a:rPr>
              <a:t>: µ &lt; 10,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sample mean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2464816"/>
            <a:ext cx="9505950" cy="38881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marR="5080">
              <a:lnSpc>
                <a:spcPts val="2700"/>
              </a:lnSpc>
              <a:spcBef>
                <a:spcPts val="530"/>
              </a:spcBef>
              <a:tabLst>
                <a:tab pos="9126855" algn="l"/>
              </a:tabLst>
            </a:pPr>
            <a:r>
              <a:rPr sz="2600" spc="-5" dirty="0">
                <a:latin typeface="Arial"/>
                <a:cs typeface="Arial"/>
              </a:rPr>
              <a:t>X_bar = 8 and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P-value was 0.04. This means that if µ = 10,  and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experiment were repeated 100 times, </a:t>
            </a:r>
            <a:r>
              <a:rPr sz="2600" spc="-10" dirty="0">
                <a:latin typeface="Arial"/>
                <a:cs typeface="Arial"/>
              </a:rPr>
              <a:t>we </a:t>
            </a:r>
            <a:r>
              <a:rPr sz="2600" spc="-5" dirty="0">
                <a:latin typeface="Arial"/>
                <a:cs typeface="Arial"/>
              </a:rPr>
              <a:t>would expect 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obtain a value of X_bar of 8 or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less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approximately 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    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times.</a:t>
            </a:r>
            <a:endParaRPr sz="26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660"/>
              </a:spcBef>
              <a:buAutoNum type="romanLcPeriod"/>
              <a:tabLst>
                <a:tab pos="269240" algn="l"/>
              </a:tabLst>
            </a:pPr>
            <a:r>
              <a:rPr sz="2600" spc="-5" dirty="0">
                <a:latin typeface="Arial"/>
                <a:cs typeface="Arial"/>
              </a:rPr>
              <a:t>8</a:t>
            </a:r>
            <a:endParaRPr sz="2600">
              <a:latin typeface="Arial"/>
              <a:cs typeface="Arial"/>
            </a:endParaRPr>
          </a:p>
          <a:p>
            <a:pPr marL="341630" indent="-328930">
              <a:lnSpc>
                <a:spcPct val="100000"/>
              </a:lnSpc>
              <a:spcBef>
                <a:spcPts val="780"/>
              </a:spcBef>
              <a:buAutoNum type="romanLcPeriod"/>
              <a:tabLst>
                <a:tab pos="342265" algn="l"/>
              </a:tabLst>
            </a:pPr>
            <a:r>
              <a:rPr sz="2600" spc="-10" dirty="0">
                <a:latin typeface="Arial"/>
                <a:cs typeface="Arial"/>
              </a:rPr>
              <a:t>0.8</a:t>
            </a:r>
            <a:endParaRPr sz="2600">
              <a:latin typeface="Arial"/>
              <a:cs typeface="Arial"/>
            </a:endParaRPr>
          </a:p>
          <a:p>
            <a:pPr marL="414655" indent="-401955">
              <a:lnSpc>
                <a:spcPct val="100000"/>
              </a:lnSpc>
              <a:spcBef>
                <a:spcPts val="680"/>
              </a:spcBef>
              <a:buAutoNum type="romanLcPeriod"/>
              <a:tabLst>
                <a:tab pos="415290" algn="l"/>
              </a:tabLst>
            </a:pPr>
            <a:r>
              <a:rPr sz="2600" spc="-5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L="408940" indent="-396240">
              <a:lnSpc>
                <a:spcPct val="100000"/>
              </a:lnSpc>
              <a:spcBef>
                <a:spcPts val="680"/>
              </a:spcBef>
              <a:buAutoNum type="romanLcPeriod"/>
              <a:tabLst>
                <a:tab pos="409575" algn="l"/>
              </a:tabLst>
            </a:pPr>
            <a:r>
              <a:rPr sz="2600" spc="-10" dirty="0">
                <a:latin typeface="Arial"/>
                <a:cs typeface="Arial"/>
              </a:rPr>
              <a:t>0.04</a:t>
            </a:r>
            <a:endParaRPr sz="260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780"/>
              </a:spcBef>
              <a:buAutoNum type="romanLcPeriod"/>
              <a:tabLst>
                <a:tab pos="335915" algn="l"/>
              </a:tabLst>
            </a:pPr>
            <a:r>
              <a:rPr sz="2600" spc="-10" dirty="0">
                <a:latin typeface="Arial"/>
                <a:cs typeface="Arial"/>
              </a:rPr>
              <a:t>80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2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1019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(iii)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484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516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2336800"/>
            <a:ext cx="8660130" cy="34213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107950">
              <a:lnSpc>
                <a:spcPts val="3400"/>
              </a:lnSpc>
              <a:spcBef>
                <a:spcPts val="58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P-value 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25" dirty="0">
                <a:latin typeface="Arial"/>
                <a:cs typeface="Arial"/>
              </a:rPr>
              <a:t>probability, </a:t>
            </a:r>
            <a:r>
              <a:rPr sz="3200" dirty="0">
                <a:latin typeface="Arial"/>
                <a:cs typeface="Arial"/>
              </a:rPr>
              <a:t>under </a:t>
            </a:r>
            <a:r>
              <a:rPr sz="3200" spc="-5" dirty="0">
                <a:latin typeface="Arial"/>
                <a:cs typeface="Arial"/>
              </a:rPr>
              <a:t>the  assumption that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true, </a:t>
            </a:r>
            <a:r>
              <a:rPr sz="3200" dirty="0">
                <a:latin typeface="Arial"/>
                <a:cs typeface="Arial"/>
              </a:rPr>
              <a:t>of observing 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result</a:t>
            </a:r>
            <a:endParaRPr sz="3200">
              <a:latin typeface="Arial"/>
              <a:cs typeface="Arial"/>
            </a:endParaRPr>
          </a:p>
          <a:p>
            <a:pPr marL="12700" marR="1297940">
              <a:lnSpc>
                <a:spcPts val="3400"/>
              </a:lnSpc>
              <a:spcBef>
                <a:spcPts val="900"/>
              </a:spcBef>
            </a:pPr>
            <a:r>
              <a:rPr sz="3200" dirty="0">
                <a:latin typeface="Arial"/>
                <a:cs typeface="Arial"/>
              </a:rPr>
              <a:t>as </a:t>
            </a:r>
            <a:r>
              <a:rPr sz="3200" spc="-5" dirty="0">
                <a:latin typeface="Arial"/>
                <a:cs typeface="Arial"/>
              </a:rPr>
              <a:t>extreme </a:t>
            </a:r>
            <a:r>
              <a:rPr sz="3200" dirty="0">
                <a:latin typeface="Arial"/>
                <a:cs typeface="Arial"/>
              </a:rPr>
              <a:t>as or more </a:t>
            </a:r>
            <a:r>
              <a:rPr sz="3200" spc="-5" dirty="0">
                <a:latin typeface="Arial"/>
                <a:cs typeface="Arial"/>
              </a:rPr>
              <a:t>extreme than that  actually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observed.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89800"/>
              </a:lnSpc>
              <a:spcBef>
                <a:spcPts val="1410"/>
              </a:spcBef>
            </a:pPr>
            <a:r>
              <a:rPr sz="3200" dirty="0">
                <a:latin typeface="Arial"/>
                <a:cs typeface="Arial"/>
              </a:rPr>
              <a:t>Since P = </a:t>
            </a:r>
            <a:r>
              <a:rPr sz="3200" spc="-5" dirty="0">
                <a:latin typeface="Arial"/>
                <a:cs typeface="Arial"/>
              </a:rPr>
              <a:t>0.04, </a:t>
            </a:r>
            <a:r>
              <a:rPr sz="3200" dirty="0">
                <a:latin typeface="Arial"/>
                <a:cs typeface="Arial"/>
              </a:rPr>
              <a:t>we expect </a:t>
            </a:r>
            <a:r>
              <a:rPr sz="3200" spc="-5" dirty="0">
                <a:latin typeface="Arial"/>
                <a:cs typeface="Arial"/>
              </a:rPr>
              <a:t>to obtain </a:t>
            </a:r>
            <a:r>
              <a:rPr sz="3200" dirty="0">
                <a:latin typeface="Arial"/>
                <a:cs typeface="Arial"/>
              </a:rPr>
              <a:t>a value of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  less </a:t>
            </a:r>
            <a:r>
              <a:rPr sz="3200" spc="-5" dirty="0">
                <a:latin typeface="Arial"/>
                <a:cs typeface="Arial"/>
              </a:rPr>
              <a:t>than </a:t>
            </a:r>
            <a:r>
              <a:rPr sz="3200" dirty="0">
                <a:latin typeface="Arial"/>
                <a:cs typeface="Arial"/>
              </a:rPr>
              <a:t>or equal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8 </a:t>
            </a:r>
            <a:r>
              <a:rPr sz="3200" spc="-5" dirty="0">
                <a:latin typeface="Arial"/>
                <a:cs typeface="Arial"/>
              </a:rPr>
              <a:t>approximately </a:t>
            </a:r>
            <a:r>
              <a:rPr sz="3200" dirty="0">
                <a:latin typeface="Arial"/>
                <a:cs typeface="Arial"/>
              </a:rPr>
              <a:t>4 </a:t>
            </a:r>
            <a:r>
              <a:rPr sz="3200" spc="-5" dirty="0">
                <a:latin typeface="Arial"/>
                <a:cs typeface="Arial"/>
              </a:rPr>
              <a:t>times </a:t>
            </a:r>
            <a:r>
              <a:rPr sz="3200" dirty="0">
                <a:latin typeface="Arial"/>
                <a:cs typeface="Arial"/>
              </a:rPr>
              <a:t>in  100.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41300"/>
            <a:ext cx="490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8845" algn="l"/>
              </a:tabLst>
            </a:pPr>
            <a:r>
              <a:rPr dirty="0"/>
              <a:t>S</a:t>
            </a:r>
            <a:r>
              <a:rPr spc="-5" dirty="0"/>
              <a:t>igni</a:t>
            </a:r>
            <a:r>
              <a:rPr dirty="0"/>
              <a:t>f</a:t>
            </a:r>
            <a:r>
              <a:rPr spc="-5" dirty="0"/>
              <a:t>i</a:t>
            </a:r>
            <a:r>
              <a:rPr dirty="0"/>
              <a:t>ca</a:t>
            </a:r>
            <a:r>
              <a:rPr spc="-5" dirty="0"/>
              <a:t>n</a:t>
            </a:r>
            <a:r>
              <a:rPr dirty="0"/>
              <a:t>ce	</a:t>
            </a:r>
            <a:r>
              <a:rPr spc="-5" dirty="0"/>
              <a:t>L</a:t>
            </a:r>
            <a:r>
              <a:rPr dirty="0"/>
              <a:t>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5679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29395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" y="3511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900" y="1421383"/>
            <a:ext cx="8890000" cy="28333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algn="just">
              <a:lnSpc>
                <a:spcPct val="87500"/>
              </a:lnSpc>
              <a:spcBef>
                <a:spcPts val="555"/>
              </a:spcBef>
            </a:pPr>
            <a:r>
              <a:rPr sz="3000" dirty="0">
                <a:latin typeface="Arial"/>
                <a:cs typeface="Arial"/>
              </a:rPr>
              <a:t>The significance level, also denoted as alpha or α, is  used as a </a:t>
            </a:r>
            <a:r>
              <a:rPr sz="3000" b="1" dirty="0">
                <a:latin typeface="Arial"/>
                <a:cs typeface="Arial"/>
              </a:rPr>
              <a:t>probability cutoff for making decisions  about the </a:t>
            </a:r>
            <a:r>
              <a:rPr sz="3000" b="1" spc="-5" dirty="0">
                <a:latin typeface="Arial"/>
                <a:cs typeface="Arial"/>
              </a:rPr>
              <a:t>null </a:t>
            </a:r>
            <a:r>
              <a:rPr sz="3000" b="1" dirty="0">
                <a:latin typeface="Arial"/>
                <a:cs typeface="Arial"/>
              </a:rPr>
              <a:t>hypothesis.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-10" dirty="0">
                <a:latin typeface="Arial"/>
                <a:cs typeface="Arial"/>
              </a:rPr>
              <a:t>Typical(Reasonable) </a:t>
            </a:r>
            <a:r>
              <a:rPr sz="3000" dirty="0">
                <a:latin typeface="Arial"/>
                <a:cs typeface="Arial"/>
              </a:rPr>
              <a:t>values : 0.01, 0.05,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0.10.</a:t>
            </a:r>
            <a:endParaRPr sz="3000">
              <a:latin typeface="Arial"/>
              <a:cs typeface="Arial"/>
            </a:endParaRPr>
          </a:p>
          <a:p>
            <a:pPr marL="12700" marR="248285">
              <a:lnSpc>
                <a:spcPts val="3200"/>
              </a:lnSpc>
              <a:spcBef>
                <a:spcPts val="1340"/>
              </a:spcBef>
            </a:pPr>
            <a:r>
              <a:rPr sz="3000" dirty="0">
                <a:latin typeface="Arial"/>
                <a:cs typeface="Arial"/>
              </a:rPr>
              <a:t>When a result has a small P-value, </a:t>
            </a:r>
            <a:r>
              <a:rPr sz="3000" spc="5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say that it is  “statistically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significant.”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100" y="4901184"/>
            <a:ext cx="9612630" cy="16903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2900" marR="5080" indent="-330200">
              <a:lnSpc>
                <a:spcPct val="88000"/>
              </a:lnSpc>
              <a:spcBef>
                <a:spcPts val="540"/>
              </a:spcBef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Note: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9900"/>
                </a:solidFill>
                <a:latin typeface="Arial"/>
                <a:cs typeface="Arial"/>
              </a:rPr>
              <a:t>There is no scientifically valid dividing </a:t>
            </a:r>
            <a:r>
              <a:rPr sz="3000" b="1" spc="-5" dirty="0">
                <a:solidFill>
                  <a:srgbClr val="009900"/>
                </a:solidFill>
                <a:latin typeface="Arial"/>
                <a:cs typeface="Arial"/>
              </a:rPr>
              <a:t>line  </a:t>
            </a:r>
            <a:r>
              <a:rPr sz="3000" b="1" dirty="0">
                <a:solidFill>
                  <a:srgbClr val="009900"/>
                </a:solidFill>
                <a:latin typeface="Arial"/>
                <a:cs typeface="Arial"/>
              </a:rPr>
              <a:t>between plausibility and </a:t>
            </a:r>
            <a:r>
              <a:rPr sz="3000" b="1" spc="-15" dirty="0">
                <a:solidFill>
                  <a:srgbClr val="009900"/>
                </a:solidFill>
                <a:latin typeface="Arial"/>
                <a:cs typeface="Arial"/>
              </a:rPr>
              <a:t>implausibility, </a:t>
            </a:r>
            <a:r>
              <a:rPr sz="3000" b="1" dirty="0">
                <a:solidFill>
                  <a:srgbClr val="009900"/>
                </a:solidFill>
                <a:latin typeface="Arial"/>
                <a:cs typeface="Arial"/>
              </a:rPr>
              <a:t>so </a:t>
            </a:r>
            <a:r>
              <a:rPr sz="3000" b="1" spc="-5" dirty="0">
                <a:solidFill>
                  <a:srgbClr val="009900"/>
                </a:solidFill>
                <a:latin typeface="Arial"/>
                <a:cs typeface="Arial"/>
              </a:rPr>
              <a:t>it </a:t>
            </a:r>
            <a:r>
              <a:rPr sz="3000" b="1" dirty="0">
                <a:solidFill>
                  <a:srgbClr val="009900"/>
                </a:solidFill>
                <a:latin typeface="Arial"/>
                <a:cs typeface="Arial"/>
              </a:rPr>
              <a:t>is  impossible to specify a “correct” significance level  below which we should reject</a:t>
            </a:r>
            <a:r>
              <a:rPr sz="30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9900"/>
                </a:solidFill>
                <a:latin typeface="Arial"/>
                <a:cs typeface="Arial"/>
              </a:rPr>
              <a:t>H</a:t>
            </a:r>
            <a:r>
              <a:rPr sz="3000" b="1" baseline="-30555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3000" baseline="-3055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34" y="546100"/>
            <a:ext cx="6111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Statistical</a:t>
            </a:r>
            <a:r>
              <a:rPr spc="-30" dirty="0"/>
              <a:t> </a:t>
            </a:r>
            <a:r>
              <a:rPr spc="-5" dirty="0"/>
              <a:t>Significance</a:t>
            </a:r>
          </a:p>
        </p:txBody>
      </p:sp>
      <p:sp>
        <p:nvSpPr>
          <p:cNvPr id="3" name="object 3"/>
          <p:cNvSpPr/>
          <p:nvPr/>
        </p:nvSpPr>
        <p:spPr>
          <a:xfrm>
            <a:off x="38844" y="2362200"/>
            <a:ext cx="9840515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546100"/>
            <a:ext cx="8149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8815" algn="l"/>
              </a:tabLst>
            </a:pPr>
            <a:r>
              <a:rPr dirty="0"/>
              <a:t>C</a:t>
            </a:r>
            <a:r>
              <a:rPr spc="-5" dirty="0"/>
              <a:t>on</a:t>
            </a:r>
            <a:r>
              <a:rPr dirty="0"/>
              <a:t>c</a:t>
            </a:r>
            <a:r>
              <a:rPr spc="-5" dirty="0"/>
              <a:t>lu</a:t>
            </a:r>
            <a:r>
              <a:rPr dirty="0"/>
              <a:t>s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i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Hy</a:t>
            </a:r>
            <a:r>
              <a:rPr spc="-5" dirty="0"/>
              <a:t>po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es</a:t>
            </a:r>
            <a:r>
              <a:rPr spc="-5" dirty="0"/>
              <a:t>i</a:t>
            </a:r>
            <a:r>
              <a:rPr dirty="0"/>
              <a:t>s	</a:t>
            </a:r>
            <a:r>
              <a:rPr spc="-330" dirty="0"/>
              <a:t>T</a:t>
            </a:r>
            <a:r>
              <a:rPr dirty="0"/>
              <a:t>est</a:t>
            </a:r>
          </a:p>
        </p:txBody>
      </p:sp>
      <p:sp>
        <p:nvSpPr>
          <p:cNvPr id="3" name="object 3"/>
          <p:cNvSpPr/>
          <p:nvPr/>
        </p:nvSpPr>
        <p:spPr>
          <a:xfrm>
            <a:off x="611187" y="4795342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0" y="0"/>
                </a:moveTo>
                <a:lnTo>
                  <a:pt x="8792298" y="0"/>
                </a:lnTo>
              </a:path>
            </a:pathLst>
          </a:custGeom>
          <a:ln w="42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478280"/>
            <a:ext cx="8818245" cy="37846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960"/>
              </a:spcBef>
              <a:buAutoNum type="arabicParenR"/>
              <a:tabLst>
                <a:tab pos="487045" algn="l"/>
              </a:tabLst>
            </a:pPr>
            <a:r>
              <a:rPr sz="3200" spc="-5" dirty="0">
                <a:latin typeface="Arial"/>
                <a:cs typeface="Arial"/>
              </a:rPr>
              <a:t>Either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false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true,</a:t>
            </a:r>
            <a:endParaRPr sz="3200">
              <a:latin typeface="Arial"/>
              <a:cs typeface="Arial"/>
            </a:endParaRPr>
          </a:p>
          <a:p>
            <a:pPr marL="342900" marR="1470660" indent="-330200">
              <a:lnSpc>
                <a:spcPct val="109400"/>
              </a:lnSpc>
              <a:spcBef>
                <a:spcPts val="1500"/>
              </a:spcBef>
              <a:buAutoNum type="arabicParenR"/>
              <a:tabLst>
                <a:tab pos="487045" algn="l"/>
              </a:tabLst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plausible and </a:t>
            </a:r>
            <a:r>
              <a:rPr sz="3200" spc="-5" dirty="0">
                <a:latin typeface="Arial"/>
                <a:cs typeface="Arial"/>
              </a:rPr>
              <a:t>therefore that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is  plausible as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well.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5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112000"/>
              </a:lnSpc>
              <a:tabLst>
                <a:tab pos="8360409" algn="l"/>
              </a:tabLst>
            </a:pPr>
            <a:r>
              <a:rPr sz="3200" b="1" dirty="0">
                <a:latin typeface="Arial"/>
                <a:cs typeface="Arial"/>
              </a:rPr>
              <a:t>N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te:</a:t>
            </a:r>
            <a:r>
              <a:rPr sz="3200" b="1" spc="-5" dirty="0">
                <a:latin typeface="Arial"/>
                <a:cs typeface="Arial"/>
              </a:rPr>
              <a:t> On</a:t>
            </a:r>
            <a:r>
              <a:rPr sz="3200" b="1" dirty="0">
                <a:latin typeface="Arial"/>
                <a:cs typeface="Arial"/>
              </a:rPr>
              <a:t>e can</a:t>
            </a:r>
            <a:r>
              <a:rPr sz="3200" b="1" spc="-5" dirty="0">
                <a:latin typeface="Arial"/>
                <a:cs typeface="Arial"/>
              </a:rPr>
              <a:t> n</a:t>
            </a:r>
            <a:r>
              <a:rPr sz="3200" b="1" dirty="0">
                <a:latin typeface="Arial"/>
                <a:cs typeface="Arial"/>
              </a:rPr>
              <a:t>ever c</a:t>
            </a:r>
            <a:r>
              <a:rPr sz="3200" b="1" spc="-5" dirty="0">
                <a:latin typeface="Arial"/>
                <a:cs typeface="Arial"/>
              </a:rPr>
              <a:t>on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5" dirty="0">
                <a:latin typeface="Arial"/>
                <a:cs typeface="Arial"/>
              </a:rPr>
              <a:t>lud</a:t>
            </a:r>
            <a:r>
              <a:rPr sz="3200" b="1" dirty="0">
                <a:latin typeface="Arial"/>
                <a:cs typeface="Arial"/>
              </a:rPr>
              <a:t>e </a:t>
            </a:r>
            <a:r>
              <a:rPr sz="3200" b="1" spc="-5" dirty="0">
                <a:latin typeface="Arial"/>
                <a:cs typeface="Arial"/>
              </a:rPr>
              <a:t>H</a:t>
            </a:r>
            <a:r>
              <a:rPr sz="3150" b="1" spc="22" baseline="-29100" dirty="0">
                <a:latin typeface="Arial"/>
                <a:cs typeface="Arial"/>
              </a:rPr>
              <a:t>0</a:t>
            </a:r>
            <a:r>
              <a:rPr sz="3150" b="1" spc="7" baseline="-29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tr</a:t>
            </a:r>
            <a:r>
              <a:rPr sz="3200" b="1" spc="-5" dirty="0">
                <a:latin typeface="Arial"/>
                <a:cs typeface="Arial"/>
              </a:rPr>
              <a:t>u</a:t>
            </a:r>
            <a:r>
              <a:rPr sz="3200" b="1" dirty="0">
                <a:latin typeface="Arial"/>
                <a:cs typeface="Arial"/>
              </a:rPr>
              <a:t>e a</a:t>
            </a:r>
            <a:r>
              <a:rPr sz="3200" b="1" spc="-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d	</a:t>
            </a:r>
            <a:r>
              <a:rPr sz="3200" b="1" spc="-5" dirty="0">
                <a:latin typeface="Arial"/>
                <a:cs typeface="Arial"/>
              </a:rPr>
              <a:t>H</a:t>
            </a:r>
            <a:r>
              <a:rPr sz="3150" b="1" spc="15" baseline="-29100" dirty="0">
                <a:latin typeface="Arial"/>
                <a:cs typeface="Arial"/>
              </a:rPr>
              <a:t>1 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false.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30" y="621254"/>
            <a:ext cx="8586480" cy="6719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270875" cy="21894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</a:pP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which P-value 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Hypothesis </a:t>
            </a:r>
            <a:r>
              <a:rPr sz="3200" dirty="0">
                <a:latin typeface="Arial"/>
                <a:cs typeface="Arial"/>
              </a:rPr>
              <a:t>more  plausible?</a:t>
            </a:r>
            <a:endParaRPr sz="3200">
              <a:latin typeface="Arial"/>
              <a:cs typeface="Arial"/>
            </a:endParaRPr>
          </a:p>
          <a:p>
            <a:pPr marL="12700" marR="6257290">
              <a:lnSpc>
                <a:spcPts val="4900"/>
              </a:lnSpc>
              <a:spcBef>
                <a:spcPts val="180"/>
              </a:spcBef>
            </a:pPr>
            <a:r>
              <a:rPr sz="3200" dirty="0">
                <a:latin typeface="Arial"/>
                <a:cs typeface="Arial"/>
              </a:rPr>
              <a:t>a) P =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0.05  </a:t>
            </a:r>
            <a:r>
              <a:rPr sz="3200" dirty="0">
                <a:latin typeface="Arial"/>
                <a:cs typeface="Arial"/>
              </a:rPr>
              <a:t>b) P =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3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7861300" cy="9575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</a:pPr>
            <a:r>
              <a:rPr sz="3200" dirty="0">
                <a:latin typeface="Arial"/>
                <a:cs typeface="Arial"/>
              </a:rPr>
              <a:t>b) P = </a:t>
            </a:r>
            <a:r>
              <a:rPr sz="3200" spc="-5" dirty="0">
                <a:latin typeface="Arial"/>
                <a:cs typeface="Arial"/>
              </a:rPr>
              <a:t>0.5. The </a:t>
            </a:r>
            <a:r>
              <a:rPr sz="3200" dirty="0">
                <a:latin typeface="Arial"/>
                <a:cs typeface="Arial"/>
              </a:rPr>
              <a:t>larger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P-value,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more  plausible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null</a:t>
            </a:r>
            <a:r>
              <a:rPr sz="3200" spc="-5" dirty="0">
                <a:latin typeface="Arial"/>
                <a:cs typeface="Arial"/>
              </a:rPr>
              <a:t> hypothesis.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46100"/>
            <a:ext cx="8399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1170" algn="l"/>
              </a:tabLst>
            </a:pPr>
            <a:r>
              <a:rPr spc="-70" dirty="0"/>
              <a:t>Types	</a:t>
            </a:r>
            <a:r>
              <a:rPr spc="-5" dirty="0"/>
              <a:t>of Statistical</a:t>
            </a:r>
            <a:r>
              <a:rPr spc="-20" dirty="0"/>
              <a:t> </a:t>
            </a:r>
            <a:r>
              <a:rPr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8564"/>
            <a:ext cx="60439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There are two types of statistical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hypotheses: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785668"/>
            <a:ext cx="104139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2632964"/>
            <a:ext cx="85058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b="1" spc="5" dirty="0">
                <a:latin typeface="Arial"/>
                <a:cs typeface="Arial"/>
              </a:rPr>
              <a:t>Null hypothesis: </a:t>
            </a:r>
            <a:r>
              <a:rPr sz="2350" spc="5" dirty="0">
                <a:latin typeface="Arial"/>
                <a:cs typeface="Arial"/>
              </a:rPr>
              <a:t>The null hypothesis, denoted by </a:t>
            </a:r>
            <a:r>
              <a:rPr sz="2350" spc="10" dirty="0">
                <a:latin typeface="Arial"/>
                <a:cs typeface="Arial"/>
              </a:rPr>
              <a:t>H </a:t>
            </a:r>
            <a:r>
              <a:rPr sz="2350" spc="5" dirty="0">
                <a:latin typeface="Arial"/>
                <a:cs typeface="Arial"/>
              </a:rPr>
              <a:t>, is</a:t>
            </a:r>
            <a:r>
              <a:rPr sz="2350" spc="1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usually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886571"/>
            <a:ext cx="8399145" cy="1504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76745">
              <a:lnSpc>
                <a:spcPts val="1575"/>
              </a:lnSpc>
              <a:spcBef>
                <a:spcPts val="125"/>
              </a:spcBef>
            </a:pPr>
            <a:r>
              <a:rPr sz="1550" spc="15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25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 hypothesis that sample observations result purely from  chance(sampling error </a:t>
            </a:r>
            <a:r>
              <a:rPr sz="2350" spc="10" dirty="0">
                <a:latin typeface="Arial"/>
                <a:cs typeface="Arial"/>
              </a:rPr>
              <a:t>– random </a:t>
            </a:r>
            <a:r>
              <a:rPr sz="2350" spc="5" dirty="0">
                <a:latin typeface="Arial"/>
                <a:cs typeface="Arial"/>
              </a:rPr>
              <a:t>variation). </a:t>
            </a:r>
            <a:r>
              <a:rPr sz="2350" b="1" spc="5" dirty="0">
                <a:latin typeface="Arial"/>
                <a:cs typeface="Arial"/>
              </a:rPr>
              <a:t>[Accepted Fact or  </a:t>
            </a:r>
            <a:r>
              <a:rPr sz="2350" b="1" spc="10" dirty="0">
                <a:latin typeface="Arial"/>
                <a:cs typeface="Arial"/>
              </a:rPr>
              <a:t>No </a:t>
            </a:r>
            <a:r>
              <a:rPr sz="2350" b="1" spc="5" dirty="0">
                <a:latin typeface="Arial"/>
                <a:cs typeface="Arial"/>
              </a:rPr>
              <a:t>difference or </a:t>
            </a:r>
            <a:r>
              <a:rPr sz="2350" b="1" spc="10" dirty="0">
                <a:latin typeface="Arial"/>
                <a:cs typeface="Arial"/>
              </a:rPr>
              <a:t>No </a:t>
            </a:r>
            <a:r>
              <a:rPr sz="2350" b="1" spc="5" dirty="0">
                <a:latin typeface="Arial"/>
                <a:cs typeface="Arial"/>
              </a:rPr>
              <a:t>effect </a:t>
            </a:r>
            <a:r>
              <a:rPr sz="2350" b="1" spc="10" dirty="0">
                <a:latin typeface="Arial"/>
                <a:cs typeface="Arial"/>
              </a:rPr>
              <a:t>– </a:t>
            </a:r>
            <a:r>
              <a:rPr sz="2350" b="1" dirty="0">
                <a:latin typeface="Arial"/>
                <a:cs typeface="Arial"/>
              </a:rPr>
              <a:t>It </a:t>
            </a:r>
            <a:r>
              <a:rPr sz="2350" b="1" spc="5" dirty="0">
                <a:latin typeface="Arial"/>
                <a:cs typeface="Arial"/>
              </a:rPr>
              <a:t>always </a:t>
            </a:r>
            <a:r>
              <a:rPr sz="2350" b="1" spc="10" dirty="0">
                <a:latin typeface="Arial"/>
                <a:cs typeface="Arial"/>
              </a:rPr>
              <a:t>says </a:t>
            </a:r>
            <a:r>
              <a:rPr sz="2350" b="1" spc="5" dirty="0">
                <a:latin typeface="Arial"/>
                <a:cs typeface="Arial"/>
              </a:rPr>
              <a:t>the sample is  misleading]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020868"/>
            <a:ext cx="104139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906264"/>
            <a:ext cx="857885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b="1" spc="5" dirty="0">
                <a:latin typeface="Arial"/>
                <a:cs typeface="Arial"/>
              </a:rPr>
              <a:t>Alternative hypothesis. </a:t>
            </a:r>
            <a:r>
              <a:rPr sz="2350" spc="5" dirty="0">
                <a:latin typeface="Arial"/>
                <a:cs typeface="Arial"/>
              </a:rPr>
              <a:t>The alternative hypothesis, denoted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by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381" y="5477371"/>
            <a:ext cx="9004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75335" algn="l"/>
              </a:tabLst>
            </a:pPr>
            <a:r>
              <a:rPr sz="1550" spc="15" dirty="0">
                <a:latin typeface="Arial"/>
                <a:cs typeface="Arial"/>
              </a:rPr>
              <a:t>1	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5223764"/>
            <a:ext cx="747014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24815" algn="l"/>
              </a:tabLst>
            </a:pPr>
            <a:r>
              <a:rPr sz="2350" spc="10" dirty="0">
                <a:latin typeface="Arial"/>
                <a:cs typeface="Arial"/>
              </a:rPr>
              <a:t>H	</a:t>
            </a:r>
            <a:r>
              <a:rPr sz="2350" spc="5" dirty="0">
                <a:latin typeface="Arial"/>
                <a:cs typeface="Arial"/>
              </a:rPr>
              <a:t>or </a:t>
            </a:r>
            <a:r>
              <a:rPr sz="2350" spc="10" dirty="0">
                <a:latin typeface="Arial"/>
                <a:cs typeface="Arial"/>
              </a:rPr>
              <a:t>H </a:t>
            </a:r>
            <a:r>
              <a:rPr sz="2350" spc="5" dirty="0">
                <a:latin typeface="Arial"/>
                <a:cs typeface="Arial"/>
              </a:rPr>
              <a:t>, is the hypothesis that sample observations</a:t>
            </a:r>
            <a:r>
              <a:rPr sz="2350" spc="-4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are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5655564"/>
            <a:ext cx="838771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influenced by </a:t>
            </a:r>
            <a:r>
              <a:rPr sz="2350" spc="10" dirty="0">
                <a:latin typeface="Arial"/>
                <a:cs typeface="Arial"/>
              </a:rPr>
              <a:t>some </a:t>
            </a:r>
            <a:r>
              <a:rPr sz="2350" spc="5" dirty="0">
                <a:latin typeface="Arial"/>
                <a:cs typeface="Arial"/>
              </a:rPr>
              <a:t>non-random cause </a:t>
            </a:r>
            <a:r>
              <a:rPr sz="2350" b="1" spc="5" dirty="0">
                <a:latin typeface="Arial"/>
                <a:cs typeface="Arial"/>
              </a:rPr>
              <a:t>(investigator's</a:t>
            </a:r>
            <a:r>
              <a:rPr sz="2350" b="1" spc="15" dirty="0">
                <a:latin typeface="Arial"/>
                <a:cs typeface="Arial"/>
              </a:rPr>
              <a:t> </a:t>
            </a:r>
            <a:r>
              <a:rPr sz="2350" b="1" spc="5" dirty="0">
                <a:latin typeface="Arial"/>
                <a:cs typeface="Arial"/>
              </a:rPr>
              <a:t>belief).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601216"/>
            <a:ext cx="8874125" cy="45085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050" b="1" spc="-50" dirty="0">
                <a:latin typeface="Arial"/>
                <a:cs typeface="Arial"/>
              </a:rPr>
              <a:t>True </a:t>
            </a:r>
            <a:r>
              <a:rPr sz="3050" b="1" spc="-10" dirty="0">
                <a:latin typeface="Arial"/>
                <a:cs typeface="Arial"/>
              </a:rPr>
              <a:t>or</a:t>
            </a:r>
            <a:r>
              <a:rPr sz="3050" b="1" spc="35" dirty="0">
                <a:latin typeface="Arial"/>
                <a:cs typeface="Arial"/>
              </a:rPr>
              <a:t> </a:t>
            </a:r>
            <a:r>
              <a:rPr sz="3050" b="1" spc="-10" dirty="0">
                <a:latin typeface="Arial"/>
                <a:cs typeface="Arial"/>
              </a:rPr>
              <a:t>false:</a:t>
            </a:r>
            <a:endParaRPr sz="3050">
              <a:latin typeface="Arial"/>
              <a:cs typeface="Arial"/>
            </a:endParaRPr>
          </a:p>
          <a:p>
            <a:pPr marL="441325" indent="-428625">
              <a:lnSpc>
                <a:spcPct val="100000"/>
              </a:lnSpc>
              <a:spcBef>
                <a:spcPts val="940"/>
              </a:spcBef>
              <a:buAutoNum type="alphaLcPeriod"/>
              <a:tabLst>
                <a:tab pos="441959" algn="l"/>
              </a:tabLst>
            </a:pPr>
            <a:r>
              <a:rPr sz="3050" spc="-10" dirty="0">
                <a:latin typeface="Arial"/>
                <a:cs typeface="Arial"/>
              </a:rPr>
              <a:t>If we </a:t>
            </a:r>
            <a:r>
              <a:rPr sz="3050" spc="-5" dirty="0">
                <a:latin typeface="Arial"/>
                <a:cs typeface="Arial"/>
              </a:rPr>
              <a:t>reject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5" dirty="0">
                <a:latin typeface="Arial"/>
                <a:cs typeface="Arial"/>
              </a:rPr>
              <a:t>, </a:t>
            </a:r>
            <a:r>
              <a:rPr sz="3050" spc="-10" dirty="0">
                <a:latin typeface="Arial"/>
                <a:cs typeface="Arial"/>
              </a:rPr>
              <a:t>then we </a:t>
            </a:r>
            <a:r>
              <a:rPr sz="3050" spc="-5" dirty="0">
                <a:latin typeface="Arial"/>
                <a:cs typeface="Arial"/>
              </a:rPr>
              <a:t>conclude </a:t>
            </a:r>
            <a:r>
              <a:rPr sz="3050" spc="-10" dirty="0">
                <a:latin typeface="Arial"/>
                <a:cs typeface="Arial"/>
              </a:rPr>
              <a:t>that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5" dirty="0">
                <a:latin typeface="Arial"/>
                <a:cs typeface="Arial"/>
              </a:rPr>
              <a:t>is</a:t>
            </a:r>
            <a:r>
              <a:rPr sz="3050" spc="1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false.</a:t>
            </a:r>
            <a:endParaRPr sz="3050">
              <a:latin typeface="Arial"/>
              <a:cs typeface="Arial"/>
            </a:endParaRPr>
          </a:p>
          <a:p>
            <a:pPr marL="441325" marR="240029" indent="-428625">
              <a:lnSpc>
                <a:spcPct val="147500"/>
              </a:lnSpc>
              <a:buAutoNum type="alphaLcPeriod"/>
              <a:tabLst>
                <a:tab pos="441959" algn="l"/>
              </a:tabLst>
            </a:pPr>
            <a:r>
              <a:rPr sz="3050" spc="-10" dirty="0">
                <a:latin typeface="Arial"/>
                <a:cs typeface="Arial"/>
              </a:rPr>
              <a:t>If we do </a:t>
            </a:r>
            <a:r>
              <a:rPr sz="3050" spc="-5" dirty="0">
                <a:latin typeface="Arial"/>
                <a:cs typeface="Arial"/>
              </a:rPr>
              <a:t>not reject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5" dirty="0">
                <a:latin typeface="Arial"/>
                <a:cs typeface="Arial"/>
              </a:rPr>
              <a:t>, </a:t>
            </a:r>
            <a:r>
              <a:rPr sz="3050" spc="-10" dirty="0">
                <a:latin typeface="Arial"/>
                <a:cs typeface="Arial"/>
              </a:rPr>
              <a:t>then we </a:t>
            </a:r>
            <a:r>
              <a:rPr sz="3050" spc="-5" dirty="0">
                <a:latin typeface="Arial"/>
                <a:cs typeface="Arial"/>
              </a:rPr>
              <a:t>conclude </a:t>
            </a:r>
            <a:r>
              <a:rPr sz="3050" spc="-10" dirty="0">
                <a:latin typeface="Arial"/>
                <a:cs typeface="Arial"/>
              </a:rPr>
              <a:t>that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is</a:t>
            </a:r>
            <a:r>
              <a:rPr sz="3050" spc="-1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true.</a:t>
            </a:r>
            <a:endParaRPr sz="3050">
              <a:latin typeface="Arial"/>
              <a:cs typeface="Arial"/>
            </a:endParaRPr>
          </a:p>
          <a:p>
            <a:pPr marL="419734" indent="-407034">
              <a:lnSpc>
                <a:spcPct val="100000"/>
              </a:lnSpc>
              <a:spcBef>
                <a:spcPts val="940"/>
              </a:spcBef>
              <a:buAutoNum type="alphaLcPeriod"/>
              <a:tabLst>
                <a:tab pos="420370" algn="l"/>
              </a:tabLst>
            </a:pPr>
            <a:r>
              <a:rPr sz="3050" spc="-10" dirty="0">
                <a:latin typeface="Arial"/>
                <a:cs typeface="Arial"/>
              </a:rPr>
              <a:t>If we </a:t>
            </a:r>
            <a:r>
              <a:rPr sz="3050" spc="-5" dirty="0">
                <a:latin typeface="Arial"/>
                <a:cs typeface="Arial"/>
              </a:rPr>
              <a:t>reject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5" dirty="0">
                <a:latin typeface="Arial"/>
                <a:cs typeface="Arial"/>
              </a:rPr>
              <a:t>, </a:t>
            </a:r>
            <a:r>
              <a:rPr sz="3050" spc="-10" dirty="0">
                <a:latin typeface="Arial"/>
                <a:cs typeface="Arial"/>
              </a:rPr>
              <a:t>then we </a:t>
            </a:r>
            <a:r>
              <a:rPr sz="3050" spc="-5" dirty="0">
                <a:latin typeface="Arial"/>
                <a:cs typeface="Arial"/>
              </a:rPr>
              <a:t>conclude </a:t>
            </a:r>
            <a:r>
              <a:rPr sz="3050" spc="-10" dirty="0">
                <a:latin typeface="Arial"/>
                <a:cs typeface="Arial"/>
              </a:rPr>
              <a:t>that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1 </a:t>
            </a:r>
            <a:r>
              <a:rPr sz="3050" spc="-5" dirty="0">
                <a:latin typeface="Arial"/>
                <a:cs typeface="Arial"/>
              </a:rPr>
              <a:t>is</a:t>
            </a:r>
            <a:r>
              <a:rPr sz="3050" spc="1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true.</a:t>
            </a:r>
            <a:endParaRPr sz="3050">
              <a:latin typeface="Arial"/>
              <a:cs typeface="Arial"/>
            </a:endParaRPr>
          </a:p>
          <a:p>
            <a:pPr marL="441325" marR="240029" indent="-428625">
              <a:lnSpc>
                <a:spcPct val="144800"/>
              </a:lnSpc>
              <a:spcBef>
                <a:spcPts val="100"/>
              </a:spcBef>
              <a:buAutoNum type="alphaLcPeriod"/>
              <a:tabLst>
                <a:tab pos="441959" algn="l"/>
              </a:tabLst>
            </a:pPr>
            <a:r>
              <a:rPr sz="3050" spc="-10" dirty="0">
                <a:latin typeface="Arial"/>
                <a:cs typeface="Arial"/>
              </a:rPr>
              <a:t>If we do </a:t>
            </a:r>
            <a:r>
              <a:rPr sz="3050" spc="-5" dirty="0">
                <a:latin typeface="Arial"/>
                <a:cs typeface="Arial"/>
              </a:rPr>
              <a:t>not reject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0 </a:t>
            </a:r>
            <a:r>
              <a:rPr sz="3050" spc="-5" dirty="0">
                <a:latin typeface="Arial"/>
                <a:cs typeface="Arial"/>
              </a:rPr>
              <a:t>, </a:t>
            </a:r>
            <a:r>
              <a:rPr sz="3050" spc="-10" dirty="0">
                <a:latin typeface="Arial"/>
                <a:cs typeface="Arial"/>
              </a:rPr>
              <a:t>then we </a:t>
            </a:r>
            <a:r>
              <a:rPr sz="3050" spc="-5" dirty="0">
                <a:latin typeface="Arial"/>
                <a:cs typeface="Arial"/>
              </a:rPr>
              <a:t>conclude </a:t>
            </a:r>
            <a:r>
              <a:rPr sz="3050" spc="-10" dirty="0">
                <a:latin typeface="Arial"/>
                <a:cs typeface="Arial"/>
              </a:rPr>
              <a:t>that </a:t>
            </a:r>
            <a:r>
              <a:rPr sz="3050" dirty="0">
                <a:latin typeface="Arial"/>
                <a:cs typeface="Arial"/>
              </a:rPr>
              <a:t>H</a:t>
            </a:r>
            <a:r>
              <a:rPr sz="3000" baseline="-30555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is</a:t>
            </a:r>
            <a:r>
              <a:rPr sz="3050" spc="-1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false.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4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9880"/>
            <a:ext cx="8761095" cy="29337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160"/>
              </a:spcBef>
              <a:buAutoNum type="alphaLcParenBoth"/>
              <a:tabLst>
                <a:tab pos="615315" algn="l"/>
              </a:tabLst>
            </a:pPr>
            <a:r>
              <a:rPr sz="3200" spc="-25" dirty="0">
                <a:latin typeface="Arial"/>
                <a:cs typeface="Arial"/>
              </a:rPr>
              <a:t>True.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060"/>
              </a:spcBef>
              <a:buAutoNum type="alphaLcParenBoth"/>
              <a:tabLst>
                <a:tab pos="622935" algn="l"/>
              </a:tabLst>
            </a:pPr>
            <a:r>
              <a:rPr sz="3200" spc="-5" dirty="0">
                <a:latin typeface="Arial"/>
                <a:cs typeface="Arial"/>
              </a:rPr>
              <a:t>False. </a:t>
            </a:r>
            <a:r>
              <a:rPr sz="3200" spc="-30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conclude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H 0 is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plausible.</a:t>
            </a:r>
            <a:endParaRPr sz="3200">
              <a:latin typeface="Arial"/>
              <a:cs typeface="Arial"/>
            </a:endParaRPr>
          </a:p>
          <a:p>
            <a:pPr marL="591820" indent="-579120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592455" algn="l"/>
              </a:tabLst>
            </a:pPr>
            <a:r>
              <a:rPr sz="3200" spc="-25" dirty="0">
                <a:latin typeface="Arial"/>
                <a:cs typeface="Arial"/>
              </a:rPr>
              <a:t>True.</a:t>
            </a:r>
            <a:endParaRPr sz="3200">
              <a:latin typeface="Arial"/>
              <a:cs typeface="Arial"/>
            </a:endParaRPr>
          </a:p>
          <a:p>
            <a:pPr marL="342900" marR="5080" indent="-330200">
              <a:lnSpc>
                <a:spcPts val="3400"/>
              </a:lnSpc>
              <a:spcBef>
                <a:spcPts val="1540"/>
              </a:spcBef>
              <a:buAutoNum type="alphaLcParenBoth"/>
              <a:tabLst>
                <a:tab pos="622935" algn="l"/>
              </a:tabLst>
            </a:pPr>
            <a:r>
              <a:rPr sz="3200" spc="-5" dirty="0">
                <a:latin typeface="Arial"/>
                <a:cs typeface="Arial"/>
              </a:rPr>
              <a:t>False. </a:t>
            </a:r>
            <a:r>
              <a:rPr sz="3200" spc="-30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conclude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H 0 is plausible, and  </a:t>
            </a:r>
            <a:r>
              <a:rPr sz="3200" spc="-5" dirty="0">
                <a:latin typeface="Arial"/>
                <a:cs typeface="Arial"/>
              </a:rPr>
              <a:t>therefore that </a:t>
            </a:r>
            <a:r>
              <a:rPr sz="3200" dirty="0">
                <a:latin typeface="Arial"/>
                <a:cs typeface="Arial"/>
              </a:rPr>
              <a:t>H 1 is plausible as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well.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97964"/>
            <a:ext cx="7201534" cy="44069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900" b="1" dirty="0">
                <a:latin typeface="Arial"/>
                <a:cs typeface="Arial"/>
              </a:rPr>
              <a:t>If </a:t>
            </a:r>
            <a:r>
              <a:rPr sz="2900" b="1" spc="5" dirty="0">
                <a:latin typeface="Arial"/>
                <a:cs typeface="Arial"/>
              </a:rPr>
              <a:t>P = </a:t>
            </a:r>
            <a:r>
              <a:rPr sz="2900" b="1" dirty="0">
                <a:latin typeface="Arial"/>
                <a:cs typeface="Arial"/>
              </a:rPr>
              <a:t>0.01, which is the best</a:t>
            </a:r>
            <a:r>
              <a:rPr sz="2900" b="1" spc="-4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conclusion?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buAutoNum type="romanUcPeriod"/>
              <a:tabLst>
                <a:tab pos="525780" algn="l"/>
                <a:tab pos="527050" algn="l"/>
              </a:tabLst>
            </a:pPr>
            <a:r>
              <a:rPr sz="2900" dirty="0">
                <a:latin typeface="Arial"/>
                <a:cs typeface="Arial"/>
              </a:rPr>
              <a:t>H</a:t>
            </a:r>
            <a:r>
              <a:rPr sz="2925" baseline="-32763" dirty="0">
                <a:latin typeface="Arial"/>
                <a:cs typeface="Arial"/>
              </a:rPr>
              <a:t>0 </a:t>
            </a:r>
            <a:r>
              <a:rPr sz="2900" dirty="0">
                <a:latin typeface="Arial"/>
                <a:cs typeface="Arial"/>
              </a:rPr>
              <a:t>is definitely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false.</a:t>
            </a:r>
            <a:endParaRPr sz="29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162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900" spc="-5" dirty="0">
                <a:latin typeface="Arial"/>
                <a:cs typeface="Arial"/>
              </a:rPr>
              <a:t>H</a:t>
            </a:r>
            <a:r>
              <a:rPr sz="2925" spc="-7" baseline="-32763" dirty="0">
                <a:latin typeface="Arial"/>
                <a:cs typeface="Arial"/>
              </a:rPr>
              <a:t>0 </a:t>
            </a:r>
            <a:r>
              <a:rPr sz="2900" dirty="0">
                <a:latin typeface="Arial"/>
                <a:cs typeface="Arial"/>
              </a:rPr>
              <a:t>is definitely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true.</a:t>
            </a:r>
            <a:endParaRPr sz="2900">
              <a:latin typeface="Arial"/>
              <a:cs typeface="Arial"/>
            </a:endParaRPr>
          </a:p>
          <a:p>
            <a:pPr marL="12700" marR="163830">
              <a:lnSpc>
                <a:spcPct val="146600"/>
              </a:lnSpc>
              <a:spcBef>
                <a:spcPts val="100"/>
              </a:spcBef>
              <a:buAutoNum type="romanUcPeriod"/>
              <a:tabLst>
                <a:tab pos="519430" algn="l"/>
                <a:tab pos="520065" algn="l"/>
                <a:tab pos="567055" algn="l"/>
              </a:tabLst>
            </a:pPr>
            <a:r>
              <a:rPr sz="2900" spc="5" dirty="0">
                <a:latin typeface="Arial"/>
                <a:cs typeface="Arial"/>
              </a:rPr>
              <a:t>There </a:t>
            </a:r>
            <a:r>
              <a:rPr sz="2900" dirty="0">
                <a:latin typeface="Arial"/>
                <a:cs typeface="Arial"/>
              </a:rPr>
              <a:t>is </a:t>
            </a:r>
            <a:r>
              <a:rPr sz="2900" spc="5" dirty="0">
                <a:latin typeface="Arial"/>
                <a:cs typeface="Arial"/>
              </a:rPr>
              <a:t>a 1% </a:t>
            </a:r>
            <a:r>
              <a:rPr sz="2900" dirty="0">
                <a:latin typeface="Arial"/>
                <a:cs typeface="Arial"/>
              </a:rPr>
              <a:t>probability that </a:t>
            </a:r>
            <a:r>
              <a:rPr sz="2900" spc="-5" dirty="0">
                <a:latin typeface="Arial"/>
                <a:cs typeface="Arial"/>
              </a:rPr>
              <a:t>H</a:t>
            </a:r>
            <a:r>
              <a:rPr sz="2925" spc="-7" baseline="-32763" dirty="0">
                <a:latin typeface="Arial"/>
                <a:cs typeface="Arial"/>
              </a:rPr>
              <a:t>0 </a:t>
            </a:r>
            <a:r>
              <a:rPr sz="2900" dirty="0">
                <a:latin typeface="Arial"/>
                <a:cs typeface="Arial"/>
              </a:rPr>
              <a:t>is true.  IV		H</a:t>
            </a:r>
            <a:r>
              <a:rPr sz="2925" baseline="-32763" dirty="0">
                <a:latin typeface="Arial"/>
                <a:cs typeface="Arial"/>
              </a:rPr>
              <a:t>0 </a:t>
            </a:r>
            <a:r>
              <a:rPr sz="2900" spc="5" dirty="0">
                <a:latin typeface="Arial"/>
                <a:cs typeface="Arial"/>
              </a:rPr>
              <a:t>might be </a:t>
            </a:r>
            <a:r>
              <a:rPr sz="2900" dirty="0">
                <a:latin typeface="Arial"/>
                <a:cs typeface="Arial"/>
              </a:rPr>
              <a:t>true, </a:t>
            </a:r>
            <a:r>
              <a:rPr sz="2900" spc="5" dirty="0">
                <a:latin typeface="Arial"/>
                <a:cs typeface="Arial"/>
              </a:rPr>
              <a:t>but </a:t>
            </a:r>
            <a:r>
              <a:rPr sz="2900" spc="-15" dirty="0">
                <a:latin typeface="Arial"/>
                <a:cs typeface="Arial"/>
              </a:rPr>
              <a:t>it’s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-20" dirty="0">
                <a:latin typeface="Arial"/>
                <a:cs typeface="Arial"/>
              </a:rPr>
              <a:t>unlikely.</a:t>
            </a:r>
            <a:endParaRPr sz="2900">
              <a:latin typeface="Arial"/>
              <a:cs typeface="Arial"/>
            </a:endParaRPr>
          </a:p>
          <a:p>
            <a:pPr marL="12700" marR="1136650">
              <a:lnSpc>
                <a:spcPct val="146600"/>
              </a:lnSpc>
              <a:spcBef>
                <a:spcPts val="100"/>
              </a:spcBef>
              <a:tabLst>
                <a:tab pos="567055" algn="l"/>
              </a:tabLst>
            </a:pPr>
            <a:r>
              <a:rPr sz="2900" spc="5" dirty="0">
                <a:latin typeface="Arial"/>
                <a:cs typeface="Arial"/>
              </a:rPr>
              <a:t>V	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25" baseline="-32763" dirty="0">
                <a:latin typeface="Arial"/>
                <a:cs typeface="Arial"/>
              </a:rPr>
              <a:t>0 </a:t>
            </a:r>
            <a:r>
              <a:rPr sz="2900" spc="5" dirty="0">
                <a:latin typeface="Arial"/>
                <a:cs typeface="Arial"/>
              </a:rPr>
              <a:t>might be </a:t>
            </a:r>
            <a:r>
              <a:rPr sz="2900" dirty="0">
                <a:latin typeface="Arial"/>
                <a:cs typeface="Arial"/>
              </a:rPr>
              <a:t>false, </a:t>
            </a:r>
            <a:r>
              <a:rPr sz="2900" spc="5" dirty="0">
                <a:latin typeface="Arial"/>
                <a:cs typeface="Arial"/>
              </a:rPr>
              <a:t>but </a:t>
            </a:r>
            <a:r>
              <a:rPr sz="2900" spc="-15" dirty="0">
                <a:latin typeface="Arial"/>
                <a:cs typeface="Arial"/>
              </a:rPr>
              <a:t>it’s </a:t>
            </a:r>
            <a:r>
              <a:rPr sz="2900" spc="-20" dirty="0">
                <a:latin typeface="Arial"/>
                <a:cs typeface="Arial"/>
              </a:rPr>
              <a:t>unlikely.  </a:t>
            </a:r>
            <a:r>
              <a:rPr sz="2900" spc="5" dirty="0">
                <a:latin typeface="Arial"/>
                <a:cs typeface="Arial"/>
              </a:rPr>
              <a:t>VI	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25" baseline="-32763" dirty="0">
                <a:latin typeface="Arial"/>
                <a:cs typeface="Arial"/>
              </a:rPr>
              <a:t>0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plausible.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5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56079"/>
            <a:ext cx="8895080" cy="19939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latin typeface="Arial"/>
                <a:cs typeface="Arial"/>
              </a:rPr>
              <a:t>(iv). A P-value of </a:t>
            </a:r>
            <a:r>
              <a:rPr sz="3200" spc="-5" dirty="0">
                <a:latin typeface="Arial"/>
                <a:cs typeface="Arial"/>
              </a:rPr>
              <a:t>0.01 </a:t>
            </a:r>
            <a:r>
              <a:rPr sz="3200" dirty="0">
                <a:latin typeface="Arial"/>
                <a:cs typeface="Arial"/>
              </a:rPr>
              <a:t>means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true,</a:t>
            </a:r>
            <a:endParaRPr sz="3200">
              <a:latin typeface="Arial"/>
              <a:cs typeface="Arial"/>
            </a:endParaRPr>
          </a:p>
          <a:p>
            <a:pPr marL="342900" marR="5080">
              <a:lnSpc>
                <a:spcPct val="89800"/>
              </a:lnSpc>
              <a:spcBef>
                <a:spcPts val="850"/>
              </a:spcBef>
            </a:pPr>
            <a:r>
              <a:rPr sz="3200" spc="-5" dirty="0">
                <a:latin typeface="Arial"/>
                <a:cs typeface="Arial"/>
              </a:rPr>
              <a:t>then the </a:t>
            </a:r>
            <a:r>
              <a:rPr sz="3200" dirty="0">
                <a:latin typeface="Arial"/>
                <a:cs typeface="Arial"/>
              </a:rPr>
              <a:t>observed value of </a:t>
            </a:r>
            <a:r>
              <a:rPr sz="3200" spc="-5" dirty="0">
                <a:latin typeface="Arial"/>
                <a:cs typeface="Arial"/>
              </a:rPr>
              <a:t>the test statistic </a:t>
            </a:r>
            <a:r>
              <a:rPr sz="3200" dirty="0">
                <a:latin typeface="Arial"/>
                <a:cs typeface="Arial"/>
              </a:rPr>
              <a:t>was  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most </a:t>
            </a:r>
            <a:r>
              <a:rPr sz="3200" spc="-5" dirty="0">
                <a:latin typeface="Arial"/>
                <a:cs typeface="Arial"/>
              </a:rPr>
              <a:t>extreme </a:t>
            </a:r>
            <a:r>
              <a:rPr sz="3200" dirty="0">
                <a:latin typeface="Arial"/>
                <a:cs typeface="Arial"/>
              </a:rPr>
              <a:t>1% of </a:t>
            </a:r>
            <a:r>
              <a:rPr sz="3200" spc="-5" dirty="0">
                <a:latin typeface="Arial"/>
                <a:cs typeface="Arial"/>
              </a:rPr>
              <a:t>its distribution. This 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30" dirty="0">
                <a:latin typeface="Arial"/>
                <a:cs typeface="Arial"/>
              </a:rPr>
              <a:t>unlikely, </a:t>
            </a:r>
            <a:r>
              <a:rPr sz="3200" dirty="0">
                <a:latin typeface="Arial"/>
                <a:cs typeface="Arial"/>
              </a:rPr>
              <a:t>but not impossible.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79880"/>
            <a:ext cx="8029575" cy="41402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b="1" spc="-5" dirty="0">
                <a:latin typeface="Arial"/>
                <a:cs typeface="Arial"/>
              </a:rPr>
              <a:t>If </a:t>
            </a:r>
            <a:r>
              <a:rPr sz="3200" b="1" dirty="0">
                <a:latin typeface="Arial"/>
                <a:cs typeface="Arial"/>
              </a:rPr>
              <a:t>P = </a:t>
            </a:r>
            <a:r>
              <a:rPr sz="3200" b="1" spc="-5" dirty="0">
                <a:latin typeface="Arial"/>
                <a:cs typeface="Arial"/>
              </a:rPr>
              <a:t>0.50, which is the best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conclusion?</a:t>
            </a:r>
            <a:endParaRPr sz="3200">
              <a:latin typeface="Arial"/>
              <a:cs typeface="Arial"/>
            </a:endParaRPr>
          </a:p>
          <a:p>
            <a:pPr marL="668020" indent="-655320">
              <a:lnSpc>
                <a:spcPct val="100000"/>
              </a:lnSpc>
              <a:spcBef>
                <a:spcPts val="1060"/>
              </a:spcBef>
              <a:buAutoNum type="romanLcPeriod"/>
              <a:tabLst>
                <a:tab pos="667385" algn="l"/>
                <a:tab pos="668655" algn="l"/>
              </a:tabLst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definitely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false.</a:t>
            </a:r>
            <a:endParaRPr sz="3200">
              <a:latin typeface="Arial"/>
              <a:cs typeface="Arial"/>
            </a:endParaRPr>
          </a:p>
          <a:p>
            <a:pPr marL="645160" indent="-632460">
              <a:lnSpc>
                <a:spcPct val="100000"/>
              </a:lnSpc>
              <a:spcBef>
                <a:spcPts val="1760"/>
              </a:spcBef>
              <a:buAutoNum type="romanLcPeriod"/>
              <a:tabLst>
                <a:tab pos="644525" algn="l"/>
                <a:tab pos="645795" algn="l"/>
              </a:tabLst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definitely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true.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636905" algn="l"/>
              </a:tabLst>
            </a:pPr>
            <a:r>
              <a:rPr sz="3200" spc="-5" dirty="0">
                <a:latin typeface="Arial"/>
                <a:cs typeface="Arial"/>
              </a:rPr>
              <a:t>Iii.	There </a:t>
            </a:r>
            <a:r>
              <a:rPr sz="3200" dirty="0">
                <a:latin typeface="Arial"/>
                <a:cs typeface="Arial"/>
              </a:rPr>
              <a:t>is a 50% </a:t>
            </a:r>
            <a:r>
              <a:rPr sz="3200" spc="-5" dirty="0">
                <a:latin typeface="Arial"/>
                <a:cs typeface="Arial"/>
              </a:rPr>
              <a:t>probability that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true.</a:t>
            </a:r>
            <a:endParaRPr sz="3200">
              <a:latin typeface="Arial"/>
              <a:cs typeface="Arial"/>
            </a:endParaRPr>
          </a:p>
          <a:p>
            <a:pPr marL="615315" indent="-602615">
              <a:lnSpc>
                <a:spcPct val="100000"/>
              </a:lnSpc>
              <a:spcBef>
                <a:spcPts val="1760"/>
              </a:spcBef>
              <a:buAutoNum type="romanLcPeriod" startAt="4"/>
              <a:tabLst>
                <a:tab pos="615315" algn="l"/>
                <a:tab pos="615950" algn="l"/>
                <a:tab pos="4868545" algn="l"/>
              </a:tabLst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plausible,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5" dirty="0">
                <a:latin typeface="Arial"/>
                <a:cs typeface="Arial"/>
              </a:rPr>
              <a:t> H</a:t>
            </a:r>
            <a:r>
              <a:rPr sz="3150" spc="7" baseline="-29100" dirty="0">
                <a:latin typeface="Arial"/>
                <a:cs typeface="Arial"/>
              </a:rPr>
              <a:t>1	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false.</a:t>
            </a:r>
            <a:endParaRPr sz="3200">
              <a:latin typeface="Arial"/>
              <a:cs typeface="Arial"/>
            </a:endParaRPr>
          </a:p>
          <a:p>
            <a:pPr marL="636905" indent="-624205">
              <a:lnSpc>
                <a:spcPct val="100000"/>
              </a:lnSpc>
              <a:spcBef>
                <a:spcPts val="1860"/>
              </a:spcBef>
              <a:buAutoNum type="romanLcPeriod" startAt="4"/>
              <a:tabLst>
                <a:tab pos="636905" algn="l"/>
                <a:tab pos="637540" algn="l"/>
              </a:tabLst>
            </a:pPr>
            <a:r>
              <a:rPr sz="3200" spc="-5" dirty="0">
                <a:latin typeface="Arial"/>
                <a:cs typeface="Arial"/>
              </a:rPr>
              <a:t>Both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10" dirty="0">
                <a:latin typeface="Arial"/>
                <a:cs typeface="Arial"/>
              </a:rPr>
              <a:t>H</a:t>
            </a:r>
            <a:r>
              <a:rPr sz="3150" spc="15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plausible.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6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9253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656079"/>
            <a:ext cx="8655685" cy="25273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latin typeface="Arial"/>
                <a:cs typeface="Arial"/>
              </a:rPr>
              <a:t>Option (v) </a:t>
            </a:r>
            <a:r>
              <a:rPr sz="3200" dirty="0">
                <a:latin typeface="Arial"/>
                <a:cs typeface="Arial"/>
              </a:rPr>
              <a:t>A P-value of </a:t>
            </a:r>
            <a:r>
              <a:rPr sz="3200" spc="-5" dirty="0">
                <a:latin typeface="Arial"/>
                <a:cs typeface="Arial"/>
              </a:rPr>
              <a:t>0.50 </a:t>
            </a:r>
            <a:r>
              <a:rPr sz="3200" dirty="0">
                <a:latin typeface="Arial"/>
                <a:cs typeface="Arial"/>
              </a:rPr>
              <a:t>means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</a:t>
            </a:r>
            <a:r>
              <a:rPr sz="3150" spc="-600" baseline="-29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940"/>
              </a:spcBef>
            </a:pPr>
            <a:r>
              <a:rPr sz="3200" spc="-5" dirty="0">
                <a:latin typeface="Arial"/>
                <a:cs typeface="Arial"/>
              </a:rPr>
              <a:t>true, then the </a:t>
            </a:r>
            <a:r>
              <a:rPr sz="3200" dirty="0">
                <a:latin typeface="Arial"/>
                <a:cs typeface="Arial"/>
              </a:rPr>
              <a:t>observed value of </a:t>
            </a:r>
            <a:r>
              <a:rPr sz="3200" spc="-5" dirty="0">
                <a:latin typeface="Arial"/>
                <a:cs typeface="Arial"/>
              </a:rPr>
              <a:t>the test statistic  </a:t>
            </a:r>
            <a:r>
              <a:rPr sz="3200" dirty="0">
                <a:latin typeface="Arial"/>
                <a:cs typeface="Arial"/>
              </a:rPr>
              <a:t>was 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most </a:t>
            </a:r>
            <a:r>
              <a:rPr sz="3200" spc="-5" dirty="0">
                <a:latin typeface="Arial"/>
                <a:cs typeface="Arial"/>
              </a:rPr>
              <a:t>extreme </a:t>
            </a:r>
            <a:r>
              <a:rPr sz="3200" dirty="0">
                <a:latin typeface="Arial"/>
                <a:cs typeface="Arial"/>
              </a:rPr>
              <a:t>50% of </a:t>
            </a:r>
            <a:r>
              <a:rPr sz="3200" spc="-5" dirty="0">
                <a:latin typeface="Arial"/>
                <a:cs typeface="Arial"/>
              </a:rPr>
              <a:t>its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distribution.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</a:pPr>
            <a:r>
              <a:rPr sz="3200" spc="-5" dirty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is not at all unusual, so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plausible.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We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latin typeface="Arial"/>
                <a:cs typeface="Arial"/>
              </a:rPr>
              <a:t>can never conclude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false.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52146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4945379"/>
            <a:ext cx="864806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therefore </a:t>
            </a:r>
            <a:r>
              <a:rPr sz="3200" dirty="0">
                <a:latin typeface="Arial"/>
                <a:cs typeface="Arial"/>
              </a:rPr>
              <a:t>we conclude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is plausible as  well.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603654"/>
            <a:ext cx="8630285" cy="48133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100" b="1" spc="-30" dirty="0">
                <a:latin typeface="Arial"/>
                <a:cs typeface="Arial"/>
              </a:rPr>
              <a:t>True </a:t>
            </a:r>
            <a:r>
              <a:rPr sz="3100" b="1" spc="15" dirty="0">
                <a:latin typeface="Arial"/>
                <a:cs typeface="Arial"/>
              </a:rPr>
              <a:t>or </a:t>
            </a:r>
            <a:r>
              <a:rPr sz="3100" b="1" spc="10" dirty="0">
                <a:latin typeface="Arial"/>
                <a:cs typeface="Arial"/>
              </a:rPr>
              <a:t>false: </a:t>
            </a:r>
            <a:r>
              <a:rPr sz="3100" b="1" spc="5" dirty="0">
                <a:latin typeface="Arial"/>
                <a:cs typeface="Arial"/>
              </a:rPr>
              <a:t>If </a:t>
            </a:r>
            <a:r>
              <a:rPr sz="3100" b="1" spc="20" dirty="0">
                <a:latin typeface="Arial"/>
                <a:cs typeface="Arial"/>
              </a:rPr>
              <a:t>P = </a:t>
            </a:r>
            <a:r>
              <a:rPr sz="3100" b="1" spc="15" dirty="0">
                <a:latin typeface="Arial"/>
                <a:cs typeface="Arial"/>
              </a:rPr>
              <a:t>0.02,</a:t>
            </a:r>
            <a:r>
              <a:rPr sz="3100" b="1" spc="-55" dirty="0">
                <a:latin typeface="Arial"/>
                <a:cs typeface="Arial"/>
              </a:rPr>
              <a:t> </a:t>
            </a:r>
            <a:r>
              <a:rPr sz="3100" b="1" spc="15" dirty="0">
                <a:latin typeface="Arial"/>
                <a:cs typeface="Arial"/>
              </a:rPr>
              <a:t>then</a:t>
            </a:r>
            <a:endParaRPr sz="3100">
              <a:latin typeface="Arial"/>
              <a:cs typeface="Arial"/>
            </a:endParaRPr>
          </a:p>
          <a:p>
            <a:pPr marL="448945" marR="293370" indent="-448945">
              <a:lnSpc>
                <a:spcPct val="126299"/>
              </a:lnSpc>
              <a:spcBef>
                <a:spcPts val="5"/>
              </a:spcBef>
              <a:buAutoNum type="alphaLcPeriod"/>
              <a:tabLst>
                <a:tab pos="448945" algn="l"/>
              </a:tabLst>
            </a:pP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10" dirty="0">
                <a:latin typeface="Arial"/>
                <a:cs typeface="Arial"/>
              </a:rPr>
              <a:t>result is statistically significant </a:t>
            </a:r>
            <a:r>
              <a:rPr sz="3100" spc="15" dirty="0">
                <a:latin typeface="Arial"/>
                <a:cs typeface="Arial"/>
              </a:rPr>
              <a:t>at the </a:t>
            </a:r>
            <a:r>
              <a:rPr sz="3100" spc="25" dirty="0">
                <a:latin typeface="Arial"/>
                <a:cs typeface="Arial"/>
              </a:rPr>
              <a:t>5%  </a:t>
            </a:r>
            <a:r>
              <a:rPr sz="3100" spc="10" dirty="0">
                <a:latin typeface="Arial"/>
                <a:cs typeface="Arial"/>
              </a:rPr>
              <a:t>level.</a:t>
            </a:r>
            <a:endParaRPr sz="3100">
              <a:latin typeface="Arial"/>
              <a:cs typeface="Arial"/>
            </a:endParaRPr>
          </a:p>
          <a:p>
            <a:pPr marL="454659" marR="293370" indent="-441959">
              <a:lnSpc>
                <a:spcPts val="4800"/>
              </a:lnSpc>
              <a:spcBef>
                <a:spcPts val="240"/>
              </a:spcBef>
              <a:buAutoNum type="alphaLcPeriod"/>
              <a:tabLst>
                <a:tab pos="448945" algn="l"/>
              </a:tabLst>
            </a:pP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10" dirty="0">
                <a:latin typeface="Arial"/>
                <a:cs typeface="Arial"/>
              </a:rPr>
              <a:t>result is statistically significant </a:t>
            </a:r>
            <a:r>
              <a:rPr sz="3100" spc="15" dirty="0">
                <a:latin typeface="Arial"/>
                <a:cs typeface="Arial"/>
              </a:rPr>
              <a:t>at the </a:t>
            </a:r>
            <a:r>
              <a:rPr sz="3100" spc="25" dirty="0">
                <a:latin typeface="Arial"/>
                <a:cs typeface="Arial"/>
              </a:rPr>
              <a:t>1%  </a:t>
            </a:r>
            <a:r>
              <a:rPr sz="3100" spc="10" dirty="0">
                <a:latin typeface="Arial"/>
                <a:cs typeface="Arial"/>
              </a:rPr>
              <a:t>level.</a:t>
            </a:r>
            <a:endParaRPr sz="31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426084" algn="l"/>
              </a:tabLst>
            </a:pP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10" dirty="0">
                <a:latin typeface="Arial"/>
                <a:cs typeface="Arial"/>
              </a:rPr>
              <a:t>null </a:t>
            </a:r>
            <a:r>
              <a:rPr sz="3100" spc="15" dirty="0">
                <a:latin typeface="Arial"/>
                <a:cs typeface="Arial"/>
              </a:rPr>
              <a:t>hypothesis </a:t>
            </a:r>
            <a:r>
              <a:rPr sz="3100" spc="10" dirty="0">
                <a:latin typeface="Arial"/>
                <a:cs typeface="Arial"/>
              </a:rPr>
              <a:t>is </a:t>
            </a:r>
            <a:r>
              <a:rPr sz="3100" spc="15" dirty="0">
                <a:latin typeface="Arial"/>
                <a:cs typeface="Arial"/>
              </a:rPr>
              <a:t>rejected at the </a:t>
            </a:r>
            <a:r>
              <a:rPr sz="3100" spc="25" dirty="0">
                <a:latin typeface="Arial"/>
                <a:cs typeface="Arial"/>
              </a:rPr>
              <a:t>5%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level.</a:t>
            </a:r>
            <a:endParaRPr sz="3100">
              <a:latin typeface="Arial"/>
              <a:cs typeface="Arial"/>
            </a:endParaRPr>
          </a:p>
          <a:p>
            <a:pPr marL="448945" marR="1022985" indent="-448945">
              <a:lnSpc>
                <a:spcPct val="126299"/>
              </a:lnSpc>
              <a:buAutoNum type="alphaLcPeriod"/>
              <a:tabLst>
                <a:tab pos="448945" algn="l"/>
              </a:tabLst>
            </a:pP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10" dirty="0">
                <a:latin typeface="Arial"/>
                <a:cs typeface="Arial"/>
              </a:rPr>
              <a:t>null </a:t>
            </a:r>
            <a:r>
              <a:rPr sz="3100" spc="15" dirty="0">
                <a:latin typeface="Arial"/>
                <a:cs typeface="Arial"/>
              </a:rPr>
              <a:t>hypothesis </a:t>
            </a:r>
            <a:r>
              <a:rPr sz="3100" spc="10" dirty="0">
                <a:latin typeface="Arial"/>
                <a:cs typeface="Arial"/>
              </a:rPr>
              <a:t>is </a:t>
            </a:r>
            <a:r>
              <a:rPr sz="3100" spc="15" dirty="0">
                <a:latin typeface="Arial"/>
                <a:cs typeface="Arial"/>
              </a:rPr>
              <a:t>rejected at the</a:t>
            </a:r>
            <a:r>
              <a:rPr sz="3100" spc="-70" dirty="0">
                <a:latin typeface="Arial"/>
                <a:cs typeface="Arial"/>
              </a:rPr>
              <a:t> </a:t>
            </a:r>
            <a:r>
              <a:rPr sz="3100" spc="25" dirty="0">
                <a:latin typeface="Arial"/>
                <a:cs typeface="Arial"/>
              </a:rPr>
              <a:t>1%  </a:t>
            </a:r>
            <a:r>
              <a:rPr sz="3100" spc="10" dirty="0">
                <a:latin typeface="Arial"/>
                <a:cs typeface="Arial"/>
              </a:rPr>
              <a:t>level.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7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8564"/>
            <a:ext cx="8904605" cy="43745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marR="845819" indent="-330200">
              <a:lnSpc>
                <a:spcPts val="2600"/>
              </a:lnSpc>
              <a:spcBef>
                <a:spcPts val="385"/>
              </a:spcBef>
              <a:buAutoNum type="alphaLcParenBoth"/>
              <a:tabLst>
                <a:tab pos="464184" algn="l"/>
              </a:tabLst>
            </a:pPr>
            <a:r>
              <a:rPr sz="2350" b="1" spc="-20" dirty="0">
                <a:latin typeface="Arial"/>
                <a:cs typeface="Arial"/>
              </a:rPr>
              <a:t>True. </a:t>
            </a:r>
            <a:r>
              <a:rPr sz="2350" b="1" spc="5" dirty="0">
                <a:latin typeface="Arial"/>
                <a:cs typeface="Arial"/>
              </a:rPr>
              <a:t>The result is statistically significant at any level  greater than or equal to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2%.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lphaLcParenBoth"/>
            </a:pPr>
            <a:endParaRPr sz="2600">
              <a:latin typeface="Times New Roman"/>
              <a:cs typeface="Times New Roman"/>
            </a:endParaRPr>
          </a:p>
          <a:p>
            <a:pPr marL="342900" marR="5080" indent="-330200">
              <a:lnSpc>
                <a:spcPts val="2500"/>
              </a:lnSpc>
              <a:spcBef>
                <a:spcPts val="1590"/>
              </a:spcBef>
              <a:buAutoNum type="alphaLcParenBoth"/>
              <a:tabLst>
                <a:tab pos="464184" algn="l"/>
              </a:tabLst>
            </a:pPr>
            <a:r>
              <a:rPr sz="2350" spc="5" dirty="0">
                <a:latin typeface="Arial"/>
                <a:cs typeface="Arial"/>
              </a:rPr>
              <a:t>False. </a:t>
            </a:r>
            <a:r>
              <a:rPr sz="2350" spc="10" dirty="0">
                <a:latin typeface="Arial"/>
                <a:cs typeface="Arial"/>
              </a:rPr>
              <a:t>P &gt; </a:t>
            </a:r>
            <a:r>
              <a:rPr sz="2350" spc="5" dirty="0">
                <a:latin typeface="Arial"/>
                <a:cs typeface="Arial"/>
              </a:rPr>
              <a:t>0.01, so the result is not statistically significant at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the  </a:t>
            </a:r>
            <a:r>
              <a:rPr sz="2350" spc="10" dirty="0">
                <a:latin typeface="Arial"/>
                <a:cs typeface="Arial"/>
              </a:rPr>
              <a:t>1%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level.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lphaLcParenBoth"/>
            </a:pPr>
            <a:endParaRPr sz="2600">
              <a:latin typeface="Times New Roman"/>
              <a:cs typeface="Times New Roman"/>
            </a:endParaRPr>
          </a:p>
          <a:p>
            <a:pPr marL="342900" marR="426720" indent="-330200">
              <a:lnSpc>
                <a:spcPts val="2500"/>
              </a:lnSpc>
              <a:spcBef>
                <a:spcPts val="1610"/>
              </a:spcBef>
              <a:buAutoNum type="alphaLcParenBoth"/>
              <a:tabLst>
                <a:tab pos="464184" algn="l"/>
              </a:tabLst>
            </a:pPr>
            <a:r>
              <a:rPr sz="2350" b="1" spc="-20" dirty="0">
                <a:latin typeface="Arial"/>
                <a:cs typeface="Arial"/>
              </a:rPr>
              <a:t>True. </a:t>
            </a:r>
            <a:r>
              <a:rPr sz="2350" b="1" spc="5" dirty="0">
                <a:latin typeface="Arial"/>
                <a:cs typeface="Arial"/>
              </a:rPr>
              <a:t>The </a:t>
            </a:r>
            <a:r>
              <a:rPr sz="2350" b="1" dirty="0">
                <a:latin typeface="Arial"/>
                <a:cs typeface="Arial"/>
              </a:rPr>
              <a:t>null </a:t>
            </a:r>
            <a:r>
              <a:rPr sz="2350" b="1" spc="5" dirty="0">
                <a:latin typeface="Arial"/>
                <a:cs typeface="Arial"/>
              </a:rPr>
              <a:t>hypothesis is rejected at any level greater  than or equal to</a:t>
            </a:r>
            <a:r>
              <a:rPr sz="2350" b="1" spc="-15" dirty="0">
                <a:latin typeface="Arial"/>
                <a:cs typeface="Arial"/>
              </a:rPr>
              <a:t> </a:t>
            </a:r>
            <a:r>
              <a:rPr sz="2350" b="1" spc="10" dirty="0">
                <a:latin typeface="Arial"/>
                <a:cs typeface="Arial"/>
              </a:rPr>
              <a:t>2%.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lphaLcParenBoth"/>
            </a:pPr>
            <a:endParaRPr sz="2600">
              <a:latin typeface="Times New Roman"/>
              <a:cs typeface="Times New Roman"/>
            </a:endParaRPr>
          </a:p>
          <a:p>
            <a:pPr marL="342900" marR="37465" indent="-330200">
              <a:lnSpc>
                <a:spcPts val="2500"/>
              </a:lnSpc>
              <a:spcBef>
                <a:spcPts val="1610"/>
              </a:spcBef>
              <a:buAutoNum type="alphaLcParenBoth"/>
              <a:tabLst>
                <a:tab pos="464184" algn="l"/>
              </a:tabLst>
            </a:pPr>
            <a:r>
              <a:rPr sz="2350" spc="5" dirty="0">
                <a:latin typeface="Arial"/>
                <a:cs typeface="Arial"/>
              </a:rPr>
              <a:t>False. </a:t>
            </a:r>
            <a:r>
              <a:rPr sz="2350" spc="10" dirty="0">
                <a:latin typeface="Arial"/>
                <a:cs typeface="Arial"/>
              </a:rPr>
              <a:t>P &gt; </a:t>
            </a:r>
            <a:r>
              <a:rPr sz="2350" spc="5" dirty="0">
                <a:latin typeface="Arial"/>
                <a:cs typeface="Arial"/>
              </a:rPr>
              <a:t>0.01, so the null hypothesis is not rejected at the </a:t>
            </a:r>
            <a:r>
              <a:rPr sz="2350" spc="10" dirty="0">
                <a:latin typeface="Arial"/>
                <a:cs typeface="Arial"/>
              </a:rPr>
              <a:t>1%  </a:t>
            </a:r>
            <a:r>
              <a:rPr sz="2350" spc="5" dirty="0">
                <a:latin typeface="Arial"/>
                <a:cs typeface="Arial"/>
              </a:rPr>
              <a:t>level.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28723"/>
            <a:ext cx="556704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20" dirty="0">
                <a:latin typeface="Arial"/>
                <a:cs typeface="Arial"/>
              </a:rPr>
              <a:t>George </a:t>
            </a:r>
            <a:r>
              <a:rPr sz="2650" spc="15" dirty="0">
                <a:latin typeface="Arial"/>
                <a:cs typeface="Arial"/>
              </a:rPr>
              <a:t>performed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hypothesis</a:t>
            </a:r>
            <a:r>
              <a:rPr sz="2650" spc="-40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test.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3736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8943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1389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2125675"/>
            <a:ext cx="8540115" cy="26797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50" spc="15" dirty="0">
                <a:latin typeface="Arial"/>
                <a:cs typeface="Arial"/>
              </a:rPr>
              <a:t>Luis </a:t>
            </a:r>
            <a:r>
              <a:rPr sz="2650" spc="20" dirty="0">
                <a:latin typeface="Arial"/>
                <a:cs typeface="Arial"/>
              </a:rPr>
              <a:t>checked </a:t>
            </a:r>
            <a:r>
              <a:rPr sz="2650" spc="10" dirty="0">
                <a:latin typeface="Arial"/>
                <a:cs typeface="Arial"/>
              </a:rPr>
              <a:t>George’s </a:t>
            </a:r>
            <a:r>
              <a:rPr sz="2650" spc="20" dirty="0">
                <a:latin typeface="Arial"/>
                <a:cs typeface="Arial"/>
              </a:rPr>
              <a:t>work by </a:t>
            </a:r>
            <a:r>
              <a:rPr sz="2650" spc="15" dirty="0">
                <a:latin typeface="Arial"/>
                <a:cs typeface="Arial"/>
              </a:rPr>
              <a:t>redoing the</a:t>
            </a:r>
            <a:r>
              <a:rPr sz="2650" spc="-65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calculations.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1250"/>
              </a:spcBef>
            </a:pPr>
            <a:r>
              <a:rPr sz="2650" spc="15" dirty="0">
                <a:latin typeface="Arial"/>
                <a:cs typeface="Arial"/>
              </a:rPr>
              <a:t>Both </a:t>
            </a:r>
            <a:r>
              <a:rPr sz="2650" spc="20" dirty="0">
                <a:latin typeface="Arial"/>
                <a:cs typeface="Arial"/>
              </a:rPr>
              <a:t>George and </a:t>
            </a:r>
            <a:r>
              <a:rPr sz="2650" spc="15" dirty="0">
                <a:latin typeface="Arial"/>
                <a:cs typeface="Arial"/>
              </a:rPr>
              <a:t>Luis agree </a:t>
            </a:r>
            <a:r>
              <a:rPr sz="2650" spc="10" dirty="0">
                <a:latin typeface="Arial"/>
                <a:cs typeface="Arial"/>
              </a:rPr>
              <a:t>that </a:t>
            </a:r>
            <a:r>
              <a:rPr sz="2650" spc="15" dirty="0">
                <a:latin typeface="Arial"/>
                <a:cs typeface="Arial"/>
              </a:rPr>
              <a:t>the result </a:t>
            </a:r>
            <a:r>
              <a:rPr sz="2650" spc="20" dirty="0">
                <a:latin typeface="Arial"/>
                <a:cs typeface="Arial"/>
              </a:rPr>
              <a:t>was  </a:t>
            </a:r>
            <a:r>
              <a:rPr sz="2650" spc="10" dirty="0">
                <a:latin typeface="Arial"/>
                <a:cs typeface="Arial"/>
              </a:rPr>
              <a:t>statistically significant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25" dirty="0">
                <a:latin typeface="Arial"/>
                <a:cs typeface="Arial"/>
              </a:rPr>
              <a:t>5% </a:t>
            </a:r>
            <a:r>
              <a:rPr sz="2650" spc="10" dirty="0">
                <a:latin typeface="Arial"/>
                <a:cs typeface="Arial"/>
              </a:rPr>
              <a:t>level, </a:t>
            </a:r>
            <a:r>
              <a:rPr sz="2650" spc="15" dirty="0">
                <a:latin typeface="Arial"/>
                <a:cs typeface="Arial"/>
              </a:rPr>
              <a:t>but they got </a:t>
            </a:r>
            <a:r>
              <a:rPr sz="2650" spc="5" dirty="0">
                <a:latin typeface="Arial"/>
                <a:cs typeface="Arial"/>
              </a:rPr>
              <a:t>different  </a:t>
            </a:r>
            <a:r>
              <a:rPr sz="2650" spc="15" dirty="0">
                <a:latin typeface="Arial"/>
                <a:cs typeface="Arial"/>
              </a:rPr>
              <a:t>P-values.</a:t>
            </a:r>
            <a:endParaRPr sz="2650">
              <a:latin typeface="Arial"/>
              <a:cs typeface="Arial"/>
            </a:endParaRPr>
          </a:p>
          <a:p>
            <a:pPr marL="12700" marR="263525">
              <a:lnSpc>
                <a:spcPts val="2900"/>
              </a:lnSpc>
              <a:spcBef>
                <a:spcPts val="1100"/>
              </a:spcBef>
            </a:pPr>
            <a:r>
              <a:rPr sz="2650" spc="20" dirty="0">
                <a:latin typeface="Arial"/>
                <a:cs typeface="Arial"/>
              </a:rPr>
              <a:t>George </a:t>
            </a:r>
            <a:r>
              <a:rPr sz="2650" spc="15" dirty="0">
                <a:latin typeface="Arial"/>
                <a:cs typeface="Arial"/>
              </a:rPr>
              <a:t>got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P-value of 0.20 </a:t>
            </a:r>
            <a:r>
              <a:rPr sz="2650" spc="20" dirty="0">
                <a:latin typeface="Arial"/>
                <a:cs typeface="Arial"/>
              </a:rPr>
              <a:t>and </a:t>
            </a:r>
            <a:r>
              <a:rPr sz="2650" spc="15" dirty="0">
                <a:latin typeface="Arial"/>
                <a:cs typeface="Arial"/>
              </a:rPr>
              <a:t>Luis got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P-value</a:t>
            </a:r>
            <a:r>
              <a:rPr sz="2650" spc="-7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of  </a:t>
            </a:r>
            <a:r>
              <a:rPr sz="2650" spc="10" dirty="0">
                <a:latin typeface="Arial"/>
                <a:cs typeface="Arial"/>
              </a:rPr>
              <a:t>0.02.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4779975"/>
            <a:ext cx="8910320" cy="10668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10845" indent="-398145">
              <a:lnSpc>
                <a:spcPct val="100000"/>
              </a:lnSpc>
              <a:spcBef>
                <a:spcPts val="1010"/>
              </a:spcBef>
              <a:buAutoNum type="alphaLcParenR"/>
              <a:tabLst>
                <a:tab pos="411480" algn="l"/>
              </a:tabLst>
            </a:pP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5" dirty="0">
                <a:latin typeface="Arial"/>
                <a:cs typeface="Arial"/>
              </a:rPr>
              <a:t>it </a:t>
            </a:r>
            <a:r>
              <a:rPr sz="2650" b="1" spc="15" dirty="0">
                <a:latin typeface="Arial"/>
                <a:cs typeface="Arial"/>
              </a:rPr>
              <a:t>possible that </a:t>
            </a:r>
            <a:r>
              <a:rPr sz="2650" b="1" spc="5" dirty="0">
                <a:latin typeface="Arial"/>
                <a:cs typeface="Arial"/>
              </a:rPr>
              <a:t>George’s </a:t>
            </a:r>
            <a:r>
              <a:rPr sz="2650" b="1" spc="15" dirty="0">
                <a:latin typeface="Arial"/>
                <a:cs typeface="Arial"/>
              </a:rPr>
              <a:t>work </a:t>
            </a: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15" dirty="0">
                <a:latin typeface="Arial"/>
                <a:cs typeface="Arial"/>
              </a:rPr>
              <a:t>correct?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Explain.</a:t>
            </a:r>
            <a:endParaRPr sz="2650">
              <a:latin typeface="Arial"/>
              <a:cs typeface="Arial"/>
            </a:endParaRPr>
          </a:p>
          <a:p>
            <a:pPr marL="429259" indent="-416559">
              <a:lnSpc>
                <a:spcPct val="100000"/>
              </a:lnSpc>
              <a:spcBef>
                <a:spcPts val="919"/>
              </a:spcBef>
              <a:buAutoNum type="alphaLcParenR"/>
              <a:tabLst>
                <a:tab pos="429895" algn="l"/>
              </a:tabLst>
            </a:pP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5" dirty="0">
                <a:latin typeface="Arial"/>
                <a:cs typeface="Arial"/>
              </a:rPr>
              <a:t>it </a:t>
            </a:r>
            <a:r>
              <a:rPr sz="2650" b="1" spc="15" dirty="0">
                <a:latin typeface="Arial"/>
                <a:cs typeface="Arial"/>
              </a:rPr>
              <a:t>possible that </a:t>
            </a:r>
            <a:r>
              <a:rPr sz="2650" b="1" spc="-5" dirty="0">
                <a:latin typeface="Arial"/>
                <a:cs typeface="Arial"/>
              </a:rPr>
              <a:t>Luis’s </a:t>
            </a:r>
            <a:r>
              <a:rPr sz="2650" b="1" spc="15" dirty="0">
                <a:latin typeface="Arial"/>
                <a:cs typeface="Arial"/>
              </a:rPr>
              <a:t>work </a:t>
            </a: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15" dirty="0">
                <a:latin typeface="Arial"/>
                <a:cs typeface="Arial"/>
              </a:rPr>
              <a:t>correct? Explain.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8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971280" cy="26212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  <a:buAutoNum type="alphaLcParenBoth"/>
              <a:tabLst>
                <a:tab pos="622935" algn="l"/>
              </a:tabLst>
            </a:pPr>
            <a:r>
              <a:rPr sz="3200" dirty="0">
                <a:latin typeface="Arial"/>
                <a:cs typeface="Arial"/>
              </a:rPr>
              <a:t>No. </a:t>
            </a: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dirty="0">
                <a:latin typeface="Arial"/>
                <a:cs typeface="Arial"/>
              </a:rPr>
              <a:t>P-value is </a:t>
            </a:r>
            <a:r>
              <a:rPr sz="3200" spc="-5" dirty="0">
                <a:latin typeface="Arial"/>
                <a:cs typeface="Arial"/>
              </a:rPr>
              <a:t>0.20, then the </a:t>
            </a:r>
            <a:r>
              <a:rPr sz="3200" dirty="0">
                <a:latin typeface="Arial"/>
                <a:cs typeface="Arial"/>
              </a:rPr>
              <a:t>result is not  </a:t>
            </a:r>
            <a:r>
              <a:rPr sz="3200" spc="-5" dirty="0">
                <a:latin typeface="Arial"/>
                <a:cs typeface="Arial"/>
              </a:rPr>
              <a:t>statistically significant </a:t>
            </a:r>
            <a:r>
              <a:rPr sz="3200" dirty="0">
                <a:latin typeface="Arial"/>
                <a:cs typeface="Arial"/>
              </a:rPr>
              <a:t>at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5% level.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lphaLcParenBoth"/>
            </a:pPr>
            <a:endParaRPr sz="3600">
              <a:latin typeface="Times New Roman"/>
              <a:cs typeface="Times New Roman"/>
            </a:endParaRPr>
          </a:p>
          <a:p>
            <a:pPr marL="342900" marR="546735" indent="-330200">
              <a:lnSpc>
                <a:spcPts val="3400"/>
              </a:lnSpc>
              <a:spcBef>
                <a:spcPts val="2140"/>
              </a:spcBef>
              <a:buAutoNum type="alphaLcParenBoth"/>
              <a:tabLst>
                <a:tab pos="615315" algn="l"/>
              </a:tabLst>
            </a:pPr>
            <a:r>
              <a:rPr sz="3200" spc="-75" dirty="0">
                <a:latin typeface="Arial"/>
                <a:cs typeface="Arial"/>
              </a:rPr>
              <a:t>Yes. </a:t>
            </a: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dirty="0">
                <a:latin typeface="Arial"/>
                <a:cs typeface="Arial"/>
              </a:rPr>
              <a:t>P-value is </a:t>
            </a:r>
            <a:r>
              <a:rPr sz="3200" spc="-5" dirty="0">
                <a:latin typeface="Arial"/>
                <a:cs typeface="Arial"/>
              </a:rPr>
              <a:t>0.02, then the </a:t>
            </a:r>
            <a:r>
              <a:rPr sz="3200" dirty="0">
                <a:latin typeface="Arial"/>
                <a:cs typeface="Arial"/>
              </a:rPr>
              <a:t>result is  </a:t>
            </a:r>
            <a:r>
              <a:rPr sz="3200" spc="-5" dirty="0">
                <a:latin typeface="Arial"/>
                <a:cs typeface="Arial"/>
              </a:rPr>
              <a:t>statistically significant </a:t>
            </a:r>
            <a:r>
              <a:rPr sz="3200" dirty="0">
                <a:latin typeface="Arial"/>
                <a:cs typeface="Arial"/>
              </a:rPr>
              <a:t>at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5% level.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469900"/>
            <a:ext cx="6442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4505" algn="l"/>
                <a:tab pos="5818505" algn="l"/>
              </a:tabLst>
            </a:pPr>
            <a:r>
              <a:rPr spc="-5" dirty="0"/>
              <a:t>Guid</a:t>
            </a:r>
            <a:r>
              <a:rPr dirty="0"/>
              <a:t>e</a:t>
            </a:r>
            <a:r>
              <a:rPr spc="-5" dirty="0"/>
              <a:t>lin</a:t>
            </a:r>
            <a:r>
              <a:rPr dirty="0"/>
              <a:t>es	to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hoo</a:t>
            </a:r>
            <a:r>
              <a:rPr dirty="0"/>
              <a:t>se	H</a:t>
            </a:r>
            <a:r>
              <a:rPr sz="4350" spc="22" baseline="-28735" dirty="0"/>
              <a:t>0</a:t>
            </a:r>
            <a:endParaRPr sz="4350" baseline="-28735"/>
          </a:p>
        </p:txBody>
      </p:sp>
      <p:sp>
        <p:nvSpPr>
          <p:cNvPr id="3" name="object 3"/>
          <p:cNvSpPr txBox="1"/>
          <p:nvPr/>
        </p:nvSpPr>
        <p:spPr>
          <a:xfrm>
            <a:off x="596900" y="1717548"/>
            <a:ext cx="718693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5" dirty="0">
                <a:latin typeface="Arial"/>
                <a:cs typeface="Arial"/>
              </a:rPr>
              <a:t>Null </a:t>
            </a:r>
            <a:r>
              <a:rPr sz="2950" b="1" spc="10" dirty="0">
                <a:latin typeface="Arial"/>
                <a:cs typeface="Arial"/>
              </a:rPr>
              <a:t>Hypotheis </a:t>
            </a:r>
            <a:r>
              <a:rPr sz="2950" b="1" spc="5" dirty="0">
                <a:latin typeface="Arial"/>
                <a:cs typeface="Arial"/>
              </a:rPr>
              <a:t>is </a:t>
            </a:r>
            <a:r>
              <a:rPr sz="2950" b="1" spc="10" dirty="0">
                <a:latin typeface="Arial"/>
                <a:cs typeface="Arial"/>
              </a:rPr>
              <a:t>chosen as</a:t>
            </a:r>
            <a:r>
              <a:rPr sz="2950" b="1" spc="-20" dirty="0"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something: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4334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3986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39701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3417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2289048"/>
            <a:ext cx="8598535" cy="37941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1414780">
              <a:lnSpc>
                <a:spcPts val="3100"/>
              </a:lnSpc>
              <a:spcBef>
                <a:spcPts val="595"/>
              </a:spcBef>
            </a:pPr>
            <a:r>
              <a:rPr sz="2950" spc="10" dirty="0">
                <a:latin typeface="Arial"/>
                <a:cs typeface="Arial"/>
              </a:rPr>
              <a:t>Which the </a:t>
            </a:r>
            <a:r>
              <a:rPr sz="2950" spc="5" dirty="0">
                <a:latin typeface="Arial"/>
                <a:cs typeface="Arial"/>
              </a:rPr>
              <a:t>scientists </a:t>
            </a:r>
            <a:r>
              <a:rPr sz="2950" spc="10" dirty="0">
                <a:latin typeface="Arial"/>
                <a:cs typeface="Arial"/>
              </a:rPr>
              <a:t>or </a:t>
            </a:r>
            <a:r>
              <a:rPr sz="2950" spc="5" dirty="0">
                <a:latin typeface="Arial"/>
                <a:cs typeface="Arial"/>
              </a:rPr>
              <a:t>statisticians </a:t>
            </a:r>
            <a:r>
              <a:rPr sz="2950" spc="10" dirty="0">
                <a:latin typeface="Arial"/>
                <a:cs typeface="Arial"/>
              </a:rPr>
              <a:t>want </a:t>
            </a:r>
            <a:r>
              <a:rPr sz="2950" spc="5" dirty="0">
                <a:latin typeface="Arial"/>
                <a:cs typeface="Arial"/>
              </a:rPr>
              <a:t>to  </a:t>
            </a:r>
            <a:r>
              <a:rPr sz="2950" spc="10" dirty="0">
                <a:latin typeface="Arial"/>
                <a:cs typeface="Arial"/>
              </a:rPr>
              <a:t>disprove or</a:t>
            </a:r>
            <a:r>
              <a:rPr sz="2950" spc="-5" dirty="0">
                <a:latin typeface="Arial"/>
                <a:cs typeface="Arial"/>
              </a:rPr>
              <a:t> </a:t>
            </a:r>
            <a:r>
              <a:rPr sz="2950" spc="-20" dirty="0">
                <a:latin typeface="Arial"/>
                <a:cs typeface="Arial"/>
              </a:rPr>
              <a:t>nullify.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950" spc="10" dirty="0">
                <a:latin typeface="Arial"/>
                <a:cs typeface="Arial"/>
              </a:rPr>
              <a:t>Or </a:t>
            </a: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10" dirty="0">
                <a:latin typeface="Arial"/>
                <a:cs typeface="Arial"/>
              </a:rPr>
              <a:t>an accepted</a:t>
            </a:r>
            <a:r>
              <a:rPr sz="2950" spc="-1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fact.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89000"/>
              </a:lnSpc>
              <a:spcBef>
                <a:spcPts val="1350"/>
              </a:spcBef>
            </a:pPr>
            <a:r>
              <a:rPr sz="2950" spc="10" dirty="0">
                <a:latin typeface="Arial"/>
                <a:cs typeface="Arial"/>
              </a:rPr>
              <a:t>Lack of a </a:t>
            </a:r>
            <a:r>
              <a:rPr sz="2950" spc="5" dirty="0">
                <a:latin typeface="Arial"/>
                <a:cs typeface="Arial"/>
              </a:rPr>
              <a:t>difference : </a:t>
            </a:r>
            <a:r>
              <a:rPr sz="2950" dirty="0">
                <a:latin typeface="Arial"/>
                <a:cs typeface="Arial"/>
              </a:rPr>
              <a:t>It </a:t>
            </a:r>
            <a:r>
              <a:rPr sz="2950" spc="10" dirty="0">
                <a:latin typeface="Arial"/>
                <a:cs typeface="Arial"/>
              </a:rPr>
              <a:t>just says with and without  modification the results are the same(</a:t>
            </a:r>
            <a:r>
              <a:rPr sz="2950" b="1" spc="10" dirty="0">
                <a:latin typeface="Arial"/>
                <a:cs typeface="Arial"/>
              </a:rPr>
              <a:t>no  difference</a:t>
            </a:r>
            <a:r>
              <a:rPr sz="2950" spc="10" dirty="0">
                <a:latin typeface="Arial"/>
                <a:cs typeface="Arial"/>
              </a:rPr>
              <a:t>). There's </a:t>
            </a:r>
            <a:r>
              <a:rPr sz="2950" b="1" spc="10" dirty="0">
                <a:latin typeface="Arial"/>
                <a:cs typeface="Arial"/>
              </a:rPr>
              <a:t>no effect </a:t>
            </a:r>
            <a:r>
              <a:rPr sz="2950" spc="10" dirty="0">
                <a:latin typeface="Arial"/>
                <a:cs typeface="Arial"/>
              </a:rPr>
              <a:t>of making a</a:t>
            </a:r>
            <a:r>
              <a:rPr sz="2950" spc="-11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change.</a:t>
            </a:r>
            <a:endParaRPr sz="2950">
              <a:latin typeface="Arial"/>
              <a:cs typeface="Arial"/>
            </a:endParaRPr>
          </a:p>
          <a:p>
            <a:pPr marL="12700" marR="259079">
              <a:lnSpc>
                <a:spcPts val="3200"/>
              </a:lnSpc>
              <a:spcBef>
                <a:spcPts val="1350"/>
              </a:spcBef>
            </a:pPr>
            <a:r>
              <a:rPr sz="2950" dirty="0">
                <a:latin typeface="Arial"/>
                <a:cs typeface="Arial"/>
              </a:rPr>
              <a:t>It </a:t>
            </a:r>
            <a:r>
              <a:rPr sz="2950" spc="10" dirty="0">
                <a:latin typeface="Arial"/>
                <a:cs typeface="Arial"/>
              </a:rPr>
              <a:t>says whatever the sample </a:t>
            </a:r>
            <a:r>
              <a:rPr sz="2950" spc="5" dirty="0">
                <a:latin typeface="Arial"/>
                <a:cs typeface="Arial"/>
              </a:rPr>
              <a:t>is </a:t>
            </a:r>
            <a:r>
              <a:rPr sz="2950" spc="10" dirty="0">
                <a:latin typeface="Arial"/>
                <a:cs typeface="Arial"/>
              </a:rPr>
              <a:t>saying or depicting  </a:t>
            </a:r>
            <a:r>
              <a:rPr sz="2950" spc="5" dirty="0">
                <a:latin typeface="Arial"/>
                <a:cs typeface="Arial"/>
              </a:rPr>
              <a:t>is</a:t>
            </a:r>
            <a:r>
              <a:rPr sz="295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misleading.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74367"/>
            <a:ext cx="8939530" cy="8356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30200" marR="5080" indent="-317500">
              <a:lnSpc>
                <a:spcPts val="3000"/>
              </a:lnSpc>
              <a:spcBef>
                <a:spcPts val="515"/>
              </a:spcBef>
            </a:pPr>
            <a:r>
              <a:rPr sz="2800" spc="5" dirty="0">
                <a:latin typeface="Arial"/>
                <a:cs typeface="Arial"/>
              </a:rPr>
              <a:t>Let µ be the radiation level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which a radiation worker is  exposed during the course of 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year.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6363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588767"/>
            <a:ext cx="8355965" cy="21310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2100" marR="24765" indent="-279400">
              <a:lnSpc>
                <a:spcPts val="3000"/>
              </a:lnSpc>
              <a:spcBef>
                <a:spcPts val="515"/>
              </a:spcBef>
              <a:buSzPct val="44642"/>
              <a:buFont typeface="Trebuchet MS"/>
              <a:buChar char="●"/>
              <a:tabLst>
                <a:tab pos="292100" algn="l"/>
              </a:tabLst>
            </a:pPr>
            <a:r>
              <a:rPr sz="2800" spc="5" dirty="0">
                <a:latin typeface="Arial"/>
                <a:cs typeface="Arial"/>
              </a:rPr>
              <a:t>The Environmental Protection Agency has set the  maximum safe level of exposure at 5 rem per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year.</a:t>
            </a:r>
            <a:endParaRPr sz="2800">
              <a:latin typeface="Arial"/>
              <a:cs typeface="Arial"/>
            </a:endParaRPr>
          </a:p>
          <a:p>
            <a:pPr marL="292100" marR="5080">
              <a:lnSpc>
                <a:spcPts val="3000"/>
              </a:lnSpc>
              <a:spcBef>
                <a:spcPts val="1200"/>
              </a:spcBef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5" dirty="0">
                <a:latin typeface="Arial"/>
                <a:cs typeface="Arial"/>
              </a:rPr>
              <a:t>a hypothesis test is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be performed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determine  whether a work-place is safe, </a:t>
            </a:r>
            <a:r>
              <a:rPr sz="2800" b="1" spc="5" dirty="0">
                <a:latin typeface="Arial"/>
                <a:cs typeface="Arial"/>
              </a:rPr>
              <a:t>which </a:t>
            </a:r>
            <a:r>
              <a:rPr sz="2800" b="1" dirty="0">
                <a:latin typeface="Arial"/>
                <a:cs typeface="Arial"/>
              </a:rPr>
              <a:t>is </a:t>
            </a:r>
            <a:r>
              <a:rPr sz="2800" b="1" spc="5" dirty="0">
                <a:latin typeface="Arial"/>
                <a:cs typeface="Arial"/>
              </a:rPr>
              <a:t>the most  appropriate </a:t>
            </a:r>
            <a:r>
              <a:rPr sz="2800" b="1" dirty="0">
                <a:latin typeface="Arial"/>
                <a:cs typeface="Arial"/>
              </a:rPr>
              <a:t>null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hypothesis: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592726"/>
            <a:ext cx="2448560" cy="193040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  <a:buAutoNum type="alphaLcParenR"/>
              <a:tabLst>
                <a:tab pos="430530" algn="l"/>
              </a:tabLst>
            </a:pPr>
            <a:r>
              <a:rPr sz="2800" spc="10" dirty="0">
                <a:latin typeface="Arial"/>
                <a:cs typeface="Arial"/>
              </a:rPr>
              <a:t>H</a:t>
            </a:r>
            <a:r>
              <a:rPr sz="2775" spc="15" baseline="-34534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5" dirty="0">
                <a:latin typeface="Arial"/>
                <a:cs typeface="Arial"/>
              </a:rPr>
              <a:t>µ ≤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48800"/>
              </a:lnSpc>
              <a:buAutoNum type="alphaLcParenR"/>
              <a:tabLst>
                <a:tab pos="430530" algn="l"/>
              </a:tabLst>
            </a:pPr>
            <a:r>
              <a:rPr sz="2800" spc="10" dirty="0">
                <a:latin typeface="Arial"/>
                <a:cs typeface="Arial"/>
              </a:rPr>
              <a:t>H</a:t>
            </a:r>
            <a:r>
              <a:rPr sz="2775" spc="15" baseline="-34534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5" dirty="0">
                <a:latin typeface="Arial"/>
                <a:cs typeface="Arial"/>
              </a:rPr>
              <a:t>µ ≥ 5, or  c) </a:t>
            </a:r>
            <a:r>
              <a:rPr sz="2800" spc="10" dirty="0">
                <a:latin typeface="Arial"/>
                <a:cs typeface="Arial"/>
              </a:rPr>
              <a:t>H</a:t>
            </a:r>
            <a:r>
              <a:rPr sz="2775" spc="15" baseline="-34534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5" dirty="0">
                <a:latin typeface="Arial"/>
                <a:cs typeface="Arial"/>
              </a:rPr>
              <a:t>µ =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5?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9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1832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Option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(b)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4841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336800"/>
            <a:ext cx="8488045" cy="15671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marR="5080">
              <a:lnSpc>
                <a:spcPts val="3400"/>
              </a:lnSpc>
              <a:spcBef>
                <a:spcPts val="580"/>
              </a:spcBef>
            </a:pPr>
            <a:r>
              <a:rPr sz="3200" dirty="0">
                <a:latin typeface="Arial"/>
                <a:cs typeface="Arial"/>
              </a:rPr>
              <a:t>Here, we wish </a:t>
            </a:r>
            <a:r>
              <a:rPr sz="3200" spc="-5" dirty="0">
                <a:latin typeface="Arial"/>
                <a:cs typeface="Arial"/>
              </a:rPr>
              <a:t>to determine whether the work  </a:t>
            </a:r>
            <a:r>
              <a:rPr sz="3200" dirty="0">
                <a:latin typeface="Arial"/>
                <a:cs typeface="Arial"/>
              </a:rPr>
              <a:t>place 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safe.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3200" dirty="0">
                <a:latin typeface="Arial"/>
                <a:cs typeface="Arial"/>
              </a:rPr>
              <a:t>Hence,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3764279"/>
            <a:ext cx="8564880" cy="14732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239895" algn="l"/>
              </a:tabLst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= Place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safe,	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: µ &lt;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240530" algn="l"/>
              </a:tabLst>
            </a:pP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= Place is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 </a:t>
            </a:r>
            <a:r>
              <a:rPr sz="3200" spc="-5" dirty="0">
                <a:latin typeface="Arial"/>
                <a:cs typeface="Arial"/>
              </a:rPr>
              <a:t>safe,	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: µ ≥ 5 </a:t>
            </a:r>
            <a:r>
              <a:rPr sz="3200" b="1" spc="-5" dirty="0">
                <a:latin typeface="Arial"/>
                <a:cs typeface="Arial"/>
              </a:rPr>
              <a:t>(best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choice)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546100"/>
            <a:ext cx="303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5516"/>
            <a:ext cx="8938260" cy="40913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marR="23495" indent="-330200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machine that fills cereal boxes is supposed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be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calibrated  so that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mean fill weight is 12 oz. Let µ denote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true  mean fill weight. Assume that in a test of </a:t>
            </a:r>
            <a:r>
              <a:rPr sz="2600" spc="-10" dirty="0">
                <a:latin typeface="Arial"/>
                <a:cs typeface="Arial"/>
              </a:rPr>
              <a:t>the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hypotheses,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600"/>
              </a:lnSpc>
              <a:spcBef>
                <a:spcPts val="660"/>
              </a:spcBef>
              <a:tabLst>
                <a:tab pos="463550" algn="l"/>
                <a:tab pos="3181350" algn="l"/>
              </a:tabLst>
            </a:pPr>
            <a:r>
              <a:rPr sz="2600" spc="-10" dirty="0">
                <a:latin typeface="Arial"/>
                <a:cs typeface="Arial"/>
              </a:rPr>
              <a:t>H	</a:t>
            </a:r>
            <a:r>
              <a:rPr sz="2600" spc="-5" dirty="0">
                <a:latin typeface="Arial"/>
                <a:cs typeface="Arial"/>
              </a:rPr>
              <a:t>: µ = 12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versus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H	</a:t>
            </a:r>
            <a:r>
              <a:rPr sz="2600" spc="-5" dirty="0">
                <a:latin typeface="Arial"/>
                <a:cs typeface="Arial"/>
              </a:rPr>
              <a:t>: µ ≠ 12,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P-value 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0.30.</a:t>
            </a:r>
            <a:endParaRPr sz="2600">
              <a:latin typeface="Arial"/>
              <a:cs typeface="Arial"/>
            </a:endParaRPr>
          </a:p>
          <a:p>
            <a:pPr marL="250190">
              <a:lnSpc>
                <a:spcPts val="1520"/>
              </a:lnSpc>
              <a:tabLst>
                <a:tab pos="2967355" algn="l"/>
              </a:tabLst>
            </a:pPr>
            <a:r>
              <a:rPr sz="1700" spc="15" dirty="0"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ts val="2600"/>
              </a:lnSpc>
              <a:buAutoNum type="alphaLcPeriod"/>
              <a:tabLst>
                <a:tab pos="379095" algn="l"/>
                <a:tab pos="1946275" algn="l"/>
              </a:tabLst>
            </a:pPr>
            <a:r>
              <a:rPr sz="2600" spc="-5" dirty="0">
                <a:latin typeface="Arial"/>
                <a:cs typeface="Arial"/>
              </a:rPr>
              <a:t>Should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H	</a:t>
            </a:r>
            <a:r>
              <a:rPr sz="2600" spc="-5" dirty="0">
                <a:latin typeface="Arial"/>
                <a:cs typeface="Arial"/>
              </a:rPr>
              <a:t>be rejected on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basis of this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test?Explain.</a:t>
            </a:r>
            <a:endParaRPr sz="2600">
              <a:latin typeface="Arial"/>
              <a:cs typeface="Arial"/>
            </a:endParaRPr>
          </a:p>
          <a:p>
            <a:pPr marL="1732280">
              <a:lnSpc>
                <a:spcPts val="1520"/>
              </a:lnSpc>
            </a:pPr>
            <a:r>
              <a:rPr sz="1700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42900" marR="5080" indent="-330200">
              <a:lnSpc>
                <a:spcPts val="2700"/>
              </a:lnSpc>
              <a:buAutoNum type="alphaLcPeriod" startAt="2"/>
              <a:tabLst>
                <a:tab pos="379095" algn="l"/>
              </a:tabLst>
            </a:pPr>
            <a:r>
              <a:rPr sz="2600" spc="-5" dirty="0">
                <a:latin typeface="Arial"/>
                <a:cs typeface="Arial"/>
              </a:rPr>
              <a:t>Can you conclude that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machine is calibrated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provide  a mean fill weight of 12 oz?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Explain.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546100"/>
            <a:ext cx="5769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3180080" algn="l"/>
              </a:tabLst>
            </a:pPr>
            <a:r>
              <a:rPr spc="-5" dirty="0"/>
              <a:t>Problem	</a:t>
            </a:r>
            <a:r>
              <a:rPr dirty="0"/>
              <a:t>10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594725" cy="30657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199390" indent="-330200">
              <a:lnSpc>
                <a:spcPts val="3500"/>
              </a:lnSpc>
              <a:spcBef>
                <a:spcPts val="500"/>
              </a:spcBef>
              <a:buAutoNum type="alphaLcParenBoth"/>
              <a:tabLst>
                <a:tab pos="622935" algn="l"/>
              </a:tabLst>
            </a:pPr>
            <a:r>
              <a:rPr sz="3200" dirty="0">
                <a:latin typeface="Arial"/>
                <a:cs typeface="Arial"/>
              </a:rPr>
              <a:t>No. P = </a:t>
            </a:r>
            <a:r>
              <a:rPr sz="3200" spc="-5" dirty="0">
                <a:latin typeface="Arial"/>
                <a:cs typeface="Arial"/>
              </a:rPr>
              <a:t>0.30 </a:t>
            </a:r>
            <a:r>
              <a:rPr sz="3200" dirty="0">
                <a:latin typeface="Arial"/>
                <a:cs typeface="Arial"/>
              </a:rPr>
              <a:t>is not small. </a:t>
            </a:r>
            <a:r>
              <a:rPr sz="3200" spc="-5" dirty="0">
                <a:latin typeface="Arial"/>
                <a:cs typeface="Arial"/>
              </a:rPr>
              <a:t>Both the </a:t>
            </a:r>
            <a:r>
              <a:rPr sz="3200" dirty="0">
                <a:latin typeface="Arial"/>
                <a:cs typeface="Arial"/>
              </a:rPr>
              <a:t>null and  </a:t>
            </a:r>
            <a:r>
              <a:rPr sz="3200" spc="-5" dirty="0">
                <a:latin typeface="Arial"/>
                <a:cs typeface="Arial"/>
              </a:rPr>
              <a:t>alternate hypotheses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therefore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plausible.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lphaLcParenBoth"/>
            </a:pPr>
            <a:endParaRPr sz="535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89800"/>
              </a:lnSpc>
              <a:spcBef>
                <a:spcPts val="5"/>
              </a:spcBef>
              <a:buAutoNum type="alphaLcParenBoth"/>
              <a:tabLst>
                <a:tab pos="622935" algn="l"/>
              </a:tabLst>
            </a:pPr>
            <a:r>
              <a:rPr sz="3200" dirty="0">
                <a:latin typeface="Arial"/>
                <a:cs typeface="Arial"/>
              </a:rPr>
              <a:t>No, we cannot conclude </a:t>
            </a:r>
            <a:r>
              <a:rPr sz="3200" spc="-5" dirty="0">
                <a:latin typeface="Arial"/>
                <a:cs typeface="Arial"/>
              </a:rPr>
              <a:t>that the </a:t>
            </a:r>
            <a:r>
              <a:rPr sz="3200" dirty="0">
                <a:latin typeface="Arial"/>
                <a:cs typeface="Arial"/>
              </a:rPr>
              <a:t>null  </a:t>
            </a:r>
            <a:r>
              <a:rPr sz="3200" spc="-5" dirty="0">
                <a:latin typeface="Arial"/>
                <a:cs typeface="Arial"/>
              </a:rPr>
              <a:t>hypothesis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true. The alternate hypothesis </a:t>
            </a:r>
            <a:r>
              <a:rPr sz="3200" dirty="0">
                <a:latin typeface="Arial"/>
                <a:cs typeface="Arial"/>
              </a:rPr>
              <a:t>is  also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plausible.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546100"/>
            <a:ext cx="3007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</a:t>
            </a:r>
            <a:r>
              <a:rPr spc="-245" dirty="0"/>
              <a:t>1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22627"/>
            <a:ext cx="8930640" cy="43516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2900" marR="167005" indent="-330200">
              <a:lnSpc>
                <a:spcPct val="90100"/>
              </a:lnSpc>
              <a:spcBef>
                <a:spcPts val="505"/>
              </a:spcBef>
            </a:pPr>
            <a:r>
              <a:rPr sz="3100" spc="20" dirty="0">
                <a:latin typeface="Arial"/>
                <a:cs typeface="Arial"/>
              </a:rPr>
              <a:t>A </a:t>
            </a:r>
            <a:r>
              <a:rPr sz="3100" spc="15" dirty="0">
                <a:latin typeface="Arial"/>
                <a:cs typeface="Arial"/>
              </a:rPr>
              <a:t>method of applying zinc </a:t>
            </a:r>
            <a:r>
              <a:rPr sz="3100" spc="10" dirty="0">
                <a:latin typeface="Arial"/>
                <a:cs typeface="Arial"/>
              </a:rPr>
              <a:t>plating to steel is  </a:t>
            </a:r>
            <a:r>
              <a:rPr sz="3100" spc="15" dirty="0">
                <a:latin typeface="Arial"/>
                <a:cs typeface="Arial"/>
              </a:rPr>
              <a:t>supposed </a:t>
            </a:r>
            <a:r>
              <a:rPr sz="3100" spc="10" dirty="0">
                <a:latin typeface="Arial"/>
                <a:cs typeface="Arial"/>
              </a:rPr>
              <a:t>to </a:t>
            </a:r>
            <a:r>
              <a:rPr sz="3100" spc="15" dirty="0">
                <a:latin typeface="Arial"/>
                <a:cs typeface="Arial"/>
              </a:rPr>
              <a:t>produce </a:t>
            </a:r>
            <a:r>
              <a:rPr sz="3100" spc="20" dirty="0">
                <a:latin typeface="Arial"/>
                <a:cs typeface="Arial"/>
              </a:rPr>
              <a:t>a </a:t>
            </a:r>
            <a:r>
              <a:rPr sz="3100" spc="15" dirty="0">
                <a:latin typeface="Arial"/>
                <a:cs typeface="Arial"/>
              </a:rPr>
              <a:t>coating </a:t>
            </a:r>
            <a:r>
              <a:rPr sz="3100" spc="20" dirty="0">
                <a:latin typeface="Arial"/>
                <a:cs typeface="Arial"/>
              </a:rPr>
              <a:t>whose mean  </a:t>
            </a:r>
            <a:r>
              <a:rPr sz="3100" spc="15" dirty="0">
                <a:latin typeface="Arial"/>
                <a:cs typeface="Arial"/>
              </a:rPr>
              <a:t>thickness </a:t>
            </a:r>
            <a:r>
              <a:rPr sz="3100" spc="10" dirty="0">
                <a:latin typeface="Arial"/>
                <a:cs typeface="Arial"/>
              </a:rPr>
              <a:t>is </a:t>
            </a:r>
            <a:r>
              <a:rPr sz="3100" spc="20" dirty="0">
                <a:latin typeface="Arial"/>
                <a:cs typeface="Arial"/>
              </a:rPr>
              <a:t>no </a:t>
            </a:r>
            <a:r>
              <a:rPr sz="3100" spc="15" dirty="0">
                <a:latin typeface="Arial"/>
                <a:cs typeface="Arial"/>
              </a:rPr>
              <a:t>greater than </a:t>
            </a:r>
            <a:r>
              <a:rPr sz="3100" spc="20" dirty="0">
                <a:latin typeface="Arial"/>
                <a:cs typeface="Arial"/>
              </a:rPr>
              <a:t>7 </a:t>
            </a:r>
            <a:r>
              <a:rPr sz="3100" spc="15" dirty="0">
                <a:latin typeface="Arial"/>
                <a:cs typeface="Arial"/>
              </a:rPr>
              <a:t>microns. </a:t>
            </a:r>
            <a:r>
              <a:rPr sz="3100" spc="20" dirty="0">
                <a:latin typeface="Arial"/>
                <a:cs typeface="Arial"/>
              </a:rPr>
              <a:t>A</a:t>
            </a:r>
            <a:r>
              <a:rPr sz="3100" spc="-42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quality  </a:t>
            </a:r>
            <a:r>
              <a:rPr sz="3100" spc="15" dirty="0">
                <a:latin typeface="Arial"/>
                <a:cs typeface="Arial"/>
              </a:rPr>
              <a:t>inspector measures the thickness of </a:t>
            </a:r>
            <a:r>
              <a:rPr sz="3100" spc="20" dirty="0">
                <a:latin typeface="Arial"/>
                <a:cs typeface="Arial"/>
              </a:rPr>
              <a:t>36 </a:t>
            </a:r>
            <a:r>
              <a:rPr sz="3100" spc="15" dirty="0">
                <a:latin typeface="Arial"/>
                <a:cs typeface="Arial"/>
              </a:rPr>
              <a:t>coated  specimens </a:t>
            </a:r>
            <a:r>
              <a:rPr sz="3100" spc="20" dirty="0">
                <a:latin typeface="Arial"/>
                <a:cs typeface="Arial"/>
              </a:rPr>
              <a:t>and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tests;</a:t>
            </a:r>
            <a:endParaRPr sz="3100">
              <a:latin typeface="Arial"/>
              <a:cs typeface="Arial"/>
            </a:endParaRPr>
          </a:p>
          <a:p>
            <a:pPr marL="2044700">
              <a:lnSpc>
                <a:spcPct val="100000"/>
              </a:lnSpc>
              <a:spcBef>
                <a:spcPts val="980"/>
              </a:spcBef>
            </a:pPr>
            <a:r>
              <a:rPr sz="3100" b="1" spc="10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3150" b="1" spc="15" baseline="-29100" dirty="0">
                <a:solidFill>
                  <a:srgbClr val="3465A4"/>
                </a:solidFill>
                <a:latin typeface="Arial"/>
                <a:cs typeface="Arial"/>
              </a:rPr>
              <a:t>0 </a:t>
            </a:r>
            <a:r>
              <a:rPr sz="3100" b="1" spc="10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3100" b="1" spc="13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100" b="1" spc="15" dirty="0">
                <a:solidFill>
                  <a:srgbClr val="3465A4"/>
                </a:solidFill>
                <a:latin typeface="Arial"/>
                <a:cs typeface="Arial"/>
              </a:rPr>
              <a:t>≤ </a:t>
            </a:r>
            <a:r>
              <a:rPr sz="3100" b="1" spc="20" dirty="0">
                <a:solidFill>
                  <a:srgbClr val="3465A4"/>
                </a:solidFill>
                <a:latin typeface="Arial"/>
                <a:cs typeface="Arial"/>
              </a:rPr>
              <a:t>7 </a:t>
            </a:r>
            <a:r>
              <a:rPr sz="3100" b="1" spc="15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3100" b="1" spc="10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3150" b="1" spc="15" baseline="-29100" dirty="0">
                <a:solidFill>
                  <a:srgbClr val="3465A4"/>
                </a:solidFill>
                <a:latin typeface="Arial"/>
                <a:cs typeface="Arial"/>
              </a:rPr>
              <a:t>1 </a:t>
            </a:r>
            <a:r>
              <a:rPr sz="3100" b="1" spc="10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3100" b="1" spc="13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3100" b="1" spc="20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3100" b="1" spc="-33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3465A4"/>
                </a:solidFill>
                <a:latin typeface="Arial"/>
                <a:cs typeface="Arial"/>
              </a:rPr>
              <a:t>7</a:t>
            </a:r>
            <a:endParaRPr sz="3100">
              <a:latin typeface="Arial"/>
              <a:cs typeface="Arial"/>
            </a:endParaRPr>
          </a:p>
          <a:p>
            <a:pPr marL="342900" marR="5080" indent="-330200">
              <a:lnSpc>
                <a:spcPct val="90100"/>
              </a:lnSpc>
              <a:spcBef>
                <a:spcPts val="2145"/>
              </a:spcBef>
            </a:pPr>
            <a:r>
              <a:rPr sz="3100" spc="20" dirty="0">
                <a:latin typeface="Arial"/>
                <a:cs typeface="Arial"/>
              </a:rPr>
              <a:t>She </a:t>
            </a:r>
            <a:r>
              <a:rPr sz="3100" spc="15" dirty="0">
                <a:latin typeface="Arial"/>
                <a:cs typeface="Arial"/>
              </a:rPr>
              <a:t>obtains </a:t>
            </a:r>
            <a:r>
              <a:rPr sz="3100" spc="20" dirty="0">
                <a:latin typeface="Arial"/>
                <a:cs typeface="Arial"/>
              </a:rPr>
              <a:t>a </a:t>
            </a:r>
            <a:r>
              <a:rPr sz="3100" spc="15" dirty="0">
                <a:latin typeface="Arial"/>
                <a:cs typeface="Arial"/>
              </a:rPr>
              <a:t>P-value of 0.40. Since </a:t>
            </a:r>
            <a:r>
              <a:rPr sz="3100" spc="20" dirty="0">
                <a:latin typeface="Arial"/>
                <a:cs typeface="Arial"/>
              </a:rPr>
              <a:t>P &gt; </a:t>
            </a:r>
            <a:r>
              <a:rPr sz="3100" spc="15" dirty="0">
                <a:latin typeface="Arial"/>
                <a:cs typeface="Arial"/>
              </a:rPr>
              <a:t>0.05,</a:t>
            </a:r>
            <a:r>
              <a:rPr sz="3100" spc="-17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she  concludes </a:t>
            </a:r>
            <a:r>
              <a:rPr sz="3100" spc="10" dirty="0">
                <a:latin typeface="Arial"/>
                <a:cs typeface="Arial"/>
              </a:rPr>
              <a:t>that </a:t>
            </a: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20" dirty="0">
                <a:latin typeface="Arial"/>
                <a:cs typeface="Arial"/>
              </a:rPr>
              <a:t>mean </a:t>
            </a:r>
            <a:r>
              <a:rPr sz="3100" spc="15" dirty="0">
                <a:latin typeface="Arial"/>
                <a:cs typeface="Arial"/>
              </a:rPr>
              <a:t>thickness </a:t>
            </a:r>
            <a:r>
              <a:rPr sz="3100" spc="10" dirty="0">
                <a:latin typeface="Arial"/>
                <a:cs typeface="Arial"/>
              </a:rPr>
              <a:t>is within </a:t>
            </a:r>
            <a:r>
              <a:rPr sz="3100" spc="15" dirty="0">
                <a:latin typeface="Arial"/>
                <a:cs typeface="Arial"/>
              </a:rPr>
              <a:t>the  </a:t>
            </a:r>
            <a:r>
              <a:rPr sz="3100" spc="10" dirty="0">
                <a:latin typeface="Arial"/>
                <a:cs typeface="Arial"/>
              </a:rPr>
              <a:t>specification. Is this </a:t>
            </a:r>
            <a:r>
              <a:rPr sz="3100" spc="15" dirty="0">
                <a:latin typeface="Arial"/>
                <a:cs typeface="Arial"/>
              </a:rPr>
              <a:t>conclusion correct?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Explain.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1700" y="546100"/>
            <a:ext cx="5738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  <a:tab pos="3149600" algn="l"/>
              </a:tabLst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Problem	</a:t>
            </a:r>
            <a:r>
              <a:rPr sz="4400" b="1" spc="-125" dirty="0">
                <a:solidFill>
                  <a:srgbClr val="3465A4"/>
                </a:solidFill>
                <a:latin typeface="Arial"/>
                <a:cs typeface="Arial"/>
              </a:rPr>
              <a:t>11	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:</a:t>
            </a:r>
            <a:r>
              <a:rPr sz="4400" b="1" spc="-8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Solution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769985" cy="9575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</a:pPr>
            <a:r>
              <a:rPr sz="3200" dirty="0">
                <a:latin typeface="Arial"/>
                <a:cs typeface="Arial"/>
              </a:rPr>
              <a:t>No, she cannot conclude </a:t>
            </a:r>
            <a:r>
              <a:rPr sz="3200" spc="-5" dirty="0">
                <a:latin typeface="Arial"/>
                <a:cs typeface="Arial"/>
              </a:rPr>
              <a:t>that the </a:t>
            </a:r>
            <a:r>
              <a:rPr sz="3200" dirty="0">
                <a:latin typeface="Arial"/>
                <a:cs typeface="Arial"/>
              </a:rPr>
              <a:t>null </a:t>
            </a:r>
            <a:r>
              <a:rPr sz="3200" spc="-5" dirty="0">
                <a:latin typeface="Arial"/>
                <a:cs typeface="Arial"/>
              </a:rPr>
              <a:t>hypothesis 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true, </a:t>
            </a:r>
            <a:r>
              <a:rPr sz="3200" dirty="0">
                <a:latin typeface="Arial"/>
                <a:cs typeface="Arial"/>
              </a:rPr>
              <a:t>only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it is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plausible.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190500"/>
            <a:ext cx="303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14300" y="1029716"/>
            <a:ext cx="9949815" cy="56153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0200" marR="5080" indent="-317500">
              <a:lnSpc>
                <a:spcPts val="2700"/>
              </a:lnSpc>
              <a:spcBef>
                <a:spcPts val="530"/>
              </a:spcBef>
            </a:pPr>
            <a:r>
              <a:rPr sz="2600" spc="-5" dirty="0">
                <a:latin typeface="Arial"/>
                <a:cs typeface="Arial"/>
              </a:rPr>
              <a:t>Recently many companies have been experimenting with  telecommuting, allowing employees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work at home on their  computers. </a:t>
            </a:r>
            <a:r>
              <a:rPr sz="2600" spc="-10" dirty="0">
                <a:latin typeface="Arial"/>
                <a:cs typeface="Arial"/>
              </a:rPr>
              <a:t>Among </a:t>
            </a:r>
            <a:r>
              <a:rPr sz="2600" spc="-5" dirty="0">
                <a:latin typeface="Arial"/>
                <a:cs typeface="Arial"/>
              </a:rPr>
              <a:t>other things, telecommuting is supposed </a:t>
            </a:r>
            <a:r>
              <a:rPr sz="2600" spc="-10" dirty="0">
                <a:latin typeface="Arial"/>
                <a:cs typeface="Arial"/>
              </a:rPr>
              <a:t>to  </a:t>
            </a:r>
            <a:r>
              <a:rPr sz="2600" spc="-5" dirty="0">
                <a:latin typeface="Arial"/>
                <a:cs typeface="Arial"/>
              </a:rPr>
              <a:t>reduce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number of sick days taken. Suppose that at one firm, it  is known that over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past </a:t>
            </a:r>
            <a:r>
              <a:rPr sz="2600" spc="-10" dirty="0">
                <a:latin typeface="Arial"/>
                <a:cs typeface="Arial"/>
              </a:rPr>
              <a:t>few </a:t>
            </a:r>
            <a:r>
              <a:rPr sz="2600" spc="-5" dirty="0">
                <a:latin typeface="Arial"/>
                <a:cs typeface="Arial"/>
              </a:rPr>
              <a:t>years employees have taken a  mean of </a:t>
            </a:r>
            <a:r>
              <a:rPr sz="2600" spc="-10" dirty="0">
                <a:latin typeface="Arial"/>
                <a:cs typeface="Arial"/>
              </a:rPr>
              <a:t>5.4 </a:t>
            </a:r>
            <a:r>
              <a:rPr sz="2600" spc="-5" dirty="0">
                <a:latin typeface="Arial"/>
                <a:cs typeface="Arial"/>
              </a:rPr>
              <a:t>sick days. This </a:t>
            </a:r>
            <a:r>
              <a:rPr sz="2600" spc="-35" dirty="0">
                <a:latin typeface="Arial"/>
                <a:cs typeface="Arial"/>
              </a:rPr>
              <a:t>year,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firm introduces  telecommuting. Management chooses a simple random sample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  80 employees </a:t>
            </a:r>
            <a:r>
              <a:rPr sz="2600" spc="-1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follow in detail, and, at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end of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35" dirty="0">
                <a:latin typeface="Arial"/>
                <a:cs typeface="Arial"/>
              </a:rPr>
              <a:t>year, </a:t>
            </a:r>
            <a:r>
              <a:rPr sz="2600" spc="-5" dirty="0">
                <a:latin typeface="Arial"/>
                <a:cs typeface="Arial"/>
              </a:rPr>
              <a:t>these  employees average </a:t>
            </a:r>
            <a:r>
              <a:rPr sz="2600" spc="-10" dirty="0">
                <a:latin typeface="Arial"/>
                <a:cs typeface="Arial"/>
              </a:rPr>
              <a:t>4.5 </a:t>
            </a:r>
            <a:r>
              <a:rPr sz="2600" spc="-5" dirty="0">
                <a:latin typeface="Arial"/>
                <a:cs typeface="Arial"/>
              </a:rPr>
              <a:t>sick days with a standard deviation of </a:t>
            </a:r>
            <a:r>
              <a:rPr sz="2600" spc="-10" dirty="0">
                <a:latin typeface="Arial"/>
                <a:cs typeface="Arial"/>
              </a:rPr>
              <a:t>2.7  </a:t>
            </a:r>
            <a:r>
              <a:rPr sz="2600" spc="-5" dirty="0">
                <a:latin typeface="Arial"/>
                <a:cs typeface="Arial"/>
              </a:rPr>
              <a:t>days. Let µ represent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mean number of sick days for all  employees of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firm.</a:t>
            </a:r>
            <a:endParaRPr sz="2600">
              <a:latin typeface="Arial"/>
              <a:cs typeface="Arial"/>
            </a:endParaRPr>
          </a:p>
          <a:p>
            <a:pPr marL="195580">
              <a:lnSpc>
                <a:spcPts val="2600"/>
              </a:lnSpc>
              <a:spcBef>
                <a:spcPts val="660"/>
              </a:spcBef>
              <a:tabLst>
                <a:tab pos="5163820" algn="l"/>
                <a:tab pos="8083550" algn="l"/>
              </a:tabLst>
            </a:pPr>
            <a:r>
              <a:rPr sz="2600" b="1" spc="-5" dirty="0">
                <a:latin typeface="Arial"/>
                <a:cs typeface="Arial"/>
              </a:rPr>
              <a:t>. </a:t>
            </a:r>
            <a:r>
              <a:rPr sz="2600" b="1" spc="-10" dirty="0">
                <a:latin typeface="Arial"/>
                <a:cs typeface="Arial"/>
              </a:rPr>
              <a:t>Find the P-value for</a:t>
            </a:r>
            <a:r>
              <a:rPr sz="2600" b="1" spc="7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testing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	</a:t>
            </a:r>
            <a:r>
              <a:rPr sz="2600" b="1" spc="-5" dirty="0">
                <a:latin typeface="Arial"/>
                <a:cs typeface="Arial"/>
              </a:rPr>
              <a:t>: </a:t>
            </a: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≥ </a:t>
            </a:r>
            <a:r>
              <a:rPr sz="2600" b="1" spc="-10" dirty="0">
                <a:latin typeface="Arial"/>
                <a:cs typeface="Arial"/>
              </a:rPr>
              <a:t>5.4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versus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	</a:t>
            </a:r>
            <a:r>
              <a:rPr sz="2600" b="1" spc="-5" dirty="0">
                <a:latin typeface="Arial"/>
                <a:cs typeface="Arial"/>
              </a:rPr>
              <a:t>: </a:t>
            </a:r>
            <a:r>
              <a:rPr sz="2600" b="1" spc="85" dirty="0">
                <a:latin typeface="Arial"/>
                <a:cs typeface="Arial"/>
              </a:rPr>
              <a:t>µ </a:t>
            </a:r>
            <a:r>
              <a:rPr sz="2600" b="1" spc="-5" dirty="0">
                <a:latin typeface="Arial"/>
                <a:cs typeface="Arial"/>
              </a:rPr>
              <a:t>&lt;</a:t>
            </a:r>
            <a:r>
              <a:rPr sz="2600" b="1" spc="-1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5.4.</a:t>
            </a:r>
            <a:endParaRPr sz="2600">
              <a:latin typeface="Arial"/>
              <a:cs typeface="Arial"/>
            </a:endParaRPr>
          </a:p>
          <a:p>
            <a:pPr marL="4950460">
              <a:lnSpc>
                <a:spcPts val="1520"/>
              </a:lnSpc>
              <a:tabLst>
                <a:tab pos="7870190" algn="l"/>
              </a:tabLst>
            </a:pPr>
            <a:r>
              <a:rPr sz="1700" b="1" spc="15" dirty="0"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  <a:p>
            <a:pPr marL="330200" marR="354330" indent="-116839" algn="just">
              <a:lnSpc>
                <a:spcPts val="2700"/>
              </a:lnSpc>
              <a:spcBef>
                <a:spcPts val="1025"/>
              </a:spcBef>
            </a:pPr>
            <a:r>
              <a:rPr sz="2600" b="1" spc="-5" dirty="0">
                <a:latin typeface="Arial"/>
                <a:cs typeface="Arial"/>
              </a:rPr>
              <a:t>. </a:t>
            </a:r>
            <a:r>
              <a:rPr sz="2600" b="1" spc="-10" dirty="0">
                <a:latin typeface="Arial"/>
                <a:cs typeface="Arial"/>
              </a:rPr>
              <a:t>Do you believe </a:t>
            </a:r>
            <a:r>
              <a:rPr sz="2600" b="1" spc="-5" dirty="0">
                <a:latin typeface="Arial"/>
                <a:cs typeface="Arial"/>
              </a:rPr>
              <a:t>it </a:t>
            </a:r>
            <a:r>
              <a:rPr sz="2600" b="1" spc="-10" dirty="0">
                <a:latin typeface="Arial"/>
                <a:cs typeface="Arial"/>
              </a:rPr>
              <a:t>is plausible </a:t>
            </a:r>
            <a:r>
              <a:rPr sz="2600" b="1" spc="-5" dirty="0">
                <a:latin typeface="Arial"/>
                <a:cs typeface="Arial"/>
              </a:rPr>
              <a:t>that </a:t>
            </a:r>
            <a:r>
              <a:rPr sz="2600" b="1" spc="-10" dirty="0">
                <a:latin typeface="Arial"/>
                <a:cs typeface="Arial"/>
              </a:rPr>
              <a:t>the mean number of sick  days is </a:t>
            </a:r>
            <a:r>
              <a:rPr sz="2600" b="1" spc="-5" dirty="0">
                <a:latin typeface="Arial"/>
                <a:cs typeface="Arial"/>
              </a:rPr>
              <a:t>at least 5.4, </a:t>
            </a:r>
            <a:r>
              <a:rPr sz="2600" b="1" spc="-10" dirty="0">
                <a:latin typeface="Arial"/>
                <a:cs typeface="Arial"/>
              </a:rPr>
              <a:t>or </a:t>
            </a:r>
            <a:r>
              <a:rPr sz="2600" b="1" spc="-5" dirty="0">
                <a:latin typeface="Arial"/>
                <a:cs typeface="Arial"/>
              </a:rPr>
              <a:t>are </a:t>
            </a:r>
            <a:r>
              <a:rPr sz="2600" b="1" spc="-10" dirty="0">
                <a:latin typeface="Arial"/>
                <a:cs typeface="Arial"/>
              </a:rPr>
              <a:t>you convinced </a:t>
            </a:r>
            <a:r>
              <a:rPr sz="2600" b="1" spc="-5" dirty="0">
                <a:latin typeface="Arial"/>
                <a:cs typeface="Arial"/>
              </a:rPr>
              <a:t>that it </a:t>
            </a:r>
            <a:r>
              <a:rPr sz="2600" b="1" spc="-10" dirty="0">
                <a:latin typeface="Arial"/>
                <a:cs typeface="Arial"/>
              </a:rPr>
              <a:t>is less than  5.4? Explain your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reasoning.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46100"/>
            <a:ext cx="6452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12(a) :</a:t>
            </a:r>
            <a:r>
              <a:rPr spc="-9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445500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X = </a:t>
            </a:r>
            <a:r>
              <a:rPr sz="3200" spc="-5" dirty="0">
                <a:latin typeface="Arial"/>
                <a:cs typeface="Arial"/>
              </a:rPr>
              <a:t>4.5, </a:t>
            </a:r>
            <a:r>
              <a:rPr sz="3200" dirty="0">
                <a:latin typeface="Arial"/>
                <a:cs typeface="Arial"/>
              </a:rPr>
              <a:t>s = </a:t>
            </a:r>
            <a:r>
              <a:rPr sz="3200" spc="-5" dirty="0">
                <a:latin typeface="Arial"/>
                <a:cs typeface="Arial"/>
              </a:rPr>
              <a:t>2.7, </a:t>
            </a:r>
            <a:r>
              <a:rPr sz="3200" dirty="0">
                <a:latin typeface="Arial"/>
                <a:cs typeface="Arial"/>
              </a:rPr>
              <a:t>n = 80.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null and </a:t>
            </a:r>
            <a:r>
              <a:rPr sz="3200" spc="-5" dirty="0">
                <a:latin typeface="Arial"/>
                <a:cs typeface="Arial"/>
              </a:rPr>
              <a:t>alternate  hypotheses </a:t>
            </a:r>
            <a:r>
              <a:rPr sz="3200" dirty="0">
                <a:latin typeface="Arial"/>
                <a:cs typeface="Arial"/>
              </a:rPr>
              <a:t>are H 0 : µ ≥ </a:t>
            </a:r>
            <a:r>
              <a:rPr sz="3200" spc="-5" dirty="0">
                <a:latin typeface="Arial"/>
                <a:cs typeface="Arial"/>
              </a:rPr>
              <a:t>5.4 </a:t>
            </a:r>
            <a:r>
              <a:rPr sz="3200" dirty="0">
                <a:latin typeface="Arial"/>
                <a:cs typeface="Arial"/>
              </a:rPr>
              <a:t>versus H 1 : µ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&lt;  </a:t>
            </a:r>
            <a:r>
              <a:rPr sz="3200" spc="-5" dirty="0">
                <a:latin typeface="Arial"/>
                <a:cs typeface="Arial"/>
              </a:rPr>
              <a:t>5.4.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3604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9606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3213100"/>
            <a:ext cx="8542655" cy="21005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580"/>
              </a:spcBef>
            </a:pPr>
            <a:r>
              <a:rPr sz="3200" dirty="0">
                <a:latin typeface="Arial"/>
                <a:cs typeface="Arial"/>
              </a:rPr>
              <a:t>z = </a:t>
            </a:r>
            <a:r>
              <a:rPr sz="3200" spc="-5" dirty="0">
                <a:latin typeface="Arial"/>
                <a:cs typeface="Arial"/>
              </a:rPr>
              <a:t>(4.5 </a:t>
            </a:r>
            <a:r>
              <a:rPr sz="3200" dirty="0">
                <a:latin typeface="Arial"/>
                <a:cs typeface="Arial"/>
              </a:rPr>
              <a:t>− </a:t>
            </a:r>
            <a:r>
              <a:rPr sz="3200" spc="-5" dirty="0">
                <a:latin typeface="Arial"/>
                <a:cs typeface="Arial"/>
              </a:rPr>
              <a:t>5.4)/(2.7/ sqrt(80))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−2.98. </a:t>
            </a:r>
            <a:r>
              <a:rPr sz="3200" dirty="0">
                <a:latin typeface="Arial"/>
                <a:cs typeface="Arial"/>
              </a:rPr>
              <a:t>Since </a:t>
            </a:r>
            <a:r>
              <a:rPr sz="3200" spc="-5" dirty="0">
                <a:latin typeface="Arial"/>
                <a:cs typeface="Arial"/>
              </a:rPr>
              <a:t>the  alternate hypothesis </a:t>
            </a:r>
            <a:r>
              <a:rPr sz="3200" dirty="0">
                <a:latin typeface="Arial"/>
                <a:cs typeface="Arial"/>
              </a:rPr>
              <a:t>is of </a:t>
            </a:r>
            <a:r>
              <a:rPr sz="3200" spc="-5" dirty="0">
                <a:latin typeface="Arial"/>
                <a:cs typeface="Arial"/>
              </a:rPr>
              <a:t>the form </a:t>
            </a:r>
            <a:r>
              <a:rPr sz="3200" dirty="0">
                <a:latin typeface="Arial"/>
                <a:cs typeface="Arial"/>
              </a:rPr>
              <a:t>µ &lt; </a:t>
            </a:r>
            <a:r>
              <a:rPr sz="3200" spc="5" dirty="0">
                <a:latin typeface="Arial"/>
                <a:cs typeface="Arial"/>
              </a:rPr>
              <a:t>µ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, the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dirty="0">
                <a:latin typeface="Arial"/>
                <a:cs typeface="Arial"/>
              </a:rPr>
              <a:t>P-value 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area </a:t>
            </a:r>
            <a:r>
              <a:rPr sz="3200" spc="-5" dirty="0">
                <a:latin typeface="Arial"/>
                <a:cs typeface="Arial"/>
              </a:rPr>
              <a:t>to the left </a:t>
            </a:r>
            <a:r>
              <a:rPr sz="3200" dirty="0">
                <a:latin typeface="Arial"/>
                <a:cs typeface="Arial"/>
              </a:rPr>
              <a:t>of z =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−2.98.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-5" dirty="0">
                <a:latin typeface="Arial"/>
                <a:cs typeface="Arial"/>
              </a:rPr>
              <a:t>Thus </a:t>
            </a:r>
            <a:r>
              <a:rPr sz="3200" dirty="0">
                <a:latin typeface="Arial"/>
                <a:cs typeface="Arial"/>
              </a:rPr>
              <a:t>P =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0.0014.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400" y="546100"/>
            <a:ext cx="6482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12(b) </a:t>
            </a:r>
            <a:r>
              <a:rPr dirty="0"/>
              <a:t>:</a:t>
            </a:r>
            <a:r>
              <a:rPr spc="-7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714500"/>
            <a:ext cx="8248650" cy="18338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470"/>
              </a:spcBef>
            </a:pP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dirty="0">
                <a:latin typeface="Arial"/>
                <a:cs typeface="Arial"/>
              </a:rPr>
              <a:t>mean number of sick days were </a:t>
            </a:r>
            <a:r>
              <a:rPr sz="3200" spc="-5" dirty="0">
                <a:latin typeface="Arial"/>
                <a:cs typeface="Arial"/>
              </a:rPr>
              <a:t>5.4,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probability </a:t>
            </a:r>
            <a:r>
              <a:rPr sz="3200" dirty="0">
                <a:latin typeface="Arial"/>
                <a:cs typeface="Arial"/>
              </a:rPr>
              <a:t>of observing a sample mean less  </a:t>
            </a:r>
            <a:r>
              <a:rPr sz="3200" spc="-5" dirty="0">
                <a:latin typeface="Arial"/>
                <a:cs typeface="Arial"/>
              </a:rPr>
              <a:t>than </a:t>
            </a:r>
            <a:r>
              <a:rPr sz="3200" dirty="0">
                <a:latin typeface="Arial"/>
                <a:cs typeface="Arial"/>
              </a:rPr>
              <a:t>or equal </a:t>
            </a:r>
            <a:r>
              <a:rPr sz="3200" spc="-5" dirty="0">
                <a:latin typeface="Arial"/>
                <a:cs typeface="Arial"/>
              </a:rPr>
              <a:t>to the </a:t>
            </a:r>
            <a:r>
              <a:rPr sz="3200" dirty="0">
                <a:latin typeface="Arial"/>
                <a:cs typeface="Arial"/>
              </a:rPr>
              <a:t>observed value of </a:t>
            </a:r>
            <a:r>
              <a:rPr sz="3200" spc="-5" dirty="0">
                <a:latin typeface="Arial"/>
                <a:cs typeface="Arial"/>
              </a:rPr>
              <a:t>4.5  would be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0.0014.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41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4267200"/>
            <a:ext cx="8587740" cy="13893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490"/>
              </a:spcBef>
            </a:pPr>
            <a:r>
              <a:rPr sz="3200" dirty="0">
                <a:latin typeface="Arial"/>
                <a:cs typeface="Arial"/>
              </a:rPr>
              <a:t>Since </a:t>
            </a:r>
            <a:r>
              <a:rPr sz="3200" spc="-5" dirty="0">
                <a:latin typeface="Arial"/>
                <a:cs typeface="Arial"/>
              </a:rPr>
              <a:t>0.0014 </a:t>
            </a:r>
            <a:r>
              <a:rPr sz="3200" dirty="0">
                <a:latin typeface="Arial"/>
                <a:cs typeface="Arial"/>
              </a:rPr>
              <a:t>is a small </a:t>
            </a:r>
            <a:r>
              <a:rPr sz="3200" spc="-25" dirty="0">
                <a:latin typeface="Arial"/>
                <a:cs typeface="Arial"/>
              </a:rPr>
              <a:t>probability, </a:t>
            </a:r>
            <a:r>
              <a:rPr sz="3200" dirty="0">
                <a:latin typeface="Arial"/>
                <a:cs typeface="Arial"/>
              </a:rPr>
              <a:t>we are  convinced </a:t>
            </a:r>
            <a:r>
              <a:rPr sz="3200" spc="-5" dirty="0">
                <a:latin typeface="Arial"/>
                <a:cs typeface="Arial"/>
              </a:rPr>
              <a:t>that the </a:t>
            </a:r>
            <a:r>
              <a:rPr sz="3200" dirty="0">
                <a:latin typeface="Arial"/>
                <a:cs typeface="Arial"/>
              </a:rPr>
              <a:t>mean number of sick days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less </a:t>
            </a:r>
            <a:r>
              <a:rPr sz="3200" spc="-5" dirty="0">
                <a:latin typeface="Arial"/>
                <a:cs typeface="Arial"/>
              </a:rPr>
              <a:t>than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5.4.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546100"/>
            <a:ext cx="303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13</a:t>
            </a:r>
          </a:p>
        </p:txBody>
      </p:sp>
      <p:sp>
        <p:nvSpPr>
          <p:cNvPr id="3" name="object 3"/>
          <p:cNvSpPr/>
          <p:nvPr/>
        </p:nvSpPr>
        <p:spPr>
          <a:xfrm>
            <a:off x="4163442" y="5754077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4">
                <a:moveTo>
                  <a:pt x="0" y="0"/>
                </a:moveTo>
                <a:lnTo>
                  <a:pt x="1125661" y="0"/>
                </a:lnTo>
              </a:path>
            </a:pathLst>
          </a:custGeom>
          <a:ln w="30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" y="1732788"/>
            <a:ext cx="9655810" cy="405002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2900" marR="172720" indent="-330200">
              <a:lnSpc>
                <a:spcPct val="90100"/>
              </a:lnSpc>
              <a:spcBef>
                <a:spcPts val="420"/>
              </a:spcBef>
            </a:pPr>
            <a:r>
              <a:rPr sz="2650" dirty="0">
                <a:latin typeface="Arial"/>
                <a:cs typeface="Arial"/>
              </a:rPr>
              <a:t>The pH of an acid solution used to etch aluminum varies  somewhat from batch to batch. In a sample of 50 batches the  mean pH was 2.6, with a standard deviation of 0.3. Let µ  represent the mean pH for batches of this</a:t>
            </a:r>
            <a:r>
              <a:rPr sz="2650" spc="-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solution.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buAutoNum type="alphaLcPeriod"/>
              <a:tabLst>
                <a:tab pos="387985" algn="l"/>
              </a:tabLst>
            </a:pPr>
            <a:r>
              <a:rPr sz="2650" b="1" spc="-5" dirty="0">
                <a:latin typeface="Arial"/>
                <a:cs typeface="Arial"/>
              </a:rPr>
              <a:t>Find </a:t>
            </a:r>
            <a:r>
              <a:rPr sz="2650" b="1" dirty="0">
                <a:latin typeface="Arial"/>
                <a:cs typeface="Arial"/>
              </a:rPr>
              <a:t>the P-value for testing </a:t>
            </a:r>
            <a:r>
              <a:rPr sz="2650" b="1" spc="5" dirty="0">
                <a:latin typeface="Arial"/>
                <a:cs typeface="Arial"/>
              </a:rPr>
              <a:t>H</a:t>
            </a:r>
            <a:r>
              <a:rPr sz="2625" b="1" spc="7" baseline="-36507" dirty="0">
                <a:latin typeface="Arial"/>
                <a:cs typeface="Arial"/>
              </a:rPr>
              <a:t>0 </a:t>
            </a:r>
            <a:r>
              <a:rPr sz="2650" b="1" dirty="0">
                <a:latin typeface="Arial"/>
                <a:cs typeface="Arial"/>
              </a:rPr>
              <a:t>: </a:t>
            </a:r>
            <a:r>
              <a:rPr sz="2650" b="1" spc="95" dirty="0">
                <a:latin typeface="Arial"/>
                <a:cs typeface="Arial"/>
              </a:rPr>
              <a:t>µ </a:t>
            </a:r>
            <a:r>
              <a:rPr sz="2650" b="1" dirty="0">
                <a:latin typeface="Arial"/>
                <a:cs typeface="Arial"/>
              </a:rPr>
              <a:t>≤ 2.5 versus </a:t>
            </a:r>
            <a:r>
              <a:rPr sz="2650" b="1" spc="5" dirty="0">
                <a:latin typeface="Arial"/>
                <a:cs typeface="Arial"/>
              </a:rPr>
              <a:t>H</a:t>
            </a:r>
            <a:r>
              <a:rPr sz="2625" b="1" spc="7" baseline="-36507" dirty="0">
                <a:latin typeface="Arial"/>
                <a:cs typeface="Arial"/>
              </a:rPr>
              <a:t>1 </a:t>
            </a:r>
            <a:r>
              <a:rPr sz="2650" b="1" dirty="0">
                <a:latin typeface="Arial"/>
                <a:cs typeface="Arial"/>
              </a:rPr>
              <a:t>: </a:t>
            </a:r>
            <a:r>
              <a:rPr sz="2650" b="1" spc="95" dirty="0">
                <a:latin typeface="Arial"/>
                <a:cs typeface="Arial"/>
              </a:rPr>
              <a:t>µ </a:t>
            </a:r>
            <a:r>
              <a:rPr sz="2650" b="1" dirty="0">
                <a:latin typeface="Arial"/>
                <a:cs typeface="Arial"/>
              </a:rPr>
              <a:t>&gt;</a:t>
            </a:r>
            <a:r>
              <a:rPr sz="2650" b="1" spc="-19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2.5.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</a:pPr>
            <a:endParaRPr sz="5400">
              <a:latin typeface="Times New Roman"/>
              <a:cs typeface="Times New Roman"/>
            </a:endParaRPr>
          </a:p>
          <a:p>
            <a:pPr marL="342900" marR="112395" indent="-330200">
              <a:lnSpc>
                <a:spcPts val="2800"/>
              </a:lnSpc>
              <a:spcBef>
                <a:spcPts val="5"/>
              </a:spcBef>
              <a:buAutoNum type="alphaLcPeriod"/>
              <a:tabLst>
                <a:tab pos="406400" algn="l"/>
                <a:tab pos="5123815" algn="l"/>
              </a:tabLst>
            </a:pPr>
            <a:r>
              <a:rPr sz="2650" b="1" dirty="0">
                <a:latin typeface="Arial"/>
                <a:cs typeface="Arial"/>
              </a:rPr>
              <a:t>Either the mean pH is greater than 2.5 mm, or the sample  is in the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most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extreme	</a:t>
            </a:r>
            <a:r>
              <a:rPr sz="2650" b="1" spc="5" dirty="0">
                <a:latin typeface="Arial"/>
                <a:cs typeface="Arial"/>
              </a:rPr>
              <a:t>% </a:t>
            </a:r>
            <a:r>
              <a:rPr sz="2650" b="1" dirty="0">
                <a:latin typeface="Arial"/>
                <a:cs typeface="Arial"/>
              </a:rPr>
              <a:t>of its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distribution.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469900"/>
            <a:ext cx="74364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Example	</a:t>
            </a:r>
            <a:r>
              <a:rPr sz="440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Identify </a:t>
            </a:r>
            <a:r>
              <a:rPr sz="4400" b="1" spc="5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4350" b="1" spc="7" baseline="-28735" dirty="0">
                <a:solidFill>
                  <a:srgbClr val="3465A4"/>
                </a:solidFill>
                <a:latin typeface="Arial"/>
                <a:cs typeface="Arial"/>
              </a:rPr>
              <a:t>0 </a:t>
            </a:r>
            <a:r>
              <a:rPr sz="4400" b="1" spc="-5" dirty="0">
                <a:solidFill>
                  <a:srgbClr val="3465A4"/>
                </a:solidFill>
                <a:latin typeface="Arial"/>
                <a:cs typeface="Arial"/>
              </a:rPr>
              <a:t>and</a:t>
            </a:r>
            <a:r>
              <a:rPr sz="4400" b="1" spc="-33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4350" b="1" spc="7" baseline="-28735" dirty="0">
                <a:solidFill>
                  <a:srgbClr val="3465A4"/>
                </a:solidFill>
                <a:latin typeface="Arial"/>
                <a:cs typeface="Arial"/>
              </a:rPr>
              <a:t>a</a:t>
            </a:r>
            <a:endParaRPr sz="4350" baseline="-287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714500"/>
            <a:ext cx="8971915" cy="9575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</a:pPr>
            <a:r>
              <a:rPr sz="3200" dirty="0">
                <a:latin typeface="Arial"/>
                <a:cs typeface="Arial"/>
              </a:rPr>
              <a:t>A coin was </a:t>
            </a:r>
            <a:r>
              <a:rPr sz="3200" spc="-5" dirty="0">
                <a:latin typeface="Arial"/>
                <a:cs typeface="Arial"/>
              </a:rPr>
              <a:t>flipped </a:t>
            </a:r>
            <a:r>
              <a:rPr sz="3200" dirty="0">
                <a:latin typeface="Arial"/>
                <a:cs typeface="Arial"/>
              </a:rPr>
              <a:t>50 </a:t>
            </a:r>
            <a:r>
              <a:rPr sz="3200" spc="-5" dirty="0">
                <a:latin typeface="Arial"/>
                <a:cs typeface="Arial"/>
              </a:rPr>
              <a:t>times, resulting </a:t>
            </a:r>
            <a:r>
              <a:rPr sz="3200" dirty="0">
                <a:latin typeface="Arial"/>
                <a:cs typeface="Arial"/>
              </a:rPr>
              <a:t>in 40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Heads  and 10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Tails.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46100"/>
            <a:ext cx="6452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13(a) :</a:t>
            </a:r>
            <a:r>
              <a:rPr spc="-9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722627"/>
            <a:ext cx="9058910" cy="9226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42900" marR="5080" indent="-330200">
              <a:lnSpc>
                <a:spcPts val="3300"/>
              </a:lnSpc>
              <a:spcBef>
                <a:spcPts val="595"/>
              </a:spcBef>
            </a:pPr>
            <a:r>
              <a:rPr sz="3100" spc="20" dirty="0">
                <a:latin typeface="Arial"/>
                <a:cs typeface="Arial"/>
              </a:rPr>
              <a:t>X = </a:t>
            </a:r>
            <a:r>
              <a:rPr sz="3100" spc="10" dirty="0">
                <a:latin typeface="Arial"/>
                <a:cs typeface="Arial"/>
              </a:rPr>
              <a:t>2.6, </a:t>
            </a:r>
            <a:r>
              <a:rPr sz="3100" spc="15" dirty="0">
                <a:latin typeface="Arial"/>
                <a:cs typeface="Arial"/>
              </a:rPr>
              <a:t>s </a:t>
            </a:r>
            <a:r>
              <a:rPr sz="3100" spc="20" dirty="0">
                <a:latin typeface="Arial"/>
                <a:cs typeface="Arial"/>
              </a:rPr>
              <a:t>= </a:t>
            </a:r>
            <a:r>
              <a:rPr sz="3100" spc="10" dirty="0">
                <a:latin typeface="Arial"/>
                <a:cs typeface="Arial"/>
              </a:rPr>
              <a:t>0.3, </a:t>
            </a:r>
            <a:r>
              <a:rPr sz="3100" spc="20" dirty="0">
                <a:latin typeface="Arial"/>
                <a:cs typeface="Arial"/>
              </a:rPr>
              <a:t>n = </a:t>
            </a:r>
            <a:r>
              <a:rPr sz="3100" spc="15" dirty="0">
                <a:latin typeface="Arial"/>
                <a:cs typeface="Arial"/>
              </a:rPr>
              <a:t>50. The </a:t>
            </a:r>
            <a:r>
              <a:rPr sz="3100" spc="10" dirty="0">
                <a:latin typeface="Arial"/>
                <a:cs typeface="Arial"/>
              </a:rPr>
              <a:t>null </a:t>
            </a:r>
            <a:r>
              <a:rPr sz="3100" spc="20" dirty="0">
                <a:latin typeface="Arial"/>
                <a:cs typeface="Arial"/>
              </a:rPr>
              <a:t>and </a:t>
            </a:r>
            <a:r>
              <a:rPr sz="3100" spc="10" dirty="0">
                <a:latin typeface="Arial"/>
                <a:cs typeface="Arial"/>
              </a:rPr>
              <a:t>alternate  </a:t>
            </a:r>
            <a:r>
              <a:rPr sz="3100" spc="15" dirty="0">
                <a:latin typeface="Arial"/>
                <a:cs typeface="Arial"/>
              </a:rPr>
              <a:t>hypotheses are </a:t>
            </a:r>
            <a:r>
              <a:rPr sz="3100" spc="25" dirty="0">
                <a:latin typeface="Arial"/>
                <a:cs typeface="Arial"/>
              </a:rPr>
              <a:t>H </a:t>
            </a:r>
            <a:r>
              <a:rPr sz="3100" spc="20" dirty="0">
                <a:latin typeface="Arial"/>
                <a:cs typeface="Arial"/>
              </a:rPr>
              <a:t>0 </a:t>
            </a:r>
            <a:r>
              <a:rPr sz="3100" spc="10" dirty="0">
                <a:latin typeface="Arial"/>
                <a:cs typeface="Arial"/>
              </a:rPr>
              <a:t>: </a:t>
            </a:r>
            <a:r>
              <a:rPr sz="3100" spc="20" dirty="0">
                <a:latin typeface="Arial"/>
                <a:cs typeface="Arial"/>
              </a:rPr>
              <a:t>µ </a:t>
            </a:r>
            <a:r>
              <a:rPr sz="3100" spc="15" dirty="0">
                <a:latin typeface="Arial"/>
                <a:cs typeface="Arial"/>
              </a:rPr>
              <a:t>≤ 2.5 versus </a:t>
            </a:r>
            <a:r>
              <a:rPr sz="3100" spc="25" dirty="0">
                <a:latin typeface="Arial"/>
                <a:cs typeface="Arial"/>
              </a:rPr>
              <a:t>H </a:t>
            </a:r>
            <a:r>
              <a:rPr sz="3100" spc="20" dirty="0">
                <a:latin typeface="Arial"/>
                <a:cs typeface="Arial"/>
              </a:rPr>
              <a:t>1 </a:t>
            </a:r>
            <a:r>
              <a:rPr sz="3100" spc="10" dirty="0">
                <a:latin typeface="Arial"/>
                <a:cs typeface="Arial"/>
              </a:rPr>
              <a:t>: </a:t>
            </a:r>
            <a:r>
              <a:rPr sz="3100" spc="20" dirty="0">
                <a:latin typeface="Arial"/>
                <a:cs typeface="Arial"/>
              </a:rPr>
              <a:t>µ &gt;</a:t>
            </a:r>
            <a:r>
              <a:rPr sz="3100" spc="-135" dirty="0">
                <a:latin typeface="Arial"/>
                <a:cs typeface="Arial"/>
              </a:rPr>
              <a:t> </a:t>
            </a:r>
            <a:r>
              <a:rPr sz="3100" spc="10" dirty="0">
                <a:latin typeface="Arial"/>
                <a:cs typeface="Arial"/>
              </a:rPr>
              <a:t>2.5.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35545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" y="4621377"/>
            <a:ext cx="12953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0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2606954"/>
            <a:ext cx="9484360" cy="237490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170"/>
              </a:spcBef>
              <a:buSzPct val="45161"/>
              <a:buFont typeface="Trebuchet MS"/>
              <a:buChar char="●"/>
              <a:tabLst>
                <a:tab pos="330200" algn="l"/>
              </a:tabLst>
            </a:pPr>
            <a:r>
              <a:rPr sz="3100" spc="15" dirty="0">
                <a:latin typeface="Arial"/>
                <a:cs typeface="Arial"/>
              </a:rPr>
              <a:t>z </a:t>
            </a:r>
            <a:r>
              <a:rPr sz="3100" spc="20" dirty="0">
                <a:latin typeface="Arial"/>
                <a:cs typeface="Arial"/>
              </a:rPr>
              <a:t>= </a:t>
            </a:r>
            <a:r>
              <a:rPr sz="3100" spc="10" dirty="0">
                <a:latin typeface="Arial"/>
                <a:cs typeface="Arial"/>
              </a:rPr>
              <a:t>(2.6 </a:t>
            </a:r>
            <a:r>
              <a:rPr sz="3100" spc="20" dirty="0">
                <a:latin typeface="Arial"/>
                <a:cs typeface="Arial"/>
              </a:rPr>
              <a:t>− </a:t>
            </a:r>
            <a:r>
              <a:rPr sz="3100" spc="10" dirty="0">
                <a:latin typeface="Arial"/>
                <a:cs typeface="Arial"/>
              </a:rPr>
              <a:t>2.5)/(0.3/ sqrt(50)) </a:t>
            </a:r>
            <a:r>
              <a:rPr sz="3100" spc="20" dirty="0">
                <a:latin typeface="Arial"/>
                <a:cs typeface="Arial"/>
              </a:rPr>
              <a:t>=</a:t>
            </a:r>
            <a:r>
              <a:rPr sz="3100" spc="-3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2.36.</a:t>
            </a:r>
            <a:endParaRPr sz="3100">
              <a:latin typeface="Arial"/>
              <a:cs typeface="Arial"/>
            </a:endParaRPr>
          </a:p>
          <a:p>
            <a:pPr marL="330200" marR="5080">
              <a:lnSpc>
                <a:spcPct val="110200"/>
              </a:lnSpc>
              <a:spcBef>
                <a:spcPts val="700"/>
              </a:spcBef>
            </a:pPr>
            <a:r>
              <a:rPr sz="3100" spc="15" dirty="0">
                <a:latin typeface="Arial"/>
                <a:cs typeface="Arial"/>
              </a:rPr>
              <a:t>Since the </a:t>
            </a:r>
            <a:r>
              <a:rPr sz="3100" spc="10" dirty="0">
                <a:latin typeface="Arial"/>
                <a:cs typeface="Arial"/>
              </a:rPr>
              <a:t>alternate </a:t>
            </a:r>
            <a:r>
              <a:rPr sz="3100" spc="15" dirty="0">
                <a:latin typeface="Arial"/>
                <a:cs typeface="Arial"/>
              </a:rPr>
              <a:t>hypothesis </a:t>
            </a:r>
            <a:r>
              <a:rPr sz="3100" spc="10" dirty="0">
                <a:latin typeface="Arial"/>
                <a:cs typeface="Arial"/>
              </a:rPr>
              <a:t>is </a:t>
            </a:r>
            <a:r>
              <a:rPr sz="3100" spc="15" dirty="0">
                <a:latin typeface="Arial"/>
                <a:cs typeface="Arial"/>
              </a:rPr>
              <a:t>of the form </a:t>
            </a:r>
            <a:r>
              <a:rPr sz="3100" spc="20" dirty="0">
                <a:latin typeface="Arial"/>
                <a:cs typeface="Arial"/>
              </a:rPr>
              <a:t>µ &gt; </a:t>
            </a:r>
            <a:r>
              <a:rPr sz="3100" spc="5" dirty="0">
                <a:latin typeface="Arial"/>
                <a:cs typeface="Arial"/>
              </a:rPr>
              <a:t>µ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100" spc="10" dirty="0">
                <a:latin typeface="Arial"/>
                <a:cs typeface="Arial"/>
              </a:rPr>
              <a:t>,  </a:t>
            </a:r>
            <a:r>
              <a:rPr sz="3100" spc="15" dirty="0">
                <a:latin typeface="Arial"/>
                <a:cs typeface="Arial"/>
              </a:rPr>
              <a:t>the P-value </a:t>
            </a:r>
            <a:r>
              <a:rPr sz="3100" spc="10" dirty="0">
                <a:latin typeface="Arial"/>
                <a:cs typeface="Arial"/>
              </a:rPr>
              <a:t>is </a:t>
            </a:r>
            <a:r>
              <a:rPr sz="3100" spc="15" dirty="0">
                <a:latin typeface="Arial"/>
                <a:cs typeface="Arial"/>
              </a:rPr>
              <a:t>the area </a:t>
            </a:r>
            <a:r>
              <a:rPr sz="3100" spc="10" dirty="0">
                <a:latin typeface="Arial"/>
                <a:cs typeface="Arial"/>
              </a:rPr>
              <a:t>to </a:t>
            </a:r>
            <a:r>
              <a:rPr sz="3100" spc="15" dirty="0">
                <a:latin typeface="Arial"/>
                <a:cs typeface="Arial"/>
              </a:rPr>
              <a:t>the </a:t>
            </a:r>
            <a:r>
              <a:rPr sz="3100" spc="10" dirty="0">
                <a:latin typeface="Arial"/>
                <a:cs typeface="Arial"/>
              </a:rPr>
              <a:t>right </a:t>
            </a:r>
            <a:r>
              <a:rPr sz="3100" spc="15" dirty="0">
                <a:latin typeface="Arial"/>
                <a:cs typeface="Arial"/>
              </a:rPr>
              <a:t>of z </a:t>
            </a:r>
            <a:r>
              <a:rPr sz="3100" spc="20" dirty="0">
                <a:latin typeface="Arial"/>
                <a:cs typeface="Arial"/>
              </a:rPr>
              <a:t>=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2.36.</a:t>
            </a:r>
            <a:endParaRPr sz="31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1080"/>
              </a:spcBef>
            </a:pPr>
            <a:r>
              <a:rPr sz="3100" spc="15" dirty="0">
                <a:latin typeface="Arial"/>
                <a:cs typeface="Arial"/>
              </a:rPr>
              <a:t>Thus </a:t>
            </a:r>
            <a:r>
              <a:rPr sz="3100" spc="20" dirty="0">
                <a:latin typeface="Arial"/>
                <a:cs typeface="Arial"/>
              </a:rPr>
              <a:t>P =</a:t>
            </a:r>
            <a:r>
              <a:rPr sz="3100" spc="-75" dirty="0">
                <a:latin typeface="Arial"/>
                <a:cs typeface="Arial"/>
              </a:rPr>
              <a:t> </a:t>
            </a:r>
            <a:r>
              <a:rPr sz="3100" spc="15" dirty="0">
                <a:latin typeface="Arial"/>
                <a:cs typeface="Arial"/>
              </a:rPr>
              <a:t>0.0091.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400" y="546100"/>
            <a:ext cx="6482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13(b) </a:t>
            </a:r>
            <a:r>
              <a:rPr dirty="0"/>
              <a:t>:</a:t>
            </a:r>
            <a:r>
              <a:rPr spc="-7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56079"/>
            <a:ext cx="8910955" cy="15494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latin typeface="Arial"/>
                <a:cs typeface="Arial"/>
              </a:rPr>
              <a:t>(b)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P-value is </a:t>
            </a:r>
            <a:r>
              <a:rPr sz="3200" spc="-5" dirty="0">
                <a:latin typeface="Arial"/>
                <a:cs typeface="Arial"/>
              </a:rPr>
              <a:t>0.0091, </a:t>
            </a:r>
            <a:r>
              <a:rPr sz="3200" dirty="0">
                <a:latin typeface="Arial"/>
                <a:cs typeface="Arial"/>
              </a:rPr>
              <a:t>so if 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150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true then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342900" marR="925194">
              <a:lnSpc>
                <a:spcPts val="3400"/>
              </a:lnSpc>
              <a:spcBef>
                <a:spcPts val="940"/>
              </a:spcBef>
            </a:pPr>
            <a:r>
              <a:rPr sz="3200" dirty="0">
                <a:latin typeface="Arial"/>
                <a:cs typeface="Arial"/>
              </a:rPr>
              <a:t>sample is 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most </a:t>
            </a:r>
            <a:r>
              <a:rPr sz="3200" spc="-5" dirty="0">
                <a:latin typeface="Arial"/>
                <a:cs typeface="Arial"/>
              </a:rPr>
              <a:t>extreme 0.91%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its  distribution.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241300"/>
            <a:ext cx="303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46124"/>
            <a:ext cx="9515475" cy="51727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0200" marR="5080" indent="-317500">
              <a:lnSpc>
                <a:spcPts val="2900"/>
              </a:lnSpc>
              <a:spcBef>
                <a:spcPts val="465"/>
              </a:spcBef>
            </a:pPr>
            <a:r>
              <a:rPr sz="2650" spc="15" dirty="0">
                <a:latin typeface="Arial"/>
                <a:cs typeface="Arial"/>
              </a:rPr>
              <a:t>Lasers </a:t>
            </a:r>
            <a:r>
              <a:rPr sz="2650" spc="20" dirty="0">
                <a:latin typeface="Arial"/>
                <a:cs typeface="Arial"/>
              </a:rPr>
              <a:t>can </a:t>
            </a:r>
            <a:r>
              <a:rPr sz="2650" spc="15" dirty="0">
                <a:latin typeface="Arial"/>
                <a:cs typeface="Arial"/>
              </a:rPr>
              <a:t>provide highly accurate </a:t>
            </a:r>
            <a:r>
              <a:rPr sz="2650" spc="20" dirty="0">
                <a:latin typeface="Arial"/>
                <a:cs typeface="Arial"/>
              </a:rPr>
              <a:t>measurements </a:t>
            </a:r>
            <a:r>
              <a:rPr sz="2650" spc="15" dirty="0">
                <a:latin typeface="Arial"/>
                <a:cs typeface="Arial"/>
              </a:rPr>
              <a:t>of small  </a:t>
            </a:r>
            <a:r>
              <a:rPr sz="2650" spc="20" dirty="0">
                <a:latin typeface="Arial"/>
                <a:cs typeface="Arial"/>
              </a:rPr>
              <a:t>movements. </a:t>
            </a:r>
            <a:r>
              <a:rPr sz="2650" spc="-130" dirty="0">
                <a:latin typeface="Arial"/>
                <a:cs typeface="Arial"/>
              </a:rPr>
              <a:t>To </a:t>
            </a:r>
            <a:r>
              <a:rPr sz="2650" spc="15" dirty="0">
                <a:latin typeface="Arial"/>
                <a:cs typeface="Arial"/>
              </a:rPr>
              <a:t>determine the accuracy of </a:t>
            </a:r>
            <a:r>
              <a:rPr sz="2650" spc="20" dirty="0">
                <a:latin typeface="Arial"/>
                <a:cs typeface="Arial"/>
              </a:rPr>
              <a:t>such a </a:t>
            </a:r>
            <a:r>
              <a:rPr sz="2650" spc="-10" dirty="0">
                <a:latin typeface="Arial"/>
                <a:cs typeface="Arial"/>
              </a:rPr>
              <a:t>laser, </a:t>
            </a:r>
            <a:r>
              <a:rPr sz="2650" spc="5" dirty="0">
                <a:latin typeface="Arial"/>
                <a:cs typeface="Arial"/>
              </a:rPr>
              <a:t>it  </a:t>
            </a:r>
            <a:r>
              <a:rPr sz="2650" spc="20" dirty="0">
                <a:latin typeface="Arial"/>
                <a:cs typeface="Arial"/>
              </a:rPr>
              <a:t>was used </a:t>
            </a:r>
            <a:r>
              <a:rPr sz="2650" spc="10" dirty="0">
                <a:latin typeface="Arial"/>
                <a:cs typeface="Arial"/>
              </a:rPr>
              <a:t>to </a:t>
            </a:r>
            <a:r>
              <a:rPr sz="2650" spc="15" dirty="0">
                <a:latin typeface="Arial"/>
                <a:cs typeface="Arial"/>
              </a:rPr>
              <a:t>take </a:t>
            </a:r>
            <a:r>
              <a:rPr sz="2650" spc="20" dirty="0">
                <a:latin typeface="Arial"/>
                <a:cs typeface="Arial"/>
              </a:rPr>
              <a:t>100 measurements </a:t>
            </a:r>
            <a:r>
              <a:rPr sz="2650" spc="15" dirty="0">
                <a:latin typeface="Arial"/>
                <a:cs typeface="Arial"/>
              </a:rPr>
              <a:t>of </a:t>
            </a:r>
            <a:r>
              <a:rPr sz="2650" spc="20" dirty="0">
                <a:latin typeface="Arial"/>
                <a:cs typeface="Arial"/>
              </a:rPr>
              <a:t>a known </a:t>
            </a:r>
            <a:r>
              <a:rPr sz="2650" spc="-10" dirty="0">
                <a:latin typeface="Arial"/>
                <a:cs typeface="Arial"/>
              </a:rPr>
              <a:t>quantity.  </a:t>
            </a:r>
            <a:r>
              <a:rPr sz="2650" spc="20" dirty="0">
                <a:latin typeface="Arial"/>
                <a:cs typeface="Arial"/>
              </a:rPr>
              <a:t>The sample mean </a:t>
            </a:r>
            <a:r>
              <a:rPr sz="2650" spc="15" dirty="0">
                <a:latin typeface="Arial"/>
                <a:cs typeface="Arial"/>
              </a:rPr>
              <a:t>error </a:t>
            </a:r>
            <a:r>
              <a:rPr sz="2650" spc="20" dirty="0">
                <a:latin typeface="Arial"/>
                <a:cs typeface="Arial"/>
              </a:rPr>
              <a:t>was 25 </a:t>
            </a:r>
            <a:r>
              <a:rPr sz="2650" spc="25" dirty="0">
                <a:latin typeface="Arial"/>
                <a:cs typeface="Arial"/>
              </a:rPr>
              <a:t>µm </a:t>
            </a:r>
            <a:r>
              <a:rPr sz="2650" spc="15" dirty="0">
                <a:latin typeface="Arial"/>
                <a:cs typeface="Arial"/>
              </a:rPr>
              <a:t>with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standard</a:t>
            </a:r>
            <a:r>
              <a:rPr sz="2650" spc="-10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deviation  of </a:t>
            </a:r>
            <a:r>
              <a:rPr sz="2650" spc="20" dirty="0">
                <a:latin typeface="Arial"/>
                <a:cs typeface="Arial"/>
              </a:rPr>
              <a:t>60 µm. The </a:t>
            </a:r>
            <a:r>
              <a:rPr sz="2650" spc="15" dirty="0">
                <a:latin typeface="Arial"/>
                <a:cs typeface="Arial"/>
              </a:rPr>
              <a:t>laser </a:t>
            </a:r>
            <a:r>
              <a:rPr sz="2650" spc="10" dirty="0">
                <a:latin typeface="Arial"/>
                <a:cs typeface="Arial"/>
              </a:rPr>
              <a:t>is </a:t>
            </a:r>
            <a:r>
              <a:rPr sz="2650" spc="15" dirty="0">
                <a:latin typeface="Arial"/>
                <a:cs typeface="Arial"/>
              </a:rPr>
              <a:t>properly calibrated </a:t>
            </a:r>
            <a:r>
              <a:rPr sz="2650" spc="5" dirty="0">
                <a:latin typeface="Arial"/>
                <a:cs typeface="Arial"/>
              </a:rPr>
              <a:t>if </a:t>
            </a:r>
            <a:r>
              <a:rPr sz="2650" spc="15" dirty="0">
                <a:latin typeface="Arial"/>
                <a:cs typeface="Arial"/>
              </a:rPr>
              <a:t>the </a:t>
            </a:r>
            <a:r>
              <a:rPr sz="2650" spc="20" dirty="0">
                <a:latin typeface="Arial"/>
                <a:cs typeface="Arial"/>
              </a:rPr>
              <a:t>mean </a:t>
            </a:r>
            <a:r>
              <a:rPr sz="2650" spc="15" dirty="0">
                <a:latin typeface="Arial"/>
                <a:cs typeface="Arial"/>
              </a:rPr>
              <a:t>error </a:t>
            </a:r>
            <a:r>
              <a:rPr sz="2650" spc="10" dirty="0">
                <a:latin typeface="Arial"/>
                <a:cs typeface="Arial"/>
              </a:rPr>
              <a:t>is  </a:t>
            </a:r>
            <a:r>
              <a:rPr sz="2650" spc="20" dirty="0">
                <a:latin typeface="Arial"/>
                <a:cs typeface="Arial"/>
              </a:rPr>
              <a:t>µ = </a:t>
            </a:r>
            <a:r>
              <a:rPr sz="2650" spc="15" dirty="0">
                <a:latin typeface="Arial"/>
                <a:cs typeface="Arial"/>
              </a:rPr>
              <a:t>0. </a:t>
            </a:r>
            <a:r>
              <a:rPr sz="2650" spc="25" dirty="0">
                <a:latin typeface="Arial"/>
                <a:cs typeface="Arial"/>
              </a:rPr>
              <a:t>A </a:t>
            </a:r>
            <a:r>
              <a:rPr sz="2650" spc="10" dirty="0">
                <a:latin typeface="Arial"/>
                <a:cs typeface="Arial"/>
              </a:rPr>
              <a:t>test is </a:t>
            </a:r>
            <a:r>
              <a:rPr sz="2650" spc="20" dirty="0">
                <a:latin typeface="Arial"/>
                <a:cs typeface="Arial"/>
              </a:rPr>
              <a:t>made </a:t>
            </a:r>
            <a:r>
              <a:rPr sz="2650" spc="15" dirty="0">
                <a:latin typeface="Arial"/>
                <a:cs typeface="Arial"/>
              </a:rPr>
              <a:t>of </a:t>
            </a:r>
            <a:r>
              <a:rPr sz="2650" spc="5" dirty="0">
                <a:latin typeface="Arial"/>
                <a:cs typeface="Arial"/>
              </a:rPr>
              <a:t>H</a:t>
            </a:r>
            <a:r>
              <a:rPr sz="2700" spc="7" baseline="-35493" dirty="0">
                <a:latin typeface="Arial"/>
                <a:cs typeface="Arial"/>
              </a:rPr>
              <a:t>0 </a:t>
            </a:r>
            <a:r>
              <a:rPr sz="2650" spc="10" dirty="0">
                <a:latin typeface="Arial"/>
                <a:cs typeface="Arial"/>
              </a:rPr>
              <a:t>: </a:t>
            </a:r>
            <a:r>
              <a:rPr sz="2650" spc="20" dirty="0">
                <a:latin typeface="Arial"/>
                <a:cs typeface="Arial"/>
              </a:rPr>
              <a:t>µ = 0 </a:t>
            </a:r>
            <a:r>
              <a:rPr sz="2650" spc="15" dirty="0">
                <a:latin typeface="Arial"/>
                <a:cs typeface="Arial"/>
              </a:rPr>
              <a:t>versus </a:t>
            </a:r>
            <a:r>
              <a:rPr sz="2650" spc="5" dirty="0">
                <a:latin typeface="Arial"/>
                <a:cs typeface="Arial"/>
              </a:rPr>
              <a:t>H</a:t>
            </a:r>
            <a:r>
              <a:rPr sz="2700" spc="7" baseline="-35493" dirty="0">
                <a:latin typeface="Arial"/>
                <a:cs typeface="Arial"/>
              </a:rPr>
              <a:t>1 </a:t>
            </a:r>
            <a:r>
              <a:rPr sz="2650" spc="10" dirty="0">
                <a:latin typeface="Arial"/>
                <a:cs typeface="Arial"/>
              </a:rPr>
              <a:t>: </a:t>
            </a:r>
            <a:r>
              <a:rPr sz="2650" spc="20" dirty="0">
                <a:latin typeface="Arial"/>
                <a:cs typeface="Arial"/>
              </a:rPr>
              <a:t>µ ≠</a:t>
            </a:r>
            <a:r>
              <a:rPr sz="2650" spc="-425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0.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00">
              <a:latin typeface="Times New Roman"/>
              <a:cs typeface="Times New Roman"/>
            </a:endParaRPr>
          </a:p>
          <a:p>
            <a:pPr marL="330200" indent="-317500">
              <a:lnSpc>
                <a:spcPct val="100000"/>
              </a:lnSpc>
              <a:buAutoNum type="alphaLcPeriod"/>
              <a:tabLst>
                <a:tab pos="392430" algn="l"/>
              </a:tabLst>
            </a:pPr>
            <a:r>
              <a:rPr sz="2650" b="1" spc="15" dirty="0">
                <a:latin typeface="Arial"/>
                <a:cs typeface="Arial"/>
              </a:rPr>
              <a:t>Find the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P-value.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lphaLcPeriod"/>
            </a:pPr>
            <a:endParaRPr sz="3000">
              <a:latin typeface="Times New Roman"/>
              <a:cs typeface="Times New Roman"/>
            </a:endParaRPr>
          </a:p>
          <a:p>
            <a:pPr marL="330200" marR="369570" indent="-317500">
              <a:lnSpc>
                <a:spcPct val="89600"/>
              </a:lnSpc>
              <a:spcBef>
                <a:spcPts val="1905"/>
              </a:spcBef>
              <a:buAutoNum type="alphaLcPeriod"/>
              <a:tabLst>
                <a:tab pos="411480" algn="l"/>
              </a:tabLst>
            </a:pPr>
            <a:r>
              <a:rPr sz="2650" b="1" spc="25" dirty="0">
                <a:latin typeface="Arial"/>
                <a:cs typeface="Arial"/>
              </a:rPr>
              <a:t>Do </a:t>
            </a:r>
            <a:r>
              <a:rPr sz="2650" b="1" spc="20" dirty="0">
                <a:latin typeface="Arial"/>
                <a:cs typeface="Arial"/>
              </a:rPr>
              <a:t>you </a:t>
            </a:r>
            <a:r>
              <a:rPr sz="2650" b="1" spc="15" dirty="0">
                <a:latin typeface="Arial"/>
                <a:cs typeface="Arial"/>
              </a:rPr>
              <a:t>believe </a:t>
            </a:r>
            <a:r>
              <a:rPr sz="2650" b="1" spc="5" dirty="0">
                <a:latin typeface="Arial"/>
                <a:cs typeface="Arial"/>
              </a:rPr>
              <a:t>it </a:t>
            </a: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15" dirty="0">
                <a:latin typeface="Arial"/>
                <a:cs typeface="Arial"/>
              </a:rPr>
              <a:t>plausible that the laser </a:t>
            </a: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15" dirty="0">
                <a:latin typeface="Arial"/>
                <a:cs typeface="Arial"/>
              </a:rPr>
              <a:t>properly  calibrated, or are </a:t>
            </a:r>
            <a:r>
              <a:rPr sz="2650" b="1" spc="20" dirty="0">
                <a:latin typeface="Arial"/>
                <a:cs typeface="Arial"/>
              </a:rPr>
              <a:t>you </a:t>
            </a:r>
            <a:r>
              <a:rPr sz="2650" b="1" spc="15" dirty="0">
                <a:latin typeface="Arial"/>
                <a:cs typeface="Arial"/>
              </a:rPr>
              <a:t>convinced that </a:t>
            </a:r>
            <a:r>
              <a:rPr sz="2650" b="1" spc="5" dirty="0">
                <a:latin typeface="Arial"/>
                <a:cs typeface="Arial"/>
              </a:rPr>
              <a:t>it </a:t>
            </a:r>
            <a:r>
              <a:rPr sz="2650" b="1" spc="10" dirty="0">
                <a:latin typeface="Arial"/>
                <a:cs typeface="Arial"/>
              </a:rPr>
              <a:t>is </a:t>
            </a:r>
            <a:r>
              <a:rPr sz="2650" b="1" spc="15" dirty="0">
                <a:latin typeface="Arial"/>
                <a:cs typeface="Arial"/>
              </a:rPr>
              <a:t>out of  calibration? Explain your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reasoning.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342900"/>
            <a:ext cx="6452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14(a) :</a:t>
            </a:r>
            <a:r>
              <a:rPr spc="-9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43303"/>
            <a:ext cx="7668895" cy="8534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42900" marR="5080" indent="-330200">
              <a:lnSpc>
                <a:spcPts val="3100"/>
              </a:lnSpc>
              <a:spcBef>
                <a:spcPts val="465"/>
              </a:spcBef>
            </a:pPr>
            <a:r>
              <a:rPr sz="2850" spc="-5" dirty="0">
                <a:latin typeface="Arial"/>
                <a:cs typeface="Arial"/>
              </a:rPr>
              <a:t>X = 25, s = 60, n = 100. The null and alternate  hypotheses are H 0 : µ = 0 versus H 1 : µ =</a:t>
            </a:r>
            <a:r>
              <a:rPr sz="2850" spc="15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0.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3164636"/>
            <a:ext cx="1200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800" y="3029204"/>
            <a:ext cx="548386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latin typeface="Arial"/>
                <a:cs typeface="Arial"/>
              </a:rPr>
              <a:t>z = (25 − 0)/(60/ sqrt(100)) = 4.17.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4256836"/>
            <a:ext cx="1200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4121403"/>
            <a:ext cx="8787130" cy="13995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04800" marR="5080">
              <a:lnSpc>
                <a:spcPts val="3100"/>
              </a:lnSpc>
              <a:spcBef>
                <a:spcPts val="465"/>
              </a:spcBef>
            </a:pPr>
            <a:r>
              <a:rPr sz="2850" spc="-5" dirty="0">
                <a:latin typeface="Arial"/>
                <a:cs typeface="Arial"/>
              </a:rPr>
              <a:t>Since the alternate hypothesis is of the form µ = µ 0 ,  the P-value is is the sum of the areas to the right</a:t>
            </a:r>
            <a:r>
              <a:rPr sz="2850" spc="30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of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50" spc="-5" dirty="0">
                <a:latin typeface="Arial"/>
                <a:cs typeface="Arial"/>
              </a:rPr>
              <a:t>z = 4.17 and to the left of z =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−4.17.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6301536"/>
            <a:ext cx="1200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800" y="6166103"/>
            <a:ext cx="1866264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latin typeface="Arial"/>
                <a:cs typeface="Arial"/>
              </a:rPr>
              <a:t>Thus P ≈</a:t>
            </a:r>
            <a:r>
              <a:rPr sz="2850" spc="-125" dirty="0">
                <a:latin typeface="Arial"/>
                <a:cs typeface="Arial"/>
              </a:rPr>
              <a:t> </a:t>
            </a:r>
            <a:r>
              <a:rPr sz="2850" spc="-5" dirty="0">
                <a:latin typeface="Arial"/>
                <a:cs typeface="Arial"/>
              </a:rPr>
              <a:t>0.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400" y="546100"/>
            <a:ext cx="6482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14(b) </a:t>
            </a:r>
            <a:r>
              <a:rPr dirty="0"/>
              <a:t>:</a:t>
            </a:r>
            <a:r>
              <a:rPr spc="-7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2467"/>
            <a:ext cx="7268209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14"/>
              </a:spcBef>
              <a:buSzPct val="44642"/>
              <a:buFont typeface="Trebuchet MS"/>
              <a:buChar char="●"/>
              <a:tabLst>
                <a:tab pos="304800" algn="l"/>
              </a:tabLst>
            </a:pPr>
            <a:r>
              <a:rPr sz="2800" spc="5" dirty="0">
                <a:latin typeface="Arial"/>
                <a:cs typeface="Arial"/>
              </a:rPr>
              <a:t>Since P-value is approx 0, </a:t>
            </a:r>
            <a:r>
              <a:rPr sz="2800" spc="1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can reject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775" spc="7" baseline="-34534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0775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840126"/>
            <a:ext cx="8526780" cy="17399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800" spc="5" dirty="0">
                <a:latin typeface="Arial"/>
                <a:cs typeface="Arial"/>
              </a:rPr>
              <a:t>That means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10" dirty="0">
                <a:latin typeface="Arial"/>
                <a:cs typeface="Arial"/>
              </a:rPr>
              <a:t>H</a:t>
            </a:r>
            <a:r>
              <a:rPr sz="2775" spc="15" baseline="-34534" dirty="0">
                <a:latin typeface="Arial"/>
                <a:cs typeface="Arial"/>
              </a:rPr>
              <a:t>0 </a:t>
            </a:r>
            <a:r>
              <a:rPr sz="2800" spc="5" dirty="0">
                <a:latin typeface="Arial"/>
                <a:cs typeface="Arial"/>
              </a:rPr>
              <a:t>was true that is the </a:t>
            </a:r>
            <a:r>
              <a:rPr sz="2800" spc="10" dirty="0">
                <a:latin typeface="Arial"/>
                <a:cs typeface="Arial"/>
              </a:rPr>
              <a:t>mean </a:t>
            </a:r>
            <a:r>
              <a:rPr sz="2800" spc="5" dirty="0">
                <a:latin typeface="Arial"/>
                <a:cs typeface="Arial"/>
              </a:rPr>
              <a:t>error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were</a:t>
            </a:r>
            <a:endParaRPr sz="2800">
              <a:latin typeface="Arial"/>
              <a:cs typeface="Arial"/>
            </a:endParaRPr>
          </a:p>
          <a:p>
            <a:pPr marL="12700" marR="255270" algn="just">
              <a:lnSpc>
                <a:spcPct val="87800"/>
              </a:lnSpc>
              <a:spcBef>
                <a:spcPts val="850"/>
              </a:spcBef>
            </a:pPr>
            <a:r>
              <a:rPr sz="2800" spc="5" dirty="0">
                <a:latin typeface="Arial"/>
                <a:cs typeface="Arial"/>
              </a:rPr>
              <a:t>0, the probability of observing a sample </a:t>
            </a:r>
            <a:r>
              <a:rPr sz="2800" spc="10" dirty="0">
                <a:latin typeface="Arial"/>
                <a:cs typeface="Arial"/>
              </a:rPr>
              <a:t>mean </a:t>
            </a:r>
            <a:r>
              <a:rPr sz="2800" spc="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far  </a:t>
            </a:r>
            <a:r>
              <a:rPr sz="2800" spc="5" dirty="0">
                <a:latin typeface="Arial"/>
                <a:cs typeface="Arial"/>
              </a:rPr>
              <a:t>from 0 as the value of 25 that was actually observed  would be nearly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3381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0" y="5192267"/>
            <a:ext cx="8554085" cy="8356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15"/>
              </a:spcBef>
            </a:pPr>
            <a:r>
              <a:rPr sz="2800" spc="5" dirty="0">
                <a:latin typeface="Arial"/>
                <a:cs typeface="Arial"/>
              </a:rPr>
              <a:t>Therefore </a:t>
            </a:r>
            <a:r>
              <a:rPr sz="2800" spc="1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are convinced that the </a:t>
            </a:r>
            <a:r>
              <a:rPr sz="2800" spc="10" dirty="0">
                <a:latin typeface="Arial"/>
                <a:cs typeface="Arial"/>
              </a:rPr>
              <a:t>mean </a:t>
            </a:r>
            <a:r>
              <a:rPr sz="2800" spc="5" dirty="0">
                <a:latin typeface="Arial"/>
                <a:cs typeface="Arial"/>
              </a:rPr>
              <a:t>error is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not  </a:t>
            </a:r>
            <a:r>
              <a:rPr sz="2800" dirty="0">
                <a:latin typeface="Arial"/>
                <a:cs typeface="Arial"/>
              </a:rPr>
              <a:t>equal </a:t>
            </a:r>
            <a:r>
              <a:rPr sz="2800" spc="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0. i.e. </a:t>
            </a:r>
            <a:r>
              <a:rPr sz="2800" spc="10" dirty="0">
                <a:latin typeface="Arial"/>
                <a:cs typeface="Arial"/>
              </a:rPr>
              <a:t>H</a:t>
            </a:r>
            <a:r>
              <a:rPr sz="2775" spc="15" baseline="-34534" dirty="0">
                <a:latin typeface="Arial"/>
                <a:cs typeface="Arial"/>
              </a:rPr>
              <a:t>1 </a:t>
            </a:r>
            <a:r>
              <a:rPr sz="2800" spc="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2882900"/>
            <a:ext cx="84410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3725" algn="l"/>
              </a:tabLst>
            </a:pPr>
            <a:r>
              <a:rPr sz="6600" spc="-5" dirty="0"/>
              <a:t>Fixed</a:t>
            </a:r>
            <a:r>
              <a:rPr sz="6600" dirty="0"/>
              <a:t> –	</a:t>
            </a:r>
            <a:r>
              <a:rPr sz="6600" spc="-5" dirty="0"/>
              <a:t>Level</a:t>
            </a:r>
            <a:r>
              <a:rPr sz="6600" spc="-60" dirty="0"/>
              <a:t> </a:t>
            </a:r>
            <a:r>
              <a:rPr sz="6600" spc="-75" dirty="0"/>
              <a:t>Testing</a:t>
            </a:r>
            <a:endParaRPr sz="66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0" y="279400"/>
            <a:ext cx="461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Fixed </a:t>
            </a:r>
            <a:r>
              <a:rPr sz="3600" dirty="0"/>
              <a:t>– </a:t>
            </a:r>
            <a:r>
              <a:rPr sz="3600" spc="-5" dirty="0"/>
              <a:t>Level</a:t>
            </a:r>
            <a:r>
              <a:rPr sz="3600" spc="-70" dirty="0"/>
              <a:t> </a:t>
            </a:r>
            <a:r>
              <a:rPr sz="3600" spc="-40" dirty="0"/>
              <a:t>Testing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5100" y="13575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31736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" y="41261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00" y="46722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100" y="60438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204975"/>
            <a:ext cx="9440545" cy="56349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2705">
              <a:lnSpc>
                <a:spcPct val="88100"/>
              </a:lnSpc>
              <a:spcBef>
                <a:spcPts val="525"/>
              </a:spcBef>
            </a:pPr>
            <a:r>
              <a:rPr sz="2900" spc="5" dirty="0">
                <a:latin typeface="Arial"/>
                <a:cs typeface="Arial"/>
              </a:rPr>
              <a:t>There </a:t>
            </a:r>
            <a:r>
              <a:rPr sz="2900" dirty="0">
                <a:latin typeface="Arial"/>
                <a:cs typeface="Arial"/>
              </a:rPr>
              <a:t>is </a:t>
            </a:r>
            <a:r>
              <a:rPr sz="2900" spc="5" dirty="0">
                <a:latin typeface="Arial"/>
                <a:cs typeface="Arial"/>
              </a:rPr>
              <a:t>no </a:t>
            </a:r>
            <a:r>
              <a:rPr sz="2900" dirty="0">
                <a:latin typeface="Arial"/>
                <a:cs typeface="Arial"/>
              </a:rPr>
              <a:t>scientifically valid </a:t>
            </a:r>
            <a:r>
              <a:rPr sz="2900" spc="5" dirty="0">
                <a:latin typeface="Arial"/>
                <a:cs typeface="Arial"/>
              </a:rPr>
              <a:t>dividing </a:t>
            </a:r>
            <a:r>
              <a:rPr sz="2900" dirty="0">
                <a:latin typeface="Arial"/>
                <a:cs typeface="Arial"/>
              </a:rPr>
              <a:t>line </a:t>
            </a:r>
            <a:r>
              <a:rPr sz="2900" spc="5" dirty="0">
                <a:latin typeface="Arial"/>
                <a:cs typeface="Arial"/>
              </a:rPr>
              <a:t>between  </a:t>
            </a:r>
            <a:r>
              <a:rPr sz="2900" dirty="0">
                <a:latin typeface="Arial"/>
                <a:cs typeface="Arial"/>
              </a:rPr>
              <a:t>plausibility </a:t>
            </a:r>
            <a:r>
              <a:rPr sz="2900" spc="5" dirty="0">
                <a:latin typeface="Arial"/>
                <a:cs typeface="Arial"/>
              </a:rPr>
              <a:t>and </a:t>
            </a:r>
            <a:r>
              <a:rPr sz="2900" spc="-15" dirty="0">
                <a:latin typeface="Arial"/>
                <a:cs typeface="Arial"/>
              </a:rPr>
              <a:t>implausibility, </a:t>
            </a:r>
            <a:r>
              <a:rPr sz="2900" spc="5" dirty="0">
                <a:latin typeface="Arial"/>
                <a:cs typeface="Arial"/>
              </a:rPr>
              <a:t>so </a:t>
            </a:r>
            <a:r>
              <a:rPr sz="2900" dirty="0">
                <a:latin typeface="Arial"/>
                <a:cs typeface="Arial"/>
              </a:rPr>
              <a:t>it is </a:t>
            </a:r>
            <a:r>
              <a:rPr sz="2900" spc="5" dirty="0">
                <a:latin typeface="Arial"/>
                <a:cs typeface="Arial"/>
              </a:rPr>
              <a:t>impossible </a:t>
            </a:r>
            <a:r>
              <a:rPr sz="2900" dirty="0">
                <a:latin typeface="Arial"/>
                <a:cs typeface="Arial"/>
              </a:rPr>
              <a:t>to specify  </a:t>
            </a:r>
            <a:r>
              <a:rPr sz="2900" spc="5" dirty="0">
                <a:latin typeface="Arial"/>
                <a:cs typeface="Arial"/>
              </a:rPr>
              <a:t>a </a:t>
            </a:r>
            <a:r>
              <a:rPr sz="2900" dirty="0">
                <a:latin typeface="Arial"/>
                <a:cs typeface="Arial"/>
              </a:rPr>
              <a:t>“correct” significance level </a:t>
            </a:r>
            <a:r>
              <a:rPr sz="2900" spc="5" dirty="0">
                <a:latin typeface="Arial"/>
                <a:cs typeface="Arial"/>
              </a:rPr>
              <a:t>below which we should  </a:t>
            </a:r>
            <a:r>
              <a:rPr sz="2900" dirty="0">
                <a:latin typeface="Arial"/>
                <a:cs typeface="Arial"/>
              </a:rPr>
              <a:t>reject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25" baseline="-32763" dirty="0">
                <a:latin typeface="Arial"/>
                <a:cs typeface="Arial"/>
              </a:rPr>
              <a:t>0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2140"/>
              </a:spcBef>
            </a:pPr>
            <a:r>
              <a:rPr sz="2900" spc="5" dirty="0">
                <a:latin typeface="Arial"/>
                <a:cs typeface="Arial"/>
              </a:rPr>
              <a:t>When possible, </a:t>
            </a:r>
            <a:r>
              <a:rPr sz="2900" dirty="0">
                <a:latin typeface="Arial"/>
                <a:cs typeface="Arial"/>
              </a:rPr>
              <a:t>it is </a:t>
            </a:r>
            <a:r>
              <a:rPr sz="2900" spc="5" dirty="0">
                <a:latin typeface="Arial"/>
                <a:cs typeface="Arial"/>
              </a:rPr>
              <a:t>best simply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report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P-value,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and  not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make a </a:t>
            </a:r>
            <a:r>
              <a:rPr sz="2900" dirty="0">
                <a:latin typeface="Arial"/>
                <a:cs typeface="Arial"/>
              </a:rPr>
              <a:t>firm </a:t>
            </a:r>
            <a:r>
              <a:rPr sz="2900" spc="5" dirty="0">
                <a:latin typeface="Arial"/>
                <a:cs typeface="Arial"/>
              </a:rPr>
              <a:t>decision whether or not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reject.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900" b="1" spc="5" dirty="0">
                <a:latin typeface="Arial"/>
                <a:cs typeface="Arial"/>
              </a:rPr>
              <a:t>Sometimes, </a:t>
            </a:r>
            <a:r>
              <a:rPr sz="2900" b="1" spc="-20" dirty="0">
                <a:latin typeface="Arial"/>
                <a:cs typeface="Arial"/>
              </a:rPr>
              <a:t>however, </a:t>
            </a:r>
            <a:r>
              <a:rPr sz="2900" b="1" spc="5" dirty="0">
                <a:latin typeface="Arial"/>
                <a:cs typeface="Arial"/>
              </a:rPr>
              <a:t>a </a:t>
            </a:r>
            <a:r>
              <a:rPr sz="2900" b="1" dirty="0">
                <a:latin typeface="Arial"/>
                <a:cs typeface="Arial"/>
              </a:rPr>
              <a:t>decision </a:t>
            </a:r>
            <a:r>
              <a:rPr sz="2900" b="1" spc="5" dirty="0">
                <a:latin typeface="Arial"/>
                <a:cs typeface="Arial"/>
              </a:rPr>
              <a:t>has to </a:t>
            </a:r>
            <a:r>
              <a:rPr sz="2900" b="1" dirty="0">
                <a:latin typeface="Arial"/>
                <a:cs typeface="Arial"/>
              </a:rPr>
              <a:t>be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spc="5" dirty="0">
                <a:latin typeface="Arial"/>
                <a:cs typeface="Arial"/>
              </a:rPr>
              <a:t>made.</a:t>
            </a:r>
            <a:endParaRPr sz="2900">
              <a:latin typeface="Arial"/>
              <a:cs typeface="Arial"/>
            </a:endParaRPr>
          </a:p>
          <a:p>
            <a:pPr marL="12700" marR="750570">
              <a:lnSpc>
                <a:spcPct val="87600"/>
              </a:lnSpc>
              <a:spcBef>
                <a:spcPts val="1350"/>
              </a:spcBef>
            </a:pPr>
            <a:r>
              <a:rPr sz="2900" dirty="0">
                <a:latin typeface="Arial"/>
                <a:cs typeface="Arial"/>
              </a:rPr>
              <a:t>If </a:t>
            </a:r>
            <a:r>
              <a:rPr sz="2900" spc="5" dirty="0">
                <a:latin typeface="Arial"/>
                <a:cs typeface="Arial"/>
              </a:rPr>
              <a:t>a decision </a:t>
            </a:r>
            <a:r>
              <a:rPr sz="2900" dirty="0">
                <a:latin typeface="Arial"/>
                <a:cs typeface="Arial"/>
              </a:rPr>
              <a:t>is </a:t>
            </a:r>
            <a:r>
              <a:rPr sz="2900" spc="5" dirty="0">
                <a:latin typeface="Arial"/>
                <a:cs typeface="Arial"/>
              </a:rPr>
              <a:t>going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be made on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basis of a  hypothesis </a:t>
            </a:r>
            <a:r>
              <a:rPr sz="2900" dirty="0">
                <a:latin typeface="Arial"/>
                <a:cs typeface="Arial"/>
              </a:rPr>
              <a:t>test, there is </a:t>
            </a:r>
            <a:r>
              <a:rPr sz="2900" spc="5" dirty="0">
                <a:latin typeface="Arial"/>
                <a:cs typeface="Arial"/>
              </a:rPr>
              <a:t>no choice but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pick a </a:t>
            </a:r>
            <a:r>
              <a:rPr sz="2900" spc="-10" dirty="0">
                <a:latin typeface="Arial"/>
                <a:cs typeface="Arial"/>
              </a:rPr>
              <a:t>cutoff  </a:t>
            </a:r>
            <a:r>
              <a:rPr sz="2900" spc="5" dirty="0">
                <a:latin typeface="Arial"/>
                <a:cs typeface="Arial"/>
              </a:rPr>
              <a:t>point </a:t>
            </a:r>
            <a:r>
              <a:rPr sz="2900" dirty="0">
                <a:latin typeface="Arial"/>
                <a:cs typeface="Arial"/>
              </a:rPr>
              <a:t>for the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P-value.</a:t>
            </a:r>
            <a:endParaRPr sz="2900">
              <a:latin typeface="Arial"/>
              <a:cs typeface="Arial"/>
            </a:endParaRPr>
          </a:p>
          <a:p>
            <a:pPr marL="12700" marR="544195">
              <a:lnSpc>
                <a:spcPts val="3500"/>
              </a:lnSpc>
              <a:spcBef>
                <a:spcPts val="1420"/>
              </a:spcBef>
            </a:pPr>
            <a:r>
              <a:rPr sz="2900" spc="5" dirty="0">
                <a:latin typeface="Arial"/>
                <a:cs typeface="Arial"/>
              </a:rPr>
              <a:t>When </a:t>
            </a:r>
            <a:r>
              <a:rPr sz="2900" dirty="0">
                <a:latin typeface="Arial"/>
                <a:cs typeface="Arial"/>
              </a:rPr>
              <a:t>this is </a:t>
            </a:r>
            <a:r>
              <a:rPr sz="2900" spc="5" dirty="0">
                <a:latin typeface="Arial"/>
                <a:cs typeface="Arial"/>
              </a:rPr>
              <a:t>done, </a:t>
            </a:r>
            <a:r>
              <a:rPr sz="2900" dirty="0">
                <a:latin typeface="Arial"/>
                <a:cs typeface="Arial"/>
              </a:rPr>
              <a:t>the test is referred to </a:t>
            </a:r>
            <a:r>
              <a:rPr sz="2900" spc="5" dirty="0">
                <a:latin typeface="Arial"/>
                <a:cs typeface="Arial"/>
              </a:rPr>
              <a:t>as a </a:t>
            </a:r>
            <a:r>
              <a:rPr sz="3250" b="1" spc="10" dirty="0">
                <a:solidFill>
                  <a:srgbClr val="3465A4"/>
                </a:solidFill>
                <a:latin typeface="Arial"/>
                <a:cs typeface="Arial"/>
              </a:rPr>
              <a:t>Fixed –  Level</a:t>
            </a:r>
            <a:r>
              <a:rPr sz="325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250" b="1" spc="-40" dirty="0">
                <a:solidFill>
                  <a:srgbClr val="3465A4"/>
                </a:solidFill>
                <a:latin typeface="Arial"/>
                <a:cs typeface="Arial"/>
              </a:rPr>
              <a:t>Test.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546100"/>
            <a:ext cx="2572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64065" y="2376804"/>
            <a:ext cx="9806071" cy="229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2628900"/>
            <a:ext cx="8899525" cy="14046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120900" marR="5080" indent="-2108200">
              <a:lnSpc>
                <a:spcPts val="5100"/>
              </a:lnSpc>
              <a:spcBef>
                <a:spcPts val="820"/>
              </a:spcBef>
              <a:tabLst>
                <a:tab pos="5575935" algn="l"/>
              </a:tabLst>
            </a:pPr>
            <a:r>
              <a:rPr sz="4800" spc="-5" dirty="0"/>
              <a:t>Rejection Region approach for  Hypothesis	</a:t>
            </a:r>
            <a:r>
              <a:rPr sz="4800" spc="-90" dirty="0"/>
              <a:t>Test</a:t>
            </a:r>
            <a:endParaRPr sz="4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46100"/>
            <a:ext cx="8749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2585" algn="l"/>
              </a:tabLst>
            </a:pPr>
            <a:r>
              <a:rPr spc="-5" dirty="0"/>
              <a:t>Critical</a:t>
            </a:r>
            <a:r>
              <a:rPr spc="5" dirty="0"/>
              <a:t> </a:t>
            </a:r>
            <a:r>
              <a:rPr spc="-5" dirty="0"/>
              <a:t>Point</a:t>
            </a:r>
            <a:r>
              <a:rPr spc="10" dirty="0"/>
              <a:t> </a:t>
            </a:r>
            <a:r>
              <a:rPr dirty="0"/>
              <a:t>&amp;	</a:t>
            </a:r>
            <a:r>
              <a:rPr spc="-5" dirty="0"/>
              <a:t>Rejection</a:t>
            </a:r>
            <a:r>
              <a:rPr spc="-55" dirty="0"/>
              <a:t> </a:t>
            </a:r>
            <a:r>
              <a:rPr spc="-5" dirty="0"/>
              <a:t>Region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00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713483"/>
            <a:ext cx="8370570" cy="12839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7500"/>
              </a:lnSpc>
              <a:spcBef>
                <a:spcPts val="555"/>
              </a:spcBef>
            </a:pPr>
            <a:r>
              <a:rPr sz="3000" dirty="0">
                <a:latin typeface="Arial"/>
                <a:cs typeface="Arial"/>
              </a:rPr>
              <a:t>In a fixed-level test, a critical point is a </a:t>
            </a:r>
            <a:r>
              <a:rPr sz="3000" b="1" dirty="0">
                <a:solidFill>
                  <a:srgbClr val="3465A4"/>
                </a:solidFill>
                <a:latin typeface="Arial"/>
                <a:cs typeface="Arial"/>
              </a:rPr>
              <a:t>value of  the test statistic </a:t>
            </a:r>
            <a:r>
              <a:rPr sz="3000" dirty="0">
                <a:latin typeface="Arial"/>
                <a:cs typeface="Arial"/>
              </a:rPr>
              <a:t>that produces a P-value exactly  </a:t>
            </a:r>
            <a:r>
              <a:rPr sz="3000" spc="-5" dirty="0">
                <a:latin typeface="Arial"/>
                <a:cs typeface="Arial"/>
              </a:rPr>
              <a:t>equal </a:t>
            </a:r>
            <a:r>
              <a:rPr sz="3000" dirty="0">
                <a:latin typeface="Arial"/>
                <a:cs typeface="Arial"/>
              </a:rPr>
              <a:t>to α.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8031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656584"/>
            <a:ext cx="7861934" cy="89026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545"/>
              </a:spcBef>
            </a:pPr>
            <a:r>
              <a:rPr sz="3000" dirty="0">
                <a:latin typeface="Arial"/>
                <a:cs typeface="Arial"/>
              </a:rPr>
              <a:t>The region on the side of the critical point that  leads to rejection is called the rejection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region.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339892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193284"/>
            <a:ext cx="7479030" cy="89026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545"/>
              </a:spcBef>
            </a:pPr>
            <a:r>
              <a:rPr sz="3000" dirty="0">
                <a:latin typeface="Arial"/>
                <a:cs typeface="Arial"/>
              </a:rPr>
              <a:t>The critical point itself is also in the rejection  region.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46100"/>
            <a:ext cx="9112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10505" algn="l"/>
                <a:tab pos="6986905" algn="l"/>
              </a:tabLst>
            </a:pPr>
            <a:r>
              <a:rPr spc="-114" dirty="0"/>
              <a:t>Two</a:t>
            </a:r>
            <a:r>
              <a:rPr spc="20" dirty="0"/>
              <a:t> </a:t>
            </a:r>
            <a:r>
              <a:rPr spc="-5" dirty="0"/>
              <a:t>interpretations	of</a:t>
            </a:r>
            <a:r>
              <a:rPr dirty="0"/>
              <a:t> </a:t>
            </a:r>
            <a:r>
              <a:rPr spc="-5" dirty="0"/>
              <a:t>the	sample: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9072"/>
            <a:ext cx="8948420" cy="43675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900" marR="163195" indent="-330200">
              <a:lnSpc>
                <a:spcPct val="89300"/>
              </a:lnSpc>
              <a:spcBef>
                <a:spcPts val="425"/>
              </a:spcBef>
              <a:buAutoNum type="arabicParenR"/>
              <a:tabLst>
                <a:tab pos="378460" algn="l"/>
              </a:tabLst>
            </a:pPr>
            <a:r>
              <a:rPr sz="2450" b="1" dirty="0">
                <a:latin typeface="Arial"/>
                <a:cs typeface="Arial"/>
              </a:rPr>
              <a:t>Null </a:t>
            </a:r>
            <a:r>
              <a:rPr sz="2450" b="1" spc="5" dirty="0">
                <a:latin typeface="Arial"/>
                <a:cs typeface="Arial"/>
              </a:rPr>
              <a:t>Hypothesis </a:t>
            </a:r>
            <a:r>
              <a:rPr sz="2450" b="1" dirty="0">
                <a:latin typeface="Arial"/>
                <a:cs typeface="Arial"/>
              </a:rPr>
              <a:t>: </a:t>
            </a:r>
            <a:r>
              <a:rPr sz="2450" spc="5" dirty="0">
                <a:latin typeface="Arial"/>
                <a:cs typeface="Arial"/>
              </a:rPr>
              <a:t>says </a:t>
            </a:r>
            <a:r>
              <a:rPr sz="2450" dirty="0">
                <a:latin typeface="Arial"/>
                <a:cs typeface="Arial"/>
              </a:rPr>
              <a:t>that the </a:t>
            </a:r>
            <a:r>
              <a:rPr sz="2450" spc="-5" dirty="0">
                <a:latin typeface="Arial"/>
                <a:cs typeface="Arial"/>
              </a:rPr>
              <a:t>effect </a:t>
            </a:r>
            <a:r>
              <a:rPr sz="2450" spc="5" dirty="0">
                <a:latin typeface="Arial"/>
                <a:cs typeface="Arial"/>
              </a:rPr>
              <a:t>indicated by </a:t>
            </a:r>
            <a:r>
              <a:rPr sz="2450" dirty="0">
                <a:latin typeface="Arial"/>
                <a:cs typeface="Arial"/>
              </a:rPr>
              <a:t>the  </a:t>
            </a:r>
            <a:r>
              <a:rPr sz="2450" spc="5" dirty="0">
                <a:latin typeface="Arial"/>
                <a:cs typeface="Arial"/>
              </a:rPr>
              <a:t>sample is due </a:t>
            </a:r>
            <a:r>
              <a:rPr sz="2450" dirty="0">
                <a:latin typeface="Arial"/>
                <a:cs typeface="Arial"/>
              </a:rPr>
              <a:t>to </a:t>
            </a:r>
            <a:r>
              <a:rPr sz="2450" spc="5" dirty="0">
                <a:latin typeface="Arial"/>
                <a:cs typeface="Arial"/>
              </a:rPr>
              <a:t>Sampling variation and </a:t>
            </a:r>
            <a:r>
              <a:rPr sz="2450" dirty="0">
                <a:latin typeface="Arial"/>
                <a:cs typeface="Arial"/>
              </a:rPr>
              <a:t>tha the </a:t>
            </a:r>
            <a:r>
              <a:rPr sz="2450" spc="5" dirty="0">
                <a:latin typeface="Arial"/>
                <a:cs typeface="Arial"/>
              </a:rPr>
              <a:t>coin is </a:t>
            </a:r>
            <a:r>
              <a:rPr sz="2450" dirty="0">
                <a:latin typeface="Arial"/>
                <a:cs typeface="Arial"/>
              </a:rPr>
              <a:t>fair  </a:t>
            </a:r>
            <a:r>
              <a:rPr sz="2450" spc="5" dirty="0">
                <a:latin typeface="Arial"/>
                <a:cs typeface="Arial"/>
              </a:rPr>
              <a:t>and unbaised. </a:t>
            </a:r>
            <a:r>
              <a:rPr sz="2450" dirty="0">
                <a:latin typeface="Arial"/>
                <a:cs typeface="Arial"/>
              </a:rPr>
              <a:t>(</a:t>
            </a:r>
            <a:r>
              <a:rPr sz="2450" b="1" dirty="0">
                <a:latin typeface="Arial"/>
                <a:cs typeface="Arial"/>
              </a:rPr>
              <a:t>coin is </a:t>
            </a:r>
            <a:r>
              <a:rPr sz="2450" b="1" spc="5" dirty="0">
                <a:latin typeface="Arial"/>
                <a:cs typeface="Arial"/>
              </a:rPr>
              <a:t>given a </a:t>
            </a:r>
            <a:r>
              <a:rPr sz="2450" b="1" dirty="0">
                <a:latin typeface="Arial"/>
                <a:cs typeface="Arial"/>
              </a:rPr>
              <a:t>benefit of </a:t>
            </a:r>
            <a:r>
              <a:rPr sz="2450" b="1" spc="5" dirty="0">
                <a:latin typeface="Arial"/>
                <a:cs typeface="Arial"/>
              </a:rPr>
              <a:t>doubt</a:t>
            </a:r>
            <a:r>
              <a:rPr sz="2450" spc="5" dirty="0">
                <a:latin typeface="Arial"/>
                <a:cs typeface="Arial"/>
              </a:rPr>
              <a:t>)Hence, null  hypothesis might be </a:t>
            </a:r>
            <a:r>
              <a:rPr sz="2450" dirty="0">
                <a:latin typeface="Arial"/>
                <a:cs typeface="Arial"/>
              </a:rPr>
              <a:t>that </a:t>
            </a:r>
            <a:r>
              <a:rPr sz="2450" spc="5" dirty="0">
                <a:latin typeface="Arial"/>
                <a:cs typeface="Arial"/>
              </a:rPr>
              <a:t>half </a:t>
            </a:r>
            <a:r>
              <a:rPr sz="2450" dirty="0">
                <a:latin typeface="Arial"/>
                <a:cs typeface="Arial"/>
              </a:rPr>
              <a:t>the flips </a:t>
            </a:r>
            <a:r>
              <a:rPr sz="2450" spc="5" dirty="0">
                <a:latin typeface="Arial"/>
                <a:cs typeface="Arial"/>
              </a:rPr>
              <a:t>would result in Heads  and </a:t>
            </a:r>
            <a:r>
              <a:rPr sz="2450" dirty="0">
                <a:latin typeface="Arial"/>
                <a:cs typeface="Arial"/>
              </a:rPr>
              <a:t>half, </a:t>
            </a:r>
            <a:r>
              <a:rPr sz="2450" spc="5" dirty="0">
                <a:latin typeface="Arial"/>
                <a:cs typeface="Arial"/>
              </a:rPr>
              <a:t>in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spc="-45" dirty="0">
                <a:latin typeface="Arial"/>
                <a:cs typeface="Arial"/>
              </a:rPr>
              <a:t>Tails.</a:t>
            </a:r>
            <a:endParaRPr sz="2450">
              <a:latin typeface="Arial"/>
              <a:cs typeface="Arial"/>
            </a:endParaRPr>
          </a:p>
          <a:p>
            <a:pPr marL="36830" algn="ctr">
              <a:lnSpc>
                <a:spcPts val="2465"/>
              </a:lnSpc>
              <a:spcBef>
                <a:spcPts val="660"/>
              </a:spcBef>
              <a:tabLst>
                <a:tab pos="436880" algn="l"/>
              </a:tabLst>
            </a:pPr>
            <a:r>
              <a:rPr sz="2450" spc="10" dirty="0">
                <a:latin typeface="Arial"/>
                <a:cs typeface="Arial"/>
              </a:rPr>
              <a:t>H	</a:t>
            </a:r>
            <a:r>
              <a:rPr sz="2450" dirty="0">
                <a:latin typeface="Arial"/>
                <a:cs typeface="Arial"/>
              </a:rPr>
              <a:t>: </a:t>
            </a:r>
            <a:r>
              <a:rPr sz="2450" spc="5" dirty="0">
                <a:latin typeface="Arial"/>
                <a:cs typeface="Arial"/>
              </a:rPr>
              <a:t>P =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0.5</a:t>
            </a:r>
            <a:endParaRPr sz="2450">
              <a:latin typeface="Arial"/>
              <a:cs typeface="Arial"/>
            </a:endParaRPr>
          </a:p>
          <a:p>
            <a:pPr marR="955675" algn="ctr">
              <a:lnSpc>
                <a:spcPts val="1505"/>
              </a:lnSpc>
            </a:pPr>
            <a:r>
              <a:rPr sz="1650" spc="-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342900" marR="5080" indent="-330200">
              <a:lnSpc>
                <a:spcPct val="89600"/>
              </a:lnSpc>
              <a:spcBef>
                <a:spcPts val="835"/>
              </a:spcBef>
              <a:buAutoNum type="arabicParenR" startAt="2"/>
              <a:tabLst>
                <a:tab pos="366395" algn="l"/>
              </a:tabLst>
            </a:pPr>
            <a:r>
              <a:rPr sz="2450" b="1" spc="5" dirty="0">
                <a:latin typeface="Arial"/>
                <a:cs typeface="Arial"/>
              </a:rPr>
              <a:t>Alternative Hypothesis </a:t>
            </a:r>
            <a:r>
              <a:rPr sz="2450" b="1" dirty="0">
                <a:latin typeface="Arial"/>
                <a:cs typeface="Arial"/>
              </a:rPr>
              <a:t>: </a:t>
            </a:r>
            <a:r>
              <a:rPr sz="2450" spc="5" dirty="0">
                <a:latin typeface="Arial"/>
                <a:cs typeface="Arial"/>
              </a:rPr>
              <a:t>says </a:t>
            </a:r>
            <a:r>
              <a:rPr sz="2450" dirty="0">
                <a:latin typeface="Arial"/>
                <a:cs typeface="Arial"/>
              </a:rPr>
              <a:t>that the </a:t>
            </a:r>
            <a:r>
              <a:rPr sz="2450" spc="-5" dirty="0">
                <a:latin typeface="Arial"/>
                <a:cs typeface="Arial"/>
              </a:rPr>
              <a:t>effect </a:t>
            </a:r>
            <a:r>
              <a:rPr sz="2450" spc="5" dirty="0">
                <a:latin typeface="Arial"/>
                <a:cs typeface="Arial"/>
              </a:rPr>
              <a:t>indicated by </a:t>
            </a:r>
            <a:r>
              <a:rPr sz="2450" dirty="0">
                <a:latin typeface="Arial"/>
                <a:cs typeface="Arial"/>
              </a:rPr>
              <a:t>the  </a:t>
            </a:r>
            <a:r>
              <a:rPr sz="2450" spc="5" dirty="0">
                <a:latin typeface="Arial"/>
                <a:cs typeface="Arial"/>
              </a:rPr>
              <a:t>sample is real and </a:t>
            </a:r>
            <a:r>
              <a:rPr sz="2450" dirty="0">
                <a:latin typeface="Arial"/>
                <a:cs typeface="Arial"/>
              </a:rPr>
              <a:t>that the </a:t>
            </a:r>
            <a:r>
              <a:rPr sz="2450" spc="5" dirty="0">
                <a:latin typeface="Arial"/>
                <a:cs typeface="Arial"/>
              </a:rPr>
              <a:t>coin is not </a:t>
            </a:r>
            <a:r>
              <a:rPr sz="2450" dirty="0">
                <a:latin typeface="Arial"/>
                <a:cs typeface="Arial"/>
              </a:rPr>
              <a:t>fair </a:t>
            </a:r>
            <a:r>
              <a:rPr sz="2450" spc="5" dirty="0">
                <a:latin typeface="Arial"/>
                <a:cs typeface="Arial"/>
              </a:rPr>
              <a:t>and biased. The  alternative hypothesis might be </a:t>
            </a:r>
            <a:r>
              <a:rPr sz="2450" dirty="0">
                <a:latin typeface="Arial"/>
                <a:cs typeface="Arial"/>
              </a:rPr>
              <a:t>that the </a:t>
            </a:r>
            <a:r>
              <a:rPr sz="2450" spc="5" dirty="0">
                <a:latin typeface="Arial"/>
                <a:cs typeface="Arial"/>
              </a:rPr>
              <a:t>number of Heads and  </a:t>
            </a:r>
            <a:r>
              <a:rPr sz="2450" spc="-50" dirty="0">
                <a:latin typeface="Arial"/>
                <a:cs typeface="Arial"/>
              </a:rPr>
              <a:t>Tails </a:t>
            </a:r>
            <a:r>
              <a:rPr sz="2450" spc="5" dirty="0">
                <a:latin typeface="Arial"/>
                <a:cs typeface="Arial"/>
              </a:rPr>
              <a:t>would be very</a:t>
            </a:r>
            <a:r>
              <a:rPr sz="2450" spc="35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different.</a:t>
            </a:r>
            <a:endParaRPr sz="2450">
              <a:latin typeface="Arial"/>
              <a:cs typeface="Arial"/>
            </a:endParaRPr>
          </a:p>
          <a:p>
            <a:pPr marL="54610" algn="ctr">
              <a:lnSpc>
                <a:spcPts val="2465"/>
              </a:lnSpc>
              <a:spcBef>
                <a:spcPts val="760"/>
              </a:spcBef>
              <a:tabLst>
                <a:tab pos="483234" algn="l"/>
              </a:tabLst>
            </a:pPr>
            <a:r>
              <a:rPr sz="2450" spc="10" dirty="0">
                <a:latin typeface="Arial"/>
                <a:cs typeface="Arial"/>
              </a:rPr>
              <a:t>H	</a:t>
            </a:r>
            <a:r>
              <a:rPr sz="2450" dirty="0">
                <a:latin typeface="Arial"/>
                <a:cs typeface="Arial"/>
              </a:rPr>
              <a:t>: </a:t>
            </a:r>
            <a:r>
              <a:rPr sz="2450" spc="5" dirty="0">
                <a:latin typeface="Arial"/>
                <a:cs typeface="Arial"/>
              </a:rPr>
              <a:t>P ≠</a:t>
            </a:r>
            <a:r>
              <a:rPr sz="2450" spc="-6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0.5</a:t>
            </a:r>
            <a:endParaRPr sz="2450">
              <a:latin typeface="Arial"/>
              <a:cs typeface="Arial"/>
            </a:endParaRPr>
          </a:p>
          <a:p>
            <a:pPr marR="955675" algn="ctr">
              <a:lnSpc>
                <a:spcPts val="1505"/>
              </a:lnSpc>
            </a:pPr>
            <a:r>
              <a:rPr sz="1650" spc="-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2413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66875"/>
            <a:ext cx="8907780" cy="2856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marR="5080" indent="-330200">
              <a:lnSpc>
                <a:spcPts val="3100"/>
              </a:lnSpc>
              <a:spcBef>
                <a:spcPts val="530"/>
              </a:spcBef>
            </a:pPr>
            <a:r>
              <a:rPr sz="2900" spc="5" dirty="0">
                <a:latin typeface="Arial"/>
                <a:cs typeface="Arial"/>
              </a:rPr>
              <a:t>A new concrete mix </a:t>
            </a:r>
            <a:r>
              <a:rPr sz="2900" dirty="0">
                <a:latin typeface="Arial"/>
                <a:cs typeface="Arial"/>
              </a:rPr>
              <a:t>is </a:t>
            </a:r>
            <a:r>
              <a:rPr sz="2900" spc="5" dirty="0">
                <a:latin typeface="Arial"/>
                <a:cs typeface="Arial"/>
              </a:rPr>
              <a:t>being evaluated. The plan </a:t>
            </a:r>
            <a:r>
              <a:rPr sz="2900" dirty="0">
                <a:latin typeface="Arial"/>
                <a:cs typeface="Arial"/>
              </a:rPr>
              <a:t>is to  </a:t>
            </a:r>
            <a:r>
              <a:rPr sz="2900" spc="5" dirty="0">
                <a:latin typeface="Arial"/>
                <a:cs typeface="Arial"/>
              </a:rPr>
              <a:t>sample 100 concrete blocks made </a:t>
            </a:r>
            <a:r>
              <a:rPr sz="2900" dirty="0">
                <a:latin typeface="Arial"/>
                <a:cs typeface="Arial"/>
              </a:rPr>
              <a:t>with the </a:t>
            </a:r>
            <a:r>
              <a:rPr sz="2900" spc="5" dirty="0">
                <a:latin typeface="Arial"/>
                <a:cs typeface="Arial"/>
              </a:rPr>
              <a:t>new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mix,  compute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sample mean compressive </a:t>
            </a:r>
            <a:r>
              <a:rPr sz="2900" dirty="0">
                <a:latin typeface="Arial"/>
                <a:cs typeface="Arial"/>
              </a:rPr>
              <a:t>strength </a:t>
            </a:r>
            <a:r>
              <a:rPr sz="2900" spc="5" dirty="0">
                <a:latin typeface="Arial"/>
                <a:cs typeface="Arial"/>
              </a:rPr>
              <a:t>X </a:t>
            </a:r>
            <a:r>
              <a:rPr sz="2900" dirty="0">
                <a:latin typeface="Arial"/>
                <a:cs typeface="Arial"/>
              </a:rPr>
              <a:t>,  </a:t>
            </a:r>
            <a:r>
              <a:rPr sz="2900" spc="5" dirty="0">
                <a:latin typeface="Arial"/>
                <a:cs typeface="Arial"/>
              </a:rPr>
              <a:t>and </a:t>
            </a:r>
            <a:r>
              <a:rPr sz="2900" dirty="0">
                <a:latin typeface="Arial"/>
                <a:cs typeface="Arial"/>
              </a:rPr>
              <a:t>then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test,</a:t>
            </a:r>
            <a:endParaRPr sz="2900">
              <a:latin typeface="Arial"/>
              <a:cs typeface="Arial"/>
            </a:endParaRPr>
          </a:p>
          <a:p>
            <a:pPr marL="1676400">
              <a:lnSpc>
                <a:spcPct val="100000"/>
              </a:lnSpc>
              <a:spcBef>
                <a:spcPts val="780"/>
              </a:spcBef>
            </a:pPr>
            <a:r>
              <a:rPr sz="2900" b="1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925" b="1" baseline="-32763" dirty="0">
                <a:solidFill>
                  <a:srgbClr val="3465A4"/>
                </a:solidFill>
                <a:latin typeface="Arial"/>
                <a:cs typeface="Arial"/>
              </a:rPr>
              <a:t>0 </a:t>
            </a:r>
            <a:r>
              <a:rPr sz="290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9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900" b="1" spc="5" dirty="0">
                <a:solidFill>
                  <a:srgbClr val="3465A4"/>
                </a:solidFill>
                <a:latin typeface="Arial"/>
                <a:cs typeface="Arial"/>
              </a:rPr>
              <a:t>≤ 1350 versus </a:t>
            </a:r>
            <a:r>
              <a:rPr sz="2900" b="1" spc="-5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925" b="1" spc="-7" baseline="-32763" dirty="0">
                <a:solidFill>
                  <a:srgbClr val="3465A4"/>
                </a:solidFill>
                <a:latin typeface="Arial"/>
                <a:cs typeface="Arial"/>
              </a:rPr>
              <a:t>1 </a:t>
            </a:r>
            <a:r>
              <a:rPr sz="290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900" b="1" spc="11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900" b="1" spc="5" dirty="0">
                <a:solidFill>
                  <a:srgbClr val="3465A4"/>
                </a:solidFill>
                <a:latin typeface="Arial"/>
                <a:cs typeface="Arial"/>
              </a:rPr>
              <a:t>&gt;</a:t>
            </a:r>
            <a:r>
              <a:rPr sz="2900" b="1" spc="-26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900" b="1" spc="5" dirty="0">
                <a:solidFill>
                  <a:srgbClr val="3465A4"/>
                </a:solidFill>
                <a:latin typeface="Arial"/>
                <a:cs typeface="Arial"/>
              </a:rPr>
              <a:t>1350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900" spc="5" dirty="0">
                <a:latin typeface="Arial"/>
                <a:cs typeface="Arial"/>
              </a:rPr>
              <a:t>where </a:t>
            </a:r>
            <a:r>
              <a:rPr sz="2900" dirty="0">
                <a:latin typeface="Arial"/>
                <a:cs typeface="Arial"/>
              </a:rPr>
              <a:t>the units </a:t>
            </a:r>
            <a:r>
              <a:rPr sz="2900" spc="5" dirty="0">
                <a:latin typeface="Arial"/>
                <a:cs typeface="Arial"/>
              </a:rPr>
              <a:t>are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MPa.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42404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55739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4100576"/>
            <a:ext cx="8576310" cy="2590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530"/>
              </a:spcBef>
            </a:pPr>
            <a:r>
              <a:rPr sz="2900" dirty="0">
                <a:latin typeface="Arial"/>
                <a:cs typeface="Arial"/>
              </a:rPr>
              <a:t>It is </a:t>
            </a:r>
            <a:r>
              <a:rPr sz="2900" spc="5" dirty="0">
                <a:latin typeface="Arial"/>
                <a:cs typeface="Arial"/>
              </a:rPr>
              <a:t>assumed </a:t>
            </a:r>
            <a:r>
              <a:rPr sz="2900" dirty="0">
                <a:latin typeface="Arial"/>
                <a:cs typeface="Arial"/>
              </a:rPr>
              <a:t>from </a:t>
            </a:r>
            <a:r>
              <a:rPr sz="2900" spc="5" dirty="0">
                <a:latin typeface="Arial"/>
                <a:cs typeface="Arial"/>
              </a:rPr>
              <a:t>previous </a:t>
            </a:r>
            <a:r>
              <a:rPr sz="2900" dirty="0">
                <a:latin typeface="Arial"/>
                <a:cs typeface="Arial"/>
              </a:rPr>
              <a:t>tests </a:t>
            </a:r>
            <a:r>
              <a:rPr sz="2900" spc="5" dirty="0">
                <a:latin typeface="Arial"/>
                <a:cs typeface="Arial"/>
              </a:rPr>
              <a:t>of </a:t>
            </a:r>
            <a:r>
              <a:rPr sz="2900" dirty="0">
                <a:latin typeface="Arial"/>
                <a:cs typeface="Arial"/>
              </a:rPr>
              <a:t>this </a:t>
            </a:r>
            <a:r>
              <a:rPr sz="2900" spc="5" dirty="0">
                <a:latin typeface="Arial"/>
                <a:cs typeface="Arial"/>
              </a:rPr>
              <a:t>sort </a:t>
            </a:r>
            <a:r>
              <a:rPr sz="2900" dirty="0">
                <a:latin typeface="Arial"/>
                <a:cs typeface="Arial"/>
              </a:rPr>
              <a:t>that the  </a:t>
            </a:r>
            <a:r>
              <a:rPr sz="2900" spc="5" dirty="0">
                <a:latin typeface="Arial"/>
                <a:cs typeface="Arial"/>
              </a:rPr>
              <a:t>population standard </a:t>
            </a:r>
            <a:r>
              <a:rPr sz="2900" dirty="0">
                <a:latin typeface="Arial"/>
                <a:cs typeface="Arial"/>
              </a:rPr>
              <a:t>deviation </a:t>
            </a:r>
            <a:r>
              <a:rPr sz="2900" spc="5" dirty="0">
                <a:latin typeface="Arial"/>
                <a:cs typeface="Arial"/>
              </a:rPr>
              <a:t>σ </a:t>
            </a:r>
            <a:r>
              <a:rPr sz="2900" dirty="0">
                <a:latin typeface="Arial"/>
                <a:cs typeface="Arial"/>
              </a:rPr>
              <a:t>will </a:t>
            </a:r>
            <a:r>
              <a:rPr sz="2900" spc="5" dirty="0">
                <a:latin typeface="Arial"/>
                <a:cs typeface="Arial"/>
              </a:rPr>
              <a:t>be close </a:t>
            </a:r>
            <a:r>
              <a:rPr sz="2900" dirty="0">
                <a:latin typeface="Arial"/>
                <a:cs typeface="Arial"/>
              </a:rPr>
              <a:t>to </a:t>
            </a:r>
            <a:r>
              <a:rPr sz="2900" spc="5" dirty="0">
                <a:latin typeface="Arial"/>
                <a:cs typeface="Arial"/>
              </a:rPr>
              <a:t>70  MPa.</a:t>
            </a:r>
            <a:endParaRPr sz="2900">
              <a:latin typeface="Arial"/>
              <a:cs typeface="Arial"/>
            </a:endParaRPr>
          </a:p>
          <a:p>
            <a:pPr marL="12700" marR="129539" algn="just">
              <a:lnSpc>
                <a:spcPts val="3100"/>
              </a:lnSpc>
              <a:spcBef>
                <a:spcPts val="1200"/>
              </a:spcBef>
            </a:pPr>
            <a:r>
              <a:rPr sz="2900" b="1" dirty="0">
                <a:latin typeface="Arial"/>
                <a:cs typeface="Arial"/>
              </a:rPr>
              <a:t>Find the critical point </a:t>
            </a:r>
            <a:r>
              <a:rPr sz="2900" b="1" spc="5" dirty="0">
                <a:latin typeface="Arial"/>
                <a:cs typeface="Arial"/>
              </a:rPr>
              <a:t>and </a:t>
            </a:r>
            <a:r>
              <a:rPr sz="2900" b="1" dirty="0">
                <a:latin typeface="Arial"/>
                <a:cs typeface="Arial"/>
              </a:rPr>
              <a:t>the rejection region if  the </a:t>
            </a:r>
            <a:r>
              <a:rPr sz="2900" b="1" spc="5" dirty="0">
                <a:latin typeface="Arial"/>
                <a:cs typeface="Arial"/>
              </a:rPr>
              <a:t>test </a:t>
            </a:r>
            <a:r>
              <a:rPr sz="2900" b="1" dirty="0">
                <a:latin typeface="Arial"/>
                <a:cs typeface="Arial"/>
              </a:rPr>
              <a:t>will be conducted </a:t>
            </a:r>
            <a:r>
              <a:rPr sz="2900" b="1" spc="5" dirty="0">
                <a:latin typeface="Arial"/>
                <a:cs typeface="Arial"/>
              </a:rPr>
              <a:t>at a </a:t>
            </a:r>
            <a:r>
              <a:rPr sz="2900" b="1" dirty="0">
                <a:latin typeface="Arial"/>
                <a:cs typeface="Arial"/>
              </a:rPr>
              <a:t>significance level  of</a:t>
            </a:r>
            <a:r>
              <a:rPr sz="2900" b="1" spc="-5" dirty="0">
                <a:latin typeface="Arial"/>
                <a:cs typeface="Arial"/>
              </a:rPr>
              <a:t> </a:t>
            </a:r>
            <a:r>
              <a:rPr sz="2900" b="1" spc="5" dirty="0">
                <a:latin typeface="Arial"/>
                <a:cs typeface="Arial"/>
              </a:rPr>
              <a:t>5%.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42211"/>
            <a:ext cx="10604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723135"/>
            <a:ext cx="11576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Arial"/>
                <a:cs typeface="Arial"/>
              </a:rPr>
              <a:t>α =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0.05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193035"/>
            <a:ext cx="5913755" cy="527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0" indent="-254000">
              <a:lnSpc>
                <a:spcPts val="2440"/>
              </a:lnSpc>
              <a:spcBef>
                <a:spcPts val="130"/>
              </a:spcBef>
              <a:buSzPct val="45833"/>
              <a:buFont typeface="Trebuchet MS"/>
              <a:buChar char="●"/>
              <a:tabLst>
                <a:tab pos="266700" algn="l"/>
                <a:tab pos="1548130" algn="l"/>
              </a:tabLst>
            </a:pPr>
            <a:r>
              <a:rPr sz="2400" spc="15" dirty="0">
                <a:latin typeface="Arial"/>
                <a:cs typeface="Arial"/>
              </a:rPr>
              <a:t>Since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400" b="1" spc="10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400" b="1" spc="10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400" b="1" spc="15" dirty="0">
                <a:solidFill>
                  <a:srgbClr val="3465A4"/>
                </a:solidFill>
                <a:latin typeface="Arial"/>
                <a:cs typeface="Arial"/>
              </a:rPr>
              <a:t>&gt; 1350</a:t>
            </a:r>
            <a:r>
              <a:rPr sz="2400" spc="15" dirty="0">
                <a:latin typeface="Arial"/>
                <a:cs typeface="Arial"/>
              </a:rPr>
              <a:t>, </a:t>
            </a:r>
            <a:r>
              <a:rPr sz="2400" spc="5" dirty="0">
                <a:latin typeface="Arial"/>
                <a:cs typeface="Arial"/>
              </a:rPr>
              <a:t>its </a:t>
            </a:r>
            <a:r>
              <a:rPr sz="2400" spc="15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right-tailed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test.</a:t>
            </a:r>
            <a:endParaRPr sz="2400">
              <a:latin typeface="Arial"/>
              <a:cs typeface="Arial"/>
            </a:endParaRPr>
          </a:p>
          <a:p>
            <a:pPr marL="1348105">
              <a:lnSpc>
                <a:spcPts val="1480"/>
              </a:lnSpc>
            </a:pPr>
            <a:r>
              <a:rPr sz="1600" b="1" spc="10" dirty="0">
                <a:solidFill>
                  <a:srgbClr val="3465A4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2883611"/>
            <a:ext cx="10604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3340811"/>
            <a:ext cx="10604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0" y="2665272"/>
            <a:ext cx="5917565" cy="965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1463040" algn="l"/>
              </a:tabLst>
            </a:pPr>
            <a:r>
              <a:rPr sz="2400" spc="15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1.645	</a:t>
            </a:r>
            <a:r>
              <a:rPr sz="2400" b="1" spc="10" dirty="0">
                <a:latin typeface="Arial"/>
                <a:cs typeface="Arial"/>
              </a:rPr>
              <a:t>(Critical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value)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10" dirty="0">
                <a:latin typeface="Arial"/>
                <a:cs typeface="Arial"/>
              </a:rPr>
              <a:t>Null distribution </a:t>
            </a:r>
            <a:r>
              <a:rPr sz="2400" spc="5" dirty="0">
                <a:latin typeface="Arial"/>
                <a:cs typeface="Arial"/>
              </a:rPr>
              <a:t>: </a:t>
            </a:r>
            <a:r>
              <a:rPr sz="2400" spc="15" dirty="0">
                <a:latin typeface="Arial"/>
                <a:cs typeface="Arial"/>
              </a:rPr>
              <a:t>X_bar ~ N(1350,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70</a:t>
            </a:r>
            <a:r>
              <a:rPr sz="2400" spc="15" baseline="50347" dirty="0">
                <a:latin typeface="Arial"/>
                <a:cs typeface="Arial"/>
              </a:rPr>
              <a:t>2</a:t>
            </a:r>
            <a:r>
              <a:rPr sz="2400" spc="10" dirty="0">
                <a:latin typeface="Arial"/>
                <a:cs typeface="Arial"/>
              </a:rPr>
              <a:t>/100)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3617772"/>
            <a:ext cx="8756015" cy="17399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15" dirty="0">
                <a:latin typeface="Arial"/>
                <a:cs typeface="Arial"/>
              </a:rPr>
              <a:t>=&gt; X_bar= z </a:t>
            </a:r>
            <a:r>
              <a:rPr sz="2400" spc="10" dirty="0">
                <a:latin typeface="Arial"/>
                <a:cs typeface="Arial"/>
              </a:rPr>
              <a:t>* s/sqrt(n) </a:t>
            </a:r>
            <a:r>
              <a:rPr sz="2400" spc="15" dirty="0">
                <a:latin typeface="Arial"/>
                <a:cs typeface="Arial"/>
              </a:rPr>
              <a:t>+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1350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latin typeface="Arial"/>
                <a:cs typeface="Arial"/>
              </a:rPr>
              <a:t>=&gt; X_bar= 1.645 </a:t>
            </a:r>
            <a:r>
              <a:rPr sz="2400" spc="10" dirty="0">
                <a:latin typeface="Arial"/>
                <a:cs typeface="Arial"/>
              </a:rPr>
              <a:t>* 70/sqrt(100) </a:t>
            </a:r>
            <a:r>
              <a:rPr sz="2400" spc="15" dirty="0">
                <a:latin typeface="Arial"/>
                <a:cs typeface="Arial"/>
              </a:rPr>
              <a:t>+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1350</a:t>
            </a:r>
            <a:endParaRPr sz="2400">
              <a:latin typeface="Arial"/>
              <a:cs typeface="Arial"/>
            </a:endParaRPr>
          </a:p>
          <a:p>
            <a:pPr marL="342900" marR="5080" indent="-330200">
              <a:lnSpc>
                <a:spcPts val="2600"/>
              </a:lnSpc>
              <a:spcBef>
                <a:spcPts val="1140"/>
              </a:spcBef>
            </a:pPr>
            <a:r>
              <a:rPr sz="2400" spc="15" dirty="0">
                <a:latin typeface="Arial"/>
                <a:cs typeface="Arial"/>
              </a:rPr>
              <a:t>=&gt; </a:t>
            </a:r>
            <a:r>
              <a:rPr sz="2400" b="1" spc="15" dirty="0">
                <a:latin typeface="Arial"/>
                <a:cs typeface="Arial"/>
              </a:rPr>
              <a:t>X_bar = 1361.5 </a:t>
            </a:r>
            <a:r>
              <a:rPr sz="2400" b="1" spc="10" dirty="0">
                <a:latin typeface="Arial"/>
                <a:cs typeface="Arial"/>
              </a:rPr>
              <a:t>(Critical value </a:t>
            </a:r>
            <a:r>
              <a:rPr sz="2400" b="1" spc="15" dirty="0">
                <a:latin typeface="Arial"/>
                <a:cs typeface="Arial"/>
              </a:rPr>
              <a:t>can </a:t>
            </a:r>
            <a:r>
              <a:rPr sz="2400" b="1" spc="10" dirty="0">
                <a:latin typeface="Arial"/>
                <a:cs typeface="Arial"/>
              </a:rPr>
              <a:t>also </a:t>
            </a:r>
            <a:r>
              <a:rPr sz="2400" b="1" spc="15" dirty="0">
                <a:latin typeface="Arial"/>
                <a:cs typeface="Arial"/>
              </a:rPr>
              <a:t>be expressed </a:t>
            </a:r>
            <a:r>
              <a:rPr sz="2400" b="1" spc="10" dirty="0">
                <a:latin typeface="Arial"/>
                <a:cs typeface="Arial"/>
              </a:rPr>
              <a:t>this  </a:t>
            </a:r>
            <a:r>
              <a:rPr sz="2400" b="1" spc="1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5550611"/>
            <a:ext cx="10604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900" y="5431535"/>
            <a:ext cx="8679180" cy="7264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50"/>
              </a:spcBef>
            </a:pP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rejection region consists of all </a:t>
            </a:r>
            <a:r>
              <a:rPr sz="2400" spc="15" dirty="0">
                <a:latin typeface="Arial"/>
                <a:cs typeface="Arial"/>
              </a:rPr>
              <a:t>values </a:t>
            </a:r>
            <a:r>
              <a:rPr sz="2400" spc="10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X_bar </a:t>
            </a:r>
            <a:r>
              <a:rPr sz="2400" spc="10" dirty="0">
                <a:latin typeface="Arial"/>
                <a:cs typeface="Arial"/>
              </a:rPr>
              <a:t>greater than  or </a:t>
            </a:r>
            <a:r>
              <a:rPr sz="2400" spc="15" dirty="0">
                <a:latin typeface="Arial"/>
                <a:cs typeface="Arial"/>
              </a:rPr>
              <a:t>equal </a:t>
            </a:r>
            <a:r>
              <a:rPr sz="2400" spc="1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1361.5.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2413635" algn="l"/>
                <a:tab pos="2879725" algn="l"/>
              </a:tabLst>
            </a:pPr>
            <a:r>
              <a:rPr spc="-5" dirty="0"/>
              <a:t>Problem	</a:t>
            </a:r>
            <a:r>
              <a:rPr dirty="0"/>
              <a:t>1	:</a:t>
            </a:r>
            <a:r>
              <a:rPr spc="-8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558731" y="2439327"/>
            <a:ext cx="9283888" cy="3401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1270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076655"/>
            <a:ext cx="10096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851355"/>
            <a:ext cx="10096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613355"/>
            <a:ext cx="10096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3375355"/>
            <a:ext cx="10096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981455"/>
            <a:ext cx="8901430" cy="26708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1261110">
              <a:lnSpc>
                <a:spcPts val="2500"/>
              </a:lnSpc>
              <a:spcBef>
                <a:spcPts val="370"/>
              </a:spcBef>
            </a:pPr>
            <a:r>
              <a:rPr sz="2250" spc="10" dirty="0">
                <a:latin typeface="Arial"/>
                <a:cs typeface="Arial"/>
              </a:rPr>
              <a:t>A process </a:t>
            </a:r>
            <a:r>
              <a:rPr sz="2250" spc="5" dirty="0">
                <a:latin typeface="Arial"/>
                <a:cs typeface="Arial"/>
              </a:rPr>
              <a:t>for </a:t>
            </a:r>
            <a:r>
              <a:rPr sz="2250" spc="10" dirty="0">
                <a:latin typeface="Arial"/>
                <a:cs typeface="Arial"/>
              </a:rPr>
              <a:t>a </a:t>
            </a:r>
            <a:r>
              <a:rPr sz="2250" spc="5" dirty="0">
                <a:latin typeface="Arial"/>
                <a:cs typeface="Arial"/>
              </a:rPr>
              <a:t>certain type of </a:t>
            </a:r>
            <a:r>
              <a:rPr sz="2250" spc="10" dirty="0">
                <a:latin typeface="Arial"/>
                <a:cs typeface="Arial"/>
              </a:rPr>
              <a:t>ore </a:t>
            </a:r>
            <a:r>
              <a:rPr sz="2250" spc="5" dirty="0">
                <a:latin typeface="Arial"/>
                <a:cs typeface="Arial"/>
              </a:rPr>
              <a:t>is </a:t>
            </a:r>
            <a:r>
              <a:rPr sz="2250" spc="10" dirty="0">
                <a:latin typeface="Arial"/>
                <a:cs typeface="Arial"/>
              </a:rPr>
              <a:t>designed </a:t>
            </a:r>
            <a:r>
              <a:rPr sz="2250" spc="5" dirty="0">
                <a:latin typeface="Arial"/>
                <a:cs typeface="Arial"/>
              </a:rPr>
              <a:t>to </a:t>
            </a:r>
            <a:r>
              <a:rPr sz="2250" spc="10" dirty="0">
                <a:latin typeface="Arial"/>
                <a:cs typeface="Arial"/>
              </a:rPr>
              <a:t>reduce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the  concentration of impurities to less than</a:t>
            </a:r>
            <a:r>
              <a:rPr sz="2250" spc="10" dirty="0">
                <a:latin typeface="Arial"/>
                <a:cs typeface="Arial"/>
              </a:rPr>
              <a:t> 2%.</a:t>
            </a:r>
            <a:endParaRPr sz="2250">
              <a:latin typeface="Arial"/>
              <a:cs typeface="Arial"/>
            </a:endParaRPr>
          </a:p>
          <a:p>
            <a:pPr marL="12700" marR="74295">
              <a:lnSpc>
                <a:spcPts val="2500"/>
              </a:lnSpc>
              <a:spcBef>
                <a:spcPts val="1000"/>
              </a:spcBef>
            </a:pPr>
            <a:r>
              <a:rPr sz="2250" dirty="0">
                <a:latin typeface="Arial"/>
                <a:cs typeface="Arial"/>
              </a:rPr>
              <a:t>It </a:t>
            </a:r>
            <a:r>
              <a:rPr sz="2250" spc="5" dirty="0">
                <a:latin typeface="Arial"/>
                <a:cs typeface="Arial"/>
              </a:rPr>
              <a:t>is </a:t>
            </a:r>
            <a:r>
              <a:rPr sz="2250" spc="10" dirty="0">
                <a:latin typeface="Arial"/>
                <a:cs typeface="Arial"/>
              </a:rPr>
              <a:t>known </a:t>
            </a:r>
            <a:r>
              <a:rPr sz="2250" spc="5" dirty="0">
                <a:latin typeface="Arial"/>
                <a:cs typeface="Arial"/>
              </a:rPr>
              <a:t>that the </a:t>
            </a:r>
            <a:r>
              <a:rPr sz="2250" spc="10" dirty="0">
                <a:latin typeface="Arial"/>
                <a:cs typeface="Arial"/>
              </a:rPr>
              <a:t>standard </a:t>
            </a:r>
            <a:r>
              <a:rPr sz="2250" spc="5" dirty="0">
                <a:latin typeface="Arial"/>
                <a:cs typeface="Arial"/>
              </a:rPr>
              <a:t>deviation of impurities for </a:t>
            </a:r>
            <a:r>
              <a:rPr sz="2250" spc="10" dirty="0">
                <a:latin typeface="Arial"/>
                <a:cs typeface="Arial"/>
              </a:rPr>
              <a:t>processed ore  </a:t>
            </a:r>
            <a:r>
              <a:rPr sz="2250" spc="5" dirty="0">
                <a:latin typeface="Arial"/>
                <a:cs typeface="Arial"/>
              </a:rPr>
              <a:t>is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0.6%.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919"/>
              </a:spcBef>
            </a:pPr>
            <a:r>
              <a:rPr sz="2250" spc="10" dirty="0">
                <a:latin typeface="Arial"/>
                <a:cs typeface="Arial"/>
              </a:rPr>
              <a:t>Let µ represent </a:t>
            </a:r>
            <a:r>
              <a:rPr sz="2250" spc="5" dirty="0">
                <a:latin typeface="Arial"/>
                <a:cs typeface="Arial"/>
              </a:rPr>
              <a:t>the </a:t>
            </a:r>
            <a:r>
              <a:rPr sz="2250" spc="10" dirty="0">
                <a:latin typeface="Arial"/>
                <a:cs typeface="Arial"/>
              </a:rPr>
              <a:t>mean </a:t>
            </a:r>
            <a:r>
              <a:rPr sz="2250" spc="5" dirty="0">
                <a:latin typeface="Arial"/>
                <a:cs typeface="Arial"/>
              </a:rPr>
              <a:t>impurity level, in percent, for </a:t>
            </a:r>
            <a:r>
              <a:rPr sz="2250" spc="10" dirty="0">
                <a:latin typeface="Arial"/>
                <a:cs typeface="Arial"/>
              </a:rPr>
              <a:t>ore specimens  </a:t>
            </a:r>
            <a:r>
              <a:rPr sz="2250" spc="5" dirty="0">
                <a:latin typeface="Arial"/>
                <a:cs typeface="Arial"/>
              </a:rPr>
              <a:t>treated </a:t>
            </a:r>
            <a:r>
              <a:rPr sz="2250" spc="10" dirty="0">
                <a:latin typeface="Arial"/>
                <a:cs typeface="Arial"/>
              </a:rPr>
              <a:t>by </a:t>
            </a:r>
            <a:r>
              <a:rPr sz="2250" spc="5" dirty="0">
                <a:latin typeface="Arial"/>
                <a:cs typeface="Arial"/>
              </a:rPr>
              <a:t>this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process.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50" spc="10" dirty="0">
                <a:latin typeface="Arial"/>
                <a:cs typeface="Arial"/>
              </a:rPr>
              <a:t>The </a:t>
            </a:r>
            <a:r>
              <a:rPr sz="2250" spc="5" dirty="0">
                <a:latin typeface="Arial"/>
                <a:cs typeface="Arial"/>
              </a:rPr>
              <a:t>impurity of </a:t>
            </a:r>
            <a:r>
              <a:rPr sz="2250" spc="10" dirty="0">
                <a:latin typeface="Arial"/>
                <a:cs typeface="Arial"/>
              </a:rPr>
              <a:t>80 ore specimens </a:t>
            </a:r>
            <a:r>
              <a:rPr sz="2250" spc="5" dirty="0">
                <a:latin typeface="Arial"/>
                <a:cs typeface="Arial"/>
              </a:rPr>
              <a:t>is </a:t>
            </a:r>
            <a:r>
              <a:rPr sz="2250" spc="10" dirty="0">
                <a:latin typeface="Arial"/>
                <a:cs typeface="Arial"/>
              </a:rPr>
              <a:t>measured, and a </a:t>
            </a:r>
            <a:r>
              <a:rPr sz="2250" spc="5" dirty="0">
                <a:latin typeface="Arial"/>
                <a:cs typeface="Arial"/>
              </a:rPr>
              <a:t>test of</a:t>
            </a:r>
            <a:r>
              <a:rPr sz="2250" spc="-2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7605" y="3848922"/>
            <a:ext cx="245110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330450" algn="l"/>
              </a:tabLst>
            </a:pPr>
            <a:r>
              <a:rPr sz="1500" b="1" spc="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3597655"/>
            <a:ext cx="7398384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67535" algn="l"/>
                <a:tab pos="4185920" algn="l"/>
              </a:tabLst>
            </a:pPr>
            <a:r>
              <a:rPr sz="2250" spc="10" dirty="0">
                <a:latin typeface="Arial"/>
                <a:cs typeface="Arial"/>
              </a:rPr>
              <a:t>hypothesis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b="1" spc="15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250" b="1" spc="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250" b="1" spc="9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250" b="1" spc="10" dirty="0">
                <a:solidFill>
                  <a:srgbClr val="3465A4"/>
                </a:solidFill>
                <a:latin typeface="Arial"/>
                <a:cs typeface="Arial"/>
              </a:rPr>
              <a:t>≥ 2</a:t>
            </a:r>
            <a:r>
              <a:rPr sz="2250" b="1" spc="-7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250" b="1" spc="10" dirty="0">
                <a:solidFill>
                  <a:srgbClr val="3465A4"/>
                </a:solidFill>
                <a:latin typeface="Arial"/>
                <a:cs typeface="Arial"/>
              </a:rPr>
              <a:t>versus</a:t>
            </a:r>
            <a:r>
              <a:rPr sz="2250" b="1" spc="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250" b="1" spc="15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250" b="1" spc="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250" b="1" spc="9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250" b="1" spc="10" dirty="0">
                <a:solidFill>
                  <a:srgbClr val="3465A4"/>
                </a:solidFill>
                <a:latin typeface="Arial"/>
                <a:cs typeface="Arial"/>
              </a:rPr>
              <a:t>&lt; 2 </a:t>
            </a:r>
            <a:r>
              <a:rPr sz="2250" spc="5" dirty="0">
                <a:latin typeface="Arial"/>
                <a:cs typeface="Arial"/>
              </a:rPr>
              <a:t>will </a:t>
            </a:r>
            <a:r>
              <a:rPr sz="2250" spc="10" dirty="0">
                <a:latin typeface="Arial"/>
                <a:cs typeface="Arial"/>
              </a:rPr>
              <a:t>be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performed.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2053" y="4839522"/>
            <a:ext cx="13271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spc="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4045508"/>
            <a:ext cx="9337040" cy="9144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3375" indent="-320675">
              <a:lnSpc>
                <a:spcPct val="100000"/>
              </a:lnSpc>
              <a:spcBef>
                <a:spcPts val="894"/>
              </a:spcBef>
              <a:buAutoNum type="alphaLcPeriod"/>
              <a:tabLst>
                <a:tab pos="334010" algn="l"/>
              </a:tabLst>
            </a:pPr>
            <a:r>
              <a:rPr sz="2250" b="1" dirty="0">
                <a:latin typeface="Arial"/>
                <a:cs typeface="Arial"/>
              </a:rPr>
              <a:t>If </a:t>
            </a:r>
            <a:r>
              <a:rPr sz="2250" b="1" spc="5" dirty="0">
                <a:latin typeface="Arial"/>
                <a:cs typeface="Arial"/>
              </a:rPr>
              <a:t>the test is </a:t>
            </a:r>
            <a:r>
              <a:rPr sz="2250" b="1" spc="10" dirty="0">
                <a:latin typeface="Arial"/>
                <a:cs typeface="Arial"/>
              </a:rPr>
              <a:t>made </a:t>
            </a:r>
            <a:r>
              <a:rPr sz="2250" b="1" spc="5" dirty="0">
                <a:latin typeface="Arial"/>
                <a:cs typeface="Arial"/>
              </a:rPr>
              <a:t>at the </a:t>
            </a:r>
            <a:r>
              <a:rPr sz="2250" b="1" spc="15" dirty="0">
                <a:latin typeface="Arial"/>
                <a:cs typeface="Arial"/>
              </a:rPr>
              <a:t>5% </a:t>
            </a:r>
            <a:r>
              <a:rPr sz="2250" b="1" spc="5" dirty="0">
                <a:latin typeface="Arial"/>
                <a:cs typeface="Arial"/>
              </a:rPr>
              <a:t>level, </a:t>
            </a:r>
            <a:r>
              <a:rPr sz="2250" b="1" spc="10" dirty="0">
                <a:latin typeface="Arial"/>
                <a:cs typeface="Arial"/>
              </a:rPr>
              <a:t>what </a:t>
            </a:r>
            <a:r>
              <a:rPr sz="2250" b="1" spc="5" dirty="0">
                <a:latin typeface="Arial"/>
                <a:cs typeface="Arial"/>
              </a:rPr>
              <a:t>is the rejection</a:t>
            </a:r>
            <a:r>
              <a:rPr sz="2250" b="1" spc="35" dirty="0">
                <a:latin typeface="Arial"/>
                <a:cs typeface="Arial"/>
              </a:rPr>
              <a:t> </a:t>
            </a:r>
            <a:r>
              <a:rPr sz="2250" b="1" spc="5" dirty="0">
                <a:latin typeface="Arial"/>
                <a:cs typeface="Arial"/>
              </a:rPr>
              <a:t>region?</a:t>
            </a:r>
            <a:endParaRPr sz="225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349885" algn="l"/>
                <a:tab pos="6950709" algn="l"/>
              </a:tabLst>
            </a:pPr>
            <a:r>
              <a:rPr sz="2250" b="1" dirty="0">
                <a:latin typeface="Arial"/>
                <a:cs typeface="Arial"/>
              </a:rPr>
              <a:t>If </a:t>
            </a:r>
            <a:r>
              <a:rPr sz="2250" b="1" spc="5" dirty="0">
                <a:latin typeface="Arial"/>
                <a:cs typeface="Arial"/>
              </a:rPr>
              <a:t>the </a:t>
            </a:r>
            <a:r>
              <a:rPr sz="2250" b="1" spc="10" dirty="0">
                <a:latin typeface="Arial"/>
                <a:cs typeface="Arial"/>
              </a:rPr>
              <a:t>sample mean </a:t>
            </a:r>
            <a:r>
              <a:rPr sz="2250" b="1" spc="5" dirty="0">
                <a:latin typeface="Arial"/>
                <a:cs typeface="Arial"/>
              </a:rPr>
              <a:t>impurity level is 1.85,</a:t>
            </a:r>
            <a:r>
              <a:rPr sz="2250" b="1" spc="80" dirty="0">
                <a:latin typeface="Arial"/>
                <a:cs typeface="Arial"/>
              </a:rPr>
              <a:t> </a:t>
            </a:r>
            <a:r>
              <a:rPr sz="2250" b="1" spc="5" dirty="0">
                <a:latin typeface="Arial"/>
                <a:cs typeface="Arial"/>
              </a:rPr>
              <a:t>will</a:t>
            </a:r>
            <a:r>
              <a:rPr sz="2250" b="1" spc="15" dirty="0">
                <a:latin typeface="Arial"/>
                <a:cs typeface="Arial"/>
              </a:rPr>
              <a:t> H	</a:t>
            </a:r>
            <a:r>
              <a:rPr sz="2250" b="1" spc="10" dirty="0">
                <a:latin typeface="Arial"/>
                <a:cs typeface="Arial"/>
              </a:rPr>
              <a:t>be </a:t>
            </a:r>
            <a:r>
              <a:rPr sz="2250" b="1" spc="5" dirty="0">
                <a:latin typeface="Arial"/>
                <a:cs typeface="Arial"/>
              </a:rPr>
              <a:t>rejected at</a:t>
            </a:r>
            <a:r>
              <a:rPr sz="2250" b="1" spc="-35" dirty="0">
                <a:latin typeface="Arial"/>
                <a:cs typeface="Arial"/>
              </a:rPr>
              <a:t> </a:t>
            </a:r>
            <a:r>
              <a:rPr sz="2250" b="1" spc="5" dirty="0"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0" y="4909108"/>
            <a:ext cx="9241155" cy="17907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894"/>
              </a:spcBef>
            </a:pPr>
            <a:r>
              <a:rPr sz="2250" b="1" spc="10" dirty="0">
                <a:latin typeface="Arial"/>
                <a:cs typeface="Arial"/>
              </a:rPr>
              <a:t>10%</a:t>
            </a:r>
            <a:r>
              <a:rPr sz="2250" b="1" dirty="0">
                <a:latin typeface="Arial"/>
                <a:cs typeface="Arial"/>
              </a:rPr>
              <a:t> </a:t>
            </a:r>
            <a:r>
              <a:rPr sz="2250" b="1" spc="10" dirty="0">
                <a:latin typeface="Arial"/>
                <a:cs typeface="Arial"/>
              </a:rPr>
              <a:t>level?</a:t>
            </a:r>
            <a:endParaRPr sz="2250">
              <a:latin typeface="Arial"/>
              <a:cs typeface="Arial"/>
            </a:endParaRPr>
          </a:p>
          <a:p>
            <a:pPr marL="342900" indent="-330200">
              <a:lnSpc>
                <a:spcPts val="2335"/>
              </a:lnSpc>
              <a:spcBef>
                <a:spcPts val="800"/>
              </a:spcBef>
              <a:buAutoNum type="alphaLcPeriod" startAt="3"/>
              <a:tabLst>
                <a:tab pos="334010" algn="l"/>
                <a:tab pos="5459095" algn="l"/>
              </a:tabLst>
            </a:pPr>
            <a:r>
              <a:rPr sz="2250" b="1" dirty="0">
                <a:latin typeface="Arial"/>
                <a:cs typeface="Arial"/>
              </a:rPr>
              <a:t>If </a:t>
            </a:r>
            <a:r>
              <a:rPr sz="2250" b="1" spc="5" dirty="0">
                <a:latin typeface="Arial"/>
                <a:cs typeface="Arial"/>
              </a:rPr>
              <a:t>the </a:t>
            </a:r>
            <a:r>
              <a:rPr sz="2250" b="1" spc="10" dirty="0">
                <a:latin typeface="Arial"/>
                <a:cs typeface="Arial"/>
              </a:rPr>
              <a:t>sample mean pH </a:t>
            </a:r>
            <a:r>
              <a:rPr sz="2250" b="1" spc="5" dirty="0">
                <a:latin typeface="Arial"/>
                <a:cs typeface="Arial"/>
              </a:rPr>
              <a:t>is 1.85,</a:t>
            </a:r>
            <a:r>
              <a:rPr sz="2250" b="1" spc="45" dirty="0">
                <a:latin typeface="Arial"/>
                <a:cs typeface="Arial"/>
              </a:rPr>
              <a:t> </a:t>
            </a:r>
            <a:r>
              <a:rPr sz="2250" b="1" spc="5" dirty="0">
                <a:latin typeface="Arial"/>
                <a:cs typeface="Arial"/>
              </a:rPr>
              <a:t>will</a:t>
            </a:r>
            <a:r>
              <a:rPr sz="2250" b="1" spc="10" dirty="0">
                <a:latin typeface="Arial"/>
                <a:cs typeface="Arial"/>
              </a:rPr>
              <a:t> </a:t>
            </a:r>
            <a:r>
              <a:rPr sz="2250" b="1" spc="15" dirty="0">
                <a:latin typeface="Arial"/>
                <a:cs typeface="Arial"/>
              </a:rPr>
              <a:t>H	</a:t>
            </a:r>
            <a:r>
              <a:rPr sz="2250" b="1" spc="10" dirty="0">
                <a:latin typeface="Arial"/>
                <a:cs typeface="Arial"/>
              </a:rPr>
              <a:t>be </a:t>
            </a:r>
            <a:r>
              <a:rPr sz="2250" b="1" spc="5" dirty="0">
                <a:latin typeface="Arial"/>
                <a:cs typeface="Arial"/>
              </a:rPr>
              <a:t>rejected at the </a:t>
            </a:r>
            <a:r>
              <a:rPr sz="2250" b="1" spc="15" dirty="0">
                <a:latin typeface="Arial"/>
                <a:cs typeface="Arial"/>
              </a:rPr>
              <a:t>1%</a:t>
            </a:r>
            <a:r>
              <a:rPr sz="2250" b="1" spc="-10" dirty="0">
                <a:latin typeface="Arial"/>
                <a:cs typeface="Arial"/>
              </a:rPr>
              <a:t> </a:t>
            </a:r>
            <a:r>
              <a:rPr sz="2250" b="1" spc="5" dirty="0">
                <a:latin typeface="Arial"/>
                <a:cs typeface="Arial"/>
              </a:rPr>
              <a:t>level?</a:t>
            </a:r>
            <a:endParaRPr sz="2250">
              <a:latin typeface="Arial"/>
              <a:cs typeface="Arial"/>
            </a:endParaRPr>
          </a:p>
          <a:p>
            <a:pPr marL="5272405">
              <a:lnSpc>
                <a:spcPts val="1435"/>
              </a:lnSpc>
            </a:pPr>
            <a:r>
              <a:rPr sz="1500" b="1" spc="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  <a:p>
            <a:pPr marL="342900" marR="168910" indent="-330200">
              <a:lnSpc>
                <a:spcPts val="2600"/>
              </a:lnSpc>
              <a:spcBef>
                <a:spcPts val="700"/>
              </a:spcBef>
              <a:buAutoNum type="alphaLcPeriod" startAt="4"/>
              <a:tabLst>
                <a:tab pos="349885" algn="l"/>
              </a:tabLst>
            </a:pPr>
            <a:r>
              <a:rPr sz="2250" b="1" dirty="0">
                <a:latin typeface="Arial"/>
                <a:cs typeface="Arial"/>
              </a:rPr>
              <a:t>If </a:t>
            </a:r>
            <a:r>
              <a:rPr sz="2250" b="1" spc="5" dirty="0">
                <a:latin typeface="Arial"/>
                <a:cs typeface="Arial"/>
              </a:rPr>
              <a:t>the value </a:t>
            </a:r>
            <a:r>
              <a:rPr sz="2250" b="1" spc="10" dirty="0">
                <a:latin typeface="Arial"/>
                <a:cs typeface="Arial"/>
              </a:rPr>
              <a:t>X_bar = </a:t>
            </a:r>
            <a:r>
              <a:rPr sz="2250" b="1" spc="5" dirty="0">
                <a:latin typeface="Arial"/>
                <a:cs typeface="Arial"/>
              </a:rPr>
              <a:t>1.9 is </a:t>
            </a:r>
            <a:r>
              <a:rPr sz="2250" b="1" spc="10" dirty="0">
                <a:latin typeface="Arial"/>
                <a:cs typeface="Arial"/>
              </a:rPr>
              <a:t>a </a:t>
            </a:r>
            <a:r>
              <a:rPr sz="2250" b="1" spc="5" dirty="0">
                <a:latin typeface="Arial"/>
                <a:cs typeface="Arial"/>
              </a:rPr>
              <a:t>critical point, </a:t>
            </a:r>
            <a:r>
              <a:rPr sz="2250" b="1" spc="10" dirty="0">
                <a:latin typeface="Arial"/>
                <a:cs typeface="Arial"/>
              </a:rPr>
              <a:t>what </a:t>
            </a:r>
            <a:r>
              <a:rPr sz="2250" b="1" spc="5" dirty="0">
                <a:latin typeface="Arial"/>
                <a:cs typeface="Arial"/>
              </a:rPr>
              <a:t>is the level of the  </a:t>
            </a:r>
            <a:r>
              <a:rPr sz="2250" b="1" spc="10" dirty="0">
                <a:latin typeface="Arial"/>
                <a:cs typeface="Arial"/>
              </a:rPr>
              <a:t>test?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546100"/>
            <a:ext cx="6141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2(a) :</a:t>
            </a:r>
            <a:r>
              <a:rPr spc="-9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795068"/>
            <a:ext cx="104139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680464"/>
            <a:ext cx="33858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Null distribution of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X_bar: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2137664"/>
            <a:ext cx="28702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X_bar </a:t>
            </a:r>
            <a:r>
              <a:rPr sz="2350" spc="10" dirty="0">
                <a:latin typeface="Arial"/>
                <a:cs typeface="Arial"/>
              </a:rPr>
              <a:t>~ </a:t>
            </a:r>
            <a:r>
              <a:rPr sz="2350" spc="5" dirty="0">
                <a:latin typeface="Arial"/>
                <a:cs typeface="Arial"/>
              </a:rPr>
              <a:t>N(2,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0.6</a:t>
            </a:r>
            <a:r>
              <a:rPr sz="2325" spc="7" baseline="53763" dirty="0">
                <a:latin typeface="Arial"/>
                <a:cs typeface="Arial"/>
              </a:rPr>
              <a:t>2</a:t>
            </a:r>
            <a:r>
              <a:rPr sz="2350" spc="5" dirty="0">
                <a:latin typeface="Arial"/>
                <a:cs typeface="Arial"/>
              </a:rPr>
              <a:t>/80)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2696768"/>
            <a:ext cx="104139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3153968"/>
            <a:ext cx="104139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3598468"/>
            <a:ext cx="104139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2511247"/>
            <a:ext cx="4798060" cy="1371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350" spc="10" dirty="0">
                <a:latin typeface="Arial"/>
                <a:cs typeface="Arial"/>
              </a:rPr>
              <a:t>α =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0.05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ts val="3600"/>
              </a:lnSpc>
              <a:spcBef>
                <a:spcPts val="150"/>
              </a:spcBef>
            </a:pPr>
            <a:r>
              <a:rPr sz="2350" spc="5" dirty="0">
                <a:latin typeface="Arial"/>
                <a:cs typeface="Arial"/>
              </a:rPr>
              <a:t>Since </a:t>
            </a:r>
            <a:r>
              <a:rPr sz="2350" b="1" spc="10" dirty="0">
                <a:solidFill>
                  <a:srgbClr val="3465A4"/>
                </a:solidFill>
                <a:latin typeface="Arial"/>
                <a:cs typeface="Arial"/>
              </a:rPr>
              <a:t>H1 </a:t>
            </a:r>
            <a:r>
              <a:rPr sz="2350" b="1" spc="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350" b="1" spc="50" dirty="0">
                <a:solidFill>
                  <a:srgbClr val="3465A4"/>
                </a:solidFill>
                <a:latin typeface="Arial"/>
                <a:cs typeface="Arial"/>
              </a:rPr>
              <a:t>µ&lt; </a:t>
            </a:r>
            <a:r>
              <a:rPr sz="2350" b="1" spc="5" dirty="0">
                <a:solidFill>
                  <a:srgbClr val="3465A4"/>
                </a:solidFill>
                <a:latin typeface="Arial"/>
                <a:cs typeface="Arial"/>
              </a:rPr>
              <a:t>2</a:t>
            </a:r>
            <a:r>
              <a:rPr sz="2350" spc="5" dirty="0">
                <a:latin typeface="Arial"/>
                <a:cs typeface="Arial"/>
              </a:rPr>
              <a:t>, </a:t>
            </a:r>
            <a:r>
              <a:rPr sz="2350" dirty="0">
                <a:latin typeface="Arial"/>
                <a:cs typeface="Arial"/>
              </a:rPr>
              <a:t>its </a:t>
            </a:r>
            <a:r>
              <a:rPr sz="2350" spc="10" dirty="0">
                <a:latin typeface="Arial"/>
                <a:cs typeface="Arial"/>
              </a:rPr>
              <a:t>a </a:t>
            </a:r>
            <a:r>
              <a:rPr sz="2350" spc="5" dirty="0">
                <a:latin typeface="Arial"/>
                <a:cs typeface="Arial"/>
              </a:rPr>
              <a:t>left-tailed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test.  </a:t>
            </a:r>
            <a:r>
              <a:rPr sz="2350" spc="10" dirty="0">
                <a:latin typeface="Arial"/>
                <a:cs typeface="Arial"/>
              </a:rPr>
              <a:t>Z = </a:t>
            </a:r>
            <a:r>
              <a:rPr sz="2350" spc="5" dirty="0">
                <a:latin typeface="Arial"/>
                <a:cs typeface="Arial"/>
              </a:rPr>
              <a:t>-1.645 (Critical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value)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" y="3844747"/>
            <a:ext cx="8127365" cy="18415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1675764" algn="l"/>
              </a:tabLst>
            </a:pPr>
            <a:r>
              <a:rPr sz="2350" spc="10" dirty="0">
                <a:latin typeface="Arial"/>
                <a:cs typeface="Arial"/>
              </a:rPr>
              <a:t>=&gt; </a:t>
            </a:r>
            <a:r>
              <a:rPr sz="2350" spc="5" dirty="0">
                <a:latin typeface="Arial"/>
                <a:cs typeface="Arial"/>
              </a:rPr>
              <a:t>X_bar </a:t>
            </a:r>
            <a:r>
              <a:rPr sz="2350" spc="10" dirty="0">
                <a:latin typeface="Arial"/>
                <a:cs typeface="Arial"/>
              </a:rPr>
              <a:t>=	</a:t>
            </a:r>
            <a:r>
              <a:rPr sz="2350" spc="5" dirty="0">
                <a:latin typeface="Arial"/>
                <a:cs typeface="Arial"/>
              </a:rPr>
              <a:t>z * s/sqrt(n) </a:t>
            </a:r>
            <a:r>
              <a:rPr sz="2350" spc="10" dirty="0">
                <a:latin typeface="Arial"/>
                <a:cs typeface="Arial"/>
              </a:rPr>
              <a:t>+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350" spc="10" dirty="0">
                <a:latin typeface="Arial"/>
                <a:cs typeface="Arial"/>
              </a:rPr>
              <a:t>=&gt; </a:t>
            </a:r>
            <a:r>
              <a:rPr sz="2350" spc="5" dirty="0">
                <a:latin typeface="Arial"/>
                <a:cs typeface="Arial"/>
              </a:rPr>
              <a:t>X_bar= -1.645 * 0.6/sqrt(80) </a:t>
            </a:r>
            <a:r>
              <a:rPr sz="2350" spc="10" dirty="0">
                <a:latin typeface="Arial"/>
                <a:cs typeface="Arial"/>
              </a:rPr>
              <a:t>+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350" spc="10" dirty="0">
                <a:latin typeface="Arial"/>
                <a:cs typeface="Arial"/>
              </a:rPr>
              <a:t>=&gt; </a:t>
            </a:r>
            <a:r>
              <a:rPr sz="2350" spc="5" dirty="0">
                <a:latin typeface="Arial"/>
                <a:cs typeface="Arial"/>
              </a:rPr>
              <a:t>X_bar </a:t>
            </a:r>
            <a:r>
              <a:rPr sz="2350" spc="10" dirty="0">
                <a:latin typeface="Arial"/>
                <a:cs typeface="Arial"/>
              </a:rPr>
              <a:t>=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1.890</a:t>
            </a:r>
            <a:endParaRPr sz="235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780"/>
              </a:spcBef>
              <a:buSzPct val="44680"/>
              <a:buFont typeface="Trebuchet MS"/>
              <a:buChar char="●"/>
              <a:tabLst>
                <a:tab pos="254000" algn="l"/>
                <a:tab pos="1702435" algn="l"/>
              </a:tabLst>
            </a:pPr>
            <a:r>
              <a:rPr sz="2350" spc="5" dirty="0">
                <a:latin typeface="Arial"/>
                <a:cs typeface="Arial"/>
              </a:rPr>
              <a:t>Hence, </a:t>
            </a:r>
            <a:r>
              <a:rPr sz="2350" spc="10" dirty="0">
                <a:latin typeface="Arial"/>
                <a:cs typeface="Arial"/>
              </a:rPr>
              <a:t>H	</a:t>
            </a:r>
            <a:r>
              <a:rPr sz="2350" spc="5" dirty="0">
                <a:latin typeface="Arial"/>
                <a:cs typeface="Arial"/>
              </a:rPr>
              <a:t>will </a:t>
            </a:r>
            <a:r>
              <a:rPr sz="2350" spc="10" dirty="0">
                <a:latin typeface="Arial"/>
                <a:cs typeface="Arial"/>
              </a:rPr>
              <a:t>be </a:t>
            </a:r>
            <a:r>
              <a:rPr sz="2350" spc="5" dirty="0">
                <a:latin typeface="Arial"/>
                <a:cs typeface="Arial"/>
              </a:rPr>
              <a:t>rejected </a:t>
            </a:r>
            <a:r>
              <a:rPr sz="2350" dirty="0">
                <a:latin typeface="Arial"/>
                <a:cs typeface="Arial"/>
              </a:rPr>
              <a:t>if </a:t>
            </a:r>
            <a:r>
              <a:rPr sz="2350" spc="10" dirty="0">
                <a:latin typeface="Arial"/>
                <a:cs typeface="Arial"/>
              </a:rPr>
              <a:t>X </a:t>
            </a:r>
            <a:r>
              <a:rPr sz="2350" spc="5" dirty="0">
                <a:latin typeface="Arial"/>
                <a:cs typeface="Arial"/>
              </a:rPr>
              <a:t>≤ 1.890. The rejection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region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5553571"/>
            <a:ext cx="7113905" cy="551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6190">
              <a:lnSpc>
                <a:spcPts val="1575"/>
              </a:lnSpc>
              <a:spcBef>
                <a:spcPts val="125"/>
              </a:spcBef>
            </a:pPr>
            <a:r>
              <a:rPr sz="1550" spc="15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2535"/>
              </a:lnSpc>
            </a:pPr>
            <a:r>
              <a:rPr sz="2350" spc="5" dirty="0">
                <a:latin typeface="Arial"/>
                <a:cs typeface="Arial"/>
              </a:rPr>
              <a:t>consists of all values of </a:t>
            </a:r>
            <a:r>
              <a:rPr sz="2350" spc="10" dirty="0">
                <a:latin typeface="Arial"/>
                <a:cs typeface="Arial"/>
              </a:rPr>
              <a:t>X </a:t>
            </a:r>
            <a:r>
              <a:rPr sz="2350" spc="5" dirty="0">
                <a:latin typeface="Arial"/>
                <a:cs typeface="Arial"/>
              </a:rPr>
              <a:t>less than or equal to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1.890.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254000"/>
            <a:ext cx="8312784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308100" marR="5080" indent="-1295400">
              <a:lnSpc>
                <a:spcPts val="4700"/>
              </a:lnSpc>
              <a:spcBef>
                <a:spcPts val="740"/>
              </a:spcBef>
              <a:tabLst>
                <a:tab pos="2403475" algn="l"/>
                <a:tab pos="4101465" algn="l"/>
              </a:tabLst>
            </a:pPr>
            <a:r>
              <a:rPr spc="-5" dirty="0"/>
              <a:t>Problem	2(b) </a:t>
            </a:r>
            <a:r>
              <a:rPr dirty="0"/>
              <a:t>: </a:t>
            </a:r>
            <a:r>
              <a:rPr spc="-5" dirty="0"/>
              <a:t>Solution without  doing</a:t>
            </a:r>
            <a:r>
              <a:rPr dirty="0"/>
              <a:t> </a:t>
            </a:r>
            <a:r>
              <a:rPr spc="-5" dirty="0"/>
              <a:t>any	calculation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745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714500"/>
            <a:ext cx="75825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Critical </a:t>
            </a:r>
            <a:r>
              <a:rPr sz="3200" dirty="0">
                <a:latin typeface="Arial"/>
                <a:cs typeface="Arial"/>
              </a:rPr>
              <a:t>value at 5% level of X_bar =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1.890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946400"/>
            <a:ext cx="8359775" cy="9575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marR="5080" indent="-330200">
              <a:lnSpc>
                <a:spcPts val="3500"/>
              </a:lnSpc>
              <a:spcBef>
                <a:spcPts val="500"/>
              </a:spcBef>
            </a:pPr>
            <a:r>
              <a:rPr sz="3200" b="1" spc="-5" dirty="0">
                <a:latin typeface="Arial"/>
                <a:cs typeface="Arial"/>
              </a:rPr>
              <a:t>b. If the sample </a:t>
            </a:r>
            <a:r>
              <a:rPr sz="3200" b="1" dirty="0">
                <a:latin typeface="Arial"/>
                <a:cs typeface="Arial"/>
              </a:rPr>
              <a:t>mean </a:t>
            </a:r>
            <a:r>
              <a:rPr sz="3200" b="1" spc="-5" dirty="0">
                <a:latin typeface="Arial"/>
                <a:cs typeface="Arial"/>
              </a:rPr>
              <a:t>impurity level is 1.85, 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5" dirty="0">
                <a:latin typeface="Arial"/>
                <a:cs typeface="Arial"/>
              </a:rPr>
              <a:t>H</a:t>
            </a:r>
            <a:r>
              <a:rPr sz="3150" b="1" spc="7" baseline="-29100" dirty="0">
                <a:latin typeface="Arial"/>
                <a:cs typeface="Arial"/>
              </a:rPr>
              <a:t>0 </a:t>
            </a:r>
            <a:r>
              <a:rPr sz="3200" b="1" spc="-5" dirty="0">
                <a:latin typeface="Arial"/>
                <a:cs typeface="Arial"/>
              </a:rPr>
              <a:t>be rejected </a:t>
            </a:r>
            <a:r>
              <a:rPr sz="3200" b="1" dirty="0">
                <a:latin typeface="Arial"/>
                <a:cs typeface="Arial"/>
              </a:rPr>
              <a:t>at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10%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level?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312920"/>
            <a:ext cx="1314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4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00" y="4043679"/>
            <a:ext cx="8011795" cy="15494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latin typeface="Arial"/>
                <a:cs typeface="Arial"/>
              </a:rPr>
              <a:t>Since </a:t>
            </a:r>
            <a:r>
              <a:rPr sz="3200" spc="-5" dirty="0">
                <a:latin typeface="Arial"/>
                <a:cs typeface="Arial"/>
              </a:rPr>
              <a:t>1.85 </a:t>
            </a:r>
            <a:r>
              <a:rPr sz="3200" dirty="0">
                <a:latin typeface="Arial"/>
                <a:cs typeface="Arial"/>
              </a:rPr>
              <a:t>&lt; </a:t>
            </a:r>
            <a:r>
              <a:rPr sz="3200" spc="-5" dirty="0">
                <a:latin typeface="Arial"/>
                <a:cs typeface="Arial"/>
              </a:rPr>
              <a:t>1.890, </a:t>
            </a:r>
            <a:r>
              <a:rPr sz="3200" b="1" spc="5" dirty="0">
                <a:latin typeface="Arial"/>
                <a:cs typeface="Arial"/>
              </a:rPr>
              <a:t>H</a:t>
            </a:r>
            <a:r>
              <a:rPr sz="3150" b="1" spc="7" baseline="-29100" dirty="0"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will be </a:t>
            </a:r>
            <a:r>
              <a:rPr sz="3200" spc="-5" dirty="0">
                <a:latin typeface="Arial"/>
                <a:cs typeface="Arial"/>
              </a:rPr>
              <a:t>rejected 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5%</a:t>
            </a:r>
            <a:endParaRPr sz="3200">
              <a:latin typeface="Arial"/>
              <a:cs typeface="Arial"/>
            </a:endParaRPr>
          </a:p>
          <a:p>
            <a:pPr marL="12700" marR="83185">
              <a:lnSpc>
                <a:spcPts val="3400"/>
              </a:lnSpc>
              <a:spcBef>
                <a:spcPts val="940"/>
              </a:spcBef>
            </a:pPr>
            <a:r>
              <a:rPr sz="3200" dirty="0">
                <a:latin typeface="Arial"/>
                <a:cs typeface="Arial"/>
              </a:rPr>
              <a:t>level and hence will obviously be </a:t>
            </a:r>
            <a:r>
              <a:rPr sz="3200" spc="-5" dirty="0">
                <a:latin typeface="Arial"/>
                <a:cs typeface="Arial"/>
              </a:rPr>
              <a:t>rejected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  10%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level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254000"/>
            <a:ext cx="781685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0" marR="5080" indent="-368300">
              <a:lnSpc>
                <a:spcPts val="4700"/>
              </a:lnSpc>
              <a:spcBef>
                <a:spcPts val="740"/>
              </a:spcBef>
              <a:tabLst>
                <a:tab pos="2403475" algn="l"/>
              </a:tabLst>
            </a:pPr>
            <a:r>
              <a:rPr spc="-5" dirty="0"/>
              <a:t>Problem	2(b) </a:t>
            </a:r>
            <a:r>
              <a:rPr dirty="0"/>
              <a:t>: </a:t>
            </a:r>
            <a:r>
              <a:rPr spc="-5" dirty="0"/>
              <a:t>Solution</a:t>
            </a:r>
            <a:r>
              <a:rPr spc="-70" dirty="0"/>
              <a:t> </a:t>
            </a:r>
            <a:r>
              <a:rPr spc="-5" dirty="0"/>
              <a:t>using  Rejection region</a:t>
            </a:r>
            <a:r>
              <a:rPr spc="-2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2562" y="2013121"/>
            <a:ext cx="14160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spc="-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757172"/>
            <a:ext cx="9202420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36815" algn="l"/>
              </a:tabLst>
            </a:pPr>
            <a:r>
              <a:rPr sz="2450" b="1" dirty="0">
                <a:latin typeface="Arial"/>
                <a:cs typeface="Arial"/>
              </a:rPr>
              <a:t>b. If </a:t>
            </a:r>
            <a:r>
              <a:rPr sz="2450" b="1" spc="5" dirty="0">
                <a:latin typeface="Arial"/>
                <a:cs typeface="Arial"/>
              </a:rPr>
              <a:t>the sample mean </a:t>
            </a:r>
            <a:r>
              <a:rPr sz="2450" b="1" dirty="0">
                <a:latin typeface="Arial"/>
                <a:cs typeface="Arial"/>
              </a:rPr>
              <a:t>impurity </a:t>
            </a:r>
            <a:r>
              <a:rPr sz="2450" b="1" spc="5" dirty="0">
                <a:latin typeface="Arial"/>
                <a:cs typeface="Arial"/>
              </a:rPr>
              <a:t>level </a:t>
            </a:r>
            <a:r>
              <a:rPr sz="2450" b="1" dirty="0">
                <a:latin typeface="Arial"/>
                <a:cs typeface="Arial"/>
              </a:rPr>
              <a:t>is </a:t>
            </a:r>
            <a:r>
              <a:rPr sz="2450" b="1" spc="5" dirty="0">
                <a:latin typeface="Arial"/>
                <a:cs typeface="Arial"/>
              </a:rPr>
              <a:t>1.85,</a:t>
            </a:r>
            <a:r>
              <a:rPr sz="2450" b="1" spc="45" dirty="0">
                <a:latin typeface="Arial"/>
                <a:cs typeface="Arial"/>
              </a:rPr>
              <a:t> </a:t>
            </a:r>
            <a:r>
              <a:rPr sz="2450" b="1" dirty="0">
                <a:latin typeface="Arial"/>
                <a:cs typeface="Arial"/>
              </a:rPr>
              <a:t>will</a:t>
            </a:r>
            <a:r>
              <a:rPr sz="2450" b="1" spc="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H	</a:t>
            </a:r>
            <a:r>
              <a:rPr sz="2450" b="1" spc="5" dirty="0">
                <a:latin typeface="Arial"/>
                <a:cs typeface="Arial"/>
              </a:rPr>
              <a:t>be</a:t>
            </a:r>
            <a:r>
              <a:rPr sz="2450" b="1" spc="-75" dirty="0"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rejected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3389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2787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4748682"/>
            <a:ext cx="107314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2094585"/>
            <a:ext cx="6396355" cy="29464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55"/>
              </a:spcBef>
            </a:pPr>
            <a:r>
              <a:rPr sz="2450" b="1" spc="5" dirty="0">
                <a:latin typeface="Arial"/>
                <a:cs typeface="Arial"/>
              </a:rPr>
              <a:t>at the 10%</a:t>
            </a:r>
            <a:r>
              <a:rPr sz="2450" b="1" spc="-15" dirty="0">
                <a:latin typeface="Arial"/>
                <a:cs typeface="Arial"/>
              </a:rPr>
              <a:t> </a:t>
            </a:r>
            <a:r>
              <a:rPr sz="2450" b="1" dirty="0">
                <a:latin typeface="Arial"/>
                <a:cs typeface="Arial"/>
              </a:rPr>
              <a:t>level?</a:t>
            </a:r>
            <a:endParaRPr sz="2450">
              <a:latin typeface="Arial"/>
              <a:cs typeface="Arial"/>
            </a:endParaRPr>
          </a:p>
          <a:p>
            <a:pPr marL="2514600" algn="ctr">
              <a:lnSpc>
                <a:spcPts val="2465"/>
              </a:lnSpc>
              <a:spcBef>
                <a:spcPts val="760"/>
              </a:spcBef>
              <a:tabLst>
                <a:tab pos="2943225" algn="l"/>
                <a:tab pos="5457190" algn="l"/>
              </a:tabLst>
            </a:pPr>
            <a:r>
              <a:rPr sz="2450" b="1" spc="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4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450" b="1" spc="9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≥ 2</a:t>
            </a:r>
            <a:r>
              <a:rPr sz="2450" b="1" spc="-9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2450" b="1" spc="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4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450" b="1" spc="9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2450" b="1" spc="-18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3465A4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  <a:p>
            <a:pPr marL="2752725">
              <a:lnSpc>
                <a:spcPts val="1505"/>
              </a:lnSpc>
              <a:tabLst>
                <a:tab pos="5267325" algn="l"/>
              </a:tabLst>
            </a:pPr>
            <a:r>
              <a:rPr sz="1650" b="1" spc="-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50" spc="5" dirty="0">
                <a:latin typeface="Arial"/>
                <a:cs typeface="Arial"/>
              </a:rPr>
              <a:t>Null </a:t>
            </a:r>
            <a:r>
              <a:rPr sz="2450" dirty="0">
                <a:latin typeface="Arial"/>
                <a:cs typeface="Arial"/>
              </a:rPr>
              <a:t>distribution </a:t>
            </a:r>
            <a:r>
              <a:rPr sz="2450" spc="5" dirty="0">
                <a:latin typeface="Arial"/>
                <a:cs typeface="Arial"/>
              </a:rPr>
              <a:t>of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X_bar:</a:t>
            </a:r>
            <a:endParaRPr sz="2450">
              <a:latin typeface="Arial"/>
              <a:cs typeface="Arial"/>
            </a:endParaRPr>
          </a:p>
          <a:p>
            <a:pPr marL="2532380" algn="ctr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X_bar ~ N(2,</a:t>
            </a:r>
            <a:r>
              <a:rPr sz="2450" spc="-3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0.6</a:t>
            </a:r>
            <a:r>
              <a:rPr sz="2475" baseline="48821" dirty="0">
                <a:latin typeface="Arial"/>
                <a:cs typeface="Arial"/>
              </a:rPr>
              <a:t>2</a:t>
            </a:r>
            <a:r>
              <a:rPr sz="2450" dirty="0">
                <a:latin typeface="Arial"/>
                <a:cs typeface="Arial"/>
              </a:rPr>
              <a:t>/80)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α =</a:t>
            </a:r>
            <a:r>
              <a:rPr sz="2450" spc="-1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0.10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Z = −1.28 </a:t>
            </a:r>
            <a:r>
              <a:rPr sz="2450" dirty="0">
                <a:latin typeface="Arial"/>
                <a:cs typeface="Arial"/>
              </a:rPr>
              <a:t>(Critical</a:t>
            </a:r>
            <a:r>
              <a:rPr sz="2450" spc="-2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value)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879" y="6839880"/>
            <a:ext cx="160782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75" b="1" spc="-37" baseline="20202" dirty="0">
                <a:latin typeface="Arial"/>
                <a:cs typeface="Arial"/>
              </a:rPr>
              <a:t>0</a:t>
            </a:r>
            <a:r>
              <a:rPr sz="1400" spc="-25" dirty="0">
                <a:latin typeface="Arial"/>
                <a:cs typeface="Arial"/>
              </a:rPr>
              <a:t>Prof. </a:t>
            </a:r>
            <a:r>
              <a:rPr sz="1400" dirty="0">
                <a:latin typeface="Arial"/>
                <a:cs typeface="Arial"/>
              </a:rPr>
              <a:t>Preet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Kanwal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5002885"/>
            <a:ext cx="8702040" cy="1905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743710" algn="l"/>
              </a:tabLst>
            </a:pPr>
            <a:r>
              <a:rPr sz="2450" spc="5" dirty="0">
                <a:latin typeface="Arial"/>
                <a:cs typeface="Arial"/>
              </a:rPr>
              <a:t>=&gt; X_bar =	z * </a:t>
            </a:r>
            <a:r>
              <a:rPr sz="2450" dirty="0">
                <a:latin typeface="Arial"/>
                <a:cs typeface="Arial"/>
              </a:rPr>
              <a:t>s/sqrt(n) </a:t>
            </a:r>
            <a:r>
              <a:rPr sz="2450" spc="5" dirty="0">
                <a:latin typeface="Arial"/>
                <a:cs typeface="Arial"/>
              </a:rPr>
              <a:t>+</a:t>
            </a:r>
            <a:r>
              <a:rPr sz="2450" spc="-1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=&gt; X_bar= -1.28 * </a:t>
            </a:r>
            <a:r>
              <a:rPr sz="2450" dirty="0">
                <a:latin typeface="Arial"/>
                <a:cs typeface="Arial"/>
              </a:rPr>
              <a:t>0.6/sqrt(80) </a:t>
            </a:r>
            <a:r>
              <a:rPr sz="2450" spc="5" dirty="0">
                <a:latin typeface="Arial"/>
                <a:cs typeface="Arial"/>
              </a:rPr>
              <a:t>+</a:t>
            </a:r>
            <a:r>
              <a:rPr sz="2450" spc="-2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Arial"/>
                <a:cs typeface="Arial"/>
              </a:rPr>
              <a:t>=&gt; X_bar =</a:t>
            </a:r>
            <a:r>
              <a:rPr sz="2450" spc="-15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1.9141</a:t>
            </a:r>
            <a:endParaRPr sz="245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760"/>
              </a:spcBef>
              <a:buSzPct val="44897"/>
              <a:buFont typeface="Trebuchet MS"/>
              <a:buChar char="●"/>
              <a:tabLst>
                <a:tab pos="266700" algn="l"/>
                <a:tab pos="4027170" algn="l"/>
              </a:tabLst>
            </a:pPr>
            <a:r>
              <a:rPr sz="2450" spc="5" dirty="0">
                <a:latin typeface="Arial"/>
                <a:cs typeface="Arial"/>
              </a:rPr>
              <a:t>Since 1.85 &lt; 1.9141</a:t>
            </a:r>
            <a:r>
              <a:rPr sz="245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=&gt; </a:t>
            </a:r>
            <a:r>
              <a:rPr sz="2450" b="1" spc="10" dirty="0">
                <a:latin typeface="Arial"/>
                <a:cs typeface="Arial"/>
              </a:rPr>
              <a:t>H	</a:t>
            </a:r>
            <a:r>
              <a:rPr sz="2450" b="1" dirty="0">
                <a:latin typeface="Arial"/>
                <a:cs typeface="Arial"/>
              </a:rPr>
              <a:t>will </a:t>
            </a:r>
            <a:r>
              <a:rPr sz="2450" b="1" spc="5" dirty="0">
                <a:latin typeface="Arial"/>
                <a:cs typeface="Arial"/>
              </a:rPr>
              <a:t>be rejected at the 10%</a:t>
            </a:r>
            <a:r>
              <a:rPr sz="2450" b="1" spc="-85" dirty="0"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level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254000"/>
            <a:ext cx="7816850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574800" marR="5080" indent="-1562100">
              <a:lnSpc>
                <a:spcPts val="4700"/>
              </a:lnSpc>
              <a:spcBef>
                <a:spcPts val="740"/>
              </a:spcBef>
              <a:tabLst>
                <a:tab pos="2403475" algn="l"/>
                <a:tab pos="3717290" algn="l"/>
              </a:tabLst>
            </a:pPr>
            <a:r>
              <a:rPr spc="-5" dirty="0"/>
              <a:t>Problem	2(b) </a:t>
            </a:r>
            <a:r>
              <a:rPr dirty="0"/>
              <a:t>: </a:t>
            </a:r>
            <a:r>
              <a:rPr spc="-5" dirty="0"/>
              <a:t>Solution</a:t>
            </a:r>
            <a:r>
              <a:rPr spc="-70" dirty="0"/>
              <a:t> </a:t>
            </a:r>
            <a:r>
              <a:rPr spc="-5" dirty="0"/>
              <a:t>using  P-value	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9101" y="1860288"/>
            <a:ext cx="1479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601216"/>
            <a:ext cx="8325484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927975" algn="l"/>
              </a:tabLst>
            </a:pPr>
            <a:r>
              <a:rPr sz="2600" b="1" spc="-10" dirty="0">
                <a:latin typeface="Arial"/>
                <a:cs typeface="Arial"/>
              </a:rPr>
              <a:t>b</a:t>
            </a:r>
            <a:r>
              <a:rPr sz="2600" b="1" spc="-5" dirty="0">
                <a:latin typeface="Arial"/>
                <a:cs typeface="Arial"/>
              </a:rPr>
              <a:t>. 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5" dirty="0">
                <a:latin typeface="Arial"/>
                <a:cs typeface="Arial"/>
              </a:rPr>
              <a:t>f t</a:t>
            </a:r>
            <a:r>
              <a:rPr sz="2600" b="1" spc="-10" dirty="0">
                <a:latin typeface="Arial"/>
                <a:cs typeface="Arial"/>
              </a:rPr>
              <a:t>h</a:t>
            </a:r>
            <a:r>
              <a:rPr sz="2600" b="1" spc="-5" dirty="0">
                <a:latin typeface="Arial"/>
                <a:cs typeface="Arial"/>
              </a:rPr>
              <a:t>e </a:t>
            </a:r>
            <a:r>
              <a:rPr sz="2600" b="1" spc="-10" dirty="0">
                <a:latin typeface="Arial"/>
                <a:cs typeface="Arial"/>
              </a:rPr>
              <a:t>sampl</a:t>
            </a:r>
            <a:r>
              <a:rPr sz="2600" b="1" spc="-5" dirty="0">
                <a:latin typeface="Arial"/>
                <a:cs typeface="Arial"/>
              </a:rPr>
              <a:t>e </a:t>
            </a:r>
            <a:r>
              <a:rPr sz="2600" b="1" spc="-10" dirty="0">
                <a:latin typeface="Arial"/>
                <a:cs typeface="Arial"/>
              </a:rPr>
              <a:t>mean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impu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5" dirty="0">
                <a:latin typeface="Arial"/>
                <a:cs typeface="Arial"/>
              </a:rPr>
              <a:t>ty </a:t>
            </a:r>
            <a:r>
              <a:rPr sz="2600" b="1" spc="-10" dirty="0">
                <a:latin typeface="Arial"/>
                <a:cs typeface="Arial"/>
              </a:rPr>
              <a:t>l</a:t>
            </a:r>
            <a:r>
              <a:rPr sz="2600" b="1" spc="-5" dirty="0">
                <a:latin typeface="Arial"/>
                <a:cs typeface="Arial"/>
              </a:rPr>
              <a:t>evel 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5" dirty="0">
                <a:latin typeface="Arial"/>
                <a:cs typeface="Arial"/>
              </a:rPr>
              <a:t>s 1</a:t>
            </a:r>
            <a:r>
              <a:rPr sz="2600" b="1" spc="-10" dirty="0">
                <a:latin typeface="Arial"/>
                <a:cs typeface="Arial"/>
              </a:rPr>
              <a:t>.</a:t>
            </a:r>
            <a:r>
              <a:rPr sz="2600" b="1" spc="-5" dirty="0">
                <a:latin typeface="Arial"/>
                <a:cs typeface="Arial"/>
              </a:rPr>
              <a:t>85, </a:t>
            </a:r>
            <a:r>
              <a:rPr sz="2600" b="1" spc="-10" dirty="0">
                <a:latin typeface="Arial"/>
                <a:cs typeface="Arial"/>
              </a:rPr>
              <a:t>wil</a:t>
            </a:r>
            <a:r>
              <a:rPr sz="2600" b="1" spc="-5" dirty="0">
                <a:latin typeface="Arial"/>
                <a:cs typeface="Arial"/>
              </a:rPr>
              <a:t>l </a:t>
            </a:r>
            <a:r>
              <a:rPr sz="2600" b="1" spc="-10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	</a:t>
            </a:r>
            <a:r>
              <a:rPr sz="2600" b="1" spc="-5" dirty="0">
                <a:latin typeface="Arial"/>
                <a:cs typeface="Arial"/>
              </a:rPr>
              <a:t>be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2427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2206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7159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1985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56811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900" y="1958136"/>
            <a:ext cx="6482715" cy="40259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80"/>
              </a:spcBef>
            </a:pPr>
            <a:r>
              <a:rPr sz="2600" b="1" spc="-5" dirty="0">
                <a:latin typeface="Arial"/>
                <a:cs typeface="Arial"/>
              </a:rPr>
              <a:t>rejected at </a:t>
            </a:r>
            <a:r>
              <a:rPr sz="2600" b="1" spc="-10" dirty="0">
                <a:latin typeface="Arial"/>
                <a:cs typeface="Arial"/>
              </a:rPr>
              <a:t>the 10% level?</a:t>
            </a:r>
            <a:endParaRPr sz="2600">
              <a:latin typeface="Arial"/>
              <a:cs typeface="Arial"/>
            </a:endParaRPr>
          </a:p>
          <a:p>
            <a:pPr marL="2400300" algn="ctr">
              <a:lnSpc>
                <a:spcPts val="2600"/>
              </a:lnSpc>
              <a:spcBef>
                <a:spcPts val="680"/>
              </a:spcBef>
              <a:tabLst>
                <a:tab pos="2851150" algn="l"/>
                <a:tab pos="5495925" algn="l"/>
              </a:tabLst>
            </a:pP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≥ 2</a:t>
            </a:r>
            <a:r>
              <a:rPr sz="2600" b="1" spc="-7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versus</a:t>
            </a:r>
            <a:r>
              <a:rPr sz="260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2600" b="1" spc="-18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  <a:p>
            <a:pPr marL="2650490">
              <a:lnSpc>
                <a:spcPts val="1520"/>
              </a:lnSpc>
              <a:tabLst>
                <a:tab pos="5295265" algn="l"/>
              </a:tabLst>
            </a:pPr>
            <a:r>
              <a:rPr sz="1700" b="1" spc="1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600" spc="-5" dirty="0">
                <a:latin typeface="Arial"/>
                <a:cs typeface="Arial"/>
              </a:rPr>
              <a:t>Null distribution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X_bar:</a:t>
            </a:r>
            <a:endParaRPr sz="2600">
              <a:latin typeface="Arial"/>
              <a:cs typeface="Arial"/>
            </a:endParaRPr>
          </a:p>
          <a:p>
            <a:pPr marL="2397125" algn="ctr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X_bar ~ N(2,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0.6</a:t>
            </a:r>
            <a:r>
              <a:rPr sz="2550" spc="-7" baseline="44117" dirty="0">
                <a:latin typeface="Arial"/>
                <a:cs typeface="Arial"/>
              </a:rPr>
              <a:t>2</a:t>
            </a:r>
            <a:r>
              <a:rPr sz="2600" spc="-5" dirty="0">
                <a:latin typeface="Arial"/>
                <a:cs typeface="Arial"/>
              </a:rPr>
              <a:t>/80)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5" dirty="0">
                <a:latin typeface="Arial"/>
                <a:cs typeface="Arial"/>
              </a:rPr>
              <a:t>α =</a:t>
            </a:r>
            <a:r>
              <a:rPr sz="2600" spc="-10" dirty="0">
                <a:latin typeface="Arial"/>
                <a:cs typeface="Arial"/>
              </a:rPr>
              <a:t> 0.10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5" dirty="0">
                <a:latin typeface="Arial"/>
                <a:cs typeface="Arial"/>
              </a:rPr>
              <a:t>Finding z-score for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1.85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Z = (1.85 – 2)/ (0.6/sqrt(80)) =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-2.24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082675" algn="l"/>
              </a:tabLst>
            </a:pPr>
            <a:r>
              <a:rPr sz="2600" spc="-5" dirty="0">
                <a:latin typeface="Arial"/>
                <a:cs typeface="Arial"/>
              </a:rPr>
              <a:t>=&gt; P=	P(Z &lt; -2.24) =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0.0125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6046215"/>
            <a:ext cx="7469505" cy="54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0"/>
              </a:spcBef>
              <a:tabLst>
                <a:tab pos="2552700" algn="l"/>
              </a:tabLst>
            </a:pPr>
            <a:r>
              <a:rPr sz="1150" spc="-25" dirty="0">
                <a:latin typeface="Trebuchet MS"/>
                <a:cs typeface="Trebuchet MS"/>
              </a:rPr>
              <a:t>●  </a:t>
            </a:r>
            <a:r>
              <a:rPr sz="2600" spc="-5" dirty="0">
                <a:latin typeface="Arial"/>
                <a:cs typeface="Arial"/>
              </a:rPr>
              <a:t>=&gt; </a:t>
            </a:r>
            <a:r>
              <a:rPr sz="2600" spc="-10" dirty="0"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&lt; α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=&gt;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	will be </a:t>
            </a:r>
            <a:r>
              <a:rPr sz="2600" b="1" spc="-5" dirty="0">
                <a:latin typeface="Arial"/>
                <a:cs typeface="Arial"/>
              </a:rPr>
              <a:t>rejected at </a:t>
            </a:r>
            <a:r>
              <a:rPr sz="2600" b="1" spc="-10" dirty="0">
                <a:latin typeface="Arial"/>
                <a:cs typeface="Arial"/>
              </a:rPr>
              <a:t>the 10%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  <a:p>
            <a:pPr marL="2339340">
              <a:lnSpc>
                <a:spcPts val="1520"/>
              </a:lnSpc>
            </a:pPr>
            <a:r>
              <a:rPr sz="1700" b="1" spc="15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54000"/>
            <a:ext cx="778700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68300" marR="5080" indent="-355600">
              <a:lnSpc>
                <a:spcPts val="4700"/>
              </a:lnSpc>
              <a:spcBef>
                <a:spcPts val="74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2(c) : </a:t>
            </a:r>
            <a:r>
              <a:rPr spc="-5" dirty="0"/>
              <a:t>Solution</a:t>
            </a:r>
            <a:r>
              <a:rPr spc="-90" dirty="0"/>
              <a:t> </a:t>
            </a:r>
            <a:r>
              <a:rPr spc="-5" dirty="0"/>
              <a:t>using  Rejection region</a:t>
            </a:r>
            <a:r>
              <a:rPr spc="-2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1309" y="199143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1739392"/>
            <a:ext cx="846010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35930" algn="l"/>
              </a:tabLst>
            </a:pPr>
            <a:r>
              <a:rPr sz="2300" b="1" dirty="0">
                <a:latin typeface="Arial"/>
                <a:cs typeface="Arial"/>
              </a:rPr>
              <a:t>c. </a:t>
            </a:r>
            <a:r>
              <a:rPr sz="2300" b="1" spc="-5" dirty="0">
                <a:latin typeface="Arial"/>
                <a:cs typeface="Arial"/>
              </a:rPr>
              <a:t>If </a:t>
            </a:r>
            <a:r>
              <a:rPr sz="2300" b="1" dirty="0">
                <a:latin typeface="Arial"/>
                <a:cs typeface="Arial"/>
              </a:rPr>
              <a:t>the sample mean pH </a:t>
            </a:r>
            <a:r>
              <a:rPr sz="2300" b="1" spc="-5" dirty="0">
                <a:latin typeface="Arial"/>
                <a:cs typeface="Arial"/>
              </a:rPr>
              <a:t>is </a:t>
            </a:r>
            <a:r>
              <a:rPr sz="2300" b="1" dirty="0">
                <a:latin typeface="Arial"/>
                <a:cs typeface="Arial"/>
              </a:rPr>
              <a:t>1.85,</a:t>
            </a:r>
            <a:r>
              <a:rPr sz="2300" b="1" spc="45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will</a:t>
            </a:r>
            <a:r>
              <a:rPr sz="2300" b="1" spc="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H	</a:t>
            </a:r>
            <a:r>
              <a:rPr sz="2300" b="1" spc="-5" dirty="0">
                <a:latin typeface="Arial"/>
                <a:cs typeface="Arial"/>
              </a:rPr>
              <a:t>be </a:t>
            </a:r>
            <a:r>
              <a:rPr sz="2300" b="1" dirty="0">
                <a:latin typeface="Arial"/>
                <a:cs typeface="Arial"/>
              </a:rPr>
              <a:t>rejected at the</a:t>
            </a:r>
            <a:r>
              <a:rPr sz="2300" b="1" spc="-6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1%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2158492"/>
            <a:ext cx="855344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latin typeface="Arial"/>
                <a:cs typeface="Arial"/>
              </a:rPr>
              <a:t>level?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500" y="3259226"/>
            <a:ext cx="10160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500" y="4160926"/>
            <a:ext cx="10160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500" y="2602992"/>
            <a:ext cx="6450965" cy="226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9400" algn="ctr">
              <a:lnSpc>
                <a:spcPts val="2390"/>
              </a:lnSpc>
              <a:spcBef>
                <a:spcPts val="105"/>
              </a:spcBef>
              <a:tabLst>
                <a:tab pos="3220085" algn="l"/>
                <a:tab pos="5570855" algn="l"/>
              </a:tabLst>
            </a:pPr>
            <a:r>
              <a:rPr sz="2300" b="1" dirty="0">
                <a:solidFill>
                  <a:srgbClr val="3465A4"/>
                </a:solidFill>
                <a:latin typeface="Arial"/>
                <a:cs typeface="Arial"/>
              </a:rPr>
              <a:t>H	: </a:t>
            </a:r>
            <a:r>
              <a:rPr sz="2300" b="1" spc="8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300" b="1" dirty="0">
                <a:solidFill>
                  <a:srgbClr val="3465A4"/>
                </a:solidFill>
                <a:latin typeface="Arial"/>
                <a:cs typeface="Arial"/>
              </a:rPr>
              <a:t>≥ 2</a:t>
            </a:r>
            <a:r>
              <a:rPr sz="2300" b="1" spc="-7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3465A4"/>
                </a:solidFill>
                <a:latin typeface="Arial"/>
                <a:cs typeface="Arial"/>
              </a:rPr>
              <a:t>versus H	: </a:t>
            </a:r>
            <a:r>
              <a:rPr sz="2300" b="1" spc="8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300" b="1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2300" b="1" spc="-16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3465A4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3042920">
              <a:lnSpc>
                <a:spcPts val="1430"/>
              </a:lnSpc>
              <a:tabLst>
                <a:tab pos="5393690" algn="l"/>
              </a:tabLst>
            </a:pPr>
            <a:r>
              <a:rPr sz="1500" b="1" spc="20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5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300" dirty="0">
                <a:latin typeface="Arial"/>
                <a:cs typeface="Arial"/>
              </a:rPr>
              <a:t>Null distribution of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X_bar:</a:t>
            </a:r>
            <a:endParaRPr sz="2300">
              <a:latin typeface="Arial"/>
              <a:cs typeface="Arial"/>
            </a:endParaRPr>
          </a:p>
          <a:p>
            <a:pPr marL="2819400" algn="ctr">
              <a:lnSpc>
                <a:spcPct val="100000"/>
              </a:lnSpc>
              <a:spcBef>
                <a:spcPts val="840"/>
              </a:spcBef>
            </a:pPr>
            <a:r>
              <a:rPr sz="2300" dirty="0">
                <a:latin typeface="Arial"/>
                <a:cs typeface="Arial"/>
              </a:rPr>
              <a:t>X_bar ~ N(2,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0.6</a:t>
            </a:r>
            <a:r>
              <a:rPr sz="2250" baseline="57407" dirty="0">
                <a:latin typeface="Arial"/>
                <a:cs typeface="Arial"/>
              </a:rPr>
              <a:t>2</a:t>
            </a:r>
            <a:r>
              <a:rPr sz="2300" dirty="0">
                <a:latin typeface="Arial"/>
                <a:cs typeface="Arial"/>
              </a:rPr>
              <a:t>/80)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40"/>
              </a:spcBef>
            </a:pPr>
            <a:r>
              <a:rPr sz="2300" dirty="0">
                <a:latin typeface="Arial"/>
                <a:cs typeface="Arial"/>
              </a:rPr>
              <a:t>Α =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0.01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SzPct val="43478"/>
              <a:buFont typeface="Trebuchet MS"/>
              <a:buChar char="●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Z = -2.33 (Critical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value)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500" y="4859121"/>
            <a:ext cx="8502650" cy="19386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1631314" algn="l"/>
              </a:tabLst>
            </a:pPr>
            <a:r>
              <a:rPr sz="2300" dirty="0">
                <a:latin typeface="Arial"/>
                <a:cs typeface="Arial"/>
              </a:rPr>
              <a:t>=&gt; X_bar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	z * s/sqrt(n) +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300" dirty="0">
                <a:latin typeface="Arial"/>
                <a:cs typeface="Arial"/>
              </a:rPr>
              <a:t>=&gt; X_bar= -2.33 * 0.6/sqrt(80) +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300" dirty="0">
                <a:latin typeface="Arial"/>
                <a:cs typeface="Arial"/>
              </a:rPr>
              <a:t>=&gt; X_bar =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1.8437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ts val="2390"/>
              </a:lnSpc>
              <a:spcBef>
                <a:spcPts val="740"/>
              </a:spcBef>
              <a:buSzPct val="43478"/>
              <a:buFont typeface="Trebuchet MS"/>
              <a:buChar char="●"/>
              <a:tabLst>
                <a:tab pos="241300" algn="l"/>
                <a:tab pos="3757295" algn="l"/>
              </a:tabLst>
            </a:pPr>
            <a:r>
              <a:rPr sz="2300" dirty="0">
                <a:latin typeface="Arial"/>
                <a:cs typeface="Arial"/>
              </a:rPr>
              <a:t>Since 1.85 &gt; 1.8437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=&gt; </a:t>
            </a:r>
            <a:r>
              <a:rPr sz="2300" b="1" dirty="0">
                <a:latin typeface="Arial"/>
                <a:cs typeface="Arial"/>
              </a:rPr>
              <a:t>H	</a:t>
            </a:r>
            <a:r>
              <a:rPr sz="2300" b="1" spc="-5" dirty="0">
                <a:latin typeface="Arial"/>
                <a:cs typeface="Arial"/>
              </a:rPr>
              <a:t>will not be </a:t>
            </a:r>
            <a:r>
              <a:rPr sz="2300" b="1" dirty="0">
                <a:latin typeface="Arial"/>
                <a:cs typeface="Arial"/>
              </a:rPr>
              <a:t>rejected at the 1%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level</a:t>
            </a:r>
            <a:endParaRPr sz="2300">
              <a:latin typeface="Arial"/>
              <a:cs typeface="Arial"/>
            </a:endParaRPr>
          </a:p>
          <a:p>
            <a:pPr marR="1249680" algn="ctr">
              <a:lnSpc>
                <a:spcPts val="1430"/>
              </a:lnSpc>
            </a:pPr>
            <a:r>
              <a:rPr sz="1500" b="1" spc="2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54000"/>
            <a:ext cx="7787005" cy="129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562100" marR="5080" indent="-1549400">
              <a:lnSpc>
                <a:spcPts val="4700"/>
              </a:lnSpc>
              <a:spcBef>
                <a:spcPts val="740"/>
              </a:spcBef>
              <a:tabLst>
                <a:tab pos="2403475" algn="l"/>
                <a:tab pos="3704590" algn="l"/>
              </a:tabLst>
            </a:pPr>
            <a:r>
              <a:rPr spc="-5" dirty="0"/>
              <a:t>Problem	</a:t>
            </a:r>
            <a:r>
              <a:rPr dirty="0"/>
              <a:t>2(c) : </a:t>
            </a:r>
            <a:r>
              <a:rPr spc="-5" dirty="0"/>
              <a:t>Solution</a:t>
            </a:r>
            <a:r>
              <a:rPr spc="-90" dirty="0"/>
              <a:t> </a:t>
            </a:r>
            <a:r>
              <a:rPr spc="-5" dirty="0"/>
              <a:t>using  P-value	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42948"/>
            <a:ext cx="8867140" cy="1029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125"/>
              </a:spcBef>
              <a:tabLst>
                <a:tab pos="5244465" algn="l"/>
              </a:tabLst>
            </a:pPr>
            <a:r>
              <a:rPr sz="2150" b="1" spc="10" dirty="0">
                <a:latin typeface="Arial"/>
                <a:cs typeface="Arial"/>
              </a:rPr>
              <a:t>c) </a:t>
            </a:r>
            <a:r>
              <a:rPr sz="2150" b="1" spc="5" dirty="0">
                <a:latin typeface="Arial"/>
                <a:cs typeface="Arial"/>
              </a:rPr>
              <a:t>If </a:t>
            </a:r>
            <a:r>
              <a:rPr sz="2150" b="1" spc="10" dirty="0">
                <a:latin typeface="Arial"/>
                <a:cs typeface="Arial"/>
              </a:rPr>
              <a:t>the sample </a:t>
            </a:r>
            <a:r>
              <a:rPr sz="2150" b="1" spc="15" dirty="0">
                <a:latin typeface="Arial"/>
                <a:cs typeface="Arial"/>
              </a:rPr>
              <a:t>mean </a:t>
            </a:r>
            <a:r>
              <a:rPr sz="2150" b="1" spc="10" dirty="0">
                <a:latin typeface="Arial"/>
                <a:cs typeface="Arial"/>
              </a:rPr>
              <a:t>pH </a:t>
            </a:r>
            <a:r>
              <a:rPr sz="2150" b="1" spc="5" dirty="0">
                <a:latin typeface="Arial"/>
                <a:cs typeface="Arial"/>
              </a:rPr>
              <a:t>is </a:t>
            </a:r>
            <a:r>
              <a:rPr sz="2150" b="1" spc="10" dirty="0">
                <a:latin typeface="Arial"/>
                <a:cs typeface="Arial"/>
              </a:rPr>
              <a:t>1.85,</a:t>
            </a:r>
            <a:r>
              <a:rPr sz="2150" b="1" spc="2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will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H	</a:t>
            </a:r>
            <a:r>
              <a:rPr sz="2150" b="1" spc="10" dirty="0">
                <a:latin typeface="Arial"/>
                <a:cs typeface="Arial"/>
              </a:rPr>
              <a:t>be rejected at the </a:t>
            </a:r>
            <a:r>
              <a:rPr sz="2150" b="1" spc="15" dirty="0">
                <a:latin typeface="Arial"/>
                <a:cs typeface="Arial"/>
              </a:rPr>
              <a:t>1%</a:t>
            </a:r>
            <a:r>
              <a:rPr sz="2150" b="1" spc="-7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level?</a:t>
            </a:r>
            <a:endParaRPr sz="2150">
              <a:latin typeface="Arial"/>
              <a:cs typeface="Arial"/>
            </a:endParaRPr>
          </a:p>
          <a:p>
            <a:pPr marL="1365885" algn="ctr">
              <a:lnSpc>
                <a:spcPts val="1415"/>
              </a:lnSpc>
            </a:pPr>
            <a:r>
              <a:rPr sz="1450" b="1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  <a:p>
            <a:pPr marL="2794000">
              <a:lnSpc>
                <a:spcPts val="2255"/>
              </a:lnSpc>
              <a:spcBef>
                <a:spcPts val="525"/>
              </a:spcBef>
              <a:tabLst>
                <a:tab pos="3172460" algn="l"/>
                <a:tab pos="5393055" algn="l"/>
              </a:tabLst>
            </a:pPr>
            <a:r>
              <a:rPr sz="2150" b="1" spc="15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150" b="1" spc="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150" b="1" spc="9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150" b="1" spc="10" dirty="0">
                <a:solidFill>
                  <a:srgbClr val="3465A4"/>
                </a:solidFill>
                <a:latin typeface="Arial"/>
                <a:cs typeface="Arial"/>
              </a:rPr>
              <a:t>≥ 2</a:t>
            </a:r>
            <a:r>
              <a:rPr sz="2150" b="1" spc="-6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150" b="1" spc="10" dirty="0">
                <a:solidFill>
                  <a:srgbClr val="3465A4"/>
                </a:solidFill>
                <a:latin typeface="Arial"/>
                <a:cs typeface="Arial"/>
              </a:rPr>
              <a:t>versus </a:t>
            </a:r>
            <a:r>
              <a:rPr sz="2150" b="1" spc="15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150" b="1" spc="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150" b="1" spc="90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150" b="1" spc="15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2150" b="1" spc="-9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150" b="1" spc="10" dirty="0">
                <a:solidFill>
                  <a:srgbClr val="3465A4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  <a:p>
            <a:pPr marR="549275" algn="ctr">
              <a:lnSpc>
                <a:spcPts val="1415"/>
              </a:lnSpc>
              <a:tabLst>
                <a:tab pos="2219960" algn="l"/>
              </a:tabLst>
            </a:pPr>
            <a:r>
              <a:rPr sz="1450" b="1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761841"/>
            <a:ext cx="97790" cy="174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180941"/>
            <a:ext cx="97790" cy="174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612741"/>
            <a:ext cx="97790" cy="174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044541"/>
            <a:ext cx="97790" cy="174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2797048"/>
            <a:ext cx="5814695" cy="2516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5"/>
              </a:spcBef>
              <a:buSzPct val="44186"/>
              <a:buFont typeface="Trebuchet MS"/>
              <a:buChar char="●"/>
              <a:tabLst>
                <a:tab pos="228600" algn="l"/>
              </a:tabLst>
            </a:pPr>
            <a:r>
              <a:rPr sz="2150" spc="10" dirty="0">
                <a:latin typeface="Arial"/>
                <a:cs typeface="Arial"/>
              </a:rPr>
              <a:t>Null </a:t>
            </a:r>
            <a:r>
              <a:rPr sz="2150" spc="5" dirty="0">
                <a:latin typeface="Arial"/>
                <a:cs typeface="Arial"/>
              </a:rPr>
              <a:t>distribution </a:t>
            </a:r>
            <a:r>
              <a:rPr sz="2150" spc="10" dirty="0">
                <a:latin typeface="Arial"/>
                <a:cs typeface="Arial"/>
              </a:rPr>
              <a:t>of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X_bar:</a:t>
            </a:r>
            <a:endParaRPr sz="2150">
              <a:latin typeface="Arial"/>
              <a:cs typeface="Arial"/>
            </a:endParaRPr>
          </a:p>
          <a:p>
            <a:pPr marR="480695" algn="r">
              <a:lnSpc>
                <a:spcPts val="1330"/>
              </a:lnSpc>
              <a:spcBef>
                <a:spcPts val="5"/>
              </a:spcBef>
            </a:pPr>
            <a:r>
              <a:rPr sz="145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  <a:p>
            <a:pPr marL="3187700">
              <a:lnSpc>
                <a:spcPts val="2170"/>
              </a:lnSpc>
            </a:pPr>
            <a:r>
              <a:rPr sz="2150" spc="10" dirty="0">
                <a:latin typeface="Arial"/>
                <a:cs typeface="Arial"/>
              </a:rPr>
              <a:t>X_bar </a:t>
            </a:r>
            <a:r>
              <a:rPr sz="2150" spc="15" dirty="0">
                <a:latin typeface="Arial"/>
                <a:cs typeface="Arial"/>
              </a:rPr>
              <a:t>~ </a:t>
            </a:r>
            <a:r>
              <a:rPr sz="2150" spc="10" dirty="0">
                <a:latin typeface="Arial"/>
                <a:cs typeface="Arial"/>
              </a:rPr>
              <a:t>N(2, 0.6</a:t>
            </a:r>
            <a:r>
              <a:rPr sz="2150" spc="13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/80)</a:t>
            </a:r>
            <a:endParaRPr sz="21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20"/>
              </a:spcBef>
            </a:pPr>
            <a:r>
              <a:rPr sz="2150" spc="15" dirty="0">
                <a:latin typeface="Arial"/>
                <a:cs typeface="Arial"/>
              </a:rPr>
              <a:t>α =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0.01</a:t>
            </a:r>
            <a:endParaRPr sz="21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819"/>
              </a:spcBef>
            </a:pPr>
            <a:r>
              <a:rPr sz="2150" spc="10" dirty="0">
                <a:latin typeface="Arial"/>
                <a:cs typeface="Arial"/>
              </a:rPr>
              <a:t>Finding z-score </a:t>
            </a:r>
            <a:r>
              <a:rPr sz="2150" spc="5" dirty="0">
                <a:latin typeface="Arial"/>
                <a:cs typeface="Arial"/>
              </a:rPr>
              <a:t>for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1.85</a:t>
            </a:r>
            <a:endParaRPr sz="21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819"/>
              </a:spcBef>
            </a:pPr>
            <a:r>
              <a:rPr sz="2150" spc="15" dirty="0">
                <a:latin typeface="Arial"/>
                <a:cs typeface="Arial"/>
              </a:rPr>
              <a:t>Z = </a:t>
            </a:r>
            <a:r>
              <a:rPr sz="2150" spc="10" dirty="0">
                <a:latin typeface="Arial"/>
                <a:cs typeface="Arial"/>
              </a:rPr>
              <a:t>(1.85 – 2)/ </a:t>
            </a:r>
            <a:r>
              <a:rPr sz="2150" spc="5" dirty="0">
                <a:latin typeface="Arial"/>
                <a:cs typeface="Arial"/>
              </a:rPr>
              <a:t>(0.6/sqrt(80)) </a:t>
            </a:r>
            <a:r>
              <a:rPr sz="2150" spc="15" dirty="0">
                <a:latin typeface="Arial"/>
                <a:cs typeface="Arial"/>
              </a:rPr>
              <a:t>=</a:t>
            </a:r>
            <a:r>
              <a:rPr sz="2150" spc="-4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-2.24</a:t>
            </a:r>
            <a:endParaRPr sz="21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819"/>
              </a:spcBef>
              <a:tabLst>
                <a:tab pos="1127125" algn="l"/>
              </a:tabLst>
            </a:pPr>
            <a:r>
              <a:rPr sz="2150" spc="15" dirty="0">
                <a:latin typeface="Arial"/>
                <a:cs typeface="Arial"/>
              </a:rPr>
              <a:t>=&gt;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P=	</a:t>
            </a:r>
            <a:r>
              <a:rPr sz="2150" spc="10" dirty="0">
                <a:latin typeface="Arial"/>
                <a:cs typeface="Arial"/>
              </a:rPr>
              <a:t>P(Z </a:t>
            </a:r>
            <a:r>
              <a:rPr sz="2150" spc="15" dirty="0">
                <a:latin typeface="Arial"/>
                <a:cs typeface="Arial"/>
              </a:rPr>
              <a:t>&lt; </a:t>
            </a:r>
            <a:r>
              <a:rPr sz="2150" spc="10" dirty="0">
                <a:latin typeface="Arial"/>
                <a:cs typeface="Arial"/>
              </a:rPr>
              <a:t>-2.24) </a:t>
            </a:r>
            <a:r>
              <a:rPr sz="2150" spc="15" dirty="0">
                <a:latin typeface="Arial"/>
                <a:cs typeface="Arial"/>
              </a:rPr>
              <a:t>=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0.0125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5375147"/>
            <a:ext cx="6619240" cy="4959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125"/>
              </a:spcBef>
              <a:tabLst>
                <a:tab pos="2136775" algn="l"/>
              </a:tabLst>
            </a:pPr>
            <a:r>
              <a:rPr sz="950" spc="-10" dirty="0">
                <a:latin typeface="Trebuchet MS"/>
                <a:cs typeface="Trebuchet MS"/>
              </a:rPr>
              <a:t>●  </a:t>
            </a:r>
            <a:r>
              <a:rPr sz="2150" spc="15" dirty="0">
                <a:latin typeface="Arial"/>
                <a:cs typeface="Arial"/>
              </a:rPr>
              <a:t>=&gt; P &gt; α</a:t>
            </a:r>
            <a:r>
              <a:rPr sz="2150" spc="-105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=&gt;</a:t>
            </a:r>
            <a:r>
              <a:rPr sz="2150" spc="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H	</a:t>
            </a:r>
            <a:r>
              <a:rPr sz="2150" b="1" spc="5" dirty="0">
                <a:latin typeface="Arial"/>
                <a:cs typeface="Arial"/>
              </a:rPr>
              <a:t>will </a:t>
            </a:r>
            <a:r>
              <a:rPr sz="2150" b="1" spc="10" dirty="0">
                <a:latin typeface="Arial"/>
                <a:cs typeface="Arial"/>
              </a:rPr>
              <a:t>not be rejected at the </a:t>
            </a:r>
            <a:r>
              <a:rPr sz="2150" b="1" spc="15" dirty="0">
                <a:latin typeface="Arial"/>
                <a:cs typeface="Arial"/>
              </a:rPr>
              <a:t>1%</a:t>
            </a:r>
            <a:r>
              <a:rPr sz="2150" b="1" spc="-75" dirty="0">
                <a:latin typeface="Arial"/>
                <a:cs typeface="Arial"/>
              </a:rPr>
              <a:t> </a:t>
            </a:r>
            <a:r>
              <a:rPr sz="2150" b="1" spc="10" dirty="0">
                <a:latin typeface="Arial"/>
                <a:cs typeface="Arial"/>
              </a:rPr>
              <a:t>level</a:t>
            </a:r>
            <a:endParaRPr sz="2150">
              <a:latin typeface="Arial"/>
              <a:cs typeface="Arial"/>
            </a:endParaRPr>
          </a:p>
          <a:p>
            <a:pPr marL="1957705">
              <a:lnSpc>
                <a:spcPts val="1415"/>
              </a:lnSpc>
            </a:pPr>
            <a:r>
              <a:rPr sz="1450" b="1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69900"/>
            <a:ext cx="7902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  <a:tab pos="2932430" algn="l"/>
              </a:tabLst>
            </a:pPr>
            <a:r>
              <a:rPr spc="-5" dirty="0"/>
              <a:t>Example	</a:t>
            </a:r>
            <a:r>
              <a:rPr dirty="0"/>
              <a:t>1	: </a:t>
            </a:r>
            <a:r>
              <a:rPr spc="-5" dirty="0"/>
              <a:t>Identify </a:t>
            </a:r>
            <a:r>
              <a:rPr spc="5" dirty="0"/>
              <a:t>H</a:t>
            </a:r>
            <a:r>
              <a:rPr sz="4350" spc="7" baseline="-28735" dirty="0"/>
              <a:t>0 </a:t>
            </a:r>
            <a:r>
              <a:rPr sz="4400" spc="-5" dirty="0"/>
              <a:t>and</a:t>
            </a:r>
            <a:r>
              <a:rPr sz="4400" spc="-335" dirty="0"/>
              <a:t> </a:t>
            </a:r>
            <a:r>
              <a:rPr sz="4400" spc="5" dirty="0"/>
              <a:t>H</a:t>
            </a:r>
            <a:r>
              <a:rPr sz="4350" spc="7" baseline="-28735" dirty="0"/>
              <a:t>a</a:t>
            </a:r>
            <a:endParaRPr sz="4350" baseline="-28735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7195" marR="5080" indent="-330200">
              <a:lnSpc>
                <a:spcPct val="90100"/>
              </a:lnSpc>
              <a:spcBef>
                <a:spcPts val="480"/>
              </a:spcBef>
            </a:pPr>
            <a:r>
              <a:rPr sz="3200" dirty="0"/>
              <a:t>A </a:t>
            </a:r>
            <a:r>
              <a:rPr sz="3200" spc="-5" dirty="0"/>
              <a:t>hypothesis </a:t>
            </a:r>
            <a:r>
              <a:rPr sz="3200" dirty="0"/>
              <a:t>is put </a:t>
            </a:r>
            <a:r>
              <a:rPr sz="3200" spc="-5" dirty="0"/>
              <a:t>forward that </a:t>
            </a:r>
            <a:r>
              <a:rPr sz="3200" dirty="0"/>
              <a:t>children who</a:t>
            </a:r>
            <a:r>
              <a:rPr sz="3200" spc="-180" dirty="0"/>
              <a:t> </a:t>
            </a:r>
            <a:r>
              <a:rPr sz="3200" spc="-5" dirty="0"/>
              <a:t>take  vitamin </a:t>
            </a:r>
            <a:r>
              <a:rPr sz="3200" dirty="0"/>
              <a:t>C are less likely </a:t>
            </a:r>
            <a:r>
              <a:rPr sz="3200" spc="-5" dirty="0"/>
              <a:t>to </a:t>
            </a:r>
            <a:r>
              <a:rPr sz="3200" dirty="0"/>
              <a:t>become ill during </a:t>
            </a:r>
            <a:r>
              <a:rPr sz="3200" spc="-5" dirty="0"/>
              <a:t>flu  </a:t>
            </a:r>
            <a:r>
              <a:rPr sz="3200" dirty="0"/>
              <a:t>season </a:t>
            </a:r>
            <a:r>
              <a:rPr sz="3200" spc="-5" dirty="0"/>
              <a:t>than those </a:t>
            </a:r>
            <a:r>
              <a:rPr sz="3200" dirty="0"/>
              <a:t>who do </a:t>
            </a:r>
            <a:r>
              <a:rPr sz="3200" spc="-5" dirty="0"/>
              <a:t>not. </a:t>
            </a:r>
            <a:r>
              <a:rPr sz="3200" dirty="0"/>
              <a:t>A </a:t>
            </a:r>
            <a:r>
              <a:rPr sz="3200" spc="-5" dirty="0"/>
              <a:t>hypothesis  test </a:t>
            </a:r>
            <a:r>
              <a:rPr sz="3200" dirty="0"/>
              <a:t>is </a:t>
            </a:r>
            <a:r>
              <a:rPr sz="3200" spc="-5" dirty="0"/>
              <a:t>conducted </a:t>
            </a:r>
            <a:r>
              <a:rPr sz="3200" dirty="0"/>
              <a:t>where a sample group of  children is given </a:t>
            </a:r>
            <a:r>
              <a:rPr sz="3200" spc="-5" dirty="0"/>
              <a:t>vitamin </a:t>
            </a:r>
            <a:r>
              <a:rPr sz="3200" dirty="0"/>
              <a:t>C </a:t>
            </a:r>
            <a:r>
              <a:rPr sz="3200" spc="-5" dirty="0"/>
              <a:t>for three months  </a:t>
            </a:r>
            <a:r>
              <a:rPr sz="3200" dirty="0"/>
              <a:t>while </a:t>
            </a:r>
            <a:r>
              <a:rPr sz="3200" spc="-5" dirty="0"/>
              <a:t>another </a:t>
            </a:r>
            <a:r>
              <a:rPr sz="3200" dirty="0"/>
              <a:t>group is</a:t>
            </a:r>
            <a:r>
              <a:rPr sz="3200" spc="-15" dirty="0"/>
              <a:t> </a:t>
            </a:r>
            <a:r>
              <a:rPr sz="3200" spc="-5" dirty="0"/>
              <a:t>not.</a:t>
            </a:r>
            <a:endParaRPr sz="32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546100"/>
            <a:ext cx="344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2(</a:t>
            </a:r>
            <a:r>
              <a:rPr spc="-5" dirty="0"/>
              <a:t>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15516"/>
            <a:ext cx="8476615" cy="13735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marR="5080" indent="-330200">
              <a:lnSpc>
                <a:spcPts val="2700"/>
              </a:lnSpc>
              <a:spcBef>
                <a:spcPts val="530"/>
              </a:spcBef>
            </a:pPr>
            <a:r>
              <a:rPr sz="2600" b="1" spc="-10" dirty="0">
                <a:latin typeface="Arial"/>
                <a:cs typeface="Arial"/>
              </a:rPr>
              <a:t>d. </a:t>
            </a:r>
            <a:r>
              <a:rPr sz="2600" b="1" spc="-5" dirty="0">
                <a:latin typeface="Arial"/>
                <a:cs typeface="Arial"/>
              </a:rPr>
              <a:t>If </a:t>
            </a:r>
            <a:r>
              <a:rPr sz="2600" b="1" spc="-10" dirty="0">
                <a:latin typeface="Arial"/>
                <a:cs typeface="Arial"/>
              </a:rPr>
              <a:t>the value 1.9 is </a:t>
            </a:r>
            <a:r>
              <a:rPr sz="2600" b="1" spc="-5" dirty="0">
                <a:latin typeface="Arial"/>
                <a:cs typeface="Arial"/>
              </a:rPr>
              <a:t>a critical </a:t>
            </a:r>
            <a:r>
              <a:rPr sz="2600" b="1" spc="-10" dirty="0">
                <a:latin typeface="Arial"/>
                <a:cs typeface="Arial"/>
              </a:rPr>
              <a:t>point, what is the </a:t>
            </a:r>
            <a:r>
              <a:rPr sz="2600" b="1" spc="-5" dirty="0">
                <a:latin typeface="Arial"/>
                <a:cs typeface="Arial"/>
              </a:rPr>
              <a:t>level </a:t>
            </a:r>
            <a:r>
              <a:rPr sz="2600" b="1" spc="-10" dirty="0">
                <a:latin typeface="Arial"/>
                <a:cs typeface="Arial"/>
              </a:rPr>
              <a:t>of  the </a:t>
            </a:r>
            <a:r>
              <a:rPr sz="2600" b="1" spc="-5" dirty="0">
                <a:latin typeface="Arial"/>
                <a:cs typeface="Arial"/>
              </a:rPr>
              <a:t>test?</a:t>
            </a:r>
            <a:endParaRPr sz="2600">
              <a:latin typeface="Arial"/>
              <a:cs typeface="Arial"/>
            </a:endParaRPr>
          </a:p>
          <a:p>
            <a:pPr marL="2463800">
              <a:lnSpc>
                <a:spcPts val="2600"/>
              </a:lnSpc>
              <a:spcBef>
                <a:spcPts val="660"/>
              </a:spcBef>
              <a:tabLst>
                <a:tab pos="2914650" algn="l"/>
                <a:tab pos="5559425" algn="l"/>
              </a:tabLst>
            </a:pP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≥ 2</a:t>
            </a:r>
            <a:r>
              <a:rPr sz="2600" b="1" spc="-7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versus</a:t>
            </a:r>
            <a:r>
              <a:rPr sz="2600" b="1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3465A4"/>
                </a:solidFill>
                <a:latin typeface="Arial"/>
                <a:cs typeface="Arial"/>
              </a:rPr>
              <a:t>H	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6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2600" b="1" spc="-10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465A4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  <a:p>
            <a:pPr marL="2701290">
              <a:lnSpc>
                <a:spcPts val="1520"/>
              </a:lnSpc>
              <a:tabLst>
                <a:tab pos="5346065" algn="l"/>
              </a:tabLst>
            </a:pPr>
            <a:r>
              <a:rPr sz="1700" b="1" spc="15" dirty="0">
                <a:solidFill>
                  <a:srgbClr val="3465A4"/>
                </a:solidFill>
                <a:latin typeface="Arial"/>
                <a:cs typeface="Arial"/>
              </a:rPr>
              <a:t>0	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2554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2333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7286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2112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56938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600" y="3050336"/>
            <a:ext cx="5793740" cy="29464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Null distribution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X_bar:</a:t>
            </a:r>
            <a:endParaRPr sz="2600">
              <a:latin typeface="Arial"/>
              <a:cs typeface="Arial"/>
            </a:endParaRPr>
          </a:p>
          <a:p>
            <a:pPr marL="12700" marR="5080" indent="2654300">
              <a:lnSpc>
                <a:spcPts val="3900"/>
              </a:lnSpc>
              <a:spcBef>
                <a:spcPts val="160"/>
              </a:spcBef>
            </a:pPr>
            <a:r>
              <a:rPr sz="2600" spc="-5" dirty="0">
                <a:latin typeface="Arial"/>
                <a:cs typeface="Arial"/>
              </a:rPr>
              <a:t>X_bar ~ N(2,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0.6</a:t>
            </a:r>
            <a:r>
              <a:rPr sz="2550" spc="-7" baseline="44117" dirty="0">
                <a:latin typeface="Arial"/>
                <a:cs typeface="Arial"/>
              </a:rPr>
              <a:t>2</a:t>
            </a:r>
            <a:r>
              <a:rPr sz="2600" spc="-5" dirty="0">
                <a:latin typeface="Arial"/>
                <a:cs typeface="Arial"/>
              </a:rPr>
              <a:t>/80)  Finding z – score for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1.9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600" spc="-5" dirty="0">
                <a:latin typeface="Arial"/>
                <a:cs typeface="Arial"/>
              </a:rPr>
              <a:t>Z = (1.9 – 2)/ (0.6/sqrt(80)) =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-1.49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5" dirty="0">
                <a:latin typeface="Arial"/>
                <a:cs typeface="Arial"/>
              </a:rPr>
              <a:t>=&gt; P(Z &lt; -1.49) =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0.0681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Arial"/>
                <a:cs typeface="Arial"/>
              </a:rPr>
              <a:t>=&gt; level = α =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0.0681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01216"/>
            <a:ext cx="8882380" cy="7639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marR="5080" indent="-330200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new braking </a:t>
            </a:r>
            <a:r>
              <a:rPr sz="2600" spc="-10" dirty="0">
                <a:latin typeface="Arial"/>
                <a:cs typeface="Arial"/>
              </a:rPr>
              <a:t>system </a:t>
            </a:r>
            <a:r>
              <a:rPr sz="2600" spc="-5" dirty="0">
                <a:latin typeface="Arial"/>
                <a:cs typeface="Arial"/>
              </a:rPr>
              <a:t>is being evaluated for a certain type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  </a:t>
            </a:r>
            <a:r>
              <a:rPr sz="2600" spc="-40" dirty="0">
                <a:latin typeface="Arial"/>
                <a:cs typeface="Arial"/>
              </a:rPr>
              <a:t>car.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5569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7253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45635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046167"/>
            <a:ext cx="11112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426716"/>
            <a:ext cx="8827135" cy="32658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77470">
              <a:lnSpc>
                <a:spcPts val="2700"/>
              </a:lnSpc>
              <a:spcBef>
                <a:spcPts val="530"/>
              </a:spcBef>
            </a:pP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braking </a:t>
            </a:r>
            <a:r>
              <a:rPr sz="2600" spc="-10" dirty="0">
                <a:latin typeface="Arial"/>
                <a:cs typeface="Arial"/>
              </a:rPr>
              <a:t>system </a:t>
            </a:r>
            <a:r>
              <a:rPr sz="2600" spc="-5" dirty="0">
                <a:latin typeface="Arial"/>
                <a:cs typeface="Arial"/>
              </a:rPr>
              <a:t>will be installed if it can be conclusively  demonstrated that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stopping distance under certain  controlled conditions at a speed of 30 mi/h is less </a:t>
            </a:r>
            <a:r>
              <a:rPr sz="2600" spc="-10" dirty="0">
                <a:latin typeface="Arial"/>
                <a:cs typeface="Arial"/>
              </a:rPr>
              <a:t>than </a:t>
            </a:r>
            <a:r>
              <a:rPr sz="2600" spc="-5" dirty="0">
                <a:latin typeface="Arial"/>
                <a:cs typeface="Arial"/>
              </a:rPr>
              <a:t>90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ft.</a:t>
            </a:r>
            <a:endParaRPr sz="2600">
              <a:latin typeface="Arial"/>
              <a:cs typeface="Arial"/>
            </a:endParaRPr>
          </a:p>
          <a:p>
            <a:pPr marL="12700" marR="1285240">
              <a:lnSpc>
                <a:spcPts val="2700"/>
              </a:lnSpc>
              <a:spcBef>
                <a:spcPts val="1200"/>
              </a:spcBef>
            </a:pPr>
            <a:r>
              <a:rPr sz="2600" spc="-5" dirty="0">
                <a:latin typeface="Arial"/>
                <a:cs typeface="Arial"/>
              </a:rPr>
              <a:t>It is known that under these conditions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standard  deviation of stopping distance is approximately 5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ft.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600" spc="-1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sample of 150 stops will be made </a:t>
            </a:r>
            <a:r>
              <a:rPr sz="2600" spc="-10" dirty="0">
                <a:latin typeface="Arial"/>
                <a:cs typeface="Arial"/>
              </a:rPr>
              <a:t>from </a:t>
            </a:r>
            <a:r>
              <a:rPr sz="2600" spc="-5" dirty="0">
                <a:latin typeface="Arial"/>
                <a:cs typeface="Arial"/>
              </a:rPr>
              <a:t>a speed of 30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mi/h.</a:t>
            </a:r>
            <a:endParaRPr sz="2600">
              <a:latin typeface="Arial"/>
              <a:cs typeface="Arial"/>
            </a:endParaRPr>
          </a:p>
          <a:p>
            <a:pPr marL="12700" marR="747395">
              <a:lnSpc>
                <a:spcPts val="2700"/>
              </a:lnSpc>
              <a:spcBef>
                <a:spcPts val="1220"/>
              </a:spcBef>
            </a:pPr>
            <a:r>
              <a:rPr sz="2600" spc="-5" dirty="0">
                <a:latin typeface="Arial"/>
                <a:cs typeface="Arial"/>
              </a:rPr>
              <a:t>Let µ represent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mean stopping distance for </a:t>
            </a:r>
            <a:r>
              <a:rPr sz="2600" spc="-1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new  braking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5754115"/>
            <a:ext cx="853186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5" dirty="0">
                <a:latin typeface="Arial"/>
                <a:cs typeface="Arial"/>
              </a:rPr>
              <a:t>a) State </a:t>
            </a:r>
            <a:r>
              <a:rPr sz="2600" b="1" spc="-10" dirty="0">
                <a:latin typeface="Arial"/>
                <a:cs typeface="Arial"/>
              </a:rPr>
              <a:t>the appropriate null and </a:t>
            </a:r>
            <a:r>
              <a:rPr sz="2600" b="1" spc="-5" dirty="0">
                <a:latin typeface="Arial"/>
                <a:cs typeface="Arial"/>
              </a:rPr>
              <a:t>alternate</a:t>
            </a:r>
            <a:r>
              <a:rPr sz="2600" b="1" spc="4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hypotheses.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00" y="54610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dirty="0"/>
              <a:t>Pr</a:t>
            </a:r>
            <a:r>
              <a:rPr spc="-5" dirty="0"/>
              <a:t>obl</a:t>
            </a:r>
            <a:r>
              <a:rPr dirty="0"/>
              <a:t>em	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" y="1542796"/>
            <a:ext cx="9700895" cy="515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0">
              <a:lnSpc>
                <a:spcPct val="100000"/>
              </a:lnSpc>
              <a:spcBef>
                <a:spcPts val="100"/>
              </a:spcBef>
            </a:pPr>
            <a:r>
              <a:rPr sz="2750" b="1" spc="10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700" b="1" spc="15" baseline="-35493" dirty="0">
                <a:solidFill>
                  <a:srgbClr val="3465A4"/>
                </a:solidFill>
                <a:latin typeface="Arial"/>
                <a:cs typeface="Arial"/>
              </a:rPr>
              <a:t>0 </a:t>
            </a:r>
            <a:r>
              <a:rPr sz="27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750" b="1" spc="9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750" b="1" dirty="0">
                <a:solidFill>
                  <a:srgbClr val="3465A4"/>
                </a:solidFill>
                <a:latin typeface="Arial"/>
                <a:cs typeface="Arial"/>
              </a:rPr>
              <a:t>≥ 90 versus </a:t>
            </a:r>
            <a:r>
              <a:rPr sz="2750" b="1" spc="5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700" b="1" spc="7" baseline="-35493" dirty="0">
                <a:solidFill>
                  <a:srgbClr val="3465A4"/>
                </a:solidFill>
                <a:latin typeface="Arial"/>
                <a:cs typeface="Arial"/>
              </a:rPr>
              <a:t>1 </a:t>
            </a:r>
            <a:r>
              <a:rPr sz="2750" b="1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750" b="1" spc="9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750" b="1" dirty="0">
                <a:solidFill>
                  <a:srgbClr val="3465A4"/>
                </a:solidFill>
                <a:latin typeface="Arial"/>
                <a:cs typeface="Arial"/>
              </a:rPr>
              <a:t>&lt;</a:t>
            </a:r>
            <a:r>
              <a:rPr sz="2750" b="1" spc="-21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3465A4"/>
                </a:solidFill>
                <a:latin typeface="Arial"/>
                <a:cs typeface="Arial"/>
              </a:rPr>
              <a:t>90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latin typeface="Arial"/>
                <a:cs typeface="Arial"/>
              </a:rPr>
              <a:t>b) Someone suggests rejecting </a:t>
            </a:r>
            <a:r>
              <a:rPr sz="2750" spc="5" dirty="0">
                <a:latin typeface="Arial"/>
                <a:cs typeface="Arial"/>
              </a:rPr>
              <a:t>H</a:t>
            </a:r>
            <a:r>
              <a:rPr sz="2700" spc="7" baseline="-35493" dirty="0">
                <a:latin typeface="Arial"/>
                <a:cs typeface="Arial"/>
              </a:rPr>
              <a:t>0 </a:t>
            </a:r>
            <a:r>
              <a:rPr sz="2750" dirty="0">
                <a:latin typeface="Arial"/>
                <a:cs typeface="Arial"/>
              </a:rPr>
              <a:t>if X_bar ≥ </a:t>
            </a:r>
            <a:r>
              <a:rPr sz="2750" spc="-5" dirty="0">
                <a:latin typeface="Arial"/>
                <a:cs typeface="Arial"/>
              </a:rPr>
              <a:t>89.4 ft. Is this </a:t>
            </a:r>
            <a:r>
              <a:rPr sz="2750" dirty="0">
                <a:latin typeface="Arial"/>
                <a:cs typeface="Arial"/>
              </a:rPr>
              <a:t>an</a:t>
            </a:r>
            <a:endParaRPr sz="2750">
              <a:latin typeface="Arial"/>
              <a:cs typeface="Arial"/>
            </a:endParaRPr>
          </a:p>
          <a:p>
            <a:pPr marL="342900" marR="5080">
              <a:lnSpc>
                <a:spcPts val="2900"/>
              </a:lnSpc>
              <a:spcBef>
                <a:spcPts val="930"/>
              </a:spcBef>
            </a:pPr>
            <a:r>
              <a:rPr sz="2750" dirty="0">
                <a:latin typeface="Arial"/>
                <a:cs typeface="Arial"/>
              </a:rPr>
              <a:t>appropriate rejection region, or is something wrong? </a:t>
            </a:r>
            <a:r>
              <a:rPr sz="2750" spc="-5" dirty="0">
                <a:latin typeface="Arial"/>
                <a:cs typeface="Arial"/>
              </a:rPr>
              <a:t>If this </a:t>
            </a:r>
            <a:r>
              <a:rPr sz="2750" dirty="0">
                <a:latin typeface="Arial"/>
                <a:cs typeface="Arial"/>
              </a:rPr>
              <a:t>is  an appropriate rejection region, </a:t>
            </a:r>
            <a:r>
              <a:rPr sz="2750" spc="-5" dirty="0">
                <a:latin typeface="Arial"/>
                <a:cs typeface="Arial"/>
              </a:rPr>
              <a:t>find the </a:t>
            </a:r>
            <a:r>
              <a:rPr sz="2750" dirty="0">
                <a:latin typeface="Arial"/>
                <a:cs typeface="Arial"/>
              </a:rPr>
              <a:t>level of </a:t>
            </a:r>
            <a:r>
              <a:rPr sz="2750" spc="-5" dirty="0">
                <a:latin typeface="Arial"/>
                <a:cs typeface="Arial"/>
              </a:rPr>
              <a:t>the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-5" dirty="0">
                <a:latin typeface="Arial"/>
                <a:cs typeface="Arial"/>
              </a:rPr>
              <a:t>test.</a:t>
            </a:r>
            <a:endParaRPr sz="2750">
              <a:latin typeface="Arial"/>
              <a:cs typeface="Arial"/>
            </a:endParaRPr>
          </a:p>
          <a:p>
            <a:pPr marL="342900">
              <a:lnSpc>
                <a:spcPts val="2970"/>
              </a:lnSpc>
            </a:pPr>
            <a:r>
              <a:rPr sz="2750" spc="-5" dirty="0">
                <a:latin typeface="Arial"/>
                <a:cs typeface="Arial"/>
              </a:rPr>
              <a:t>Otherwise </a:t>
            </a:r>
            <a:r>
              <a:rPr sz="2750" dirty="0">
                <a:latin typeface="Arial"/>
                <a:cs typeface="Arial"/>
              </a:rPr>
              <a:t>explain what is wrong.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</a:pPr>
            <a:r>
              <a:rPr sz="2750" dirty="0">
                <a:latin typeface="Arial"/>
                <a:cs typeface="Arial"/>
              </a:rPr>
              <a:t>c). Someone suggests rejecting </a:t>
            </a:r>
            <a:r>
              <a:rPr sz="2750" spc="5" dirty="0">
                <a:latin typeface="Arial"/>
                <a:cs typeface="Arial"/>
              </a:rPr>
              <a:t>H</a:t>
            </a:r>
            <a:r>
              <a:rPr sz="2700" spc="7" baseline="-35493" dirty="0">
                <a:latin typeface="Arial"/>
                <a:cs typeface="Arial"/>
              </a:rPr>
              <a:t>0 </a:t>
            </a:r>
            <a:r>
              <a:rPr sz="2750" dirty="0">
                <a:latin typeface="Arial"/>
                <a:cs typeface="Arial"/>
              </a:rPr>
              <a:t>if X_bar ≤ </a:t>
            </a:r>
            <a:r>
              <a:rPr sz="2750" spc="-5" dirty="0">
                <a:latin typeface="Arial"/>
                <a:cs typeface="Arial"/>
              </a:rPr>
              <a:t>89.4 ft. Is this</a:t>
            </a:r>
            <a:r>
              <a:rPr sz="2750" spc="-10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an</a:t>
            </a:r>
            <a:endParaRPr sz="2750">
              <a:latin typeface="Arial"/>
              <a:cs typeface="Arial"/>
            </a:endParaRPr>
          </a:p>
          <a:p>
            <a:pPr marL="342900" marR="5080">
              <a:lnSpc>
                <a:spcPts val="3000"/>
              </a:lnSpc>
              <a:spcBef>
                <a:spcPts val="850"/>
              </a:spcBef>
            </a:pPr>
            <a:r>
              <a:rPr sz="2750" dirty="0">
                <a:latin typeface="Arial"/>
                <a:cs typeface="Arial"/>
              </a:rPr>
              <a:t>appropriate rejection region, or is something wrong? </a:t>
            </a:r>
            <a:r>
              <a:rPr sz="2750" spc="-5" dirty="0">
                <a:latin typeface="Arial"/>
                <a:cs typeface="Arial"/>
              </a:rPr>
              <a:t>If this </a:t>
            </a:r>
            <a:r>
              <a:rPr sz="2750" dirty="0">
                <a:latin typeface="Arial"/>
                <a:cs typeface="Arial"/>
              </a:rPr>
              <a:t>is  an appropriate rejection region, </a:t>
            </a:r>
            <a:r>
              <a:rPr sz="2750" spc="-5" dirty="0">
                <a:latin typeface="Arial"/>
                <a:cs typeface="Arial"/>
              </a:rPr>
              <a:t>find the </a:t>
            </a:r>
            <a:r>
              <a:rPr sz="2750" dirty="0">
                <a:latin typeface="Arial"/>
                <a:cs typeface="Arial"/>
              </a:rPr>
              <a:t>level of </a:t>
            </a:r>
            <a:r>
              <a:rPr sz="2750" spc="-5" dirty="0">
                <a:latin typeface="Arial"/>
                <a:cs typeface="Arial"/>
              </a:rPr>
              <a:t>the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-5" dirty="0">
                <a:latin typeface="Arial"/>
                <a:cs typeface="Arial"/>
              </a:rPr>
              <a:t>test.</a:t>
            </a:r>
            <a:endParaRPr sz="2750">
              <a:latin typeface="Arial"/>
              <a:cs typeface="Arial"/>
            </a:endParaRPr>
          </a:p>
          <a:p>
            <a:pPr marL="342900">
              <a:lnSpc>
                <a:spcPts val="2950"/>
              </a:lnSpc>
            </a:pPr>
            <a:r>
              <a:rPr sz="2750" spc="-5" dirty="0">
                <a:latin typeface="Arial"/>
                <a:cs typeface="Arial"/>
              </a:rPr>
              <a:t>Otherwise </a:t>
            </a:r>
            <a:r>
              <a:rPr sz="2750" dirty="0">
                <a:latin typeface="Arial"/>
                <a:cs typeface="Arial"/>
              </a:rPr>
              <a:t>explain what is wrong</a:t>
            </a:r>
            <a:r>
              <a:rPr sz="2750" b="1" dirty="0"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546100"/>
            <a:ext cx="617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3(b) </a:t>
            </a:r>
            <a:r>
              <a:rPr dirty="0"/>
              <a:t>:</a:t>
            </a:r>
            <a:r>
              <a:rPr spc="-7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625498"/>
            <a:ext cx="5946775" cy="11207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360"/>
              </a:spcBef>
              <a:tabLst>
                <a:tab pos="981710" algn="l"/>
                <a:tab pos="1416050" algn="l"/>
              </a:tabLst>
            </a:pPr>
            <a:r>
              <a:rPr sz="2500" spc="-5" dirty="0">
                <a:latin typeface="Arial"/>
                <a:cs typeface="Arial"/>
              </a:rPr>
              <a:t>This is not an appropriate rejection region.  Since	</a:t>
            </a:r>
            <a:r>
              <a:rPr sz="2500" b="1" spc="-5" dirty="0">
                <a:solidFill>
                  <a:srgbClr val="3465A4"/>
                </a:solidFill>
                <a:latin typeface="Arial"/>
                <a:cs typeface="Arial"/>
              </a:rPr>
              <a:t>H	: </a:t>
            </a:r>
            <a:r>
              <a:rPr sz="2500" b="1" spc="8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500" b="1" spc="-5" dirty="0">
                <a:solidFill>
                  <a:srgbClr val="3465A4"/>
                </a:solidFill>
                <a:latin typeface="Arial"/>
                <a:cs typeface="Arial"/>
              </a:rPr>
              <a:t>&lt; 90 =&gt; Left-tailed</a:t>
            </a:r>
            <a:r>
              <a:rPr sz="2500" b="1" spc="-12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3465A4"/>
                </a:solidFill>
                <a:latin typeface="Arial"/>
                <a:cs typeface="Arial"/>
              </a:rPr>
              <a:t>test</a:t>
            </a:r>
            <a:endParaRPr sz="2500">
              <a:latin typeface="Arial"/>
              <a:cs typeface="Arial"/>
            </a:endParaRPr>
          </a:p>
          <a:p>
            <a:pPr marL="1210310">
              <a:lnSpc>
                <a:spcPts val="760"/>
              </a:lnSpc>
            </a:pPr>
            <a:r>
              <a:rPr sz="1650" b="1" spc="5" dirty="0">
                <a:solidFill>
                  <a:srgbClr val="3465A4"/>
                </a:solidFill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905353"/>
            <a:ext cx="1079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073753"/>
            <a:ext cx="1079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0" y="2794507"/>
            <a:ext cx="8290559" cy="24231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spc="-5" dirty="0">
                <a:latin typeface="Arial"/>
                <a:cs typeface="Arial"/>
              </a:rPr>
              <a:t>The rejection region should consist of values for X that will  make the P-value of the test less than or equal to a chosen  threshold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level.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500" spc="-5" dirty="0">
                <a:latin typeface="Arial"/>
                <a:cs typeface="Arial"/>
              </a:rPr>
              <a:t>Therefore the rejection region must be of the form</a:t>
            </a:r>
            <a:endParaRPr sz="2500">
              <a:latin typeface="Arial"/>
              <a:cs typeface="Arial"/>
            </a:endParaRPr>
          </a:p>
          <a:p>
            <a:pPr marL="4445" algn="ctr">
              <a:lnSpc>
                <a:spcPts val="3765"/>
              </a:lnSpc>
              <a:spcBef>
                <a:spcPts val="650"/>
              </a:spcBef>
            </a:pPr>
            <a:r>
              <a:rPr sz="3750" b="1" spc="-5" dirty="0">
                <a:solidFill>
                  <a:srgbClr val="3465A4"/>
                </a:solidFill>
                <a:latin typeface="Arial"/>
                <a:cs typeface="Arial"/>
              </a:rPr>
              <a:t>X ≤</a:t>
            </a:r>
            <a:r>
              <a:rPr sz="3750" b="1" spc="-15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3750" b="1" spc="-5" dirty="0">
                <a:solidFill>
                  <a:srgbClr val="3465A4"/>
                </a:solidFill>
                <a:latin typeface="Arial"/>
                <a:cs typeface="Arial"/>
              </a:rPr>
              <a:t>x</a:t>
            </a:r>
            <a:endParaRPr sz="3750">
              <a:latin typeface="Arial"/>
              <a:cs typeface="Arial"/>
            </a:endParaRPr>
          </a:p>
          <a:p>
            <a:pPr marL="1287780" algn="ctr">
              <a:lnSpc>
                <a:spcPts val="2265"/>
              </a:lnSpc>
            </a:pPr>
            <a:r>
              <a:rPr sz="2500" b="1" spc="-5" dirty="0">
                <a:solidFill>
                  <a:srgbClr val="3465A4"/>
                </a:solidFill>
                <a:latin typeface="Arial"/>
                <a:cs typeface="Arial"/>
              </a:rPr>
              <a:t>0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245608"/>
            <a:ext cx="8975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95"/>
              </a:spcBef>
              <a:buSzPct val="44000"/>
              <a:buFont typeface="Trebuchet MS"/>
              <a:buChar char="●"/>
              <a:tabLst>
                <a:tab pos="266700" algn="l"/>
                <a:tab pos="6002020" algn="l"/>
              </a:tabLst>
            </a:pPr>
            <a:r>
              <a:rPr sz="2500" spc="-5" dirty="0">
                <a:latin typeface="Arial"/>
                <a:cs typeface="Arial"/>
              </a:rPr>
              <a:t>This rejection region is of the form </a:t>
            </a:r>
            <a:r>
              <a:rPr sz="2150" spc="20" dirty="0">
                <a:latin typeface="Arial"/>
                <a:cs typeface="Arial"/>
              </a:rPr>
              <a:t>X</a:t>
            </a:r>
            <a:r>
              <a:rPr sz="2150" spc="65" dirty="0">
                <a:latin typeface="Arial"/>
                <a:cs typeface="Arial"/>
              </a:rPr>
              <a:t> </a:t>
            </a:r>
            <a:r>
              <a:rPr sz="2150" spc="15" dirty="0">
                <a:latin typeface="Arial"/>
                <a:cs typeface="Arial"/>
              </a:rPr>
              <a:t>≥</a:t>
            </a:r>
            <a:r>
              <a:rPr sz="2150" spc="-6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x	</a:t>
            </a:r>
            <a:r>
              <a:rPr sz="2500" spc="-5" dirty="0">
                <a:latin typeface="Arial"/>
                <a:cs typeface="Arial"/>
              </a:rPr>
              <a:t>, and so it consists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of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0" y="5502338"/>
            <a:ext cx="8448675" cy="593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542915">
              <a:lnSpc>
                <a:spcPts val="1720"/>
              </a:lnSpc>
              <a:spcBef>
                <a:spcPts val="110"/>
              </a:spcBef>
            </a:pPr>
            <a:r>
              <a:rPr sz="1650" b="1" spc="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2740"/>
              </a:lnSpc>
            </a:pPr>
            <a:r>
              <a:rPr sz="2500" spc="-5" dirty="0">
                <a:latin typeface="Arial"/>
                <a:cs typeface="Arial"/>
              </a:rPr>
              <a:t>values for which the P-value will be greater than some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level.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546100"/>
            <a:ext cx="6141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3475" algn="l"/>
              </a:tabLst>
            </a:pPr>
            <a:r>
              <a:rPr spc="-5" dirty="0"/>
              <a:t>Problem	</a:t>
            </a:r>
            <a:r>
              <a:rPr dirty="0"/>
              <a:t>3(c) :</a:t>
            </a:r>
            <a:r>
              <a:rPr spc="-9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595526"/>
            <a:ext cx="6109335" cy="111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  <a:tabLst>
                <a:tab pos="1105535" algn="l"/>
              </a:tabLst>
            </a:pPr>
            <a:r>
              <a:rPr sz="2800" spc="5" dirty="0">
                <a:latin typeface="Arial"/>
                <a:cs typeface="Arial"/>
              </a:rPr>
              <a:t>This is an appropriate rejection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region.  Since	</a:t>
            </a:r>
            <a:r>
              <a:rPr sz="2800" b="1" spc="10" dirty="0">
                <a:solidFill>
                  <a:srgbClr val="3465A4"/>
                </a:solidFill>
                <a:latin typeface="Arial"/>
                <a:cs typeface="Arial"/>
              </a:rPr>
              <a:t>H</a:t>
            </a:r>
            <a:r>
              <a:rPr sz="2775" b="1" spc="15" baseline="-34534" dirty="0">
                <a:solidFill>
                  <a:srgbClr val="3465A4"/>
                </a:solidFill>
                <a:latin typeface="Arial"/>
                <a:cs typeface="Arial"/>
              </a:rPr>
              <a:t>1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: </a:t>
            </a:r>
            <a:r>
              <a:rPr sz="2800" b="1" spc="105" dirty="0">
                <a:solidFill>
                  <a:srgbClr val="3465A4"/>
                </a:solidFill>
                <a:latin typeface="Arial"/>
                <a:cs typeface="Arial"/>
              </a:rPr>
              <a:t>µ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&lt; 90 =&gt; Left-tailed</a:t>
            </a:r>
            <a:r>
              <a:rPr sz="2800" b="1" spc="-170" dirty="0">
                <a:solidFill>
                  <a:srgbClr val="3465A4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3465A4"/>
                </a:solidFill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30267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893567"/>
            <a:ext cx="527367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Under </a:t>
            </a:r>
            <a:r>
              <a:rPr sz="2800" spc="10" dirty="0">
                <a:latin typeface="Arial"/>
                <a:cs typeface="Arial"/>
              </a:rPr>
              <a:t>H </a:t>
            </a:r>
            <a:r>
              <a:rPr sz="2800" spc="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5" dirty="0">
                <a:latin typeface="Arial"/>
                <a:cs typeface="Arial"/>
              </a:rPr>
              <a:t>the z-score of 89.4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3426967"/>
            <a:ext cx="500570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(89.4 − 90)/ 5/sqrt(150)=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−1.47.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40935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3856126"/>
            <a:ext cx="7275830" cy="17272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935"/>
              </a:spcBef>
            </a:pPr>
            <a:r>
              <a:rPr sz="2800" spc="5" dirty="0">
                <a:latin typeface="Arial"/>
                <a:cs typeface="Arial"/>
              </a:rPr>
              <a:t>Since the alternate hypothesis is of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4025900">
              <a:lnSpc>
                <a:spcPct val="100000"/>
              </a:lnSpc>
              <a:spcBef>
                <a:spcPts val="840"/>
              </a:spcBef>
            </a:pPr>
            <a:r>
              <a:rPr sz="2800" spc="5" dirty="0">
                <a:latin typeface="Arial"/>
                <a:cs typeface="Arial"/>
              </a:rPr>
              <a:t>µ &lt;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µ</a:t>
            </a:r>
            <a:r>
              <a:rPr sz="2775" spc="15" baseline="-34534" dirty="0">
                <a:latin typeface="Arial"/>
                <a:cs typeface="Arial"/>
              </a:rPr>
              <a:t>0</a:t>
            </a:r>
            <a:endParaRPr sz="2775" baseline="-34534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800" spc="5" dirty="0">
                <a:latin typeface="Arial"/>
                <a:cs typeface="Arial"/>
              </a:rPr>
              <a:t>level = P(Z &lt;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−1.47)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5808065"/>
            <a:ext cx="11874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2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662167"/>
            <a:ext cx="527240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" dirty="0">
                <a:latin typeface="Arial"/>
                <a:cs typeface="Arial"/>
              </a:rPr>
              <a:t>Therefore the level is α 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0.0708.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816100"/>
            <a:ext cx="8735060" cy="372364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927100" marR="5080" indent="-914400">
              <a:lnSpc>
                <a:spcPts val="7100"/>
              </a:lnSpc>
              <a:spcBef>
                <a:spcPts val="1020"/>
              </a:spcBef>
              <a:tabLst>
                <a:tab pos="5677535" algn="l"/>
              </a:tabLst>
            </a:pPr>
            <a:r>
              <a:rPr sz="6600" b="1" spc="-5" dirty="0">
                <a:solidFill>
                  <a:srgbClr val="3465A4"/>
                </a:solidFill>
                <a:latin typeface="Arial"/>
                <a:cs typeface="Arial"/>
              </a:rPr>
              <a:t>Relationship Between  Hypothesis	</a:t>
            </a:r>
            <a:r>
              <a:rPr sz="6600" b="1" spc="-100" dirty="0">
                <a:solidFill>
                  <a:srgbClr val="3465A4"/>
                </a:solidFill>
                <a:latin typeface="Arial"/>
                <a:cs typeface="Arial"/>
              </a:rPr>
              <a:t>Tests</a:t>
            </a:r>
            <a:endParaRPr sz="6600">
              <a:latin typeface="Arial"/>
              <a:cs typeface="Arial"/>
            </a:endParaRPr>
          </a:p>
          <a:p>
            <a:pPr marL="241300" marR="240665" indent="3822700">
              <a:lnSpc>
                <a:spcPts val="7000"/>
              </a:lnSpc>
              <a:spcBef>
                <a:spcPts val="80"/>
              </a:spcBef>
              <a:tabLst>
                <a:tab pos="5037455" algn="l"/>
              </a:tabLst>
            </a:pPr>
            <a:r>
              <a:rPr sz="6600" b="1" dirty="0">
                <a:solidFill>
                  <a:srgbClr val="3465A4"/>
                </a:solidFill>
                <a:latin typeface="Arial"/>
                <a:cs typeface="Arial"/>
              </a:rPr>
              <a:t>&amp;  C</a:t>
            </a:r>
            <a:r>
              <a:rPr sz="6600" b="1" spc="-5" dirty="0">
                <a:solidFill>
                  <a:srgbClr val="3465A4"/>
                </a:solidFill>
                <a:latin typeface="Arial"/>
                <a:cs typeface="Arial"/>
              </a:rPr>
              <a:t>onfid</a:t>
            </a:r>
            <a:r>
              <a:rPr sz="6600" b="1" dirty="0">
                <a:solidFill>
                  <a:srgbClr val="3465A4"/>
                </a:solidFill>
                <a:latin typeface="Arial"/>
                <a:cs typeface="Arial"/>
              </a:rPr>
              <a:t>e</a:t>
            </a:r>
            <a:r>
              <a:rPr sz="6600" b="1" spc="-5" dirty="0">
                <a:solidFill>
                  <a:srgbClr val="3465A4"/>
                </a:solidFill>
                <a:latin typeface="Arial"/>
                <a:cs typeface="Arial"/>
              </a:rPr>
              <a:t>n</a:t>
            </a:r>
            <a:r>
              <a:rPr sz="6600" b="1" dirty="0">
                <a:solidFill>
                  <a:srgbClr val="3465A4"/>
                </a:solidFill>
                <a:latin typeface="Arial"/>
                <a:cs typeface="Arial"/>
              </a:rPr>
              <a:t>ce	</a:t>
            </a:r>
            <a:r>
              <a:rPr sz="6600" b="1" spc="-5" dirty="0">
                <a:solidFill>
                  <a:srgbClr val="3465A4"/>
                </a:solidFill>
                <a:latin typeface="Arial"/>
                <a:cs typeface="Arial"/>
              </a:rPr>
              <a:t>Int</a:t>
            </a:r>
            <a:r>
              <a:rPr sz="6600" b="1" dirty="0">
                <a:solidFill>
                  <a:srgbClr val="3465A4"/>
                </a:solidFill>
                <a:latin typeface="Arial"/>
                <a:cs typeface="Arial"/>
              </a:rPr>
              <a:t>erva</a:t>
            </a:r>
            <a:r>
              <a:rPr sz="6600" b="1" spc="-5" dirty="0">
                <a:solidFill>
                  <a:srgbClr val="3465A4"/>
                </a:solidFill>
                <a:latin typeface="Arial"/>
                <a:cs typeface="Arial"/>
              </a:rPr>
              <a:t>l</a:t>
            </a:r>
            <a:r>
              <a:rPr sz="6600" b="1" dirty="0">
                <a:solidFill>
                  <a:srgbClr val="3465A4"/>
                </a:solidFill>
                <a:latin typeface="Arial"/>
                <a:cs typeface="Arial"/>
              </a:rPr>
              <a:t>s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330200"/>
            <a:ext cx="3284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8909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751076"/>
            <a:ext cx="8515350" cy="12439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7600"/>
              </a:lnSpc>
              <a:spcBef>
                <a:spcPts val="540"/>
              </a:spcBef>
            </a:pPr>
            <a:r>
              <a:rPr sz="2900" spc="5" dirty="0">
                <a:latin typeface="Arial"/>
                <a:cs typeface="Arial"/>
              </a:rPr>
              <a:t>In a </a:t>
            </a:r>
            <a:r>
              <a:rPr sz="2900" b="1" dirty="0">
                <a:latin typeface="Arial"/>
                <a:cs typeface="Arial"/>
              </a:rPr>
              <a:t>hypothesis </a:t>
            </a:r>
            <a:r>
              <a:rPr sz="2900" b="1" spc="5" dirty="0">
                <a:latin typeface="Arial"/>
                <a:cs typeface="Arial"/>
              </a:rPr>
              <a:t>test </a:t>
            </a:r>
            <a:r>
              <a:rPr sz="2900" dirty="0">
                <a:latin typeface="Arial"/>
                <a:cs typeface="Arial"/>
              </a:rPr>
              <a:t>for </a:t>
            </a:r>
            <a:r>
              <a:rPr sz="2900" spc="5" dirty="0">
                <a:latin typeface="Arial"/>
                <a:cs typeface="Arial"/>
              </a:rPr>
              <a:t>a population mean µ, we  </a:t>
            </a:r>
            <a:r>
              <a:rPr sz="2900" dirty="0">
                <a:latin typeface="Arial"/>
                <a:cs typeface="Arial"/>
              </a:rPr>
              <a:t>specify </a:t>
            </a:r>
            <a:r>
              <a:rPr sz="2900" spc="5" dirty="0">
                <a:latin typeface="Arial"/>
                <a:cs typeface="Arial"/>
              </a:rPr>
              <a:t>a </a:t>
            </a:r>
            <a:r>
              <a:rPr sz="2900" b="1" dirty="0">
                <a:latin typeface="Arial"/>
                <a:cs typeface="Arial"/>
              </a:rPr>
              <a:t>particular value of </a:t>
            </a:r>
            <a:r>
              <a:rPr sz="2900" b="1" spc="110" dirty="0">
                <a:latin typeface="Arial"/>
                <a:cs typeface="Arial"/>
              </a:rPr>
              <a:t>µ </a:t>
            </a:r>
            <a:r>
              <a:rPr sz="2900" dirty="0">
                <a:latin typeface="Arial"/>
                <a:cs typeface="Arial"/>
              </a:rPr>
              <a:t>(the null </a:t>
            </a:r>
            <a:r>
              <a:rPr sz="2900" spc="5" dirty="0">
                <a:latin typeface="Arial"/>
                <a:cs typeface="Arial"/>
              </a:rPr>
              <a:t>hypothesis)  and determine whether </a:t>
            </a:r>
            <a:r>
              <a:rPr sz="2900" dirty="0">
                <a:latin typeface="Arial"/>
                <a:cs typeface="Arial"/>
              </a:rPr>
              <a:t>that </a:t>
            </a:r>
            <a:r>
              <a:rPr sz="2900" spc="5" dirty="0">
                <a:latin typeface="Arial"/>
                <a:cs typeface="Arial"/>
              </a:rPr>
              <a:t>value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plausible.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3783279"/>
            <a:ext cx="12192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30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3630676"/>
            <a:ext cx="8939530" cy="203136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ct val="88100"/>
              </a:lnSpc>
              <a:spcBef>
                <a:spcPts val="525"/>
              </a:spcBef>
            </a:pPr>
            <a:r>
              <a:rPr sz="2900" dirty="0">
                <a:latin typeface="Arial"/>
                <a:cs typeface="Arial"/>
              </a:rPr>
              <a:t>In contrast, </a:t>
            </a:r>
            <a:r>
              <a:rPr sz="2900" spc="5" dirty="0">
                <a:latin typeface="Arial"/>
                <a:cs typeface="Arial"/>
              </a:rPr>
              <a:t>a </a:t>
            </a:r>
            <a:r>
              <a:rPr sz="2900" b="1" dirty="0">
                <a:latin typeface="Arial"/>
                <a:cs typeface="Arial"/>
              </a:rPr>
              <a:t>confidence interval </a:t>
            </a:r>
            <a:r>
              <a:rPr sz="2900" dirty="0">
                <a:latin typeface="Arial"/>
                <a:cs typeface="Arial"/>
              </a:rPr>
              <a:t>for </a:t>
            </a:r>
            <a:r>
              <a:rPr sz="2900" spc="5" dirty="0">
                <a:latin typeface="Arial"/>
                <a:cs typeface="Arial"/>
              </a:rPr>
              <a:t>a population  mean µ can be thought of as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b="1" dirty="0">
                <a:latin typeface="Arial"/>
                <a:cs typeface="Arial"/>
              </a:rPr>
              <a:t>collection of all  values for </a:t>
            </a:r>
            <a:r>
              <a:rPr sz="2900" b="1" spc="110" dirty="0">
                <a:latin typeface="Arial"/>
                <a:cs typeface="Arial"/>
              </a:rPr>
              <a:t>µ </a:t>
            </a:r>
            <a:r>
              <a:rPr sz="2900" dirty="0">
                <a:latin typeface="Arial"/>
                <a:cs typeface="Arial"/>
              </a:rPr>
              <a:t>that </a:t>
            </a:r>
            <a:r>
              <a:rPr sz="2900" spc="5" dirty="0">
                <a:latin typeface="Arial"/>
                <a:cs typeface="Arial"/>
              </a:rPr>
              <a:t>meet a </a:t>
            </a:r>
            <a:r>
              <a:rPr sz="2900" dirty="0">
                <a:latin typeface="Arial"/>
                <a:cs typeface="Arial"/>
              </a:rPr>
              <a:t>certain criterion </a:t>
            </a:r>
            <a:r>
              <a:rPr sz="2900" spc="5" dirty="0">
                <a:latin typeface="Arial"/>
                <a:cs typeface="Arial"/>
              </a:rPr>
              <a:t>of  </a:t>
            </a:r>
            <a:r>
              <a:rPr sz="2900" spc="-10" dirty="0">
                <a:latin typeface="Arial"/>
                <a:cs typeface="Arial"/>
              </a:rPr>
              <a:t>plausibility,specified </a:t>
            </a:r>
            <a:r>
              <a:rPr sz="2900" spc="5" dirty="0">
                <a:latin typeface="Arial"/>
                <a:cs typeface="Arial"/>
              </a:rPr>
              <a:t>by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5" dirty="0">
                <a:latin typeface="Arial"/>
                <a:cs typeface="Arial"/>
              </a:rPr>
              <a:t>confidence </a:t>
            </a:r>
            <a:r>
              <a:rPr sz="2900" dirty="0">
                <a:latin typeface="Arial"/>
                <a:cs typeface="Arial"/>
              </a:rPr>
              <a:t>level </a:t>
            </a:r>
            <a:r>
              <a:rPr sz="2900" spc="5" dirty="0">
                <a:latin typeface="Arial"/>
                <a:cs typeface="Arial"/>
              </a:rPr>
              <a:t>100(1 −</a:t>
            </a:r>
            <a:r>
              <a:rPr sz="2900" spc="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α)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2900" spc="5" dirty="0">
                <a:latin typeface="Arial"/>
                <a:cs typeface="Arial"/>
              </a:rPr>
              <a:t>%.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546100"/>
            <a:ext cx="3378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9545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830323"/>
            <a:ext cx="9223375" cy="27851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79400" marR="114300">
              <a:lnSpc>
                <a:spcPct val="90100"/>
              </a:lnSpc>
              <a:spcBef>
                <a:spcPts val="450"/>
              </a:spcBef>
            </a:pPr>
            <a:r>
              <a:rPr sz="2650" spc="20" dirty="0">
                <a:latin typeface="Arial"/>
                <a:cs typeface="Arial"/>
              </a:rPr>
              <a:t>The </a:t>
            </a:r>
            <a:r>
              <a:rPr sz="2650" spc="15" dirty="0">
                <a:latin typeface="Arial"/>
                <a:cs typeface="Arial"/>
              </a:rPr>
              <a:t>values contained within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b="1" spc="15" dirty="0">
                <a:latin typeface="Arial"/>
                <a:cs typeface="Arial"/>
              </a:rPr>
              <a:t>two-sided level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100(1−α)%  </a:t>
            </a:r>
            <a:r>
              <a:rPr sz="2650" spc="15" dirty="0">
                <a:latin typeface="Arial"/>
                <a:cs typeface="Arial"/>
              </a:rPr>
              <a:t>confidence </a:t>
            </a:r>
            <a:r>
              <a:rPr sz="2650" spc="10" dirty="0">
                <a:latin typeface="Arial"/>
                <a:cs typeface="Arial"/>
              </a:rPr>
              <a:t>interval for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population </a:t>
            </a:r>
            <a:r>
              <a:rPr sz="2650" spc="20" dirty="0">
                <a:latin typeface="Arial"/>
                <a:cs typeface="Arial"/>
              </a:rPr>
              <a:t>mean µ </a:t>
            </a:r>
            <a:r>
              <a:rPr sz="2650" spc="15" dirty="0">
                <a:latin typeface="Arial"/>
                <a:cs typeface="Arial"/>
              </a:rPr>
              <a:t>are precisely  those values </a:t>
            </a:r>
            <a:r>
              <a:rPr sz="2650" spc="10" dirty="0">
                <a:latin typeface="Arial"/>
                <a:cs typeface="Arial"/>
              </a:rPr>
              <a:t>for </a:t>
            </a:r>
            <a:r>
              <a:rPr sz="2650" spc="15" dirty="0">
                <a:latin typeface="Arial"/>
                <a:cs typeface="Arial"/>
              </a:rPr>
              <a:t>which the P-value of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two-tailed  hypothesis </a:t>
            </a:r>
            <a:r>
              <a:rPr sz="2650" spc="10" dirty="0">
                <a:latin typeface="Arial"/>
                <a:cs typeface="Arial"/>
              </a:rPr>
              <a:t>test will </a:t>
            </a:r>
            <a:r>
              <a:rPr sz="2650" spc="20" dirty="0">
                <a:latin typeface="Arial"/>
                <a:cs typeface="Arial"/>
              </a:rPr>
              <a:t>be </a:t>
            </a:r>
            <a:r>
              <a:rPr sz="2650" spc="15" dirty="0">
                <a:latin typeface="Arial"/>
                <a:cs typeface="Arial"/>
              </a:rPr>
              <a:t>greater than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α.</a:t>
            </a:r>
            <a:endParaRPr sz="2650">
              <a:latin typeface="Arial"/>
              <a:cs typeface="Arial"/>
            </a:endParaRPr>
          </a:p>
          <a:p>
            <a:pPr marL="330200" marR="5080" indent="-317500">
              <a:lnSpc>
                <a:spcPts val="2900"/>
              </a:lnSpc>
              <a:spcBef>
                <a:spcPts val="1250"/>
              </a:spcBef>
            </a:pPr>
            <a:r>
              <a:rPr sz="2650" b="1" spc="15" dirty="0">
                <a:latin typeface="Arial"/>
                <a:cs typeface="Arial"/>
              </a:rPr>
              <a:t>Example: the </a:t>
            </a:r>
            <a:r>
              <a:rPr sz="2650" b="1" spc="25" dirty="0">
                <a:latin typeface="Arial"/>
                <a:cs typeface="Arial"/>
              </a:rPr>
              <a:t>95% </a:t>
            </a:r>
            <a:r>
              <a:rPr sz="2650" b="1" spc="15" dirty="0">
                <a:latin typeface="Arial"/>
                <a:cs typeface="Arial"/>
              </a:rPr>
              <a:t>confidence interval consists of  precisely those values of </a:t>
            </a:r>
            <a:r>
              <a:rPr sz="2650" b="1" spc="114" dirty="0">
                <a:latin typeface="Arial"/>
                <a:cs typeface="Arial"/>
              </a:rPr>
              <a:t>µ </a:t>
            </a:r>
            <a:r>
              <a:rPr sz="2650" b="1" spc="20" dirty="0">
                <a:latin typeface="Arial"/>
                <a:cs typeface="Arial"/>
              </a:rPr>
              <a:t>whose </a:t>
            </a:r>
            <a:r>
              <a:rPr sz="2650" b="1" spc="15" dirty="0">
                <a:latin typeface="Arial"/>
                <a:cs typeface="Arial"/>
              </a:rPr>
              <a:t>P-values are</a:t>
            </a:r>
            <a:r>
              <a:rPr sz="2650" b="1" spc="-120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greater  than 0.05 </a:t>
            </a:r>
            <a:r>
              <a:rPr sz="2650" b="1" spc="10" dirty="0">
                <a:latin typeface="Arial"/>
                <a:cs typeface="Arial"/>
              </a:rPr>
              <a:t>in </a:t>
            </a:r>
            <a:r>
              <a:rPr sz="2650" b="1" spc="20" dirty="0">
                <a:latin typeface="Arial"/>
                <a:cs typeface="Arial"/>
              </a:rPr>
              <a:t>a </a:t>
            </a:r>
            <a:r>
              <a:rPr sz="2650" b="1" spc="15" dirty="0">
                <a:latin typeface="Arial"/>
                <a:cs typeface="Arial"/>
              </a:rPr>
              <a:t>hypothesis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15" dirty="0">
                <a:latin typeface="Arial"/>
                <a:cs typeface="Arial"/>
              </a:rPr>
              <a:t>test.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5345480"/>
            <a:ext cx="1143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30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5208523"/>
            <a:ext cx="8432165" cy="11722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465"/>
              </a:spcBef>
            </a:pPr>
            <a:r>
              <a:rPr sz="2650" spc="25" dirty="0">
                <a:latin typeface="Arial"/>
                <a:cs typeface="Arial"/>
              </a:rPr>
              <a:t>A </a:t>
            </a:r>
            <a:r>
              <a:rPr sz="2650" b="1" spc="15" dirty="0">
                <a:latin typeface="Arial"/>
                <a:cs typeface="Arial"/>
              </a:rPr>
              <a:t>one-sided level </a:t>
            </a:r>
            <a:r>
              <a:rPr sz="2650" spc="15" dirty="0">
                <a:latin typeface="Arial"/>
                <a:cs typeface="Arial"/>
              </a:rPr>
              <a:t>100(1 </a:t>
            </a:r>
            <a:r>
              <a:rPr sz="2650" spc="20" dirty="0">
                <a:latin typeface="Arial"/>
                <a:cs typeface="Arial"/>
              </a:rPr>
              <a:t>− α)% </a:t>
            </a:r>
            <a:r>
              <a:rPr sz="2650" spc="15" dirty="0">
                <a:latin typeface="Arial"/>
                <a:cs typeface="Arial"/>
              </a:rPr>
              <a:t>confidence </a:t>
            </a:r>
            <a:r>
              <a:rPr sz="2650" spc="10" dirty="0">
                <a:latin typeface="Arial"/>
                <a:cs typeface="Arial"/>
              </a:rPr>
              <a:t>interval  </a:t>
            </a:r>
            <a:r>
              <a:rPr sz="2650" spc="15" dirty="0">
                <a:latin typeface="Arial"/>
                <a:cs typeface="Arial"/>
              </a:rPr>
              <a:t>consists of </a:t>
            </a:r>
            <a:r>
              <a:rPr sz="2650" spc="10" dirty="0">
                <a:latin typeface="Arial"/>
                <a:cs typeface="Arial"/>
              </a:rPr>
              <a:t>all </a:t>
            </a:r>
            <a:r>
              <a:rPr sz="2650" spc="15" dirty="0">
                <a:latin typeface="Arial"/>
                <a:cs typeface="Arial"/>
              </a:rPr>
              <a:t>the values </a:t>
            </a:r>
            <a:r>
              <a:rPr sz="2650" spc="10" dirty="0">
                <a:latin typeface="Arial"/>
                <a:cs typeface="Arial"/>
              </a:rPr>
              <a:t>for </a:t>
            </a:r>
            <a:r>
              <a:rPr sz="2650" spc="15" dirty="0">
                <a:latin typeface="Arial"/>
                <a:cs typeface="Arial"/>
              </a:rPr>
              <a:t>which the P-value </a:t>
            </a:r>
            <a:r>
              <a:rPr sz="2650" spc="10" dirty="0">
                <a:latin typeface="Arial"/>
                <a:cs typeface="Arial"/>
              </a:rPr>
              <a:t>in </a:t>
            </a:r>
            <a:r>
              <a:rPr sz="2650" spc="20" dirty="0">
                <a:latin typeface="Arial"/>
                <a:cs typeface="Arial"/>
              </a:rPr>
              <a:t>a </a:t>
            </a:r>
            <a:r>
              <a:rPr sz="2650" spc="15" dirty="0">
                <a:latin typeface="Arial"/>
                <a:cs typeface="Arial"/>
              </a:rPr>
              <a:t>one-  </a:t>
            </a:r>
            <a:r>
              <a:rPr sz="2650" spc="10" dirty="0">
                <a:latin typeface="Arial"/>
                <a:cs typeface="Arial"/>
              </a:rPr>
              <a:t>tailed test </a:t>
            </a:r>
            <a:r>
              <a:rPr sz="2650" spc="15" dirty="0">
                <a:latin typeface="Arial"/>
                <a:cs typeface="Arial"/>
              </a:rPr>
              <a:t>would </a:t>
            </a:r>
            <a:r>
              <a:rPr sz="2650" spc="20" dirty="0">
                <a:latin typeface="Arial"/>
                <a:cs typeface="Arial"/>
              </a:rPr>
              <a:t>be </a:t>
            </a:r>
            <a:r>
              <a:rPr sz="2650" spc="15" dirty="0">
                <a:latin typeface="Arial"/>
                <a:cs typeface="Arial"/>
              </a:rPr>
              <a:t>greater than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spc="10" dirty="0">
                <a:latin typeface="Arial"/>
                <a:cs typeface="Arial"/>
              </a:rPr>
              <a:t>α.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355600"/>
            <a:ext cx="8068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9925" algn="l"/>
              </a:tabLst>
            </a:pPr>
            <a:r>
              <a:rPr spc="-5" dirty="0"/>
              <a:t>Confidence	level and</a:t>
            </a:r>
            <a:r>
              <a:rPr spc="-45" dirty="0"/>
              <a:t> </a:t>
            </a:r>
            <a:r>
              <a:rPr spc="-5" dirty="0"/>
              <a:t>P-values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36700"/>
            <a:ext cx="893635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The confidence </a:t>
            </a:r>
            <a:r>
              <a:rPr sz="3200" dirty="0">
                <a:latin typeface="Arial"/>
                <a:cs typeface="Arial"/>
              </a:rPr>
              <a:t>level is equivalent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(1 – </a:t>
            </a:r>
            <a:r>
              <a:rPr sz="3200" spc="-5" dirty="0">
                <a:latin typeface="Arial"/>
                <a:cs typeface="Arial"/>
              </a:rPr>
              <a:t>α)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level.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330200" marR="1548130" indent="-317500">
              <a:lnSpc>
                <a:spcPts val="3400"/>
              </a:lnSpc>
            </a:pPr>
            <a:r>
              <a:rPr sz="3200" dirty="0">
                <a:latin typeface="Arial"/>
                <a:cs typeface="Arial"/>
              </a:rPr>
              <a:t>So, if your </a:t>
            </a:r>
            <a:r>
              <a:rPr sz="3200" spc="-5" dirty="0">
                <a:latin typeface="Arial"/>
                <a:cs typeface="Arial"/>
              </a:rPr>
              <a:t>significance </a:t>
            </a:r>
            <a:r>
              <a:rPr sz="3200" dirty="0">
                <a:latin typeface="Arial"/>
                <a:cs typeface="Arial"/>
              </a:rPr>
              <a:t>level is </a:t>
            </a:r>
            <a:r>
              <a:rPr sz="3200" spc="-5" dirty="0">
                <a:latin typeface="Arial"/>
                <a:cs typeface="Arial"/>
              </a:rPr>
              <a:t>0.05, the  </a:t>
            </a:r>
            <a:r>
              <a:rPr sz="3200" dirty="0">
                <a:latin typeface="Arial"/>
                <a:cs typeface="Arial"/>
              </a:rPr>
              <a:t>corresponding </a:t>
            </a:r>
            <a:r>
              <a:rPr sz="3200" spc="-5" dirty="0">
                <a:latin typeface="Arial"/>
                <a:cs typeface="Arial"/>
              </a:rPr>
              <a:t>confidence </a:t>
            </a:r>
            <a:r>
              <a:rPr sz="3200" dirty="0">
                <a:latin typeface="Arial"/>
                <a:cs typeface="Arial"/>
              </a:rPr>
              <a:t>level is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95%.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" y="4559300"/>
            <a:ext cx="1720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5842000"/>
            <a:ext cx="1720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3644900"/>
            <a:ext cx="8243570" cy="3004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0200" marR="5080" indent="-317500">
              <a:lnSpc>
                <a:spcPts val="3000"/>
              </a:lnSpc>
              <a:spcBef>
                <a:spcPts val="500"/>
              </a:spcBef>
              <a:buSzPct val="75000"/>
              <a:buFont typeface="Symbol"/>
              <a:buChar char=""/>
              <a:tabLst>
                <a:tab pos="329565" algn="l"/>
                <a:tab pos="330200" algn="l"/>
              </a:tabLst>
            </a:pPr>
            <a:r>
              <a:rPr sz="2800" spc="-5" dirty="0">
                <a:latin typeface="Arial"/>
                <a:cs typeface="Arial"/>
              </a:rPr>
              <a:t>If the </a:t>
            </a:r>
            <a:r>
              <a:rPr sz="2800" dirty="0">
                <a:latin typeface="Arial"/>
                <a:cs typeface="Arial"/>
              </a:rPr>
              <a:t>P value is less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significance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(alpha)  level, </a:t>
            </a:r>
            <a:r>
              <a:rPr sz="2800" spc="-5" dirty="0">
                <a:latin typeface="Arial"/>
                <a:cs typeface="Arial"/>
              </a:rPr>
              <a:t>the hypothesis test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statistically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significant.</a:t>
            </a:r>
            <a:endParaRPr sz="2800">
              <a:latin typeface="Arial"/>
              <a:cs typeface="Arial"/>
            </a:endParaRPr>
          </a:p>
          <a:p>
            <a:pPr marL="330200" marR="95885">
              <a:lnSpc>
                <a:spcPts val="3000"/>
              </a:lnSpc>
              <a:spcBef>
                <a:spcPts val="1000"/>
              </a:spcBef>
            </a:pPr>
            <a:r>
              <a:rPr sz="2800" spc="-5" dirty="0">
                <a:latin typeface="Arial"/>
                <a:cs typeface="Arial"/>
              </a:rPr>
              <a:t>If the confidence interval </a:t>
            </a:r>
            <a:r>
              <a:rPr sz="2800" dirty="0">
                <a:latin typeface="Arial"/>
                <a:cs typeface="Arial"/>
              </a:rPr>
              <a:t>does not </a:t>
            </a:r>
            <a:r>
              <a:rPr sz="2800" spc="-5" dirty="0">
                <a:latin typeface="Arial"/>
                <a:cs typeface="Arial"/>
              </a:rPr>
              <a:t>contain the </a:t>
            </a:r>
            <a:r>
              <a:rPr sz="2800" dirty="0">
                <a:latin typeface="Arial"/>
                <a:cs typeface="Arial"/>
              </a:rPr>
              <a:t>null  </a:t>
            </a:r>
            <a:r>
              <a:rPr sz="2800" spc="-5" dirty="0">
                <a:latin typeface="Arial"/>
                <a:cs typeface="Arial"/>
              </a:rPr>
              <a:t>hypothesis </a:t>
            </a:r>
            <a:r>
              <a:rPr sz="2800" dirty="0">
                <a:latin typeface="Arial"/>
                <a:cs typeface="Arial"/>
              </a:rPr>
              <a:t>value, </a:t>
            </a:r>
            <a:r>
              <a:rPr sz="2800" spc="-5" dirty="0">
                <a:latin typeface="Arial"/>
                <a:cs typeface="Arial"/>
              </a:rPr>
              <a:t>the results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statistically  significant.</a:t>
            </a:r>
            <a:endParaRPr sz="2800">
              <a:latin typeface="Arial"/>
              <a:cs typeface="Arial"/>
            </a:endParaRPr>
          </a:p>
          <a:p>
            <a:pPr marL="330200" marR="234950">
              <a:lnSpc>
                <a:spcPts val="3000"/>
              </a:lnSpc>
              <a:spcBef>
                <a:spcPts val="1100"/>
              </a:spcBef>
            </a:pPr>
            <a:r>
              <a:rPr sz="2800" spc="-5" dirty="0">
                <a:latin typeface="Arial"/>
                <a:cs typeface="Arial"/>
              </a:rPr>
              <a:t>If the </a:t>
            </a:r>
            <a:r>
              <a:rPr sz="2800" dirty="0">
                <a:latin typeface="Arial"/>
                <a:cs typeface="Arial"/>
              </a:rPr>
              <a:t>P value is less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alpha, </a:t>
            </a:r>
            <a:r>
              <a:rPr sz="2800" spc="-5" dirty="0">
                <a:latin typeface="Arial"/>
                <a:cs typeface="Arial"/>
              </a:rPr>
              <a:t>the confidence  interval </a:t>
            </a:r>
            <a:r>
              <a:rPr sz="2800" dirty="0">
                <a:latin typeface="Arial"/>
                <a:cs typeface="Arial"/>
              </a:rPr>
              <a:t>will not </a:t>
            </a:r>
            <a:r>
              <a:rPr sz="2800" spc="-5" dirty="0">
                <a:latin typeface="Arial"/>
                <a:cs typeface="Arial"/>
              </a:rPr>
              <a:t>contain the </a:t>
            </a:r>
            <a:r>
              <a:rPr sz="2800" dirty="0">
                <a:latin typeface="Arial"/>
                <a:cs typeface="Arial"/>
              </a:rPr>
              <a:t>null </a:t>
            </a:r>
            <a:r>
              <a:rPr sz="2800" spc="-5" dirty="0">
                <a:latin typeface="Arial"/>
                <a:cs typeface="Arial"/>
              </a:rPr>
              <a:t>hypothesis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546100"/>
            <a:ext cx="232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619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24334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35637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599590"/>
            <a:ext cx="8629650" cy="22987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950" spc="10" dirty="0">
                <a:latin typeface="Arial"/>
                <a:cs typeface="Arial"/>
              </a:rPr>
              <a:t>Let the </a:t>
            </a:r>
            <a:r>
              <a:rPr sz="2950" spc="15" dirty="0">
                <a:latin typeface="Arial"/>
                <a:cs typeface="Arial"/>
              </a:rPr>
              <a:t>P </a:t>
            </a:r>
            <a:r>
              <a:rPr sz="2950" spc="10" dirty="0">
                <a:latin typeface="Arial"/>
                <a:cs typeface="Arial"/>
              </a:rPr>
              <a:t>value </a:t>
            </a:r>
            <a:r>
              <a:rPr sz="2950" spc="15" dirty="0">
                <a:latin typeface="Arial"/>
                <a:cs typeface="Arial"/>
              </a:rPr>
              <a:t>=</a:t>
            </a:r>
            <a:r>
              <a:rPr sz="2950" spc="-85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0.031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5409565" algn="l"/>
              </a:tabLst>
            </a:pPr>
            <a:r>
              <a:rPr sz="2950" spc="10" dirty="0">
                <a:latin typeface="Arial"/>
                <a:cs typeface="Arial"/>
              </a:rPr>
              <a:t>Significance level </a:t>
            </a:r>
            <a:r>
              <a:rPr sz="2950" spc="5" dirty="0">
                <a:latin typeface="Arial"/>
                <a:cs typeface="Arial"/>
              </a:rPr>
              <a:t>(α)</a:t>
            </a:r>
            <a:r>
              <a:rPr sz="2950" spc="10" dirty="0">
                <a:latin typeface="Arial"/>
                <a:cs typeface="Arial"/>
              </a:rPr>
              <a:t> </a:t>
            </a:r>
            <a:r>
              <a:rPr sz="2950" spc="15" dirty="0">
                <a:latin typeface="Arial"/>
                <a:cs typeface="Arial"/>
              </a:rPr>
              <a:t>=</a:t>
            </a:r>
            <a:r>
              <a:rPr sz="2950" spc="10" dirty="0">
                <a:latin typeface="Arial"/>
                <a:cs typeface="Arial"/>
              </a:rPr>
              <a:t> 0.05	</a:t>
            </a:r>
            <a:r>
              <a:rPr sz="2950" spc="15" dirty="0">
                <a:latin typeface="Arial"/>
                <a:cs typeface="Arial"/>
              </a:rPr>
              <a:t>=&gt; CL =</a:t>
            </a:r>
            <a:r>
              <a:rPr sz="2950" spc="-145" dirty="0">
                <a:latin typeface="Arial"/>
                <a:cs typeface="Arial"/>
              </a:rPr>
              <a:t> </a:t>
            </a:r>
            <a:r>
              <a:rPr sz="2950" spc="15" dirty="0">
                <a:latin typeface="Arial"/>
                <a:cs typeface="Arial"/>
              </a:rPr>
              <a:t>95%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7440" algn="l"/>
              </a:tabLst>
            </a:pPr>
            <a:r>
              <a:rPr sz="2950" spc="10" dirty="0">
                <a:latin typeface="Arial"/>
                <a:cs typeface="Arial"/>
              </a:rPr>
              <a:t>Since </a:t>
            </a:r>
            <a:r>
              <a:rPr sz="2950" spc="15" dirty="0">
                <a:latin typeface="Arial"/>
                <a:cs typeface="Arial"/>
              </a:rPr>
              <a:t>P &lt;</a:t>
            </a:r>
            <a:r>
              <a:rPr sz="2950" spc="-60" dirty="0">
                <a:latin typeface="Arial"/>
                <a:cs typeface="Arial"/>
              </a:rPr>
              <a:t> </a:t>
            </a:r>
            <a:r>
              <a:rPr sz="2950" spc="15" dirty="0">
                <a:latin typeface="Arial"/>
                <a:cs typeface="Arial"/>
              </a:rPr>
              <a:t>α</a:t>
            </a:r>
            <a:r>
              <a:rPr sz="2950" spc="1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,	</a:t>
            </a:r>
            <a:r>
              <a:rPr sz="2950" spc="10" dirty="0">
                <a:latin typeface="Arial"/>
                <a:cs typeface="Arial"/>
              </a:rPr>
              <a:t>our results are </a:t>
            </a:r>
            <a:r>
              <a:rPr sz="2950" spc="5" dirty="0">
                <a:latin typeface="Arial"/>
                <a:cs typeface="Arial"/>
              </a:rPr>
              <a:t>statistically significant.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4694021"/>
            <a:ext cx="123825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15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562347"/>
            <a:ext cx="8220709" cy="12795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515"/>
              </a:spcBef>
            </a:pPr>
            <a:r>
              <a:rPr sz="2950" spc="-15" dirty="0">
                <a:latin typeface="Arial"/>
                <a:cs typeface="Arial"/>
              </a:rPr>
              <a:t>Similarly, </a:t>
            </a:r>
            <a:r>
              <a:rPr sz="2950" spc="10" dirty="0">
                <a:latin typeface="Arial"/>
                <a:cs typeface="Arial"/>
              </a:rPr>
              <a:t>our </a:t>
            </a:r>
            <a:r>
              <a:rPr sz="2950" spc="15" dirty="0">
                <a:latin typeface="Arial"/>
                <a:cs typeface="Arial"/>
              </a:rPr>
              <a:t>95% </a:t>
            </a:r>
            <a:r>
              <a:rPr sz="2950" spc="10" dirty="0">
                <a:latin typeface="Arial"/>
                <a:cs typeface="Arial"/>
              </a:rPr>
              <a:t>confidence </a:t>
            </a:r>
            <a:r>
              <a:rPr sz="2950" spc="5" dirty="0">
                <a:latin typeface="Arial"/>
                <a:cs typeface="Arial"/>
              </a:rPr>
              <a:t>interval </a:t>
            </a:r>
            <a:r>
              <a:rPr sz="2950" spc="10" dirty="0">
                <a:latin typeface="Arial"/>
                <a:cs typeface="Arial"/>
              </a:rPr>
              <a:t>[267, 394]  does not include the null hypothesis </a:t>
            </a:r>
            <a:r>
              <a:rPr sz="2950" spc="15" dirty="0">
                <a:latin typeface="Arial"/>
                <a:cs typeface="Arial"/>
              </a:rPr>
              <a:t>mean </a:t>
            </a:r>
            <a:r>
              <a:rPr sz="2950" spc="10" dirty="0">
                <a:latin typeface="Arial"/>
                <a:cs typeface="Arial"/>
              </a:rPr>
              <a:t>of</a:t>
            </a:r>
            <a:r>
              <a:rPr sz="2950" spc="-6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260  and </a:t>
            </a:r>
            <a:r>
              <a:rPr sz="2950" spc="15" dirty="0">
                <a:latin typeface="Arial"/>
                <a:cs typeface="Arial"/>
              </a:rPr>
              <a:t>we </a:t>
            </a:r>
            <a:r>
              <a:rPr sz="2950" spc="10" dirty="0">
                <a:latin typeface="Arial"/>
                <a:cs typeface="Arial"/>
              </a:rPr>
              <a:t>draw the </a:t>
            </a:r>
            <a:r>
              <a:rPr sz="2950" spc="15" dirty="0">
                <a:latin typeface="Arial"/>
                <a:cs typeface="Arial"/>
              </a:rPr>
              <a:t>same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10" dirty="0">
                <a:latin typeface="Arial"/>
                <a:cs typeface="Arial"/>
              </a:rPr>
              <a:t>conclusion.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12409</Words>
  <Application>Microsoft Office PowerPoint</Application>
  <PresentationFormat>Custom</PresentationFormat>
  <Paragraphs>1725</Paragraphs>
  <Slides>238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238</vt:i4>
      </vt:variant>
    </vt:vector>
  </HeadingPairs>
  <TitlesOfParts>
    <vt:vector size="239" baseType="lpstr">
      <vt:lpstr>Office Theme</vt:lpstr>
      <vt:lpstr>Introduction to Data  Science</vt:lpstr>
      <vt:lpstr>Statistical Hypothesis</vt:lpstr>
      <vt:lpstr>Statistical Hypothesis</vt:lpstr>
      <vt:lpstr>Hypothesis Test</vt:lpstr>
      <vt:lpstr>Types of Statistical Hypotheses</vt:lpstr>
      <vt:lpstr>Guidelines to choose H0</vt:lpstr>
      <vt:lpstr>Slide 7</vt:lpstr>
      <vt:lpstr>Two interpretations of the sample:</vt:lpstr>
      <vt:lpstr>Example 1 : Identify H0 and Ha</vt:lpstr>
      <vt:lpstr>Example 1 : Solution</vt:lpstr>
      <vt:lpstr>Example 2 : Identify H0 and Ha</vt:lpstr>
      <vt:lpstr>Example 2 : Solution</vt:lpstr>
      <vt:lpstr>Example 3 :Identify H0 and Ha</vt:lpstr>
      <vt:lpstr>Example 3 : Solution</vt:lpstr>
      <vt:lpstr>Problem 1(a)</vt:lpstr>
      <vt:lpstr>Problem 1(a) : Solution</vt:lpstr>
      <vt:lpstr>Problem 1(b)</vt:lpstr>
      <vt:lpstr>Problem 1(b) : Solution</vt:lpstr>
      <vt:lpstr>Problem 1(c)</vt:lpstr>
      <vt:lpstr>Problem 1(c) : Solution</vt:lpstr>
      <vt:lpstr>Real world applications of  Hypothesis Testing</vt:lpstr>
      <vt:lpstr>Hypothesis Test</vt:lpstr>
      <vt:lpstr>Slide 23</vt:lpstr>
      <vt:lpstr>Type of Hypothesis Tests</vt:lpstr>
      <vt:lpstr>test-statistic</vt:lpstr>
      <vt:lpstr>Different Hypothesis Tests</vt:lpstr>
      <vt:lpstr>Steps in Performing a Hypothesis Test</vt:lpstr>
      <vt:lpstr>Unit Contents</vt:lpstr>
      <vt:lpstr>Note</vt:lpstr>
      <vt:lpstr>A test that uses  z-score as a test  statistic is called z-test.</vt:lpstr>
      <vt:lpstr>Z – tests for  Population mean µ of  Large Samples  (Section 6.1)</vt:lpstr>
      <vt:lpstr>Example</vt:lpstr>
      <vt:lpstr>Null Hypothesis</vt:lpstr>
      <vt:lpstr>Alternate Hypothesis</vt:lpstr>
      <vt:lpstr>Slide 35</vt:lpstr>
      <vt:lpstr>Null Distribution</vt:lpstr>
      <vt:lpstr>P - value</vt:lpstr>
      <vt:lpstr>Result</vt:lpstr>
      <vt:lpstr>P-value</vt:lpstr>
      <vt:lpstr>Low P-value</vt:lpstr>
      <vt:lpstr>How low the P-value should be in  order to reject H0</vt:lpstr>
      <vt:lpstr>Problem 2</vt:lpstr>
      <vt:lpstr>Problem 2 : Solution</vt:lpstr>
      <vt:lpstr>Significance Level</vt:lpstr>
      <vt:lpstr>Statistical Significance</vt:lpstr>
      <vt:lpstr>Conclusion in Hypothesis Test</vt:lpstr>
      <vt:lpstr>Slide 47</vt:lpstr>
      <vt:lpstr>Problem 3</vt:lpstr>
      <vt:lpstr>Problem 3 : Solution</vt:lpstr>
      <vt:lpstr>Problem 4</vt:lpstr>
      <vt:lpstr>Problem 4 : Solution</vt:lpstr>
      <vt:lpstr>Problem 5</vt:lpstr>
      <vt:lpstr>Problem 5 : Solution</vt:lpstr>
      <vt:lpstr>Problem 6</vt:lpstr>
      <vt:lpstr>Problem 6 : Solution</vt:lpstr>
      <vt:lpstr>Problem 7</vt:lpstr>
      <vt:lpstr>Problem 7 : Solution</vt:lpstr>
      <vt:lpstr>Problem 8</vt:lpstr>
      <vt:lpstr>Problem 8 : Solution</vt:lpstr>
      <vt:lpstr>Problem 9</vt:lpstr>
      <vt:lpstr>Problem 9 : Solution</vt:lpstr>
      <vt:lpstr>Problem 10</vt:lpstr>
      <vt:lpstr>Problem 10 : Solution</vt:lpstr>
      <vt:lpstr>Problem 11</vt:lpstr>
      <vt:lpstr>Slide 65</vt:lpstr>
      <vt:lpstr>Problem 12</vt:lpstr>
      <vt:lpstr>Problem 12(a) : Solution</vt:lpstr>
      <vt:lpstr>Problem 12(b) : Solution</vt:lpstr>
      <vt:lpstr>Problem 13</vt:lpstr>
      <vt:lpstr>Problem 13(a) : Solution</vt:lpstr>
      <vt:lpstr>Problem 13(b) : Solution</vt:lpstr>
      <vt:lpstr>Problem 14</vt:lpstr>
      <vt:lpstr>Problem 14(a) : Solution</vt:lpstr>
      <vt:lpstr>Problem 14(b) : Solution</vt:lpstr>
      <vt:lpstr>Fixed – Level Testing</vt:lpstr>
      <vt:lpstr>Fixed – Level Testing</vt:lpstr>
      <vt:lpstr>Summary</vt:lpstr>
      <vt:lpstr>Rejection Region approach for  Hypothesis Test</vt:lpstr>
      <vt:lpstr>Critical Point &amp; Rejection Region</vt:lpstr>
      <vt:lpstr>Problem 1</vt:lpstr>
      <vt:lpstr>Problem 1 : Solution</vt:lpstr>
      <vt:lpstr>Problem 1 : Solution</vt:lpstr>
      <vt:lpstr>Problem 2</vt:lpstr>
      <vt:lpstr>Problem 2(a) : Solution</vt:lpstr>
      <vt:lpstr>Problem 2(b) : Solution without  doing any calculation</vt:lpstr>
      <vt:lpstr>Problem 2(b) : Solution using  Rejection region approach</vt:lpstr>
      <vt:lpstr>Problem 2(b) : Solution using  P-value approach</vt:lpstr>
      <vt:lpstr>Problem 2(c) : Solution using  Rejection region approach</vt:lpstr>
      <vt:lpstr>Problem 2(c) : Solution using  P-value approach</vt:lpstr>
      <vt:lpstr>Problem 2(d)</vt:lpstr>
      <vt:lpstr>Problem 3</vt:lpstr>
      <vt:lpstr>Problem 3</vt:lpstr>
      <vt:lpstr>Problem 3(b) : Solution</vt:lpstr>
      <vt:lpstr>Problem 3(c) : Solution</vt:lpstr>
      <vt:lpstr>Slide 95</vt:lpstr>
      <vt:lpstr>Introduction</vt:lpstr>
      <vt:lpstr>Relationship</vt:lpstr>
      <vt:lpstr>Confidence level and P-values</vt:lpstr>
      <vt:lpstr>Example</vt:lpstr>
      <vt:lpstr>Problem 1</vt:lpstr>
      <vt:lpstr>Problem 1 : Solution</vt:lpstr>
      <vt:lpstr>Problem 2</vt:lpstr>
      <vt:lpstr>Problem 2 : Solution</vt:lpstr>
      <vt:lpstr>Problem 3</vt:lpstr>
      <vt:lpstr>Problem 3 : Solution</vt:lpstr>
      <vt:lpstr>Statistical Significance  vs. Practical Significance</vt:lpstr>
      <vt:lpstr>Statistical Significance Is Not the  Same as Practical Significance</vt:lpstr>
      <vt:lpstr>Example</vt:lpstr>
      <vt:lpstr>Example :Solution</vt:lpstr>
      <vt:lpstr>Result is Statistically Significant</vt:lpstr>
      <vt:lpstr>Result is not Practically Significant</vt:lpstr>
      <vt:lpstr>Conclusion</vt:lpstr>
      <vt:lpstr>Slide 113</vt:lpstr>
      <vt:lpstr>Introduction</vt:lpstr>
      <vt:lpstr>Null Distribution of</vt:lpstr>
      <vt:lpstr>Z-tests for Difference between Two Population Means of Large  Samples.</vt:lpstr>
      <vt:lpstr>Problem 1</vt:lpstr>
      <vt:lpstr>Problem 1 : Solution</vt:lpstr>
      <vt:lpstr>Problem 1 : Solution</vt:lpstr>
      <vt:lpstr>Problem 2</vt:lpstr>
      <vt:lpstr>Problem 2 : Solution</vt:lpstr>
      <vt:lpstr>Problem 2 : Solution</vt:lpstr>
      <vt:lpstr>Problem 3</vt:lpstr>
      <vt:lpstr>Problem 3 : Solution</vt:lpstr>
      <vt:lpstr>Problem 3 : Solution</vt:lpstr>
      <vt:lpstr>Problem 4</vt:lpstr>
      <vt:lpstr>Problem 4 : Solution</vt:lpstr>
      <vt:lpstr>Problem 5</vt:lpstr>
      <vt:lpstr>Problem 5 : Solution</vt:lpstr>
      <vt:lpstr>Slide 130</vt:lpstr>
      <vt:lpstr>Null distribution of p_hat</vt:lpstr>
      <vt:lpstr>Z-tests for Population Proportions of  Large Samples</vt:lpstr>
      <vt:lpstr>Relationship with Confidence  Intervals for a Proportion</vt:lpstr>
      <vt:lpstr>Problem 1</vt:lpstr>
      <vt:lpstr>Problem 1 : Solution</vt:lpstr>
      <vt:lpstr>Problem 2</vt:lpstr>
      <vt:lpstr>Problem 2 : Solution</vt:lpstr>
      <vt:lpstr>Problem 3</vt:lpstr>
      <vt:lpstr>Problem 3 : Solution</vt:lpstr>
      <vt:lpstr>Problem 4</vt:lpstr>
      <vt:lpstr>Problem 4 : Solution</vt:lpstr>
      <vt:lpstr>Slide 142</vt:lpstr>
      <vt:lpstr>Introduction</vt:lpstr>
      <vt:lpstr>Pooling</vt:lpstr>
      <vt:lpstr>Pooled Proportion</vt:lpstr>
      <vt:lpstr>Null distribution of</vt:lpstr>
      <vt:lpstr>Summary</vt:lpstr>
      <vt:lpstr>Problem 1 - Description</vt:lpstr>
      <vt:lpstr>Problem 1</vt:lpstr>
      <vt:lpstr>Problem 1 - Solution</vt:lpstr>
      <vt:lpstr>Problem 1 - Solution</vt:lpstr>
      <vt:lpstr>Problem 1 - Solution</vt:lpstr>
      <vt:lpstr>Problem 2</vt:lpstr>
      <vt:lpstr>Problem 2 : Solution</vt:lpstr>
      <vt:lpstr>Problem 2 : Solution</vt:lpstr>
      <vt:lpstr>Problem 3</vt:lpstr>
      <vt:lpstr>Problem 3 : Solution</vt:lpstr>
      <vt:lpstr>Problem 3 : Solution</vt:lpstr>
      <vt:lpstr>Problem 4</vt:lpstr>
      <vt:lpstr>Problem 4 : Solution</vt:lpstr>
      <vt:lpstr>Problem 5</vt:lpstr>
      <vt:lpstr>Problem 5 : Solution</vt:lpstr>
      <vt:lpstr>Tests  with Paired Data  (Section 6.8)</vt:lpstr>
      <vt:lpstr>Slide 164</vt:lpstr>
      <vt:lpstr>Slide 165</vt:lpstr>
      <vt:lpstr>Problem 1 : Solution</vt:lpstr>
      <vt:lpstr>Problem 1 : Solution</vt:lpstr>
      <vt:lpstr>Problem 2</vt:lpstr>
      <vt:lpstr>Problem 2 : Solution</vt:lpstr>
      <vt:lpstr>Errors  In Hypothesis  Testing</vt:lpstr>
      <vt:lpstr>Introduction</vt:lpstr>
      <vt:lpstr>Type I error (a "false positive")</vt:lpstr>
      <vt:lpstr>Problem 1</vt:lpstr>
      <vt:lpstr>Problem 1 : Solution</vt:lpstr>
      <vt:lpstr>Type II error (a "false negative")</vt:lpstr>
      <vt:lpstr>Generally</vt:lpstr>
      <vt:lpstr>Example : Spam Filter</vt:lpstr>
      <vt:lpstr>SPAM vs. HAM</vt:lpstr>
      <vt:lpstr>Slide 179</vt:lpstr>
      <vt:lpstr>Slide 180</vt:lpstr>
      <vt:lpstr>Slide 181</vt:lpstr>
      <vt:lpstr>Other Examples</vt:lpstr>
      <vt:lpstr>Example 1</vt:lpstr>
      <vt:lpstr>Example 2</vt:lpstr>
      <vt:lpstr>Slide 185</vt:lpstr>
      <vt:lpstr>Example 3 : Quality Control</vt:lpstr>
      <vt:lpstr>Summary</vt:lpstr>
      <vt:lpstr>Summary</vt:lpstr>
      <vt:lpstr>Problem 2</vt:lpstr>
      <vt:lpstr>Problem 2 : Solution</vt:lpstr>
      <vt:lpstr>Problem 3</vt:lpstr>
      <vt:lpstr>Problem 3 : Solution</vt:lpstr>
      <vt:lpstr>Power of a Test</vt:lpstr>
      <vt:lpstr>Introduction</vt:lpstr>
      <vt:lpstr>Power of a Test</vt:lpstr>
      <vt:lpstr>Computing Power</vt:lpstr>
      <vt:lpstr>Alternate distribution</vt:lpstr>
      <vt:lpstr>How large the power must be for  a test</vt:lpstr>
      <vt:lpstr>Problem 1</vt:lpstr>
      <vt:lpstr>Critical Point</vt:lpstr>
      <vt:lpstr>Computing the power</vt:lpstr>
      <vt:lpstr>Conclusion</vt:lpstr>
      <vt:lpstr>Problem 2</vt:lpstr>
      <vt:lpstr>Critical Point</vt:lpstr>
      <vt:lpstr>Computing the power</vt:lpstr>
      <vt:lpstr>Conclusion</vt:lpstr>
      <vt:lpstr>Slide 207</vt:lpstr>
      <vt:lpstr>Problem 3</vt:lpstr>
      <vt:lpstr>Critical Point</vt:lpstr>
      <vt:lpstr>Power</vt:lpstr>
      <vt:lpstr>Solving for n</vt:lpstr>
      <vt:lpstr>Problem 4</vt:lpstr>
      <vt:lpstr>Null Distribution</vt:lpstr>
      <vt:lpstr>Critical Value</vt:lpstr>
      <vt:lpstr>Alternate Distribution</vt:lpstr>
      <vt:lpstr>Alternate Distribution</vt:lpstr>
      <vt:lpstr>Problem 5</vt:lpstr>
      <vt:lpstr>We can generally ignore the miniscule  region associated with one of the tails</vt:lpstr>
      <vt:lpstr>Setting the critical values equal</vt:lpstr>
      <vt:lpstr>Problem 6 – Part a</vt:lpstr>
      <vt:lpstr>Problem 6 – Part a : Solution</vt:lpstr>
      <vt:lpstr>Problem 6 – Part b</vt:lpstr>
      <vt:lpstr>Problem 6 – Part b : Solution</vt:lpstr>
      <vt:lpstr>Problem 6 – Part c</vt:lpstr>
      <vt:lpstr>Problem 6 – Part c : Solution</vt:lpstr>
      <vt:lpstr>Problem 6 – Part d</vt:lpstr>
      <vt:lpstr>Problem 6 – Part d : Solution</vt:lpstr>
      <vt:lpstr>Problem 6 – Part e</vt:lpstr>
      <vt:lpstr>Problem 6 – Part e : Solution</vt:lpstr>
      <vt:lpstr>Factors affecting Power of a test</vt:lpstr>
      <vt:lpstr>H0 : µ ≥ 50, H1: µ &lt; 50, α = 0.05, n =30, σ = 10</vt:lpstr>
      <vt:lpstr>H0 : µ ≥ 50, H1: µ &lt; 50, n =30, σ = 10</vt:lpstr>
      <vt:lpstr>H0 : µ ≥ 50, H1: µ &lt; 50, α = 0.05, σ = 10</vt:lpstr>
      <vt:lpstr>H0 : µ ≥ 50, H1: µ &lt; 50, α = 0.05, n =30</vt:lpstr>
      <vt:lpstr>Problem 7</vt:lpstr>
      <vt:lpstr>Problem 7 : Solution</vt:lpstr>
      <vt:lpstr>Summary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 Science</dc:title>
  <dc:creator>User</dc:creator>
  <cp:lastModifiedBy>Uma Prabha</cp:lastModifiedBy>
  <cp:revision>1</cp:revision>
  <dcterms:created xsi:type="dcterms:W3CDTF">2019-10-19T00:22:02Z</dcterms:created>
  <dcterms:modified xsi:type="dcterms:W3CDTF">2019-10-21T08:14:47Z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2019-10-19T00:00:00Z</vt:filetime>
  </property>
</Properties>
</file>