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4" r:id="rId75"/>
    <p:sldId id="355" r:id="rId76"/>
    <p:sldId id="356" r:id="rId77"/>
    <p:sldId id="361" r:id="rId78"/>
    <p:sldId id="362" r:id="rId79"/>
    <p:sldId id="363" r:id="rId80"/>
    <p:sldId id="364" r:id="rId81"/>
    <p:sldId id="365" r:id="rId82"/>
    <p:sldId id="366" r:id="rId83"/>
    <p:sldId id="368" r:id="rId84"/>
    <p:sldId id="369" r:id="rId85"/>
    <p:sldId id="370" r:id="rId86"/>
    <p:sldId id="429" r:id="rId87"/>
    <p:sldId id="373" r:id="rId88"/>
    <p:sldId id="430" r:id="rId89"/>
    <p:sldId id="431" r:id="rId90"/>
    <p:sldId id="440" r:id="rId91"/>
    <p:sldId id="434" r:id="rId92"/>
    <p:sldId id="435" r:id="rId93"/>
    <p:sldId id="436" r:id="rId94"/>
    <p:sldId id="437" r:id="rId95"/>
    <p:sldId id="438" r:id="rId96"/>
    <p:sldId id="441" r:id="rId97"/>
    <p:sldId id="427" r:id="rId98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36A5-FF40-4293-894A-0D40E0A0EF40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8DBC6-C09F-43C5-B85C-7CCA48879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1695" y="554990"/>
            <a:ext cx="582040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64A3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22C-D05E-491C-BFEC-EAC23A265489}" type="datetime1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64A3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D95D-D9A0-4D59-988A-2E759091628C}" type="datetime1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64A3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792D-4A55-4922-8C97-9E27F5BD045B}" type="datetime1">
              <a:rPr lang="en-US" smtClean="0"/>
              <a:pPr/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64A3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15A3-F242-4CB0-A5A7-1EB6F7351698}" type="datetime1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8E0A-1105-4256-85AF-63DE64EE7E59}" type="datetime1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709" y="242569"/>
            <a:ext cx="888238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64A3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480" y="1725930"/>
            <a:ext cx="9006839" cy="441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9750" y="6876090"/>
            <a:ext cx="13881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6AF7-6669-42AF-AA35-59B901FD5B0E}" type="datetime1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0500" y="2178050"/>
            <a:ext cx="7696200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solidFill>
                  <a:srgbClr val="3364A3"/>
                </a:solidFill>
                <a:latin typeface="DejaVu Sans"/>
                <a:cs typeface="DejaVu Sans"/>
              </a:rPr>
              <a:t>Unit </a:t>
            </a:r>
            <a:r>
              <a:rPr sz="3600" b="1" spc="-25" smtClean="0">
                <a:solidFill>
                  <a:srgbClr val="3364A3"/>
                </a:solidFill>
                <a:latin typeface="DejaVu Sans"/>
                <a:cs typeface="DejaVu Sans"/>
              </a:rPr>
              <a:t>5</a:t>
            </a:r>
            <a:r>
              <a:rPr sz="3600" b="1" spc="-5" smtClean="0">
                <a:solidFill>
                  <a:srgbClr val="3364A3"/>
                </a:solidFill>
                <a:latin typeface="DejaVu Sans"/>
                <a:cs typeface="DejaVu Sans"/>
              </a:rPr>
              <a:t> </a:t>
            </a:r>
            <a:r>
              <a:rPr sz="3600" b="1" dirty="0">
                <a:solidFill>
                  <a:srgbClr val="3364A3"/>
                </a:solidFill>
                <a:latin typeface="DejaVu Sans"/>
                <a:cs typeface="DejaVu Sans"/>
              </a:rPr>
              <a:t>– </a:t>
            </a:r>
            <a:r>
              <a:rPr sz="3600" b="1" spc="-10">
                <a:solidFill>
                  <a:srgbClr val="3364A3"/>
                </a:solidFill>
                <a:latin typeface="DejaVu Sans"/>
                <a:cs typeface="DejaVu Sans"/>
              </a:rPr>
              <a:t>Correlation  </a:t>
            </a:r>
            <a:endParaRPr lang="en-US" sz="3600" b="1" spc="-10" dirty="0" smtClean="0">
              <a:solidFill>
                <a:srgbClr val="3364A3"/>
              </a:solidFill>
              <a:latin typeface="DejaVu Sans"/>
              <a:cs typeface="DejaVu Sans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5" smtClean="0">
                <a:solidFill>
                  <a:srgbClr val="3364A3"/>
                </a:solidFill>
                <a:latin typeface="DejaVu Sans"/>
                <a:cs typeface="DejaVu Sans"/>
              </a:rPr>
              <a:t>and </a:t>
            </a:r>
            <a:endParaRPr lang="en-US" sz="3600" b="1" spc="-5" dirty="0" smtClean="0">
              <a:solidFill>
                <a:srgbClr val="3364A3"/>
              </a:solidFill>
              <a:latin typeface="DejaVu Sans"/>
              <a:cs typeface="DejaVu Sans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5" smtClean="0">
                <a:solidFill>
                  <a:srgbClr val="3364A3"/>
                </a:solidFill>
                <a:latin typeface="DejaVu Sans"/>
                <a:cs typeface="DejaVu Sans"/>
              </a:rPr>
              <a:t>Simple </a:t>
            </a:r>
            <a:r>
              <a:rPr sz="3600" b="1" spc="-5" dirty="0">
                <a:solidFill>
                  <a:srgbClr val="3364A3"/>
                </a:solidFill>
                <a:latin typeface="DejaVu Sans"/>
                <a:cs typeface="DejaVu Sans"/>
              </a:rPr>
              <a:t>Linear</a:t>
            </a:r>
            <a:r>
              <a:rPr sz="3600" b="1" spc="-85" dirty="0">
                <a:solidFill>
                  <a:srgbClr val="3364A3"/>
                </a:solidFill>
                <a:latin typeface="DejaVu Sans"/>
                <a:cs typeface="DejaVu Sans"/>
              </a:rPr>
              <a:t> </a:t>
            </a:r>
            <a:r>
              <a:rPr sz="3600" b="1" spc="-5" dirty="0">
                <a:solidFill>
                  <a:srgbClr val="3364A3"/>
                </a:solidFill>
                <a:latin typeface="DejaVu Sans"/>
                <a:cs typeface="DejaVu Sans"/>
              </a:rPr>
              <a:t>Regression</a:t>
            </a:r>
            <a:endParaRPr sz="36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009" y="1666240"/>
            <a:ext cx="9081135" cy="32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0"/>
              </a:lnSpc>
              <a:spcBef>
                <a:spcPts val="100"/>
              </a:spcBef>
            </a:pPr>
            <a:r>
              <a:rPr sz="4400" b="1" u="heavy" spc="-1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Note:</a:t>
            </a:r>
            <a:endParaRPr sz="4400">
              <a:latin typeface="Liberation Sans"/>
              <a:cs typeface="Liberation Sans"/>
            </a:endParaRPr>
          </a:p>
          <a:p>
            <a:pPr marL="12700" marR="5080">
              <a:lnSpc>
                <a:spcPts val="4930"/>
              </a:lnSpc>
              <a:spcBef>
                <a:spcPts val="285"/>
              </a:spcBef>
              <a:tabLst>
                <a:tab pos="4412615" algn="l"/>
              </a:tabLst>
            </a:pP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The methods 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described 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here work  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only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when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 there	exists </a:t>
            </a:r>
            <a:r>
              <a:rPr sz="4400" b="1" dirty="0">
                <a:solidFill>
                  <a:srgbClr val="3364A3"/>
                </a:solidFill>
                <a:latin typeface="Liberation Sans"/>
                <a:cs typeface="Liberation Sans"/>
              </a:rPr>
              <a:t>a 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linear  relationships 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between bivariate  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data.</a:t>
            </a:r>
            <a:endParaRPr sz="4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570" y="2625090"/>
            <a:ext cx="44926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/>
              <a:t>Correlation</a:t>
            </a:r>
            <a:endParaRPr sz="6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554990"/>
            <a:ext cx="3005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Correlation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9119" y="184022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14960" marR="5080">
              <a:lnSpc>
                <a:spcPct val="93500"/>
              </a:lnSpc>
              <a:spcBef>
                <a:spcPts val="290"/>
              </a:spcBef>
            </a:pPr>
            <a:r>
              <a:rPr sz="2600" b="1" spc="-5" dirty="0">
                <a:latin typeface="Liberation Sans"/>
                <a:cs typeface="Liberation Sans"/>
              </a:rPr>
              <a:t>Correlation </a:t>
            </a:r>
            <a:r>
              <a:rPr sz="2600" spc="-10" dirty="0"/>
              <a:t>is </a:t>
            </a:r>
            <a:r>
              <a:rPr sz="2600" dirty="0"/>
              <a:t>any </a:t>
            </a:r>
            <a:r>
              <a:rPr sz="2600" spc="-5" dirty="0"/>
              <a:t>of </a:t>
            </a:r>
            <a:r>
              <a:rPr sz="2600" spc="-10" dirty="0"/>
              <a:t>a </a:t>
            </a:r>
            <a:r>
              <a:rPr sz="2600" spc="-5" dirty="0"/>
              <a:t>broad </a:t>
            </a:r>
            <a:r>
              <a:rPr sz="2600" dirty="0"/>
              <a:t>class of </a:t>
            </a:r>
            <a:r>
              <a:rPr sz="2600" spc="-5" dirty="0"/>
              <a:t>statistical  relationships involving </a:t>
            </a:r>
            <a:r>
              <a:rPr sz="2600" dirty="0"/>
              <a:t>dependence; </a:t>
            </a:r>
            <a:r>
              <a:rPr sz="2600" b="1" dirty="0">
                <a:latin typeface="Liberation Sans"/>
                <a:cs typeface="Liberation Sans"/>
              </a:rPr>
              <a:t>commonly </a:t>
            </a:r>
            <a:r>
              <a:rPr sz="2600" b="1" spc="-5" dirty="0">
                <a:latin typeface="Liberation Sans"/>
                <a:cs typeface="Liberation Sans"/>
              </a:rPr>
              <a:t>refers to  the extent to which two variables </a:t>
            </a:r>
            <a:r>
              <a:rPr sz="2600" b="1" dirty="0">
                <a:latin typeface="Liberation Sans"/>
                <a:cs typeface="Liberation Sans"/>
              </a:rPr>
              <a:t>have </a:t>
            </a:r>
            <a:r>
              <a:rPr sz="2600" b="1" spc="-10" dirty="0">
                <a:latin typeface="Liberation Sans"/>
                <a:cs typeface="Liberation Sans"/>
              </a:rPr>
              <a:t>a </a:t>
            </a:r>
            <a:r>
              <a:rPr sz="2600" b="1" spc="-5" dirty="0">
                <a:latin typeface="Liberation Sans"/>
                <a:cs typeface="Liberation Sans"/>
              </a:rPr>
              <a:t>linear  relationship </a:t>
            </a:r>
            <a:r>
              <a:rPr sz="2600" b="1" spc="-10" dirty="0">
                <a:latin typeface="Liberation Sans"/>
                <a:cs typeface="Liberation Sans"/>
              </a:rPr>
              <a:t>with </a:t>
            </a:r>
            <a:r>
              <a:rPr sz="2600" b="1" spc="-5" dirty="0">
                <a:latin typeface="Liberation Sans"/>
                <a:cs typeface="Liberation Sans"/>
              </a:rPr>
              <a:t>each other (or related </a:t>
            </a:r>
            <a:r>
              <a:rPr sz="2600" b="1" spc="-10" dirty="0">
                <a:latin typeface="Liberation Sans"/>
                <a:cs typeface="Liberation Sans"/>
              </a:rPr>
              <a:t>to </a:t>
            </a:r>
            <a:r>
              <a:rPr sz="2600" b="1" dirty="0">
                <a:latin typeface="Liberation Sans"/>
                <a:cs typeface="Liberation Sans"/>
              </a:rPr>
              <a:t>each</a:t>
            </a:r>
            <a:r>
              <a:rPr sz="2600" b="1" spc="110" dirty="0">
                <a:latin typeface="Liberation Sans"/>
                <a:cs typeface="Liberation Sans"/>
              </a:rPr>
              <a:t> </a:t>
            </a:r>
            <a:r>
              <a:rPr sz="2600" b="1" spc="-5" dirty="0">
                <a:latin typeface="Liberation Sans"/>
                <a:cs typeface="Liberation Sans"/>
              </a:rPr>
              <a:t>other).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19" y="398399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3870960"/>
            <a:ext cx="8386445" cy="791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020"/>
              </a:lnSpc>
              <a:spcBef>
                <a:spcPts val="90"/>
              </a:spcBef>
            </a:pPr>
            <a:r>
              <a:rPr sz="2600" spc="-5" dirty="0">
                <a:latin typeface="Liberation Sans"/>
                <a:cs typeface="Liberation Sans"/>
              </a:rPr>
              <a:t>Correlations are useful </a:t>
            </a:r>
            <a:r>
              <a:rPr sz="2600" dirty="0">
                <a:latin typeface="Liberation Sans"/>
                <a:cs typeface="Liberation Sans"/>
              </a:rPr>
              <a:t>because </a:t>
            </a:r>
            <a:r>
              <a:rPr sz="2600" spc="-5" dirty="0">
                <a:latin typeface="Liberation Sans"/>
                <a:cs typeface="Liberation Sans"/>
              </a:rPr>
              <a:t>they can indicate</a:t>
            </a:r>
            <a:r>
              <a:rPr sz="2600" spc="40" dirty="0">
                <a:latin typeface="Liberation Sans"/>
                <a:cs typeface="Liberation Sans"/>
              </a:rPr>
              <a:t> </a:t>
            </a:r>
            <a:r>
              <a:rPr sz="2600" spc="-10" dirty="0">
                <a:latin typeface="Liberation Sans"/>
                <a:cs typeface="Liberation Sans"/>
              </a:rPr>
              <a:t>a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ts val="3020"/>
              </a:lnSpc>
            </a:pPr>
            <a:r>
              <a:rPr sz="2600" b="1" spc="-5" dirty="0">
                <a:latin typeface="Liberation Sans"/>
                <a:cs typeface="Liberation Sans"/>
              </a:rPr>
              <a:t>predictive relationship </a:t>
            </a:r>
            <a:r>
              <a:rPr sz="2600" spc="-5" dirty="0">
                <a:latin typeface="Liberation Sans"/>
                <a:cs typeface="Liberation Sans"/>
              </a:rPr>
              <a:t>that can </a:t>
            </a:r>
            <a:r>
              <a:rPr sz="2600" dirty="0">
                <a:latin typeface="Liberation Sans"/>
                <a:cs typeface="Liberation Sans"/>
              </a:rPr>
              <a:t>be </a:t>
            </a:r>
            <a:r>
              <a:rPr sz="2600" spc="-5" dirty="0">
                <a:latin typeface="Liberation Sans"/>
                <a:cs typeface="Liberation Sans"/>
              </a:rPr>
              <a:t>exploited </a:t>
            </a:r>
            <a:r>
              <a:rPr sz="2600" spc="-10" dirty="0">
                <a:latin typeface="Liberation Sans"/>
                <a:cs typeface="Liberation Sans"/>
              </a:rPr>
              <a:t>in</a:t>
            </a:r>
            <a:r>
              <a:rPr sz="2600" spc="14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practice.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19" y="53873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5274309"/>
            <a:ext cx="8557895" cy="7912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350"/>
              </a:spcBef>
            </a:pPr>
            <a:r>
              <a:rPr sz="2600" dirty="0">
                <a:latin typeface="Liberation Sans"/>
                <a:cs typeface="Liberation Sans"/>
              </a:rPr>
              <a:t>There </a:t>
            </a:r>
            <a:r>
              <a:rPr sz="2600" spc="-5" dirty="0">
                <a:latin typeface="Liberation Sans"/>
                <a:cs typeface="Liberation Sans"/>
              </a:rPr>
              <a:t>are several correlation </a:t>
            </a:r>
            <a:r>
              <a:rPr sz="2600" spc="-10" dirty="0">
                <a:latin typeface="Liberation Sans"/>
                <a:cs typeface="Liberation Sans"/>
              </a:rPr>
              <a:t>coefficients </a:t>
            </a:r>
            <a:r>
              <a:rPr sz="2600" spc="-5" dirty="0">
                <a:latin typeface="Liberation Sans"/>
                <a:cs typeface="Liberation Sans"/>
              </a:rPr>
              <a:t>that </a:t>
            </a:r>
            <a:r>
              <a:rPr sz="2600" dirty="0">
                <a:latin typeface="Liberation Sans"/>
                <a:cs typeface="Liberation Sans"/>
              </a:rPr>
              <a:t>measure </a:t>
            </a:r>
            <a:r>
              <a:rPr sz="2600" spc="-5" dirty="0">
                <a:latin typeface="Liberation Sans"/>
                <a:cs typeface="Liberation Sans"/>
              </a:rPr>
              <a:t>the  </a:t>
            </a:r>
            <a:r>
              <a:rPr sz="2600" dirty="0">
                <a:latin typeface="Liberation Sans"/>
                <a:cs typeface="Liberation Sans"/>
              </a:rPr>
              <a:t>degree </a:t>
            </a:r>
            <a:r>
              <a:rPr sz="2600" spc="-5" dirty="0">
                <a:latin typeface="Liberation Sans"/>
                <a:cs typeface="Liberation Sans"/>
              </a:rPr>
              <a:t>of</a:t>
            </a:r>
            <a:r>
              <a:rPr sz="2600" spc="-15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correlation.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554990"/>
            <a:ext cx="8660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Pearson's </a:t>
            </a:r>
            <a:r>
              <a:rPr sz="4400" spc="-10" dirty="0"/>
              <a:t>correlation</a:t>
            </a:r>
            <a:r>
              <a:rPr sz="4400" spc="-20" dirty="0"/>
              <a:t> </a:t>
            </a:r>
            <a:r>
              <a:rPr sz="4400" spc="-5" dirty="0"/>
              <a:t>coefficient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9119" y="184022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727200"/>
            <a:ext cx="8119745" cy="7912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350"/>
              </a:spcBef>
            </a:pPr>
            <a:r>
              <a:rPr sz="2600" spc="-5" dirty="0">
                <a:latin typeface="Liberation Sans"/>
                <a:cs typeface="Liberation Sans"/>
              </a:rPr>
              <a:t>Correlation </a:t>
            </a:r>
            <a:r>
              <a:rPr sz="2600" spc="-10" dirty="0">
                <a:latin typeface="Liberation Sans"/>
                <a:cs typeface="Liberation Sans"/>
              </a:rPr>
              <a:t>coefficient </a:t>
            </a:r>
            <a:r>
              <a:rPr sz="2600" spc="-5" dirty="0">
                <a:latin typeface="Liberation Sans"/>
                <a:cs typeface="Liberation Sans"/>
              </a:rPr>
              <a:t>detects only linear </a:t>
            </a:r>
            <a:r>
              <a:rPr sz="2600" dirty="0">
                <a:latin typeface="Liberation Sans"/>
                <a:cs typeface="Liberation Sans"/>
              </a:rPr>
              <a:t>dependencies  between </a:t>
            </a:r>
            <a:r>
              <a:rPr sz="2600" spc="-10" dirty="0">
                <a:latin typeface="Liberation Sans"/>
                <a:cs typeface="Liberation Sans"/>
              </a:rPr>
              <a:t>two</a:t>
            </a:r>
            <a:r>
              <a:rPr sz="2600" spc="-5" dirty="0">
                <a:latin typeface="Liberation Sans"/>
                <a:cs typeface="Liberation Sans"/>
              </a:rPr>
              <a:t> variables.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19" y="324357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1449" rIns="0" bIns="0" rtlCol="0">
            <a:spAutoFit/>
          </a:bodyPr>
          <a:lstStyle/>
          <a:p>
            <a:pPr marL="314960" marR="5080">
              <a:lnSpc>
                <a:spcPct val="93500"/>
              </a:lnSpc>
              <a:spcBef>
                <a:spcPts val="290"/>
              </a:spcBef>
            </a:pPr>
            <a:r>
              <a:rPr sz="2600" dirty="0"/>
              <a:t>The </a:t>
            </a:r>
            <a:r>
              <a:rPr sz="2600" spc="-5" dirty="0"/>
              <a:t>most familiar measure of </a:t>
            </a:r>
            <a:r>
              <a:rPr sz="2600" dirty="0"/>
              <a:t>dependence between </a:t>
            </a:r>
            <a:r>
              <a:rPr sz="2600" spc="-10" dirty="0"/>
              <a:t>two  </a:t>
            </a:r>
            <a:r>
              <a:rPr sz="2600" spc="-5" dirty="0"/>
              <a:t>quantities is the </a:t>
            </a:r>
            <a:r>
              <a:rPr sz="2600" dirty="0"/>
              <a:t>Pearson product-moment </a:t>
            </a:r>
            <a:r>
              <a:rPr sz="2600" spc="-5" dirty="0"/>
              <a:t>correlation  </a:t>
            </a:r>
            <a:r>
              <a:rPr sz="2600" spc="-10" dirty="0"/>
              <a:t>coefficient, </a:t>
            </a:r>
            <a:r>
              <a:rPr sz="2600" dirty="0"/>
              <a:t>or </a:t>
            </a:r>
            <a:r>
              <a:rPr sz="2600" spc="-5" dirty="0"/>
              <a:t>"Pearson's correlation </a:t>
            </a:r>
            <a:r>
              <a:rPr sz="2600" spc="-10" dirty="0"/>
              <a:t>coefficient", </a:t>
            </a:r>
            <a:r>
              <a:rPr sz="2600" dirty="0"/>
              <a:t>commonly  </a:t>
            </a:r>
            <a:r>
              <a:rPr sz="2600" spc="-5" dirty="0"/>
              <a:t>called simply </a:t>
            </a:r>
            <a:r>
              <a:rPr sz="2600" spc="5" dirty="0"/>
              <a:t>"</a:t>
            </a:r>
            <a:r>
              <a:rPr sz="2600" b="1" spc="5" dirty="0">
                <a:latin typeface="Liberation Sans"/>
                <a:cs typeface="Liberation Sans"/>
              </a:rPr>
              <a:t>the </a:t>
            </a:r>
            <a:r>
              <a:rPr sz="2600" b="1" spc="-5" dirty="0">
                <a:latin typeface="Liberation Sans"/>
                <a:cs typeface="Liberation Sans"/>
              </a:rPr>
              <a:t>correlation</a:t>
            </a:r>
            <a:r>
              <a:rPr sz="2600" b="1" spc="10" dirty="0">
                <a:latin typeface="Liberation Sans"/>
                <a:cs typeface="Liberation Sans"/>
              </a:rPr>
              <a:t> </a:t>
            </a:r>
            <a:r>
              <a:rPr sz="2600" b="1" spc="-5" dirty="0">
                <a:latin typeface="Liberation Sans"/>
                <a:cs typeface="Liberation Sans"/>
              </a:rPr>
              <a:t>coefficient".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19" y="53873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5274309"/>
            <a:ext cx="7928609" cy="7912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350"/>
              </a:spcBef>
            </a:pPr>
            <a:r>
              <a:rPr sz="2600" spc="-10" dirty="0">
                <a:latin typeface="Liberation Sans"/>
                <a:cs typeface="Liberation Sans"/>
              </a:rPr>
              <a:t>If </a:t>
            </a:r>
            <a:r>
              <a:rPr sz="2600" spc="-5" dirty="0">
                <a:latin typeface="Liberation Sans"/>
                <a:cs typeface="Liberation Sans"/>
              </a:rPr>
              <a:t>the variables are independent, Pearson's correlation  </a:t>
            </a:r>
            <a:r>
              <a:rPr sz="2600" spc="-10" dirty="0">
                <a:latin typeface="Liberation Sans"/>
                <a:cs typeface="Liberation Sans"/>
              </a:rPr>
              <a:t>coefficient </a:t>
            </a:r>
            <a:r>
              <a:rPr sz="2600" spc="-5" dirty="0">
                <a:latin typeface="Liberation Sans"/>
                <a:cs typeface="Liberation Sans"/>
              </a:rPr>
              <a:t>is</a:t>
            </a:r>
            <a:r>
              <a:rPr sz="260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0.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390" y="654050"/>
            <a:ext cx="8903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Population </a:t>
            </a:r>
            <a:r>
              <a:rPr sz="3200" dirty="0"/>
              <a:t>Pearson </a:t>
            </a:r>
            <a:r>
              <a:rPr sz="3200" spc="-5" dirty="0"/>
              <a:t>correlation coefficient </a:t>
            </a:r>
            <a:r>
              <a:rPr sz="3200" dirty="0"/>
              <a:t>–</a:t>
            </a:r>
            <a:r>
              <a:rPr sz="3200" spc="-25" dirty="0"/>
              <a:t> </a:t>
            </a:r>
            <a:r>
              <a:rPr sz="3200" dirty="0"/>
              <a:t>ρ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58800" y="1545589"/>
            <a:ext cx="9131300" cy="46926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2390" marR="5080">
              <a:lnSpc>
                <a:spcPct val="95400"/>
              </a:lnSpc>
              <a:spcBef>
                <a:spcPts val="260"/>
              </a:spcBef>
              <a:tabLst>
                <a:tab pos="8383270" algn="l"/>
              </a:tabLst>
            </a:pPr>
            <a:r>
              <a:rPr sz="2400" spc="15" dirty="0">
                <a:latin typeface="Liberation Sans"/>
                <a:cs typeface="Liberation Sans"/>
              </a:rPr>
              <a:t>For a </a:t>
            </a:r>
            <a:r>
              <a:rPr sz="2400" spc="10" dirty="0">
                <a:latin typeface="Liberation Sans"/>
                <a:cs typeface="Liberation Sans"/>
              </a:rPr>
              <a:t>population, </a:t>
            </a:r>
            <a:r>
              <a:rPr sz="2400" spc="15" dirty="0">
                <a:latin typeface="Liberation Sans"/>
                <a:cs typeface="Liberation Sans"/>
              </a:rPr>
              <a:t>Pearson's </a:t>
            </a:r>
            <a:r>
              <a:rPr sz="2400" spc="10" dirty="0">
                <a:latin typeface="Liberation Sans"/>
                <a:cs typeface="Liberation Sans"/>
              </a:rPr>
              <a:t>correlation </a:t>
            </a:r>
            <a:r>
              <a:rPr sz="2400" spc="5" dirty="0">
                <a:latin typeface="Liberation Sans"/>
                <a:cs typeface="Liberation Sans"/>
              </a:rPr>
              <a:t>coefficient </a:t>
            </a:r>
            <a:r>
              <a:rPr sz="2400" spc="20" dirty="0">
                <a:latin typeface="Liberation Sans"/>
                <a:cs typeface="Liberation Sans"/>
              </a:rPr>
              <a:t>when </a:t>
            </a:r>
            <a:r>
              <a:rPr sz="2400" spc="10" dirty="0">
                <a:latin typeface="Liberation Sans"/>
                <a:cs typeface="Liberation Sans"/>
              </a:rPr>
              <a:t>applied </a:t>
            </a:r>
            <a:r>
              <a:rPr sz="2400" spc="15" dirty="0">
                <a:latin typeface="Liberation Sans"/>
                <a:cs typeface="Liberation Sans"/>
              </a:rPr>
              <a:t>to  a </a:t>
            </a:r>
            <a:r>
              <a:rPr sz="2400" spc="10" dirty="0">
                <a:latin typeface="Liberation Sans"/>
                <a:cs typeface="Liberation Sans"/>
              </a:rPr>
              <a:t>population </a:t>
            </a:r>
            <a:r>
              <a:rPr sz="2400" spc="5" dirty="0">
                <a:latin typeface="Liberation Sans"/>
                <a:cs typeface="Liberation Sans"/>
              </a:rPr>
              <a:t>is </a:t>
            </a:r>
            <a:r>
              <a:rPr sz="2400" spc="20" dirty="0">
                <a:latin typeface="Liberation Sans"/>
                <a:cs typeface="Liberation Sans"/>
              </a:rPr>
              <a:t>commonly </a:t>
            </a:r>
            <a:r>
              <a:rPr sz="2400" spc="15" dirty="0">
                <a:latin typeface="Liberation Sans"/>
                <a:cs typeface="Liberation Sans"/>
              </a:rPr>
              <a:t>represented by the </a:t>
            </a:r>
            <a:r>
              <a:rPr sz="2400" spc="20" dirty="0">
                <a:latin typeface="Liberation Sans"/>
                <a:cs typeface="Liberation Sans"/>
              </a:rPr>
              <a:t>Greek</a:t>
            </a:r>
            <a:r>
              <a:rPr sz="2400" spc="90" dirty="0">
                <a:latin typeface="Liberation Sans"/>
                <a:cs typeface="Liberation Sans"/>
              </a:rPr>
              <a:t> </a:t>
            </a:r>
            <a:r>
              <a:rPr sz="2400" spc="10" dirty="0">
                <a:latin typeface="Liberation Sans"/>
                <a:cs typeface="Liberation Sans"/>
              </a:rPr>
              <a:t>letter</a:t>
            </a:r>
            <a:r>
              <a:rPr sz="2400" spc="30" dirty="0">
                <a:latin typeface="Liberation Sans"/>
                <a:cs typeface="Liberation Sans"/>
              </a:rPr>
              <a:t> </a:t>
            </a:r>
            <a:r>
              <a:rPr sz="2400" spc="15" dirty="0">
                <a:latin typeface="Liberation Sans"/>
                <a:cs typeface="Liberation Sans"/>
              </a:rPr>
              <a:t>ρ	</a:t>
            </a:r>
            <a:r>
              <a:rPr sz="2400" spc="10" dirty="0">
                <a:latin typeface="Liberation Sans"/>
                <a:cs typeface="Liberation Sans"/>
              </a:rPr>
              <a:t>(rho)  </a:t>
            </a:r>
            <a:r>
              <a:rPr sz="2400" spc="15" dirty="0">
                <a:latin typeface="Liberation Sans"/>
                <a:cs typeface="Liberation Sans"/>
              </a:rPr>
              <a:t>and </a:t>
            </a:r>
            <a:r>
              <a:rPr sz="2400" spc="20" dirty="0">
                <a:latin typeface="Liberation Sans"/>
                <a:cs typeface="Liberation Sans"/>
              </a:rPr>
              <a:t>may </a:t>
            </a:r>
            <a:r>
              <a:rPr sz="2400" spc="15" dirty="0">
                <a:latin typeface="Liberation Sans"/>
                <a:cs typeface="Liberation Sans"/>
              </a:rPr>
              <a:t>be referred </a:t>
            </a:r>
            <a:r>
              <a:rPr sz="2400" spc="10" dirty="0">
                <a:latin typeface="Liberation Sans"/>
                <a:cs typeface="Liberation Sans"/>
              </a:rPr>
              <a:t>to </a:t>
            </a:r>
            <a:r>
              <a:rPr sz="2400" spc="15" dirty="0">
                <a:latin typeface="Liberation Sans"/>
                <a:cs typeface="Liberation Sans"/>
              </a:rPr>
              <a:t>as the </a:t>
            </a:r>
            <a:r>
              <a:rPr sz="2400" spc="10" dirty="0">
                <a:latin typeface="Liberation Sans"/>
                <a:cs typeface="Liberation Sans"/>
              </a:rPr>
              <a:t>population correlation </a:t>
            </a:r>
            <a:r>
              <a:rPr sz="2400" spc="5" dirty="0">
                <a:latin typeface="Liberation Sans"/>
                <a:cs typeface="Liberation Sans"/>
              </a:rPr>
              <a:t>coefficient </a:t>
            </a:r>
            <a:r>
              <a:rPr sz="2400" spc="15" dirty="0">
                <a:latin typeface="Liberation Sans"/>
                <a:cs typeface="Liberation Sans"/>
              </a:rPr>
              <a:t>or  the </a:t>
            </a:r>
            <a:r>
              <a:rPr sz="2400" spc="10" dirty="0">
                <a:latin typeface="Liberation Sans"/>
                <a:cs typeface="Liberation Sans"/>
              </a:rPr>
              <a:t>population </a:t>
            </a:r>
            <a:r>
              <a:rPr sz="2400" spc="15" dirty="0">
                <a:latin typeface="Liberation Sans"/>
                <a:cs typeface="Liberation Sans"/>
              </a:rPr>
              <a:t>Pearson </a:t>
            </a:r>
            <a:r>
              <a:rPr sz="2400" spc="10" dirty="0">
                <a:latin typeface="Liberation Sans"/>
                <a:cs typeface="Liberation Sans"/>
              </a:rPr>
              <a:t>correlation</a:t>
            </a:r>
            <a:r>
              <a:rPr sz="2400" spc="40" dirty="0">
                <a:latin typeface="Liberation Sans"/>
                <a:cs typeface="Liberation Sans"/>
              </a:rPr>
              <a:t> </a:t>
            </a:r>
            <a:r>
              <a:rPr sz="2400" spc="5" dirty="0">
                <a:latin typeface="Liberation Sans"/>
                <a:cs typeface="Liberation Sans"/>
              </a:rPr>
              <a:t>coefficient.</a:t>
            </a:r>
            <a:endParaRPr sz="2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2700" indent="416559">
              <a:lnSpc>
                <a:spcPct val="100000"/>
              </a:lnSpc>
            </a:pPr>
            <a:r>
              <a:rPr sz="32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Sample </a:t>
            </a:r>
            <a:r>
              <a:rPr sz="3200" b="1" dirty="0">
                <a:solidFill>
                  <a:srgbClr val="3364A3"/>
                </a:solidFill>
                <a:latin typeface="Liberation Sans"/>
                <a:cs typeface="Liberation Sans"/>
              </a:rPr>
              <a:t>Pearson </a:t>
            </a:r>
            <a:r>
              <a:rPr sz="32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correlation coefficient </a:t>
            </a:r>
            <a:r>
              <a:rPr sz="3200" b="1" dirty="0">
                <a:solidFill>
                  <a:srgbClr val="3364A3"/>
                </a:solidFill>
                <a:latin typeface="Liberation Sans"/>
                <a:cs typeface="Liberation Sans"/>
              </a:rPr>
              <a:t>–</a:t>
            </a:r>
            <a:r>
              <a:rPr sz="3200" b="1" spc="-1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3200" b="1" dirty="0">
                <a:solidFill>
                  <a:srgbClr val="3364A3"/>
                </a:solidFill>
                <a:latin typeface="Liberation Sans"/>
                <a:cs typeface="Liberation Sans"/>
              </a:rPr>
              <a:t>r</a:t>
            </a:r>
            <a:endParaRPr sz="3200">
              <a:latin typeface="Liberation Sans"/>
              <a:cs typeface="Liberation Sans"/>
            </a:endParaRPr>
          </a:p>
          <a:p>
            <a:pPr marL="12700" marR="603885">
              <a:lnSpc>
                <a:spcPct val="93500"/>
              </a:lnSpc>
              <a:spcBef>
                <a:spcPts val="3195"/>
              </a:spcBef>
            </a:pPr>
            <a:r>
              <a:rPr sz="2600" dirty="0">
                <a:latin typeface="Liberation Sans"/>
                <a:cs typeface="Liberation Sans"/>
              </a:rPr>
              <a:t>Pearson's </a:t>
            </a:r>
            <a:r>
              <a:rPr sz="2600" spc="-5" dirty="0">
                <a:latin typeface="Liberation Sans"/>
                <a:cs typeface="Liberation Sans"/>
              </a:rPr>
              <a:t>correlation </a:t>
            </a:r>
            <a:r>
              <a:rPr sz="2600" spc="-10" dirty="0">
                <a:latin typeface="Liberation Sans"/>
                <a:cs typeface="Liberation Sans"/>
              </a:rPr>
              <a:t>coefficient </a:t>
            </a:r>
            <a:r>
              <a:rPr sz="2600" dirty="0">
                <a:latin typeface="Liberation Sans"/>
                <a:cs typeface="Liberation Sans"/>
              </a:rPr>
              <a:t>when </a:t>
            </a:r>
            <a:r>
              <a:rPr sz="2600" spc="-5" dirty="0">
                <a:latin typeface="Liberation Sans"/>
                <a:cs typeface="Liberation Sans"/>
              </a:rPr>
              <a:t>applied </a:t>
            </a:r>
            <a:r>
              <a:rPr sz="2600" spc="-10" dirty="0">
                <a:latin typeface="Liberation Sans"/>
                <a:cs typeface="Liberation Sans"/>
              </a:rPr>
              <a:t>to a </a:t>
            </a:r>
            <a:r>
              <a:rPr sz="2600" spc="-5" dirty="0">
                <a:latin typeface="Liberation Sans"/>
                <a:cs typeface="Liberation Sans"/>
              </a:rPr>
              <a:t>sample  is commonly represented by the </a:t>
            </a:r>
            <a:r>
              <a:rPr sz="2600" spc="-10" dirty="0">
                <a:latin typeface="Liberation Sans"/>
                <a:cs typeface="Liberation Sans"/>
              </a:rPr>
              <a:t>letter </a:t>
            </a:r>
            <a:r>
              <a:rPr sz="2600" spc="-5" dirty="0">
                <a:latin typeface="Liberation Sans"/>
                <a:cs typeface="Liberation Sans"/>
              </a:rPr>
              <a:t>r </a:t>
            </a:r>
            <a:r>
              <a:rPr sz="2600" dirty="0">
                <a:latin typeface="Liberation Sans"/>
                <a:cs typeface="Liberation Sans"/>
              </a:rPr>
              <a:t>and </a:t>
            </a:r>
            <a:r>
              <a:rPr sz="2600" spc="-5" dirty="0">
                <a:latin typeface="Liberation Sans"/>
                <a:cs typeface="Liberation Sans"/>
              </a:rPr>
              <a:t>may be  referred </a:t>
            </a:r>
            <a:r>
              <a:rPr sz="2600" spc="-10" dirty="0">
                <a:latin typeface="Liberation Sans"/>
                <a:cs typeface="Liberation Sans"/>
              </a:rPr>
              <a:t>to </a:t>
            </a:r>
            <a:r>
              <a:rPr sz="2600" spc="-5" dirty="0">
                <a:latin typeface="Liberation Sans"/>
                <a:cs typeface="Liberation Sans"/>
              </a:rPr>
              <a:t>as the sample correlation </a:t>
            </a:r>
            <a:r>
              <a:rPr sz="2600" spc="-10" dirty="0">
                <a:latin typeface="Liberation Sans"/>
                <a:cs typeface="Liberation Sans"/>
              </a:rPr>
              <a:t>coefficient </a:t>
            </a:r>
            <a:r>
              <a:rPr sz="2600" spc="-5" dirty="0">
                <a:latin typeface="Liberation Sans"/>
                <a:cs typeface="Liberation Sans"/>
              </a:rPr>
              <a:t>or the  sample Pearson correlation</a:t>
            </a:r>
            <a:r>
              <a:rPr sz="2600" spc="30" dirty="0">
                <a:latin typeface="Liberation Sans"/>
                <a:cs typeface="Liberation Sans"/>
              </a:rPr>
              <a:t> </a:t>
            </a:r>
            <a:r>
              <a:rPr sz="2600" spc="-10" dirty="0">
                <a:latin typeface="Liberation Sans"/>
                <a:cs typeface="Liberation Sans"/>
              </a:rPr>
              <a:t>coefficient.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792730" marR="5080" indent="-1943100">
              <a:lnSpc>
                <a:spcPts val="4930"/>
              </a:lnSpc>
              <a:spcBef>
                <a:spcPts val="555"/>
              </a:spcBef>
            </a:pPr>
            <a:r>
              <a:rPr sz="4400" spc="-5" dirty="0"/>
              <a:t>Sample Pearson correlation  coefficient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dirty="0"/>
              <a:t>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99947" y="2283296"/>
            <a:ext cx="6537298" cy="116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9530" y="4855209"/>
            <a:ext cx="7524750" cy="1247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190" y="3790950"/>
            <a:ext cx="39547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2175" algn="l"/>
              </a:tabLst>
            </a:pPr>
            <a:r>
              <a:rPr sz="3200" dirty="0">
                <a:latin typeface="Liberation Sans"/>
                <a:cs typeface="Liberation Sans"/>
              </a:rPr>
              <a:t>Expanding	</a:t>
            </a:r>
            <a:r>
              <a:rPr sz="3200" spc="15" dirty="0">
                <a:latin typeface="Liberation Sans"/>
                <a:cs typeface="Liberation Sans"/>
              </a:rPr>
              <a:t>s</a:t>
            </a:r>
            <a:r>
              <a:rPr sz="2775" spc="22" baseline="-24024" dirty="0">
                <a:latin typeface="Liberation Sans"/>
                <a:cs typeface="Liberation Sans"/>
              </a:rPr>
              <a:t>x </a:t>
            </a:r>
            <a:r>
              <a:rPr sz="3200" dirty="0">
                <a:latin typeface="Liberation Sans"/>
                <a:cs typeface="Liberation Sans"/>
              </a:rPr>
              <a:t>and </a:t>
            </a:r>
            <a:r>
              <a:rPr sz="3200" spc="10" dirty="0">
                <a:latin typeface="Liberation Sans"/>
                <a:cs typeface="Liberation Sans"/>
              </a:rPr>
              <a:t>s</a:t>
            </a:r>
            <a:r>
              <a:rPr sz="2775" spc="15" baseline="-24024" dirty="0">
                <a:latin typeface="Liberation Sans"/>
                <a:cs typeface="Liberation Sans"/>
              </a:rPr>
              <a:t>y</a:t>
            </a:r>
            <a:r>
              <a:rPr sz="2775" spc="142" baseline="-24024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,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150" y="554990"/>
            <a:ext cx="5638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Computing</a:t>
            </a:r>
            <a:r>
              <a:rPr sz="4400" spc="-100" dirty="0"/>
              <a:t> </a:t>
            </a:r>
            <a:r>
              <a:rPr sz="4400" spc="-5" dirty="0"/>
              <a:t>Formulas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79619" y="3560612"/>
            <a:ext cx="4922037" cy="109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0913" y="1862520"/>
            <a:ext cx="4511867" cy="1029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8051" y="5222784"/>
            <a:ext cx="6455998" cy="1154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7250" y="2067559"/>
            <a:ext cx="365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Liberation Sans"/>
                <a:cs typeface="Liberation Sans"/>
              </a:rPr>
              <a:t>1</a:t>
            </a:r>
            <a:r>
              <a:rPr sz="3200" dirty="0">
                <a:latin typeface="Liberation Sans"/>
                <a:cs typeface="Liberation Sans"/>
              </a:rPr>
              <a:t>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250" y="3794759"/>
            <a:ext cx="365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Liberation Sans"/>
                <a:cs typeface="Liberation Sans"/>
              </a:rPr>
              <a:t>2</a:t>
            </a:r>
            <a:r>
              <a:rPr sz="3200" dirty="0">
                <a:latin typeface="Liberation Sans"/>
                <a:cs typeface="Liberation Sans"/>
              </a:rPr>
              <a:t>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250" y="5523229"/>
            <a:ext cx="365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Liberation Sans"/>
                <a:cs typeface="Liberation Sans"/>
              </a:rPr>
              <a:t>3</a:t>
            </a:r>
            <a:r>
              <a:rPr sz="3200" dirty="0">
                <a:latin typeface="Liberation Sans"/>
                <a:cs typeface="Liberation Sans"/>
              </a:rPr>
              <a:t>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554990"/>
            <a:ext cx="4486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Points </a:t>
            </a:r>
            <a:r>
              <a:rPr sz="4400" spc="-5" dirty="0"/>
              <a:t>to</a:t>
            </a:r>
            <a:r>
              <a:rPr sz="4400" spc="-85" dirty="0"/>
              <a:t> </a:t>
            </a:r>
            <a:r>
              <a:rPr sz="4400" spc="-5" dirty="0"/>
              <a:t>Ponder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7690" y="18313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690" y="26085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90" y="338582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690" y="429005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559" y="1729739"/>
            <a:ext cx="8688705" cy="3156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474345">
              <a:lnSpc>
                <a:spcPts val="2560"/>
              </a:lnSpc>
              <a:spcBef>
                <a:spcPts val="320"/>
              </a:spcBef>
            </a:pPr>
            <a:r>
              <a:rPr sz="2250" spc="10" dirty="0">
                <a:latin typeface="Liberation Sans"/>
                <a:cs typeface="Liberation Sans"/>
              </a:rPr>
              <a:t>The </a:t>
            </a:r>
            <a:r>
              <a:rPr sz="2250" spc="5" dirty="0">
                <a:latin typeface="Liberation Sans"/>
                <a:cs typeface="Liberation Sans"/>
              </a:rPr>
              <a:t>absolute values of </a:t>
            </a:r>
            <a:r>
              <a:rPr sz="2250" spc="10" dirty="0">
                <a:latin typeface="Liberation Sans"/>
                <a:cs typeface="Liberation Sans"/>
              </a:rPr>
              <a:t>both the sample and population Pearson  </a:t>
            </a:r>
            <a:r>
              <a:rPr sz="2250" spc="5" dirty="0">
                <a:latin typeface="Liberation Sans"/>
                <a:cs typeface="Liberation Sans"/>
              </a:rPr>
              <a:t>correlation coefficients are less </a:t>
            </a:r>
            <a:r>
              <a:rPr sz="2250" spc="10" dirty="0">
                <a:latin typeface="Liberation Sans"/>
                <a:cs typeface="Liberation Sans"/>
              </a:rPr>
              <a:t>than </a:t>
            </a:r>
            <a:r>
              <a:rPr sz="2250" spc="15" dirty="0">
                <a:latin typeface="Liberation Sans"/>
                <a:cs typeface="Liberation Sans"/>
              </a:rPr>
              <a:t>or </a:t>
            </a:r>
            <a:r>
              <a:rPr sz="2250" spc="10" dirty="0">
                <a:latin typeface="Liberation Sans"/>
                <a:cs typeface="Liberation Sans"/>
              </a:rPr>
              <a:t>equal </a:t>
            </a:r>
            <a:r>
              <a:rPr sz="2250" spc="5" dirty="0">
                <a:latin typeface="Liberation Sans"/>
                <a:cs typeface="Liberation Sans"/>
              </a:rPr>
              <a:t>to</a:t>
            </a:r>
            <a:r>
              <a:rPr sz="2250" spc="25" dirty="0">
                <a:latin typeface="Liberation Sans"/>
                <a:cs typeface="Liberation Sans"/>
              </a:rPr>
              <a:t> </a:t>
            </a:r>
            <a:r>
              <a:rPr sz="2250" spc="5" dirty="0">
                <a:latin typeface="Liberation Sans"/>
                <a:cs typeface="Liberation Sans"/>
              </a:rPr>
              <a:t>1.</a:t>
            </a:r>
            <a:endParaRPr sz="2250">
              <a:latin typeface="Liberation Sans"/>
              <a:cs typeface="Liberation Sans"/>
            </a:endParaRPr>
          </a:p>
          <a:p>
            <a:pPr marL="12700" marR="5080">
              <a:lnSpc>
                <a:spcPts val="2560"/>
              </a:lnSpc>
              <a:spcBef>
                <a:spcPts val="1000"/>
              </a:spcBef>
            </a:pPr>
            <a:r>
              <a:rPr sz="2250" spc="5" dirty="0">
                <a:latin typeface="Liberation Sans"/>
                <a:cs typeface="Liberation Sans"/>
              </a:rPr>
              <a:t>Correlations </a:t>
            </a:r>
            <a:r>
              <a:rPr sz="2250" spc="10" dirty="0">
                <a:latin typeface="Liberation Sans"/>
                <a:cs typeface="Liberation Sans"/>
              </a:rPr>
              <a:t>equal </a:t>
            </a:r>
            <a:r>
              <a:rPr sz="2250" spc="5" dirty="0">
                <a:latin typeface="Liberation Sans"/>
                <a:cs typeface="Liberation Sans"/>
              </a:rPr>
              <a:t>to </a:t>
            </a:r>
            <a:r>
              <a:rPr sz="2250" spc="10" dirty="0">
                <a:latin typeface="Liberation Sans"/>
                <a:cs typeface="Liberation Sans"/>
              </a:rPr>
              <a:t>1 </a:t>
            </a:r>
            <a:r>
              <a:rPr sz="2250" spc="5" dirty="0">
                <a:latin typeface="Liberation Sans"/>
                <a:cs typeface="Liberation Sans"/>
              </a:rPr>
              <a:t>or </a:t>
            </a:r>
            <a:r>
              <a:rPr sz="2250" spc="15" dirty="0">
                <a:latin typeface="Liberation Sans"/>
                <a:cs typeface="Liberation Sans"/>
              </a:rPr>
              <a:t>−1 </a:t>
            </a:r>
            <a:r>
              <a:rPr sz="2250" spc="10" dirty="0">
                <a:latin typeface="Liberation Sans"/>
                <a:cs typeface="Liberation Sans"/>
              </a:rPr>
              <a:t>correspond </a:t>
            </a:r>
            <a:r>
              <a:rPr sz="2250" spc="5" dirty="0">
                <a:latin typeface="Liberation Sans"/>
                <a:cs typeface="Liberation Sans"/>
              </a:rPr>
              <a:t>to </a:t>
            </a:r>
            <a:r>
              <a:rPr sz="2250" spc="10" dirty="0">
                <a:latin typeface="Liberation Sans"/>
                <a:cs typeface="Liberation Sans"/>
              </a:rPr>
              <a:t>data </a:t>
            </a:r>
            <a:r>
              <a:rPr sz="2250" spc="5" dirty="0">
                <a:latin typeface="Liberation Sans"/>
                <a:cs typeface="Liberation Sans"/>
              </a:rPr>
              <a:t>points lying </a:t>
            </a:r>
            <a:r>
              <a:rPr sz="2250" spc="10" dirty="0">
                <a:latin typeface="Liberation Sans"/>
                <a:cs typeface="Liberation Sans"/>
              </a:rPr>
              <a:t>exactly  </a:t>
            </a:r>
            <a:r>
              <a:rPr sz="2250" spc="15" dirty="0">
                <a:latin typeface="Liberation Sans"/>
                <a:cs typeface="Liberation Sans"/>
              </a:rPr>
              <a:t>on </a:t>
            </a:r>
            <a:r>
              <a:rPr sz="2250" spc="10" dirty="0">
                <a:latin typeface="Liberation Sans"/>
                <a:cs typeface="Liberation Sans"/>
              </a:rPr>
              <a:t>a</a:t>
            </a:r>
            <a:r>
              <a:rPr sz="2250" dirty="0">
                <a:latin typeface="Liberation Sans"/>
                <a:cs typeface="Liberation Sans"/>
              </a:rPr>
              <a:t> </a:t>
            </a:r>
            <a:r>
              <a:rPr sz="2250" spc="5" dirty="0">
                <a:latin typeface="Liberation Sans"/>
                <a:cs typeface="Liberation Sans"/>
              </a:rPr>
              <a:t>line.</a:t>
            </a:r>
            <a:endParaRPr sz="22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250" spc="10" dirty="0">
                <a:latin typeface="Liberation Sans"/>
                <a:cs typeface="Liberation Sans"/>
              </a:rPr>
              <a:t>The Pearson </a:t>
            </a:r>
            <a:r>
              <a:rPr sz="2250" spc="5" dirty="0">
                <a:latin typeface="Liberation Sans"/>
                <a:cs typeface="Liberation Sans"/>
              </a:rPr>
              <a:t>correlation coefficient is</a:t>
            </a:r>
            <a:r>
              <a:rPr sz="2250" spc="30" dirty="0">
                <a:latin typeface="Liberation Sans"/>
                <a:cs typeface="Liberation Sans"/>
              </a:rPr>
              <a:t> </a:t>
            </a:r>
            <a:r>
              <a:rPr sz="2250" spc="5" dirty="0">
                <a:latin typeface="Liberation Sans"/>
                <a:cs typeface="Liberation Sans"/>
              </a:rPr>
              <a:t>symmetric:</a:t>
            </a:r>
            <a:endParaRPr sz="2250">
              <a:latin typeface="Liberation Sans"/>
              <a:cs typeface="Liberation Sans"/>
            </a:endParaRPr>
          </a:p>
          <a:p>
            <a:pPr marL="3006090">
              <a:lnSpc>
                <a:spcPct val="100000"/>
              </a:lnSpc>
              <a:spcBef>
                <a:spcPts val="869"/>
              </a:spcBef>
            </a:pPr>
            <a:r>
              <a:rPr sz="22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corr(X,Y) =</a:t>
            </a:r>
            <a:r>
              <a:rPr sz="225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250" b="1" spc="-20" dirty="0">
                <a:solidFill>
                  <a:srgbClr val="3364A3"/>
                </a:solidFill>
                <a:latin typeface="Liberation Sans"/>
                <a:cs typeface="Liberation Sans"/>
              </a:rPr>
              <a:t>corr(Y,X)</a:t>
            </a:r>
            <a:endParaRPr sz="2250">
              <a:latin typeface="Liberation Sans"/>
              <a:cs typeface="Liberation Sans"/>
            </a:endParaRPr>
          </a:p>
          <a:p>
            <a:pPr marL="12700" marR="325755">
              <a:lnSpc>
                <a:spcPts val="2560"/>
              </a:lnSpc>
              <a:spcBef>
                <a:spcPts val="1060"/>
              </a:spcBef>
            </a:pPr>
            <a:r>
              <a:rPr sz="2250" spc="5" dirty="0">
                <a:latin typeface="Liberation Sans"/>
                <a:cs typeface="Liberation Sans"/>
              </a:rPr>
              <a:t>Correlation </a:t>
            </a:r>
            <a:r>
              <a:rPr sz="2250" dirty="0">
                <a:latin typeface="Liberation Sans"/>
                <a:cs typeface="Liberation Sans"/>
              </a:rPr>
              <a:t>coefficient </a:t>
            </a:r>
            <a:r>
              <a:rPr sz="2250" spc="5" dirty="0">
                <a:latin typeface="Liberation Sans"/>
                <a:cs typeface="Liberation Sans"/>
              </a:rPr>
              <a:t>is invariant </a:t>
            </a:r>
            <a:r>
              <a:rPr sz="2250" spc="10" dirty="0">
                <a:latin typeface="Liberation Sans"/>
                <a:cs typeface="Liberation Sans"/>
              </a:rPr>
              <a:t>to separate changes </a:t>
            </a:r>
            <a:r>
              <a:rPr sz="2250" spc="5" dirty="0">
                <a:latin typeface="Liberation Sans"/>
                <a:cs typeface="Liberation Sans"/>
              </a:rPr>
              <a:t>in </a:t>
            </a:r>
            <a:r>
              <a:rPr sz="2250" spc="10" dirty="0">
                <a:latin typeface="Liberation Sans"/>
                <a:cs typeface="Liberation Sans"/>
              </a:rPr>
              <a:t>location  </a:t>
            </a:r>
            <a:r>
              <a:rPr sz="2250" spc="15" dirty="0">
                <a:latin typeface="Liberation Sans"/>
                <a:cs typeface="Liberation Sans"/>
              </a:rPr>
              <a:t>and </a:t>
            </a:r>
            <a:r>
              <a:rPr sz="2250" spc="5" dirty="0">
                <a:latin typeface="Liberation Sans"/>
                <a:cs typeface="Liberation Sans"/>
              </a:rPr>
              <a:t>scale in </a:t>
            </a:r>
            <a:r>
              <a:rPr sz="2250" spc="10" dirty="0">
                <a:latin typeface="Liberation Sans"/>
                <a:cs typeface="Liberation Sans"/>
              </a:rPr>
              <a:t>the two</a:t>
            </a:r>
            <a:r>
              <a:rPr sz="2250" spc="35" dirty="0">
                <a:latin typeface="Liberation Sans"/>
                <a:cs typeface="Liberation Sans"/>
              </a:rPr>
              <a:t> </a:t>
            </a:r>
            <a:r>
              <a:rPr sz="2250" spc="5" dirty="0">
                <a:latin typeface="Liberation Sans"/>
                <a:cs typeface="Liberation Sans"/>
              </a:rPr>
              <a:t>variables.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044" y="4929071"/>
            <a:ext cx="8796404" cy="160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969" y="588009"/>
            <a:ext cx="82651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Working </a:t>
            </a:r>
            <a:r>
              <a:rPr sz="4000" spc="-5" dirty="0"/>
              <a:t>of </a:t>
            </a:r>
            <a:r>
              <a:rPr sz="4000" spc="-10" dirty="0"/>
              <a:t>Correlation</a:t>
            </a:r>
            <a:r>
              <a:rPr sz="4000" spc="-15" dirty="0"/>
              <a:t> </a:t>
            </a:r>
            <a:r>
              <a:rPr sz="4000" spc="-10" dirty="0"/>
              <a:t>Coefficient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5469" y="205105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0" y="1876805"/>
            <a:ext cx="8672830" cy="13271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315"/>
              </a:spcBef>
            </a:pPr>
            <a:r>
              <a:rPr sz="2800" spc="-10" dirty="0">
                <a:latin typeface="Liberation Sans"/>
                <a:cs typeface="Liberation Sans"/>
              </a:rPr>
              <a:t>The </a:t>
            </a:r>
            <a:r>
              <a:rPr sz="2800" spc="-5" dirty="0">
                <a:latin typeface="Liberation Sans"/>
                <a:cs typeface="Liberation Sans"/>
              </a:rPr>
              <a:t>correlation </a:t>
            </a:r>
            <a:r>
              <a:rPr sz="2800" spc="-10" dirty="0">
                <a:latin typeface="Liberation Sans"/>
                <a:cs typeface="Liberation Sans"/>
              </a:rPr>
              <a:t>coefficient </a:t>
            </a:r>
            <a:r>
              <a:rPr sz="2800" spc="-5" dirty="0">
                <a:latin typeface="Liberation Sans"/>
                <a:cs typeface="Liberation Sans"/>
              </a:rPr>
              <a:t>is positive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40" dirty="0">
                <a:latin typeface="Liberation Sans"/>
                <a:cs typeface="Liberation Sans"/>
              </a:rPr>
              <a:t>X</a:t>
            </a:r>
            <a:r>
              <a:rPr sz="2400" spc="60" baseline="-24305" dirty="0">
                <a:latin typeface="Liberation Sans"/>
                <a:cs typeface="Liberation Sans"/>
              </a:rPr>
              <a:t>i </a:t>
            </a: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Y</a:t>
            </a:r>
            <a:r>
              <a:rPr sz="2400" baseline="-24305" dirty="0">
                <a:latin typeface="Liberation Sans"/>
                <a:cs typeface="Liberation Sans"/>
              </a:rPr>
              <a:t>i </a:t>
            </a:r>
            <a:r>
              <a:rPr sz="2800" spc="-5" dirty="0">
                <a:latin typeface="Liberation Sans"/>
                <a:cs typeface="Liberation Sans"/>
              </a:rPr>
              <a:t>tend to  be simultaneously greater than, or simultaneously less  than, their respective</a:t>
            </a:r>
            <a:r>
              <a:rPr sz="2800" spc="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means.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69" y="400939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835145"/>
            <a:ext cx="8415655" cy="92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2800" spc="-10" dirty="0">
                <a:latin typeface="Liberation Sans"/>
                <a:cs typeface="Liberation Sans"/>
              </a:rPr>
              <a:t>The </a:t>
            </a:r>
            <a:r>
              <a:rPr sz="2800" spc="-5" dirty="0">
                <a:latin typeface="Liberation Sans"/>
                <a:cs typeface="Liberation Sans"/>
              </a:rPr>
              <a:t>correlation </a:t>
            </a:r>
            <a:r>
              <a:rPr sz="2800" spc="-10" dirty="0">
                <a:latin typeface="Liberation Sans"/>
                <a:cs typeface="Liberation Sans"/>
              </a:rPr>
              <a:t>coefficient </a:t>
            </a:r>
            <a:r>
              <a:rPr sz="2800" spc="-5" dirty="0">
                <a:latin typeface="Liberation Sans"/>
                <a:cs typeface="Liberation Sans"/>
              </a:rPr>
              <a:t>is negative if </a:t>
            </a:r>
            <a:r>
              <a:rPr sz="2800" spc="40" dirty="0">
                <a:latin typeface="Liberation Sans"/>
                <a:cs typeface="Liberation Sans"/>
              </a:rPr>
              <a:t>X</a:t>
            </a:r>
            <a:r>
              <a:rPr sz="2400" spc="60" baseline="-24305" dirty="0">
                <a:latin typeface="Liberation Sans"/>
                <a:cs typeface="Liberation Sans"/>
              </a:rPr>
              <a:t>i </a:t>
            </a: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Y</a:t>
            </a:r>
            <a:r>
              <a:rPr sz="2400" baseline="-24305" dirty="0">
                <a:latin typeface="Liberation Sans"/>
                <a:cs typeface="Liberation Sans"/>
              </a:rPr>
              <a:t>i </a:t>
            </a:r>
            <a:r>
              <a:rPr sz="2800" spc="-5" dirty="0">
                <a:latin typeface="Liberation Sans"/>
                <a:cs typeface="Liberation Sans"/>
              </a:rPr>
              <a:t>tend  to lie </a:t>
            </a:r>
            <a:r>
              <a:rPr sz="2800" dirty="0">
                <a:latin typeface="Liberation Sans"/>
                <a:cs typeface="Liberation Sans"/>
              </a:rPr>
              <a:t>on </a:t>
            </a:r>
            <a:r>
              <a:rPr sz="2800" spc="-5" dirty="0">
                <a:latin typeface="Liberation Sans"/>
                <a:cs typeface="Liberation Sans"/>
              </a:rPr>
              <a:t>opposite sides of their respective</a:t>
            </a:r>
            <a:r>
              <a:rPr sz="2800" spc="7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means.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387" y="172720"/>
            <a:ext cx="8898226" cy="6645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303530"/>
            <a:ext cx="375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Bivariate</a:t>
            </a:r>
            <a:r>
              <a:rPr sz="4400" spc="-90" dirty="0"/>
              <a:t> </a:t>
            </a:r>
            <a:r>
              <a:rPr sz="4400" spc="-5" dirty="0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44170" y="135382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170" y="287908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70" y="4911090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430" y="1223010"/>
            <a:ext cx="9127490" cy="53765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106680">
              <a:lnSpc>
                <a:spcPts val="3350"/>
              </a:lnSpc>
              <a:spcBef>
                <a:spcPts val="400"/>
              </a:spcBef>
            </a:pPr>
            <a:r>
              <a:rPr sz="2950" spc="5" dirty="0">
                <a:latin typeface="Liberation Sans"/>
                <a:cs typeface="Liberation Sans"/>
              </a:rPr>
              <a:t>Bivariate </a:t>
            </a:r>
            <a:r>
              <a:rPr sz="2950" spc="10" dirty="0">
                <a:latin typeface="Liberation Sans"/>
                <a:cs typeface="Liberation Sans"/>
              </a:rPr>
              <a:t>data </a:t>
            </a:r>
            <a:r>
              <a:rPr sz="2950" spc="5" dirty="0">
                <a:latin typeface="Liberation Sans"/>
                <a:cs typeface="Liberation Sans"/>
              </a:rPr>
              <a:t>is </a:t>
            </a:r>
            <a:r>
              <a:rPr sz="2950" spc="15" dirty="0">
                <a:latin typeface="Liberation Sans"/>
                <a:cs typeface="Liberation Sans"/>
              </a:rPr>
              <a:t>when </a:t>
            </a:r>
            <a:r>
              <a:rPr sz="2950" spc="10" dirty="0">
                <a:latin typeface="Liberation Sans"/>
                <a:cs typeface="Liberation Sans"/>
              </a:rPr>
              <a:t>you are studying </a:t>
            </a:r>
            <a:r>
              <a:rPr sz="2950" spc="15" dirty="0">
                <a:latin typeface="Liberation Sans"/>
                <a:cs typeface="Liberation Sans"/>
              </a:rPr>
              <a:t>two </a:t>
            </a:r>
            <a:r>
              <a:rPr sz="2950" spc="10" dirty="0">
                <a:latin typeface="Liberation Sans"/>
                <a:cs typeface="Liberation Sans"/>
              </a:rPr>
              <a:t>variables.  For</a:t>
            </a:r>
            <a:r>
              <a:rPr sz="2950" spc="-5" dirty="0">
                <a:latin typeface="Liberation Sans"/>
                <a:cs typeface="Liberation Sans"/>
              </a:rPr>
              <a:t> </a:t>
            </a:r>
            <a:r>
              <a:rPr sz="2950" spc="10" dirty="0">
                <a:latin typeface="Liberation Sans"/>
                <a:cs typeface="Liberation Sans"/>
              </a:rPr>
              <a:t>example:</a:t>
            </a:r>
            <a:endParaRPr sz="2950">
              <a:latin typeface="Liberation Sans"/>
              <a:cs typeface="Liberation Sans"/>
            </a:endParaRPr>
          </a:p>
          <a:p>
            <a:pPr marL="414020" indent="-30099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73076"/>
              <a:buFont typeface="Trebuchet MS"/>
              <a:buChar char="–"/>
              <a:tabLst>
                <a:tab pos="413384" algn="l"/>
                <a:tab pos="414020" algn="l"/>
              </a:tabLst>
            </a:pPr>
            <a:r>
              <a:rPr sz="2600" spc="-5" dirty="0">
                <a:solidFill>
                  <a:srgbClr val="3364A3"/>
                </a:solidFill>
                <a:latin typeface="Liberation Sans"/>
                <a:cs typeface="Liberation Sans"/>
              </a:rPr>
              <a:t>Weights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and heights of </a:t>
            </a:r>
            <a:r>
              <a:rPr sz="2600" spc="-5" dirty="0">
                <a:solidFill>
                  <a:srgbClr val="3364A3"/>
                </a:solidFill>
                <a:latin typeface="Liberation Sans"/>
                <a:cs typeface="Liberation Sans"/>
              </a:rPr>
              <a:t>college</a:t>
            </a:r>
            <a:r>
              <a:rPr sz="2600" spc="5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students.</a:t>
            </a:r>
            <a:endParaRPr sz="2600">
              <a:latin typeface="Liberation Sans"/>
              <a:cs typeface="Liberation Sans"/>
            </a:endParaRPr>
          </a:p>
          <a:p>
            <a:pPr marL="12700" marR="150495">
              <a:lnSpc>
                <a:spcPts val="3350"/>
              </a:lnSpc>
              <a:spcBef>
                <a:spcPts val="1130"/>
              </a:spcBef>
            </a:pPr>
            <a:r>
              <a:rPr sz="2950" spc="5" dirty="0">
                <a:latin typeface="Liberation Sans"/>
                <a:cs typeface="Liberation Sans"/>
              </a:rPr>
              <a:t>Bivariate </a:t>
            </a:r>
            <a:r>
              <a:rPr sz="2950" spc="10" dirty="0">
                <a:latin typeface="Liberation Sans"/>
                <a:cs typeface="Liberation Sans"/>
              </a:rPr>
              <a:t>data could also be </a:t>
            </a:r>
            <a:r>
              <a:rPr sz="2950" spc="15" dirty="0">
                <a:latin typeface="Liberation Sans"/>
                <a:cs typeface="Liberation Sans"/>
              </a:rPr>
              <a:t>two </a:t>
            </a:r>
            <a:r>
              <a:rPr sz="2950" spc="10" dirty="0">
                <a:latin typeface="Liberation Sans"/>
                <a:cs typeface="Liberation Sans"/>
              </a:rPr>
              <a:t>sets of </a:t>
            </a:r>
            <a:r>
              <a:rPr sz="2950" spc="5" dirty="0">
                <a:latin typeface="Liberation Sans"/>
                <a:cs typeface="Liberation Sans"/>
              </a:rPr>
              <a:t>items that </a:t>
            </a:r>
            <a:r>
              <a:rPr sz="2950" spc="10" dirty="0">
                <a:latin typeface="Liberation Sans"/>
                <a:cs typeface="Liberation Sans"/>
              </a:rPr>
              <a:t>are  </a:t>
            </a:r>
            <a:r>
              <a:rPr sz="2950" spc="5" dirty="0">
                <a:latin typeface="Liberation Sans"/>
                <a:cs typeface="Liberation Sans"/>
              </a:rPr>
              <a:t>dependent </a:t>
            </a:r>
            <a:r>
              <a:rPr sz="2950" spc="10" dirty="0">
                <a:latin typeface="Liberation Sans"/>
                <a:cs typeface="Liberation Sans"/>
              </a:rPr>
              <a:t>on each </a:t>
            </a:r>
            <a:r>
              <a:rPr sz="2950" spc="-20" dirty="0">
                <a:latin typeface="Liberation Sans"/>
                <a:cs typeface="Liberation Sans"/>
              </a:rPr>
              <a:t>other. </a:t>
            </a:r>
            <a:r>
              <a:rPr sz="2950" spc="10" dirty="0">
                <a:latin typeface="Liberation Sans"/>
                <a:cs typeface="Liberation Sans"/>
              </a:rPr>
              <a:t>For</a:t>
            </a:r>
            <a:r>
              <a:rPr sz="2950" dirty="0">
                <a:latin typeface="Liberation Sans"/>
                <a:cs typeface="Liberation Sans"/>
              </a:rPr>
              <a:t> </a:t>
            </a:r>
            <a:r>
              <a:rPr sz="2950" spc="10" dirty="0">
                <a:latin typeface="Liberation Sans"/>
                <a:cs typeface="Liberation Sans"/>
              </a:rPr>
              <a:t>example:</a:t>
            </a:r>
            <a:endParaRPr sz="2950">
              <a:latin typeface="Liberation Sans"/>
              <a:cs typeface="Liberation Sans"/>
            </a:endParaRPr>
          </a:p>
          <a:p>
            <a:pPr marL="414020" indent="-30099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73076"/>
              <a:buFont typeface="Trebuchet MS"/>
              <a:buChar char="–"/>
              <a:tabLst>
                <a:tab pos="413384" algn="l"/>
                <a:tab pos="414020" algn="l"/>
              </a:tabLst>
            </a:pP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Ice cream sales compared to </a:t>
            </a:r>
            <a:r>
              <a:rPr sz="2600" spc="5" dirty="0">
                <a:solidFill>
                  <a:srgbClr val="3364A3"/>
                </a:solidFill>
                <a:latin typeface="Liberation Sans"/>
                <a:cs typeface="Liberation Sans"/>
              </a:rPr>
              <a:t>the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temperature that</a:t>
            </a:r>
            <a:r>
              <a:rPr sz="2600" spc="8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600" spc="-50" dirty="0">
                <a:solidFill>
                  <a:srgbClr val="3364A3"/>
                </a:solidFill>
                <a:latin typeface="Liberation Sans"/>
                <a:cs typeface="Liberation Sans"/>
              </a:rPr>
              <a:t>day.</a:t>
            </a:r>
            <a:endParaRPr sz="2600">
              <a:latin typeface="Liberation Sans"/>
              <a:cs typeface="Liberation Sans"/>
            </a:endParaRPr>
          </a:p>
          <a:p>
            <a:pPr marL="414020" indent="-300990">
              <a:lnSpc>
                <a:spcPct val="100000"/>
              </a:lnSpc>
              <a:spcBef>
                <a:spcPts val="870"/>
              </a:spcBef>
              <a:buClr>
                <a:srgbClr val="000000"/>
              </a:buClr>
              <a:buSzPct val="73076"/>
              <a:buFont typeface="Trebuchet MS"/>
              <a:buChar char="–"/>
              <a:tabLst>
                <a:tab pos="413384" algn="l"/>
                <a:tab pos="414020" algn="l"/>
              </a:tabLst>
            </a:pPr>
            <a:r>
              <a:rPr sz="2600" spc="-20" dirty="0">
                <a:solidFill>
                  <a:srgbClr val="3364A3"/>
                </a:solidFill>
                <a:latin typeface="Liberation Sans"/>
                <a:cs typeface="Liberation Sans"/>
              </a:rPr>
              <a:t>Traffic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accidents along with </a:t>
            </a:r>
            <a:r>
              <a:rPr sz="2600" spc="5" dirty="0">
                <a:solidFill>
                  <a:srgbClr val="3364A3"/>
                </a:solidFill>
                <a:latin typeface="Liberation Sans"/>
                <a:cs typeface="Liberation Sans"/>
              </a:rPr>
              <a:t>the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weather </a:t>
            </a:r>
            <a:r>
              <a:rPr sz="2600" spc="5" dirty="0">
                <a:solidFill>
                  <a:srgbClr val="3364A3"/>
                </a:solidFill>
                <a:latin typeface="Liberation Sans"/>
                <a:cs typeface="Liberation Sans"/>
              </a:rPr>
              <a:t>on a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particular</a:t>
            </a:r>
            <a:r>
              <a:rPr sz="2600" spc="3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600" spc="-50" dirty="0">
                <a:solidFill>
                  <a:srgbClr val="3364A3"/>
                </a:solidFill>
                <a:latin typeface="Liberation Sans"/>
                <a:cs typeface="Liberation Sans"/>
              </a:rPr>
              <a:t>day.</a:t>
            </a:r>
            <a:endParaRPr sz="2600">
              <a:latin typeface="Liberation Sans"/>
              <a:cs typeface="Liberation Sans"/>
            </a:endParaRPr>
          </a:p>
          <a:p>
            <a:pPr marL="12700" marR="131445">
              <a:lnSpc>
                <a:spcPts val="3350"/>
              </a:lnSpc>
              <a:spcBef>
                <a:spcPts val="1130"/>
              </a:spcBef>
            </a:pPr>
            <a:r>
              <a:rPr sz="2950" spc="5" dirty="0">
                <a:latin typeface="Liberation Sans"/>
                <a:cs typeface="Liberation Sans"/>
              </a:rPr>
              <a:t>Bivariate </a:t>
            </a:r>
            <a:r>
              <a:rPr sz="2950" spc="10" dirty="0">
                <a:latin typeface="Liberation Sans"/>
                <a:cs typeface="Liberation Sans"/>
              </a:rPr>
              <a:t>data has </a:t>
            </a:r>
            <a:r>
              <a:rPr sz="2950" spc="15" dirty="0">
                <a:latin typeface="Liberation Sans"/>
                <a:cs typeface="Liberation Sans"/>
              </a:rPr>
              <a:t>many </a:t>
            </a:r>
            <a:r>
              <a:rPr sz="2950" spc="10" dirty="0">
                <a:latin typeface="Liberation Sans"/>
                <a:cs typeface="Liberation Sans"/>
              </a:rPr>
              <a:t>practical uses </a:t>
            </a:r>
            <a:r>
              <a:rPr sz="2950" spc="5" dirty="0">
                <a:latin typeface="Liberation Sans"/>
                <a:cs typeface="Liberation Sans"/>
              </a:rPr>
              <a:t>in </a:t>
            </a:r>
            <a:r>
              <a:rPr sz="2950" spc="10" dirty="0">
                <a:latin typeface="Liberation Sans"/>
                <a:cs typeface="Liberation Sans"/>
              </a:rPr>
              <a:t>real </a:t>
            </a:r>
            <a:r>
              <a:rPr sz="2950" spc="5" dirty="0">
                <a:latin typeface="Liberation Sans"/>
                <a:cs typeface="Liberation Sans"/>
              </a:rPr>
              <a:t>life. </a:t>
            </a:r>
            <a:r>
              <a:rPr sz="2950" spc="10" dirty="0">
                <a:latin typeface="Liberation Sans"/>
                <a:cs typeface="Liberation Sans"/>
              </a:rPr>
              <a:t>For  example:</a:t>
            </a:r>
            <a:endParaRPr sz="2950">
              <a:latin typeface="Liberation Sans"/>
              <a:cs typeface="Liberation Sans"/>
            </a:endParaRPr>
          </a:p>
          <a:p>
            <a:pPr marL="414020" marR="101600" indent="-300990">
              <a:lnSpc>
                <a:spcPts val="2940"/>
              </a:lnSpc>
              <a:spcBef>
                <a:spcPts val="1305"/>
              </a:spcBef>
              <a:buClr>
                <a:srgbClr val="000000"/>
              </a:buClr>
              <a:buSzPct val="73076"/>
              <a:buFont typeface="Trebuchet MS"/>
              <a:buChar char="–"/>
              <a:tabLst>
                <a:tab pos="413384" algn="l"/>
                <a:tab pos="414020" algn="l"/>
              </a:tabLst>
            </a:pP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It </a:t>
            </a:r>
            <a:r>
              <a:rPr sz="2600" spc="-5" dirty="0">
                <a:solidFill>
                  <a:srgbClr val="3364A3"/>
                </a:solidFill>
                <a:latin typeface="Liberation Sans"/>
                <a:cs typeface="Liberation Sans"/>
              </a:rPr>
              <a:t>is </a:t>
            </a:r>
            <a:r>
              <a:rPr sz="2600" spc="5" dirty="0">
                <a:solidFill>
                  <a:srgbClr val="3364A3"/>
                </a:solidFill>
                <a:latin typeface="Liberation Sans"/>
                <a:cs typeface="Liberation Sans"/>
              </a:rPr>
              <a:t>pretty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useful to be </a:t>
            </a:r>
            <a:r>
              <a:rPr sz="2600" spc="-5" dirty="0">
                <a:solidFill>
                  <a:srgbClr val="3364A3"/>
                </a:solidFill>
                <a:latin typeface="Liberation Sans"/>
                <a:cs typeface="Liberation Sans"/>
              </a:rPr>
              <a:t>able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to predict when </a:t>
            </a:r>
            <a:r>
              <a:rPr sz="2600" spc="5" dirty="0">
                <a:solidFill>
                  <a:srgbClr val="3364A3"/>
                </a:solidFill>
                <a:latin typeface="Liberation Sans"/>
                <a:cs typeface="Liberation Sans"/>
              </a:rPr>
              <a:t>a </a:t>
            </a:r>
            <a:r>
              <a:rPr sz="2600" dirty="0">
                <a:solidFill>
                  <a:srgbClr val="3364A3"/>
                </a:solidFill>
                <a:latin typeface="Liberation Sans"/>
                <a:cs typeface="Liberation Sans"/>
              </a:rPr>
              <a:t>natural event  might</a:t>
            </a:r>
            <a:r>
              <a:rPr sz="2600" spc="1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600" spc="-25" dirty="0">
                <a:solidFill>
                  <a:srgbClr val="3364A3"/>
                </a:solidFill>
                <a:latin typeface="Liberation Sans"/>
                <a:cs typeface="Liberation Sans"/>
              </a:rPr>
              <a:t>occur.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/>
              <a:t>Pr</a:t>
            </a:r>
            <a:r>
              <a:rPr sz="4400" spc="-5" dirty="0"/>
              <a:t>o</a:t>
            </a:r>
            <a:r>
              <a:rPr sz="4400" spc="-10" dirty="0"/>
              <a:t>b</a:t>
            </a:r>
            <a:r>
              <a:rPr sz="4400" spc="5" dirty="0"/>
              <a:t>l</a:t>
            </a:r>
            <a:r>
              <a:rPr sz="4400" spc="-10" dirty="0"/>
              <a:t>e</a:t>
            </a:r>
            <a:r>
              <a:rPr sz="4400" dirty="0"/>
              <a:t>m	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527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46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7510" marR="365125">
              <a:lnSpc>
                <a:spcPts val="3600"/>
              </a:lnSpc>
              <a:spcBef>
                <a:spcPts val="420"/>
              </a:spcBef>
            </a:pPr>
            <a:r>
              <a:rPr dirty="0"/>
              <a:t>An </a:t>
            </a:r>
            <a:r>
              <a:rPr spc="-5" dirty="0"/>
              <a:t>investigator </a:t>
            </a:r>
            <a:r>
              <a:rPr dirty="0"/>
              <a:t>collected </a:t>
            </a:r>
            <a:r>
              <a:rPr spc="-5" dirty="0"/>
              <a:t>data on </a:t>
            </a:r>
            <a:r>
              <a:rPr dirty="0"/>
              <a:t>heights and  weights of </a:t>
            </a:r>
            <a:r>
              <a:rPr spc="-5" dirty="0"/>
              <a:t>college</a:t>
            </a:r>
            <a:r>
              <a:rPr spc="-25" dirty="0"/>
              <a:t> </a:t>
            </a:r>
            <a:r>
              <a:rPr spc="-5" dirty="0"/>
              <a:t>students.</a:t>
            </a:r>
          </a:p>
          <a:p>
            <a:pPr marL="397510" marR="207010">
              <a:lnSpc>
                <a:spcPts val="3600"/>
              </a:lnSpc>
              <a:spcBef>
                <a:spcPts val="1410"/>
              </a:spcBef>
            </a:pPr>
            <a:r>
              <a:rPr spc="-5" dirty="0"/>
              <a:t>The correlation between </a:t>
            </a:r>
            <a:r>
              <a:rPr dirty="0"/>
              <a:t>height and </a:t>
            </a:r>
            <a:r>
              <a:rPr spc="-5" dirty="0"/>
              <a:t>weight for  men </a:t>
            </a:r>
            <a:r>
              <a:rPr dirty="0"/>
              <a:t>was about </a:t>
            </a:r>
            <a:r>
              <a:rPr spc="-5" dirty="0"/>
              <a:t>0.6, </a:t>
            </a:r>
            <a:r>
              <a:rPr dirty="0"/>
              <a:t>and </a:t>
            </a:r>
            <a:r>
              <a:rPr spc="-10" dirty="0"/>
              <a:t>for </a:t>
            </a:r>
            <a:r>
              <a:rPr dirty="0"/>
              <a:t>women </a:t>
            </a:r>
            <a:r>
              <a:rPr spc="-5" dirty="0"/>
              <a:t>it </a:t>
            </a:r>
            <a:r>
              <a:rPr dirty="0"/>
              <a:t>was  about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same.</a:t>
            </a:r>
          </a:p>
          <a:p>
            <a:pPr marL="397510" marR="5080">
              <a:lnSpc>
                <a:spcPts val="3600"/>
              </a:lnSpc>
              <a:spcBef>
                <a:spcPts val="1420"/>
              </a:spcBef>
            </a:pPr>
            <a:r>
              <a:rPr spc="-5" dirty="0"/>
              <a:t>If </a:t>
            </a:r>
            <a:r>
              <a:rPr dirty="0"/>
              <a:t>men and women </a:t>
            </a:r>
            <a:r>
              <a:rPr spc="-5" dirty="0"/>
              <a:t>are taken </a:t>
            </a:r>
            <a:r>
              <a:rPr spc="-25" dirty="0"/>
              <a:t>together, </a:t>
            </a:r>
            <a:r>
              <a:rPr spc="-5" dirty="0"/>
              <a:t>will the  correlation between </a:t>
            </a:r>
            <a:r>
              <a:rPr dirty="0"/>
              <a:t>height and </a:t>
            </a:r>
            <a:r>
              <a:rPr spc="-5" dirty="0"/>
              <a:t>weight </a:t>
            </a:r>
            <a:r>
              <a:rPr dirty="0"/>
              <a:t>be </a:t>
            </a:r>
            <a:r>
              <a:rPr spc="-5" dirty="0"/>
              <a:t>more  than </a:t>
            </a:r>
            <a:r>
              <a:rPr dirty="0"/>
              <a:t>0.6, less </a:t>
            </a:r>
            <a:r>
              <a:rPr spc="-5" dirty="0"/>
              <a:t>than 0.6, </a:t>
            </a:r>
            <a:r>
              <a:rPr dirty="0"/>
              <a:t>or about equal </a:t>
            </a:r>
            <a:r>
              <a:rPr spc="-5" dirty="0"/>
              <a:t>to</a:t>
            </a:r>
            <a:r>
              <a:rPr spc="-80" dirty="0"/>
              <a:t> </a:t>
            </a:r>
            <a:r>
              <a:rPr dirty="0"/>
              <a:t>0.6?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Problem </a:t>
            </a:r>
            <a:r>
              <a:rPr sz="4400" dirty="0"/>
              <a:t>1 :</a:t>
            </a:r>
            <a:r>
              <a:rPr sz="4400" spc="-80" dirty="0"/>
              <a:t> </a:t>
            </a:r>
            <a:r>
              <a:rPr sz="4400" spc="-5" dirty="0"/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01459" y="18516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369" y="1723389"/>
            <a:ext cx="2647315" cy="13023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385"/>
              </a:spcBef>
            </a:pPr>
            <a:r>
              <a:rPr sz="2900" spc="5" dirty="0">
                <a:latin typeface="Liberation Sans"/>
                <a:cs typeface="Liberation Sans"/>
              </a:rPr>
              <a:t>(dot)</a:t>
            </a:r>
            <a:r>
              <a:rPr sz="2900" spc="-35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represents  height </a:t>
            </a:r>
            <a:r>
              <a:rPr sz="2900" spc="10" dirty="0">
                <a:latin typeface="Liberation Sans"/>
                <a:cs typeface="Liberation Sans"/>
              </a:rPr>
              <a:t>and  </a:t>
            </a:r>
            <a:r>
              <a:rPr sz="2900" spc="5" dirty="0">
                <a:latin typeface="Liberation Sans"/>
                <a:cs typeface="Liberation Sans"/>
              </a:rPr>
              <a:t>weight of</a:t>
            </a:r>
            <a:r>
              <a:rPr sz="2900" spc="-10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men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369" y="3716020"/>
            <a:ext cx="1779905" cy="21342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310"/>
              </a:spcBef>
            </a:pPr>
            <a:r>
              <a:rPr sz="2900" spc="5" dirty="0">
                <a:latin typeface="Liberation Sans"/>
                <a:cs typeface="Liberation Sans"/>
              </a:rPr>
              <a:t>x (cross)  </a:t>
            </a:r>
            <a:r>
              <a:rPr sz="2900" dirty="0">
                <a:latin typeface="Liberation Sans"/>
                <a:cs typeface="Liberation Sans"/>
              </a:rPr>
              <a:t>r</a:t>
            </a:r>
            <a:r>
              <a:rPr sz="2900" spc="10" dirty="0">
                <a:latin typeface="Liberation Sans"/>
                <a:cs typeface="Liberation Sans"/>
              </a:rPr>
              <a:t>ep</a:t>
            </a:r>
            <a:r>
              <a:rPr sz="2900" dirty="0">
                <a:latin typeface="Liberation Sans"/>
                <a:cs typeface="Liberation Sans"/>
              </a:rPr>
              <a:t>r</a:t>
            </a:r>
            <a:r>
              <a:rPr sz="2900" spc="25" dirty="0">
                <a:latin typeface="Liberation Sans"/>
                <a:cs typeface="Liberation Sans"/>
              </a:rPr>
              <a:t>e</a:t>
            </a:r>
            <a:r>
              <a:rPr sz="2900" spc="5" dirty="0">
                <a:latin typeface="Liberation Sans"/>
                <a:cs typeface="Liberation Sans"/>
              </a:rPr>
              <a:t>sent</a:t>
            </a:r>
            <a:r>
              <a:rPr sz="2900" dirty="0">
                <a:latin typeface="Liberation Sans"/>
                <a:cs typeface="Liberation Sans"/>
              </a:rPr>
              <a:t>s  </a:t>
            </a:r>
            <a:r>
              <a:rPr sz="2900" spc="5" dirty="0">
                <a:latin typeface="Liberation Sans"/>
                <a:cs typeface="Liberation Sans"/>
              </a:rPr>
              <a:t>height </a:t>
            </a:r>
            <a:r>
              <a:rPr sz="2900" spc="10" dirty="0">
                <a:latin typeface="Liberation Sans"/>
                <a:cs typeface="Liberation Sans"/>
              </a:rPr>
              <a:t>and  </a:t>
            </a:r>
            <a:r>
              <a:rPr sz="2900" spc="5" dirty="0">
                <a:latin typeface="Liberation Sans"/>
                <a:cs typeface="Liberation Sans"/>
              </a:rPr>
              <a:t>weight of  </a:t>
            </a:r>
            <a:r>
              <a:rPr sz="2900" spc="10" dirty="0">
                <a:latin typeface="Liberation Sans"/>
                <a:cs typeface="Liberation Sans"/>
              </a:rPr>
              <a:t>women</a:t>
            </a:r>
            <a:endParaRPr sz="29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30" y="1628230"/>
            <a:ext cx="6506696" cy="496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Problem </a:t>
            </a:r>
            <a:r>
              <a:rPr sz="4400" dirty="0"/>
              <a:t>1 :</a:t>
            </a:r>
            <a:r>
              <a:rPr sz="4400" spc="-80" dirty="0"/>
              <a:t> </a:t>
            </a:r>
            <a:r>
              <a:rPr sz="4400" spc="-5" dirty="0"/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550" y="185165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550" y="286130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550" y="387222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550" y="488187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63220" marR="5080">
              <a:lnSpc>
                <a:spcPts val="3320"/>
              </a:lnSpc>
              <a:spcBef>
                <a:spcPts val="390"/>
              </a:spcBef>
            </a:pPr>
            <a:r>
              <a:rPr sz="2950" dirty="0"/>
              <a:t>The </a:t>
            </a:r>
            <a:r>
              <a:rPr sz="2950" spc="-5" dirty="0"/>
              <a:t>heights and weights </a:t>
            </a:r>
            <a:r>
              <a:rPr sz="2950" dirty="0"/>
              <a:t>for the men (dots) are </a:t>
            </a:r>
            <a:r>
              <a:rPr sz="2950" spc="-5" dirty="0"/>
              <a:t>on  </a:t>
            </a:r>
            <a:r>
              <a:rPr sz="2950" dirty="0"/>
              <a:t>the </a:t>
            </a:r>
            <a:r>
              <a:rPr sz="2950" spc="-5" dirty="0"/>
              <a:t>whole greater than </a:t>
            </a:r>
            <a:r>
              <a:rPr sz="2950" dirty="0"/>
              <a:t>those for </a:t>
            </a:r>
            <a:r>
              <a:rPr sz="2950" spc="-5" dirty="0"/>
              <a:t>the </a:t>
            </a:r>
            <a:r>
              <a:rPr sz="2950" dirty="0"/>
              <a:t>women</a:t>
            </a:r>
            <a:r>
              <a:rPr sz="2950" spc="65" dirty="0"/>
              <a:t> </a:t>
            </a:r>
            <a:r>
              <a:rPr sz="2950" dirty="0"/>
              <a:t>(xs).</a:t>
            </a:r>
            <a:endParaRPr sz="2950"/>
          </a:p>
          <a:p>
            <a:pPr marL="363220" marR="107314">
              <a:lnSpc>
                <a:spcPts val="3329"/>
              </a:lnSpc>
              <a:spcBef>
                <a:spcPts val="1305"/>
              </a:spcBef>
            </a:pPr>
            <a:r>
              <a:rPr sz="2950" spc="-5" dirty="0"/>
              <a:t>Therefore the </a:t>
            </a:r>
            <a:r>
              <a:rPr sz="2950" dirty="0"/>
              <a:t>scatterplot </a:t>
            </a:r>
            <a:r>
              <a:rPr sz="2950" spc="-5" dirty="0"/>
              <a:t>for </a:t>
            </a:r>
            <a:r>
              <a:rPr sz="2950" dirty="0"/>
              <a:t>the </a:t>
            </a:r>
            <a:r>
              <a:rPr sz="2950" spc="5" dirty="0"/>
              <a:t>men </a:t>
            </a:r>
            <a:r>
              <a:rPr sz="2950" dirty="0"/>
              <a:t>is shifted up  and to the</a:t>
            </a:r>
            <a:r>
              <a:rPr sz="2950" spc="10" dirty="0"/>
              <a:t> </a:t>
            </a:r>
            <a:r>
              <a:rPr sz="2950" dirty="0"/>
              <a:t>right.</a:t>
            </a:r>
            <a:endParaRPr sz="2950"/>
          </a:p>
          <a:p>
            <a:pPr marL="363220" marR="213995">
              <a:lnSpc>
                <a:spcPts val="3329"/>
              </a:lnSpc>
              <a:spcBef>
                <a:spcPts val="1290"/>
              </a:spcBef>
            </a:pPr>
            <a:r>
              <a:rPr sz="2950" dirty="0"/>
              <a:t>The overall plot exhibits a </a:t>
            </a:r>
            <a:r>
              <a:rPr sz="2950" spc="-5" dirty="0"/>
              <a:t>higher correlation </a:t>
            </a:r>
            <a:r>
              <a:rPr sz="2950" dirty="0"/>
              <a:t>than  either plot</a:t>
            </a:r>
            <a:r>
              <a:rPr sz="2950" spc="-5" dirty="0"/>
              <a:t> </a:t>
            </a:r>
            <a:r>
              <a:rPr sz="2950" spc="-20" dirty="0"/>
              <a:t>separately.</a:t>
            </a:r>
            <a:endParaRPr sz="2950"/>
          </a:p>
          <a:p>
            <a:pPr marL="363220" marR="90805">
              <a:lnSpc>
                <a:spcPct val="93900"/>
              </a:lnSpc>
              <a:spcBef>
                <a:spcPts val="1230"/>
              </a:spcBef>
            </a:pPr>
            <a:r>
              <a:rPr sz="2950" dirty="0"/>
              <a:t>The correlation </a:t>
            </a:r>
            <a:r>
              <a:rPr sz="2950" spc="-5" dirty="0"/>
              <a:t>between </a:t>
            </a:r>
            <a:r>
              <a:rPr sz="2950" dirty="0"/>
              <a:t>heights and weights </a:t>
            </a:r>
            <a:r>
              <a:rPr sz="2950" spc="-5" dirty="0"/>
              <a:t>for  </a:t>
            </a:r>
            <a:r>
              <a:rPr sz="2950" dirty="0"/>
              <a:t>men </a:t>
            </a:r>
            <a:r>
              <a:rPr sz="2950" spc="-5" dirty="0"/>
              <a:t>and </a:t>
            </a:r>
            <a:r>
              <a:rPr sz="2950" dirty="0"/>
              <a:t>women taken together </a:t>
            </a:r>
            <a:r>
              <a:rPr sz="2950" spc="-5" dirty="0"/>
              <a:t>will </a:t>
            </a:r>
            <a:r>
              <a:rPr sz="2950" dirty="0"/>
              <a:t>be more </a:t>
            </a:r>
            <a:r>
              <a:rPr sz="2950" spc="-5" dirty="0"/>
              <a:t>than  0.6.</a:t>
            </a:r>
            <a:endParaRPr sz="2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830" y="3294379"/>
            <a:ext cx="8954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4155" algn="l"/>
              </a:tabLst>
            </a:pPr>
            <a:r>
              <a:rPr sz="4000" spc="-10" dirty="0"/>
              <a:t>Correlation </a:t>
            </a:r>
            <a:r>
              <a:rPr sz="4000" spc="-5" dirty="0"/>
              <a:t>does</a:t>
            </a:r>
            <a:r>
              <a:rPr sz="4000" spc="10" dirty="0"/>
              <a:t> </a:t>
            </a:r>
            <a:r>
              <a:rPr sz="4000" spc="-10" dirty="0"/>
              <a:t>not</a:t>
            </a:r>
            <a:r>
              <a:rPr sz="4000" spc="15" dirty="0"/>
              <a:t> </a:t>
            </a:r>
            <a:r>
              <a:rPr sz="4000" spc="-10" dirty="0"/>
              <a:t>imply	causation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88009"/>
            <a:ext cx="8952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0204" algn="l"/>
              </a:tabLst>
            </a:pPr>
            <a:r>
              <a:rPr sz="4000" spc="-10" dirty="0"/>
              <a:t>Correlation</a:t>
            </a:r>
            <a:r>
              <a:rPr sz="4000" spc="10" dirty="0"/>
              <a:t> </a:t>
            </a:r>
            <a:r>
              <a:rPr sz="4000" spc="-10" dirty="0"/>
              <a:t>does	not imply</a:t>
            </a:r>
            <a:r>
              <a:rPr sz="4000" spc="-45" dirty="0"/>
              <a:t> </a:t>
            </a:r>
            <a:r>
              <a:rPr sz="4000" spc="-10" dirty="0"/>
              <a:t>causation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0850"/>
            <a:ext cx="800036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Correlation </a:t>
            </a:r>
            <a:r>
              <a:rPr sz="3200" dirty="0">
                <a:latin typeface="Liberation Sans"/>
                <a:cs typeface="Liberation Sans"/>
              </a:rPr>
              <a:t>cannot be used </a:t>
            </a:r>
            <a:r>
              <a:rPr sz="3200" spc="-5" dirty="0">
                <a:latin typeface="Liberation Sans"/>
                <a:cs typeface="Liberation Sans"/>
              </a:rPr>
              <a:t>to infer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b="1" dirty="0">
                <a:latin typeface="Liberation Sans"/>
                <a:cs typeface="Liberation Sans"/>
              </a:rPr>
              <a:t>causal  </a:t>
            </a:r>
            <a:r>
              <a:rPr sz="3200" b="1" spc="-5" dirty="0">
                <a:latin typeface="Liberation Sans"/>
                <a:cs typeface="Liberation Sans"/>
              </a:rPr>
              <a:t>relationship </a:t>
            </a:r>
            <a:r>
              <a:rPr sz="3200" dirty="0">
                <a:latin typeface="Liberation Sans"/>
                <a:cs typeface="Liberation Sans"/>
              </a:rPr>
              <a:t>between </a:t>
            </a:r>
            <a:r>
              <a:rPr sz="3200" spc="-5" dirty="0">
                <a:latin typeface="Liberation Sans"/>
                <a:cs typeface="Liberation Sans"/>
              </a:rPr>
              <a:t>the</a:t>
            </a:r>
            <a:r>
              <a:rPr sz="3200" spc="1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variables.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902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9269" rIns="0" bIns="0" rtlCol="0">
            <a:spAutoFit/>
          </a:bodyPr>
          <a:lstStyle/>
          <a:p>
            <a:pPr marL="397510" marR="5080">
              <a:lnSpc>
                <a:spcPts val="3600"/>
              </a:lnSpc>
              <a:spcBef>
                <a:spcPts val="420"/>
              </a:spcBef>
            </a:pPr>
            <a:r>
              <a:rPr spc="-5" dirty="0"/>
              <a:t>In </a:t>
            </a:r>
            <a:r>
              <a:rPr dirty="0"/>
              <a:t>other words, a correlation can be taken as  evidence </a:t>
            </a:r>
            <a:r>
              <a:rPr spc="-5" dirty="0"/>
              <a:t>for </a:t>
            </a:r>
            <a:r>
              <a:rPr dirty="0"/>
              <a:t>a possible causal </a:t>
            </a:r>
            <a:r>
              <a:rPr spc="-5" dirty="0"/>
              <a:t>relationship, </a:t>
            </a:r>
            <a:r>
              <a:rPr dirty="0"/>
              <a:t>but  cannot </a:t>
            </a:r>
            <a:r>
              <a:rPr spc="-5" dirty="0"/>
              <a:t>indicate </a:t>
            </a:r>
            <a:r>
              <a:rPr dirty="0"/>
              <a:t>what </a:t>
            </a:r>
            <a:r>
              <a:rPr spc="-5" dirty="0"/>
              <a:t>the </a:t>
            </a:r>
            <a:r>
              <a:rPr dirty="0"/>
              <a:t>causal </a:t>
            </a:r>
            <a:r>
              <a:rPr spc="-5" dirty="0"/>
              <a:t>relationship, </a:t>
            </a:r>
            <a:r>
              <a:rPr spc="-10" dirty="0"/>
              <a:t>if  </a:t>
            </a:r>
            <a:r>
              <a:rPr spc="-60" dirty="0"/>
              <a:t>any, </a:t>
            </a:r>
            <a:r>
              <a:rPr spc="-5" dirty="0"/>
              <a:t>might</a:t>
            </a:r>
            <a:r>
              <a:rPr spc="30" dirty="0"/>
              <a:t> </a:t>
            </a:r>
            <a:r>
              <a:rPr dirty="0"/>
              <a:t>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3218" y="3020060"/>
            <a:ext cx="7564932" cy="3562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290" y="525780"/>
            <a:ext cx="9137650" cy="25476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891540">
              <a:lnSpc>
                <a:spcPts val="2460"/>
              </a:lnSpc>
              <a:spcBef>
                <a:spcPts val="330"/>
              </a:spcBef>
            </a:pPr>
            <a:r>
              <a:rPr sz="22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Example </a:t>
            </a:r>
            <a:r>
              <a:rPr sz="2200" b="1" dirty="0">
                <a:solidFill>
                  <a:srgbClr val="3364A3"/>
                </a:solidFill>
                <a:latin typeface="Liberation Sans"/>
                <a:cs typeface="Liberation Sans"/>
              </a:rPr>
              <a:t>: </a:t>
            </a:r>
            <a:r>
              <a:rPr sz="22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Relationship between reading ability and shoe size.  (Strong Positive</a:t>
            </a:r>
            <a:r>
              <a:rPr sz="22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2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Correlation).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Liberation Sans"/>
                <a:cs typeface="Liberation Sans"/>
              </a:rPr>
              <a:t>This does not mean large shoes </a:t>
            </a:r>
            <a:r>
              <a:rPr sz="2200" dirty="0">
                <a:latin typeface="Liberation Sans"/>
                <a:cs typeface="Liberation Sans"/>
              </a:rPr>
              <a:t>cause </a:t>
            </a:r>
            <a:r>
              <a:rPr sz="2200" spc="-5" dirty="0">
                <a:latin typeface="Liberation Sans"/>
                <a:cs typeface="Liberation Sans"/>
              </a:rPr>
              <a:t>good reading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skills.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ts val="2460"/>
              </a:lnSpc>
              <a:spcBef>
                <a:spcPts val="5"/>
              </a:spcBef>
            </a:pPr>
            <a:r>
              <a:rPr sz="2200" spc="-5" dirty="0">
                <a:latin typeface="Liberation Sans"/>
                <a:cs typeface="Liberation Sans"/>
              </a:rPr>
              <a:t>The part age plays in this example is known as </a:t>
            </a:r>
            <a:r>
              <a:rPr sz="2200" dirty="0">
                <a:latin typeface="Liberation Sans"/>
                <a:cs typeface="Liberation Sans"/>
              </a:rPr>
              <a:t>a </a:t>
            </a:r>
            <a:r>
              <a:rPr sz="2200" spc="-5" dirty="0">
                <a:latin typeface="Liberation Sans"/>
                <a:cs typeface="Liberation Sans"/>
              </a:rPr>
              <a:t>"confounding variable"  or "confounding </a:t>
            </a:r>
            <a:r>
              <a:rPr sz="2200" spc="-20" dirty="0">
                <a:latin typeface="Liberation Sans"/>
                <a:cs typeface="Liberation Sans"/>
              </a:rPr>
              <a:t>factor," </a:t>
            </a:r>
            <a:r>
              <a:rPr sz="2200" spc="-5" dirty="0">
                <a:latin typeface="Liberation Sans"/>
                <a:cs typeface="Liberation Sans"/>
              </a:rPr>
              <a:t>and is something that is not being controlled for in  the experiment.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280669"/>
            <a:ext cx="349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</a:t>
            </a:r>
            <a:r>
              <a:rPr sz="4400" spc="-10" dirty="0"/>
              <a:t>n</a:t>
            </a:r>
            <a:r>
              <a:rPr sz="4400" dirty="0"/>
              <a:t>fo</a:t>
            </a:r>
            <a:r>
              <a:rPr sz="4400" spc="-5" dirty="0"/>
              <a:t>und</a:t>
            </a:r>
            <a:r>
              <a:rPr sz="4400" spc="5" dirty="0"/>
              <a:t>i</a:t>
            </a:r>
            <a:r>
              <a:rPr sz="4400" spc="-10" dirty="0"/>
              <a:t>n</a:t>
            </a:r>
            <a:r>
              <a:rPr sz="4400" dirty="0"/>
              <a:t>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1500" y="145542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192659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273685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" y="354584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" y="4823459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00" y="563245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530" y="1240028"/>
            <a:ext cx="8533130" cy="535305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350" spc="5" dirty="0">
                <a:latin typeface="Liberation Sans"/>
                <a:cs typeface="Liberation Sans"/>
              </a:rPr>
              <a:t>Something </a:t>
            </a:r>
            <a:r>
              <a:rPr sz="2350" dirty="0">
                <a:latin typeface="Liberation Sans"/>
                <a:cs typeface="Liberation Sans"/>
              </a:rPr>
              <a:t>that interferes </a:t>
            </a:r>
            <a:r>
              <a:rPr sz="2350" spc="5" dirty="0">
                <a:latin typeface="Liberation Sans"/>
                <a:cs typeface="Liberation Sans"/>
              </a:rPr>
              <a:t>with or obscures your</a:t>
            </a:r>
            <a:r>
              <a:rPr sz="2350" spc="-10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research.</a:t>
            </a:r>
            <a:endParaRPr sz="2350">
              <a:latin typeface="Liberation Sans"/>
              <a:cs typeface="Liberation Sans"/>
            </a:endParaRPr>
          </a:p>
          <a:p>
            <a:pPr marL="12700" marR="699135">
              <a:lnSpc>
                <a:spcPts val="2660"/>
              </a:lnSpc>
              <a:spcBef>
                <a:spcPts val="1120"/>
              </a:spcBef>
            </a:pP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confounding variable is an “extra” variable </a:t>
            </a:r>
            <a:r>
              <a:rPr sz="2350" dirty="0">
                <a:latin typeface="Liberation Sans"/>
                <a:cs typeface="Liberation Sans"/>
              </a:rPr>
              <a:t>that </a:t>
            </a:r>
            <a:r>
              <a:rPr sz="2350" spc="5" dirty="0">
                <a:latin typeface="Liberation Sans"/>
                <a:cs typeface="Liberation Sans"/>
              </a:rPr>
              <a:t>you</a:t>
            </a:r>
            <a:r>
              <a:rPr sz="2350" spc="-165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didn’t  account</a:t>
            </a:r>
            <a:r>
              <a:rPr sz="2350" spc="-5" dirty="0">
                <a:latin typeface="Liberation Sans"/>
                <a:cs typeface="Liberation Sans"/>
              </a:rPr>
              <a:t> </a:t>
            </a:r>
            <a:r>
              <a:rPr sz="2350" spc="-30" dirty="0">
                <a:latin typeface="Liberation Sans"/>
                <a:cs typeface="Liberation Sans"/>
              </a:rPr>
              <a:t>for.</a:t>
            </a:r>
            <a:endParaRPr sz="2350">
              <a:latin typeface="Liberation Sans"/>
              <a:cs typeface="Liberation Sans"/>
            </a:endParaRPr>
          </a:p>
          <a:p>
            <a:pPr marL="12700" marR="5080">
              <a:lnSpc>
                <a:spcPts val="2670"/>
              </a:lnSpc>
              <a:spcBef>
                <a:spcPts val="1045"/>
              </a:spcBef>
            </a:pPr>
            <a:r>
              <a:rPr sz="2350" spc="5" dirty="0">
                <a:latin typeface="Liberation Sans"/>
                <a:cs typeface="Liberation Sans"/>
              </a:rPr>
              <a:t>They can ruin an experiment and give you useless results. They  can suggest there is correlation when in fact there</a:t>
            </a:r>
            <a:r>
              <a:rPr sz="2350" spc="-70" dirty="0">
                <a:latin typeface="Liberation Sans"/>
                <a:cs typeface="Liberation Sans"/>
              </a:rPr>
              <a:t> </a:t>
            </a:r>
            <a:r>
              <a:rPr sz="2350" dirty="0">
                <a:latin typeface="Liberation Sans"/>
                <a:cs typeface="Liberation Sans"/>
              </a:rPr>
              <a:t>isn’t.</a:t>
            </a:r>
            <a:endParaRPr sz="2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350" spc="5" dirty="0">
                <a:latin typeface="Liberation Sans"/>
                <a:cs typeface="Liberation Sans"/>
              </a:rPr>
              <a:t>Confounding variables can cause two major</a:t>
            </a:r>
            <a:r>
              <a:rPr sz="2350" spc="-30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problems:</a:t>
            </a:r>
            <a:endParaRPr sz="2350">
              <a:latin typeface="Liberation Sans"/>
              <a:cs typeface="Liberation Sans"/>
            </a:endParaRPr>
          </a:p>
          <a:p>
            <a:pPr marL="331470" indent="-240029">
              <a:lnSpc>
                <a:spcPct val="100000"/>
              </a:lnSpc>
              <a:spcBef>
                <a:spcPts val="919"/>
              </a:spcBef>
              <a:buSzPct val="75609"/>
              <a:buFont typeface="Trebuchet MS"/>
              <a:buChar char="–"/>
              <a:tabLst>
                <a:tab pos="330835" algn="l"/>
                <a:tab pos="331470" algn="l"/>
              </a:tabLst>
            </a:pPr>
            <a:r>
              <a:rPr sz="2050" spc="10" dirty="0">
                <a:latin typeface="Liberation Sans"/>
                <a:cs typeface="Liberation Sans"/>
              </a:rPr>
              <a:t>Increase</a:t>
            </a:r>
            <a:r>
              <a:rPr sz="2050" dirty="0">
                <a:latin typeface="Liberation Sans"/>
                <a:cs typeface="Liberation Sans"/>
              </a:rPr>
              <a:t> </a:t>
            </a:r>
            <a:r>
              <a:rPr sz="2050" spc="5" dirty="0">
                <a:latin typeface="Liberation Sans"/>
                <a:cs typeface="Liberation Sans"/>
              </a:rPr>
              <a:t>variance</a:t>
            </a:r>
            <a:endParaRPr sz="2050">
              <a:latin typeface="Liberation Sans"/>
              <a:cs typeface="Liberation Sans"/>
            </a:endParaRPr>
          </a:p>
          <a:p>
            <a:pPr marL="331470" indent="-240029">
              <a:lnSpc>
                <a:spcPct val="100000"/>
              </a:lnSpc>
              <a:spcBef>
                <a:spcPts val="710"/>
              </a:spcBef>
              <a:buSzPct val="75609"/>
              <a:buFont typeface="Trebuchet MS"/>
              <a:buChar char="–"/>
              <a:tabLst>
                <a:tab pos="330835" algn="l"/>
                <a:tab pos="331470" algn="l"/>
              </a:tabLst>
            </a:pPr>
            <a:r>
              <a:rPr sz="2050" spc="5" dirty="0">
                <a:latin typeface="Liberation Sans"/>
                <a:cs typeface="Liberation Sans"/>
              </a:rPr>
              <a:t>Introduce</a:t>
            </a:r>
            <a:r>
              <a:rPr sz="2050" dirty="0">
                <a:latin typeface="Liberation Sans"/>
                <a:cs typeface="Liberation Sans"/>
              </a:rPr>
              <a:t> </a:t>
            </a:r>
            <a:r>
              <a:rPr sz="2050" spc="5" dirty="0">
                <a:latin typeface="Liberation Sans"/>
                <a:cs typeface="Liberation Sans"/>
              </a:rPr>
              <a:t>bias.</a:t>
            </a:r>
            <a:endParaRPr sz="2050">
              <a:latin typeface="Liberation Sans"/>
              <a:cs typeface="Liberation Sans"/>
            </a:endParaRPr>
          </a:p>
          <a:p>
            <a:pPr marL="12700" marR="49530">
              <a:lnSpc>
                <a:spcPts val="2670"/>
              </a:lnSpc>
              <a:spcBef>
                <a:spcPts val="895"/>
              </a:spcBef>
            </a:pP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confounding variable are like extra independent variables</a:t>
            </a:r>
            <a:r>
              <a:rPr sz="2350" spc="-185" dirty="0">
                <a:latin typeface="Liberation Sans"/>
                <a:cs typeface="Liberation Sans"/>
              </a:rPr>
              <a:t> </a:t>
            </a:r>
            <a:r>
              <a:rPr sz="2350" dirty="0">
                <a:latin typeface="Liberation Sans"/>
                <a:cs typeface="Liberation Sans"/>
              </a:rPr>
              <a:t>that  </a:t>
            </a:r>
            <a:r>
              <a:rPr sz="2350" spc="5" dirty="0">
                <a:latin typeface="Liberation Sans"/>
                <a:cs typeface="Liberation Sans"/>
              </a:rPr>
              <a:t>are having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hidden </a:t>
            </a:r>
            <a:r>
              <a:rPr sz="2350" spc="-5" dirty="0">
                <a:latin typeface="Liberation Sans"/>
                <a:cs typeface="Liberation Sans"/>
              </a:rPr>
              <a:t>effect </a:t>
            </a:r>
            <a:r>
              <a:rPr sz="2350" spc="5" dirty="0">
                <a:latin typeface="Liberation Sans"/>
                <a:cs typeface="Liberation Sans"/>
              </a:rPr>
              <a:t>on your dependent</a:t>
            </a:r>
            <a:r>
              <a:rPr sz="2350" spc="-50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variables.</a:t>
            </a:r>
            <a:endParaRPr sz="2350">
              <a:latin typeface="Liberation Sans"/>
              <a:cs typeface="Liberation Sans"/>
            </a:endParaRPr>
          </a:p>
          <a:p>
            <a:pPr marL="12700" marR="302260">
              <a:lnSpc>
                <a:spcPct val="94500"/>
              </a:lnSpc>
              <a:spcBef>
                <a:spcPts val="980"/>
              </a:spcBef>
            </a:pP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confounding variable can be what the actual cause of </a:t>
            </a:r>
            <a:r>
              <a:rPr sz="2350" spc="10" dirty="0">
                <a:latin typeface="Liberation Sans"/>
                <a:cs typeface="Liberation Sans"/>
              </a:rPr>
              <a:t>a  </a:t>
            </a:r>
            <a:r>
              <a:rPr sz="2350" spc="5" dirty="0">
                <a:latin typeface="Liberation Sans"/>
                <a:cs typeface="Liberation Sans"/>
              </a:rPr>
              <a:t>correlation is, hence any studies must take these into account  and </a:t>
            </a:r>
            <a:r>
              <a:rPr sz="2350" dirty="0">
                <a:latin typeface="Liberation Sans"/>
                <a:cs typeface="Liberation Sans"/>
              </a:rPr>
              <a:t>find </a:t>
            </a:r>
            <a:r>
              <a:rPr sz="2350" spc="10" dirty="0">
                <a:latin typeface="Liberation Sans"/>
                <a:cs typeface="Liberation Sans"/>
              </a:rPr>
              <a:t>ways </a:t>
            </a:r>
            <a:r>
              <a:rPr sz="2350" spc="5" dirty="0">
                <a:latin typeface="Liberation Sans"/>
                <a:cs typeface="Liberation Sans"/>
              </a:rPr>
              <a:t>of </a:t>
            </a:r>
            <a:r>
              <a:rPr sz="2350" dirty="0">
                <a:latin typeface="Liberation Sans"/>
                <a:cs typeface="Liberation Sans"/>
              </a:rPr>
              <a:t>dealing </a:t>
            </a:r>
            <a:r>
              <a:rPr sz="2350" spc="5" dirty="0">
                <a:latin typeface="Liberation Sans"/>
                <a:cs typeface="Liberation Sans"/>
              </a:rPr>
              <a:t>with</a:t>
            </a:r>
            <a:r>
              <a:rPr sz="2350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them.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550" y="554990"/>
            <a:ext cx="7113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MURDER </a:t>
            </a:r>
            <a:r>
              <a:rPr sz="4400" spc="-5" dirty="0"/>
              <a:t>AND ICE</a:t>
            </a:r>
            <a:r>
              <a:rPr sz="4400" spc="-245" dirty="0"/>
              <a:t> </a:t>
            </a:r>
            <a:r>
              <a:rPr sz="4400" spc="-5" dirty="0"/>
              <a:t>CREAM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398145" algn="just">
              <a:lnSpc>
                <a:spcPct val="94900"/>
              </a:lnSpc>
              <a:spcBef>
                <a:spcPts val="285"/>
              </a:spcBef>
            </a:pPr>
            <a:r>
              <a:rPr sz="2700" spc="5" dirty="0"/>
              <a:t>It is </a:t>
            </a:r>
            <a:r>
              <a:rPr sz="2700" spc="15" dirty="0"/>
              <a:t>known </a:t>
            </a:r>
            <a:r>
              <a:rPr sz="2700" spc="10" dirty="0"/>
              <a:t>that </a:t>
            </a:r>
            <a:r>
              <a:rPr sz="2700" spc="15" dirty="0"/>
              <a:t>throughout </a:t>
            </a:r>
            <a:r>
              <a:rPr sz="2700" spc="10" dirty="0"/>
              <a:t>the </a:t>
            </a:r>
            <a:r>
              <a:rPr sz="2700" spc="-20" dirty="0"/>
              <a:t>year, </a:t>
            </a:r>
            <a:r>
              <a:rPr sz="2700" spc="15" dirty="0"/>
              <a:t>murder </a:t>
            </a:r>
            <a:r>
              <a:rPr sz="2700" spc="10" dirty="0"/>
              <a:t>rates </a:t>
            </a:r>
            <a:r>
              <a:rPr sz="2700" spc="15" dirty="0"/>
              <a:t>and  </a:t>
            </a:r>
            <a:r>
              <a:rPr sz="2700" spc="10" dirty="0"/>
              <a:t>ice </a:t>
            </a:r>
            <a:r>
              <a:rPr sz="2700" spc="15" dirty="0"/>
              <a:t>cream </a:t>
            </a:r>
            <a:r>
              <a:rPr sz="2700" spc="10" dirty="0"/>
              <a:t>sales are highly positively correlated. </a:t>
            </a:r>
            <a:r>
              <a:rPr sz="2700" spc="15" dirty="0"/>
              <a:t>There  </a:t>
            </a:r>
            <a:r>
              <a:rPr sz="2700" spc="10" dirty="0"/>
              <a:t>are three possible </a:t>
            </a:r>
            <a:r>
              <a:rPr sz="2700" spc="15" dirty="0"/>
              <a:t>explanations </a:t>
            </a:r>
            <a:r>
              <a:rPr sz="2700" spc="5" dirty="0"/>
              <a:t>for this</a:t>
            </a:r>
            <a:r>
              <a:rPr sz="2700" spc="25" dirty="0"/>
              <a:t> </a:t>
            </a:r>
            <a:r>
              <a:rPr sz="2700" spc="10" dirty="0"/>
              <a:t>correlation:</a:t>
            </a:r>
            <a:endParaRPr sz="2700"/>
          </a:p>
          <a:p>
            <a:pPr marL="12700" marR="351155" algn="just">
              <a:lnSpc>
                <a:spcPts val="3070"/>
              </a:lnSpc>
              <a:spcBef>
                <a:spcPts val="1285"/>
              </a:spcBef>
            </a:pPr>
            <a:r>
              <a:rPr sz="2700" b="1" spc="10" dirty="0">
                <a:latin typeface="Liberation Sans"/>
                <a:cs typeface="Liberation Sans"/>
              </a:rPr>
              <a:t>Possibility </a:t>
            </a:r>
            <a:r>
              <a:rPr sz="2700" b="1" spc="15" dirty="0">
                <a:latin typeface="Liberation Sans"/>
                <a:cs typeface="Liberation Sans"/>
              </a:rPr>
              <a:t>#1: </a:t>
            </a:r>
            <a:r>
              <a:rPr sz="2700" spc="15" dirty="0"/>
              <a:t>Murders cause people </a:t>
            </a:r>
            <a:r>
              <a:rPr sz="2700" spc="5" dirty="0"/>
              <a:t>to </a:t>
            </a:r>
            <a:r>
              <a:rPr sz="2700" spc="15" dirty="0"/>
              <a:t>purchase </a:t>
            </a:r>
            <a:r>
              <a:rPr sz="2700" spc="10" dirty="0"/>
              <a:t>ice  </a:t>
            </a:r>
            <a:r>
              <a:rPr sz="2700" spc="15" dirty="0"/>
              <a:t>cream.</a:t>
            </a:r>
            <a:endParaRPr sz="2700">
              <a:latin typeface="Liberation Sans"/>
              <a:cs typeface="Liberation Sans"/>
            </a:endParaRPr>
          </a:p>
          <a:p>
            <a:pPr marL="12700" marR="177800">
              <a:lnSpc>
                <a:spcPts val="3070"/>
              </a:lnSpc>
              <a:spcBef>
                <a:spcPts val="1210"/>
              </a:spcBef>
            </a:pPr>
            <a:r>
              <a:rPr sz="2700" b="1" spc="10" dirty="0">
                <a:latin typeface="Liberation Sans"/>
                <a:cs typeface="Liberation Sans"/>
              </a:rPr>
              <a:t>Possibility </a:t>
            </a:r>
            <a:r>
              <a:rPr sz="2700" b="1" spc="15" dirty="0">
                <a:latin typeface="Liberation Sans"/>
                <a:cs typeface="Liberation Sans"/>
              </a:rPr>
              <a:t>#2: </a:t>
            </a:r>
            <a:r>
              <a:rPr sz="2700" spc="15" dirty="0"/>
              <a:t>Purchasing </a:t>
            </a:r>
            <a:r>
              <a:rPr sz="2700" spc="10" dirty="0"/>
              <a:t>ice </a:t>
            </a:r>
            <a:r>
              <a:rPr sz="2700" spc="15" dirty="0"/>
              <a:t>cream causes people </a:t>
            </a:r>
            <a:r>
              <a:rPr sz="2700" spc="5" dirty="0"/>
              <a:t>to  </a:t>
            </a:r>
            <a:r>
              <a:rPr sz="2700" spc="15" dirty="0"/>
              <a:t>murder or get</a:t>
            </a:r>
            <a:r>
              <a:rPr sz="2700" spc="-25" dirty="0"/>
              <a:t> </a:t>
            </a:r>
            <a:r>
              <a:rPr sz="2700" spc="15" dirty="0"/>
              <a:t>murdered.</a:t>
            </a:r>
            <a:endParaRPr sz="2700">
              <a:latin typeface="Liberation Sans"/>
              <a:cs typeface="Liberation Sans"/>
            </a:endParaRPr>
          </a:p>
          <a:p>
            <a:pPr marL="12700" marR="5080" algn="just">
              <a:lnSpc>
                <a:spcPts val="3070"/>
              </a:lnSpc>
              <a:spcBef>
                <a:spcPts val="1210"/>
              </a:spcBef>
            </a:pPr>
            <a:r>
              <a:rPr sz="2700" b="1" spc="10" dirty="0">
                <a:latin typeface="Liberation Sans"/>
                <a:cs typeface="Liberation Sans"/>
              </a:rPr>
              <a:t>Possibility </a:t>
            </a:r>
            <a:r>
              <a:rPr sz="2700" b="1" spc="15" dirty="0">
                <a:latin typeface="Liberation Sans"/>
                <a:cs typeface="Liberation Sans"/>
              </a:rPr>
              <a:t>#3: </a:t>
            </a:r>
            <a:r>
              <a:rPr sz="2700" spc="15" dirty="0"/>
              <a:t>There </a:t>
            </a:r>
            <a:r>
              <a:rPr sz="2700" spc="5" dirty="0"/>
              <a:t>is </a:t>
            </a:r>
            <a:r>
              <a:rPr sz="2700" spc="10" dirty="0"/>
              <a:t>a third </a:t>
            </a:r>
            <a:r>
              <a:rPr sz="2700" spc="15" dirty="0"/>
              <a:t>variable—a confounding  variable—which causes </a:t>
            </a:r>
            <a:r>
              <a:rPr sz="2700" spc="10" dirty="0"/>
              <a:t>the increase in </a:t>
            </a:r>
            <a:r>
              <a:rPr sz="2700" spc="15" dirty="0"/>
              <a:t>BOTH </a:t>
            </a:r>
            <a:r>
              <a:rPr sz="2700" spc="10" dirty="0"/>
              <a:t>ice </a:t>
            </a:r>
            <a:r>
              <a:rPr sz="2700" spc="15" dirty="0"/>
              <a:t>cream  </a:t>
            </a:r>
            <a:r>
              <a:rPr sz="2700" spc="10" dirty="0"/>
              <a:t>sales </a:t>
            </a:r>
            <a:r>
              <a:rPr sz="2700" spc="15" dirty="0"/>
              <a:t>AND murder </a:t>
            </a:r>
            <a:r>
              <a:rPr sz="2700" spc="10" dirty="0"/>
              <a:t>rates. For instance, the</a:t>
            </a:r>
            <a:r>
              <a:rPr sz="2700" spc="-160" dirty="0"/>
              <a:t> </a:t>
            </a:r>
            <a:r>
              <a:rPr sz="2700" spc="-10" dirty="0"/>
              <a:t>weather.</a:t>
            </a:r>
            <a:endParaRPr sz="27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275" rIns="0" bIns="0" rtlCol="0">
            <a:spAutoFit/>
          </a:bodyPr>
          <a:lstStyle/>
          <a:p>
            <a:pPr marL="1640839" marR="5080" indent="-1430020">
              <a:lnSpc>
                <a:spcPts val="3130"/>
              </a:lnSpc>
              <a:spcBef>
                <a:spcPts val="395"/>
              </a:spcBef>
            </a:pPr>
            <a:r>
              <a:rPr sz="2800" spc="-5" dirty="0"/>
              <a:t>Relationship between the force you apply to </a:t>
            </a:r>
            <a:r>
              <a:rPr sz="2800" dirty="0"/>
              <a:t>a </a:t>
            </a:r>
            <a:r>
              <a:rPr sz="2800" spc="-5" dirty="0"/>
              <a:t>ball  and the distance the ball</a:t>
            </a:r>
            <a:r>
              <a:rPr sz="2800" spc="-15" dirty="0"/>
              <a:t> </a:t>
            </a:r>
            <a:r>
              <a:rPr sz="2800" spc="-5" dirty="0"/>
              <a:t>travels.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553709" y="1824989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709" y="285496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709" y="418719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3709" y="521716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8340" y="1733550"/>
            <a:ext cx="3811270" cy="43453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317500">
              <a:lnSpc>
                <a:spcPts val="2390"/>
              </a:lnSpc>
              <a:spcBef>
                <a:spcPts val="295"/>
              </a:spcBef>
            </a:pPr>
            <a:r>
              <a:rPr sz="2100" spc="-15" dirty="0">
                <a:latin typeface="Liberation Sans"/>
                <a:cs typeface="Liberation Sans"/>
              </a:rPr>
              <a:t>Naturally, </a:t>
            </a:r>
            <a:r>
              <a:rPr sz="2100" spc="5" dirty="0">
                <a:latin typeface="Liberation Sans"/>
                <a:cs typeface="Liberation Sans"/>
              </a:rPr>
              <a:t>you </a:t>
            </a:r>
            <a:r>
              <a:rPr sz="2100" dirty="0">
                <a:latin typeface="Liberation Sans"/>
                <a:cs typeface="Liberation Sans"/>
              </a:rPr>
              <a:t>predict that the  more </a:t>
            </a:r>
            <a:r>
              <a:rPr sz="2100" spc="5" dirty="0">
                <a:latin typeface="Liberation Sans"/>
                <a:cs typeface="Liberation Sans"/>
              </a:rPr>
              <a:t>force you </a:t>
            </a:r>
            <a:r>
              <a:rPr sz="2100" spc="-25" dirty="0">
                <a:latin typeface="Liberation Sans"/>
                <a:cs typeface="Liberation Sans"/>
              </a:rPr>
              <a:t>apply, </a:t>
            </a:r>
            <a:r>
              <a:rPr sz="2100" dirty="0">
                <a:latin typeface="Liberation Sans"/>
                <a:cs typeface="Liberation Sans"/>
              </a:rPr>
              <a:t>the  further the ball will</a:t>
            </a:r>
            <a:r>
              <a:rPr sz="2100" spc="-20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travel.</a:t>
            </a:r>
            <a:endParaRPr sz="2100">
              <a:latin typeface="Liberation Sans"/>
              <a:cs typeface="Liberation Sans"/>
            </a:endParaRPr>
          </a:p>
          <a:p>
            <a:pPr marL="12700" marR="102235" indent="73660">
              <a:lnSpc>
                <a:spcPts val="2390"/>
              </a:lnSpc>
              <a:spcBef>
                <a:spcPts val="940"/>
              </a:spcBef>
            </a:pPr>
            <a:r>
              <a:rPr sz="2100" dirty="0">
                <a:latin typeface="Liberation Sans"/>
                <a:cs typeface="Liberation Sans"/>
              </a:rPr>
              <a:t>After </a:t>
            </a:r>
            <a:r>
              <a:rPr sz="2100" spc="5" dirty="0">
                <a:latin typeface="Liberation Sans"/>
                <a:cs typeface="Liberation Sans"/>
              </a:rPr>
              <a:t>you </a:t>
            </a:r>
            <a:r>
              <a:rPr sz="2100" dirty="0">
                <a:latin typeface="Liberation Sans"/>
                <a:cs typeface="Liberation Sans"/>
              </a:rPr>
              <a:t>run </a:t>
            </a:r>
            <a:r>
              <a:rPr sz="2100" spc="5" dirty="0">
                <a:latin typeface="Liberation Sans"/>
                <a:cs typeface="Liberation Sans"/>
              </a:rPr>
              <a:t>your </a:t>
            </a:r>
            <a:r>
              <a:rPr sz="2100" dirty="0">
                <a:latin typeface="Liberation Sans"/>
                <a:cs typeface="Liberation Sans"/>
              </a:rPr>
              <a:t>experiment,  </a:t>
            </a:r>
            <a:r>
              <a:rPr sz="2100" spc="5" dirty="0">
                <a:latin typeface="Liberation Sans"/>
                <a:cs typeface="Liberation Sans"/>
              </a:rPr>
              <a:t>you observe </a:t>
            </a:r>
            <a:r>
              <a:rPr sz="2100" dirty="0">
                <a:latin typeface="Liberation Sans"/>
                <a:cs typeface="Liberation Sans"/>
              </a:rPr>
              <a:t>that the ball  travels further in Condition </a:t>
            </a:r>
            <a:r>
              <a:rPr sz="2100" spc="5" dirty="0">
                <a:latin typeface="Liberation Sans"/>
                <a:cs typeface="Liberation Sans"/>
              </a:rPr>
              <a:t>2  </a:t>
            </a:r>
            <a:r>
              <a:rPr sz="2100" dirty="0">
                <a:latin typeface="Liberation Sans"/>
                <a:cs typeface="Liberation Sans"/>
              </a:rPr>
              <a:t>than it does </a:t>
            </a:r>
            <a:r>
              <a:rPr sz="2100" spc="-5" dirty="0">
                <a:latin typeface="Liberation Sans"/>
                <a:cs typeface="Liberation Sans"/>
              </a:rPr>
              <a:t>in </a:t>
            </a:r>
            <a:r>
              <a:rPr sz="2100" dirty="0">
                <a:latin typeface="Liberation Sans"/>
                <a:cs typeface="Liberation Sans"/>
              </a:rPr>
              <a:t>Condition</a:t>
            </a:r>
            <a:r>
              <a:rPr sz="2100" spc="10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1.</a:t>
            </a:r>
            <a:endParaRPr sz="2100">
              <a:latin typeface="Liberation Sans"/>
              <a:cs typeface="Liberation Sans"/>
            </a:endParaRPr>
          </a:p>
          <a:p>
            <a:pPr marL="12700" marR="29209" algn="just">
              <a:lnSpc>
                <a:spcPts val="2390"/>
              </a:lnSpc>
              <a:spcBef>
                <a:spcPts val="930"/>
              </a:spcBef>
            </a:pPr>
            <a:r>
              <a:rPr sz="2100" spc="-5" dirty="0">
                <a:latin typeface="Liberation Sans"/>
                <a:cs typeface="Liberation Sans"/>
              </a:rPr>
              <a:t>In </a:t>
            </a:r>
            <a:r>
              <a:rPr sz="2100" dirty="0">
                <a:latin typeface="Liberation Sans"/>
                <a:cs typeface="Liberation Sans"/>
              </a:rPr>
              <a:t>other </a:t>
            </a:r>
            <a:r>
              <a:rPr sz="2100" spc="5" dirty="0">
                <a:latin typeface="Liberation Sans"/>
                <a:cs typeface="Liberation Sans"/>
              </a:rPr>
              <a:t>words, you </a:t>
            </a:r>
            <a:r>
              <a:rPr sz="2100" dirty="0">
                <a:latin typeface="Liberation Sans"/>
                <a:cs typeface="Liberation Sans"/>
              </a:rPr>
              <a:t>find that the  less force </a:t>
            </a:r>
            <a:r>
              <a:rPr sz="2100" spc="5" dirty="0">
                <a:latin typeface="Liberation Sans"/>
                <a:cs typeface="Liberation Sans"/>
              </a:rPr>
              <a:t>you </a:t>
            </a:r>
            <a:r>
              <a:rPr sz="2100" spc="-25" dirty="0">
                <a:latin typeface="Liberation Sans"/>
                <a:cs typeface="Liberation Sans"/>
              </a:rPr>
              <a:t>apply, </a:t>
            </a:r>
            <a:r>
              <a:rPr sz="2100" dirty="0">
                <a:latin typeface="Liberation Sans"/>
                <a:cs typeface="Liberation Sans"/>
              </a:rPr>
              <a:t>the further  the ball travels.</a:t>
            </a:r>
            <a:endParaRPr sz="2100">
              <a:latin typeface="Liberation Sans"/>
              <a:cs typeface="Liberation Sans"/>
            </a:endParaRPr>
          </a:p>
          <a:p>
            <a:pPr marL="12700" marR="5080" indent="73660">
              <a:lnSpc>
                <a:spcPct val="94600"/>
              </a:lnSpc>
              <a:spcBef>
                <a:spcPts val="890"/>
              </a:spcBef>
            </a:pPr>
            <a:r>
              <a:rPr sz="2100" spc="5" dirty="0">
                <a:latin typeface="Liberation Sans"/>
                <a:cs typeface="Liberation Sans"/>
              </a:rPr>
              <a:t>No, </a:t>
            </a:r>
            <a:r>
              <a:rPr sz="2100" spc="-5" dirty="0">
                <a:latin typeface="Liberation Sans"/>
                <a:cs typeface="Liberation Sans"/>
              </a:rPr>
              <a:t>there’s </a:t>
            </a:r>
            <a:r>
              <a:rPr sz="2100" spc="5" dirty="0">
                <a:latin typeface="Liberation Sans"/>
                <a:cs typeface="Liberation Sans"/>
              </a:rPr>
              <a:t>a </a:t>
            </a:r>
            <a:r>
              <a:rPr sz="2100" dirty="0">
                <a:latin typeface="Liberation Sans"/>
                <a:cs typeface="Liberation Sans"/>
              </a:rPr>
              <a:t>clear confounding  variable in this experimental  design: the angle of the</a:t>
            </a:r>
            <a:r>
              <a:rPr sz="2100" spc="-5" dirty="0">
                <a:latin typeface="Liberation Sans"/>
                <a:cs typeface="Liberation Sans"/>
              </a:rPr>
              <a:t> </a:t>
            </a:r>
            <a:r>
              <a:rPr sz="2100" dirty="0">
                <a:latin typeface="Liberation Sans"/>
                <a:cs typeface="Liberation Sans"/>
              </a:rPr>
              <a:t>slope.</a:t>
            </a:r>
            <a:endParaRPr sz="21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2259" y="1767839"/>
            <a:ext cx="5193030" cy="335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609" y="400049"/>
            <a:ext cx="88214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06615" algn="l"/>
              </a:tabLst>
            </a:pPr>
            <a:r>
              <a:rPr sz="2150" spc="15" dirty="0"/>
              <a:t>Example </a:t>
            </a:r>
            <a:r>
              <a:rPr sz="2150" spc="10" dirty="0"/>
              <a:t>: Relationship </a:t>
            </a:r>
            <a:r>
              <a:rPr sz="2150" spc="15" dirty="0"/>
              <a:t>between </a:t>
            </a:r>
            <a:r>
              <a:rPr sz="2150" spc="10" dirty="0"/>
              <a:t>Physical</a:t>
            </a:r>
            <a:r>
              <a:rPr sz="2150" spc="80" dirty="0"/>
              <a:t> </a:t>
            </a:r>
            <a:r>
              <a:rPr sz="2150" spc="10" dirty="0"/>
              <a:t>activity</a:t>
            </a:r>
            <a:r>
              <a:rPr sz="2150" spc="20" dirty="0"/>
              <a:t> </a:t>
            </a:r>
            <a:r>
              <a:rPr sz="2150" spc="10" dirty="0"/>
              <a:t>and	</a:t>
            </a:r>
            <a:r>
              <a:rPr sz="2150" spc="15" dirty="0"/>
              <a:t>weight</a:t>
            </a:r>
            <a:r>
              <a:rPr sz="2150" spc="-65" dirty="0"/>
              <a:t> </a:t>
            </a:r>
            <a:r>
              <a:rPr sz="2150" spc="10" dirty="0"/>
              <a:t>gain.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468630" y="93090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30" y="198627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30" y="241935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30" y="285242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630" y="359790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09" y="834389"/>
            <a:ext cx="8890635" cy="30251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320"/>
              </a:spcBef>
            </a:pPr>
            <a:r>
              <a:rPr sz="2150" spc="15" dirty="0">
                <a:latin typeface="Liberation Sans"/>
                <a:cs typeface="Liberation Sans"/>
              </a:rPr>
              <a:t>One </a:t>
            </a:r>
            <a:r>
              <a:rPr sz="2150" spc="10" dirty="0">
                <a:latin typeface="Liberation Sans"/>
                <a:cs typeface="Liberation Sans"/>
              </a:rPr>
              <a:t>confounding variable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b="1" spc="15" dirty="0">
                <a:solidFill>
                  <a:srgbClr val="3364A3"/>
                </a:solidFill>
                <a:latin typeface="Liberation Sans"/>
                <a:cs typeface="Liberation Sans"/>
              </a:rPr>
              <a:t>how much </a:t>
            </a:r>
            <a:r>
              <a:rPr sz="21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people eat. </a:t>
            </a:r>
            <a:r>
              <a:rPr sz="2150" spc="-5" dirty="0">
                <a:latin typeface="Liberation Sans"/>
                <a:cs typeface="Liberation Sans"/>
              </a:rPr>
              <a:t>It’s </a:t>
            </a:r>
            <a:r>
              <a:rPr sz="2150" spc="10" dirty="0">
                <a:latin typeface="Liberation Sans"/>
                <a:cs typeface="Liberation Sans"/>
              </a:rPr>
              <a:t>also possible  that </a:t>
            </a:r>
            <a:r>
              <a:rPr sz="2150" spc="15" dirty="0">
                <a:latin typeface="Liberation Sans"/>
                <a:cs typeface="Liberation Sans"/>
              </a:rPr>
              <a:t>men </a:t>
            </a:r>
            <a:r>
              <a:rPr sz="2150" spc="10" dirty="0">
                <a:latin typeface="Liberation Sans"/>
                <a:cs typeface="Liberation Sans"/>
              </a:rPr>
              <a:t>eat </a:t>
            </a:r>
            <a:r>
              <a:rPr sz="2150" spc="15" dirty="0">
                <a:latin typeface="Liberation Sans"/>
                <a:cs typeface="Liberation Sans"/>
              </a:rPr>
              <a:t>more </a:t>
            </a:r>
            <a:r>
              <a:rPr sz="2150" spc="10" dirty="0">
                <a:latin typeface="Liberation Sans"/>
                <a:cs typeface="Liberation Sans"/>
              </a:rPr>
              <a:t>than </a:t>
            </a:r>
            <a:r>
              <a:rPr sz="2150" spc="15" dirty="0">
                <a:latin typeface="Liberation Sans"/>
                <a:cs typeface="Liberation Sans"/>
              </a:rPr>
              <a:t>women; </a:t>
            </a:r>
            <a:r>
              <a:rPr sz="2150" spc="10" dirty="0">
                <a:latin typeface="Liberation Sans"/>
                <a:cs typeface="Liberation Sans"/>
              </a:rPr>
              <a:t>this could also </a:t>
            </a:r>
            <a:r>
              <a:rPr sz="2150" spc="15" dirty="0">
                <a:latin typeface="Liberation Sans"/>
                <a:cs typeface="Liberation Sans"/>
              </a:rPr>
              <a:t>make </a:t>
            </a:r>
            <a:r>
              <a:rPr sz="2150" b="1" spc="15" dirty="0">
                <a:solidFill>
                  <a:srgbClr val="3364A3"/>
                </a:solidFill>
                <a:latin typeface="Liberation Sans"/>
                <a:cs typeface="Liberation Sans"/>
              </a:rPr>
              <a:t>sex </a:t>
            </a:r>
            <a:r>
              <a:rPr sz="2150" spc="15" dirty="0">
                <a:latin typeface="Liberation Sans"/>
                <a:cs typeface="Liberation Sans"/>
              </a:rPr>
              <a:t>a </a:t>
            </a:r>
            <a:r>
              <a:rPr sz="2150" spc="10" dirty="0">
                <a:latin typeface="Liberation Sans"/>
                <a:cs typeface="Liberation Sans"/>
              </a:rPr>
              <a:t>confounding  variable.</a:t>
            </a:r>
            <a:endParaRPr sz="2150">
              <a:latin typeface="Liberation Sans"/>
              <a:cs typeface="Liberation Sans"/>
            </a:endParaRPr>
          </a:p>
          <a:p>
            <a:pPr marL="12700" marR="155575">
              <a:lnSpc>
                <a:spcPts val="3410"/>
              </a:lnSpc>
              <a:spcBef>
                <a:spcPts val="190"/>
              </a:spcBef>
            </a:pPr>
            <a:r>
              <a:rPr sz="2150" spc="10" dirty="0">
                <a:latin typeface="Liberation Sans"/>
                <a:cs typeface="Liberation Sans"/>
              </a:rPr>
              <a:t>Nothing </a:t>
            </a:r>
            <a:r>
              <a:rPr sz="2150" spc="15" dirty="0">
                <a:latin typeface="Liberation Sans"/>
                <a:cs typeface="Liberation Sans"/>
              </a:rPr>
              <a:t>was </a:t>
            </a:r>
            <a:r>
              <a:rPr sz="2150" spc="10" dirty="0">
                <a:latin typeface="Liberation Sans"/>
                <a:cs typeface="Liberation Sans"/>
              </a:rPr>
              <a:t>mentioned about starting weight, occupation or age </a:t>
            </a:r>
            <a:r>
              <a:rPr sz="2150" spc="-10" dirty="0">
                <a:latin typeface="Liberation Sans"/>
                <a:cs typeface="Liberation Sans"/>
              </a:rPr>
              <a:t>either.  </a:t>
            </a:r>
            <a:r>
              <a:rPr sz="2150" spc="20" dirty="0">
                <a:latin typeface="Liberation Sans"/>
                <a:cs typeface="Liberation Sans"/>
              </a:rPr>
              <a:t>A </a:t>
            </a:r>
            <a:r>
              <a:rPr sz="2150" spc="10" dirty="0">
                <a:latin typeface="Liberation Sans"/>
                <a:cs typeface="Liberation Sans"/>
              </a:rPr>
              <a:t>poor study design </a:t>
            </a:r>
            <a:r>
              <a:rPr sz="2150" spc="5" dirty="0">
                <a:latin typeface="Liberation Sans"/>
                <a:cs typeface="Liberation Sans"/>
              </a:rPr>
              <a:t>like this </a:t>
            </a:r>
            <a:r>
              <a:rPr sz="2150" spc="10" dirty="0">
                <a:latin typeface="Liberation Sans"/>
                <a:cs typeface="Liberation Sans"/>
              </a:rPr>
              <a:t>could lead to</a:t>
            </a:r>
            <a:r>
              <a:rPr sz="2150" spc="-110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bias.</a:t>
            </a:r>
            <a:endParaRPr sz="2150">
              <a:latin typeface="Liberation Sans"/>
              <a:cs typeface="Liberation Sans"/>
            </a:endParaRPr>
          </a:p>
          <a:p>
            <a:pPr marL="12700" marR="34290">
              <a:lnSpc>
                <a:spcPts val="2450"/>
              </a:lnSpc>
              <a:spcBef>
                <a:spcPts val="770"/>
              </a:spcBef>
            </a:pPr>
            <a:r>
              <a:rPr sz="2150" spc="10" dirty="0">
                <a:latin typeface="Liberation Sans"/>
                <a:cs typeface="Liberation Sans"/>
              </a:rPr>
              <a:t>For example, </a:t>
            </a:r>
            <a:r>
              <a:rPr sz="2150" spc="5" dirty="0">
                <a:latin typeface="Liberation Sans"/>
                <a:cs typeface="Liberation Sans"/>
              </a:rPr>
              <a:t>if all </a:t>
            </a:r>
            <a:r>
              <a:rPr sz="2150" spc="10" dirty="0">
                <a:latin typeface="Liberation Sans"/>
                <a:cs typeface="Liberation Sans"/>
              </a:rPr>
              <a:t>of the </a:t>
            </a:r>
            <a:r>
              <a:rPr sz="2150" spc="15" dirty="0">
                <a:latin typeface="Liberation Sans"/>
                <a:cs typeface="Liberation Sans"/>
              </a:rPr>
              <a:t>women </a:t>
            </a:r>
            <a:r>
              <a:rPr sz="2150" spc="5" dirty="0">
                <a:latin typeface="Liberation Sans"/>
                <a:cs typeface="Liberation Sans"/>
              </a:rPr>
              <a:t>in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study </a:t>
            </a:r>
            <a:r>
              <a:rPr sz="2150" spc="15" dirty="0">
                <a:latin typeface="Liberation Sans"/>
                <a:cs typeface="Liberation Sans"/>
              </a:rPr>
              <a:t>were </a:t>
            </a:r>
            <a:r>
              <a:rPr sz="2150" spc="10" dirty="0">
                <a:latin typeface="Liberation Sans"/>
                <a:cs typeface="Liberation Sans"/>
              </a:rPr>
              <a:t>middle-aged, and </a:t>
            </a:r>
            <a:r>
              <a:rPr sz="2150" spc="5" dirty="0">
                <a:latin typeface="Liberation Sans"/>
                <a:cs typeface="Liberation Sans"/>
              </a:rPr>
              <a:t>all  </a:t>
            </a:r>
            <a:r>
              <a:rPr sz="2150" spc="10" dirty="0">
                <a:latin typeface="Liberation Sans"/>
                <a:cs typeface="Liberation Sans"/>
              </a:rPr>
              <a:t>of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20" dirty="0">
                <a:latin typeface="Liberation Sans"/>
                <a:cs typeface="Liberation Sans"/>
              </a:rPr>
              <a:t>men </a:t>
            </a:r>
            <a:r>
              <a:rPr sz="2150" spc="15" dirty="0">
                <a:latin typeface="Liberation Sans"/>
                <a:cs typeface="Liberation Sans"/>
              </a:rPr>
              <a:t>were aged </a:t>
            </a:r>
            <a:r>
              <a:rPr sz="2150" spc="10" dirty="0">
                <a:latin typeface="Liberation Sans"/>
                <a:cs typeface="Liberation Sans"/>
              </a:rPr>
              <a:t>16, age would have </a:t>
            </a:r>
            <a:r>
              <a:rPr sz="2150" spc="15" dirty="0">
                <a:latin typeface="Liberation Sans"/>
                <a:cs typeface="Liberation Sans"/>
              </a:rPr>
              <a:t>a </a:t>
            </a:r>
            <a:r>
              <a:rPr sz="2150" spc="10" dirty="0">
                <a:latin typeface="Liberation Sans"/>
                <a:cs typeface="Liberation Sans"/>
              </a:rPr>
              <a:t>direct </a:t>
            </a:r>
            <a:r>
              <a:rPr sz="2150" dirty="0">
                <a:latin typeface="Liberation Sans"/>
                <a:cs typeface="Liberation Sans"/>
              </a:rPr>
              <a:t>effect </a:t>
            </a:r>
            <a:r>
              <a:rPr sz="2150" spc="10" dirty="0">
                <a:latin typeface="Liberation Sans"/>
                <a:cs typeface="Liberation Sans"/>
              </a:rPr>
              <a:t>on weight</a:t>
            </a:r>
            <a:r>
              <a:rPr sz="2150" spc="25" dirty="0">
                <a:latin typeface="Liberation Sans"/>
                <a:cs typeface="Liberation Sans"/>
              </a:rPr>
              <a:t> </a:t>
            </a:r>
            <a:r>
              <a:rPr sz="2150" spc="5" dirty="0">
                <a:latin typeface="Liberation Sans"/>
                <a:cs typeface="Liberation Sans"/>
              </a:rPr>
              <a:t>gain.</a:t>
            </a:r>
            <a:endParaRPr sz="21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150" spc="10" dirty="0">
                <a:latin typeface="Liberation Sans"/>
                <a:cs typeface="Liberation Sans"/>
              </a:rPr>
              <a:t>That </a:t>
            </a:r>
            <a:r>
              <a:rPr sz="2150" spc="15" dirty="0">
                <a:latin typeface="Liberation Sans"/>
                <a:cs typeface="Liberation Sans"/>
              </a:rPr>
              <a:t>makes </a:t>
            </a:r>
            <a:r>
              <a:rPr sz="21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age </a:t>
            </a:r>
            <a:r>
              <a:rPr sz="2150" spc="15" dirty="0">
                <a:latin typeface="Liberation Sans"/>
                <a:cs typeface="Liberation Sans"/>
              </a:rPr>
              <a:t>a </a:t>
            </a:r>
            <a:r>
              <a:rPr sz="2150" spc="10" dirty="0">
                <a:latin typeface="Liberation Sans"/>
                <a:cs typeface="Liberation Sans"/>
              </a:rPr>
              <a:t>confounding</a:t>
            </a:r>
            <a:r>
              <a:rPr sz="2150" spc="25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variable.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276" y="3958590"/>
            <a:ext cx="7250359" cy="2602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554990"/>
            <a:ext cx="4817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Bivariate</a:t>
            </a:r>
            <a:r>
              <a:rPr sz="4400" spc="-250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6569" y="1913889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840" y="1803399"/>
            <a:ext cx="8650605" cy="11341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285"/>
              </a:spcBef>
            </a:pPr>
            <a:r>
              <a:rPr sz="2500" spc="10" dirty="0">
                <a:latin typeface="Liberation Sans"/>
                <a:cs typeface="Liberation Sans"/>
              </a:rPr>
              <a:t>Bivariate analysis </a:t>
            </a:r>
            <a:r>
              <a:rPr sz="2500" spc="20" dirty="0">
                <a:latin typeface="Liberation Sans"/>
                <a:cs typeface="Liberation Sans"/>
              </a:rPr>
              <a:t>means </a:t>
            </a:r>
            <a:r>
              <a:rPr sz="2500" spc="10" dirty="0">
                <a:latin typeface="Liberation Sans"/>
                <a:cs typeface="Liberation Sans"/>
              </a:rPr>
              <a:t>the analysis </a:t>
            </a:r>
            <a:r>
              <a:rPr sz="2500" spc="15" dirty="0">
                <a:latin typeface="Liberation Sans"/>
                <a:cs typeface="Liberation Sans"/>
              </a:rPr>
              <a:t>of </a:t>
            </a:r>
            <a:r>
              <a:rPr sz="2500" spc="10" dirty="0">
                <a:latin typeface="Liberation Sans"/>
                <a:cs typeface="Liberation Sans"/>
              </a:rPr>
              <a:t>bivariate </a:t>
            </a:r>
            <a:r>
              <a:rPr sz="2500" spc="15" dirty="0">
                <a:latin typeface="Liberation Sans"/>
                <a:cs typeface="Liberation Sans"/>
              </a:rPr>
              <a:t>data; used  to </a:t>
            </a:r>
            <a:r>
              <a:rPr sz="2500" spc="10" dirty="0">
                <a:latin typeface="Liberation Sans"/>
                <a:cs typeface="Liberation Sans"/>
              </a:rPr>
              <a:t>find out </a:t>
            </a:r>
            <a:r>
              <a:rPr sz="2500" spc="5" dirty="0">
                <a:latin typeface="Liberation Sans"/>
                <a:cs typeface="Liberation Sans"/>
              </a:rPr>
              <a:t>if </a:t>
            </a:r>
            <a:r>
              <a:rPr sz="2500" spc="10" dirty="0">
                <a:latin typeface="Liberation Sans"/>
                <a:cs typeface="Liberation Sans"/>
              </a:rPr>
              <a:t>there </a:t>
            </a:r>
            <a:r>
              <a:rPr sz="2500" spc="5" dirty="0">
                <a:latin typeface="Liberation Sans"/>
                <a:cs typeface="Liberation Sans"/>
              </a:rPr>
              <a:t>is </a:t>
            </a:r>
            <a:r>
              <a:rPr sz="2500" spc="15" dirty="0">
                <a:latin typeface="Liberation Sans"/>
                <a:cs typeface="Liberation Sans"/>
              </a:rPr>
              <a:t>a </a:t>
            </a:r>
            <a:r>
              <a:rPr sz="2500" spc="10" dirty="0">
                <a:latin typeface="Liberation Sans"/>
                <a:cs typeface="Liberation Sans"/>
              </a:rPr>
              <a:t>relationship </a:t>
            </a:r>
            <a:r>
              <a:rPr sz="2500" spc="15" dirty="0">
                <a:latin typeface="Liberation Sans"/>
                <a:cs typeface="Liberation Sans"/>
              </a:rPr>
              <a:t>between two </a:t>
            </a:r>
            <a:r>
              <a:rPr sz="2500" spc="10" dirty="0">
                <a:latin typeface="Liberation Sans"/>
                <a:cs typeface="Liberation Sans"/>
              </a:rPr>
              <a:t>sets </a:t>
            </a:r>
            <a:r>
              <a:rPr sz="2500" spc="15" dirty="0">
                <a:latin typeface="Liberation Sans"/>
                <a:cs typeface="Liberation Sans"/>
              </a:rPr>
              <a:t>of  values.</a:t>
            </a:r>
            <a:endParaRPr sz="25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69" y="3643629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840" y="3533140"/>
            <a:ext cx="852424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099425" algn="l"/>
              </a:tabLst>
            </a:pPr>
            <a:r>
              <a:rPr sz="2500" spc="10" dirty="0">
                <a:latin typeface="Liberation Sans"/>
                <a:cs typeface="Liberation Sans"/>
              </a:rPr>
              <a:t>I</a:t>
            </a:r>
            <a:r>
              <a:rPr sz="2500" spc="5" dirty="0">
                <a:latin typeface="Liberation Sans"/>
                <a:cs typeface="Liberation Sans"/>
              </a:rPr>
              <a:t>t</a:t>
            </a:r>
            <a:r>
              <a:rPr sz="2500" spc="10" dirty="0">
                <a:latin typeface="Liberation Sans"/>
                <a:cs typeface="Liberation Sans"/>
              </a:rPr>
              <a:t> </a:t>
            </a:r>
            <a:r>
              <a:rPr sz="2500" spc="20" dirty="0">
                <a:latin typeface="Liberation Sans"/>
                <a:cs typeface="Liberation Sans"/>
              </a:rPr>
              <a:t>u</a:t>
            </a:r>
            <a:r>
              <a:rPr sz="2500" spc="15" dirty="0">
                <a:latin typeface="Liberation Sans"/>
                <a:cs typeface="Liberation Sans"/>
              </a:rPr>
              <a:t>s</a:t>
            </a:r>
            <a:r>
              <a:rPr sz="2500" spc="20" dirty="0">
                <a:latin typeface="Liberation Sans"/>
                <a:cs typeface="Liberation Sans"/>
              </a:rPr>
              <a:t>ua</a:t>
            </a:r>
            <a:r>
              <a:rPr sz="2500" dirty="0">
                <a:latin typeface="Liberation Sans"/>
                <a:cs typeface="Liberation Sans"/>
              </a:rPr>
              <a:t>ll</a:t>
            </a:r>
            <a:r>
              <a:rPr sz="2500" spc="15" dirty="0">
                <a:latin typeface="Liberation Sans"/>
                <a:cs typeface="Liberation Sans"/>
              </a:rPr>
              <a:t>y </a:t>
            </a:r>
            <a:r>
              <a:rPr sz="2500" spc="5" dirty="0">
                <a:latin typeface="Liberation Sans"/>
                <a:cs typeface="Liberation Sans"/>
              </a:rPr>
              <a:t>i</a:t>
            </a:r>
            <a:r>
              <a:rPr sz="2500" spc="10" dirty="0">
                <a:latin typeface="Liberation Sans"/>
                <a:cs typeface="Liberation Sans"/>
              </a:rPr>
              <a:t>n</a:t>
            </a:r>
            <a:r>
              <a:rPr sz="2500" spc="15" dirty="0">
                <a:latin typeface="Liberation Sans"/>
                <a:cs typeface="Liberation Sans"/>
              </a:rPr>
              <a:t>v</a:t>
            </a:r>
            <a:r>
              <a:rPr sz="2500" spc="20" dirty="0">
                <a:latin typeface="Liberation Sans"/>
                <a:cs typeface="Liberation Sans"/>
              </a:rPr>
              <a:t>o</a:t>
            </a:r>
            <a:r>
              <a:rPr sz="2500" spc="10" dirty="0">
                <a:latin typeface="Liberation Sans"/>
                <a:cs typeface="Liberation Sans"/>
              </a:rPr>
              <a:t>lve</a:t>
            </a:r>
            <a:r>
              <a:rPr sz="2500" spc="15" dirty="0">
                <a:latin typeface="Liberation Sans"/>
                <a:cs typeface="Liberation Sans"/>
              </a:rPr>
              <a:t>s the</a:t>
            </a:r>
            <a:r>
              <a:rPr sz="2500" spc="10" dirty="0">
                <a:latin typeface="Liberation Sans"/>
                <a:cs typeface="Liberation Sans"/>
              </a:rPr>
              <a:t> </a:t>
            </a:r>
            <a:r>
              <a:rPr sz="2500" spc="15" dirty="0">
                <a:latin typeface="Liberation Sans"/>
                <a:cs typeface="Liberation Sans"/>
              </a:rPr>
              <a:t>var</a:t>
            </a:r>
            <a:r>
              <a:rPr sz="2500" dirty="0">
                <a:latin typeface="Liberation Sans"/>
                <a:cs typeface="Liberation Sans"/>
              </a:rPr>
              <a:t>i</a:t>
            </a:r>
            <a:r>
              <a:rPr sz="2500" spc="20" dirty="0">
                <a:latin typeface="Liberation Sans"/>
                <a:cs typeface="Liberation Sans"/>
              </a:rPr>
              <a:t>ab</a:t>
            </a:r>
            <a:r>
              <a:rPr sz="2500" dirty="0">
                <a:latin typeface="Liberation Sans"/>
                <a:cs typeface="Liberation Sans"/>
              </a:rPr>
              <a:t>l</a:t>
            </a:r>
            <a:r>
              <a:rPr sz="2500" spc="20" dirty="0">
                <a:latin typeface="Liberation Sans"/>
                <a:cs typeface="Liberation Sans"/>
              </a:rPr>
              <a:t>e</a:t>
            </a:r>
            <a:r>
              <a:rPr sz="2500" spc="15" dirty="0">
                <a:latin typeface="Liberation Sans"/>
                <a:cs typeface="Liberation Sans"/>
              </a:rPr>
              <a:t>s </a:t>
            </a:r>
            <a:r>
              <a:rPr sz="2500" spc="20" dirty="0">
                <a:latin typeface="Liberation Sans"/>
                <a:cs typeface="Liberation Sans"/>
              </a:rPr>
              <a:t>X</a:t>
            </a:r>
            <a:r>
              <a:rPr sz="2500" spc="10" dirty="0">
                <a:latin typeface="Liberation Sans"/>
                <a:cs typeface="Liberation Sans"/>
              </a:rPr>
              <a:t> a</a:t>
            </a:r>
            <a:r>
              <a:rPr sz="2500" spc="20" dirty="0">
                <a:latin typeface="Liberation Sans"/>
                <a:cs typeface="Liberation Sans"/>
              </a:rPr>
              <a:t>n</a:t>
            </a:r>
            <a:r>
              <a:rPr sz="2500" spc="15" dirty="0">
                <a:latin typeface="Liberation Sans"/>
                <a:cs typeface="Liberation Sans"/>
              </a:rPr>
              <a:t>d</a:t>
            </a:r>
            <a:r>
              <a:rPr sz="2500" spc="-35" dirty="0">
                <a:latin typeface="Liberation Sans"/>
                <a:cs typeface="Liberation Sans"/>
              </a:rPr>
              <a:t> </a:t>
            </a:r>
            <a:r>
              <a:rPr sz="2500" spc="-310" dirty="0">
                <a:latin typeface="Liberation Sans"/>
                <a:cs typeface="Liberation Sans"/>
              </a:rPr>
              <a:t>Y</a:t>
            </a:r>
            <a:r>
              <a:rPr sz="2500" spc="5" dirty="0">
                <a:latin typeface="Liberation Sans"/>
                <a:cs typeface="Liberation Sans"/>
              </a:rPr>
              <a:t>,</a:t>
            </a:r>
            <a:r>
              <a:rPr sz="2500" spc="15" dirty="0">
                <a:latin typeface="Liberation Sans"/>
                <a:cs typeface="Liberation Sans"/>
              </a:rPr>
              <a:t> </a:t>
            </a:r>
            <a:r>
              <a:rPr sz="2500" spc="10" dirty="0">
                <a:latin typeface="Liberation Sans"/>
                <a:cs typeface="Liberation Sans"/>
              </a:rPr>
              <a:t>d</a:t>
            </a:r>
            <a:r>
              <a:rPr sz="2500" spc="20" dirty="0">
                <a:latin typeface="Liberation Sans"/>
                <a:cs typeface="Liberation Sans"/>
              </a:rPr>
              <a:t>en</a:t>
            </a:r>
            <a:r>
              <a:rPr sz="2500" spc="10" dirty="0">
                <a:latin typeface="Liberation Sans"/>
                <a:cs typeface="Liberation Sans"/>
              </a:rPr>
              <a:t>ote</a:t>
            </a:r>
            <a:r>
              <a:rPr sz="2500" spc="15" dirty="0">
                <a:latin typeface="Liberation Sans"/>
                <a:cs typeface="Liberation Sans"/>
              </a:rPr>
              <a:t>d</a:t>
            </a:r>
            <a:r>
              <a:rPr sz="2500" spc="20" dirty="0">
                <a:latin typeface="Liberation Sans"/>
                <a:cs typeface="Liberation Sans"/>
              </a:rPr>
              <a:t> </a:t>
            </a:r>
            <a:r>
              <a:rPr sz="2500" spc="10" dirty="0">
                <a:latin typeface="Liberation Sans"/>
                <a:cs typeface="Liberation Sans"/>
              </a:rPr>
              <a:t>a</a:t>
            </a:r>
            <a:r>
              <a:rPr sz="2500" spc="15" dirty="0">
                <a:latin typeface="Liberation Sans"/>
                <a:cs typeface="Liberation Sans"/>
              </a:rPr>
              <a:t>s</a:t>
            </a:r>
            <a:r>
              <a:rPr sz="2500" spc="25" dirty="0">
                <a:latin typeface="Liberation Sans"/>
                <a:cs typeface="Liberation Sans"/>
              </a:rPr>
              <a:t> </a:t>
            </a:r>
            <a:r>
              <a:rPr sz="2500" spc="15" dirty="0">
                <a:latin typeface="Liberation Sans"/>
                <a:cs typeface="Liberation Sans"/>
              </a:rPr>
              <a:t>(</a:t>
            </a:r>
            <a:r>
              <a:rPr sz="2500" spc="10" dirty="0">
                <a:latin typeface="Liberation Sans"/>
                <a:cs typeface="Liberation Sans"/>
              </a:rPr>
              <a:t>X,</a:t>
            </a:r>
            <a:r>
              <a:rPr sz="2500" dirty="0">
                <a:latin typeface="Liberation Sans"/>
                <a:cs typeface="Liberation Sans"/>
              </a:rPr>
              <a:t>	</a:t>
            </a:r>
            <a:r>
              <a:rPr sz="2500" spc="20" dirty="0">
                <a:latin typeface="Liberation Sans"/>
                <a:cs typeface="Liberation Sans"/>
              </a:rPr>
              <a:t>Y</a:t>
            </a:r>
            <a:r>
              <a:rPr sz="2500" spc="15" dirty="0">
                <a:latin typeface="Liberation Sans"/>
                <a:cs typeface="Liberation Sans"/>
              </a:rPr>
              <a:t>)</a:t>
            </a:r>
            <a:r>
              <a:rPr sz="2500" spc="5" dirty="0">
                <a:latin typeface="Liberation Sans"/>
                <a:cs typeface="Liberation Sans"/>
              </a:rPr>
              <a:t>.</a:t>
            </a:r>
            <a:endParaRPr sz="25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569" y="4652009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840" y="4540250"/>
            <a:ext cx="75438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15" dirty="0">
                <a:latin typeface="Liberation Sans"/>
                <a:cs typeface="Liberation Sans"/>
              </a:rPr>
              <a:t>With </a:t>
            </a:r>
            <a:r>
              <a:rPr sz="2500" spc="10" dirty="0">
                <a:latin typeface="Liberation Sans"/>
                <a:cs typeface="Liberation Sans"/>
              </a:rPr>
              <a:t>bivariate analysis, </a:t>
            </a:r>
            <a:r>
              <a:rPr sz="2500" spc="15" dirty="0">
                <a:latin typeface="Liberation Sans"/>
                <a:cs typeface="Liberation Sans"/>
              </a:rPr>
              <a:t>there </a:t>
            </a:r>
            <a:r>
              <a:rPr sz="2500" spc="10" dirty="0">
                <a:latin typeface="Liberation Sans"/>
                <a:cs typeface="Liberation Sans"/>
              </a:rPr>
              <a:t>is </a:t>
            </a:r>
            <a:r>
              <a:rPr sz="2500" spc="15" dirty="0">
                <a:latin typeface="Liberation Sans"/>
                <a:cs typeface="Liberation Sans"/>
              </a:rPr>
              <a:t>a </a:t>
            </a:r>
            <a:r>
              <a:rPr sz="2500" spc="20" dirty="0">
                <a:latin typeface="Liberation Sans"/>
                <a:cs typeface="Liberation Sans"/>
              </a:rPr>
              <a:t>Y </a:t>
            </a:r>
            <a:r>
              <a:rPr sz="2500" spc="10" dirty="0">
                <a:latin typeface="Liberation Sans"/>
                <a:cs typeface="Liberation Sans"/>
              </a:rPr>
              <a:t>value for </a:t>
            </a:r>
            <a:r>
              <a:rPr sz="2500" spc="15" dirty="0">
                <a:latin typeface="Liberation Sans"/>
                <a:cs typeface="Liberation Sans"/>
              </a:rPr>
              <a:t>each</a:t>
            </a:r>
            <a:r>
              <a:rPr sz="2500" spc="-45" dirty="0">
                <a:latin typeface="Liberation Sans"/>
                <a:cs typeface="Liberation Sans"/>
              </a:rPr>
              <a:t> </a:t>
            </a:r>
            <a:r>
              <a:rPr sz="2500" spc="10" dirty="0">
                <a:latin typeface="Liberation Sans"/>
                <a:cs typeface="Liberation Sans"/>
              </a:rPr>
              <a:t>X.</a:t>
            </a:r>
            <a:endParaRPr sz="25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69" y="5659120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840" y="5548629"/>
            <a:ext cx="8167370" cy="7721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840"/>
              </a:lnSpc>
              <a:spcBef>
                <a:spcPts val="355"/>
              </a:spcBef>
            </a:pPr>
            <a:r>
              <a:rPr sz="2500" spc="20" dirty="0">
                <a:latin typeface="Liberation Sans"/>
                <a:cs typeface="Liberation Sans"/>
              </a:rPr>
              <a:t>The </a:t>
            </a:r>
            <a:r>
              <a:rPr sz="2500" spc="10" dirty="0">
                <a:latin typeface="Liberation Sans"/>
                <a:cs typeface="Liberation Sans"/>
              </a:rPr>
              <a:t>results </a:t>
            </a:r>
            <a:r>
              <a:rPr sz="2500" spc="15" dirty="0">
                <a:latin typeface="Liberation Sans"/>
                <a:cs typeface="Liberation Sans"/>
              </a:rPr>
              <a:t>from </a:t>
            </a:r>
            <a:r>
              <a:rPr sz="2500" spc="10" dirty="0">
                <a:latin typeface="Liberation Sans"/>
                <a:cs typeface="Liberation Sans"/>
              </a:rPr>
              <a:t>bivariate analysis </a:t>
            </a:r>
            <a:r>
              <a:rPr sz="2500" spc="15" dirty="0">
                <a:latin typeface="Liberation Sans"/>
                <a:cs typeface="Liberation Sans"/>
              </a:rPr>
              <a:t>are </a:t>
            </a:r>
            <a:r>
              <a:rPr sz="2500" spc="10" dirty="0">
                <a:latin typeface="Liberation Sans"/>
                <a:cs typeface="Liberation Sans"/>
              </a:rPr>
              <a:t>usually stored </a:t>
            </a:r>
            <a:r>
              <a:rPr sz="2500" spc="5" dirty="0">
                <a:latin typeface="Liberation Sans"/>
                <a:cs typeface="Liberation Sans"/>
              </a:rPr>
              <a:t>in </a:t>
            </a:r>
            <a:r>
              <a:rPr sz="2500" spc="15" dirty="0">
                <a:latin typeface="Liberation Sans"/>
                <a:cs typeface="Liberation Sans"/>
              </a:rPr>
              <a:t>a  two-column data</a:t>
            </a:r>
            <a:r>
              <a:rPr sz="2500" dirty="0">
                <a:latin typeface="Liberation Sans"/>
                <a:cs typeface="Liberation Sans"/>
              </a:rPr>
              <a:t> </a:t>
            </a:r>
            <a:r>
              <a:rPr sz="2500" spc="10" dirty="0">
                <a:latin typeface="Liberation Sans"/>
                <a:cs typeface="Liberation Sans"/>
              </a:rPr>
              <a:t>table.</a:t>
            </a:r>
            <a:endParaRPr sz="25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1920" marR="5080">
              <a:lnSpc>
                <a:spcPts val="2970"/>
              </a:lnSpc>
              <a:spcBef>
                <a:spcPts val="345"/>
              </a:spcBef>
            </a:pPr>
            <a:r>
              <a:rPr sz="2600" spc="15" dirty="0"/>
              <a:t>Example </a:t>
            </a:r>
            <a:r>
              <a:rPr sz="2600" spc="5" dirty="0"/>
              <a:t>: </a:t>
            </a:r>
            <a:r>
              <a:rPr sz="2600" spc="10" dirty="0"/>
              <a:t>Strength of association between physical  </a:t>
            </a:r>
            <a:r>
              <a:rPr sz="2600" spc="5" dirty="0"/>
              <a:t>inactivity </a:t>
            </a:r>
            <a:r>
              <a:rPr sz="2600" spc="10" dirty="0"/>
              <a:t>and heart</a:t>
            </a:r>
            <a:r>
              <a:rPr sz="2600" spc="15" dirty="0"/>
              <a:t> </a:t>
            </a:r>
            <a:r>
              <a:rPr sz="2600" spc="10" dirty="0"/>
              <a:t>disease.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43230" y="144399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930" y="1328419"/>
            <a:ext cx="8653145" cy="19310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75"/>
              </a:spcBef>
            </a:pPr>
            <a:r>
              <a:rPr sz="2600" spc="10" dirty="0">
                <a:latin typeface="Liberation Sans"/>
                <a:cs typeface="Liberation Sans"/>
              </a:rPr>
              <a:t>Age </a:t>
            </a:r>
            <a:r>
              <a:rPr sz="2600" spc="5" dirty="0">
                <a:latin typeface="Liberation Sans"/>
                <a:cs typeface="Liberation Sans"/>
              </a:rPr>
              <a:t>is </a:t>
            </a:r>
            <a:r>
              <a:rPr sz="2600" spc="10" dirty="0">
                <a:latin typeface="Liberation Sans"/>
                <a:cs typeface="Liberation Sans"/>
              </a:rPr>
              <a:t>a </a:t>
            </a:r>
            <a:r>
              <a:rPr sz="2600" spc="5" dirty="0">
                <a:latin typeface="Liberation Sans"/>
                <a:cs typeface="Liberation Sans"/>
              </a:rPr>
              <a:t>confounding </a:t>
            </a:r>
            <a:r>
              <a:rPr sz="2600" spc="10" dirty="0">
                <a:latin typeface="Liberation Sans"/>
                <a:cs typeface="Liberation Sans"/>
              </a:rPr>
              <a:t>factor because </a:t>
            </a:r>
            <a:r>
              <a:rPr sz="2600" spc="5" dirty="0">
                <a:latin typeface="Liberation Sans"/>
                <a:cs typeface="Liberation Sans"/>
              </a:rPr>
              <a:t>it is </a:t>
            </a:r>
            <a:r>
              <a:rPr sz="2600" spc="10" dirty="0">
                <a:latin typeface="Liberation Sans"/>
                <a:cs typeface="Liberation Sans"/>
              </a:rPr>
              <a:t>associated with  </a:t>
            </a:r>
            <a:r>
              <a:rPr sz="2600" spc="5" dirty="0">
                <a:latin typeface="Liberation Sans"/>
                <a:cs typeface="Liberation Sans"/>
              </a:rPr>
              <a:t>the </a:t>
            </a:r>
            <a:r>
              <a:rPr sz="2600" spc="10" dirty="0">
                <a:latin typeface="Liberation Sans"/>
                <a:cs typeface="Liberation Sans"/>
              </a:rPr>
              <a:t>exposure (meaning </a:t>
            </a:r>
            <a:r>
              <a:rPr sz="2600" spc="5" dirty="0">
                <a:latin typeface="Liberation Sans"/>
                <a:cs typeface="Liberation Sans"/>
              </a:rPr>
              <a:t>that older </a:t>
            </a:r>
            <a:r>
              <a:rPr sz="2600" spc="10" dirty="0">
                <a:latin typeface="Liberation Sans"/>
                <a:cs typeface="Liberation Sans"/>
              </a:rPr>
              <a:t>people </a:t>
            </a:r>
            <a:r>
              <a:rPr sz="2600" spc="5" dirty="0">
                <a:latin typeface="Liberation Sans"/>
                <a:cs typeface="Liberation Sans"/>
              </a:rPr>
              <a:t>are </a:t>
            </a:r>
            <a:r>
              <a:rPr sz="2600" spc="10" dirty="0">
                <a:latin typeface="Liberation Sans"/>
                <a:cs typeface="Liberation Sans"/>
              </a:rPr>
              <a:t>more </a:t>
            </a:r>
            <a:r>
              <a:rPr sz="2600" spc="5" dirty="0">
                <a:latin typeface="Liberation Sans"/>
                <a:cs typeface="Liberation Sans"/>
              </a:rPr>
              <a:t>likely to  be inactive), and it is </a:t>
            </a:r>
            <a:r>
              <a:rPr sz="2600" spc="10" dirty="0">
                <a:latin typeface="Liberation Sans"/>
                <a:cs typeface="Liberation Sans"/>
              </a:rPr>
              <a:t>also associated with </a:t>
            </a:r>
            <a:r>
              <a:rPr sz="2600" spc="5" dirty="0">
                <a:latin typeface="Liberation Sans"/>
                <a:cs typeface="Liberation Sans"/>
              </a:rPr>
              <a:t>the </a:t>
            </a:r>
            <a:r>
              <a:rPr sz="2600" spc="10" dirty="0">
                <a:latin typeface="Liberation Sans"/>
                <a:cs typeface="Liberation Sans"/>
              </a:rPr>
              <a:t>outcome  (because </a:t>
            </a:r>
            <a:r>
              <a:rPr sz="2600" spc="5" dirty="0">
                <a:latin typeface="Liberation Sans"/>
                <a:cs typeface="Liberation Sans"/>
              </a:rPr>
              <a:t>older </a:t>
            </a:r>
            <a:r>
              <a:rPr sz="2600" spc="10" dirty="0">
                <a:latin typeface="Liberation Sans"/>
                <a:cs typeface="Liberation Sans"/>
              </a:rPr>
              <a:t>people are </a:t>
            </a:r>
            <a:r>
              <a:rPr sz="2600" spc="5" dirty="0">
                <a:latin typeface="Liberation Sans"/>
                <a:cs typeface="Liberation Sans"/>
              </a:rPr>
              <a:t>at greater risk of </a:t>
            </a:r>
            <a:r>
              <a:rPr sz="2600" spc="10" dirty="0">
                <a:latin typeface="Liberation Sans"/>
                <a:cs typeface="Liberation Sans"/>
              </a:rPr>
              <a:t>developing  </a:t>
            </a:r>
            <a:r>
              <a:rPr sz="2600" spc="5" dirty="0">
                <a:latin typeface="Liberation Sans"/>
                <a:cs typeface="Liberation Sans"/>
              </a:rPr>
              <a:t>heart disease).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2509" y="3547498"/>
            <a:ext cx="7068921" cy="1537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5523229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480" y="5398770"/>
            <a:ext cx="9163050" cy="859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375"/>
              </a:spcBef>
            </a:pPr>
            <a:r>
              <a:rPr sz="2800" spc="-45" dirty="0">
                <a:latin typeface="Liberation Sans"/>
                <a:cs typeface="Liberation Sans"/>
              </a:rPr>
              <a:t>Or,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10" dirty="0">
                <a:latin typeface="Liberation Sans"/>
                <a:cs typeface="Liberation Sans"/>
              </a:rPr>
              <a:t>the </a:t>
            </a:r>
            <a:r>
              <a:rPr sz="2800" spc="5" dirty="0">
                <a:latin typeface="Liberation Sans"/>
                <a:cs typeface="Liberation Sans"/>
              </a:rPr>
              <a:t>age distribution </a:t>
            </a:r>
            <a:r>
              <a:rPr sz="2800" dirty="0">
                <a:latin typeface="Liberation Sans"/>
                <a:cs typeface="Liberation Sans"/>
              </a:rPr>
              <a:t>is </a:t>
            </a:r>
            <a:r>
              <a:rPr sz="2800" spc="5" dirty="0">
                <a:latin typeface="Liberation Sans"/>
                <a:cs typeface="Liberation Sans"/>
              </a:rPr>
              <a:t>similar </a:t>
            </a: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10" dirty="0">
                <a:latin typeface="Liberation Sans"/>
                <a:cs typeface="Liberation Sans"/>
              </a:rPr>
              <a:t>the </a:t>
            </a:r>
            <a:r>
              <a:rPr sz="2800" spc="5" dirty="0">
                <a:latin typeface="Liberation Sans"/>
                <a:cs typeface="Liberation Sans"/>
              </a:rPr>
              <a:t>exposure groups  being </a:t>
            </a:r>
            <a:r>
              <a:rPr sz="2800" spc="10" dirty="0">
                <a:latin typeface="Liberation Sans"/>
                <a:cs typeface="Liberation Sans"/>
              </a:rPr>
              <a:t>compared, </a:t>
            </a:r>
            <a:r>
              <a:rPr sz="2800" spc="5" dirty="0">
                <a:latin typeface="Liberation Sans"/>
                <a:cs typeface="Liberation Sans"/>
              </a:rPr>
              <a:t>then age </a:t>
            </a:r>
            <a:r>
              <a:rPr sz="2800" dirty="0">
                <a:latin typeface="Liberation Sans"/>
                <a:cs typeface="Liberation Sans"/>
              </a:rPr>
              <a:t>will </a:t>
            </a:r>
            <a:r>
              <a:rPr sz="2800" spc="5" dirty="0">
                <a:latin typeface="Liberation Sans"/>
                <a:cs typeface="Liberation Sans"/>
              </a:rPr>
              <a:t>not </a:t>
            </a:r>
            <a:r>
              <a:rPr sz="2800" spc="10" dirty="0">
                <a:latin typeface="Liberation Sans"/>
                <a:cs typeface="Liberation Sans"/>
              </a:rPr>
              <a:t>cause</a:t>
            </a:r>
            <a:r>
              <a:rPr sz="2800" spc="65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confounding.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90" y="554990"/>
            <a:ext cx="2259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</a:t>
            </a:r>
            <a:r>
              <a:rPr sz="4400" spc="-5" dirty="0"/>
              <a:t>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550" y="185165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550" y="286130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550" y="471677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550" y="5726429"/>
            <a:ext cx="1581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254" dirty="0">
                <a:latin typeface="Trebuchet MS"/>
                <a:cs typeface="Trebuchet MS"/>
              </a:rPr>
              <a:t>●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0" y="1723390"/>
            <a:ext cx="8650605" cy="43497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65785">
              <a:lnSpc>
                <a:spcPts val="3320"/>
              </a:lnSpc>
              <a:spcBef>
                <a:spcPts val="390"/>
              </a:spcBef>
            </a:pPr>
            <a:r>
              <a:rPr sz="2950" dirty="0">
                <a:latin typeface="Liberation Sans"/>
                <a:cs typeface="Liberation Sans"/>
              </a:rPr>
              <a:t>An environmental scientist is studying the rate </a:t>
            </a:r>
            <a:r>
              <a:rPr sz="2950" spc="-5" dirty="0">
                <a:latin typeface="Liberation Sans"/>
                <a:cs typeface="Liberation Sans"/>
              </a:rPr>
              <a:t>of  </a:t>
            </a:r>
            <a:r>
              <a:rPr sz="2950" dirty="0">
                <a:latin typeface="Liberation Sans"/>
                <a:cs typeface="Liberation Sans"/>
              </a:rPr>
              <a:t>absorption </a:t>
            </a:r>
            <a:r>
              <a:rPr sz="2950" spc="-5" dirty="0">
                <a:latin typeface="Liberation Sans"/>
                <a:cs typeface="Liberation Sans"/>
              </a:rPr>
              <a:t>of </a:t>
            </a:r>
            <a:r>
              <a:rPr sz="2950" dirty="0">
                <a:latin typeface="Liberation Sans"/>
                <a:cs typeface="Liberation Sans"/>
              </a:rPr>
              <a:t>a certain chemical into</a:t>
            </a:r>
            <a:r>
              <a:rPr sz="2950" spc="15" dirty="0">
                <a:latin typeface="Liberation Sans"/>
                <a:cs typeface="Liberation Sans"/>
              </a:rPr>
              <a:t> </a:t>
            </a:r>
            <a:r>
              <a:rPr sz="2950" dirty="0">
                <a:latin typeface="Liberation Sans"/>
                <a:cs typeface="Liberation Sans"/>
              </a:rPr>
              <a:t>skin.</a:t>
            </a:r>
            <a:endParaRPr sz="2950">
              <a:latin typeface="Liberation Sans"/>
              <a:cs typeface="Liberation Sans"/>
            </a:endParaRPr>
          </a:p>
          <a:p>
            <a:pPr marL="12700" marR="678180">
              <a:lnSpc>
                <a:spcPct val="94000"/>
              </a:lnSpc>
              <a:spcBef>
                <a:spcPts val="1230"/>
              </a:spcBef>
            </a:pPr>
            <a:r>
              <a:rPr sz="2950" dirty="0">
                <a:latin typeface="Liberation Sans"/>
                <a:cs typeface="Liberation Sans"/>
              </a:rPr>
              <a:t>She </a:t>
            </a:r>
            <a:r>
              <a:rPr sz="2950" spc="-5" dirty="0">
                <a:latin typeface="Liberation Sans"/>
                <a:cs typeface="Liberation Sans"/>
              </a:rPr>
              <a:t>places </a:t>
            </a:r>
            <a:r>
              <a:rPr sz="2950" spc="-10" dirty="0">
                <a:latin typeface="Liberation Sans"/>
                <a:cs typeface="Liberation Sans"/>
              </a:rPr>
              <a:t>differing </a:t>
            </a:r>
            <a:r>
              <a:rPr sz="2950" dirty="0">
                <a:latin typeface="Liberation Sans"/>
                <a:cs typeface="Liberation Sans"/>
              </a:rPr>
              <a:t>volumes of the chemical on  </a:t>
            </a:r>
            <a:r>
              <a:rPr sz="2950" spc="-10" dirty="0">
                <a:latin typeface="Liberation Sans"/>
                <a:cs typeface="Liberation Sans"/>
              </a:rPr>
              <a:t>different </a:t>
            </a:r>
            <a:r>
              <a:rPr sz="2950" dirty="0">
                <a:latin typeface="Liberation Sans"/>
                <a:cs typeface="Liberation Sans"/>
              </a:rPr>
              <a:t>pieces </a:t>
            </a:r>
            <a:r>
              <a:rPr sz="2950" spc="-5" dirty="0">
                <a:latin typeface="Liberation Sans"/>
                <a:cs typeface="Liberation Sans"/>
              </a:rPr>
              <a:t>of </a:t>
            </a:r>
            <a:r>
              <a:rPr sz="2950" dirty="0">
                <a:latin typeface="Liberation Sans"/>
                <a:cs typeface="Liberation Sans"/>
              </a:rPr>
              <a:t>skin and allows the skin </a:t>
            </a:r>
            <a:r>
              <a:rPr sz="2950" spc="-5" dirty="0">
                <a:latin typeface="Liberation Sans"/>
                <a:cs typeface="Liberation Sans"/>
              </a:rPr>
              <a:t>to  </a:t>
            </a:r>
            <a:r>
              <a:rPr sz="2950" dirty="0">
                <a:latin typeface="Liberation Sans"/>
                <a:cs typeface="Liberation Sans"/>
              </a:rPr>
              <a:t>remain in contact with </a:t>
            </a:r>
            <a:r>
              <a:rPr sz="2950" spc="-5" dirty="0">
                <a:latin typeface="Liberation Sans"/>
                <a:cs typeface="Liberation Sans"/>
              </a:rPr>
              <a:t>the </a:t>
            </a:r>
            <a:r>
              <a:rPr sz="2950" dirty="0">
                <a:latin typeface="Liberation Sans"/>
                <a:cs typeface="Liberation Sans"/>
              </a:rPr>
              <a:t>chemical </a:t>
            </a:r>
            <a:r>
              <a:rPr sz="2950" spc="-5" dirty="0">
                <a:latin typeface="Liberation Sans"/>
                <a:cs typeface="Liberation Sans"/>
              </a:rPr>
              <a:t>for </a:t>
            </a:r>
            <a:r>
              <a:rPr sz="2950" dirty="0">
                <a:latin typeface="Liberation Sans"/>
                <a:cs typeface="Liberation Sans"/>
              </a:rPr>
              <a:t>varying  </a:t>
            </a:r>
            <a:r>
              <a:rPr sz="2950" spc="-5" dirty="0">
                <a:latin typeface="Liberation Sans"/>
                <a:cs typeface="Liberation Sans"/>
              </a:rPr>
              <a:t>lengths of</a:t>
            </a:r>
            <a:r>
              <a:rPr sz="2950" spc="25" dirty="0">
                <a:latin typeface="Liberation Sans"/>
                <a:cs typeface="Liberation Sans"/>
              </a:rPr>
              <a:t> </a:t>
            </a:r>
            <a:r>
              <a:rPr sz="2950" dirty="0">
                <a:latin typeface="Liberation Sans"/>
                <a:cs typeface="Liberation Sans"/>
              </a:rPr>
              <a:t>time.</a:t>
            </a:r>
            <a:endParaRPr sz="2950">
              <a:latin typeface="Liberation Sans"/>
              <a:cs typeface="Liberation Sans"/>
            </a:endParaRPr>
          </a:p>
          <a:p>
            <a:pPr marL="12700" marR="1424305">
              <a:lnSpc>
                <a:spcPts val="3329"/>
              </a:lnSpc>
              <a:spcBef>
                <a:spcPts val="1365"/>
              </a:spcBef>
            </a:pPr>
            <a:r>
              <a:rPr sz="2950" dirty="0">
                <a:latin typeface="Liberation Sans"/>
                <a:cs typeface="Liberation Sans"/>
              </a:rPr>
              <a:t>She </a:t>
            </a:r>
            <a:r>
              <a:rPr sz="2950" spc="-5" dirty="0">
                <a:latin typeface="Liberation Sans"/>
                <a:cs typeface="Liberation Sans"/>
              </a:rPr>
              <a:t>then </a:t>
            </a:r>
            <a:r>
              <a:rPr sz="2950" dirty="0">
                <a:latin typeface="Liberation Sans"/>
                <a:cs typeface="Liberation Sans"/>
              </a:rPr>
              <a:t>measures the volume of chemical  absorbed into each piece of</a:t>
            </a:r>
            <a:r>
              <a:rPr sz="2950" spc="-10" dirty="0">
                <a:latin typeface="Liberation Sans"/>
                <a:cs typeface="Liberation Sans"/>
              </a:rPr>
              <a:t> </a:t>
            </a:r>
            <a:r>
              <a:rPr sz="2950" dirty="0">
                <a:latin typeface="Liberation Sans"/>
                <a:cs typeface="Liberation Sans"/>
              </a:rPr>
              <a:t>skin.</a:t>
            </a:r>
            <a:endParaRPr sz="29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950" dirty="0">
                <a:latin typeface="Liberation Sans"/>
                <a:cs typeface="Liberation Sans"/>
              </a:rPr>
              <a:t>She </a:t>
            </a:r>
            <a:r>
              <a:rPr sz="2950" spc="-5" dirty="0">
                <a:latin typeface="Liberation Sans"/>
                <a:cs typeface="Liberation Sans"/>
              </a:rPr>
              <a:t>obtains </a:t>
            </a:r>
            <a:r>
              <a:rPr sz="2950" dirty="0">
                <a:latin typeface="Liberation Sans"/>
                <a:cs typeface="Liberation Sans"/>
              </a:rPr>
              <a:t>the results shown in the following</a:t>
            </a:r>
            <a:r>
              <a:rPr sz="2950" spc="40" dirty="0">
                <a:latin typeface="Liberation Sans"/>
                <a:cs typeface="Liberation Sans"/>
              </a:rPr>
              <a:t> </a:t>
            </a:r>
            <a:r>
              <a:rPr sz="2950" spc="-5" dirty="0">
                <a:latin typeface="Liberation Sans"/>
                <a:cs typeface="Liberation Sans"/>
              </a:rPr>
              <a:t>table.</a:t>
            </a:r>
            <a:endParaRPr sz="29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110" y="5067300"/>
            <a:ext cx="8630285" cy="1290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3250"/>
              </a:lnSpc>
              <a:spcBef>
                <a:spcPts val="380"/>
              </a:spcBef>
            </a:pPr>
            <a:r>
              <a:rPr sz="2850" spc="20" dirty="0">
                <a:latin typeface="Liberation Sans"/>
                <a:cs typeface="Liberation Sans"/>
              </a:rPr>
              <a:t>The </a:t>
            </a:r>
            <a:r>
              <a:rPr sz="2850" spc="15" dirty="0">
                <a:latin typeface="Liberation Sans"/>
                <a:cs typeface="Liberation Sans"/>
              </a:rPr>
              <a:t>scientist </a:t>
            </a:r>
            <a:r>
              <a:rPr sz="2850" spc="10" dirty="0">
                <a:latin typeface="Liberation Sans"/>
                <a:cs typeface="Liberation Sans"/>
              </a:rPr>
              <a:t>plots the </a:t>
            </a:r>
            <a:r>
              <a:rPr sz="2850" spc="15" dirty="0">
                <a:latin typeface="Liberation Sans"/>
                <a:cs typeface="Liberation Sans"/>
              </a:rPr>
              <a:t>percent absorbed against </a:t>
            </a:r>
            <a:r>
              <a:rPr sz="2850" spc="10" dirty="0">
                <a:latin typeface="Liberation Sans"/>
                <a:cs typeface="Liberation Sans"/>
              </a:rPr>
              <a:t>both  </a:t>
            </a:r>
            <a:r>
              <a:rPr sz="2850" spc="20" dirty="0">
                <a:latin typeface="Liberation Sans"/>
                <a:cs typeface="Liberation Sans"/>
              </a:rPr>
              <a:t>volume and </a:t>
            </a:r>
            <a:r>
              <a:rPr sz="2850" spc="15" dirty="0">
                <a:latin typeface="Liberation Sans"/>
                <a:cs typeface="Liberation Sans"/>
              </a:rPr>
              <a:t>time. </a:t>
            </a:r>
            <a:r>
              <a:rPr sz="2850" spc="20" dirty="0">
                <a:latin typeface="Liberation Sans"/>
                <a:cs typeface="Liberation Sans"/>
              </a:rPr>
              <a:t>She </a:t>
            </a:r>
            <a:r>
              <a:rPr sz="2850" spc="15" dirty="0">
                <a:latin typeface="Liberation Sans"/>
                <a:cs typeface="Liberation Sans"/>
              </a:rPr>
              <a:t>wants </a:t>
            </a:r>
            <a:r>
              <a:rPr sz="2850" spc="10" dirty="0">
                <a:latin typeface="Liberation Sans"/>
                <a:cs typeface="Liberation Sans"/>
              </a:rPr>
              <a:t>to </a:t>
            </a:r>
            <a:r>
              <a:rPr sz="2850" spc="15" dirty="0">
                <a:latin typeface="Liberation Sans"/>
                <a:cs typeface="Liberation Sans"/>
              </a:rPr>
              <a:t>determine whether </a:t>
            </a:r>
            <a:r>
              <a:rPr sz="2850" spc="10" dirty="0">
                <a:latin typeface="Liberation Sans"/>
                <a:cs typeface="Liberation Sans"/>
              </a:rPr>
              <a:t>it  is the </a:t>
            </a:r>
            <a:r>
              <a:rPr sz="2850" spc="15" dirty="0">
                <a:latin typeface="Liberation Sans"/>
                <a:cs typeface="Liberation Sans"/>
              </a:rPr>
              <a:t>time or </a:t>
            </a:r>
            <a:r>
              <a:rPr sz="2850" spc="10" dirty="0">
                <a:latin typeface="Liberation Sans"/>
                <a:cs typeface="Liberation Sans"/>
              </a:rPr>
              <a:t>the </a:t>
            </a:r>
            <a:r>
              <a:rPr sz="2850" spc="20" dirty="0">
                <a:latin typeface="Liberation Sans"/>
                <a:cs typeface="Liberation Sans"/>
              </a:rPr>
              <a:t>volume </a:t>
            </a:r>
            <a:r>
              <a:rPr sz="2850" spc="10" dirty="0">
                <a:latin typeface="Liberation Sans"/>
                <a:cs typeface="Liberation Sans"/>
              </a:rPr>
              <a:t>that is </a:t>
            </a:r>
            <a:r>
              <a:rPr sz="2850" spc="15" dirty="0">
                <a:latin typeface="Liberation Sans"/>
                <a:cs typeface="Liberation Sans"/>
              </a:rPr>
              <a:t>having an</a:t>
            </a:r>
            <a:r>
              <a:rPr sz="2850" spc="5" dirty="0">
                <a:latin typeface="Liberation Sans"/>
                <a:cs typeface="Liberation Sans"/>
              </a:rPr>
              <a:t> </a:t>
            </a:r>
            <a:r>
              <a:rPr sz="2850" dirty="0">
                <a:latin typeface="Liberation Sans"/>
                <a:cs typeface="Liberation Sans"/>
              </a:rPr>
              <a:t>effect.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5818" y="454913"/>
            <a:ext cx="7120153" cy="4345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4989" y="4455159"/>
            <a:ext cx="6742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3020" algn="l"/>
              </a:tabLst>
            </a:pPr>
            <a:r>
              <a:rPr sz="3200" dirty="0">
                <a:latin typeface="Liberation Sans"/>
                <a:cs typeface="Liberation Sans"/>
              </a:rPr>
              <a:t>r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5" dirty="0">
                <a:latin typeface="Liberation Sans"/>
                <a:cs typeface="Liberation Sans"/>
              </a:rPr>
              <a:t> 0.988	</a:t>
            </a:r>
            <a:r>
              <a:rPr sz="3200" dirty="0">
                <a:latin typeface="Liberation Sans"/>
                <a:cs typeface="Liberation Sans"/>
              </a:rPr>
              <a:t>r =</a:t>
            </a:r>
            <a:r>
              <a:rPr sz="3200" spc="-9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0.987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789" y="141552"/>
            <a:ext cx="4778872" cy="4224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9418" y="142094"/>
            <a:ext cx="4501755" cy="4317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880" y="513587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80" y="587247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050" y="5041900"/>
            <a:ext cx="8401685" cy="13970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305"/>
              </a:spcBef>
            </a:pPr>
            <a:r>
              <a:rPr sz="2150" dirty="0">
                <a:latin typeface="Liberation Sans"/>
                <a:cs typeface="Liberation Sans"/>
              </a:rPr>
              <a:t>She </a:t>
            </a:r>
            <a:r>
              <a:rPr sz="2150" spc="-5" dirty="0">
                <a:latin typeface="Liberation Sans"/>
                <a:cs typeface="Liberation Sans"/>
              </a:rPr>
              <a:t>concludes </a:t>
            </a:r>
            <a:r>
              <a:rPr sz="2150" dirty="0">
                <a:latin typeface="Liberation Sans"/>
                <a:cs typeface="Liberation Sans"/>
              </a:rPr>
              <a:t>that </a:t>
            </a:r>
            <a:r>
              <a:rPr sz="2150" spc="-5" dirty="0">
                <a:latin typeface="Liberation Sans"/>
                <a:cs typeface="Liberation Sans"/>
              </a:rPr>
              <a:t>increasing </a:t>
            </a:r>
            <a:r>
              <a:rPr sz="2150" dirty="0">
                <a:latin typeface="Liberation Sans"/>
                <a:cs typeface="Liberation Sans"/>
              </a:rPr>
              <a:t>the volume of the chemical causes the  percentage absorbed to</a:t>
            </a:r>
            <a:r>
              <a:rPr sz="2150" spc="-5" dirty="0">
                <a:latin typeface="Liberation Sans"/>
                <a:cs typeface="Liberation Sans"/>
              </a:rPr>
              <a:t> increase.</a:t>
            </a:r>
            <a:endParaRPr sz="2150">
              <a:latin typeface="Liberation Sans"/>
              <a:cs typeface="Liberation Sans"/>
            </a:endParaRPr>
          </a:p>
          <a:p>
            <a:pPr marL="12700" marR="51435">
              <a:lnSpc>
                <a:spcPts val="2420"/>
              </a:lnSpc>
              <a:spcBef>
                <a:spcPts val="944"/>
              </a:spcBef>
            </a:pPr>
            <a:r>
              <a:rPr sz="2150" dirty="0">
                <a:latin typeface="Liberation Sans"/>
                <a:cs typeface="Liberation Sans"/>
              </a:rPr>
              <a:t>She </a:t>
            </a:r>
            <a:r>
              <a:rPr sz="2150" spc="-5" dirty="0">
                <a:latin typeface="Liberation Sans"/>
                <a:cs typeface="Liberation Sans"/>
              </a:rPr>
              <a:t>concludes </a:t>
            </a:r>
            <a:r>
              <a:rPr sz="2150" dirty="0">
                <a:latin typeface="Liberation Sans"/>
                <a:cs typeface="Liberation Sans"/>
              </a:rPr>
              <a:t>that </a:t>
            </a:r>
            <a:r>
              <a:rPr sz="2150" spc="-5" dirty="0">
                <a:latin typeface="Liberation Sans"/>
                <a:cs typeface="Liberation Sans"/>
              </a:rPr>
              <a:t>increasing </a:t>
            </a:r>
            <a:r>
              <a:rPr sz="2150" dirty="0">
                <a:latin typeface="Liberation Sans"/>
                <a:cs typeface="Liberation Sans"/>
              </a:rPr>
              <a:t>the time that the </a:t>
            </a:r>
            <a:r>
              <a:rPr sz="2150" spc="-5" dirty="0">
                <a:latin typeface="Liberation Sans"/>
                <a:cs typeface="Liberation Sans"/>
              </a:rPr>
              <a:t>skin is in </a:t>
            </a:r>
            <a:r>
              <a:rPr sz="2150" dirty="0">
                <a:latin typeface="Liberation Sans"/>
                <a:cs typeface="Liberation Sans"/>
              </a:rPr>
              <a:t>contact with  the chemical causes the percentage absorbed to </a:t>
            </a:r>
            <a:r>
              <a:rPr sz="2150" spc="-5" dirty="0">
                <a:latin typeface="Liberation Sans"/>
                <a:cs typeface="Liberation Sans"/>
              </a:rPr>
              <a:t>increase </a:t>
            </a:r>
            <a:r>
              <a:rPr sz="2150" dirty="0">
                <a:latin typeface="Liberation Sans"/>
                <a:cs typeface="Liberation Sans"/>
              </a:rPr>
              <a:t>as</a:t>
            </a:r>
            <a:r>
              <a:rPr sz="2150" spc="-35" dirty="0">
                <a:latin typeface="Liberation Sans"/>
                <a:cs typeface="Liberation Sans"/>
              </a:rPr>
              <a:t> </a:t>
            </a:r>
            <a:r>
              <a:rPr sz="2150" spc="-5" dirty="0">
                <a:latin typeface="Liberation Sans"/>
                <a:cs typeface="Liberation Sans"/>
              </a:rPr>
              <a:t>well.</a:t>
            </a:r>
            <a:endParaRPr sz="21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09" y="1585359"/>
            <a:ext cx="5479870" cy="4294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169" y="205740"/>
            <a:ext cx="8611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Are these </a:t>
            </a:r>
            <a:r>
              <a:rPr sz="4400" spc="-10" dirty="0"/>
              <a:t>conclusions</a:t>
            </a:r>
            <a:r>
              <a:rPr sz="4400" spc="-75" dirty="0"/>
              <a:t> </a:t>
            </a:r>
            <a:r>
              <a:rPr sz="4400" spc="-5" dirty="0"/>
              <a:t>justified?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533390" y="16217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3390" y="333121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3390" y="504062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6909" y="1526539"/>
            <a:ext cx="3812540" cy="50501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29845">
              <a:lnSpc>
                <a:spcPct val="94600"/>
              </a:lnSpc>
              <a:spcBef>
                <a:spcPts val="250"/>
              </a:spcBef>
            </a:pPr>
            <a:r>
              <a:rPr sz="2200" dirty="0">
                <a:latin typeface="Liberation Sans"/>
                <a:cs typeface="Liberation Sans"/>
              </a:rPr>
              <a:t>If either time or </a:t>
            </a:r>
            <a:r>
              <a:rPr sz="2200" spc="5" dirty="0">
                <a:latin typeface="Liberation Sans"/>
                <a:cs typeface="Liberation Sans"/>
              </a:rPr>
              <a:t>volume </a:t>
            </a:r>
            <a:r>
              <a:rPr sz="2200" spc="-5" dirty="0">
                <a:latin typeface="Liberation Sans"/>
                <a:cs typeface="Liberation Sans"/>
              </a:rPr>
              <a:t>affects 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5" dirty="0">
                <a:latin typeface="Liberation Sans"/>
                <a:cs typeface="Liberation Sans"/>
              </a:rPr>
              <a:t>percentage absorbed,  both </a:t>
            </a:r>
            <a:r>
              <a:rPr sz="2200" dirty="0">
                <a:latin typeface="Liberation Sans"/>
                <a:cs typeface="Liberation Sans"/>
              </a:rPr>
              <a:t>will </a:t>
            </a:r>
            <a:r>
              <a:rPr sz="2200" spc="5" dirty="0">
                <a:latin typeface="Liberation Sans"/>
                <a:cs typeface="Liberation Sans"/>
              </a:rPr>
              <a:t>appear </a:t>
            </a:r>
            <a:r>
              <a:rPr sz="2200" dirty="0">
                <a:latin typeface="Liberation Sans"/>
                <a:cs typeface="Liberation Sans"/>
              </a:rPr>
              <a:t>to do so,  </a:t>
            </a:r>
            <a:r>
              <a:rPr sz="2200" spc="5" dirty="0">
                <a:latin typeface="Liberation Sans"/>
                <a:cs typeface="Liberation Sans"/>
              </a:rPr>
              <a:t>because </a:t>
            </a:r>
            <a:r>
              <a:rPr sz="2200" dirty="0">
                <a:latin typeface="Liberation Sans"/>
                <a:cs typeface="Liberation Sans"/>
              </a:rPr>
              <a:t>they </a:t>
            </a:r>
            <a:r>
              <a:rPr sz="2200" spc="5" dirty="0">
                <a:latin typeface="Liberation Sans"/>
                <a:cs typeface="Liberation Sans"/>
              </a:rPr>
              <a:t>are </a:t>
            </a:r>
            <a:r>
              <a:rPr sz="2200" dirty="0">
                <a:latin typeface="Liberation Sans"/>
                <a:cs typeface="Liberation Sans"/>
              </a:rPr>
              <a:t>highly  </a:t>
            </a:r>
            <a:r>
              <a:rPr sz="2200" spc="5" dirty="0">
                <a:latin typeface="Liberation Sans"/>
                <a:cs typeface="Liberation Sans"/>
              </a:rPr>
              <a:t>correlated with each</a:t>
            </a:r>
            <a:r>
              <a:rPr sz="2200" spc="-35" dirty="0">
                <a:latin typeface="Liberation Sans"/>
                <a:cs typeface="Liberation Sans"/>
              </a:rPr>
              <a:t> </a:t>
            </a:r>
            <a:r>
              <a:rPr sz="2200" spc="-20" dirty="0">
                <a:latin typeface="Liberation Sans"/>
                <a:cs typeface="Liberation Sans"/>
              </a:rPr>
              <a:t>other.</a:t>
            </a:r>
            <a:endParaRPr sz="2200">
              <a:latin typeface="Liberation Sans"/>
              <a:cs typeface="Liberation Sans"/>
            </a:endParaRPr>
          </a:p>
          <a:p>
            <a:pPr marL="12700" marR="414020">
              <a:lnSpc>
                <a:spcPct val="94600"/>
              </a:lnSpc>
              <a:spcBef>
                <a:spcPts val="975"/>
              </a:spcBef>
            </a:pPr>
            <a:r>
              <a:rPr sz="2200" spc="5" dirty="0">
                <a:latin typeface="Liberation Sans"/>
                <a:cs typeface="Liberation Sans"/>
              </a:rPr>
              <a:t>For </a:t>
            </a:r>
            <a:r>
              <a:rPr sz="2200" dirty="0">
                <a:latin typeface="Liberation Sans"/>
                <a:cs typeface="Liberation Sans"/>
              </a:rPr>
              <a:t>this </a:t>
            </a:r>
            <a:r>
              <a:rPr sz="2200" spc="5" dirty="0">
                <a:latin typeface="Liberation Sans"/>
                <a:cs typeface="Liberation Sans"/>
              </a:rPr>
              <a:t>reason, </a:t>
            </a:r>
            <a:r>
              <a:rPr sz="2200" dirty="0">
                <a:latin typeface="Liberation Sans"/>
                <a:cs typeface="Liberation Sans"/>
              </a:rPr>
              <a:t>it </a:t>
            </a:r>
            <a:r>
              <a:rPr sz="2200" spc="5" dirty="0">
                <a:latin typeface="Liberation Sans"/>
                <a:cs typeface="Liberation Sans"/>
              </a:rPr>
              <a:t>is  impossible </a:t>
            </a:r>
            <a:r>
              <a:rPr sz="2200" dirty="0">
                <a:latin typeface="Liberation Sans"/>
                <a:cs typeface="Liberation Sans"/>
              </a:rPr>
              <a:t>to </a:t>
            </a:r>
            <a:r>
              <a:rPr sz="2200" spc="5" dirty="0">
                <a:latin typeface="Liberation Sans"/>
                <a:cs typeface="Liberation Sans"/>
              </a:rPr>
              <a:t>determine  whether it </a:t>
            </a:r>
            <a:r>
              <a:rPr sz="2200" dirty="0">
                <a:latin typeface="Liberation Sans"/>
                <a:cs typeface="Liberation Sans"/>
              </a:rPr>
              <a:t>is the time </a:t>
            </a:r>
            <a:r>
              <a:rPr sz="2200" spc="5" dirty="0">
                <a:latin typeface="Liberation Sans"/>
                <a:cs typeface="Liberation Sans"/>
              </a:rPr>
              <a:t>or </a:t>
            </a:r>
            <a:r>
              <a:rPr sz="2200" dirty="0">
                <a:latin typeface="Liberation Sans"/>
                <a:cs typeface="Liberation Sans"/>
              </a:rPr>
              <a:t>the  </a:t>
            </a:r>
            <a:r>
              <a:rPr sz="2200" spc="5" dirty="0">
                <a:latin typeface="Liberation Sans"/>
                <a:cs typeface="Liberation Sans"/>
              </a:rPr>
              <a:t>volume </a:t>
            </a:r>
            <a:r>
              <a:rPr sz="2200" dirty="0">
                <a:latin typeface="Liberation Sans"/>
                <a:cs typeface="Liberation Sans"/>
              </a:rPr>
              <a:t>that is </a:t>
            </a:r>
            <a:r>
              <a:rPr sz="2200" spc="5" dirty="0">
                <a:latin typeface="Liberation Sans"/>
                <a:cs typeface="Liberation Sans"/>
              </a:rPr>
              <a:t>having an  </a:t>
            </a:r>
            <a:r>
              <a:rPr sz="2200" spc="-5" dirty="0">
                <a:latin typeface="Liberation Sans"/>
                <a:cs typeface="Liberation Sans"/>
              </a:rPr>
              <a:t>effect.</a:t>
            </a:r>
            <a:endParaRPr sz="2200">
              <a:latin typeface="Liberation Sans"/>
              <a:cs typeface="Liberation Sans"/>
            </a:endParaRPr>
          </a:p>
          <a:p>
            <a:pPr marL="12700" marR="5080">
              <a:lnSpc>
                <a:spcPct val="94500"/>
              </a:lnSpc>
              <a:spcBef>
                <a:spcPts val="985"/>
              </a:spcBef>
            </a:pPr>
            <a:r>
              <a:rPr sz="2200" spc="5" dirty="0">
                <a:latin typeface="Liberation Sans"/>
                <a:cs typeface="Liberation Sans"/>
              </a:rPr>
              <a:t>This </a:t>
            </a:r>
            <a:r>
              <a:rPr sz="2200" dirty="0">
                <a:latin typeface="Liberation Sans"/>
                <a:cs typeface="Liberation Sans"/>
              </a:rPr>
              <a:t>relationship </a:t>
            </a:r>
            <a:r>
              <a:rPr sz="2200" spc="5" dirty="0">
                <a:latin typeface="Liberation Sans"/>
                <a:cs typeface="Liberation Sans"/>
              </a:rPr>
              <a:t>between  </a:t>
            </a:r>
            <a:r>
              <a:rPr sz="2200" dirty="0">
                <a:latin typeface="Liberation Sans"/>
                <a:cs typeface="Liberation Sans"/>
              </a:rPr>
              <a:t>time </a:t>
            </a:r>
            <a:r>
              <a:rPr sz="2200" spc="5" dirty="0">
                <a:latin typeface="Liberation Sans"/>
                <a:cs typeface="Liberation Sans"/>
              </a:rPr>
              <a:t>and volume resulted </a:t>
            </a:r>
            <a:r>
              <a:rPr sz="2200" dirty="0">
                <a:latin typeface="Liberation Sans"/>
                <a:cs typeface="Liberation Sans"/>
              </a:rPr>
              <a:t>from  the </a:t>
            </a:r>
            <a:r>
              <a:rPr sz="2200" spc="5" dirty="0">
                <a:latin typeface="Liberation Sans"/>
                <a:cs typeface="Liberation Sans"/>
              </a:rPr>
              <a:t>design of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5" dirty="0">
                <a:latin typeface="Liberation Sans"/>
                <a:cs typeface="Liberation Sans"/>
              </a:rPr>
              <a:t>experiment  and should have been  avoided.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6300" y="5885179"/>
            <a:ext cx="16408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r =</a:t>
            </a:r>
            <a:r>
              <a:rPr sz="3200" spc="-1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0.999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758950" marR="5080" indent="-1657350">
              <a:lnSpc>
                <a:spcPts val="3579"/>
              </a:lnSpc>
              <a:spcBef>
                <a:spcPts val="434"/>
              </a:spcBef>
            </a:pPr>
            <a:r>
              <a:rPr sz="3200" spc="-10" dirty="0"/>
              <a:t>The scientist </a:t>
            </a:r>
            <a:r>
              <a:rPr sz="3200" spc="-5" dirty="0"/>
              <a:t>in </a:t>
            </a:r>
            <a:r>
              <a:rPr sz="3200" spc="-10" dirty="0"/>
              <a:t>has repeated </a:t>
            </a:r>
            <a:r>
              <a:rPr sz="3200" spc="-5" dirty="0"/>
              <a:t>the </a:t>
            </a:r>
            <a:r>
              <a:rPr sz="3200" spc="-10" dirty="0"/>
              <a:t>experiment,  this </a:t>
            </a:r>
            <a:r>
              <a:rPr sz="3200" spc="-5" dirty="0"/>
              <a:t>time with </a:t>
            </a:r>
            <a:r>
              <a:rPr sz="3200" dirty="0"/>
              <a:t>a </a:t>
            </a:r>
            <a:r>
              <a:rPr sz="3200" spc="-10" dirty="0"/>
              <a:t>new</a:t>
            </a:r>
            <a:r>
              <a:rPr sz="3200" spc="-55" dirty="0"/>
              <a:t> </a:t>
            </a:r>
            <a:r>
              <a:rPr sz="3200" spc="-10" dirty="0"/>
              <a:t>design.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19214" y="1866444"/>
            <a:ext cx="7508010" cy="3988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010" y="554990"/>
            <a:ext cx="8129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0500" algn="l"/>
                <a:tab pos="2609215" algn="l"/>
              </a:tabLst>
            </a:pPr>
            <a:r>
              <a:rPr sz="4400" spc="-25" dirty="0"/>
              <a:t>Time	</a:t>
            </a:r>
            <a:r>
              <a:rPr sz="4400" spc="-5" dirty="0"/>
              <a:t>and	</a:t>
            </a:r>
            <a:r>
              <a:rPr sz="4400" spc="-65" dirty="0"/>
              <a:t>Volume</a:t>
            </a:r>
            <a:r>
              <a:rPr sz="4400" spc="-95" dirty="0"/>
              <a:t> </a:t>
            </a:r>
            <a:r>
              <a:rPr sz="4400" spc="-5" dirty="0"/>
              <a:t>uncorrelated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83129" y="1733550"/>
            <a:ext cx="55245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195" y="352415"/>
            <a:ext cx="9665063" cy="407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3370" y="4781550"/>
            <a:ext cx="9417050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4120">
              <a:lnSpc>
                <a:spcPct val="100000"/>
              </a:lnSpc>
              <a:spcBef>
                <a:spcPts val="100"/>
              </a:spcBef>
              <a:tabLst>
                <a:tab pos="6491605" algn="l"/>
              </a:tabLst>
            </a:pPr>
            <a:r>
              <a:rPr sz="3200" dirty="0">
                <a:latin typeface="Liberation Sans"/>
                <a:cs typeface="Liberation Sans"/>
              </a:rPr>
              <a:t>r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10" dirty="0">
                <a:latin typeface="Liberation Sans"/>
                <a:cs typeface="Liberation Sans"/>
              </a:rPr>
              <a:t> 0.121	</a:t>
            </a:r>
            <a:r>
              <a:rPr sz="3200" dirty="0">
                <a:latin typeface="Liberation Sans"/>
                <a:cs typeface="Liberation Sans"/>
              </a:rPr>
              <a:t>r =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0.952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2920"/>
              </a:lnSpc>
              <a:spcBef>
                <a:spcPts val="2235"/>
              </a:spcBef>
            </a:pPr>
            <a:r>
              <a:rPr sz="2600" dirty="0">
                <a:latin typeface="Liberation Sans"/>
                <a:cs typeface="Liberation Sans"/>
              </a:rPr>
              <a:t>She concludes that increasing </a:t>
            </a:r>
            <a:r>
              <a:rPr sz="2600" spc="-5" dirty="0">
                <a:latin typeface="Liberation Sans"/>
                <a:cs typeface="Liberation Sans"/>
              </a:rPr>
              <a:t>the time </a:t>
            </a:r>
            <a:r>
              <a:rPr sz="2600" dirty="0">
                <a:latin typeface="Liberation Sans"/>
                <a:cs typeface="Liberation Sans"/>
              </a:rPr>
              <a:t>that </a:t>
            </a:r>
            <a:r>
              <a:rPr sz="2600" spc="-5" dirty="0">
                <a:latin typeface="Liberation Sans"/>
                <a:cs typeface="Liberation Sans"/>
              </a:rPr>
              <a:t>the </a:t>
            </a:r>
            <a:r>
              <a:rPr sz="2600" dirty="0">
                <a:latin typeface="Liberation Sans"/>
                <a:cs typeface="Liberation Sans"/>
              </a:rPr>
              <a:t>skin </a:t>
            </a:r>
            <a:r>
              <a:rPr sz="2600" spc="-5" dirty="0">
                <a:latin typeface="Liberation Sans"/>
                <a:cs typeface="Liberation Sans"/>
              </a:rPr>
              <a:t>is in </a:t>
            </a:r>
            <a:r>
              <a:rPr sz="2600" dirty="0">
                <a:latin typeface="Liberation Sans"/>
                <a:cs typeface="Liberation Sans"/>
              </a:rPr>
              <a:t>contact  </a:t>
            </a:r>
            <a:r>
              <a:rPr sz="2600" spc="-5" dirty="0">
                <a:latin typeface="Liberation Sans"/>
                <a:cs typeface="Liberation Sans"/>
              </a:rPr>
              <a:t>with the </a:t>
            </a:r>
            <a:r>
              <a:rPr sz="2600" dirty="0">
                <a:latin typeface="Liberation Sans"/>
                <a:cs typeface="Liberation Sans"/>
              </a:rPr>
              <a:t>chemical </a:t>
            </a:r>
            <a:r>
              <a:rPr sz="2600" spc="-5" dirty="0">
                <a:latin typeface="Liberation Sans"/>
                <a:cs typeface="Liberation Sans"/>
              </a:rPr>
              <a:t>will </a:t>
            </a:r>
            <a:r>
              <a:rPr sz="2600" dirty="0">
                <a:latin typeface="Liberation Sans"/>
                <a:cs typeface="Liberation Sans"/>
              </a:rPr>
              <a:t>cause </a:t>
            </a:r>
            <a:r>
              <a:rPr sz="2600" spc="-5" dirty="0">
                <a:latin typeface="Liberation Sans"/>
                <a:cs typeface="Liberation Sans"/>
              </a:rPr>
              <a:t>the </a:t>
            </a:r>
            <a:r>
              <a:rPr sz="2600" dirty="0">
                <a:latin typeface="Liberation Sans"/>
                <a:cs typeface="Liberation Sans"/>
              </a:rPr>
              <a:t>percentage absorbed </a:t>
            </a:r>
            <a:r>
              <a:rPr sz="2600" spc="-5" dirty="0">
                <a:latin typeface="Liberation Sans"/>
                <a:cs typeface="Liberation Sans"/>
              </a:rPr>
              <a:t>to  </a:t>
            </a:r>
            <a:r>
              <a:rPr sz="2600" dirty="0">
                <a:latin typeface="Liberation Sans"/>
                <a:cs typeface="Liberation Sans"/>
              </a:rPr>
              <a:t>increase.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39" y="554990"/>
            <a:ext cx="7221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Is the conclusion</a:t>
            </a:r>
            <a:r>
              <a:rPr sz="4400" spc="-90" dirty="0"/>
              <a:t> </a:t>
            </a:r>
            <a:r>
              <a:rPr sz="4400" spc="-5" dirty="0"/>
              <a:t>justified?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0850"/>
            <a:ext cx="8640445" cy="23418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Before </a:t>
            </a:r>
            <a:r>
              <a:rPr sz="3200" dirty="0">
                <a:latin typeface="Liberation Sans"/>
                <a:cs typeface="Liberation Sans"/>
              </a:rPr>
              <a:t>making a </a:t>
            </a:r>
            <a:r>
              <a:rPr sz="3200" spc="-5" dirty="0">
                <a:latin typeface="Liberation Sans"/>
                <a:cs typeface="Liberation Sans"/>
              </a:rPr>
              <a:t>final </a:t>
            </a:r>
            <a:r>
              <a:rPr sz="3200" dirty="0">
                <a:latin typeface="Liberation Sans"/>
                <a:cs typeface="Liberation Sans"/>
              </a:rPr>
              <a:t>conclusion </a:t>
            </a:r>
            <a:r>
              <a:rPr sz="3200" spc="-5" dirty="0">
                <a:latin typeface="Liberation Sans"/>
                <a:cs typeface="Liberation Sans"/>
              </a:rPr>
              <a:t>that </a:t>
            </a:r>
            <a:r>
              <a:rPr sz="3200" dirty="0">
                <a:latin typeface="Liberation Sans"/>
                <a:cs typeface="Liberation Sans"/>
              </a:rPr>
              <a:t>increasing  </a:t>
            </a:r>
            <a:r>
              <a:rPr sz="3200" spc="-5" dirty="0">
                <a:latin typeface="Liberation Sans"/>
                <a:cs typeface="Liberation Sans"/>
              </a:rPr>
              <a:t>the time actually </a:t>
            </a:r>
            <a:r>
              <a:rPr sz="3200" dirty="0">
                <a:latin typeface="Liberation Sans"/>
                <a:cs typeface="Liberation Sans"/>
              </a:rPr>
              <a:t>causes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percentage  absorbed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increase,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scientist must make  sure that </a:t>
            </a:r>
            <a:r>
              <a:rPr sz="3200" spc="-5" dirty="0">
                <a:latin typeface="Liberation Sans"/>
                <a:cs typeface="Liberation Sans"/>
              </a:rPr>
              <a:t>there are </a:t>
            </a:r>
            <a:r>
              <a:rPr sz="3200" dirty="0">
                <a:latin typeface="Liberation Sans"/>
                <a:cs typeface="Liberation Sans"/>
              </a:rPr>
              <a:t>no other </a:t>
            </a:r>
            <a:r>
              <a:rPr sz="3200" spc="-5" dirty="0">
                <a:latin typeface="Liberation Sans"/>
                <a:cs typeface="Liberation Sans"/>
              </a:rPr>
              <a:t>potential  </a:t>
            </a:r>
            <a:r>
              <a:rPr sz="3200" dirty="0">
                <a:latin typeface="Liberation Sans"/>
                <a:cs typeface="Liberation Sans"/>
              </a:rPr>
              <a:t>confounders</a:t>
            </a:r>
            <a:r>
              <a:rPr sz="3200" spc="-5" dirty="0">
                <a:latin typeface="Liberation Sans"/>
                <a:cs typeface="Liberation Sans"/>
              </a:rPr>
              <a:t> around.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181350" marR="5080" indent="-2908300">
              <a:lnSpc>
                <a:spcPts val="3570"/>
              </a:lnSpc>
              <a:spcBef>
                <a:spcPts val="445"/>
              </a:spcBef>
            </a:pPr>
            <a:r>
              <a:rPr sz="3200" spc="-10" dirty="0"/>
              <a:t>Controlled Experiments Reduce </a:t>
            </a:r>
            <a:r>
              <a:rPr sz="3200" spc="-5" dirty="0"/>
              <a:t>the </a:t>
            </a:r>
            <a:r>
              <a:rPr sz="3200" spc="-10" dirty="0"/>
              <a:t>Risk of  </a:t>
            </a:r>
            <a:r>
              <a:rPr sz="3200" spc="-15" dirty="0"/>
              <a:t>Confounding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9119" y="184022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727200"/>
            <a:ext cx="8584565" cy="11620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350"/>
              </a:spcBef>
            </a:pPr>
            <a:r>
              <a:rPr sz="2600" spc="-10" dirty="0">
                <a:latin typeface="Liberation Sans"/>
                <a:cs typeface="Liberation Sans"/>
              </a:rPr>
              <a:t>In </a:t>
            </a:r>
            <a:r>
              <a:rPr sz="2600" spc="-5" dirty="0">
                <a:latin typeface="Liberation Sans"/>
                <a:cs typeface="Liberation Sans"/>
              </a:rPr>
              <a:t>controlled experiments, confounding can often </a:t>
            </a:r>
            <a:r>
              <a:rPr sz="2600" dirty="0">
                <a:latin typeface="Liberation Sans"/>
                <a:cs typeface="Liberation Sans"/>
              </a:rPr>
              <a:t>be  avoided </a:t>
            </a:r>
            <a:r>
              <a:rPr sz="2600" spc="-5" dirty="0">
                <a:latin typeface="Liberation Sans"/>
                <a:cs typeface="Liberation Sans"/>
              </a:rPr>
              <a:t>by </a:t>
            </a:r>
            <a:r>
              <a:rPr sz="2600" dirty="0">
                <a:latin typeface="Liberation Sans"/>
                <a:cs typeface="Liberation Sans"/>
              </a:rPr>
              <a:t>choosing </a:t>
            </a:r>
            <a:r>
              <a:rPr sz="2600" spc="-5" dirty="0">
                <a:latin typeface="Liberation Sans"/>
                <a:cs typeface="Liberation Sans"/>
              </a:rPr>
              <a:t>values for factors </a:t>
            </a:r>
            <a:r>
              <a:rPr sz="2600" spc="-10" dirty="0">
                <a:latin typeface="Liberation Sans"/>
                <a:cs typeface="Liberation Sans"/>
              </a:rPr>
              <a:t>in a </a:t>
            </a:r>
            <a:r>
              <a:rPr sz="2600" spc="-5" dirty="0">
                <a:latin typeface="Liberation Sans"/>
                <a:cs typeface="Liberation Sans"/>
              </a:rPr>
              <a:t>way so that the  factors are</a:t>
            </a:r>
            <a:r>
              <a:rPr sz="2600" spc="5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uncorrelated.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19" y="361315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12290" rIns="0" bIns="0" rtlCol="0">
            <a:spAutoFit/>
          </a:bodyPr>
          <a:lstStyle/>
          <a:p>
            <a:pPr marL="314960" marR="5080">
              <a:lnSpc>
                <a:spcPct val="93500"/>
              </a:lnSpc>
              <a:spcBef>
                <a:spcPts val="290"/>
              </a:spcBef>
            </a:pPr>
            <a:r>
              <a:rPr sz="2600" spc="-5" dirty="0"/>
              <a:t>Observational studies are studies in which the values of  factors </a:t>
            </a:r>
            <a:r>
              <a:rPr sz="2600" dirty="0"/>
              <a:t>cannot </a:t>
            </a:r>
            <a:r>
              <a:rPr sz="2600" spc="-5" dirty="0"/>
              <a:t>be </a:t>
            </a:r>
            <a:r>
              <a:rPr sz="2600" dirty="0"/>
              <a:t>chosen </a:t>
            </a:r>
            <a:r>
              <a:rPr sz="2600" spc="-5" dirty="0"/>
              <a:t>by the </a:t>
            </a:r>
            <a:r>
              <a:rPr sz="2600" spc="-15" dirty="0"/>
              <a:t>experimenter. </a:t>
            </a:r>
            <a:r>
              <a:rPr sz="2600" spc="-5" dirty="0"/>
              <a:t>Studies  involving public health issues, </a:t>
            </a:r>
            <a:r>
              <a:rPr sz="2600" dirty="0"/>
              <a:t>such </a:t>
            </a:r>
            <a:r>
              <a:rPr sz="2600" spc="-5" dirty="0"/>
              <a:t>as the </a:t>
            </a:r>
            <a:r>
              <a:rPr sz="2600" spc="-10" dirty="0"/>
              <a:t>effect </a:t>
            </a:r>
            <a:r>
              <a:rPr sz="2600" spc="-5" dirty="0"/>
              <a:t>of  </a:t>
            </a:r>
            <a:r>
              <a:rPr sz="2600" dirty="0"/>
              <a:t>environmental </a:t>
            </a:r>
            <a:r>
              <a:rPr sz="2600" spc="-5" dirty="0"/>
              <a:t>pollutants on </a:t>
            </a:r>
            <a:r>
              <a:rPr sz="2600" dirty="0"/>
              <a:t>human </a:t>
            </a:r>
            <a:r>
              <a:rPr sz="2600" spc="-5" dirty="0"/>
              <a:t>health, are usually  observational, </a:t>
            </a:r>
            <a:r>
              <a:rPr sz="2600" dirty="0"/>
              <a:t>because </a:t>
            </a:r>
            <a:r>
              <a:rPr sz="2600" spc="-5" dirty="0"/>
              <a:t>experimenters </a:t>
            </a:r>
            <a:r>
              <a:rPr sz="2600" dirty="0"/>
              <a:t>cannot </a:t>
            </a:r>
            <a:r>
              <a:rPr sz="2600" spc="-5" dirty="0"/>
              <a:t>deliberately  </a:t>
            </a:r>
            <a:r>
              <a:rPr sz="2600" dirty="0"/>
              <a:t>expose </a:t>
            </a:r>
            <a:r>
              <a:rPr sz="2600" spc="-5" dirty="0"/>
              <a:t>people </a:t>
            </a:r>
            <a:r>
              <a:rPr sz="2600" spc="-10" dirty="0"/>
              <a:t>to </a:t>
            </a:r>
            <a:r>
              <a:rPr sz="2600" dirty="0"/>
              <a:t>high </a:t>
            </a:r>
            <a:r>
              <a:rPr sz="2600" spc="-5" dirty="0"/>
              <a:t>levels of pollution. </a:t>
            </a:r>
            <a:r>
              <a:rPr sz="2600" spc="-10" dirty="0"/>
              <a:t>In </a:t>
            </a:r>
            <a:r>
              <a:rPr sz="2600" spc="-5" dirty="0"/>
              <a:t>these studies,  confounding </a:t>
            </a:r>
            <a:r>
              <a:rPr sz="2600" spc="-10" dirty="0"/>
              <a:t>is </a:t>
            </a:r>
            <a:r>
              <a:rPr sz="2600" spc="-5" dirty="0"/>
              <a:t>often </a:t>
            </a:r>
            <a:r>
              <a:rPr sz="2600" spc="-10" dirty="0"/>
              <a:t>difficult to</a:t>
            </a:r>
            <a:r>
              <a:rPr sz="2600" spc="45" dirty="0"/>
              <a:t> </a:t>
            </a:r>
            <a:r>
              <a:rPr sz="2600" spc="-5" dirty="0"/>
              <a:t>avoid.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" y="383540"/>
            <a:ext cx="948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Dependent(Y) and </a:t>
            </a:r>
            <a:r>
              <a:rPr spc="-10" dirty="0"/>
              <a:t>independent(X)</a:t>
            </a:r>
            <a:r>
              <a:rPr spc="-8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" y="175895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656079"/>
            <a:ext cx="8773795" cy="7175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25"/>
              </a:spcBef>
            </a:pPr>
            <a:r>
              <a:rPr sz="2350" spc="-10" dirty="0">
                <a:latin typeface="Liberation Sans"/>
                <a:cs typeface="Liberation Sans"/>
              </a:rPr>
              <a:t>The </a:t>
            </a:r>
            <a:r>
              <a:rPr sz="2350" b="1" spc="-5" dirty="0">
                <a:latin typeface="Liberation Sans"/>
                <a:cs typeface="Liberation Sans"/>
              </a:rPr>
              <a:t>dependent variables </a:t>
            </a:r>
            <a:r>
              <a:rPr sz="2350" spc="-5" dirty="0">
                <a:latin typeface="Liberation Sans"/>
                <a:cs typeface="Liberation Sans"/>
              </a:rPr>
              <a:t>represent </a:t>
            </a:r>
            <a:r>
              <a:rPr sz="2350" spc="-10" dirty="0">
                <a:latin typeface="Liberation Sans"/>
                <a:cs typeface="Liberation Sans"/>
              </a:rPr>
              <a:t>the </a:t>
            </a:r>
            <a:r>
              <a:rPr sz="2350" spc="-5" dirty="0">
                <a:latin typeface="Liberation Sans"/>
                <a:cs typeface="Liberation Sans"/>
              </a:rPr>
              <a:t>output </a:t>
            </a:r>
            <a:r>
              <a:rPr sz="2350" spc="-10" dirty="0">
                <a:latin typeface="Liberation Sans"/>
                <a:cs typeface="Liberation Sans"/>
              </a:rPr>
              <a:t>or </a:t>
            </a:r>
            <a:r>
              <a:rPr sz="2350" spc="-5" dirty="0">
                <a:latin typeface="Liberation Sans"/>
                <a:cs typeface="Liberation Sans"/>
              </a:rPr>
              <a:t>outcome whose  variation is being studied. [most </a:t>
            </a:r>
            <a:r>
              <a:rPr sz="2350" spc="-10" dirty="0">
                <a:latin typeface="Liberation Sans"/>
                <a:cs typeface="Liberation Sans"/>
              </a:rPr>
              <a:t>common </a:t>
            </a:r>
            <a:r>
              <a:rPr sz="2350" spc="-5" dirty="0">
                <a:latin typeface="Liberation Sans"/>
                <a:cs typeface="Liberation Sans"/>
              </a:rPr>
              <a:t>symbol for </a:t>
            </a:r>
            <a:r>
              <a:rPr sz="2350" spc="-10" dirty="0">
                <a:latin typeface="Liberation Sans"/>
                <a:cs typeface="Liberation Sans"/>
              </a:rPr>
              <a:t>the </a:t>
            </a:r>
            <a:r>
              <a:rPr sz="2350" spc="-5" dirty="0">
                <a:latin typeface="Liberation Sans"/>
                <a:cs typeface="Liberation Sans"/>
              </a:rPr>
              <a:t>input </a:t>
            </a:r>
            <a:r>
              <a:rPr sz="2350" spc="-10" dirty="0">
                <a:latin typeface="Liberation Sans"/>
                <a:cs typeface="Liberation Sans"/>
              </a:rPr>
              <a:t>is</a:t>
            </a:r>
            <a:r>
              <a:rPr sz="2350" spc="5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x]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50" y="302768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2924810"/>
            <a:ext cx="8001634" cy="10541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93800"/>
              </a:lnSpc>
              <a:spcBef>
                <a:spcPts val="265"/>
              </a:spcBef>
            </a:pPr>
            <a:r>
              <a:rPr sz="2350" spc="-10" dirty="0">
                <a:latin typeface="Liberation Sans"/>
                <a:cs typeface="Liberation Sans"/>
              </a:rPr>
              <a:t>The </a:t>
            </a:r>
            <a:r>
              <a:rPr sz="2350" b="1" spc="-5" dirty="0">
                <a:latin typeface="Liberation Sans"/>
                <a:cs typeface="Liberation Sans"/>
              </a:rPr>
              <a:t>independent variables </a:t>
            </a:r>
            <a:r>
              <a:rPr sz="2350" spc="-5" dirty="0">
                <a:latin typeface="Liberation Sans"/>
                <a:cs typeface="Liberation Sans"/>
              </a:rPr>
              <a:t>represent inputs or causes, i.e.  potential reasons for variation. [most common symbol for </a:t>
            </a:r>
            <a:r>
              <a:rPr sz="2350" spc="-10" dirty="0">
                <a:latin typeface="Liberation Sans"/>
                <a:cs typeface="Liberation Sans"/>
              </a:rPr>
              <a:t>the  </a:t>
            </a:r>
            <a:r>
              <a:rPr sz="2350" spc="-5" dirty="0">
                <a:latin typeface="Liberation Sans"/>
                <a:cs typeface="Liberation Sans"/>
              </a:rPr>
              <a:t>output is</a:t>
            </a:r>
            <a:r>
              <a:rPr sz="2350" spc="-2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y]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950" y="4632959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4530090"/>
            <a:ext cx="8444230" cy="7175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25"/>
              </a:spcBef>
              <a:tabLst>
                <a:tab pos="4582795" algn="l"/>
              </a:tabLst>
            </a:pPr>
            <a:r>
              <a:rPr sz="2350" spc="-5" dirty="0">
                <a:latin typeface="Liberation Sans"/>
                <a:cs typeface="Liberation Sans"/>
              </a:rPr>
              <a:t>Models </a:t>
            </a:r>
            <a:r>
              <a:rPr sz="2350" spc="-10" dirty="0">
                <a:latin typeface="Liberation Sans"/>
                <a:cs typeface="Liberation Sans"/>
              </a:rPr>
              <a:t>test </a:t>
            </a:r>
            <a:r>
              <a:rPr sz="2350" spc="-5" dirty="0">
                <a:latin typeface="Liberation Sans"/>
                <a:cs typeface="Liberation Sans"/>
              </a:rPr>
              <a:t>or explain the </a:t>
            </a:r>
            <a:r>
              <a:rPr sz="2350" spc="-15" dirty="0">
                <a:latin typeface="Liberation Sans"/>
                <a:cs typeface="Liberation Sans"/>
              </a:rPr>
              <a:t>effects </a:t>
            </a:r>
            <a:r>
              <a:rPr sz="2350" spc="-10" dirty="0">
                <a:latin typeface="Liberation Sans"/>
                <a:cs typeface="Liberation Sans"/>
              </a:rPr>
              <a:t>that the </a:t>
            </a:r>
            <a:r>
              <a:rPr sz="2350" spc="-5" dirty="0">
                <a:latin typeface="Liberation Sans"/>
                <a:cs typeface="Liberation Sans"/>
              </a:rPr>
              <a:t>independent variables  have </a:t>
            </a:r>
            <a:r>
              <a:rPr sz="2350" spc="-10" dirty="0">
                <a:latin typeface="Liberation Sans"/>
                <a:cs typeface="Liberation Sans"/>
              </a:rPr>
              <a:t>on the</a:t>
            </a:r>
            <a:r>
              <a:rPr sz="2350" spc="45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dependent variables.	[ y </a:t>
            </a:r>
            <a:r>
              <a:rPr sz="2350" spc="-10" dirty="0">
                <a:latin typeface="Liberation Sans"/>
                <a:cs typeface="Liberation Sans"/>
              </a:rPr>
              <a:t>= f(x)</a:t>
            </a:r>
            <a:r>
              <a:rPr sz="2350" spc="-2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]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50" y="5902959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5798820"/>
            <a:ext cx="7763509" cy="7188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320"/>
              </a:spcBef>
            </a:pPr>
            <a:r>
              <a:rPr sz="2350" spc="-10" dirty="0">
                <a:latin typeface="Liberation Sans"/>
                <a:cs typeface="Liberation Sans"/>
              </a:rPr>
              <a:t>It </a:t>
            </a:r>
            <a:r>
              <a:rPr sz="2350" spc="-5" dirty="0">
                <a:latin typeface="Liberation Sans"/>
                <a:cs typeface="Liberation Sans"/>
              </a:rPr>
              <a:t>is possible </a:t>
            </a:r>
            <a:r>
              <a:rPr sz="2350" spc="-10" dirty="0">
                <a:latin typeface="Liberation Sans"/>
                <a:cs typeface="Liberation Sans"/>
              </a:rPr>
              <a:t>to </a:t>
            </a:r>
            <a:r>
              <a:rPr sz="2350" spc="-5" dirty="0">
                <a:latin typeface="Liberation Sans"/>
                <a:cs typeface="Liberation Sans"/>
              </a:rPr>
              <a:t>have multiple independent variables and/or  multiple dependent</a:t>
            </a:r>
            <a:r>
              <a:rPr sz="2350" spc="-10" dirty="0">
                <a:latin typeface="Liberation Sans"/>
                <a:cs typeface="Liberation Sans"/>
              </a:rPr>
              <a:t> </a:t>
            </a:r>
            <a:r>
              <a:rPr sz="2350" spc="-5" dirty="0">
                <a:latin typeface="Liberation Sans"/>
                <a:cs typeface="Liberation Sans"/>
              </a:rPr>
              <a:t>variables.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6570" y="2141220"/>
            <a:ext cx="6447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Correlation and</a:t>
            </a:r>
            <a:r>
              <a:rPr sz="4400" b="1" spc="-8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linearity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990" y="3393440"/>
            <a:ext cx="8870950" cy="1322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026410" marR="5080" indent="-3013710">
              <a:lnSpc>
                <a:spcPts val="4930"/>
              </a:lnSpc>
              <a:spcBef>
                <a:spcPts val="555"/>
              </a:spcBef>
            </a:pP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Importance of visual examination  of the</a:t>
            </a:r>
            <a:r>
              <a:rPr sz="4400" b="1" spc="-2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data</a:t>
            </a:r>
            <a:endParaRPr sz="4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020" y="554990"/>
            <a:ext cx="6448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Correlation and</a:t>
            </a:r>
            <a:r>
              <a:rPr sz="4400" spc="-85" dirty="0"/>
              <a:t> </a:t>
            </a:r>
            <a:r>
              <a:rPr sz="4400" spc="-5" dirty="0"/>
              <a:t>linearity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23114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174240"/>
            <a:ext cx="8133080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Correlation </a:t>
            </a:r>
            <a:r>
              <a:rPr sz="3200" spc="-10" dirty="0">
                <a:latin typeface="Liberation Sans"/>
                <a:cs typeface="Liberation Sans"/>
              </a:rPr>
              <a:t>Coefficient </a:t>
            </a:r>
            <a:r>
              <a:rPr sz="3200" dirty="0">
                <a:latin typeface="Liberation Sans"/>
                <a:cs typeface="Liberation Sans"/>
              </a:rPr>
              <a:t>Measures </a:t>
            </a:r>
            <a:r>
              <a:rPr sz="3200" spc="-5" dirty="0">
                <a:latin typeface="Liberation Sans"/>
                <a:cs typeface="Liberation Sans"/>
              </a:rPr>
              <a:t>Only </a:t>
            </a:r>
            <a:r>
              <a:rPr sz="3200" dirty="0">
                <a:latin typeface="Liberation Sans"/>
                <a:cs typeface="Liberation Sans"/>
              </a:rPr>
              <a:t>Linear  Association, and </a:t>
            </a:r>
            <a:r>
              <a:rPr sz="3200" spc="-5" dirty="0">
                <a:latin typeface="Liberation Sans"/>
                <a:cs typeface="Liberation Sans"/>
              </a:rPr>
              <a:t>its </a:t>
            </a:r>
            <a:r>
              <a:rPr sz="3200" dirty="0">
                <a:latin typeface="Liberation Sans"/>
                <a:cs typeface="Liberation Sans"/>
              </a:rPr>
              <a:t>value </a:t>
            </a:r>
            <a:r>
              <a:rPr sz="3200" b="1" spc="-5" dirty="0">
                <a:latin typeface="Liberation Sans"/>
                <a:cs typeface="Liberation Sans"/>
              </a:rPr>
              <a:t>does not  completely </a:t>
            </a:r>
            <a:r>
              <a:rPr sz="3200" b="1" dirty="0">
                <a:latin typeface="Liberation Sans"/>
                <a:cs typeface="Liberation Sans"/>
              </a:rPr>
              <a:t>characterize the</a:t>
            </a:r>
            <a:r>
              <a:rPr sz="3200" b="1" spc="-25" dirty="0">
                <a:latin typeface="Liberation Sans"/>
                <a:cs typeface="Liberation Sans"/>
              </a:rPr>
              <a:t> </a:t>
            </a:r>
            <a:r>
              <a:rPr sz="3200" b="1" spc="-5" dirty="0">
                <a:latin typeface="Liberation Sans"/>
                <a:cs typeface="Liberation Sans"/>
              </a:rPr>
              <a:t>relationship.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50087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4362450"/>
            <a:ext cx="8310245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Correlation </a:t>
            </a:r>
            <a:r>
              <a:rPr sz="3200" spc="-10" dirty="0">
                <a:latin typeface="Liberation Sans"/>
                <a:cs typeface="Liberation Sans"/>
              </a:rPr>
              <a:t>coefficient, </a:t>
            </a:r>
            <a:r>
              <a:rPr sz="3200" dirty="0">
                <a:latin typeface="Liberation Sans"/>
                <a:cs typeface="Liberation Sans"/>
              </a:rPr>
              <a:t>as a </a:t>
            </a:r>
            <a:r>
              <a:rPr sz="3200" spc="-5" dirty="0">
                <a:latin typeface="Liberation Sans"/>
                <a:cs typeface="Liberation Sans"/>
              </a:rPr>
              <a:t>summary statistic,  </a:t>
            </a:r>
            <a:r>
              <a:rPr sz="3200" b="1" dirty="0">
                <a:latin typeface="Liberation Sans"/>
                <a:cs typeface="Liberation Sans"/>
              </a:rPr>
              <a:t>cannot </a:t>
            </a:r>
            <a:r>
              <a:rPr sz="3200" b="1" spc="-5" dirty="0">
                <a:latin typeface="Liberation Sans"/>
                <a:cs typeface="Liberation Sans"/>
              </a:rPr>
              <a:t>replace visual examination </a:t>
            </a:r>
            <a:r>
              <a:rPr sz="3200" b="1" dirty="0">
                <a:latin typeface="Liberation Sans"/>
                <a:cs typeface="Liberation Sans"/>
              </a:rPr>
              <a:t>of the  </a:t>
            </a:r>
            <a:r>
              <a:rPr sz="3200" b="1" spc="-5" dirty="0">
                <a:latin typeface="Liberation Sans"/>
                <a:cs typeface="Liberation Sans"/>
              </a:rPr>
              <a:t>data.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099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2711450"/>
            <a:ext cx="8636635" cy="254172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69215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four y variables have </a:t>
            </a:r>
            <a:r>
              <a:rPr sz="3200" spc="-5" dirty="0">
                <a:latin typeface="Liberation Sans"/>
                <a:cs typeface="Liberation Sans"/>
              </a:rPr>
              <a:t>the same </a:t>
            </a:r>
            <a:r>
              <a:rPr sz="3200" dirty="0">
                <a:latin typeface="Liberation Sans"/>
                <a:cs typeface="Liberation Sans"/>
              </a:rPr>
              <a:t>mean </a:t>
            </a:r>
            <a:r>
              <a:rPr sz="3200" spc="-5" dirty="0">
                <a:latin typeface="Liberation Sans"/>
                <a:cs typeface="Liberation Sans"/>
              </a:rPr>
              <a:t>(7.5),  </a:t>
            </a:r>
            <a:r>
              <a:rPr sz="3200" dirty="0">
                <a:latin typeface="Liberation Sans"/>
                <a:cs typeface="Liberation Sans"/>
              </a:rPr>
              <a:t>variance </a:t>
            </a:r>
            <a:r>
              <a:rPr sz="3200" spc="-5" dirty="0">
                <a:latin typeface="Liberation Sans"/>
                <a:cs typeface="Liberation Sans"/>
              </a:rPr>
              <a:t>(4.12), correlation </a:t>
            </a:r>
            <a:r>
              <a:rPr sz="3200" dirty="0">
                <a:latin typeface="Liberation Sans"/>
                <a:cs typeface="Liberation Sans"/>
              </a:rPr>
              <a:t>(0.816) </a:t>
            </a:r>
            <a:r>
              <a:rPr sz="3200" spc="-5" dirty="0">
                <a:latin typeface="Liberation Sans"/>
                <a:cs typeface="Liberation Sans"/>
              </a:rPr>
              <a:t>and  </a:t>
            </a:r>
            <a:r>
              <a:rPr sz="3200" dirty="0">
                <a:latin typeface="Liberation Sans"/>
                <a:cs typeface="Liberation Sans"/>
              </a:rPr>
              <a:t>regression </a:t>
            </a:r>
            <a:r>
              <a:rPr sz="3200" spc="-5" dirty="0">
                <a:latin typeface="Liberation Sans"/>
                <a:cs typeface="Liberation Sans"/>
              </a:rPr>
              <a:t>line (y </a:t>
            </a:r>
            <a:r>
              <a:rPr sz="3200" dirty="0">
                <a:latin typeface="Liberation Sans"/>
                <a:cs typeface="Liberation Sans"/>
              </a:rPr>
              <a:t>= 3 +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0.5x).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3600"/>
              </a:lnSpc>
              <a:spcBef>
                <a:spcPts val="1410"/>
              </a:spcBef>
            </a:pPr>
            <a:r>
              <a:rPr sz="3200" spc="-25" dirty="0">
                <a:latin typeface="Liberation Sans"/>
                <a:cs typeface="Liberation Sans"/>
              </a:rPr>
              <a:t>However, </a:t>
            </a:r>
            <a:r>
              <a:rPr sz="3200" spc="-5" dirty="0">
                <a:latin typeface="Liberation Sans"/>
                <a:cs typeface="Liberation Sans"/>
              </a:rPr>
              <a:t>the distribution </a:t>
            </a:r>
            <a:r>
              <a:rPr sz="3200" dirty="0">
                <a:latin typeface="Liberation Sans"/>
                <a:cs typeface="Liberation Sans"/>
              </a:rPr>
              <a:t>of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variables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very  </a:t>
            </a:r>
            <a:r>
              <a:rPr sz="3200" spc="-10" dirty="0">
                <a:latin typeface="Liberation Sans"/>
                <a:cs typeface="Liberation Sans"/>
              </a:rPr>
              <a:t>different.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698500" y="273050"/>
            <a:ext cx="8867140" cy="1322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026410" marR="5080" lvl="0" indent="-3013710" defTabSz="914400" eaLnBrk="1" fontAlgn="auto" latinLnBrk="0" hangingPunct="1">
              <a:lnSpc>
                <a:spcPts val="493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>
                <a:tab pos="3176905" algn="l"/>
              </a:tabLst>
              <a:defRPr/>
            </a:pPr>
            <a:r>
              <a:rPr kumimoji="0" lang="en-US" sz="4400" b="1" i="0" u="none" strike="noStrike" kern="0" cap="none" spc="-5" normalizeH="0" baseline="0" noProof="0" dirty="0" smtClean="0">
                <a:ln>
                  <a:noFill/>
                </a:ln>
                <a:solidFill>
                  <a:srgbClr val="3364A3"/>
                </a:solidFill>
                <a:effectLst/>
                <a:uLnTx/>
                <a:uFillTx/>
                <a:latin typeface="Liberation Sans"/>
                <a:ea typeface="+mj-ea"/>
                <a:cs typeface="Liberation Sans"/>
              </a:rPr>
              <a:t>Importance		of visual </a:t>
            </a:r>
            <a:r>
              <a:rPr kumimoji="0" lang="en-US" sz="4400" b="1" i="0" u="none" strike="noStrike" kern="0" cap="none" spc="-10" normalizeH="0" baseline="0" noProof="0" dirty="0" smtClean="0">
                <a:ln>
                  <a:noFill/>
                </a:ln>
                <a:solidFill>
                  <a:srgbClr val="3364A3"/>
                </a:solidFill>
                <a:effectLst/>
                <a:uLnTx/>
                <a:uFillTx/>
                <a:latin typeface="Liberation Sans"/>
                <a:ea typeface="+mj-ea"/>
                <a:cs typeface="Liberation Sans"/>
              </a:rPr>
              <a:t>examination  </a:t>
            </a:r>
            <a:r>
              <a:rPr kumimoji="0" lang="en-US" sz="4400" b="1" i="0" u="none" strike="noStrike" kern="0" cap="none" spc="-5" normalizeH="0" baseline="0" noProof="0" dirty="0" smtClean="0">
                <a:ln>
                  <a:noFill/>
                </a:ln>
                <a:solidFill>
                  <a:srgbClr val="3364A3"/>
                </a:solidFill>
                <a:effectLst/>
                <a:uLnTx/>
                <a:uFillTx/>
                <a:latin typeface="Liberation Sans"/>
                <a:ea typeface="+mj-ea"/>
                <a:cs typeface="Liberation Sans"/>
              </a:rPr>
              <a:t>of the</a:t>
            </a:r>
            <a:r>
              <a:rPr kumimoji="0" lang="en-US" sz="4400" b="1" i="0" u="none" strike="noStrike" kern="0" cap="none" spc="-25" normalizeH="0" baseline="0" noProof="0" dirty="0" smtClean="0">
                <a:ln>
                  <a:noFill/>
                </a:ln>
                <a:solidFill>
                  <a:srgbClr val="3364A3"/>
                </a:solidFill>
                <a:effectLst/>
                <a:uLnTx/>
                <a:uFillTx/>
                <a:latin typeface="Liberation Sans"/>
                <a:ea typeface="+mj-ea"/>
                <a:cs typeface="Liberation Sans"/>
              </a:rPr>
              <a:t> </a:t>
            </a:r>
            <a:r>
              <a:rPr kumimoji="0" lang="en-US" sz="4400" b="1" i="0" u="none" strike="noStrike" kern="0" cap="none" spc="-5" normalizeH="0" baseline="0" noProof="0" dirty="0" smtClean="0">
                <a:ln>
                  <a:noFill/>
                </a:ln>
                <a:solidFill>
                  <a:srgbClr val="3364A3"/>
                </a:solidFill>
                <a:effectLst/>
                <a:uLnTx/>
                <a:uFillTx/>
                <a:latin typeface="Liberation Sans"/>
                <a:ea typeface="+mj-ea"/>
                <a:cs typeface="Liberation Sans"/>
              </a:rPr>
              <a:t>data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3364A3"/>
              </a:solidFill>
              <a:effectLst/>
              <a:uLnTx/>
              <a:uFillTx/>
              <a:latin typeface="Liberation Sans"/>
              <a:ea typeface="+mj-ea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2450" y="6888790"/>
            <a:ext cx="136271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-5" dirty="0">
                <a:latin typeface="Liberation Serif"/>
                <a:cs typeface="Liberation Serif"/>
              </a:rPr>
              <a:t>Prof. Preet</a:t>
            </a:r>
            <a:r>
              <a:rPr sz="1400" spc="-55" dirty="0">
                <a:latin typeface="Liberation Serif"/>
                <a:cs typeface="Liberation Serif"/>
              </a:rPr>
              <a:t> </a:t>
            </a:r>
            <a:r>
              <a:rPr sz="1400" dirty="0">
                <a:latin typeface="Liberation Serif"/>
                <a:cs typeface="Liberation Serif"/>
              </a:rPr>
              <a:t>Kanwal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157" y="346231"/>
            <a:ext cx="9685749" cy="6993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69" y="5099050"/>
            <a:ext cx="9223375" cy="1177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75"/>
              </a:spcBef>
            </a:pPr>
            <a:r>
              <a:rPr sz="2600" spc="10" dirty="0">
                <a:latin typeface="Liberation Sans"/>
                <a:cs typeface="Liberation Sans"/>
              </a:rPr>
              <a:t>The </a:t>
            </a:r>
            <a:r>
              <a:rPr sz="2600" spc="5" dirty="0">
                <a:latin typeface="Liberation Sans"/>
                <a:cs typeface="Liberation Sans"/>
              </a:rPr>
              <a:t>first </a:t>
            </a:r>
            <a:r>
              <a:rPr sz="2600" spc="10" dirty="0">
                <a:latin typeface="Liberation Sans"/>
                <a:cs typeface="Liberation Sans"/>
              </a:rPr>
              <a:t>one </a:t>
            </a:r>
            <a:r>
              <a:rPr sz="2600" spc="5" dirty="0">
                <a:latin typeface="Liberation Sans"/>
                <a:cs typeface="Liberation Sans"/>
              </a:rPr>
              <a:t>(top left) </a:t>
            </a:r>
            <a:r>
              <a:rPr sz="2600" spc="10" dirty="0">
                <a:latin typeface="Liberation Sans"/>
                <a:cs typeface="Liberation Sans"/>
              </a:rPr>
              <a:t>seems to </a:t>
            </a:r>
            <a:r>
              <a:rPr sz="2600" spc="15" dirty="0">
                <a:latin typeface="Liberation Sans"/>
                <a:cs typeface="Liberation Sans"/>
              </a:rPr>
              <a:t>be </a:t>
            </a:r>
            <a:r>
              <a:rPr sz="2600" spc="5" dirty="0">
                <a:latin typeface="Liberation Sans"/>
                <a:cs typeface="Liberation Sans"/>
              </a:rPr>
              <a:t>distributed </a:t>
            </a:r>
            <a:r>
              <a:rPr sz="2600" spc="-15" dirty="0">
                <a:latin typeface="Liberation Sans"/>
                <a:cs typeface="Liberation Sans"/>
              </a:rPr>
              <a:t>normally, </a:t>
            </a:r>
            <a:r>
              <a:rPr sz="2600" spc="10" dirty="0">
                <a:latin typeface="Liberation Sans"/>
                <a:cs typeface="Liberation Sans"/>
              </a:rPr>
              <a:t>and  corresponds </a:t>
            </a:r>
            <a:r>
              <a:rPr sz="2600" spc="5" dirty="0">
                <a:latin typeface="Liberation Sans"/>
                <a:cs typeface="Liberation Sans"/>
              </a:rPr>
              <a:t>to </a:t>
            </a:r>
            <a:r>
              <a:rPr sz="2600" spc="15" dirty="0">
                <a:latin typeface="Liberation Sans"/>
                <a:cs typeface="Liberation Sans"/>
              </a:rPr>
              <a:t>what </a:t>
            </a:r>
            <a:r>
              <a:rPr sz="2600" spc="10" dirty="0">
                <a:latin typeface="Liberation Sans"/>
                <a:cs typeface="Liberation Sans"/>
              </a:rPr>
              <a:t>one would expect </a:t>
            </a:r>
            <a:r>
              <a:rPr sz="2600" spc="15" dirty="0">
                <a:latin typeface="Liberation Sans"/>
                <a:cs typeface="Liberation Sans"/>
              </a:rPr>
              <a:t>when </a:t>
            </a:r>
            <a:r>
              <a:rPr sz="2600" spc="10" dirty="0">
                <a:latin typeface="Liberation Sans"/>
                <a:cs typeface="Liberation Sans"/>
              </a:rPr>
              <a:t>considering </a:t>
            </a:r>
            <a:r>
              <a:rPr sz="2600" spc="15" dirty="0">
                <a:latin typeface="Liberation Sans"/>
                <a:cs typeface="Liberation Sans"/>
              </a:rPr>
              <a:t>two  </a:t>
            </a:r>
            <a:r>
              <a:rPr sz="2600" spc="5" dirty="0">
                <a:latin typeface="Liberation Sans"/>
                <a:cs typeface="Liberation Sans"/>
              </a:rPr>
              <a:t>variables </a:t>
            </a:r>
            <a:r>
              <a:rPr sz="2600" spc="10" dirty="0">
                <a:latin typeface="Liberation Sans"/>
                <a:cs typeface="Liberation Sans"/>
              </a:rPr>
              <a:t>correlated and following </a:t>
            </a:r>
            <a:r>
              <a:rPr sz="2600" spc="5" dirty="0">
                <a:latin typeface="Liberation Sans"/>
                <a:cs typeface="Liberation Sans"/>
              </a:rPr>
              <a:t>the </a:t>
            </a:r>
            <a:r>
              <a:rPr sz="2600" spc="10" dirty="0">
                <a:latin typeface="Liberation Sans"/>
                <a:cs typeface="Liberation Sans"/>
              </a:rPr>
              <a:t>assumption of </a:t>
            </a:r>
            <a:r>
              <a:rPr sz="2600" spc="-10" dirty="0">
                <a:latin typeface="Liberation Sans"/>
                <a:cs typeface="Liberation Sans"/>
              </a:rPr>
              <a:t>normality.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9760" y="421576"/>
            <a:ext cx="6475663" cy="4582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99568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619" y="899160"/>
            <a:ext cx="3596640" cy="1602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320"/>
              </a:spcBef>
            </a:pPr>
            <a:r>
              <a:rPr sz="2150" b="0" spc="10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2150" b="0" spc="15" dirty="0">
                <a:solidFill>
                  <a:srgbClr val="000000"/>
                </a:solidFill>
                <a:latin typeface="Liberation Sans"/>
                <a:cs typeface="Liberation Sans"/>
              </a:rPr>
              <a:t>second one </a:t>
            </a:r>
            <a:r>
              <a:rPr sz="21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2150" b="0" spc="10" dirty="0">
                <a:solidFill>
                  <a:srgbClr val="000000"/>
                </a:solidFill>
                <a:latin typeface="Liberation Sans"/>
                <a:cs typeface="Liberation Sans"/>
              </a:rPr>
              <a:t>not  distributed normally; </a:t>
            </a:r>
            <a:r>
              <a:rPr sz="21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while </a:t>
            </a:r>
            <a:r>
              <a:rPr sz="2150" b="0" spc="10" dirty="0">
                <a:solidFill>
                  <a:srgbClr val="000000"/>
                </a:solidFill>
                <a:latin typeface="Liberation Sans"/>
                <a:cs typeface="Liberation Sans"/>
              </a:rPr>
              <a:t>an  obvious relationship between  the two variables </a:t>
            </a:r>
            <a:r>
              <a:rPr sz="2150" b="0" spc="15" dirty="0">
                <a:solidFill>
                  <a:srgbClr val="000000"/>
                </a:solidFill>
                <a:latin typeface="Liberation Sans"/>
                <a:cs typeface="Liberation Sans"/>
              </a:rPr>
              <a:t>can </a:t>
            </a:r>
            <a:r>
              <a:rPr sz="2150" b="0" spc="10" dirty="0">
                <a:solidFill>
                  <a:srgbClr val="000000"/>
                </a:solidFill>
                <a:latin typeface="Liberation Sans"/>
                <a:cs typeface="Liberation Sans"/>
              </a:rPr>
              <a:t>be  observed, </a:t>
            </a:r>
            <a:r>
              <a:rPr sz="21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it is </a:t>
            </a:r>
            <a:r>
              <a:rPr sz="2150" b="0" spc="10" dirty="0">
                <a:solidFill>
                  <a:srgbClr val="000000"/>
                </a:solidFill>
                <a:latin typeface="Liberation Sans"/>
                <a:cs typeface="Liberation Sans"/>
              </a:rPr>
              <a:t>not</a:t>
            </a:r>
            <a:r>
              <a:rPr sz="2150" b="0" spc="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2150" b="0" spc="-15" dirty="0">
                <a:solidFill>
                  <a:srgbClr val="000000"/>
                </a:solidFill>
                <a:latin typeface="Liberation Sans"/>
                <a:cs typeface="Liberation Sans"/>
              </a:rPr>
              <a:t>linear.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310768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19" y="3011169"/>
            <a:ext cx="3827779" cy="25349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260"/>
              </a:spcBef>
            </a:pPr>
            <a:r>
              <a:rPr sz="2150" spc="10" dirty="0">
                <a:latin typeface="Liberation Sans"/>
                <a:cs typeface="Liberation Sans"/>
              </a:rPr>
              <a:t>In this </a:t>
            </a:r>
            <a:r>
              <a:rPr sz="2150" spc="15" dirty="0">
                <a:latin typeface="Liberation Sans"/>
                <a:cs typeface="Liberation Sans"/>
              </a:rPr>
              <a:t>case the </a:t>
            </a:r>
            <a:r>
              <a:rPr sz="2150" spc="10" dirty="0">
                <a:latin typeface="Liberation Sans"/>
                <a:cs typeface="Liberation Sans"/>
              </a:rPr>
              <a:t>Pearson  correlation </a:t>
            </a:r>
            <a:r>
              <a:rPr sz="2150" spc="5" dirty="0">
                <a:latin typeface="Liberation Sans"/>
                <a:cs typeface="Liberation Sans"/>
              </a:rPr>
              <a:t>coefficient </a:t>
            </a:r>
            <a:r>
              <a:rPr sz="2150" spc="15" dirty="0">
                <a:latin typeface="Liberation Sans"/>
                <a:cs typeface="Liberation Sans"/>
              </a:rPr>
              <a:t>does </a:t>
            </a:r>
            <a:r>
              <a:rPr sz="2150" spc="10" dirty="0">
                <a:latin typeface="Liberation Sans"/>
                <a:cs typeface="Liberation Sans"/>
              </a:rPr>
              <a:t>not  indicate that there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0" dirty="0">
                <a:latin typeface="Liberation Sans"/>
                <a:cs typeface="Liberation Sans"/>
              </a:rPr>
              <a:t>an exact  functional relationship: only</a:t>
            </a:r>
            <a:r>
              <a:rPr sz="2150" spc="-60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the  extent </a:t>
            </a:r>
            <a:r>
              <a:rPr sz="2150" spc="15" dirty="0">
                <a:latin typeface="Liberation Sans"/>
                <a:cs typeface="Liberation Sans"/>
              </a:rPr>
              <a:t>to </a:t>
            </a:r>
            <a:r>
              <a:rPr sz="2150" spc="10" dirty="0">
                <a:latin typeface="Liberation Sans"/>
                <a:cs typeface="Liberation Sans"/>
              </a:rPr>
              <a:t>which that  relationship can be  approximated by </a:t>
            </a:r>
            <a:r>
              <a:rPr sz="2150" spc="15" dirty="0">
                <a:latin typeface="Liberation Sans"/>
                <a:cs typeface="Liberation Sans"/>
              </a:rPr>
              <a:t>a </a:t>
            </a:r>
            <a:r>
              <a:rPr sz="2150" spc="5" dirty="0">
                <a:latin typeface="Liberation Sans"/>
                <a:cs typeface="Liberation Sans"/>
              </a:rPr>
              <a:t>linear  </a:t>
            </a:r>
            <a:r>
              <a:rPr sz="2150" spc="10" dirty="0">
                <a:latin typeface="Liberation Sans"/>
                <a:cs typeface="Liberation Sans"/>
              </a:rPr>
              <a:t>relationship.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1370" y="1245869"/>
            <a:ext cx="5154930" cy="4033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19" y="2943859"/>
            <a:ext cx="7242175" cy="85536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245870" algn="ctr">
              <a:lnSpc>
                <a:spcPts val="3160"/>
              </a:lnSpc>
              <a:spcBef>
                <a:spcPts val="270"/>
              </a:spcBef>
            </a:pPr>
            <a:r>
              <a:rPr sz="3200" spc="-5" dirty="0">
                <a:latin typeface="DejaVu Sans"/>
                <a:cs typeface="DejaVu Sans"/>
              </a:rPr>
              <a:t>Correlation </a:t>
            </a:r>
            <a:r>
              <a:rPr sz="3200" spc="-30" dirty="0">
                <a:latin typeface="DejaVu Sans"/>
                <a:cs typeface="DejaVu Sans"/>
              </a:rPr>
              <a:t>Coefficient </a:t>
            </a:r>
            <a:r>
              <a:rPr sz="3200" dirty="0">
                <a:latin typeface="DejaVu Sans"/>
                <a:cs typeface="DejaVu Sans"/>
              </a:rPr>
              <a:t>-  </a:t>
            </a:r>
            <a:r>
              <a:rPr sz="3200" spc="-5" dirty="0">
                <a:latin typeface="DejaVu Sans"/>
                <a:cs typeface="DejaVu Sans"/>
              </a:rPr>
              <a:t>Misleading when outliers are</a:t>
            </a:r>
            <a:r>
              <a:rPr sz="3200" spc="-4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present</a:t>
            </a:r>
            <a:endParaRPr sz="320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2226310"/>
            <a:ext cx="4107815" cy="25152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4300"/>
              </a:lnSpc>
              <a:spcBef>
                <a:spcPts val="285"/>
              </a:spcBef>
            </a:pPr>
            <a:r>
              <a:rPr sz="2450" dirty="0">
                <a:latin typeface="Liberation Sans"/>
                <a:cs typeface="Liberation Sans"/>
              </a:rPr>
              <a:t>In </a:t>
            </a:r>
            <a:r>
              <a:rPr sz="2450" spc="5" dirty="0">
                <a:latin typeface="Liberation Sans"/>
                <a:cs typeface="Liberation Sans"/>
              </a:rPr>
              <a:t>the </a:t>
            </a:r>
            <a:r>
              <a:rPr sz="2450" dirty="0">
                <a:latin typeface="Liberation Sans"/>
                <a:cs typeface="Liberation Sans"/>
              </a:rPr>
              <a:t>third </a:t>
            </a:r>
            <a:r>
              <a:rPr sz="2450" spc="10" dirty="0">
                <a:latin typeface="Liberation Sans"/>
                <a:cs typeface="Liberation Sans"/>
              </a:rPr>
              <a:t>case </a:t>
            </a:r>
            <a:r>
              <a:rPr sz="2450" spc="5" dirty="0">
                <a:latin typeface="Liberation Sans"/>
                <a:cs typeface="Liberation Sans"/>
              </a:rPr>
              <a:t>(bottom </a:t>
            </a:r>
            <a:r>
              <a:rPr sz="2450" dirty="0">
                <a:latin typeface="Liberation Sans"/>
                <a:cs typeface="Liberation Sans"/>
              </a:rPr>
              <a:t>left),  </a:t>
            </a:r>
            <a:r>
              <a:rPr sz="2450" spc="5" dirty="0">
                <a:latin typeface="Liberation Sans"/>
                <a:cs typeface="Liberation Sans"/>
              </a:rPr>
              <a:t>the linear relationship </a:t>
            </a:r>
            <a:r>
              <a:rPr sz="2450" dirty="0">
                <a:latin typeface="Liberation Sans"/>
                <a:cs typeface="Liberation Sans"/>
              </a:rPr>
              <a:t>is  </a:t>
            </a:r>
            <a:r>
              <a:rPr sz="2450" spc="5" dirty="0">
                <a:latin typeface="Liberation Sans"/>
                <a:cs typeface="Liberation Sans"/>
              </a:rPr>
              <a:t>perfect, except </a:t>
            </a:r>
            <a:r>
              <a:rPr sz="2450" dirty="0">
                <a:latin typeface="Liberation Sans"/>
                <a:cs typeface="Liberation Sans"/>
              </a:rPr>
              <a:t>for </a:t>
            </a:r>
            <a:r>
              <a:rPr sz="2450" spc="5" dirty="0">
                <a:latin typeface="Liberation Sans"/>
                <a:cs typeface="Liberation Sans"/>
              </a:rPr>
              <a:t>one outlier  which exerts </a:t>
            </a:r>
            <a:r>
              <a:rPr sz="2450" spc="10" dirty="0">
                <a:latin typeface="Liberation Sans"/>
                <a:cs typeface="Liberation Sans"/>
              </a:rPr>
              <a:t>enough  </a:t>
            </a:r>
            <a:r>
              <a:rPr sz="2450" spc="5" dirty="0">
                <a:latin typeface="Liberation Sans"/>
                <a:cs typeface="Liberation Sans"/>
              </a:rPr>
              <a:t>influence </a:t>
            </a:r>
            <a:r>
              <a:rPr sz="2450" dirty="0">
                <a:latin typeface="Liberation Sans"/>
                <a:cs typeface="Liberation Sans"/>
              </a:rPr>
              <a:t>to </a:t>
            </a:r>
            <a:r>
              <a:rPr sz="2450" spc="5" dirty="0">
                <a:latin typeface="Liberation Sans"/>
                <a:cs typeface="Liberation Sans"/>
              </a:rPr>
              <a:t>lower the  correlation </a:t>
            </a:r>
            <a:r>
              <a:rPr sz="2450" dirty="0">
                <a:latin typeface="Liberation Sans"/>
                <a:cs typeface="Liberation Sans"/>
              </a:rPr>
              <a:t>coefficient </a:t>
            </a:r>
            <a:r>
              <a:rPr sz="2450" spc="5" dirty="0">
                <a:latin typeface="Liberation Sans"/>
                <a:cs typeface="Liberation Sans"/>
              </a:rPr>
              <a:t>from </a:t>
            </a:r>
            <a:r>
              <a:rPr sz="2450" spc="10" dirty="0">
                <a:latin typeface="Liberation Sans"/>
                <a:cs typeface="Liberation Sans"/>
              </a:rPr>
              <a:t>1  </a:t>
            </a:r>
            <a:r>
              <a:rPr sz="2450" dirty="0">
                <a:latin typeface="Liberation Sans"/>
                <a:cs typeface="Liberation Sans"/>
              </a:rPr>
              <a:t>to</a:t>
            </a:r>
            <a:r>
              <a:rPr sz="2450" spc="5" dirty="0">
                <a:latin typeface="Liberation Sans"/>
                <a:cs typeface="Liberation Sans"/>
              </a:rPr>
              <a:t> 0.816.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6129" y="1877698"/>
            <a:ext cx="5346356" cy="412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087880"/>
            <a:ext cx="3695065" cy="27552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275"/>
              </a:spcBef>
            </a:pPr>
            <a:r>
              <a:rPr sz="2350" spc="5" dirty="0">
                <a:latin typeface="Liberation Sans"/>
                <a:cs typeface="Liberation Sans"/>
              </a:rPr>
              <a:t>The </a:t>
            </a:r>
            <a:r>
              <a:rPr sz="2350" dirty="0">
                <a:latin typeface="Liberation Sans"/>
                <a:cs typeface="Liberation Sans"/>
              </a:rPr>
              <a:t>fourth </a:t>
            </a:r>
            <a:r>
              <a:rPr sz="2350" spc="5" dirty="0">
                <a:latin typeface="Liberation Sans"/>
                <a:cs typeface="Liberation Sans"/>
              </a:rPr>
              <a:t>example  (bottom right) </a:t>
            </a:r>
            <a:r>
              <a:rPr sz="2350" spc="10" dirty="0">
                <a:latin typeface="Liberation Sans"/>
                <a:cs typeface="Liberation Sans"/>
              </a:rPr>
              <a:t>shows  </a:t>
            </a:r>
            <a:r>
              <a:rPr sz="2350" spc="5" dirty="0">
                <a:latin typeface="Liberation Sans"/>
                <a:cs typeface="Liberation Sans"/>
              </a:rPr>
              <a:t>another example when one  </a:t>
            </a:r>
            <a:r>
              <a:rPr sz="2350" dirty="0">
                <a:latin typeface="Liberation Sans"/>
                <a:cs typeface="Liberation Sans"/>
              </a:rPr>
              <a:t>outlier is </a:t>
            </a:r>
            <a:r>
              <a:rPr sz="2350" spc="5" dirty="0">
                <a:latin typeface="Liberation Sans"/>
                <a:cs typeface="Liberation Sans"/>
              </a:rPr>
              <a:t>enough </a:t>
            </a:r>
            <a:r>
              <a:rPr sz="2350" dirty="0">
                <a:latin typeface="Liberation Sans"/>
                <a:cs typeface="Liberation Sans"/>
              </a:rPr>
              <a:t>to  </a:t>
            </a:r>
            <a:r>
              <a:rPr sz="2350" spc="5" dirty="0">
                <a:latin typeface="Liberation Sans"/>
                <a:cs typeface="Liberation Sans"/>
              </a:rPr>
              <a:t>produce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high correlation  </a:t>
            </a:r>
            <a:r>
              <a:rPr sz="2350" dirty="0">
                <a:latin typeface="Liberation Sans"/>
                <a:cs typeface="Liberation Sans"/>
              </a:rPr>
              <a:t>coefficient, </a:t>
            </a:r>
            <a:r>
              <a:rPr sz="2350" spc="5" dirty="0">
                <a:latin typeface="Liberation Sans"/>
                <a:cs typeface="Liberation Sans"/>
              </a:rPr>
              <a:t>even though</a:t>
            </a:r>
            <a:r>
              <a:rPr sz="2350" spc="-70" dirty="0">
                <a:latin typeface="Liberation Sans"/>
                <a:cs typeface="Liberation Sans"/>
              </a:rPr>
              <a:t> </a:t>
            </a:r>
            <a:r>
              <a:rPr sz="2350" dirty="0">
                <a:latin typeface="Liberation Sans"/>
                <a:cs typeface="Liberation Sans"/>
              </a:rPr>
              <a:t>the  </a:t>
            </a:r>
            <a:r>
              <a:rPr sz="2350" spc="5" dirty="0">
                <a:latin typeface="Liberation Sans"/>
                <a:cs typeface="Liberation Sans"/>
              </a:rPr>
              <a:t>relationship between </a:t>
            </a:r>
            <a:r>
              <a:rPr sz="2350" dirty="0">
                <a:latin typeface="Liberation Sans"/>
                <a:cs typeface="Liberation Sans"/>
              </a:rPr>
              <a:t>the  </a:t>
            </a:r>
            <a:r>
              <a:rPr sz="2350" spc="5" dirty="0">
                <a:latin typeface="Liberation Sans"/>
                <a:cs typeface="Liberation Sans"/>
              </a:rPr>
              <a:t>two variables is </a:t>
            </a:r>
            <a:r>
              <a:rPr sz="2350" dirty="0">
                <a:latin typeface="Liberation Sans"/>
                <a:cs typeface="Liberation Sans"/>
              </a:rPr>
              <a:t>not</a:t>
            </a:r>
            <a:r>
              <a:rPr sz="2350" spc="-5" dirty="0">
                <a:latin typeface="Liberation Sans"/>
                <a:cs typeface="Liberation Sans"/>
              </a:rPr>
              <a:t> </a:t>
            </a:r>
            <a:r>
              <a:rPr sz="2350" spc="-20" dirty="0">
                <a:latin typeface="Liberation Sans"/>
                <a:cs typeface="Liberation Sans"/>
              </a:rPr>
              <a:t>linear.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4520" y="1901497"/>
            <a:ext cx="5536048" cy="4073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30480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/>
              <a:t>Pr</a:t>
            </a:r>
            <a:r>
              <a:rPr sz="4400" spc="-5" dirty="0"/>
              <a:t>o</a:t>
            </a:r>
            <a:r>
              <a:rPr sz="4400" spc="-10" dirty="0"/>
              <a:t>b</a:t>
            </a:r>
            <a:r>
              <a:rPr sz="4400" spc="5" dirty="0"/>
              <a:t>l</a:t>
            </a:r>
            <a:r>
              <a:rPr sz="4400" spc="-10" dirty="0"/>
              <a:t>e</a:t>
            </a:r>
            <a:r>
              <a:rPr sz="4400" dirty="0"/>
              <a:t>m	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6419" y="14312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977" y="2968214"/>
            <a:ext cx="2585796" cy="3705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9940" y="1336039"/>
            <a:ext cx="8620125" cy="20986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4600"/>
              </a:lnSpc>
              <a:spcBef>
                <a:spcPts val="250"/>
              </a:spcBef>
            </a:pPr>
            <a:r>
              <a:rPr sz="2200" dirty="0">
                <a:latin typeface="Liberation Sans"/>
                <a:cs typeface="Liberation Sans"/>
              </a:rPr>
              <a:t>An article </a:t>
            </a:r>
            <a:r>
              <a:rPr sz="2200" spc="5" dirty="0">
                <a:latin typeface="Liberation Sans"/>
                <a:cs typeface="Liberation Sans"/>
              </a:rPr>
              <a:t>presents </a:t>
            </a:r>
            <a:r>
              <a:rPr sz="2200" dirty="0">
                <a:latin typeface="Liberation Sans"/>
                <a:cs typeface="Liberation Sans"/>
              </a:rPr>
              <a:t>calculations </a:t>
            </a:r>
            <a:r>
              <a:rPr sz="2200" spc="5" dirty="0">
                <a:latin typeface="Liberation Sans"/>
                <a:cs typeface="Liberation Sans"/>
              </a:rPr>
              <a:t>of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5" dirty="0">
                <a:latin typeface="Liberation Sans"/>
                <a:cs typeface="Liberation Sans"/>
              </a:rPr>
              <a:t>ages (in calendar years before  1950) </a:t>
            </a:r>
            <a:r>
              <a:rPr sz="2200" dirty="0">
                <a:latin typeface="Liberation Sans"/>
                <a:cs typeface="Liberation Sans"/>
              </a:rPr>
              <a:t>of </a:t>
            </a:r>
            <a:r>
              <a:rPr sz="2200" spc="5" dirty="0">
                <a:latin typeface="Liberation Sans"/>
                <a:cs typeface="Liberation Sans"/>
              </a:rPr>
              <a:t>several sediment samples taken </a:t>
            </a:r>
            <a:r>
              <a:rPr sz="2200" dirty="0">
                <a:latin typeface="Liberation Sans"/>
                <a:cs typeface="Liberation Sans"/>
              </a:rPr>
              <a:t>at </a:t>
            </a:r>
            <a:r>
              <a:rPr sz="2200" spc="5" dirty="0">
                <a:latin typeface="Liberation Sans"/>
                <a:cs typeface="Liberation Sans"/>
              </a:rPr>
              <a:t>various </a:t>
            </a:r>
            <a:r>
              <a:rPr sz="2200" dirty="0">
                <a:latin typeface="Liberation Sans"/>
                <a:cs typeface="Liberation Sans"/>
              </a:rPr>
              <a:t>depths (in </a:t>
            </a:r>
            <a:r>
              <a:rPr sz="2200" spc="10" dirty="0">
                <a:latin typeface="Liberation Sans"/>
                <a:cs typeface="Liberation Sans"/>
              </a:rPr>
              <a:t>cm) </a:t>
            </a:r>
            <a:r>
              <a:rPr sz="2200" spc="5" dirty="0">
                <a:latin typeface="Liberation Sans"/>
                <a:cs typeface="Liberation Sans"/>
              </a:rPr>
              <a:t>in  </a:t>
            </a:r>
            <a:r>
              <a:rPr sz="2200" dirty="0">
                <a:latin typeface="Liberation Sans"/>
                <a:cs typeface="Liberation Sans"/>
              </a:rPr>
              <a:t>Lago </a:t>
            </a:r>
            <a:r>
              <a:rPr sz="2200" spc="5" dirty="0">
                <a:latin typeface="Liberation Sans"/>
                <a:cs typeface="Liberation Sans"/>
              </a:rPr>
              <a:t>di Fimon, a lake in </a:t>
            </a:r>
            <a:r>
              <a:rPr sz="2200" spc="-25" dirty="0">
                <a:latin typeface="Liberation Sans"/>
                <a:cs typeface="Liberation Sans"/>
              </a:rPr>
              <a:t>Italy. </a:t>
            </a:r>
            <a:r>
              <a:rPr sz="2200" spc="5" dirty="0">
                <a:latin typeface="Liberation Sans"/>
                <a:cs typeface="Liberation Sans"/>
              </a:rPr>
              <a:t>The results are presented </a:t>
            </a:r>
            <a:r>
              <a:rPr sz="2200" dirty="0">
                <a:latin typeface="Liberation Sans"/>
                <a:cs typeface="Liberation Sans"/>
              </a:rPr>
              <a:t>in the  following table.</a:t>
            </a:r>
            <a:endParaRPr sz="2200">
              <a:latin typeface="Liberation Sans"/>
              <a:cs typeface="Liberation Sans"/>
            </a:endParaRPr>
          </a:p>
          <a:p>
            <a:pPr marL="3445510" marR="450850">
              <a:lnSpc>
                <a:spcPts val="2670"/>
              </a:lnSpc>
              <a:spcBef>
                <a:spcPts val="905"/>
              </a:spcBef>
            </a:pP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1) Construct </a:t>
            </a:r>
            <a:r>
              <a:rPr sz="2350" spc="10" dirty="0">
                <a:solidFill>
                  <a:srgbClr val="3364A3"/>
                </a:solidFill>
                <a:latin typeface="Liberation Sans"/>
                <a:cs typeface="Liberation Sans"/>
              </a:rPr>
              <a:t>a </a:t>
            </a:r>
            <a:r>
              <a:rPr sz="2350" dirty="0">
                <a:solidFill>
                  <a:srgbClr val="3364A3"/>
                </a:solidFill>
                <a:latin typeface="Liberation Sans"/>
                <a:cs typeface="Liberation Sans"/>
              </a:rPr>
              <a:t>scatterplot </a:t>
            </a: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of age (y)  versus depth</a:t>
            </a:r>
            <a:r>
              <a:rPr sz="235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(x).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2750" y="3990339"/>
            <a:ext cx="4958080" cy="23450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275"/>
              </a:spcBef>
              <a:buAutoNum type="arabicParenR" startAt="2"/>
              <a:tabLst>
                <a:tab pos="446405" algn="l"/>
                <a:tab pos="447040" algn="l"/>
              </a:tabLst>
            </a:pP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Is the correlation </a:t>
            </a:r>
            <a:r>
              <a:rPr sz="2350" dirty="0">
                <a:solidFill>
                  <a:srgbClr val="3364A3"/>
                </a:solidFill>
                <a:latin typeface="Liberation Sans"/>
                <a:cs typeface="Liberation Sans"/>
              </a:rPr>
              <a:t>coefficient </a:t>
            </a: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an  appropriate summary </a:t>
            </a:r>
            <a:r>
              <a:rPr sz="2350" dirty="0">
                <a:solidFill>
                  <a:srgbClr val="3364A3"/>
                </a:solidFill>
                <a:latin typeface="Liberation Sans"/>
                <a:cs typeface="Liberation Sans"/>
              </a:rPr>
              <a:t>for </a:t>
            </a: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these data?  Explain why or </a:t>
            </a:r>
            <a:r>
              <a:rPr sz="2350" spc="10" dirty="0">
                <a:solidFill>
                  <a:srgbClr val="3364A3"/>
                </a:solidFill>
                <a:latin typeface="Liberation Sans"/>
                <a:cs typeface="Liberation Sans"/>
              </a:rPr>
              <a:t>why</a:t>
            </a:r>
            <a:r>
              <a:rPr sz="2350" spc="-1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350" dirty="0">
                <a:solidFill>
                  <a:srgbClr val="3364A3"/>
                </a:solidFill>
                <a:latin typeface="Liberation Sans"/>
                <a:cs typeface="Liberation Sans"/>
              </a:rPr>
              <a:t>not.</a:t>
            </a:r>
            <a:endParaRPr sz="2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Clr>
                <a:srgbClr val="3364A3"/>
              </a:buClr>
              <a:buFont typeface="Liberation Sans"/>
              <a:buAutoNum type="arabicParenR" startAt="2"/>
            </a:pPr>
            <a:endParaRPr sz="2600">
              <a:latin typeface="Times New Roman"/>
              <a:cs typeface="Times New Roman"/>
            </a:endParaRPr>
          </a:p>
          <a:p>
            <a:pPr marL="12700" marR="238760">
              <a:lnSpc>
                <a:spcPts val="2660"/>
              </a:lnSpc>
              <a:spcBef>
                <a:spcPts val="1839"/>
              </a:spcBef>
              <a:buAutoNum type="arabicParenR" startAt="2"/>
              <a:tabLst>
                <a:tab pos="281305" algn="l"/>
              </a:tabLst>
            </a:pP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Compute the correlation between  depth(x) and</a:t>
            </a:r>
            <a:r>
              <a:rPr sz="2350" spc="-1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age(y).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448050" marR="5080" indent="-2956560">
              <a:lnSpc>
                <a:spcPts val="4029"/>
              </a:lnSpc>
              <a:spcBef>
                <a:spcPts val="475"/>
              </a:spcBef>
            </a:pPr>
            <a:r>
              <a:rPr spc="-10" dirty="0"/>
              <a:t>Identify </a:t>
            </a:r>
            <a:r>
              <a:rPr spc="-5" dirty="0"/>
              <a:t>Dependent and </a:t>
            </a:r>
            <a:r>
              <a:rPr spc="-10" dirty="0"/>
              <a:t>independent 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2074163"/>
            <a:ext cx="8833485" cy="250444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474980" indent="-462280">
              <a:lnSpc>
                <a:spcPct val="100000"/>
              </a:lnSpc>
              <a:spcBef>
                <a:spcPts val="1255"/>
              </a:spcBef>
              <a:buAutoNum type="arabicParenR"/>
              <a:tabLst>
                <a:tab pos="475615" algn="l"/>
              </a:tabLst>
            </a:pPr>
            <a:r>
              <a:rPr sz="3100" spc="5" dirty="0">
                <a:latin typeface="Liberation Sans"/>
                <a:cs typeface="Liberation Sans"/>
              </a:rPr>
              <a:t>Relationship between caloric intake and</a:t>
            </a:r>
            <a:r>
              <a:rPr sz="3100" spc="-10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weight.</a:t>
            </a:r>
            <a:endParaRPr sz="3100">
              <a:latin typeface="Liberation Sans"/>
              <a:cs typeface="Liberation Sans"/>
            </a:endParaRPr>
          </a:p>
          <a:p>
            <a:pPr marL="474980" indent="-462280">
              <a:lnSpc>
                <a:spcPct val="100000"/>
              </a:lnSpc>
              <a:spcBef>
                <a:spcPts val="1160"/>
              </a:spcBef>
              <a:buAutoNum type="arabicParenR"/>
              <a:tabLst>
                <a:tab pos="475615" algn="l"/>
              </a:tabLst>
            </a:pPr>
            <a:r>
              <a:rPr sz="3100" spc="-10" dirty="0">
                <a:latin typeface="Liberation Sans"/>
                <a:cs typeface="Liberation Sans"/>
              </a:rPr>
              <a:t>Effect </a:t>
            </a:r>
            <a:r>
              <a:rPr sz="3100" dirty="0">
                <a:latin typeface="Liberation Sans"/>
                <a:cs typeface="Liberation Sans"/>
              </a:rPr>
              <a:t>of </a:t>
            </a:r>
            <a:r>
              <a:rPr sz="3100" spc="5" dirty="0">
                <a:latin typeface="Liberation Sans"/>
                <a:cs typeface="Liberation Sans"/>
              </a:rPr>
              <a:t>temperature on</a:t>
            </a:r>
            <a:r>
              <a:rPr sz="3100" spc="20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pigmentation.</a:t>
            </a:r>
            <a:endParaRPr sz="3100">
              <a:latin typeface="Liberation Sans"/>
              <a:cs typeface="Liberation Sans"/>
            </a:endParaRPr>
          </a:p>
          <a:p>
            <a:pPr marL="474980" indent="-462280">
              <a:lnSpc>
                <a:spcPct val="100000"/>
              </a:lnSpc>
              <a:spcBef>
                <a:spcPts val="1160"/>
              </a:spcBef>
              <a:buAutoNum type="arabicParenR"/>
              <a:tabLst>
                <a:tab pos="475615" algn="l"/>
              </a:tabLst>
            </a:pPr>
            <a:r>
              <a:rPr sz="3100" spc="-10" dirty="0">
                <a:latin typeface="Liberation Sans"/>
                <a:cs typeface="Liberation Sans"/>
              </a:rPr>
              <a:t>Effect </a:t>
            </a:r>
            <a:r>
              <a:rPr sz="3100" dirty="0">
                <a:latin typeface="Liberation Sans"/>
                <a:cs typeface="Liberation Sans"/>
              </a:rPr>
              <a:t>of </a:t>
            </a:r>
            <a:r>
              <a:rPr sz="3100" spc="10" dirty="0">
                <a:latin typeface="Liberation Sans"/>
                <a:cs typeface="Liberation Sans"/>
              </a:rPr>
              <a:t>drug </a:t>
            </a:r>
            <a:r>
              <a:rPr sz="3100" spc="5" dirty="0">
                <a:latin typeface="Liberation Sans"/>
                <a:cs typeface="Liberation Sans"/>
              </a:rPr>
              <a:t>dosage </a:t>
            </a:r>
            <a:r>
              <a:rPr sz="3100" spc="10" dirty="0">
                <a:latin typeface="Liberation Sans"/>
                <a:cs typeface="Liberation Sans"/>
              </a:rPr>
              <a:t>on </a:t>
            </a:r>
            <a:r>
              <a:rPr sz="3100" spc="5" dirty="0">
                <a:latin typeface="Liberation Sans"/>
                <a:cs typeface="Liberation Sans"/>
              </a:rPr>
              <a:t>symptom</a:t>
            </a:r>
            <a:r>
              <a:rPr sz="3100" spc="20" dirty="0">
                <a:latin typeface="Liberation Sans"/>
                <a:cs typeface="Liberation Sans"/>
              </a:rPr>
              <a:t> </a:t>
            </a:r>
            <a:r>
              <a:rPr sz="3100" spc="-25" dirty="0">
                <a:latin typeface="Liberation Sans"/>
                <a:cs typeface="Liberation Sans"/>
              </a:rPr>
              <a:t>severity.</a:t>
            </a:r>
            <a:endParaRPr sz="3100">
              <a:latin typeface="Liberation Sans"/>
              <a:cs typeface="Liberation Sans"/>
            </a:endParaRPr>
          </a:p>
          <a:p>
            <a:pPr marL="474980" indent="-462280">
              <a:lnSpc>
                <a:spcPct val="100000"/>
              </a:lnSpc>
              <a:spcBef>
                <a:spcPts val="1160"/>
              </a:spcBef>
              <a:buAutoNum type="arabicParenR"/>
              <a:tabLst>
                <a:tab pos="475615" algn="l"/>
              </a:tabLst>
            </a:pPr>
            <a:r>
              <a:rPr sz="3100" spc="-10" dirty="0">
                <a:latin typeface="Liberation Sans"/>
                <a:cs typeface="Liberation Sans"/>
              </a:rPr>
              <a:t>Effect </a:t>
            </a:r>
            <a:r>
              <a:rPr sz="3100" dirty="0">
                <a:latin typeface="Liberation Sans"/>
                <a:cs typeface="Liberation Sans"/>
              </a:rPr>
              <a:t>of fertilizer </a:t>
            </a:r>
            <a:r>
              <a:rPr sz="3100" spc="5" dirty="0">
                <a:latin typeface="Liberation Sans"/>
                <a:cs typeface="Liberation Sans"/>
              </a:rPr>
              <a:t>on plant</a:t>
            </a:r>
            <a:r>
              <a:rPr sz="3100" spc="25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growth.</a:t>
            </a:r>
            <a:endParaRPr sz="31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569" y="1575188"/>
            <a:ext cx="7312540" cy="5146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654935" marR="5080" indent="-1893570">
              <a:lnSpc>
                <a:spcPts val="4029"/>
              </a:lnSpc>
              <a:spcBef>
                <a:spcPts val="475"/>
              </a:spcBef>
            </a:pPr>
            <a:r>
              <a:rPr dirty="0"/>
              <a:t>1) </a:t>
            </a:r>
            <a:r>
              <a:rPr spc="-5" dirty="0"/>
              <a:t>Construct </a:t>
            </a:r>
            <a:r>
              <a:rPr dirty="0"/>
              <a:t>a </a:t>
            </a:r>
            <a:r>
              <a:rPr spc="-5" dirty="0"/>
              <a:t>scatterplot </a:t>
            </a:r>
            <a:r>
              <a:rPr spc="-10" dirty="0"/>
              <a:t>of </a:t>
            </a:r>
            <a:r>
              <a:rPr spc="-5" dirty="0"/>
              <a:t>age (y)  versus </a:t>
            </a:r>
            <a:r>
              <a:rPr spc="-10" dirty="0"/>
              <a:t>depth</a:t>
            </a:r>
            <a:r>
              <a:rPr spc="-20" dirty="0"/>
              <a:t> </a:t>
            </a:r>
            <a:r>
              <a:rPr spc="-5" dirty="0"/>
              <a:t>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Problem </a:t>
            </a:r>
            <a:r>
              <a:rPr sz="4400" dirty="0"/>
              <a:t>2 :</a:t>
            </a:r>
            <a:r>
              <a:rPr sz="4400" spc="-80" dirty="0"/>
              <a:t> </a:t>
            </a:r>
            <a:r>
              <a:rPr sz="4400" spc="-5" dirty="0"/>
              <a:t>Solution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58519" y="1725930"/>
            <a:ext cx="8673465" cy="28505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80010">
              <a:lnSpc>
                <a:spcPts val="3080"/>
              </a:lnSpc>
              <a:spcBef>
                <a:spcPts val="355"/>
              </a:spcBef>
              <a:buAutoNum type="arabicParenR" startAt="2"/>
              <a:tabLst>
                <a:tab pos="512445" algn="l"/>
                <a:tab pos="513080" algn="l"/>
              </a:tabLst>
            </a:pPr>
            <a:r>
              <a:rPr sz="2700" spc="5" dirty="0">
                <a:solidFill>
                  <a:srgbClr val="3364A3"/>
                </a:solidFill>
                <a:latin typeface="Liberation Sans"/>
                <a:cs typeface="Liberation Sans"/>
              </a:rPr>
              <a:t>Is </a:t>
            </a:r>
            <a:r>
              <a:rPr sz="2700" spc="10" dirty="0">
                <a:solidFill>
                  <a:srgbClr val="3364A3"/>
                </a:solidFill>
                <a:latin typeface="Liberation Sans"/>
                <a:cs typeface="Liberation Sans"/>
              </a:rPr>
              <a:t>the correlation </a:t>
            </a:r>
            <a:r>
              <a:rPr sz="2700" spc="5" dirty="0">
                <a:solidFill>
                  <a:srgbClr val="3364A3"/>
                </a:solidFill>
                <a:latin typeface="Liberation Sans"/>
                <a:cs typeface="Liberation Sans"/>
              </a:rPr>
              <a:t>coefficient </a:t>
            </a:r>
            <a:r>
              <a:rPr sz="2700" spc="10" dirty="0">
                <a:solidFill>
                  <a:srgbClr val="3364A3"/>
                </a:solidFill>
                <a:latin typeface="Liberation Sans"/>
                <a:cs typeface="Liberation Sans"/>
              </a:rPr>
              <a:t>an appropriate </a:t>
            </a:r>
            <a:r>
              <a:rPr sz="2700" spc="15" dirty="0">
                <a:solidFill>
                  <a:srgbClr val="3364A3"/>
                </a:solidFill>
                <a:latin typeface="Liberation Sans"/>
                <a:cs typeface="Liberation Sans"/>
              </a:rPr>
              <a:t>summary  </a:t>
            </a:r>
            <a:r>
              <a:rPr sz="2700" spc="5" dirty="0">
                <a:solidFill>
                  <a:srgbClr val="3364A3"/>
                </a:solidFill>
                <a:latin typeface="Liberation Sans"/>
                <a:cs typeface="Liberation Sans"/>
              </a:rPr>
              <a:t>for </a:t>
            </a:r>
            <a:r>
              <a:rPr sz="2700" spc="10" dirty="0">
                <a:solidFill>
                  <a:srgbClr val="3364A3"/>
                </a:solidFill>
                <a:latin typeface="Liberation Sans"/>
                <a:cs typeface="Liberation Sans"/>
              </a:rPr>
              <a:t>these </a:t>
            </a:r>
            <a:r>
              <a:rPr sz="2700" spc="15" dirty="0">
                <a:solidFill>
                  <a:srgbClr val="3364A3"/>
                </a:solidFill>
                <a:latin typeface="Liberation Sans"/>
                <a:cs typeface="Liberation Sans"/>
              </a:rPr>
              <a:t>data? </a:t>
            </a:r>
            <a:r>
              <a:rPr sz="2700" spc="10" dirty="0">
                <a:solidFill>
                  <a:srgbClr val="3364A3"/>
                </a:solidFill>
                <a:latin typeface="Liberation Sans"/>
                <a:cs typeface="Liberation Sans"/>
              </a:rPr>
              <a:t>Explain </a:t>
            </a:r>
            <a:r>
              <a:rPr sz="2700" spc="20" dirty="0">
                <a:solidFill>
                  <a:srgbClr val="3364A3"/>
                </a:solidFill>
                <a:latin typeface="Liberation Sans"/>
                <a:cs typeface="Liberation Sans"/>
              </a:rPr>
              <a:t>why </a:t>
            </a:r>
            <a:r>
              <a:rPr sz="2700" spc="10" dirty="0">
                <a:solidFill>
                  <a:srgbClr val="3364A3"/>
                </a:solidFill>
                <a:latin typeface="Liberation Sans"/>
                <a:cs typeface="Liberation Sans"/>
              </a:rPr>
              <a:t>or </a:t>
            </a:r>
            <a:r>
              <a:rPr sz="2700" spc="20" dirty="0">
                <a:solidFill>
                  <a:srgbClr val="3364A3"/>
                </a:solidFill>
                <a:latin typeface="Liberation Sans"/>
                <a:cs typeface="Liberation Sans"/>
              </a:rPr>
              <a:t>why</a:t>
            </a:r>
            <a:r>
              <a:rPr sz="2700" spc="-2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700" spc="10" dirty="0">
                <a:solidFill>
                  <a:srgbClr val="3364A3"/>
                </a:solidFill>
                <a:latin typeface="Liberation Sans"/>
                <a:cs typeface="Liberation Sans"/>
              </a:rPr>
              <a:t>not.</a:t>
            </a:r>
            <a:endParaRPr sz="2700">
              <a:latin typeface="Liberation Sans"/>
              <a:cs typeface="Liberation Sans"/>
            </a:endParaRPr>
          </a:p>
          <a:p>
            <a:pPr marL="12700" marR="584200">
              <a:lnSpc>
                <a:spcPts val="3080"/>
              </a:lnSpc>
              <a:spcBef>
                <a:spcPts val="1190"/>
              </a:spcBef>
            </a:pPr>
            <a:r>
              <a:rPr sz="2700" spc="-70" dirty="0">
                <a:latin typeface="Liberation Sans"/>
                <a:cs typeface="Liberation Sans"/>
              </a:rPr>
              <a:t>Yes </a:t>
            </a:r>
            <a:r>
              <a:rPr sz="2700" spc="5" dirty="0">
                <a:latin typeface="Liberation Sans"/>
                <a:cs typeface="Liberation Sans"/>
              </a:rPr>
              <a:t>it </a:t>
            </a:r>
            <a:r>
              <a:rPr sz="2700" spc="10" dirty="0">
                <a:latin typeface="Liberation Sans"/>
                <a:cs typeface="Liberation Sans"/>
              </a:rPr>
              <a:t>is, as relationship </a:t>
            </a:r>
            <a:r>
              <a:rPr sz="2700" spc="15" dirty="0">
                <a:latin typeface="Liberation Sans"/>
                <a:cs typeface="Liberation Sans"/>
              </a:rPr>
              <a:t>between </a:t>
            </a:r>
            <a:r>
              <a:rPr sz="2700" spc="10" dirty="0">
                <a:latin typeface="Liberation Sans"/>
                <a:cs typeface="Liberation Sans"/>
              </a:rPr>
              <a:t>the two variables </a:t>
            </a:r>
            <a:r>
              <a:rPr sz="2700" spc="5" dirty="0">
                <a:latin typeface="Liberation Sans"/>
                <a:cs typeface="Liberation Sans"/>
              </a:rPr>
              <a:t>is  </a:t>
            </a:r>
            <a:r>
              <a:rPr sz="2700" spc="-15" dirty="0">
                <a:latin typeface="Liberation Sans"/>
                <a:cs typeface="Liberation Sans"/>
              </a:rPr>
              <a:t>linear.</a:t>
            </a: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1785"/>
              </a:spcBef>
              <a:buAutoNum type="arabicParenR" startAt="3"/>
              <a:tabLst>
                <a:tab pos="321310" algn="l"/>
              </a:tabLst>
            </a:pPr>
            <a:r>
              <a:rPr sz="2700" spc="15" dirty="0">
                <a:solidFill>
                  <a:srgbClr val="3364A3"/>
                </a:solidFill>
                <a:latin typeface="Liberation Sans"/>
                <a:cs typeface="Liberation Sans"/>
              </a:rPr>
              <a:t>Compute </a:t>
            </a:r>
            <a:r>
              <a:rPr sz="2700" spc="10" dirty="0">
                <a:solidFill>
                  <a:srgbClr val="3364A3"/>
                </a:solidFill>
                <a:latin typeface="Liberation Sans"/>
                <a:cs typeface="Liberation Sans"/>
              </a:rPr>
              <a:t>the correlation </a:t>
            </a:r>
            <a:r>
              <a:rPr sz="2700" spc="15" dirty="0">
                <a:solidFill>
                  <a:srgbClr val="3364A3"/>
                </a:solidFill>
                <a:latin typeface="Liberation Sans"/>
                <a:cs typeface="Liberation Sans"/>
              </a:rPr>
              <a:t>between depth(x) and</a:t>
            </a:r>
            <a:r>
              <a:rPr sz="2700" spc="-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700" spc="15" dirty="0">
                <a:solidFill>
                  <a:srgbClr val="3364A3"/>
                </a:solidFill>
                <a:latin typeface="Liberation Sans"/>
                <a:cs typeface="Liberation Sans"/>
              </a:rPr>
              <a:t>age(y).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19" y="4550917"/>
            <a:ext cx="2407920" cy="11125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700" spc="15" dirty="0">
                <a:latin typeface="Liberation Sans"/>
                <a:cs typeface="Liberation Sans"/>
              </a:rPr>
              <a:t>X_bar </a:t>
            </a:r>
            <a:r>
              <a:rPr sz="2700" spc="10" dirty="0">
                <a:latin typeface="Liberation Sans"/>
                <a:cs typeface="Liberation Sans"/>
              </a:rPr>
              <a:t>=</a:t>
            </a:r>
            <a:r>
              <a:rPr sz="2700" spc="-85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539.57</a:t>
            </a:r>
            <a:endParaRPr sz="2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700" spc="15" dirty="0">
                <a:latin typeface="Liberation Sans"/>
                <a:cs typeface="Liberation Sans"/>
              </a:rPr>
              <a:t>Y_bar </a:t>
            </a:r>
            <a:r>
              <a:rPr sz="2700" spc="10" dirty="0">
                <a:latin typeface="Liberation Sans"/>
                <a:cs typeface="Liberation Sans"/>
              </a:rPr>
              <a:t>=</a:t>
            </a:r>
            <a:r>
              <a:rPr sz="2700" spc="-90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6412.1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0298" y="4550917"/>
            <a:ext cx="1980564" cy="11125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700" spc="15" dirty="0">
                <a:latin typeface="Liberation Sans"/>
                <a:cs typeface="Liberation Sans"/>
              </a:rPr>
              <a:t>Sx </a:t>
            </a:r>
            <a:r>
              <a:rPr sz="2700" spc="10" dirty="0">
                <a:latin typeface="Liberation Sans"/>
                <a:cs typeface="Liberation Sans"/>
              </a:rPr>
              <a:t>=</a:t>
            </a:r>
            <a:r>
              <a:rPr sz="2700" spc="-60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159.43</a:t>
            </a:r>
            <a:endParaRPr sz="2700">
              <a:latin typeface="Liberation Sans"/>
              <a:cs typeface="Liberation Sans"/>
            </a:endParaRPr>
          </a:p>
          <a:p>
            <a:pPr marL="107950">
              <a:lnSpc>
                <a:spcPct val="100000"/>
              </a:lnSpc>
              <a:spcBef>
                <a:spcPts val="1040"/>
              </a:spcBef>
            </a:pPr>
            <a:r>
              <a:rPr sz="2700" spc="10" dirty="0">
                <a:latin typeface="Liberation Sans"/>
                <a:cs typeface="Liberation Sans"/>
              </a:rPr>
              <a:t>Sy =</a:t>
            </a:r>
            <a:r>
              <a:rPr sz="2700" spc="-80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3416.1</a:t>
            </a:r>
            <a:endParaRPr sz="27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376170" marR="5080" indent="-1651000">
              <a:lnSpc>
                <a:spcPts val="4029"/>
              </a:lnSpc>
              <a:spcBef>
                <a:spcPts val="475"/>
              </a:spcBef>
            </a:pPr>
            <a:r>
              <a:rPr spc="-5" dirty="0"/>
              <a:t>3)Compute the correlation</a:t>
            </a:r>
            <a:r>
              <a:rPr spc="-90" dirty="0"/>
              <a:t> </a:t>
            </a:r>
            <a:r>
              <a:rPr spc="-5" dirty="0"/>
              <a:t>between  depth(x) and</a:t>
            </a:r>
            <a:r>
              <a:rPr spc="-35" dirty="0"/>
              <a:t> </a:t>
            </a:r>
            <a:r>
              <a:rPr spc="-5" dirty="0"/>
              <a:t>age(y).</a:t>
            </a:r>
          </a:p>
        </p:txBody>
      </p:sp>
      <p:sp>
        <p:nvSpPr>
          <p:cNvPr id="3" name="object 3"/>
          <p:cNvSpPr/>
          <p:nvPr/>
        </p:nvSpPr>
        <p:spPr>
          <a:xfrm>
            <a:off x="768131" y="1839135"/>
            <a:ext cx="4335741" cy="974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704" y="4451014"/>
            <a:ext cx="4823596" cy="1056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169" y="2020570"/>
            <a:ext cx="7852409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662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152513.71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z="3200" dirty="0">
                <a:latin typeface="Liberation Sans"/>
                <a:cs typeface="Liberation Sans"/>
              </a:rPr>
              <a:t>Sqrt(152513.71) =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390.53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5110480">
              <a:lnSpc>
                <a:spcPct val="100000"/>
              </a:lnSpc>
            </a:pP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7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70019492.86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Liberation Sans"/>
                <a:cs typeface="Liberation Sans"/>
              </a:rPr>
              <a:t>Sqrt(70019492.86) =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8367.77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0" y="429259"/>
            <a:ext cx="811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3)Compute the correlation</a:t>
            </a:r>
            <a:r>
              <a:rPr spc="-50" dirty="0"/>
              <a:t> </a:t>
            </a:r>
            <a:r>
              <a:rPr spc="-10" dirty="0"/>
              <a:t>coefficient</a:t>
            </a:r>
          </a:p>
        </p:txBody>
      </p:sp>
      <p:sp>
        <p:nvSpPr>
          <p:cNvPr id="3" name="object 3"/>
          <p:cNvSpPr/>
          <p:nvPr/>
        </p:nvSpPr>
        <p:spPr>
          <a:xfrm>
            <a:off x="457160" y="1619794"/>
            <a:ext cx="6528827" cy="1066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71690" y="1824990"/>
            <a:ext cx="262826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latin typeface="Liberation Sans"/>
                <a:cs typeface="Liberation Sans"/>
              </a:rPr>
              <a:t>=</a:t>
            </a:r>
            <a:r>
              <a:rPr sz="3050" spc="-5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3255209.921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620" y="3388359"/>
            <a:ext cx="7524750" cy="1247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3686809"/>
            <a:ext cx="8535035" cy="307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0.996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986790">
              <a:lnSpc>
                <a:spcPct val="100000"/>
              </a:lnSpc>
              <a:spcBef>
                <a:spcPts val="2760"/>
              </a:spcBef>
            </a:pPr>
            <a:r>
              <a:rPr sz="3050" spc="10" dirty="0">
                <a:latin typeface="Liberation Sans"/>
                <a:cs typeface="Liberation Sans"/>
              </a:rPr>
              <a:t>3255209.921</a:t>
            </a:r>
            <a:endParaRPr sz="3050">
              <a:latin typeface="Liberation Sans"/>
              <a:cs typeface="Liberation Sans"/>
            </a:endParaRPr>
          </a:p>
          <a:p>
            <a:pPr marL="553085" marR="3354070" indent="-541020">
              <a:lnSpc>
                <a:spcPts val="4820"/>
              </a:lnSpc>
              <a:spcBef>
                <a:spcPts val="345"/>
              </a:spcBef>
            </a:pPr>
            <a:r>
              <a:rPr sz="3050" spc="10" dirty="0">
                <a:latin typeface="Liberation Sans"/>
                <a:cs typeface="Liberation Sans"/>
              </a:rPr>
              <a:t>= -------------------------- = </a:t>
            </a:r>
            <a:r>
              <a:rPr sz="3050" spc="5" dirty="0">
                <a:latin typeface="Liberation Sans"/>
                <a:cs typeface="Liberation Sans"/>
              </a:rPr>
              <a:t>0.996  </a:t>
            </a:r>
            <a:r>
              <a:rPr sz="3050" spc="10" dirty="0">
                <a:latin typeface="Liberation Sans"/>
                <a:cs typeface="Liberation Sans"/>
              </a:rPr>
              <a:t>390.53 </a:t>
            </a:r>
            <a:r>
              <a:rPr sz="3050" spc="5" dirty="0">
                <a:latin typeface="Liberation Sans"/>
                <a:cs typeface="Liberation Sans"/>
              </a:rPr>
              <a:t>*</a:t>
            </a:r>
            <a:r>
              <a:rPr sz="3050" spc="-10" dirty="0">
                <a:latin typeface="Liberation Sans"/>
                <a:cs typeface="Liberation Sans"/>
              </a:rPr>
              <a:t> </a:t>
            </a:r>
            <a:r>
              <a:rPr sz="3050" spc="5" dirty="0">
                <a:latin typeface="Liberation Sans"/>
                <a:cs typeface="Liberation Sans"/>
              </a:rPr>
              <a:t>8367.77</a:t>
            </a:r>
            <a:endParaRPr sz="30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650" y="2256790"/>
            <a:ext cx="6885940" cy="13233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461009">
              <a:lnSpc>
                <a:spcPts val="4940"/>
              </a:lnSpc>
              <a:spcBef>
                <a:spcPts val="545"/>
              </a:spcBef>
              <a:tabLst>
                <a:tab pos="6104255" algn="l"/>
              </a:tabLst>
            </a:pPr>
            <a:r>
              <a:rPr sz="4400" spc="-5" dirty="0"/>
              <a:t>Regression</a:t>
            </a:r>
            <a:r>
              <a:rPr sz="4400" spc="-160" dirty="0"/>
              <a:t> </a:t>
            </a:r>
            <a:r>
              <a:rPr sz="4400" spc="-5" dirty="0"/>
              <a:t>Analysis	</a:t>
            </a:r>
            <a:r>
              <a:rPr sz="4400" dirty="0"/>
              <a:t>–  </a:t>
            </a:r>
            <a:r>
              <a:rPr sz="4400" spc="-5" dirty="0"/>
              <a:t>Simple Linear</a:t>
            </a:r>
            <a:r>
              <a:rPr sz="4400" spc="-70" dirty="0"/>
              <a:t> </a:t>
            </a:r>
            <a:r>
              <a:rPr sz="4400" spc="-5" dirty="0"/>
              <a:t>Regression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50" y="554990"/>
            <a:ext cx="3280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Introdu</a:t>
            </a:r>
            <a:r>
              <a:rPr sz="4400" spc="-10" dirty="0"/>
              <a:t>c</a:t>
            </a:r>
            <a:r>
              <a:rPr sz="4400" dirty="0"/>
              <a:t>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8959" y="184022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1727200"/>
            <a:ext cx="8491220" cy="7912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350"/>
              </a:spcBef>
            </a:pPr>
            <a:r>
              <a:rPr sz="2600" spc="-5" dirty="0">
                <a:latin typeface="Liberation Sans"/>
                <a:cs typeface="Liberation Sans"/>
              </a:rPr>
              <a:t>Regression analysis </a:t>
            </a:r>
            <a:r>
              <a:rPr sz="2600" spc="-10" dirty="0">
                <a:latin typeface="Liberation Sans"/>
                <a:cs typeface="Liberation Sans"/>
              </a:rPr>
              <a:t>is </a:t>
            </a:r>
            <a:r>
              <a:rPr sz="2600" dirty="0">
                <a:latin typeface="Liberation Sans"/>
                <a:cs typeface="Liberation Sans"/>
              </a:rPr>
              <a:t>an </a:t>
            </a:r>
            <a:r>
              <a:rPr sz="2600" spc="-5" dirty="0">
                <a:latin typeface="Liberation Sans"/>
                <a:cs typeface="Liberation Sans"/>
              </a:rPr>
              <a:t>important tool for modelling </a:t>
            </a:r>
            <a:r>
              <a:rPr sz="2600" dirty="0">
                <a:latin typeface="Liberation Sans"/>
                <a:cs typeface="Liberation Sans"/>
              </a:rPr>
              <a:t>and  </a:t>
            </a:r>
            <a:r>
              <a:rPr sz="2600" spc="-5" dirty="0">
                <a:latin typeface="Liberation Sans"/>
                <a:cs typeface="Liberation Sans"/>
              </a:rPr>
              <a:t>analyzing data.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59" y="321055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9699" rIns="0" bIns="0" rtlCol="0">
            <a:spAutoFit/>
          </a:bodyPr>
          <a:lstStyle/>
          <a:p>
            <a:pPr marL="276860" marR="5080">
              <a:lnSpc>
                <a:spcPct val="93500"/>
              </a:lnSpc>
              <a:spcBef>
                <a:spcPts val="290"/>
              </a:spcBef>
            </a:pPr>
            <a:r>
              <a:rPr sz="2600" spc="-5" dirty="0"/>
              <a:t>Regressions are used </a:t>
            </a:r>
            <a:r>
              <a:rPr sz="2600" spc="-10" dirty="0"/>
              <a:t>to </a:t>
            </a:r>
            <a:r>
              <a:rPr sz="2600" spc="-5" dirty="0"/>
              <a:t>quantify the relationship between  one </a:t>
            </a:r>
            <a:r>
              <a:rPr sz="2600" dirty="0"/>
              <a:t>variable(dependent </a:t>
            </a:r>
            <a:r>
              <a:rPr sz="2600" spc="-5" dirty="0"/>
              <a:t>variable) </a:t>
            </a:r>
            <a:r>
              <a:rPr sz="2600" dirty="0"/>
              <a:t>and </a:t>
            </a:r>
            <a:r>
              <a:rPr sz="2600" spc="-5" dirty="0"/>
              <a:t>the other  variables(independent variables) that are thought </a:t>
            </a:r>
            <a:r>
              <a:rPr sz="2600" spc="-10" dirty="0"/>
              <a:t>to </a:t>
            </a:r>
            <a:r>
              <a:rPr sz="2600" spc="-5" dirty="0"/>
              <a:t>explain  </a:t>
            </a:r>
            <a:r>
              <a:rPr sz="2600" spc="-10" dirty="0"/>
              <a:t>it.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568959" y="532257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640" y="5209540"/>
            <a:ext cx="8521700" cy="11607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91440">
              <a:lnSpc>
                <a:spcPct val="93400"/>
              </a:lnSpc>
              <a:spcBef>
                <a:spcPts val="295"/>
              </a:spcBef>
            </a:pPr>
            <a:r>
              <a:rPr sz="2600" spc="-5" dirty="0">
                <a:latin typeface="Liberation Sans"/>
                <a:cs typeface="Liberation Sans"/>
              </a:rPr>
              <a:t>Here, we </a:t>
            </a:r>
            <a:r>
              <a:rPr sz="2600" spc="-10" dirty="0">
                <a:latin typeface="Liberation Sans"/>
                <a:cs typeface="Liberation Sans"/>
              </a:rPr>
              <a:t>fit a </a:t>
            </a:r>
            <a:r>
              <a:rPr sz="2600" dirty="0">
                <a:latin typeface="Liberation Sans"/>
                <a:cs typeface="Liberation Sans"/>
              </a:rPr>
              <a:t>curve </a:t>
            </a:r>
            <a:r>
              <a:rPr sz="2600" spc="-5" dirty="0">
                <a:latin typeface="Liberation Sans"/>
                <a:cs typeface="Liberation Sans"/>
              </a:rPr>
              <a:t>/ </a:t>
            </a:r>
            <a:r>
              <a:rPr sz="2600" spc="-10" dirty="0">
                <a:latin typeface="Liberation Sans"/>
                <a:cs typeface="Liberation Sans"/>
              </a:rPr>
              <a:t>line to </a:t>
            </a:r>
            <a:r>
              <a:rPr sz="2600" spc="-5" dirty="0">
                <a:latin typeface="Liberation Sans"/>
                <a:cs typeface="Liberation Sans"/>
              </a:rPr>
              <a:t>the data points, </a:t>
            </a:r>
            <a:r>
              <a:rPr sz="2600" spc="-10" dirty="0">
                <a:latin typeface="Liberation Sans"/>
                <a:cs typeface="Liberation Sans"/>
              </a:rPr>
              <a:t>in </a:t>
            </a:r>
            <a:r>
              <a:rPr sz="2600" dirty="0">
                <a:latin typeface="Liberation Sans"/>
                <a:cs typeface="Liberation Sans"/>
              </a:rPr>
              <a:t>such </a:t>
            </a:r>
            <a:r>
              <a:rPr sz="2600" spc="-10" dirty="0">
                <a:latin typeface="Liberation Sans"/>
                <a:cs typeface="Liberation Sans"/>
              </a:rPr>
              <a:t>a  </a:t>
            </a:r>
            <a:r>
              <a:rPr sz="2600" dirty="0">
                <a:latin typeface="Liberation Sans"/>
                <a:cs typeface="Liberation Sans"/>
              </a:rPr>
              <a:t>manner </a:t>
            </a:r>
            <a:r>
              <a:rPr sz="2600" spc="-5" dirty="0">
                <a:latin typeface="Liberation Sans"/>
                <a:cs typeface="Liberation Sans"/>
              </a:rPr>
              <a:t>that the </a:t>
            </a:r>
            <a:r>
              <a:rPr sz="2600" spc="-10" dirty="0">
                <a:latin typeface="Liberation Sans"/>
                <a:cs typeface="Liberation Sans"/>
              </a:rPr>
              <a:t>differences </a:t>
            </a:r>
            <a:r>
              <a:rPr sz="2600" spc="-5" dirty="0">
                <a:latin typeface="Liberation Sans"/>
                <a:cs typeface="Liberation Sans"/>
              </a:rPr>
              <a:t>between the distances </a:t>
            </a:r>
            <a:r>
              <a:rPr sz="2600" dirty="0">
                <a:latin typeface="Liberation Sans"/>
                <a:cs typeface="Liberation Sans"/>
              </a:rPr>
              <a:t>of </a:t>
            </a:r>
            <a:r>
              <a:rPr sz="2600" spc="-5" dirty="0">
                <a:latin typeface="Liberation Sans"/>
                <a:cs typeface="Liberation Sans"/>
              </a:rPr>
              <a:t>data  points </a:t>
            </a:r>
            <a:r>
              <a:rPr sz="2600" spc="-10" dirty="0">
                <a:latin typeface="Liberation Sans"/>
                <a:cs typeface="Liberation Sans"/>
              </a:rPr>
              <a:t>from </a:t>
            </a:r>
            <a:r>
              <a:rPr sz="2600" spc="-5" dirty="0">
                <a:latin typeface="Liberation Sans"/>
                <a:cs typeface="Liberation Sans"/>
              </a:rPr>
              <a:t>the curve or </a:t>
            </a:r>
            <a:r>
              <a:rPr sz="2600" spc="-10" dirty="0">
                <a:latin typeface="Liberation Sans"/>
                <a:cs typeface="Liberation Sans"/>
              </a:rPr>
              <a:t>line is</a:t>
            </a:r>
            <a:r>
              <a:rPr sz="2600" spc="8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minimized.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0" y="621029"/>
            <a:ext cx="8383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 </a:t>
            </a:r>
            <a:r>
              <a:rPr spc="-10" dirty="0"/>
              <a:t>of </a:t>
            </a:r>
            <a:r>
              <a:rPr spc="-5" dirty="0"/>
              <a:t>Using Regression</a:t>
            </a:r>
            <a:r>
              <a:rPr spc="-229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0850"/>
            <a:ext cx="8616950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It indicates the </a:t>
            </a:r>
            <a:r>
              <a:rPr sz="3200" dirty="0">
                <a:latin typeface="Liberation Sans"/>
                <a:cs typeface="Liberation Sans"/>
              </a:rPr>
              <a:t>significant relationships between  dependent variable and independent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variable.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902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451859"/>
            <a:ext cx="8226425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It indicates the </a:t>
            </a:r>
            <a:r>
              <a:rPr sz="3200" dirty="0">
                <a:latin typeface="Liberation Sans"/>
                <a:cs typeface="Liberation Sans"/>
              </a:rPr>
              <a:t>strength of impact </a:t>
            </a:r>
            <a:r>
              <a:rPr sz="3200" spc="-5" dirty="0">
                <a:latin typeface="Liberation Sans"/>
                <a:cs typeface="Liberation Sans"/>
              </a:rPr>
              <a:t>of (multiple)  </a:t>
            </a:r>
            <a:r>
              <a:rPr sz="3200" dirty="0">
                <a:latin typeface="Liberation Sans"/>
                <a:cs typeface="Liberation Sans"/>
              </a:rPr>
              <a:t>independent variable(s) on a dependent  variable.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039" y="554990"/>
            <a:ext cx="7905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/>
              <a:t>Types </a:t>
            </a:r>
            <a:r>
              <a:rPr sz="4400" spc="-5" dirty="0"/>
              <a:t>of Regression</a:t>
            </a:r>
            <a:r>
              <a:rPr sz="4400" spc="-185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527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20850"/>
            <a:ext cx="8484235" cy="37299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1022985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Liberation Sans"/>
                <a:cs typeface="Liberation Sans"/>
              </a:rPr>
              <a:t>There </a:t>
            </a:r>
            <a:r>
              <a:rPr sz="3200" spc="-5" dirty="0">
                <a:latin typeface="Liberation Sans"/>
                <a:cs typeface="Liberation Sans"/>
              </a:rPr>
              <a:t>are </a:t>
            </a:r>
            <a:r>
              <a:rPr sz="3200" dirty="0">
                <a:latin typeface="Liberation Sans"/>
                <a:cs typeface="Liberation Sans"/>
              </a:rPr>
              <a:t>various kinds of regression  techniques </a:t>
            </a:r>
            <a:r>
              <a:rPr sz="3200" spc="-5" dirty="0">
                <a:latin typeface="Liberation Sans"/>
                <a:cs typeface="Liberation Sans"/>
              </a:rPr>
              <a:t>available to </a:t>
            </a:r>
            <a:r>
              <a:rPr sz="3200" dirty="0">
                <a:latin typeface="Liberation Sans"/>
                <a:cs typeface="Liberation Sans"/>
              </a:rPr>
              <a:t>make</a:t>
            </a:r>
            <a:r>
              <a:rPr sz="3200" spc="-5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predictions.</a:t>
            </a:r>
            <a:endParaRPr sz="3200">
              <a:latin typeface="Liberation Sans"/>
              <a:cs typeface="Liberation Sans"/>
            </a:endParaRPr>
          </a:p>
          <a:p>
            <a:pPr marL="12700" marR="459105">
              <a:lnSpc>
                <a:spcPts val="3600"/>
              </a:lnSpc>
              <a:spcBef>
                <a:spcPts val="1410"/>
              </a:spcBef>
            </a:pPr>
            <a:r>
              <a:rPr sz="3200" dirty="0">
                <a:latin typeface="Liberation Sans"/>
                <a:cs typeface="Liberation Sans"/>
              </a:rPr>
              <a:t>These techniques are </a:t>
            </a:r>
            <a:r>
              <a:rPr sz="3200" spc="-5" dirty="0">
                <a:latin typeface="Liberation Sans"/>
                <a:cs typeface="Liberation Sans"/>
              </a:rPr>
              <a:t>mostly </a:t>
            </a:r>
            <a:r>
              <a:rPr sz="3200" dirty="0">
                <a:latin typeface="Liberation Sans"/>
                <a:cs typeface="Liberation Sans"/>
              </a:rPr>
              <a:t>driven </a:t>
            </a:r>
            <a:r>
              <a:rPr sz="3200" spc="-5" dirty="0">
                <a:latin typeface="Liberation Sans"/>
                <a:cs typeface="Liberation Sans"/>
              </a:rPr>
              <a:t>by three  metrics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:</a:t>
            </a:r>
            <a:endParaRPr sz="3200">
              <a:latin typeface="Liberation Sans"/>
              <a:cs typeface="Liberation Sans"/>
            </a:endParaRPr>
          </a:p>
          <a:p>
            <a:pPr marL="444500" indent="-323850">
              <a:lnSpc>
                <a:spcPct val="100000"/>
              </a:lnSpc>
              <a:spcBef>
                <a:spcPts val="1130"/>
              </a:spcBef>
              <a:buSzPct val="75000"/>
              <a:buFont typeface="Trebuchet MS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Liberation Sans"/>
                <a:cs typeface="Liberation Sans"/>
              </a:rPr>
              <a:t>Number of independent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variables</a:t>
            </a:r>
            <a:endParaRPr sz="2800">
              <a:latin typeface="Liberation Sans"/>
              <a:cs typeface="Liberation Sans"/>
            </a:endParaRPr>
          </a:p>
          <a:p>
            <a:pPr marL="444500" indent="-32385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443865" algn="l"/>
                <a:tab pos="444500" algn="l"/>
              </a:tabLst>
            </a:pPr>
            <a:r>
              <a:rPr sz="2800" spc="-40" dirty="0">
                <a:latin typeface="Liberation Sans"/>
                <a:cs typeface="Liberation Sans"/>
              </a:rPr>
              <a:t>Type </a:t>
            </a:r>
            <a:r>
              <a:rPr sz="2800" spc="-5" dirty="0">
                <a:latin typeface="Liberation Sans"/>
                <a:cs typeface="Liberation Sans"/>
              </a:rPr>
              <a:t>of dependent variables(Continuous </a:t>
            </a:r>
            <a:r>
              <a:rPr sz="2800" spc="5" dirty="0">
                <a:latin typeface="Liberation Sans"/>
                <a:cs typeface="Liberation Sans"/>
              </a:rPr>
              <a:t>or</a:t>
            </a:r>
            <a:r>
              <a:rPr sz="2800" spc="2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Binary)</a:t>
            </a:r>
            <a:endParaRPr sz="2800">
              <a:latin typeface="Liberation Sans"/>
              <a:cs typeface="Liberation Sans"/>
            </a:endParaRPr>
          </a:p>
          <a:p>
            <a:pPr marL="444500" indent="-323850">
              <a:lnSpc>
                <a:spcPct val="100000"/>
              </a:lnSpc>
              <a:spcBef>
                <a:spcPts val="919"/>
              </a:spcBef>
              <a:buSzPct val="75000"/>
              <a:buFont typeface="Trebuchet MS"/>
              <a:buChar char="–"/>
              <a:tabLst>
                <a:tab pos="443865" algn="l"/>
                <a:tab pos="444500" algn="l"/>
              </a:tabLst>
            </a:pPr>
            <a:r>
              <a:rPr sz="2800" spc="-5" dirty="0">
                <a:latin typeface="Liberation Sans"/>
                <a:cs typeface="Liberation Sans"/>
              </a:rPr>
              <a:t>Shape of regression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line.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039" y="554990"/>
            <a:ext cx="7905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/>
              <a:t>Types </a:t>
            </a:r>
            <a:r>
              <a:rPr sz="4400" spc="-5" dirty="0"/>
              <a:t>of Regression</a:t>
            </a:r>
            <a:r>
              <a:rPr sz="4400" spc="-185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25108" y="2019244"/>
            <a:ext cx="8125272" cy="448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2260" y="2059939"/>
            <a:ext cx="2307590" cy="10299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323850" marR="18415">
              <a:lnSpc>
                <a:spcPts val="2700"/>
              </a:lnSpc>
              <a:spcBef>
                <a:spcPts val="20"/>
              </a:spcBef>
            </a:pPr>
            <a:r>
              <a:rPr sz="2400" dirty="0">
                <a:latin typeface="Liberation Sans"/>
                <a:cs typeface="Liberation Sans"/>
              </a:rPr>
              <a:t>1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Independent  </a:t>
            </a:r>
            <a:r>
              <a:rPr sz="2400" spc="-25" dirty="0">
                <a:latin typeface="Liberation Sans"/>
                <a:cs typeface="Liberation Sans"/>
              </a:rPr>
              <a:t>Variable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9390" y="2059939"/>
            <a:ext cx="2514600" cy="10299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328295" marR="17780">
              <a:lnSpc>
                <a:spcPts val="2750"/>
              </a:lnSpc>
              <a:spcBef>
                <a:spcPts val="20"/>
              </a:spcBef>
            </a:pPr>
            <a:r>
              <a:rPr sz="2400" spc="10" dirty="0">
                <a:latin typeface="Liberation Sans"/>
                <a:cs typeface="Liberation Sans"/>
              </a:rPr>
              <a:t>&gt;1</a:t>
            </a:r>
            <a:r>
              <a:rPr sz="2400" spc="-60" dirty="0">
                <a:latin typeface="Liberation Sans"/>
                <a:cs typeface="Liberation Sans"/>
              </a:rPr>
              <a:t> </a:t>
            </a:r>
            <a:r>
              <a:rPr sz="2400" spc="15" dirty="0">
                <a:latin typeface="Liberation Sans"/>
                <a:cs typeface="Liberation Sans"/>
              </a:rPr>
              <a:t>Independent  </a:t>
            </a:r>
            <a:r>
              <a:rPr sz="2400" spc="-15" dirty="0">
                <a:latin typeface="Liberation Sans"/>
                <a:cs typeface="Liberation Sans"/>
              </a:rPr>
              <a:t>Variable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039" y="554990"/>
            <a:ext cx="7905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/>
              <a:t>Types </a:t>
            </a:r>
            <a:r>
              <a:rPr sz="4400" spc="-5" dirty="0"/>
              <a:t>of Regression</a:t>
            </a:r>
            <a:r>
              <a:rPr sz="4400" spc="-185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1340" y="231013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40" y="331851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340" y="373380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59" y="1603692"/>
            <a:ext cx="8573135" cy="2382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600" b="1" dirty="0">
                <a:solidFill>
                  <a:srgbClr val="3364A3"/>
                </a:solidFill>
                <a:latin typeface="Liberation Sans"/>
                <a:cs typeface="Liberation Sans"/>
              </a:rPr>
              <a:t>1) Linear Regression</a:t>
            </a:r>
            <a:r>
              <a:rPr sz="2600" b="1" spc="-1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600" b="1" dirty="0">
                <a:solidFill>
                  <a:srgbClr val="3364A3"/>
                </a:solidFill>
                <a:latin typeface="Liberation Sans"/>
                <a:cs typeface="Liberation Sans"/>
              </a:rPr>
              <a:t>: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ct val="95300"/>
              </a:lnSpc>
              <a:spcBef>
                <a:spcPts val="915"/>
              </a:spcBef>
            </a:pPr>
            <a:r>
              <a:rPr sz="2050" spc="5" dirty="0">
                <a:latin typeface="Liberation Sans"/>
                <a:cs typeface="Liberation Sans"/>
              </a:rPr>
              <a:t>In </a:t>
            </a:r>
            <a:r>
              <a:rPr sz="2050" spc="10" dirty="0">
                <a:latin typeface="Liberation Sans"/>
                <a:cs typeface="Liberation Sans"/>
              </a:rPr>
              <a:t>this </a:t>
            </a:r>
            <a:r>
              <a:rPr sz="2050" spc="15" dirty="0">
                <a:latin typeface="Liberation Sans"/>
                <a:cs typeface="Liberation Sans"/>
              </a:rPr>
              <a:t>technique, </a:t>
            </a:r>
            <a:r>
              <a:rPr sz="2050" spc="10" dirty="0">
                <a:latin typeface="Liberation Sans"/>
                <a:cs typeface="Liberation Sans"/>
              </a:rPr>
              <a:t>the </a:t>
            </a:r>
            <a:r>
              <a:rPr sz="2050" spc="15" dirty="0">
                <a:latin typeface="Liberation Sans"/>
                <a:cs typeface="Liberation Sans"/>
              </a:rPr>
              <a:t>dependent variable </a:t>
            </a:r>
            <a:r>
              <a:rPr sz="2050" spc="10" dirty="0">
                <a:latin typeface="Liberation Sans"/>
                <a:cs typeface="Liberation Sans"/>
              </a:rPr>
              <a:t>is </a:t>
            </a:r>
            <a:r>
              <a:rPr sz="2050" spc="15" dirty="0">
                <a:latin typeface="Liberation Sans"/>
                <a:cs typeface="Liberation Sans"/>
              </a:rPr>
              <a:t>continuous, independent  variable(s) can </a:t>
            </a:r>
            <a:r>
              <a:rPr sz="2050" spc="20" dirty="0">
                <a:latin typeface="Liberation Sans"/>
                <a:cs typeface="Liberation Sans"/>
              </a:rPr>
              <a:t>be </a:t>
            </a:r>
            <a:r>
              <a:rPr sz="2050" spc="15" dirty="0">
                <a:latin typeface="Liberation Sans"/>
                <a:cs typeface="Liberation Sans"/>
              </a:rPr>
              <a:t>continuous </a:t>
            </a:r>
            <a:r>
              <a:rPr sz="2050" spc="10" dirty="0">
                <a:latin typeface="Liberation Sans"/>
                <a:cs typeface="Liberation Sans"/>
              </a:rPr>
              <a:t>or discrete, </a:t>
            </a:r>
            <a:r>
              <a:rPr sz="2050" spc="20" dirty="0">
                <a:latin typeface="Liberation Sans"/>
                <a:cs typeface="Liberation Sans"/>
              </a:rPr>
              <a:t>and </a:t>
            </a:r>
            <a:r>
              <a:rPr sz="2050" spc="15" dirty="0">
                <a:latin typeface="Liberation Sans"/>
                <a:cs typeface="Liberation Sans"/>
              </a:rPr>
              <a:t>nature </a:t>
            </a:r>
            <a:r>
              <a:rPr sz="2050" spc="10" dirty="0">
                <a:latin typeface="Liberation Sans"/>
                <a:cs typeface="Liberation Sans"/>
              </a:rPr>
              <a:t>of </a:t>
            </a:r>
            <a:r>
              <a:rPr sz="2050" spc="15" dirty="0">
                <a:latin typeface="Liberation Sans"/>
                <a:cs typeface="Liberation Sans"/>
              </a:rPr>
              <a:t>regression </a:t>
            </a:r>
            <a:r>
              <a:rPr sz="2050" spc="10" dirty="0">
                <a:latin typeface="Liberation Sans"/>
                <a:cs typeface="Liberation Sans"/>
              </a:rPr>
              <a:t>line is  </a:t>
            </a:r>
            <a:r>
              <a:rPr sz="2050" spc="-5" dirty="0">
                <a:latin typeface="Liberation Sans"/>
                <a:cs typeface="Liberation Sans"/>
              </a:rPr>
              <a:t>linear.</a:t>
            </a:r>
            <a:endParaRPr sz="2050">
              <a:latin typeface="Liberation Sans"/>
              <a:cs typeface="Liberation Sans"/>
            </a:endParaRPr>
          </a:p>
          <a:p>
            <a:pPr marL="12700" marR="4337050">
              <a:lnSpc>
                <a:spcPct val="132500"/>
              </a:lnSpc>
            </a:pPr>
            <a:r>
              <a:rPr sz="2050" spc="20" dirty="0">
                <a:latin typeface="Liberation Sans"/>
                <a:cs typeface="Liberation Sans"/>
              </a:rPr>
              <a:t>Power </a:t>
            </a:r>
            <a:r>
              <a:rPr sz="2050" spc="15" dirty="0">
                <a:latin typeface="Liberation Sans"/>
                <a:cs typeface="Liberation Sans"/>
              </a:rPr>
              <a:t>of independent variable = 1.  Linear equation has </a:t>
            </a:r>
            <a:r>
              <a:rPr sz="2050" spc="20" dirty="0">
                <a:latin typeface="Liberation Sans"/>
                <a:cs typeface="Liberation Sans"/>
              </a:rPr>
              <a:t>one </a:t>
            </a:r>
            <a:r>
              <a:rPr sz="2050" spc="10" dirty="0">
                <a:latin typeface="Liberation Sans"/>
                <a:cs typeface="Liberation Sans"/>
              </a:rPr>
              <a:t>basic</a:t>
            </a:r>
            <a:r>
              <a:rPr sz="2050" spc="-40" dirty="0">
                <a:latin typeface="Liberation Sans"/>
                <a:cs typeface="Liberation Sans"/>
              </a:rPr>
              <a:t> </a:t>
            </a:r>
            <a:r>
              <a:rPr sz="2050" spc="10" dirty="0">
                <a:latin typeface="Liberation Sans"/>
                <a:cs typeface="Liberation Sans"/>
              </a:rPr>
              <a:t>form.</a:t>
            </a:r>
            <a:endParaRPr sz="2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40" y="504952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340" y="5760720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340" y="6176009"/>
            <a:ext cx="1193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95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59" y="4344352"/>
            <a:ext cx="8674100" cy="20840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600" b="1" dirty="0">
                <a:solidFill>
                  <a:srgbClr val="3364A3"/>
                </a:solidFill>
                <a:latin typeface="Liberation Sans"/>
                <a:cs typeface="Liberation Sans"/>
              </a:rPr>
              <a:t>2) Non Linear </a:t>
            </a:r>
            <a:r>
              <a:rPr sz="26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Regression</a:t>
            </a:r>
            <a:r>
              <a:rPr sz="2600" b="1" spc="-2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600" b="1" dirty="0">
                <a:solidFill>
                  <a:srgbClr val="3364A3"/>
                </a:solidFill>
                <a:latin typeface="Liberation Sans"/>
                <a:cs typeface="Liberation Sans"/>
              </a:rPr>
              <a:t>: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ts val="2340"/>
              </a:lnSpc>
              <a:spcBef>
                <a:spcPts val="980"/>
              </a:spcBef>
            </a:pPr>
            <a:r>
              <a:rPr sz="2050" dirty="0">
                <a:latin typeface="Liberation Sans"/>
                <a:cs typeface="Liberation Sans"/>
              </a:rPr>
              <a:t>If </a:t>
            </a:r>
            <a:r>
              <a:rPr sz="2050" spc="10" dirty="0">
                <a:latin typeface="Liberation Sans"/>
                <a:cs typeface="Liberation Sans"/>
              </a:rPr>
              <a:t>the </a:t>
            </a:r>
            <a:r>
              <a:rPr sz="2050" spc="15" dirty="0">
                <a:latin typeface="Liberation Sans"/>
                <a:cs typeface="Liberation Sans"/>
              </a:rPr>
              <a:t>variables do not share a linear relationship </a:t>
            </a:r>
            <a:r>
              <a:rPr sz="2050" spc="10" dirty="0">
                <a:latin typeface="Liberation Sans"/>
                <a:cs typeface="Liberation Sans"/>
              </a:rPr>
              <a:t>it </a:t>
            </a:r>
            <a:r>
              <a:rPr sz="2050" spc="15" dirty="0">
                <a:latin typeface="Liberation Sans"/>
                <a:cs typeface="Liberation Sans"/>
              </a:rPr>
              <a:t>can be quantified using  </a:t>
            </a:r>
            <a:r>
              <a:rPr sz="2050" spc="20" dirty="0">
                <a:latin typeface="Liberation Sans"/>
                <a:cs typeface="Liberation Sans"/>
              </a:rPr>
              <a:t>Non </a:t>
            </a:r>
            <a:r>
              <a:rPr sz="2050" spc="15" dirty="0">
                <a:latin typeface="Liberation Sans"/>
                <a:cs typeface="Liberation Sans"/>
              </a:rPr>
              <a:t>Linear</a:t>
            </a:r>
            <a:r>
              <a:rPr sz="2050" spc="-10" dirty="0">
                <a:latin typeface="Liberation Sans"/>
                <a:cs typeface="Liberation Sans"/>
              </a:rPr>
              <a:t> </a:t>
            </a:r>
            <a:r>
              <a:rPr sz="2050" spc="15" dirty="0">
                <a:latin typeface="Liberation Sans"/>
                <a:cs typeface="Liberation Sans"/>
              </a:rPr>
              <a:t>Regression.</a:t>
            </a:r>
            <a:endParaRPr sz="2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50" spc="20" dirty="0">
                <a:latin typeface="Liberation Sans"/>
                <a:cs typeface="Liberation Sans"/>
              </a:rPr>
              <a:t>Power </a:t>
            </a:r>
            <a:r>
              <a:rPr sz="2050" spc="15" dirty="0">
                <a:latin typeface="Liberation Sans"/>
                <a:cs typeface="Liberation Sans"/>
              </a:rPr>
              <a:t>of independent variable &gt;</a:t>
            </a:r>
            <a:r>
              <a:rPr sz="2050" spc="-40" dirty="0">
                <a:latin typeface="Liberation Sans"/>
                <a:cs typeface="Liberation Sans"/>
              </a:rPr>
              <a:t> </a:t>
            </a:r>
            <a:r>
              <a:rPr sz="2050" spc="15" dirty="0">
                <a:latin typeface="Liberation Sans"/>
                <a:cs typeface="Liberation Sans"/>
              </a:rPr>
              <a:t>1</a:t>
            </a:r>
            <a:endParaRPr sz="2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50" spc="15" dirty="0">
                <a:latin typeface="Liberation Sans"/>
                <a:cs typeface="Liberation Sans"/>
              </a:rPr>
              <a:t>Nonlinear equations can </a:t>
            </a:r>
            <a:r>
              <a:rPr sz="2050" spc="10" dirty="0">
                <a:latin typeface="Liberation Sans"/>
                <a:cs typeface="Liberation Sans"/>
              </a:rPr>
              <a:t>take </a:t>
            </a:r>
            <a:r>
              <a:rPr sz="2050" spc="20" dirty="0">
                <a:latin typeface="Liberation Sans"/>
                <a:cs typeface="Liberation Sans"/>
              </a:rPr>
              <a:t>many </a:t>
            </a:r>
            <a:r>
              <a:rPr sz="2050" spc="5" dirty="0">
                <a:latin typeface="Liberation Sans"/>
                <a:cs typeface="Liberation Sans"/>
              </a:rPr>
              <a:t>different</a:t>
            </a:r>
            <a:r>
              <a:rPr sz="2050" spc="-40" dirty="0">
                <a:latin typeface="Liberation Sans"/>
                <a:cs typeface="Liberation Sans"/>
              </a:rPr>
              <a:t> </a:t>
            </a:r>
            <a:r>
              <a:rPr sz="2050" spc="15" dirty="0">
                <a:latin typeface="Liberation Sans"/>
                <a:cs typeface="Liberation Sans"/>
              </a:rPr>
              <a:t>forms.</a:t>
            </a:r>
            <a:endParaRPr sz="20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448050" marR="5080" indent="-3195320">
              <a:lnSpc>
                <a:spcPts val="4029"/>
              </a:lnSpc>
              <a:spcBef>
                <a:spcPts val="475"/>
              </a:spcBef>
            </a:pPr>
            <a:r>
              <a:rPr spc="-5" dirty="0"/>
              <a:t>Solution </a:t>
            </a:r>
            <a:r>
              <a:rPr dirty="0"/>
              <a:t>: </a:t>
            </a:r>
            <a:r>
              <a:rPr spc="-5" dirty="0"/>
              <a:t>Dependent and </a:t>
            </a:r>
            <a:r>
              <a:rPr spc="-10" dirty="0"/>
              <a:t>independent  </a:t>
            </a:r>
            <a:r>
              <a:rPr spc="-5" dirty="0"/>
              <a:t>variables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786889"/>
          <a:ext cx="9676130" cy="492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5525"/>
                <a:gridCol w="4840605"/>
              </a:tblGrid>
              <a:tr h="922655">
                <a:tc>
                  <a:txBody>
                    <a:bodyPr/>
                    <a:lstStyle/>
                    <a:p>
                      <a:pPr marL="2211070" marR="840105" indent="-1341120">
                        <a:lnSpc>
                          <a:spcPts val="2920"/>
                        </a:lnSpc>
                        <a:spcBef>
                          <a:spcPts val="390"/>
                        </a:spcBef>
                      </a:pPr>
                      <a:r>
                        <a:rPr sz="2600" dirty="0">
                          <a:latin typeface="Liberation Sans"/>
                          <a:cs typeface="Liberation Sans"/>
                        </a:rPr>
                        <a:t>Independent</a:t>
                      </a:r>
                      <a:r>
                        <a:rPr sz="2600" spc="-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spc="-30" dirty="0">
                          <a:latin typeface="Liberation Sans"/>
                          <a:cs typeface="Liberation Sans"/>
                        </a:rPr>
                        <a:t>Variable  </a:t>
                      </a:r>
                      <a:r>
                        <a:rPr sz="2600" spc="-5" dirty="0">
                          <a:latin typeface="Liberation Sans"/>
                          <a:cs typeface="Liberation Sans"/>
                        </a:rPr>
                        <a:t>(X)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2975" marR="952500" indent="-1230630">
                        <a:lnSpc>
                          <a:spcPts val="2920"/>
                        </a:lnSpc>
                        <a:spcBef>
                          <a:spcPts val="390"/>
                        </a:spcBef>
                      </a:pPr>
                      <a:r>
                        <a:rPr sz="2600" dirty="0">
                          <a:latin typeface="Liberation Sans"/>
                          <a:cs typeface="Liberation Sans"/>
                        </a:rPr>
                        <a:t>Dependent</a:t>
                      </a:r>
                      <a:r>
                        <a:rPr sz="2600" spc="-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spc="-30" dirty="0">
                          <a:latin typeface="Liberation Sans"/>
                          <a:cs typeface="Liberation Sans"/>
                        </a:rPr>
                        <a:t>Variable  </a:t>
                      </a:r>
                      <a:r>
                        <a:rPr sz="2600" dirty="0">
                          <a:latin typeface="Liberation Sans"/>
                          <a:cs typeface="Liberation Sans"/>
                        </a:rPr>
                        <a:t>(Y)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600" dirty="0">
                          <a:latin typeface="Liberation Sans"/>
                          <a:cs typeface="Liberation Sans"/>
                        </a:rPr>
                        <a:t>1. </a:t>
                      </a:r>
                      <a:r>
                        <a:rPr sz="2600" spc="-5" dirty="0">
                          <a:latin typeface="Liberation Sans"/>
                          <a:cs typeface="Liberation Sans"/>
                        </a:rPr>
                        <a:t>Caloric</a:t>
                      </a:r>
                      <a:r>
                        <a:rPr sz="260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dirty="0">
                          <a:latin typeface="Liberation Sans"/>
                          <a:cs typeface="Liberation Sans"/>
                        </a:rPr>
                        <a:t>intake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600" spc="-10" dirty="0">
                          <a:latin typeface="Liberation Sans"/>
                          <a:cs typeface="Liberation Sans"/>
                        </a:rPr>
                        <a:t>Weight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600" dirty="0">
                          <a:latin typeface="Liberation Sans"/>
                          <a:cs typeface="Liberation Sans"/>
                        </a:rPr>
                        <a:t>2.</a:t>
                      </a:r>
                      <a:r>
                        <a:rPr sz="26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spc="-30" dirty="0">
                          <a:latin typeface="Liberation Sans"/>
                          <a:cs typeface="Liberation Sans"/>
                        </a:rPr>
                        <a:t>Temperature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600" spc="-5" dirty="0">
                          <a:latin typeface="Liberation Sans"/>
                          <a:cs typeface="Liberation Sans"/>
                        </a:rPr>
                        <a:t>Pigmentation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2019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600" dirty="0">
                          <a:latin typeface="Liberation Sans"/>
                          <a:cs typeface="Liberation Sans"/>
                        </a:rPr>
                        <a:t>3. Drug</a:t>
                      </a:r>
                      <a:r>
                        <a:rPr sz="260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dirty="0">
                          <a:latin typeface="Liberation Sans"/>
                          <a:cs typeface="Liberation Sans"/>
                        </a:rPr>
                        <a:t>Dosage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 marR="1276985">
                        <a:lnSpc>
                          <a:spcPts val="2910"/>
                        </a:lnSpc>
                        <a:spcBef>
                          <a:spcPts val="405"/>
                        </a:spcBef>
                      </a:pPr>
                      <a:r>
                        <a:rPr sz="2600" dirty="0">
                          <a:latin typeface="Liberation Sans"/>
                          <a:cs typeface="Liberation Sans"/>
                        </a:rPr>
                        <a:t>Frequency/intensity</a:t>
                      </a:r>
                      <a:r>
                        <a:rPr sz="2600" spc="-8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dirty="0">
                          <a:latin typeface="Liberation Sans"/>
                          <a:cs typeface="Liberation Sans"/>
                        </a:rPr>
                        <a:t>of  symptoms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6825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600" dirty="0">
                          <a:latin typeface="Liberation Sans"/>
                          <a:cs typeface="Liberation Sans"/>
                        </a:rPr>
                        <a:t>4. Amount of </a:t>
                      </a:r>
                      <a:r>
                        <a:rPr sz="2600" spc="-5" dirty="0">
                          <a:latin typeface="Liberation Sans"/>
                          <a:cs typeface="Liberation Sans"/>
                        </a:rPr>
                        <a:t>fertilizer</a:t>
                      </a:r>
                      <a:r>
                        <a:rPr sz="2600" spc="-1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dirty="0">
                          <a:latin typeface="Liberation Sans"/>
                          <a:cs typeface="Liberation Sans"/>
                        </a:rPr>
                        <a:t>used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 marR="470534">
                        <a:lnSpc>
                          <a:spcPts val="2920"/>
                        </a:lnSpc>
                        <a:spcBef>
                          <a:spcPts val="395"/>
                        </a:spcBef>
                      </a:pPr>
                      <a:r>
                        <a:rPr sz="2600" spc="-5" dirty="0">
                          <a:latin typeface="Liberation Sans"/>
                          <a:cs typeface="Liberation Sans"/>
                        </a:rPr>
                        <a:t>Growth in </a:t>
                      </a:r>
                      <a:r>
                        <a:rPr sz="2600" dirty="0">
                          <a:latin typeface="Liberation Sans"/>
                          <a:cs typeface="Liberation Sans"/>
                        </a:rPr>
                        <a:t>height or mass</a:t>
                      </a:r>
                      <a:r>
                        <a:rPr sz="26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spc="5" dirty="0">
                          <a:latin typeface="Liberation Sans"/>
                          <a:cs typeface="Liberation Sans"/>
                        </a:rPr>
                        <a:t>of  </a:t>
                      </a:r>
                      <a:r>
                        <a:rPr sz="2600" spc="-5" dirty="0">
                          <a:latin typeface="Liberation Sans"/>
                          <a:cs typeface="Liberation Sans"/>
                        </a:rPr>
                        <a:t>the plant</a:t>
                      </a:r>
                      <a:endParaRPr sz="2600">
                        <a:latin typeface="Liberation Sans"/>
                        <a:cs typeface="Liberation Sans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030" y="554990"/>
            <a:ext cx="7302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/>
              <a:t>Types </a:t>
            </a:r>
            <a:r>
              <a:rPr sz="4400" spc="-5" dirty="0"/>
              <a:t>of </a:t>
            </a:r>
            <a:r>
              <a:rPr sz="4400" spc="-10" dirty="0"/>
              <a:t>Linear</a:t>
            </a:r>
            <a:r>
              <a:rPr sz="4400" dirty="0"/>
              <a:t> </a:t>
            </a:r>
            <a:r>
              <a:rPr sz="4400" spc="-5" dirty="0"/>
              <a:t>Regression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85140" y="3374389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869" y="1525507"/>
            <a:ext cx="8417560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31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1) Simple Linear Regression</a:t>
            </a:r>
            <a:r>
              <a:rPr sz="3100" b="1" spc="-1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31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:</a:t>
            </a:r>
            <a:endParaRPr sz="31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500" dirty="0">
                <a:latin typeface="Liberation Sans"/>
                <a:cs typeface="Liberation Sans"/>
              </a:rPr>
              <a:t>There </a:t>
            </a:r>
            <a:r>
              <a:rPr sz="2500" spc="-5" dirty="0">
                <a:latin typeface="Liberation Sans"/>
                <a:cs typeface="Liberation Sans"/>
              </a:rPr>
              <a:t>is only one independent and </a:t>
            </a:r>
            <a:r>
              <a:rPr sz="2500" dirty="0">
                <a:latin typeface="Liberation Sans"/>
                <a:cs typeface="Liberation Sans"/>
              </a:rPr>
              <a:t>one </a:t>
            </a:r>
            <a:r>
              <a:rPr sz="2500" spc="-5" dirty="0">
                <a:latin typeface="Liberation Sans"/>
                <a:cs typeface="Liberation Sans"/>
              </a:rPr>
              <a:t>dependent</a:t>
            </a:r>
            <a:r>
              <a:rPr sz="2500" spc="5" dirty="0">
                <a:latin typeface="Liberation Sans"/>
                <a:cs typeface="Liberation Sans"/>
              </a:rPr>
              <a:t> </a:t>
            </a:r>
            <a:r>
              <a:rPr sz="2500" spc="-5" dirty="0">
                <a:latin typeface="Liberation Sans"/>
                <a:cs typeface="Liberation Sans"/>
              </a:rPr>
              <a:t>variable.</a:t>
            </a:r>
            <a:endParaRPr sz="2500">
              <a:latin typeface="Liberation Sans"/>
              <a:cs typeface="Liberation Sans"/>
            </a:endParaRPr>
          </a:p>
          <a:p>
            <a:pPr marL="339725" algn="ctr">
              <a:lnSpc>
                <a:spcPct val="100000"/>
              </a:lnSpc>
              <a:spcBef>
                <a:spcPts val="930"/>
              </a:spcBef>
            </a:pPr>
            <a:r>
              <a:rPr sz="2500" dirty="0">
                <a:latin typeface="Liberation Sans"/>
                <a:cs typeface="Liberation Sans"/>
              </a:rPr>
              <a:t>Y = a +</a:t>
            </a:r>
            <a:r>
              <a:rPr sz="2500" spc="-60" dirty="0">
                <a:latin typeface="Liberation Sans"/>
                <a:cs typeface="Liberation Sans"/>
              </a:rPr>
              <a:t> </a:t>
            </a:r>
            <a:r>
              <a:rPr sz="2500" spc="-5" dirty="0">
                <a:latin typeface="Liberation Sans"/>
                <a:cs typeface="Liberation Sans"/>
              </a:rPr>
              <a:t>bX</a:t>
            </a:r>
            <a:endParaRPr sz="2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500" spc="-5" dirty="0">
                <a:latin typeface="Liberation Sans"/>
                <a:cs typeface="Liberation Sans"/>
              </a:rPr>
              <a:t>Here, </a:t>
            </a:r>
            <a:r>
              <a:rPr sz="2500" dirty="0">
                <a:latin typeface="Liberation Sans"/>
                <a:cs typeface="Liberation Sans"/>
              </a:rPr>
              <a:t>X : </a:t>
            </a:r>
            <a:r>
              <a:rPr sz="2500" spc="-5" dirty="0">
                <a:latin typeface="Liberation Sans"/>
                <a:cs typeface="Liberation Sans"/>
              </a:rPr>
              <a:t>Independent </a:t>
            </a:r>
            <a:r>
              <a:rPr sz="2500" spc="-30" dirty="0">
                <a:latin typeface="Liberation Sans"/>
                <a:cs typeface="Liberation Sans"/>
              </a:rPr>
              <a:t>Variable </a:t>
            </a:r>
            <a:r>
              <a:rPr sz="2500" spc="-5" dirty="0">
                <a:latin typeface="Liberation Sans"/>
                <a:cs typeface="Liberation Sans"/>
              </a:rPr>
              <a:t>and </a:t>
            </a:r>
            <a:r>
              <a:rPr sz="2500" spc="-75" dirty="0">
                <a:latin typeface="Liberation Sans"/>
                <a:cs typeface="Liberation Sans"/>
              </a:rPr>
              <a:t>Y: </a:t>
            </a:r>
            <a:r>
              <a:rPr sz="2500" spc="-5" dirty="0">
                <a:latin typeface="Liberation Sans"/>
                <a:cs typeface="Liberation Sans"/>
              </a:rPr>
              <a:t>dependent</a:t>
            </a:r>
            <a:r>
              <a:rPr sz="2500" spc="65" dirty="0">
                <a:latin typeface="Liberation Sans"/>
                <a:cs typeface="Liberation Sans"/>
              </a:rPr>
              <a:t> </a:t>
            </a:r>
            <a:r>
              <a:rPr sz="2500" spc="-5" dirty="0">
                <a:latin typeface="Liberation Sans"/>
                <a:cs typeface="Liberation Sans"/>
              </a:rPr>
              <a:t>variable.</a:t>
            </a:r>
            <a:endParaRPr sz="25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40" y="6002020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869" y="4107732"/>
            <a:ext cx="8538845" cy="25501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1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2) Multiple Linear</a:t>
            </a:r>
            <a:r>
              <a:rPr sz="31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31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Regression:</a:t>
            </a:r>
            <a:endParaRPr sz="31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500" dirty="0">
                <a:latin typeface="Liberation Sans"/>
                <a:cs typeface="Liberation Sans"/>
              </a:rPr>
              <a:t>There </a:t>
            </a:r>
            <a:r>
              <a:rPr sz="2500" spc="-5" dirty="0">
                <a:latin typeface="Liberation Sans"/>
                <a:cs typeface="Liberation Sans"/>
              </a:rPr>
              <a:t>are multiple independent and one dependent</a:t>
            </a:r>
            <a:r>
              <a:rPr sz="2500" spc="10" dirty="0">
                <a:latin typeface="Liberation Sans"/>
                <a:cs typeface="Liberation Sans"/>
              </a:rPr>
              <a:t> </a:t>
            </a:r>
            <a:r>
              <a:rPr sz="2500" spc="-5" dirty="0">
                <a:latin typeface="Liberation Sans"/>
                <a:cs typeface="Liberation Sans"/>
              </a:rPr>
              <a:t>variable.</a:t>
            </a:r>
            <a:endParaRPr sz="2500">
              <a:latin typeface="Liberation Sans"/>
              <a:cs typeface="Liberation Sans"/>
            </a:endParaRPr>
          </a:p>
          <a:p>
            <a:pPr marL="1649730">
              <a:lnSpc>
                <a:spcPct val="100000"/>
              </a:lnSpc>
              <a:spcBef>
                <a:spcPts val="930"/>
              </a:spcBef>
              <a:tabLst>
                <a:tab pos="3799204" algn="l"/>
              </a:tabLst>
            </a:pPr>
            <a:r>
              <a:rPr sz="2500" dirty="0">
                <a:latin typeface="Liberation Sans"/>
                <a:cs typeface="Liberation Sans"/>
              </a:rPr>
              <a:t>Y = a +</a:t>
            </a:r>
            <a:r>
              <a:rPr sz="2500" spc="-55" dirty="0">
                <a:latin typeface="Liberation Sans"/>
                <a:cs typeface="Liberation Sans"/>
              </a:rPr>
              <a:t> </a:t>
            </a:r>
            <a:r>
              <a:rPr sz="2500" dirty="0">
                <a:latin typeface="Liberation Sans"/>
                <a:cs typeface="Liberation Sans"/>
              </a:rPr>
              <a:t>b</a:t>
            </a:r>
            <a:r>
              <a:rPr sz="2175" baseline="-22988" dirty="0">
                <a:latin typeface="Liberation Sans"/>
                <a:cs typeface="Liberation Sans"/>
              </a:rPr>
              <a:t>1</a:t>
            </a:r>
            <a:r>
              <a:rPr sz="2500" dirty="0">
                <a:latin typeface="Liberation Sans"/>
                <a:cs typeface="Liberation Sans"/>
              </a:rPr>
              <a:t>X</a:t>
            </a:r>
            <a:r>
              <a:rPr sz="2175" baseline="-22988" dirty="0">
                <a:latin typeface="Liberation Sans"/>
                <a:cs typeface="Liberation Sans"/>
              </a:rPr>
              <a:t>1</a:t>
            </a:r>
            <a:r>
              <a:rPr sz="2175" spc="434" baseline="-22988" dirty="0">
                <a:latin typeface="Liberation Sans"/>
                <a:cs typeface="Liberation Sans"/>
              </a:rPr>
              <a:t> </a:t>
            </a:r>
            <a:r>
              <a:rPr sz="2500" dirty="0">
                <a:latin typeface="Liberation Sans"/>
                <a:cs typeface="Liberation Sans"/>
              </a:rPr>
              <a:t>+	b</a:t>
            </a:r>
            <a:r>
              <a:rPr sz="2175" baseline="-22988" dirty="0">
                <a:latin typeface="Liberation Sans"/>
                <a:cs typeface="Liberation Sans"/>
              </a:rPr>
              <a:t>2</a:t>
            </a:r>
            <a:r>
              <a:rPr sz="2500" dirty="0">
                <a:latin typeface="Liberation Sans"/>
                <a:cs typeface="Liberation Sans"/>
              </a:rPr>
              <a:t>X</a:t>
            </a:r>
            <a:r>
              <a:rPr sz="2175" baseline="-22988" dirty="0">
                <a:latin typeface="Liberation Sans"/>
                <a:cs typeface="Liberation Sans"/>
              </a:rPr>
              <a:t>2 </a:t>
            </a:r>
            <a:r>
              <a:rPr sz="2500" dirty="0">
                <a:latin typeface="Liberation Sans"/>
                <a:cs typeface="Liberation Sans"/>
              </a:rPr>
              <a:t>+ </a:t>
            </a:r>
            <a:r>
              <a:rPr sz="2500" spc="-5" dirty="0">
                <a:latin typeface="Liberation Sans"/>
                <a:cs typeface="Liberation Sans"/>
              </a:rPr>
              <a:t>b</a:t>
            </a:r>
            <a:r>
              <a:rPr sz="2175" spc="-7" baseline="-22988" dirty="0">
                <a:latin typeface="Liberation Sans"/>
                <a:cs typeface="Liberation Sans"/>
              </a:rPr>
              <a:t>3</a:t>
            </a:r>
            <a:r>
              <a:rPr sz="2500" spc="-5" dirty="0">
                <a:latin typeface="Liberation Sans"/>
                <a:cs typeface="Liberation Sans"/>
              </a:rPr>
              <a:t>X</a:t>
            </a:r>
            <a:r>
              <a:rPr sz="2175" spc="-7" baseline="-22988" dirty="0">
                <a:latin typeface="Liberation Sans"/>
                <a:cs typeface="Liberation Sans"/>
              </a:rPr>
              <a:t>3 </a:t>
            </a:r>
            <a:r>
              <a:rPr sz="2500" dirty="0">
                <a:latin typeface="Liberation Sans"/>
                <a:cs typeface="Liberation Sans"/>
              </a:rPr>
              <a:t>+.. </a:t>
            </a:r>
            <a:r>
              <a:rPr sz="2500" spc="-5" dirty="0">
                <a:latin typeface="Liberation Sans"/>
                <a:cs typeface="Liberation Sans"/>
              </a:rPr>
              <a:t>.. </a:t>
            </a:r>
            <a:r>
              <a:rPr sz="2500" dirty="0">
                <a:latin typeface="Liberation Sans"/>
                <a:cs typeface="Liberation Sans"/>
              </a:rPr>
              <a:t>.+</a:t>
            </a:r>
            <a:r>
              <a:rPr sz="2500" spc="-245" dirty="0">
                <a:latin typeface="Liberation Sans"/>
                <a:cs typeface="Liberation Sans"/>
              </a:rPr>
              <a:t> </a:t>
            </a:r>
            <a:r>
              <a:rPr sz="2500" dirty="0">
                <a:latin typeface="Liberation Sans"/>
                <a:cs typeface="Liberation Sans"/>
              </a:rPr>
              <a:t>b</a:t>
            </a:r>
            <a:r>
              <a:rPr sz="2175" baseline="-22988" dirty="0">
                <a:latin typeface="Liberation Sans"/>
                <a:cs typeface="Liberation Sans"/>
              </a:rPr>
              <a:t>n</a:t>
            </a:r>
            <a:r>
              <a:rPr sz="2500" dirty="0">
                <a:latin typeface="Liberation Sans"/>
                <a:cs typeface="Liberation Sans"/>
              </a:rPr>
              <a:t>X</a:t>
            </a:r>
            <a:r>
              <a:rPr sz="2175" baseline="-22988" dirty="0">
                <a:latin typeface="Liberation Sans"/>
                <a:cs typeface="Liberation Sans"/>
              </a:rPr>
              <a:t>n</a:t>
            </a:r>
            <a:endParaRPr sz="2175" baseline="-22988">
              <a:latin typeface="Liberation Sans"/>
              <a:cs typeface="Liberation Sans"/>
            </a:endParaRPr>
          </a:p>
          <a:p>
            <a:pPr marL="12700" marR="274320">
              <a:lnSpc>
                <a:spcPts val="2820"/>
              </a:lnSpc>
              <a:spcBef>
                <a:spcPts val="1545"/>
              </a:spcBef>
            </a:pPr>
            <a:r>
              <a:rPr sz="2500" spc="-5" dirty="0">
                <a:latin typeface="Liberation Sans"/>
                <a:cs typeface="Liberation Sans"/>
              </a:rPr>
              <a:t>Here, X1, X2, ... </a:t>
            </a:r>
            <a:r>
              <a:rPr sz="2500" dirty="0">
                <a:latin typeface="Liberation Sans"/>
                <a:cs typeface="Liberation Sans"/>
              </a:rPr>
              <a:t>Xn </a:t>
            </a:r>
            <a:r>
              <a:rPr sz="2500" spc="-5" dirty="0">
                <a:latin typeface="Liberation Sans"/>
                <a:cs typeface="Liberation Sans"/>
              </a:rPr>
              <a:t>are independent variables </a:t>
            </a:r>
            <a:r>
              <a:rPr sz="2500" dirty="0">
                <a:latin typeface="Liberation Sans"/>
                <a:cs typeface="Liberation Sans"/>
              </a:rPr>
              <a:t>which </a:t>
            </a:r>
            <a:r>
              <a:rPr sz="2500" spc="-10" dirty="0">
                <a:latin typeface="Liberation Sans"/>
                <a:cs typeface="Liberation Sans"/>
              </a:rPr>
              <a:t>affect  </a:t>
            </a:r>
            <a:r>
              <a:rPr sz="2500" spc="-5" dirty="0">
                <a:latin typeface="Liberation Sans"/>
                <a:cs typeface="Liberation Sans"/>
              </a:rPr>
              <a:t>Y(dependent variable).</a:t>
            </a:r>
            <a:endParaRPr sz="25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554990"/>
            <a:ext cx="4486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Points </a:t>
            </a:r>
            <a:r>
              <a:rPr sz="4400" spc="-5" dirty="0"/>
              <a:t>to</a:t>
            </a:r>
            <a:r>
              <a:rPr sz="4400" spc="-85" dirty="0"/>
              <a:t> </a:t>
            </a:r>
            <a:r>
              <a:rPr sz="4400" spc="-5" dirty="0"/>
              <a:t>Ponder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0850"/>
            <a:ext cx="7600315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Liberation Sans"/>
                <a:cs typeface="Liberation Sans"/>
              </a:rPr>
              <a:t>There must be </a:t>
            </a:r>
            <a:r>
              <a:rPr sz="3200" spc="-5" dirty="0">
                <a:latin typeface="Liberation Sans"/>
                <a:cs typeface="Liberation Sans"/>
              </a:rPr>
              <a:t>linear relationship </a:t>
            </a:r>
            <a:r>
              <a:rPr sz="3200" dirty="0">
                <a:latin typeface="Liberation Sans"/>
                <a:cs typeface="Liberation Sans"/>
              </a:rPr>
              <a:t>between  independent and dependent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variables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5902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451859"/>
            <a:ext cx="8392795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Liberation Sans"/>
                <a:cs typeface="Liberation Sans"/>
              </a:rPr>
              <a:t>Linear Regression </a:t>
            </a:r>
            <a:r>
              <a:rPr sz="3200" spc="-5" dirty="0">
                <a:latin typeface="Liberation Sans"/>
                <a:cs typeface="Liberation Sans"/>
              </a:rPr>
              <a:t>is very </a:t>
            </a:r>
            <a:r>
              <a:rPr sz="3200" dirty="0">
                <a:latin typeface="Liberation Sans"/>
                <a:cs typeface="Liberation Sans"/>
              </a:rPr>
              <a:t>sensitive </a:t>
            </a:r>
            <a:r>
              <a:rPr sz="3200" spc="-5" dirty="0">
                <a:latin typeface="Liberation Sans"/>
                <a:cs typeface="Liberation Sans"/>
              </a:rPr>
              <a:t>to Outliers.  It </a:t>
            </a:r>
            <a:r>
              <a:rPr sz="3200" dirty="0">
                <a:latin typeface="Liberation Sans"/>
                <a:cs typeface="Liberation Sans"/>
              </a:rPr>
              <a:t>can </a:t>
            </a:r>
            <a:r>
              <a:rPr sz="3200" spc="-5" dirty="0">
                <a:latin typeface="Liberation Sans"/>
                <a:cs typeface="Liberation Sans"/>
              </a:rPr>
              <a:t>terribly </a:t>
            </a:r>
            <a:r>
              <a:rPr sz="3200" spc="-15" dirty="0">
                <a:latin typeface="Liberation Sans"/>
                <a:cs typeface="Liberation Sans"/>
              </a:rPr>
              <a:t>affect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regression </a:t>
            </a:r>
            <a:r>
              <a:rPr sz="3200" spc="-5" dirty="0">
                <a:latin typeface="Liberation Sans"/>
                <a:cs typeface="Liberation Sans"/>
              </a:rPr>
              <a:t>line </a:t>
            </a:r>
            <a:r>
              <a:rPr sz="3200" dirty="0">
                <a:latin typeface="Liberation Sans"/>
                <a:cs typeface="Liberation Sans"/>
              </a:rPr>
              <a:t>and  </a:t>
            </a:r>
            <a:r>
              <a:rPr sz="3200" spc="-5" dirty="0">
                <a:latin typeface="Liberation Sans"/>
                <a:cs typeface="Liberation Sans"/>
              </a:rPr>
              <a:t>eventually the forecasted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values.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297180"/>
            <a:ext cx="8793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Applications of Regression</a:t>
            </a:r>
            <a:r>
              <a:rPr sz="4000" spc="-140" dirty="0"/>
              <a:t> </a:t>
            </a:r>
            <a:r>
              <a:rPr sz="4000" spc="-10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3750" y="1188719"/>
            <a:ext cx="8646160" cy="1135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315"/>
              </a:spcBef>
            </a:pPr>
            <a:r>
              <a:rPr sz="2250" spc="-5" dirty="0">
                <a:latin typeface="Liberation Sans"/>
                <a:cs typeface="Liberation Sans"/>
              </a:rPr>
              <a:t>The two </a:t>
            </a:r>
            <a:r>
              <a:rPr sz="2250" dirty="0">
                <a:latin typeface="Liberation Sans"/>
                <a:cs typeface="Liberation Sans"/>
              </a:rPr>
              <a:t>primary uses </a:t>
            </a:r>
            <a:r>
              <a:rPr sz="2250" spc="-5" dirty="0">
                <a:latin typeface="Liberation Sans"/>
                <a:cs typeface="Liberation Sans"/>
              </a:rPr>
              <a:t>for </a:t>
            </a:r>
            <a:r>
              <a:rPr sz="2250" dirty="0">
                <a:latin typeface="Liberation Sans"/>
                <a:cs typeface="Liberation Sans"/>
              </a:rPr>
              <a:t>regression </a:t>
            </a:r>
            <a:r>
              <a:rPr sz="2250" spc="-10" dirty="0">
                <a:latin typeface="Liberation Sans"/>
                <a:cs typeface="Liberation Sans"/>
              </a:rPr>
              <a:t>in </a:t>
            </a:r>
            <a:r>
              <a:rPr sz="2250" dirty="0">
                <a:latin typeface="Liberation Sans"/>
                <a:cs typeface="Liberation Sans"/>
              </a:rPr>
              <a:t>business </a:t>
            </a:r>
            <a:r>
              <a:rPr sz="2250" spc="-5" dirty="0">
                <a:latin typeface="Liberation Sans"/>
                <a:cs typeface="Liberation Sans"/>
              </a:rPr>
              <a:t>are forecasting </a:t>
            </a:r>
            <a:r>
              <a:rPr sz="2250" dirty="0">
                <a:latin typeface="Liberation Sans"/>
                <a:cs typeface="Liberation Sans"/>
              </a:rPr>
              <a:t>and  </a:t>
            </a:r>
            <a:r>
              <a:rPr sz="2250" spc="-5" dirty="0">
                <a:latin typeface="Liberation Sans"/>
                <a:cs typeface="Liberation Sans"/>
              </a:rPr>
              <a:t>optimization.</a:t>
            </a:r>
            <a:endParaRPr sz="22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b="1" dirty="0">
                <a:solidFill>
                  <a:srgbClr val="3364A3"/>
                </a:solidFill>
                <a:latin typeface="Liberation Sans"/>
                <a:cs typeface="Liberation Sans"/>
              </a:rPr>
              <a:t>1) Forecasting </a:t>
            </a:r>
            <a:r>
              <a:rPr sz="225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: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419" y="359156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19" y="448690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19" y="55765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419" y="2404110"/>
            <a:ext cx="8933180" cy="40868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029" marR="254000" indent="-227329">
              <a:lnSpc>
                <a:spcPct val="93900"/>
              </a:lnSpc>
              <a:spcBef>
                <a:spcPts val="254"/>
              </a:spcBef>
              <a:buSzPct val="44444"/>
              <a:buFont typeface="Trebuchet MS"/>
              <a:buChar char="●"/>
              <a:tabLst>
                <a:tab pos="239395" algn="l"/>
                <a:tab pos="240029" algn="l"/>
              </a:tabLst>
            </a:pPr>
            <a:r>
              <a:rPr sz="2250" dirty="0">
                <a:latin typeface="Liberation Sans"/>
                <a:cs typeface="Liberation Sans"/>
              </a:rPr>
              <a:t>Helps managers predict </a:t>
            </a:r>
            <a:r>
              <a:rPr sz="2250" spc="-5" dirty="0">
                <a:latin typeface="Liberation Sans"/>
                <a:cs typeface="Liberation Sans"/>
              </a:rPr>
              <a:t>future </a:t>
            </a:r>
            <a:r>
              <a:rPr sz="2250" dirty="0">
                <a:latin typeface="Liberation Sans"/>
                <a:cs typeface="Liberation Sans"/>
              </a:rPr>
              <a:t>demand </a:t>
            </a:r>
            <a:r>
              <a:rPr sz="2250" spc="-5" dirty="0">
                <a:latin typeface="Liberation Sans"/>
                <a:cs typeface="Liberation Sans"/>
              </a:rPr>
              <a:t>for their </a:t>
            </a:r>
            <a:r>
              <a:rPr sz="2250" dirty="0">
                <a:latin typeface="Liberation Sans"/>
                <a:cs typeface="Liberation Sans"/>
              </a:rPr>
              <a:t>products. Demand  </a:t>
            </a:r>
            <a:r>
              <a:rPr sz="2250" spc="-5" dirty="0">
                <a:latin typeface="Liberation Sans"/>
                <a:cs typeface="Liberation Sans"/>
              </a:rPr>
              <a:t>analysis, for </a:t>
            </a:r>
            <a:r>
              <a:rPr sz="2250" dirty="0">
                <a:latin typeface="Liberation Sans"/>
                <a:cs typeface="Liberation Sans"/>
              </a:rPr>
              <a:t>example, predicts how many units consumers </a:t>
            </a:r>
            <a:r>
              <a:rPr sz="2250" spc="-5" dirty="0">
                <a:latin typeface="Liberation Sans"/>
                <a:cs typeface="Liberation Sans"/>
              </a:rPr>
              <a:t>will  </a:t>
            </a:r>
            <a:r>
              <a:rPr sz="2250" dirty="0">
                <a:latin typeface="Liberation Sans"/>
                <a:cs typeface="Liberation Sans"/>
              </a:rPr>
              <a:t>purchase.</a:t>
            </a:r>
            <a:endParaRPr sz="2250">
              <a:latin typeface="Liberation Sans"/>
              <a:cs typeface="Liberation Sans"/>
            </a:endParaRPr>
          </a:p>
          <a:p>
            <a:pPr marL="240029">
              <a:lnSpc>
                <a:spcPct val="100000"/>
              </a:lnSpc>
              <a:spcBef>
                <a:spcPts val="820"/>
              </a:spcBef>
            </a:pPr>
            <a:r>
              <a:rPr sz="2250" dirty="0">
                <a:latin typeface="Liberation Sans"/>
                <a:cs typeface="Liberation Sans"/>
              </a:rPr>
              <a:t>Helps </a:t>
            </a:r>
            <a:r>
              <a:rPr sz="2250" spc="-5" dirty="0">
                <a:latin typeface="Liberation Sans"/>
                <a:cs typeface="Liberation Sans"/>
              </a:rPr>
              <a:t>fine-tune </a:t>
            </a:r>
            <a:r>
              <a:rPr sz="2250" dirty="0">
                <a:latin typeface="Liberation Sans"/>
                <a:cs typeface="Liberation Sans"/>
              </a:rPr>
              <a:t>manufacturing and delivery</a:t>
            </a:r>
            <a:r>
              <a:rPr sz="2250" spc="35" dirty="0">
                <a:latin typeface="Liberation Sans"/>
                <a:cs typeface="Liberation Sans"/>
              </a:rPr>
              <a:t> </a:t>
            </a:r>
            <a:r>
              <a:rPr sz="2250" dirty="0">
                <a:latin typeface="Liberation Sans"/>
                <a:cs typeface="Liberation Sans"/>
              </a:rPr>
              <a:t>processes.</a:t>
            </a:r>
            <a:endParaRPr sz="2250">
              <a:latin typeface="Liberation Sans"/>
              <a:cs typeface="Liberation Sans"/>
            </a:endParaRPr>
          </a:p>
          <a:p>
            <a:pPr marL="240029">
              <a:lnSpc>
                <a:spcPct val="100000"/>
              </a:lnSpc>
              <a:spcBef>
                <a:spcPts val="820"/>
              </a:spcBef>
            </a:pPr>
            <a:r>
              <a:rPr sz="2250" b="1" dirty="0">
                <a:solidFill>
                  <a:srgbClr val="3364A3"/>
                </a:solidFill>
                <a:latin typeface="Liberation Sans"/>
                <a:cs typeface="Liberation Sans"/>
              </a:rPr>
              <a:t>2) </a:t>
            </a:r>
            <a:r>
              <a:rPr sz="225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Optimization of </a:t>
            </a:r>
            <a:r>
              <a:rPr sz="2250" b="1" dirty="0">
                <a:solidFill>
                  <a:srgbClr val="3364A3"/>
                </a:solidFill>
                <a:latin typeface="Liberation Sans"/>
                <a:cs typeface="Liberation Sans"/>
              </a:rPr>
              <a:t>business</a:t>
            </a:r>
            <a:r>
              <a:rPr sz="2250" b="1" spc="2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250" b="1" dirty="0">
                <a:solidFill>
                  <a:srgbClr val="3364A3"/>
                </a:solidFill>
                <a:latin typeface="Liberation Sans"/>
                <a:cs typeface="Liberation Sans"/>
              </a:rPr>
              <a:t>processes:</a:t>
            </a:r>
            <a:endParaRPr sz="2250">
              <a:latin typeface="Liberation Sans"/>
              <a:cs typeface="Liberation Sans"/>
            </a:endParaRPr>
          </a:p>
          <a:p>
            <a:pPr marL="240029" marR="224790" algn="just">
              <a:lnSpc>
                <a:spcPts val="2530"/>
              </a:lnSpc>
              <a:spcBef>
                <a:spcPts val="1055"/>
              </a:spcBef>
            </a:pPr>
            <a:r>
              <a:rPr sz="2250" spc="-10" dirty="0">
                <a:latin typeface="Liberation Sans"/>
                <a:cs typeface="Liberation Sans"/>
              </a:rPr>
              <a:t>A </a:t>
            </a:r>
            <a:r>
              <a:rPr sz="2250" spc="-5" dirty="0">
                <a:latin typeface="Liberation Sans"/>
                <a:cs typeface="Liberation Sans"/>
              </a:rPr>
              <a:t>factory </a:t>
            </a:r>
            <a:r>
              <a:rPr sz="2250" dirty="0">
                <a:latin typeface="Liberation Sans"/>
                <a:cs typeface="Liberation Sans"/>
              </a:rPr>
              <a:t>manager might, </a:t>
            </a:r>
            <a:r>
              <a:rPr sz="2250" spc="-5" dirty="0">
                <a:latin typeface="Liberation Sans"/>
                <a:cs typeface="Liberation Sans"/>
              </a:rPr>
              <a:t>for </a:t>
            </a:r>
            <a:r>
              <a:rPr sz="2250" dirty="0">
                <a:latin typeface="Liberation Sans"/>
                <a:cs typeface="Liberation Sans"/>
              </a:rPr>
              <a:t>example, build </a:t>
            </a:r>
            <a:r>
              <a:rPr sz="2250" spc="-10" dirty="0">
                <a:latin typeface="Liberation Sans"/>
                <a:cs typeface="Liberation Sans"/>
              </a:rPr>
              <a:t>a </a:t>
            </a:r>
            <a:r>
              <a:rPr sz="2250" dirty="0">
                <a:latin typeface="Liberation Sans"/>
                <a:cs typeface="Liberation Sans"/>
              </a:rPr>
              <a:t>model </a:t>
            </a:r>
            <a:r>
              <a:rPr sz="2250" spc="-10" dirty="0">
                <a:latin typeface="Liberation Sans"/>
                <a:cs typeface="Liberation Sans"/>
              </a:rPr>
              <a:t>to </a:t>
            </a:r>
            <a:r>
              <a:rPr sz="2250" dirty="0">
                <a:latin typeface="Liberation Sans"/>
                <a:cs typeface="Liberation Sans"/>
              </a:rPr>
              <a:t>understand  </a:t>
            </a:r>
            <a:r>
              <a:rPr sz="2250" spc="-5" dirty="0">
                <a:latin typeface="Liberation Sans"/>
                <a:cs typeface="Liberation Sans"/>
              </a:rPr>
              <a:t>the </a:t>
            </a:r>
            <a:r>
              <a:rPr sz="2250" dirty="0">
                <a:latin typeface="Liberation Sans"/>
                <a:cs typeface="Liberation Sans"/>
              </a:rPr>
              <a:t>relationship between oven temperature and </a:t>
            </a:r>
            <a:r>
              <a:rPr sz="2250" spc="-5" dirty="0">
                <a:latin typeface="Liberation Sans"/>
                <a:cs typeface="Liberation Sans"/>
              </a:rPr>
              <a:t>the </a:t>
            </a:r>
            <a:r>
              <a:rPr sz="2250" dirty="0">
                <a:latin typeface="Liberation Sans"/>
                <a:cs typeface="Liberation Sans"/>
              </a:rPr>
              <a:t>shelf </a:t>
            </a:r>
            <a:r>
              <a:rPr sz="2250" spc="-5" dirty="0">
                <a:latin typeface="Liberation Sans"/>
                <a:cs typeface="Liberation Sans"/>
              </a:rPr>
              <a:t>life </a:t>
            </a:r>
            <a:r>
              <a:rPr sz="2250" dirty="0">
                <a:latin typeface="Liberation Sans"/>
                <a:cs typeface="Liberation Sans"/>
              </a:rPr>
              <a:t>of </a:t>
            </a:r>
            <a:r>
              <a:rPr sz="2250" spc="-5" dirty="0">
                <a:latin typeface="Liberation Sans"/>
                <a:cs typeface="Liberation Sans"/>
              </a:rPr>
              <a:t>the  </a:t>
            </a:r>
            <a:r>
              <a:rPr sz="2250" dirty="0">
                <a:latin typeface="Liberation Sans"/>
                <a:cs typeface="Liberation Sans"/>
              </a:rPr>
              <a:t>cookies baked in </a:t>
            </a:r>
            <a:r>
              <a:rPr sz="2250" spc="-5" dirty="0">
                <a:latin typeface="Liberation Sans"/>
                <a:cs typeface="Liberation Sans"/>
              </a:rPr>
              <a:t>those</a:t>
            </a:r>
            <a:r>
              <a:rPr sz="2250" spc="20" dirty="0">
                <a:latin typeface="Liberation Sans"/>
                <a:cs typeface="Liberation Sans"/>
              </a:rPr>
              <a:t> </a:t>
            </a:r>
            <a:r>
              <a:rPr sz="2250" dirty="0">
                <a:latin typeface="Liberation Sans"/>
                <a:cs typeface="Liberation Sans"/>
              </a:rPr>
              <a:t>ovens.</a:t>
            </a:r>
            <a:endParaRPr sz="2250">
              <a:latin typeface="Liberation Sans"/>
              <a:cs typeface="Liberation Sans"/>
            </a:endParaRPr>
          </a:p>
          <a:p>
            <a:pPr marL="240029" marR="5080">
              <a:lnSpc>
                <a:spcPct val="93900"/>
              </a:lnSpc>
              <a:spcBef>
                <a:spcPts val="930"/>
              </a:spcBef>
            </a:pPr>
            <a:r>
              <a:rPr sz="2250" spc="-10" dirty="0">
                <a:latin typeface="Liberation Sans"/>
                <a:cs typeface="Liberation Sans"/>
              </a:rPr>
              <a:t>A </a:t>
            </a:r>
            <a:r>
              <a:rPr sz="2250" dirty="0">
                <a:latin typeface="Liberation Sans"/>
                <a:cs typeface="Liberation Sans"/>
              </a:rPr>
              <a:t>company operating </a:t>
            </a:r>
            <a:r>
              <a:rPr sz="2250" spc="-10" dirty="0">
                <a:latin typeface="Liberation Sans"/>
                <a:cs typeface="Liberation Sans"/>
              </a:rPr>
              <a:t>a </a:t>
            </a:r>
            <a:r>
              <a:rPr sz="2250" spc="-5" dirty="0">
                <a:latin typeface="Liberation Sans"/>
                <a:cs typeface="Liberation Sans"/>
              </a:rPr>
              <a:t>call </a:t>
            </a:r>
            <a:r>
              <a:rPr sz="2250" dirty="0">
                <a:latin typeface="Liberation Sans"/>
                <a:cs typeface="Liberation Sans"/>
              </a:rPr>
              <a:t>center may </a:t>
            </a:r>
            <a:r>
              <a:rPr sz="2250" spc="-5" dirty="0">
                <a:latin typeface="Liberation Sans"/>
                <a:cs typeface="Liberation Sans"/>
              </a:rPr>
              <a:t>wish to </a:t>
            </a:r>
            <a:r>
              <a:rPr sz="2250" dirty="0">
                <a:latin typeface="Liberation Sans"/>
                <a:cs typeface="Liberation Sans"/>
              </a:rPr>
              <a:t>know </a:t>
            </a:r>
            <a:r>
              <a:rPr sz="2250" spc="-5" dirty="0">
                <a:latin typeface="Liberation Sans"/>
                <a:cs typeface="Liberation Sans"/>
              </a:rPr>
              <a:t>the relationship  </a:t>
            </a:r>
            <a:r>
              <a:rPr sz="2250" dirty="0">
                <a:latin typeface="Liberation Sans"/>
                <a:cs typeface="Liberation Sans"/>
              </a:rPr>
              <a:t>between wait times of callers and number of </a:t>
            </a:r>
            <a:r>
              <a:rPr sz="2250" spc="-25" dirty="0">
                <a:latin typeface="Liberation Sans"/>
                <a:cs typeface="Liberation Sans"/>
              </a:rPr>
              <a:t>complaints.Today,  </a:t>
            </a:r>
            <a:r>
              <a:rPr sz="2250" dirty="0">
                <a:latin typeface="Liberation Sans"/>
                <a:cs typeface="Liberation Sans"/>
              </a:rPr>
              <a:t>managers considers regression </a:t>
            </a:r>
            <a:r>
              <a:rPr sz="2250" spc="-5" dirty="0">
                <a:latin typeface="Liberation Sans"/>
                <a:cs typeface="Liberation Sans"/>
              </a:rPr>
              <a:t>an </a:t>
            </a:r>
            <a:r>
              <a:rPr sz="2250" dirty="0">
                <a:latin typeface="Liberation Sans"/>
                <a:cs typeface="Liberation Sans"/>
              </a:rPr>
              <a:t>indispensable</a:t>
            </a:r>
            <a:r>
              <a:rPr sz="2250" spc="30" dirty="0">
                <a:latin typeface="Liberation Sans"/>
                <a:cs typeface="Liberation Sans"/>
              </a:rPr>
              <a:t> </a:t>
            </a:r>
            <a:r>
              <a:rPr sz="2250" spc="-5" dirty="0">
                <a:latin typeface="Liberation Sans"/>
                <a:cs typeface="Liberation Sans"/>
              </a:rPr>
              <a:t>tool.</a:t>
            </a:r>
            <a:endParaRPr sz="22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850" y="554990"/>
            <a:ext cx="68840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7779" algn="l"/>
              </a:tabLst>
            </a:pPr>
            <a:r>
              <a:rPr sz="4400" spc="-5" dirty="0"/>
              <a:t>Simple</a:t>
            </a:r>
            <a:r>
              <a:rPr sz="4400" spc="5" dirty="0"/>
              <a:t> </a:t>
            </a:r>
            <a:r>
              <a:rPr sz="4400" spc="-5" dirty="0"/>
              <a:t>Linear	Regression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45129"/>
            <a:ext cx="1479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35" dirty="0">
                <a:latin typeface="Trebuchet MS"/>
                <a:cs typeface="Trebuchet MS"/>
              </a:rPr>
              <a:t>●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1720850"/>
            <a:ext cx="8423910" cy="514499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10489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scatterplot tends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be clustered around a  </a:t>
            </a:r>
            <a:r>
              <a:rPr sz="3200" spc="-5" dirty="0">
                <a:latin typeface="Liberation Sans"/>
                <a:cs typeface="Liberation Sans"/>
              </a:rPr>
              <a:t>line </a:t>
            </a:r>
            <a:r>
              <a:rPr sz="3200" dirty="0">
                <a:latin typeface="Liberation Sans"/>
                <a:cs typeface="Liberation Sans"/>
              </a:rPr>
              <a:t>known </a:t>
            </a:r>
            <a:r>
              <a:rPr sz="3200" spc="-5" dirty="0">
                <a:latin typeface="Liberation Sans"/>
                <a:cs typeface="Liberation Sans"/>
              </a:rPr>
              <a:t>as the </a:t>
            </a:r>
            <a:r>
              <a:rPr sz="3200" dirty="0">
                <a:latin typeface="Liberation Sans"/>
                <a:cs typeface="Liberation Sans"/>
              </a:rPr>
              <a:t>least-squares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line.</a:t>
            </a:r>
            <a:endParaRPr sz="3200">
              <a:latin typeface="Liberation Sans"/>
              <a:cs typeface="Liberation Sans"/>
            </a:endParaRPr>
          </a:p>
          <a:p>
            <a:pPr marL="110489">
              <a:lnSpc>
                <a:spcPct val="100000"/>
              </a:lnSpc>
              <a:spcBef>
                <a:spcPts val="1200"/>
              </a:spcBef>
            </a:pPr>
            <a:r>
              <a:rPr sz="2700" spc="-5" dirty="0">
                <a:latin typeface="DejaVu Sans"/>
                <a:cs typeface="DejaVu Sans"/>
              </a:rPr>
              <a:t>Linear Model for two</a:t>
            </a:r>
            <a:r>
              <a:rPr sz="2700" spc="15" dirty="0">
                <a:latin typeface="DejaVu Sans"/>
                <a:cs typeface="DejaVu Sans"/>
              </a:rPr>
              <a:t> </a:t>
            </a:r>
            <a:r>
              <a:rPr sz="2700" spc="-5" dirty="0">
                <a:latin typeface="DejaVu Sans"/>
                <a:cs typeface="DejaVu Sans"/>
              </a:rPr>
              <a:t>variables:</a:t>
            </a:r>
            <a:endParaRPr sz="2700">
              <a:latin typeface="DejaVu Sans"/>
              <a:cs typeface="DejaVu Sans"/>
            </a:endParaRPr>
          </a:p>
          <a:p>
            <a:pPr marL="2166620">
              <a:lnSpc>
                <a:spcPct val="100000"/>
              </a:lnSpc>
              <a:spcBef>
                <a:spcPts val="920"/>
              </a:spcBef>
              <a:tabLst>
                <a:tab pos="2605405" algn="l"/>
                <a:tab pos="4652645" algn="l"/>
              </a:tabLst>
            </a:pPr>
            <a:r>
              <a:rPr sz="3750" i="1" spc="-45" dirty="0">
                <a:latin typeface="Liberation Serif"/>
                <a:cs typeface="Liberation Serif"/>
              </a:rPr>
              <a:t>y</a:t>
            </a:r>
            <a:r>
              <a:rPr sz="3300" i="1" spc="-67" baseline="-23989" dirty="0">
                <a:latin typeface="Liberation Serif"/>
                <a:cs typeface="Liberation Serif"/>
              </a:rPr>
              <a:t>i	</a:t>
            </a:r>
            <a:r>
              <a:rPr sz="3750" spc="-90" dirty="0">
                <a:latin typeface="Symbol"/>
                <a:cs typeface="Symbol"/>
              </a:rPr>
              <a:t></a:t>
            </a:r>
            <a:r>
              <a:rPr sz="3750" spc="-90" dirty="0">
                <a:latin typeface="Times New Roman"/>
                <a:cs typeface="Times New Roman"/>
              </a:rPr>
              <a:t> </a:t>
            </a:r>
            <a:r>
              <a:rPr sz="3900" i="1" spc="-15" dirty="0">
                <a:latin typeface="Symbol"/>
                <a:cs typeface="Symbol"/>
              </a:rPr>
              <a:t></a:t>
            </a:r>
            <a:r>
              <a:rPr sz="3300" spc="-22" baseline="-23989" dirty="0">
                <a:latin typeface="Liberation Serif"/>
                <a:cs typeface="Liberation Serif"/>
              </a:rPr>
              <a:t>0  </a:t>
            </a:r>
            <a:r>
              <a:rPr sz="3750" spc="-90" dirty="0">
                <a:latin typeface="Symbol"/>
                <a:cs typeface="Symbol"/>
              </a:rPr>
              <a:t></a:t>
            </a:r>
            <a:r>
              <a:rPr sz="3750" spc="-270" dirty="0">
                <a:latin typeface="Times New Roman"/>
                <a:cs typeface="Times New Roman"/>
              </a:rPr>
              <a:t> </a:t>
            </a:r>
            <a:r>
              <a:rPr sz="3900" i="1" spc="-114" dirty="0">
                <a:latin typeface="Symbol"/>
                <a:cs typeface="Symbol"/>
              </a:rPr>
              <a:t></a:t>
            </a:r>
            <a:r>
              <a:rPr sz="3300" spc="-172" baseline="-23989" dirty="0">
                <a:latin typeface="Liberation Serif"/>
                <a:cs typeface="Liberation Serif"/>
              </a:rPr>
              <a:t>1</a:t>
            </a:r>
            <a:r>
              <a:rPr sz="3300" spc="-540" baseline="-23989" dirty="0">
                <a:latin typeface="Liberation Serif"/>
                <a:cs typeface="Liberation Serif"/>
              </a:rPr>
              <a:t> </a:t>
            </a:r>
            <a:r>
              <a:rPr sz="3750" i="1" spc="-75" dirty="0">
                <a:latin typeface="Liberation Serif"/>
                <a:cs typeface="Liberation Serif"/>
              </a:rPr>
              <a:t>x</a:t>
            </a:r>
            <a:r>
              <a:rPr sz="3300" i="1" spc="-112" baseline="-23989" dirty="0">
                <a:latin typeface="Liberation Serif"/>
                <a:cs typeface="Liberation Serif"/>
              </a:rPr>
              <a:t>i	</a:t>
            </a:r>
            <a:r>
              <a:rPr sz="3750" spc="-90" dirty="0">
                <a:latin typeface="Symbol"/>
                <a:cs typeface="Symbol"/>
              </a:rPr>
              <a:t></a:t>
            </a:r>
            <a:r>
              <a:rPr sz="3750" spc="-440" dirty="0">
                <a:latin typeface="Times New Roman"/>
                <a:cs typeface="Times New Roman"/>
              </a:rPr>
              <a:t> </a:t>
            </a:r>
            <a:r>
              <a:rPr sz="3900" i="1" spc="65" dirty="0">
                <a:latin typeface="Symbol"/>
                <a:cs typeface="Symbol"/>
              </a:rPr>
              <a:t></a:t>
            </a:r>
            <a:r>
              <a:rPr sz="3300" i="1" spc="97" baseline="-23989" dirty="0">
                <a:latin typeface="Liberation Serif"/>
                <a:cs typeface="Liberation Serif"/>
              </a:rPr>
              <a:t>i</a:t>
            </a:r>
            <a:endParaRPr sz="3300" baseline="-23989">
              <a:latin typeface="Liberation Serif"/>
              <a:cs typeface="Liberation Serif"/>
            </a:endParaRPr>
          </a:p>
          <a:p>
            <a:pPr marL="76200">
              <a:lnSpc>
                <a:spcPct val="100000"/>
              </a:lnSpc>
              <a:spcBef>
                <a:spcPts val="2710"/>
              </a:spcBef>
              <a:tabLst>
                <a:tab pos="479425" algn="l"/>
              </a:tabLst>
            </a:pPr>
            <a:r>
              <a:rPr sz="3300" i="1" spc="60" dirty="0">
                <a:latin typeface="Liberation Serif"/>
                <a:cs typeface="Liberation Serif"/>
              </a:rPr>
              <a:t>y</a:t>
            </a:r>
            <a:r>
              <a:rPr sz="2850" i="1" spc="89" baseline="-24853" dirty="0">
                <a:latin typeface="Liberation Serif"/>
                <a:cs typeface="Liberation Serif"/>
              </a:rPr>
              <a:t>i	</a:t>
            </a:r>
            <a:r>
              <a:rPr sz="3300" spc="60" dirty="0">
                <a:latin typeface="Liberation Serif"/>
                <a:cs typeface="Liberation Serif"/>
              </a:rPr>
              <a:t>- </a:t>
            </a:r>
            <a:r>
              <a:rPr sz="3300" spc="90" dirty="0">
                <a:latin typeface="Liberation Serif"/>
                <a:cs typeface="Liberation Serif"/>
              </a:rPr>
              <a:t>Dependent</a:t>
            </a:r>
            <a:r>
              <a:rPr sz="3300" spc="-455" dirty="0">
                <a:latin typeface="Liberation Serif"/>
                <a:cs typeface="Liberation Serif"/>
              </a:rPr>
              <a:t> </a:t>
            </a:r>
            <a:r>
              <a:rPr sz="3300" spc="-5" dirty="0">
                <a:latin typeface="Liberation Serif"/>
                <a:cs typeface="Liberation Serif"/>
              </a:rPr>
              <a:t>Variable</a:t>
            </a:r>
            <a:endParaRPr sz="3300">
              <a:latin typeface="Liberation Serif"/>
              <a:cs typeface="Liberation Serif"/>
            </a:endParaRPr>
          </a:p>
          <a:p>
            <a:pPr marL="53975">
              <a:lnSpc>
                <a:spcPct val="100000"/>
              </a:lnSpc>
              <a:spcBef>
                <a:spcPts val="1080"/>
              </a:spcBef>
              <a:tabLst>
                <a:tab pos="451484" algn="l"/>
              </a:tabLst>
            </a:pPr>
            <a:r>
              <a:rPr sz="3300" i="1" spc="40" dirty="0">
                <a:latin typeface="Liberation Serif"/>
                <a:cs typeface="Liberation Serif"/>
              </a:rPr>
              <a:t>x</a:t>
            </a:r>
            <a:r>
              <a:rPr sz="2850" i="1" spc="60" baseline="-24853" dirty="0">
                <a:latin typeface="Liberation Serif"/>
                <a:cs typeface="Liberation Serif"/>
              </a:rPr>
              <a:t>i	</a:t>
            </a:r>
            <a:r>
              <a:rPr sz="3300" spc="60" dirty="0">
                <a:latin typeface="Liberation Serif"/>
                <a:cs typeface="Liberation Serif"/>
              </a:rPr>
              <a:t>- </a:t>
            </a:r>
            <a:r>
              <a:rPr sz="3300" spc="70" dirty="0">
                <a:latin typeface="Liberation Serif"/>
                <a:cs typeface="Liberation Serif"/>
              </a:rPr>
              <a:t>Independent</a:t>
            </a:r>
            <a:r>
              <a:rPr sz="3300" spc="-250" dirty="0">
                <a:latin typeface="Liberation Serif"/>
                <a:cs typeface="Liberation Serif"/>
              </a:rPr>
              <a:t> </a:t>
            </a:r>
            <a:r>
              <a:rPr sz="3300" spc="-5" dirty="0">
                <a:latin typeface="Liberation Serif"/>
                <a:cs typeface="Liberation Serif"/>
              </a:rPr>
              <a:t>Variable</a:t>
            </a:r>
            <a:endParaRPr sz="3300">
              <a:latin typeface="Liberation Serif"/>
              <a:cs typeface="Liberation Serif"/>
            </a:endParaRPr>
          </a:p>
          <a:p>
            <a:pPr marL="40005">
              <a:lnSpc>
                <a:spcPct val="100000"/>
              </a:lnSpc>
              <a:spcBef>
                <a:spcPts val="980"/>
              </a:spcBef>
            </a:pPr>
            <a:r>
              <a:rPr sz="3400" i="1" spc="145" dirty="0">
                <a:latin typeface="Symbol"/>
                <a:cs typeface="Symbol"/>
              </a:rPr>
              <a:t></a:t>
            </a:r>
            <a:r>
              <a:rPr sz="2850" spc="217" baseline="-23391" dirty="0">
                <a:latin typeface="Liberation Serif"/>
                <a:cs typeface="Liberation Serif"/>
              </a:rPr>
              <a:t>0</a:t>
            </a:r>
            <a:r>
              <a:rPr sz="2850" spc="-209" baseline="-23391" dirty="0">
                <a:latin typeface="Liberation Serif"/>
                <a:cs typeface="Liberation Serif"/>
              </a:rPr>
              <a:t> </a:t>
            </a:r>
            <a:r>
              <a:rPr sz="3300" spc="45">
                <a:latin typeface="Liberation Serif"/>
                <a:cs typeface="Liberation Serif"/>
              </a:rPr>
              <a:t>,</a:t>
            </a:r>
            <a:r>
              <a:rPr sz="3300" spc="-340">
                <a:latin typeface="Liberation Serif"/>
                <a:cs typeface="Liberation Serif"/>
              </a:rPr>
              <a:t> </a:t>
            </a:r>
            <a:r>
              <a:rPr lang="en-US" sz="4000" i="1" spc="-114" dirty="0" smtClean="0">
                <a:latin typeface="Symbol"/>
                <a:cs typeface="Symbol"/>
              </a:rPr>
              <a:t></a:t>
            </a:r>
            <a:r>
              <a:rPr lang="en-US" sz="3600" spc="-172" baseline="-23989" dirty="0" smtClean="0">
                <a:latin typeface="Liberation Serif"/>
                <a:cs typeface="Liberation Serif"/>
              </a:rPr>
              <a:t>1 </a:t>
            </a:r>
            <a:r>
              <a:rPr sz="3400" i="1" spc="229" smtClean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Liberation Serif"/>
                <a:cs typeface="Liberation Serif"/>
              </a:rPr>
              <a:t>-</a:t>
            </a:r>
            <a:r>
              <a:rPr sz="3300" spc="-195" dirty="0">
                <a:latin typeface="Liberation Serif"/>
                <a:cs typeface="Liberation Serif"/>
              </a:rPr>
              <a:t> </a:t>
            </a:r>
            <a:r>
              <a:rPr sz="3300" spc="55">
                <a:latin typeface="Liberation Serif"/>
                <a:cs typeface="Liberation Serif"/>
              </a:rPr>
              <a:t>Regression</a:t>
            </a:r>
            <a:r>
              <a:rPr sz="3300" spc="170">
                <a:latin typeface="Liberation Serif"/>
                <a:cs typeface="Liberation Serif"/>
              </a:rPr>
              <a:t> </a:t>
            </a:r>
            <a:r>
              <a:rPr sz="3300" spc="100" smtClean="0">
                <a:latin typeface="Liberation Serif"/>
                <a:cs typeface="Liberation Serif"/>
              </a:rPr>
              <a:t>Coe</a:t>
            </a:r>
            <a:r>
              <a:rPr sz="3300" b="1" spc="100" smtClean="0">
                <a:latin typeface="Liberation Serif"/>
                <a:cs typeface="Liberation Serif"/>
              </a:rPr>
              <a:t>f</a:t>
            </a:r>
            <a:r>
              <a:rPr lang="en-US" sz="3300" b="1" spc="100" dirty="0" smtClean="0">
                <a:latin typeface="Liberation Serif"/>
                <a:cs typeface="Liberation Serif"/>
              </a:rPr>
              <a:t>f</a:t>
            </a:r>
            <a:r>
              <a:rPr sz="3300" spc="25" smtClean="0">
                <a:latin typeface="Liberation Serif"/>
                <a:cs typeface="Liberation Serif"/>
              </a:rPr>
              <a:t>icien</a:t>
            </a:r>
            <a:r>
              <a:rPr sz="3300" spc="20" smtClean="0">
                <a:latin typeface="Liberation Serif"/>
                <a:cs typeface="Liberation Serif"/>
              </a:rPr>
              <a:t>ts</a:t>
            </a:r>
            <a:endParaRPr sz="33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50215" algn="l"/>
              </a:tabLst>
            </a:pPr>
            <a:r>
              <a:rPr sz="3400" i="1" spc="180" dirty="0">
                <a:latin typeface="Symbol"/>
                <a:cs typeface="Symbol"/>
              </a:rPr>
              <a:t></a:t>
            </a:r>
            <a:r>
              <a:rPr sz="2850" i="1" spc="270" baseline="-24853" dirty="0">
                <a:latin typeface="Liberation Serif"/>
                <a:cs typeface="Liberation Serif"/>
              </a:rPr>
              <a:t>i	</a:t>
            </a:r>
            <a:r>
              <a:rPr sz="3300" spc="60" dirty="0">
                <a:latin typeface="Liberation Serif"/>
                <a:cs typeface="Liberation Serif"/>
              </a:rPr>
              <a:t>-</a:t>
            </a:r>
            <a:r>
              <a:rPr sz="3300" spc="-204" dirty="0">
                <a:latin typeface="Liberation Serif"/>
                <a:cs typeface="Liberation Serif"/>
              </a:rPr>
              <a:t> </a:t>
            </a:r>
            <a:r>
              <a:rPr sz="3300" spc="55" dirty="0">
                <a:latin typeface="Liberation Serif"/>
                <a:cs typeface="Liberation Serif"/>
              </a:rPr>
              <a:t>Error</a:t>
            </a:r>
            <a:endParaRPr sz="33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309" y="554990"/>
            <a:ext cx="2323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</a:t>
            </a:r>
            <a:r>
              <a:rPr sz="4400" spc="-5" dirty="0"/>
              <a:t>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5160" y="2272702"/>
            <a:ext cx="9553395" cy="4358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222" y="365340"/>
            <a:ext cx="8105542" cy="622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379" y="463550"/>
            <a:ext cx="628459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85"/>
              </a:lnSpc>
              <a:spcBef>
                <a:spcPts val="100"/>
              </a:spcBef>
              <a:tabLst>
                <a:tab pos="3769360" algn="l"/>
                <a:tab pos="5229225" algn="l"/>
                <a:tab pos="6085205" algn="l"/>
              </a:tabLst>
            </a:pPr>
            <a:r>
              <a:rPr sz="4400" dirty="0"/>
              <a:t>Meas</a:t>
            </a:r>
            <a:r>
              <a:rPr sz="4400" spc="-5" dirty="0"/>
              <a:t>u</a:t>
            </a:r>
            <a:r>
              <a:rPr sz="4400" dirty="0"/>
              <a:t>r</a:t>
            </a:r>
            <a:r>
              <a:rPr sz="4400" spc="-5" dirty="0"/>
              <a:t>emen</a:t>
            </a:r>
            <a:r>
              <a:rPr sz="4400" dirty="0"/>
              <a:t>t	</a:t>
            </a:r>
            <a:r>
              <a:rPr sz="4400" spc="-10" dirty="0"/>
              <a:t>e</a:t>
            </a:r>
            <a:r>
              <a:rPr sz="4400" dirty="0"/>
              <a:t>r</a:t>
            </a:r>
            <a:r>
              <a:rPr sz="4400" spc="-5" dirty="0"/>
              <a:t>ro</a:t>
            </a:r>
            <a:r>
              <a:rPr sz="4400" dirty="0"/>
              <a:t>r	(</a:t>
            </a:r>
            <a:r>
              <a:rPr sz="4400" spc="35" dirty="0"/>
              <a:t> </a:t>
            </a:r>
            <a:r>
              <a:rPr sz="4400" dirty="0"/>
              <a:t>ε	)</a:t>
            </a:r>
            <a:endParaRPr sz="4400"/>
          </a:p>
          <a:p>
            <a:pPr marR="346075" algn="r">
              <a:lnSpc>
                <a:spcPts val="2265"/>
              </a:lnSpc>
            </a:pPr>
            <a:r>
              <a:rPr sz="2550" dirty="0"/>
              <a:t>i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599440" y="20307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889759"/>
            <a:ext cx="8428355" cy="18707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375"/>
              </a:spcBef>
            </a:pPr>
            <a:r>
              <a:rPr sz="3200" spc="-5" dirty="0">
                <a:latin typeface="Liberation Serif"/>
                <a:cs typeface="Liberation Serif"/>
              </a:rPr>
              <a:t>If there were </a:t>
            </a:r>
            <a:r>
              <a:rPr sz="3200" dirty="0">
                <a:latin typeface="Liberation Serif"/>
                <a:cs typeface="Liberation Serif"/>
              </a:rPr>
              <a:t>no measurement </a:t>
            </a:r>
            <a:r>
              <a:rPr sz="3200" spc="-25" dirty="0">
                <a:latin typeface="Liberation Serif"/>
                <a:cs typeface="Liberation Serif"/>
              </a:rPr>
              <a:t>error, </a:t>
            </a:r>
            <a:r>
              <a:rPr sz="3200" spc="-5" dirty="0">
                <a:latin typeface="Liberation Serif"/>
                <a:cs typeface="Liberation Serif"/>
              </a:rPr>
              <a:t>the points  </a:t>
            </a:r>
            <a:r>
              <a:rPr sz="3200" dirty="0">
                <a:latin typeface="Liberation Serif"/>
                <a:cs typeface="Liberation Serif"/>
              </a:rPr>
              <a:t>would </a:t>
            </a:r>
            <a:r>
              <a:rPr sz="3200" spc="-5" dirty="0">
                <a:latin typeface="Liberation Serif"/>
                <a:cs typeface="Liberation Serif"/>
              </a:rPr>
              <a:t>lie </a:t>
            </a:r>
            <a:r>
              <a:rPr sz="3200" dirty="0">
                <a:latin typeface="Liberation Serif"/>
                <a:cs typeface="Liberation Serif"/>
              </a:rPr>
              <a:t>on a </a:t>
            </a:r>
            <a:r>
              <a:rPr sz="3200" spc="-5" dirty="0">
                <a:latin typeface="Liberation Serif"/>
                <a:cs typeface="Liberation Serif"/>
              </a:rPr>
              <a:t>straight line with slope </a:t>
            </a:r>
            <a:r>
              <a:rPr sz="3200" dirty="0">
                <a:latin typeface="Liberation Serif"/>
                <a:cs typeface="Liberation Serif"/>
              </a:rPr>
              <a:t>β 1 and  intercept β 0 , and </a:t>
            </a:r>
            <a:r>
              <a:rPr sz="3200" spc="-5" dirty="0">
                <a:latin typeface="Liberation Serif"/>
                <a:cs typeface="Liberation Serif"/>
              </a:rPr>
              <a:t>these </a:t>
            </a:r>
            <a:r>
              <a:rPr sz="3200" dirty="0">
                <a:latin typeface="Liberation Serif"/>
                <a:cs typeface="Liberation Serif"/>
              </a:rPr>
              <a:t>quantities would be easy </a:t>
            </a:r>
            <a:r>
              <a:rPr sz="3200" spc="-5" dirty="0">
                <a:latin typeface="Liberation Serif"/>
                <a:cs typeface="Liberation Serif"/>
              </a:rPr>
              <a:t>to  </a:t>
            </a:r>
            <a:r>
              <a:rPr sz="3200" dirty="0">
                <a:latin typeface="Liberation Serif"/>
                <a:cs typeface="Liberation Serif"/>
              </a:rPr>
              <a:t>determine.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6558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4513579"/>
            <a:ext cx="8444230" cy="14185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375"/>
              </a:spcBef>
            </a:pPr>
            <a:r>
              <a:rPr sz="3200" dirty="0">
                <a:latin typeface="Liberation Serif"/>
                <a:cs typeface="Liberation Serif"/>
              </a:rPr>
              <a:t>Because of measurement </a:t>
            </a:r>
            <a:r>
              <a:rPr sz="3200" spc="-25" dirty="0">
                <a:latin typeface="Liberation Serif"/>
                <a:cs typeface="Liberation Serif"/>
              </a:rPr>
              <a:t>error, </a:t>
            </a:r>
            <a:r>
              <a:rPr sz="3200" dirty="0">
                <a:latin typeface="Liberation Serif"/>
                <a:cs typeface="Liberation Serif"/>
              </a:rPr>
              <a:t>β 0 and β 1 cannot  be determined </a:t>
            </a:r>
            <a:r>
              <a:rPr sz="3200" spc="-30" dirty="0">
                <a:latin typeface="Liberation Serif"/>
                <a:cs typeface="Liberation Serif"/>
              </a:rPr>
              <a:t>exactly, </a:t>
            </a:r>
            <a:r>
              <a:rPr sz="3200" dirty="0">
                <a:latin typeface="Liberation Serif"/>
                <a:cs typeface="Liberation Serif"/>
              </a:rPr>
              <a:t>but </a:t>
            </a:r>
            <a:r>
              <a:rPr sz="3200" spc="-5" dirty="0">
                <a:latin typeface="Liberation Serif"/>
                <a:cs typeface="Liberation Serif"/>
              </a:rPr>
              <a:t>they </a:t>
            </a:r>
            <a:r>
              <a:rPr sz="3200" dirty="0">
                <a:latin typeface="Liberation Serif"/>
                <a:cs typeface="Liberation Serif"/>
              </a:rPr>
              <a:t>can be </a:t>
            </a:r>
            <a:r>
              <a:rPr sz="3200" spc="-5" dirty="0">
                <a:latin typeface="Liberation Serif"/>
                <a:cs typeface="Liberation Serif"/>
              </a:rPr>
              <a:t>estimated </a:t>
            </a:r>
            <a:r>
              <a:rPr sz="3200" dirty="0">
                <a:latin typeface="Liberation Serif"/>
                <a:cs typeface="Liberation Serif"/>
              </a:rPr>
              <a:t>by  </a:t>
            </a:r>
            <a:r>
              <a:rPr sz="3200" spc="-5" dirty="0">
                <a:latin typeface="Liberation Serif"/>
                <a:cs typeface="Liberation Serif"/>
              </a:rPr>
              <a:t>calculating the </a:t>
            </a:r>
            <a:r>
              <a:rPr sz="3200" b="1" spc="-5" dirty="0">
                <a:latin typeface="Liberation Serif"/>
                <a:cs typeface="Liberation Serif"/>
              </a:rPr>
              <a:t>least-squares</a:t>
            </a:r>
            <a:r>
              <a:rPr sz="3200" b="1" spc="60" dirty="0">
                <a:latin typeface="Liberation Serif"/>
                <a:cs typeface="Liberation Serif"/>
              </a:rPr>
              <a:t> </a:t>
            </a:r>
            <a:r>
              <a:rPr sz="3200" b="1" spc="-5" dirty="0">
                <a:latin typeface="Liberation Serif"/>
                <a:cs typeface="Liberation Serif"/>
              </a:rPr>
              <a:t>line.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9" y="588009"/>
            <a:ext cx="8751570" cy="64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65"/>
              </a:lnSpc>
              <a:spcBef>
                <a:spcPts val="100"/>
              </a:spcBef>
              <a:tabLst>
                <a:tab pos="448945" algn="l"/>
              </a:tabLst>
            </a:pPr>
            <a:r>
              <a:rPr sz="3200" dirty="0"/>
              <a:t>ε	: </a:t>
            </a:r>
            <a:r>
              <a:rPr sz="3200" spc="-5" dirty="0"/>
              <a:t>accumulation of error from many</a:t>
            </a:r>
            <a:r>
              <a:rPr sz="3200" spc="-10" dirty="0"/>
              <a:t> </a:t>
            </a:r>
            <a:r>
              <a:rPr sz="3200" dirty="0"/>
              <a:t>sources</a:t>
            </a:r>
            <a:endParaRPr sz="3200"/>
          </a:p>
          <a:p>
            <a:pPr marL="205740">
              <a:lnSpc>
                <a:spcPts val="1645"/>
              </a:lnSpc>
            </a:pPr>
            <a:r>
              <a:rPr sz="1850" dirty="0"/>
              <a:t>i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593090" y="188214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090" y="294259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889" y="1693163"/>
            <a:ext cx="849820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4">
              <a:lnSpc>
                <a:spcPct val="106900"/>
              </a:lnSpc>
              <a:spcBef>
                <a:spcPts val="100"/>
              </a:spcBef>
            </a:pPr>
            <a:r>
              <a:rPr sz="3000" dirty="0">
                <a:latin typeface="Liberation Sans"/>
                <a:cs typeface="Liberation Sans"/>
              </a:rPr>
              <a:t>In practice, </a:t>
            </a:r>
            <a:r>
              <a:rPr sz="3000" spc="15" dirty="0">
                <a:latin typeface="Liberation Sans"/>
                <a:cs typeface="Liberation Sans"/>
              </a:rPr>
              <a:t>ε</a:t>
            </a:r>
            <a:r>
              <a:rPr sz="2625" spc="22" baseline="-23809" dirty="0">
                <a:latin typeface="Liberation Sans"/>
                <a:cs typeface="Liberation Sans"/>
              </a:rPr>
              <a:t>i </a:t>
            </a:r>
            <a:r>
              <a:rPr sz="3000" spc="5" dirty="0">
                <a:latin typeface="Liberation Sans"/>
                <a:cs typeface="Liberation Sans"/>
              </a:rPr>
              <a:t>represents </a:t>
            </a:r>
            <a:r>
              <a:rPr sz="3000" dirty="0">
                <a:latin typeface="Liberation Sans"/>
                <a:cs typeface="Liberation Sans"/>
              </a:rPr>
              <a:t>the </a:t>
            </a:r>
            <a:r>
              <a:rPr sz="3000" spc="5" dirty="0">
                <a:latin typeface="Liberation Sans"/>
                <a:cs typeface="Liberation Sans"/>
              </a:rPr>
              <a:t>accumulation </a:t>
            </a:r>
            <a:r>
              <a:rPr sz="3000" dirty="0">
                <a:latin typeface="Liberation Sans"/>
                <a:cs typeface="Liberation Sans"/>
              </a:rPr>
              <a:t>of </a:t>
            </a:r>
            <a:r>
              <a:rPr sz="3000" spc="5" dirty="0">
                <a:latin typeface="Liberation Sans"/>
                <a:cs typeface="Liberation Sans"/>
              </a:rPr>
              <a:t>error  from many</a:t>
            </a:r>
            <a:r>
              <a:rPr sz="3000" spc="10" dirty="0">
                <a:latin typeface="Liberation Sans"/>
                <a:cs typeface="Liberation Sans"/>
              </a:rPr>
              <a:t> </a:t>
            </a:r>
            <a:r>
              <a:rPr sz="3000" spc="5" dirty="0">
                <a:latin typeface="Liberation Sans"/>
                <a:cs typeface="Liberation Sans"/>
              </a:rPr>
              <a:t>sources.</a:t>
            </a:r>
            <a:endParaRPr sz="3000">
              <a:latin typeface="Liberation Sans"/>
              <a:cs typeface="Liberation Sans"/>
            </a:endParaRPr>
          </a:p>
          <a:p>
            <a:pPr marL="12700" marR="5080">
              <a:lnSpc>
                <a:spcPts val="3400"/>
              </a:lnSpc>
              <a:spcBef>
                <a:spcPts val="1400"/>
              </a:spcBef>
            </a:pPr>
            <a:r>
              <a:rPr sz="3000" dirty="0">
                <a:latin typeface="Liberation Sans"/>
                <a:cs typeface="Liberation Sans"/>
              </a:rPr>
              <a:t>In </a:t>
            </a:r>
            <a:r>
              <a:rPr sz="3000" spc="5" dirty="0">
                <a:latin typeface="Liberation Sans"/>
                <a:cs typeface="Liberation Sans"/>
              </a:rPr>
              <a:t>an experminent about checking </a:t>
            </a:r>
            <a:r>
              <a:rPr sz="3000" dirty="0">
                <a:latin typeface="Liberation Sans"/>
                <a:cs typeface="Liberation Sans"/>
              </a:rPr>
              <a:t>the elasiticity of  </a:t>
            </a:r>
            <a:r>
              <a:rPr sz="3000" spc="5" dirty="0">
                <a:latin typeface="Liberation Sans"/>
                <a:cs typeface="Liberation Sans"/>
              </a:rPr>
              <a:t>a </a:t>
            </a:r>
            <a:r>
              <a:rPr sz="3000" dirty="0">
                <a:latin typeface="Liberation Sans"/>
                <a:cs typeface="Liberation Sans"/>
              </a:rPr>
              <a:t>spring, </a:t>
            </a:r>
            <a:r>
              <a:rPr sz="3000" spc="10" dirty="0">
                <a:latin typeface="Liberation Sans"/>
                <a:cs typeface="Liberation Sans"/>
              </a:rPr>
              <a:t>ε</a:t>
            </a:r>
            <a:r>
              <a:rPr sz="2625" spc="15" baseline="-23809" dirty="0">
                <a:latin typeface="Liberation Sans"/>
                <a:cs typeface="Liberation Sans"/>
              </a:rPr>
              <a:t>i </a:t>
            </a:r>
            <a:r>
              <a:rPr sz="3000" spc="5" dirty="0">
                <a:latin typeface="Liberation Sans"/>
                <a:cs typeface="Liberation Sans"/>
              </a:rPr>
              <a:t>can be </a:t>
            </a:r>
            <a:r>
              <a:rPr sz="3000" spc="-5" dirty="0">
                <a:latin typeface="Liberation Sans"/>
                <a:cs typeface="Liberation Sans"/>
              </a:rPr>
              <a:t>affected </a:t>
            </a:r>
            <a:r>
              <a:rPr sz="3000" spc="5" dirty="0">
                <a:latin typeface="Liberation Sans"/>
                <a:cs typeface="Liberation Sans"/>
              </a:rPr>
              <a:t>by errors</a:t>
            </a:r>
            <a:r>
              <a:rPr sz="3000" spc="-155" dirty="0">
                <a:latin typeface="Liberation Sans"/>
                <a:cs typeface="Liberation Sans"/>
              </a:rPr>
              <a:t> </a:t>
            </a:r>
            <a:r>
              <a:rPr sz="3000" dirty="0">
                <a:latin typeface="Liberation Sans"/>
                <a:cs typeface="Liberation Sans"/>
              </a:rPr>
              <a:t>in:</a:t>
            </a:r>
            <a:endParaRPr sz="3000">
              <a:latin typeface="Liberation Sans"/>
              <a:cs typeface="Liberation Sans"/>
            </a:endParaRPr>
          </a:p>
          <a:p>
            <a:pPr marL="417830" indent="-303530">
              <a:lnSpc>
                <a:spcPct val="100000"/>
              </a:lnSpc>
              <a:spcBef>
                <a:spcPts val="1560"/>
              </a:spcBef>
              <a:buSzPct val="75000"/>
              <a:buFont typeface="Trebuchet MS"/>
              <a:buChar char="–"/>
              <a:tabLst>
                <a:tab pos="417195" algn="l"/>
                <a:tab pos="417830" algn="l"/>
              </a:tabLst>
            </a:pPr>
            <a:r>
              <a:rPr sz="2600" spc="10" dirty="0">
                <a:latin typeface="Liberation Sans"/>
                <a:cs typeface="Liberation Sans"/>
              </a:rPr>
              <a:t>measuring the length of the</a:t>
            </a:r>
            <a:r>
              <a:rPr sz="2600" spc="-20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spring,</a:t>
            </a:r>
            <a:endParaRPr sz="2600">
              <a:latin typeface="Liberation Sans"/>
              <a:cs typeface="Liberation Sans"/>
            </a:endParaRPr>
          </a:p>
          <a:p>
            <a:pPr marL="417830" marR="49530" indent="-303530">
              <a:lnSpc>
                <a:spcPts val="2960"/>
              </a:lnSpc>
              <a:spcBef>
                <a:spcPts val="1140"/>
              </a:spcBef>
              <a:buSzPct val="75000"/>
              <a:buFont typeface="Trebuchet MS"/>
              <a:buChar char="–"/>
              <a:tabLst>
                <a:tab pos="417195" algn="l"/>
                <a:tab pos="417830" algn="l"/>
              </a:tabLst>
            </a:pPr>
            <a:r>
              <a:rPr sz="2600" spc="10" dirty="0">
                <a:latin typeface="Liberation Sans"/>
                <a:cs typeface="Liberation Sans"/>
              </a:rPr>
              <a:t>errors in measuring the weights of the loads placed on  the</a:t>
            </a:r>
            <a:r>
              <a:rPr sz="2600" spc="-5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spring,</a:t>
            </a:r>
            <a:endParaRPr sz="2600">
              <a:latin typeface="Liberation Sans"/>
              <a:cs typeface="Liberation Sans"/>
            </a:endParaRPr>
          </a:p>
          <a:p>
            <a:pPr marL="417830" marR="49530" indent="-303530">
              <a:lnSpc>
                <a:spcPts val="2970"/>
              </a:lnSpc>
              <a:spcBef>
                <a:spcPts val="1060"/>
              </a:spcBef>
              <a:buSzPct val="75000"/>
              <a:buFont typeface="Trebuchet MS"/>
              <a:buChar char="–"/>
              <a:tabLst>
                <a:tab pos="417195" algn="l"/>
                <a:tab pos="417830" algn="l"/>
              </a:tabLst>
            </a:pPr>
            <a:r>
              <a:rPr sz="2600" spc="10" dirty="0">
                <a:latin typeface="Liberation Sans"/>
                <a:cs typeface="Liberation Sans"/>
              </a:rPr>
              <a:t>variations </a:t>
            </a:r>
            <a:r>
              <a:rPr sz="2600" spc="5" dirty="0">
                <a:latin typeface="Liberation Sans"/>
                <a:cs typeface="Liberation Sans"/>
              </a:rPr>
              <a:t>in </a:t>
            </a:r>
            <a:r>
              <a:rPr sz="2600" spc="10" dirty="0">
                <a:latin typeface="Liberation Sans"/>
                <a:cs typeface="Liberation Sans"/>
              </a:rPr>
              <a:t>the elasticity of the spring </a:t>
            </a:r>
            <a:r>
              <a:rPr sz="2600" spc="15" dirty="0">
                <a:latin typeface="Liberation Sans"/>
                <a:cs typeface="Liberation Sans"/>
              </a:rPr>
              <a:t>due </a:t>
            </a:r>
            <a:r>
              <a:rPr sz="2600" spc="10" dirty="0">
                <a:latin typeface="Liberation Sans"/>
                <a:cs typeface="Liberation Sans"/>
              </a:rPr>
              <a:t>to changes  in ambient temperature or metal fatigue, </a:t>
            </a:r>
            <a:r>
              <a:rPr sz="2600" spc="15" dirty="0">
                <a:latin typeface="Liberation Sans"/>
                <a:cs typeface="Liberation Sans"/>
              </a:rPr>
              <a:t>and so</a:t>
            </a:r>
            <a:r>
              <a:rPr sz="2600" spc="-45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on.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409" y="588009"/>
            <a:ext cx="8590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DejaVu Sans"/>
                <a:cs typeface="DejaVu Sans"/>
              </a:rPr>
              <a:t>Equation </a:t>
            </a:r>
            <a:r>
              <a:rPr sz="4000" spc="-5" dirty="0">
                <a:latin typeface="DejaVu Sans"/>
                <a:cs typeface="DejaVu Sans"/>
              </a:rPr>
              <a:t>of </a:t>
            </a:r>
            <a:r>
              <a:rPr sz="4000" spc="-10" dirty="0">
                <a:latin typeface="DejaVu Sans"/>
                <a:cs typeface="DejaVu Sans"/>
              </a:rPr>
              <a:t>least-squares</a:t>
            </a:r>
            <a:r>
              <a:rPr sz="4000" spc="-50" dirty="0">
                <a:latin typeface="DejaVu Sans"/>
                <a:cs typeface="DejaVu Sans"/>
              </a:rPr>
              <a:t> </a:t>
            </a:r>
            <a:r>
              <a:rPr sz="4000" spc="-5" dirty="0">
                <a:latin typeface="DejaVu Sans"/>
                <a:cs typeface="DejaVu Sans"/>
              </a:rPr>
              <a:t>line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8363" y="3832392"/>
            <a:ext cx="1831310" cy="54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1490" y="1530039"/>
            <a:ext cx="8303259" cy="331152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700" spc="-5" dirty="0">
                <a:latin typeface="DejaVu Sans"/>
                <a:cs typeface="DejaVu Sans"/>
              </a:rPr>
              <a:t>Equation of </a:t>
            </a:r>
            <a:r>
              <a:rPr sz="2700" spc="-10" dirty="0">
                <a:latin typeface="DejaVu Sans"/>
                <a:cs typeface="DejaVu Sans"/>
              </a:rPr>
              <a:t>least-squares</a:t>
            </a:r>
            <a:r>
              <a:rPr sz="2700" spc="5" dirty="0">
                <a:latin typeface="DejaVu Sans"/>
                <a:cs typeface="DejaVu Sans"/>
              </a:rPr>
              <a:t> </a:t>
            </a:r>
            <a:r>
              <a:rPr sz="2700" dirty="0">
                <a:latin typeface="DejaVu Sans"/>
                <a:cs typeface="DejaVu Sans"/>
              </a:rPr>
              <a:t>line</a:t>
            </a:r>
            <a:endParaRPr sz="2700">
              <a:latin typeface="DejaVu Sans"/>
              <a:cs typeface="DejaVu Sans"/>
            </a:endParaRPr>
          </a:p>
          <a:p>
            <a:pPr marL="3147060">
              <a:lnSpc>
                <a:spcPts val="4085"/>
              </a:lnSpc>
              <a:spcBef>
                <a:spcPts val="2640"/>
              </a:spcBef>
              <a:tabLst>
                <a:tab pos="3674745" algn="l"/>
                <a:tab pos="4750435" algn="l"/>
              </a:tabLst>
            </a:pPr>
            <a:r>
              <a:rPr sz="4200" i="1" spc="40" dirty="0">
                <a:latin typeface="Liberation Serif"/>
                <a:cs typeface="Liberation Serif"/>
              </a:rPr>
              <a:t>y</a:t>
            </a:r>
            <a:r>
              <a:rPr sz="3675" i="1" spc="60" baseline="-23809" dirty="0">
                <a:latin typeface="Liberation Serif"/>
                <a:cs typeface="Liberation Serif"/>
              </a:rPr>
              <a:t>i	</a:t>
            </a:r>
            <a:r>
              <a:rPr sz="4200" spc="70" dirty="0">
                <a:latin typeface="Symbol"/>
                <a:cs typeface="Symbol"/>
              </a:rPr>
              <a:t></a:t>
            </a:r>
            <a:r>
              <a:rPr sz="4200" spc="20" dirty="0">
                <a:latin typeface="Times New Roman"/>
                <a:cs typeface="Times New Roman"/>
              </a:rPr>
              <a:t> </a:t>
            </a:r>
            <a:r>
              <a:rPr sz="4350" i="1" spc="-590" dirty="0">
                <a:latin typeface="Symbol"/>
                <a:cs typeface="Symbol"/>
              </a:rPr>
              <a:t></a:t>
            </a:r>
            <a:r>
              <a:rPr sz="6300" spc="-885" baseline="15873" dirty="0">
                <a:latin typeface="Liberation Serif"/>
                <a:cs typeface="Liberation Serif"/>
              </a:rPr>
              <a:t>ˆ	</a:t>
            </a:r>
            <a:r>
              <a:rPr sz="4200" spc="70" dirty="0">
                <a:latin typeface="Symbol"/>
                <a:cs typeface="Symbol"/>
              </a:rPr>
              <a:t></a:t>
            </a:r>
            <a:r>
              <a:rPr sz="4200" spc="70" dirty="0">
                <a:latin typeface="Times New Roman"/>
                <a:cs typeface="Times New Roman"/>
              </a:rPr>
              <a:t> </a:t>
            </a:r>
            <a:r>
              <a:rPr sz="4350" i="1" spc="-590" dirty="0">
                <a:latin typeface="Symbol"/>
                <a:cs typeface="Symbol"/>
              </a:rPr>
              <a:t></a:t>
            </a:r>
            <a:r>
              <a:rPr sz="6300" spc="-885" baseline="15873" dirty="0">
                <a:latin typeface="Liberation Serif"/>
                <a:cs typeface="Liberation Serif"/>
              </a:rPr>
              <a:t>ˆ</a:t>
            </a:r>
            <a:r>
              <a:rPr sz="6300" spc="-780" baseline="15873" dirty="0">
                <a:latin typeface="Liberation Serif"/>
                <a:cs typeface="Liberation Serif"/>
              </a:rPr>
              <a:t> </a:t>
            </a:r>
            <a:r>
              <a:rPr sz="4200" i="1" spc="55" dirty="0">
                <a:latin typeface="Liberation Serif"/>
                <a:cs typeface="Liberation Serif"/>
              </a:rPr>
              <a:t>x</a:t>
            </a:r>
            <a:endParaRPr sz="4200">
              <a:latin typeface="Liberation Serif"/>
              <a:cs typeface="Liberation Serif"/>
            </a:endParaRPr>
          </a:p>
          <a:p>
            <a:pPr marL="4443730">
              <a:lnSpc>
                <a:spcPts val="1805"/>
              </a:lnSpc>
              <a:tabLst>
                <a:tab pos="5462905" algn="l"/>
              </a:tabLst>
            </a:pPr>
            <a:r>
              <a:rPr sz="2450" spc="35" dirty="0">
                <a:latin typeface="Liberation Serif"/>
                <a:cs typeface="Liberation Serif"/>
              </a:rPr>
              <a:t>0	1</a:t>
            </a:r>
            <a:endParaRPr sz="24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73355" marR="5080" indent="2246630">
              <a:lnSpc>
                <a:spcPts val="3550"/>
              </a:lnSpc>
              <a:spcBef>
                <a:spcPts val="2365"/>
              </a:spcBef>
            </a:pPr>
            <a:r>
              <a:rPr sz="3200" dirty="0">
                <a:latin typeface="Liberation Serif"/>
                <a:cs typeface="Liberation Serif"/>
              </a:rPr>
              <a:t>are called least-squares</a:t>
            </a:r>
            <a:r>
              <a:rPr sz="3200" spc="-75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coefficients,  estimates </a:t>
            </a:r>
            <a:r>
              <a:rPr sz="3200" dirty="0">
                <a:latin typeface="Liberation Serif"/>
                <a:cs typeface="Liberation Serif"/>
              </a:rPr>
              <a:t>of β 0 and β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88009"/>
            <a:ext cx="8956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100" algn="l"/>
                <a:tab pos="4464050" algn="l"/>
              </a:tabLst>
            </a:pPr>
            <a:r>
              <a:rPr sz="4000" spc="-10" dirty="0"/>
              <a:t>The	least-squares	</a:t>
            </a:r>
            <a:r>
              <a:rPr sz="4000" spc="-5" dirty="0"/>
              <a:t>line</a:t>
            </a:r>
            <a:r>
              <a:rPr sz="4000" spc="-60" dirty="0"/>
              <a:t> </a:t>
            </a:r>
            <a:r>
              <a:rPr sz="4000" spc="-10" dirty="0"/>
              <a:t>superimposed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79500" y="1478280"/>
            <a:ext cx="7487920" cy="543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554990"/>
            <a:ext cx="1266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N</a:t>
            </a:r>
            <a:r>
              <a:rPr sz="4400" spc="-10" dirty="0"/>
              <a:t>o</a:t>
            </a:r>
            <a:r>
              <a:rPr sz="4400" dirty="0"/>
              <a:t>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1500" y="216535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2062480"/>
            <a:ext cx="8717280" cy="10636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ct val="94500"/>
              </a:lnSpc>
              <a:spcBef>
                <a:spcPts val="275"/>
              </a:spcBef>
            </a:pPr>
            <a:r>
              <a:rPr sz="2350" spc="5" dirty="0">
                <a:latin typeface="Liberation Sans"/>
                <a:cs typeface="Liberation Sans"/>
              </a:rPr>
              <a:t>Depending on the context, an </a:t>
            </a: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independent variable </a:t>
            </a:r>
            <a:r>
              <a:rPr sz="2350" spc="5" dirty="0">
                <a:latin typeface="Liberation Sans"/>
                <a:cs typeface="Liberation Sans"/>
              </a:rPr>
              <a:t>is sometimes  called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b="1" spc="5" dirty="0">
                <a:latin typeface="Liberation Sans"/>
                <a:cs typeface="Liberation Sans"/>
              </a:rPr>
              <a:t>"predictor variable", "regressor"</a:t>
            </a:r>
            <a:r>
              <a:rPr sz="2350" spc="5" dirty="0">
                <a:latin typeface="Liberation Sans"/>
                <a:cs typeface="Liberation Sans"/>
              </a:rPr>
              <a:t>, "controlled </a:t>
            </a:r>
            <a:r>
              <a:rPr sz="2350" dirty="0">
                <a:latin typeface="Liberation Sans"/>
                <a:cs typeface="Liberation Sans"/>
              </a:rPr>
              <a:t>variable",  </a:t>
            </a:r>
            <a:r>
              <a:rPr sz="2350" spc="5" dirty="0">
                <a:latin typeface="Liberation Sans"/>
                <a:cs typeface="Liberation Sans"/>
              </a:rPr>
              <a:t>"manipulated variable", </a:t>
            </a:r>
            <a:r>
              <a:rPr sz="2350" dirty="0">
                <a:latin typeface="Liberation Sans"/>
                <a:cs typeface="Liberation Sans"/>
              </a:rPr>
              <a:t>"explanatory </a:t>
            </a:r>
            <a:r>
              <a:rPr sz="2350" spc="5" dirty="0">
                <a:latin typeface="Liberation Sans"/>
                <a:cs typeface="Liberation Sans"/>
              </a:rPr>
              <a:t>variable", or "input</a:t>
            </a:r>
            <a:r>
              <a:rPr sz="2350" dirty="0">
                <a:latin typeface="Liberation Sans"/>
                <a:cs typeface="Liberation Sans"/>
              </a:rPr>
              <a:t> variable."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378587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3681729"/>
            <a:ext cx="8284845" cy="17405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275"/>
              </a:spcBef>
            </a:pPr>
            <a:r>
              <a:rPr sz="2350" spc="5" dirty="0">
                <a:latin typeface="Liberation Sans"/>
                <a:cs typeface="Liberation Sans"/>
              </a:rPr>
              <a:t>Depending on the context,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solidFill>
                  <a:srgbClr val="3364A3"/>
                </a:solidFill>
                <a:latin typeface="Liberation Sans"/>
                <a:cs typeface="Liberation Sans"/>
              </a:rPr>
              <a:t>dependent variable </a:t>
            </a:r>
            <a:r>
              <a:rPr sz="2350" spc="5" dirty="0">
                <a:latin typeface="Liberation Sans"/>
                <a:cs typeface="Liberation Sans"/>
              </a:rPr>
              <a:t>is sometimes  called </a:t>
            </a:r>
            <a:r>
              <a:rPr sz="2350" spc="10" dirty="0">
                <a:latin typeface="Liberation Sans"/>
                <a:cs typeface="Liberation Sans"/>
              </a:rPr>
              <a:t>a "</a:t>
            </a:r>
            <a:r>
              <a:rPr sz="2350" b="1" spc="10" dirty="0">
                <a:latin typeface="Liberation Sans"/>
                <a:cs typeface="Liberation Sans"/>
              </a:rPr>
              <a:t>response </a:t>
            </a:r>
            <a:r>
              <a:rPr sz="2350" b="1" spc="5" dirty="0">
                <a:latin typeface="Liberation Sans"/>
                <a:cs typeface="Liberation Sans"/>
              </a:rPr>
              <a:t>variable</a:t>
            </a:r>
            <a:r>
              <a:rPr sz="2350" spc="5" dirty="0">
                <a:latin typeface="Liberation Sans"/>
                <a:cs typeface="Liberation Sans"/>
              </a:rPr>
              <a:t>", </a:t>
            </a:r>
            <a:r>
              <a:rPr sz="2350" b="1" spc="5" dirty="0">
                <a:latin typeface="Liberation Sans"/>
                <a:cs typeface="Liberation Sans"/>
              </a:rPr>
              <a:t>"regressand"</a:t>
            </a:r>
            <a:r>
              <a:rPr sz="2350" spc="5" dirty="0">
                <a:latin typeface="Liberation Sans"/>
                <a:cs typeface="Liberation Sans"/>
              </a:rPr>
              <a:t>, "</a:t>
            </a:r>
            <a:r>
              <a:rPr sz="2350" b="1" spc="5" dirty="0">
                <a:latin typeface="Liberation Sans"/>
                <a:cs typeface="Liberation Sans"/>
              </a:rPr>
              <a:t>predicted  variable</a:t>
            </a:r>
            <a:r>
              <a:rPr sz="2350" spc="5" dirty="0">
                <a:latin typeface="Liberation Sans"/>
                <a:cs typeface="Liberation Sans"/>
              </a:rPr>
              <a:t>", "measured variable", "explained </a:t>
            </a:r>
            <a:r>
              <a:rPr sz="2350" dirty="0">
                <a:latin typeface="Liberation Sans"/>
                <a:cs typeface="Liberation Sans"/>
              </a:rPr>
              <a:t>variable",  </a:t>
            </a:r>
            <a:r>
              <a:rPr sz="2350" spc="5" dirty="0">
                <a:latin typeface="Liberation Sans"/>
                <a:cs typeface="Liberation Sans"/>
              </a:rPr>
              <a:t>"experimental variable", "responding </a:t>
            </a:r>
            <a:r>
              <a:rPr sz="2350" dirty="0">
                <a:latin typeface="Liberation Sans"/>
                <a:cs typeface="Liberation Sans"/>
              </a:rPr>
              <a:t>variable", </a:t>
            </a:r>
            <a:r>
              <a:rPr sz="2350" spc="5" dirty="0">
                <a:latin typeface="Liberation Sans"/>
                <a:cs typeface="Liberation Sans"/>
              </a:rPr>
              <a:t>"outcome  </a:t>
            </a:r>
            <a:r>
              <a:rPr sz="2350" dirty="0">
                <a:latin typeface="Liberation Sans"/>
                <a:cs typeface="Liberation Sans"/>
              </a:rPr>
              <a:t>variable", </a:t>
            </a:r>
            <a:r>
              <a:rPr sz="2350" spc="5" dirty="0">
                <a:latin typeface="Liberation Sans"/>
                <a:cs typeface="Liberation Sans"/>
              </a:rPr>
              <a:t>or </a:t>
            </a:r>
            <a:r>
              <a:rPr sz="2350" dirty="0">
                <a:latin typeface="Liberation Sans"/>
                <a:cs typeface="Liberation Sans"/>
              </a:rPr>
              <a:t>"output</a:t>
            </a:r>
            <a:r>
              <a:rPr sz="2350" spc="-15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variable"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549909"/>
            <a:ext cx="329056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erif"/>
                <a:cs typeface="Liberation Serif"/>
              </a:rPr>
              <a:t>Re</a:t>
            </a:r>
            <a:r>
              <a:rPr sz="4400" dirty="0">
                <a:latin typeface="Liberation Serif"/>
                <a:cs typeface="Liberation Serif"/>
              </a:rPr>
              <a:t>s</a:t>
            </a:r>
            <a:r>
              <a:rPr sz="4400" spc="-5" dirty="0">
                <a:latin typeface="Liberation Serif"/>
                <a:cs typeface="Liberation Serif"/>
              </a:rPr>
              <a:t>idu</a:t>
            </a:r>
            <a:r>
              <a:rPr sz="4400" dirty="0">
                <a:latin typeface="Liberation Serif"/>
                <a:cs typeface="Liberation Serif"/>
              </a:rPr>
              <a:t>a</a:t>
            </a:r>
            <a:r>
              <a:rPr sz="4400" spc="-5" dirty="0">
                <a:latin typeface="Liberation Serif"/>
                <a:cs typeface="Liberation Serif"/>
              </a:rPr>
              <a:t>ls</a:t>
            </a:r>
            <a:endParaRPr sz="44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909" y="1894840"/>
            <a:ext cx="1957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erif"/>
                <a:cs typeface="Liberation Serif"/>
              </a:rPr>
              <a:t>Fitted</a:t>
            </a:r>
            <a:r>
              <a:rPr sz="3200" spc="-7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value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9570" y="1838959"/>
            <a:ext cx="34925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i="1" spc="-1807" baseline="-2450" dirty="0">
                <a:latin typeface="Liberation Serif"/>
                <a:cs typeface="Liberation Serif"/>
              </a:rPr>
              <a:t>y</a:t>
            </a:r>
            <a:r>
              <a:rPr sz="3400" spc="425" dirty="0">
                <a:latin typeface="Liberation Serif"/>
                <a:cs typeface="Liberation Serif"/>
              </a:rPr>
              <a:t>ˆ</a:t>
            </a:r>
            <a:r>
              <a:rPr sz="3000" i="1" spc="179" baseline="-27777" dirty="0">
                <a:latin typeface="Liberation Serif"/>
                <a:cs typeface="Liberation Serif"/>
              </a:rPr>
              <a:t>i</a:t>
            </a:r>
            <a:endParaRPr sz="3000" baseline="-27777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1379" y="1835207"/>
            <a:ext cx="2254250" cy="641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40"/>
              </a:spcBef>
              <a:tabLst>
                <a:tab pos="1053465" algn="l"/>
              </a:tabLst>
            </a:pPr>
            <a:r>
              <a:rPr sz="3400" spc="430" dirty="0">
                <a:latin typeface="Symbol"/>
                <a:cs typeface="Symbol"/>
              </a:rPr>
              <a:t></a:t>
            </a:r>
            <a:r>
              <a:rPr sz="3400" spc="180" dirty="0">
                <a:latin typeface="Times New Roman"/>
                <a:cs typeface="Times New Roman"/>
              </a:rPr>
              <a:t> </a:t>
            </a:r>
            <a:r>
              <a:rPr sz="3550" i="1" spc="-280" dirty="0">
                <a:latin typeface="Symbol"/>
                <a:cs typeface="Symbol"/>
              </a:rPr>
              <a:t></a:t>
            </a:r>
            <a:r>
              <a:rPr sz="5100" spc="-419" baseline="15522" dirty="0">
                <a:latin typeface="Liberation Serif"/>
                <a:cs typeface="Liberation Serif"/>
              </a:rPr>
              <a:t>ˆ	</a:t>
            </a:r>
            <a:r>
              <a:rPr sz="3400" spc="430" dirty="0">
                <a:latin typeface="Symbol"/>
                <a:cs typeface="Symbol"/>
              </a:rPr>
              <a:t></a:t>
            </a:r>
            <a:r>
              <a:rPr sz="3400" spc="430" dirty="0">
                <a:latin typeface="Times New Roman"/>
                <a:cs typeface="Times New Roman"/>
              </a:rPr>
              <a:t> </a:t>
            </a:r>
            <a:r>
              <a:rPr sz="3550" i="1" spc="-280" dirty="0">
                <a:latin typeface="Symbol"/>
                <a:cs typeface="Symbol"/>
              </a:rPr>
              <a:t></a:t>
            </a:r>
            <a:r>
              <a:rPr sz="5100" spc="-419" baseline="15522" dirty="0">
                <a:latin typeface="Liberation Serif"/>
                <a:cs typeface="Liberation Serif"/>
              </a:rPr>
              <a:t>ˆ</a:t>
            </a:r>
            <a:r>
              <a:rPr sz="5100" spc="-254" baseline="15522" dirty="0">
                <a:latin typeface="Liberation Serif"/>
                <a:cs typeface="Liberation Serif"/>
              </a:rPr>
              <a:t> </a:t>
            </a:r>
            <a:r>
              <a:rPr sz="3400" i="1" spc="345" dirty="0">
                <a:latin typeface="Liberation Serif"/>
                <a:cs typeface="Liberation Serif"/>
              </a:rPr>
              <a:t>x</a:t>
            </a:r>
            <a:endParaRPr sz="3400">
              <a:latin typeface="Liberation Serif"/>
              <a:cs typeface="Liberation Serif"/>
            </a:endParaRPr>
          </a:p>
          <a:p>
            <a:pPr marL="755650">
              <a:lnSpc>
                <a:spcPts val="1475"/>
              </a:lnSpc>
              <a:tabLst>
                <a:tab pos="1743075" algn="l"/>
                <a:tab pos="2154555" algn="l"/>
              </a:tabLst>
            </a:pPr>
            <a:r>
              <a:rPr sz="2000" spc="220" dirty="0">
                <a:latin typeface="Liberation Serif"/>
                <a:cs typeface="Liberation Serif"/>
              </a:rPr>
              <a:t>0	1	</a:t>
            </a:r>
            <a:r>
              <a:rPr sz="2000" i="1" spc="120" dirty="0">
                <a:latin typeface="Liberation Serif"/>
                <a:cs typeface="Liberation Serif"/>
              </a:rPr>
              <a:t>i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2796540"/>
            <a:ext cx="950214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erif"/>
                <a:cs typeface="Liberation Serif"/>
              </a:rPr>
              <a:t>Residual </a:t>
            </a:r>
            <a:r>
              <a:rPr sz="3200" dirty="0">
                <a:latin typeface="Liberation Serif"/>
                <a:cs typeface="Liberation Serif"/>
              </a:rPr>
              <a:t>= Observed –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Predicted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6940" y="4056379"/>
            <a:ext cx="14033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26465" algn="l"/>
                <a:tab pos="1310005" algn="l"/>
              </a:tabLst>
            </a:pPr>
            <a:r>
              <a:rPr sz="2150" spc="55" dirty="0">
                <a:latin typeface="Liberation Serif"/>
                <a:cs typeface="Liberation Serif"/>
              </a:rPr>
              <a:t>0	1	</a:t>
            </a:r>
            <a:r>
              <a:rPr sz="2150" i="1" spc="30" dirty="0">
                <a:latin typeface="Liberation Serif"/>
                <a:cs typeface="Liberation Serif"/>
              </a:rPr>
              <a:t>i</a:t>
            </a:r>
            <a:endParaRPr sz="2150">
              <a:latin typeface="Liberation Serif"/>
              <a:cs typeface="Liberation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5450" y="3606800"/>
            <a:ext cx="189865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40" dirty="0">
                <a:latin typeface="Liberation Serif"/>
                <a:cs typeface="Liberation Serif"/>
              </a:rPr>
              <a:t>ˆ</a:t>
            </a:r>
            <a:endParaRPr sz="3750">
              <a:latin typeface="Liberation Serif"/>
              <a:cs typeface="Liberation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1220" y="3356609"/>
            <a:ext cx="640588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  <a:tab pos="1345565" algn="l"/>
                <a:tab pos="2219325" algn="l"/>
                <a:tab pos="3093085" algn="l"/>
                <a:tab pos="4143375" algn="l"/>
              </a:tabLst>
            </a:pPr>
            <a:r>
              <a:rPr sz="3750" i="1" spc="-5" dirty="0">
                <a:latin typeface="Liberation Serif"/>
                <a:cs typeface="Liberation Serif"/>
              </a:rPr>
              <a:t>e</a:t>
            </a:r>
            <a:r>
              <a:rPr sz="3225" i="1" spc="-7" baseline="-24547" dirty="0">
                <a:latin typeface="Liberation Serif"/>
                <a:cs typeface="Liberation Serif"/>
              </a:rPr>
              <a:t>i	</a:t>
            </a:r>
            <a:r>
              <a:rPr sz="3750" spc="70" dirty="0">
                <a:latin typeface="Symbol"/>
                <a:cs typeface="Symbol"/>
              </a:rPr>
              <a:t></a:t>
            </a:r>
            <a:r>
              <a:rPr sz="3750" spc="340" dirty="0">
                <a:latin typeface="Times New Roman"/>
                <a:cs typeface="Times New Roman"/>
              </a:rPr>
              <a:t> </a:t>
            </a:r>
            <a:r>
              <a:rPr sz="3750" i="1" spc="45" dirty="0">
                <a:latin typeface="Liberation Serif"/>
                <a:cs typeface="Liberation Serif"/>
              </a:rPr>
              <a:t>y</a:t>
            </a:r>
            <a:r>
              <a:rPr sz="3225" i="1" spc="67" baseline="-24547" dirty="0">
                <a:latin typeface="Liberation Serif"/>
                <a:cs typeface="Liberation Serif"/>
              </a:rPr>
              <a:t>i	</a:t>
            </a:r>
            <a:r>
              <a:rPr sz="3750" spc="70" dirty="0">
                <a:latin typeface="Symbol"/>
                <a:cs typeface="Symbol"/>
              </a:rPr>
              <a:t></a:t>
            </a:r>
            <a:r>
              <a:rPr sz="3750" spc="85" dirty="0">
                <a:latin typeface="Times New Roman"/>
                <a:cs typeface="Times New Roman"/>
              </a:rPr>
              <a:t> </a:t>
            </a:r>
            <a:r>
              <a:rPr sz="3750" i="1" spc="-385" dirty="0">
                <a:latin typeface="Liberation Serif"/>
                <a:cs typeface="Liberation Serif"/>
              </a:rPr>
              <a:t>y</a:t>
            </a:r>
            <a:r>
              <a:rPr sz="5625" spc="-577" baseline="2222" dirty="0">
                <a:latin typeface="Liberation Serif"/>
                <a:cs typeface="Liberation Serif"/>
              </a:rPr>
              <a:t>ˆ</a:t>
            </a:r>
            <a:r>
              <a:rPr sz="3225" i="1" spc="-577" baseline="-24547" dirty="0">
                <a:latin typeface="Liberation Serif"/>
                <a:cs typeface="Liberation Serif"/>
              </a:rPr>
              <a:t>i	</a:t>
            </a:r>
            <a:r>
              <a:rPr sz="3750" spc="70" dirty="0">
                <a:latin typeface="Symbol"/>
                <a:cs typeface="Symbol"/>
              </a:rPr>
              <a:t></a:t>
            </a:r>
            <a:r>
              <a:rPr sz="3750" spc="330" dirty="0">
                <a:latin typeface="Times New Roman"/>
                <a:cs typeface="Times New Roman"/>
              </a:rPr>
              <a:t> </a:t>
            </a:r>
            <a:r>
              <a:rPr sz="3750" i="1" spc="45" dirty="0">
                <a:latin typeface="Liberation Serif"/>
                <a:cs typeface="Liberation Serif"/>
              </a:rPr>
              <a:t>y</a:t>
            </a:r>
            <a:r>
              <a:rPr sz="3225" i="1" spc="67" baseline="-24547" dirty="0">
                <a:latin typeface="Liberation Serif"/>
                <a:cs typeface="Liberation Serif"/>
              </a:rPr>
              <a:t>i	</a:t>
            </a:r>
            <a:r>
              <a:rPr sz="3750" spc="70" dirty="0">
                <a:latin typeface="Symbol"/>
                <a:cs typeface="Symbol"/>
              </a:rPr>
              <a:t></a:t>
            </a:r>
            <a:r>
              <a:rPr sz="3750" spc="-315" dirty="0">
                <a:latin typeface="Times New Roman"/>
                <a:cs typeface="Times New Roman"/>
              </a:rPr>
              <a:t> </a:t>
            </a:r>
            <a:r>
              <a:rPr sz="6750" spc="-810" dirty="0">
                <a:latin typeface="Symbol"/>
                <a:cs typeface="Symbol"/>
              </a:rPr>
              <a:t></a:t>
            </a:r>
            <a:r>
              <a:rPr sz="3850" i="1" spc="-810" dirty="0">
                <a:latin typeface="Symbol"/>
                <a:cs typeface="Symbol"/>
              </a:rPr>
              <a:t></a:t>
            </a:r>
            <a:r>
              <a:rPr sz="5625" spc="-1214" baseline="15555" dirty="0">
                <a:latin typeface="Liberation Serif"/>
                <a:cs typeface="Liberation Serif"/>
              </a:rPr>
              <a:t>ˆ	</a:t>
            </a:r>
            <a:r>
              <a:rPr sz="3750" spc="70" dirty="0">
                <a:latin typeface="Symbol"/>
                <a:cs typeface="Symbol"/>
              </a:rPr>
              <a:t></a:t>
            </a:r>
            <a:r>
              <a:rPr sz="3750" spc="70" dirty="0">
                <a:latin typeface="Times New Roman"/>
                <a:cs typeface="Times New Roman"/>
              </a:rPr>
              <a:t> </a:t>
            </a:r>
            <a:r>
              <a:rPr sz="3850" i="1" spc="15" dirty="0">
                <a:latin typeface="Symbol"/>
                <a:cs typeface="Symbol"/>
              </a:rPr>
              <a:t></a:t>
            </a:r>
            <a:r>
              <a:rPr sz="3850" i="1" spc="15" dirty="0">
                <a:latin typeface="Times New Roman"/>
                <a:cs typeface="Times New Roman"/>
              </a:rPr>
              <a:t> </a:t>
            </a:r>
            <a:r>
              <a:rPr sz="3750" i="1" spc="55" dirty="0">
                <a:latin typeface="Liberation Serif"/>
                <a:cs typeface="Liberation Serif"/>
              </a:rPr>
              <a:t>x</a:t>
            </a:r>
            <a:r>
              <a:rPr sz="3750" i="1" spc="305" dirty="0">
                <a:latin typeface="Liberation Serif"/>
                <a:cs typeface="Liberation Serif"/>
              </a:rPr>
              <a:t> </a:t>
            </a:r>
            <a:r>
              <a:rPr sz="6750" spc="-1485" dirty="0">
                <a:latin typeface="Symbol"/>
                <a:cs typeface="Symbol"/>
              </a:rPr>
              <a:t></a:t>
            </a:r>
            <a:endParaRPr sz="6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780" y="4597400"/>
            <a:ext cx="8361680" cy="963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latin typeface="Liberation Serif"/>
                <a:cs typeface="Liberation Serif"/>
              </a:rPr>
              <a:t>The least-squares </a:t>
            </a:r>
            <a:r>
              <a:rPr sz="3200" spc="-5" dirty="0">
                <a:latin typeface="Liberation Serif"/>
                <a:cs typeface="Liberation Serif"/>
              </a:rPr>
              <a:t>line is the line that minimizes the  </a:t>
            </a:r>
            <a:r>
              <a:rPr sz="3200" dirty="0">
                <a:latin typeface="Liberation Serif"/>
                <a:cs typeface="Liberation Serif"/>
              </a:rPr>
              <a:t>sum of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squared </a:t>
            </a:r>
            <a:r>
              <a:rPr sz="3200" spc="-5" dirty="0">
                <a:latin typeface="Liberation Serif"/>
                <a:cs typeface="Liberation Serif"/>
              </a:rPr>
              <a:t>residuals,</a:t>
            </a:r>
            <a:r>
              <a:rPr sz="3200" spc="30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i.e.,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14469" y="5759838"/>
            <a:ext cx="5092752" cy="646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91440"/>
            <a:ext cx="7427595" cy="12026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449070" marR="5080" indent="-1436370">
              <a:lnSpc>
                <a:spcPts val="4470"/>
              </a:lnSpc>
              <a:spcBef>
                <a:spcPts val="525"/>
              </a:spcBef>
              <a:tabLst>
                <a:tab pos="5082540" algn="l"/>
              </a:tabLst>
            </a:pPr>
            <a:r>
              <a:rPr sz="4000" spc="-10" dirty="0"/>
              <a:t>Computing </a:t>
            </a:r>
            <a:r>
              <a:rPr sz="4000" spc="-5" dirty="0"/>
              <a:t>the Equation </a:t>
            </a:r>
            <a:r>
              <a:rPr sz="4000" spc="-10" dirty="0"/>
              <a:t>of</a:t>
            </a:r>
            <a:r>
              <a:rPr sz="4000" spc="-110" dirty="0"/>
              <a:t> </a:t>
            </a:r>
            <a:r>
              <a:rPr sz="4000" spc="-5" dirty="0"/>
              <a:t>the  </a:t>
            </a:r>
            <a:r>
              <a:rPr sz="4000" spc="-10" dirty="0"/>
              <a:t>Least-Squares	Line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53559" y="1896110"/>
            <a:ext cx="133096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78205" algn="l"/>
                <a:tab pos="1241425" algn="l"/>
              </a:tabLst>
            </a:pPr>
            <a:r>
              <a:rPr sz="1800" spc="170" dirty="0">
                <a:latin typeface="Liberation Serif"/>
                <a:cs typeface="Liberation Serif"/>
              </a:rPr>
              <a:t>0	1	</a:t>
            </a:r>
            <a:r>
              <a:rPr sz="1800" i="1" spc="95" dirty="0">
                <a:latin typeface="Liberation Serif"/>
                <a:cs typeface="Liberation Serif"/>
              </a:rPr>
              <a:t>i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429" y="1527809"/>
            <a:ext cx="18097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204" dirty="0">
                <a:latin typeface="Liberation Serif"/>
                <a:cs typeface="Liberation Serif"/>
              </a:rPr>
              <a:t>ˆ</a:t>
            </a:r>
            <a:endParaRPr sz="305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0189" y="1324610"/>
            <a:ext cx="3062605" cy="866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2275" algn="l"/>
                <a:tab pos="841375" algn="l"/>
                <a:tab pos="1835785" algn="l"/>
                <a:tab pos="2602865" algn="l"/>
                <a:tab pos="2957195" algn="l"/>
              </a:tabLst>
            </a:pPr>
            <a:r>
              <a:rPr sz="3050" spc="340" dirty="0">
                <a:latin typeface="Symbol"/>
                <a:cs typeface="Symbol"/>
              </a:rPr>
              <a:t></a:t>
            </a:r>
            <a:r>
              <a:rPr sz="3050" spc="340" dirty="0">
                <a:latin typeface="Times New Roman"/>
                <a:cs typeface="Times New Roman"/>
              </a:rPr>
              <a:t>	</a:t>
            </a:r>
            <a:r>
              <a:rPr sz="3050" i="1" spc="280" dirty="0">
                <a:latin typeface="Liberation Serif"/>
                <a:cs typeface="Liberation Serif"/>
              </a:rPr>
              <a:t>y</a:t>
            </a:r>
            <a:r>
              <a:rPr sz="2700" i="1" spc="142" baseline="-23148" dirty="0">
                <a:latin typeface="Liberation Serif"/>
                <a:cs typeface="Liberation Serif"/>
              </a:rPr>
              <a:t>i</a:t>
            </a:r>
            <a:r>
              <a:rPr sz="2700" i="1" baseline="-23148" dirty="0">
                <a:latin typeface="Liberation Serif"/>
                <a:cs typeface="Liberation Serif"/>
              </a:rPr>
              <a:t>	</a:t>
            </a:r>
            <a:r>
              <a:rPr sz="3050" spc="340" dirty="0">
                <a:latin typeface="Symbol"/>
                <a:cs typeface="Symbol"/>
              </a:rPr>
              <a:t></a:t>
            </a:r>
            <a:r>
              <a:rPr sz="3050" spc="-180" dirty="0">
                <a:latin typeface="Times New Roman"/>
                <a:cs typeface="Times New Roman"/>
              </a:rPr>
              <a:t> </a:t>
            </a:r>
            <a:r>
              <a:rPr sz="5500" spc="-1035" dirty="0">
                <a:latin typeface="Symbol"/>
                <a:cs typeface="Symbol"/>
              </a:rPr>
              <a:t></a:t>
            </a:r>
            <a:r>
              <a:rPr sz="3200" i="1" spc="-760" dirty="0">
                <a:latin typeface="Symbol"/>
                <a:cs typeface="Symbol"/>
              </a:rPr>
              <a:t></a:t>
            </a:r>
            <a:r>
              <a:rPr sz="4575" spc="307" baseline="15482" dirty="0">
                <a:latin typeface="Liberation Serif"/>
                <a:cs typeface="Liberation Serif"/>
              </a:rPr>
              <a:t>ˆ</a:t>
            </a:r>
            <a:r>
              <a:rPr sz="4575" baseline="15482" dirty="0">
                <a:latin typeface="Liberation Serif"/>
                <a:cs typeface="Liberation Serif"/>
              </a:rPr>
              <a:t>	</a:t>
            </a:r>
            <a:r>
              <a:rPr sz="3050" spc="340" dirty="0">
                <a:latin typeface="Symbol"/>
                <a:cs typeface="Symbol"/>
              </a:rPr>
              <a:t>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200" i="1" spc="260" dirty="0">
                <a:latin typeface="Symbol"/>
                <a:cs typeface="Symbol"/>
              </a:rPr>
              <a:t>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050" i="1" spc="275" dirty="0">
                <a:latin typeface="Liberation Serif"/>
                <a:cs typeface="Liberation Serif"/>
              </a:rPr>
              <a:t>x</a:t>
            </a:r>
            <a:r>
              <a:rPr sz="3050" i="1" dirty="0">
                <a:latin typeface="Liberation Serif"/>
                <a:cs typeface="Liberation Serif"/>
              </a:rPr>
              <a:t>	</a:t>
            </a:r>
            <a:r>
              <a:rPr sz="5500" spc="-1110" dirty="0">
                <a:latin typeface="Symbol"/>
                <a:cs typeface="Symbol"/>
              </a:rPr>
              <a:t></a:t>
            </a:r>
            <a:endParaRPr sz="5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1637029"/>
            <a:ext cx="195453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6405" algn="l"/>
                <a:tab pos="856615" algn="l"/>
                <a:tab pos="1275715" algn="l"/>
              </a:tabLst>
            </a:pPr>
            <a:r>
              <a:rPr sz="3050" i="1" spc="130" dirty="0">
                <a:latin typeface="Liberation Serif"/>
                <a:cs typeface="Liberation Serif"/>
              </a:rPr>
              <a:t>e</a:t>
            </a:r>
            <a:r>
              <a:rPr sz="2700" i="1" spc="195" baseline="-23148" dirty="0">
                <a:latin typeface="Liberation Serif"/>
                <a:cs typeface="Liberation Serif"/>
              </a:rPr>
              <a:t>i	</a:t>
            </a:r>
            <a:r>
              <a:rPr sz="3050" spc="340" dirty="0">
                <a:latin typeface="Symbol"/>
                <a:cs typeface="Symbol"/>
              </a:rPr>
              <a:t></a:t>
            </a:r>
            <a:r>
              <a:rPr sz="3050" spc="340" dirty="0">
                <a:latin typeface="Times New Roman"/>
                <a:cs typeface="Times New Roman"/>
              </a:rPr>
              <a:t>	</a:t>
            </a:r>
            <a:r>
              <a:rPr sz="3050" i="1" spc="185" dirty="0">
                <a:latin typeface="Liberation Serif"/>
                <a:cs typeface="Liberation Serif"/>
              </a:rPr>
              <a:t>y</a:t>
            </a:r>
            <a:r>
              <a:rPr sz="2700" i="1" spc="277" baseline="-23148" dirty="0">
                <a:latin typeface="Liberation Serif"/>
                <a:cs typeface="Liberation Serif"/>
              </a:rPr>
              <a:t>i	</a:t>
            </a:r>
            <a:r>
              <a:rPr sz="3050" spc="340" dirty="0">
                <a:latin typeface="Symbol"/>
                <a:cs typeface="Symbol"/>
              </a:rPr>
              <a:t></a:t>
            </a:r>
            <a:r>
              <a:rPr sz="3050" spc="125" dirty="0">
                <a:latin typeface="Times New Roman"/>
                <a:cs typeface="Times New Roman"/>
              </a:rPr>
              <a:t> </a:t>
            </a:r>
            <a:r>
              <a:rPr sz="3050" i="1" spc="-210" dirty="0">
                <a:latin typeface="Liberation Serif"/>
                <a:cs typeface="Liberation Serif"/>
              </a:rPr>
              <a:t>y</a:t>
            </a:r>
            <a:r>
              <a:rPr sz="4575" spc="-315" baseline="2732" dirty="0">
                <a:latin typeface="Liberation Serif"/>
                <a:cs typeface="Liberation Serif"/>
              </a:rPr>
              <a:t>ˆ</a:t>
            </a:r>
            <a:r>
              <a:rPr sz="2700" i="1" spc="-315" baseline="-23148" dirty="0">
                <a:latin typeface="Liberation Serif"/>
                <a:cs typeface="Liberation Serif"/>
              </a:rPr>
              <a:t>i</a:t>
            </a:r>
            <a:endParaRPr sz="2700" baseline="-23148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190" y="2231389"/>
            <a:ext cx="8855710" cy="453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590" y="304800"/>
            <a:ext cx="226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</a:t>
            </a:r>
            <a:r>
              <a:rPr sz="4400" spc="-5" dirty="0"/>
              <a:t>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6419" y="14312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977" y="2968214"/>
            <a:ext cx="2585796" cy="3705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9940" y="1336039"/>
            <a:ext cx="9081770" cy="50647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466725">
              <a:lnSpc>
                <a:spcPct val="94600"/>
              </a:lnSpc>
              <a:spcBef>
                <a:spcPts val="250"/>
              </a:spcBef>
            </a:pPr>
            <a:r>
              <a:rPr sz="2200" dirty="0">
                <a:latin typeface="Liberation Sans"/>
                <a:cs typeface="Liberation Sans"/>
              </a:rPr>
              <a:t>An article </a:t>
            </a:r>
            <a:r>
              <a:rPr sz="2200" spc="5" dirty="0">
                <a:latin typeface="Liberation Sans"/>
                <a:cs typeface="Liberation Sans"/>
              </a:rPr>
              <a:t>presents </a:t>
            </a:r>
            <a:r>
              <a:rPr sz="2200" dirty="0">
                <a:latin typeface="Liberation Sans"/>
                <a:cs typeface="Liberation Sans"/>
              </a:rPr>
              <a:t>calculations </a:t>
            </a:r>
            <a:r>
              <a:rPr sz="2200" spc="5" dirty="0">
                <a:latin typeface="Liberation Sans"/>
                <a:cs typeface="Liberation Sans"/>
              </a:rPr>
              <a:t>of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5" dirty="0">
                <a:latin typeface="Liberation Sans"/>
                <a:cs typeface="Liberation Sans"/>
              </a:rPr>
              <a:t>ages (in calendar years before  1950) </a:t>
            </a:r>
            <a:r>
              <a:rPr sz="2200" dirty="0">
                <a:latin typeface="Liberation Sans"/>
                <a:cs typeface="Liberation Sans"/>
              </a:rPr>
              <a:t>of </a:t>
            </a:r>
            <a:r>
              <a:rPr sz="2200" spc="5" dirty="0">
                <a:latin typeface="Liberation Sans"/>
                <a:cs typeface="Liberation Sans"/>
              </a:rPr>
              <a:t>several sediment samples taken </a:t>
            </a:r>
            <a:r>
              <a:rPr sz="2200" dirty="0">
                <a:latin typeface="Liberation Sans"/>
                <a:cs typeface="Liberation Sans"/>
              </a:rPr>
              <a:t>at </a:t>
            </a:r>
            <a:r>
              <a:rPr sz="2200" spc="5" dirty="0">
                <a:latin typeface="Liberation Sans"/>
                <a:cs typeface="Liberation Sans"/>
              </a:rPr>
              <a:t>various </a:t>
            </a:r>
            <a:r>
              <a:rPr sz="2200" dirty="0">
                <a:latin typeface="Liberation Sans"/>
                <a:cs typeface="Liberation Sans"/>
              </a:rPr>
              <a:t>depths (in </a:t>
            </a:r>
            <a:r>
              <a:rPr sz="2200" spc="10" dirty="0">
                <a:latin typeface="Liberation Sans"/>
                <a:cs typeface="Liberation Sans"/>
              </a:rPr>
              <a:t>cm) </a:t>
            </a:r>
            <a:r>
              <a:rPr sz="2200" spc="5" dirty="0">
                <a:latin typeface="Liberation Sans"/>
                <a:cs typeface="Liberation Sans"/>
              </a:rPr>
              <a:t>in  </a:t>
            </a:r>
            <a:r>
              <a:rPr sz="2200" dirty="0">
                <a:latin typeface="Liberation Sans"/>
                <a:cs typeface="Liberation Sans"/>
              </a:rPr>
              <a:t>Lago </a:t>
            </a:r>
            <a:r>
              <a:rPr sz="2200" spc="5" dirty="0">
                <a:latin typeface="Liberation Sans"/>
                <a:cs typeface="Liberation Sans"/>
              </a:rPr>
              <a:t>di Fimon, a lake in </a:t>
            </a:r>
            <a:r>
              <a:rPr sz="2200" spc="-25" dirty="0">
                <a:latin typeface="Liberation Sans"/>
                <a:cs typeface="Liberation Sans"/>
              </a:rPr>
              <a:t>Italy. </a:t>
            </a:r>
            <a:r>
              <a:rPr sz="2200" spc="5" dirty="0">
                <a:latin typeface="Liberation Sans"/>
                <a:cs typeface="Liberation Sans"/>
              </a:rPr>
              <a:t>The results are presented </a:t>
            </a:r>
            <a:r>
              <a:rPr sz="2200" dirty="0">
                <a:latin typeface="Liberation Sans"/>
                <a:cs typeface="Liberation Sans"/>
              </a:rPr>
              <a:t>in the  following table.</a:t>
            </a:r>
            <a:endParaRPr sz="2200">
              <a:latin typeface="Liberation Sans"/>
              <a:cs typeface="Liberation Sans"/>
            </a:endParaRPr>
          </a:p>
          <a:p>
            <a:pPr marL="3463290" marR="5080">
              <a:lnSpc>
                <a:spcPts val="2820"/>
              </a:lnSpc>
              <a:spcBef>
                <a:spcPts val="905"/>
              </a:spcBef>
              <a:buAutoNum type="arabicParenR"/>
              <a:tabLst>
                <a:tab pos="3834129" algn="l"/>
              </a:tabLst>
            </a:pPr>
            <a:r>
              <a:rPr sz="25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Compute the </a:t>
            </a:r>
            <a:r>
              <a:rPr sz="25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least-squares </a:t>
            </a:r>
            <a:r>
              <a:rPr sz="2500" b="1" dirty="0">
                <a:solidFill>
                  <a:srgbClr val="3364A3"/>
                </a:solidFill>
                <a:latin typeface="Liberation Sans"/>
                <a:cs typeface="Liberation Sans"/>
              </a:rPr>
              <a:t>line </a:t>
            </a:r>
            <a:r>
              <a:rPr sz="25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for  </a:t>
            </a:r>
            <a:r>
              <a:rPr sz="25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predicting </a:t>
            </a:r>
            <a:r>
              <a:rPr sz="2500" b="1" dirty="0">
                <a:solidFill>
                  <a:srgbClr val="3364A3"/>
                </a:solidFill>
                <a:latin typeface="Liberation Sans"/>
                <a:cs typeface="Liberation Sans"/>
              </a:rPr>
              <a:t>age from</a:t>
            </a:r>
            <a:r>
              <a:rPr sz="250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3364A3"/>
                </a:solidFill>
                <a:latin typeface="Liberation Sans"/>
                <a:cs typeface="Liberation Sans"/>
              </a:rPr>
              <a:t>depth.</a:t>
            </a:r>
            <a:endParaRPr sz="2500">
              <a:latin typeface="Liberation Sans"/>
              <a:cs typeface="Liberation Sans"/>
            </a:endParaRPr>
          </a:p>
          <a:p>
            <a:pPr marL="3463290" marR="165100">
              <a:lnSpc>
                <a:spcPts val="2820"/>
              </a:lnSpc>
              <a:spcBef>
                <a:spcPts val="1110"/>
              </a:spcBef>
              <a:buAutoNum type="arabicParenR"/>
              <a:tabLst>
                <a:tab pos="3834129" algn="l"/>
              </a:tabLst>
            </a:pPr>
            <a:r>
              <a:rPr sz="2500" b="1" dirty="0">
                <a:latin typeface="Liberation Sans"/>
                <a:cs typeface="Liberation Sans"/>
              </a:rPr>
              <a:t>If </a:t>
            </a:r>
            <a:r>
              <a:rPr sz="2500" b="1" spc="5" dirty="0">
                <a:latin typeface="Liberation Sans"/>
                <a:cs typeface="Liberation Sans"/>
              </a:rPr>
              <a:t>two </a:t>
            </a:r>
            <a:r>
              <a:rPr sz="2500" b="1" dirty="0">
                <a:latin typeface="Liberation Sans"/>
                <a:cs typeface="Liberation Sans"/>
              </a:rPr>
              <a:t>samples differ </a:t>
            </a:r>
            <a:r>
              <a:rPr sz="2500" b="1" spc="5" dirty="0">
                <a:latin typeface="Liberation Sans"/>
                <a:cs typeface="Liberation Sans"/>
              </a:rPr>
              <a:t>by </a:t>
            </a:r>
            <a:r>
              <a:rPr sz="2500" b="1" spc="-5" dirty="0">
                <a:latin typeface="Liberation Sans"/>
                <a:cs typeface="Liberation Sans"/>
              </a:rPr>
              <a:t>100 cm</a:t>
            </a:r>
            <a:r>
              <a:rPr sz="2500" b="1" spc="-75" dirty="0">
                <a:latin typeface="Liberation Sans"/>
                <a:cs typeface="Liberation Sans"/>
              </a:rPr>
              <a:t> </a:t>
            </a:r>
            <a:r>
              <a:rPr sz="2500" b="1" dirty="0">
                <a:latin typeface="Liberation Sans"/>
                <a:cs typeface="Liberation Sans"/>
              </a:rPr>
              <a:t>in  depth, by how much would you  </a:t>
            </a:r>
            <a:r>
              <a:rPr sz="2500" b="1" spc="-5" dirty="0">
                <a:latin typeface="Liberation Sans"/>
                <a:cs typeface="Liberation Sans"/>
              </a:rPr>
              <a:t>predict </a:t>
            </a:r>
            <a:r>
              <a:rPr sz="2500" b="1" dirty="0">
                <a:latin typeface="Liberation Sans"/>
                <a:cs typeface="Liberation Sans"/>
              </a:rPr>
              <a:t>their ages </a:t>
            </a:r>
            <a:r>
              <a:rPr sz="2500" b="1" spc="-5" dirty="0">
                <a:latin typeface="Liberation Sans"/>
                <a:cs typeface="Liberation Sans"/>
              </a:rPr>
              <a:t>to</a:t>
            </a:r>
            <a:r>
              <a:rPr sz="2500" b="1" spc="5" dirty="0">
                <a:latin typeface="Liberation Sans"/>
                <a:cs typeface="Liberation Sans"/>
              </a:rPr>
              <a:t> </a:t>
            </a:r>
            <a:r>
              <a:rPr sz="2500" b="1" dirty="0">
                <a:latin typeface="Liberation Sans"/>
                <a:cs typeface="Liberation Sans"/>
              </a:rPr>
              <a:t>differ?</a:t>
            </a:r>
            <a:endParaRPr sz="2500">
              <a:latin typeface="Liberation Sans"/>
              <a:cs typeface="Liberation Sans"/>
            </a:endParaRPr>
          </a:p>
          <a:p>
            <a:pPr marL="3463290" marR="626110">
              <a:lnSpc>
                <a:spcPts val="2830"/>
              </a:lnSpc>
              <a:spcBef>
                <a:spcPts val="1090"/>
              </a:spcBef>
              <a:buAutoNum type="arabicParenR"/>
              <a:tabLst>
                <a:tab pos="3834129" algn="l"/>
              </a:tabLst>
            </a:pPr>
            <a:r>
              <a:rPr sz="25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Predict </a:t>
            </a:r>
            <a:r>
              <a:rPr sz="2500" b="1" dirty="0">
                <a:solidFill>
                  <a:srgbClr val="3364A3"/>
                </a:solidFill>
                <a:latin typeface="Liberation Sans"/>
                <a:cs typeface="Liberation Sans"/>
              </a:rPr>
              <a:t>the age for a </a:t>
            </a:r>
            <a:r>
              <a:rPr sz="25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specimen  </a:t>
            </a:r>
            <a:r>
              <a:rPr sz="2500" b="1" dirty="0">
                <a:solidFill>
                  <a:srgbClr val="3364A3"/>
                </a:solidFill>
                <a:latin typeface="Liberation Sans"/>
                <a:cs typeface="Liberation Sans"/>
              </a:rPr>
              <a:t>whose depth is 600</a:t>
            </a:r>
            <a:r>
              <a:rPr sz="2500" b="1" spc="-3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5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cm.</a:t>
            </a:r>
            <a:endParaRPr sz="2500">
              <a:latin typeface="Liberation Sans"/>
              <a:cs typeface="Liberation Sans"/>
            </a:endParaRPr>
          </a:p>
          <a:p>
            <a:pPr marL="3463290" marR="144145">
              <a:lnSpc>
                <a:spcPts val="2820"/>
              </a:lnSpc>
              <a:spcBef>
                <a:spcPts val="1100"/>
              </a:spcBef>
              <a:buAutoNum type="arabicParenR"/>
              <a:tabLst>
                <a:tab pos="3834129" algn="l"/>
              </a:tabLst>
            </a:pPr>
            <a:r>
              <a:rPr sz="2500" b="1" spc="5" dirty="0">
                <a:latin typeface="Liberation Sans"/>
                <a:cs typeface="Liberation Sans"/>
              </a:rPr>
              <a:t>For </a:t>
            </a:r>
            <a:r>
              <a:rPr sz="2500" b="1" dirty="0">
                <a:latin typeface="Liberation Sans"/>
                <a:cs typeface="Liberation Sans"/>
              </a:rPr>
              <a:t>what depth would </a:t>
            </a:r>
            <a:r>
              <a:rPr sz="2500" b="1" spc="-5" dirty="0">
                <a:latin typeface="Liberation Sans"/>
                <a:cs typeface="Liberation Sans"/>
              </a:rPr>
              <a:t>you predict  an </a:t>
            </a:r>
            <a:r>
              <a:rPr sz="2500" b="1" dirty="0">
                <a:latin typeface="Liberation Sans"/>
                <a:cs typeface="Liberation Sans"/>
              </a:rPr>
              <a:t>age of</a:t>
            </a:r>
            <a:r>
              <a:rPr sz="2500" b="1" spc="5" dirty="0">
                <a:latin typeface="Liberation Sans"/>
                <a:cs typeface="Liberation Sans"/>
              </a:rPr>
              <a:t> </a:t>
            </a:r>
            <a:r>
              <a:rPr sz="2500" b="1" spc="-5" dirty="0">
                <a:latin typeface="Liberation Sans"/>
                <a:cs typeface="Liberation Sans"/>
              </a:rPr>
              <a:t>5000?</a:t>
            </a:r>
            <a:endParaRPr sz="25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569" y="1575188"/>
            <a:ext cx="7312540" cy="5146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780" y="621029"/>
            <a:ext cx="834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Scatterplot of age </a:t>
            </a:r>
            <a:r>
              <a:rPr dirty="0"/>
              <a:t>(y) </a:t>
            </a:r>
            <a:r>
              <a:rPr spc="-5" dirty="0"/>
              <a:t>versus </a:t>
            </a:r>
            <a:r>
              <a:rPr spc="-10" dirty="0"/>
              <a:t>depth</a:t>
            </a:r>
            <a:r>
              <a:rPr spc="-125" dirty="0"/>
              <a:t> </a:t>
            </a:r>
            <a:r>
              <a:rPr dirty="0"/>
              <a:t>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554990"/>
            <a:ext cx="4486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Points </a:t>
            </a:r>
            <a:r>
              <a:rPr sz="4400" spc="-5" dirty="0"/>
              <a:t>to</a:t>
            </a:r>
            <a:r>
              <a:rPr sz="4400" spc="-85" dirty="0"/>
              <a:t> </a:t>
            </a:r>
            <a:r>
              <a:rPr sz="4400" spc="-5" dirty="0"/>
              <a:t>Ponder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4359" y="202946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510" y="1727109"/>
            <a:ext cx="8614410" cy="231902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3050" spc="10" dirty="0">
                <a:latin typeface="Liberation Sans"/>
                <a:cs typeface="Liberation Sans"/>
              </a:rPr>
              <a:t>Don't </a:t>
            </a:r>
            <a:r>
              <a:rPr sz="3050" spc="5" dirty="0">
                <a:latin typeface="Liberation Sans"/>
                <a:cs typeface="Liberation Sans"/>
              </a:rPr>
              <a:t>Extrapolate </a:t>
            </a:r>
            <a:r>
              <a:rPr sz="3050" spc="10" dirty="0">
                <a:latin typeface="Liberation Sans"/>
                <a:cs typeface="Liberation Sans"/>
              </a:rPr>
              <a:t>Outside </a:t>
            </a:r>
            <a:r>
              <a:rPr sz="3050" spc="5" dirty="0">
                <a:latin typeface="Liberation Sans"/>
                <a:cs typeface="Liberation Sans"/>
              </a:rPr>
              <a:t>the </a:t>
            </a:r>
            <a:r>
              <a:rPr sz="3050" spc="10" dirty="0">
                <a:latin typeface="Liberation Sans"/>
                <a:cs typeface="Liberation Sans"/>
              </a:rPr>
              <a:t>Range of </a:t>
            </a:r>
            <a:r>
              <a:rPr sz="3050" spc="5" dirty="0">
                <a:latin typeface="Liberation Sans"/>
                <a:cs typeface="Liberation Sans"/>
              </a:rPr>
              <a:t>the </a:t>
            </a:r>
            <a:r>
              <a:rPr sz="3050" spc="10" dirty="0">
                <a:latin typeface="Liberation Sans"/>
                <a:cs typeface="Liberation Sans"/>
              </a:rPr>
              <a:t>Data</a:t>
            </a:r>
            <a:r>
              <a:rPr sz="3050" spc="-20" dirty="0">
                <a:latin typeface="Liberation Sans"/>
                <a:cs typeface="Liberation Sans"/>
              </a:rPr>
              <a:t> </a:t>
            </a:r>
            <a:r>
              <a:rPr sz="3050" spc="5" dirty="0">
                <a:latin typeface="Liberation Sans"/>
                <a:cs typeface="Liberation Sans"/>
              </a:rPr>
              <a:t>:</a:t>
            </a:r>
            <a:endParaRPr sz="3050">
              <a:latin typeface="Liberation Sans"/>
              <a:cs typeface="Liberation Sans"/>
            </a:endParaRPr>
          </a:p>
          <a:p>
            <a:pPr marL="427990" marR="621030" indent="-311150">
              <a:lnSpc>
                <a:spcPts val="4770"/>
              </a:lnSpc>
              <a:spcBef>
                <a:spcPts val="45"/>
              </a:spcBef>
              <a:buClr>
                <a:srgbClr val="000000"/>
              </a:buClr>
              <a:buSzPct val="74074"/>
              <a:buFont typeface="Trebuchet MS"/>
              <a:buChar char="–"/>
              <a:tabLst>
                <a:tab pos="427355" algn="l"/>
                <a:tab pos="427990" algn="l"/>
              </a:tabLst>
            </a:pPr>
            <a:r>
              <a:rPr sz="2700" spc="-40" dirty="0">
                <a:solidFill>
                  <a:srgbClr val="3364A3"/>
                </a:solidFill>
                <a:latin typeface="Liberation Sans"/>
                <a:cs typeface="Liberation Sans"/>
              </a:rPr>
              <a:t>We </a:t>
            </a:r>
            <a:r>
              <a:rPr sz="2700" spc="-5" dirty="0">
                <a:solidFill>
                  <a:srgbClr val="3364A3"/>
                </a:solidFill>
                <a:latin typeface="Liberation Sans"/>
                <a:cs typeface="Liberation Sans"/>
              </a:rPr>
              <a:t>cannot predict y </a:t>
            </a:r>
            <a:r>
              <a:rPr sz="2700" spc="-10" dirty="0">
                <a:solidFill>
                  <a:srgbClr val="3364A3"/>
                </a:solidFill>
                <a:latin typeface="Liberation Sans"/>
                <a:cs typeface="Liberation Sans"/>
              </a:rPr>
              <a:t>when </a:t>
            </a:r>
            <a:r>
              <a:rPr sz="2700" spc="-5" dirty="0">
                <a:solidFill>
                  <a:srgbClr val="3364A3"/>
                </a:solidFill>
                <a:latin typeface="Liberation Sans"/>
                <a:cs typeface="Liberation Sans"/>
              </a:rPr>
              <a:t>x </a:t>
            </a:r>
            <a:r>
              <a:rPr sz="2700" spc="-10" dirty="0">
                <a:solidFill>
                  <a:srgbClr val="3364A3"/>
                </a:solidFill>
                <a:latin typeface="Liberation Sans"/>
                <a:cs typeface="Liberation Sans"/>
              </a:rPr>
              <a:t>lies </a:t>
            </a:r>
            <a:r>
              <a:rPr sz="2700" spc="-5" dirty="0">
                <a:solidFill>
                  <a:srgbClr val="3364A3"/>
                </a:solidFill>
                <a:latin typeface="Liberation Sans"/>
                <a:cs typeface="Liberation Sans"/>
              </a:rPr>
              <a:t>outside the </a:t>
            </a:r>
            <a:r>
              <a:rPr sz="2700" spc="-10" dirty="0">
                <a:solidFill>
                  <a:srgbClr val="3364A3"/>
                </a:solidFill>
                <a:latin typeface="Liberation Sans"/>
                <a:cs typeface="Liberation Sans"/>
              </a:rPr>
              <a:t>range </a:t>
            </a:r>
            <a:r>
              <a:rPr sz="4050" spc="-15" baseline="13374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4050" baseline="13374" dirty="0">
                <a:solidFill>
                  <a:srgbClr val="3364A3"/>
                </a:solidFill>
                <a:latin typeface="Liberation Sans"/>
                <a:cs typeface="Liberation Sans"/>
              </a:rPr>
              <a:t>(x</a:t>
            </a:r>
            <a:r>
              <a:rPr sz="1550" dirty="0">
                <a:solidFill>
                  <a:srgbClr val="3364A3"/>
                </a:solidFill>
                <a:latin typeface="Liberation Sans"/>
                <a:cs typeface="Liberation Sans"/>
              </a:rPr>
              <a:t>max </a:t>
            </a:r>
            <a:r>
              <a:rPr sz="4050" spc="-7" baseline="13374" dirty="0">
                <a:solidFill>
                  <a:srgbClr val="3364A3"/>
                </a:solidFill>
                <a:latin typeface="Liberation Sans"/>
                <a:cs typeface="Liberation Sans"/>
              </a:rPr>
              <a:t>-</a:t>
            </a:r>
            <a:r>
              <a:rPr sz="4050" spc="-165" baseline="13374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4050" baseline="13374" dirty="0">
                <a:solidFill>
                  <a:srgbClr val="3364A3"/>
                </a:solidFill>
                <a:latin typeface="Liberation Sans"/>
                <a:cs typeface="Liberation Sans"/>
              </a:rPr>
              <a:t>x</a:t>
            </a:r>
            <a:r>
              <a:rPr sz="1550" dirty="0">
                <a:solidFill>
                  <a:srgbClr val="3364A3"/>
                </a:solidFill>
                <a:latin typeface="Liberation Sans"/>
                <a:cs typeface="Liberation Sans"/>
              </a:rPr>
              <a:t>min</a:t>
            </a:r>
            <a:r>
              <a:rPr sz="4050" baseline="13374" dirty="0">
                <a:solidFill>
                  <a:srgbClr val="3364A3"/>
                </a:solidFill>
                <a:latin typeface="Liberation Sans"/>
                <a:cs typeface="Liberation Sans"/>
              </a:rPr>
              <a:t>)</a:t>
            </a:r>
            <a:endParaRPr sz="4050" baseline="13374">
              <a:latin typeface="Liberation Sans"/>
              <a:cs typeface="Liberation Sans"/>
            </a:endParaRPr>
          </a:p>
          <a:p>
            <a:pPr marL="427990" indent="-311150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SzPct val="74074"/>
              <a:buFont typeface="Trebuchet MS"/>
              <a:buChar char="–"/>
              <a:tabLst>
                <a:tab pos="427355" algn="l"/>
                <a:tab pos="427990" algn="l"/>
              </a:tabLst>
            </a:pPr>
            <a:r>
              <a:rPr sz="2700" spc="-10" dirty="0">
                <a:solidFill>
                  <a:srgbClr val="3364A3"/>
                </a:solidFill>
                <a:latin typeface="Liberation Sans"/>
                <a:cs typeface="Liberation Sans"/>
              </a:rPr>
              <a:t>No</a:t>
            </a:r>
            <a:r>
              <a:rPr sz="2700" spc="5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700" spc="-5" dirty="0">
                <a:solidFill>
                  <a:srgbClr val="3364A3"/>
                </a:solidFill>
                <a:latin typeface="Liberation Sans"/>
                <a:cs typeface="Liberation Sans"/>
              </a:rPr>
              <a:t>outliers.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487298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510" y="4739639"/>
            <a:ext cx="8596630" cy="9328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400"/>
              </a:spcBef>
            </a:pPr>
            <a:r>
              <a:rPr sz="3050" spc="10" dirty="0">
                <a:latin typeface="Liberation Sans"/>
                <a:cs typeface="Liberation Sans"/>
              </a:rPr>
              <a:t>Don't </a:t>
            </a:r>
            <a:r>
              <a:rPr sz="3050" spc="15" dirty="0">
                <a:latin typeface="Liberation Sans"/>
                <a:cs typeface="Liberation Sans"/>
              </a:rPr>
              <a:t>Use </a:t>
            </a:r>
            <a:r>
              <a:rPr sz="3050" spc="5" dirty="0">
                <a:latin typeface="Liberation Sans"/>
                <a:cs typeface="Liberation Sans"/>
              </a:rPr>
              <a:t>the </a:t>
            </a:r>
            <a:r>
              <a:rPr sz="3050" spc="10" dirty="0">
                <a:latin typeface="Liberation Sans"/>
                <a:cs typeface="Liberation Sans"/>
              </a:rPr>
              <a:t>Least-Squares Line When </a:t>
            </a:r>
            <a:r>
              <a:rPr sz="3050" spc="5" dirty="0">
                <a:latin typeface="Liberation Sans"/>
                <a:cs typeface="Liberation Sans"/>
              </a:rPr>
              <a:t>the Data  </a:t>
            </a:r>
            <a:r>
              <a:rPr sz="3050" spc="10" dirty="0">
                <a:latin typeface="Liberation Sans"/>
                <a:cs typeface="Liberation Sans"/>
              </a:rPr>
              <a:t>Aren't</a:t>
            </a:r>
            <a:r>
              <a:rPr sz="3050" spc="-10" dirty="0">
                <a:latin typeface="Liberation Sans"/>
                <a:cs typeface="Liberation Sans"/>
              </a:rPr>
              <a:t> </a:t>
            </a:r>
            <a:r>
              <a:rPr sz="3050" spc="10" dirty="0">
                <a:latin typeface="Liberation Sans"/>
                <a:cs typeface="Liberation Sans"/>
              </a:rPr>
              <a:t>Linear</a:t>
            </a:r>
            <a:endParaRPr sz="30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590" y="304800"/>
            <a:ext cx="226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</a:t>
            </a:r>
            <a:r>
              <a:rPr sz="4400" spc="-5" dirty="0"/>
              <a:t>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6419" y="14312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940" y="1336039"/>
            <a:ext cx="8620125" cy="13138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4600"/>
              </a:lnSpc>
              <a:spcBef>
                <a:spcPts val="250"/>
              </a:spcBef>
            </a:pPr>
            <a:r>
              <a:rPr sz="2200" dirty="0">
                <a:latin typeface="Liberation Sans"/>
                <a:cs typeface="Liberation Sans"/>
              </a:rPr>
              <a:t>An article </a:t>
            </a:r>
            <a:r>
              <a:rPr sz="2200" spc="5" dirty="0">
                <a:latin typeface="Liberation Sans"/>
                <a:cs typeface="Liberation Sans"/>
              </a:rPr>
              <a:t>presents </a:t>
            </a:r>
            <a:r>
              <a:rPr sz="2200" dirty="0">
                <a:latin typeface="Liberation Sans"/>
                <a:cs typeface="Liberation Sans"/>
              </a:rPr>
              <a:t>calculations </a:t>
            </a:r>
            <a:r>
              <a:rPr sz="2200" spc="5" dirty="0">
                <a:latin typeface="Liberation Sans"/>
                <a:cs typeface="Liberation Sans"/>
              </a:rPr>
              <a:t>of </a:t>
            </a:r>
            <a:r>
              <a:rPr sz="2200" dirty="0">
                <a:latin typeface="Liberation Sans"/>
                <a:cs typeface="Liberation Sans"/>
              </a:rPr>
              <a:t>the </a:t>
            </a:r>
            <a:r>
              <a:rPr sz="2200" spc="5" dirty="0">
                <a:latin typeface="Liberation Sans"/>
                <a:cs typeface="Liberation Sans"/>
              </a:rPr>
              <a:t>ages (in calendar years before  1950) </a:t>
            </a:r>
            <a:r>
              <a:rPr sz="2200" dirty="0">
                <a:latin typeface="Liberation Sans"/>
                <a:cs typeface="Liberation Sans"/>
              </a:rPr>
              <a:t>of </a:t>
            </a:r>
            <a:r>
              <a:rPr sz="2200" spc="5" dirty="0">
                <a:latin typeface="Liberation Sans"/>
                <a:cs typeface="Liberation Sans"/>
              </a:rPr>
              <a:t>several sediment samples taken </a:t>
            </a:r>
            <a:r>
              <a:rPr sz="2200" dirty="0">
                <a:latin typeface="Liberation Sans"/>
                <a:cs typeface="Liberation Sans"/>
              </a:rPr>
              <a:t>at </a:t>
            </a:r>
            <a:r>
              <a:rPr sz="2200" spc="5" dirty="0">
                <a:latin typeface="Liberation Sans"/>
                <a:cs typeface="Liberation Sans"/>
              </a:rPr>
              <a:t>various </a:t>
            </a:r>
            <a:r>
              <a:rPr sz="2200" dirty="0">
                <a:latin typeface="Liberation Sans"/>
                <a:cs typeface="Liberation Sans"/>
              </a:rPr>
              <a:t>depths (in </a:t>
            </a:r>
            <a:r>
              <a:rPr sz="2200" spc="10" dirty="0">
                <a:latin typeface="Liberation Sans"/>
                <a:cs typeface="Liberation Sans"/>
              </a:rPr>
              <a:t>cm) </a:t>
            </a:r>
            <a:r>
              <a:rPr sz="2200" spc="5" dirty="0">
                <a:latin typeface="Liberation Sans"/>
                <a:cs typeface="Liberation Sans"/>
              </a:rPr>
              <a:t>in  </a:t>
            </a:r>
            <a:r>
              <a:rPr sz="2200" dirty="0">
                <a:latin typeface="Liberation Sans"/>
                <a:cs typeface="Liberation Sans"/>
              </a:rPr>
              <a:t>Lago </a:t>
            </a:r>
            <a:r>
              <a:rPr sz="2200" spc="5" dirty="0">
                <a:latin typeface="Liberation Sans"/>
                <a:cs typeface="Liberation Sans"/>
              </a:rPr>
              <a:t>di Fimon, a lake in </a:t>
            </a:r>
            <a:r>
              <a:rPr sz="2200" spc="-25" dirty="0">
                <a:latin typeface="Liberation Sans"/>
                <a:cs typeface="Liberation Sans"/>
              </a:rPr>
              <a:t>Italy. </a:t>
            </a:r>
            <a:r>
              <a:rPr sz="2200" spc="5" dirty="0">
                <a:latin typeface="Liberation Sans"/>
                <a:cs typeface="Liberation Sans"/>
              </a:rPr>
              <a:t>The results are presented </a:t>
            </a:r>
            <a:r>
              <a:rPr sz="2200" dirty="0">
                <a:latin typeface="Liberation Sans"/>
                <a:cs typeface="Liberation Sans"/>
              </a:rPr>
              <a:t>in the  following table.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977" y="2968214"/>
            <a:ext cx="2585796" cy="3705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2270" y="3338830"/>
            <a:ext cx="5541645" cy="17043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5100"/>
              </a:lnSpc>
              <a:spcBef>
                <a:spcPts val="295"/>
              </a:spcBef>
            </a:pPr>
            <a:r>
              <a:rPr sz="2850" b="1" spc="15" dirty="0">
                <a:solidFill>
                  <a:srgbClr val="3364A3"/>
                </a:solidFill>
                <a:latin typeface="Liberation Sans"/>
                <a:cs typeface="Liberation Sans"/>
              </a:rPr>
              <a:t>1) Should the least-squares</a:t>
            </a:r>
            <a:r>
              <a:rPr sz="2850" b="1" spc="-8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8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line  </a:t>
            </a:r>
            <a:r>
              <a:rPr sz="2850" b="1" spc="15" dirty="0">
                <a:solidFill>
                  <a:srgbClr val="3364A3"/>
                </a:solidFill>
                <a:latin typeface="Liberation Sans"/>
                <a:cs typeface="Liberation Sans"/>
              </a:rPr>
              <a:t>be used </a:t>
            </a:r>
            <a:r>
              <a:rPr sz="28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to </a:t>
            </a:r>
            <a:r>
              <a:rPr sz="2850" b="1" spc="15" dirty="0">
                <a:solidFill>
                  <a:srgbClr val="3364A3"/>
                </a:solidFill>
                <a:latin typeface="Liberation Sans"/>
                <a:cs typeface="Liberation Sans"/>
              </a:rPr>
              <a:t>predict the age for a  depth of 50 </a:t>
            </a:r>
            <a:r>
              <a:rPr sz="2850" b="1" spc="20" dirty="0">
                <a:solidFill>
                  <a:srgbClr val="3364A3"/>
                </a:solidFill>
                <a:latin typeface="Liberation Sans"/>
                <a:cs typeface="Liberation Sans"/>
              </a:rPr>
              <a:t>cm? </a:t>
            </a:r>
            <a:r>
              <a:rPr sz="28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If </a:t>
            </a:r>
            <a:r>
              <a:rPr sz="2850" b="1" spc="15" dirty="0">
                <a:solidFill>
                  <a:srgbClr val="3364A3"/>
                </a:solidFill>
                <a:latin typeface="Liberation Sans"/>
                <a:cs typeface="Liberation Sans"/>
              </a:rPr>
              <a:t>so, predict  the age. </a:t>
            </a:r>
            <a:r>
              <a:rPr sz="28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If not, explain </a:t>
            </a:r>
            <a:r>
              <a:rPr sz="2850" b="1" spc="15" dirty="0">
                <a:solidFill>
                  <a:srgbClr val="3364A3"/>
                </a:solidFill>
                <a:latin typeface="Liberation Sans"/>
                <a:cs typeface="Liberation Sans"/>
              </a:rPr>
              <a:t>why</a:t>
            </a:r>
            <a:r>
              <a:rPr sz="2850" b="1" spc="-2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2850" b="1" spc="10" dirty="0">
                <a:solidFill>
                  <a:srgbClr val="3364A3"/>
                </a:solidFill>
                <a:latin typeface="Liberation Sans"/>
                <a:cs typeface="Liberation Sans"/>
              </a:rPr>
              <a:t>not.</a:t>
            </a:r>
            <a:endParaRPr sz="28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9059" y="554990"/>
            <a:ext cx="2256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3364A3"/>
                </a:solidFill>
                <a:latin typeface="Liberation Sans"/>
                <a:cs typeface="Liberation Sans"/>
              </a:rPr>
              <a:t>S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031480" cy="1427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least-squares </a:t>
            </a:r>
            <a:r>
              <a:rPr sz="3200" spc="-5" dirty="0">
                <a:latin typeface="Liberation Sans"/>
                <a:cs typeface="Liberation Sans"/>
              </a:rPr>
              <a:t>line </a:t>
            </a:r>
            <a:r>
              <a:rPr sz="3200" dirty="0">
                <a:latin typeface="Liberation Sans"/>
                <a:cs typeface="Liberation Sans"/>
              </a:rPr>
              <a:t>should not be used </a:t>
            </a:r>
            <a:r>
              <a:rPr sz="3200" spc="-5" dirty="0">
                <a:latin typeface="Liberation Sans"/>
                <a:cs typeface="Liberation Sans"/>
              </a:rPr>
              <a:t>to  </a:t>
            </a:r>
            <a:r>
              <a:rPr sz="3200" dirty="0">
                <a:latin typeface="Liberation Sans"/>
                <a:cs typeface="Liberation Sans"/>
              </a:rPr>
              <a:t>predict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age </a:t>
            </a:r>
            <a:r>
              <a:rPr sz="3200" spc="-10" dirty="0">
                <a:latin typeface="Liberation Sans"/>
                <a:cs typeface="Liberation Sans"/>
              </a:rPr>
              <a:t>for </a:t>
            </a:r>
            <a:r>
              <a:rPr sz="3200" dirty="0">
                <a:latin typeface="Liberation Sans"/>
                <a:cs typeface="Liberation Sans"/>
              </a:rPr>
              <a:t>a depth of 50 cm as </a:t>
            </a:r>
            <a:r>
              <a:rPr sz="3200" spc="-5" dirty="0">
                <a:latin typeface="Liberation Sans"/>
                <a:cs typeface="Liberation Sans"/>
              </a:rPr>
              <a:t>It is  </a:t>
            </a:r>
            <a:r>
              <a:rPr sz="3200" dirty="0">
                <a:latin typeface="Liberation Sans"/>
                <a:cs typeface="Liberation Sans"/>
              </a:rPr>
              <a:t>outside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range of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data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(Outlier)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90" y="278130"/>
            <a:ext cx="2259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</a:t>
            </a:r>
            <a:r>
              <a:rPr sz="4400" spc="-5" dirty="0"/>
              <a:t>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8800" y="1318260"/>
            <a:ext cx="9142095" cy="56508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420"/>
              </a:spcBef>
              <a:buAutoNum type="alphaLcPeriod"/>
              <a:tabLst>
                <a:tab pos="461645" algn="l"/>
              </a:tabLst>
            </a:pPr>
            <a:r>
              <a:rPr sz="3150" spc="10" dirty="0">
                <a:latin typeface="Liberation Sans"/>
                <a:cs typeface="Liberation Sans"/>
              </a:rPr>
              <a:t>Compute </a:t>
            </a:r>
            <a:r>
              <a:rPr sz="3150" spc="5" dirty="0">
                <a:latin typeface="Liberation Sans"/>
                <a:cs typeface="Liberation Sans"/>
              </a:rPr>
              <a:t>the correlation r between the degree of  warping and the</a:t>
            </a:r>
            <a:r>
              <a:rPr sz="3150" spc="10" dirty="0">
                <a:latin typeface="Liberation Sans"/>
                <a:cs typeface="Liberation Sans"/>
              </a:rPr>
              <a:t> </a:t>
            </a:r>
            <a:r>
              <a:rPr sz="3150" spc="5" dirty="0">
                <a:latin typeface="Liberation Sans"/>
                <a:cs typeface="Liberation Sans"/>
              </a:rPr>
              <a:t>temperature.</a:t>
            </a:r>
            <a:endParaRPr sz="31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lphaLcPeriod"/>
            </a:pPr>
            <a:endParaRPr sz="3500">
              <a:latin typeface="Times New Roman"/>
              <a:cs typeface="Times New Roman"/>
            </a:endParaRPr>
          </a:p>
          <a:p>
            <a:pPr marL="12700" marR="651510">
              <a:lnSpc>
                <a:spcPts val="3560"/>
              </a:lnSpc>
              <a:spcBef>
                <a:spcPts val="2355"/>
              </a:spcBef>
              <a:buAutoNum type="alphaLcPeriod"/>
              <a:tabLst>
                <a:tab pos="461645" algn="l"/>
              </a:tabLst>
            </a:pPr>
            <a:r>
              <a:rPr sz="3150" spc="10" dirty="0">
                <a:latin typeface="Liberation Sans"/>
                <a:cs typeface="Liberation Sans"/>
              </a:rPr>
              <a:t>Compute </a:t>
            </a:r>
            <a:r>
              <a:rPr sz="3150" spc="5" dirty="0">
                <a:latin typeface="Liberation Sans"/>
                <a:cs typeface="Liberation Sans"/>
              </a:rPr>
              <a:t>the least-squares line for predicting  warping </a:t>
            </a:r>
            <a:r>
              <a:rPr sz="3150" spc="10" dirty="0">
                <a:latin typeface="Liberation Sans"/>
                <a:cs typeface="Liberation Sans"/>
              </a:rPr>
              <a:t>from </a:t>
            </a:r>
            <a:r>
              <a:rPr sz="3150" spc="5" dirty="0">
                <a:latin typeface="Liberation Sans"/>
                <a:cs typeface="Liberation Sans"/>
              </a:rPr>
              <a:t>temperature.</a:t>
            </a:r>
            <a:endParaRPr sz="31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lphaLcPeriod"/>
            </a:pPr>
            <a:endParaRPr sz="3500">
              <a:latin typeface="Times New Roman"/>
              <a:cs typeface="Times New Roman"/>
            </a:endParaRPr>
          </a:p>
          <a:p>
            <a:pPr marL="439420" indent="-426720">
              <a:lnSpc>
                <a:spcPct val="100000"/>
              </a:lnSpc>
              <a:spcBef>
                <a:spcPts val="2045"/>
              </a:spcBef>
              <a:buAutoNum type="alphaLcPeriod"/>
              <a:tabLst>
                <a:tab pos="440055" algn="l"/>
              </a:tabLst>
            </a:pPr>
            <a:r>
              <a:rPr sz="3150" spc="5" dirty="0">
                <a:latin typeface="Liberation Sans"/>
                <a:cs typeface="Liberation Sans"/>
              </a:rPr>
              <a:t>Predict the warping at </a:t>
            </a:r>
            <a:r>
              <a:rPr sz="3150" spc="10" dirty="0">
                <a:latin typeface="Liberation Sans"/>
                <a:cs typeface="Liberation Sans"/>
              </a:rPr>
              <a:t>a </a:t>
            </a:r>
            <a:r>
              <a:rPr sz="3150" spc="5" dirty="0">
                <a:latin typeface="Liberation Sans"/>
                <a:cs typeface="Liberation Sans"/>
              </a:rPr>
              <a:t>temperature of 40</a:t>
            </a:r>
            <a:r>
              <a:rPr sz="3150" spc="60" dirty="0">
                <a:latin typeface="Liberation Sans"/>
                <a:cs typeface="Liberation Sans"/>
              </a:rPr>
              <a:t> </a:t>
            </a:r>
            <a:r>
              <a:rPr sz="3150" spc="5" dirty="0">
                <a:latin typeface="Liberation Sans"/>
                <a:cs typeface="Liberation Sans"/>
              </a:rPr>
              <a:t>◦C.</a:t>
            </a:r>
            <a:endParaRPr sz="31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lphaLcPeriod"/>
            </a:pPr>
            <a:endParaRPr sz="3500">
              <a:latin typeface="Times New Roman"/>
              <a:cs typeface="Times New Roman"/>
            </a:endParaRPr>
          </a:p>
          <a:p>
            <a:pPr marL="12700" marR="249554">
              <a:lnSpc>
                <a:spcPts val="3560"/>
              </a:lnSpc>
              <a:spcBef>
                <a:spcPts val="2435"/>
              </a:spcBef>
              <a:buAutoNum type="alphaLcPeriod"/>
              <a:tabLst>
                <a:tab pos="439420" algn="l"/>
              </a:tabLst>
            </a:pPr>
            <a:r>
              <a:rPr sz="3150" spc="10" dirty="0">
                <a:latin typeface="Liberation Sans"/>
                <a:cs typeface="Liberation Sans"/>
              </a:rPr>
              <a:t>At </a:t>
            </a:r>
            <a:r>
              <a:rPr sz="3150" spc="5" dirty="0">
                <a:latin typeface="Liberation Sans"/>
                <a:cs typeface="Liberation Sans"/>
              </a:rPr>
              <a:t>what temperature will </a:t>
            </a:r>
            <a:r>
              <a:rPr sz="3150" spc="15" dirty="0">
                <a:latin typeface="Liberation Sans"/>
                <a:cs typeface="Liberation Sans"/>
              </a:rPr>
              <a:t>we </a:t>
            </a:r>
            <a:r>
              <a:rPr sz="3150" spc="5" dirty="0">
                <a:latin typeface="Liberation Sans"/>
                <a:cs typeface="Liberation Sans"/>
              </a:rPr>
              <a:t>predict the warping  </a:t>
            </a:r>
            <a:r>
              <a:rPr sz="3150" spc="10" dirty="0">
                <a:latin typeface="Liberation Sans"/>
                <a:cs typeface="Liberation Sans"/>
              </a:rPr>
              <a:t>to be </a:t>
            </a:r>
            <a:r>
              <a:rPr sz="3150" spc="5" dirty="0">
                <a:latin typeface="Liberation Sans"/>
                <a:cs typeface="Liberation Sans"/>
              </a:rPr>
              <a:t>0.5</a:t>
            </a:r>
            <a:r>
              <a:rPr sz="3150" spc="-10" dirty="0">
                <a:latin typeface="Liberation Sans"/>
                <a:cs typeface="Liberation Sans"/>
              </a:rPr>
              <a:t> </a:t>
            </a:r>
            <a:r>
              <a:rPr sz="3150" spc="20" dirty="0">
                <a:latin typeface="Liberation Sans"/>
                <a:cs typeface="Liberation Sans"/>
              </a:rPr>
              <a:t>mm?</a:t>
            </a:r>
            <a:endParaRPr sz="31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4826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/>
              <a:t>a. Compute the correlation </a:t>
            </a:r>
            <a:r>
              <a:rPr sz="3200" dirty="0"/>
              <a:t>r between the  </a:t>
            </a:r>
            <a:r>
              <a:rPr sz="3200" spc="-5" dirty="0"/>
              <a:t>degree of warping </a:t>
            </a:r>
            <a:r>
              <a:rPr sz="3200" dirty="0"/>
              <a:t>and the</a:t>
            </a:r>
            <a:r>
              <a:rPr sz="3200" spc="-20" dirty="0"/>
              <a:t> </a:t>
            </a:r>
            <a:r>
              <a:rPr sz="3200" spc="-5" dirty="0"/>
              <a:t>temperature.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90490" y="1821600"/>
            <a:ext cx="9083108" cy="120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321" y="3752491"/>
            <a:ext cx="4613883" cy="609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1930" y="3925030"/>
            <a:ext cx="1355677" cy="331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84" y="4500879"/>
            <a:ext cx="4498915" cy="625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190" y="5376554"/>
            <a:ext cx="4697368" cy="540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231140"/>
            <a:ext cx="7536815" cy="791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910"/>
              </a:lnSpc>
              <a:spcBef>
                <a:spcPts val="370"/>
              </a:spcBef>
            </a:pPr>
            <a:r>
              <a:rPr sz="2600" dirty="0"/>
              <a:t>b. Compute </a:t>
            </a:r>
            <a:r>
              <a:rPr sz="2600" spc="-5" dirty="0"/>
              <a:t>the least-squares line </a:t>
            </a:r>
            <a:r>
              <a:rPr sz="2600" dirty="0"/>
              <a:t>for </a:t>
            </a:r>
            <a:r>
              <a:rPr sz="2600" spc="-5" dirty="0"/>
              <a:t>predicting  </a:t>
            </a:r>
            <a:r>
              <a:rPr sz="2600" dirty="0"/>
              <a:t>warping </a:t>
            </a:r>
            <a:r>
              <a:rPr sz="2600" spc="-5" dirty="0"/>
              <a:t>from</a:t>
            </a:r>
            <a:r>
              <a:rPr sz="2600" spc="-10" dirty="0"/>
              <a:t> </a:t>
            </a:r>
            <a:r>
              <a:rPr sz="2600" spc="-5" dirty="0"/>
              <a:t>temperature.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599209" y="1283721"/>
            <a:ext cx="7312542" cy="1045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2191" y="2685608"/>
            <a:ext cx="4613883" cy="608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4070" y="2858230"/>
            <a:ext cx="1355677" cy="331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5585" y="3434079"/>
            <a:ext cx="4498915" cy="623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25" y="4410075"/>
            <a:ext cx="4676053" cy="576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171" y="5281136"/>
            <a:ext cx="4878582" cy="415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5577" y="6236811"/>
            <a:ext cx="5037346" cy="370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750" y="6144259"/>
            <a:ext cx="365696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-10" dirty="0">
                <a:latin typeface="Liberation Sans"/>
                <a:cs typeface="Liberation Sans"/>
              </a:rPr>
              <a:t>Least-squares </a:t>
            </a:r>
            <a:r>
              <a:rPr sz="3050" b="1" spc="-5" dirty="0">
                <a:latin typeface="Liberation Sans"/>
                <a:cs typeface="Liberation Sans"/>
              </a:rPr>
              <a:t>line</a:t>
            </a:r>
            <a:r>
              <a:rPr sz="3050" b="1" spc="-30" dirty="0">
                <a:latin typeface="Liberation Sans"/>
                <a:cs typeface="Liberation Sans"/>
              </a:rPr>
              <a:t> </a:t>
            </a:r>
            <a:r>
              <a:rPr sz="3050" b="1" spc="-5" dirty="0">
                <a:latin typeface="Liberation Sans"/>
                <a:cs typeface="Liberation Sans"/>
              </a:rPr>
              <a:t>:</a:t>
            </a:r>
            <a:endParaRPr sz="30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210" y="3186429"/>
            <a:ext cx="722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/>
              <a:t>Types </a:t>
            </a:r>
            <a:r>
              <a:rPr sz="4400" spc="-5" dirty="0"/>
              <a:t>of Bivariate</a:t>
            </a:r>
            <a:r>
              <a:rPr sz="4400" spc="-170" dirty="0"/>
              <a:t> </a:t>
            </a:r>
            <a:r>
              <a:rPr sz="4400" spc="-5" dirty="0"/>
              <a:t>Analysis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364490"/>
            <a:ext cx="8451215" cy="10858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475"/>
              </a:spcBef>
            </a:pPr>
            <a:r>
              <a:rPr sz="36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c. Predict the </a:t>
            </a:r>
            <a:r>
              <a:rPr sz="36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warping </a:t>
            </a:r>
            <a:r>
              <a:rPr sz="3600" b="1" dirty="0">
                <a:solidFill>
                  <a:srgbClr val="3364A3"/>
                </a:solidFill>
                <a:latin typeface="Liberation Sans"/>
                <a:cs typeface="Liberation Sans"/>
              </a:rPr>
              <a:t>at a </a:t>
            </a:r>
            <a:r>
              <a:rPr sz="36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temperature  of 40</a:t>
            </a:r>
            <a:r>
              <a:rPr sz="3600" b="1" spc="-20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36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◦C.</a:t>
            </a:r>
            <a:endParaRPr sz="36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908" y="4234130"/>
            <a:ext cx="8045796" cy="493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215" y="3151504"/>
            <a:ext cx="5910675" cy="445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209" y="1896110"/>
            <a:ext cx="365696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-10" dirty="0">
                <a:latin typeface="Liberation Sans"/>
                <a:cs typeface="Liberation Sans"/>
              </a:rPr>
              <a:t>Least-squares </a:t>
            </a:r>
            <a:r>
              <a:rPr sz="3050" b="1" spc="-5" dirty="0">
                <a:latin typeface="Liberation Sans"/>
                <a:cs typeface="Liberation Sans"/>
              </a:rPr>
              <a:t>line</a:t>
            </a:r>
            <a:r>
              <a:rPr sz="3050" b="1" spc="-35" dirty="0">
                <a:latin typeface="Liberation Sans"/>
                <a:cs typeface="Liberation Sans"/>
              </a:rPr>
              <a:t> </a:t>
            </a:r>
            <a:r>
              <a:rPr sz="3050" b="1" spc="-5" dirty="0">
                <a:latin typeface="Liberation Sans"/>
                <a:cs typeface="Liberation Sans"/>
              </a:rPr>
              <a:t>:</a:t>
            </a:r>
            <a:endParaRPr sz="30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19380" marR="5080">
              <a:lnSpc>
                <a:spcPts val="4029"/>
              </a:lnSpc>
              <a:spcBef>
                <a:spcPts val="475"/>
              </a:spcBef>
            </a:pPr>
            <a:r>
              <a:rPr spc="-5" dirty="0"/>
              <a:t>d. </a:t>
            </a:r>
            <a:r>
              <a:rPr dirty="0"/>
              <a:t>At </a:t>
            </a:r>
            <a:r>
              <a:rPr spc="-10" dirty="0"/>
              <a:t>what </a:t>
            </a:r>
            <a:r>
              <a:rPr spc="-5" dirty="0"/>
              <a:t>temperature </a:t>
            </a:r>
            <a:r>
              <a:rPr spc="-10" dirty="0"/>
              <a:t>will </a:t>
            </a:r>
            <a:r>
              <a:rPr spc="-5" dirty="0"/>
              <a:t>we</a:t>
            </a:r>
            <a:r>
              <a:rPr spc="-215" dirty="0"/>
              <a:t> </a:t>
            </a:r>
            <a:r>
              <a:rPr spc="-5" dirty="0"/>
              <a:t>predict  the warping to be 0.5</a:t>
            </a:r>
            <a:r>
              <a:rPr spc="-60" dirty="0"/>
              <a:t> </a:t>
            </a:r>
            <a:r>
              <a:rPr dirty="0"/>
              <a:t>mm?</a:t>
            </a:r>
          </a:p>
        </p:txBody>
      </p:sp>
      <p:sp>
        <p:nvSpPr>
          <p:cNvPr id="3" name="object 3"/>
          <p:cNvSpPr/>
          <p:nvPr/>
        </p:nvSpPr>
        <p:spPr>
          <a:xfrm>
            <a:off x="582435" y="2790825"/>
            <a:ext cx="5910675" cy="445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209" y="1896110"/>
            <a:ext cx="6156960" cy="4110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-10" dirty="0">
                <a:latin typeface="Liberation Sans"/>
                <a:cs typeface="Liberation Sans"/>
              </a:rPr>
              <a:t>Least-squares </a:t>
            </a:r>
            <a:r>
              <a:rPr sz="3050" b="1" spc="-5" dirty="0">
                <a:latin typeface="Liberation Sans"/>
                <a:cs typeface="Liberation Sans"/>
              </a:rPr>
              <a:t>line :</a:t>
            </a:r>
            <a:endParaRPr sz="30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2130"/>
              </a:spcBef>
            </a:pPr>
            <a:r>
              <a:rPr sz="3150" spc="-5" dirty="0">
                <a:latin typeface="Liberation Sans"/>
                <a:cs typeface="Liberation Sans"/>
              </a:rPr>
              <a:t>y </a:t>
            </a:r>
            <a:r>
              <a:rPr sz="3150" spc="-10" dirty="0">
                <a:latin typeface="Liberation Sans"/>
                <a:cs typeface="Liberation Sans"/>
              </a:rPr>
              <a:t>=</a:t>
            </a:r>
            <a:r>
              <a:rPr sz="3150" spc="10" dirty="0">
                <a:latin typeface="Liberation Sans"/>
                <a:cs typeface="Liberation Sans"/>
              </a:rPr>
              <a:t> </a:t>
            </a:r>
            <a:r>
              <a:rPr sz="3150" spc="-10" dirty="0">
                <a:latin typeface="Liberation Sans"/>
                <a:cs typeface="Liberation Sans"/>
              </a:rPr>
              <a:t>0.5mm</a:t>
            </a:r>
            <a:endParaRPr sz="3150">
              <a:latin typeface="Liberation Sans"/>
              <a:cs typeface="Liberation Sans"/>
            </a:endParaRPr>
          </a:p>
          <a:p>
            <a:pPr marL="102870">
              <a:lnSpc>
                <a:spcPct val="100000"/>
              </a:lnSpc>
              <a:spcBef>
                <a:spcPts val="1150"/>
              </a:spcBef>
            </a:pPr>
            <a:r>
              <a:rPr sz="3150" spc="-10" dirty="0">
                <a:latin typeface="Liberation Sans"/>
                <a:cs typeface="Liberation Sans"/>
              </a:rPr>
              <a:t>Let </a:t>
            </a:r>
            <a:r>
              <a:rPr sz="3150" spc="-5" dirty="0">
                <a:latin typeface="Liberation Sans"/>
                <a:cs typeface="Liberation Sans"/>
              </a:rPr>
              <a:t>x </a:t>
            </a:r>
            <a:r>
              <a:rPr sz="3150" spc="-10" dirty="0">
                <a:latin typeface="Liberation Sans"/>
                <a:cs typeface="Liberation Sans"/>
              </a:rPr>
              <a:t>be the required</a:t>
            </a:r>
            <a:r>
              <a:rPr sz="3150" spc="5" dirty="0">
                <a:latin typeface="Liberation Sans"/>
                <a:cs typeface="Liberation Sans"/>
              </a:rPr>
              <a:t> </a:t>
            </a:r>
            <a:r>
              <a:rPr sz="3150" spc="-5" dirty="0">
                <a:latin typeface="Liberation Sans"/>
                <a:cs typeface="Liberation Sans"/>
              </a:rPr>
              <a:t>temperature.</a:t>
            </a:r>
            <a:endParaRPr sz="31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2055"/>
              </a:spcBef>
            </a:pPr>
            <a:r>
              <a:rPr sz="3150" spc="-5" dirty="0">
                <a:latin typeface="Liberation Sans"/>
                <a:cs typeface="Liberation Sans"/>
              </a:rPr>
              <a:t>=&gt; x </a:t>
            </a:r>
            <a:r>
              <a:rPr sz="3150" spc="-10" dirty="0">
                <a:latin typeface="Liberation Sans"/>
                <a:cs typeface="Liberation Sans"/>
              </a:rPr>
              <a:t>= </a:t>
            </a:r>
            <a:r>
              <a:rPr sz="3150" spc="-5" dirty="0">
                <a:latin typeface="Liberation Sans"/>
                <a:cs typeface="Liberation Sans"/>
              </a:rPr>
              <a:t>24.1◦</a:t>
            </a:r>
            <a:r>
              <a:rPr sz="3150" spc="15" dirty="0">
                <a:latin typeface="Liberation Sans"/>
                <a:cs typeface="Liberation Sans"/>
              </a:rPr>
              <a:t> </a:t>
            </a:r>
            <a:r>
              <a:rPr sz="3150" spc="-10" dirty="0">
                <a:latin typeface="Liberation Sans"/>
                <a:cs typeface="Liberation Sans"/>
              </a:rPr>
              <a:t>C</a:t>
            </a:r>
            <a:endParaRPr sz="31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652" y="4929447"/>
            <a:ext cx="6999957" cy="43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189" y="554990"/>
            <a:ext cx="7283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Measuring</a:t>
            </a:r>
            <a:r>
              <a:rPr sz="4400" spc="-70" dirty="0"/>
              <a:t> </a:t>
            </a:r>
            <a:r>
              <a:rPr sz="4400" spc="-5" dirty="0"/>
              <a:t>Goodness-of-Fit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4099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618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7510" marR="245110">
              <a:lnSpc>
                <a:spcPts val="3600"/>
              </a:lnSpc>
              <a:spcBef>
                <a:spcPts val="420"/>
              </a:spcBef>
            </a:pPr>
            <a:r>
              <a:rPr dirty="0"/>
              <a:t>A goodness-of-fit </a:t>
            </a:r>
            <a:r>
              <a:rPr spc="-5" dirty="0"/>
              <a:t>statistic is </a:t>
            </a:r>
            <a:r>
              <a:rPr dirty="0"/>
              <a:t>a </a:t>
            </a:r>
            <a:r>
              <a:rPr spc="-5" dirty="0"/>
              <a:t>quantity </a:t>
            </a:r>
            <a:r>
              <a:rPr dirty="0"/>
              <a:t>that  measures how </a:t>
            </a:r>
            <a:r>
              <a:rPr spc="-5" dirty="0"/>
              <a:t>well </a:t>
            </a:r>
            <a:r>
              <a:rPr dirty="0"/>
              <a:t>a model </a:t>
            </a:r>
            <a:r>
              <a:rPr spc="-5" dirty="0"/>
              <a:t>explains </a:t>
            </a:r>
            <a:r>
              <a:rPr dirty="0"/>
              <a:t>a given  set of</a:t>
            </a:r>
            <a:r>
              <a:rPr spc="-30" dirty="0"/>
              <a:t> </a:t>
            </a:r>
            <a:r>
              <a:rPr dirty="0"/>
              <a:t>data.</a:t>
            </a:r>
          </a:p>
          <a:p>
            <a:pPr marL="397510" marR="427990">
              <a:lnSpc>
                <a:spcPts val="3600"/>
              </a:lnSpc>
              <a:spcBef>
                <a:spcPts val="1410"/>
              </a:spcBef>
            </a:pPr>
            <a:r>
              <a:rPr spc="-5" dirty="0"/>
              <a:t>The correlation </a:t>
            </a:r>
            <a:r>
              <a:rPr spc="-10" dirty="0"/>
              <a:t>coefficient </a:t>
            </a:r>
            <a:r>
              <a:rPr dirty="0"/>
              <a:t>r measures </a:t>
            </a:r>
            <a:r>
              <a:rPr spc="-5" dirty="0"/>
              <a:t>the  </a:t>
            </a:r>
            <a:r>
              <a:rPr dirty="0"/>
              <a:t>strength of </a:t>
            </a:r>
            <a:r>
              <a:rPr spc="-5" dirty="0"/>
              <a:t>the linear relationship </a:t>
            </a:r>
            <a:r>
              <a:rPr dirty="0"/>
              <a:t>between x  and</a:t>
            </a:r>
            <a:r>
              <a:rPr spc="-10" dirty="0"/>
              <a:t> </a:t>
            </a:r>
            <a:r>
              <a:rPr spc="-120" dirty="0"/>
              <a:t>y.</a:t>
            </a:r>
          </a:p>
          <a:p>
            <a:pPr marL="397510" marR="5080">
              <a:lnSpc>
                <a:spcPts val="3600"/>
              </a:lnSpc>
              <a:spcBef>
                <a:spcPts val="1420"/>
              </a:spcBef>
            </a:pPr>
            <a:r>
              <a:rPr spc="-5" dirty="0"/>
              <a:t>Therefore </a:t>
            </a:r>
            <a:r>
              <a:rPr dirty="0"/>
              <a:t>r </a:t>
            </a:r>
            <a:r>
              <a:rPr spc="-5" dirty="0"/>
              <a:t>is </a:t>
            </a:r>
            <a:r>
              <a:rPr dirty="0"/>
              <a:t>a goodness-of-fit </a:t>
            </a:r>
            <a:r>
              <a:rPr spc="-5" dirty="0"/>
              <a:t>statistic for the  linear</a:t>
            </a:r>
            <a:r>
              <a:rPr spc="-10" dirty="0"/>
              <a:t> </a:t>
            </a:r>
            <a:r>
              <a:rPr spc="-5" dirty="0"/>
              <a:t>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10" y="554990"/>
            <a:ext cx="6445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Goodness-of-fit</a:t>
            </a:r>
            <a:r>
              <a:rPr sz="4400" spc="-65" dirty="0"/>
              <a:t> </a:t>
            </a:r>
            <a:r>
              <a:rPr sz="4400" spc="-5" dirty="0"/>
              <a:t>statistic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4359" y="1649729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516379"/>
            <a:ext cx="8210550" cy="13614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ct val="93900"/>
              </a:lnSpc>
              <a:spcBef>
                <a:spcPts val="310"/>
              </a:spcBef>
            </a:pPr>
            <a:r>
              <a:rPr sz="3050" dirty="0">
                <a:latin typeface="Liberation Sans"/>
                <a:cs typeface="Liberation Sans"/>
              </a:rPr>
              <a:t>The strength </a:t>
            </a:r>
            <a:r>
              <a:rPr sz="3050" spc="-5" dirty="0">
                <a:latin typeface="Liberation Sans"/>
                <a:cs typeface="Liberation Sans"/>
              </a:rPr>
              <a:t>of the </a:t>
            </a:r>
            <a:r>
              <a:rPr sz="3050" dirty="0">
                <a:latin typeface="Liberation Sans"/>
                <a:cs typeface="Liberation Sans"/>
              </a:rPr>
              <a:t>linear relationship can be  measured by computing the reduction </a:t>
            </a:r>
            <a:r>
              <a:rPr sz="3050" spc="-5" dirty="0">
                <a:latin typeface="Liberation Sans"/>
                <a:cs typeface="Liberation Sans"/>
              </a:rPr>
              <a:t>in </a:t>
            </a:r>
            <a:r>
              <a:rPr sz="3050" dirty="0">
                <a:latin typeface="Liberation Sans"/>
                <a:cs typeface="Liberation Sans"/>
              </a:rPr>
              <a:t>sum </a:t>
            </a:r>
            <a:r>
              <a:rPr sz="3050" spc="-5" dirty="0">
                <a:latin typeface="Liberation Sans"/>
                <a:cs typeface="Liberation Sans"/>
              </a:rPr>
              <a:t>of  </a:t>
            </a:r>
            <a:r>
              <a:rPr sz="3050" dirty="0">
                <a:latin typeface="Liberation Sans"/>
                <a:cs typeface="Liberation Sans"/>
              </a:rPr>
              <a:t>squared prediction </a:t>
            </a:r>
            <a:r>
              <a:rPr sz="3050" spc="-5" dirty="0">
                <a:latin typeface="Liberation Sans"/>
                <a:cs typeface="Liberation Sans"/>
              </a:rPr>
              <a:t>errors </a:t>
            </a:r>
            <a:r>
              <a:rPr sz="3050" dirty="0">
                <a:latin typeface="Liberation Sans"/>
                <a:cs typeface="Liberation Sans"/>
              </a:rPr>
              <a:t>obtained by</a:t>
            </a:r>
            <a:r>
              <a:rPr sz="3050" spc="60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using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373634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9059" y="3602990"/>
            <a:ext cx="62928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" dirty="0">
                <a:latin typeface="Liberation Sans"/>
                <a:cs typeface="Liberation Sans"/>
              </a:rPr>
              <a:t>is</a:t>
            </a:r>
            <a:r>
              <a:rPr sz="3050" spc="-70" dirty="0">
                <a:latin typeface="Liberation Sans"/>
                <a:cs typeface="Liberation Sans"/>
              </a:rPr>
              <a:t> </a:t>
            </a:r>
            <a:r>
              <a:rPr sz="3050" spc="-10" dirty="0">
                <a:latin typeface="Liberation Sans"/>
                <a:cs typeface="Liberation Sans"/>
              </a:rPr>
              <a:t>a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4950459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066285"/>
            <a:ext cx="8470900" cy="254635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050" b="1" dirty="0">
                <a:latin typeface="Liberation Sans"/>
                <a:cs typeface="Liberation Sans"/>
              </a:rPr>
              <a:t>goodness-of-fit statistic.</a:t>
            </a:r>
            <a:endParaRPr sz="3050">
              <a:latin typeface="Liberation Sans"/>
              <a:cs typeface="Liberation Sans"/>
            </a:endParaRPr>
          </a:p>
          <a:p>
            <a:pPr marL="12700" marR="5080">
              <a:lnSpc>
                <a:spcPts val="3429"/>
              </a:lnSpc>
              <a:spcBef>
                <a:spcPts val="1425"/>
              </a:spcBef>
            </a:pPr>
            <a:r>
              <a:rPr sz="3050" dirty="0">
                <a:latin typeface="Liberation Sans"/>
                <a:cs typeface="Liberation Sans"/>
              </a:rPr>
              <a:t>The bigger </a:t>
            </a:r>
            <a:r>
              <a:rPr sz="3050" spc="-5" dirty="0">
                <a:latin typeface="Liberation Sans"/>
                <a:cs typeface="Liberation Sans"/>
              </a:rPr>
              <a:t>this difference </a:t>
            </a:r>
            <a:r>
              <a:rPr sz="3050" dirty="0">
                <a:latin typeface="Liberation Sans"/>
                <a:cs typeface="Liberation Sans"/>
              </a:rPr>
              <a:t>is, the more tightly  clustered </a:t>
            </a:r>
            <a:r>
              <a:rPr sz="3050" spc="-5" dirty="0">
                <a:latin typeface="Liberation Sans"/>
                <a:cs typeface="Liberation Sans"/>
              </a:rPr>
              <a:t>the </a:t>
            </a:r>
            <a:r>
              <a:rPr sz="3050" dirty="0">
                <a:latin typeface="Liberation Sans"/>
                <a:cs typeface="Liberation Sans"/>
              </a:rPr>
              <a:t>points </a:t>
            </a:r>
            <a:r>
              <a:rPr sz="3050" spc="-5" dirty="0">
                <a:latin typeface="Liberation Sans"/>
                <a:cs typeface="Liberation Sans"/>
              </a:rPr>
              <a:t>are </a:t>
            </a:r>
            <a:r>
              <a:rPr sz="3050" dirty="0">
                <a:latin typeface="Liberation Sans"/>
                <a:cs typeface="Liberation Sans"/>
              </a:rPr>
              <a:t>around the least-squares  </a:t>
            </a:r>
            <a:r>
              <a:rPr sz="3050" spc="-5" dirty="0">
                <a:latin typeface="Liberation Sans"/>
                <a:cs typeface="Liberation Sans"/>
              </a:rPr>
              <a:t>line </a:t>
            </a:r>
            <a:r>
              <a:rPr sz="3050" dirty="0">
                <a:latin typeface="Liberation Sans"/>
                <a:cs typeface="Liberation Sans"/>
              </a:rPr>
              <a:t>and the stronger the linear relationship is  between </a:t>
            </a:r>
            <a:r>
              <a:rPr sz="3050" spc="-5" dirty="0">
                <a:latin typeface="Liberation Sans"/>
                <a:cs typeface="Liberation Sans"/>
              </a:rPr>
              <a:t>x </a:t>
            </a:r>
            <a:r>
              <a:rPr sz="3050" dirty="0">
                <a:latin typeface="Liberation Sans"/>
                <a:cs typeface="Liberation Sans"/>
              </a:rPr>
              <a:t>and</a:t>
            </a:r>
            <a:r>
              <a:rPr sz="3050" spc="25" dirty="0">
                <a:latin typeface="Liberation Sans"/>
                <a:cs typeface="Liberation Sans"/>
              </a:rPr>
              <a:t> </a:t>
            </a:r>
            <a:r>
              <a:rPr sz="3050" spc="-110" dirty="0">
                <a:latin typeface="Liberation Sans"/>
                <a:cs typeface="Liberation Sans"/>
              </a:rPr>
              <a:t>y.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334" y="2925588"/>
            <a:ext cx="3146175" cy="45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012" y="3565071"/>
            <a:ext cx="6442715" cy="61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689" y="588009"/>
            <a:ext cx="8644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0" algn="l"/>
              </a:tabLst>
            </a:pPr>
            <a:r>
              <a:rPr sz="4000" spc="-10" dirty="0"/>
              <a:t>Goodness-of-fit</a:t>
            </a:r>
            <a:r>
              <a:rPr sz="4000" spc="20" dirty="0"/>
              <a:t> </a:t>
            </a:r>
            <a:r>
              <a:rPr sz="4000" spc="-5" dirty="0"/>
              <a:t>statistic</a:t>
            </a:r>
            <a:r>
              <a:rPr sz="4000" spc="10" dirty="0"/>
              <a:t> </a:t>
            </a:r>
            <a:r>
              <a:rPr sz="4000" dirty="0"/>
              <a:t>–	</a:t>
            </a:r>
            <a:r>
              <a:rPr sz="4000" spc="-10" dirty="0"/>
              <a:t>has</a:t>
            </a:r>
            <a:r>
              <a:rPr sz="4000" spc="-80" dirty="0"/>
              <a:t> </a:t>
            </a:r>
            <a:r>
              <a:rPr sz="4000" spc="-10" dirty="0"/>
              <a:t>units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5469" y="184404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10" y="1723390"/>
            <a:ext cx="208026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Liberation Sans"/>
                <a:cs typeface="Liberation Sans"/>
              </a:rPr>
              <a:t>The</a:t>
            </a:r>
            <a:r>
              <a:rPr sz="2800" spc="-5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quantity: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69" y="4062729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69" y="541274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410" y="3258566"/>
            <a:ext cx="8457565" cy="28803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-5" dirty="0">
                <a:latin typeface="Liberation Sans"/>
                <a:cs typeface="Liberation Sans"/>
              </a:rPr>
              <a:t>has units, namely the squared units of</a:t>
            </a:r>
            <a:r>
              <a:rPr sz="2800" spc="55" dirty="0">
                <a:latin typeface="Liberation Sans"/>
                <a:cs typeface="Liberation Sans"/>
              </a:rPr>
              <a:t> </a:t>
            </a:r>
            <a:r>
              <a:rPr sz="2800" spc="-110" dirty="0">
                <a:latin typeface="Liberation Sans"/>
                <a:cs typeface="Liberation Sans"/>
              </a:rPr>
              <a:t>y.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ct val="93300"/>
              </a:lnSpc>
              <a:spcBef>
                <a:spcPts val="1225"/>
              </a:spcBef>
            </a:pPr>
            <a:r>
              <a:rPr sz="2800" spc="-35" dirty="0">
                <a:latin typeface="Liberation Sans"/>
                <a:cs typeface="Liberation Sans"/>
              </a:rPr>
              <a:t>We </a:t>
            </a:r>
            <a:r>
              <a:rPr sz="2800" spc="-5" dirty="0">
                <a:latin typeface="Liberation Sans"/>
                <a:cs typeface="Liberation Sans"/>
              </a:rPr>
              <a:t>could not use this statistic to compare the  goodness-of-fit of </a:t>
            </a:r>
            <a:r>
              <a:rPr sz="2800" spc="-10" dirty="0">
                <a:latin typeface="Liberation Sans"/>
                <a:cs typeface="Liberation Sans"/>
              </a:rPr>
              <a:t>two </a:t>
            </a:r>
            <a:r>
              <a:rPr sz="2800" spc="-5" dirty="0">
                <a:latin typeface="Liberation Sans"/>
                <a:cs typeface="Liberation Sans"/>
              </a:rPr>
              <a:t>models fit to </a:t>
            </a:r>
            <a:r>
              <a:rPr sz="2800" spc="-10" dirty="0">
                <a:latin typeface="Liberation Sans"/>
                <a:cs typeface="Liberation Sans"/>
              </a:rPr>
              <a:t>different </a:t>
            </a:r>
            <a:r>
              <a:rPr sz="2800" spc="-5" dirty="0">
                <a:latin typeface="Liberation Sans"/>
                <a:cs typeface="Liberation Sans"/>
              </a:rPr>
              <a:t>data sets,  since the units would be</a:t>
            </a:r>
            <a:r>
              <a:rPr sz="2800" spc="35" dirty="0">
                <a:latin typeface="Liberation Sans"/>
                <a:cs typeface="Liberation Sans"/>
              </a:rPr>
              <a:t> </a:t>
            </a:r>
            <a:r>
              <a:rPr sz="2800" spc="-10" dirty="0">
                <a:latin typeface="Liberation Sans"/>
                <a:cs typeface="Liberation Sans"/>
              </a:rPr>
              <a:t>different.</a:t>
            </a:r>
            <a:endParaRPr sz="2800">
              <a:latin typeface="Liberation Sans"/>
              <a:cs typeface="Liberation Sans"/>
            </a:endParaRPr>
          </a:p>
          <a:p>
            <a:pPr marL="12700" marR="116839">
              <a:lnSpc>
                <a:spcPts val="3130"/>
              </a:lnSpc>
              <a:spcBef>
                <a:spcPts val="1295"/>
              </a:spcBef>
            </a:pPr>
            <a:r>
              <a:rPr sz="2800" spc="-165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measure goodness-of-fit on an absolute scale, </a:t>
            </a:r>
            <a:r>
              <a:rPr sz="2800" spc="-10" dirty="0">
                <a:latin typeface="Liberation Sans"/>
                <a:cs typeface="Liberation Sans"/>
              </a:rPr>
              <a:t>we  </a:t>
            </a:r>
            <a:r>
              <a:rPr sz="2800" spc="-5" dirty="0">
                <a:latin typeface="Liberation Sans"/>
                <a:cs typeface="Liberation Sans"/>
              </a:rPr>
              <a:t>use </a:t>
            </a:r>
            <a:r>
              <a:rPr sz="2800" spc="-10" dirty="0">
                <a:latin typeface="Liberation Sans"/>
                <a:cs typeface="Liberation Sans"/>
              </a:rPr>
              <a:t>a different </a:t>
            </a:r>
            <a:r>
              <a:rPr sz="2800" spc="-5" dirty="0">
                <a:latin typeface="Liberation Sans"/>
                <a:cs typeface="Liberation Sans"/>
              </a:rPr>
              <a:t>statistic which is unitless, based </a:t>
            </a:r>
            <a:r>
              <a:rPr sz="2800" dirty="0">
                <a:latin typeface="Liberation Sans"/>
                <a:cs typeface="Liberation Sans"/>
              </a:rPr>
              <a:t>on</a:t>
            </a:r>
            <a:r>
              <a:rPr sz="2800" spc="75" dirty="0">
                <a:latin typeface="Liberation Sans"/>
                <a:cs typeface="Liberation Sans"/>
              </a:rPr>
              <a:t> </a:t>
            </a:r>
            <a:r>
              <a:rPr sz="2800" spc="-80" dirty="0">
                <a:latin typeface="Liberation Sans"/>
                <a:cs typeface="Liberation Sans"/>
              </a:rPr>
              <a:t>r.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6271" y="2349064"/>
            <a:ext cx="6866906" cy="747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524509"/>
            <a:ext cx="831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Coefficient </a:t>
            </a:r>
            <a:r>
              <a:rPr spc="-10" dirty="0"/>
              <a:t>of </a:t>
            </a:r>
            <a:r>
              <a:rPr spc="-5" dirty="0"/>
              <a:t>Determination </a:t>
            </a:r>
            <a:r>
              <a:rPr dirty="0"/>
              <a:t>-</a:t>
            </a:r>
            <a:r>
              <a:rPr spc="-85" dirty="0"/>
              <a:t> </a:t>
            </a:r>
            <a:r>
              <a:rPr spc="-5" dirty="0"/>
              <a:t>Unitless</a:t>
            </a:r>
          </a:p>
        </p:txBody>
      </p:sp>
      <p:sp>
        <p:nvSpPr>
          <p:cNvPr id="3" name="object 3"/>
          <p:cNvSpPr/>
          <p:nvPr/>
        </p:nvSpPr>
        <p:spPr>
          <a:xfrm>
            <a:off x="134499" y="1901613"/>
            <a:ext cx="6730431" cy="485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38" y="2727080"/>
            <a:ext cx="6629661" cy="477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19" y="3591950"/>
            <a:ext cx="5357177" cy="477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8770" y="3637279"/>
            <a:ext cx="4679950" cy="46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411" y="4806632"/>
            <a:ext cx="9386826" cy="3051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2210" y="5490448"/>
            <a:ext cx="4563907" cy="859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22300" y="2330450"/>
            <a:ext cx="8882380" cy="128304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87040" marR="5080" indent="-2720340">
              <a:lnSpc>
                <a:spcPts val="4470"/>
              </a:lnSpc>
              <a:spcBef>
                <a:spcPts val="525"/>
              </a:spcBef>
            </a:pPr>
            <a:r>
              <a:rPr sz="4000" spc="-10" dirty="0"/>
              <a:t>Uncertainties </a:t>
            </a:r>
            <a:r>
              <a:rPr sz="4000"/>
              <a:t>in </a:t>
            </a:r>
            <a:r>
              <a:rPr lang="en-US" sz="4000" spc="-5" dirty="0" smtClean="0"/>
              <a:t>Regression </a:t>
            </a:r>
            <a:r>
              <a:rPr sz="4000" spc="-10" smtClean="0"/>
              <a:t>Coefficients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09" y="242569"/>
            <a:ext cx="8882380" cy="128304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87040" marR="5080" indent="-2720340">
              <a:lnSpc>
                <a:spcPts val="4470"/>
              </a:lnSpc>
              <a:spcBef>
                <a:spcPts val="525"/>
              </a:spcBef>
            </a:pPr>
            <a:r>
              <a:rPr sz="4000" spc="-10" dirty="0"/>
              <a:t>Uncertainties </a:t>
            </a:r>
            <a:r>
              <a:rPr sz="4000" dirty="0"/>
              <a:t>in </a:t>
            </a:r>
            <a:r>
              <a:rPr sz="4000" spc="-5"/>
              <a:t>the </a:t>
            </a:r>
            <a:r>
              <a:rPr lang="en-US" sz="4000" spc="-10" dirty="0" smtClean="0"/>
              <a:t>Regression</a:t>
            </a:r>
            <a:r>
              <a:rPr sz="4000" spc="-10" smtClean="0"/>
              <a:t>  </a:t>
            </a:r>
            <a:r>
              <a:rPr sz="4000" spc="-10" dirty="0"/>
              <a:t>Coefficients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4359" y="185546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510" y="1720850"/>
            <a:ext cx="836930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latin typeface="Liberation Sans"/>
                <a:cs typeface="Liberation Sans"/>
              </a:rPr>
              <a:t>Each </a:t>
            </a:r>
            <a:r>
              <a:rPr sz="3050" spc="5" dirty="0">
                <a:latin typeface="Liberation Sans"/>
                <a:cs typeface="Liberation Sans"/>
              </a:rPr>
              <a:t>time the </a:t>
            </a:r>
            <a:r>
              <a:rPr sz="3050" spc="10" dirty="0">
                <a:latin typeface="Liberation Sans"/>
                <a:cs typeface="Liberation Sans"/>
              </a:rPr>
              <a:t>process </a:t>
            </a:r>
            <a:r>
              <a:rPr sz="3050" spc="5" dirty="0">
                <a:latin typeface="Liberation Sans"/>
                <a:cs typeface="Liberation Sans"/>
              </a:rPr>
              <a:t>is </a:t>
            </a:r>
            <a:r>
              <a:rPr sz="3050" spc="10" dirty="0">
                <a:latin typeface="Liberation Sans"/>
                <a:cs typeface="Liberation Sans"/>
              </a:rPr>
              <a:t>repeated, </a:t>
            </a:r>
            <a:r>
              <a:rPr sz="3050" spc="5" dirty="0">
                <a:latin typeface="Liberation Sans"/>
                <a:cs typeface="Liberation Sans"/>
              </a:rPr>
              <a:t>the </a:t>
            </a:r>
            <a:r>
              <a:rPr sz="3050" spc="10" dirty="0">
                <a:latin typeface="Liberation Sans"/>
                <a:cs typeface="Liberation Sans"/>
              </a:rPr>
              <a:t>values</a:t>
            </a:r>
            <a:r>
              <a:rPr sz="3050" spc="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of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7959" y="2160269"/>
            <a:ext cx="1326515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5" dirty="0">
                <a:latin typeface="Liberation Sans"/>
                <a:cs typeface="Liberation Sans"/>
              </a:rPr>
              <a:t>, will</a:t>
            </a:r>
            <a:r>
              <a:rPr sz="3050" spc="-85" dirty="0">
                <a:latin typeface="Liberation Sans"/>
                <a:cs typeface="Liberation Sans"/>
              </a:rPr>
              <a:t> </a:t>
            </a:r>
            <a:r>
              <a:rPr sz="3050" spc="5" dirty="0">
                <a:latin typeface="Liberation Sans"/>
                <a:cs typeface="Liberation Sans"/>
              </a:rPr>
              <a:t>be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43407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1105" y="3270250"/>
            <a:ext cx="2026285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10" dirty="0">
                <a:latin typeface="Liberation Sans"/>
                <a:cs typeface="Liberation Sans"/>
              </a:rPr>
              <a:t>are</a:t>
            </a:r>
            <a:r>
              <a:rPr sz="3050" spc="-50" dirty="0">
                <a:latin typeface="Liberation Sans"/>
                <a:cs typeface="Liberation Sans"/>
              </a:rPr>
              <a:t> </a:t>
            </a:r>
            <a:r>
              <a:rPr sz="3050" spc="10" dirty="0">
                <a:latin typeface="Liberation Sans"/>
                <a:cs typeface="Liberation Sans"/>
              </a:rPr>
              <a:t>random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510" y="2129027"/>
            <a:ext cx="4291330" cy="213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3050" spc="10" dirty="0">
                <a:latin typeface="Liberation Sans"/>
                <a:cs typeface="Liberation Sans"/>
              </a:rPr>
              <a:t>ε</a:t>
            </a:r>
            <a:r>
              <a:rPr sz="2625" spc="15" baseline="-23809" dirty="0">
                <a:latin typeface="Liberation Sans"/>
                <a:cs typeface="Liberation Sans"/>
              </a:rPr>
              <a:t>i</a:t>
            </a:r>
            <a:r>
              <a:rPr sz="3050" spc="10" dirty="0">
                <a:latin typeface="Liberation Sans"/>
                <a:cs typeface="Liberation Sans"/>
              </a:rPr>
              <a:t>, and </a:t>
            </a:r>
            <a:r>
              <a:rPr sz="3050" spc="5" dirty="0">
                <a:latin typeface="Liberation Sans"/>
                <a:cs typeface="Liberation Sans"/>
              </a:rPr>
              <a:t>thus the values </a:t>
            </a:r>
            <a:r>
              <a:rPr sz="3050" dirty="0">
                <a:latin typeface="Liberation Sans"/>
                <a:cs typeface="Liberation Sans"/>
              </a:rPr>
              <a:t>of  different.</a:t>
            </a:r>
            <a:endParaRPr sz="3050">
              <a:latin typeface="Liberation Sans"/>
              <a:cs typeface="Liberation Sans"/>
            </a:endParaRPr>
          </a:p>
          <a:p>
            <a:pPr marL="12700" marR="1128395">
              <a:lnSpc>
                <a:spcPct val="107400"/>
              </a:lnSpc>
              <a:spcBef>
                <a:spcPts val="880"/>
              </a:spcBef>
            </a:pPr>
            <a:r>
              <a:rPr sz="3050" spc="5" dirty="0">
                <a:latin typeface="Liberation Sans"/>
                <a:cs typeface="Liberation Sans"/>
              </a:rPr>
              <a:t>In other </a:t>
            </a:r>
            <a:r>
              <a:rPr sz="3050" spc="10" dirty="0">
                <a:latin typeface="Liberation Sans"/>
                <a:cs typeface="Liberation Sans"/>
              </a:rPr>
              <a:t>words, </a:t>
            </a:r>
            <a:r>
              <a:rPr sz="3050" spc="30" dirty="0">
                <a:latin typeface="Liberation Sans"/>
                <a:cs typeface="Liberation Sans"/>
              </a:rPr>
              <a:t>ε</a:t>
            </a:r>
            <a:r>
              <a:rPr sz="2625" spc="44" baseline="-23809" dirty="0">
                <a:latin typeface="Liberation Sans"/>
                <a:cs typeface="Liberation Sans"/>
              </a:rPr>
              <a:t>i </a:t>
            </a:r>
            <a:r>
              <a:rPr sz="3050" spc="5" dirty="0">
                <a:latin typeface="Liberation Sans"/>
                <a:cs typeface="Liberation Sans"/>
              </a:rPr>
              <a:t>,  </a:t>
            </a:r>
            <a:r>
              <a:rPr sz="3050" spc="10" dirty="0">
                <a:latin typeface="Liberation Sans"/>
                <a:cs typeface="Liberation Sans"/>
              </a:rPr>
              <a:t>variables.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59" y="454405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510" y="4348988"/>
            <a:ext cx="8327390" cy="190118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30"/>
              </a:spcBef>
            </a:pPr>
            <a:r>
              <a:rPr sz="3050" spc="5" dirty="0">
                <a:latin typeface="Liberation Sans"/>
                <a:cs typeface="Liberation Sans"/>
              </a:rPr>
              <a:t>if the </a:t>
            </a:r>
            <a:r>
              <a:rPr sz="3050" spc="15" dirty="0">
                <a:latin typeface="Liberation Sans"/>
                <a:cs typeface="Liberation Sans"/>
              </a:rPr>
              <a:t>ε</a:t>
            </a:r>
            <a:r>
              <a:rPr sz="2625" spc="22" baseline="-23809" dirty="0">
                <a:latin typeface="Liberation Sans"/>
                <a:cs typeface="Liberation Sans"/>
              </a:rPr>
              <a:t>i </a:t>
            </a:r>
            <a:r>
              <a:rPr sz="3050" spc="5" dirty="0">
                <a:latin typeface="Liberation Sans"/>
                <a:cs typeface="Liberation Sans"/>
              </a:rPr>
              <a:t>tend to </a:t>
            </a:r>
            <a:r>
              <a:rPr sz="3050" spc="10" dirty="0">
                <a:latin typeface="Liberation Sans"/>
                <a:cs typeface="Liberation Sans"/>
              </a:rPr>
              <a:t>be small in magnitude, </a:t>
            </a:r>
            <a:r>
              <a:rPr sz="3050" spc="5" dirty="0">
                <a:latin typeface="Liberation Sans"/>
                <a:cs typeface="Liberation Sans"/>
              </a:rPr>
              <a:t>the points  will </a:t>
            </a:r>
            <a:r>
              <a:rPr sz="3050" spc="10" dirty="0">
                <a:latin typeface="Liberation Sans"/>
                <a:cs typeface="Liberation Sans"/>
              </a:rPr>
              <a:t>be </a:t>
            </a:r>
            <a:r>
              <a:rPr sz="3050" spc="5" dirty="0">
                <a:latin typeface="Liberation Sans"/>
                <a:cs typeface="Liberation Sans"/>
              </a:rPr>
              <a:t>tightly </a:t>
            </a:r>
            <a:r>
              <a:rPr sz="3050" spc="10" dirty="0">
                <a:latin typeface="Liberation Sans"/>
                <a:cs typeface="Liberation Sans"/>
              </a:rPr>
              <a:t>clustered around </a:t>
            </a:r>
            <a:r>
              <a:rPr sz="3050" spc="5" dirty="0">
                <a:latin typeface="Liberation Sans"/>
                <a:cs typeface="Liberation Sans"/>
              </a:rPr>
              <a:t>the line, </a:t>
            </a:r>
            <a:r>
              <a:rPr sz="3050" spc="10" dirty="0">
                <a:latin typeface="Liberation Sans"/>
                <a:cs typeface="Liberation Sans"/>
              </a:rPr>
              <a:t>and </a:t>
            </a:r>
            <a:r>
              <a:rPr sz="3050" spc="5" dirty="0">
                <a:latin typeface="Liberation Sans"/>
                <a:cs typeface="Liberation Sans"/>
              </a:rPr>
              <a:t>the  </a:t>
            </a:r>
            <a:r>
              <a:rPr sz="3050" spc="10" dirty="0">
                <a:latin typeface="Liberation Sans"/>
                <a:cs typeface="Liberation Sans"/>
              </a:rPr>
              <a:t>uncertainty </a:t>
            </a:r>
            <a:r>
              <a:rPr sz="3050" spc="5" dirty="0">
                <a:latin typeface="Liberation Sans"/>
                <a:cs typeface="Liberation Sans"/>
              </a:rPr>
              <a:t>in the </a:t>
            </a:r>
            <a:r>
              <a:rPr sz="3050" spc="10" dirty="0">
                <a:latin typeface="Liberation Sans"/>
                <a:cs typeface="Liberation Sans"/>
              </a:rPr>
              <a:t>least-squares</a:t>
            </a:r>
            <a:r>
              <a:rPr sz="3050" spc="5" dirty="0">
                <a:latin typeface="Liberation Sans"/>
                <a:cs typeface="Liberation Sans"/>
              </a:rPr>
              <a:t> estimates</a:t>
            </a:r>
            <a:endParaRPr sz="3050">
              <a:latin typeface="Liberation Sans"/>
              <a:cs typeface="Liberation Sans"/>
            </a:endParaRPr>
          </a:p>
          <a:p>
            <a:pPr marL="1851660">
              <a:lnSpc>
                <a:spcPts val="3450"/>
              </a:lnSpc>
            </a:pPr>
            <a:r>
              <a:rPr sz="3050" spc="5" dirty="0">
                <a:latin typeface="Liberation Sans"/>
                <a:cs typeface="Liberation Sans"/>
              </a:rPr>
              <a:t>will be </a:t>
            </a:r>
            <a:r>
              <a:rPr sz="3050" spc="10" dirty="0">
                <a:latin typeface="Liberation Sans"/>
                <a:cs typeface="Liberation Sans"/>
              </a:rPr>
              <a:t>small.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40310" y="3275886"/>
            <a:ext cx="1699843" cy="46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5259" y="2159000"/>
            <a:ext cx="1873249" cy="576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330" y="5759450"/>
            <a:ext cx="1800860" cy="576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3161030" marR="5080" indent="-2941320">
              <a:lnSpc>
                <a:spcPts val="3579"/>
              </a:lnSpc>
              <a:spcBef>
                <a:spcPts val="434"/>
              </a:spcBef>
            </a:pPr>
            <a:r>
              <a:rPr sz="3200" spc="-5" dirty="0"/>
              <a:t>The Plot </a:t>
            </a:r>
            <a:r>
              <a:rPr sz="3200" dirty="0"/>
              <a:t>of </a:t>
            </a:r>
            <a:r>
              <a:rPr sz="3200" spc="-5" dirty="0"/>
              <a:t>Residuals </a:t>
            </a:r>
            <a:r>
              <a:rPr sz="3200" dirty="0"/>
              <a:t>versus </a:t>
            </a:r>
            <a:r>
              <a:rPr sz="3200" spc="-5" dirty="0"/>
              <a:t>Fitted </a:t>
            </a:r>
            <a:r>
              <a:rPr sz="3200" spc="-35" dirty="0"/>
              <a:t>Values </a:t>
            </a:r>
            <a:r>
              <a:rPr sz="3200" dirty="0"/>
              <a:t>:  Residual</a:t>
            </a:r>
            <a:r>
              <a:rPr sz="3200" spc="-15" dirty="0"/>
              <a:t> </a:t>
            </a:r>
            <a:r>
              <a:rPr sz="3200" spc="-5" dirty="0"/>
              <a:t>plot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2769" y="23507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150" y="1644141"/>
            <a:ext cx="7778750" cy="13462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512570">
              <a:lnSpc>
                <a:spcPct val="100000"/>
              </a:lnSpc>
              <a:spcBef>
                <a:spcPts val="1045"/>
              </a:spcBef>
            </a:pPr>
            <a:r>
              <a:rPr sz="2400" b="1" spc="20" dirty="0">
                <a:latin typeface="Liberation Sans"/>
                <a:cs typeface="Liberation Sans"/>
              </a:rPr>
              <a:t>Residual </a:t>
            </a:r>
            <a:r>
              <a:rPr sz="2400" b="1" spc="15" dirty="0">
                <a:latin typeface="Liberation Sans"/>
                <a:cs typeface="Liberation Sans"/>
              </a:rPr>
              <a:t>= </a:t>
            </a:r>
            <a:r>
              <a:rPr sz="2400" b="1" spc="20" dirty="0">
                <a:latin typeface="Liberation Sans"/>
                <a:cs typeface="Liberation Sans"/>
              </a:rPr>
              <a:t>Observed </a:t>
            </a:r>
            <a:r>
              <a:rPr sz="2400" b="1" spc="10" dirty="0">
                <a:latin typeface="Liberation Sans"/>
                <a:cs typeface="Liberation Sans"/>
              </a:rPr>
              <a:t>-</a:t>
            </a:r>
            <a:r>
              <a:rPr sz="2400" b="1" spc="-5" dirty="0">
                <a:latin typeface="Liberation Sans"/>
                <a:cs typeface="Liberation Sans"/>
              </a:rPr>
              <a:t> </a:t>
            </a:r>
            <a:r>
              <a:rPr sz="2400" b="1" spc="15" dirty="0">
                <a:latin typeface="Liberation Sans"/>
                <a:cs typeface="Liberation Sans"/>
              </a:rPr>
              <a:t>Predicted(fitted)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2740"/>
              </a:lnSpc>
              <a:spcBef>
                <a:spcPts val="1155"/>
              </a:spcBef>
            </a:pPr>
            <a:r>
              <a:rPr sz="2400" spc="20" dirty="0">
                <a:latin typeface="Liberation Sans"/>
                <a:cs typeface="Liberation Sans"/>
              </a:rPr>
              <a:t>A </a:t>
            </a:r>
            <a:r>
              <a:rPr sz="2400" spc="10" dirty="0">
                <a:latin typeface="Liberation Sans"/>
                <a:cs typeface="Liberation Sans"/>
              </a:rPr>
              <a:t>residual plot </a:t>
            </a:r>
            <a:r>
              <a:rPr sz="2400" dirty="0">
                <a:latin typeface="Liberation Sans"/>
                <a:cs typeface="Liberation Sans"/>
              </a:rPr>
              <a:t>is </a:t>
            </a:r>
            <a:r>
              <a:rPr sz="2400" spc="15" dirty="0">
                <a:latin typeface="Liberation Sans"/>
                <a:cs typeface="Liberation Sans"/>
              </a:rPr>
              <a:t>a graph that shows the </a:t>
            </a:r>
            <a:r>
              <a:rPr sz="2400" spc="10" dirty="0">
                <a:latin typeface="Liberation Sans"/>
                <a:cs typeface="Liberation Sans"/>
              </a:rPr>
              <a:t>residuals </a:t>
            </a:r>
            <a:r>
              <a:rPr sz="2400" spc="15" dirty="0">
                <a:latin typeface="Liberation Sans"/>
                <a:cs typeface="Liberation Sans"/>
              </a:rPr>
              <a:t>on the  </a:t>
            </a:r>
            <a:r>
              <a:rPr sz="2400" spc="10" dirty="0">
                <a:latin typeface="Liberation Sans"/>
                <a:cs typeface="Liberation Sans"/>
              </a:rPr>
              <a:t>vertical axis </a:t>
            </a:r>
            <a:r>
              <a:rPr sz="2400" spc="15" dirty="0">
                <a:latin typeface="Liberation Sans"/>
                <a:cs typeface="Liberation Sans"/>
              </a:rPr>
              <a:t>and the </a:t>
            </a:r>
            <a:r>
              <a:rPr sz="2400" spc="10" dirty="0">
                <a:latin typeface="Liberation Sans"/>
                <a:cs typeface="Liberation Sans"/>
              </a:rPr>
              <a:t>fitted value </a:t>
            </a:r>
            <a:r>
              <a:rPr sz="2400" spc="15" dirty="0">
                <a:latin typeface="Liberation Sans"/>
                <a:cs typeface="Liberation Sans"/>
              </a:rPr>
              <a:t>on the </a:t>
            </a:r>
            <a:r>
              <a:rPr sz="2400" spc="10" dirty="0">
                <a:latin typeface="Liberation Sans"/>
                <a:cs typeface="Liberation Sans"/>
              </a:rPr>
              <a:t>horizontal</a:t>
            </a:r>
            <a:r>
              <a:rPr sz="2400" spc="90" dirty="0">
                <a:latin typeface="Liberation Sans"/>
                <a:cs typeface="Liberation Sans"/>
              </a:rPr>
              <a:t> </a:t>
            </a:r>
            <a:r>
              <a:rPr sz="2400" spc="10" dirty="0">
                <a:latin typeface="Liberation Sans"/>
                <a:cs typeface="Liberation Sans"/>
              </a:rPr>
              <a:t>axis.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69" y="367030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150" y="3566160"/>
            <a:ext cx="8587740" cy="1093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265"/>
              </a:spcBef>
            </a:pPr>
            <a:r>
              <a:rPr sz="2400" spc="10" dirty="0">
                <a:latin typeface="Liberation Sans"/>
                <a:cs typeface="Liberation Sans"/>
              </a:rPr>
              <a:t>If </a:t>
            </a:r>
            <a:r>
              <a:rPr sz="2400" spc="15" dirty="0">
                <a:latin typeface="Liberation Sans"/>
                <a:cs typeface="Liberation Sans"/>
              </a:rPr>
              <a:t>the </a:t>
            </a:r>
            <a:r>
              <a:rPr sz="2400" spc="10" dirty="0">
                <a:latin typeface="Liberation Sans"/>
                <a:cs typeface="Liberation Sans"/>
              </a:rPr>
              <a:t>points </a:t>
            </a:r>
            <a:r>
              <a:rPr sz="2400" spc="5" dirty="0">
                <a:latin typeface="Liberation Sans"/>
                <a:cs typeface="Liberation Sans"/>
              </a:rPr>
              <a:t>in </a:t>
            </a:r>
            <a:r>
              <a:rPr sz="2400" spc="15" dirty="0">
                <a:latin typeface="Liberation Sans"/>
                <a:cs typeface="Liberation Sans"/>
              </a:rPr>
              <a:t>a </a:t>
            </a:r>
            <a:r>
              <a:rPr sz="2400" spc="10" dirty="0">
                <a:latin typeface="Liberation Sans"/>
                <a:cs typeface="Liberation Sans"/>
              </a:rPr>
              <a:t>residual plot </a:t>
            </a:r>
            <a:r>
              <a:rPr sz="2400" spc="15" dirty="0">
                <a:latin typeface="Liberation Sans"/>
                <a:cs typeface="Liberation Sans"/>
              </a:rPr>
              <a:t>are randomly dispersed around  the horizontal </a:t>
            </a:r>
            <a:r>
              <a:rPr sz="2400" spc="10" dirty="0">
                <a:latin typeface="Liberation Sans"/>
                <a:cs typeface="Liberation Sans"/>
              </a:rPr>
              <a:t>axis, </a:t>
            </a:r>
            <a:r>
              <a:rPr sz="2400" spc="15" dirty="0">
                <a:latin typeface="Liberation Sans"/>
                <a:cs typeface="Liberation Sans"/>
              </a:rPr>
              <a:t>a </a:t>
            </a:r>
            <a:r>
              <a:rPr sz="2400" spc="10" dirty="0">
                <a:latin typeface="Liberation Sans"/>
                <a:cs typeface="Liberation Sans"/>
              </a:rPr>
              <a:t>linear </a:t>
            </a:r>
            <a:r>
              <a:rPr sz="2400" spc="15" dirty="0">
                <a:latin typeface="Liberation Sans"/>
                <a:cs typeface="Liberation Sans"/>
              </a:rPr>
              <a:t>regression model </a:t>
            </a:r>
            <a:r>
              <a:rPr sz="2400" spc="5" dirty="0">
                <a:latin typeface="Liberation Sans"/>
                <a:cs typeface="Liberation Sans"/>
              </a:rPr>
              <a:t>is </a:t>
            </a:r>
            <a:r>
              <a:rPr sz="2400" spc="10" dirty="0">
                <a:latin typeface="Liberation Sans"/>
                <a:cs typeface="Liberation Sans"/>
              </a:rPr>
              <a:t>appropriate for  </a:t>
            </a:r>
            <a:r>
              <a:rPr sz="2400" spc="15" dirty="0">
                <a:latin typeface="Liberation Sans"/>
                <a:cs typeface="Liberation Sans"/>
              </a:rPr>
              <a:t>the data; otherwise, a </a:t>
            </a:r>
            <a:r>
              <a:rPr sz="2400" spc="10" dirty="0">
                <a:latin typeface="Liberation Sans"/>
                <a:cs typeface="Liberation Sans"/>
              </a:rPr>
              <a:t>non-linear </a:t>
            </a:r>
            <a:r>
              <a:rPr sz="2400" spc="15" dirty="0">
                <a:latin typeface="Liberation Sans"/>
                <a:cs typeface="Liberation Sans"/>
              </a:rPr>
              <a:t>model </a:t>
            </a:r>
            <a:r>
              <a:rPr sz="2400" spc="5" dirty="0">
                <a:latin typeface="Liberation Sans"/>
                <a:cs typeface="Liberation Sans"/>
              </a:rPr>
              <a:t>is </a:t>
            </a:r>
            <a:r>
              <a:rPr sz="2400" spc="15" dirty="0">
                <a:latin typeface="Liberation Sans"/>
                <a:cs typeface="Liberation Sans"/>
              </a:rPr>
              <a:t>more</a:t>
            </a:r>
            <a:r>
              <a:rPr sz="2400" spc="35" dirty="0">
                <a:latin typeface="Liberation Sans"/>
                <a:cs typeface="Liberation Sans"/>
              </a:rPr>
              <a:t> </a:t>
            </a:r>
            <a:r>
              <a:rPr sz="2400" spc="15" dirty="0">
                <a:latin typeface="Liberation Sans"/>
                <a:cs typeface="Liberation Sans"/>
              </a:rPr>
              <a:t>appropriate.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769" y="5339079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150" y="5234940"/>
            <a:ext cx="7675880" cy="1442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95400"/>
              </a:lnSpc>
              <a:spcBef>
                <a:spcPts val="260"/>
              </a:spcBef>
            </a:pPr>
            <a:r>
              <a:rPr sz="2400" spc="10" dirty="0">
                <a:latin typeface="Liberation Sans"/>
                <a:cs typeface="Liberation Sans"/>
              </a:rPr>
              <a:t>Positive </a:t>
            </a:r>
            <a:r>
              <a:rPr sz="2400" spc="15" dirty="0">
                <a:latin typeface="Liberation Sans"/>
                <a:cs typeface="Liberation Sans"/>
              </a:rPr>
              <a:t>values </a:t>
            </a:r>
            <a:r>
              <a:rPr sz="2400" spc="10" dirty="0">
                <a:latin typeface="Liberation Sans"/>
                <a:cs typeface="Liberation Sans"/>
              </a:rPr>
              <a:t>for </a:t>
            </a:r>
            <a:r>
              <a:rPr sz="2400" spc="15" dirty="0">
                <a:latin typeface="Liberation Sans"/>
                <a:cs typeface="Liberation Sans"/>
              </a:rPr>
              <a:t>the </a:t>
            </a:r>
            <a:r>
              <a:rPr sz="2400" spc="10" dirty="0">
                <a:latin typeface="Liberation Sans"/>
                <a:cs typeface="Liberation Sans"/>
              </a:rPr>
              <a:t>residual (on </a:t>
            </a:r>
            <a:r>
              <a:rPr sz="2400" spc="15" dirty="0">
                <a:latin typeface="Liberation Sans"/>
                <a:cs typeface="Liberation Sans"/>
              </a:rPr>
              <a:t>the y-axis) </a:t>
            </a:r>
            <a:r>
              <a:rPr sz="2400" spc="20" dirty="0">
                <a:latin typeface="Liberation Sans"/>
                <a:cs typeface="Liberation Sans"/>
              </a:rPr>
              <a:t>mean </a:t>
            </a:r>
            <a:r>
              <a:rPr sz="2400" spc="15" dirty="0">
                <a:latin typeface="Liberation Sans"/>
                <a:cs typeface="Liberation Sans"/>
              </a:rPr>
              <a:t>the  </a:t>
            </a:r>
            <a:r>
              <a:rPr sz="2400" spc="10" dirty="0">
                <a:latin typeface="Liberation Sans"/>
                <a:cs typeface="Liberation Sans"/>
              </a:rPr>
              <a:t>prediction </a:t>
            </a:r>
            <a:r>
              <a:rPr sz="2400" spc="15" dirty="0">
                <a:latin typeface="Liberation Sans"/>
                <a:cs typeface="Liberation Sans"/>
              </a:rPr>
              <a:t>was too </a:t>
            </a:r>
            <a:r>
              <a:rPr sz="2400" spc="-25" dirty="0">
                <a:latin typeface="Liberation Sans"/>
                <a:cs typeface="Liberation Sans"/>
              </a:rPr>
              <a:t>low, </a:t>
            </a:r>
            <a:r>
              <a:rPr sz="2400" spc="20" dirty="0">
                <a:latin typeface="Liberation Sans"/>
                <a:cs typeface="Liberation Sans"/>
              </a:rPr>
              <a:t>and </a:t>
            </a:r>
            <a:r>
              <a:rPr sz="2400" spc="10" dirty="0">
                <a:latin typeface="Liberation Sans"/>
                <a:cs typeface="Liberation Sans"/>
              </a:rPr>
              <a:t>negative values </a:t>
            </a:r>
            <a:r>
              <a:rPr sz="2400" spc="20" dirty="0">
                <a:latin typeface="Liberation Sans"/>
                <a:cs typeface="Liberation Sans"/>
              </a:rPr>
              <a:t>mean </a:t>
            </a:r>
            <a:r>
              <a:rPr sz="2400" spc="15" dirty="0">
                <a:latin typeface="Liberation Sans"/>
                <a:cs typeface="Liberation Sans"/>
              </a:rPr>
              <a:t>the  </a:t>
            </a:r>
            <a:r>
              <a:rPr sz="2400" spc="10" dirty="0">
                <a:latin typeface="Liberation Sans"/>
                <a:cs typeface="Liberation Sans"/>
              </a:rPr>
              <a:t>prediction </a:t>
            </a:r>
            <a:r>
              <a:rPr sz="2400" spc="15" dirty="0">
                <a:latin typeface="Liberation Sans"/>
                <a:cs typeface="Liberation Sans"/>
              </a:rPr>
              <a:t>was too </a:t>
            </a:r>
            <a:r>
              <a:rPr sz="2400" spc="10" dirty="0">
                <a:latin typeface="Liberation Sans"/>
                <a:cs typeface="Liberation Sans"/>
              </a:rPr>
              <a:t>high; </a:t>
            </a:r>
            <a:r>
              <a:rPr sz="2400" spc="15" dirty="0">
                <a:latin typeface="Liberation Sans"/>
                <a:cs typeface="Liberation Sans"/>
              </a:rPr>
              <a:t>0 means the guess was </a:t>
            </a:r>
            <a:r>
              <a:rPr sz="2400" spc="10" dirty="0">
                <a:latin typeface="Liberation Sans"/>
                <a:cs typeface="Liberation Sans"/>
              </a:rPr>
              <a:t>exactly  </a:t>
            </a:r>
            <a:r>
              <a:rPr sz="2400" spc="15" dirty="0">
                <a:latin typeface="Liberation Sans"/>
                <a:cs typeface="Liberation Sans"/>
              </a:rPr>
              <a:t>correct.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3161030" marR="5080" indent="-2941320">
              <a:lnSpc>
                <a:spcPts val="3579"/>
              </a:lnSpc>
              <a:spcBef>
                <a:spcPts val="434"/>
              </a:spcBef>
            </a:pPr>
            <a:r>
              <a:rPr sz="3200" spc="-5" dirty="0"/>
              <a:t>The Plot </a:t>
            </a:r>
            <a:r>
              <a:rPr sz="3200" dirty="0"/>
              <a:t>of </a:t>
            </a:r>
            <a:r>
              <a:rPr sz="3200" spc="-5" dirty="0"/>
              <a:t>Residuals </a:t>
            </a:r>
            <a:r>
              <a:rPr sz="3200" dirty="0"/>
              <a:t>versus </a:t>
            </a:r>
            <a:r>
              <a:rPr sz="3200" spc="-5" dirty="0"/>
              <a:t>Fitted </a:t>
            </a:r>
            <a:r>
              <a:rPr sz="3200" spc="-35" dirty="0"/>
              <a:t>Values </a:t>
            </a:r>
            <a:r>
              <a:rPr sz="3200" dirty="0"/>
              <a:t>:  Residual</a:t>
            </a:r>
            <a:r>
              <a:rPr sz="3200" spc="-15" dirty="0"/>
              <a:t> </a:t>
            </a:r>
            <a:r>
              <a:rPr sz="3200" spc="-5" dirty="0"/>
              <a:t>plot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86740" y="184785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570094"/>
            <a:ext cx="8595360" cy="278447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800" spc="10" dirty="0">
                <a:latin typeface="Liberation Sans"/>
                <a:cs typeface="Liberation Sans"/>
              </a:rPr>
              <a:t>By mathematical</a:t>
            </a:r>
            <a:r>
              <a:rPr sz="2800" spc="5" dirty="0">
                <a:latin typeface="Liberation Sans"/>
                <a:cs typeface="Liberation Sans"/>
              </a:rPr>
              <a:t> necessity:</a:t>
            </a:r>
            <a:endParaRPr sz="2800">
              <a:latin typeface="Liberation Sans"/>
              <a:cs typeface="Liberation Sans"/>
            </a:endParaRPr>
          </a:p>
          <a:p>
            <a:pPr marL="393700" indent="-285750">
              <a:lnSpc>
                <a:spcPct val="100000"/>
              </a:lnSpc>
              <a:spcBef>
                <a:spcPts val="1090"/>
              </a:spcBef>
              <a:buSzPct val="75510"/>
              <a:buFont typeface="Trebuchet MS"/>
              <a:buChar char="–"/>
              <a:tabLst>
                <a:tab pos="393065" algn="l"/>
                <a:tab pos="393700" algn="l"/>
              </a:tabLst>
            </a:pPr>
            <a:r>
              <a:rPr sz="2450" spc="5" dirty="0">
                <a:latin typeface="Liberation Sans"/>
                <a:cs typeface="Liberation Sans"/>
              </a:rPr>
              <a:t>The residuals have </a:t>
            </a:r>
            <a:r>
              <a:rPr sz="2450" spc="10" dirty="0">
                <a:latin typeface="Liberation Sans"/>
                <a:cs typeface="Liberation Sans"/>
              </a:rPr>
              <a:t>mean </a:t>
            </a:r>
            <a:r>
              <a:rPr sz="2450" spc="5" dirty="0">
                <a:latin typeface="Liberation Sans"/>
                <a:cs typeface="Liberation Sans"/>
              </a:rPr>
              <a:t>0,</a:t>
            </a:r>
            <a:r>
              <a:rPr sz="2450" spc="-15" dirty="0">
                <a:latin typeface="Liberation Sans"/>
                <a:cs typeface="Liberation Sans"/>
              </a:rPr>
              <a:t> </a:t>
            </a:r>
            <a:r>
              <a:rPr sz="2450" spc="10" dirty="0">
                <a:latin typeface="Liberation Sans"/>
                <a:cs typeface="Liberation Sans"/>
              </a:rPr>
              <a:t>and</a:t>
            </a:r>
            <a:endParaRPr sz="2450">
              <a:latin typeface="Liberation Sans"/>
              <a:cs typeface="Liberation Sans"/>
            </a:endParaRPr>
          </a:p>
          <a:p>
            <a:pPr marL="393700" marR="5080" indent="-285750">
              <a:lnSpc>
                <a:spcPts val="2770"/>
              </a:lnSpc>
              <a:spcBef>
                <a:spcPts val="1065"/>
              </a:spcBef>
              <a:buSzPct val="75510"/>
              <a:buFont typeface="Trebuchet MS"/>
              <a:buChar char="–"/>
              <a:tabLst>
                <a:tab pos="393065" algn="l"/>
                <a:tab pos="393700" algn="l"/>
              </a:tabLst>
            </a:pPr>
            <a:r>
              <a:rPr sz="2450" spc="5" dirty="0">
                <a:latin typeface="Liberation Sans"/>
                <a:cs typeface="Liberation Sans"/>
              </a:rPr>
              <a:t>The correlation between the residuals </a:t>
            </a:r>
            <a:r>
              <a:rPr sz="2450" spc="10" dirty="0">
                <a:latin typeface="Liberation Sans"/>
                <a:cs typeface="Liberation Sans"/>
              </a:rPr>
              <a:t>and </a:t>
            </a:r>
            <a:r>
              <a:rPr sz="2450" dirty="0">
                <a:latin typeface="Liberation Sans"/>
                <a:cs typeface="Liberation Sans"/>
              </a:rPr>
              <a:t>fitted </a:t>
            </a:r>
            <a:r>
              <a:rPr sz="2450" spc="5" dirty="0">
                <a:latin typeface="Liberation Sans"/>
                <a:cs typeface="Liberation Sans"/>
              </a:rPr>
              <a:t>values </a:t>
            </a:r>
            <a:r>
              <a:rPr sz="2450" dirty="0">
                <a:latin typeface="Liberation Sans"/>
                <a:cs typeface="Liberation Sans"/>
              </a:rPr>
              <a:t>is </a:t>
            </a:r>
            <a:r>
              <a:rPr sz="2450" spc="10" dirty="0">
                <a:latin typeface="Liberation Sans"/>
                <a:cs typeface="Liberation Sans"/>
              </a:rPr>
              <a:t>0  as</a:t>
            </a:r>
            <a:r>
              <a:rPr sz="2450" spc="-15" dirty="0">
                <a:latin typeface="Liberation Sans"/>
                <a:cs typeface="Liberation Sans"/>
              </a:rPr>
              <a:t> </a:t>
            </a:r>
            <a:r>
              <a:rPr sz="2450" spc="5" dirty="0">
                <a:latin typeface="Liberation Sans"/>
                <a:cs typeface="Liberation Sans"/>
              </a:rPr>
              <a:t>well.</a:t>
            </a:r>
            <a:endParaRPr sz="2450">
              <a:latin typeface="Liberation Sans"/>
              <a:cs typeface="Liberation Sans"/>
            </a:endParaRPr>
          </a:p>
          <a:p>
            <a:pPr marL="393700" marR="737235" indent="-285750">
              <a:lnSpc>
                <a:spcPts val="2780"/>
              </a:lnSpc>
              <a:spcBef>
                <a:spcPts val="990"/>
              </a:spcBef>
              <a:buSzPct val="75510"/>
              <a:buFont typeface="Trebuchet MS"/>
              <a:buChar char="–"/>
              <a:tabLst>
                <a:tab pos="393065" algn="l"/>
                <a:tab pos="393700" algn="l"/>
              </a:tabLst>
            </a:pPr>
            <a:r>
              <a:rPr sz="2450" spc="5" dirty="0">
                <a:latin typeface="Liberation Sans"/>
                <a:cs typeface="Liberation Sans"/>
              </a:rPr>
              <a:t>The least-squares line </a:t>
            </a:r>
            <a:r>
              <a:rPr sz="2450" dirty="0">
                <a:latin typeface="Liberation Sans"/>
                <a:cs typeface="Liberation Sans"/>
              </a:rPr>
              <a:t>is </a:t>
            </a:r>
            <a:r>
              <a:rPr sz="2450" spc="5" dirty="0">
                <a:latin typeface="Liberation Sans"/>
                <a:cs typeface="Liberation Sans"/>
              </a:rPr>
              <a:t>therefore horizontal, passing  through </a:t>
            </a:r>
            <a:r>
              <a:rPr sz="2450" spc="10" dirty="0">
                <a:latin typeface="Liberation Sans"/>
                <a:cs typeface="Liberation Sans"/>
              </a:rPr>
              <a:t>0 on </a:t>
            </a:r>
            <a:r>
              <a:rPr sz="2450" spc="5" dirty="0">
                <a:latin typeface="Liberation Sans"/>
                <a:cs typeface="Liberation Sans"/>
              </a:rPr>
              <a:t>the vertical</a:t>
            </a:r>
            <a:r>
              <a:rPr sz="2450" spc="-15" dirty="0">
                <a:latin typeface="Liberation Sans"/>
                <a:cs typeface="Liberation Sans"/>
              </a:rPr>
              <a:t> </a:t>
            </a:r>
            <a:r>
              <a:rPr sz="2450" spc="5" dirty="0">
                <a:latin typeface="Liberation Sans"/>
                <a:cs typeface="Liberation Sans"/>
              </a:rPr>
              <a:t>axis.</a:t>
            </a:r>
            <a:endParaRPr sz="24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669" y="554990"/>
            <a:ext cx="722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9264" algn="l"/>
              </a:tabLst>
            </a:pPr>
            <a:r>
              <a:rPr sz="4400" spc="-75" dirty="0"/>
              <a:t>Types	</a:t>
            </a:r>
            <a:r>
              <a:rPr sz="4400" spc="-5" dirty="0"/>
              <a:t>of Bivariate</a:t>
            </a:r>
            <a:r>
              <a:rPr sz="4400" spc="-260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1530" y="1639569"/>
            <a:ext cx="8589645" cy="23450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340"/>
              </a:spcBef>
              <a:buAutoNum type="arabicPeriod"/>
              <a:tabLst>
                <a:tab pos="346075" algn="l"/>
              </a:tabLst>
            </a:pPr>
            <a:r>
              <a:rPr sz="2350" b="1" spc="5" dirty="0">
                <a:latin typeface="Liberation Sans"/>
                <a:cs typeface="Liberation Sans"/>
              </a:rPr>
              <a:t>Scatter plots : </a:t>
            </a:r>
            <a:r>
              <a:rPr sz="2350" spc="5" dirty="0">
                <a:latin typeface="Liberation Sans"/>
                <a:cs typeface="Liberation Sans"/>
              </a:rPr>
              <a:t>gives you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visual idea of the </a:t>
            </a:r>
            <a:r>
              <a:rPr sz="2350" dirty="0">
                <a:latin typeface="Liberation Sans"/>
                <a:cs typeface="Liberation Sans"/>
              </a:rPr>
              <a:t>pattern that </a:t>
            </a:r>
            <a:r>
              <a:rPr sz="2350" spc="5" dirty="0">
                <a:latin typeface="Liberation Sans"/>
                <a:cs typeface="Liberation Sans"/>
              </a:rPr>
              <a:t>your  variables</a:t>
            </a:r>
            <a:r>
              <a:rPr sz="2350" dirty="0">
                <a:latin typeface="Liberation Sans"/>
                <a:cs typeface="Liberation Sans"/>
              </a:rPr>
              <a:t> </a:t>
            </a:r>
            <a:r>
              <a:rPr sz="2350" spc="-15" dirty="0">
                <a:latin typeface="Liberation Sans"/>
                <a:cs typeface="Liberation Sans"/>
              </a:rPr>
              <a:t>follow.</a:t>
            </a:r>
            <a:endParaRPr sz="2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rabicPeriod"/>
            </a:pPr>
            <a:endParaRPr sz="2600">
              <a:latin typeface="Times New Roman"/>
              <a:cs typeface="Times New Roman"/>
            </a:endParaRPr>
          </a:p>
          <a:p>
            <a:pPr marL="12700" marR="26670">
              <a:lnSpc>
                <a:spcPct val="94500"/>
              </a:lnSpc>
              <a:spcBef>
                <a:spcPts val="1714"/>
              </a:spcBef>
              <a:buAutoNum type="arabicPeriod"/>
              <a:tabLst>
                <a:tab pos="346075" algn="l"/>
              </a:tabLst>
            </a:pPr>
            <a:r>
              <a:rPr sz="2350" b="1" spc="5" dirty="0">
                <a:latin typeface="Liberation Sans"/>
                <a:cs typeface="Liberation Sans"/>
              </a:rPr>
              <a:t>Correlation Coefficients : </a:t>
            </a:r>
            <a:r>
              <a:rPr sz="2350" spc="5" dirty="0">
                <a:latin typeface="Liberation Sans"/>
                <a:cs typeface="Liberation Sans"/>
              </a:rPr>
              <a:t>This </a:t>
            </a:r>
            <a:r>
              <a:rPr sz="2350" dirty="0">
                <a:latin typeface="Liberation Sans"/>
                <a:cs typeface="Liberation Sans"/>
              </a:rPr>
              <a:t>coefficient </a:t>
            </a:r>
            <a:r>
              <a:rPr sz="2350" spc="5" dirty="0">
                <a:latin typeface="Liberation Sans"/>
                <a:cs typeface="Liberation Sans"/>
              </a:rPr>
              <a:t>tells you if </a:t>
            </a:r>
            <a:r>
              <a:rPr sz="2350" dirty="0">
                <a:latin typeface="Liberation Sans"/>
                <a:cs typeface="Liberation Sans"/>
              </a:rPr>
              <a:t>the  </a:t>
            </a:r>
            <a:r>
              <a:rPr sz="2350" spc="5" dirty="0">
                <a:latin typeface="Liberation Sans"/>
                <a:cs typeface="Liberation Sans"/>
              </a:rPr>
              <a:t>variables are related. Refers to the extent to which two variables  have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linear relationship with each</a:t>
            </a:r>
            <a:r>
              <a:rPr sz="2350" spc="-35" dirty="0">
                <a:latin typeface="Liberation Sans"/>
                <a:cs typeface="Liberation Sans"/>
              </a:rPr>
              <a:t> </a:t>
            </a:r>
            <a:r>
              <a:rPr sz="2350" spc="-20" dirty="0">
                <a:latin typeface="Liberation Sans"/>
                <a:cs typeface="Liberation Sans"/>
              </a:rPr>
              <a:t>other.</a:t>
            </a:r>
            <a:endParaRPr sz="2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579247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626364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4540250"/>
            <a:ext cx="8569325" cy="23450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275"/>
              </a:spcBef>
            </a:pPr>
            <a:r>
              <a:rPr sz="2350" b="1" spc="5" dirty="0">
                <a:latin typeface="Liberation Sans"/>
                <a:cs typeface="Liberation Sans"/>
              </a:rPr>
              <a:t>3. Regression Analysis : </a:t>
            </a:r>
            <a:r>
              <a:rPr sz="2350" spc="5" dirty="0">
                <a:latin typeface="Liberation Sans"/>
                <a:cs typeface="Liberation Sans"/>
              </a:rPr>
              <a:t>Regression analysis helps provide an  equation </a:t>
            </a:r>
            <a:r>
              <a:rPr sz="2350" dirty="0">
                <a:latin typeface="Liberation Sans"/>
                <a:cs typeface="Liberation Sans"/>
              </a:rPr>
              <a:t>for </a:t>
            </a:r>
            <a:r>
              <a:rPr sz="2350" spc="5" dirty="0">
                <a:latin typeface="Liberation Sans"/>
                <a:cs typeface="Liberation Sans"/>
              </a:rPr>
              <a:t>the curve or line </a:t>
            </a:r>
            <a:r>
              <a:rPr sz="2350" dirty="0">
                <a:latin typeface="Liberation Sans"/>
                <a:cs typeface="Liberation Sans"/>
              </a:rPr>
              <a:t>that </a:t>
            </a:r>
            <a:r>
              <a:rPr sz="2350" spc="5" dirty="0">
                <a:latin typeface="Liberation Sans"/>
                <a:cs typeface="Liberation Sans"/>
              </a:rPr>
              <a:t>depicts pattern </a:t>
            </a:r>
            <a:r>
              <a:rPr sz="2350" dirty="0">
                <a:latin typeface="Liberation Sans"/>
                <a:cs typeface="Liberation Sans"/>
              </a:rPr>
              <a:t>that </a:t>
            </a:r>
            <a:r>
              <a:rPr sz="2350" spc="5" dirty="0">
                <a:latin typeface="Liberation Sans"/>
                <a:cs typeface="Liberation Sans"/>
              </a:rPr>
              <a:t>your  variables</a:t>
            </a:r>
            <a:r>
              <a:rPr sz="2350" dirty="0">
                <a:latin typeface="Liberation Sans"/>
                <a:cs typeface="Liberation Sans"/>
              </a:rPr>
              <a:t> </a:t>
            </a:r>
            <a:r>
              <a:rPr sz="2350" spc="-15" dirty="0">
                <a:latin typeface="Liberation Sans"/>
                <a:cs typeface="Liberation Sans"/>
              </a:rPr>
              <a:t>follow.</a:t>
            </a:r>
            <a:endParaRPr sz="2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dirty="0">
                <a:latin typeface="Liberation Sans"/>
                <a:cs typeface="Liberation Sans"/>
              </a:rPr>
              <a:t>It </a:t>
            </a:r>
            <a:r>
              <a:rPr sz="2350" spc="5" dirty="0">
                <a:latin typeface="Liberation Sans"/>
                <a:cs typeface="Liberation Sans"/>
              </a:rPr>
              <a:t>can also give you the correlation</a:t>
            </a:r>
            <a:r>
              <a:rPr sz="2350" spc="-35" dirty="0">
                <a:latin typeface="Liberation Sans"/>
                <a:cs typeface="Liberation Sans"/>
              </a:rPr>
              <a:t> </a:t>
            </a:r>
            <a:r>
              <a:rPr sz="2350" dirty="0">
                <a:latin typeface="Liberation Sans"/>
                <a:cs typeface="Liberation Sans"/>
              </a:rPr>
              <a:t>coefficient.</a:t>
            </a:r>
            <a:endParaRPr sz="2350">
              <a:latin typeface="Liberation Sans"/>
              <a:cs typeface="Liberation Sans"/>
            </a:endParaRPr>
          </a:p>
          <a:p>
            <a:pPr marL="12700" marR="207010">
              <a:lnSpc>
                <a:spcPts val="2660"/>
              </a:lnSpc>
              <a:spcBef>
                <a:spcPts val="1120"/>
              </a:spcBef>
            </a:pPr>
            <a:r>
              <a:rPr sz="2350" dirty="0">
                <a:latin typeface="Liberation Sans"/>
                <a:cs typeface="Liberation Sans"/>
              </a:rPr>
              <a:t>It is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dirty="0">
                <a:latin typeface="Liberation Sans"/>
                <a:cs typeface="Liberation Sans"/>
              </a:rPr>
              <a:t>statistical </a:t>
            </a:r>
            <a:r>
              <a:rPr sz="2350" spc="5" dirty="0">
                <a:latin typeface="Liberation Sans"/>
                <a:cs typeface="Liberation Sans"/>
              </a:rPr>
              <a:t>process for estimating the relationships among  variables.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419" y="554990"/>
            <a:ext cx="7162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Transforming </a:t>
            </a:r>
            <a:r>
              <a:rPr sz="4400" spc="-5" dirty="0"/>
              <a:t>the</a:t>
            </a:r>
            <a:r>
              <a:rPr sz="4400" spc="-65" dirty="0"/>
              <a:t> </a:t>
            </a:r>
            <a:r>
              <a:rPr sz="4400" spc="-5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5630" y="185801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630" y="292226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630" y="487680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4810" marR="247015">
              <a:lnSpc>
                <a:spcPts val="3500"/>
              </a:lnSpc>
              <a:spcBef>
                <a:spcPts val="409"/>
              </a:spcBef>
            </a:pPr>
            <a:r>
              <a:rPr sz="3100" spc="5" dirty="0"/>
              <a:t>Fixes violations of assumptions and allow the  linear model </a:t>
            </a:r>
            <a:r>
              <a:rPr sz="3100" dirty="0"/>
              <a:t>to </a:t>
            </a:r>
            <a:r>
              <a:rPr sz="3100" spc="5" dirty="0"/>
              <a:t>be used.</a:t>
            </a:r>
            <a:endParaRPr sz="3100"/>
          </a:p>
          <a:p>
            <a:pPr marL="384810" marR="159385">
              <a:lnSpc>
                <a:spcPct val="94200"/>
              </a:lnSpc>
              <a:spcBef>
                <a:spcPts val="1295"/>
              </a:spcBef>
            </a:pPr>
            <a:r>
              <a:rPr sz="3100" spc="5" dirty="0"/>
              <a:t>Replacing a variable with a </a:t>
            </a:r>
            <a:r>
              <a:rPr sz="3100" dirty="0"/>
              <a:t>function </a:t>
            </a:r>
            <a:r>
              <a:rPr sz="3100" spc="5" dirty="0"/>
              <a:t>of </a:t>
            </a:r>
            <a:r>
              <a:rPr sz="3100" dirty="0"/>
              <a:t>itself </a:t>
            </a:r>
            <a:r>
              <a:rPr sz="3100" spc="-5" dirty="0"/>
              <a:t>is  </a:t>
            </a:r>
            <a:r>
              <a:rPr sz="3100" spc="5" dirty="0"/>
              <a:t>called transforming the variable. </a:t>
            </a:r>
            <a:r>
              <a:rPr sz="3100" spc="-15" dirty="0"/>
              <a:t>Specifically,  </a:t>
            </a:r>
            <a:r>
              <a:rPr sz="3100" spc="5" dirty="0"/>
              <a:t>raising a variable </a:t>
            </a:r>
            <a:r>
              <a:rPr sz="3100" dirty="0"/>
              <a:t>to </a:t>
            </a:r>
            <a:r>
              <a:rPr sz="3100" spc="5" dirty="0"/>
              <a:t>a power is called a power  transformation.</a:t>
            </a:r>
            <a:endParaRPr sz="3100"/>
          </a:p>
          <a:p>
            <a:pPr marL="384810" marR="5080">
              <a:lnSpc>
                <a:spcPct val="94200"/>
              </a:lnSpc>
              <a:spcBef>
                <a:spcPts val="1375"/>
              </a:spcBef>
            </a:pPr>
            <a:r>
              <a:rPr sz="3100" spc="-55" dirty="0"/>
              <a:t>Taking </a:t>
            </a:r>
            <a:r>
              <a:rPr sz="3100" dirty="0"/>
              <a:t>the </a:t>
            </a:r>
            <a:r>
              <a:rPr sz="3100" spc="5" dirty="0"/>
              <a:t>logarithm </a:t>
            </a:r>
            <a:r>
              <a:rPr sz="3100" spc="10" dirty="0"/>
              <a:t>of </a:t>
            </a:r>
            <a:r>
              <a:rPr sz="3100" spc="5" dirty="0"/>
              <a:t>a variable </a:t>
            </a:r>
            <a:r>
              <a:rPr sz="3100" dirty="0"/>
              <a:t>is also  </a:t>
            </a:r>
            <a:r>
              <a:rPr sz="3100" spc="5" dirty="0"/>
              <a:t>considered </a:t>
            </a:r>
            <a:r>
              <a:rPr sz="3100" dirty="0"/>
              <a:t>to </a:t>
            </a:r>
            <a:r>
              <a:rPr sz="3100" spc="5" dirty="0"/>
              <a:t>be a power transformation, even  though </a:t>
            </a:r>
            <a:r>
              <a:rPr sz="3100" dirty="0"/>
              <a:t>the </a:t>
            </a:r>
            <a:r>
              <a:rPr sz="3100" spc="5" dirty="0"/>
              <a:t>logarithm is not a </a:t>
            </a:r>
            <a:r>
              <a:rPr sz="3100" spc="-25" dirty="0"/>
              <a:t>power.</a:t>
            </a:r>
            <a:endParaRPr sz="3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90" y="554990"/>
            <a:ext cx="2259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</a:t>
            </a:r>
            <a:r>
              <a:rPr sz="4400" spc="-5" dirty="0"/>
              <a:t>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0390" y="18440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90" y="446405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498855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551307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819" y="1603247"/>
            <a:ext cx="8656320" cy="42189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600" spc="10" dirty="0">
                <a:latin typeface="Liberation Sans"/>
                <a:cs typeface="Liberation Sans"/>
              </a:rPr>
              <a:t>Compute the least-squares </a:t>
            </a:r>
            <a:r>
              <a:rPr sz="2600" spc="5" dirty="0">
                <a:latin typeface="Liberation Sans"/>
                <a:cs typeface="Liberation Sans"/>
              </a:rPr>
              <a:t>line for</a:t>
            </a:r>
            <a:r>
              <a:rPr sz="2600" spc="20" dirty="0">
                <a:latin typeface="Liberation Sans"/>
                <a:cs typeface="Liberation Sans"/>
              </a:rPr>
              <a:t> </a:t>
            </a:r>
            <a:r>
              <a:rPr sz="2600" spc="5" dirty="0">
                <a:latin typeface="Liberation Sans"/>
                <a:cs typeface="Liberation Sans"/>
              </a:rPr>
              <a:t>predicting:</a:t>
            </a:r>
            <a:endParaRPr sz="2600">
              <a:latin typeface="Liberation Sans"/>
              <a:cs typeface="Liberation Sans"/>
            </a:endParaRPr>
          </a:p>
          <a:p>
            <a:pPr marL="401320" indent="-388620">
              <a:lnSpc>
                <a:spcPct val="100000"/>
              </a:lnSpc>
              <a:spcBef>
                <a:spcPts val="1010"/>
              </a:spcBef>
              <a:buAutoNum type="arabicParenR"/>
              <a:tabLst>
                <a:tab pos="401955" algn="l"/>
              </a:tabLst>
            </a:pPr>
            <a:r>
              <a:rPr sz="2600" spc="10" dirty="0">
                <a:latin typeface="Liberation Sans"/>
                <a:cs typeface="Liberation Sans"/>
              </a:rPr>
              <a:t>x vs.</a:t>
            </a:r>
            <a:r>
              <a:rPr sz="2600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y</a:t>
            </a:r>
            <a:endParaRPr sz="2600">
              <a:latin typeface="Liberation Sans"/>
              <a:cs typeface="Liberation Sans"/>
            </a:endParaRPr>
          </a:p>
          <a:p>
            <a:pPr marL="401320" indent="-388620">
              <a:lnSpc>
                <a:spcPct val="100000"/>
              </a:lnSpc>
              <a:spcBef>
                <a:spcPts val="1000"/>
              </a:spcBef>
              <a:buAutoNum type="arabicParenR"/>
              <a:tabLst>
                <a:tab pos="401955" algn="l"/>
              </a:tabLst>
            </a:pPr>
            <a:r>
              <a:rPr sz="2600" spc="5" dirty="0">
                <a:latin typeface="Liberation Sans"/>
                <a:cs typeface="Liberation Sans"/>
              </a:rPr>
              <a:t>ln </a:t>
            </a:r>
            <a:r>
              <a:rPr sz="2600" spc="10" dirty="0">
                <a:latin typeface="Liberation Sans"/>
                <a:cs typeface="Liberation Sans"/>
              </a:rPr>
              <a:t>x vs.</a:t>
            </a:r>
            <a:r>
              <a:rPr sz="2600" spc="-70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y</a:t>
            </a:r>
            <a:endParaRPr sz="2600">
              <a:latin typeface="Liberation Sans"/>
              <a:cs typeface="Liberation Sans"/>
            </a:endParaRPr>
          </a:p>
          <a:p>
            <a:pPr marL="401320" indent="-388620">
              <a:lnSpc>
                <a:spcPct val="100000"/>
              </a:lnSpc>
              <a:spcBef>
                <a:spcPts val="1010"/>
              </a:spcBef>
              <a:buAutoNum type="arabicParenR"/>
              <a:tabLst>
                <a:tab pos="401955" algn="l"/>
              </a:tabLst>
            </a:pPr>
            <a:r>
              <a:rPr sz="2600" spc="10" dirty="0">
                <a:latin typeface="Liberation Sans"/>
                <a:cs typeface="Liberation Sans"/>
              </a:rPr>
              <a:t>x vs. </a:t>
            </a:r>
            <a:r>
              <a:rPr sz="2600" spc="5" dirty="0">
                <a:latin typeface="Liberation Sans"/>
                <a:cs typeface="Liberation Sans"/>
              </a:rPr>
              <a:t>ln</a:t>
            </a:r>
            <a:r>
              <a:rPr sz="2600" spc="-80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y</a:t>
            </a:r>
            <a:endParaRPr sz="2600">
              <a:latin typeface="Liberation Sans"/>
              <a:cs typeface="Liberation Sans"/>
            </a:endParaRPr>
          </a:p>
          <a:p>
            <a:pPr marL="401320" indent="-388620">
              <a:lnSpc>
                <a:spcPct val="100000"/>
              </a:lnSpc>
              <a:spcBef>
                <a:spcPts val="1010"/>
              </a:spcBef>
              <a:buAutoNum type="arabicParenR"/>
              <a:tabLst>
                <a:tab pos="401955" algn="l"/>
              </a:tabLst>
            </a:pPr>
            <a:r>
              <a:rPr sz="2600" spc="10" dirty="0">
                <a:latin typeface="Liberation Sans"/>
                <a:cs typeface="Liberation Sans"/>
              </a:rPr>
              <a:t>x vs.</a:t>
            </a:r>
            <a:r>
              <a:rPr sz="2600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sqrt(y)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00" spc="10" dirty="0">
                <a:latin typeface="Liberation Sans"/>
                <a:cs typeface="Liberation Sans"/>
              </a:rPr>
              <a:t>Print intercept(0) </a:t>
            </a:r>
            <a:r>
              <a:rPr sz="2600" spc="5" dirty="0">
                <a:latin typeface="Liberation Sans"/>
                <a:cs typeface="Liberation Sans"/>
              </a:rPr>
              <a:t>and </a:t>
            </a:r>
            <a:r>
              <a:rPr sz="2600" spc="10" dirty="0">
                <a:latin typeface="Liberation Sans"/>
                <a:cs typeface="Liberation Sans"/>
              </a:rPr>
              <a:t>slope </a:t>
            </a:r>
            <a:r>
              <a:rPr sz="2600" spc="5" dirty="0">
                <a:latin typeface="Liberation Sans"/>
                <a:cs typeface="Liberation Sans"/>
              </a:rPr>
              <a:t>(1) </a:t>
            </a:r>
            <a:r>
              <a:rPr sz="2600" spc="10" dirty="0">
                <a:latin typeface="Liberation Sans"/>
                <a:cs typeface="Liberation Sans"/>
              </a:rPr>
              <a:t>value </a:t>
            </a:r>
            <a:r>
              <a:rPr sz="2600" spc="5" dirty="0">
                <a:latin typeface="Liberation Sans"/>
                <a:cs typeface="Liberation Sans"/>
              </a:rPr>
              <a:t>in </a:t>
            </a:r>
            <a:r>
              <a:rPr sz="2600" spc="10" dirty="0">
                <a:latin typeface="Liberation Sans"/>
                <a:cs typeface="Liberation Sans"/>
              </a:rPr>
              <a:t>each</a:t>
            </a:r>
            <a:r>
              <a:rPr sz="2600" spc="-5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case.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ts val="4130"/>
              </a:lnSpc>
              <a:spcBef>
                <a:spcPts val="295"/>
              </a:spcBef>
            </a:pPr>
            <a:r>
              <a:rPr sz="2600" spc="15" dirty="0">
                <a:latin typeface="Liberation Sans"/>
                <a:cs typeface="Liberation Sans"/>
              </a:rPr>
              <a:t>Make </a:t>
            </a:r>
            <a:r>
              <a:rPr sz="2600" spc="10" dirty="0">
                <a:latin typeface="Liberation Sans"/>
                <a:cs typeface="Liberation Sans"/>
              </a:rPr>
              <a:t>a </a:t>
            </a:r>
            <a:r>
              <a:rPr sz="2600" spc="5" dirty="0">
                <a:latin typeface="Liberation Sans"/>
                <a:cs typeface="Liberation Sans"/>
              </a:rPr>
              <a:t>plot </a:t>
            </a:r>
            <a:r>
              <a:rPr sz="2600" spc="10" dirty="0">
                <a:latin typeface="Liberation Sans"/>
                <a:cs typeface="Liberation Sans"/>
              </a:rPr>
              <a:t>of </a:t>
            </a:r>
            <a:r>
              <a:rPr sz="2600" spc="5" dirty="0">
                <a:latin typeface="Liberation Sans"/>
                <a:cs typeface="Liberation Sans"/>
              </a:rPr>
              <a:t>residuals versus fitted </a:t>
            </a:r>
            <a:r>
              <a:rPr sz="2600" spc="10" dirty="0">
                <a:latin typeface="Liberation Sans"/>
                <a:cs typeface="Liberation Sans"/>
              </a:rPr>
              <a:t>values </a:t>
            </a:r>
            <a:r>
              <a:rPr sz="2600" spc="5" dirty="0">
                <a:latin typeface="Liberation Sans"/>
                <a:cs typeface="Liberation Sans"/>
              </a:rPr>
              <a:t>in </a:t>
            </a:r>
            <a:r>
              <a:rPr sz="2600" spc="10" dirty="0">
                <a:latin typeface="Liberation Sans"/>
                <a:cs typeface="Liberation Sans"/>
              </a:rPr>
              <a:t>each case.  </a:t>
            </a:r>
            <a:r>
              <a:rPr sz="2600" spc="15" dirty="0">
                <a:latin typeface="Liberation Sans"/>
                <a:cs typeface="Liberation Sans"/>
              </a:rPr>
              <a:t>Which </a:t>
            </a:r>
            <a:r>
              <a:rPr sz="2600" spc="10" dirty="0">
                <a:latin typeface="Liberation Sans"/>
                <a:cs typeface="Liberation Sans"/>
              </a:rPr>
              <a:t>of </a:t>
            </a:r>
            <a:r>
              <a:rPr sz="2600" spc="5" dirty="0">
                <a:latin typeface="Liberation Sans"/>
                <a:cs typeface="Liberation Sans"/>
              </a:rPr>
              <a:t>the four </a:t>
            </a:r>
            <a:r>
              <a:rPr sz="2600" spc="10" dirty="0">
                <a:latin typeface="Liberation Sans"/>
                <a:cs typeface="Liberation Sans"/>
              </a:rPr>
              <a:t>models </a:t>
            </a:r>
            <a:r>
              <a:rPr sz="2600" spc="5" dirty="0">
                <a:latin typeface="Liberation Sans"/>
                <a:cs typeface="Liberation Sans"/>
              </a:rPr>
              <a:t>(1) through (4) fits </a:t>
            </a:r>
            <a:r>
              <a:rPr sz="2600" spc="10" dirty="0">
                <a:latin typeface="Liberation Sans"/>
                <a:cs typeface="Liberation Sans"/>
              </a:rPr>
              <a:t>best?</a:t>
            </a:r>
            <a:r>
              <a:rPr sz="2600" spc="65" dirty="0">
                <a:latin typeface="Liberation Sans"/>
                <a:cs typeface="Liberation Sans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Explain.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1950" y="554990"/>
            <a:ext cx="1734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x </a:t>
            </a:r>
            <a:r>
              <a:rPr sz="4400" spc="-5" dirty="0"/>
              <a:t>vs.</a:t>
            </a:r>
            <a:r>
              <a:rPr sz="4400" spc="-100" dirty="0"/>
              <a:t> </a:t>
            </a:r>
            <a:r>
              <a:rPr sz="4400" dirty="0"/>
              <a:t>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3510" y="1367789"/>
            <a:ext cx="9812721" cy="5373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559" y="386080"/>
            <a:ext cx="2385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ln x </a:t>
            </a:r>
            <a:r>
              <a:rPr sz="4400" spc="-5" dirty="0"/>
              <a:t>vs.</a:t>
            </a:r>
            <a:r>
              <a:rPr sz="4400" spc="-110" dirty="0"/>
              <a:t> </a:t>
            </a:r>
            <a:r>
              <a:rPr sz="4400" dirty="0"/>
              <a:t>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2389" y="1223010"/>
            <a:ext cx="10006330" cy="524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559" y="386080"/>
            <a:ext cx="2385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x </a:t>
            </a:r>
            <a:r>
              <a:rPr sz="4400" spc="-5" dirty="0"/>
              <a:t>vs. ln</a:t>
            </a:r>
            <a:r>
              <a:rPr sz="4400" spc="-100" dirty="0"/>
              <a:t> </a:t>
            </a:r>
            <a:r>
              <a:rPr sz="4400" dirty="0"/>
              <a:t>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223010"/>
            <a:ext cx="10078720" cy="541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209" y="349250"/>
            <a:ext cx="3161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x </a:t>
            </a:r>
            <a:r>
              <a:rPr sz="4400" spc="-5" dirty="0"/>
              <a:t>vs.</a:t>
            </a:r>
            <a:r>
              <a:rPr sz="4400" spc="-85" dirty="0"/>
              <a:t> </a:t>
            </a:r>
            <a:r>
              <a:rPr sz="4400" spc="-5" dirty="0"/>
              <a:t>sqrt(y)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2389" y="1440180"/>
            <a:ext cx="9992451" cy="5237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435350" marR="5080" indent="-3224530">
              <a:lnSpc>
                <a:spcPts val="4470"/>
              </a:lnSpc>
              <a:spcBef>
                <a:spcPts val="525"/>
              </a:spcBef>
            </a:pPr>
            <a:r>
              <a:rPr sz="4000" spc="-10" dirty="0"/>
              <a:t>Determining Which </a:t>
            </a:r>
            <a:r>
              <a:rPr sz="4000" spc="-25" dirty="0"/>
              <a:t>Transformation  </a:t>
            </a:r>
            <a:r>
              <a:rPr sz="4000" spc="-5" dirty="0"/>
              <a:t>to</a:t>
            </a:r>
            <a:r>
              <a:rPr sz="4000" spc="-175" dirty="0"/>
              <a:t> </a:t>
            </a:r>
            <a:r>
              <a:rPr sz="4000" spc="-10" dirty="0"/>
              <a:t>Apply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0850"/>
            <a:ext cx="4705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Proceed by </a:t>
            </a:r>
            <a:r>
              <a:rPr sz="3200" spc="-5" dirty="0">
                <a:latin typeface="Liberation Sans"/>
                <a:cs typeface="Liberation Sans"/>
              </a:rPr>
              <a:t>trial </a:t>
            </a:r>
            <a:r>
              <a:rPr sz="3200" dirty="0">
                <a:latin typeface="Liberation Sans"/>
                <a:cs typeface="Liberation Sans"/>
              </a:rPr>
              <a:t>and</a:t>
            </a:r>
            <a:r>
              <a:rPr sz="3200" spc="-50" dirty="0">
                <a:latin typeface="Liberation Sans"/>
                <a:cs typeface="Liberation Sans"/>
              </a:rPr>
              <a:t> </a:t>
            </a:r>
            <a:r>
              <a:rPr sz="3200" spc="-35" dirty="0">
                <a:latin typeface="Liberation Sans"/>
                <a:cs typeface="Liberation Sans"/>
              </a:rPr>
              <a:t>error.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69" y="3305809"/>
            <a:ext cx="7818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3364A3"/>
                </a:solidFill>
                <a:latin typeface="Liberation Sans"/>
                <a:cs typeface="Liberation Sans"/>
              </a:rPr>
              <a:t>Transformations </a:t>
            </a:r>
            <a:r>
              <a:rPr sz="36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Don't Always</a:t>
            </a:r>
            <a:r>
              <a:rPr sz="3600" b="1" spc="-204" dirty="0">
                <a:solidFill>
                  <a:srgbClr val="3364A3"/>
                </a:solidFill>
                <a:latin typeface="Liberation Sans"/>
                <a:cs typeface="Liberation Sans"/>
              </a:rPr>
              <a:t> </a:t>
            </a:r>
            <a:r>
              <a:rPr sz="3600" b="1" spc="-25" dirty="0">
                <a:solidFill>
                  <a:srgbClr val="3364A3"/>
                </a:solidFill>
                <a:latin typeface="Liberation Sans"/>
                <a:cs typeface="Liberation Sans"/>
              </a:rPr>
              <a:t>Work</a:t>
            </a:r>
            <a:endParaRPr sz="36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485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4348479"/>
            <a:ext cx="5702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Other methods </a:t>
            </a:r>
            <a:r>
              <a:rPr sz="3200" dirty="0">
                <a:latin typeface="Liberation Sans"/>
                <a:cs typeface="Liberation Sans"/>
              </a:rPr>
              <a:t>should be</a:t>
            </a:r>
            <a:r>
              <a:rPr sz="3200" spc="-3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used.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910" y="2730500"/>
            <a:ext cx="62845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5" dirty="0"/>
              <a:t>Thank </a:t>
            </a:r>
            <a:r>
              <a:rPr sz="8800" spc="-5" dirty="0"/>
              <a:t>you</a:t>
            </a:r>
            <a:r>
              <a:rPr sz="8800" spc="-100" dirty="0"/>
              <a:t> </a:t>
            </a:r>
            <a:r>
              <a:rPr sz="8800" dirty="0"/>
              <a:t>!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8997</TotalTime>
  <Words>4119</Words>
  <Application>Microsoft Office PowerPoint</Application>
  <PresentationFormat>Custom</PresentationFormat>
  <Paragraphs>506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Slide 1</vt:lpstr>
      <vt:lpstr>Bivariate Data</vt:lpstr>
      <vt:lpstr>Bivariate Analysis</vt:lpstr>
      <vt:lpstr>Dependent(Y) and independent(X) variables</vt:lpstr>
      <vt:lpstr>Identify Dependent and independent  variables</vt:lpstr>
      <vt:lpstr>Solution : Dependent and independent  variables</vt:lpstr>
      <vt:lpstr>Note</vt:lpstr>
      <vt:lpstr>Types of Bivariate Analysis</vt:lpstr>
      <vt:lpstr>Types of Bivariate Analysis</vt:lpstr>
      <vt:lpstr>Slide 10</vt:lpstr>
      <vt:lpstr>Correlation</vt:lpstr>
      <vt:lpstr>Correlation</vt:lpstr>
      <vt:lpstr>Pearson's correlation coefficient</vt:lpstr>
      <vt:lpstr>Population Pearson correlation coefficient – ρ</vt:lpstr>
      <vt:lpstr>Sample Pearson correlation  coefficient - r</vt:lpstr>
      <vt:lpstr>Computing Formulas</vt:lpstr>
      <vt:lpstr>Points to Ponder</vt:lpstr>
      <vt:lpstr>Working of Correlation Coefficient</vt:lpstr>
      <vt:lpstr>Slide 19</vt:lpstr>
      <vt:lpstr>Problem 1</vt:lpstr>
      <vt:lpstr>Problem 1 : Solution</vt:lpstr>
      <vt:lpstr>Problem 1 : Solution</vt:lpstr>
      <vt:lpstr>Correlation does not imply causation</vt:lpstr>
      <vt:lpstr>Correlation does not imply causation</vt:lpstr>
      <vt:lpstr>Slide 25</vt:lpstr>
      <vt:lpstr>Confounding</vt:lpstr>
      <vt:lpstr>MURDER AND ICE CREAM</vt:lpstr>
      <vt:lpstr>Relationship between the force you apply to a ball  and the distance the ball travels.</vt:lpstr>
      <vt:lpstr>Example : Relationship between Physical activity and weight gain.</vt:lpstr>
      <vt:lpstr>Example : Strength of association between physical  inactivity and heart disease.</vt:lpstr>
      <vt:lpstr>Problem</vt:lpstr>
      <vt:lpstr>Slide 32</vt:lpstr>
      <vt:lpstr>Slide 33</vt:lpstr>
      <vt:lpstr>Are these conclusions justified?</vt:lpstr>
      <vt:lpstr>The scientist in has repeated the experiment,  this time with a new design.</vt:lpstr>
      <vt:lpstr>Time and Volume uncorrelated</vt:lpstr>
      <vt:lpstr>Slide 37</vt:lpstr>
      <vt:lpstr>Is the conclusion justified?</vt:lpstr>
      <vt:lpstr>Controlled Experiments Reduce the Risk of  Confounding</vt:lpstr>
      <vt:lpstr>Slide 40</vt:lpstr>
      <vt:lpstr>Correlation and linearity</vt:lpstr>
      <vt:lpstr>Slide 42</vt:lpstr>
      <vt:lpstr>Slide 43</vt:lpstr>
      <vt:lpstr>Slide 44</vt:lpstr>
      <vt:lpstr>The second one is not  distributed normally; while an  obvious relationship between  the two variables can be  observed, it is not linear.</vt:lpstr>
      <vt:lpstr>Correlation Coefficient -  Misleading when outliers are present</vt:lpstr>
      <vt:lpstr>Slide 47</vt:lpstr>
      <vt:lpstr>Slide 48</vt:lpstr>
      <vt:lpstr>Problem 2</vt:lpstr>
      <vt:lpstr>1) Construct a scatterplot of age (y)  versus depth (x).</vt:lpstr>
      <vt:lpstr>Problem 2 : Solution</vt:lpstr>
      <vt:lpstr>3)Compute the correlation between  depth(x) and age(y).</vt:lpstr>
      <vt:lpstr>3)Compute the correlation coefficient</vt:lpstr>
      <vt:lpstr>Regression Analysis –  Simple Linear Regression</vt:lpstr>
      <vt:lpstr>Introduction</vt:lpstr>
      <vt:lpstr>Benefits of Using Regression Analysis</vt:lpstr>
      <vt:lpstr>Types of Regression Analysis</vt:lpstr>
      <vt:lpstr>Types of Regression Analysis</vt:lpstr>
      <vt:lpstr>Types of Regression Analysis</vt:lpstr>
      <vt:lpstr>Types of Linear Regression</vt:lpstr>
      <vt:lpstr>Points to Ponder</vt:lpstr>
      <vt:lpstr>Applications of Regression Analysis</vt:lpstr>
      <vt:lpstr>Simple Linear Regression</vt:lpstr>
      <vt:lpstr>Example</vt:lpstr>
      <vt:lpstr>Slide 65</vt:lpstr>
      <vt:lpstr>Measurement error ( ε ) i</vt:lpstr>
      <vt:lpstr>ε : accumulation of error from many sources i</vt:lpstr>
      <vt:lpstr>Equation of least-squares line</vt:lpstr>
      <vt:lpstr>The least-squares line superimposed</vt:lpstr>
      <vt:lpstr>Residuals</vt:lpstr>
      <vt:lpstr>Computing the Equation of the  Least-Squares Line</vt:lpstr>
      <vt:lpstr>Problem</vt:lpstr>
      <vt:lpstr>Scatterplot of age (y) versus depth (x).</vt:lpstr>
      <vt:lpstr>Points to Ponder</vt:lpstr>
      <vt:lpstr>Problem</vt:lpstr>
      <vt:lpstr>Slide 76</vt:lpstr>
      <vt:lpstr>Problem</vt:lpstr>
      <vt:lpstr>a. Compute the correlation r between the  degree of warping and the temperature.</vt:lpstr>
      <vt:lpstr>b. Compute the least-squares line for predicting  warping from temperature.</vt:lpstr>
      <vt:lpstr>Slide 80</vt:lpstr>
      <vt:lpstr>d. At what temperature will we predict  the warping to be 0.5 mm?</vt:lpstr>
      <vt:lpstr>Measuring Goodness-of-Fit</vt:lpstr>
      <vt:lpstr>Goodness-of-fit statistic</vt:lpstr>
      <vt:lpstr>Goodness-of-fit statistic – has units</vt:lpstr>
      <vt:lpstr>Coefficient of Determination - Unitless</vt:lpstr>
      <vt:lpstr>Uncertainties in Regression Coefficients</vt:lpstr>
      <vt:lpstr>Uncertainties in the Regression  Coefficients</vt:lpstr>
      <vt:lpstr>The Plot of Residuals versus Fitted Values :  Residual plot</vt:lpstr>
      <vt:lpstr>The Plot of Residuals versus Fitted Values :  Residual plot</vt:lpstr>
      <vt:lpstr>Transforming the variables</vt:lpstr>
      <vt:lpstr>Problem</vt:lpstr>
      <vt:lpstr>x vs. y</vt:lpstr>
      <vt:lpstr>ln x vs. y</vt:lpstr>
      <vt:lpstr>x vs. ln y</vt:lpstr>
      <vt:lpstr>x vs. sqrt(y)</vt:lpstr>
      <vt:lpstr>Determining Which Transformation  to Apply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Uma Prabha</cp:lastModifiedBy>
  <cp:revision>74</cp:revision>
  <dcterms:created xsi:type="dcterms:W3CDTF">2019-11-16T00:49:57Z</dcterms:created>
  <dcterms:modified xsi:type="dcterms:W3CDTF">2019-11-28T03:48:39Z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2016-10-29T00:00:00Z</vt:filetime>
  </property>
  <property fmtid="{D5CDD505-2E9C-101B-9397-08002B2CF9AE}" pid="3" name="Creator">
    <vt:lpwstr>Impress</vt:lpwstr>
  </property>
  <property fmtid="{D5CDD505-2E9C-101B-9397-08002B2CF9AE}" pid="4" name="LastSaved">
    <vt:filetime>2019-11-16T00:00:00Z</vt:filetime>
  </property>
</Properties>
</file>