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39081A8-C8B1-45CE-906B-BBFDD7DA39B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B3DB22-96E8-4E7C-B9F1-845D112E36FE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11126B-D3FE-47BC-B3CC-8B7CFA14A2A9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11590E-585D-4CFB-B42F-0B342B28CA77}" type="slidenum"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9981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04840" y="3988440"/>
            <a:ext cx="9981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19720" y="398844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104840" y="398844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9981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104840" y="1600200"/>
            <a:ext cx="9981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230640" y="159984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230640" y="159984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104840" y="1600200"/>
            <a:ext cx="998172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9981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104840" y="76320"/>
            <a:ext cx="9980280" cy="508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104840" y="398844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104840" y="1600200"/>
            <a:ext cx="998172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19720" y="398844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104840" y="3988440"/>
            <a:ext cx="9981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9981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104840" y="3988440"/>
            <a:ext cx="9981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19720" y="398844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104840" y="398844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9981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104840" y="1600200"/>
            <a:ext cx="9981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230640" y="159984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3230640" y="1599840"/>
            <a:ext cx="5729760" cy="4571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998172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04840" y="76320"/>
            <a:ext cx="9980280" cy="5084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104840" y="398844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4571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19720" y="398844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19720" y="1600200"/>
            <a:ext cx="487080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104840" y="3988440"/>
            <a:ext cx="9981720" cy="2180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1103040" y="1218960"/>
            <a:ext cx="9985320" cy="36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1103040" y="1303560"/>
            <a:ext cx="9985320" cy="360"/>
          </a:xfrm>
          <a:prstGeom prst="line">
            <a:avLst/>
          </a:prstGeom>
          <a:ln w="1260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Click to </a:t>
            </a: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edit </a:t>
            </a: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Master </a:t>
            </a: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title style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104840" y="1600200"/>
            <a:ext cx="4914720" cy="457164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Click to edit the outline text format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Second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Third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Fourth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Fifth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Sixth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Seventh Outline LevelEdit Master text styles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Second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Third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3" marL="16002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Fourth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4" marL="20574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Fifth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72200" y="1600200"/>
            <a:ext cx="4914720" cy="457164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Click to edit the outline text format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Second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Third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Fourth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Fifth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Sixth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Seventh Outline LevelEdit Master text styles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Second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Third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3" marL="16002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Fourth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4" marL="20574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Fifth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104840" y="6356520"/>
            <a:ext cx="1829160" cy="364680"/>
          </a:xfrm>
          <a:prstGeom prst="rect">
            <a:avLst/>
          </a:prstGeom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06/11/19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934360" y="6356520"/>
            <a:ext cx="6322680" cy="364680"/>
          </a:xfrm>
          <a:prstGeom prst="rect">
            <a:avLst/>
          </a:prstGeom>
        </p:spPr>
        <p:txBody>
          <a:bodyPr lIns="0" rIns="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256680" y="6356520"/>
            <a:ext cx="1828440" cy="364680"/>
          </a:xfrm>
          <a:prstGeom prst="rect">
            <a:avLst/>
          </a:prstGeom>
        </p:spPr>
        <p:txBody>
          <a:bodyPr lIns="0" rIns="0" anchor="ctr"/>
          <a:p>
            <a:pPr algn="r">
              <a:lnSpc>
                <a:spcPct val="100000"/>
              </a:lnSpc>
            </a:pPr>
            <a:fld id="{7E8A5552-8A81-4896-871D-6477DA393BC2}" type="slidenum"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H="1">
            <a:off x="1103040" y="1218960"/>
            <a:ext cx="9985320" cy="36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 flipH="1">
            <a:off x="1103040" y="1303560"/>
            <a:ext cx="9985320" cy="360"/>
          </a:xfrm>
          <a:prstGeom prst="line">
            <a:avLst/>
          </a:prstGeom>
          <a:ln w="1260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104840" y="76320"/>
            <a:ext cx="9980280" cy="1096560"/>
          </a:xfrm>
          <a:prstGeom prst="rect">
            <a:avLst/>
          </a:prstGeom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Click to edit Master title style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104840" y="1600200"/>
            <a:ext cx="9981720" cy="457164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Click to edit the outline text format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Second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Third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Fourth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Fifth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Sixth Outline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Seventh Outline LevelEdit Master text styles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Second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Third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3" marL="16002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Fourth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4" marL="20574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Fifth level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1104840" y="6356520"/>
            <a:ext cx="1829160" cy="364680"/>
          </a:xfrm>
          <a:prstGeom prst="rect">
            <a:avLst/>
          </a:prstGeom>
        </p:spPr>
        <p:txBody>
          <a:bodyPr lIns="0" rIns="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06/11/19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2934360" y="6356520"/>
            <a:ext cx="6322680" cy="364680"/>
          </a:xfrm>
          <a:prstGeom prst="rect">
            <a:avLst/>
          </a:prstGeom>
        </p:spPr>
        <p:txBody>
          <a:bodyPr lIns="0" rIns="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9256680" y="6356520"/>
            <a:ext cx="1828440" cy="364680"/>
          </a:xfrm>
          <a:prstGeom prst="rect">
            <a:avLst/>
          </a:prstGeom>
        </p:spPr>
        <p:txBody>
          <a:bodyPr lIns="0" rIns="0" anchor="ctr"/>
          <a:p>
            <a:pPr algn="r">
              <a:lnSpc>
                <a:spcPct val="100000"/>
              </a:lnSpc>
            </a:pPr>
            <a:fld id="{20A84C20-E284-4B45-BC24-CD07B86B8EBF}" type="slidenum"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934360" y="6356520"/>
            <a:ext cx="632268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Application Layer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9256680" y="6356520"/>
            <a:ext cx="18284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2-</a:t>
            </a:r>
            <a:fld id="{1432DEA3-DB3C-45FC-A810-6EF60014B85F}" type="slidenum"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2057400" y="309600"/>
            <a:ext cx="7772040" cy="79488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  <a:ea typeface="ＭＳ Ｐゴシック"/>
              </a:rPr>
              <a:t>HTTP overview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2057400" y="1488960"/>
            <a:ext cx="3809520" cy="46479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75000"/>
              </a:lnSpc>
            </a:pPr>
            <a:r>
              <a:rPr b="0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HTTP: hypertext transfer protocol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75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Web’s application layer protocol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75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client/server model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75000"/>
              </a:lnSpc>
              <a:buClr>
                <a:srgbClr val="cc0000"/>
              </a:buClr>
              <a:buFont typeface="Wingdings" charset="2"/>
              <a:buChar char=""/>
            </a:pPr>
            <a:r>
              <a:rPr b="0" i="1" lang="en-US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client</a:t>
            </a:r>
            <a:r>
              <a:rPr b="0" i="1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: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 browser that requests, receives, (using HTTP protocol) and “displays” Web objects 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75000"/>
              </a:lnSpc>
              <a:buClr>
                <a:srgbClr val="cc0000"/>
              </a:buClr>
              <a:buFont typeface="Wingdings" charset="2"/>
              <a:buChar char=""/>
            </a:pPr>
            <a:r>
              <a:rPr b="0" i="1" lang="en-US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server: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 Web server sends (using HTTP protocol) objects in response to requests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75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6092280" y="2455920"/>
            <a:ext cx="15786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PC running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Firefox browser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9036000" y="3836880"/>
            <a:ext cx="133920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running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Apache Web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6344280" y="5218200"/>
            <a:ext cx="15238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iphone running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Safari browser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8"/>
          <p:cNvSpPr/>
          <p:nvPr/>
        </p:nvSpPr>
        <p:spPr>
          <a:xfrm>
            <a:off x="7302240" y="2136600"/>
            <a:ext cx="2102040" cy="946080"/>
          </a:xfrm>
          <a:prstGeom prst="line">
            <a:avLst/>
          </a:prstGeom>
          <a:ln w="284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 rot="1422000">
            <a:off x="7656480" y="2293560"/>
            <a:ext cx="1438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 request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10"/>
          <p:cNvSpPr/>
          <p:nvPr/>
        </p:nvSpPr>
        <p:spPr>
          <a:xfrm flipH="1" flipV="1">
            <a:off x="7413480" y="2344680"/>
            <a:ext cx="1971720" cy="904680"/>
          </a:xfrm>
          <a:prstGeom prst="line">
            <a:avLst/>
          </a:prstGeom>
          <a:ln w="284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 rot="1411800">
            <a:off x="7676280" y="2839320"/>
            <a:ext cx="1596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 response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31" descr=""/>
          <p:cNvPicPr/>
          <p:nvPr/>
        </p:nvPicPr>
        <p:blipFill>
          <a:blip r:embed="rId1"/>
          <a:stretch/>
        </p:blipFill>
        <p:spPr>
          <a:xfrm>
            <a:off x="2144880" y="919080"/>
            <a:ext cx="3655800" cy="172800"/>
          </a:xfrm>
          <a:prstGeom prst="rect">
            <a:avLst/>
          </a:prstGeom>
          <a:ln>
            <a:noFill/>
          </a:ln>
        </p:spPr>
      </p:pic>
      <p:sp>
        <p:nvSpPr>
          <p:cNvPr id="100" name="Line 12"/>
          <p:cNvSpPr/>
          <p:nvPr/>
        </p:nvSpPr>
        <p:spPr>
          <a:xfrm flipV="1">
            <a:off x="7319520" y="3548160"/>
            <a:ext cx="2019600" cy="1110960"/>
          </a:xfrm>
          <a:prstGeom prst="line">
            <a:avLst/>
          </a:prstGeom>
          <a:ln w="284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 rot="19839000">
            <a:off x="7504200" y="3829320"/>
            <a:ext cx="14385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 request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Line 14"/>
          <p:cNvSpPr/>
          <p:nvPr/>
        </p:nvSpPr>
        <p:spPr>
          <a:xfrm flipH="1">
            <a:off x="7368840" y="3783960"/>
            <a:ext cx="1883160" cy="1077120"/>
          </a:xfrm>
          <a:prstGeom prst="line">
            <a:avLst/>
          </a:prstGeom>
          <a:ln w="2844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5"/>
          <p:cNvSpPr/>
          <p:nvPr/>
        </p:nvSpPr>
        <p:spPr>
          <a:xfrm rot="19746600">
            <a:off x="7726320" y="4216320"/>
            <a:ext cx="1596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 response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43" descr=""/>
          <p:cNvPicPr/>
          <p:nvPr/>
        </p:nvPicPr>
        <p:blipFill>
          <a:blip r:embed="rId2"/>
          <a:stretch/>
        </p:blipFill>
        <p:spPr>
          <a:xfrm>
            <a:off x="6816600" y="4286160"/>
            <a:ext cx="382320" cy="917280"/>
          </a:xfrm>
          <a:prstGeom prst="rect">
            <a:avLst/>
          </a:prstGeom>
          <a:ln>
            <a:noFill/>
          </a:ln>
        </p:spPr>
      </p:pic>
      <p:pic>
        <p:nvPicPr>
          <p:cNvPr id="105" name="Picture 45" descr=""/>
          <p:cNvPicPr/>
          <p:nvPr/>
        </p:nvPicPr>
        <p:blipFill>
          <a:blip r:embed="rId3"/>
          <a:stretch/>
        </p:blipFill>
        <p:spPr>
          <a:xfrm>
            <a:off x="7348680" y="1468440"/>
            <a:ext cx="1067040" cy="1079280"/>
          </a:xfrm>
          <a:prstGeom prst="rect">
            <a:avLst/>
          </a:prstGeom>
          <a:ln>
            <a:noFill/>
          </a:ln>
        </p:spPr>
      </p:pic>
      <p:sp>
        <p:nvSpPr>
          <p:cNvPr id="106" name="CustomShape 16"/>
          <p:cNvSpPr/>
          <p:nvPr/>
        </p:nvSpPr>
        <p:spPr>
          <a:xfrm flipH="1">
            <a:off x="6736320" y="1572120"/>
            <a:ext cx="518400" cy="493920"/>
          </a:xfrm>
          <a:custGeom>
            <a:avLst/>
            <a:gdLst/>
            <a:ahLst/>
            <a:rect l="l" t="t" r="r" b="b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bg1"/>
              </a:gs>
            </a:gsLst>
            <a:lin ang="13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7"/>
          <p:cNvSpPr/>
          <p:nvPr/>
        </p:nvSpPr>
        <p:spPr>
          <a:xfrm>
            <a:off x="9953280" y="2635920"/>
            <a:ext cx="137880" cy="1223280"/>
          </a:xfrm>
          <a:custGeom>
            <a:avLst/>
            <a:gdLst/>
            <a:ahLst/>
            <a:rect l="l" t="t" r="r" b="b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8"/>
          <p:cNvSpPr/>
          <p:nvPr/>
        </p:nvSpPr>
        <p:spPr>
          <a:xfrm>
            <a:off x="9434520" y="2633760"/>
            <a:ext cx="510840" cy="1221840"/>
          </a:xfrm>
          <a:prstGeom prst="rect">
            <a:avLst/>
          </a:pr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9"/>
          <p:cNvSpPr/>
          <p:nvPr/>
        </p:nvSpPr>
        <p:spPr>
          <a:xfrm>
            <a:off x="9979200" y="2709000"/>
            <a:ext cx="82080" cy="1131840"/>
          </a:xfrm>
          <a:custGeom>
            <a:avLst/>
            <a:gdLst/>
            <a:ahLst/>
            <a:rect l="l" t="t" r="r" b="b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0"/>
          <p:cNvSpPr/>
          <p:nvPr/>
        </p:nvSpPr>
        <p:spPr>
          <a:xfrm>
            <a:off x="9960840" y="3282120"/>
            <a:ext cx="127800" cy="100800"/>
          </a:xfrm>
          <a:custGeom>
            <a:avLst/>
            <a:gdLst/>
            <a:ahLst/>
            <a:rect l="l" t="t" r="r" b="b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1"/>
          <p:cNvSpPr/>
          <p:nvPr/>
        </p:nvSpPr>
        <p:spPr>
          <a:xfrm>
            <a:off x="9437760" y="2774880"/>
            <a:ext cx="289800" cy="2484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2"/>
          <p:cNvSpPr/>
          <p:nvPr/>
        </p:nvSpPr>
        <p:spPr>
          <a:xfrm>
            <a:off x="9699480" y="2762280"/>
            <a:ext cx="284040" cy="745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3"/>
          <p:cNvSpPr/>
          <p:nvPr/>
        </p:nvSpPr>
        <p:spPr>
          <a:xfrm>
            <a:off x="9705960" y="2771640"/>
            <a:ext cx="271080" cy="53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00ff"/>
              </a:gs>
              <a:gs pos="50000">
                <a:srgbClr val="99ccff"/>
              </a:gs>
              <a:gs pos="100000">
                <a:srgbClr val="0000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4"/>
          <p:cNvSpPr/>
          <p:nvPr/>
        </p:nvSpPr>
        <p:spPr>
          <a:xfrm>
            <a:off x="9444240" y="2949480"/>
            <a:ext cx="289800" cy="2484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5"/>
          <p:cNvSpPr/>
          <p:nvPr/>
        </p:nvSpPr>
        <p:spPr>
          <a:xfrm>
            <a:off x="9699840" y="2936520"/>
            <a:ext cx="282240" cy="709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6"/>
          <p:cNvSpPr/>
          <p:nvPr/>
        </p:nvSpPr>
        <p:spPr>
          <a:xfrm>
            <a:off x="9705960" y="2946600"/>
            <a:ext cx="269280" cy="5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00ff"/>
              </a:gs>
              <a:gs pos="50000">
                <a:srgbClr val="99ccff"/>
              </a:gs>
              <a:gs pos="100000">
                <a:srgbClr val="0000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7"/>
          <p:cNvSpPr/>
          <p:nvPr/>
        </p:nvSpPr>
        <p:spPr>
          <a:xfrm>
            <a:off x="9441000" y="3130560"/>
            <a:ext cx="289800" cy="2484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8"/>
          <p:cNvSpPr/>
          <p:nvPr/>
        </p:nvSpPr>
        <p:spPr>
          <a:xfrm>
            <a:off x="9445680" y="3289320"/>
            <a:ext cx="289800" cy="24840"/>
          </a:xfrm>
          <a:prstGeom prst="rect">
            <a:avLst/>
          </a:prstGeom>
          <a:solidFill>
            <a:schemeClr val="tx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9"/>
          <p:cNvSpPr/>
          <p:nvPr/>
        </p:nvSpPr>
        <p:spPr>
          <a:xfrm>
            <a:off x="9693000" y="3274920"/>
            <a:ext cx="283680" cy="806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0"/>
          <p:cNvSpPr/>
          <p:nvPr/>
        </p:nvSpPr>
        <p:spPr>
          <a:xfrm>
            <a:off x="9699840" y="3284280"/>
            <a:ext cx="271080" cy="61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00ff"/>
              </a:gs>
              <a:gs pos="50000">
                <a:srgbClr val="99ccff"/>
              </a:gs>
              <a:gs pos="100000">
                <a:srgbClr val="0000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1"/>
          <p:cNvSpPr/>
          <p:nvPr/>
        </p:nvSpPr>
        <p:spPr>
          <a:xfrm>
            <a:off x="9963000" y="3128760"/>
            <a:ext cx="127800" cy="100440"/>
          </a:xfrm>
          <a:custGeom>
            <a:avLst/>
            <a:gdLst/>
            <a:ahLst/>
            <a:rect l="l" t="t" r="r" b="b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2"/>
          <p:cNvSpPr/>
          <p:nvPr/>
        </p:nvSpPr>
        <p:spPr>
          <a:xfrm>
            <a:off x="9695160" y="3114360"/>
            <a:ext cx="283680" cy="7416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3"/>
          <p:cNvSpPr/>
          <p:nvPr/>
        </p:nvSpPr>
        <p:spPr>
          <a:xfrm>
            <a:off x="9701280" y="3122280"/>
            <a:ext cx="271080" cy="5688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00ff"/>
              </a:gs>
              <a:gs pos="50000">
                <a:srgbClr val="99ccff"/>
              </a:gs>
              <a:gs pos="100000">
                <a:srgbClr val="0000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4"/>
          <p:cNvSpPr/>
          <p:nvPr/>
        </p:nvSpPr>
        <p:spPr>
          <a:xfrm>
            <a:off x="9943920" y="2635200"/>
            <a:ext cx="32760" cy="1223280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5"/>
          <p:cNvSpPr/>
          <p:nvPr/>
        </p:nvSpPr>
        <p:spPr>
          <a:xfrm>
            <a:off x="9974520" y="2943000"/>
            <a:ext cx="115200" cy="113760"/>
          </a:xfrm>
          <a:custGeom>
            <a:avLst/>
            <a:gdLst/>
            <a:ahLst/>
            <a:rect l="l" t="t" r="r" b="b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6"/>
          <p:cNvSpPr/>
          <p:nvPr/>
        </p:nvSpPr>
        <p:spPr>
          <a:xfrm>
            <a:off x="9975960" y="2768040"/>
            <a:ext cx="118800" cy="128160"/>
          </a:xfrm>
          <a:custGeom>
            <a:avLst/>
            <a:gdLst/>
            <a:ahLst/>
            <a:rect l="l" t="t" r="r" b="b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7"/>
          <p:cNvSpPr/>
          <p:nvPr/>
        </p:nvSpPr>
        <p:spPr>
          <a:xfrm>
            <a:off x="10074240" y="3801960"/>
            <a:ext cx="23400" cy="504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8"/>
          <p:cNvSpPr/>
          <p:nvPr/>
        </p:nvSpPr>
        <p:spPr>
          <a:xfrm>
            <a:off x="9969840" y="3803400"/>
            <a:ext cx="119160" cy="106560"/>
          </a:xfrm>
          <a:custGeom>
            <a:avLst/>
            <a:gdLst/>
            <a:ahLst/>
            <a:rect l="l" t="t" r="r" b="b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9"/>
          <p:cNvSpPr/>
          <p:nvPr/>
        </p:nvSpPr>
        <p:spPr>
          <a:xfrm>
            <a:off x="9402840" y="3837240"/>
            <a:ext cx="585720" cy="78840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0"/>
          <p:cNvSpPr/>
          <p:nvPr/>
        </p:nvSpPr>
        <p:spPr>
          <a:xfrm>
            <a:off x="9434520" y="3855960"/>
            <a:ext cx="521640" cy="424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0"/>
          </a:gra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1"/>
          <p:cNvSpPr/>
          <p:nvPr/>
        </p:nvSpPr>
        <p:spPr>
          <a:xfrm>
            <a:off x="9485280" y="3679560"/>
            <a:ext cx="75600" cy="756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2"/>
          <p:cNvSpPr/>
          <p:nvPr/>
        </p:nvSpPr>
        <p:spPr>
          <a:xfrm>
            <a:off x="9570960" y="3679560"/>
            <a:ext cx="79200" cy="7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3"/>
          <p:cNvSpPr/>
          <p:nvPr/>
        </p:nvSpPr>
        <p:spPr>
          <a:xfrm>
            <a:off x="9657000" y="3678120"/>
            <a:ext cx="77400" cy="756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4"/>
          <p:cNvSpPr/>
          <p:nvPr/>
        </p:nvSpPr>
        <p:spPr>
          <a:xfrm>
            <a:off x="9852120" y="3386520"/>
            <a:ext cx="42480" cy="407520"/>
          </a:xfrm>
          <a:prstGeom prst="rect">
            <a:avLst/>
          </a:prstGeom>
          <a:solidFill>
            <a:srgbClr val="29292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nodeType="clickEffect" fill="hold">
                      <p:stCondLst>
                        <p:cond delay="indefinite"/>
                      </p:stCondLst>
                      <p:childTnLst>
                        <p:par>
                          <p:cTn id="1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2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104840" y="76320"/>
            <a:ext cx="9980280" cy="10965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HTTP Status Codes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1104840" y="1600200"/>
            <a:ext cx="9981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Status code is a three-digit number; first digit specifies the general status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1 =&gt; Informational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2 =&gt; Success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3 =&gt; Redirection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4 =&gt; Client error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5 =&gt; Server error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&lt;status msg&gt; is corresponding English text.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97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200 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OK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Request was handled without error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97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403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Forbidden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Server lacks permission to access file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97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404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Not found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Server couldn’t find the file.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905120" y="334800"/>
            <a:ext cx="8381520" cy="1112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 Request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513160" y="2140920"/>
            <a:ext cx="7534080" cy="2039040"/>
          </a:xfrm>
          <a:prstGeom prst="rect">
            <a:avLst/>
          </a:prstGeom>
          <a:solidFill>
            <a:srgbClr val="cc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 /test.html HTTP/1.1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Accept: */*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Accept-Language: en-us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Accept-Encoding: gzip, deflate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User-Agent: Mozilla/4.0 (compatible; MSIE 4.01; Windows 98)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Host: euro.ecom.cmu.edu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Connection: Keep-Alive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CRLF (\r\n)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981080" y="334800"/>
            <a:ext cx="8534160" cy="572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 Response From Apache Server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513160" y="1831320"/>
            <a:ext cx="5935320" cy="3985920"/>
          </a:xfrm>
          <a:prstGeom prst="rect">
            <a:avLst/>
          </a:prstGeom>
          <a:solidFill>
            <a:srgbClr val="cc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HTTP/1.1 200 OK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Date: Thu, 22 Jul 1999 04:02:15 GMT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Server: Apache/1.3.3 Ben-SSL/1.28 (Unix)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Last-Modified: Thu, 22 Jul 1999 03:33:21 GMT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ETag: "48bb2-4f-37969101"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Accept-Ranges: bytes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Content-Length: 79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Keep-Alive: timeout=15, max=100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Connection: Keep-Alive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Content-Type: text/html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CRLF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&lt;head&gt;&lt;title&gt;Test page&lt;/title&gt;&lt;/head&gt;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&lt;body&gt;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&lt;h1&gt;Test page&lt;/h1&gt;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&lt;/html&gt;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104840" y="76320"/>
            <a:ext cx="9980280" cy="10965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MIME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104840" y="1600200"/>
            <a:ext cx="9981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MIME is an acronym for Multipurpose Internet Mail Extension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It is used to describe message content types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MIME messages can contain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text,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images,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audio,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video, and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other application-specific data (e.g. PDF Files,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Microsoft Word Documents, and so on)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104840" y="76320"/>
            <a:ext cx="9980280" cy="10965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What is MIME used for?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104840" y="1600200"/>
            <a:ext cx="9981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It is used to make internet messages richer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It allows applications (and users) to exchange rich content other than text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It is an extension to the original email specification(RFC-822)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It is defined in RFCs RFC-2045 through RFC-2049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A Request for Comments (RFC) is a document published by the Internet Engineering Task Force (IETF) describing an internet standard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104840" y="76320"/>
            <a:ext cx="9980280" cy="10965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MIME FORMAT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104840" y="1600200"/>
            <a:ext cx="9981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MIME types are defined using a &lt;type&gt;/&lt;subtype&gt; [optional parameters] format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Some typical examples are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graphicFrame>
        <p:nvGraphicFramePr>
          <p:cNvPr id="175" name="Table 3"/>
          <p:cNvGraphicFramePr/>
          <p:nvPr/>
        </p:nvGraphicFramePr>
        <p:xfrm>
          <a:off x="1460880" y="3148560"/>
          <a:ext cx="5805720" cy="2080080"/>
        </p:xfrm>
        <a:graphic>
          <a:graphicData uri="http://schemas.openxmlformats.org/drawingml/2006/table">
            <a:tbl>
              <a:tblPr/>
              <a:tblGrid>
                <a:gridCol w="2902680"/>
                <a:gridCol w="290304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MIME Type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1484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Extension(s)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14843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application/pdf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f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pdf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fce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text/plain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8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txt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8e8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text/html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f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htm;html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fce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text/css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8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css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8e8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application/vnd.ms-excel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f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51484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Euphemia"/>
                        </a:rPr>
                        <a:t>xls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cfce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104840" y="76320"/>
            <a:ext cx="9980280" cy="10965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How is it used?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104840" y="1600200"/>
            <a:ext cx="9981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MIME is passed as part of the content type of the message header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Content-type: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text/plain; charset=“usascii”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content-encoding: 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br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content-length: 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66317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content-type: 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text/html; charset=UTF-8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date: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Fri, 18 Oct 2019 03:34:38 GMT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expires: 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-1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server: 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gws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set-cookie: 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1P_JAR=2019-10-18-03; expires=Sun, 17-Nov-2019 03:34:38 GMT; path=/; domain=.google.com; SameSite=none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934360" y="6356520"/>
            <a:ext cx="632268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Application Layer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9256680" y="6356520"/>
            <a:ext cx="18284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2-</a:t>
            </a:r>
            <a:fld id="{4E7F5813-DD2A-473D-A3B3-C0B00E6CD283}" type="slidenum"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305400" y="3400560"/>
            <a:ext cx="3838320" cy="2711160"/>
          </a:xfrm>
          <a:prstGeom prst="rect">
            <a:avLst/>
          </a:prstGeom>
          <a:solidFill>
            <a:srgbClr val="ffffff"/>
          </a:solidFill>
          <a:ln w="1908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9191520" y="3238560"/>
            <a:ext cx="828360" cy="294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5"/>
          <p:cNvSpPr txBox="1"/>
          <p:nvPr/>
        </p:nvSpPr>
        <p:spPr>
          <a:xfrm>
            <a:off x="1947960" y="347760"/>
            <a:ext cx="7772040" cy="79488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  <a:ea typeface="ＭＳ Ｐゴシック"/>
              </a:rPr>
              <a:t>HTTP overview (continued)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40" name="TextShape 6"/>
          <p:cNvSpPr txBox="1"/>
          <p:nvPr/>
        </p:nvSpPr>
        <p:spPr>
          <a:xfrm>
            <a:off x="2068560" y="1511280"/>
            <a:ext cx="3971520" cy="46479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uses TCP: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client initiates TCP connection (creates socket) to server,  port 80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server accepts TCP connection from client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HTTP messages (application-layer protocol messages) exchanged between browser (HTTP client) and Web server (HTTP server)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TCP connection closed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41" name="TextShape 7"/>
          <p:cNvSpPr txBox="1"/>
          <p:nvPr/>
        </p:nvSpPr>
        <p:spPr>
          <a:xfrm>
            <a:off x="6553080" y="1566720"/>
            <a:ext cx="3200040" cy="1447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75000"/>
              </a:lnSpc>
            </a:pPr>
            <a:r>
              <a:rPr b="0" i="1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HTTP is “stateless”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75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server maintains no information about past client requests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6443640" y="3463920"/>
            <a:ext cx="3752640" cy="28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IN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ＭＳ Ｐゴシック"/>
              </a:rPr>
              <a:t>protocols that maintain “state” are complex!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ＭＳ Ｐゴシック"/>
              </a:rPr>
              <a:t>past history (state) must be maintained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IN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ＭＳ Ｐゴシック"/>
              </a:rPr>
              <a:t>if server/client crashes, their views of “state” may be inconsistent, must be reconciled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9089280" y="3160800"/>
            <a:ext cx="99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ＭＳ Ｐゴシック"/>
              </a:rPr>
              <a:t>aside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5" descr=""/>
          <p:cNvPicPr/>
          <p:nvPr/>
        </p:nvPicPr>
        <p:blipFill>
          <a:blip r:embed="rId1"/>
          <a:stretch/>
        </p:blipFill>
        <p:spPr>
          <a:xfrm>
            <a:off x="1984320" y="1020600"/>
            <a:ext cx="6399000" cy="172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934360" y="6356520"/>
            <a:ext cx="632268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Application Layer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9256680" y="6356520"/>
            <a:ext cx="1828440" cy="364680"/>
          </a:xfrm>
          <a:prstGeom prst="rect">
            <a:avLst/>
          </a:prstGeom>
          <a:noFill/>
          <a:ln>
            <a:noFill/>
          </a:ln>
        </p:spPr>
        <p:txBody>
          <a:bodyPr lIns="0" rIns="0" anchor="ctr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2-</a:t>
            </a:r>
            <a:fld id="{5D3AC7BE-5061-4EC0-B9A4-532292475AE0}" type="slidenum">
              <a:rPr b="0" lang="en-IN" sz="1200" spc="-1" strike="noStrike">
                <a:solidFill>
                  <a:srgbClr val="9d8f88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104840" y="76320"/>
            <a:ext cx="9980280" cy="10965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  <a:ea typeface="ＭＳ Ｐゴシック"/>
              </a:rPr>
              <a:t>HTTP connections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1104840" y="1600200"/>
            <a:ext cx="9981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non-persistent HTTP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at most one object sent over TCP connection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connection then closed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downloading multiple objects required multiple connections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1104840" y="3848040"/>
            <a:ext cx="3809520" cy="46479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persistent HTTP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  <a:ea typeface="ＭＳ Ｐゴシック"/>
              </a:rPr>
              <a:t>multiple objects can be sent over single TCP connection between client, server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0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pic>
        <p:nvPicPr>
          <p:cNvPr id="150" name="Picture 10" descr=""/>
          <p:cNvPicPr/>
          <p:nvPr/>
        </p:nvPicPr>
        <p:blipFill>
          <a:blip r:embed="rId1"/>
          <a:stretch/>
        </p:blipFill>
        <p:spPr>
          <a:xfrm>
            <a:off x="2098800" y="1031760"/>
            <a:ext cx="4570200" cy="172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104840" y="49680"/>
            <a:ext cx="9980280" cy="10965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HTTP REQUEST &amp; RESPONSE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104840" y="1600200"/>
            <a:ext cx="4914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HTTP REQUEST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HTTP RESPONSE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905120" y="380880"/>
            <a:ext cx="5887800" cy="5727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HTTP Requests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104840" y="1600200"/>
            <a:ext cx="9981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HTTP request is a </a:t>
            </a:r>
            <a:r>
              <a:rPr b="0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request line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, followed by zero or more </a:t>
            </a:r>
            <a:r>
              <a:rPr b="0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request headers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Request line: 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&lt;method&gt; &lt;uri&gt; &lt;version&gt;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&lt;version&gt;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 is HTTP version of request (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HTTP/1.0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 or 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HTTP/1.1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)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&lt;uri&gt;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 is typically URL for proxies, URL suffix for servers.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&lt;method&gt; 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is either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GET, POST, OPTIONS, HEAD, PUT, DELETE, 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or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TRACE.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Request Header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Blank line (CRLF)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Message Body 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905120" y="417600"/>
            <a:ext cx="6586200" cy="5727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HTTP Requests (cont)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801440" y="1631520"/>
            <a:ext cx="8307000" cy="563688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HTTP methods: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: Retrieve static or dynamic content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Arguments for dynamic content are in URI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Workhorse method (99% of requests)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POST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: Retrieve dynamic content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Arguments for dynamic content are in the request body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OPTIONS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: Get server or file attributes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HEAD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: Like 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 but no data in response body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PUT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: Write a file to the server!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: Delete a file on the server!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TRACE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: Echo request in response body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2" marL="11430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Useful for debugging.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905120" y="417600"/>
            <a:ext cx="6586200" cy="5727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HTTP Requests (cont)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104840" y="1600200"/>
            <a:ext cx="9981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Request headers: 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&lt;header name&gt;: &lt;header data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&gt;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0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Provide additional information to the server.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104840" y="76320"/>
            <a:ext cx="9980280" cy="10965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 </a:t>
            </a:r>
            <a:r>
              <a:rPr b="0" lang="en-US" sz="24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HTTP Response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104840" y="1600200"/>
            <a:ext cx="9981720" cy="45716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11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Form: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Status line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Response header fields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blank line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Response body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1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Status line format: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1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HTTP version   status code   explanation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11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Example: HTTP/1.1  200  OK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(Current version is 1.1)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11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The header field, Content-type, is required    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905120" y="417600"/>
            <a:ext cx="6154200" cy="572760"/>
          </a:xfrm>
          <a:prstGeom prst="rect">
            <a:avLst/>
          </a:prstGeom>
          <a:noFill/>
          <a:ln>
            <a:noFill/>
          </a:ln>
        </p:spPr>
        <p:txBody>
          <a:bodyPr lIns="0" rIns="0" anchor="b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Plantagenet Cherokee"/>
              </a:rPr>
              <a:t>HTTP Responses</a:t>
            </a:r>
            <a:endParaRPr b="0" lang="en-US" sz="18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905120" y="1592280"/>
            <a:ext cx="8699040" cy="52653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28600" indent="-228240">
              <a:lnSpc>
                <a:spcPct val="85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HTTP response is a </a:t>
            </a:r>
            <a:r>
              <a:rPr b="0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response line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 followed by zero or more </a:t>
            </a:r>
            <a:r>
              <a:rPr b="0" i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response headers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.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85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Response line: 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85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	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&lt;version&gt; &lt;status code&gt; &lt;status msg&gt;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&lt;version&gt; is HTTP version of the response.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&lt;status code&gt; is numeric status.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marL="228600" indent="-228240">
              <a:lnSpc>
                <a:spcPct val="85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Response headers: </a:t>
            </a:r>
            <a:r>
              <a:rPr b="0" lang="en-US" sz="20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&lt;header name&gt;: &lt;header data&gt;</a:t>
            </a: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Provide additional information about response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Content-Type: 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MIME type of content in response body.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 lvl="1" marL="685800" indent="-228240">
              <a:lnSpc>
                <a:spcPct val="90000"/>
              </a:lnSpc>
              <a:buClr>
                <a:srgbClr val="514843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Content-Length: </a:t>
            </a:r>
            <a:r>
              <a:rPr b="0" lang="en-US" sz="1600" spc="-1" strike="noStrike">
                <a:solidFill>
                  <a:srgbClr val="514843"/>
                </a:solidFill>
                <a:uFill>
                  <a:solidFill>
                    <a:srgbClr val="ffffff"/>
                  </a:solidFill>
                </a:uFill>
                <a:latin typeface="Euphemia"/>
              </a:rPr>
              <a:t>Length of content in response body.</a:t>
            </a:r>
            <a:endParaRPr b="0" lang="en-US" sz="14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  <a:p>
            <a:pPr>
              <a:lnSpc>
                <a:spcPct val="85000"/>
              </a:lnSpc>
            </a:pPr>
            <a:endParaRPr b="0" lang="en-US" sz="2000" spc="-1" strike="noStrike">
              <a:solidFill>
                <a:srgbClr val="514843"/>
              </a:solidFill>
              <a:uFill>
                <a:solidFill>
                  <a:srgbClr val="ffffff"/>
                </a:solidFill>
              </a:uFill>
              <a:latin typeface="Euphemia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LibreOffice/5.1.6.2$Linux_X86_64 LibreOffice_project/10m0$Build-2</Application>
  <Words>838</Words>
  <Paragraphs>183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2019-07-16T07:04:29Z</dcterms:created>
  <dc:creator>Vidhu Rojit</dc:creator>
  <dc:description/>
  <dc:language>en-IN</dc:language>
  <cp:lastModifiedBy/>
  <dcterms:modified xsi:type="dcterms:W3CDTF">2019-11-06T15:51:37Z</dcterms:modified>
  <cp:revision>15</cp:revision>
  <dc:subject/>
  <dc:title>http Request response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