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6" r:id="rId4"/>
    <p:sldId id="262" r:id="rId5"/>
    <p:sldId id="271" r:id="rId6"/>
    <p:sldId id="272" r:id="rId7"/>
    <p:sldId id="259" r:id="rId8"/>
    <p:sldId id="297" r:id="rId9"/>
    <p:sldId id="315" r:id="rId10"/>
    <p:sldId id="316" r:id="rId11"/>
    <p:sldId id="322" r:id="rId12"/>
    <p:sldId id="306" r:id="rId13"/>
    <p:sldId id="307" r:id="rId14"/>
    <p:sldId id="309" r:id="rId15"/>
    <p:sldId id="308" r:id="rId16"/>
    <p:sldId id="318" r:id="rId17"/>
    <p:sldId id="292" r:id="rId18"/>
    <p:sldId id="319" r:id="rId19"/>
    <p:sldId id="320" r:id="rId20"/>
    <p:sldId id="321" r:id="rId21"/>
    <p:sldId id="294" r:id="rId22"/>
    <p:sldId id="301" r:id="rId23"/>
    <p:sldId id="302" r:id="rId24"/>
    <p:sldId id="303" r:id="rId25"/>
    <p:sldId id="304" r:id="rId26"/>
    <p:sldId id="30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0F16A-8B4F-4376-9A2C-DEF97013C29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2938" y="914400"/>
            <a:ext cx="5572125" cy="3135313"/>
          </a:xfrm>
          <a:solidFill>
            <a:srgbClr val="FFFFFF"/>
          </a:solidFill>
          <a:ln/>
        </p:spPr>
      </p:sp>
      <p:sp>
        <p:nvSpPr>
          <p:cNvPr id="1853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28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43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7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6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1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63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8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donmouth.co.uk/web_design/browsermuseum/browsermuseu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donmouth.co.uk/web_design/browsermuseum/browsermuseu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tchpoint.com/2014/07/01/dns-lookup-domain-name-ip-addres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webtech%2019-20%20syllabus.od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edium.com/@fulldive/a-brief-history-of-browsers-57669527c0c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9843" y="2292094"/>
            <a:ext cx="6269107" cy="2219691"/>
          </a:xfrm>
        </p:spPr>
        <p:txBody>
          <a:bodyPr anchor="ctr"/>
          <a:lstStyle/>
          <a:p>
            <a:r>
              <a:rPr lang="en-US" dirty="0"/>
              <a:t>WEB TECHNOLOGY 1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69843" y="4034002"/>
            <a:ext cx="5734050" cy="955565"/>
          </a:xfrm>
        </p:spPr>
        <p:txBody>
          <a:bodyPr/>
          <a:lstStyle/>
          <a:p>
            <a:r>
              <a:rPr lang="en-US"/>
              <a:t>UE18CS204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A721-105B-42A0-A54E-F4151C3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9ED4-A9FA-48C6-A499-F7362ADF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1990-w3c-Tim Berners Lee</a:t>
            </a:r>
          </a:p>
          <a:p>
            <a:r>
              <a:rPr lang="en-US" dirty="0"/>
              <a:t>1992-Lynx-Text based Browser</a:t>
            </a:r>
          </a:p>
          <a:p>
            <a:r>
              <a:rPr lang="en-US" dirty="0"/>
              <a:t>1993-Mosaic</a:t>
            </a:r>
          </a:p>
          <a:p>
            <a:r>
              <a:rPr lang="en-US" dirty="0"/>
              <a:t>1994-Improvement to mosaic came </a:t>
            </a:r>
            <a:r>
              <a:rPr lang="en-US" dirty="0" err="1"/>
              <a:t>netscape</a:t>
            </a:r>
            <a:r>
              <a:rPr lang="en-US" dirty="0"/>
              <a:t> navigator</a:t>
            </a:r>
          </a:p>
          <a:p>
            <a:r>
              <a:rPr lang="en-US" dirty="0"/>
              <a:t>1995-Internet Explorer</a:t>
            </a:r>
          </a:p>
          <a:p>
            <a:r>
              <a:rPr lang="en-US" dirty="0"/>
              <a:t>1996-opera</a:t>
            </a:r>
          </a:p>
          <a:p>
            <a:r>
              <a:rPr lang="en-US" dirty="0"/>
              <a:t>2003-Apples safari browser</a:t>
            </a:r>
          </a:p>
          <a:p>
            <a:r>
              <a:rPr lang="en-US" dirty="0"/>
              <a:t>2004 – </a:t>
            </a:r>
            <a:r>
              <a:rPr lang="en-US" dirty="0" err="1"/>
              <a:t>mozilla</a:t>
            </a:r>
            <a:r>
              <a:rPr lang="en-US" dirty="0"/>
              <a:t> launched </a:t>
            </a:r>
            <a:r>
              <a:rPr lang="en-US" dirty="0" err="1"/>
              <a:t>firefox</a:t>
            </a:r>
            <a:endParaRPr lang="en-US" dirty="0"/>
          </a:p>
          <a:p>
            <a:r>
              <a:rPr lang="en-US" dirty="0"/>
              <a:t>2007-mobile safari</a:t>
            </a:r>
          </a:p>
          <a:p>
            <a:r>
              <a:rPr lang="en-US" dirty="0"/>
              <a:t>2008-Google chrome</a:t>
            </a:r>
          </a:p>
          <a:p>
            <a:r>
              <a:rPr lang="en-US" dirty="0"/>
              <a:t>2011-opera mini –mobile browser</a:t>
            </a:r>
          </a:p>
          <a:p>
            <a:r>
              <a:rPr lang="en-US" dirty="0"/>
              <a:t>2015-Microsoft Edge was born to combat google.</a:t>
            </a:r>
          </a:p>
          <a:p>
            <a:r>
              <a:rPr lang="en-US" dirty="0"/>
              <a:t>Now-Full dive browser</a:t>
            </a:r>
          </a:p>
        </p:txBody>
      </p:sp>
    </p:spTree>
    <p:extLst>
      <p:ext uri="{BB962C8B-B14F-4D97-AF65-F5344CB8AC3E}">
        <p14:creationId xmlns:p14="http://schemas.microsoft.com/office/powerpoint/2010/main" val="154678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Lynx – A text based browser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3DFF8-1F61-4CB8-A670-EC770065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365" y="6356350"/>
            <a:ext cx="9727096" cy="365126"/>
          </a:xfrm>
        </p:spPr>
        <p:txBody>
          <a:bodyPr/>
          <a:lstStyle/>
          <a:p>
            <a:r>
              <a:rPr lang="en-IN" dirty="0"/>
              <a:t>Source: Browser Museum  </a:t>
            </a:r>
            <a:r>
              <a:rPr lang="en-IN" dirty="0">
                <a:hlinkClick r:id="rId2"/>
              </a:rPr>
              <a:t>http://www.donmouth.co.uk/web_design/browsermuseum/browsermuseum.html</a:t>
            </a:r>
            <a:endParaRPr lang="en-IN" dirty="0"/>
          </a:p>
        </p:txBody>
      </p:sp>
      <p:pic>
        <p:nvPicPr>
          <p:cNvPr id="2052" name="Picture 4" descr="screenshot of Ly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27" y="1689996"/>
            <a:ext cx="54292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9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Mosaic – the first graphical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CD2F77A-675D-4946-AB1E-F72008D3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4900" y="6356350"/>
            <a:ext cx="9980682" cy="365125"/>
          </a:xfrm>
        </p:spPr>
        <p:txBody>
          <a:bodyPr/>
          <a:lstStyle/>
          <a:p>
            <a:r>
              <a:rPr lang="en-IN" dirty="0"/>
              <a:t>Source: Browser Museum  </a:t>
            </a:r>
            <a:r>
              <a:rPr lang="en-IN" dirty="0">
                <a:hlinkClick r:id="rId2"/>
              </a:rPr>
              <a:t>http://www.donmouth.co.uk/web_design/browsermuseum/browsermuseum.html</a:t>
            </a:r>
            <a:endParaRPr lang="en-IN" dirty="0"/>
          </a:p>
        </p:txBody>
      </p:sp>
      <p:pic>
        <p:nvPicPr>
          <p:cNvPr id="3074" name="Picture 2" descr="screenshot of Mos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05" y="2047805"/>
            <a:ext cx="641985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4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dirty="0"/>
              <a:t>General form: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 err="1"/>
              <a:t>scheme:object-address</a:t>
            </a:r>
            <a:endParaRPr lang="en-US" altLang="en-US" dirty="0"/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dirty="0"/>
              <a:t>The scheme is often a communications protocol, such as telnet or ftp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en-US" dirty="0"/>
              <a:t>For the http protocol, the object-address is: </a:t>
            </a:r>
            <a:r>
              <a:rPr lang="en-US" altLang="en-US" b="1" dirty="0"/>
              <a:t>fully qualified domain name/doc path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5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Servers</a:t>
            </a:r>
          </a:p>
          <a:p>
            <a:pPr lvl="1"/>
            <a:r>
              <a:rPr lang="en-IN" dirty="0"/>
              <a:t>Apache</a:t>
            </a:r>
          </a:p>
          <a:p>
            <a:pPr lvl="1"/>
            <a:r>
              <a:rPr lang="en-IN" dirty="0"/>
              <a:t>IIS</a:t>
            </a:r>
          </a:p>
          <a:p>
            <a:r>
              <a:rPr lang="en-IN" dirty="0"/>
              <a:t>General Web Server Characteristics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•"/>
            </a:pPr>
            <a:r>
              <a:rPr lang="en-US" altLang="en-US" dirty="0"/>
              <a:t>Web servers have two main directories: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/>
              <a:t>Document root (servable documents)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dirty="0"/>
              <a:t>Server root (server system software)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•"/>
            </a:pPr>
            <a:r>
              <a:rPr lang="en-US" altLang="en-US" dirty="0"/>
              <a:t>Document root is accessed indirectly by clients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–"/>
            </a:pPr>
            <a:r>
              <a:rPr lang="en-US" altLang="en-US" dirty="0"/>
              <a:t>Its actual location is set by the server configuration file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Font typeface="Times" panose="02020603050405020304" pitchFamily="18" charset="0"/>
              <a:buChar char="–"/>
            </a:pPr>
            <a:r>
              <a:rPr lang="en-US" altLang="en-US" dirty="0"/>
              <a:t>Requests are mapped to the actual location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46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CB39E-88DF-4F83-BEAE-4B1840A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Domain Names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5A04F-1254-4D5F-BFB3-2648B662C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53CC9E-0FF7-4CDA-8997-D2FBF50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D8D2F-C150-4258-92F3-7502277C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DNS – Domain Name System</a:t>
            </a:r>
          </a:p>
          <a:p>
            <a:r>
              <a:rPr lang="en-IN" dirty="0"/>
              <a:t>DNS is what translates your familiar domain name (www.google.com) into an IP address your browser can use (173.194.33.174). </a:t>
            </a:r>
          </a:p>
          <a:p>
            <a:r>
              <a:rPr lang="en-IN" dirty="0"/>
              <a:t>Before the page and any resource on the page is loaded, the DNS must be resolved so the browser can establish a TCP connection to make the HTTP request.</a:t>
            </a:r>
          </a:p>
          <a:p>
            <a:r>
              <a:rPr lang="en-IN" dirty="0"/>
              <a:t>The DNS Resolution process starts when the user types a URL address on the browser and hits Enter.</a:t>
            </a:r>
          </a:p>
        </p:txBody>
      </p:sp>
    </p:spTree>
    <p:extLst>
      <p:ext uri="{BB962C8B-B14F-4D97-AF65-F5344CB8AC3E}">
        <p14:creationId xmlns:p14="http://schemas.microsoft.com/office/powerpoint/2010/main" val="34362983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B3AC-2D90-4DBC-B873-8B96E819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NAME RESOLUTION</a:t>
            </a:r>
          </a:p>
        </p:txBody>
      </p:sp>
      <p:pic>
        <p:nvPicPr>
          <p:cNvPr id="3074" name="Picture 2" descr="http://blog.catchpoint.com/wp-content/uploads/2014/06/dns101.jpg">
            <a:extLst>
              <a:ext uri="{FF2B5EF4-FFF2-40B4-BE49-F238E27FC236}">
                <a16:creationId xmlns:a16="http://schemas.microsoft.com/office/drawing/2014/main" id="{2214CDDF-3032-4162-B03D-385D7CD354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21" y="1721302"/>
            <a:ext cx="5946085" cy="50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1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805F-A549-46AC-AD44-84CCC2CD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Name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8DB8-D2BC-4ACE-9D24-5D0DFC22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1: OS Recursive Query to DNS Resolver</a:t>
            </a:r>
          </a:p>
          <a:p>
            <a:r>
              <a:rPr lang="en-IN" b="1" dirty="0"/>
              <a:t>Step 2: DNS Resolver Iterative Query to the Root Server</a:t>
            </a:r>
          </a:p>
          <a:p>
            <a:r>
              <a:rPr lang="en-IN" b="1" dirty="0"/>
              <a:t>Step 3: Root Server Response</a:t>
            </a:r>
          </a:p>
          <a:p>
            <a:r>
              <a:rPr lang="en-IN" b="1" dirty="0"/>
              <a:t>Step 4:  DNS Resolver Iterative Query to the TLD Server	</a:t>
            </a:r>
          </a:p>
          <a:p>
            <a:r>
              <a:rPr lang="en-IN" b="1" dirty="0"/>
              <a:t>Step 5: TLD Server Response</a:t>
            </a:r>
          </a:p>
          <a:p>
            <a:r>
              <a:rPr lang="en-IN" b="1" dirty="0"/>
              <a:t>Step 6: DNS Resolver Iterative Query to the Google.com NS</a:t>
            </a:r>
          </a:p>
          <a:p>
            <a:r>
              <a:rPr lang="en-IN" b="1" dirty="0"/>
              <a:t>Step 7: Google.com NS Response</a:t>
            </a:r>
          </a:p>
          <a:p>
            <a:r>
              <a:rPr lang="en-IN" b="1" dirty="0"/>
              <a:t>Step 8: DNS Resolver Response to OS</a:t>
            </a:r>
          </a:p>
          <a:p>
            <a:r>
              <a:rPr lang="en-IN" b="1" dirty="0"/>
              <a:t>Step 9: Browser Starts TCP Handshake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5CBE7-9F72-4325-B817-C195BCC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8139" y="6356350"/>
            <a:ext cx="10654748" cy="365126"/>
          </a:xfrm>
        </p:spPr>
        <p:txBody>
          <a:bodyPr/>
          <a:lstStyle/>
          <a:p>
            <a:r>
              <a:rPr lang="en-IN" dirty="0" err="1"/>
              <a:t>Source:DNS</a:t>
            </a:r>
            <a:r>
              <a:rPr lang="en-IN" dirty="0"/>
              <a:t> Lookup: How a Domain Name is Translated to an IP Address</a:t>
            </a:r>
          </a:p>
          <a:p>
            <a:r>
              <a:rPr lang="en-IN" dirty="0">
                <a:hlinkClick r:id="rId2"/>
              </a:rPr>
              <a:t>http://blog.catchpoint.com/2014/07/01/dns-lookup-domain-name-ip-address/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99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4A47-5D32-4DA0-B28F-C77C7134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 descr="Image result for domain name system images">
            <a:extLst>
              <a:ext uri="{FF2B5EF4-FFF2-40B4-BE49-F238E27FC236}">
                <a16:creationId xmlns:a16="http://schemas.microsoft.com/office/drawing/2014/main" id="{D3831BBB-1A50-463E-84D3-25F9E74C4A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3" y="2388832"/>
            <a:ext cx="5362113" cy="36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6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25" y="76200"/>
            <a:ext cx="10747957" cy="1096962"/>
          </a:xfrm>
        </p:spPr>
        <p:txBody>
          <a:bodyPr/>
          <a:lstStyle/>
          <a:p>
            <a:r>
              <a:rPr lang="en-US" dirty="0"/>
              <a:t>Syllabus &amp; Sharing</a:t>
            </a:r>
          </a:p>
        </p:txBody>
      </p:sp>
      <p:pic>
        <p:nvPicPr>
          <p:cNvPr id="5" name="Picture Placeholder 4" descr="Closeup of books on shelves with more books blurred in foreground and background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7" r="2297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625" y="1600200"/>
            <a:ext cx="4380149" cy="4572000"/>
          </a:xfrm>
        </p:spPr>
        <p:txBody>
          <a:bodyPr/>
          <a:lstStyle/>
          <a:p>
            <a:r>
              <a:rPr lang="en-US" sz="2400" dirty="0"/>
              <a:t>Syllabus</a:t>
            </a:r>
          </a:p>
          <a:p>
            <a:r>
              <a:rPr lang="en-US" sz="2400" dirty="0"/>
              <a:t> </a:t>
            </a:r>
            <a:r>
              <a:rPr lang="en-US" dirty="0">
                <a:hlinkClick r:id="rId3" action="ppaction://hlinkfile"/>
              </a:rPr>
              <a:t>Click here for syllabus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Communication Medium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523" y="2971806"/>
            <a:ext cx="11741426" cy="1684150"/>
          </a:xfrm>
        </p:spPr>
        <p:txBody>
          <a:bodyPr/>
          <a:lstStyle/>
          <a:p>
            <a:r>
              <a:rPr lang="en-IN" dirty="0"/>
              <a:t>How can you get your own website?</a:t>
            </a:r>
          </a:p>
        </p:txBody>
      </p:sp>
    </p:spTree>
    <p:extLst>
      <p:ext uri="{BB962C8B-B14F-4D97-AF65-F5344CB8AC3E}">
        <p14:creationId xmlns:p14="http://schemas.microsoft.com/office/powerpoint/2010/main" val="81808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a domain name….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7" y="1173162"/>
            <a:ext cx="11943108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5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4" y="1600200"/>
            <a:ext cx="11902608" cy="41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330" y="2052638"/>
            <a:ext cx="784311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903" y="1173162"/>
            <a:ext cx="76866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8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3" y="2088356"/>
            <a:ext cx="88963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1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pic>
        <p:nvPicPr>
          <p:cNvPr id="1026" name="Picture 2" descr="Image result for JavaScript Absolute Beginner's Guide">
            <a:extLst>
              <a:ext uri="{FF2B5EF4-FFF2-40B4-BE49-F238E27FC236}">
                <a16:creationId xmlns:a16="http://schemas.microsoft.com/office/drawing/2014/main" id="{84C1A065-EBC5-4ED5-A724-973C6F0D8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54" y="1745974"/>
            <a:ext cx="2702381" cy="35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gramming the World Wide Web">
            <a:extLst>
              <a:ext uri="{FF2B5EF4-FFF2-40B4-BE49-F238E27FC236}">
                <a16:creationId xmlns:a16="http://schemas.microsoft.com/office/drawing/2014/main" id="{C195A47B-8E56-46BC-8B7B-41C1C4F10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64" y="1745974"/>
            <a:ext cx="2775223" cy="35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5 Up and Running">
            <a:extLst>
              <a:ext uri="{FF2B5EF4-FFF2-40B4-BE49-F238E27FC236}">
                <a16:creationId xmlns:a16="http://schemas.microsoft.com/office/drawing/2014/main" id="{FF9925A1-67D8-4B24-AC7B-F6AEE97B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16" y="1745974"/>
            <a:ext cx="2681296" cy="35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74-59B9-4AAA-B2D8-C784D261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4D9B-8810-4129-999E-D86DED96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832"/>
          <a:stretch>
            <a:fillRect/>
          </a:stretch>
        </p:blipFill>
        <p:spPr>
          <a:xfrm>
            <a:off x="3261623" y="1600200"/>
            <a:ext cx="6172200" cy="48736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4834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51-8AE1-4F2E-AE42-19A7B082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WT-1 @ PESU</a:t>
            </a:r>
          </a:p>
        </p:txBody>
      </p:sp>
      <p:pic>
        <p:nvPicPr>
          <p:cNvPr id="2056" name="Picture 8" descr="Image result for java script">
            <a:extLst>
              <a:ext uri="{FF2B5EF4-FFF2-40B4-BE49-F238E27FC236}">
                <a16:creationId xmlns:a16="http://schemas.microsoft.com/office/drawing/2014/main" id="{2699397E-30D9-47D0-AF37-3E55F02BE2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90" y="18130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TML">
            <a:extLst>
              <a:ext uri="{FF2B5EF4-FFF2-40B4-BE49-F238E27FC236}">
                <a16:creationId xmlns:a16="http://schemas.microsoft.com/office/drawing/2014/main" id="{DAC76A2E-A283-4887-8E80-BC8BA1E1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90" y="15371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pache server">
            <a:extLst>
              <a:ext uri="{FF2B5EF4-FFF2-40B4-BE49-F238E27FC236}">
                <a16:creationId xmlns:a16="http://schemas.microsoft.com/office/drawing/2014/main" id="{44005E88-1C5F-4C01-BE89-F5EBB05F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07" y="4596109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HP">
            <a:extLst>
              <a:ext uri="{FF2B5EF4-FFF2-40B4-BE49-F238E27FC236}">
                <a16:creationId xmlns:a16="http://schemas.microsoft.com/office/drawing/2014/main" id="{884A3A22-837D-4AA0-B700-F7070558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7" y="1822863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jax logo web">
            <a:extLst>
              <a:ext uri="{FF2B5EF4-FFF2-40B4-BE49-F238E27FC236}">
                <a16:creationId xmlns:a16="http://schemas.microsoft.com/office/drawing/2014/main" id="{28A084F0-D38C-45E0-897A-6C690F28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40" y="4489245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96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6B3226-550A-4587-A4B5-4DF0940BD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742950"/>
          </a:xfrm>
        </p:spPr>
        <p:txBody>
          <a:bodyPr/>
          <a:lstStyle/>
          <a:p>
            <a:r>
              <a:rPr lang="en-US" altLang="en-US" sz="3600"/>
              <a:t>Internet Growth Trends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5ACAC2-48BE-416E-A9C0-B42FE950A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1371600"/>
            <a:ext cx="7772400" cy="4800600"/>
          </a:xfrm>
        </p:spPr>
        <p:txBody>
          <a:bodyPr/>
          <a:lstStyle/>
          <a:p>
            <a:r>
              <a:rPr lang="en-US" altLang="en-US" dirty="0"/>
              <a:t>1977: 111 hosts on Internet</a:t>
            </a:r>
          </a:p>
          <a:p>
            <a:r>
              <a:rPr lang="en-US" altLang="en-US" dirty="0"/>
              <a:t>1981: 213 hosts</a:t>
            </a:r>
          </a:p>
          <a:p>
            <a:r>
              <a:rPr lang="en-US" altLang="en-US" dirty="0"/>
              <a:t>1983: 562 hosts</a:t>
            </a:r>
          </a:p>
          <a:p>
            <a:r>
              <a:rPr lang="en-US" altLang="en-US" dirty="0"/>
              <a:t>1984: 1,000 hosts</a:t>
            </a:r>
          </a:p>
          <a:p>
            <a:r>
              <a:rPr lang="en-US" altLang="en-US" dirty="0"/>
              <a:t>1986: 5,000 hosts</a:t>
            </a:r>
          </a:p>
          <a:p>
            <a:r>
              <a:rPr lang="en-US" altLang="en-US" dirty="0"/>
              <a:t>1987: 10,000 hosts</a:t>
            </a:r>
          </a:p>
          <a:p>
            <a:r>
              <a:rPr lang="en-US" altLang="en-US" dirty="0"/>
              <a:t>1989: 100,000 hosts</a:t>
            </a:r>
          </a:p>
          <a:p>
            <a:r>
              <a:rPr lang="en-US" altLang="en-US" dirty="0"/>
              <a:t>1992: 1,000,000 hosts</a:t>
            </a:r>
          </a:p>
          <a:p>
            <a:r>
              <a:rPr lang="en-US" altLang="en-US" dirty="0"/>
              <a:t>2001: 150 – 175 million hosts</a:t>
            </a:r>
          </a:p>
          <a:p>
            <a:r>
              <a:rPr lang="en-US" altLang="en-US" dirty="0"/>
              <a:t>2002: over 200 million hosts</a:t>
            </a:r>
          </a:p>
          <a:p>
            <a:r>
              <a:rPr lang="en-US" altLang="en-US" dirty="0"/>
              <a:t>By 2010, about 80% of the planet will be on the Internet  </a:t>
            </a:r>
          </a:p>
          <a:p>
            <a:endParaRPr lang="en-US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9660856-3474-475B-B555-C4CDD9A0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68"/>
          <a:stretch>
            <a:fillRect/>
          </a:stretch>
        </p:blipFill>
        <p:spPr bwMode="auto">
          <a:xfrm>
            <a:off x="9707317" y="5486400"/>
            <a:ext cx="15208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Web work?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secret behind the google homepage appearing in your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6889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A9B16-72F3-4844-838E-3B0207D3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BROWSERS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A4DF4-0EF3-47EB-98F5-2B995515D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5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4DEC8-5F91-4876-B49F-A55CB8B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Web Browsers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5A07-446E-4290-820E-101757A7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38" y="6356350"/>
            <a:ext cx="10542243" cy="365126"/>
          </a:xfrm>
        </p:spPr>
        <p:txBody>
          <a:bodyPr/>
          <a:lstStyle/>
          <a:p>
            <a:r>
              <a:rPr lang="en-IN" dirty="0" err="1"/>
              <a:t>Source:A</a:t>
            </a:r>
            <a:r>
              <a:rPr lang="en-IN" dirty="0"/>
              <a:t> Brief History of Browsers </a:t>
            </a:r>
            <a:r>
              <a:rPr lang="en-IN" dirty="0">
                <a:hlinkClick r:id="rId2"/>
              </a:rPr>
              <a:t>https://medium.com/@fulldive/a-brief-history-of-browsers-57669527c0cf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3DDA2-F7FE-4F78-A23B-028F964B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366838"/>
            <a:ext cx="8671125" cy="42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0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435</Words>
  <Application>Microsoft Office PowerPoint</Application>
  <PresentationFormat>Widescreen</PresentationFormat>
  <Paragraphs>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Euphemia</vt:lpstr>
      <vt:lpstr>Times</vt:lpstr>
      <vt:lpstr>Wingdings 3</vt:lpstr>
      <vt:lpstr>Ion</vt:lpstr>
      <vt:lpstr>WEB TECHNOLOGY 1</vt:lpstr>
      <vt:lpstr>Syllabus &amp; Sharing</vt:lpstr>
      <vt:lpstr>Textbooks</vt:lpstr>
      <vt:lpstr>Web Technologies</vt:lpstr>
      <vt:lpstr>Scope of WT-1 @ PESU</vt:lpstr>
      <vt:lpstr>Internet Growth Trends</vt:lpstr>
      <vt:lpstr>How Does the Web work?</vt:lpstr>
      <vt:lpstr>WEB BROWSERS</vt:lpstr>
      <vt:lpstr>History of Web Browsers</vt:lpstr>
      <vt:lpstr>History of Web Browsers</vt:lpstr>
      <vt:lpstr>Lynx – A text based browser</vt:lpstr>
      <vt:lpstr>Mosaic – the first graphical browser</vt:lpstr>
      <vt:lpstr>URLs</vt:lpstr>
      <vt:lpstr>Servers</vt:lpstr>
      <vt:lpstr>Understanding Domain Names</vt:lpstr>
      <vt:lpstr>DNS</vt:lpstr>
      <vt:lpstr>DOMAIN NAME RESOLUTION</vt:lpstr>
      <vt:lpstr>Domain Name Resolution</vt:lpstr>
      <vt:lpstr>Example</vt:lpstr>
      <vt:lpstr>How can you get your own website?</vt:lpstr>
      <vt:lpstr>Getting a domain name….</vt:lpstr>
      <vt:lpstr>Web Hosting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2016-07-28T16:58:04Z</dcterms:created>
  <dcterms:modified xsi:type="dcterms:W3CDTF">2019-08-13T04:15:09Z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