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4ADD-772D-4ECD-82BA-79FE41D5EF37}" type="datetimeFigureOut">
              <a:rPr lang="en-IN" smtClean="0"/>
              <a:t>19-08-2019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5456-EA12-4525-A20E-EBDD0F537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97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4ADD-772D-4ECD-82BA-79FE41D5EF37}" type="datetimeFigureOut">
              <a:rPr lang="en-IN" smtClean="0"/>
              <a:t>19-08-2019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5456-EA12-4525-A20E-EBDD0F537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87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4ADD-772D-4ECD-82BA-79FE41D5EF37}" type="datetimeFigureOut">
              <a:rPr lang="en-IN" smtClean="0"/>
              <a:t>19-08-2019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5456-EA12-4525-A20E-EBDD0F537F1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8234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4ADD-772D-4ECD-82BA-79FE41D5EF37}" type="datetimeFigureOut">
              <a:rPr lang="en-IN" smtClean="0"/>
              <a:t>19-08-2019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5456-EA12-4525-A20E-EBDD0F537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901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4ADD-772D-4ECD-82BA-79FE41D5EF37}" type="datetimeFigureOut">
              <a:rPr lang="en-IN" smtClean="0"/>
              <a:t>19-08-2019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5456-EA12-4525-A20E-EBDD0F537F1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718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4ADD-772D-4ECD-82BA-79FE41D5EF37}" type="datetimeFigureOut">
              <a:rPr lang="en-IN" smtClean="0"/>
              <a:t>19-08-2019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5456-EA12-4525-A20E-EBDD0F537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534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4ADD-772D-4ECD-82BA-79FE41D5EF37}" type="datetimeFigureOut">
              <a:rPr lang="en-IN" smtClean="0"/>
              <a:t>19-08-2019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5456-EA12-4525-A20E-EBDD0F537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37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4ADD-772D-4ECD-82BA-79FE41D5EF37}" type="datetimeFigureOut">
              <a:rPr lang="en-IN" smtClean="0"/>
              <a:t>19-08-2019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5456-EA12-4525-A20E-EBDD0F537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4ADD-772D-4ECD-82BA-79FE41D5EF37}" type="datetimeFigureOut">
              <a:rPr lang="en-IN" smtClean="0"/>
              <a:t>19-08-2019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5456-EA12-4525-A20E-EBDD0F537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08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4ADD-772D-4ECD-82BA-79FE41D5EF37}" type="datetimeFigureOut">
              <a:rPr lang="en-IN" smtClean="0"/>
              <a:t>19-08-2019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5456-EA12-4525-A20E-EBDD0F537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53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4ADD-772D-4ECD-82BA-79FE41D5EF37}" type="datetimeFigureOut">
              <a:rPr lang="en-IN" smtClean="0"/>
              <a:t>19-08-2019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5456-EA12-4525-A20E-EBDD0F537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34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4ADD-772D-4ECD-82BA-79FE41D5EF37}" type="datetimeFigureOut">
              <a:rPr lang="en-IN" smtClean="0"/>
              <a:t>19-08-2019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5456-EA12-4525-A20E-EBDD0F537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28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4ADD-772D-4ECD-82BA-79FE41D5EF37}" type="datetimeFigureOut">
              <a:rPr lang="en-IN" smtClean="0"/>
              <a:t>19-08-2019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5456-EA12-4525-A20E-EBDD0F537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580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4ADD-772D-4ECD-82BA-79FE41D5EF37}" type="datetimeFigureOut">
              <a:rPr lang="en-IN" smtClean="0"/>
              <a:t>19-08-2019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5456-EA12-4525-A20E-EBDD0F537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09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4ADD-772D-4ECD-82BA-79FE41D5EF37}" type="datetimeFigureOut">
              <a:rPr lang="en-IN" smtClean="0"/>
              <a:t>19-08-2019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5456-EA12-4525-A20E-EBDD0F537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86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4ADD-772D-4ECD-82BA-79FE41D5EF37}" type="datetimeFigureOut">
              <a:rPr lang="en-IN" smtClean="0"/>
              <a:t>19-08-2019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5456-EA12-4525-A20E-EBDD0F537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3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54ADD-772D-4ECD-82BA-79FE41D5EF37}" type="datetimeFigureOut">
              <a:rPr lang="en-IN" smtClean="0"/>
              <a:t>19-08-2019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8555456-EA12-4525-A20E-EBDD0F537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54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BASIC HTML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HYPERTEXT LINKS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  <a:buFont typeface="Times" panose="02020603050405020304" pitchFamily="18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A link is specified with the </a:t>
            </a:r>
            <a:r>
              <a:rPr lang="en-US" altLang="en-US" dirty="0" err="1">
                <a:latin typeface="Courier New" panose="02070309020205020404" pitchFamily="49" charset="0"/>
              </a:rPr>
              <a:t>href</a:t>
            </a:r>
            <a:r>
              <a:rPr lang="en-US" altLang="en-US" dirty="0">
                <a:latin typeface="Arial" panose="020B0604020202020204" pitchFamily="34" charset="0"/>
              </a:rPr>
              <a:t> (</a:t>
            </a:r>
            <a:r>
              <a:rPr lang="en-US" altLang="en-US" i="1" dirty="0">
                <a:latin typeface="Arial" panose="020B0604020202020204" pitchFamily="34" charset="0"/>
              </a:rPr>
              <a:t>h</a:t>
            </a:r>
            <a:r>
              <a:rPr lang="en-US" altLang="en-US" dirty="0">
                <a:latin typeface="Arial" panose="020B0604020202020204" pitchFamily="34" charset="0"/>
              </a:rPr>
              <a:t>ypertext </a:t>
            </a:r>
            <a:r>
              <a:rPr lang="en-US" altLang="en-US" i="1" dirty="0">
                <a:latin typeface="Arial" panose="020B0604020202020204" pitchFamily="34" charset="0"/>
              </a:rPr>
              <a:t>ref</a:t>
            </a:r>
            <a:r>
              <a:rPr lang="en-US" altLang="en-US" dirty="0">
                <a:latin typeface="Arial" panose="020B0604020202020204" pitchFamily="34" charset="0"/>
              </a:rPr>
              <a:t>erence) attribute of </a:t>
            </a:r>
            <a:r>
              <a:rPr lang="en-US" altLang="en-US" dirty="0">
                <a:latin typeface="Courier New" panose="02070309020205020404" pitchFamily="49" charset="0"/>
              </a:rPr>
              <a:t>&lt;a&gt;</a:t>
            </a:r>
            <a:r>
              <a:rPr lang="en-US" altLang="en-US" dirty="0">
                <a:latin typeface="Arial" panose="020B0604020202020204" pitchFamily="34" charset="0"/>
              </a:rPr>
              <a:t> (the anchor tag)</a:t>
            </a:r>
          </a:p>
          <a:p>
            <a:pPr lvl="1">
              <a:lnSpc>
                <a:spcPct val="140000"/>
              </a:lnSpc>
              <a:buFont typeface="Times" panose="02020603050405020304" pitchFamily="18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The content of </a:t>
            </a:r>
            <a:r>
              <a:rPr lang="en-US" altLang="en-US" dirty="0">
                <a:latin typeface="Courier New" panose="02070309020205020404" pitchFamily="49" charset="0"/>
              </a:rPr>
              <a:t>&lt;a&gt;</a:t>
            </a:r>
            <a:r>
              <a:rPr lang="en-US" altLang="en-US" dirty="0">
                <a:latin typeface="Arial" panose="020B0604020202020204" pitchFamily="34" charset="0"/>
              </a:rPr>
              <a:t> is the visual link in the document</a:t>
            </a:r>
          </a:p>
          <a:p>
            <a:pPr lvl="1">
              <a:lnSpc>
                <a:spcPct val="140000"/>
              </a:lnSpc>
              <a:buFont typeface="Times" panose="02020603050405020304" pitchFamily="18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If the target is a whole document (not the one in which the link appears), the target need not be specified in the target document as being the target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732E2-D7AC-434C-8A82-3170F6FAD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476672"/>
            <a:ext cx="6347714" cy="5564691"/>
          </a:xfrm>
        </p:spPr>
        <p:txBody>
          <a:bodyPr>
            <a:normAutofit fontScale="92500" lnSpcReduction="20000"/>
          </a:bodyPr>
          <a:lstStyle/>
          <a:p>
            <a:pPr marL="306000" indent="-305640">
              <a:lnSpc>
                <a:spcPct val="100000"/>
              </a:lnSpc>
            </a:pPr>
            <a:r>
              <a:rPr lang="en-US" spc="-1" dirty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&lt;html&gt;</a:t>
            </a:r>
            <a:endParaRPr lang="en-US" sz="2400" spc="-1" dirty="0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06000" indent="-305640">
              <a:lnSpc>
                <a:spcPct val="100000"/>
              </a:lnSpc>
            </a:pPr>
            <a:r>
              <a:rPr lang="en-US" spc="-1" dirty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&lt;head&gt; &lt;title&gt; Links &lt;/title&gt;</a:t>
            </a:r>
            <a:endParaRPr lang="en-US" sz="2400" spc="-1" dirty="0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06000" indent="-305640">
              <a:lnSpc>
                <a:spcPct val="100000"/>
              </a:lnSpc>
            </a:pPr>
            <a:r>
              <a:rPr lang="en-US" spc="-1" dirty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&lt;/head&gt;</a:t>
            </a:r>
            <a:endParaRPr lang="en-US" sz="2400" spc="-1" dirty="0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06000" indent="-305640">
              <a:lnSpc>
                <a:spcPct val="100000"/>
              </a:lnSpc>
            </a:pPr>
            <a:r>
              <a:rPr lang="en-US" spc="-1" dirty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&lt;body&gt;</a:t>
            </a:r>
            <a:endParaRPr lang="en-US" sz="2400" spc="-1" dirty="0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06000" indent="-305640">
              <a:lnSpc>
                <a:spcPct val="100000"/>
              </a:lnSpc>
            </a:pPr>
            <a:r>
              <a:rPr lang="en-US" spc="-1" dirty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&lt;h1&gt; Aidan's Airplanes &lt;/h1&gt;</a:t>
            </a:r>
            <a:endParaRPr lang="en-US" sz="2400" spc="-1" dirty="0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06000" indent="-305640">
              <a:lnSpc>
                <a:spcPct val="100000"/>
              </a:lnSpc>
            </a:pPr>
            <a:r>
              <a:rPr lang="en-US" spc="-1" dirty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&lt;h2&gt; The best in used airplanes &lt;/h2&gt;</a:t>
            </a:r>
            <a:endParaRPr lang="en-US" sz="2400" spc="-1" dirty="0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06000" indent="-305640">
              <a:lnSpc>
                <a:spcPct val="100000"/>
              </a:lnSpc>
            </a:pPr>
            <a:r>
              <a:rPr lang="en-US" spc="-1" dirty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&lt;h3&gt; "We've got them by the </a:t>
            </a:r>
            <a:r>
              <a:rPr lang="en-US" spc="-1" dirty="0" err="1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hangarful</a:t>
            </a:r>
            <a:r>
              <a:rPr lang="en-US" spc="-1" dirty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 </a:t>
            </a:r>
            <a:endParaRPr lang="en-US" sz="2400" spc="-1" dirty="0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06000" indent="-305640">
              <a:lnSpc>
                <a:spcPct val="100000"/>
              </a:lnSpc>
            </a:pPr>
            <a:r>
              <a:rPr lang="en-US" spc="-1" dirty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&lt;/h3&gt;</a:t>
            </a:r>
            <a:endParaRPr lang="en-US" sz="2400" spc="-1" dirty="0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06000" indent="-305640">
              <a:lnSpc>
                <a:spcPct val="100000"/>
              </a:lnSpc>
            </a:pPr>
            <a:r>
              <a:rPr lang="en-US" spc="-1" dirty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&lt;h2&gt; Special of the month &lt;/h2&gt;</a:t>
            </a:r>
            <a:endParaRPr lang="en-US" sz="2400" spc="-1" dirty="0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06000" indent="-305640">
              <a:lnSpc>
                <a:spcPct val="100000"/>
              </a:lnSpc>
            </a:pPr>
            <a:r>
              <a:rPr lang="en-US" spc="-1" dirty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&lt;p&gt;</a:t>
            </a:r>
            <a:endParaRPr lang="en-US" sz="2400" spc="-1" dirty="0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06000" indent="-305640">
              <a:lnSpc>
                <a:spcPct val="100000"/>
              </a:lnSpc>
            </a:pPr>
            <a:r>
              <a:rPr lang="en-US" spc="-1" dirty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1960 Cessna 210 &lt;</a:t>
            </a:r>
            <a:r>
              <a:rPr lang="en-US" spc="-1" dirty="0" err="1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br</a:t>
            </a:r>
            <a:r>
              <a:rPr lang="en-US" spc="-1" dirty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/&gt;</a:t>
            </a:r>
            <a:endParaRPr lang="en-US" sz="2400" spc="-1" dirty="0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06000" indent="-305640">
              <a:lnSpc>
                <a:spcPct val="100000"/>
              </a:lnSpc>
            </a:pPr>
            <a:r>
              <a:rPr lang="en-US" spc="-1" dirty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&lt;a </a:t>
            </a:r>
            <a:r>
              <a:rPr lang="en-US" spc="-1" dirty="0" err="1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href</a:t>
            </a:r>
            <a:r>
              <a:rPr lang="en-US" spc="-1" dirty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= "C210data.html"&gt; </a:t>
            </a:r>
            <a:endParaRPr lang="en-US" sz="2400" spc="-1" dirty="0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06000" indent="-305640">
              <a:lnSpc>
                <a:spcPct val="100000"/>
              </a:lnSpc>
            </a:pPr>
            <a:r>
              <a:rPr lang="en-US" spc="-1" dirty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Information on the Cessna 210 &lt;/a&gt;</a:t>
            </a:r>
            <a:endParaRPr lang="en-US" sz="2400" spc="-1" dirty="0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06000" indent="-305640">
              <a:lnSpc>
                <a:spcPct val="100000"/>
              </a:lnSpc>
            </a:pPr>
            <a:r>
              <a:rPr lang="en-US" spc="-1" dirty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&lt;/p&gt;</a:t>
            </a:r>
            <a:endParaRPr lang="en-US" sz="2400" spc="-1" dirty="0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06000" indent="-305640">
              <a:lnSpc>
                <a:spcPct val="100000"/>
              </a:lnSpc>
            </a:pPr>
            <a:r>
              <a:rPr lang="en-US" spc="-1" dirty="0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&lt;/body&gt;</a:t>
            </a:r>
            <a:endParaRPr lang="en-US" sz="2400" spc="-1" dirty="0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06000" indent="-305640">
              <a:lnSpc>
                <a:spcPct val="100000"/>
              </a:lnSpc>
            </a:pPr>
            <a:r>
              <a:rPr lang="en-US" spc="-1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09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Basic Syntax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SzTx/>
            </a:pPr>
            <a:r>
              <a:rPr lang="en-US" altLang="en-US" sz="2400" dirty="0">
                <a:latin typeface="Arial" panose="020B0604020202020204" pitchFamily="34" charset="0"/>
              </a:rPr>
              <a:t>Elements are defined by tags (markers)</a:t>
            </a:r>
          </a:p>
          <a:p>
            <a:pPr lvl="1">
              <a:lnSpc>
                <a:spcPct val="150000"/>
              </a:lnSpc>
              <a:buSzTx/>
            </a:pPr>
            <a:r>
              <a:rPr lang="en-US" altLang="en-US" sz="1800" dirty="0">
                <a:latin typeface="Arial" panose="020B0604020202020204" pitchFamily="34" charset="0"/>
              </a:rPr>
              <a:t>Tag format:</a:t>
            </a:r>
          </a:p>
          <a:p>
            <a:pPr lvl="2">
              <a:lnSpc>
                <a:spcPct val="150000"/>
              </a:lnSpc>
              <a:buSzTx/>
            </a:pPr>
            <a:r>
              <a:rPr lang="en-US" altLang="en-US" sz="1800" dirty="0">
                <a:latin typeface="Arial" panose="020B0604020202020204" pitchFamily="34" charset="0"/>
              </a:rPr>
              <a:t>Opening tag: </a:t>
            </a:r>
            <a:r>
              <a:rPr lang="en-US" altLang="en-US" sz="1600" dirty="0">
                <a:latin typeface="Courier New" panose="02070309020205020404" pitchFamily="49" charset="0"/>
              </a:rPr>
              <a:t>&lt;</a:t>
            </a:r>
            <a:r>
              <a:rPr lang="en-US" altLang="en-US" sz="1800" dirty="0">
                <a:latin typeface="Arial" panose="020B0604020202020204" pitchFamily="34" charset="0"/>
              </a:rPr>
              <a:t>name</a:t>
            </a:r>
            <a:r>
              <a:rPr lang="en-US" altLang="en-US" sz="1600" dirty="0">
                <a:latin typeface="Courier New" panose="02070309020205020404" pitchFamily="49" charset="0"/>
              </a:rPr>
              <a:t>&gt;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SzTx/>
            </a:pPr>
            <a:r>
              <a:rPr lang="en-US" altLang="en-US" sz="1800" dirty="0">
                <a:latin typeface="Arial" panose="020B0604020202020204" pitchFamily="34" charset="0"/>
              </a:rPr>
              <a:t>Closing tag: </a:t>
            </a:r>
            <a:r>
              <a:rPr lang="en-US" altLang="en-US" sz="1600" dirty="0">
                <a:latin typeface="Courier New" panose="02070309020205020404" pitchFamily="49" charset="0"/>
              </a:rPr>
              <a:t>&lt;/</a:t>
            </a:r>
            <a:r>
              <a:rPr lang="en-US" altLang="en-US" sz="1800" dirty="0">
                <a:latin typeface="Arial" panose="020B0604020202020204" pitchFamily="34" charset="0"/>
              </a:rPr>
              <a:t>name</a:t>
            </a:r>
            <a:r>
              <a:rPr lang="en-US" altLang="en-US" sz="1600" dirty="0">
                <a:latin typeface="Courier New" panose="02070309020205020404" pitchFamily="49" charset="0"/>
              </a:rPr>
              <a:t>&gt;</a:t>
            </a:r>
          </a:p>
          <a:p>
            <a:pPr lvl="1">
              <a:lnSpc>
                <a:spcPct val="150000"/>
              </a:lnSpc>
              <a:buSzTx/>
            </a:pPr>
            <a:r>
              <a:rPr lang="en-US" altLang="en-US" sz="1800" dirty="0">
                <a:latin typeface="Arial" panose="020B0604020202020204" pitchFamily="34" charset="0"/>
              </a:rPr>
              <a:t>The opening tag and its closing tag together specify a container for the </a:t>
            </a:r>
            <a:r>
              <a:rPr lang="en-US" altLang="en-US" sz="1800" i="1" dirty="0">
                <a:latin typeface="Arial" panose="020B0604020202020204" pitchFamily="34" charset="0"/>
              </a:rPr>
              <a:t>content</a:t>
            </a:r>
            <a:r>
              <a:rPr lang="en-US" altLang="en-US" sz="1800" dirty="0">
                <a:latin typeface="Arial" panose="020B0604020202020204" pitchFamily="34" charset="0"/>
              </a:rPr>
              <a:t> they enclose</a:t>
            </a:r>
            <a:endParaRPr lang="en-US" altLang="en-US" sz="2000" dirty="0">
              <a:latin typeface="Arial" panose="020B0604020202020204" pitchFamily="34" charset="0"/>
            </a:endParaRPr>
          </a:p>
          <a:p>
            <a:r>
              <a:rPr lang="en-US" altLang="en-US" sz="2400" dirty="0">
                <a:latin typeface="Arial" panose="020B0604020202020204" pitchFamily="34" charset="0"/>
              </a:rPr>
              <a:t>Comment form: </a:t>
            </a:r>
            <a:r>
              <a:rPr lang="en-US" altLang="en-US" sz="4000" dirty="0">
                <a:latin typeface="Courier New" panose="02070309020205020404" pitchFamily="49" charset="0"/>
              </a:rPr>
              <a:t>&lt;!--</a:t>
            </a:r>
            <a:r>
              <a:rPr lang="en-US" altLang="en-US" sz="2400" dirty="0">
                <a:latin typeface="Arial" panose="020B0604020202020204" pitchFamily="34" charset="0"/>
              </a:rPr>
              <a:t> … </a:t>
            </a:r>
            <a:r>
              <a:rPr lang="en-US" altLang="en-US" sz="4000" dirty="0">
                <a:latin typeface="Courier New" panose="02070309020205020404" pitchFamily="49" charset="0"/>
              </a:rPr>
              <a:t>--&gt;</a:t>
            </a:r>
            <a:endParaRPr lang="en-US" altLang="en-US" sz="2400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HTML Document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5425" indent="-225425">
              <a:lnSpc>
                <a:spcPct val="110000"/>
              </a:lnSpc>
              <a:buSzTx/>
            </a:pPr>
            <a:r>
              <a:rPr lang="en-US" altLang="en-US" sz="2000" dirty="0">
                <a:latin typeface="Arial" panose="020B0604020202020204" pitchFamily="34" charset="0"/>
              </a:rPr>
              <a:t>Every XHTML document must begin with &lt;html&gt;</a:t>
            </a:r>
          </a:p>
          <a:p>
            <a:pPr marL="225425" indent="-225425">
              <a:lnSpc>
                <a:spcPct val="110000"/>
              </a:lnSpc>
              <a:buSzTx/>
            </a:pPr>
            <a:r>
              <a:rPr lang="en-US" altLang="en-US" sz="2000" dirty="0">
                <a:latin typeface="Courier New" panose="02070309020205020404" pitchFamily="49" charset="0"/>
              </a:rPr>
              <a:t>&lt;html&gt;</a:t>
            </a:r>
            <a:r>
              <a:rPr lang="en-US" altLang="en-US" sz="2000" dirty="0">
                <a:latin typeface="Arial" panose="020B0604020202020204" pitchFamily="34" charset="0"/>
              </a:rPr>
              <a:t>, </a:t>
            </a:r>
            <a:r>
              <a:rPr lang="en-US" altLang="en-US" sz="2000" dirty="0">
                <a:latin typeface="Courier New" panose="02070309020205020404" pitchFamily="49" charset="0"/>
              </a:rPr>
              <a:t>&lt;head&gt;</a:t>
            </a:r>
            <a:r>
              <a:rPr lang="en-US" altLang="en-US" sz="2000" dirty="0">
                <a:latin typeface="Arial" panose="020B0604020202020204" pitchFamily="34" charset="0"/>
              </a:rPr>
              <a:t>, </a:t>
            </a:r>
            <a:r>
              <a:rPr lang="en-US" altLang="en-US" sz="2000" dirty="0">
                <a:latin typeface="Courier New" panose="02070309020205020404" pitchFamily="49" charset="0"/>
              </a:rPr>
              <a:t>&lt;title&gt;</a:t>
            </a:r>
            <a:r>
              <a:rPr lang="en-US" altLang="en-US" sz="2000" dirty="0">
                <a:latin typeface="Arial" panose="020B0604020202020204" pitchFamily="34" charset="0"/>
              </a:rPr>
              <a:t>, and </a:t>
            </a:r>
            <a:r>
              <a:rPr lang="en-US" altLang="en-US" sz="2000" dirty="0">
                <a:latin typeface="Courier New" panose="02070309020205020404" pitchFamily="49" charset="0"/>
              </a:rPr>
              <a:t>&lt;body&gt;</a:t>
            </a:r>
            <a:r>
              <a:rPr lang="en-US" altLang="en-US" sz="2000" dirty="0">
                <a:latin typeface="Arial" panose="020B0604020202020204" pitchFamily="34" charset="0"/>
              </a:rPr>
              <a:t> are required in every document  </a:t>
            </a:r>
          </a:p>
          <a:p>
            <a:pPr marL="225425" indent="-225425">
              <a:lnSpc>
                <a:spcPct val="110000"/>
              </a:lnSpc>
              <a:buSzTx/>
            </a:pPr>
            <a:r>
              <a:rPr lang="en-US" altLang="en-US" sz="2000" dirty="0">
                <a:latin typeface="Arial" panose="020B0604020202020204" pitchFamily="34" charset="0"/>
              </a:rPr>
              <a:t>The whole document must have </a:t>
            </a:r>
            <a:r>
              <a:rPr lang="en-US" altLang="en-US" sz="2000" dirty="0">
                <a:latin typeface="Courier New" panose="02070309020205020404" pitchFamily="49" charset="0"/>
              </a:rPr>
              <a:t>&lt;html&gt;</a:t>
            </a:r>
            <a:r>
              <a:rPr lang="en-US" altLang="en-US" sz="2000" dirty="0">
                <a:latin typeface="Arial" panose="020B0604020202020204" pitchFamily="34" charset="0"/>
              </a:rPr>
              <a:t> as its root</a:t>
            </a:r>
          </a:p>
          <a:p>
            <a:pPr marL="225425" indent="-225425">
              <a:lnSpc>
                <a:spcPct val="110000"/>
              </a:lnSpc>
              <a:buSzTx/>
            </a:pPr>
            <a:r>
              <a:rPr lang="en-US" altLang="en-US" sz="2000" dirty="0">
                <a:latin typeface="Arial" panose="020B0604020202020204" pitchFamily="34" charset="0"/>
              </a:rPr>
              <a:t>A document consists of a head and a body </a:t>
            </a:r>
          </a:p>
          <a:p>
            <a:pPr marL="225425" indent="-225425">
              <a:lnSpc>
                <a:spcPct val="110000"/>
              </a:lnSpc>
              <a:buSzTx/>
            </a:pPr>
            <a:r>
              <a:rPr lang="en-US" altLang="en-US" sz="2000" dirty="0">
                <a:latin typeface="Arial" panose="020B0604020202020204" pitchFamily="34" charset="0"/>
              </a:rPr>
              <a:t>The </a:t>
            </a:r>
            <a:r>
              <a:rPr lang="en-US" altLang="en-US" sz="2000" dirty="0">
                <a:latin typeface="Courier New" panose="02070309020205020404" pitchFamily="49" charset="0"/>
              </a:rPr>
              <a:t>&lt;title&gt;</a:t>
            </a:r>
            <a:r>
              <a:rPr lang="en-US" altLang="en-US" sz="2000" dirty="0">
                <a:latin typeface="Arial" panose="020B0604020202020204" pitchFamily="34" charset="0"/>
              </a:rPr>
              <a:t> tag is used to give the document a title, which is normally displayed in the browser’s window title bar</a:t>
            </a:r>
            <a:endParaRPr lang="en-I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HTML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196752"/>
            <a:ext cx="7274770" cy="5328592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sz="2200" dirty="0">
                <a:latin typeface="Arial" panose="020B0604020202020204" pitchFamily="34" charset="0"/>
              </a:rPr>
              <a:t>Text is normally placed in paragraph elements</a:t>
            </a:r>
          </a:p>
          <a:p>
            <a:r>
              <a:rPr lang="en-US" altLang="en-US" sz="2200" b="1" i="1" dirty="0">
                <a:latin typeface="Arial" panose="020B0604020202020204" pitchFamily="34" charset="0"/>
              </a:rPr>
              <a:t>Paragraph Elements</a:t>
            </a:r>
            <a:endParaRPr lang="en-US" altLang="en-US" sz="2200" b="1" dirty="0">
              <a:latin typeface="Arial" panose="020B0604020202020204" pitchFamily="34" charset="0"/>
            </a:endParaRPr>
          </a:p>
          <a:p>
            <a:pPr lvl="1"/>
            <a:r>
              <a:rPr lang="en-US" altLang="en-US" sz="2200" dirty="0">
                <a:latin typeface="Arial" panose="020B0604020202020204" pitchFamily="34" charset="0"/>
              </a:rPr>
              <a:t>The </a:t>
            </a:r>
            <a:r>
              <a:rPr lang="en-US" altLang="en-US" sz="2200" dirty="0">
                <a:latin typeface="Courier New" panose="02070309020205020404" pitchFamily="49" charset="0"/>
              </a:rPr>
              <a:t>&lt;p&gt;</a:t>
            </a:r>
            <a:r>
              <a:rPr lang="en-US" altLang="en-US" sz="2200" dirty="0">
                <a:latin typeface="Arial" panose="020B0604020202020204" pitchFamily="34" charset="0"/>
              </a:rPr>
              <a:t> tag breaks the current line and inserts a blank line - the new line gets the beginning of the content of the paragraph</a:t>
            </a:r>
          </a:p>
          <a:p>
            <a:pPr lvl="1"/>
            <a:r>
              <a:rPr lang="en-US" altLang="en-US" sz="2200" dirty="0">
                <a:latin typeface="Arial" panose="020B0604020202020204" pitchFamily="34" charset="0"/>
              </a:rPr>
              <a:t>The browser puts as many words of the paragraph’s content as will fit in each line</a:t>
            </a:r>
            <a:endParaRPr lang="en-US" altLang="en-US" sz="2200" dirty="0">
              <a:latin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&lt;!-- </a:t>
            </a:r>
            <a:r>
              <a:rPr lang="en-US" altLang="en-US" sz="2200" dirty="0" err="1">
                <a:latin typeface="Courier New" panose="02070309020205020404" pitchFamily="49" charset="0"/>
              </a:rPr>
              <a:t>greet.hmtl</a:t>
            </a:r>
            <a:endParaRPr lang="en-US" altLang="en-US" sz="2200" dirty="0">
              <a:latin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     A trivial document --&gt;</a:t>
            </a:r>
          </a:p>
          <a:p>
            <a:pPr lvl="1"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&lt;html&gt;</a:t>
            </a:r>
          </a:p>
          <a:p>
            <a:pPr lvl="1"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  &lt;head&gt; &lt;title&gt; Our first document &lt;/title&gt;</a:t>
            </a:r>
          </a:p>
          <a:p>
            <a:pPr lvl="1"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  &lt;/head&gt;</a:t>
            </a:r>
          </a:p>
          <a:p>
            <a:pPr lvl="1"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  &lt;body&gt;</a:t>
            </a:r>
          </a:p>
          <a:p>
            <a:pPr lvl="1"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    &lt;p&gt;</a:t>
            </a:r>
          </a:p>
          <a:p>
            <a:pPr lvl="1"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      Greetings from your Webmaster! </a:t>
            </a:r>
          </a:p>
          <a:p>
            <a:pPr lvl="1"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    &lt;/p&gt;</a:t>
            </a:r>
          </a:p>
          <a:p>
            <a:pPr lvl="1"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  &lt;/body&gt;</a:t>
            </a:r>
          </a:p>
          <a:p>
            <a:pPr lvl="1"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&lt;/html&gt;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HTML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196752"/>
            <a:ext cx="6347714" cy="4844611"/>
          </a:xfrm>
        </p:spPr>
        <p:txBody>
          <a:bodyPr>
            <a:normAutofit fontScale="40000" lnSpcReduction="20000"/>
          </a:bodyPr>
          <a:lstStyle/>
          <a:p>
            <a:pPr marL="381000" indent="-381000">
              <a:buSzTx/>
            </a:pPr>
            <a:r>
              <a:rPr lang="en-US" altLang="en-US" sz="4000" b="1" dirty="0">
                <a:latin typeface="Arial" panose="020B0604020202020204" pitchFamily="34" charset="0"/>
              </a:rPr>
              <a:t>Line breaks</a:t>
            </a:r>
          </a:p>
          <a:p>
            <a:pPr marL="762000" lvl="1" indent="-304800">
              <a:buSzTx/>
            </a:pPr>
            <a:r>
              <a:rPr lang="en-US" altLang="en-US" sz="4000" dirty="0">
                <a:latin typeface="Arial" panose="020B0604020202020204" pitchFamily="34" charset="0"/>
              </a:rPr>
              <a:t>The effect of the </a:t>
            </a:r>
            <a:r>
              <a:rPr lang="en-US" altLang="en-US" sz="4000" dirty="0">
                <a:latin typeface="Courier New" panose="02070309020205020404" pitchFamily="49" charset="0"/>
              </a:rPr>
              <a:t>&lt;</a:t>
            </a:r>
            <a:r>
              <a:rPr lang="en-US" altLang="en-US" sz="4000" dirty="0" err="1">
                <a:latin typeface="Courier New" panose="02070309020205020404" pitchFamily="49" charset="0"/>
              </a:rPr>
              <a:t>br</a:t>
            </a:r>
            <a:r>
              <a:rPr lang="en-US" altLang="en-US" sz="4000" dirty="0">
                <a:latin typeface="Courier New" panose="02070309020205020404" pitchFamily="49" charset="0"/>
              </a:rPr>
              <a:t> /&gt;</a:t>
            </a:r>
            <a:r>
              <a:rPr lang="en-US" altLang="en-US" sz="4000" dirty="0">
                <a:latin typeface="Arial" panose="020B0604020202020204" pitchFamily="34" charset="0"/>
              </a:rPr>
              <a:t> tag is the same as that of </a:t>
            </a:r>
            <a:r>
              <a:rPr lang="en-US" altLang="en-US" sz="4000" dirty="0">
                <a:latin typeface="Courier New" panose="02070309020205020404" pitchFamily="49" charset="0"/>
              </a:rPr>
              <a:t>&lt;p&gt;</a:t>
            </a:r>
            <a:r>
              <a:rPr lang="en-US" altLang="en-US" sz="4000" dirty="0">
                <a:latin typeface="Arial" panose="020B0604020202020204" pitchFamily="34" charset="0"/>
              </a:rPr>
              <a:t>, except for the blank line</a:t>
            </a:r>
          </a:p>
          <a:p>
            <a:pPr marL="1219200" lvl="2" indent="-304800">
              <a:buSzTx/>
            </a:pPr>
            <a:r>
              <a:rPr lang="en-US" altLang="en-US" sz="4000" dirty="0">
                <a:latin typeface="Arial" panose="020B0604020202020204" pitchFamily="34" charset="0"/>
              </a:rPr>
              <a:t>No closing tag!</a:t>
            </a:r>
          </a:p>
          <a:p>
            <a:pPr marL="381000" indent="-381000">
              <a:buSzTx/>
            </a:pPr>
            <a:r>
              <a:rPr lang="en-US" altLang="en-US" sz="4000" b="1" dirty="0">
                <a:latin typeface="Arial" panose="020B0604020202020204" pitchFamily="34" charset="0"/>
              </a:rPr>
              <a:t>Example of paragraphs and line breaks</a:t>
            </a:r>
          </a:p>
          <a:p>
            <a:pPr marL="762000" lvl="1" indent="-304800">
              <a:buSz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On the plains of hesitation &lt;p&gt; bleach the </a:t>
            </a:r>
          </a:p>
          <a:p>
            <a:pPr marL="762000" lvl="1" indent="-304800">
              <a:buSz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bones of countless millions &lt;/p&gt; &lt;</a:t>
            </a:r>
            <a:r>
              <a:rPr lang="en-US" altLang="en-US" sz="4000" dirty="0" err="1">
                <a:latin typeface="Courier New" panose="02070309020205020404" pitchFamily="49" charset="0"/>
              </a:rPr>
              <a:t>br</a:t>
            </a:r>
            <a:r>
              <a:rPr lang="en-US" altLang="en-US" sz="4000" dirty="0">
                <a:latin typeface="Courier New" panose="02070309020205020404" pitchFamily="49" charset="0"/>
              </a:rPr>
              <a:t> /&gt;</a:t>
            </a:r>
          </a:p>
          <a:p>
            <a:pPr marL="762000" lvl="1" indent="-304800">
              <a:buSz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who, at the dawn of victory &lt;</a:t>
            </a:r>
            <a:r>
              <a:rPr lang="en-US" altLang="en-US" sz="4000" dirty="0" err="1">
                <a:latin typeface="Courier New" panose="02070309020205020404" pitchFamily="49" charset="0"/>
              </a:rPr>
              <a:t>br</a:t>
            </a:r>
            <a:r>
              <a:rPr lang="en-US" altLang="en-US" sz="4000" dirty="0">
                <a:latin typeface="Courier New" panose="02070309020205020404" pitchFamily="49" charset="0"/>
              </a:rPr>
              <a:t> /&gt; sat down </a:t>
            </a:r>
          </a:p>
          <a:p>
            <a:pPr marL="762000" lvl="1" indent="-304800">
              <a:buSz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to wait, and waiting, died.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762000" lvl="1" indent="-304800">
              <a:buSzTx/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381000" indent="-381000">
              <a:buSzTx/>
            </a:pPr>
            <a:r>
              <a:rPr lang="en-US" altLang="en-US" sz="4000" b="1" dirty="0">
                <a:latin typeface="Arial" panose="020B0604020202020204" pitchFamily="34" charset="0"/>
              </a:rPr>
              <a:t>Typical display of this text:</a:t>
            </a:r>
          </a:p>
          <a:p>
            <a:pPr marL="762000" lvl="1" indent="-304800">
              <a:buSz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On the plains of hesitation</a:t>
            </a:r>
          </a:p>
          <a:p>
            <a:pPr marL="762000" lvl="1" indent="-304800">
              <a:buSz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bleach the bones of countless millions</a:t>
            </a:r>
          </a:p>
          <a:p>
            <a:pPr marL="762000" lvl="1" indent="-304800">
              <a:buSz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who, at the dawn of victory</a:t>
            </a:r>
          </a:p>
          <a:p>
            <a:pPr marL="762000" lvl="1" indent="-304800">
              <a:buSz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sat down to wait, and waiting, died.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HTML (cont..)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2276872"/>
            <a:ext cx="4229347" cy="3678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Headings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Six sizes, 1 - 6, specified with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&lt;h1&gt;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to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&lt;h6&gt;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1, 2, and 3 use font sizes that are larger than the default font size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 uses the default size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 and 6 use smaller font sizes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499992" y="1988840"/>
            <a:ext cx="4229347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&lt;!-- headings.html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An example to illustrate headings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--&gt;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&lt;html&gt;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&lt;head&gt; &lt;title&gt; Headings &lt;/title&gt;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&lt;/head&gt;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&lt;body&gt;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&lt;h1&gt; Aidan’s Airplanes (h1) &lt;/h1&gt;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&lt;h2&gt; The best in used airplanes (h2) &lt;/h2&gt;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&lt;h3&gt; "We’ve got them by the </a:t>
            </a:r>
            <a:r>
              <a:rPr kumimoji="0" lang="en-US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hangarful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 (h3)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&lt;/h3&gt;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&lt;h4&gt; We’re the guys to see for a good used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airplane (h4) &lt;/h4&gt;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&lt;h5&gt; We offer great prices on great planes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(h5) &lt;/h5&gt;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&lt;h6&gt; No returns, no guarantees, no refunds,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all sales are final (h6) &lt;/h6&gt;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&lt;/body&gt;</a:t>
            </a:r>
          </a:p>
          <a:p>
            <a:pPr marL="306000" marR="0" lvl="0" indent="-3060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&lt;/html&gt;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HTML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00808"/>
            <a:ext cx="6347714" cy="4547592"/>
          </a:xfrm>
        </p:spPr>
        <p:txBody>
          <a:bodyPr>
            <a:normAutofit fontScale="85000" lnSpcReduction="20000"/>
          </a:bodyPr>
          <a:lstStyle/>
          <a:p>
            <a:pPr lvl="1">
              <a:buFont typeface="Arial" pitchFamily="34" charset="0"/>
              <a:buChar char="•"/>
            </a:pPr>
            <a:r>
              <a:rPr lang="en-US" altLang="en-US" sz="2100" i="1" dirty="0">
                <a:latin typeface="Arial" panose="020B0604020202020204" pitchFamily="34" charset="0"/>
              </a:rPr>
              <a:t>Superscripts and subscripts</a:t>
            </a:r>
          </a:p>
          <a:p>
            <a:pPr lvl="2"/>
            <a:r>
              <a:rPr lang="en-US" altLang="en-US" sz="2100" dirty="0">
                <a:latin typeface="Arial" panose="020B0604020202020204" pitchFamily="34" charset="0"/>
              </a:rPr>
              <a:t>Subscripts with </a:t>
            </a:r>
            <a:r>
              <a:rPr lang="en-US" altLang="en-US" sz="2100" dirty="0">
                <a:latin typeface="Courier New" panose="02070309020205020404" pitchFamily="49" charset="0"/>
              </a:rPr>
              <a:t>&lt;sub&gt;</a:t>
            </a:r>
            <a:endParaRPr lang="en-US" altLang="en-US" sz="2100" dirty="0">
              <a:latin typeface="Arial" panose="020B0604020202020204" pitchFamily="34" charset="0"/>
            </a:endParaRPr>
          </a:p>
          <a:p>
            <a:pPr lvl="2"/>
            <a:r>
              <a:rPr lang="en-US" altLang="en-US" sz="2100" dirty="0">
                <a:latin typeface="Arial" panose="020B0604020202020204" pitchFamily="34" charset="0"/>
              </a:rPr>
              <a:t>Superscripts with </a:t>
            </a:r>
            <a:r>
              <a:rPr lang="en-US" altLang="en-US" sz="2100" dirty="0">
                <a:latin typeface="Courier New" panose="02070309020205020404" pitchFamily="49" charset="0"/>
              </a:rPr>
              <a:t>&lt;sup&gt;</a:t>
            </a:r>
          </a:p>
          <a:p>
            <a:pPr lvl="1">
              <a:buNone/>
            </a:pPr>
            <a:r>
              <a:rPr lang="en-US" altLang="en-US" sz="2100" dirty="0">
                <a:latin typeface="Arial" panose="020B0604020202020204" pitchFamily="34" charset="0"/>
              </a:rPr>
              <a:t>Example: </a:t>
            </a:r>
            <a:r>
              <a:rPr lang="en-US" altLang="en-US" sz="2100" dirty="0">
                <a:latin typeface="Courier New" panose="02070309020205020404" pitchFamily="49" charset="0"/>
              </a:rPr>
              <a:t>x&lt;sub&gt;2&lt;/sub&gt;&lt;sup&gt;3&lt;/sup&gt;</a:t>
            </a:r>
            <a:endParaRPr lang="en-US" altLang="en-US" sz="2100" dirty="0">
              <a:latin typeface="Arial" panose="020B0604020202020204" pitchFamily="34" charset="0"/>
            </a:endParaRPr>
          </a:p>
          <a:p>
            <a:pPr lvl="1">
              <a:buNone/>
            </a:pPr>
            <a:r>
              <a:rPr lang="en-US" altLang="en-US" sz="2100" dirty="0">
                <a:latin typeface="Arial" panose="020B0604020202020204" pitchFamily="34" charset="0"/>
              </a:rPr>
              <a:t>Display: x</a:t>
            </a:r>
            <a:r>
              <a:rPr lang="en-US" altLang="en-US" sz="2100" baseline="-25000" dirty="0">
                <a:latin typeface="Arial" panose="020B0604020202020204" pitchFamily="34" charset="0"/>
              </a:rPr>
              <a:t>2</a:t>
            </a:r>
            <a:r>
              <a:rPr lang="en-US" altLang="en-US" sz="2100" baseline="30000" dirty="0">
                <a:latin typeface="Arial" panose="020B0604020202020204" pitchFamily="34" charset="0"/>
              </a:rPr>
              <a:t>3</a:t>
            </a:r>
            <a:r>
              <a:rPr lang="en-US" altLang="en-US" sz="2100" dirty="0">
                <a:latin typeface="Arial" panose="020B0604020202020204" pitchFamily="34" charset="0"/>
              </a:rPr>
              <a:t>   </a:t>
            </a:r>
          </a:p>
          <a:p>
            <a:endParaRPr lang="en-US" altLang="en-US" sz="2400" i="1" dirty="0">
              <a:latin typeface="Arial" panose="020B0604020202020204" pitchFamily="34" charset="0"/>
            </a:endParaRPr>
          </a:p>
          <a:p>
            <a:r>
              <a:rPr lang="en-US" altLang="en-US" sz="2400" i="1" dirty="0">
                <a:latin typeface="Arial" panose="020B0604020202020204" pitchFamily="34" charset="0"/>
              </a:rPr>
              <a:t>Font Styles and Sizes (can be nested)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lvl="1"/>
            <a:r>
              <a:rPr lang="en-US" altLang="en-US" sz="2400" dirty="0">
                <a:latin typeface="Arial" panose="020B0604020202020204" pitchFamily="34" charset="0"/>
              </a:rPr>
              <a:t>Boldface - </a:t>
            </a:r>
            <a:r>
              <a:rPr lang="en-US" altLang="en-US" sz="2400" dirty="0">
                <a:latin typeface="Courier New" panose="02070309020205020404" pitchFamily="49" charset="0"/>
              </a:rPr>
              <a:t>&lt;b&gt;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lvl="1"/>
            <a:r>
              <a:rPr lang="en-US" altLang="en-US" sz="2400" dirty="0">
                <a:latin typeface="Arial" panose="020B0604020202020204" pitchFamily="34" charset="0"/>
              </a:rPr>
              <a:t>Italics - </a:t>
            </a:r>
            <a:r>
              <a:rPr lang="en-US" altLang="en-US" sz="2400" dirty="0">
                <a:latin typeface="Courier New" panose="02070309020205020404" pitchFamily="49" charset="0"/>
              </a:rPr>
              <a:t>&lt;</a:t>
            </a:r>
            <a:r>
              <a:rPr lang="en-US" altLang="en-US" sz="2400" dirty="0" err="1">
                <a:latin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</a:rPr>
              <a:t>&gt;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lvl="1"/>
            <a:r>
              <a:rPr lang="en-US" altLang="en-US" sz="2400" dirty="0">
                <a:latin typeface="Arial" panose="020B0604020202020204" pitchFamily="34" charset="0"/>
              </a:rPr>
              <a:t>Larger - </a:t>
            </a:r>
            <a:r>
              <a:rPr lang="en-US" altLang="en-US" sz="2400" dirty="0">
                <a:latin typeface="Courier New" panose="02070309020205020404" pitchFamily="49" charset="0"/>
              </a:rPr>
              <a:t>&lt;big&gt;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lvl="1"/>
            <a:r>
              <a:rPr lang="en-US" altLang="en-US" sz="2400" dirty="0">
                <a:latin typeface="Arial" panose="020B0604020202020204" pitchFamily="34" charset="0"/>
              </a:rPr>
              <a:t>Smaller - </a:t>
            </a:r>
            <a:r>
              <a:rPr lang="en-US" altLang="en-US" sz="2400" dirty="0">
                <a:latin typeface="Courier New" panose="02070309020205020404" pitchFamily="49" charset="0"/>
              </a:rPr>
              <a:t>&lt;small&gt;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lvl="1"/>
            <a:r>
              <a:rPr lang="en-US" altLang="en-US" sz="2400" dirty="0" err="1">
                <a:latin typeface="Arial" panose="020B0604020202020204" pitchFamily="34" charset="0"/>
              </a:rPr>
              <a:t>Monospace</a:t>
            </a:r>
            <a:r>
              <a:rPr lang="en-US" altLang="en-US" sz="2400" dirty="0">
                <a:latin typeface="Arial" panose="020B0604020202020204" pitchFamily="34" charset="0"/>
              </a:rPr>
              <a:t> - </a:t>
            </a:r>
            <a:r>
              <a:rPr lang="en-US" altLang="en-US" sz="2400" dirty="0">
                <a:latin typeface="Courier New" panose="02070309020205020404" pitchFamily="49" charset="0"/>
              </a:rPr>
              <a:t>&lt;</a:t>
            </a:r>
            <a:r>
              <a:rPr lang="en-US" altLang="en-US" sz="2400" dirty="0" err="1">
                <a:latin typeface="Courier New" panose="02070309020205020404" pitchFamily="49" charset="0"/>
              </a:rPr>
              <a:t>tt</a:t>
            </a:r>
            <a:r>
              <a:rPr lang="en-US" altLang="en-US" sz="2400" dirty="0">
                <a:latin typeface="Courier New" panose="02070309020205020404" pitchFamily="49" charset="0"/>
              </a:rPr>
              <a:t>&gt;</a:t>
            </a:r>
            <a:endParaRPr lang="en-US" altLang="en-US" sz="24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260648"/>
            <a:ext cx="8246070" cy="6408712"/>
          </a:xfrm>
        </p:spPr>
        <p:txBody>
          <a:bodyPr>
            <a:noAutofit/>
          </a:bodyPr>
          <a:lstStyle/>
          <a:p>
            <a:pPr>
              <a:buSzTx/>
              <a:tabLst>
                <a:tab pos="1146175" algn="l"/>
                <a:tab pos="2686050" algn="l"/>
              </a:tabLst>
            </a:pPr>
            <a:r>
              <a:rPr lang="en-US" altLang="en-US" sz="1800" dirty="0">
                <a:latin typeface="Arial" panose="020B0604020202020204" pitchFamily="34" charset="0"/>
              </a:rPr>
              <a:t>Character Entities</a:t>
            </a:r>
          </a:p>
          <a:p>
            <a:pPr>
              <a:buSzTx/>
              <a:buNone/>
              <a:tabLst>
                <a:tab pos="1146175" algn="l"/>
                <a:tab pos="2686050" algn="l"/>
              </a:tabLst>
            </a:pPr>
            <a:r>
              <a:rPr lang="en-US" altLang="en-US" sz="1800" i="1" dirty="0">
                <a:latin typeface="Arial" panose="020B0604020202020204" pitchFamily="34" charset="0"/>
              </a:rPr>
              <a:t>Char.	Entity	Meaning	</a:t>
            </a:r>
            <a:endParaRPr lang="en-US" altLang="en-US" sz="1800" dirty="0">
              <a:latin typeface="New York" charset="0"/>
            </a:endParaRPr>
          </a:p>
          <a:p>
            <a:pPr>
              <a:buSzTx/>
              <a:buNone/>
              <a:tabLst>
                <a:tab pos="1146175" algn="l"/>
                <a:tab pos="2686050" algn="l"/>
              </a:tabLst>
            </a:pPr>
            <a:r>
              <a:rPr lang="en-US" altLang="en-US" sz="1800" dirty="0">
                <a:latin typeface="Courier" pitchFamily="1" charset="0"/>
              </a:rPr>
              <a:t>&amp;		&amp;amp;	</a:t>
            </a:r>
            <a:r>
              <a:rPr lang="en-US" altLang="en-US" sz="1800" dirty="0">
                <a:latin typeface="Arial" panose="020B0604020202020204" pitchFamily="34" charset="0"/>
              </a:rPr>
              <a:t>Ampersand</a:t>
            </a:r>
            <a:r>
              <a:rPr lang="en-US" altLang="en-US" sz="1800" dirty="0"/>
              <a:t>	</a:t>
            </a:r>
            <a:endParaRPr lang="en-US" altLang="en-US" sz="1800" dirty="0">
              <a:latin typeface="New York" charset="0"/>
            </a:endParaRPr>
          </a:p>
          <a:p>
            <a:pPr>
              <a:buSzTx/>
              <a:buNone/>
              <a:tabLst>
                <a:tab pos="1146175" algn="l"/>
                <a:tab pos="2686050" algn="l"/>
              </a:tabLst>
            </a:pPr>
            <a:r>
              <a:rPr lang="en-US" altLang="en-US" sz="1800" dirty="0">
                <a:latin typeface="Courier" pitchFamily="1" charset="0"/>
              </a:rPr>
              <a:t>&lt;		&amp;</a:t>
            </a:r>
            <a:r>
              <a:rPr lang="en-US" altLang="en-US" sz="1800" dirty="0" err="1">
                <a:latin typeface="Courier" pitchFamily="1" charset="0"/>
              </a:rPr>
              <a:t>lt</a:t>
            </a:r>
            <a:r>
              <a:rPr lang="en-US" altLang="en-US" sz="1800" dirty="0">
                <a:latin typeface="Courier" pitchFamily="1" charset="0"/>
              </a:rPr>
              <a:t>;	</a:t>
            </a:r>
            <a:r>
              <a:rPr lang="en-US" altLang="en-US" sz="1800" dirty="0">
                <a:latin typeface="Arial" panose="020B0604020202020204" pitchFamily="34" charset="0"/>
              </a:rPr>
              <a:t>Less than</a:t>
            </a:r>
            <a:r>
              <a:rPr lang="en-US" altLang="en-US" sz="1800" dirty="0"/>
              <a:t>	</a:t>
            </a:r>
            <a:endParaRPr lang="en-US" altLang="en-US" sz="1800" dirty="0">
              <a:latin typeface="New York" charset="0"/>
            </a:endParaRPr>
          </a:p>
          <a:p>
            <a:pPr>
              <a:buSzTx/>
              <a:buNone/>
              <a:tabLst>
                <a:tab pos="1146175" algn="l"/>
                <a:tab pos="2686050" algn="l"/>
              </a:tabLst>
            </a:pPr>
            <a:r>
              <a:rPr lang="en-US" altLang="en-US" sz="1800" dirty="0">
                <a:latin typeface="Courier" pitchFamily="1" charset="0"/>
              </a:rPr>
              <a:t>&gt;		&amp;</a:t>
            </a:r>
            <a:r>
              <a:rPr lang="en-US" altLang="en-US" sz="1800" dirty="0" err="1">
                <a:latin typeface="Courier" pitchFamily="1" charset="0"/>
              </a:rPr>
              <a:t>gt</a:t>
            </a:r>
            <a:r>
              <a:rPr lang="en-US" altLang="en-US" sz="1800" dirty="0">
                <a:latin typeface="Courier" pitchFamily="1" charset="0"/>
              </a:rPr>
              <a:t>;	</a:t>
            </a:r>
            <a:r>
              <a:rPr lang="en-US" altLang="en-US" sz="1800" dirty="0">
                <a:latin typeface="Arial" panose="020B0604020202020204" pitchFamily="34" charset="0"/>
              </a:rPr>
              <a:t>Greater than</a:t>
            </a:r>
            <a:r>
              <a:rPr lang="en-US" altLang="en-US" sz="1800" dirty="0"/>
              <a:t>	</a:t>
            </a:r>
            <a:endParaRPr lang="en-US" altLang="en-US" sz="1800" dirty="0">
              <a:latin typeface="New York" charset="0"/>
            </a:endParaRPr>
          </a:p>
          <a:p>
            <a:pPr>
              <a:buSzTx/>
              <a:buNone/>
              <a:tabLst>
                <a:tab pos="1146175" algn="l"/>
                <a:tab pos="2686050" algn="l"/>
              </a:tabLst>
            </a:pPr>
            <a:r>
              <a:rPr lang="en-US" altLang="en-US" sz="1800" dirty="0">
                <a:latin typeface="Courier New" panose="02070309020205020404" pitchFamily="49" charset="0"/>
              </a:rPr>
              <a:t>”</a:t>
            </a:r>
            <a:r>
              <a:rPr lang="en-US" altLang="en-US" sz="1800" dirty="0">
                <a:latin typeface="Courier" pitchFamily="1" charset="0"/>
              </a:rPr>
              <a:t>		&amp;</a:t>
            </a:r>
            <a:r>
              <a:rPr lang="en-US" altLang="en-US" sz="1800" dirty="0" err="1">
                <a:latin typeface="Courier" pitchFamily="1" charset="0"/>
              </a:rPr>
              <a:t>quot</a:t>
            </a:r>
            <a:r>
              <a:rPr lang="en-US" altLang="en-US" sz="1800" dirty="0">
                <a:latin typeface="Courier" pitchFamily="1" charset="0"/>
              </a:rPr>
              <a:t>;	</a:t>
            </a:r>
            <a:r>
              <a:rPr lang="en-US" altLang="en-US" sz="1800" dirty="0">
                <a:latin typeface="Arial" panose="020B0604020202020204" pitchFamily="34" charset="0"/>
              </a:rPr>
              <a:t>Double quote</a:t>
            </a:r>
            <a:r>
              <a:rPr lang="en-US" altLang="en-US" sz="1800" dirty="0"/>
              <a:t>	</a:t>
            </a:r>
            <a:endParaRPr lang="en-US" altLang="en-US" sz="1800" dirty="0">
              <a:latin typeface="New York" charset="0"/>
            </a:endParaRPr>
          </a:p>
          <a:p>
            <a:pPr>
              <a:buSzTx/>
              <a:buNone/>
              <a:tabLst>
                <a:tab pos="1146175" algn="l"/>
                <a:tab pos="2686050" algn="l"/>
              </a:tabLst>
            </a:pPr>
            <a:r>
              <a:rPr lang="en-US" altLang="en-US" sz="1800" dirty="0">
                <a:latin typeface="Courier New" panose="02070309020205020404" pitchFamily="49" charset="0"/>
              </a:rPr>
              <a:t>’</a:t>
            </a:r>
            <a:r>
              <a:rPr lang="en-US" altLang="en-US" sz="1800" dirty="0">
                <a:latin typeface="Courier" pitchFamily="1" charset="0"/>
              </a:rPr>
              <a:t>		&amp;</a:t>
            </a:r>
            <a:r>
              <a:rPr lang="en-US" altLang="en-US" sz="1800" dirty="0" err="1">
                <a:latin typeface="Courier" pitchFamily="1" charset="0"/>
              </a:rPr>
              <a:t>apos</a:t>
            </a:r>
            <a:r>
              <a:rPr lang="en-US" altLang="en-US" sz="1800" dirty="0">
                <a:latin typeface="Courier" pitchFamily="1" charset="0"/>
              </a:rPr>
              <a:t>;	</a:t>
            </a:r>
            <a:r>
              <a:rPr lang="en-US" altLang="en-US" sz="1800" dirty="0">
                <a:latin typeface="Arial" panose="020B0604020202020204" pitchFamily="34" charset="0"/>
              </a:rPr>
              <a:t>Single quote</a:t>
            </a:r>
            <a:r>
              <a:rPr lang="en-US" altLang="en-US" sz="1800" dirty="0"/>
              <a:t>	</a:t>
            </a:r>
            <a:endParaRPr lang="en-US" altLang="en-US" sz="1800" dirty="0">
              <a:latin typeface="New York" charset="0"/>
            </a:endParaRPr>
          </a:p>
          <a:p>
            <a:pPr>
              <a:buSzTx/>
              <a:buNone/>
              <a:tabLst>
                <a:tab pos="1146175" algn="l"/>
                <a:tab pos="2686050" algn="l"/>
              </a:tabLst>
            </a:pPr>
            <a:r>
              <a:rPr lang="en-US" altLang="en-US" sz="1800" dirty="0">
                <a:latin typeface="Courier" pitchFamily="1" charset="0"/>
              </a:rPr>
              <a:t>¼		&amp;frac14;	</a:t>
            </a:r>
            <a:r>
              <a:rPr lang="en-US" altLang="en-US" sz="1800" dirty="0">
                <a:latin typeface="Arial" panose="020B0604020202020204" pitchFamily="34" charset="0"/>
              </a:rPr>
              <a:t>One quarter</a:t>
            </a:r>
            <a:r>
              <a:rPr lang="en-US" altLang="en-US" sz="1800" dirty="0"/>
              <a:t>	</a:t>
            </a:r>
            <a:endParaRPr lang="en-US" altLang="en-US" sz="1800" dirty="0">
              <a:latin typeface="New York" charset="0"/>
            </a:endParaRPr>
          </a:p>
          <a:p>
            <a:pPr>
              <a:buSzTx/>
              <a:buNone/>
              <a:tabLst>
                <a:tab pos="1146175" algn="l"/>
                <a:tab pos="2686050" algn="l"/>
              </a:tabLst>
            </a:pPr>
            <a:r>
              <a:rPr lang="en-US" altLang="en-US" sz="1800" dirty="0">
                <a:latin typeface="Courier" pitchFamily="1" charset="0"/>
              </a:rPr>
              <a:t>½		&amp;frac12;	</a:t>
            </a:r>
            <a:r>
              <a:rPr lang="en-US" altLang="en-US" sz="1800" dirty="0">
                <a:latin typeface="Arial" panose="020B0604020202020204" pitchFamily="34" charset="0"/>
              </a:rPr>
              <a:t>One half</a:t>
            </a:r>
            <a:r>
              <a:rPr lang="en-US" altLang="en-US" sz="1800" dirty="0"/>
              <a:t>	</a:t>
            </a:r>
            <a:endParaRPr lang="en-US" altLang="en-US" sz="1800" dirty="0">
              <a:latin typeface="New York" charset="0"/>
            </a:endParaRPr>
          </a:p>
          <a:p>
            <a:pPr>
              <a:buSzTx/>
              <a:buNone/>
              <a:tabLst>
                <a:tab pos="1146175" algn="l"/>
                <a:tab pos="2686050" algn="l"/>
              </a:tabLst>
            </a:pPr>
            <a:r>
              <a:rPr lang="en-US" altLang="en-US" sz="1800" dirty="0">
                <a:latin typeface="Courier" pitchFamily="1" charset="0"/>
              </a:rPr>
              <a:t>¾		&amp;frac34;	</a:t>
            </a:r>
            <a:r>
              <a:rPr lang="en-US" altLang="en-US" sz="1800" dirty="0">
                <a:latin typeface="Arial" panose="020B0604020202020204" pitchFamily="34" charset="0"/>
              </a:rPr>
              <a:t>Three quarters</a:t>
            </a:r>
            <a:r>
              <a:rPr lang="en-US" altLang="en-US" sz="1800" dirty="0"/>
              <a:t>	</a:t>
            </a:r>
            <a:endParaRPr lang="en-US" altLang="en-US" sz="1800" dirty="0">
              <a:latin typeface="New York" charset="0"/>
            </a:endParaRPr>
          </a:p>
          <a:p>
            <a:pPr>
              <a:buSzTx/>
              <a:buNone/>
              <a:tabLst>
                <a:tab pos="1146175" algn="l"/>
                <a:tab pos="2686050" algn="l"/>
              </a:tabLst>
            </a:pPr>
            <a:r>
              <a:rPr lang="en-US" altLang="en-US" sz="1800" dirty="0">
                <a:latin typeface="Courier" pitchFamily="1" charset="0"/>
                <a:sym typeface="Symbol" panose="05050102010706020507" pitchFamily="18" charset="2"/>
              </a:rPr>
              <a:t></a:t>
            </a:r>
            <a:r>
              <a:rPr lang="en-US" altLang="en-US" sz="1800" dirty="0">
                <a:latin typeface="Courier" pitchFamily="1" charset="0"/>
              </a:rPr>
              <a:t>		&amp;deg;		</a:t>
            </a:r>
            <a:r>
              <a:rPr lang="en-US" altLang="en-US" sz="1800" dirty="0">
                <a:latin typeface="Arial" panose="020B0604020202020204" pitchFamily="34" charset="0"/>
              </a:rPr>
              <a:t>Degree</a:t>
            </a:r>
            <a:r>
              <a:rPr lang="en-US" altLang="en-US" sz="1800" dirty="0"/>
              <a:t>	</a:t>
            </a:r>
            <a:endParaRPr lang="en-US" altLang="en-US" sz="1800" dirty="0">
              <a:latin typeface="New York" charset="0"/>
            </a:endParaRPr>
          </a:p>
          <a:p>
            <a:pPr>
              <a:buSzTx/>
              <a:buNone/>
              <a:tabLst>
                <a:tab pos="1146175" algn="l"/>
                <a:tab pos="2686050" algn="l"/>
              </a:tabLst>
            </a:pPr>
            <a:r>
              <a:rPr lang="en-US" altLang="en-US" sz="1800" dirty="0">
                <a:latin typeface="Arial" panose="020B0604020202020204" pitchFamily="34" charset="0"/>
              </a:rPr>
              <a:t>(space)</a:t>
            </a:r>
            <a:r>
              <a:rPr lang="en-US" altLang="en-US" sz="1800" dirty="0"/>
              <a:t>	</a:t>
            </a:r>
            <a:r>
              <a:rPr lang="en-US" altLang="en-US" sz="1800" dirty="0">
                <a:latin typeface="Courier" pitchFamily="1" charset="0"/>
              </a:rPr>
              <a:t>&amp;</a:t>
            </a:r>
            <a:r>
              <a:rPr lang="en-US" altLang="en-US" sz="1800" dirty="0" err="1">
                <a:latin typeface="Courier" pitchFamily="1" charset="0"/>
              </a:rPr>
              <a:t>nbsp</a:t>
            </a:r>
            <a:r>
              <a:rPr lang="en-US" altLang="en-US" sz="1800" dirty="0">
                <a:latin typeface="Courier" pitchFamily="1" charset="0"/>
              </a:rPr>
              <a:t>;		</a:t>
            </a:r>
            <a:r>
              <a:rPr lang="en-US" altLang="en-US" sz="1800" dirty="0">
                <a:latin typeface="Arial" panose="020B0604020202020204" pitchFamily="34" charset="0"/>
              </a:rPr>
              <a:t>Non-breaking space	</a:t>
            </a:r>
          </a:p>
          <a:p>
            <a:pPr>
              <a:buSzTx/>
              <a:tabLst>
                <a:tab pos="1146175" algn="l"/>
                <a:tab pos="2686050" algn="l"/>
              </a:tabLst>
            </a:pPr>
            <a:r>
              <a:rPr lang="en-US" altLang="en-US" sz="1800" dirty="0">
                <a:latin typeface="Arial" panose="020B0604020202020204" pitchFamily="34" charset="0"/>
              </a:rPr>
              <a:t>Horizontal rules</a:t>
            </a:r>
          </a:p>
          <a:p>
            <a:pPr lvl="1">
              <a:buSzTx/>
              <a:tabLst>
                <a:tab pos="1146175" algn="l"/>
                <a:tab pos="2686050" algn="l"/>
              </a:tabLst>
            </a:pPr>
            <a:r>
              <a:rPr lang="en-US" altLang="en-US" sz="1800" b="1" dirty="0">
                <a:latin typeface="Courier New" panose="02070309020205020404" pitchFamily="49" charset="0"/>
              </a:rPr>
              <a:t>&lt;hr /&gt;</a:t>
            </a:r>
            <a:r>
              <a:rPr lang="en-US" altLang="en-US" sz="1800" b="1" dirty="0"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draws a line across the display, after a line break</a:t>
            </a:r>
          </a:p>
          <a:p>
            <a:pPr>
              <a:buSzTx/>
              <a:tabLst>
                <a:tab pos="1146175" algn="l"/>
                <a:tab pos="2686050" algn="l"/>
              </a:tabLst>
            </a:pPr>
            <a:r>
              <a:rPr lang="en-US" altLang="en-US" sz="1800" dirty="0">
                <a:latin typeface="Arial" panose="020B0604020202020204" pitchFamily="34" charset="0"/>
              </a:rPr>
              <a:t>The </a:t>
            </a:r>
            <a:r>
              <a:rPr lang="en-US" altLang="en-US" sz="1800" b="1" dirty="0">
                <a:latin typeface="Courier New" panose="02070309020205020404" pitchFamily="49" charset="0"/>
              </a:rPr>
              <a:t>meta</a:t>
            </a:r>
            <a:r>
              <a:rPr lang="en-US" altLang="en-US" sz="1800" dirty="0">
                <a:latin typeface="Arial" panose="020B0604020202020204" pitchFamily="34" charset="0"/>
              </a:rPr>
              <a:t> element (for search engines) Used to provide additional information about a document, with attributes, not content</a:t>
            </a:r>
            <a:endParaRPr lang="en-US" alt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32656"/>
            <a:ext cx="6347713" cy="720080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08720"/>
            <a:ext cx="6347714" cy="5832648"/>
          </a:xfrm>
        </p:spPr>
        <p:txBody>
          <a:bodyPr>
            <a:noAutofit/>
          </a:bodyPr>
          <a:lstStyle/>
          <a:p>
            <a:pPr marL="168275" indent="-168275">
              <a:lnSpc>
                <a:spcPct val="110000"/>
              </a:lnSpc>
              <a:buSzTx/>
            </a:pPr>
            <a:r>
              <a:rPr lang="en-US" altLang="en-US" sz="1600" dirty="0">
                <a:latin typeface="Arial" panose="020B0604020202020204" pitchFamily="34" charset="0"/>
              </a:rPr>
              <a:t>GIF (Graphic Interchange Format)</a:t>
            </a:r>
          </a:p>
          <a:p>
            <a:pPr marL="512763" lvl="1" indent="-165100">
              <a:lnSpc>
                <a:spcPct val="110000"/>
              </a:lnSpc>
              <a:buSzTx/>
            </a:pPr>
            <a:r>
              <a:rPr lang="en-US" altLang="en-US" dirty="0">
                <a:latin typeface="Arial" panose="020B0604020202020204" pitchFamily="34" charset="0"/>
              </a:rPr>
              <a:t>8-bit color (256 different colors)</a:t>
            </a:r>
          </a:p>
          <a:p>
            <a:pPr marL="168275" indent="-168275">
              <a:lnSpc>
                <a:spcPct val="110000"/>
              </a:lnSpc>
              <a:buSzTx/>
            </a:pPr>
            <a:r>
              <a:rPr lang="en-US" altLang="en-US" sz="1600" dirty="0">
                <a:latin typeface="Arial" panose="020B0604020202020204" pitchFamily="34" charset="0"/>
              </a:rPr>
              <a:t>JPEG (Joint Photographic Experts Group)</a:t>
            </a:r>
          </a:p>
          <a:p>
            <a:pPr marL="512763" lvl="1" indent="-165100">
              <a:lnSpc>
                <a:spcPct val="110000"/>
              </a:lnSpc>
              <a:buSzTx/>
            </a:pPr>
            <a:r>
              <a:rPr lang="en-US" altLang="en-US" dirty="0">
                <a:latin typeface="Arial" panose="020B0604020202020204" pitchFamily="34" charset="0"/>
              </a:rPr>
              <a:t>24-bit color (16 million different colors)</a:t>
            </a:r>
          </a:p>
          <a:p>
            <a:pPr marL="168275" indent="-168275">
              <a:lnSpc>
                <a:spcPct val="110000"/>
              </a:lnSpc>
              <a:buSzTx/>
            </a:pPr>
            <a:r>
              <a:rPr lang="en-US" altLang="en-US" sz="1600" dirty="0">
                <a:latin typeface="Arial" panose="020B0604020202020204" pitchFamily="34" charset="0"/>
              </a:rPr>
              <a:t>Both use compression, but JPEG compression is better</a:t>
            </a:r>
          </a:p>
          <a:p>
            <a:pPr marL="168275" indent="-168275">
              <a:lnSpc>
                <a:spcPct val="110000"/>
              </a:lnSpc>
              <a:buSzTx/>
            </a:pPr>
            <a:r>
              <a:rPr lang="en-US" altLang="en-US" sz="1600" dirty="0">
                <a:latin typeface="Arial" panose="020B0604020202020204" pitchFamily="34" charset="0"/>
              </a:rPr>
              <a:t>Images are inserted into a document with the </a:t>
            </a:r>
            <a:r>
              <a:rPr lang="en-US" altLang="en-US" sz="1600" dirty="0">
                <a:latin typeface="Courier New" panose="02070309020205020404" pitchFamily="49" charset="0"/>
              </a:rPr>
              <a:t>&lt;</a:t>
            </a:r>
            <a:r>
              <a:rPr lang="en-US" altLang="en-US" sz="1600" dirty="0" err="1">
                <a:latin typeface="Courier New" panose="02070309020205020404" pitchFamily="49" charset="0"/>
              </a:rPr>
              <a:t>img</a:t>
            </a:r>
            <a:r>
              <a:rPr lang="en-US" altLang="en-US" sz="1600" dirty="0">
                <a:latin typeface="Courier New" panose="02070309020205020404" pitchFamily="49" charset="0"/>
              </a:rPr>
              <a:t> /&gt;</a:t>
            </a:r>
            <a:r>
              <a:rPr lang="en-US" altLang="en-US" sz="1600" dirty="0">
                <a:latin typeface="Arial" panose="020B0604020202020204" pitchFamily="34" charset="0"/>
              </a:rPr>
              <a:t> tag with the </a:t>
            </a:r>
            <a:r>
              <a:rPr lang="en-US" altLang="en-US" sz="1600" dirty="0" err="1">
                <a:latin typeface="Courier New" panose="02070309020205020404" pitchFamily="49" charset="0"/>
              </a:rPr>
              <a:t>src</a:t>
            </a:r>
            <a:r>
              <a:rPr lang="en-US" altLang="en-US" sz="1600" dirty="0">
                <a:latin typeface="Arial" panose="020B0604020202020204" pitchFamily="34" charset="0"/>
              </a:rPr>
              <a:t> attribute</a:t>
            </a:r>
          </a:p>
          <a:p>
            <a:pPr marL="512763" lvl="1" indent="-165100">
              <a:lnSpc>
                <a:spcPct val="110000"/>
              </a:lnSpc>
              <a:buSzTx/>
            </a:pPr>
            <a:r>
              <a:rPr lang="en-US" altLang="en-US" dirty="0">
                <a:latin typeface="Arial" panose="020B0604020202020204" pitchFamily="34" charset="0"/>
              </a:rPr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alt</a:t>
            </a:r>
            <a:r>
              <a:rPr lang="en-US" altLang="en-US" dirty="0">
                <a:latin typeface="Arial" panose="020B0604020202020204" pitchFamily="34" charset="0"/>
              </a:rPr>
              <a:t> attribute is required by XHTML</a:t>
            </a:r>
          </a:p>
          <a:p>
            <a:pPr marL="909638" lvl="2" indent="-223838">
              <a:lnSpc>
                <a:spcPct val="110000"/>
              </a:lnSpc>
              <a:buSzTx/>
            </a:pPr>
            <a:r>
              <a:rPr lang="en-US" altLang="en-US" sz="1600" dirty="0">
                <a:latin typeface="Arial" panose="020B0604020202020204" pitchFamily="34" charset="0"/>
              </a:rPr>
              <a:t>Purposes:</a:t>
            </a:r>
          </a:p>
          <a:p>
            <a:pPr marL="1258888" lvl="3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en-US" altLang="en-US" sz="1600" dirty="0">
                <a:latin typeface="Arial" panose="020B0604020202020204" pitchFamily="34" charset="0"/>
              </a:rPr>
              <a:t>Non-graphical browsers</a:t>
            </a:r>
          </a:p>
          <a:p>
            <a:pPr marL="1258888" lvl="3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en-US" altLang="en-US" sz="1600" dirty="0">
                <a:latin typeface="Arial" panose="020B0604020202020204" pitchFamily="34" charset="0"/>
              </a:rPr>
              <a:t>Browsers with images turned off</a:t>
            </a:r>
          </a:p>
          <a:p>
            <a:pPr marL="512763" lvl="1" indent="-165100">
              <a:lnSpc>
                <a:spcPct val="110000"/>
              </a:lnSpc>
              <a:buSz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&lt;</a:t>
            </a:r>
            <a:r>
              <a:rPr lang="en-US" altLang="en-US" dirty="0" err="1">
                <a:latin typeface="Courier New" panose="02070309020205020404" pitchFamily="49" charset="0"/>
              </a:rPr>
              <a:t>img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src</a:t>
            </a:r>
            <a:r>
              <a:rPr lang="en-US" altLang="en-US" dirty="0">
                <a:latin typeface="Courier New" panose="02070309020205020404" pitchFamily="49" charset="0"/>
              </a:rPr>
              <a:t> = "comets.jpg" </a:t>
            </a:r>
          </a:p>
          <a:p>
            <a:pPr marL="168275" indent="-168275">
              <a:lnSpc>
                <a:spcPct val="110000"/>
              </a:lnSpc>
              <a:buSz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alt = "Picture of comets" /&gt;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marL="168275" indent="-168275">
              <a:lnSpc>
                <a:spcPct val="110000"/>
              </a:lnSpc>
              <a:buSzTx/>
            </a:pPr>
            <a:r>
              <a:rPr lang="en-US" altLang="en-US" sz="1600" dirty="0">
                <a:latin typeface="Arial" panose="020B0604020202020204" pitchFamily="34" charset="0"/>
              </a:rPr>
              <a:t>The </a:t>
            </a:r>
            <a:r>
              <a:rPr lang="en-US" altLang="en-US" sz="1600" dirty="0">
                <a:latin typeface="Courier New" panose="02070309020205020404" pitchFamily="49" charset="0"/>
              </a:rPr>
              <a:t>&lt;</a:t>
            </a:r>
            <a:r>
              <a:rPr lang="en-US" altLang="en-US" sz="1600" dirty="0" err="1">
                <a:latin typeface="Courier New" panose="02070309020205020404" pitchFamily="49" charset="0"/>
              </a:rPr>
              <a:t>img</a:t>
            </a:r>
            <a:r>
              <a:rPr lang="en-US" altLang="en-US" sz="1600" dirty="0">
                <a:latin typeface="Courier New" panose="02070309020205020404" pitchFamily="49" charset="0"/>
              </a:rPr>
              <a:t>&gt;</a:t>
            </a:r>
            <a:r>
              <a:rPr lang="en-US" altLang="en-US" sz="1600" dirty="0">
                <a:latin typeface="Arial" panose="020B0604020202020204" pitchFamily="34" charset="0"/>
              </a:rPr>
              <a:t> tag has 30 different attributes, including </a:t>
            </a:r>
            <a:r>
              <a:rPr lang="en-US" altLang="en-US" sz="1600" dirty="0">
                <a:latin typeface="Courier New" panose="02070309020205020404" pitchFamily="49" charset="0"/>
              </a:rPr>
              <a:t>width</a:t>
            </a:r>
            <a:r>
              <a:rPr lang="en-US" altLang="en-US" sz="1600" dirty="0">
                <a:latin typeface="Arial" panose="020B0604020202020204" pitchFamily="34" charset="0"/>
              </a:rPr>
              <a:t> and </a:t>
            </a:r>
            <a:r>
              <a:rPr lang="en-US" altLang="en-US" sz="1600" dirty="0">
                <a:latin typeface="Courier New" panose="02070309020205020404" pitchFamily="49" charset="0"/>
              </a:rPr>
              <a:t>height</a:t>
            </a:r>
            <a:r>
              <a:rPr lang="en-US" altLang="en-US" sz="1600" dirty="0">
                <a:latin typeface="Arial" panose="020B0604020202020204" pitchFamily="34" charset="0"/>
              </a:rPr>
              <a:t> (in pixels)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211</TotalTime>
  <Words>906</Words>
  <Application>Microsoft Office PowerPoint</Application>
  <PresentationFormat>On-screen Show (4:3)</PresentationFormat>
  <Paragraphs>134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Courier</vt:lpstr>
      <vt:lpstr>Courier New</vt:lpstr>
      <vt:lpstr>Gill Sans MT</vt:lpstr>
      <vt:lpstr>New York</vt:lpstr>
      <vt:lpstr>Times</vt:lpstr>
      <vt:lpstr>Trebuchet MS</vt:lpstr>
      <vt:lpstr>Wingdings 3</vt:lpstr>
      <vt:lpstr>Facet</vt:lpstr>
      <vt:lpstr> BASIC HTML</vt:lpstr>
      <vt:lpstr>Basic Syntax</vt:lpstr>
      <vt:lpstr>HTML Document Structure</vt:lpstr>
      <vt:lpstr>HTML (cont..)</vt:lpstr>
      <vt:lpstr>HTML (cont..)</vt:lpstr>
      <vt:lpstr>HTML (cont..)</vt:lpstr>
      <vt:lpstr>HTML (cont..)</vt:lpstr>
      <vt:lpstr>PowerPoint Presentation</vt:lpstr>
      <vt:lpstr>IMAGE</vt:lpstr>
      <vt:lpstr>HYPERTEXT 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HTML</dc:title>
  <dc:creator>Admin</dc:creator>
  <cp:lastModifiedBy>Suganthi Subramanian</cp:lastModifiedBy>
  <cp:revision>13</cp:revision>
  <dcterms:created xsi:type="dcterms:W3CDTF">2019-08-13T13:14:46Z</dcterms:created>
  <dcterms:modified xsi:type="dcterms:W3CDTF">2019-08-19T03:59:48Z</dcterms:modified>
</cp:coreProperties>
</file>