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5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6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2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3E92A-E3F3-41D0-9054-929EC98C4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(PART 2)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562421-E16E-4FC3-BC5B-B4990A4A7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LIST &amp; TABLES</a:t>
            </a:r>
          </a:p>
        </p:txBody>
      </p:sp>
    </p:spTree>
    <p:extLst>
      <p:ext uri="{BB962C8B-B14F-4D97-AF65-F5344CB8AC3E}">
        <p14:creationId xmlns:p14="http://schemas.microsoft.com/office/powerpoint/2010/main" val="4454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&lt;table </a:t>
            </a:r>
            <a:r>
              <a:rPr lang="en-US" altLang="en-US" sz="6400" dirty="0" err="1">
                <a:latin typeface="Courier New" panose="02070309020205020404" pitchFamily="49" charset="0"/>
              </a:rPr>
              <a:t>cellspacing</a:t>
            </a:r>
            <a:r>
              <a:rPr lang="en-US" altLang="en-US" sz="6400" dirty="0">
                <a:latin typeface="Courier New" panose="02070309020205020404" pitchFamily="49" charset="0"/>
              </a:rPr>
              <a:t> = "50"&gt;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&lt;</a:t>
            </a:r>
            <a:r>
              <a:rPr lang="en-US" altLang="en-US" sz="6400" dirty="0" err="1">
                <a:latin typeface="Courier New" panose="02070309020205020404" pitchFamily="49" charset="0"/>
              </a:rPr>
              <a:t>tr</a:t>
            </a:r>
            <a:r>
              <a:rPr lang="en-US" altLang="en-US" sz="64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&lt;td&gt; Colorado is a state of …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&lt;/td&gt;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&lt;td&gt; South Dakota is somewhat…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&lt;/td&gt;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&lt;/</a:t>
            </a:r>
            <a:r>
              <a:rPr lang="en-US" altLang="en-US" sz="6400" dirty="0" err="1">
                <a:latin typeface="Courier New" panose="02070309020205020404" pitchFamily="49" charset="0"/>
              </a:rPr>
              <a:t>tr</a:t>
            </a:r>
            <a:r>
              <a:rPr lang="en-US" altLang="en-US" sz="64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&lt;/table&gt;</a:t>
            </a: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64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2000" i="1" dirty="0">
                <a:latin typeface="Arial" panose="020B0604020202020204" pitchFamily="34" charset="0"/>
              </a:rPr>
              <a:t>Table Sections</a:t>
            </a:r>
          </a:p>
          <a:p>
            <a:pPr lvl="1"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Header, body, and footer, which are the elements: </a:t>
            </a:r>
            <a:r>
              <a:rPr lang="en-US" altLang="en-US" sz="1400" dirty="0" err="1">
                <a:latin typeface="Courier New" panose="02070309020205020404" pitchFamily="49" charset="0"/>
              </a:rPr>
              <a:t>thead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tbody</a:t>
            </a:r>
            <a:r>
              <a:rPr lang="en-US" altLang="en-US" dirty="0">
                <a:latin typeface="Arial" panose="020B0604020202020204" pitchFamily="34" charset="0"/>
              </a:rPr>
              <a:t>, and </a:t>
            </a:r>
            <a:r>
              <a:rPr lang="en-US" altLang="en-US" sz="1400" dirty="0" err="1">
                <a:latin typeface="Courier New" panose="02070309020205020404" pitchFamily="49" charset="0"/>
              </a:rPr>
              <a:t>tfoot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If a document has multiple </a:t>
            </a:r>
            <a:r>
              <a:rPr lang="en-US" altLang="en-US" sz="1400" dirty="0" err="1">
                <a:latin typeface="Courier New" panose="02070309020205020404" pitchFamily="49" charset="0"/>
              </a:rPr>
              <a:t>tbody</a:t>
            </a:r>
            <a:r>
              <a:rPr lang="en-US" altLang="en-US" dirty="0">
                <a:latin typeface="Arial" panose="020B0604020202020204" pitchFamily="34" charset="0"/>
              </a:rPr>
              <a:t> elements, they are separated by thicker horizontal lines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6549887" y="2819401"/>
          <a:ext cx="4868863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77400" imgH="3535200" progId="Word.Document.8">
                  <p:embed/>
                </p:oleObj>
              </mc:Choice>
              <mc:Fallback>
                <p:oleObj name="Document" r:id="rId3" imgW="5477400" imgH="3535200" progId="Word.Document.8">
                  <p:embed/>
                  <p:pic>
                    <p:nvPicPr>
                      <p:cNvPr id="129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887" y="2819401"/>
                        <a:ext cx="4868863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2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827" y="2130289"/>
            <a:ext cx="86868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i="1" dirty="0">
                <a:latin typeface="Arial" panose="020B0604020202020204" pitchFamily="34" charset="0"/>
              </a:rPr>
              <a:t>Unordered lists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The list is the content of the </a:t>
            </a:r>
            <a:r>
              <a:rPr lang="en-US" altLang="en-US" sz="1400" dirty="0">
                <a:latin typeface="Courier New" panose="02070309020205020404" pitchFamily="49" charset="0"/>
              </a:rPr>
              <a:t>&lt;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List elements are the content of the </a:t>
            </a:r>
            <a:r>
              <a:rPr lang="en-US" altLang="en-US" sz="1400" dirty="0">
                <a:latin typeface="Courier New" panose="02070309020205020404" pitchFamily="49" charset="0"/>
              </a:rPr>
              <a:t>&lt;li&gt;</a:t>
            </a:r>
            <a:r>
              <a:rPr lang="en-US" altLang="en-US" sz="16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&lt;h3&gt; Some Common Single-Engine Aircraft &lt;/h3&gt;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&lt;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Cessna Skyhawk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Beechcraft Bonanza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&lt;li&gt; Piper Cherokee &lt;/li&gt;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&lt;/</a:t>
            </a:r>
            <a:r>
              <a:rPr lang="en-US" altLang="en-US" sz="1400" dirty="0" err="1">
                <a:latin typeface="Courier New" panose="02070309020205020404" pitchFamily="49" charset="0"/>
              </a:rPr>
              <a:t>ul</a:t>
            </a:r>
            <a:r>
              <a:rPr lang="en-US" altLang="en-US" sz="1400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121860" name="Picture 4" descr="ch2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2"/>
          <a:stretch>
            <a:fillRect/>
          </a:stretch>
        </p:blipFill>
        <p:spPr bwMode="auto">
          <a:xfrm>
            <a:off x="5231295" y="3701914"/>
            <a:ext cx="59436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(continued)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6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endParaRPr lang="en-US" altLang="en-US" sz="6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en-US" sz="9600" i="1" dirty="0">
                <a:latin typeface="Arial" panose="020B0604020202020204" pitchFamily="34" charset="0"/>
              </a:rPr>
              <a:t>Ordered lists</a:t>
            </a:r>
            <a:endParaRPr lang="en-US" altLang="en-US" sz="9600" dirty="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The list is the content of the </a:t>
            </a:r>
            <a:r>
              <a:rPr lang="en-US" altLang="en-US" sz="8000" dirty="0">
                <a:latin typeface="Courier New" panose="02070309020205020404" pitchFamily="49" charset="0"/>
              </a:rPr>
              <a:t>&lt;</a:t>
            </a:r>
            <a:r>
              <a:rPr lang="en-US" altLang="en-US" sz="8000" dirty="0" err="1">
                <a:latin typeface="Courier New" panose="02070309020205020404" pitchFamily="49" charset="0"/>
              </a:rPr>
              <a:t>ol</a:t>
            </a:r>
            <a:r>
              <a:rPr lang="en-US" altLang="en-US" sz="8000" dirty="0">
                <a:latin typeface="Courier New" panose="02070309020205020404" pitchFamily="49" charset="0"/>
              </a:rPr>
              <a:t>&gt;</a:t>
            </a:r>
            <a:r>
              <a:rPr lang="en-US" altLang="en-US" sz="80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Each item in the display is preceded by a sequence value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en-US" sz="9600" i="1" dirty="0">
                <a:latin typeface="Arial" panose="020B0604020202020204" pitchFamily="34" charset="0"/>
              </a:rPr>
              <a:t>Nested lists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Any type list can be nested inside any type list</a:t>
            </a:r>
          </a:p>
          <a:p>
            <a:pPr lvl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en-US" sz="8000" dirty="0">
                <a:latin typeface="Arial" panose="020B0604020202020204" pitchFamily="34" charset="0"/>
              </a:rPr>
              <a:t>The nested list must be in a list item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&lt;h3&gt; Cessna 210 Engine Starting Instructions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&lt;/h3&gt;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</a:t>
            </a:r>
            <a:r>
              <a:rPr lang="en-US" altLang="en-US" sz="4000" dirty="0" err="1">
                <a:latin typeface="Courier New" panose="02070309020205020404" pitchFamily="49" charset="0"/>
              </a:rPr>
              <a:t>ol</a:t>
            </a:r>
            <a:r>
              <a:rPr lang="en-US" altLang="en-US" sz="40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mixture to rich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propeller to high RPM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ignition switch to "BOTH"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Set auxiliary fuel pump switch to 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"LOW PRIME"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&lt;li&gt; When fuel pressure reaches 2 to 2.5 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PSI, push starter button &lt;/li&gt;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</a:t>
            </a:r>
            <a:r>
              <a:rPr lang="en-US" altLang="en-US" sz="4000" dirty="0" err="1">
                <a:latin typeface="Courier New" panose="02070309020205020404" pitchFamily="49" charset="0"/>
              </a:rPr>
              <a:t>ol</a:t>
            </a:r>
            <a:r>
              <a:rPr lang="en-US" altLang="en-US" sz="4000" dirty="0">
                <a:latin typeface="Courier New" panose="02070309020205020404" pitchFamily="49" charset="0"/>
              </a:rPr>
              <a:t>&gt; </a:t>
            </a: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en-US" i="1" dirty="0">
              <a:latin typeface="Arial" panose="020B0604020202020204" pitchFamily="34" charset="0"/>
            </a:endParaRPr>
          </a:p>
        </p:txBody>
      </p:sp>
      <p:pic>
        <p:nvPicPr>
          <p:cNvPr id="122884" name="Picture 4" descr="ch2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1"/>
          <a:stretch>
            <a:fillRect/>
          </a:stretch>
        </p:blipFill>
        <p:spPr bwMode="auto">
          <a:xfrm>
            <a:off x="5555973" y="4475922"/>
            <a:ext cx="55626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Lists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(continued)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600" i="1" dirty="0">
                <a:latin typeface="Arial" panose="020B0604020202020204" pitchFamily="34" charset="0"/>
              </a:rPr>
              <a:t>Definition lists (for glossaries, etc.)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List is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&lt;dl&gt;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Terms being defined are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</a:t>
            </a:r>
            <a:r>
              <a:rPr lang="en-US" altLang="en-US" sz="1700" dirty="0" err="1">
                <a:latin typeface="Courier New" panose="02070309020205020404" pitchFamily="49" charset="0"/>
              </a:rPr>
              <a:t>dt</a:t>
            </a:r>
            <a:r>
              <a:rPr lang="en-US" altLang="en-US" sz="1700" dirty="0">
                <a:latin typeface="Courier New" panose="02070309020205020404" pitchFamily="49" charset="0"/>
              </a:rPr>
              <a:t>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1900" dirty="0">
                <a:latin typeface="Arial" panose="020B0604020202020204" pitchFamily="34" charset="0"/>
              </a:rPr>
              <a:t>The definitions themselves are the content of the </a:t>
            </a:r>
            <a:r>
              <a:rPr lang="en-US" altLang="en-US" sz="1700" dirty="0">
                <a:latin typeface="Courier New" panose="02070309020205020404" pitchFamily="49" charset="0"/>
              </a:rPr>
              <a:t>&lt;</a:t>
            </a:r>
            <a:r>
              <a:rPr lang="en-US" altLang="en-US" sz="1700" dirty="0" err="1">
                <a:latin typeface="Courier New" panose="02070309020205020404" pitchFamily="49" charset="0"/>
              </a:rPr>
              <a:t>dd</a:t>
            </a:r>
            <a:r>
              <a:rPr lang="en-US" altLang="en-US" sz="1700" dirty="0">
                <a:latin typeface="Courier New" panose="02070309020205020404" pitchFamily="49" charset="0"/>
              </a:rPr>
              <a:t>&gt;</a:t>
            </a:r>
            <a:r>
              <a:rPr lang="en-US" altLang="en-US" sz="19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&lt;h3&gt; Single-Engine Cessna Airplanes &lt;/h3&gt;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&lt;dl 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152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Two-place trainer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172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Smaller four-place airplane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182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Larger four-place airplane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 210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dt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 Six-place airplane - high performance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&lt;/</a:t>
            </a:r>
            <a:r>
              <a:rPr lang="en-US" altLang="en-US" sz="1200" dirty="0" err="1">
                <a:latin typeface="Courier New" panose="02070309020205020404" pitchFamily="49" charset="0"/>
              </a:rPr>
              <a:t>dd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&lt;/dl&gt;</a:t>
            </a:r>
          </a:p>
        </p:txBody>
      </p:sp>
      <p:pic>
        <p:nvPicPr>
          <p:cNvPr id="123908" name="Picture 4" descr="ch2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2"/>
          <a:stretch>
            <a:fillRect/>
          </a:stretch>
        </p:blipFill>
        <p:spPr bwMode="auto">
          <a:xfrm>
            <a:off x="6629400" y="4572000"/>
            <a:ext cx="38100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dirty="0"/>
              <a:t>Tables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table is a matrix of cells, each possibly having content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cells can include almost any element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Some cells have row or column labels and some have data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table is specified as the content of a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 in the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tag specifies a border between the cells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If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is set to </a:t>
            </a:r>
            <a:r>
              <a:rPr lang="en-US" altLang="en-US">
                <a:latin typeface="Courier New" panose="02070309020205020404" pitchFamily="49" charset="0"/>
              </a:rPr>
              <a:t>"border"</a:t>
            </a:r>
            <a:r>
              <a:rPr lang="en-US" altLang="en-US" sz="2000">
                <a:latin typeface="Arial" panose="020B0604020202020204" pitchFamily="34" charset="0"/>
              </a:rPr>
              <a:t>, the browser’s default width border is used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 can be set to a number, which will be the border width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Without the </a:t>
            </a:r>
            <a:r>
              <a:rPr lang="en-US" altLang="en-US">
                <a:latin typeface="Courier New" panose="02070309020205020404" pitchFamily="49" charset="0"/>
              </a:rPr>
              <a:t>border</a:t>
            </a:r>
            <a:r>
              <a:rPr lang="en-US" altLang="en-US" sz="2000">
                <a:latin typeface="Arial" panose="020B0604020202020204" pitchFamily="34" charset="0"/>
              </a:rPr>
              <a:t> attribute, the table will have no lines!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Tables are given titles with the </a:t>
            </a:r>
            <a:r>
              <a:rPr lang="en-US" altLang="en-US">
                <a:latin typeface="Courier New" panose="02070309020205020404" pitchFamily="49" charset="0"/>
              </a:rPr>
              <a:t>&lt;caption&gt;</a:t>
            </a:r>
            <a:r>
              <a:rPr lang="en-US" altLang="en-US" sz="2000">
                <a:latin typeface="Arial" panose="020B0604020202020204" pitchFamily="34" charset="0"/>
              </a:rPr>
              <a:t> tag, which can immediately follow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5170251" cy="36783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Each row of a table is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tr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The row headings are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th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The contents of a data cell is specified as the content of a </a:t>
            </a:r>
            <a:r>
              <a:rPr lang="en-US" altLang="en-US" sz="2400" dirty="0">
                <a:latin typeface="Courier New" panose="02070309020205020404" pitchFamily="49" charset="0"/>
              </a:rPr>
              <a:t>&lt;td&gt;</a:t>
            </a:r>
            <a:r>
              <a:rPr lang="en-US" altLang="en-US" sz="2400" dirty="0">
                <a:latin typeface="Arial" panose="020B0604020202020204" pitchFamily="34" charset="0"/>
              </a:rPr>
              <a:t>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5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050" dirty="0"/>
          </a:p>
        </p:txBody>
      </p:sp>
      <p:pic>
        <p:nvPicPr>
          <p:cNvPr id="4" name="Picture 4" descr="ch2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9"/>
          <a:stretch>
            <a:fillRect/>
          </a:stretch>
        </p:blipFill>
        <p:spPr bwMode="auto">
          <a:xfrm>
            <a:off x="700462" y="5215035"/>
            <a:ext cx="3810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91059" y="2505178"/>
            <a:ext cx="517025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&lt;table border = "border"&gt;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&lt;caption&gt; Fruit Juice Drinks &lt;/caption&gt;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Apple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Orange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Screwdriver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Breakfast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1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Lunch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1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&lt;td&gt; 0 &lt;/td&gt;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&lt;/</a:t>
            </a:r>
            <a:r>
              <a:rPr kumimoji="0" lang="en-US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&lt;/table&gt;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59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Tables (continued)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409825"/>
            <a:ext cx="8610600" cy="29273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A table can have two levels of column labels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If so, the </a:t>
            </a:r>
            <a:r>
              <a:rPr lang="en-US" altLang="en-US" dirty="0" err="1">
                <a:latin typeface="Courier New" panose="02070309020205020404" pitchFamily="49" charset="0"/>
              </a:rPr>
              <a:t>colspan</a:t>
            </a:r>
            <a:r>
              <a:rPr lang="en-US" altLang="en-US" b="0" dirty="0">
                <a:latin typeface="Arial" panose="020B0604020202020204" pitchFamily="34" charset="0"/>
              </a:rPr>
              <a:t> attribute must be set in the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b="0" dirty="0">
                <a:latin typeface="Arial" panose="020B0604020202020204" pitchFamily="34" charset="0"/>
              </a:rPr>
              <a:t> tag to specify that the label must span some number of columns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colspan</a:t>
            </a:r>
            <a:r>
              <a:rPr lang="en-US" altLang="en-US" dirty="0">
                <a:latin typeface="Courier New" panose="02070309020205020404" pitchFamily="49" charset="0"/>
              </a:rPr>
              <a:t> = "3"&gt; Fruit Juice Drinks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&lt;/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Orange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Apple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&lt;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 Screwdriver &lt;/</a:t>
            </a:r>
            <a:r>
              <a:rPr lang="en-US" altLang="en-US" dirty="0" err="1">
                <a:latin typeface="Courier New" panose="02070309020205020404" pitchFamily="49" charset="0"/>
              </a:rPr>
              <a:t>th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&lt;/</a:t>
            </a:r>
            <a:r>
              <a:rPr lang="en-US" altLang="en-US" dirty="0" err="1">
                <a:latin typeface="Courier New" panose="02070309020205020404" pitchFamily="49" charset="0"/>
              </a:rPr>
              <a:t>tr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endParaRPr lang="en-US" altLang="en-US" dirty="0"/>
          </a:p>
        </p:txBody>
      </p:sp>
      <p:pic>
        <p:nvPicPr>
          <p:cNvPr id="125957" name="Picture 5" descr="ch2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3"/>
          <a:stretch>
            <a:fillRect/>
          </a:stretch>
        </p:blipFill>
        <p:spPr bwMode="auto">
          <a:xfrm>
            <a:off x="3538331" y="5337175"/>
            <a:ext cx="601980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If the rows have labels and there is a spanning column label, the upper left corner must be made larger, using </a:t>
            </a:r>
            <a:r>
              <a:rPr lang="en-US" altLang="en-US">
                <a:latin typeface="Courier New" panose="02070309020205020404" pitchFamily="49" charset="0"/>
              </a:rPr>
              <a:t>rowspan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&lt;table border = "border"&gt;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&lt;td rowspan = "2"&gt; &lt;/td&gt;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 colspan = "3"&gt; Fruit Juice Drinks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&lt;/tr&gt;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Apple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Orange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&lt;th&gt; Screwdriver &lt;/th&gt;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&lt;/tr&gt;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&lt;/table&gt;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2854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Tables (continued)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align</a:t>
            </a:r>
            <a:r>
              <a:rPr lang="en-US" altLang="en-US" sz="2000">
                <a:latin typeface="Arial" panose="020B0604020202020204" pitchFamily="34" charset="0"/>
              </a:rPr>
              <a:t> attribute controls the horizontal placement of the contents in a table cell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Values are </a:t>
            </a:r>
            <a:r>
              <a:rPr lang="en-US" altLang="en-US" sz="1400">
                <a:latin typeface="Courier New" panose="02070309020205020404" pitchFamily="49" charset="0"/>
              </a:rPr>
              <a:t>left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right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center</a:t>
            </a:r>
            <a:r>
              <a:rPr lang="en-US" altLang="en-US">
                <a:latin typeface="Arial" panose="020B0604020202020204" pitchFamily="34" charset="0"/>
              </a:rPr>
              <a:t> (default)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1400">
                <a:latin typeface="Courier New" panose="02070309020205020404" pitchFamily="49" charset="0"/>
              </a:rPr>
              <a:t>align</a:t>
            </a:r>
            <a:r>
              <a:rPr lang="en-US" altLang="en-US">
                <a:latin typeface="Arial" panose="020B0604020202020204" pitchFamily="34" charset="0"/>
              </a:rPr>
              <a:t> is an attribute of </a:t>
            </a:r>
            <a:r>
              <a:rPr lang="en-US" altLang="en-US" sz="1400">
                <a:latin typeface="Courier New" panose="02070309020205020404" pitchFamily="49" charset="0"/>
              </a:rPr>
              <a:t>&lt;tr&gt;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&lt;th&gt;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&lt;td&gt;</a:t>
            </a:r>
            <a:r>
              <a:rPr lang="en-US" altLang="en-US">
                <a:latin typeface="Arial" panose="020B0604020202020204" pitchFamily="34" charset="0"/>
              </a:rPr>
              <a:t> elements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valign</a:t>
            </a:r>
            <a:r>
              <a:rPr lang="en-US" altLang="en-US" sz="2000">
                <a:latin typeface="Arial" panose="020B0604020202020204" pitchFamily="34" charset="0"/>
              </a:rPr>
              <a:t> attribute controls the vertical placement of the contents of a table cell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Values are </a:t>
            </a:r>
            <a:r>
              <a:rPr lang="en-US" altLang="en-US" sz="1400">
                <a:latin typeface="Courier New" panose="02070309020205020404" pitchFamily="49" charset="0"/>
              </a:rPr>
              <a:t>top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sz="1400">
                <a:latin typeface="Courier New" panose="02070309020205020404" pitchFamily="49" charset="0"/>
              </a:rPr>
              <a:t>bottom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sz="1400">
                <a:latin typeface="Courier New" panose="02070309020205020404" pitchFamily="49" charset="0"/>
              </a:rPr>
              <a:t>center</a:t>
            </a:r>
            <a:r>
              <a:rPr lang="en-US" altLang="en-US">
                <a:latin typeface="Arial" panose="020B0604020202020204" pitchFamily="34" charset="0"/>
              </a:rPr>
              <a:t> (default)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1400">
                <a:latin typeface="Courier New" panose="02070309020205020404" pitchFamily="49" charset="0"/>
              </a:rPr>
              <a:t>valign</a:t>
            </a:r>
            <a:r>
              <a:rPr lang="en-US" altLang="en-US">
                <a:latin typeface="Arial" panose="020B0604020202020204" pitchFamily="34" charset="0"/>
              </a:rPr>
              <a:t> is an attribute of </a:t>
            </a:r>
            <a:r>
              <a:rPr lang="en-US" altLang="en-US" sz="1400">
                <a:latin typeface="Courier New" panose="02070309020205020404" pitchFamily="49" charset="0"/>
              </a:rPr>
              <a:t>&lt;th&gt;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sz="1400">
                <a:latin typeface="Courier New" panose="02070309020205020404" pitchFamily="49" charset="0"/>
              </a:rPr>
              <a:t>&lt;td&gt;</a:t>
            </a:r>
            <a:r>
              <a:rPr lang="en-US" altLang="en-US">
                <a:latin typeface="Arial" panose="020B0604020202020204" pitchFamily="34" charset="0"/>
              </a:rPr>
              <a:t> elements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sym typeface="Wingdings" panose="05000000000000000000" pitchFamily="2" charset="2"/>
              </a:rPr>
              <a:t> SHOW</a:t>
            </a:r>
            <a:r>
              <a:rPr lang="en-US" altLang="en-US" sz="1400">
                <a:latin typeface="Courier New" panose="02070309020205020404" pitchFamily="49" charset="0"/>
                <a:sym typeface="Wingdings" panose="05000000000000000000" pitchFamily="2" charset="2"/>
              </a:rPr>
              <a:t> cell_align.html </a:t>
            </a:r>
            <a:r>
              <a:rPr lang="en-US" altLang="en-US">
                <a:latin typeface="Arial" panose="020B0604020202020204" pitchFamily="34" charset="0"/>
                <a:sym typeface="Wingdings" panose="05000000000000000000" pitchFamily="2" charset="2"/>
              </a:rPr>
              <a:t>and display it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cellspacing</a:t>
            </a:r>
            <a:r>
              <a:rPr lang="en-US" altLang="en-US" sz="2000">
                <a:latin typeface="Arial" panose="020B0604020202020204" pitchFamily="34" charset="0"/>
              </a:rPr>
              <a:t> attribute of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is used to specify the distance between cells in a table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</a:rPr>
              <a:t>cellpadding</a:t>
            </a:r>
            <a:r>
              <a:rPr lang="en-US" altLang="en-US" sz="2000">
                <a:latin typeface="Arial" panose="020B0604020202020204" pitchFamily="34" charset="0"/>
              </a:rPr>
              <a:t> attribute of </a:t>
            </a:r>
            <a:r>
              <a:rPr lang="en-US" altLang="en-US">
                <a:latin typeface="Courier New" panose="02070309020205020404" pitchFamily="49" charset="0"/>
              </a:rPr>
              <a:t>&lt;table&gt;</a:t>
            </a:r>
            <a:r>
              <a:rPr lang="en-US" altLang="en-US" sz="2000">
                <a:latin typeface="Arial" panose="020B0604020202020204" pitchFamily="34" charset="0"/>
              </a:rPr>
              <a:t> is used to specify the spacing between the content of a cell and the inner walls of the cell</a:t>
            </a:r>
          </a:p>
        </p:txBody>
      </p:sp>
    </p:spTree>
    <p:extLst>
      <p:ext uri="{BB962C8B-B14F-4D97-AF65-F5344CB8AC3E}">
        <p14:creationId xmlns:p14="http://schemas.microsoft.com/office/powerpoint/2010/main" val="32326963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1083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Gill Sans MT</vt:lpstr>
      <vt:lpstr>Times</vt:lpstr>
      <vt:lpstr>Wingdings 2</vt:lpstr>
      <vt:lpstr>Dividend</vt:lpstr>
      <vt:lpstr>Document</vt:lpstr>
      <vt:lpstr>HTML (PART 2)</vt:lpstr>
      <vt:lpstr>Lists</vt:lpstr>
      <vt:lpstr>Lists (continued)</vt:lpstr>
      <vt:lpstr>Lists (continued)</vt:lpstr>
      <vt:lpstr>Tables</vt:lpstr>
      <vt:lpstr>Tables (continued)</vt:lpstr>
      <vt:lpstr> Tables (continued)</vt:lpstr>
      <vt:lpstr>Tables (continued)</vt:lpstr>
      <vt:lpstr>Tables (continued)</vt:lpstr>
      <vt:lpstr>Tables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(PART 2)</dc:title>
  <dc:creator>Vidhu Rojit</dc:creator>
  <cp:lastModifiedBy>Vidhu Rojit</cp:lastModifiedBy>
  <cp:revision>3</cp:revision>
  <dcterms:created xsi:type="dcterms:W3CDTF">2019-06-21T06:18:46Z</dcterms:created>
  <dcterms:modified xsi:type="dcterms:W3CDTF">2019-06-21T06:48:56Z</dcterms:modified>
</cp:coreProperties>
</file>