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6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78CA-F0D9-4618-B9A4-263A96234DE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55124-7BD2-4CC9-BD53-E61D26E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8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6710062-45E9-4F1A-A63E-0F947BBAD4F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13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FA7C210-2D93-459B-82BE-DE5942B0785D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14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8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36D435-9603-40F0-AD1E-674879823F6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15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8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6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82823F-46A9-4484-A17C-938DD7F05F83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16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8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DA2A094E-9E4E-4187-9B22-127F2E647C25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17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8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A6CD30-66B8-4825-B65F-C590C41D0A00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18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9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19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6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2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5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0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7975B-63CD-4037-B4AC-6070F333D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(PART – 3)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1693F5-5DC2-4406-B818-04EB8A03E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27616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b="0" i="1">
                <a:latin typeface="Arial" panose="020B0604020202020204" pitchFamily="34" charset="0"/>
              </a:rPr>
              <a:t>Widgets </a:t>
            </a:r>
            <a:r>
              <a:rPr lang="en-US" altLang="en-US" b="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>
                <a:latin typeface="Arial" panose="020B0604020202020204" pitchFamily="34" charset="0"/>
              </a:rPr>
              <a:t>5. Text areas - created with </a:t>
            </a:r>
            <a:r>
              <a:rPr lang="en-US" altLang="en-US" sz="2000">
                <a:latin typeface="Courier New" panose="02070309020205020404" pitchFamily="49" charset="0"/>
              </a:rPr>
              <a:t>&lt;textarea&gt;</a:t>
            </a:r>
            <a:endParaRPr lang="en-US" altLang="en-US" b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>
                <a:latin typeface="Arial" panose="020B0604020202020204" pitchFamily="34" charset="0"/>
              </a:rPr>
              <a:t>Usually include the </a:t>
            </a:r>
            <a:r>
              <a:rPr lang="en-US" altLang="en-US">
                <a:latin typeface="Courier New" panose="02070309020205020404" pitchFamily="49" charset="0"/>
              </a:rPr>
              <a:t>rows</a:t>
            </a:r>
            <a:r>
              <a:rPr lang="en-US" altLang="en-US" b="0">
                <a:latin typeface="Arial" panose="020B0604020202020204" pitchFamily="34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</a:rPr>
              <a:t>cols</a:t>
            </a:r>
            <a:r>
              <a:rPr lang="en-US" altLang="en-US" b="0">
                <a:latin typeface="Arial" panose="020B0604020202020204" pitchFamily="34" charset="0"/>
              </a:rPr>
              <a:t> attributes to specify the size of the text area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>
                <a:latin typeface="Arial" panose="020B0604020202020204" pitchFamily="34" charset="0"/>
              </a:rPr>
              <a:t>Default text can be included as the content of </a:t>
            </a:r>
            <a:r>
              <a:rPr lang="en-US" altLang="en-US">
                <a:latin typeface="Courier New" panose="02070309020205020404" pitchFamily="49" charset="0"/>
              </a:rPr>
              <a:t>&lt;textarea&gt;</a:t>
            </a:r>
            <a:endParaRPr lang="en-US" altLang="en-US" b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>
                <a:latin typeface="Arial" panose="020B0604020202020204" pitchFamily="34" charset="0"/>
              </a:rPr>
              <a:t>Scrolling is implicit if the area is overfilled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Please provide your employment aspirations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&lt;textarea name = "aspirations"  rows = "3”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cols = "40"&gt;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(Be brief and concise)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&lt;/textarea&gt;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&lt;/form&gt;</a:t>
            </a: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4953001" y="5153026"/>
          <a:ext cx="5324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5477400" imgH="1283040" progId="Word.Document.8">
                  <p:embed/>
                </p:oleObj>
              </mc:Choice>
              <mc:Fallback>
                <p:oleObj name="Document" r:id="rId3" imgW="5477400" imgH="1283040" progId="Word.Document.8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53026"/>
                        <a:ext cx="53244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7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SzTx/>
            </a:pPr>
            <a:r>
              <a:rPr lang="en-US" altLang="en-US" b="0" i="1" dirty="0">
                <a:latin typeface="Arial" panose="020B0604020202020204" pitchFamily="34" charset="0"/>
              </a:rPr>
              <a:t>Widgets </a:t>
            </a:r>
            <a:r>
              <a:rPr lang="en-US" altLang="en-US" b="0" dirty="0">
                <a:latin typeface="Arial" panose="020B0604020202020204" pitchFamily="34" charset="0"/>
              </a:rPr>
              <a:t>(continued)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b="0" i="1" dirty="0">
                <a:latin typeface="Arial" panose="020B0604020202020204" pitchFamily="34" charset="0"/>
              </a:rPr>
              <a:t>6. </a:t>
            </a:r>
            <a:r>
              <a:rPr lang="en-US" altLang="en-US" b="0" dirty="0">
                <a:latin typeface="Arial" panose="020B0604020202020204" pitchFamily="34" charset="0"/>
              </a:rPr>
              <a:t>Reset and Submit buttons</a:t>
            </a: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Both are created with </a:t>
            </a:r>
            <a:r>
              <a:rPr lang="en-US" altLang="en-US" dirty="0">
                <a:latin typeface="Courier New" panose="02070309020205020404" pitchFamily="49" charset="0"/>
              </a:rPr>
              <a:t>&lt;input&gt;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&lt;input type = "reset"  value = "Reset Form"&gt;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&lt;input type = "submit”  value = "Submit Form"&gt;</a:t>
            </a:r>
          </a:p>
          <a:p>
            <a:pPr marL="457200" indent="-4572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Submit has two actions: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Arial" panose="020B0604020202020204" pitchFamily="34" charset="0"/>
              </a:rPr>
              <a:t>Encode the data of the form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Arial" panose="020B0604020202020204" pitchFamily="34" charset="0"/>
              </a:rPr>
              <a:t>Request that the server execute the server-resident program specified as the value of the </a:t>
            </a:r>
            <a:r>
              <a:rPr lang="en-US" altLang="en-US" dirty="0">
                <a:latin typeface="Courier New" panose="02070309020205020404" pitchFamily="49" charset="0"/>
              </a:rPr>
              <a:t>action</a:t>
            </a:r>
            <a:r>
              <a:rPr lang="en-US" altLang="en-US" b="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&lt;form&gt;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A Submit button is required in every form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endParaRPr lang="en-US" alt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8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77" y="816970"/>
            <a:ext cx="8229024" cy="692695"/>
          </a:xfrm>
        </p:spPr>
        <p:txBody>
          <a:bodyPr>
            <a:normAutofit/>
          </a:bodyPr>
          <a:lstStyle/>
          <a:p>
            <a:r>
              <a:rPr lang="en-US" dirty="0"/>
              <a:t>HTML5: INPUT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673" y="1983308"/>
            <a:ext cx="7055324" cy="44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 types </a:t>
            </a:r>
          </a:p>
          <a:p>
            <a:pPr lvl="1"/>
            <a:r>
              <a:rPr lang="en-US" dirty="0"/>
              <a:t>email :  email address</a:t>
            </a:r>
          </a:p>
          <a:p>
            <a:pPr lvl="1"/>
            <a:r>
              <a:rPr lang="en-US" dirty="0"/>
              <a:t>number: </a:t>
            </a:r>
            <a:r>
              <a:rPr lang="en-US" dirty="0" err="1"/>
              <a:t>spinbox</a:t>
            </a:r>
            <a:endParaRPr lang="en-US" dirty="0"/>
          </a:p>
          <a:p>
            <a:pPr lvl="1"/>
            <a:r>
              <a:rPr lang="en-US" dirty="0"/>
              <a:t>range: slider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: web addresses</a:t>
            </a:r>
          </a:p>
          <a:p>
            <a:pPr lvl="1"/>
            <a:r>
              <a:rPr lang="en-US" dirty="0"/>
              <a:t>color: </a:t>
            </a:r>
            <a:r>
              <a:rPr lang="en-US" dirty="0" err="1"/>
              <a:t>colour</a:t>
            </a:r>
            <a:r>
              <a:rPr lang="en-US" dirty="0"/>
              <a:t> pickers</a:t>
            </a:r>
          </a:p>
          <a:p>
            <a:pPr lvl="1"/>
            <a:r>
              <a:rPr lang="en-US" dirty="0"/>
              <a:t>search: search boxes</a:t>
            </a:r>
          </a:p>
          <a:p>
            <a:pPr lvl="1"/>
            <a:r>
              <a:rPr lang="en-US" dirty="0"/>
              <a:t>date: date</a:t>
            </a:r>
          </a:p>
          <a:p>
            <a:pPr lvl="1"/>
            <a:r>
              <a:rPr lang="en-US" dirty="0"/>
              <a:t>month: month</a:t>
            </a:r>
          </a:p>
          <a:p>
            <a:pPr lvl="1"/>
            <a:r>
              <a:rPr lang="en-US" dirty="0" err="1"/>
              <a:t>time:time</a:t>
            </a:r>
            <a:endParaRPr lang="en-US" dirty="0"/>
          </a:p>
          <a:p>
            <a:pPr lvl="1"/>
            <a:r>
              <a:rPr lang="en-US" dirty="0"/>
              <a:t>week: week</a:t>
            </a:r>
          </a:p>
          <a:p>
            <a:pPr lvl="1"/>
            <a:r>
              <a:rPr lang="en-US" dirty="0" err="1"/>
              <a:t>datetime:combination</a:t>
            </a:r>
            <a:r>
              <a:rPr lang="en-US" dirty="0"/>
              <a:t> of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427561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e-mail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3000" dirty="0">
                <a:solidFill>
                  <a:schemeClr val="accent2"/>
                </a:solidFill>
              </a:rPr>
              <a:t>E-mail: &lt;input type="email" name="</a:t>
            </a:r>
            <a:r>
              <a:rPr lang="en-GB" sz="3000" dirty="0" err="1">
                <a:solidFill>
                  <a:schemeClr val="accent2"/>
                </a:solidFill>
              </a:rPr>
              <a:t>user_email</a:t>
            </a:r>
            <a:r>
              <a:rPr lang="en-GB" sz="300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</p:spTree>
    <p:extLst>
      <p:ext uri="{BB962C8B-B14F-4D97-AF65-F5344CB8AC3E}">
        <p14:creationId xmlns:p14="http://schemas.microsoft.com/office/powerpoint/2010/main" val="13798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</a:t>
            </a:r>
            <a:r>
              <a:rPr lang="en-GB" dirty="0" err="1">
                <a:ea typeface="+mj-ea"/>
              </a:rPr>
              <a:t>url</a:t>
            </a:r>
            <a:endParaRPr lang="en-GB" dirty="0">
              <a:ea typeface="+mj-ea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</a:t>
            </a:r>
            <a:r>
              <a:rPr lang="en-GB" sz="2540" dirty="0" err="1"/>
              <a:t>url</a:t>
            </a:r>
            <a:r>
              <a:rPr lang="en-GB" sz="254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</a:t>
            </a:r>
            <a:r>
              <a:rPr lang="en-GB" sz="2540" dirty="0" err="1"/>
              <a:t>url</a:t>
            </a:r>
            <a:r>
              <a:rPr lang="en-GB" sz="254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Homepage: &lt;input type="</a:t>
            </a:r>
            <a:r>
              <a:rPr lang="en-GB" sz="2540" dirty="0" err="1">
                <a:solidFill>
                  <a:schemeClr val="accent2"/>
                </a:solidFill>
              </a:rPr>
              <a:t>url</a:t>
            </a:r>
            <a:r>
              <a:rPr lang="en-GB" sz="2540" dirty="0">
                <a:solidFill>
                  <a:schemeClr val="accent2"/>
                </a:solidFill>
              </a:rPr>
              <a:t>" name="</a:t>
            </a:r>
            <a:r>
              <a:rPr lang="en-GB" sz="2540" dirty="0" err="1">
                <a:solidFill>
                  <a:schemeClr val="accent2"/>
                </a:solidFill>
              </a:rPr>
              <a:t>user_url</a:t>
            </a:r>
            <a:r>
              <a:rPr lang="en-GB" sz="254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</p:spTree>
    <p:extLst>
      <p:ext uri="{BB962C8B-B14F-4D97-AF65-F5344CB8AC3E}">
        <p14:creationId xmlns:p14="http://schemas.microsoft.com/office/powerpoint/2010/main" val="1623826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number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81190" y="1822687"/>
            <a:ext cx="11029615" cy="2736061"/>
          </a:xfrm>
        </p:spPr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number type is used for input fields that should contain a numeric value.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Set restrictions on what numbers are accepted: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Points: &lt;input type="number" name="points" min="1" max="10" /&gt;</a:t>
            </a: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887" y="4876006"/>
            <a:ext cx="7418219" cy="1647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88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range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used for input fields that should contain a value from a range of numbers.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displayed as a slider bar.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You can also 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&lt;input type="range" name="points" min="1" max="10" /&gt;</a:t>
            </a:r>
          </a:p>
        </p:txBody>
      </p:sp>
    </p:spTree>
    <p:extLst>
      <p:ext uri="{BB962C8B-B14F-4D97-AF65-F5344CB8AC3E}">
        <p14:creationId xmlns:p14="http://schemas.microsoft.com/office/powerpoint/2010/main" val="28262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date pickers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time - Selects time (hour and minute)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datetime - Selects time, date, month and year. This is now obsolete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</a:t>
            </a:r>
            <a:r>
              <a:rPr lang="en-GB" sz="2540" dirty="0" err="1"/>
              <a:t>datetime</a:t>
            </a:r>
            <a:r>
              <a:rPr lang="en-GB" sz="2540" dirty="0"/>
              <a:t>-local - Selects time, date, month and</a:t>
            </a:r>
            <a:br>
              <a:rPr lang="en-GB" sz="2540" dirty="0"/>
            </a:br>
            <a:r>
              <a:rPr lang="en-GB" sz="2540" dirty="0"/>
              <a:t>       year (local time)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</p:spTree>
    <p:extLst>
      <p:ext uri="{BB962C8B-B14F-4D97-AF65-F5344CB8AC3E}">
        <p14:creationId xmlns:p14="http://schemas.microsoft.com/office/powerpoint/2010/main" val="316466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search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1689139"/>
          </a:xfrm>
        </p:spPr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type is used for search fields like a site search or Google search.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field behaves like a regular text field.</a:t>
            </a:r>
          </a:p>
        </p:txBody>
      </p:sp>
    </p:spTree>
    <p:extLst>
      <p:ext uri="{BB962C8B-B14F-4D97-AF65-F5344CB8AC3E}">
        <p14:creationId xmlns:p14="http://schemas.microsoft.com/office/powerpoint/2010/main" val="209463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</a:t>
            </a:r>
            <a:r>
              <a:rPr lang="en-GB" dirty="0" err="1">
                <a:ea typeface="+mj-ea"/>
              </a:rPr>
              <a:t>color</a:t>
            </a:r>
            <a:r>
              <a:rPr lang="en-GB" dirty="0">
                <a:ea typeface="+mj-ea"/>
              </a:rPr>
              <a:t> picker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type is used for input fields that should contain a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This input type will allow you to select a </a:t>
            </a:r>
            <a:r>
              <a:rPr lang="en-GB" dirty="0" err="1"/>
              <a:t>color</a:t>
            </a:r>
            <a:r>
              <a:rPr lang="en-GB" dirty="0"/>
              <a:t> from a </a:t>
            </a:r>
            <a:r>
              <a:rPr lang="en-GB" dirty="0" err="1"/>
              <a:t>color</a:t>
            </a:r>
            <a:r>
              <a:rPr lang="en-GB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: &lt;input type="</a:t>
            </a: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" name="</a:t>
            </a:r>
            <a:r>
              <a:rPr lang="en-GB" sz="2722" dirty="0" err="1">
                <a:solidFill>
                  <a:schemeClr val="accent2"/>
                </a:solidFill>
              </a:rPr>
              <a:t>user_color</a:t>
            </a:r>
            <a:r>
              <a:rPr lang="en-GB" sz="2722" dirty="0">
                <a:solidFill>
                  <a:schemeClr val="accent2"/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399005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A form is the usual way information is gotten from a browser to a server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HTML has tags to create a collection of objects that implement this information gathering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The objects are called </a:t>
            </a:r>
            <a:r>
              <a:rPr lang="en-US" altLang="en-US" i="1">
                <a:latin typeface="Arial" panose="020B0604020202020204" pitchFamily="34" charset="0"/>
              </a:rPr>
              <a:t>widgets</a:t>
            </a:r>
            <a:r>
              <a:rPr lang="en-US" altLang="en-US">
                <a:latin typeface="Arial" panose="020B0604020202020204" pitchFamily="34" charset="0"/>
              </a:rPr>
              <a:t> (e.g., radio buttons and checkboxes)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When the Submit button of a form is clicked, the form’s values are sent to the server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2000">
                <a:latin typeface="Arial" panose="020B0604020202020204" pitchFamily="34" charset="0"/>
              </a:rPr>
              <a:t>All of the widgets, or components of a form are defined in the content of a </a:t>
            </a:r>
            <a:r>
              <a:rPr lang="en-US" altLang="en-US">
                <a:latin typeface="Courier New" panose="02070309020205020404" pitchFamily="49" charset="0"/>
              </a:rPr>
              <a:t>&lt;form&gt;</a:t>
            </a:r>
            <a:r>
              <a:rPr lang="en-US" altLang="en-US" sz="2000">
                <a:latin typeface="Arial" panose="020B0604020202020204" pitchFamily="34" charset="0"/>
              </a:rPr>
              <a:t> tag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>
                <a:latin typeface="Arial" panose="020B0604020202020204" pitchFamily="34" charset="0"/>
              </a:rPr>
              <a:t>The only required attribute of </a:t>
            </a:r>
            <a:r>
              <a:rPr lang="en-US" altLang="en-US" sz="1400">
                <a:latin typeface="Courier New" panose="02070309020205020404" pitchFamily="49" charset="0"/>
              </a:rPr>
              <a:t>&lt;form&gt;</a:t>
            </a:r>
            <a:r>
              <a:rPr lang="en-US" altLang="en-US">
                <a:latin typeface="Arial" panose="020B0604020202020204" pitchFamily="34" charset="0"/>
              </a:rPr>
              <a:t> is </a:t>
            </a:r>
            <a:r>
              <a:rPr lang="en-US" altLang="en-US" sz="1400">
                <a:latin typeface="Courier New" panose="02070309020205020404" pitchFamily="49" charset="0"/>
              </a:rPr>
              <a:t>action</a:t>
            </a:r>
            <a:r>
              <a:rPr lang="en-US" altLang="en-US">
                <a:latin typeface="Arial" panose="020B0604020202020204" pitchFamily="34" charset="0"/>
              </a:rPr>
              <a:t>, which specifies the URL of the application that is to be called when the Submit button is clicked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action =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"http://www.cs.ucp.edu/cgi-bin/survey.pl"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buSzTx/>
            </a:pPr>
            <a:r>
              <a:rPr lang="en-US" altLang="en-US" sz="1600">
                <a:latin typeface="Arial" panose="020B0604020202020204" pitchFamily="34" charset="0"/>
              </a:rPr>
              <a:t>If the form has no action, the value of </a:t>
            </a:r>
            <a:r>
              <a:rPr lang="en-US" altLang="en-US">
                <a:latin typeface="Courier New" panose="02070309020205020404" pitchFamily="49" charset="0"/>
              </a:rPr>
              <a:t>action</a:t>
            </a:r>
            <a:r>
              <a:rPr lang="en-US" altLang="en-US" sz="1600">
                <a:latin typeface="Arial" panose="020B0604020202020204" pitchFamily="34" charset="0"/>
              </a:rPr>
              <a:t> is the empty string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7A9-7C25-4115-82CC-14893679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A377-76E8-4603-999C-5E8AF958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807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An HTML comment begins with &lt;!–– and the comment closes with ––&gt;. </a:t>
            </a:r>
          </a:p>
          <a:p>
            <a:r>
              <a:rPr lang="en-IN" dirty="0"/>
              <a:t>HTML comments are visible to anyone that views the page source code, but are not rendered when the HTML document is rendered by a browser.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52BE3-41F2-4F7F-A11B-3AC81158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2733675"/>
            <a:ext cx="7172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800" indent="-177800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method</a:t>
            </a:r>
            <a:r>
              <a:rPr lang="en-US" altLang="en-US" b="0" dirty="0">
                <a:latin typeface="Arial" panose="020B0604020202020204" pitchFamily="34" charset="0"/>
              </a:rPr>
              <a:t> attribute of </a:t>
            </a:r>
            <a:r>
              <a:rPr lang="en-US" altLang="en-US" sz="2000" dirty="0">
                <a:latin typeface="Courier New" panose="02070309020205020404" pitchFamily="49" charset="0"/>
              </a:rPr>
              <a:t>&lt;form&gt;</a:t>
            </a:r>
            <a:r>
              <a:rPr lang="en-US" altLang="en-US" b="0" dirty="0">
                <a:latin typeface="Arial" panose="020B0604020202020204" pitchFamily="34" charset="0"/>
              </a:rPr>
              <a:t> specifies one of the two possible techniques of transferring the form data to the server, </a:t>
            </a:r>
            <a:r>
              <a:rPr lang="en-US" altLang="en-US" sz="2000" dirty="0">
                <a:latin typeface="Courier New" panose="02070309020205020404" pitchFamily="49" charset="0"/>
              </a:rPr>
              <a:t>get</a:t>
            </a:r>
            <a:r>
              <a:rPr lang="en-US" altLang="en-US" b="0" dirty="0">
                <a:latin typeface="Arial" panose="020B0604020202020204" pitchFamily="34" charset="0"/>
              </a:rPr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post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515938" lvl="1" indent="-180975">
              <a:buSzTx/>
            </a:pPr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b="0" dirty="0">
                <a:latin typeface="Arial" panose="020B0604020202020204" pitchFamily="34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post</a:t>
            </a:r>
            <a:r>
              <a:rPr lang="en-US" altLang="en-US" b="0" dirty="0">
                <a:latin typeface="Arial" panose="020B0604020202020204" pitchFamily="34" charset="0"/>
              </a:rPr>
              <a:t> are discussed in Chapter 10</a:t>
            </a:r>
          </a:p>
          <a:p>
            <a:pPr marL="177800" indent="-177800">
              <a:buSzTx/>
            </a:pPr>
            <a:r>
              <a:rPr lang="en-US" altLang="en-US" b="0" i="1" dirty="0">
                <a:latin typeface="Arial" panose="020B0604020202020204" pitchFamily="34" charset="0"/>
              </a:rPr>
              <a:t>Widgets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515938" lvl="1" indent="-180975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Many are created with the </a:t>
            </a:r>
            <a:r>
              <a:rPr lang="en-US" altLang="en-US" dirty="0">
                <a:latin typeface="Courier New" panose="02070309020205020404" pitchFamily="49" charset="0"/>
              </a:rPr>
              <a:t>&lt;input&gt;</a:t>
            </a:r>
            <a:r>
              <a:rPr lang="en-US" altLang="en-US" b="0" dirty="0">
                <a:latin typeface="Arial" panose="020B0604020202020204" pitchFamily="34" charset="0"/>
              </a:rPr>
              <a:t> tag</a:t>
            </a:r>
          </a:p>
          <a:p>
            <a:pPr marL="966788" lvl="2" indent="-223838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</a:rPr>
              <a:t>type</a:t>
            </a:r>
            <a:r>
              <a:rPr lang="en-US" altLang="en-US" b="0" dirty="0">
                <a:latin typeface="Arial" panose="020B0604020202020204" pitchFamily="34" charset="0"/>
              </a:rPr>
              <a:t> attribute of </a:t>
            </a:r>
            <a:r>
              <a:rPr lang="en-US" altLang="en-US" sz="1600" dirty="0">
                <a:latin typeface="Courier New" panose="02070309020205020404" pitchFamily="49" charset="0"/>
              </a:rPr>
              <a:t>&lt;input&gt;</a:t>
            </a:r>
            <a:r>
              <a:rPr lang="en-US" altLang="en-US" b="0" dirty="0">
                <a:latin typeface="Arial" panose="020B0604020202020204" pitchFamily="34" charset="0"/>
              </a:rPr>
              <a:t> specifies the kind of widget being created</a:t>
            </a:r>
          </a:p>
          <a:p>
            <a:pPr marL="966788" lvl="2" indent="-223838"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Arial" panose="020B0604020202020204" pitchFamily="34" charset="0"/>
              </a:rPr>
              <a:t>Text</a:t>
            </a:r>
          </a:p>
          <a:p>
            <a:pPr marL="1314450" lvl="3" indent="-166688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Creates a horizontal box for text input</a:t>
            </a:r>
          </a:p>
          <a:p>
            <a:pPr marL="1314450" lvl="3" indent="-166688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Default size is 20; it can be changed with the </a:t>
            </a:r>
            <a:r>
              <a:rPr lang="en-US" altLang="en-US" dirty="0">
                <a:latin typeface="Courier New" panose="02070309020205020404" pitchFamily="49" charset="0"/>
              </a:rPr>
              <a:t>size</a:t>
            </a:r>
            <a:r>
              <a:rPr lang="en-US" altLang="en-US" b="0" dirty="0">
                <a:latin typeface="Arial" panose="020B0604020202020204" pitchFamily="34" charset="0"/>
              </a:rPr>
              <a:t> attribute</a:t>
            </a:r>
          </a:p>
          <a:p>
            <a:pPr marL="1314450" lvl="3" indent="-166688">
              <a:buSzTx/>
            </a:pPr>
            <a:r>
              <a:rPr lang="en-US" altLang="en-US" b="0" dirty="0">
                <a:latin typeface="Arial" panose="020B0604020202020204" pitchFamily="34" charset="0"/>
              </a:rPr>
              <a:t>If more characters are entered than will fit, the box is scrolled (shifted) left</a:t>
            </a:r>
          </a:p>
        </p:txBody>
      </p:sp>
    </p:spTree>
    <p:extLst>
      <p:ext uri="{BB962C8B-B14F-4D97-AF65-F5344CB8AC3E}">
        <p14:creationId xmlns:p14="http://schemas.microsoft.com/office/powerpoint/2010/main" val="32299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If you don’t want to allow the user to type more characters than will fit, set </a:t>
            </a:r>
            <a:r>
              <a:rPr lang="en-US" altLang="en-US">
                <a:latin typeface="Courier New" panose="02070309020205020404" pitchFamily="49" charset="0"/>
              </a:rPr>
              <a:t>maxlength</a:t>
            </a:r>
            <a:r>
              <a:rPr lang="en-US" altLang="en-US" b="0">
                <a:latin typeface="Arial" panose="020B0604020202020204" pitchFamily="34" charset="0"/>
              </a:rPr>
              <a:t>, which causes excess input to be ignored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&lt;input type = "text" name = "Phone" 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size = "12" &gt;</a:t>
            </a:r>
            <a:endParaRPr lang="en-US" altLang="en-US" sz="1600">
              <a:latin typeface="Arial" panose="020B0604020202020204" pitchFamily="34" charset="0"/>
            </a:endParaRPr>
          </a:p>
          <a:p>
            <a:pPr marL="381000" indent="-381000">
              <a:lnSpc>
                <a:spcPct val="110000"/>
              </a:lnSpc>
              <a:buSzTx/>
              <a:buNone/>
            </a:pPr>
            <a:r>
              <a:rPr lang="en-US" altLang="en-US" b="0" i="1">
                <a:latin typeface="Arial" panose="020B0604020202020204" pitchFamily="34" charset="0"/>
              </a:rPr>
              <a:t>2. Checkboxes </a:t>
            </a:r>
            <a:r>
              <a:rPr lang="en-US" altLang="en-US" b="0">
                <a:latin typeface="Arial" panose="020B0604020202020204" pitchFamily="34" charset="0"/>
              </a:rPr>
              <a:t>- to collect multiple choice input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Every checkbox requires a </a:t>
            </a:r>
            <a:r>
              <a:rPr lang="en-US" altLang="en-US">
                <a:latin typeface="Courier New" panose="02070309020205020404" pitchFamily="49" charset="0"/>
              </a:rPr>
              <a:t>value</a:t>
            </a:r>
            <a:r>
              <a:rPr lang="en-US" altLang="en-US" b="0">
                <a:latin typeface="Arial" panose="020B0604020202020204" pitchFamily="34" charset="0"/>
              </a:rPr>
              <a:t> attribute, which is the widget’s value in the form data when the checkbox is ‘checked’</a:t>
            </a:r>
          </a:p>
          <a:p>
            <a:pPr marL="1219200" lvl="2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A checkbox that is not ‘checked’ contributes no value to the form data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By default, no checkbox is initially ‘checked’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To initialize a checkbox to ‘checked’, the </a:t>
            </a:r>
            <a:r>
              <a:rPr lang="en-US" altLang="en-US">
                <a:latin typeface="Courier New" panose="02070309020205020404" pitchFamily="49" charset="0"/>
              </a:rPr>
              <a:t>checked</a:t>
            </a:r>
            <a:r>
              <a:rPr lang="en-US" altLang="en-US" b="0">
                <a:latin typeface="Arial" panose="020B0604020202020204" pitchFamily="34" charset="0"/>
              </a:rPr>
              <a:t> attribute must be set to </a:t>
            </a:r>
            <a:r>
              <a:rPr lang="en-US" altLang="en-US">
                <a:latin typeface="Courier New" panose="02070309020205020404" pitchFamily="49" charset="0"/>
              </a:rPr>
              <a:t>"checked"</a:t>
            </a: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8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029615" cy="457811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4400" i="1" dirty="0"/>
              <a:t>Widgets </a:t>
            </a:r>
            <a:r>
              <a:rPr lang="en-US" altLang="en-US" sz="4400" dirty="0"/>
              <a:t>(continued)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Grocery Checklist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"milk"  checked = "checked"&gt;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Milk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"bread"&gt;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Bread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 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value= "eggs"&gt;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Eggs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&lt;/form&gt;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4419600" y="4114800"/>
          <a:ext cx="586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4543746" imgH="839702" progId="Word.Document.8">
                  <p:embed/>
                </p:oleObj>
              </mc:Choice>
              <mc:Fallback>
                <p:oleObj name="Document" r:id="rId3" imgW="4543746" imgH="839702" progId="Word.Document.8">
                  <p:embed/>
                  <p:pic>
                    <p:nvPicPr>
                      <p:cNvPr id="133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586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6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i="1" dirty="0">
                <a:latin typeface="Arial" panose="020B0604020202020204" pitchFamily="34" charset="0"/>
              </a:rPr>
              <a:t>Widgets </a:t>
            </a:r>
            <a:r>
              <a:rPr lang="en-US" altLang="en-US" dirty="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 i="1" dirty="0">
                <a:latin typeface="Arial" panose="020B0604020202020204" pitchFamily="34" charset="0"/>
              </a:rPr>
              <a:t>3. </a:t>
            </a:r>
            <a:r>
              <a:rPr lang="en-US" altLang="en-US" i="1" dirty="0">
                <a:latin typeface="Arial" panose="020B0604020202020204" pitchFamily="34" charset="0"/>
              </a:rPr>
              <a:t>Radio Buttons</a:t>
            </a:r>
            <a:r>
              <a:rPr lang="en-US" altLang="en-US" dirty="0">
                <a:latin typeface="Arial" panose="020B0604020202020204" pitchFamily="34" charset="0"/>
              </a:rPr>
              <a:t> (continued)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If no button in a radio button group is ‘pressed’, the browser often ‘presses’ the first one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Age Category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value = "under20" checked = "checked"&gt; 0-19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"20-35"&gt; 20-35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"36-50"&gt; 36-50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"over50"&gt; Over 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&lt;/form&gt;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830417" y="4197627"/>
          <a:ext cx="5715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5477400" imgH="925920" progId="Word.Document.8">
                  <p:embed/>
                </p:oleObj>
              </mc:Choice>
              <mc:Fallback>
                <p:oleObj name="Document" r:id="rId3" imgW="5477400" imgH="925920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417" y="4197627"/>
                        <a:ext cx="5715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409826"/>
            <a:ext cx="8610600" cy="39909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i="1" dirty="0">
                <a:latin typeface="Arial" panose="020B0604020202020204" pitchFamily="34" charset="0"/>
              </a:rPr>
              <a:t>4</a:t>
            </a:r>
            <a:r>
              <a:rPr lang="en-US" altLang="en-US" b="0" i="1" dirty="0">
                <a:latin typeface="Arial" panose="020B0604020202020204" pitchFamily="34" charset="0"/>
              </a:rPr>
              <a:t>.</a:t>
            </a:r>
            <a:r>
              <a:rPr lang="en-US" altLang="en-US" sz="3600" i="1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Menus - created with </a:t>
            </a:r>
            <a:r>
              <a:rPr lang="en-US" altLang="en-US" sz="2000" dirty="0">
                <a:latin typeface="Courier New" panose="02070309020205020404" pitchFamily="49" charset="0"/>
              </a:rPr>
              <a:t>&lt;select&gt;</a:t>
            </a:r>
            <a:r>
              <a:rPr lang="en-US" altLang="en-US" b="0" dirty="0">
                <a:latin typeface="Arial" panose="020B0604020202020204" pitchFamily="34" charset="0"/>
              </a:rPr>
              <a:t>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There are two kinds of menus, those that behave like checkboxes and those that behave like radio buttons (the default)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>
                <a:latin typeface="Arial" panose="020B0604020202020204" pitchFamily="34" charset="0"/>
              </a:rPr>
              <a:t>Menus that behave like checkboxes are specified by including the </a:t>
            </a:r>
            <a:r>
              <a:rPr lang="en-US" altLang="en-US" sz="1400" dirty="0">
                <a:latin typeface="Courier New" panose="02070309020205020404" pitchFamily="49" charset="0"/>
              </a:rPr>
              <a:t>multiple</a:t>
            </a:r>
            <a:r>
              <a:rPr lang="en-US" altLang="en-US" dirty="0">
                <a:latin typeface="Arial" panose="020B0604020202020204" pitchFamily="34" charset="0"/>
              </a:rPr>
              <a:t> attribute, which must be set to </a:t>
            </a:r>
            <a:r>
              <a:rPr lang="en-US" altLang="en-US" sz="1400" dirty="0">
                <a:latin typeface="Courier New" panose="02070309020205020404" pitchFamily="49" charset="0"/>
              </a:rPr>
              <a:t>"multiple"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name</a:t>
            </a:r>
            <a:r>
              <a:rPr lang="en-US" altLang="en-US" sz="200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&lt;select&gt;</a:t>
            </a:r>
            <a:r>
              <a:rPr lang="en-US" altLang="en-US" sz="2000" dirty="0">
                <a:latin typeface="Arial" panose="020B0604020202020204" pitchFamily="34" charset="0"/>
              </a:rPr>
              <a:t> is required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size</a:t>
            </a:r>
            <a:r>
              <a:rPr lang="en-US" altLang="en-US" sz="200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&lt;select&gt;</a:t>
            </a:r>
            <a:r>
              <a:rPr lang="en-US" altLang="en-US" sz="2000" dirty="0">
                <a:latin typeface="Arial" panose="020B0604020202020204" pitchFamily="34" charset="0"/>
              </a:rPr>
              <a:t> can be included to specify the number of menu items to be displayed (the default is 1)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>
                <a:latin typeface="Arial" panose="020B0604020202020204" pitchFamily="34" charset="0"/>
              </a:rPr>
              <a:t>If </a:t>
            </a:r>
            <a:r>
              <a:rPr lang="en-US" altLang="en-US" sz="1400" dirty="0">
                <a:latin typeface="Courier New" panose="02070309020205020404" pitchFamily="49" charset="0"/>
              </a:rPr>
              <a:t>size</a:t>
            </a:r>
            <a:r>
              <a:rPr lang="en-US" altLang="en-US" dirty="0">
                <a:latin typeface="Arial" panose="020B0604020202020204" pitchFamily="34" charset="0"/>
              </a:rPr>
              <a:t> is set to &gt; 1 or if </a:t>
            </a:r>
            <a:r>
              <a:rPr lang="en-US" altLang="en-US" sz="1400" dirty="0">
                <a:latin typeface="Courier New" panose="02070309020205020404" pitchFamily="49" charset="0"/>
              </a:rPr>
              <a:t>multiple</a:t>
            </a:r>
            <a:r>
              <a:rPr lang="en-US" altLang="en-US" dirty="0">
                <a:latin typeface="Arial" panose="020B0604020202020204" pitchFamily="34" charset="0"/>
              </a:rPr>
              <a:t> is specified, the menu is displayed as a pop-up menu</a:t>
            </a:r>
          </a:p>
        </p:txBody>
      </p:sp>
    </p:spTree>
    <p:extLst>
      <p:ext uri="{BB962C8B-B14F-4D97-AF65-F5344CB8AC3E}">
        <p14:creationId xmlns:p14="http://schemas.microsoft.com/office/powerpoint/2010/main" val="4020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400" i="1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Menus (continued)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Each item of a menu is specified with an </a:t>
            </a:r>
            <a:r>
              <a:rPr lang="en-US" altLang="en-US" dirty="0">
                <a:latin typeface="Courier New" panose="02070309020205020404" pitchFamily="49" charset="0"/>
              </a:rPr>
              <a:t>&lt;option&gt;</a:t>
            </a:r>
            <a:r>
              <a:rPr lang="en-US" altLang="en-US" b="0" dirty="0">
                <a:latin typeface="Arial" panose="020B0604020202020204" pitchFamily="34" charset="0"/>
              </a:rPr>
              <a:t> tag, whose pure text content (no tags) is the value of the item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An </a:t>
            </a:r>
            <a:r>
              <a:rPr lang="en-US" altLang="en-US" dirty="0">
                <a:latin typeface="Courier New" panose="02070309020205020404" pitchFamily="49" charset="0"/>
              </a:rPr>
              <a:t>&lt;option&gt;</a:t>
            </a:r>
            <a:r>
              <a:rPr lang="en-US" altLang="en-US" b="0" dirty="0">
                <a:latin typeface="Arial" panose="020B0604020202020204" pitchFamily="34" charset="0"/>
              </a:rPr>
              <a:t> tag can include the </a:t>
            </a:r>
            <a:r>
              <a:rPr lang="en-US" altLang="en-US" dirty="0">
                <a:latin typeface="Courier New" panose="02070309020205020404" pitchFamily="49" charset="0"/>
              </a:rPr>
              <a:t>selected</a:t>
            </a:r>
            <a:r>
              <a:rPr lang="en-US" altLang="en-US" b="0" dirty="0">
                <a:latin typeface="Arial" panose="020B0604020202020204" pitchFamily="34" charset="0"/>
              </a:rPr>
              <a:t> attribute, which when assigned </a:t>
            </a:r>
            <a:r>
              <a:rPr lang="en-US" altLang="en-US" dirty="0">
                <a:latin typeface="Courier New" panose="02070309020205020404" pitchFamily="49" charset="0"/>
              </a:rPr>
              <a:t>"selected” </a:t>
            </a:r>
            <a:r>
              <a:rPr lang="en-US" altLang="en-US" b="0" dirty="0">
                <a:latin typeface="Arial" panose="020B0604020202020204" pitchFamily="34" charset="0"/>
              </a:rPr>
              <a:t>specifies that the item is preselected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Grocery Menu - milk, bread, eggs, cheese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With size = 1 (the default)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&lt;select name = "groceries"&gt; 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&lt;option&gt; milk &lt;/option&gt;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&lt;option&gt; bread &lt;/option&gt;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&lt;option&gt; eggs &lt;/option&gt;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&lt;option&gt; cheese &lt;/option&gt;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&lt;/select&gt;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2782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1400" i="1">
                <a:latin typeface="Arial" panose="020B0604020202020204" pitchFamily="34" charset="0"/>
              </a:rPr>
              <a:t>Widgets </a:t>
            </a:r>
            <a:r>
              <a:rPr lang="en-US" altLang="en-US" sz="140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clicking the menu: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changing </a:t>
            </a:r>
            <a:r>
              <a:rPr lang="en-US" altLang="en-US" sz="1200">
                <a:latin typeface="Courier New" panose="02070309020205020404" pitchFamily="49" charset="0"/>
              </a:rPr>
              <a:t>size</a:t>
            </a:r>
            <a:r>
              <a:rPr lang="en-US" altLang="en-US" sz="1400">
                <a:latin typeface="Arial" panose="020B0604020202020204" pitchFamily="34" charset="0"/>
              </a:rPr>
              <a:t> to 2:</a:t>
            </a:r>
          </a:p>
          <a:p>
            <a:pPr>
              <a:spcBef>
                <a:spcPct val="20000"/>
              </a:spcBef>
              <a:buSzTx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4495800" y="1838740"/>
          <a:ext cx="586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3" imgW="5153040" imgH="1287360" progId="Word.Document.8">
                  <p:embed/>
                </p:oleObj>
              </mc:Choice>
              <mc:Fallback>
                <p:oleObj name="Document" r:id="rId3" imgW="5153040" imgH="1287360" progId="Word.Document.8">
                  <p:embed/>
                  <p:pic>
                    <p:nvPicPr>
                      <p:cNvPr id="13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38740"/>
                        <a:ext cx="586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572000" y="3429001"/>
          <a:ext cx="5791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5" imgW="5153760" imgH="1656360" progId="Word.Document.8">
                  <p:embed/>
                </p:oleObj>
              </mc:Choice>
              <mc:Fallback>
                <p:oleObj name="Document" r:id="rId5" imgW="5153760" imgH="1656360" progId="Word.Document.8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5791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36252"/>
              </p:ext>
            </p:extLst>
          </p:nvPr>
        </p:nvGraphicFramePr>
        <p:xfrm>
          <a:off x="4572000" y="5466056"/>
          <a:ext cx="571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7" imgW="5153760" imgH="1263240" progId="Word.Document.8">
                  <p:embed/>
                </p:oleObj>
              </mc:Choice>
              <mc:Fallback>
                <p:oleObj name="Document" r:id="rId7" imgW="5153760" imgH="1263240" progId="Word.Document.8">
                  <p:embed/>
                  <p:pic>
                    <p:nvPicPr>
                      <p:cNvPr id="13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66056"/>
                        <a:ext cx="571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9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1552</Words>
  <Application>Microsoft Office PowerPoint</Application>
  <PresentationFormat>Widescreen</PresentationFormat>
  <Paragraphs>199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Document</vt:lpstr>
      <vt:lpstr>HTML (PART – 3)</vt:lpstr>
      <vt:lpstr>Forms</vt:lpstr>
      <vt:lpstr> Forms (continued)</vt:lpstr>
      <vt:lpstr> Forms (continued)</vt:lpstr>
      <vt:lpstr> Forms (continued)</vt:lpstr>
      <vt:lpstr> Forms (continued)</vt:lpstr>
      <vt:lpstr>Forms (continued)</vt:lpstr>
      <vt:lpstr> Forms (continued)</vt:lpstr>
      <vt:lpstr>Forms (continued)</vt:lpstr>
      <vt:lpstr>Forms (continued)</vt:lpstr>
      <vt:lpstr>Forms (continued)</vt:lpstr>
      <vt:lpstr>HTML5: INPUT TYPES</vt:lpstr>
      <vt:lpstr>HTML5: Input - e-mail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  <vt:lpstr>HTML Comments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Suganthi Subramanian</cp:lastModifiedBy>
  <cp:revision>7</cp:revision>
  <dcterms:created xsi:type="dcterms:W3CDTF">2019-06-21T06:49:38Z</dcterms:created>
  <dcterms:modified xsi:type="dcterms:W3CDTF">2019-08-23T05:09:49Z</dcterms:modified>
</cp:coreProperties>
</file>