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94" r:id="rId12"/>
    <p:sldId id="264" r:id="rId13"/>
    <p:sldId id="273" r:id="rId14"/>
    <p:sldId id="265" r:id="rId15"/>
    <p:sldId id="266" r:id="rId16"/>
    <p:sldId id="268" r:id="rId17"/>
    <p:sldId id="269" r:id="rId18"/>
    <p:sldId id="267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2BE4-DDC1-42CB-9DB3-84091075FCD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A0C09-2488-4E39-B972-488DB418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2D17275-04CD-4FDB-AB6E-EF06D22B1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8CA64DD-E829-40AA-9437-D697360FD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730457C-8FC9-4457-840E-36685A8B1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FBC3E1C-134F-4A9A-BCFC-79A1E9841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5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38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30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17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6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4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61A6-83D7-457F-AC1E-733ABC16F6CF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31464A-8422-4A63-83A5-D25D5DF73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4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CSS- Cascading Style Sheet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1"/>
            <a:ext cx="8299498" cy="2624547"/>
          </a:xfrm>
        </p:spPr>
        <p:txBody>
          <a:bodyPr/>
          <a:lstStyle/>
          <a:p>
            <a:r>
              <a:rPr lang="en-IN" dirty="0"/>
              <a:t>Internal styles are defined within the &lt;style&gt; element, inside the &lt;head&gt; section of an HTML page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564904"/>
            <a:ext cx="3672408" cy="393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ECDB0EA-84E0-4DDC-B339-89CF5784D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846162"/>
            <a:ext cx="6172200" cy="7429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000" dirty="0"/>
              <a:t>Internal vs. External Style Sheets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E3E6F4A-F0ED-465C-9BB9-467ADCEC2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620" y="2227734"/>
            <a:ext cx="7663780" cy="1597229"/>
          </a:xfrm>
        </p:spPr>
        <p:txBody>
          <a:bodyPr>
            <a:normAutofit/>
          </a:bodyPr>
          <a:lstStyle/>
          <a:p>
            <a:pPr>
              <a:lnSpc>
                <a:spcPts val="2250"/>
              </a:lnSpc>
            </a:pPr>
            <a:r>
              <a:rPr lang="en-US" altLang="en-US" sz="2000" dirty="0"/>
              <a:t>are appropriate for very small sites, especially those that have just a single page.</a:t>
            </a:r>
          </a:p>
          <a:p>
            <a:pPr>
              <a:lnSpc>
                <a:spcPts val="2250"/>
              </a:lnSpc>
            </a:pPr>
            <a:r>
              <a:rPr lang="en-US" altLang="en-US" sz="2000" dirty="0"/>
              <a:t>might also make sense when each page of a site needs to have a completely different look.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273527-E99F-415F-92A0-9DFC4B26D5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8619" y="1484784"/>
            <a:ext cx="6858000" cy="0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72709" name="Text Box 5">
            <a:extLst>
              <a:ext uri="{FF2B5EF4-FFF2-40B4-BE49-F238E27FC236}">
                <a16:creationId xmlns:a16="http://schemas.microsoft.com/office/drawing/2014/main" id="{0B0AC3C5-D8CA-4E29-8C9E-7D7EC1F4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73" y="1736934"/>
            <a:ext cx="2400300" cy="38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Internal Style Sheets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2397AE4-197A-4FD2-8C53-1B016DCE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437112"/>
            <a:ext cx="7344816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250"/>
              </a:lnSpc>
            </a:pPr>
            <a:r>
              <a:rPr lang="en-US" altLang="en-US" sz="1800" dirty="0"/>
              <a:t>are better for multi-page websites that need to have a uniform look and feel to all pages.</a:t>
            </a:r>
          </a:p>
          <a:p>
            <a:pPr>
              <a:lnSpc>
                <a:spcPts val="2250"/>
              </a:lnSpc>
            </a:pPr>
            <a:r>
              <a:rPr lang="en-US" altLang="en-US" sz="1800" dirty="0"/>
              <a:t>make for faster-loading sites (less redundant code).</a:t>
            </a:r>
          </a:p>
          <a:p>
            <a:pPr>
              <a:lnSpc>
                <a:spcPts val="2250"/>
              </a:lnSpc>
            </a:pPr>
            <a:r>
              <a:rPr lang="en-US" altLang="en-US" sz="1800" dirty="0"/>
              <a:t>allow designers to make site-wide changes quickly and easily.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A71B3933-4E32-445F-BB06-A6E97958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73" y="3794672"/>
            <a:ext cx="2400300" cy="3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External Style Sheets: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What is Meant by "Cascading"?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</a:pP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Priority system is used to determine which format to display on the page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alt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We use the term cascading because there is an established order of priority to resolve these formatting conflicts: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Inline style (highest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Internal style sheet (second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External style sheet (third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Web browser default (only if not defined elsewhere)</a:t>
            </a:r>
          </a:p>
          <a:p>
            <a:pPr marL="914400" lvl="1" indent="-457200">
              <a:lnSpc>
                <a:spcPct val="90000"/>
              </a:lnSpc>
              <a:buSzPct val="90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643-A6B4-4E38-B5A7-C0CCE515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79EE-5B91-44EA-88F8-1CCF098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Primary Selectors</a:t>
            </a:r>
          </a:p>
          <a:p>
            <a:r>
              <a:rPr lang="en-US" sz="2800" dirty="0"/>
              <a:t>Nested Selectors</a:t>
            </a:r>
          </a:p>
          <a:p>
            <a:r>
              <a:rPr lang="en-US" sz="2800" dirty="0"/>
              <a:t>Multiple Selectors</a:t>
            </a:r>
          </a:p>
          <a:p>
            <a:r>
              <a:rPr lang="en-US" sz="2800" dirty="0"/>
              <a:t>Pseudo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8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Primary Selectors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by tag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670641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Universal Selectors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723908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Selectors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281" y="2492896"/>
            <a:ext cx="81691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79" y="3356992"/>
            <a:ext cx="589889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83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 Selectors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70674"/>
            <a:ext cx="85852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645024"/>
            <a:ext cx="637407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099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/>
          <a:lstStyle/>
          <a:p>
            <a:r>
              <a:rPr lang="en-IN" sz="2800" b="1" u="sng" dirty="0"/>
              <a:t>Descendant Selectors</a:t>
            </a:r>
          </a:p>
          <a:p>
            <a:pPr marL="0" indent="0">
              <a:buNone/>
            </a:pPr>
            <a:r>
              <a:rPr lang="en-US" sz="2400" dirty="0"/>
              <a:t>The descendant selector matches all elements that are descendants of a specified element.</a:t>
            </a:r>
            <a:endParaRPr lang="en-IN" sz="2400" dirty="0"/>
          </a:p>
          <a:p>
            <a:pPr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896" y="3523445"/>
            <a:ext cx="706420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76672"/>
            <a:ext cx="6347714" cy="5564691"/>
          </a:xfrm>
        </p:spPr>
        <p:txBody>
          <a:bodyPr/>
          <a:lstStyle/>
          <a:p>
            <a:r>
              <a:rPr lang="en-IN" sz="2800" u="sng" dirty="0"/>
              <a:t>Child Selectors</a:t>
            </a:r>
          </a:p>
          <a:p>
            <a:pPr marL="0" indent="0">
              <a:buNone/>
            </a:pPr>
            <a:r>
              <a:rPr lang="en-US" sz="2800" dirty="0"/>
              <a:t>The child selector selects all elements that are the immediate children of a specified element.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863" y="2728995"/>
            <a:ext cx="715471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6F94-BACA-46FD-AD6B-699EBDB8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B545-41E6-4263-98EF-B10F6F0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00808"/>
            <a:ext cx="7418785" cy="45475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The CSS1 specification was developed in 1996</a:t>
            </a:r>
          </a:p>
          <a:p>
            <a:r>
              <a:rPr lang="en-US" altLang="en-US" sz="2400" dirty="0"/>
              <a:t>CSS2 was released in 1998</a:t>
            </a:r>
          </a:p>
          <a:p>
            <a:r>
              <a:rPr lang="en-US" altLang="en-US" sz="2400" dirty="0"/>
              <a:t>CSS3 is on its way   </a:t>
            </a:r>
          </a:p>
          <a:p>
            <a:r>
              <a:rPr lang="en-US" altLang="en-US" sz="2400" dirty="0"/>
              <a:t>CSSs provide the means to control and change presentation of HTML documents</a:t>
            </a:r>
          </a:p>
          <a:p>
            <a:r>
              <a:rPr lang="en-US" altLang="en-US" sz="2400" dirty="0"/>
              <a:t>CSS is not technically HTML, but can be embedded in HTML documents</a:t>
            </a:r>
          </a:p>
          <a:p>
            <a:r>
              <a:rPr lang="en-US" altLang="en-US" sz="2400" dirty="0"/>
              <a:t>Style sheets allow you to impose a standard style on a whole document, or even a whole collection of documents</a:t>
            </a:r>
          </a:p>
          <a:p>
            <a:r>
              <a:rPr lang="en-US" altLang="en-US" sz="2400" dirty="0"/>
              <a:t>Style is specified for a tag by the values of its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selector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76686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42721" cy="414873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CSS handles the look and feel part of a web page.</a:t>
            </a:r>
          </a:p>
          <a:p>
            <a:pPr>
              <a:buNone/>
            </a:pPr>
            <a:r>
              <a:rPr lang="en-IN" sz="2400" dirty="0"/>
              <a:t> </a:t>
            </a:r>
          </a:p>
          <a:p>
            <a:r>
              <a:rPr lang="en-IN" sz="2400" dirty="0"/>
              <a:t>Can control the </a:t>
            </a:r>
            <a:r>
              <a:rPr lang="en-IN" sz="2400" dirty="0" err="1"/>
              <a:t>color</a:t>
            </a:r>
            <a:r>
              <a:rPr lang="en-IN" sz="2400" dirty="0"/>
              <a:t> of the text, the style of fonts, the spacing between paragraphs, how columns are sized, what background images or </a:t>
            </a:r>
            <a:r>
              <a:rPr lang="en-IN" sz="2400" dirty="0" err="1"/>
              <a:t>colors</a:t>
            </a:r>
            <a:r>
              <a:rPr lang="en-IN" sz="2400" dirty="0"/>
              <a:t> are used, layout designs, etc.</a:t>
            </a:r>
          </a:p>
          <a:p>
            <a:endParaRPr lang="en-IN" sz="2400" dirty="0"/>
          </a:p>
          <a:p>
            <a:r>
              <a:rPr lang="en-IN" sz="2400" dirty="0"/>
              <a:t>Saves time, pages load faster, multiple device compatibility, reusable.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86737" cy="3880773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Selector</a:t>
            </a:r>
            <a:r>
              <a:rPr lang="en-IN" sz="2400" dirty="0"/>
              <a:t> − A selector is an HTML tag at which a style will be applied. This could be any tag like &lt;h1&gt; or &lt;table&gt; etc.</a:t>
            </a:r>
          </a:p>
          <a:p>
            <a:r>
              <a:rPr lang="en-IN" sz="2400" b="1" dirty="0"/>
              <a:t>Property</a:t>
            </a:r>
            <a:r>
              <a:rPr lang="en-IN" sz="2400" dirty="0"/>
              <a:t> − A property is a type of attribute of HTML tag. Put simply, all the HTML attributes are converted into CSS properties. They could be </a:t>
            </a:r>
            <a:r>
              <a:rPr lang="en-IN" sz="2400" i="1" dirty="0" err="1"/>
              <a:t>color</a:t>
            </a:r>
            <a:r>
              <a:rPr lang="en-IN" sz="2400" dirty="0"/>
              <a:t>, </a:t>
            </a:r>
            <a:r>
              <a:rPr lang="en-IN" sz="2400" i="1" dirty="0"/>
              <a:t>border</a:t>
            </a:r>
            <a:r>
              <a:rPr lang="en-IN" sz="2400" dirty="0"/>
              <a:t> etc.</a:t>
            </a:r>
          </a:p>
          <a:p>
            <a:r>
              <a:rPr lang="en-IN" sz="2400" b="1" dirty="0"/>
              <a:t>Value</a:t>
            </a:r>
            <a:r>
              <a:rPr lang="en-IN" sz="2400" dirty="0"/>
              <a:t> − Values are assigned to properties. For example, </a:t>
            </a:r>
            <a:r>
              <a:rPr lang="en-IN" sz="2400" i="1" dirty="0" err="1"/>
              <a:t>color</a:t>
            </a:r>
            <a:r>
              <a:rPr lang="en-IN" sz="2400" dirty="0"/>
              <a:t> property can have value either </a:t>
            </a:r>
            <a:r>
              <a:rPr lang="en-IN" sz="2400" i="1" dirty="0"/>
              <a:t>red</a:t>
            </a:r>
            <a:r>
              <a:rPr lang="en-IN" sz="2400" dirty="0"/>
              <a:t> or </a:t>
            </a:r>
            <a:r>
              <a:rPr lang="en-IN" sz="2400" i="1" dirty="0"/>
              <a:t>#F1F1F1</a:t>
            </a:r>
            <a:r>
              <a:rPr lang="en-IN" sz="2400" dirty="0"/>
              <a:t> 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68" y="1988840"/>
            <a:ext cx="8611312" cy="33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WAYS TO USE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922841" cy="388077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400" dirty="0"/>
              <a:t>Inline Style - CSS is placed directly into the XHTML element.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400" dirty="0"/>
              <a:t>Internal Style Sheet - CSS is placed into a separate area within the &lt;head&gt; section of a web page.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400" dirty="0"/>
              <a:t>External Style Sheet - CSS is placed into a separate computer file and "connected" to a web page.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EXTERNAL  STYLE SHEET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966" y="1596541"/>
            <a:ext cx="8083474" cy="305659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For external style sheets, a &lt;link&gt; tag is placed at the beginning of the &lt;head&gt; section of the document specifying the external style sheet (with a .</a:t>
            </a:r>
            <a:r>
              <a:rPr lang="en-US" altLang="en-US" sz="2400" dirty="0" err="1"/>
              <a:t>css</a:t>
            </a:r>
            <a:r>
              <a:rPr lang="en-US" altLang="en-US" sz="2400" dirty="0"/>
              <a:t> extension) to be used for formatting.</a:t>
            </a:r>
          </a:p>
          <a:p>
            <a:endParaRPr lang="en-US" sz="2400" dirty="0"/>
          </a:p>
          <a:p>
            <a:r>
              <a:rPr lang="en-IN" sz="2400" b="1" dirty="0" err="1"/>
              <a:t>rel</a:t>
            </a:r>
            <a:r>
              <a:rPr lang="en-IN" sz="2400" dirty="0"/>
              <a:t> - Specifies the relationship between the current document and the linked document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945335"/>
            <a:ext cx="8748463" cy="121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187624" y="4077072"/>
            <a:ext cx="360040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Text Box 9">
            <a:extLst>
              <a:ext uri="{FF2B5EF4-FFF2-40B4-BE49-F238E27FC236}">
                <a16:creationId xmlns:a16="http://schemas.microsoft.com/office/drawing/2014/main" id="{234FECE9-FEFC-4848-9143-5D0652BB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552645"/>
            <a:ext cx="914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page1.html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62521B0-7625-4BA2-9227-23EB97B69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705" y="745151"/>
            <a:ext cx="6172200" cy="7429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000" dirty="0"/>
              <a:t>Benefit of External Style Sheet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D52FE-B8E1-4FFB-9D33-F42816FE97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2202476"/>
            <a:ext cx="6858000" cy="0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70660" name="Text Box 4">
            <a:extLst>
              <a:ext uri="{FF2B5EF4-FFF2-40B4-BE49-F238E27FC236}">
                <a16:creationId xmlns:a16="http://schemas.microsoft.com/office/drawing/2014/main" id="{49298547-900C-4B54-848A-476CBE4A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66979"/>
            <a:ext cx="6229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500" dirty="0"/>
              <a:t>The real power of using an external style sheet is that multiple web pages on our site can link to the same style sheet: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0BF5C44B-39AF-4AB6-80B7-766ED76C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459650"/>
            <a:ext cx="3143250" cy="30885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50" b="1" dirty="0">
                <a:latin typeface="Courier New" panose="02070309020205020404" pitchFamily="49" charset="0"/>
              </a:rPr>
              <a:t>h2 {</a:t>
            </a:r>
            <a:r>
              <a:rPr lang="en-US" altLang="en-US" sz="1050" b="1" dirty="0" err="1">
                <a:latin typeface="Courier New" panose="02070309020205020404" pitchFamily="49" charset="0"/>
              </a:rPr>
              <a:t>color:red</a:t>
            </a:r>
            <a:r>
              <a:rPr lang="en-US" altLang="en-US" sz="1050" b="1" dirty="0">
                <a:latin typeface="Courier New" panose="02070309020205020404" pitchFamily="49" charset="0"/>
              </a:rPr>
              <a:t>;}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68ECB32E-B584-4521-B0C4-8F84CDB0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20153"/>
            <a:ext cx="274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style.css :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81F55DFB-5306-439A-BE54-75E96CB2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5294710"/>
            <a:ext cx="60579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en-US" sz="1350" dirty="0"/>
              <a:t>Styles declared in an external style sheet will affect all matching elements on </a:t>
            </a:r>
            <a:r>
              <a:rPr lang="en-US" altLang="en-US" sz="1350" u="sng" dirty="0"/>
              <a:t>all web pages that link to the style sheet</a:t>
            </a:r>
            <a:r>
              <a:rPr lang="en-US" altLang="en-US" sz="1350" dirty="0"/>
              <a:t>.  By editing the external style sheet, we can make site-wide changes (even to hundreds of pages) instantly.</a:t>
            </a: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B2F074D6-E2C3-4AC9-A667-1AE0FDD77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552645"/>
            <a:ext cx="914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page2.html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7347E383-4C7D-43E6-960C-E9495D27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474733"/>
            <a:ext cx="3429000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83734A9-A395-471F-B8DB-6974FCD2F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345477"/>
            <a:ext cx="0" cy="20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0669" name="Text Box 13">
            <a:extLst>
              <a:ext uri="{FF2B5EF4-FFF2-40B4-BE49-F238E27FC236}">
                <a16:creationId xmlns:a16="http://schemas.microsoft.com/office/drawing/2014/main" id="{CBEBCCA9-432F-41F3-BFE5-73460060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552645"/>
            <a:ext cx="914400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page3.html</a:t>
            </a:r>
          </a:p>
        </p:txBody>
      </p:sp>
      <p:pic>
        <p:nvPicPr>
          <p:cNvPr id="70673" name="Picture 17" descr="CSS4a">
            <a:extLst>
              <a:ext uri="{FF2B5EF4-FFF2-40B4-BE49-F238E27FC236}">
                <a16:creationId xmlns:a16="http://schemas.microsoft.com/office/drawing/2014/main" id="{90E0CDDC-7CAE-47B6-81AA-28838451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7" y="4093188"/>
            <a:ext cx="1950244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74" name="Picture 18" descr="CSS4b">
            <a:extLst>
              <a:ext uri="{FF2B5EF4-FFF2-40B4-BE49-F238E27FC236}">
                <a16:creationId xmlns:a16="http://schemas.microsoft.com/office/drawing/2014/main" id="{12B77749-E98D-4884-A4C5-AF6B4476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88427"/>
            <a:ext cx="1885950" cy="10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75" name="Picture 19" descr="CSS4c">
            <a:extLst>
              <a:ext uri="{FF2B5EF4-FFF2-40B4-BE49-F238E27FC236}">
                <a16:creationId xmlns:a16="http://schemas.microsoft.com/office/drawing/2014/main" id="{FFB87967-5782-48E0-A098-3F8C16B5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88426"/>
            <a:ext cx="19431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6" name="Line 20">
            <a:extLst>
              <a:ext uri="{FF2B5EF4-FFF2-40B4-BE49-F238E27FC236}">
                <a16:creationId xmlns:a16="http://schemas.microsoft.com/office/drawing/2014/main" id="{79E27E9E-7D52-4726-9C8F-22DC0E6BE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80267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0677" name="Line 21">
            <a:extLst>
              <a:ext uri="{FF2B5EF4-FFF2-40B4-BE49-F238E27FC236}">
                <a16:creationId xmlns:a16="http://schemas.microsoft.com/office/drawing/2014/main" id="{35CA598C-E4BE-4BA7-A4B9-CF25DC60E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3802676"/>
            <a:ext cx="3429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0678" name="Line 22">
            <a:extLst>
              <a:ext uri="{FF2B5EF4-FFF2-40B4-BE49-F238E27FC236}">
                <a16:creationId xmlns:a16="http://schemas.microsoft.com/office/drawing/2014/main" id="{39E572AA-DBF3-4EE5-AA12-E5B37E46F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809819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0679" name="Line 23">
            <a:extLst>
              <a:ext uri="{FF2B5EF4-FFF2-40B4-BE49-F238E27FC236}">
                <a16:creationId xmlns:a16="http://schemas.microsoft.com/office/drawing/2014/main" id="{56FE6EB6-BA43-4437-B8E5-FDB647E9A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3345477"/>
            <a:ext cx="0" cy="20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  <p:sp>
        <p:nvSpPr>
          <p:cNvPr id="70680" name="Line 24">
            <a:extLst>
              <a:ext uri="{FF2B5EF4-FFF2-40B4-BE49-F238E27FC236}">
                <a16:creationId xmlns:a16="http://schemas.microsoft.com/office/drawing/2014/main" id="{89F9A795-02D6-447C-977C-7FA5E4FE7F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0450" y="3345477"/>
            <a:ext cx="0" cy="20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1"/>
            <a:ext cx="8227490" cy="3200611"/>
          </a:xfrm>
        </p:spPr>
        <p:txBody>
          <a:bodyPr>
            <a:normAutofit/>
          </a:bodyPr>
          <a:lstStyle/>
          <a:p>
            <a:r>
              <a:rPr lang="en-IN" sz="2400" dirty="0"/>
              <a:t>An inline style may be used to apply a unique style for a single element.</a:t>
            </a:r>
          </a:p>
          <a:p>
            <a:endParaRPr lang="en-IN" sz="2400" dirty="0"/>
          </a:p>
          <a:p>
            <a:r>
              <a:rPr lang="en-IN" sz="2400" dirty="0"/>
              <a:t> Style attribute is added to the relevant element.</a:t>
            </a:r>
          </a:p>
          <a:p>
            <a:endParaRPr lang="en-IN" sz="2400" dirty="0"/>
          </a:p>
          <a:p>
            <a:r>
              <a:rPr lang="en-US" altLang="en-US" sz="2400" dirty="0"/>
              <a:t>A semicolon must follow each style declaration.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85184"/>
            <a:ext cx="838173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560</Words>
  <Application>Microsoft Office PowerPoint</Application>
  <PresentationFormat>On-screen Show (4:3)</PresentationFormat>
  <Paragraphs>78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CSS- Cascading Style Sheet</vt:lpstr>
      <vt:lpstr>CSS</vt:lpstr>
      <vt:lpstr>INTRODUCTION</vt:lpstr>
      <vt:lpstr>SYNTAX</vt:lpstr>
      <vt:lpstr>PowerPoint Presentation</vt:lpstr>
      <vt:lpstr>THREE WAYS TO USE CSS</vt:lpstr>
      <vt:lpstr>EXTERNAL  STYLE SHEET</vt:lpstr>
      <vt:lpstr>Benefit of External Style Sheet</vt:lpstr>
      <vt:lpstr>INLINE STYLE</vt:lpstr>
      <vt:lpstr>INTERNAL STYLE SHEET</vt:lpstr>
      <vt:lpstr>Internal vs. External Style Sheets</vt:lpstr>
      <vt:lpstr>What is Meant by "Cascading"?</vt:lpstr>
      <vt:lpstr>CSS SELECTORS</vt:lpstr>
      <vt:lpstr>Primary Selectors </vt:lpstr>
      <vt:lpstr>PowerPoint Presentation</vt:lpstr>
      <vt:lpstr>PowerPoint Presentation</vt:lpstr>
      <vt:lpstr>PowerPoint Presentation</vt:lpstr>
      <vt:lpstr>Nested Selectors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Cascading Style Sheet</dc:title>
  <dc:creator>Admin</dc:creator>
  <cp:lastModifiedBy>Suganthi Subramanian</cp:lastModifiedBy>
  <cp:revision>24</cp:revision>
  <dcterms:created xsi:type="dcterms:W3CDTF">2019-08-19T12:10:15Z</dcterms:created>
  <dcterms:modified xsi:type="dcterms:W3CDTF">2019-08-26T14:36:55Z</dcterms:modified>
</cp:coreProperties>
</file>