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C044B69-49C2-488A-9E8B-44FB933BFDF0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3A5824F-0117-4270-A105-FA5319A99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49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4B69-49C2-488A-9E8B-44FB933BFDF0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824F-0117-4270-A105-FA5319A99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77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C044B69-49C2-488A-9E8B-44FB933BFDF0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3A5824F-0117-4270-A105-FA5319A99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427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03214"/>
            <a:ext cx="11480800" cy="5349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06400" y="990600"/>
            <a:ext cx="11480800" cy="52578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48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4B69-49C2-488A-9E8B-44FB933BFDF0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824F-0117-4270-A105-FA5319A99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78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C044B69-49C2-488A-9E8B-44FB933BFDF0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3A5824F-0117-4270-A105-FA5319A99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13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C044B69-49C2-488A-9E8B-44FB933BFDF0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3A5824F-0117-4270-A105-FA5319A99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17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C044B69-49C2-488A-9E8B-44FB933BFDF0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3A5824F-0117-4270-A105-FA5319A99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10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4B69-49C2-488A-9E8B-44FB933BFDF0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824F-0117-4270-A105-FA5319A99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24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C044B69-49C2-488A-9E8B-44FB933BFDF0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3A5824F-0117-4270-A105-FA5319A99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20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4B69-49C2-488A-9E8B-44FB933BFDF0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824F-0117-4270-A105-FA5319A99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60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C044B69-49C2-488A-9E8B-44FB933BFDF0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C3A5824F-0117-4270-A105-FA5319A99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86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44B69-49C2-488A-9E8B-44FB933BFDF0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824F-0117-4270-A105-FA5319A99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845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8892E-93FF-4F02-9B54-32D3AA4B77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JS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CAEC8-9140-4F8E-B59F-818BB67BD6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833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200" dirty="0">
                <a:latin typeface="Courier New" panose="02070309020205020404" pitchFamily="49" charset="0"/>
              </a:rPr>
              <a:t>Array</a:t>
            </a:r>
            <a:r>
              <a:rPr lang="en-US" altLang="en-US" sz="3200" dirty="0"/>
              <a:t> Object Creation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Arrays can be created using the new Array method</a:t>
            </a:r>
          </a:p>
          <a:p>
            <a:pPr lvl="1"/>
            <a:r>
              <a:rPr lang="en-US" altLang="en-US"/>
              <a:t>new Array with one parameter creates an empty array of the specified number of elements</a:t>
            </a:r>
          </a:p>
          <a:p>
            <a:pPr lvl="2"/>
            <a:r>
              <a:rPr lang="en-US" altLang="en-US"/>
              <a:t>new Array(10)</a:t>
            </a:r>
          </a:p>
          <a:p>
            <a:pPr lvl="1"/>
            <a:r>
              <a:rPr lang="en-US" altLang="en-US"/>
              <a:t>new Array with two or more parameters creates an array with the specified parameters as elements</a:t>
            </a:r>
          </a:p>
          <a:p>
            <a:pPr lvl="2"/>
            <a:r>
              <a:rPr lang="en-US" altLang="en-US"/>
              <a:t>new Array(10, 20)</a:t>
            </a:r>
          </a:p>
          <a:p>
            <a:r>
              <a:rPr lang="en-US" altLang="en-US"/>
              <a:t>Literal arrays can be specified using square brackets to include a list of elements</a:t>
            </a:r>
          </a:p>
          <a:p>
            <a:pPr lvl="1"/>
            <a:r>
              <a:rPr lang="en-US" altLang="en-US"/>
              <a:t>var alist = [1, “ii”, “gamma”, “4”];</a:t>
            </a:r>
          </a:p>
          <a:p>
            <a:r>
              <a:rPr lang="en-US" altLang="en-US"/>
              <a:t>Elements of an array do not have to be of the same type</a:t>
            </a:r>
          </a:p>
        </p:txBody>
      </p:sp>
    </p:spTree>
    <p:extLst>
      <p:ext uri="{BB962C8B-B14F-4D97-AF65-F5344CB8AC3E}">
        <p14:creationId xmlns:p14="http://schemas.microsoft.com/office/powerpoint/2010/main" val="101107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200" dirty="0"/>
              <a:t>Characteristics of </a:t>
            </a:r>
            <a:r>
              <a:rPr lang="en-US" altLang="en-US" sz="3200" dirty="0">
                <a:latin typeface="Courier New" panose="02070309020205020404" pitchFamily="49" charset="0"/>
              </a:rPr>
              <a:t>Array</a:t>
            </a:r>
            <a:r>
              <a:rPr lang="en-US" altLang="en-US" sz="3200" dirty="0"/>
              <a:t> Objects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length of an array is one more than the highest index to which a value has been assigned or the initial size (using Array with one argument), whichever is larger</a:t>
            </a:r>
          </a:p>
          <a:p>
            <a:r>
              <a:rPr lang="en-US" altLang="en-US" dirty="0"/>
              <a:t>Assignment to an index greater than or equal to the current length simply increases the length of the array</a:t>
            </a:r>
          </a:p>
          <a:p>
            <a:r>
              <a:rPr lang="en-US" altLang="en-US" dirty="0"/>
              <a:t>Only assigned elements of an array occupy space</a:t>
            </a:r>
          </a:p>
          <a:p>
            <a:pPr lvl="1"/>
            <a:r>
              <a:rPr lang="en-US" altLang="en-US" dirty="0"/>
              <a:t>Suppose an array were created using new Array(200)</a:t>
            </a:r>
          </a:p>
          <a:p>
            <a:pPr lvl="1"/>
            <a:r>
              <a:rPr lang="en-US" altLang="en-US" dirty="0"/>
              <a:t>Suppose only elements 150 through 174 were assigned values</a:t>
            </a:r>
          </a:p>
          <a:p>
            <a:pPr lvl="1"/>
            <a:r>
              <a:rPr lang="en-US" altLang="en-US" dirty="0"/>
              <a:t>Only the 25 assigned elements would be allocated storage, the other 175 would not be allocated storage</a:t>
            </a:r>
          </a:p>
        </p:txBody>
      </p:sp>
    </p:spTree>
    <p:extLst>
      <p:ext uri="{BB962C8B-B14F-4D97-AF65-F5344CB8AC3E}">
        <p14:creationId xmlns:p14="http://schemas.microsoft.com/office/powerpoint/2010/main" val="4081065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200" dirty="0">
                <a:latin typeface="Courier New" panose="02070309020205020404" pitchFamily="49" charset="0"/>
              </a:rPr>
              <a:t>Array</a:t>
            </a:r>
            <a:r>
              <a:rPr lang="en-US" altLang="en-US" sz="3200" dirty="0"/>
              <a:t> Methods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join</a:t>
            </a:r>
          </a:p>
          <a:p>
            <a:r>
              <a:rPr lang="en-US" altLang="en-US"/>
              <a:t>reverse</a:t>
            </a:r>
          </a:p>
          <a:p>
            <a:r>
              <a:rPr lang="en-US" altLang="en-US"/>
              <a:t>sort</a:t>
            </a:r>
          </a:p>
          <a:p>
            <a:r>
              <a:rPr lang="en-US" altLang="en-US"/>
              <a:t>concat</a:t>
            </a:r>
          </a:p>
          <a:p>
            <a:r>
              <a:rPr lang="en-US" altLang="en-US"/>
              <a:t>slice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168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Dynamic List Operations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push</a:t>
            </a:r>
          </a:p>
          <a:p>
            <a:pPr lvl="1"/>
            <a:r>
              <a:rPr lang="en-US" altLang="en-US"/>
              <a:t>Add to the end</a:t>
            </a:r>
          </a:p>
          <a:p>
            <a:r>
              <a:rPr lang="en-US" altLang="en-US"/>
              <a:t>pop</a:t>
            </a:r>
          </a:p>
          <a:p>
            <a:pPr lvl="1"/>
            <a:r>
              <a:rPr lang="en-US" altLang="en-US"/>
              <a:t>Remove from the end</a:t>
            </a:r>
          </a:p>
          <a:p>
            <a:r>
              <a:rPr lang="en-US" altLang="en-US"/>
              <a:t>shift</a:t>
            </a:r>
          </a:p>
          <a:p>
            <a:pPr lvl="1"/>
            <a:r>
              <a:rPr lang="en-US" altLang="en-US"/>
              <a:t>Remove from the front</a:t>
            </a:r>
          </a:p>
          <a:p>
            <a:r>
              <a:rPr lang="en-US" altLang="en-US"/>
              <a:t>unshift</a:t>
            </a:r>
          </a:p>
          <a:p>
            <a:pPr lvl="1"/>
            <a:r>
              <a:rPr lang="en-US" altLang="en-US"/>
              <a:t>Add to the front</a:t>
            </a:r>
          </a:p>
        </p:txBody>
      </p:sp>
    </p:spTree>
    <p:extLst>
      <p:ext uri="{BB962C8B-B14F-4D97-AF65-F5344CB8AC3E}">
        <p14:creationId xmlns:p14="http://schemas.microsoft.com/office/powerpoint/2010/main" val="1677701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Two-dimensional Arrays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two-dimensional array in JavaScript is an array of arrays</a:t>
            </a:r>
          </a:p>
          <a:p>
            <a:pPr lvl="1"/>
            <a:r>
              <a:rPr lang="en-US" altLang="en-US" dirty="0"/>
              <a:t>This need not even be rectangular shaped: different rows could have different length</a:t>
            </a:r>
          </a:p>
        </p:txBody>
      </p:sp>
    </p:spTree>
    <p:extLst>
      <p:ext uri="{BB962C8B-B14F-4D97-AF65-F5344CB8AC3E}">
        <p14:creationId xmlns:p14="http://schemas.microsoft.com/office/powerpoint/2010/main" val="18813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200" dirty="0"/>
              <a:t>The </a:t>
            </a:r>
            <a:r>
              <a:rPr lang="en-US" altLang="en-US" sz="3200" dirty="0">
                <a:latin typeface="Courier New" panose="02070309020205020404" pitchFamily="49" charset="0"/>
              </a:rPr>
              <a:t>Math</a:t>
            </a:r>
            <a:r>
              <a:rPr lang="en-US" altLang="en-US" sz="3200" dirty="0"/>
              <a:t> Object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Provides a collection of properties and methods useful for Number values</a:t>
            </a:r>
          </a:p>
          <a:p>
            <a:r>
              <a:rPr lang="en-US" altLang="en-US" dirty="0"/>
              <a:t>This includes the trigonometric functions such as </a:t>
            </a:r>
            <a:r>
              <a:rPr lang="en-US" altLang="en-US" dirty="0">
                <a:latin typeface="Courier New" panose="02070309020205020404" pitchFamily="49" charset="0"/>
              </a:rPr>
              <a:t>sin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cos</a:t>
            </a:r>
          </a:p>
          <a:p>
            <a:r>
              <a:rPr lang="en-US" altLang="en-US" dirty="0"/>
              <a:t>When used, the methods must be qualified, as in </a:t>
            </a:r>
            <a:r>
              <a:rPr lang="en-US" altLang="en-US" dirty="0" err="1">
                <a:latin typeface="Courier New" panose="02070309020205020404" pitchFamily="49" charset="0"/>
              </a:rPr>
              <a:t>Math.sin</a:t>
            </a:r>
            <a:r>
              <a:rPr lang="en-US" altLang="en-US" dirty="0">
                <a:latin typeface="Courier New" panose="02070309020205020404" pitchFamily="49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195196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200" dirty="0"/>
              <a:t>The </a:t>
            </a:r>
            <a:r>
              <a:rPr lang="en-US" altLang="en-US" sz="3200" dirty="0">
                <a:latin typeface="Courier New" panose="02070309020205020404" pitchFamily="49" charset="0"/>
              </a:rPr>
              <a:t>Number</a:t>
            </a:r>
            <a:r>
              <a:rPr lang="en-US" altLang="en-US" sz="3200" dirty="0"/>
              <a:t> Object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Properties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MAX_VALUE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MIN_VALUE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NaN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POSITIVE_INFINITY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NEGATIVE_INFINITY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PI</a:t>
            </a:r>
          </a:p>
          <a:p>
            <a:r>
              <a:rPr lang="en-US" altLang="en-US"/>
              <a:t>Operations resulting in errors return </a:t>
            </a:r>
            <a:r>
              <a:rPr lang="en-US" altLang="en-US">
                <a:latin typeface="Courier New" panose="02070309020205020404" pitchFamily="49" charset="0"/>
              </a:rPr>
              <a:t>NaN</a:t>
            </a:r>
          </a:p>
          <a:p>
            <a:pPr lvl="1"/>
            <a:r>
              <a:rPr lang="en-US" altLang="en-US"/>
              <a:t>Use </a:t>
            </a:r>
            <a:r>
              <a:rPr lang="en-US" altLang="en-US">
                <a:latin typeface="Courier New" panose="02070309020205020404" pitchFamily="49" charset="0"/>
              </a:rPr>
              <a:t>isNaN(a)</a:t>
            </a:r>
            <a:r>
              <a:rPr lang="en-US" altLang="en-US"/>
              <a:t> to test if a is </a:t>
            </a:r>
            <a:r>
              <a:rPr lang="en-US" altLang="en-US">
                <a:latin typeface="Courier New" panose="02070309020205020404" pitchFamily="49" charset="0"/>
              </a:rPr>
              <a:t>NaN</a:t>
            </a:r>
          </a:p>
          <a:p>
            <a:r>
              <a:rPr lang="en-US" altLang="en-US"/>
              <a:t>toString method converts a number to string</a:t>
            </a:r>
          </a:p>
        </p:txBody>
      </p:sp>
    </p:spTree>
    <p:extLst>
      <p:ext uri="{BB962C8B-B14F-4D97-AF65-F5344CB8AC3E}">
        <p14:creationId xmlns:p14="http://schemas.microsoft.com/office/powerpoint/2010/main" val="141820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200" dirty="0">
                <a:latin typeface="Courier New" panose="02070309020205020404" pitchFamily="49" charset="0"/>
              </a:rPr>
              <a:t>String</a:t>
            </a:r>
            <a:r>
              <a:rPr lang="en-US" altLang="en-US" sz="3200" dirty="0"/>
              <a:t> Properties and Methods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One property: length</a:t>
            </a:r>
          </a:p>
          <a:p>
            <a:pPr lvl="1"/>
            <a:r>
              <a:rPr lang="en-US" altLang="en-US"/>
              <a:t>Note to Java programmers, this is not a method!</a:t>
            </a:r>
          </a:p>
          <a:p>
            <a:r>
              <a:rPr lang="en-US" altLang="en-US"/>
              <a:t>Character positions in strings begin at index 0</a:t>
            </a:r>
          </a:p>
        </p:txBody>
      </p:sp>
    </p:spTree>
    <p:extLst>
      <p:ext uri="{BB962C8B-B14F-4D97-AF65-F5344CB8AC3E}">
        <p14:creationId xmlns:p14="http://schemas.microsoft.com/office/powerpoint/2010/main" val="300871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60" name="Rectangle 36"/>
          <p:cNvSpPr>
            <a:spLocks noGrp="1" noChangeArrowheads="1"/>
          </p:cNvSpPr>
          <p:nvPr>
            <p:ph type="title"/>
          </p:nvPr>
        </p:nvSpPr>
        <p:spPr>
          <a:xfrm>
            <a:off x="406400" y="714032"/>
            <a:ext cx="11480800" cy="534987"/>
          </a:xfrm>
        </p:spPr>
        <p:txBody>
          <a:bodyPr>
            <a:normAutofit fontScale="90000"/>
          </a:bodyPr>
          <a:lstStyle/>
          <a:p>
            <a:r>
              <a:rPr lang="en-US" altLang="en-US" sz="3200" dirty="0">
                <a:solidFill>
                  <a:schemeClr val="tx1"/>
                </a:solidFill>
              </a:rPr>
              <a:t>String Methods</a:t>
            </a:r>
          </a:p>
        </p:txBody>
      </p:sp>
      <p:graphicFrame>
        <p:nvGraphicFramePr>
          <p:cNvPr id="231505" name="Group 81"/>
          <p:cNvGraphicFramePr>
            <a:graphicFrameLocks noGrp="1"/>
          </p:cNvGraphicFramePr>
          <p:nvPr>
            <p:ph type="tbl" idx="1"/>
          </p:nvPr>
        </p:nvGraphicFramePr>
        <p:xfrm>
          <a:off x="1841500" y="1918252"/>
          <a:ext cx="8610600" cy="4572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55170614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8551507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25074858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Parameters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Result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868120"/>
                  </a:ext>
                </a:extLst>
              </a:tr>
              <a:tr h="8763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charAt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A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Returns the character in the String object that is at the specified position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803626"/>
                  </a:ext>
                </a:extLst>
              </a:tr>
              <a:tr h="8763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indexOf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One-character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Returns the position in the String object of the parameter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485907"/>
                  </a:ext>
                </a:extLst>
              </a:tr>
              <a:tr h="8763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substring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Two numbers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Returns the substring of the String object from the first parameter position to the second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266911"/>
                  </a:ext>
                </a:extLst>
              </a:tr>
              <a:tr h="7239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toLowerCase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Converts any uppercase letters in the string to lowercase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381251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toUpperCase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Converts any lowercase letters in the string to uppercase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200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68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200" dirty="0"/>
              <a:t>The </a:t>
            </a:r>
            <a:r>
              <a:rPr lang="en-US" altLang="en-US" sz="3200" dirty="0" err="1">
                <a:latin typeface="Courier New" panose="02070309020205020404" pitchFamily="49" charset="0"/>
              </a:rPr>
              <a:t>typeof</a:t>
            </a:r>
            <a:r>
              <a:rPr lang="en-US" altLang="en-US" sz="3200" dirty="0">
                <a:latin typeface="Courier New" panose="02070309020205020404" pitchFamily="49" charset="0"/>
              </a:rPr>
              <a:t> </a:t>
            </a:r>
            <a:r>
              <a:rPr lang="en-US" altLang="en-US" sz="3200" dirty="0"/>
              <a:t>Operator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Returns “number” or “string” or “boolean” for primitive types</a:t>
            </a:r>
          </a:p>
          <a:p>
            <a:r>
              <a:rPr lang="en-US" altLang="en-US"/>
              <a:t>Returns “object” for an object or null</a:t>
            </a:r>
          </a:p>
          <a:p>
            <a:r>
              <a:rPr lang="en-US" altLang="en-US"/>
              <a:t>Two syntactic forms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typeof x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typeof(x)</a:t>
            </a:r>
          </a:p>
        </p:txBody>
      </p:sp>
    </p:spTree>
    <p:extLst>
      <p:ext uri="{BB962C8B-B14F-4D97-AF65-F5344CB8AC3E}">
        <p14:creationId xmlns:p14="http://schemas.microsoft.com/office/powerpoint/2010/main" val="2935209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The Date Object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Date object represents a </a:t>
            </a:r>
            <a:r>
              <a:rPr lang="en-US" altLang="en-US" i="1"/>
              <a:t>time stamp</a:t>
            </a:r>
            <a:r>
              <a:rPr lang="en-US" altLang="en-US"/>
              <a:t>, that is, a point in time</a:t>
            </a:r>
          </a:p>
          <a:p>
            <a:r>
              <a:rPr lang="en-US" altLang="en-US"/>
              <a:t>A Date object is created with the new operator</a:t>
            </a:r>
          </a:p>
          <a:p>
            <a:pPr lvl="1"/>
            <a:r>
              <a:rPr lang="en-US" altLang="en-US"/>
              <a:t>var now= new Date();</a:t>
            </a:r>
          </a:p>
          <a:p>
            <a:pPr lvl="1"/>
            <a:r>
              <a:rPr lang="en-US" altLang="en-US"/>
              <a:t>This creates a Date object for the time at which it was created</a:t>
            </a:r>
          </a:p>
        </p:txBody>
      </p:sp>
    </p:spTree>
    <p:extLst>
      <p:ext uri="{BB962C8B-B14F-4D97-AF65-F5344CB8AC3E}">
        <p14:creationId xmlns:p14="http://schemas.microsoft.com/office/powerpoint/2010/main" val="752050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581510"/>
            <a:ext cx="11480800" cy="534987"/>
          </a:xfrm>
        </p:spPr>
        <p:txBody>
          <a:bodyPr>
            <a:normAutofit fontScale="90000"/>
          </a:bodyPr>
          <a:lstStyle/>
          <a:p>
            <a:pPr>
              <a:spcBef>
                <a:spcPct val="20000"/>
              </a:spcBef>
            </a:pPr>
            <a:r>
              <a:rPr lang="en-US" altLang="en-US" sz="3200" dirty="0">
                <a:solidFill>
                  <a:schemeClr val="tx1"/>
                </a:solidFill>
              </a:rPr>
              <a:t>The </a:t>
            </a:r>
            <a:r>
              <a:rPr lang="en-US" altLang="en-US" sz="3200" dirty="0">
                <a:solidFill>
                  <a:schemeClr val="tx1"/>
                </a:solidFill>
                <a:latin typeface="Courier New" panose="02070309020205020404" pitchFamily="49" charset="0"/>
              </a:rPr>
              <a:t>Date</a:t>
            </a:r>
            <a:r>
              <a:rPr lang="en-US" altLang="en-US" sz="3200" dirty="0">
                <a:solidFill>
                  <a:schemeClr val="tx1"/>
                </a:solidFill>
              </a:rPr>
              <a:t> Object: Methods</a:t>
            </a:r>
          </a:p>
        </p:txBody>
      </p:sp>
      <p:graphicFrame>
        <p:nvGraphicFramePr>
          <p:cNvPr id="188487" name="Group 71"/>
          <p:cNvGraphicFramePr>
            <a:graphicFrameLocks noGrp="1"/>
          </p:cNvGraphicFramePr>
          <p:nvPr>
            <p:ph type="tbl" idx="1"/>
          </p:nvPr>
        </p:nvGraphicFramePr>
        <p:xfrm>
          <a:off x="2032000" y="1249019"/>
          <a:ext cx="8229600" cy="54864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1447296737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1386615672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toLocaleString</a:t>
                      </a:r>
                    </a:p>
                  </a:txBody>
                  <a:tcPr marL="4572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string of the Date information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721613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getDate</a:t>
                      </a:r>
                    </a:p>
                  </a:txBody>
                  <a:tcPr marL="4572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day of the month</a:t>
                      </a:r>
                    </a:p>
                  </a:txBody>
                  <a:tcPr marL="4572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299031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getMonth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month of the year, as a number in the range of 0 to 11</a:t>
                      </a:r>
                    </a:p>
                  </a:txBody>
                  <a:tcPr marL="4572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58198"/>
                  </a:ext>
                </a:extLst>
              </a:tr>
              <a:tr h="23177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getDay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day of the week, as a number in the range of 0 to 6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190856"/>
                  </a:ext>
                </a:extLst>
              </a:tr>
              <a:tr h="23336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getFullYear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year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74256"/>
                  </a:ext>
                </a:extLst>
              </a:tr>
              <a:tr h="26511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getTime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number of milliseconds since January 1, 1970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1260955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getHours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number of the hour, as a number in the range of 0 to 23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163211"/>
                  </a:ext>
                </a:extLst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getMinutes</a:t>
                      </a:r>
                    </a:p>
                  </a:txBody>
                  <a:tcPr marL="4572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number of the minute, as a number in the range of 0 to 59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265238"/>
                  </a:ext>
                </a:extLst>
              </a:tr>
              <a:tr h="21431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getSeconds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number of the second, as a number in the range of 0 to 59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840924"/>
                  </a:ext>
                </a:extLst>
              </a:tr>
              <a:tr h="24606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getMilliseconds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number of the millisecond, as a number in the range of 0 to 999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801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84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200" dirty="0"/>
              <a:t>Arrays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Arrays are lists of elements indexed by a numerical value</a:t>
            </a:r>
          </a:p>
          <a:p>
            <a:r>
              <a:rPr lang="en-US" altLang="en-US"/>
              <a:t>Array indexes in JavaScript begin at 0</a:t>
            </a:r>
          </a:p>
          <a:p>
            <a:r>
              <a:rPr lang="en-US" altLang="en-US"/>
              <a:t>Arrays can be modified in size even after they have been created</a:t>
            </a:r>
          </a:p>
        </p:txBody>
      </p:sp>
    </p:spTree>
    <p:extLst>
      <p:ext uri="{BB962C8B-B14F-4D97-AF65-F5344CB8AC3E}">
        <p14:creationId xmlns:p14="http://schemas.microsoft.com/office/powerpoint/2010/main" val="321245786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op 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44</TotalTime>
  <Words>687</Words>
  <Application>Microsoft Office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 Light</vt:lpstr>
      <vt:lpstr>Courier New</vt:lpstr>
      <vt:lpstr>Rockwell</vt:lpstr>
      <vt:lpstr>Wingdings</vt:lpstr>
      <vt:lpstr>Atlas</vt:lpstr>
      <vt:lpstr>JS Objects</vt:lpstr>
      <vt:lpstr>The Math Object</vt:lpstr>
      <vt:lpstr>The Number Object</vt:lpstr>
      <vt:lpstr>String Properties and Methods</vt:lpstr>
      <vt:lpstr>String Methods</vt:lpstr>
      <vt:lpstr>The typeof Operator</vt:lpstr>
      <vt:lpstr>The Date Object</vt:lpstr>
      <vt:lpstr>The Date Object: Methods</vt:lpstr>
      <vt:lpstr>Arrays</vt:lpstr>
      <vt:lpstr>Array Object Creation</vt:lpstr>
      <vt:lpstr>Characteristics of Array Objects</vt:lpstr>
      <vt:lpstr>Array Methods</vt:lpstr>
      <vt:lpstr>Dynamic List Operations</vt:lpstr>
      <vt:lpstr>Two-dimensional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Objects</dc:title>
  <dc:creator>Vidhu Rojit</dc:creator>
  <cp:lastModifiedBy>Vidhu Rojit</cp:lastModifiedBy>
  <cp:revision>7</cp:revision>
  <dcterms:created xsi:type="dcterms:W3CDTF">2017-09-08T23:46:17Z</dcterms:created>
  <dcterms:modified xsi:type="dcterms:W3CDTF">2019-07-04T06:46:11Z</dcterms:modified>
</cp:coreProperties>
</file>