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5"/>
  </p:notesMasterIdLst>
  <p:sldIdLst>
    <p:sldId id="256" r:id="rId3"/>
    <p:sldId id="258" r:id="rId4"/>
    <p:sldId id="282" r:id="rId5"/>
    <p:sldId id="285" r:id="rId6"/>
    <p:sldId id="288" r:id="rId7"/>
    <p:sldId id="289" r:id="rId8"/>
    <p:sldId id="381" r:id="rId9"/>
    <p:sldId id="384" r:id="rId10"/>
    <p:sldId id="383" r:id="rId11"/>
    <p:sldId id="377" r:id="rId12"/>
    <p:sldId id="378" r:id="rId13"/>
    <p:sldId id="379" r:id="rId14"/>
    <p:sldId id="328" r:id="rId15"/>
    <p:sldId id="293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319" r:id="rId37"/>
    <p:sldId id="321" r:id="rId38"/>
    <p:sldId id="322" r:id="rId39"/>
    <p:sldId id="323" r:id="rId40"/>
    <p:sldId id="324" r:id="rId41"/>
    <p:sldId id="325" r:id="rId42"/>
    <p:sldId id="326" r:id="rId43"/>
    <p:sldId id="327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BA215A-97BE-46A3-B2AA-02F14975C0B8}" type="datetimeFigureOut">
              <a:rPr lang="en-IN" smtClean="0"/>
              <a:t>19-09-2019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1AA37-D208-4DB9-A5F1-C955DEB798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087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352800"/>
            <a:ext cx="6781800" cy="3124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7159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FD44B-267E-4F80-BE3E-0DE9562A44E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3940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FD44B-267E-4F80-BE3E-0DE9562A44E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9089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68CF4-3073-4257-B513-203BF1C93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6E56D7-7FC8-4FE6-ACBF-7E9E8F2DF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E8445-9913-452C-A7DE-350ACDDE6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A433-ECF6-4612-BA85-BEFA06FAAF03}" type="datetimeFigureOut">
              <a:rPr lang="en-IN" smtClean="0"/>
              <a:t>19-09-2019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8E541-B9CA-4A9A-A3D6-1997532BB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806AB-530B-4C75-A409-B30894EF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AFE7-F417-43BB-A64E-B8159EFD2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18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AE5F-9106-42B5-AD96-492654465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B47D4C-B174-49FC-9251-9F1CFC27C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831C2-E33C-47AE-8704-5700399D6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A433-ECF6-4612-BA85-BEFA06FAAF03}" type="datetimeFigureOut">
              <a:rPr lang="en-IN" smtClean="0"/>
              <a:t>19-09-2019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5F6FA-B678-44AB-863F-000C8C10E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E2DA7-2F59-4B6B-A598-C08424785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AFE7-F417-43BB-A64E-B8159EFD2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355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6E77B2-61CA-44CD-8AD2-B315A68124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CA86F6-7DA0-4C11-AAD1-DB048F7BB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12C34-DA31-4437-801B-70B1493EE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A433-ECF6-4612-BA85-BEFA06FAAF03}" type="datetimeFigureOut">
              <a:rPr lang="en-IN" smtClean="0"/>
              <a:t>19-09-2019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10F6D-96DB-4A3E-A197-0795035FB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86B4B-C2BA-4264-9EE1-D4F094B9B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AFE7-F417-43BB-A64E-B8159EFD2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247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Aug-Sept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UE15CS204  Web 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995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Aug-Sept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UE15CS204 WEB TECHNOLOGY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244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477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954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9201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8017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1131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603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06340-0A13-43FE-B7C6-CDA369C44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951CE-E924-4F20-9601-CDF34F21A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C1D76-6A80-4BA4-BECB-7567A60B1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A433-ECF6-4612-BA85-BEFA06FAAF03}" type="datetimeFigureOut">
              <a:rPr lang="en-IN" smtClean="0"/>
              <a:t>19-09-2019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67495-6947-4846-9BD3-9210B59C6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5F3F5-F868-4431-8D0C-72A2F7818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AFE7-F417-43BB-A64E-B8159EFD2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5540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4882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819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261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29194-C690-4EE3-9C5F-F0655D812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F3793-C025-4131-8A3C-A8E166CB4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3FDA4-9133-47B3-A9D3-BA2D87C6D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A433-ECF6-4612-BA85-BEFA06FAAF03}" type="datetimeFigureOut">
              <a:rPr lang="en-IN" smtClean="0"/>
              <a:t>19-09-2019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2A3D5-0926-45CD-9E36-5F8835271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7F681-CF55-4CE8-8240-08B378D50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AFE7-F417-43BB-A64E-B8159EFD2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657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3B04A-03CB-476A-ADF6-EDB8D9152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0DAF-843C-43DE-A03A-9CE07F84CB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4C9567-DFF6-44C6-93D8-C8C9CFB2F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6EF10-43AF-4617-9BE2-791810498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A433-ECF6-4612-BA85-BEFA06FAAF03}" type="datetimeFigureOut">
              <a:rPr lang="en-IN" smtClean="0"/>
              <a:t>19-09-2019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B1533-62C3-4DD5-BBE7-CDFFAADC8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51918-C65F-4418-8138-C8A32D47B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AFE7-F417-43BB-A64E-B8159EFD2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573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B7597-BC9A-4872-83D8-95D34A28C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1DB7C-6224-48D7-8BFF-8E6A036D7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20FF9F-A934-47C1-A6A2-5579CE8AF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B286AA-81CE-42D6-B695-6AC5F48D5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712D64-384E-438A-BBFE-0C31A04173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A7AA6B-934E-469D-9673-741F791AD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A433-ECF6-4612-BA85-BEFA06FAAF03}" type="datetimeFigureOut">
              <a:rPr lang="en-IN" smtClean="0"/>
              <a:t>19-09-2019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64D6AE-D379-43D5-A9EA-0D8F0E581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0CB1AE-32F6-4B32-83F8-834B2E902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AFE7-F417-43BB-A64E-B8159EFD2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58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CD23F-4288-49A8-87A7-3A4CB927A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B0A471-C8B4-4542-A583-A77E9F05B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A433-ECF6-4612-BA85-BEFA06FAAF03}" type="datetimeFigureOut">
              <a:rPr lang="en-IN" smtClean="0"/>
              <a:t>19-09-2019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4E747E-97A1-4E70-ABAE-035451E43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D69B17-03F3-4A3B-B54C-D8BFD43A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AFE7-F417-43BB-A64E-B8159EFD2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843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6FFE4E-FF66-430F-B8F9-EED7AEF26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A433-ECF6-4612-BA85-BEFA06FAAF03}" type="datetimeFigureOut">
              <a:rPr lang="en-IN" smtClean="0"/>
              <a:t>19-09-2019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FB2A00-23BB-4636-A304-CDDD7AF5A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C73F3-8508-4B94-BF80-ED063F832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AFE7-F417-43BB-A64E-B8159EFD2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00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0CEE9-A3BA-4B83-B982-9A7CF5CA4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0F89E-25FE-4BEC-8609-66778C9B6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008C4-E8DA-4A00-8769-F09C95F46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A2BA4-FEE5-4C36-A381-4496CFB9C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A433-ECF6-4612-BA85-BEFA06FAAF03}" type="datetimeFigureOut">
              <a:rPr lang="en-IN" smtClean="0"/>
              <a:t>19-09-2019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FA299-8143-4D2E-A3F8-05EDAE57F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DB98C-8598-4639-A341-E4DBDA061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AFE7-F417-43BB-A64E-B8159EFD2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408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75903-F2BC-4C23-BB9C-CED33A32D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C8A283-7558-469B-9191-23905409F7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CB40D-D660-4BD1-8205-7A1AF405B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45289-9007-447A-B84D-5A653B2A3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A433-ECF6-4612-BA85-BEFA06FAAF03}" type="datetimeFigureOut">
              <a:rPr lang="en-IN" smtClean="0"/>
              <a:t>19-09-2019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A7D11-3E07-4954-B39E-B07BA0FDE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4810A-76BE-42B8-A2B0-2C2B8798D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AFE7-F417-43BB-A64E-B8159EFD2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735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5A77B2-076F-469B-8462-C0E636F1B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F0909-5B65-4D41-BDC7-8523BFDC2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E8421-59F5-46F4-B416-06B70FA271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1A433-ECF6-4612-BA85-BEFA06FAAF03}" type="datetimeFigureOut">
              <a:rPr lang="en-IN" smtClean="0"/>
              <a:t>19-09-2019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5CAC8-184A-4DD7-821B-37113D8138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2FF3D-3111-453B-B858-77DC44C89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AFE7-F417-43BB-A64E-B8159EFD2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89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August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UE!%CS204 WEB TECHNOLOGY                                                                         PES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793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67363-1B17-44B1-BBF1-A4183C1E0D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48A24-CCAC-4663-9A79-F436625677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Window Object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974" y="1715956"/>
            <a:ext cx="9144000" cy="1130593"/>
          </a:xfrm>
        </p:spPr>
        <p:txBody>
          <a:bodyPr/>
          <a:lstStyle/>
          <a:p>
            <a:r>
              <a:rPr lang="en-US" dirty="0"/>
              <a:t>A global object  that contains many properties and methods that help to work with a browser</a:t>
            </a:r>
          </a:p>
        </p:txBody>
      </p:sp>
      <p:pic>
        <p:nvPicPr>
          <p:cNvPr id="20482" name="Picture 2" descr="the window objec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82286" y="2588514"/>
            <a:ext cx="5848350" cy="4695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54020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86672"/>
            <a:ext cx="7467600" cy="1154098"/>
          </a:xfrm>
        </p:spPr>
        <p:txBody>
          <a:bodyPr>
            <a:normAutofit/>
          </a:bodyPr>
          <a:lstStyle/>
          <a:p>
            <a:r>
              <a:rPr lang="en-US" b="1" dirty="0"/>
              <a:t>The Document Object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9720" y="1571612"/>
            <a:ext cx="7639080" cy="4643470"/>
          </a:xfrm>
        </p:spPr>
        <p:txBody>
          <a:bodyPr/>
          <a:lstStyle/>
          <a:p>
            <a:r>
              <a:rPr lang="en-US" dirty="0"/>
              <a:t> The document object is the gateway to all the HTML elements on a webpage</a:t>
            </a:r>
          </a:p>
          <a:p>
            <a:r>
              <a:rPr lang="en-US" dirty="0"/>
              <a:t>Document object is not a read-only version of the HTML document.</a:t>
            </a:r>
          </a:p>
          <a:p>
            <a:r>
              <a:rPr lang="en-US" dirty="0"/>
              <a:t> It is used to read as well as manipulate HTML documents at will.</a:t>
            </a:r>
          </a:p>
        </p:txBody>
      </p:sp>
    </p:spTree>
    <p:extLst>
      <p:ext uri="{BB962C8B-B14F-4D97-AF65-F5344CB8AC3E}">
        <p14:creationId xmlns:p14="http://schemas.microsoft.com/office/powerpoint/2010/main" val="2288958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Document Object</a:t>
            </a:r>
            <a:br>
              <a:rPr lang="en-US" b="1" dirty="0"/>
            </a:br>
            <a:endParaRPr lang="en-US" dirty="0"/>
          </a:p>
        </p:txBody>
      </p:sp>
      <p:pic>
        <p:nvPicPr>
          <p:cNvPr id="21506" name="Picture 2" descr="the document object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309786" y="1616935"/>
            <a:ext cx="6572296" cy="52410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85445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8870" y="491488"/>
            <a:ext cx="10455965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&lt;!DOCTYPE html&gt;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html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head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meta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content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=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"sea otter, kid, stuff"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name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=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"keywords"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meta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content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=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"Sometimes, sea otters are awesome!"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name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=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"description"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title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&gt;LOL! Sea Otter! Little Kid!&lt;/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title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link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href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=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"foo.css"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rel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=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"stylesheet"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/&gt;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&lt;/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head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body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div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=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"container"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&lt;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img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src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=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"seaOtter.png"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/&gt;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&lt;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h1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&gt;The  Sea Otter Did to This Little Kid Will Make You LOL!&lt;/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h1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&lt;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p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class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=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bodyText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    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Nulla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tristique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,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justo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eget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semper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viverra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,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massa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arcu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	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hendrerit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at semper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sed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,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feugiat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a nisi.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&lt;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p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&lt;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div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class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=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submitButton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    next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&lt;/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div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&lt;/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div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script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src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=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"stuff.js"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&gt;&lt;/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script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&lt;/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body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&lt;/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html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710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HE DOM!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 bwMode="auto">
          <a:xfrm>
            <a:off x="1683026" y="958439"/>
            <a:ext cx="7885113" cy="56610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18933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b="1" dirty="0"/>
              <a:t>Querying the  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997766"/>
            <a:ext cx="9144000" cy="4525963"/>
          </a:xfrm>
        </p:spPr>
        <p:txBody>
          <a:bodyPr>
            <a:noAutofit/>
          </a:bodyPr>
          <a:lstStyle/>
          <a:p>
            <a:r>
              <a:rPr lang="en-US" sz="3500" dirty="0"/>
              <a:t>document.getElementById</a:t>
            </a:r>
          </a:p>
          <a:p>
            <a:r>
              <a:rPr lang="en-US" sz="3500" dirty="0">
                <a:solidFill>
                  <a:schemeClr val="accent3">
                    <a:lumMod val="75000"/>
                  </a:schemeClr>
                </a:solidFill>
              </a:rPr>
              <a:t>document/</a:t>
            </a:r>
            <a:r>
              <a:rPr lang="en-US" sz="3500" dirty="0" err="1">
                <a:solidFill>
                  <a:schemeClr val="accent3">
                    <a:lumMod val="75000"/>
                  </a:schemeClr>
                </a:solidFill>
              </a:rPr>
              <a:t>node.getElementsByTagName</a:t>
            </a:r>
            <a:endParaRPr lang="en-US" sz="35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3500" dirty="0" err="1">
                <a:solidFill>
                  <a:schemeClr val="accent3">
                    <a:lumMod val="75000"/>
                  </a:schemeClr>
                </a:solidFill>
              </a:rPr>
              <a:t>document.getElementsByName</a:t>
            </a:r>
            <a:endParaRPr lang="en-US" sz="35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3500" dirty="0">
                <a:solidFill>
                  <a:schemeClr val="accent3">
                    <a:lumMod val="75000"/>
                  </a:schemeClr>
                </a:solidFill>
              </a:rPr>
              <a:t>document/</a:t>
            </a:r>
            <a:r>
              <a:rPr lang="en-US" sz="3500" dirty="0" err="1">
                <a:solidFill>
                  <a:schemeClr val="accent3">
                    <a:lumMod val="75000"/>
                  </a:schemeClr>
                </a:solidFill>
              </a:rPr>
              <a:t>node.getElementsByClassName</a:t>
            </a:r>
            <a:endParaRPr lang="en-US" sz="35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3500" dirty="0" err="1"/>
              <a:t>querySelector</a:t>
            </a:r>
            <a:endParaRPr lang="en-US" sz="3500" dirty="0"/>
          </a:p>
          <a:p>
            <a:r>
              <a:rPr lang="en-US" sz="3500" dirty="0" err="1"/>
              <a:t>querySelectorAll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2901842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document.getElementById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939" y="2028829"/>
            <a:ext cx="7467600" cy="261461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&lt;body&gt;</a:t>
            </a:r>
          </a:p>
          <a:p>
            <a:pPr>
              <a:buNone/>
            </a:pPr>
            <a:r>
              <a:rPr lang="en-US" dirty="0"/>
              <a:t>  &lt;div id="info"&gt;Info&lt;/div&gt;</a:t>
            </a:r>
          </a:p>
          <a:p>
            <a:pPr>
              <a:buNone/>
            </a:pPr>
            <a:r>
              <a:rPr lang="en-US" dirty="0"/>
              <a:t>  &lt;script&gt;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var</a:t>
            </a:r>
            <a:r>
              <a:rPr lang="en-US" dirty="0"/>
              <a:t> div = document.getElementById('info')</a:t>
            </a:r>
          </a:p>
          <a:p>
            <a:pPr>
              <a:buNone/>
            </a:pPr>
            <a:r>
              <a:rPr lang="en-US" dirty="0"/>
              <a:t>   alert( </a:t>
            </a:r>
            <a:r>
              <a:rPr lang="en-US" dirty="0" err="1"/>
              <a:t>div.innerHTML</a:t>
            </a:r>
            <a:r>
              <a:rPr lang="en-US" dirty="0"/>
              <a:t> )</a:t>
            </a:r>
          </a:p>
          <a:p>
            <a:pPr>
              <a:buNone/>
            </a:pPr>
            <a:r>
              <a:rPr lang="en-US" dirty="0"/>
              <a:t>  &lt;/script&gt;</a:t>
            </a:r>
          </a:p>
          <a:p>
            <a:pPr>
              <a:buNone/>
            </a:pPr>
            <a:r>
              <a:rPr lang="en-US" dirty="0"/>
              <a:t>&lt;/body&gt;</a:t>
            </a:r>
          </a:p>
          <a:p>
            <a:endParaRPr lang="en-US" dirty="0"/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0" y="4643446"/>
            <a:ext cx="91440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Return a single element (node) with   certain id.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itchFamily="34" charset="0"/>
                <a:ea typeface="Calibri" pitchFamily="34" charset="0"/>
                <a:cs typeface="Arial" pitchFamily="34" charset="0"/>
              </a:rPr>
              <a:t>If no element is found,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/>
                <a:ea typeface="Calibri" pitchFamily="34" charset="0"/>
                <a:cs typeface="Arial" pitchFamily="34" charset="0"/>
              </a:rPr>
              <a:t> 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null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/>
                <a:ea typeface="Calibri" pitchFamily="34" charset="0"/>
                <a:cs typeface="Arial" pitchFamily="34" charset="0"/>
              </a:rPr>
              <a:t> 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itchFamily="34" charset="0"/>
                <a:ea typeface="Calibri" pitchFamily="34" charset="0"/>
                <a:cs typeface="Arial" pitchFamily="34" charset="0"/>
              </a:rPr>
              <a:t>is returned.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743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522" y="887253"/>
            <a:ext cx="7467600" cy="78581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querySelector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3513" y="2539641"/>
            <a:ext cx="9144000" cy="2571767"/>
          </a:xfrm>
        </p:spPr>
        <p:txBody>
          <a:bodyPr>
            <a:noAutofit/>
          </a:bodyPr>
          <a:lstStyle/>
          <a:p>
            <a:r>
              <a:rPr lang="en-US" sz="2400" dirty="0" err="1"/>
              <a:t>var</a:t>
            </a:r>
            <a:r>
              <a:rPr lang="en-US" sz="2400" dirty="0"/>
              <a:t> element = </a:t>
            </a:r>
            <a:r>
              <a:rPr lang="en-US" sz="2400" dirty="0" err="1"/>
              <a:t>document.querySelector</a:t>
            </a:r>
            <a:r>
              <a:rPr lang="en-US" sz="2400" dirty="0"/>
              <a:t>("&lt; CSS selector &gt;");</a:t>
            </a:r>
          </a:p>
          <a:p>
            <a:r>
              <a:rPr lang="en-US" sz="2800" dirty="0"/>
              <a:t> </a:t>
            </a:r>
            <a:r>
              <a:rPr lang="en-US" sz="2800" dirty="0" err="1"/>
              <a:t>querySelector</a:t>
            </a:r>
            <a:r>
              <a:rPr lang="en-US" sz="2800" dirty="0"/>
              <a:t> function takes a CSS selector as argument.</a:t>
            </a:r>
          </a:p>
          <a:p>
            <a:r>
              <a:rPr lang="en-US" sz="2800" dirty="0"/>
              <a:t>Returns the first element it finds that matches the selector </a:t>
            </a:r>
          </a:p>
          <a:p>
            <a:pPr>
              <a:buNone/>
            </a:pP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756712" y="5540036"/>
            <a:ext cx="8358214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var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element =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document.querySelector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("#main");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var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element =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document.querySelector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(".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pictureContainer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");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1689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01675"/>
            <a:ext cx="11029950" cy="1014413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78226" y="1071563"/>
            <a:ext cx="10813774" cy="5214937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en-US" dirty="0"/>
              <a:t>&lt;div id="main"&gt;</a:t>
            </a:r>
          </a:p>
          <a:p>
            <a:pPr fontAlgn="base">
              <a:buNone/>
            </a:pPr>
            <a:r>
              <a:rPr lang="en-US" dirty="0"/>
              <a:t>    &lt;div class="</a:t>
            </a:r>
            <a:r>
              <a:rPr lang="en-US" dirty="0" err="1"/>
              <a:t>pictureContainer</a:t>
            </a:r>
            <a:r>
              <a:rPr lang="en-US" dirty="0"/>
              <a:t>"&gt;</a:t>
            </a:r>
          </a:p>
          <a:p>
            <a:pPr fontAlgn="base">
              <a:buNone/>
            </a:pPr>
            <a:r>
              <a:rPr lang="en-US" dirty="0"/>
              <a:t>        &lt;</a:t>
            </a:r>
            <a:r>
              <a:rPr lang="en-US" dirty="0" err="1"/>
              <a:t>img</a:t>
            </a:r>
            <a:r>
              <a:rPr lang="en-US" dirty="0"/>
              <a:t> class="</a:t>
            </a:r>
            <a:r>
              <a:rPr lang="en-US" dirty="0" err="1"/>
              <a:t>theimage</a:t>
            </a:r>
            <a:r>
              <a:rPr lang="en-US" dirty="0"/>
              <a:t>" </a:t>
            </a:r>
            <a:r>
              <a:rPr lang="en-US" dirty="0" err="1"/>
              <a:t>src</a:t>
            </a:r>
            <a:r>
              <a:rPr lang="en-US" dirty="0"/>
              <a:t>="smiley.png" height="300" width="150"/&gt;</a:t>
            </a:r>
          </a:p>
          <a:p>
            <a:pPr fontAlgn="base">
              <a:buNone/>
            </a:pPr>
            <a:r>
              <a:rPr lang="en-US" dirty="0"/>
              <a:t>    &lt;/div&gt;</a:t>
            </a:r>
          </a:p>
          <a:p>
            <a:pPr fontAlgn="base">
              <a:buNone/>
            </a:pPr>
            <a:r>
              <a:rPr lang="en-US" dirty="0"/>
              <a:t>    &lt;div class="</a:t>
            </a:r>
            <a:r>
              <a:rPr lang="en-US" dirty="0" err="1"/>
              <a:t>pictureContainer</a:t>
            </a:r>
            <a:r>
              <a:rPr lang="en-US" dirty="0"/>
              <a:t>"&gt;</a:t>
            </a:r>
          </a:p>
          <a:p>
            <a:pPr fontAlgn="base">
              <a:buNone/>
            </a:pPr>
            <a:r>
              <a:rPr lang="en-US" dirty="0"/>
              <a:t>        &lt;</a:t>
            </a:r>
            <a:r>
              <a:rPr lang="en-US" dirty="0" err="1"/>
              <a:t>img</a:t>
            </a:r>
            <a:r>
              <a:rPr lang="en-US" dirty="0"/>
              <a:t> class="</a:t>
            </a:r>
            <a:r>
              <a:rPr lang="en-US" dirty="0" err="1"/>
              <a:t>theimage</a:t>
            </a:r>
            <a:r>
              <a:rPr lang="en-US" dirty="0"/>
              <a:t>" </a:t>
            </a:r>
            <a:r>
              <a:rPr lang="en-US" dirty="0" err="1"/>
              <a:t>src</a:t>
            </a:r>
            <a:r>
              <a:rPr lang="en-US" dirty="0"/>
              <a:t>="tongue.png" height="300" width="150"/&gt;</a:t>
            </a:r>
          </a:p>
          <a:p>
            <a:pPr fontAlgn="base">
              <a:buNone/>
            </a:pPr>
            <a:r>
              <a:rPr lang="en-US" dirty="0"/>
              <a:t>    &lt;/div&gt;</a:t>
            </a:r>
          </a:p>
          <a:p>
            <a:pPr fontAlgn="base">
              <a:buNone/>
            </a:pPr>
            <a:r>
              <a:rPr lang="en-US" dirty="0"/>
              <a:t>    &lt;div class="</a:t>
            </a:r>
            <a:r>
              <a:rPr lang="en-US" dirty="0" err="1"/>
              <a:t>pictureContainer</a:t>
            </a:r>
            <a:r>
              <a:rPr lang="en-US" dirty="0"/>
              <a:t>"&gt;</a:t>
            </a:r>
          </a:p>
          <a:p>
            <a:pPr fontAlgn="base">
              <a:buNone/>
            </a:pPr>
            <a:r>
              <a:rPr lang="en-US" dirty="0"/>
              <a:t>        &lt;</a:t>
            </a:r>
            <a:r>
              <a:rPr lang="en-US" dirty="0" err="1"/>
              <a:t>img</a:t>
            </a:r>
            <a:r>
              <a:rPr lang="en-US" dirty="0"/>
              <a:t> class="</a:t>
            </a:r>
            <a:r>
              <a:rPr lang="en-US" dirty="0" err="1"/>
              <a:t>theimage</a:t>
            </a:r>
            <a:r>
              <a:rPr lang="en-US" dirty="0"/>
              <a:t>" </a:t>
            </a:r>
            <a:r>
              <a:rPr lang="en-US" dirty="0" err="1"/>
              <a:t>src</a:t>
            </a:r>
            <a:r>
              <a:rPr lang="en-US" dirty="0"/>
              <a:t>="meh.png" height="300" width="150"/&gt;</a:t>
            </a:r>
          </a:p>
          <a:p>
            <a:pPr fontAlgn="base">
              <a:buNone/>
            </a:pPr>
            <a:r>
              <a:rPr lang="en-US" dirty="0"/>
              <a:t>    &lt;/div&gt;</a:t>
            </a:r>
          </a:p>
          <a:p>
            <a:pPr fontAlgn="base">
              <a:buNone/>
            </a:pPr>
            <a:r>
              <a:rPr lang="en-US" dirty="0"/>
              <a:t>    &lt;div class="</a:t>
            </a:r>
            <a:r>
              <a:rPr lang="en-US" dirty="0" err="1"/>
              <a:t>pictureContainer</a:t>
            </a:r>
            <a:r>
              <a:rPr lang="en-US" dirty="0"/>
              <a:t>"&gt;</a:t>
            </a:r>
          </a:p>
          <a:p>
            <a:pPr fontAlgn="base">
              <a:buNone/>
            </a:pPr>
            <a:r>
              <a:rPr lang="en-US" dirty="0"/>
              <a:t>        &lt;</a:t>
            </a:r>
            <a:r>
              <a:rPr lang="en-US" dirty="0" err="1"/>
              <a:t>img</a:t>
            </a:r>
            <a:r>
              <a:rPr lang="en-US" dirty="0"/>
              <a:t> class="</a:t>
            </a:r>
            <a:r>
              <a:rPr lang="en-US" dirty="0" err="1"/>
              <a:t>theimage</a:t>
            </a:r>
            <a:r>
              <a:rPr lang="en-US" dirty="0"/>
              <a:t>" </a:t>
            </a:r>
            <a:r>
              <a:rPr lang="en-US" dirty="0" err="1"/>
              <a:t>src</a:t>
            </a:r>
            <a:r>
              <a:rPr lang="en-US" dirty="0"/>
              <a:t>="sad.png" height="300" width="150"/&gt;</a:t>
            </a:r>
          </a:p>
          <a:p>
            <a:pPr fontAlgn="base">
              <a:buNone/>
            </a:pPr>
            <a:r>
              <a:rPr lang="en-US" dirty="0"/>
              <a:t>    &lt;/div&gt;</a:t>
            </a:r>
          </a:p>
          <a:p>
            <a:pPr fontAlgn="base">
              <a:buNone/>
            </a:pPr>
            <a:r>
              <a:rPr lang="en-US" dirty="0"/>
              <a:t>&lt;/div&gt;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57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querySelectorAll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715956"/>
            <a:ext cx="9144000" cy="2000264"/>
          </a:xfrm>
        </p:spPr>
        <p:txBody>
          <a:bodyPr>
            <a:normAutofit/>
          </a:bodyPr>
          <a:lstStyle/>
          <a:p>
            <a:r>
              <a:rPr lang="en-US" dirty="0" err="1"/>
              <a:t>var</a:t>
            </a:r>
            <a:r>
              <a:rPr lang="en-US" dirty="0"/>
              <a:t> elements = </a:t>
            </a:r>
            <a:r>
              <a:rPr lang="en-US" dirty="0" err="1"/>
              <a:t>document.querySelectorAll</a:t>
            </a:r>
            <a:r>
              <a:rPr lang="en-US" dirty="0"/>
              <a:t>("&lt; CSS selector &gt;");</a:t>
            </a:r>
          </a:p>
          <a:p>
            <a:r>
              <a:rPr lang="en-US" dirty="0"/>
              <a:t>Returns  an array of elements!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3286126"/>
            <a:ext cx="7739270" cy="2677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var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images =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document.querySelectorAll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(".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theimage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");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 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for 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var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= 0;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&lt;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images.length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;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++) {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    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var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image = images[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];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    alert(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image.getAttribute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src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));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9520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en-US" altLang="en-US" dirty="0"/>
              <a:t>ACCESSING &amp; MODIFYING DOM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02829" y="4178471"/>
            <a:ext cx="10993546" cy="590321"/>
          </a:xfrm>
        </p:spPr>
        <p:txBody>
          <a:bodyPr>
            <a:noAutofit/>
          </a:bodyPr>
          <a:lstStyle/>
          <a:p>
            <a:pPr>
              <a:spcBef>
                <a:spcPct val="20000"/>
              </a:spcBef>
            </a:pP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7547502"/>
      </p:ext>
    </p:extLst>
  </p:cSld>
  <p:clrMapOvr>
    <a:masterClrMapping/>
  </p:clrMapOvr>
  <p:transition spd="med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querySelectorAll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368828"/>
            <a:ext cx="9144000" cy="2257427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>
              <a:buNone/>
            </a:pPr>
            <a:r>
              <a:rPr lang="en-US" dirty="0" err="1"/>
              <a:t>var</a:t>
            </a:r>
            <a:r>
              <a:rPr lang="en-US" dirty="0"/>
              <a:t> images = </a:t>
            </a:r>
            <a:r>
              <a:rPr lang="en-US" dirty="0" err="1"/>
              <a:t>document.querySelectorAll</a:t>
            </a:r>
            <a:r>
              <a:rPr lang="en-US" dirty="0"/>
              <a:t>("</a:t>
            </a:r>
            <a:r>
              <a:rPr lang="en-US" dirty="0" err="1"/>
              <a:t>img</a:t>
            </a:r>
            <a:r>
              <a:rPr lang="en-US" dirty="0"/>
              <a:t>");</a:t>
            </a:r>
          </a:p>
          <a:p>
            <a:pPr>
              <a:buNone/>
            </a:pPr>
            <a:r>
              <a:rPr lang="en-US" dirty="0" err="1"/>
              <a:t>var</a:t>
            </a:r>
            <a:r>
              <a:rPr lang="en-US" dirty="0"/>
              <a:t> images = </a:t>
            </a:r>
            <a:r>
              <a:rPr lang="en-US" dirty="0" err="1"/>
              <a:t>document.querySelectorAll</a:t>
            </a:r>
            <a:r>
              <a:rPr lang="en-US" dirty="0"/>
              <a:t>("</a:t>
            </a:r>
            <a:r>
              <a:rPr lang="en-US" dirty="0" err="1"/>
              <a:t>img</a:t>
            </a:r>
            <a:r>
              <a:rPr lang="en-US" dirty="0"/>
              <a:t>[</a:t>
            </a:r>
            <a:r>
              <a:rPr lang="en-US" dirty="0" err="1"/>
              <a:t>src</a:t>
            </a:r>
            <a:r>
              <a:rPr lang="en-US" dirty="0"/>
              <a:t>='meh.png']");</a:t>
            </a:r>
          </a:p>
        </p:txBody>
      </p:sp>
    </p:spTree>
    <p:extLst>
      <p:ext uri="{BB962C8B-B14F-4D97-AF65-F5344CB8AC3E}">
        <p14:creationId xmlns:p14="http://schemas.microsoft.com/office/powerpoint/2010/main" val="2855623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Caution!!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57299"/>
            <a:ext cx="7467600" cy="4768865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r>
              <a:rPr lang="en-US" dirty="0"/>
              <a:t>Not all pseudo-class selectors are allowed. A selector made up of :visited or :link is ignored and no elements are found.</a:t>
            </a:r>
          </a:p>
          <a:p>
            <a:r>
              <a:rPr lang="en-US" dirty="0"/>
              <a:t>How crazy you can go with the selectors you provide depends on the browser's CSS support. Internet Explorer 8 supports </a:t>
            </a:r>
            <a:r>
              <a:rPr lang="en-US" dirty="0" err="1"/>
              <a:t>querySelectorand</a:t>
            </a:r>
            <a:r>
              <a:rPr lang="en-US" dirty="0"/>
              <a:t> </a:t>
            </a:r>
            <a:r>
              <a:rPr lang="en-US" dirty="0" err="1"/>
              <a:t>querySelectorAll</a:t>
            </a:r>
            <a:r>
              <a:rPr lang="en-US" dirty="0"/>
              <a:t>. It doesn't support CSS3. Given that situation, using anything more recent than the selectors defined in CSS 2 will not work when used with </a:t>
            </a:r>
            <a:r>
              <a:rPr lang="en-US" dirty="0" err="1"/>
              <a:t>querySelector</a:t>
            </a:r>
            <a:r>
              <a:rPr lang="en-US" dirty="0"/>
              <a:t> and </a:t>
            </a:r>
            <a:r>
              <a:rPr lang="en-US" dirty="0" err="1"/>
              <a:t>querySelectorAll</a:t>
            </a:r>
            <a:r>
              <a:rPr lang="en-US" dirty="0"/>
              <a:t> on IE8.</a:t>
            </a:r>
          </a:p>
          <a:p>
            <a:r>
              <a:rPr lang="en-US" dirty="0"/>
              <a:t>The selector you specify only applies to the descendants of the starting element you are beginning your search from. The starting element itself is not included.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772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the 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HTML tag, style rule, and other things that go into your page has a corresponding representation in the DOM.</a:t>
            </a:r>
          </a:p>
          <a:p>
            <a:r>
              <a:rPr lang="en-US" dirty="0"/>
              <a:t>HTML elements are so versatile when viewed via the DOM is because they share a lot of similarities with JavaScript Objects. </a:t>
            </a:r>
          </a:p>
        </p:txBody>
      </p:sp>
    </p:spTree>
    <p:extLst>
      <p:ext uri="{BB962C8B-B14F-4D97-AF65-F5344CB8AC3E}">
        <p14:creationId xmlns:p14="http://schemas.microsoft.com/office/powerpoint/2010/main" val="880730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16760"/>
            <a:ext cx="7467600" cy="511156"/>
          </a:xfrm>
        </p:spPr>
        <p:txBody>
          <a:bodyPr>
            <a:normAutofit fontScale="90000"/>
          </a:bodyPr>
          <a:lstStyle/>
          <a:p>
            <a:r>
              <a:rPr lang="en-US" dirty="0"/>
              <a:t>A simple example!!!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591" y="1961322"/>
            <a:ext cx="4333461" cy="4896678"/>
          </a:xfrm>
          <a:ln>
            <a:solidFill>
              <a:schemeClr val="tx1"/>
            </a:solidFill>
            <a:prstDash val="solid"/>
          </a:ln>
        </p:spPr>
        <p:txBody>
          <a:bodyPr>
            <a:noAutofit/>
          </a:bodyPr>
          <a:lstStyle/>
          <a:p>
            <a:pPr fontAlgn="base">
              <a:buNone/>
            </a:pPr>
            <a:r>
              <a:rPr lang="en-US" b="1" dirty="0"/>
              <a:t>&lt;html&gt;</a:t>
            </a:r>
          </a:p>
          <a:p>
            <a:pPr fontAlgn="base">
              <a:buNone/>
            </a:pPr>
            <a:r>
              <a:rPr lang="en-US" b="1" dirty="0"/>
              <a:t>&lt;head&gt;</a:t>
            </a:r>
          </a:p>
          <a:p>
            <a:pPr fontAlgn="base">
              <a:buNone/>
            </a:pPr>
            <a:r>
              <a:rPr lang="en-US" b="1" dirty="0"/>
              <a:t>    &lt;title&gt;Hello...&lt;/title&gt;</a:t>
            </a:r>
          </a:p>
          <a:p>
            <a:pPr fontAlgn="base">
              <a:buNone/>
            </a:pPr>
            <a:r>
              <a:rPr lang="en-US" b="1" dirty="0"/>
              <a:t>    &lt;style&gt;</a:t>
            </a:r>
          </a:p>
          <a:p>
            <a:pPr fontAlgn="base">
              <a:buNone/>
            </a:pPr>
            <a:r>
              <a:rPr lang="en-US" b="1" dirty="0"/>
              <a:t>       .highlight {</a:t>
            </a:r>
          </a:p>
          <a:p>
            <a:pPr fontAlgn="base">
              <a:buNone/>
            </a:pPr>
            <a:r>
              <a:rPr lang="en-US" b="1" dirty="0"/>
              <a:t>     font-family: "Arial";</a:t>
            </a:r>
          </a:p>
          <a:p>
            <a:pPr fontAlgn="base">
              <a:buNone/>
            </a:pPr>
            <a:r>
              <a:rPr lang="en-US" b="1" dirty="0"/>
              <a:t>         padding: 30px;}</a:t>
            </a:r>
          </a:p>
          <a:p>
            <a:pPr fontAlgn="base">
              <a:buNone/>
            </a:pPr>
            <a:r>
              <a:rPr lang="en-US" b="1" dirty="0"/>
              <a:t>        .summer {</a:t>
            </a:r>
          </a:p>
          <a:p>
            <a:pPr fontAlgn="base">
              <a:buNone/>
            </a:pPr>
            <a:r>
              <a:rPr lang="en-US" b="1" dirty="0"/>
              <a:t>         font-size: 64px;</a:t>
            </a:r>
          </a:p>
          <a:p>
            <a:pPr fontAlgn="base">
              <a:buNone/>
            </a:pPr>
            <a:r>
              <a:rPr lang="en-US" b="1" dirty="0"/>
              <a:t>         color: #0099FF; }</a:t>
            </a:r>
          </a:p>
          <a:p>
            <a:pPr fontAlgn="base">
              <a:buNone/>
            </a:pPr>
            <a:r>
              <a:rPr lang="en-US" b="1" dirty="0"/>
              <a:t>    &lt;/style&gt;</a:t>
            </a:r>
          </a:p>
          <a:p>
            <a:pPr fontAlgn="base">
              <a:buNone/>
            </a:pPr>
            <a:r>
              <a:rPr lang="en-US" b="1" dirty="0"/>
              <a:t>&lt;/head&gt;</a:t>
            </a:r>
          </a:p>
          <a:p>
            <a:pPr fontAlgn="base">
              <a:buNone/>
            </a:pPr>
            <a:r>
              <a:rPr lang="en-US" sz="2800" b="1" dirty="0"/>
              <a:t>    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03235" y="1961322"/>
            <a:ext cx="4572000" cy="4821324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txBody>
          <a:bodyPr vert="horz">
            <a:noAutofit/>
          </a:bodyPr>
          <a:lstStyle/>
          <a:p>
            <a:pPr marL="420624" marR="0" lvl="0" indent="-38404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65359"/>
              </a:buClr>
              <a:buSzPct val="80000"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   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&lt;body&gt;</a:t>
            </a:r>
          </a:p>
          <a:p>
            <a:pPr marL="420624" marR="0" lvl="0" indent="-38404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65359"/>
              </a:buClr>
              <a:buSzPct val="8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    &lt;h1 id="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theTitle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" class="highlight summer"&gt;</a:t>
            </a:r>
          </a:p>
          <a:p>
            <a:pPr marL="420624" marR="0" lvl="0" indent="-38404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65359"/>
              </a:buClr>
              <a:buSzPct val="8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What'shappening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?&lt;/h1&gt; </a:t>
            </a:r>
          </a:p>
          <a:p>
            <a:pPr marL="420624" marR="0" lvl="0" indent="-38404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65359"/>
              </a:buClr>
              <a:buSzPct val="8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    &lt;script&gt;</a:t>
            </a:r>
          </a:p>
          <a:p>
            <a:pPr marL="420624" marR="0" lvl="0" indent="-38404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65359"/>
              </a:buClr>
              <a:buSzPct val="8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         </a:t>
            </a:r>
          </a:p>
          <a:p>
            <a:pPr marL="420624" marR="0" lvl="0" indent="-38404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65359"/>
              </a:buClr>
              <a:buSzPct val="8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    &lt;/script&gt;</a:t>
            </a:r>
          </a:p>
          <a:p>
            <a:pPr marL="420624" marR="0" lvl="0" indent="-38404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65359"/>
              </a:buClr>
              <a:buSzPct val="8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&lt;/body&gt;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65359"/>
              </a:buClr>
              <a:buSzPct val="80000"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1466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6866" name="Picture 2" descr="The DOM Tree for this HTM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52662" y="1285861"/>
            <a:ext cx="6858048" cy="46138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338292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the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None/>
            </a:pPr>
            <a:r>
              <a:rPr lang="en-US" dirty="0"/>
              <a:t>&lt;body&gt;</a:t>
            </a:r>
          </a:p>
          <a:p>
            <a:pPr fontAlgn="base">
              <a:buNone/>
            </a:pPr>
            <a:r>
              <a:rPr lang="en-US" dirty="0"/>
              <a:t>    &lt;h1 id="</a:t>
            </a:r>
            <a:r>
              <a:rPr lang="en-US" dirty="0" err="1"/>
              <a:t>theTitle</a:t>
            </a:r>
            <a:r>
              <a:rPr lang="en-US" dirty="0"/>
              <a:t>" class="highlight summer"&gt;What's happening?&lt;/h1&gt;</a:t>
            </a:r>
          </a:p>
          <a:p>
            <a:pPr fontAlgn="base">
              <a:buNone/>
            </a:pPr>
            <a:r>
              <a:rPr lang="en-US" dirty="0"/>
              <a:t> </a:t>
            </a:r>
          </a:p>
          <a:p>
            <a:pPr fontAlgn="base">
              <a:buNone/>
            </a:pPr>
            <a:r>
              <a:rPr lang="en-US" dirty="0"/>
              <a:t>    &lt;script&gt;</a:t>
            </a:r>
          </a:p>
          <a:p>
            <a:pPr fontAlgn="base">
              <a:buNone/>
            </a:pPr>
            <a:r>
              <a:rPr lang="en-US" dirty="0"/>
              <a:t>        </a:t>
            </a:r>
            <a:r>
              <a:rPr lang="en-US" dirty="0" err="1"/>
              <a:t>var</a:t>
            </a:r>
            <a:r>
              <a:rPr lang="en-US" dirty="0"/>
              <a:t> title = </a:t>
            </a:r>
            <a:r>
              <a:rPr lang="en-US" dirty="0" err="1"/>
              <a:t>document.querySelector</a:t>
            </a:r>
            <a:r>
              <a:rPr lang="en-US" dirty="0"/>
              <a:t>("#</a:t>
            </a:r>
            <a:r>
              <a:rPr lang="en-US" dirty="0" err="1"/>
              <a:t>theTitle</a:t>
            </a:r>
            <a:r>
              <a:rPr lang="en-US" dirty="0"/>
              <a:t>");</a:t>
            </a:r>
          </a:p>
          <a:p>
            <a:pPr fontAlgn="base">
              <a:buNone/>
            </a:pPr>
            <a:r>
              <a:rPr lang="en-US" dirty="0"/>
              <a:t>        </a:t>
            </a:r>
            <a:r>
              <a:rPr lang="en-US" dirty="0" err="1"/>
              <a:t>title.textContent</a:t>
            </a:r>
            <a:r>
              <a:rPr lang="en-US" dirty="0"/>
              <a:t> = “</a:t>
            </a:r>
            <a:r>
              <a:rPr lang="en-US"/>
              <a:t>Nothing going on";</a:t>
            </a:r>
            <a:endParaRPr lang="en-US" dirty="0"/>
          </a:p>
          <a:p>
            <a:pPr fontAlgn="base">
              <a:buNone/>
            </a:pPr>
            <a:r>
              <a:rPr lang="en-US" dirty="0"/>
              <a:t>    &lt;/script&gt;</a:t>
            </a:r>
          </a:p>
          <a:p>
            <a:pPr fontAlgn="base">
              <a:buNone/>
            </a:pPr>
            <a:r>
              <a:rPr lang="en-US" dirty="0"/>
              <a:t>&lt;/body&gt;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811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467600" cy="796908"/>
          </a:xfrm>
        </p:spPr>
        <p:txBody>
          <a:bodyPr/>
          <a:lstStyle/>
          <a:p>
            <a:r>
              <a:rPr lang="en-US" dirty="0" err="1"/>
              <a:t>getAttribute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163401"/>
            <a:ext cx="7467600" cy="285752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2500" lnSpcReduction="20000"/>
          </a:bodyPr>
          <a:lstStyle/>
          <a:p>
            <a:pPr fontAlgn="base">
              <a:buNone/>
            </a:pPr>
            <a:endParaRPr lang="en-US" dirty="0"/>
          </a:p>
          <a:p>
            <a:pPr fontAlgn="base">
              <a:buNone/>
            </a:pPr>
            <a:r>
              <a:rPr lang="en-US" dirty="0"/>
              <a:t>&lt;body&gt;</a:t>
            </a:r>
          </a:p>
          <a:p>
            <a:pPr fontAlgn="base">
              <a:buNone/>
            </a:pPr>
            <a:r>
              <a:rPr lang="en-US" dirty="0"/>
              <a:t>    &lt;h1 id="</a:t>
            </a:r>
            <a:r>
              <a:rPr lang="en-US" dirty="0" err="1"/>
              <a:t>theTitle</a:t>
            </a:r>
            <a:r>
              <a:rPr lang="en-US" dirty="0"/>
              <a:t>" class="highlight summer"&gt;What's happening?&lt;/h1&gt;</a:t>
            </a:r>
          </a:p>
          <a:p>
            <a:pPr fontAlgn="base">
              <a:buNone/>
            </a:pPr>
            <a:r>
              <a:rPr lang="en-US" dirty="0"/>
              <a:t>    &lt;script&gt;</a:t>
            </a:r>
          </a:p>
          <a:p>
            <a:pPr fontAlgn="base">
              <a:buNone/>
            </a:pPr>
            <a:r>
              <a:rPr lang="en-US" dirty="0"/>
              <a:t>        </a:t>
            </a:r>
            <a:r>
              <a:rPr lang="en-US" dirty="0" err="1"/>
              <a:t>var</a:t>
            </a:r>
            <a:r>
              <a:rPr lang="en-US" dirty="0"/>
              <a:t> title = </a:t>
            </a:r>
            <a:r>
              <a:rPr lang="en-US" dirty="0" err="1"/>
              <a:t>document.querySelector</a:t>
            </a:r>
            <a:r>
              <a:rPr lang="en-US" dirty="0"/>
              <a:t>("h1");</a:t>
            </a:r>
          </a:p>
          <a:p>
            <a:pPr fontAlgn="base">
              <a:buNone/>
            </a:pPr>
            <a:r>
              <a:rPr lang="en-US" dirty="0"/>
              <a:t>        alert(</a:t>
            </a:r>
            <a:r>
              <a:rPr lang="en-US" dirty="0" err="1"/>
              <a:t>title.getAttribute</a:t>
            </a:r>
            <a:r>
              <a:rPr lang="en-US" dirty="0"/>
              <a:t>("id"));</a:t>
            </a:r>
          </a:p>
          <a:p>
            <a:pPr fontAlgn="base">
              <a:buNone/>
            </a:pPr>
            <a:r>
              <a:rPr lang="en-US" dirty="0"/>
              <a:t>    &lt;/script&gt;</a:t>
            </a:r>
          </a:p>
          <a:p>
            <a:pPr fontAlgn="base">
              <a:buNone/>
            </a:pPr>
            <a:r>
              <a:rPr lang="en-US" dirty="0"/>
              <a:t>&lt;/body&gt;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84244" y="5155723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 To retrieve the value of an attribute on the element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 returns the value associated with that attribute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if an attribute name doesn't exist, it returns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null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5896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467600" cy="796908"/>
          </a:xfrm>
        </p:spPr>
        <p:txBody>
          <a:bodyPr/>
          <a:lstStyle/>
          <a:p>
            <a:r>
              <a:rPr lang="en-US" dirty="0" err="1"/>
              <a:t>setAttribute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8435" y="2322428"/>
            <a:ext cx="7467600" cy="285752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2500" lnSpcReduction="20000"/>
          </a:bodyPr>
          <a:lstStyle/>
          <a:p>
            <a:pPr fontAlgn="base">
              <a:buNone/>
            </a:pPr>
            <a:r>
              <a:rPr lang="en-US" dirty="0"/>
              <a:t>&lt;body&gt;</a:t>
            </a:r>
          </a:p>
          <a:p>
            <a:pPr fontAlgn="base">
              <a:buNone/>
            </a:pPr>
            <a:r>
              <a:rPr lang="en-US" dirty="0"/>
              <a:t>    &lt;h1 id="</a:t>
            </a:r>
            <a:r>
              <a:rPr lang="en-US" dirty="0" err="1"/>
              <a:t>theTitle</a:t>
            </a:r>
            <a:r>
              <a:rPr lang="en-US" dirty="0"/>
              <a:t>" class="highlight summer"&gt;What's happening?&lt;/h1&gt;</a:t>
            </a:r>
          </a:p>
          <a:p>
            <a:pPr fontAlgn="base">
              <a:buNone/>
            </a:pPr>
            <a:r>
              <a:rPr lang="en-US" dirty="0"/>
              <a:t> </a:t>
            </a:r>
          </a:p>
          <a:p>
            <a:pPr fontAlgn="base">
              <a:buNone/>
            </a:pPr>
            <a:r>
              <a:rPr lang="en-US" dirty="0"/>
              <a:t>    &lt;script&gt;</a:t>
            </a:r>
          </a:p>
          <a:p>
            <a:pPr fontAlgn="base">
              <a:buNone/>
            </a:pPr>
            <a:r>
              <a:rPr lang="en-US" dirty="0"/>
              <a:t>        </a:t>
            </a:r>
            <a:r>
              <a:rPr lang="en-US" dirty="0" err="1"/>
              <a:t>var</a:t>
            </a:r>
            <a:r>
              <a:rPr lang="en-US" dirty="0"/>
              <a:t> a=</a:t>
            </a:r>
            <a:r>
              <a:rPr lang="en-US" dirty="0" err="1"/>
              <a:t>document.getElementById</a:t>
            </a:r>
            <a:r>
              <a:rPr lang="en-US" dirty="0"/>
              <a:t>( “</a:t>
            </a:r>
            <a:r>
              <a:rPr lang="en-US" dirty="0" err="1"/>
              <a:t>theTitle</a:t>
            </a:r>
            <a:r>
              <a:rPr lang="en-US" dirty="0"/>
              <a:t>”)</a:t>
            </a:r>
          </a:p>
          <a:p>
            <a:pPr fontAlgn="base">
              <a:buNone/>
            </a:pPr>
            <a:r>
              <a:rPr lang="en-US" dirty="0"/>
              <a:t>         </a:t>
            </a:r>
            <a:r>
              <a:rPr lang="en-US" dirty="0" err="1"/>
              <a:t>a.setAttibute</a:t>
            </a:r>
            <a:r>
              <a:rPr lang="en-US" dirty="0"/>
              <a:t>(“class” ,”</a:t>
            </a:r>
            <a:r>
              <a:rPr lang="en-US" dirty="0" err="1"/>
              <a:t>foo</a:t>
            </a:r>
            <a:r>
              <a:rPr lang="en-US" dirty="0"/>
              <a:t>”)</a:t>
            </a:r>
          </a:p>
          <a:p>
            <a:pPr fontAlgn="base">
              <a:buNone/>
            </a:pPr>
            <a:r>
              <a:rPr lang="en-US" dirty="0"/>
              <a:t>    &lt;/script&gt;</a:t>
            </a:r>
          </a:p>
          <a:p>
            <a:pPr fontAlgn="base">
              <a:buNone/>
            </a:pPr>
            <a:r>
              <a:rPr lang="en-US" dirty="0"/>
              <a:t>&lt;/body&gt;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37252" y="5903893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 To set the value of an attribute of the element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9154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467600" cy="796908"/>
          </a:xfrm>
        </p:spPr>
        <p:txBody>
          <a:bodyPr/>
          <a:lstStyle/>
          <a:p>
            <a:r>
              <a:rPr lang="en-US" dirty="0" err="1"/>
              <a:t>className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044132"/>
            <a:ext cx="7467600" cy="285752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70000" lnSpcReduction="20000"/>
          </a:bodyPr>
          <a:lstStyle/>
          <a:p>
            <a:pPr fontAlgn="base">
              <a:buNone/>
            </a:pPr>
            <a:r>
              <a:rPr lang="en-US" b="1" dirty="0"/>
              <a:t>&lt;body&gt;</a:t>
            </a:r>
          </a:p>
          <a:p>
            <a:pPr fontAlgn="base">
              <a:buNone/>
            </a:pPr>
            <a:r>
              <a:rPr lang="en-US" b="1" dirty="0"/>
              <a:t>    &lt;h1 id="</a:t>
            </a:r>
            <a:r>
              <a:rPr lang="en-US" b="1" dirty="0" err="1"/>
              <a:t>theTitle</a:t>
            </a:r>
            <a:r>
              <a:rPr lang="en-US" b="1" dirty="0"/>
              <a:t>" class="highlight summer"&gt;What's happening?&lt;/h1&gt;</a:t>
            </a:r>
          </a:p>
          <a:p>
            <a:pPr fontAlgn="base">
              <a:buNone/>
            </a:pPr>
            <a:r>
              <a:rPr lang="en-US" b="1" dirty="0"/>
              <a:t> </a:t>
            </a:r>
          </a:p>
          <a:p>
            <a:pPr fontAlgn="base">
              <a:buNone/>
            </a:pPr>
            <a:r>
              <a:rPr lang="en-US" b="1" dirty="0"/>
              <a:t>    &lt;script&gt;</a:t>
            </a:r>
          </a:p>
          <a:p>
            <a:pPr fontAlgn="base">
              <a:buNone/>
            </a:pPr>
            <a:r>
              <a:rPr lang="en-US" b="1" dirty="0"/>
              <a:t>        </a:t>
            </a:r>
            <a:r>
              <a:rPr lang="en-US" b="1" dirty="0" err="1"/>
              <a:t>var</a:t>
            </a:r>
            <a:r>
              <a:rPr lang="en-US" b="1" dirty="0"/>
              <a:t> title = </a:t>
            </a:r>
            <a:r>
              <a:rPr lang="en-US" b="1" dirty="0" err="1"/>
              <a:t>document.querySelector</a:t>
            </a:r>
            <a:r>
              <a:rPr lang="en-US" b="1" dirty="0"/>
              <a:t>("h1");</a:t>
            </a:r>
          </a:p>
          <a:p>
            <a:pPr fontAlgn="base">
              <a:buNone/>
            </a:pPr>
            <a:r>
              <a:rPr lang="en-US" b="1" dirty="0"/>
              <a:t>        alert(title.id);</a:t>
            </a:r>
          </a:p>
          <a:p>
            <a:pPr fontAlgn="base">
              <a:buNone/>
            </a:pPr>
            <a:r>
              <a:rPr lang="en-US" b="1" dirty="0"/>
              <a:t> </a:t>
            </a:r>
          </a:p>
          <a:p>
            <a:pPr fontAlgn="base">
              <a:buNone/>
            </a:pPr>
            <a:r>
              <a:rPr lang="en-US" b="1" dirty="0"/>
              <a:t>        </a:t>
            </a:r>
            <a:r>
              <a:rPr lang="en-US" b="1" dirty="0" err="1"/>
              <a:t>title.className</a:t>
            </a:r>
            <a:r>
              <a:rPr lang="en-US" b="1" dirty="0"/>
              <a:t> = "bar </a:t>
            </a:r>
            <a:r>
              <a:rPr lang="en-US" b="1" dirty="0" err="1"/>
              <a:t>foo</a:t>
            </a:r>
            <a:r>
              <a:rPr lang="en-US" b="1" dirty="0"/>
              <a:t>";</a:t>
            </a:r>
          </a:p>
          <a:p>
            <a:pPr fontAlgn="base">
              <a:buNone/>
            </a:pPr>
            <a:r>
              <a:rPr lang="en-US" b="1" dirty="0"/>
              <a:t>    &lt;/script&gt;</a:t>
            </a:r>
          </a:p>
          <a:p>
            <a:pPr fontAlgn="base">
              <a:buNone/>
            </a:pPr>
            <a:r>
              <a:rPr lang="en-US" b="1" dirty="0"/>
              <a:t>&lt;/body&gt;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3513" y="527499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 To retrieve the class of any element</a:t>
            </a:r>
          </a:p>
        </p:txBody>
      </p:sp>
    </p:spTree>
    <p:extLst>
      <p:ext uri="{BB962C8B-B14F-4D97-AF65-F5344CB8AC3E}">
        <p14:creationId xmlns:p14="http://schemas.microsoft.com/office/powerpoint/2010/main" val="25241247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467600" cy="796908"/>
          </a:xfrm>
        </p:spPr>
        <p:txBody>
          <a:bodyPr/>
          <a:lstStyle/>
          <a:p>
            <a:r>
              <a:rPr lang="en-US" dirty="0"/>
              <a:t>Setting 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030879"/>
            <a:ext cx="8358214" cy="285752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myElement</a:t>
            </a:r>
            <a:r>
              <a:rPr lang="en-US" dirty="0"/>
              <a:t> = </a:t>
            </a:r>
            <a:r>
              <a:rPr lang="en-US" dirty="0" err="1"/>
              <a:t>document.querySelector</a:t>
            </a:r>
            <a:r>
              <a:rPr lang="en-US" dirty="0"/>
              <a:t>("#superman");</a:t>
            </a:r>
          </a:p>
          <a:p>
            <a:pPr fontAlgn="base">
              <a:buNone/>
            </a:pPr>
            <a:r>
              <a:rPr lang="en-US" dirty="0" err="1"/>
              <a:t>myElement.style.backgroundColor</a:t>
            </a:r>
            <a:r>
              <a:rPr lang="en-US" dirty="0"/>
              <a:t> ="#D93600";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5042118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Every HTML element that you access via JavaScript has a style object.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This object allows you to specify a CSS property and set its value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98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 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486534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 the DOM</a:t>
            </a:r>
          </a:p>
        </p:txBody>
      </p:sp>
      <p:pic>
        <p:nvPicPr>
          <p:cNvPr id="5122" name="Picture 2" descr="parents, siblings, and children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24100" y="1875084"/>
            <a:ext cx="6286544" cy="48828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657401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The Family!!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4000" dirty="0" err="1"/>
              <a:t>firstChild</a:t>
            </a:r>
            <a:endParaRPr lang="en-US" sz="4000" dirty="0"/>
          </a:p>
          <a:p>
            <a:r>
              <a:rPr lang="en-US" sz="4000" dirty="0" err="1"/>
              <a:t>lastChild</a:t>
            </a:r>
            <a:endParaRPr lang="en-US" sz="4000" dirty="0"/>
          </a:p>
          <a:p>
            <a:r>
              <a:rPr lang="en-US" sz="4000" dirty="0" err="1"/>
              <a:t>parentNode</a:t>
            </a:r>
            <a:r>
              <a:rPr lang="en-US" sz="4000" dirty="0"/>
              <a:t> </a:t>
            </a:r>
          </a:p>
          <a:p>
            <a:r>
              <a:rPr lang="en-US" sz="4000" dirty="0"/>
              <a:t>children</a:t>
            </a:r>
          </a:p>
          <a:p>
            <a:r>
              <a:rPr lang="en-US" sz="4000" dirty="0" err="1"/>
              <a:t>previousSibling</a:t>
            </a:r>
            <a:endParaRPr lang="en-US" sz="4000" dirty="0"/>
          </a:p>
          <a:p>
            <a:r>
              <a:rPr lang="en-US" sz="4000" dirty="0"/>
              <a:t> </a:t>
            </a:r>
            <a:r>
              <a:rPr lang="en-US" sz="4000" dirty="0" err="1"/>
              <a:t>nextSibling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744706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stuff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72806" y="1285861"/>
            <a:ext cx="7180781" cy="53765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261857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the childre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4654" y="1865019"/>
            <a:ext cx="5977382" cy="48991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344532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Checking If A Child Exists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81200" y="1831119"/>
            <a:ext cx="7467600" cy="248285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bodyElement</a:t>
            </a:r>
            <a:r>
              <a:rPr lang="en-US" dirty="0"/>
              <a:t> = </a:t>
            </a:r>
            <a:r>
              <a:rPr lang="en-US" dirty="0" err="1"/>
              <a:t>document.body</a:t>
            </a:r>
            <a:r>
              <a:rPr lang="en-US" dirty="0"/>
              <a:t>;</a:t>
            </a:r>
          </a:p>
          <a:p>
            <a:pPr fontAlgn="base">
              <a:buNone/>
            </a:pPr>
            <a:r>
              <a:rPr lang="en-US" dirty="0"/>
              <a:t>         </a:t>
            </a:r>
          </a:p>
          <a:p>
            <a:pPr fontAlgn="base">
              <a:buNone/>
            </a:pPr>
            <a:r>
              <a:rPr lang="en-US" dirty="0"/>
              <a:t>if (</a:t>
            </a:r>
            <a:r>
              <a:rPr lang="en-US" dirty="0" err="1"/>
              <a:t>bodyElement.firstChild</a:t>
            </a:r>
            <a:r>
              <a:rPr lang="en-US" dirty="0"/>
              <a:t>) {</a:t>
            </a:r>
          </a:p>
          <a:p>
            <a:pPr fontAlgn="base">
              <a:buNone/>
            </a:pPr>
            <a:r>
              <a:rPr lang="en-US" dirty="0"/>
              <a:t>    // do something interesting</a:t>
            </a:r>
          </a:p>
          <a:p>
            <a:pPr fontAlgn="base">
              <a:buNone/>
            </a:pPr>
            <a:r>
              <a:rPr lang="en-US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95472" y="4429132"/>
            <a:ext cx="85725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If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statement will return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null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if there are no children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Can also be used with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bodyElement.lastChild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bodyElement.children.length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01708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Accessing</a:t>
            </a:r>
            <a:r>
              <a:rPr lang="en-US" b="1" dirty="0"/>
              <a:t> </a:t>
            </a:r>
            <a:r>
              <a:rPr lang="en-US" dirty="0"/>
              <a:t>All</a:t>
            </a:r>
            <a:r>
              <a:rPr lang="en-US" b="1" dirty="0"/>
              <a:t> </a:t>
            </a:r>
            <a:r>
              <a:rPr lang="en-US" dirty="0"/>
              <a:t>the</a:t>
            </a:r>
            <a:r>
              <a:rPr lang="en-US" b="1" dirty="0"/>
              <a:t> </a:t>
            </a:r>
            <a:r>
              <a:rPr lang="en-US" dirty="0"/>
              <a:t>Child</a:t>
            </a:r>
            <a:r>
              <a:rPr lang="en-US" b="1" dirty="0"/>
              <a:t> </a:t>
            </a:r>
            <a:r>
              <a:rPr lang="en-US" dirty="0"/>
              <a:t>Elements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94453" y="2388069"/>
            <a:ext cx="7467600" cy="2714644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bodyElement</a:t>
            </a:r>
            <a:r>
              <a:rPr lang="en-US" dirty="0"/>
              <a:t> = </a:t>
            </a:r>
            <a:r>
              <a:rPr lang="en-US" dirty="0" err="1"/>
              <a:t>document.body</a:t>
            </a:r>
            <a:r>
              <a:rPr lang="en-US" dirty="0"/>
              <a:t>;</a:t>
            </a:r>
          </a:p>
          <a:p>
            <a:pPr fontAlgn="base">
              <a:buNone/>
            </a:pPr>
            <a:r>
              <a:rPr lang="en-US" dirty="0"/>
              <a:t>for 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bodyElement.children.length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fontAlgn="base">
              <a:buNone/>
            </a:pPr>
            <a:r>
              <a:rPr lang="en-US" dirty="0"/>
              <a:t>    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childElement</a:t>
            </a:r>
            <a:r>
              <a:rPr lang="en-US" dirty="0"/>
              <a:t> = </a:t>
            </a:r>
            <a:r>
              <a:rPr lang="en-US" dirty="0" err="1"/>
              <a:t>bodyElement.children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fontAlgn="base">
              <a:buNone/>
            </a:pPr>
            <a:r>
              <a:rPr lang="en-US" dirty="0"/>
              <a:t>    alert(</a:t>
            </a:r>
            <a:r>
              <a:rPr lang="en-US" dirty="0" err="1"/>
              <a:t>childElement.tagName</a:t>
            </a:r>
            <a:r>
              <a:rPr lang="en-US" dirty="0"/>
              <a:t>);</a:t>
            </a:r>
          </a:p>
          <a:p>
            <a:pPr fontAlgn="base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55462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7704" y="2315820"/>
            <a:ext cx="7467600" cy="828667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>
              <a:buNone/>
            </a:pPr>
            <a:r>
              <a:rPr lang="en-US" dirty="0" err="1"/>
              <a:t>document.createElement</a:t>
            </a:r>
            <a:r>
              <a:rPr lang="en-US" dirty="0"/>
              <a:t>("p");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452662" y="3429000"/>
            <a:ext cx="7467600" cy="1900238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65359"/>
              </a:buClr>
              <a:buSzPct val="80000"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To create a new element on a page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65359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Call the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createElement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method through the document object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65359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Pass the tag name of the object to be created</a:t>
            </a:r>
          </a:p>
        </p:txBody>
      </p:sp>
    </p:spTree>
    <p:extLst>
      <p:ext uri="{BB962C8B-B14F-4D97-AF65-F5344CB8AC3E}">
        <p14:creationId xmlns:p14="http://schemas.microsoft.com/office/powerpoint/2010/main" val="1287812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t's a float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36356" y="1800415"/>
            <a:ext cx="3944498" cy="235745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881158" y="3929066"/>
            <a:ext cx="878684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To add it to the DOM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Find an element that will act as the parent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Use 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appendChild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 and add the newly created element to the parent element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59857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2052" y="2132958"/>
            <a:ext cx="8643966" cy="3786214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US" dirty="0"/>
              <a:t>&lt;body&gt;</a:t>
            </a:r>
          </a:p>
          <a:p>
            <a:pPr fontAlgn="base">
              <a:buNone/>
            </a:pPr>
            <a:r>
              <a:rPr lang="en-US" dirty="0"/>
              <a:t>    &lt;h1 id="</a:t>
            </a:r>
            <a:r>
              <a:rPr lang="en-US" dirty="0" err="1"/>
              <a:t>theTitle</a:t>
            </a:r>
            <a:r>
              <a:rPr lang="en-US" dirty="0"/>
              <a:t>" class="highlight summer"&gt;What's happening?&lt;/h1&gt;</a:t>
            </a:r>
          </a:p>
          <a:p>
            <a:pPr fontAlgn="base">
              <a:buNone/>
            </a:pPr>
            <a:r>
              <a:rPr lang="en-US" dirty="0"/>
              <a:t> </a:t>
            </a:r>
          </a:p>
          <a:p>
            <a:pPr fontAlgn="base">
              <a:buNone/>
            </a:pPr>
            <a:r>
              <a:rPr lang="en-US" dirty="0"/>
              <a:t>    &lt;script&gt;</a:t>
            </a:r>
          </a:p>
          <a:p>
            <a:pPr fontAlgn="base">
              <a:buNone/>
            </a:pPr>
            <a:r>
              <a:rPr lang="en-US" dirty="0"/>
              <a:t>        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newElement</a:t>
            </a:r>
            <a:r>
              <a:rPr lang="en-US" dirty="0"/>
              <a:t> = </a:t>
            </a:r>
            <a:r>
              <a:rPr lang="en-US" dirty="0" err="1"/>
              <a:t>document.createElement</a:t>
            </a:r>
            <a:r>
              <a:rPr lang="en-US" dirty="0"/>
              <a:t>("p");</a:t>
            </a:r>
          </a:p>
          <a:p>
            <a:pPr fontAlgn="base">
              <a:buNone/>
            </a:pPr>
            <a:r>
              <a:rPr lang="en-US" dirty="0"/>
              <a:t>        </a:t>
            </a:r>
            <a:r>
              <a:rPr lang="en-US" dirty="0" err="1"/>
              <a:t>newElement.textContent</a:t>
            </a:r>
            <a:r>
              <a:rPr lang="en-US" dirty="0"/>
              <a:t> = "I exist entirely in your imagination.";</a:t>
            </a:r>
          </a:p>
          <a:p>
            <a:pPr fontAlgn="base">
              <a:buNone/>
            </a:pPr>
            <a:r>
              <a:rPr lang="en-US" dirty="0"/>
              <a:t>        </a:t>
            </a:r>
            <a:r>
              <a:rPr lang="en-US" dirty="0" err="1"/>
              <a:t>document.body.appendChild</a:t>
            </a:r>
            <a:r>
              <a:rPr lang="en-US" dirty="0"/>
              <a:t>(</a:t>
            </a:r>
            <a:r>
              <a:rPr lang="en-US" dirty="0" err="1"/>
              <a:t>newElement</a:t>
            </a:r>
            <a:r>
              <a:rPr lang="en-US" dirty="0"/>
              <a:t>);</a:t>
            </a:r>
          </a:p>
          <a:p>
            <a:pPr fontAlgn="base">
              <a:buNone/>
            </a:pPr>
            <a:r>
              <a:rPr lang="en-US" dirty="0"/>
              <a:t>    &lt;/script&gt;</a:t>
            </a:r>
          </a:p>
          <a:p>
            <a:pPr fontAlgn="base">
              <a:buNone/>
            </a:pPr>
            <a:r>
              <a:rPr lang="en-US" dirty="0"/>
              <a:t>&lt;/body&gt;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3640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01675"/>
            <a:ext cx="11029950" cy="1014413"/>
          </a:xfrm>
        </p:spPr>
        <p:txBody>
          <a:bodyPr>
            <a:normAutofit/>
          </a:bodyPr>
          <a:lstStyle/>
          <a:p>
            <a:r>
              <a:rPr lang="en-US" dirty="0"/>
              <a:t>The DOM after appending</a:t>
            </a:r>
          </a:p>
        </p:txBody>
      </p:sp>
      <p:pic>
        <p:nvPicPr>
          <p:cNvPr id="4" name="Picture 2" descr="the p element has now been added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78157" y="1208881"/>
            <a:ext cx="6348413" cy="49260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78219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5400" dirty="0"/>
              <a:t>             INTRODUCTION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4632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96368"/>
            <a:ext cx="7467600" cy="857232"/>
          </a:xfrm>
        </p:spPr>
        <p:txBody>
          <a:bodyPr>
            <a:normAutofit/>
          </a:bodyPr>
          <a:lstStyle/>
          <a:p>
            <a:r>
              <a:rPr lang="en-US" dirty="0" err="1"/>
              <a:t>insertBefore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3965" y="1896697"/>
            <a:ext cx="8965096" cy="3760974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fontAlgn="base">
              <a:buNone/>
            </a:pPr>
            <a:endParaRPr lang="en-US" dirty="0"/>
          </a:p>
          <a:p>
            <a:pPr fontAlgn="base">
              <a:buNone/>
            </a:pPr>
            <a:r>
              <a:rPr lang="en-US" dirty="0"/>
              <a:t>&lt;</a:t>
            </a:r>
            <a:r>
              <a:rPr lang="en-US" sz="2000" dirty="0"/>
              <a:t>body&gt;</a:t>
            </a:r>
          </a:p>
          <a:p>
            <a:pPr fontAlgn="base">
              <a:buNone/>
            </a:pPr>
            <a:r>
              <a:rPr lang="en-US" sz="2000" dirty="0"/>
              <a:t>&lt;h1 id="</a:t>
            </a:r>
            <a:r>
              <a:rPr lang="en-US" sz="2000" dirty="0" err="1"/>
              <a:t>theTitle</a:t>
            </a:r>
            <a:r>
              <a:rPr lang="en-US" sz="2000" dirty="0"/>
              <a:t>" class="highlight summer"&gt;What's happening?&lt;/h1&gt;</a:t>
            </a:r>
          </a:p>
          <a:p>
            <a:pPr fontAlgn="base">
              <a:buNone/>
            </a:pPr>
            <a:r>
              <a:rPr lang="en-US" sz="2000" dirty="0"/>
              <a:t>    &lt;script&gt;</a:t>
            </a:r>
          </a:p>
          <a:p>
            <a:pPr fontAlgn="base">
              <a:buNone/>
            </a:pPr>
            <a:r>
              <a:rPr lang="en-US" sz="2000" dirty="0"/>
              <a:t>        </a:t>
            </a: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newElement</a:t>
            </a:r>
            <a:r>
              <a:rPr lang="en-US" sz="2000" dirty="0"/>
              <a:t> = </a:t>
            </a:r>
            <a:r>
              <a:rPr lang="en-US" sz="2000" dirty="0" err="1"/>
              <a:t>document.createElement</a:t>
            </a:r>
            <a:r>
              <a:rPr lang="en-US" sz="2000" dirty="0"/>
              <a:t>("p");</a:t>
            </a:r>
          </a:p>
          <a:p>
            <a:pPr fontAlgn="base">
              <a:buNone/>
            </a:pPr>
            <a:r>
              <a:rPr lang="en-US" sz="2000" dirty="0"/>
              <a:t>        </a:t>
            </a:r>
            <a:r>
              <a:rPr lang="en-US" sz="2000" dirty="0" err="1"/>
              <a:t>newElement.textContent</a:t>
            </a:r>
            <a:r>
              <a:rPr lang="en-US" sz="2000" dirty="0"/>
              <a:t> = "I exist entirely in your imagination.";</a:t>
            </a:r>
          </a:p>
          <a:p>
            <a:pPr fontAlgn="base">
              <a:buNone/>
            </a:pPr>
            <a:r>
              <a:rPr lang="en-US" sz="2000" dirty="0"/>
              <a:t>        </a:t>
            </a: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scriptElement</a:t>
            </a:r>
            <a:r>
              <a:rPr lang="en-US" sz="2000" dirty="0"/>
              <a:t> = </a:t>
            </a:r>
            <a:r>
              <a:rPr lang="en-US" sz="2000" dirty="0" err="1"/>
              <a:t>document.querySelector</a:t>
            </a:r>
            <a:r>
              <a:rPr lang="en-US" sz="2000" dirty="0"/>
              <a:t>("script");</a:t>
            </a:r>
          </a:p>
          <a:p>
            <a:pPr fontAlgn="base">
              <a:buNone/>
            </a:pPr>
            <a:r>
              <a:rPr lang="en-US" sz="2000" dirty="0"/>
              <a:t>        </a:t>
            </a:r>
            <a:r>
              <a:rPr lang="en-US" sz="2000" dirty="0" err="1"/>
              <a:t>document.body.insertBefore</a:t>
            </a:r>
            <a:r>
              <a:rPr lang="en-US" sz="2000" dirty="0"/>
              <a:t>(</a:t>
            </a:r>
            <a:r>
              <a:rPr lang="en-US" sz="2000" dirty="0" err="1"/>
              <a:t>newElement</a:t>
            </a:r>
            <a:r>
              <a:rPr lang="en-US" sz="2000" dirty="0"/>
              <a:t>, </a:t>
            </a:r>
            <a:r>
              <a:rPr lang="en-US" sz="2000" dirty="0" err="1"/>
              <a:t>scriptElement</a:t>
            </a:r>
            <a:r>
              <a:rPr lang="en-US" sz="2000" dirty="0"/>
              <a:t>);</a:t>
            </a:r>
          </a:p>
          <a:p>
            <a:pPr fontAlgn="base">
              <a:buNone/>
            </a:pPr>
            <a:r>
              <a:rPr lang="en-US" sz="2000" dirty="0"/>
              <a:t>    &lt;/script&gt;</a:t>
            </a:r>
          </a:p>
          <a:p>
            <a:pPr fontAlgn="base">
              <a:buNone/>
            </a:pPr>
            <a:r>
              <a:rPr lang="en-US" sz="2000" dirty="0"/>
              <a:t>&lt;/body&gt;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9930" y="5657671"/>
            <a:ext cx="10469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The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insertBefore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 function takes two arguments. 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The first argument is the element you want to insert. 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The second argument is a reference to the sibling you want to precede.</a:t>
            </a:r>
          </a:p>
        </p:txBody>
      </p:sp>
    </p:spTree>
    <p:extLst>
      <p:ext uri="{BB962C8B-B14F-4D97-AF65-F5344CB8AC3E}">
        <p14:creationId xmlns:p14="http://schemas.microsoft.com/office/powerpoint/2010/main" val="17950417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 descr="DOM element inserted before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64905" y="1036637"/>
            <a:ext cx="7135813" cy="58213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952297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617" y="2077279"/>
            <a:ext cx="8186766" cy="4525963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62500" lnSpcReduction="20000"/>
          </a:bodyPr>
          <a:lstStyle/>
          <a:p>
            <a:pPr fontAlgn="base">
              <a:buNone/>
            </a:pPr>
            <a:r>
              <a:rPr lang="en-US" sz="3600" dirty="0"/>
              <a:t>&lt;body&gt;</a:t>
            </a:r>
          </a:p>
          <a:p>
            <a:pPr fontAlgn="base">
              <a:buNone/>
            </a:pPr>
            <a:r>
              <a:rPr lang="en-US" sz="3600" dirty="0"/>
              <a:t>    &lt;h1 id="</a:t>
            </a:r>
            <a:r>
              <a:rPr lang="en-US" sz="3600" dirty="0" err="1"/>
              <a:t>theTitle</a:t>
            </a:r>
            <a:r>
              <a:rPr lang="en-US" sz="3600" dirty="0"/>
              <a:t>" class="highlight summer"&gt;What's happening?&lt;/h1&gt;</a:t>
            </a:r>
          </a:p>
          <a:p>
            <a:pPr fontAlgn="base">
              <a:buNone/>
            </a:pPr>
            <a:r>
              <a:rPr lang="en-US" sz="3600" dirty="0"/>
              <a:t>    &lt;script&gt;</a:t>
            </a:r>
          </a:p>
          <a:p>
            <a:pPr fontAlgn="base">
              <a:buNone/>
            </a:pPr>
            <a:r>
              <a:rPr lang="en-US" sz="3600" dirty="0"/>
              <a:t>        </a:t>
            </a:r>
            <a:r>
              <a:rPr lang="en-US" sz="3600" dirty="0" err="1"/>
              <a:t>var</a:t>
            </a:r>
            <a:r>
              <a:rPr lang="en-US" sz="3600" dirty="0"/>
              <a:t> </a:t>
            </a:r>
            <a:r>
              <a:rPr lang="en-US" sz="3600" dirty="0" err="1"/>
              <a:t>newElement</a:t>
            </a:r>
            <a:r>
              <a:rPr lang="en-US" sz="3600" dirty="0"/>
              <a:t> = </a:t>
            </a:r>
            <a:r>
              <a:rPr lang="en-US" sz="3600" dirty="0" err="1"/>
              <a:t>document.createElement</a:t>
            </a:r>
            <a:r>
              <a:rPr lang="en-US" sz="3600" dirty="0"/>
              <a:t>("p");</a:t>
            </a:r>
          </a:p>
          <a:p>
            <a:pPr fontAlgn="base">
              <a:buNone/>
            </a:pPr>
            <a:r>
              <a:rPr lang="en-US" sz="3600" dirty="0"/>
              <a:t>        </a:t>
            </a:r>
            <a:r>
              <a:rPr lang="en-US" sz="3600" dirty="0" err="1"/>
              <a:t>newElement.textContent</a:t>
            </a:r>
            <a:r>
              <a:rPr lang="en-US" sz="3600" dirty="0"/>
              <a:t> = "I exist entirely in your imagination.";</a:t>
            </a:r>
          </a:p>
          <a:p>
            <a:pPr fontAlgn="base">
              <a:buNone/>
            </a:pPr>
            <a:r>
              <a:rPr lang="en-US" sz="3600" dirty="0"/>
              <a:t>        </a:t>
            </a:r>
            <a:r>
              <a:rPr lang="en-US" sz="3600" dirty="0" err="1"/>
              <a:t>document.body.appendChild</a:t>
            </a:r>
            <a:r>
              <a:rPr lang="en-US" sz="3600" dirty="0"/>
              <a:t>(</a:t>
            </a:r>
            <a:r>
              <a:rPr lang="en-US" sz="3600" dirty="0" err="1"/>
              <a:t>newElement</a:t>
            </a:r>
            <a:r>
              <a:rPr lang="en-US" sz="3600" dirty="0"/>
              <a:t>);</a:t>
            </a:r>
          </a:p>
          <a:p>
            <a:pPr fontAlgn="base">
              <a:buNone/>
            </a:pPr>
            <a:r>
              <a:rPr lang="en-US" sz="3600" dirty="0"/>
              <a:t>        </a:t>
            </a:r>
            <a:r>
              <a:rPr lang="en-US" sz="3600" dirty="0" err="1"/>
              <a:t>document.body.removeChild</a:t>
            </a:r>
            <a:r>
              <a:rPr lang="en-US" sz="3600" dirty="0"/>
              <a:t>(</a:t>
            </a:r>
            <a:r>
              <a:rPr lang="en-US" sz="3600" dirty="0" err="1"/>
              <a:t>newElement</a:t>
            </a:r>
            <a:r>
              <a:rPr lang="en-US" sz="3600" dirty="0"/>
              <a:t>);</a:t>
            </a:r>
          </a:p>
          <a:p>
            <a:pPr fontAlgn="base">
              <a:buNone/>
            </a:pPr>
            <a:r>
              <a:rPr lang="en-US" sz="3600" dirty="0"/>
              <a:t>    &lt;/script&gt;</a:t>
            </a:r>
          </a:p>
          <a:p>
            <a:pPr fontAlgn="base">
              <a:buNone/>
            </a:pPr>
            <a:r>
              <a:rPr lang="en-US" sz="3600" dirty="0"/>
              <a:t>&lt;/body&gt;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212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043890" cy="1143000"/>
          </a:xfrm>
        </p:spPr>
        <p:txBody>
          <a:bodyPr/>
          <a:lstStyle/>
          <a:p>
            <a:pPr algn="ctr"/>
            <a:r>
              <a:rPr lang="en-US" dirty="0"/>
              <a:t>HTML,CSS &amp; JavaScript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200" y="1600201"/>
            <a:ext cx="8115328" cy="4525963"/>
          </a:xfrm>
        </p:spPr>
        <p:txBody>
          <a:bodyPr>
            <a:normAutofit/>
          </a:bodyPr>
          <a:lstStyle/>
          <a:p>
            <a:r>
              <a:rPr lang="en-US" dirty="0">
                <a:latin typeface="Aharoni" pitchFamily="2" charset="-79"/>
                <a:cs typeface="Aharoni" pitchFamily="2" charset="-79"/>
              </a:rPr>
              <a:t>Your Browser =HTML + CSS + JavaScript</a:t>
            </a:r>
          </a:p>
          <a:p>
            <a:r>
              <a:rPr lang="en-US" b="1" dirty="0">
                <a:latin typeface="Aharoni" pitchFamily="2" charset="-79"/>
                <a:cs typeface="Aharoni" pitchFamily="2" charset="-79"/>
              </a:rPr>
              <a:t>HTML Defines the Structure</a:t>
            </a:r>
          </a:p>
          <a:p>
            <a:r>
              <a:rPr lang="en-US" dirty="0">
                <a:latin typeface="Aharoni" pitchFamily="2" charset="-79"/>
                <a:cs typeface="Aharoni" pitchFamily="2" charset="-79"/>
              </a:rPr>
              <a:t>CSS  defines aesthetic and layout appeal</a:t>
            </a:r>
          </a:p>
          <a:p>
            <a:r>
              <a:rPr lang="en-US" b="1" dirty="0">
                <a:latin typeface="Aharoni" pitchFamily="2" charset="-79"/>
                <a:cs typeface="Aharoni" pitchFamily="2" charset="-79"/>
              </a:rPr>
              <a:t>JavaScript provides interactivity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69462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idhu\Desktop\files_html_document_2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595670" y="2186390"/>
            <a:ext cx="4357718" cy="4076181"/>
          </a:xfrm>
          <a:prstGeom prst="rect">
            <a:avLst/>
          </a:prstGeom>
          <a:noFill/>
        </p:spPr>
      </p:pic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043890" cy="1143000"/>
          </a:xfrm>
        </p:spPr>
        <p:txBody>
          <a:bodyPr/>
          <a:lstStyle/>
          <a:p>
            <a:pPr algn="ctr"/>
            <a:r>
              <a:rPr lang="en-US" dirty="0"/>
              <a:t>What is interactive</a:t>
            </a:r>
          </a:p>
        </p:txBody>
      </p:sp>
    </p:spTree>
    <p:extLst>
      <p:ext uri="{BB962C8B-B14F-4D97-AF65-F5344CB8AC3E}">
        <p14:creationId xmlns:p14="http://schemas.microsoft.com/office/powerpoint/2010/main" val="3223350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897" y="2380614"/>
            <a:ext cx="8072494" cy="5072098"/>
          </a:xfrm>
        </p:spPr>
        <p:txBody>
          <a:bodyPr>
            <a:normAutofit/>
          </a:bodyPr>
          <a:lstStyle/>
          <a:p>
            <a:r>
              <a:rPr lang="en-US" b="1" dirty="0"/>
              <a:t>Document Object Model</a:t>
            </a:r>
          </a:p>
          <a:p>
            <a:r>
              <a:rPr lang="en-US" dirty="0"/>
              <a:t>a hierarchical structure that your browser uses to make sense of everything on a webpage</a:t>
            </a:r>
          </a:p>
          <a:p>
            <a:r>
              <a:rPr lang="en-US" b="1" dirty="0"/>
              <a:t>DOM is made up of nodes</a:t>
            </a:r>
          </a:p>
          <a:p>
            <a:r>
              <a:rPr lang="en-US" b="1" dirty="0"/>
              <a:t>Nodes consist of</a:t>
            </a:r>
          </a:p>
          <a:p>
            <a:pPr lvl="1"/>
            <a:r>
              <a:rPr lang="en-US" dirty="0"/>
              <a:t>elements </a:t>
            </a:r>
          </a:p>
          <a:p>
            <a:pPr lvl="1"/>
            <a:r>
              <a:rPr lang="en-US" dirty="0"/>
              <a:t>attributes,</a:t>
            </a:r>
          </a:p>
          <a:p>
            <a:pPr lvl="1"/>
            <a:r>
              <a:rPr lang="en-US" dirty="0"/>
              <a:t> text content, </a:t>
            </a:r>
          </a:p>
          <a:p>
            <a:pPr lvl="1"/>
            <a:r>
              <a:rPr lang="en-US" dirty="0"/>
              <a:t>comments, </a:t>
            </a:r>
          </a:p>
          <a:p>
            <a:pPr lvl="1"/>
            <a:r>
              <a:rPr lang="en-US" dirty="0"/>
              <a:t>document-related stuff, </a:t>
            </a:r>
          </a:p>
          <a:p>
            <a:r>
              <a:rPr lang="en-US" b="1" dirty="0"/>
              <a:t>Every HTML element</a:t>
            </a:r>
            <a:r>
              <a:rPr lang="en-US" dirty="0"/>
              <a:t> you want to access has a particular type associated with it, and all of these types extend from the Node base that make up all nodes: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470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b="1" dirty="0"/>
              <a:t>JavaScript &amp; 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043890" cy="4614882"/>
          </a:xfrm>
        </p:spPr>
        <p:txBody>
          <a:bodyPr>
            <a:normAutofit/>
          </a:bodyPr>
          <a:lstStyle/>
          <a:p>
            <a:r>
              <a:rPr lang="en-US" dirty="0"/>
              <a:t>Changes made to the DOM via JavaScript is reflected in what gets shown in the browser</a:t>
            </a:r>
          </a:p>
          <a:p>
            <a:r>
              <a:rPr lang="en-US" dirty="0"/>
              <a:t>Using JavaScript you can </a:t>
            </a:r>
          </a:p>
          <a:p>
            <a:pPr lvl="1"/>
            <a:r>
              <a:rPr lang="en-US" dirty="0"/>
              <a:t>dynamically add elements</a:t>
            </a:r>
          </a:p>
          <a:p>
            <a:pPr lvl="1"/>
            <a:r>
              <a:rPr lang="en-US" dirty="0"/>
              <a:t> remove them</a:t>
            </a:r>
          </a:p>
          <a:p>
            <a:pPr lvl="1"/>
            <a:r>
              <a:rPr lang="en-US" dirty="0"/>
              <a:t> move them around</a:t>
            </a:r>
          </a:p>
          <a:p>
            <a:pPr lvl="1"/>
            <a:r>
              <a:rPr lang="en-US" dirty="0"/>
              <a:t> modify attributes on them</a:t>
            </a:r>
          </a:p>
          <a:p>
            <a:pPr lvl="1"/>
            <a:r>
              <a:rPr lang="en-US" dirty="0"/>
              <a:t>set CSS styles</a:t>
            </a:r>
          </a:p>
          <a:p>
            <a:r>
              <a:rPr lang="en-US" dirty="0"/>
              <a:t>A fully functioning webpage can be made using only JavaScript</a:t>
            </a:r>
          </a:p>
        </p:txBody>
      </p:sp>
    </p:spTree>
    <p:extLst>
      <p:ext uri="{BB962C8B-B14F-4D97-AF65-F5344CB8AC3E}">
        <p14:creationId xmlns:p14="http://schemas.microsoft.com/office/powerpoint/2010/main" val="3096907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8434" name="Picture 2" descr="the node hierarch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6975" y="1935838"/>
            <a:ext cx="5829999" cy="49950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62181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670</Words>
  <Application>Microsoft Office PowerPoint</Application>
  <PresentationFormat>Widescreen</PresentationFormat>
  <Paragraphs>254</Paragraphs>
  <Slides>42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Aharoni</vt:lpstr>
      <vt:lpstr>Arial</vt:lpstr>
      <vt:lpstr>Calibri</vt:lpstr>
      <vt:lpstr>Calibri Light</vt:lpstr>
      <vt:lpstr>Consolas</vt:lpstr>
      <vt:lpstr>Gill Sans MT</vt:lpstr>
      <vt:lpstr>Wingdings 2</vt:lpstr>
      <vt:lpstr>Office Theme</vt:lpstr>
      <vt:lpstr>Dividend</vt:lpstr>
      <vt:lpstr>PowerPoint Presentation</vt:lpstr>
      <vt:lpstr>ACCESSING &amp; MODIFYING DOM</vt:lpstr>
      <vt:lpstr>REFERENCE MATERIAL</vt:lpstr>
      <vt:lpstr>PowerPoint Presentation</vt:lpstr>
      <vt:lpstr>HTML,CSS &amp; JavaScript</vt:lpstr>
      <vt:lpstr>What is interactive</vt:lpstr>
      <vt:lpstr>DOM</vt:lpstr>
      <vt:lpstr>JavaScript &amp; DOM</vt:lpstr>
      <vt:lpstr>PowerPoint Presentation</vt:lpstr>
      <vt:lpstr>The Window Object </vt:lpstr>
      <vt:lpstr>The Document Object </vt:lpstr>
      <vt:lpstr>The Document Object </vt:lpstr>
      <vt:lpstr>PowerPoint Presentation</vt:lpstr>
      <vt:lpstr>PowerPoint Presentation</vt:lpstr>
      <vt:lpstr>Querying the  DOM</vt:lpstr>
      <vt:lpstr>document.getElementById</vt:lpstr>
      <vt:lpstr>querySelector </vt:lpstr>
      <vt:lpstr>DEMO</vt:lpstr>
      <vt:lpstr>querySelectorAll </vt:lpstr>
      <vt:lpstr>querySelectorAll </vt:lpstr>
      <vt:lpstr>Caution!!</vt:lpstr>
      <vt:lpstr>Modifying the DOM</vt:lpstr>
      <vt:lpstr>A simple example!!!</vt:lpstr>
      <vt:lpstr>PowerPoint Presentation</vt:lpstr>
      <vt:lpstr>Modify the text</vt:lpstr>
      <vt:lpstr>getAttribute</vt:lpstr>
      <vt:lpstr>setAttribute</vt:lpstr>
      <vt:lpstr>className</vt:lpstr>
      <vt:lpstr>Setting  Styles</vt:lpstr>
      <vt:lpstr>Traversing  the DOM</vt:lpstr>
      <vt:lpstr>Meet The Family!!</vt:lpstr>
      <vt:lpstr>PowerPoint Presentation</vt:lpstr>
      <vt:lpstr>PowerPoint Presentation</vt:lpstr>
      <vt:lpstr>Checking If A Child Exists</vt:lpstr>
      <vt:lpstr>Accessing All the Child Elements</vt:lpstr>
      <vt:lpstr>Creating Elements</vt:lpstr>
      <vt:lpstr>PowerPoint Presentation</vt:lpstr>
      <vt:lpstr>PowerPoint Presentation</vt:lpstr>
      <vt:lpstr>The DOM after appending</vt:lpstr>
      <vt:lpstr>insertBefore</vt:lpstr>
      <vt:lpstr>PowerPoint Presentation</vt:lpstr>
      <vt:lpstr>Removing Elements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Vidhu Rojit</dc:creator>
  <cp:lastModifiedBy>Suganthi Subramanian</cp:lastModifiedBy>
  <cp:revision>4</cp:revision>
  <dcterms:created xsi:type="dcterms:W3CDTF">2019-07-09T00:35:41Z</dcterms:created>
  <dcterms:modified xsi:type="dcterms:W3CDTF">2019-09-19T03:54:58Z</dcterms:modified>
</cp:coreProperties>
</file>