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sldIdLst>
    <p:sldId id="256" r:id="rId2"/>
    <p:sldId id="257" r:id="rId3"/>
    <p:sldId id="281" r:id="rId4"/>
    <p:sldId id="282" r:id="rId5"/>
    <p:sldId id="283" r:id="rId6"/>
    <p:sldId id="258" r:id="rId7"/>
    <p:sldId id="259" r:id="rId8"/>
    <p:sldId id="260" r:id="rId9"/>
    <p:sldId id="284" r:id="rId10"/>
    <p:sldId id="285" r:id="rId11"/>
    <p:sldId id="261" r:id="rId12"/>
    <p:sldId id="286" r:id="rId13"/>
    <p:sldId id="288" r:id="rId14"/>
    <p:sldId id="289" r:id="rId15"/>
    <p:sldId id="262" r:id="rId16"/>
    <p:sldId id="263" r:id="rId17"/>
    <p:sldId id="265" r:id="rId18"/>
    <p:sldId id="264" r:id="rId19"/>
    <p:sldId id="290" r:id="rId20"/>
    <p:sldId id="266" r:id="rId21"/>
    <p:sldId id="276" r:id="rId22"/>
    <p:sldId id="272" r:id="rId23"/>
    <p:sldId id="274" r:id="rId24"/>
    <p:sldId id="275" r:id="rId25"/>
    <p:sldId id="279" r:id="rId26"/>
    <p:sldId id="267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331B5-C06E-47F6-8C45-B34580F4713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61C85-31EC-4366-95DF-223C0AA2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2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82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81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2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1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4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2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5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3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F5D7-E52A-4021-9720-A0D9EC535C93}" type="datetimeFigureOut">
              <a:rPr lang="en-IN" smtClean="0"/>
              <a:pPr/>
              <a:t>02-09-2019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7FE2D6-4305-4941-89A8-52B53B8D2A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2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412776"/>
            <a:ext cx="6347714" cy="4628587"/>
          </a:xfrm>
        </p:spPr>
        <p:txBody>
          <a:bodyPr>
            <a:normAutofit/>
          </a:bodyPr>
          <a:lstStyle/>
          <a:p>
            <a:r>
              <a:rPr lang="en-US" sz="2400" dirty="0"/>
              <a:t>a web standard (but not supported identically by all browsers)</a:t>
            </a:r>
          </a:p>
          <a:p>
            <a:r>
              <a:rPr lang="en-US" sz="2400" dirty="0"/>
              <a:t>NOT related to Java other than by name and some syntactic similarities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/>
              <a:t>Javascipt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2776"/>
            <a:ext cx="6347714" cy="4628587"/>
          </a:xfrm>
        </p:spPr>
        <p:txBody>
          <a:bodyPr>
            <a:normAutofit/>
          </a:bodyPr>
          <a:lstStyle/>
          <a:p>
            <a:r>
              <a:rPr lang="en-IN" sz="2400" dirty="0"/>
              <a:t>Every collection of </a:t>
            </a:r>
            <a:r>
              <a:rPr lang="en-IN" sz="2400" dirty="0" err="1"/>
              <a:t>javascript</a:t>
            </a:r>
            <a:r>
              <a:rPr lang="en-IN" sz="2400" dirty="0"/>
              <a:t> code is called script and any number of scripts can be embedded into HTML document.</a:t>
            </a:r>
          </a:p>
          <a:p>
            <a:endParaRPr lang="en-IN" sz="2400" dirty="0"/>
          </a:p>
          <a:p>
            <a:r>
              <a:rPr lang="en-IN" sz="2400" dirty="0"/>
              <a:t>Makes browser more lively and interactive.</a:t>
            </a:r>
          </a:p>
          <a:p>
            <a:endParaRPr lang="en-IN" sz="2400" dirty="0"/>
          </a:p>
          <a:p>
            <a:r>
              <a:rPr lang="en-IN" sz="2400" dirty="0"/>
              <a:t>Browsers are responsible for running </a:t>
            </a:r>
            <a:r>
              <a:rPr lang="en-IN" sz="2400" dirty="0" err="1"/>
              <a:t>Javascripts</a:t>
            </a:r>
            <a:r>
              <a:rPr lang="en-IN" sz="2400" dirty="0"/>
              <a:t> and </a:t>
            </a:r>
            <a:r>
              <a:rPr lang="en-IN" sz="2400" dirty="0" err="1"/>
              <a:t>javascripts</a:t>
            </a:r>
            <a:r>
              <a:rPr lang="en-IN" sz="2400" dirty="0"/>
              <a:t> runs automatically when the page loads.</a:t>
            </a:r>
          </a:p>
        </p:txBody>
      </p:sp>
    </p:spTree>
    <p:extLst>
      <p:ext uri="{BB962C8B-B14F-4D97-AF65-F5344CB8AC3E}">
        <p14:creationId xmlns:p14="http://schemas.microsoft.com/office/powerpoint/2010/main" val="299776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8" y="2160590"/>
            <a:ext cx="7130753" cy="388077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interpreted, not compiled</a:t>
            </a:r>
          </a:p>
          <a:p>
            <a:r>
              <a:rPr lang="en-US" sz="2400" dirty="0"/>
              <a:t>more relaxed syntax and rules</a:t>
            </a:r>
          </a:p>
          <a:p>
            <a:pPr lvl="1"/>
            <a:r>
              <a:rPr lang="en-US" sz="2000" dirty="0"/>
              <a:t>fewer and "looser" data types</a:t>
            </a:r>
          </a:p>
          <a:p>
            <a:pPr lvl="1"/>
            <a:r>
              <a:rPr lang="en-US" sz="2000" dirty="0"/>
              <a:t>variables don't need to be declared</a:t>
            </a:r>
          </a:p>
          <a:p>
            <a:pPr lvl="1"/>
            <a:r>
              <a:rPr lang="en-US" sz="2000" dirty="0"/>
              <a:t>errors often silent (few exceptions)</a:t>
            </a:r>
          </a:p>
          <a:p>
            <a:r>
              <a:rPr lang="en-US" sz="2400" dirty="0"/>
              <a:t>key construct is the function rather than the class</a:t>
            </a:r>
          </a:p>
          <a:p>
            <a:pPr lvl="1"/>
            <a:r>
              <a:rPr lang="en-US" sz="2000" dirty="0"/>
              <a:t>"first-class" functions are used in many situations</a:t>
            </a:r>
          </a:p>
          <a:p>
            <a:r>
              <a:rPr lang="en-US" sz="2400" dirty="0"/>
              <a:t>contained within a web page and integrates with its HTML/CSS content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979" y="484190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772816"/>
            <a:ext cx="6347714" cy="426854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text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28800"/>
            <a:ext cx="6347714" cy="441256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toward HTML 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94" y="59276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8800"/>
            <a:ext cx="6626697" cy="4752528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&lt;script&gt; tag is used to include </a:t>
            </a:r>
            <a:r>
              <a:rPr lang="en-IN" sz="2400" dirty="0" err="1"/>
              <a:t>javascript</a:t>
            </a:r>
            <a:r>
              <a:rPr lang="en-IN" sz="2400" dirty="0"/>
              <a:t> codes.</a:t>
            </a:r>
          </a:p>
          <a:p>
            <a:endParaRPr lang="en-IN" sz="2400" dirty="0"/>
          </a:p>
          <a:p>
            <a:r>
              <a:rPr lang="en-IN" sz="2400" dirty="0"/>
              <a:t>Since many other scripting programs are available, “type” of scripting language has to be mentioned.</a:t>
            </a:r>
          </a:p>
          <a:p>
            <a:endParaRPr lang="en-IN" sz="2400" dirty="0"/>
          </a:p>
          <a:p>
            <a:r>
              <a:rPr lang="en-US" altLang="en-US" sz="2400" dirty="0"/>
              <a:t>Direct reference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altLang="en-US" sz="2400" dirty="0">
                <a:latin typeface="Courier New" panose="02070309020205020404" pitchFamily="49" charset="0"/>
              </a:rPr>
              <a:t>&lt;script type=“text/</a:t>
            </a:r>
            <a:r>
              <a:rPr lang="en-IN" altLang="en-US" sz="2400" dirty="0" err="1">
                <a:latin typeface="Courier New" panose="02070309020205020404" pitchFamily="49" charset="0"/>
              </a:rPr>
              <a:t>javascript</a:t>
            </a:r>
            <a:r>
              <a:rPr lang="en-IN" altLang="en-US" sz="2400" dirty="0">
                <a:latin typeface="Courier New" panose="02070309020205020404" pitchFamily="49" charset="0"/>
              </a:rPr>
              <a:t>”&gt;</a:t>
            </a:r>
          </a:p>
          <a:p>
            <a:r>
              <a:rPr lang="en-US" altLang="en-US" sz="2400" dirty="0"/>
              <a:t>Indirect reference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&lt;script type=“text/</a:t>
            </a:r>
            <a:r>
              <a:rPr lang="en-US" altLang="en-US" sz="2000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2000" dirty="0">
                <a:latin typeface="Courier New" panose="02070309020205020404" pitchFamily="49" charset="0"/>
              </a:rPr>
              <a:t>” </a:t>
            </a:r>
            <a:r>
              <a:rPr lang="en-US" altLang="en-US" sz="2000" dirty="0" err="1">
                <a:latin typeface="Courier New" panose="02070309020205020404" pitchFamily="49" charset="0"/>
              </a:rPr>
              <a:t>src</a:t>
            </a:r>
            <a:r>
              <a:rPr lang="en-US" altLang="en-US" sz="2000" dirty="0">
                <a:latin typeface="Courier New" panose="02070309020205020404" pitchFamily="49" charset="0"/>
              </a:rPr>
              <a:t>=“tst_number.js”/&gt;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 Java and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14729" cy="3880773"/>
          </a:xfrm>
        </p:spPr>
        <p:txBody>
          <a:bodyPr/>
          <a:lstStyle/>
          <a:p>
            <a:r>
              <a:rPr lang="en-US" altLang="en-US" sz="2800" dirty="0"/>
              <a:t>Differences</a:t>
            </a:r>
          </a:p>
          <a:p>
            <a:pPr lvl="1"/>
            <a:r>
              <a:rPr lang="en-US" altLang="en-US" sz="2400" dirty="0"/>
              <a:t>JavaScript has a different object model from Java</a:t>
            </a:r>
          </a:p>
          <a:p>
            <a:pPr lvl="1"/>
            <a:r>
              <a:rPr lang="en-US" altLang="en-US" sz="2400" dirty="0"/>
              <a:t>JavaScript is not strongly typed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12777"/>
            <a:ext cx="8246070" cy="4866710"/>
          </a:xfrm>
        </p:spPr>
        <p:txBody>
          <a:bodyPr>
            <a:noAutofit/>
          </a:bodyPr>
          <a:lstStyle/>
          <a:p>
            <a:r>
              <a:rPr lang="en-IN" sz="2700" dirty="0"/>
              <a:t>A variable is an identifier for a value.</a:t>
            </a:r>
          </a:p>
          <a:p>
            <a:r>
              <a:rPr lang="en-IN" sz="2700" dirty="0"/>
              <a:t>There are many ways to define the variable in </a:t>
            </a:r>
            <a:r>
              <a:rPr lang="en-IN" sz="2700" dirty="0" err="1"/>
              <a:t>javascript</a:t>
            </a:r>
            <a:r>
              <a:rPr lang="en-IN" sz="2700" dirty="0"/>
              <a:t>.</a:t>
            </a:r>
          </a:p>
          <a:p>
            <a:pPr lvl="1"/>
            <a:r>
              <a:rPr lang="en-IN" sz="2700" dirty="0"/>
              <a:t>the </a:t>
            </a:r>
            <a:r>
              <a:rPr lang="en-IN" sz="2700" b="1" dirty="0"/>
              <a:t>let</a:t>
            </a:r>
            <a:r>
              <a:rPr lang="en-IN" sz="2700" dirty="0"/>
              <a:t> keyword followed by the name of the variable.</a:t>
            </a:r>
          </a:p>
          <a:p>
            <a:pPr lvl="1"/>
            <a:r>
              <a:rPr lang="en-IN" sz="2700" dirty="0"/>
              <a:t>the </a:t>
            </a:r>
            <a:r>
              <a:rPr lang="en-IN" sz="2700" b="1" dirty="0" err="1"/>
              <a:t>var</a:t>
            </a:r>
            <a:r>
              <a:rPr lang="en-IN" sz="2700" b="1" dirty="0"/>
              <a:t> </a:t>
            </a:r>
            <a:r>
              <a:rPr lang="en-IN" sz="2700" dirty="0"/>
              <a:t>keyword followed by the name of the variable.</a:t>
            </a:r>
          </a:p>
          <a:p>
            <a:pPr lvl="1"/>
            <a:r>
              <a:rPr lang="en-IN" sz="2700" dirty="0"/>
              <a:t>If variables are declared without any keywords like </a:t>
            </a:r>
            <a:r>
              <a:rPr lang="en-IN" sz="2700" dirty="0" err="1"/>
              <a:t>var</a:t>
            </a:r>
            <a:r>
              <a:rPr lang="en-IN" sz="2700" dirty="0"/>
              <a:t> and let, then it is declared global.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VARIABLES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76672"/>
            <a:ext cx="504056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191000"/>
            <a:ext cx="55435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EB6A-86D7-482E-934C-FF8D04B5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BE6C-62D6-4B3A-A573-621326DB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56792"/>
            <a:ext cx="6770713" cy="4484571"/>
          </a:xfrm>
        </p:spPr>
        <p:txBody>
          <a:bodyPr/>
          <a:lstStyle/>
          <a:p>
            <a:r>
              <a:rPr lang="en-US" sz="2800" dirty="0"/>
              <a:t>Variables should consist </a:t>
            </a:r>
            <a:r>
              <a:rPr lang="en-US" sz="2800" dirty="0" err="1"/>
              <a:t>characters,it</a:t>
            </a:r>
            <a:r>
              <a:rPr lang="en-US" sz="2800" dirty="0"/>
              <a:t> may be one character or as many as you want</a:t>
            </a:r>
          </a:p>
          <a:p>
            <a:r>
              <a:rPr lang="en-US" sz="2800" dirty="0"/>
              <a:t>Variables can start with a </a:t>
            </a:r>
            <a:r>
              <a:rPr lang="en-US" sz="2800" dirty="0" err="1"/>
              <a:t>letter,underscore</a:t>
            </a:r>
            <a:r>
              <a:rPr lang="en-US" sz="2800" dirty="0"/>
              <a:t>(_),or dollar sign($) </a:t>
            </a:r>
            <a:r>
              <a:rPr lang="en-US" sz="2800" dirty="0" err="1"/>
              <a:t>character.They</a:t>
            </a:r>
            <a:r>
              <a:rPr lang="en-US" sz="2800" dirty="0"/>
              <a:t> can’t start with a number</a:t>
            </a:r>
          </a:p>
          <a:p>
            <a:r>
              <a:rPr lang="en-US" sz="2800" dirty="0"/>
              <a:t>Spaces are not allowed.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1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40859"/>
            <a:ext cx="6347713" cy="1320800"/>
          </a:xfrm>
        </p:spPr>
        <p:txBody>
          <a:bodyPr/>
          <a:lstStyle/>
          <a:p>
            <a:pPr algn="l"/>
            <a:r>
              <a:rPr lang="en-IN" dirty="0"/>
              <a:t>Client side scripting vs Server side scripting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39888"/>
            <a:ext cx="864740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Valid variable names are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87624" y="2204864"/>
            <a:ext cx="53285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Syntax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Statements can be terminated with a semicolon</a:t>
            </a:r>
          </a:p>
          <a:p>
            <a:r>
              <a:rPr lang="en-US" altLang="en-US" sz="2400" dirty="0"/>
              <a:t>However, the interpreter will insert the semicolon if missing at the end of a line and the statement seems to be complete</a:t>
            </a:r>
          </a:p>
          <a:p>
            <a:r>
              <a:rPr lang="en-US" altLang="en-US" sz="2400" dirty="0"/>
              <a:t>If a statement must be continued to a new line, make sure that the first line does not make a complete statement by itself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dirty="0"/>
              <a:t>Primitive Types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268760"/>
            <a:ext cx="6986737" cy="511256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Five primitive types</a:t>
            </a:r>
          </a:p>
          <a:p>
            <a:pPr lvl="1"/>
            <a:r>
              <a:rPr lang="en-US" altLang="en-US" sz="2000" dirty="0"/>
              <a:t>Number</a:t>
            </a:r>
          </a:p>
          <a:p>
            <a:pPr lvl="1"/>
            <a:r>
              <a:rPr lang="en-US" altLang="en-US" sz="2000" dirty="0"/>
              <a:t>String</a:t>
            </a:r>
          </a:p>
          <a:p>
            <a:pPr lvl="1"/>
            <a:r>
              <a:rPr lang="en-US" altLang="en-US" sz="2000" dirty="0"/>
              <a:t>Boolean</a:t>
            </a:r>
          </a:p>
          <a:p>
            <a:pPr lvl="1"/>
            <a:r>
              <a:rPr lang="en-US" altLang="en-US" sz="2000" dirty="0"/>
              <a:t>Undefined</a:t>
            </a:r>
          </a:p>
          <a:p>
            <a:pPr lvl="1"/>
            <a:r>
              <a:rPr lang="en-US" altLang="en-US" sz="2000" dirty="0"/>
              <a:t>Null</a:t>
            </a:r>
          </a:p>
          <a:p>
            <a:r>
              <a:rPr lang="en-US" altLang="en-US" sz="2400" dirty="0"/>
              <a:t>There are five classes corresponding to the five primitive types</a:t>
            </a:r>
          </a:p>
          <a:p>
            <a:pPr lvl="1"/>
            <a:r>
              <a:rPr lang="en-US" altLang="en-US" sz="2000" dirty="0"/>
              <a:t>Wrapper objects for primitive values</a:t>
            </a:r>
          </a:p>
          <a:p>
            <a:pPr lvl="1"/>
            <a:r>
              <a:rPr lang="en-US" altLang="en-US" sz="2000" dirty="0"/>
              <a:t>Place for methods and properties relevant to the primitive types</a:t>
            </a:r>
          </a:p>
          <a:p>
            <a:pPr lvl="1"/>
            <a:r>
              <a:rPr lang="en-US" altLang="en-US" sz="2000" dirty="0"/>
              <a:t>Primitive values are </a:t>
            </a:r>
            <a:r>
              <a:rPr lang="en-US" altLang="en-US" sz="2000" i="1" dirty="0"/>
              <a:t>coerced</a:t>
            </a:r>
            <a:r>
              <a:rPr lang="en-US" altLang="en-US" sz="2000" dirty="0"/>
              <a:t> to the wrapper class as necessary, 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623486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dirty="0"/>
              <a:t>Numeric and String Literals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628800"/>
            <a:ext cx="7058745" cy="475252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Number values are represented internally as double-precision floating-point values</a:t>
            </a:r>
          </a:p>
          <a:p>
            <a:pPr lvl="1"/>
            <a:r>
              <a:rPr lang="en-US" altLang="en-US" sz="1800" dirty="0"/>
              <a:t>Number literals can be either integer or float</a:t>
            </a:r>
          </a:p>
          <a:p>
            <a:pPr lvl="1"/>
            <a:r>
              <a:rPr lang="en-US" altLang="en-US" sz="1800" dirty="0"/>
              <a:t>Float values may have a decimal and/or and exponent</a:t>
            </a:r>
          </a:p>
          <a:p>
            <a:r>
              <a:rPr lang="en-US" altLang="en-US" sz="2000" dirty="0"/>
              <a:t>A String literal is delimited by either single or double quotes</a:t>
            </a:r>
          </a:p>
          <a:p>
            <a:pPr lvl="1"/>
            <a:r>
              <a:rPr lang="en-US" altLang="en-US" sz="1800" dirty="0"/>
              <a:t>There is no difference between single and double quotes</a:t>
            </a:r>
          </a:p>
          <a:p>
            <a:pPr lvl="1"/>
            <a:r>
              <a:rPr lang="en-US" altLang="en-US" sz="1800" dirty="0"/>
              <a:t>Certain characters may be </a:t>
            </a:r>
            <a:r>
              <a:rPr lang="en-US" altLang="en-US" sz="1800" i="1" dirty="0"/>
              <a:t>escaped</a:t>
            </a:r>
            <a:r>
              <a:rPr lang="en-US" altLang="en-US" sz="1800" dirty="0"/>
              <a:t> in strings</a:t>
            </a:r>
          </a:p>
          <a:p>
            <a:pPr lvl="2"/>
            <a:r>
              <a:rPr lang="en-US" altLang="en-US" sz="1600" dirty="0"/>
              <a:t>\’ or \” to use a quote in a string delimited by the same quotes</a:t>
            </a:r>
          </a:p>
          <a:p>
            <a:pPr lvl="2"/>
            <a:r>
              <a:rPr lang="en-US" altLang="en-US" sz="1600" dirty="0"/>
              <a:t>\\ to use a literal backspace</a:t>
            </a:r>
          </a:p>
          <a:p>
            <a:pPr lvl="1"/>
            <a:r>
              <a:rPr lang="en-US" altLang="en-US" sz="1800" dirty="0"/>
              <a:t>The empty string ‘’ or “” has no characters</a:t>
            </a:r>
          </a:p>
        </p:txBody>
      </p:sp>
    </p:spTree>
    <p:extLst>
      <p:ext uri="{BB962C8B-B14F-4D97-AF65-F5344CB8AC3E}">
        <p14:creationId xmlns:p14="http://schemas.microsoft.com/office/powerpoint/2010/main" val="3106204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dirty="0"/>
              <a:t>Other Primitive Types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556792"/>
            <a:ext cx="6986737" cy="482453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200" dirty="0"/>
              <a:t>Null</a:t>
            </a:r>
          </a:p>
          <a:p>
            <a:pPr lvl="1"/>
            <a:r>
              <a:rPr lang="en-US" altLang="en-US" sz="1900" dirty="0"/>
              <a:t>A single value, null</a:t>
            </a:r>
          </a:p>
          <a:p>
            <a:pPr lvl="1"/>
            <a:r>
              <a:rPr lang="en-US" altLang="en-US" sz="1900" dirty="0">
                <a:latin typeface="Courier New" panose="02070309020205020404" pitchFamily="49" charset="0"/>
              </a:rPr>
              <a:t>null</a:t>
            </a:r>
            <a:r>
              <a:rPr lang="en-US" altLang="en-US" sz="1900" dirty="0"/>
              <a:t> is a reserved word</a:t>
            </a:r>
          </a:p>
          <a:p>
            <a:pPr lvl="1"/>
            <a:r>
              <a:rPr lang="en-US" altLang="en-US" sz="1900" dirty="0"/>
              <a:t>A variable that is used but has not been declared nor been assigned a value has a null value</a:t>
            </a:r>
          </a:p>
          <a:p>
            <a:pPr lvl="1"/>
            <a:r>
              <a:rPr lang="en-US" altLang="en-US" sz="1900" dirty="0"/>
              <a:t>Using a null value usually causes an error</a:t>
            </a:r>
          </a:p>
          <a:p>
            <a:r>
              <a:rPr lang="en-US" altLang="en-US" sz="2200" dirty="0"/>
              <a:t>Undefined</a:t>
            </a:r>
          </a:p>
          <a:p>
            <a:pPr lvl="1"/>
            <a:r>
              <a:rPr lang="en-US" altLang="en-US" sz="1900" dirty="0"/>
              <a:t>A single value, undefined</a:t>
            </a:r>
          </a:p>
          <a:p>
            <a:pPr lvl="1"/>
            <a:r>
              <a:rPr lang="en-US" altLang="en-US" sz="1900" dirty="0"/>
              <a:t>However, undefined is not, itself, a reserved word</a:t>
            </a:r>
          </a:p>
          <a:p>
            <a:pPr lvl="1"/>
            <a:r>
              <a:rPr lang="en-US" altLang="en-US" sz="1900" dirty="0"/>
              <a:t>The value of a variable that is declared but not assigned a value</a:t>
            </a:r>
          </a:p>
          <a:p>
            <a:r>
              <a:rPr lang="en-US" altLang="en-US" sz="2200" dirty="0"/>
              <a:t>Boolean</a:t>
            </a:r>
          </a:p>
          <a:p>
            <a:pPr lvl="1"/>
            <a:r>
              <a:rPr lang="en-US" altLang="en-US" sz="1900" dirty="0"/>
              <a:t>Two values: true and false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97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947192"/>
          </a:xfrm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en-US" sz="3200" dirty="0"/>
              <a:t>The </a:t>
            </a:r>
            <a:r>
              <a:rPr lang="en-US" altLang="en-US" sz="3200" dirty="0" err="1">
                <a:latin typeface="Courier New" panose="02070309020205020404" pitchFamily="49" charset="0"/>
              </a:rPr>
              <a:t>typeof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/>
              <a:t>Operator**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484784"/>
            <a:ext cx="6347714" cy="4556579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Returns “number” or “string” or “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” for primitive types</a:t>
            </a:r>
          </a:p>
          <a:p>
            <a:r>
              <a:rPr lang="en-US" altLang="en-US" sz="2400" dirty="0"/>
              <a:t>Returns “object” for an object or null</a:t>
            </a:r>
          </a:p>
          <a:p>
            <a:r>
              <a:rPr lang="en-US" altLang="en-US" sz="2400" dirty="0"/>
              <a:t>Two syntactic forms</a:t>
            </a:r>
          </a:p>
          <a:p>
            <a:pPr lvl="1"/>
            <a:r>
              <a:rPr lang="en-US" altLang="en-US" sz="2000" dirty="0" err="1">
                <a:latin typeface="Courier New" panose="02070309020205020404" pitchFamily="49" charset="0"/>
              </a:rPr>
              <a:t>typeof</a:t>
            </a:r>
            <a:r>
              <a:rPr lang="en-US" altLang="en-US" sz="2000" dirty="0">
                <a:latin typeface="Courier New" panose="02070309020205020404" pitchFamily="49" charset="0"/>
              </a:rPr>
              <a:t> x</a:t>
            </a:r>
          </a:p>
          <a:p>
            <a:pPr lvl="1"/>
            <a:r>
              <a:rPr lang="en-US" altLang="en-US" sz="2000" dirty="0" err="1">
                <a:latin typeface="Courier New" panose="02070309020205020404" pitchFamily="49" charset="0"/>
              </a:rPr>
              <a:t>typeof</a:t>
            </a:r>
            <a:r>
              <a:rPr lang="en-US" altLang="en-US" sz="2000" dirty="0">
                <a:latin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93520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Constant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dirty="0" err="1"/>
              <a:t>javascript</a:t>
            </a:r>
            <a:r>
              <a:rPr lang="en-IN" dirty="0"/>
              <a:t> any variable can be changed to any values.</a:t>
            </a:r>
          </a:p>
          <a:p>
            <a:endParaRPr lang="en-IN" dirty="0"/>
          </a:p>
          <a:p>
            <a:r>
              <a:rPr lang="en-IN" dirty="0"/>
              <a:t>Constant variables are declared in order not to change the value.</a:t>
            </a:r>
          </a:p>
          <a:p>
            <a:endParaRPr lang="en-IN" dirty="0"/>
          </a:p>
          <a:p>
            <a:r>
              <a:rPr lang="en-IN" dirty="0"/>
              <a:t>const keyword is used for declaration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60648"/>
            <a:ext cx="6329437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59832" y="537321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program wont give any output since we are trying to change the value of const variable.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858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2160590"/>
            <a:ext cx="6347714" cy="42458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PHP already allows us to create dynamic web pages. Why also use client-side scripting?</a:t>
            </a:r>
          </a:p>
          <a:p>
            <a:r>
              <a:rPr lang="en-US" sz="2800" dirty="0"/>
              <a:t>client-side scripting (JavaScript) benefits:</a:t>
            </a:r>
          </a:p>
          <a:p>
            <a:pPr lvl="1"/>
            <a:r>
              <a:rPr lang="en-US" sz="2400" b="1" dirty="0"/>
              <a:t>usability</a:t>
            </a:r>
            <a:r>
              <a:rPr lang="en-US" sz="2400" dirty="0"/>
              <a:t>: can modify a page without having to post back to the server (faster UI)</a:t>
            </a:r>
          </a:p>
          <a:p>
            <a:pPr lvl="1"/>
            <a:r>
              <a:rPr lang="en-US" sz="2400" b="1" dirty="0"/>
              <a:t>efficiency</a:t>
            </a:r>
            <a:r>
              <a:rPr lang="en-US" sz="2400" dirty="0"/>
              <a:t>: can make small, quick changes to page without waiting for server</a:t>
            </a:r>
          </a:p>
          <a:p>
            <a:pPr lvl="1"/>
            <a:r>
              <a:rPr lang="en-US" sz="2400" b="1" dirty="0"/>
              <a:t>event-driven</a:t>
            </a:r>
            <a:r>
              <a:rPr lang="en-US" sz="2400" dirty="0"/>
              <a:t>: can respond to user actions like clicks and key presses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server-side programming (PHP) benefits:</a:t>
            </a:r>
          </a:p>
          <a:p>
            <a:pPr lvl="1"/>
            <a:r>
              <a:rPr lang="en-US" sz="2400" b="1" dirty="0"/>
              <a:t>security</a:t>
            </a:r>
            <a:r>
              <a:rPr lang="en-US" sz="2400" dirty="0"/>
              <a:t>: has access to server's private data; client can't see source code</a:t>
            </a:r>
          </a:p>
          <a:p>
            <a:pPr lvl="1"/>
            <a:r>
              <a:rPr lang="en-US" sz="2400" b="1" dirty="0"/>
              <a:t>compatibility</a:t>
            </a:r>
            <a:r>
              <a:rPr lang="en-US" sz="2400" dirty="0"/>
              <a:t>: not subject to browser compatibility issues</a:t>
            </a:r>
          </a:p>
          <a:p>
            <a:pPr lvl="1"/>
            <a:r>
              <a:rPr lang="en-US" sz="2400" b="1" dirty="0"/>
              <a:t>power</a:t>
            </a:r>
            <a:r>
              <a:rPr lang="en-US" sz="2400" dirty="0"/>
              <a:t>: can write files, open connections to servers, connect to databases, ...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/>
              <a:t>Script </a:t>
            </a:r>
            <a:r>
              <a:rPr lang="en-IN" sz="2800" dirty="0"/>
              <a:t>is generally a series of program or instruction, which has to be executed on other program or application.</a:t>
            </a:r>
            <a:endParaRPr lang="en-IN" sz="2800" b="1" dirty="0"/>
          </a:p>
          <a:p>
            <a:r>
              <a:rPr lang="en-IN" sz="2800" b="1" dirty="0"/>
              <a:t>Server side scripting </a:t>
            </a:r>
            <a:r>
              <a:rPr lang="en-IN" sz="2800" dirty="0"/>
              <a:t>involves server for its processing</a:t>
            </a:r>
          </a:p>
          <a:p>
            <a:r>
              <a:rPr lang="en-IN" sz="2800" b="1" dirty="0"/>
              <a:t>Client-side scripting </a:t>
            </a:r>
            <a:r>
              <a:rPr lang="en-IN" sz="2800" dirty="0"/>
              <a:t>requires browsers to run the scripts on the client machine but does not interact with the server while processing the client-side scripts.</a:t>
            </a:r>
          </a:p>
        </p:txBody>
      </p:sp>
    </p:spTree>
    <p:extLst>
      <p:ext uri="{BB962C8B-B14F-4D97-AF65-F5344CB8AC3E}">
        <p14:creationId xmlns:p14="http://schemas.microsoft.com/office/powerpoint/2010/main" val="240611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Server-side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4784"/>
            <a:ext cx="6347714" cy="4556579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operations like customization of a website, </a:t>
            </a:r>
            <a:r>
              <a:rPr lang="en-IN" sz="2400" b="1" dirty="0"/>
              <a:t>dynamic change </a:t>
            </a:r>
            <a:r>
              <a:rPr lang="en-IN" sz="2400" dirty="0"/>
              <a:t>in the website content, response generation to the </a:t>
            </a:r>
            <a:r>
              <a:rPr lang="en-IN" sz="2400" b="1" dirty="0"/>
              <a:t>user’s queries</a:t>
            </a:r>
            <a:r>
              <a:rPr lang="en-IN" sz="2400" dirty="0"/>
              <a:t>, accessing the database, and so on are performed at the server end.</a:t>
            </a:r>
          </a:p>
          <a:p>
            <a:r>
              <a:rPr lang="en-IN" sz="2400" dirty="0"/>
              <a:t>The server-side involves three parts: server, database, API’s and back-end web software developed by the server-side scripting language. </a:t>
            </a:r>
          </a:p>
          <a:p>
            <a:r>
              <a:rPr lang="en-IN" sz="2400" dirty="0"/>
              <a:t>Languages - PHP, Python, Ruby, ColdFusion, C#, Java, C++ </a:t>
            </a:r>
          </a:p>
        </p:txBody>
      </p:sp>
    </p:spTree>
    <p:extLst>
      <p:ext uri="{BB962C8B-B14F-4D97-AF65-F5344CB8AC3E}">
        <p14:creationId xmlns:p14="http://schemas.microsoft.com/office/powerpoint/2010/main" val="21024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Client-side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The </a:t>
            </a:r>
            <a:r>
              <a:rPr lang="en-IN" sz="2800" b="1" dirty="0"/>
              <a:t>client-side scripting </a:t>
            </a:r>
            <a:r>
              <a:rPr lang="en-IN" sz="2800" dirty="0"/>
              <a:t>can be used to examine the user’s form for the errors before submitting it and for changing the content according to the user input.</a:t>
            </a:r>
          </a:p>
          <a:p>
            <a:endParaRPr lang="en-IN" sz="2800" dirty="0"/>
          </a:p>
          <a:p>
            <a:r>
              <a:rPr lang="en-IN" sz="2800" dirty="0"/>
              <a:t>Popular client-side scripting languages HTML, CSS and JavaScript. </a:t>
            </a:r>
          </a:p>
        </p:txBody>
      </p:sp>
    </p:spTree>
    <p:extLst>
      <p:ext uri="{BB962C8B-B14F-4D97-AF65-F5344CB8AC3E}">
        <p14:creationId xmlns:p14="http://schemas.microsoft.com/office/powerpoint/2010/main" val="414946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28800"/>
            <a:ext cx="6347714" cy="44125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lightweight programming language ("scripting language")</a:t>
            </a:r>
          </a:p>
          <a:p>
            <a:pPr lvl="1"/>
            <a:r>
              <a:rPr lang="en-US" sz="2400" dirty="0"/>
              <a:t>used to make web pages interactive</a:t>
            </a:r>
          </a:p>
          <a:p>
            <a:pPr lvl="1"/>
            <a:r>
              <a:rPr lang="en-US" sz="2400" dirty="0"/>
              <a:t>insert dynamic text into HTML (ex: user name)</a:t>
            </a:r>
          </a:p>
          <a:p>
            <a:pPr lvl="1"/>
            <a:r>
              <a:rPr lang="en-US" sz="2400" b="1" dirty="0"/>
              <a:t>react to events </a:t>
            </a:r>
            <a:r>
              <a:rPr lang="en-US" sz="2400" dirty="0"/>
              <a:t>(ex: page load user click)</a:t>
            </a:r>
          </a:p>
          <a:p>
            <a:pPr lvl="1"/>
            <a:r>
              <a:rPr lang="en-US" sz="2400" dirty="0"/>
              <a:t>get information about a user's computer (ex: browser type)</a:t>
            </a:r>
          </a:p>
          <a:p>
            <a:pPr lvl="1"/>
            <a:r>
              <a:rPr lang="en-US" sz="2400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1839</TotalTime>
  <Words>1100</Words>
  <Application>Microsoft Office PowerPoint</Application>
  <PresentationFormat>On-screen Show (4:3)</PresentationFormat>
  <Paragraphs>157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 3</vt:lpstr>
      <vt:lpstr>Facet</vt:lpstr>
      <vt:lpstr>Javascript</vt:lpstr>
      <vt:lpstr>Client side scripting vs Server side scripting</vt:lpstr>
      <vt:lpstr>Client Side Scripting</vt:lpstr>
      <vt:lpstr>Why use client-side programming?</vt:lpstr>
      <vt:lpstr>Why use client-side programming?</vt:lpstr>
      <vt:lpstr>INTRODUCTION</vt:lpstr>
      <vt:lpstr>Server-side scripting</vt:lpstr>
      <vt:lpstr>Client-side scripting</vt:lpstr>
      <vt:lpstr>What is Javascript?</vt:lpstr>
      <vt:lpstr>What is Javascript?</vt:lpstr>
      <vt:lpstr>Javascipt</vt:lpstr>
      <vt:lpstr>Javascript vs Java</vt:lpstr>
      <vt:lpstr>JavaScript vs. PHP</vt:lpstr>
      <vt:lpstr>JavaScript vs. PHP</vt:lpstr>
      <vt:lpstr>Tags</vt:lpstr>
      <vt:lpstr> Java and JavaScript</vt:lpstr>
      <vt:lpstr>VARIABLES</vt:lpstr>
      <vt:lpstr>VARIABLES</vt:lpstr>
      <vt:lpstr>Naming Variables</vt:lpstr>
      <vt:lpstr>Valid variable names are</vt:lpstr>
      <vt:lpstr>Syntax statements</vt:lpstr>
      <vt:lpstr>Primitive Types</vt:lpstr>
      <vt:lpstr>Numeric and String Literals</vt:lpstr>
      <vt:lpstr>Other Primitive Types</vt:lpstr>
      <vt:lpstr>The typeof Operator**</vt:lpstr>
      <vt:lpstr>Constant variable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Javascripts</dc:title>
  <dc:creator>Admin</dc:creator>
  <cp:lastModifiedBy>Suganthi Subramanian</cp:lastModifiedBy>
  <cp:revision>47</cp:revision>
  <dcterms:created xsi:type="dcterms:W3CDTF">2019-08-24T17:51:44Z</dcterms:created>
  <dcterms:modified xsi:type="dcterms:W3CDTF">2019-09-02T15:45:32Z</dcterms:modified>
</cp:coreProperties>
</file>