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82" r:id="rId3"/>
    <p:sldId id="285" r:id="rId4"/>
    <p:sldId id="288" r:id="rId5"/>
    <p:sldId id="289" r:id="rId6"/>
    <p:sldId id="290" r:id="rId7"/>
    <p:sldId id="291" r:id="rId8"/>
    <p:sldId id="295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0" r:id="rId19"/>
    <p:sldId id="311" r:id="rId20"/>
    <p:sldId id="312" r:id="rId21"/>
    <p:sldId id="315" r:id="rId22"/>
    <p:sldId id="316" r:id="rId23"/>
    <p:sldId id="325" r:id="rId24"/>
    <p:sldId id="326" r:id="rId25"/>
    <p:sldId id="327" r:id="rId26"/>
    <p:sldId id="328" r:id="rId27"/>
    <p:sldId id="329" r:id="rId28"/>
    <p:sldId id="331" r:id="rId29"/>
    <p:sldId id="333" r:id="rId30"/>
    <p:sldId id="334" r:id="rId31"/>
    <p:sldId id="33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1FFE-0753-4A96-BD0F-F0A02C6EE678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845E-B7E8-41EA-8B37-C504DFAA6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rhino/" TargetMode="External"/><Relationship Id="rId2" Type="http://schemas.openxmlformats.org/officeDocument/2006/relationships/hyperlink" Target="http://java.sun.com/javase/6/docs/technotes/guides/scripting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jotoolkit.org/" TargetMode="External"/><Relationship Id="rId2" Type="http://schemas.openxmlformats.org/officeDocument/2006/relationships/hyperlink" Target="http://www.proto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UNIT  2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2829" y="4178471"/>
            <a:ext cx="10993546" cy="590321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en-US" sz="40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547502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Statement Syntax**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Statements can be terminated with a semicolon</a:t>
            </a:r>
          </a:p>
          <a:p>
            <a:r>
              <a:rPr lang="en-US" altLang="en-US" dirty="0"/>
              <a:t>However, the interpreter will insert the semicolon if missing at the end of a line and the statement seems to be complete</a:t>
            </a:r>
          </a:p>
          <a:p>
            <a:r>
              <a:rPr lang="en-US" altLang="en-US" dirty="0"/>
              <a:t>Can be a problem: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return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x;</a:t>
            </a:r>
          </a:p>
          <a:p>
            <a:r>
              <a:rPr lang="en-US" altLang="en-US" dirty="0"/>
              <a:t>If a statement must be continued to a new line, make sure that the first line does not make a complete statement by itself</a:t>
            </a:r>
          </a:p>
        </p:txBody>
      </p:sp>
    </p:spTree>
    <p:extLst>
      <p:ext uri="{BB962C8B-B14F-4D97-AF65-F5344CB8AC3E}">
        <p14:creationId xmlns:p14="http://schemas.microsoft.com/office/powerpoint/2010/main" val="133481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Primitive Types**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Five primitive types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Boolean</a:t>
            </a:r>
          </a:p>
          <a:p>
            <a:pPr lvl="1"/>
            <a:r>
              <a:rPr lang="en-US" altLang="en-US"/>
              <a:t>Undefined</a:t>
            </a:r>
          </a:p>
          <a:p>
            <a:pPr lvl="1"/>
            <a:r>
              <a:rPr lang="en-US" altLang="en-US"/>
              <a:t>Null</a:t>
            </a:r>
          </a:p>
          <a:p>
            <a:r>
              <a:rPr lang="en-US" altLang="en-US"/>
              <a:t>There are five classes corresponding to the five primitive types</a:t>
            </a:r>
          </a:p>
          <a:p>
            <a:pPr lvl="1"/>
            <a:r>
              <a:rPr lang="en-US" altLang="en-US"/>
              <a:t>Wrapper objects for primitive values</a:t>
            </a:r>
          </a:p>
          <a:p>
            <a:pPr lvl="1"/>
            <a:r>
              <a:rPr lang="en-US" altLang="en-US"/>
              <a:t>Place for methods and properties relevant to the primitive types</a:t>
            </a:r>
          </a:p>
          <a:p>
            <a:pPr lvl="1"/>
            <a:r>
              <a:rPr lang="en-US" altLang="en-US"/>
              <a:t>Primitive values are </a:t>
            </a:r>
            <a:r>
              <a:rPr lang="en-US" altLang="en-US" i="1"/>
              <a:t>coerced</a:t>
            </a:r>
            <a:r>
              <a:rPr lang="en-US" altLang="en-US"/>
              <a:t> to the wrapper class as necessary,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6234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1400" y="836613"/>
            <a:ext cx="8610600" cy="5349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Object </a:t>
            </a:r>
            <a:r>
              <a:rPr lang="en-US" altLang="en-US" sz="3200" dirty="0" err="1"/>
              <a:t>Sto</a:t>
            </a:r>
            <a:r>
              <a:rPr lang="en-US" altLang="en-US" sz="3200" dirty="0"/>
              <a:t> Object Storage</a:t>
            </a:r>
          </a:p>
        </p:txBody>
      </p:sp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1"/>
            <a:ext cx="87630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422374" y="569120"/>
            <a:ext cx="8610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/>
              <a:t>Primitive and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259056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Numeric and String Literals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values are represented internally as double-precision floating-point values</a:t>
            </a:r>
          </a:p>
          <a:p>
            <a:pPr lvl="1"/>
            <a:r>
              <a:rPr lang="en-US" altLang="en-US"/>
              <a:t>Number literals can be either integer or float</a:t>
            </a:r>
          </a:p>
          <a:p>
            <a:pPr lvl="1"/>
            <a:r>
              <a:rPr lang="en-US" altLang="en-US"/>
              <a:t>Float values may have a decimal and/or and exponent</a:t>
            </a:r>
          </a:p>
          <a:p>
            <a:r>
              <a:rPr lang="en-US" altLang="en-US"/>
              <a:t>A String literal is delimited by either single or double quotes</a:t>
            </a:r>
          </a:p>
          <a:p>
            <a:pPr lvl="1"/>
            <a:r>
              <a:rPr lang="en-US" altLang="en-US"/>
              <a:t>There is no difference between single and double quotes</a:t>
            </a:r>
          </a:p>
          <a:p>
            <a:pPr lvl="1"/>
            <a:r>
              <a:rPr lang="en-US" altLang="en-US"/>
              <a:t>Certain characters may be </a:t>
            </a:r>
            <a:r>
              <a:rPr lang="en-US" altLang="en-US" i="1"/>
              <a:t>escaped</a:t>
            </a:r>
            <a:r>
              <a:rPr lang="en-US" altLang="en-US"/>
              <a:t> in strings</a:t>
            </a:r>
          </a:p>
          <a:p>
            <a:pPr lvl="2"/>
            <a:r>
              <a:rPr lang="en-US" altLang="en-US"/>
              <a:t>\’ or \” to use a quote in a string delimited by the same quotes</a:t>
            </a:r>
          </a:p>
          <a:p>
            <a:pPr lvl="2"/>
            <a:r>
              <a:rPr lang="en-US" altLang="en-US"/>
              <a:t>\\ to use a literal backspace</a:t>
            </a:r>
          </a:p>
          <a:p>
            <a:pPr lvl="1"/>
            <a:r>
              <a:rPr lang="en-US" altLang="en-US"/>
              <a:t>The empty string ‘’ or “” has no characters</a:t>
            </a:r>
          </a:p>
        </p:txBody>
      </p:sp>
    </p:spTree>
    <p:extLst>
      <p:ext uri="{BB962C8B-B14F-4D97-AF65-F5344CB8AC3E}">
        <p14:creationId xmlns:p14="http://schemas.microsoft.com/office/powerpoint/2010/main" val="310620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Other Primitive Types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Null</a:t>
            </a:r>
          </a:p>
          <a:p>
            <a:pPr lvl="1"/>
            <a:r>
              <a:rPr lang="en-US" altLang="en-US"/>
              <a:t>A single value, null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is a reserved word</a:t>
            </a:r>
          </a:p>
          <a:p>
            <a:pPr lvl="1"/>
            <a:r>
              <a:rPr lang="en-US" altLang="en-US"/>
              <a:t>A variable that is used but has not been declared nor been assigned a value has a null value</a:t>
            </a:r>
          </a:p>
          <a:p>
            <a:pPr lvl="1"/>
            <a:r>
              <a:rPr lang="en-US" altLang="en-US"/>
              <a:t>Using a null value usually causes an error</a:t>
            </a:r>
          </a:p>
          <a:p>
            <a:r>
              <a:rPr lang="en-US" altLang="en-US"/>
              <a:t>Undefined</a:t>
            </a:r>
          </a:p>
          <a:p>
            <a:pPr lvl="1"/>
            <a:r>
              <a:rPr lang="en-US" altLang="en-US"/>
              <a:t>A single value, undefined</a:t>
            </a:r>
          </a:p>
          <a:p>
            <a:pPr lvl="1"/>
            <a:r>
              <a:rPr lang="en-US" altLang="en-US"/>
              <a:t>However, undefined is not, itself, a reserved word</a:t>
            </a:r>
          </a:p>
          <a:p>
            <a:pPr lvl="1"/>
            <a:r>
              <a:rPr lang="en-US" altLang="en-US"/>
              <a:t>The value of a variable that is declared but not assigned a value</a:t>
            </a:r>
          </a:p>
          <a:p>
            <a:r>
              <a:rPr lang="en-US" altLang="en-US"/>
              <a:t>Boolean</a:t>
            </a:r>
          </a:p>
          <a:p>
            <a:pPr lvl="1"/>
            <a:r>
              <a:rPr lang="en-US" altLang="en-US"/>
              <a:t>Two values: true and false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7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Declaring Variables**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is </a:t>
            </a:r>
            <a:r>
              <a:rPr lang="en-US" altLang="en-US" i="1"/>
              <a:t>dynamically typed</a:t>
            </a:r>
            <a:r>
              <a:rPr lang="en-US" altLang="en-US"/>
              <a:t>, that is, variables do not have declared types</a:t>
            </a:r>
          </a:p>
          <a:p>
            <a:pPr lvl="1"/>
            <a:r>
              <a:rPr lang="en-US" altLang="en-US"/>
              <a:t>A variable can hold different types of values at different times during program execution</a:t>
            </a:r>
          </a:p>
          <a:p>
            <a:r>
              <a:rPr lang="en-US" altLang="en-US"/>
              <a:t>A variable is declared using the keyword var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var counter,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index,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pi = 3.14159265,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quarterback = "Elway",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stop_flag = true;</a:t>
            </a:r>
          </a:p>
          <a:p>
            <a:endParaRPr lang="en-US" altLang="en-US" b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6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Numeric Operators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Standard arithmetic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+  *  -  /  %</a:t>
            </a:r>
          </a:p>
          <a:p>
            <a:r>
              <a:rPr lang="en-US" altLang="en-US" dirty="0"/>
              <a:t>Increment and decrement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--   ++</a:t>
            </a:r>
          </a:p>
          <a:p>
            <a:pPr lvl="1"/>
            <a:r>
              <a:rPr lang="en-US" altLang="en-US" dirty="0"/>
              <a:t>Increment and decrement differ in effect when used before and after a variable</a:t>
            </a:r>
          </a:p>
          <a:p>
            <a:pPr lvl="1"/>
            <a:r>
              <a:rPr lang="en-US" altLang="en-US"/>
              <a:t>Assume that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has the value 7, initially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(++a) * 3</a:t>
            </a:r>
            <a:r>
              <a:rPr lang="en-US" altLang="en-US" dirty="0"/>
              <a:t> has the value 24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(a++) * 3</a:t>
            </a:r>
            <a:r>
              <a:rPr lang="en-US" altLang="en-US" dirty="0"/>
              <a:t> has the value 27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has the final value 8 in either case</a:t>
            </a:r>
          </a:p>
        </p:txBody>
      </p:sp>
    </p:spTree>
    <p:extLst>
      <p:ext uri="{BB962C8B-B14F-4D97-AF65-F5344CB8AC3E}">
        <p14:creationId xmlns:p14="http://schemas.microsoft.com/office/powerpoint/2010/main" val="74549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13" y="833301"/>
            <a:ext cx="11480800" cy="5349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Precedence of Operators</a:t>
            </a:r>
          </a:p>
        </p:txBody>
      </p:sp>
      <p:graphicFrame>
        <p:nvGraphicFramePr>
          <p:cNvPr id="226388" name="Group 8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1535233"/>
              </p:ext>
            </p:extLst>
          </p:nvPr>
        </p:nvGraphicFramePr>
        <p:xfrm>
          <a:off x="1921565" y="2262808"/>
          <a:ext cx="7848600" cy="3839401"/>
        </p:xfrm>
        <a:graphic>
          <a:graphicData uri="http://schemas.openxmlformats.org/drawingml/2006/table">
            <a:tbl>
              <a:tblPr/>
              <a:tblGrid>
                <a:gridCol w="5791200">
                  <a:extLst>
                    <a:ext uri="{9D8B030D-6E8A-4147-A177-3AD203B41FA5}">
                      <a16:colId xmlns:a16="http://schemas.microsoft.com/office/drawing/2014/main" val="15682840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581942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04386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++, --,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unary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61859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8766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+, -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5340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&gt;, &lt;, &gt;= ,&lt;=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44274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90142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===,!==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7838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3391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87934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=, +=, -=, *=, /=, &amp;=, |=,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8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1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String </a:t>
            </a:r>
            <a:r>
              <a:rPr lang="en-US" altLang="en-US" sz="3200" dirty="0" err="1"/>
              <a:t>CONCatenation</a:t>
            </a:r>
            <a:r>
              <a:rPr lang="en-US" altLang="en-US" sz="3200" dirty="0"/>
              <a:t>**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operation + is the string concatenation operation</a:t>
            </a:r>
          </a:p>
          <a:p>
            <a:r>
              <a:rPr lang="en-US" altLang="en-US" dirty="0"/>
              <a:t>In many cases, other types are automatically converted to string</a:t>
            </a:r>
          </a:p>
        </p:txBody>
      </p:sp>
    </p:spTree>
    <p:extLst>
      <p:ext uri="{BB962C8B-B14F-4D97-AF65-F5344CB8AC3E}">
        <p14:creationId xmlns:p14="http://schemas.microsoft.com/office/powerpoint/2010/main" val="325429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Implicit Type Conversion**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JavaScript attempts to convert values in order to be able to perform operations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“August “ + 1977 causes the number to be converted to string and a concatenation to be performed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7 * “3” causes the string to be converted to a number and a multiplication to be performed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null is converted to 0 in a numeric context, undefined to NaN</a:t>
            </a:r>
          </a:p>
          <a:p>
            <a:pPr>
              <a:lnSpc>
                <a:spcPct val="80000"/>
              </a:lnSpc>
            </a:pPr>
            <a:r>
              <a:rPr lang="en-US" altLang="en-US"/>
              <a:t>0 is interpreted as a Boolean false, all other numbers are interpreted a true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empty string is interpreted as a Boolean false, all other strings (including “0”!) as Boolean true</a:t>
            </a:r>
          </a:p>
          <a:p>
            <a:pPr>
              <a:lnSpc>
                <a:spcPct val="80000"/>
              </a:lnSpc>
            </a:pPr>
            <a:r>
              <a:rPr lang="en-US" altLang="en-US"/>
              <a:t>undefined, Nan and null are all interpreted as Boolean false</a:t>
            </a:r>
          </a:p>
        </p:txBody>
      </p:sp>
    </p:spTree>
    <p:extLst>
      <p:ext uri="{BB962C8B-B14F-4D97-AF65-F5344CB8AC3E}">
        <p14:creationId xmlns:p14="http://schemas.microsoft.com/office/powerpoint/2010/main" val="31816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Robert W. Sebesta (2015), </a:t>
            </a:r>
            <a:r>
              <a:rPr lang="en-US" sz="2000" i="1" dirty="0"/>
              <a:t>Programming The World Wide Web</a:t>
            </a:r>
            <a:r>
              <a:rPr lang="en-US" sz="2000" dirty="0"/>
              <a:t>, Eighth Edition, Pearson</a:t>
            </a:r>
            <a:endParaRPr lang="en-IN" sz="2000" dirty="0"/>
          </a:p>
          <a:p>
            <a:pPr lvl="2"/>
            <a:r>
              <a:rPr lang="en-IN" sz="2400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424865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Explicit Type Conversion**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Explicit conversion of string to number</a:t>
            </a:r>
          </a:p>
          <a:p>
            <a:pPr lvl="1"/>
            <a:r>
              <a:rPr lang="en-US" altLang="en-US"/>
              <a:t>Number(aString)</a:t>
            </a:r>
          </a:p>
          <a:p>
            <a:pPr lvl="1"/>
            <a:r>
              <a:rPr lang="en-US" altLang="en-US"/>
              <a:t>aString – 0</a:t>
            </a:r>
          </a:p>
          <a:p>
            <a:pPr lvl="1"/>
            <a:r>
              <a:rPr lang="en-US" altLang="en-US"/>
              <a:t>Number must begin the string and be followed by space or end of string</a:t>
            </a:r>
          </a:p>
          <a:p>
            <a:r>
              <a:rPr lang="en-US" altLang="en-US"/>
              <a:t>parseInt and parseFloat convert the beginning of a string but do not cause an error if a non-space follows the numeric part</a:t>
            </a:r>
          </a:p>
        </p:txBody>
      </p:sp>
    </p:spTree>
    <p:extLst>
      <p:ext uri="{BB962C8B-B14F-4D97-AF65-F5344CB8AC3E}">
        <p14:creationId xmlns:p14="http://schemas.microsoft.com/office/powerpoint/2010/main" val="244568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 err="1">
                <a:latin typeface="Courier New" panose="02070309020205020404" pitchFamily="49" charset="0"/>
              </a:rPr>
              <a:t>typeof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Operator**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Returns “number” or “string” or “boolean” for primitive types</a:t>
            </a:r>
          </a:p>
          <a:p>
            <a:r>
              <a:rPr lang="en-US" altLang="en-US"/>
              <a:t>Returns “object” for an object or null</a:t>
            </a:r>
          </a:p>
          <a:p>
            <a:r>
              <a:rPr lang="en-US" altLang="en-US"/>
              <a:t>Two syntactic forms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 x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typeof(x)</a:t>
            </a:r>
          </a:p>
        </p:txBody>
      </p:sp>
    </p:spTree>
    <p:extLst>
      <p:ext uri="{BB962C8B-B14F-4D97-AF65-F5344CB8AC3E}">
        <p14:creationId xmlns:p14="http://schemas.microsoft.com/office/powerpoint/2010/main" val="293520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Assignment Statements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Plain assignment indicated by =</a:t>
            </a:r>
          </a:p>
          <a:p>
            <a:r>
              <a:rPr lang="en-US" altLang="en-US"/>
              <a:t>Compound assignment with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+=   -=   /=   *=  %=</a:t>
            </a:r>
            <a:r>
              <a:rPr lang="en-US" altLang="en-US"/>
              <a:t>    …</a:t>
            </a:r>
          </a:p>
          <a:p>
            <a:r>
              <a:rPr lang="en-US" altLang="en-US"/>
              <a:t>a += 7  means the same as</a:t>
            </a:r>
          </a:p>
          <a:p>
            <a:r>
              <a:rPr lang="en-US" altLang="en-US"/>
              <a:t>a = a + 7</a:t>
            </a:r>
          </a:p>
        </p:txBody>
      </p:sp>
    </p:spTree>
    <p:extLst>
      <p:ext uri="{BB962C8B-B14F-4D97-AF65-F5344CB8AC3E}">
        <p14:creationId xmlns:p14="http://schemas.microsoft.com/office/powerpoint/2010/main" val="221074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Control Statements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compound statement</a:t>
            </a:r>
            <a:r>
              <a:rPr lang="en-US" altLang="en-US"/>
              <a:t> in JavaScript is a sequence of 0 or more statements enclosed in curly braces</a:t>
            </a:r>
          </a:p>
          <a:p>
            <a:pPr lvl="1"/>
            <a:r>
              <a:rPr lang="en-US" altLang="en-US"/>
              <a:t>Compound statements can be used as components of control statements allowing multiple statements to be used where, syntactically, a single statement is specified</a:t>
            </a:r>
          </a:p>
          <a:p>
            <a:r>
              <a:rPr lang="en-US" altLang="en-US"/>
              <a:t>A </a:t>
            </a:r>
            <a:r>
              <a:rPr lang="en-US" altLang="en-US" i="1"/>
              <a:t> control construct</a:t>
            </a:r>
            <a:r>
              <a:rPr lang="en-US" altLang="en-US"/>
              <a:t> is a control statement including the statements or compound statements that it contains</a:t>
            </a:r>
          </a:p>
        </p:txBody>
      </p:sp>
    </p:spTree>
    <p:extLst>
      <p:ext uri="{BB962C8B-B14F-4D97-AF65-F5344CB8AC3E}">
        <p14:creationId xmlns:p14="http://schemas.microsoft.com/office/powerpoint/2010/main" val="61030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Control Expressions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A control expression has a Boolean value</a:t>
            </a:r>
          </a:p>
          <a:p>
            <a:pPr lvl="1"/>
            <a:r>
              <a:rPr lang="en-US" altLang="en-US"/>
              <a:t>An expression with a non-Boolean value used in a control statement will have its value converted to Boolean automatically</a:t>
            </a:r>
          </a:p>
          <a:p>
            <a:r>
              <a:rPr lang="en-US" altLang="en-US"/>
              <a:t>Comparison operators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==   !=  &lt;  &lt;=  &gt;  &gt;= 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=== </a:t>
            </a:r>
            <a:r>
              <a:rPr lang="en-US" altLang="en-US"/>
              <a:t>compares identity of values or objects</a:t>
            </a:r>
          </a:p>
          <a:p>
            <a:pPr lvl="1"/>
            <a:r>
              <a:rPr lang="en-US" altLang="en-US"/>
              <a:t>3 == ‘3’ is true due to automatic conversion</a:t>
            </a:r>
          </a:p>
          <a:p>
            <a:pPr lvl="1"/>
            <a:r>
              <a:rPr lang="en-US" altLang="en-US"/>
              <a:t>3 === ‘3’ is false</a:t>
            </a:r>
          </a:p>
          <a:p>
            <a:r>
              <a:rPr lang="en-US" altLang="en-US"/>
              <a:t>Boolean operators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&amp;&amp;    ||     !</a:t>
            </a:r>
          </a:p>
          <a:p>
            <a:r>
              <a:rPr lang="en-US" altLang="en-US"/>
              <a:t>Warning!  A Boolean object evaluates as true</a:t>
            </a:r>
          </a:p>
          <a:p>
            <a:pPr lvl="1"/>
            <a:r>
              <a:rPr lang="en-US" altLang="en-US"/>
              <a:t>Unless the object is null or undefined</a:t>
            </a:r>
          </a:p>
        </p:txBody>
      </p:sp>
    </p:spTree>
    <p:extLst>
      <p:ext uri="{BB962C8B-B14F-4D97-AF65-F5344CB8AC3E}">
        <p14:creationId xmlns:p14="http://schemas.microsoft.com/office/powerpoint/2010/main" val="2733083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Selection Statements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if-then and if-then-else are similar to that in other programming languages, especially C/C++/Java</a:t>
            </a:r>
          </a:p>
        </p:txBody>
      </p:sp>
    </p:spTree>
    <p:extLst>
      <p:ext uri="{BB962C8B-B14F-4D97-AF65-F5344CB8AC3E}">
        <p14:creationId xmlns:p14="http://schemas.microsoft.com/office/powerpoint/2010/main" val="125229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switch Statement Syntax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703443" y="2438400"/>
            <a:ext cx="5638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Courier New" panose="02070309020205020404" pitchFamily="49" charset="0"/>
              </a:rPr>
              <a:t>switch (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case </a:t>
            </a:r>
            <a:r>
              <a:rPr lang="en-US" altLang="en-US" sz="2400" i="1" dirty="0">
                <a:latin typeface="Courier New" panose="02070309020205020404" pitchFamily="49" charset="0"/>
              </a:rPr>
              <a:t>value_1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	//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statement(s)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case </a:t>
            </a:r>
            <a:r>
              <a:rPr lang="en-US" altLang="en-US" sz="2400" i="1" dirty="0">
                <a:latin typeface="Courier New" panose="02070309020205020404" pitchFamily="49" charset="0"/>
              </a:rPr>
              <a:t>value_2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	//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statement(s)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...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[default: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	//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statement(s)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24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switch Statement Semantics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expression is evaluated</a:t>
            </a:r>
          </a:p>
          <a:p>
            <a:r>
              <a:rPr lang="en-US" altLang="en-US"/>
              <a:t>The value of the expressions is compared to the value in each case in turn</a:t>
            </a:r>
          </a:p>
          <a:p>
            <a:r>
              <a:rPr lang="en-US" altLang="en-US"/>
              <a:t>If no case matches, execution begins at the default case</a:t>
            </a:r>
          </a:p>
          <a:p>
            <a:r>
              <a:rPr lang="en-US" altLang="en-US"/>
              <a:t>Otherwise, execution continues with the statement following the case</a:t>
            </a:r>
          </a:p>
          <a:p>
            <a:r>
              <a:rPr lang="en-US" altLang="en-US"/>
              <a:t>Execution continues until either the end of the switch is encountered or a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statement is executed</a:t>
            </a:r>
          </a:p>
        </p:txBody>
      </p:sp>
    </p:spTree>
    <p:extLst>
      <p:ext uri="{BB962C8B-B14F-4D97-AF65-F5344CB8AC3E}">
        <p14:creationId xmlns:p14="http://schemas.microsoft.com/office/powerpoint/2010/main" val="310564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Loop Statements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Loop statements in JavaScript are similar to those in C/C++/Java</a:t>
            </a:r>
          </a:p>
          <a:p>
            <a:r>
              <a:rPr lang="en-US" altLang="en-US"/>
              <a:t>While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while (</a:t>
            </a:r>
            <a:r>
              <a:rPr lang="en-US" altLang="en-US" b="0" i="1"/>
              <a:t>control expression</a:t>
            </a:r>
            <a:r>
              <a:rPr lang="en-US" altLang="en-US" b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b="0" i="1"/>
              <a:t>	statement or compound statement</a:t>
            </a:r>
            <a:endParaRPr lang="en-US" altLang="en-US"/>
          </a:p>
          <a:p>
            <a:r>
              <a:rPr lang="en-US" altLang="en-US"/>
              <a:t>For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for</a:t>
            </a:r>
            <a:r>
              <a:rPr lang="en-US" altLang="en-US" b="0"/>
              <a:t> (</a:t>
            </a:r>
            <a:r>
              <a:rPr lang="en-US" altLang="en-US" b="0" i="1"/>
              <a:t>initial expression; control expression; increment expression</a:t>
            </a:r>
            <a:r>
              <a:rPr lang="en-US" altLang="en-US" b="0"/>
              <a:t>)</a:t>
            </a:r>
          </a:p>
          <a:p>
            <a:pPr lvl="1">
              <a:buFontTx/>
              <a:buNone/>
            </a:pPr>
            <a:r>
              <a:rPr lang="en-US" altLang="en-US" b="0" i="1"/>
              <a:t>	statement or compound statement</a:t>
            </a:r>
            <a:endParaRPr lang="en-US" altLang="en-US"/>
          </a:p>
          <a:p>
            <a:r>
              <a:rPr lang="en-US" altLang="en-US"/>
              <a:t>do/while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do </a:t>
            </a:r>
            <a:r>
              <a:rPr lang="en-US" altLang="en-US" b="0" i="1"/>
              <a:t>statement or compound statement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while</a:t>
            </a:r>
            <a:r>
              <a:rPr lang="en-US" altLang="en-US" b="0"/>
              <a:t> (</a:t>
            </a:r>
            <a:r>
              <a:rPr lang="en-US" altLang="en-US" b="0" i="1"/>
              <a:t>control expression</a:t>
            </a:r>
            <a:r>
              <a:rPr lang="en-US" altLang="en-US" b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86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while</a:t>
            </a:r>
            <a:r>
              <a:rPr lang="en-US" altLang="en-US" sz="3200" dirty="0"/>
              <a:t> Statement Semantics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control expression is evaluated</a:t>
            </a:r>
          </a:p>
          <a:p>
            <a:r>
              <a:rPr lang="en-US" altLang="en-US"/>
              <a:t>If the control expression is true, then the statement is executed</a:t>
            </a:r>
          </a:p>
          <a:p>
            <a:r>
              <a:rPr lang="en-US" altLang="en-US"/>
              <a:t>These two steps are repeated until the control expression becomes false</a:t>
            </a:r>
          </a:p>
          <a:p>
            <a:r>
              <a:rPr lang="en-US" altLang="en-US"/>
              <a:t>At that point the while statement is finished</a:t>
            </a:r>
          </a:p>
        </p:txBody>
      </p:sp>
    </p:spTree>
    <p:extLst>
      <p:ext uri="{BB962C8B-B14F-4D97-AF65-F5344CB8AC3E}">
        <p14:creationId xmlns:p14="http://schemas.microsoft.com/office/powerpoint/2010/main" val="38199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            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for</a:t>
            </a:r>
            <a:r>
              <a:rPr lang="en-US" altLang="en-US" sz="3200" dirty="0"/>
              <a:t> Statement Semantics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initial expression is evaluated</a:t>
            </a:r>
          </a:p>
          <a:p>
            <a:r>
              <a:rPr lang="en-US" altLang="en-US"/>
              <a:t>The control expression is evaluated</a:t>
            </a:r>
          </a:p>
          <a:p>
            <a:r>
              <a:rPr lang="en-US" altLang="en-US"/>
              <a:t>If the control expression is true, the statement is executed</a:t>
            </a:r>
          </a:p>
          <a:p>
            <a:r>
              <a:rPr lang="en-US" altLang="en-US"/>
              <a:t>Then the increment expression is evaluated</a:t>
            </a:r>
          </a:p>
          <a:p>
            <a:r>
              <a:rPr lang="en-US" altLang="en-US"/>
              <a:t>The previous three steps are repeated as long as the control expression remains true</a:t>
            </a:r>
          </a:p>
          <a:p>
            <a:r>
              <a:rPr lang="en-US" altLang="en-US"/>
              <a:t>When the control expression becomes false, the statement is finished executing</a:t>
            </a:r>
          </a:p>
        </p:txBody>
      </p:sp>
    </p:spTree>
    <p:extLst>
      <p:ext uri="{BB962C8B-B14F-4D97-AF65-F5344CB8AC3E}">
        <p14:creationId xmlns:p14="http://schemas.microsoft.com/office/powerpoint/2010/main" val="59729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do/while</a:t>
            </a:r>
            <a:r>
              <a:rPr lang="en-US" altLang="en-US" sz="3200" dirty="0"/>
              <a:t> Statement Semantics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statement is executed</a:t>
            </a:r>
          </a:p>
          <a:p>
            <a:r>
              <a:rPr lang="en-US" altLang="en-US"/>
              <a:t>The control expression is evaluated</a:t>
            </a:r>
          </a:p>
          <a:p>
            <a:r>
              <a:rPr lang="en-US" altLang="en-US"/>
              <a:t>If the control expression is true, the previous steps are repeated</a:t>
            </a:r>
          </a:p>
          <a:p>
            <a:r>
              <a:rPr lang="en-US" altLang="en-US"/>
              <a:t>This continues until the control expression becomes false</a:t>
            </a:r>
          </a:p>
          <a:p>
            <a:r>
              <a:rPr lang="en-US" altLang="en-US"/>
              <a:t>At that point, the statement execution is finished</a:t>
            </a:r>
          </a:p>
        </p:txBody>
      </p:sp>
    </p:spTree>
    <p:extLst>
      <p:ext uri="{BB962C8B-B14F-4D97-AF65-F5344CB8AC3E}">
        <p14:creationId xmlns:p14="http://schemas.microsoft.com/office/powerpoint/2010/main" val="20898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 JavaScript Components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Core</a:t>
            </a:r>
          </a:p>
          <a:p>
            <a:pPr lvl="1"/>
            <a:r>
              <a:rPr lang="en-US" altLang="en-US"/>
              <a:t>The heart of the language</a:t>
            </a:r>
          </a:p>
          <a:p>
            <a:r>
              <a:rPr lang="en-US" altLang="en-US"/>
              <a:t>Client-side</a:t>
            </a:r>
          </a:p>
          <a:p>
            <a:pPr lvl="1"/>
            <a:r>
              <a:rPr lang="en-US" altLang="en-US"/>
              <a:t>Library of objects supporting browser control and user interaction</a:t>
            </a:r>
          </a:p>
          <a:p>
            <a:r>
              <a:rPr lang="en-US" altLang="en-US"/>
              <a:t>Server-side</a:t>
            </a:r>
          </a:p>
          <a:p>
            <a:pPr lvl="1"/>
            <a:r>
              <a:rPr lang="en-US" altLang="en-US"/>
              <a:t>Library of objects that support use in web servers</a:t>
            </a:r>
          </a:p>
          <a:p>
            <a:r>
              <a:rPr lang="en-US" altLang="en-US"/>
              <a:t>Text focuses on Client-side</a:t>
            </a:r>
          </a:p>
        </p:txBody>
      </p:sp>
    </p:spTree>
    <p:extLst>
      <p:ext uri="{BB962C8B-B14F-4D97-AF65-F5344CB8AC3E}">
        <p14:creationId xmlns:p14="http://schemas.microsoft.com/office/powerpoint/2010/main" val="400393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 Java and JavaScript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/>
              <a:t>Differences</a:t>
            </a:r>
          </a:p>
          <a:p>
            <a:pPr lvl="1">
              <a:spcBef>
                <a:spcPct val="20000"/>
              </a:spcBef>
            </a:pPr>
            <a:r>
              <a:rPr lang="en-US" altLang="en-US"/>
              <a:t>JavaScript has a different object model from Java</a:t>
            </a:r>
          </a:p>
          <a:p>
            <a:pPr lvl="1">
              <a:spcBef>
                <a:spcPct val="20000"/>
              </a:spcBef>
            </a:pPr>
            <a:r>
              <a:rPr lang="en-US" altLang="en-US"/>
              <a:t>JavaScript is not strongly typed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Java 1.6 has support for scripting </a:t>
            </a:r>
          </a:p>
          <a:p>
            <a:pPr lvl="1">
              <a:spcBef>
                <a:spcPct val="20000"/>
              </a:spcBef>
            </a:pPr>
            <a:r>
              <a:rPr lang="en-US" altLang="en-US">
                <a:hlinkClick r:id="rId2"/>
              </a:rPr>
              <a:t>http://java.sun.com/javase/6/docs/technotes/guides/scripting/index.html</a:t>
            </a:r>
            <a:endParaRPr lang="en-US" altLang="en-US"/>
          </a:p>
          <a:p>
            <a:pPr>
              <a:spcBef>
                <a:spcPct val="20000"/>
              </a:spcBef>
            </a:pPr>
            <a:r>
              <a:rPr lang="en-US" altLang="en-US"/>
              <a:t>Mozilla Rhino is an implementation of JavaScript in Java</a:t>
            </a:r>
          </a:p>
          <a:p>
            <a:pPr lvl="1">
              <a:spcBef>
                <a:spcPct val="20000"/>
              </a:spcBef>
            </a:pPr>
            <a:r>
              <a:rPr lang="en-US" altLang="en-US">
                <a:hlinkClick r:id="rId3"/>
              </a:rPr>
              <a:t>http://www.mozilla.org/rhino/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3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 Uses of JavaScript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/>
              <a:t>Provide alternative to server-side programming</a:t>
            </a:r>
          </a:p>
          <a:p>
            <a:pPr lvl="1">
              <a:spcBef>
                <a:spcPct val="20000"/>
              </a:spcBef>
            </a:pPr>
            <a:r>
              <a:rPr lang="en-US" altLang="en-US"/>
              <a:t>Servers are often overloaded</a:t>
            </a:r>
          </a:p>
          <a:p>
            <a:pPr lvl="1">
              <a:spcBef>
                <a:spcPct val="20000"/>
              </a:spcBef>
            </a:pPr>
            <a:r>
              <a:rPr lang="en-US" altLang="en-US"/>
              <a:t>Client processing has quicker reaction time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JavaScript can work with forms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JavaScript can interact with the internal model of the web page (Document Object Model)</a:t>
            </a:r>
          </a:p>
          <a:p>
            <a:pPr algn="just"/>
            <a:r>
              <a:rPr lang="en-US" altLang="en-US"/>
              <a:t>JavaScript is used to provide more complex user interface than plain forms with HTML/CSS can provide</a:t>
            </a:r>
          </a:p>
          <a:p>
            <a:pPr lvl="1" algn="just"/>
            <a:r>
              <a:rPr lang="en-US" altLang="en-US">
                <a:hlinkClick r:id="rId2"/>
              </a:rPr>
              <a:t>http://www.protopage.com/</a:t>
            </a:r>
            <a:r>
              <a:rPr lang="en-US" altLang="en-US"/>
              <a:t> is an interesting example</a:t>
            </a:r>
          </a:p>
          <a:p>
            <a:pPr lvl="1" algn="just"/>
            <a:r>
              <a:rPr lang="en-US" altLang="en-US"/>
              <a:t>A number of toolkits are available. Dojo, found at </a:t>
            </a:r>
            <a:r>
              <a:rPr lang="en-US" altLang="en-US">
                <a:hlinkClick r:id="rId3"/>
              </a:rPr>
              <a:t>http://dojotoolkit.org/</a:t>
            </a:r>
            <a:r>
              <a:rPr lang="en-US" altLang="en-US"/>
              <a:t>, is one example</a:t>
            </a:r>
          </a:p>
        </p:txBody>
      </p:sp>
    </p:spTree>
    <p:extLst>
      <p:ext uri="{BB962C8B-B14F-4D97-AF65-F5344CB8AC3E}">
        <p14:creationId xmlns:p14="http://schemas.microsoft.com/office/powerpoint/2010/main" val="9116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Event-Driven Computation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Users actions, such as mouse clicks and key presses, are referred to as </a:t>
            </a:r>
            <a:r>
              <a:rPr lang="en-US" altLang="en-US" i="1"/>
              <a:t>events</a:t>
            </a:r>
            <a:endParaRPr lang="en-US" altLang="en-US"/>
          </a:p>
          <a:p>
            <a:r>
              <a:rPr lang="en-US" altLang="en-US"/>
              <a:t>The main task of most JavaScript programs is to respond to events</a:t>
            </a:r>
          </a:p>
          <a:p>
            <a:r>
              <a:rPr lang="en-US" altLang="en-US"/>
              <a:t>For example, a JavaScript program could validate data in a form before it is submitted to a server</a:t>
            </a:r>
          </a:p>
          <a:p>
            <a:pPr lvl="1"/>
            <a:r>
              <a:rPr lang="en-US" altLang="en-US" i="1"/>
              <a:t>Caution:</a:t>
            </a:r>
            <a:r>
              <a:rPr lang="en-US" altLang="en-US"/>
              <a:t> It is important that crucial validation be done by the server.  It is relatively easy to bypass client-side controls</a:t>
            </a:r>
          </a:p>
          <a:p>
            <a:pPr lvl="1"/>
            <a:r>
              <a:rPr lang="en-US" altLang="en-US"/>
              <a:t>For example, a user might create a copy of a web page but remove all the validation code. </a:t>
            </a:r>
          </a:p>
        </p:txBody>
      </p:sp>
    </p:spTree>
    <p:extLst>
      <p:ext uri="{BB962C8B-B14F-4D97-AF65-F5344CB8AC3E}">
        <p14:creationId xmlns:p14="http://schemas.microsoft.com/office/powerpoint/2010/main" val="10770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 JavaScript in XHTML**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Directly embedded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&lt;script type=“text/javascript”&gt;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	&lt;!--</a:t>
            </a:r>
          </a:p>
          <a:p>
            <a:pPr lvl="1">
              <a:buFontTx/>
              <a:buNone/>
            </a:pPr>
            <a:r>
              <a:rPr lang="en-US" altLang="en-US" b="0"/>
              <a:t>		…Javascript here…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	--&gt;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&lt;/script&gt;</a:t>
            </a:r>
          </a:p>
          <a:p>
            <a:pPr lvl="1"/>
            <a:r>
              <a:rPr lang="en-US" altLang="en-US"/>
              <a:t>However, note that </a:t>
            </a:r>
            <a:r>
              <a:rPr lang="en-US" altLang="en-US" b="0">
                <a:latin typeface="Courier New" panose="02070309020205020404" pitchFamily="49" charset="0"/>
              </a:rPr>
              <a:t>a--</a:t>
            </a:r>
            <a:r>
              <a:rPr lang="en-US" altLang="en-US"/>
              <a:t> will not be allowed here!</a:t>
            </a:r>
          </a:p>
          <a:p>
            <a:r>
              <a:rPr lang="en-US" altLang="en-US"/>
              <a:t>Indirect reference</a:t>
            </a:r>
          </a:p>
          <a:p>
            <a:pPr lvl="1">
              <a:buFontTx/>
              <a:buNone/>
            </a:pPr>
            <a:r>
              <a:rPr lang="en-US" altLang="en-US" b="0">
                <a:latin typeface="Courier New" panose="02070309020205020404" pitchFamily="49" charset="0"/>
              </a:rPr>
              <a:t>&lt;script type=“text/javascript” src=“tst_number.js”/&gt;</a:t>
            </a:r>
          </a:p>
          <a:p>
            <a:pPr lvl="1"/>
            <a:r>
              <a:rPr lang="en-US" altLang="en-US"/>
              <a:t>This is the preferred approach</a:t>
            </a:r>
          </a:p>
        </p:txBody>
      </p:sp>
    </p:spTree>
    <p:extLst>
      <p:ext uri="{BB962C8B-B14F-4D97-AF65-F5344CB8AC3E}">
        <p14:creationId xmlns:p14="http://schemas.microsoft.com/office/powerpoint/2010/main" val="71209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General Syntactic Characteristics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  <a:p>
            <a:pPr lvl="1"/>
            <a:r>
              <a:rPr lang="en-US" altLang="en-US"/>
              <a:t>Start with $, _, letter</a:t>
            </a:r>
          </a:p>
          <a:p>
            <a:pPr lvl="1"/>
            <a:r>
              <a:rPr lang="en-US" altLang="en-US"/>
              <a:t>Continue with $, _, letter or digit</a:t>
            </a:r>
          </a:p>
          <a:p>
            <a:pPr lvl="1"/>
            <a:r>
              <a:rPr lang="en-US" altLang="en-US"/>
              <a:t>Case sensitive</a:t>
            </a:r>
          </a:p>
          <a:p>
            <a:r>
              <a:rPr lang="en-US" altLang="en-US"/>
              <a:t>Reserved words</a:t>
            </a:r>
          </a:p>
          <a:p>
            <a:r>
              <a:rPr lang="en-US" altLang="en-US"/>
              <a:t>Comments</a:t>
            </a:r>
          </a:p>
          <a:p>
            <a:pPr lvl="1"/>
            <a:r>
              <a:rPr lang="en-US" altLang="en-US"/>
              <a:t>//</a:t>
            </a:r>
          </a:p>
          <a:p>
            <a:pPr lvl="1"/>
            <a:r>
              <a:rPr lang="en-US" altLang="en-US"/>
              <a:t>/* … */</a:t>
            </a:r>
          </a:p>
        </p:txBody>
      </p:sp>
    </p:spTree>
    <p:extLst>
      <p:ext uri="{BB962C8B-B14F-4D97-AF65-F5344CB8AC3E}">
        <p14:creationId xmlns:p14="http://schemas.microsoft.com/office/powerpoint/2010/main" val="2030289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3580</TotalTime>
  <Words>1449</Words>
  <Application>Microsoft Office PowerPoint</Application>
  <PresentationFormat>Widescreen</PresentationFormat>
  <Paragraphs>231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Wingdings 2</vt:lpstr>
      <vt:lpstr>Dividend</vt:lpstr>
      <vt:lpstr>UNIT  2</vt:lpstr>
      <vt:lpstr>REFERENCE MATERIAL</vt:lpstr>
      <vt:lpstr>PowerPoint Presentation</vt:lpstr>
      <vt:lpstr> JavaScript Components</vt:lpstr>
      <vt:lpstr> Java and JavaScript</vt:lpstr>
      <vt:lpstr> Uses of JavaScript</vt:lpstr>
      <vt:lpstr>Event-Driven Computation</vt:lpstr>
      <vt:lpstr> JavaScript in XHTML**</vt:lpstr>
      <vt:lpstr>General Syntactic Characteristics</vt:lpstr>
      <vt:lpstr>Statement Syntax**</vt:lpstr>
      <vt:lpstr>Primitive Types**</vt:lpstr>
      <vt:lpstr>Object Sto Object Storage</vt:lpstr>
      <vt:lpstr>Numeric and String Literals</vt:lpstr>
      <vt:lpstr>Other Primitive Types</vt:lpstr>
      <vt:lpstr>Declaring Variables**</vt:lpstr>
      <vt:lpstr>Numeric Operators</vt:lpstr>
      <vt:lpstr>Precedence of Operators</vt:lpstr>
      <vt:lpstr>String CONCatenation**</vt:lpstr>
      <vt:lpstr>Implicit Type Conversion**</vt:lpstr>
      <vt:lpstr>Explicit Type Conversion**</vt:lpstr>
      <vt:lpstr>The typeof Operator**</vt:lpstr>
      <vt:lpstr>Assignment Statements</vt:lpstr>
      <vt:lpstr>Control Statements</vt:lpstr>
      <vt:lpstr>Control Expressions</vt:lpstr>
      <vt:lpstr>Selection Statements</vt:lpstr>
      <vt:lpstr>switch Statement Syntax</vt:lpstr>
      <vt:lpstr>switch Statement Semantics</vt:lpstr>
      <vt:lpstr>Loop Statements</vt:lpstr>
      <vt:lpstr>while Statement Semantics</vt:lpstr>
      <vt:lpstr>for Statement Semantics</vt:lpstr>
      <vt:lpstr>do/while Statement Semantics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</dc:creator>
  <cp:lastModifiedBy>Vidhu Rojit</cp:lastModifiedBy>
  <cp:revision>48</cp:revision>
  <dcterms:created xsi:type="dcterms:W3CDTF">2016-04-29T03:36:31Z</dcterms:created>
  <dcterms:modified xsi:type="dcterms:W3CDTF">2019-06-24T06:26:14Z</dcterms:modified>
</cp:coreProperties>
</file>