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29" r:id="rId2"/>
    <p:sldId id="348" r:id="rId3"/>
    <p:sldId id="331" r:id="rId4"/>
    <p:sldId id="332" r:id="rId5"/>
    <p:sldId id="334" r:id="rId6"/>
    <p:sldId id="335" r:id="rId7"/>
    <p:sldId id="336" r:id="rId8"/>
    <p:sldId id="337" r:id="rId9"/>
    <p:sldId id="338" r:id="rId10"/>
    <p:sldId id="349" r:id="rId11"/>
    <p:sldId id="350" r:id="rId12"/>
    <p:sldId id="347" r:id="rId13"/>
    <p:sldId id="345" r:id="rId14"/>
    <p:sldId id="346" r:id="rId15"/>
    <p:sldId id="35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4" autoAdjust="0"/>
    <p:restoredTop sz="94660"/>
  </p:normalViewPr>
  <p:slideViewPr>
    <p:cSldViewPr snapToGrid="0">
      <p:cViewPr>
        <p:scale>
          <a:sx n="66" d="100"/>
          <a:sy n="66" d="100"/>
        </p:scale>
        <p:origin x="-7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4BC92-E913-46A9-9098-FF519BEA6B57}" type="datetimeFigureOut">
              <a:rPr lang="en-IN" smtClean="0"/>
              <a:t>22-10-2019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4913C-FB5F-4D8F-9347-681555DE6CD5}" type="slidenum">
              <a:rPr lang="en-IN" smtClean="0"/>
              <a:t>‹#›</a:t>
            </a:fld>
            <a:endParaRPr lang="en-IN"/>
          </a:p>
        </p:txBody>
      </p:sp>
    </p:spTree>
    <p:extLst>
      <p:ext uri="{BB962C8B-B14F-4D97-AF65-F5344CB8AC3E}">
        <p14:creationId xmlns:p14="http://schemas.microsoft.com/office/powerpoint/2010/main" val="54911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C3FD44B-267E-4F80-BE3E-0DE9562A44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293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3E0DCB-B8A3-4484-A854-1A0B47163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391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smtClean="0"/>
              <a:t>Aug-Sept 2016</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Veena Suresh,PESU</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706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Aug-Sept 2016</a:t>
            </a:r>
            <a:endParaRPr lang="en-US" dirty="0"/>
          </a:p>
        </p:txBody>
      </p:sp>
      <p:sp>
        <p:nvSpPr>
          <p:cNvPr id="5" name="Footer Placeholder 4"/>
          <p:cNvSpPr>
            <a:spLocks noGrp="1"/>
          </p:cNvSpPr>
          <p:nvPr>
            <p:ph type="ftr" sz="quarter" idx="11"/>
          </p:nvPr>
        </p:nvSpPr>
        <p:spPr/>
        <p:txBody>
          <a:bodyPr/>
          <a:lstStyle/>
          <a:p>
            <a:r>
              <a:rPr lang="en-US" smtClean="0"/>
              <a:t>Veena Suresh,PESU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992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smtClean="0"/>
              <a:t>Aug-Sept 2016</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Veena Suresh,PESU</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288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Aug-Sept 2016</a:t>
            </a:r>
            <a:endParaRPr lang="en-US" dirty="0"/>
          </a:p>
        </p:txBody>
      </p:sp>
      <p:sp>
        <p:nvSpPr>
          <p:cNvPr id="5" name="Footer Placeholder 4"/>
          <p:cNvSpPr>
            <a:spLocks noGrp="1"/>
          </p:cNvSpPr>
          <p:nvPr>
            <p:ph type="ftr" sz="quarter" idx="11"/>
          </p:nvPr>
        </p:nvSpPr>
        <p:spPr/>
        <p:txBody>
          <a:bodyPr/>
          <a:lstStyle/>
          <a:p>
            <a:r>
              <a:rPr lang="en-US" smtClean="0"/>
              <a:t>Veena Suresh,PESU</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smtClean="0"/>
              <a:t>Aug-Sept 2016</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Veena Suresh,PESU</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356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Aug-Sept 2016</a:t>
            </a:r>
            <a:endParaRPr lang="en-US" dirty="0"/>
          </a:p>
        </p:txBody>
      </p:sp>
      <p:sp>
        <p:nvSpPr>
          <p:cNvPr id="6" name="Footer Placeholder 5"/>
          <p:cNvSpPr>
            <a:spLocks noGrp="1"/>
          </p:cNvSpPr>
          <p:nvPr>
            <p:ph type="ftr" sz="quarter" idx="11"/>
          </p:nvPr>
        </p:nvSpPr>
        <p:spPr/>
        <p:txBody>
          <a:bodyPr/>
          <a:lstStyle/>
          <a:p>
            <a:r>
              <a:rPr lang="en-US" smtClean="0"/>
              <a:t>Veena Suresh,PESU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604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Aug-Sept 2016</a:t>
            </a:r>
            <a:endParaRPr lang="en-US" dirty="0"/>
          </a:p>
        </p:txBody>
      </p:sp>
      <p:sp>
        <p:nvSpPr>
          <p:cNvPr id="8" name="Footer Placeholder 7"/>
          <p:cNvSpPr>
            <a:spLocks noGrp="1"/>
          </p:cNvSpPr>
          <p:nvPr>
            <p:ph type="ftr" sz="quarter" idx="11"/>
          </p:nvPr>
        </p:nvSpPr>
        <p:spPr/>
        <p:txBody>
          <a:bodyPr/>
          <a:lstStyle/>
          <a:p>
            <a:r>
              <a:rPr lang="en-US" smtClean="0"/>
              <a:t>Veena Suresh,PESU</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362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smtClean="0"/>
              <a:t>Aug-Sept 2016</a:t>
            </a:r>
            <a:endParaRPr lang="en-US" dirty="0"/>
          </a:p>
        </p:txBody>
      </p:sp>
      <p:sp>
        <p:nvSpPr>
          <p:cNvPr id="4" name="Footer Placeholder 3"/>
          <p:cNvSpPr>
            <a:spLocks noGrp="1"/>
          </p:cNvSpPr>
          <p:nvPr>
            <p:ph type="ftr" sz="quarter" idx="11"/>
          </p:nvPr>
        </p:nvSpPr>
        <p:spPr/>
        <p:txBody>
          <a:bodyPr/>
          <a:lstStyle/>
          <a:p>
            <a:r>
              <a:rPr lang="en-US" smtClean="0"/>
              <a:t>Veena Suresh,PESU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19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Aug-Sept 2016</a:t>
            </a:r>
            <a:endParaRPr lang="en-US" dirty="0"/>
          </a:p>
        </p:txBody>
      </p:sp>
      <p:sp>
        <p:nvSpPr>
          <p:cNvPr id="3" name="Footer Placeholder 2"/>
          <p:cNvSpPr>
            <a:spLocks noGrp="1"/>
          </p:cNvSpPr>
          <p:nvPr>
            <p:ph type="ftr" sz="quarter" idx="11"/>
          </p:nvPr>
        </p:nvSpPr>
        <p:spPr/>
        <p:txBody>
          <a:bodyPr/>
          <a:lstStyle/>
          <a:p>
            <a:r>
              <a:rPr lang="en-US" smtClean="0"/>
              <a:t>Veena Suresh,PESU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747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smtClean="0"/>
              <a:t>Aug-Sept 2016</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Veena Suresh,PESU</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956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Aug-Sept 2016</a:t>
            </a:r>
            <a:endParaRPr lang="en-US" dirty="0"/>
          </a:p>
        </p:txBody>
      </p:sp>
      <p:sp>
        <p:nvSpPr>
          <p:cNvPr id="6" name="Footer Placeholder 5"/>
          <p:cNvSpPr>
            <a:spLocks noGrp="1"/>
          </p:cNvSpPr>
          <p:nvPr>
            <p:ph type="ftr" sz="quarter" idx="11"/>
          </p:nvPr>
        </p:nvSpPr>
        <p:spPr/>
        <p:txBody>
          <a:bodyPr/>
          <a:lstStyle/>
          <a:p>
            <a:r>
              <a:rPr lang="en-US" smtClean="0"/>
              <a:t>Veena Suresh,PESU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594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smtClean="0"/>
              <a:t>Aug-Sept 2016</a:t>
            </a:r>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Veena Suresh,PESU</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67105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53771" y="555173"/>
            <a:ext cx="8115328" cy="809169"/>
          </a:xfrm>
        </p:spPr>
        <p:txBody>
          <a:bodyPr>
            <a:normAutofit/>
          </a:bodyPr>
          <a:lstStyle/>
          <a:p>
            <a:pPr algn="ctr">
              <a:buNone/>
            </a:pPr>
            <a:r>
              <a:rPr lang="en-US" sz="2400" dirty="0" smtClean="0">
                <a:latin typeface="Times New Roman" pitchFamily="18" charset="0"/>
                <a:cs typeface="Times New Roman" pitchFamily="18" charset="0"/>
              </a:rPr>
              <a:t>JavaScript </a:t>
            </a:r>
            <a:r>
              <a:rPr lang="en-US" sz="2400" dirty="0">
                <a:latin typeface="Times New Roman" pitchFamily="18" charset="0"/>
                <a:cs typeface="Times New Roman" pitchFamily="18" charset="0"/>
              </a:rPr>
              <a:t>Events</a:t>
            </a:r>
          </a:p>
        </p:txBody>
      </p:sp>
      <p:sp>
        <p:nvSpPr>
          <p:cNvPr id="2" name="Rectangle 1"/>
          <p:cNvSpPr/>
          <p:nvPr/>
        </p:nvSpPr>
        <p:spPr>
          <a:xfrm>
            <a:off x="2336799" y="1674674"/>
            <a:ext cx="8374744" cy="2862322"/>
          </a:xfrm>
          <a:prstGeom prst="rect">
            <a:avLst/>
          </a:prstGeom>
        </p:spPr>
        <p:txBody>
          <a:bodyPr wrap="square">
            <a:spAutoFit/>
          </a:bodyPr>
          <a:lstStyle/>
          <a:p>
            <a:r>
              <a:rPr lang="en-GB" dirty="0" err="1"/>
              <a:t>Javascript</a:t>
            </a:r>
            <a:r>
              <a:rPr lang="en-GB" dirty="0"/>
              <a:t> has events to provide a dynamic interface to a webpage. </a:t>
            </a:r>
            <a:endParaRPr lang="en-GB" dirty="0" smtClean="0"/>
          </a:p>
          <a:p>
            <a:endParaRPr lang="en-GB" dirty="0"/>
          </a:p>
          <a:p>
            <a:r>
              <a:rPr lang="en-GB" dirty="0"/>
              <a:t>These events are hooked to elements in the Document Object model(DOM</a:t>
            </a:r>
            <a:r>
              <a:rPr lang="en-GB" dirty="0" smtClean="0"/>
              <a:t>).</a:t>
            </a:r>
          </a:p>
          <a:p>
            <a:endParaRPr lang="en-GB" dirty="0"/>
          </a:p>
          <a:p>
            <a:pPr algn="just"/>
            <a:r>
              <a:rPr lang="en-GB" dirty="0" smtClean="0"/>
              <a:t>In </a:t>
            </a:r>
            <a:r>
              <a:rPr lang="en-GB" dirty="0"/>
              <a:t>the case of the Web, events are fired inside the browser window, and tend to be attached to a specific item that resides in it — this might be a single element, set of elements, the HTML document loaded in the current tab, or the entire browser window. </a:t>
            </a:r>
            <a:endParaRPr lang="en-GB" dirty="0" smtClean="0"/>
          </a:p>
          <a:p>
            <a:r>
              <a:rPr lang="en-GB" dirty="0"/>
              <a:t/>
            </a:r>
            <a:br>
              <a:rPr lang="en-GB" dirty="0"/>
            </a:br>
            <a:r>
              <a:rPr lang="en-GB" dirty="0" smtClean="0"/>
              <a:t>We </a:t>
            </a:r>
            <a:r>
              <a:rPr lang="en-GB" dirty="0"/>
              <a:t>can bind events either as inline or in an external script.</a:t>
            </a:r>
            <a:endParaRPr lang="en-IN" dirty="0"/>
          </a:p>
        </p:txBody>
      </p:sp>
      <p:sp>
        <p:nvSpPr>
          <p:cNvPr id="3" name="Footer Placeholder 2"/>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197133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02530"/>
          </a:xfrm>
        </p:spPr>
        <p:txBody>
          <a:bodyPr>
            <a:normAutofit/>
          </a:bodyPr>
          <a:lstStyle/>
          <a:p>
            <a:r>
              <a:rPr lang="en-IN" sz="2400" dirty="0" err="1" smtClean="0">
                <a:solidFill>
                  <a:schemeClr val="tx1"/>
                </a:solidFill>
                <a:latin typeface="Times New Roman" pitchFamily="18" charset="0"/>
                <a:cs typeface="Times New Roman" pitchFamily="18" charset="0"/>
              </a:rPr>
              <a:t>ADDEventListener</a:t>
            </a:r>
            <a:r>
              <a:rPr lang="en-IN" sz="2400" dirty="0">
                <a:solidFill>
                  <a:schemeClr val="tx1"/>
                </a:solidFill>
                <a:latin typeface="Times New Roman" pitchFamily="18" charset="0"/>
                <a:cs typeface="Times New Roman" pitchFamily="18" charset="0"/>
              </a:rPr>
              <a:t>() and </a:t>
            </a:r>
            <a:r>
              <a:rPr lang="en-IN" sz="2400" dirty="0" err="1" smtClean="0">
                <a:solidFill>
                  <a:schemeClr val="tx1"/>
                </a:solidFill>
                <a:latin typeface="Times New Roman" pitchFamily="18" charset="0"/>
                <a:cs typeface="Times New Roman" pitchFamily="18" charset="0"/>
              </a:rPr>
              <a:t>removeEventListener</a:t>
            </a:r>
            <a:r>
              <a:rPr lang="en-IN" sz="2400" dirty="0" smtClean="0">
                <a:solidFill>
                  <a:schemeClr val="tx1"/>
                </a:solidFill>
                <a:latin typeface="Times New Roman" pitchFamily="18" charset="0"/>
                <a:cs typeface="Times New Roman" pitchFamily="18" charset="0"/>
              </a:rPr>
              <a:t>()</a:t>
            </a:r>
            <a:endParaRPr lang="en-IN"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81192" y="1407886"/>
            <a:ext cx="11029615" cy="4934857"/>
          </a:xfrm>
        </p:spPr>
        <p:txBody>
          <a:bodyPr>
            <a:normAutofit/>
          </a:bodyPr>
          <a:lstStyle/>
          <a:p>
            <a:r>
              <a:rPr lang="en-GB" dirty="0" smtClean="0"/>
              <a:t>Inside </a:t>
            </a:r>
            <a:r>
              <a:rPr lang="en-GB" dirty="0"/>
              <a:t>the </a:t>
            </a:r>
            <a:r>
              <a:rPr lang="en-GB" dirty="0" err="1"/>
              <a:t>addEventListener</a:t>
            </a:r>
            <a:r>
              <a:rPr lang="en-GB" dirty="0"/>
              <a:t>() function, we specify two parameters — the name of the event we want to register this handler for, and the code that comprises the handler function we want to run in response to it. Note that it is perfectly appropriate to put all the code inside the </a:t>
            </a:r>
            <a:r>
              <a:rPr lang="en-GB" dirty="0" err="1"/>
              <a:t>addEventListener</a:t>
            </a:r>
            <a:r>
              <a:rPr lang="en-GB" dirty="0"/>
              <a:t>() function, in an anonymous </a:t>
            </a:r>
            <a:r>
              <a:rPr lang="en-GB" dirty="0" smtClean="0"/>
              <a:t>function.</a:t>
            </a:r>
          </a:p>
          <a:p>
            <a:r>
              <a:rPr lang="en-GB" dirty="0"/>
              <a:t> removeEventListener(),  a counterpart </a:t>
            </a:r>
            <a:r>
              <a:rPr lang="en-GB" dirty="0" smtClean="0"/>
              <a:t>function which </a:t>
            </a:r>
            <a:r>
              <a:rPr lang="en-GB" dirty="0"/>
              <a:t>removes a previously added listener</a:t>
            </a:r>
            <a:r>
              <a:rPr lang="en-GB" dirty="0" smtClean="0"/>
              <a:t>.  For </a:t>
            </a:r>
            <a:r>
              <a:rPr lang="en-GB" dirty="0"/>
              <a:t>larger, more complex programs it can improve efficiency to clean up old unused event handlers</a:t>
            </a:r>
            <a:r>
              <a:rPr lang="en-GB" dirty="0" smtClean="0"/>
              <a:t>.</a:t>
            </a:r>
          </a:p>
          <a:p>
            <a:r>
              <a:rPr lang="en-GB" dirty="0" smtClean="0"/>
              <a:t>We </a:t>
            </a:r>
            <a:r>
              <a:rPr lang="en-GB" dirty="0"/>
              <a:t>can also register multiple handlers for the same listener</a:t>
            </a:r>
            <a:r>
              <a:rPr lang="en-GB" dirty="0" smtClean="0"/>
              <a:t>.</a:t>
            </a:r>
          </a:p>
          <a:p>
            <a:pPr marL="0" indent="0">
              <a:buNone/>
            </a:pPr>
            <a:r>
              <a:rPr lang="en-IN" dirty="0" err="1"/>
              <a:t>myElement.addEventListener</a:t>
            </a:r>
            <a:r>
              <a:rPr lang="en-IN" dirty="0"/>
              <a:t>('click', </a:t>
            </a:r>
            <a:r>
              <a:rPr lang="en-IN" dirty="0" err="1"/>
              <a:t>functionA</a:t>
            </a:r>
            <a:r>
              <a:rPr lang="en-IN" dirty="0"/>
              <a:t>); </a:t>
            </a:r>
            <a:endParaRPr lang="en-IN" dirty="0" smtClean="0"/>
          </a:p>
          <a:p>
            <a:pPr marL="0" indent="0">
              <a:buNone/>
            </a:pPr>
            <a:r>
              <a:rPr lang="en-IN" dirty="0" err="1" smtClean="0"/>
              <a:t>myElement.addEventListener</a:t>
            </a:r>
            <a:r>
              <a:rPr lang="en-IN" dirty="0"/>
              <a:t>('click', </a:t>
            </a:r>
            <a:r>
              <a:rPr lang="en-IN" dirty="0" err="1"/>
              <a:t>functionB</a:t>
            </a:r>
            <a:r>
              <a:rPr lang="en-IN" dirty="0"/>
              <a:t>);</a:t>
            </a:r>
            <a:endParaRPr lang="en-GB" dirty="0" smtClean="0"/>
          </a:p>
          <a:p>
            <a:r>
              <a:rPr lang="en-IN" dirty="0" smtClean="0">
                <a:solidFill>
                  <a:schemeClr val="tx1"/>
                </a:solidFill>
                <a:latin typeface="Times New Roman" pitchFamily="18" charset="0"/>
                <a:cs typeface="Times New Roman" pitchFamily="18" charset="0"/>
              </a:rPr>
              <a:t>Handling </a:t>
            </a:r>
            <a:r>
              <a:rPr lang="en-IN" dirty="0">
                <a:solidFill>
                  <a:schemeClr val="tx1"/>
                </a:solidFill>
                <a:latin typeface="Times New Roman" pitchFamily="18" charset="0"/>
                <a:cs typeface="Times New Roman" pitchFamily="18" charset="0"/>
              </a:rPr>
              <a:t>events from text box and password </a:t>
            </a:r>
            <a:r>
              <a:rPr lang="en-IN" dirty="0" smtClean="0">
                <a:solidFill>
                  <a:schemeClr val="tx1"/>
                </a:solidFill>
                <a:latin typeface="Times New Roman" pitchFamily="18" charset="0"/>
                <a:cs typeface="Times New Roman" pitchFamily="18" charset="0"/>
              </a:rPr>
              <a:t>elements</a:t>
            </a:r>
          </a:p>
          <a:p>
            <a:r>
              <a:rPr lang="en-IN" dirty="0" smtClean="0"/>
              <a:t>They create  four events blur, focus, change select</a:t>
            </a:r>
            <a:endParaRPr lang="en-IN" dirty="0"/>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200673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62187"/>
          </a:xfrm>
        </p:spPr>
        <p:txBody>
          <a:bodyPr/>
          <a:lstStyle/>
          <a:p>
            <a:pPr algn="ctr"/>
            <a:r>
              <a:rPr lang="en-IN" dirty="0">
                <a:solidFill>
                  <a:schemeClr val="tx1"/>
                </a:solidFill>
              </a:rPr>
              <a:t>Event objects</a:t>
            </a:r>
          </a:p>
        </p:txBody>
      </p:sp>
      <p:sp>
        <p:nvSpPr>
          <p:cNvPr id="3" name="Content Placeholder 2"/>
          <p:cNvSpPr>
            <a:spLocks noGrp="1"/>
          </p:cNvSpPr>
          <p:nvPr>
            <p:ph idx="1"/>
          </p:nvPr>
        </p:nvSpPr>
        <p:spPr/>
        <p:txBody>
          <a:bodyPr/>
          <a:lstStyle/>
          <a:p>
            <a:r>
              <a:rPr lang="en-GB" dirty="0"/>
              <a:t>Sometimes inside an event handler function, you might see a parameter specified with a name such as event, </a:t>
            </a:r>
            <a:r>
              <a:rPr lang="en-GB" dirty="0" err="1"/>
              <a:t>evt</a:t>
            </a:r>
            <a:r>
              <a:rPr lang="en-GB" dirty="0"/>
              <a:t>, or simply e. This is called the </a:t>
            </a:r>
            <a:r>
              <a:rPr lang="en-GB" b="1" dirty="0"/>
              <a:t>event object</a:t>
            </a:r>
            <a:r>
              <a:rPr lang="en-GB" dirty="0"/>
              <a:t>, and it is automatically passed to event handlers to provide extra features and </a:t>
            </a:r>
            <a:r>
              <a:rPr lang="en-GB" dirty="0" smtClean="0"/>
              <a:t>information.</a:t>
            </a:r>
          </a:p>
          <a:p>
            <a:r>
              <a:rPr lang="en-GB" dirty="0"/>
              <a:t>The target property of the event object is always a reference to the element that the event has just occurred upon</a:t>
            </a:r>
            <a:r>
              <a:rPr lang="en-GB" dirty="0" smtClean="0"/>
              <a:t>. </a:t>
            </a:r>
            <a:r>
              <a:rPr lang="en-GB" dirty="0" err="1" smtClean="0"/>
              <a:t>Eg.e.target</a:t>
            </a:r>
            <a:endParaRPr lang="en-GB" dirty="0" smtClean="0"/>
          </a:p>
          <a:p>
            <a:r>
              <a:rPr lang="en-GB" dirty="0" err="1"/>
              <a:t>e.target</a:t>
            </a:r>
            <a:r>
              <a:rPr lang="en-GB" dirty="0"/>
              <a:t> is </a:t>
            </a:r>
            <a:r>
              <a:rPr lang="en-GB" dirty="0" smtClean="0"/>
              <a:t>useful </a:t>
            </a:r>
            <a:r>
              <a:rPr lang="en-GB" dirty="0"/>
              <a:t>when you want to set the same event handler on multiple elements and do something to all of them when an event occurs on them. </a:t>
            </a:r>
            <a:endParaRPr lang="en-IN" dirty="0"/>
          </a:p>
        </p:txBody>
      </p:sp>
      <p:sp>
        <p:nvSpPr>
          <p:cNvPr id="4" name="Footer Placeholder 3"/>
          <p:cNvSpPr>
            <a:spLocks noGrp="1"/>
          </p:cNvSpPr>
          <p:nvPr>
            <p:ph type="ftr" sz="quarter" idx="11"/>
          </p:nvPr>
        </p:nvSpPr>
        <p:spPr/>
        <p:txBody>
          <a:bodyPr/>
          <a:lstStyle/>
          <a:p>
            <a:r>
              <a:rPr lang="en-US" dirty="0" err="1" smtClean="0">
                <a:solidFill>
                  <a:schemeClr val="tx1"/>
                </a:solidFill>
              </a:rPr>
              <a:t>Veena</a:t>
            </a:r>
            <a:r>
              <a:rPr lang="en-US" dirty="0" smtClean="0">
                <a:solidFill>
                  <a:schemeClr val="tx1"/>
                </a:solidFill>
              </a:rPr>
              <a:t> </a:t>
            </a:r>
            <a:r>
              <a:rPr lang="en-US" dirty="0" err="1" smtClean="0">
                <a:solidFill>
                  <a:schemeClr val="tx1"/>
                </a:solidFill>
              </a:rPr>
              <a:t>Suresh,PESU</a:t>
            </a:r>
            <a:endParaRPr lang="en-US" dirty="0">
              <a:solidFill>
                <a:schemeClr val="tx1"/>
              </a:solidFill>
            </a:endParaRPr>
          </a:p>
        </p:txBody>
      </p:sp>
    </p:spTree>
    <p:extLst>
      <p:ext uri="{BB962C8B-B14F-4D97-AF65-F5344CB8AC3E}">
        <p14:creationId xmlns:p14="http://schemas.microsoft.com/office/powerpoint/2010/main" val="236771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581192" y="702156"/>
            <a:ext cx="11029616" cy="734758"/>
          </a:xfrm>
          <a:noFill/>
        </p:spPr>
        <p:txBody>
          <a:bodyPr>
            <a:normAutofit/>
          </a:bodyPr>
          <a:lstStyle/>
          <a:p>
            <a:pPr algn="ctr"/>
            <a:r>
              <a:rPr lang="en-US" sz="2400" dirty="0" smtClean="0">
                <a:solidFill>
                  <a:schemeClr val="tx1">
                    <a:lumMod val="95000"/>
                    <a:lumOff val="5000"/>
                  </a:schemeClr>
                </a:solidFill>
                <a:latin typeface="Times New Roman" pitchFamily="18" charset="0"/>
                <a:cs typeface="Times New Roman" pitchFamily="18" charset="0"/>
              </a:rPr>
              <a:t>Mouse events</a:t>
            </a:r>
            <a:endParaRPr lang="en-US" sz="2400" dirty="0">
              <a:solidFill>
                <a:schemeClr val="tx1">
                  <a:lumMod val="95000"/>
                  <a:lumOff val="5000"/>
                </a:schemeClr>
              </a:solidFill>
              <a:latin typeface="Times New Roman" pitchFamily="18" charset="0"/>
              <a:cs typeface="Times New Roman" pitchFamily="18" charset="0"/>
            </a:endParaRPr>
          </a:p>
        </p:txBody>
      </p:sp>
      <p:sp>
        <p:nvSpPr>
          <p:cNvPr id="57348" name="Rectangle 3"/>
          <p:cNvSpPr>
            <a:spLocks noGrp="1" noChangeArrowheads="1"/>
          </p:cNvSpPr>
          <p:nvPr>
            <p:ph type="body" idx="1"/>
          </p:nvPr>
        </p:nvSpPr>
        <p:spPr/>
        <p:txBody>
          <a:bodyPr>
            <a:normAutofit/>
          </a:bodyPr>
          <a:lstStyle/>
          <a:p>
            <a:r>
              <a:rPr lang="en-US" sz="2400" dirty="0" err="1" smtClean="0">
                <a:latin typeface="Lucida Console" pitchFamily="49" charset="0"/>
              </a:rPr>
              <a:t>onmouseover</a:t>
            </a:r>
            <a:r>
              <a:rPr lang="en-US" sz="2400" dirty="0" smtClean="0"/>
              <a:t> </a:t>
            </a:r>
            <a:r>
              <a:rPr lang="en-GB" sz="2400" dirty="0" smtClean="0"/>
              <a:t>event </a:t>
            </a:r>
            <a:r>
              <a:rPr lang="en-GB" sz="2400" dirty="0"/>
              <a:t>corresponds to hovering the mouse pointer over the element and its children, to which it is bound to.</a:t>
            </a:r>
            <a:endParaRPr lang="en-US" sz="2400" dirty="0"/>
          </a:p>
          <a:p>
            <a:r>
              <a:rPr lang="en-US" sz="2400" dirty="0" err="1">
                <a:latin typeface="Lucida Console" pitchFamily="49" charset="0"/>
              </a:rPr>
              <a:t>onmouseout</a:t>
            </a:r>
            <a:r>
              <a:rPr lang="en-US" sz="2400" dirty="0"/>
              <a:t> event </a:t>
            </a:r>
            <a:r>
              <a:rPr lang="en-US" sz="2400" dirty="0" smtClean="0"/>
              <a:t>fires when </a:t>
            </a:r>
            <a:r>
              <a:rPr lang="en-US" sz="2400" dirty="0"/>
              <a:t>the mouse cursor leaves the </a:t>
            </a:r>
            <a:r>
              <a:rPr lang="en-US" sz="2400" dirty="0" smtClean="0"/>
              <a:t>element.</a:t>
            </a:r>
          </a:p>
          <a:p>
            <a:r>
              <a:rPr lang="en-US" sz="2400" dirty="0" err="1" smtClean="0">
                <a:latin typeface="Lucida Console" pitchFamily="49" charset="0"/>
              </a:rPr>
              <a:t>onmousemove</a:t>
            </a:r>
            <a:r>
              <a:rPr lang="en-US" sz="2400" dirty="0" smtClean="0"/>
              <a:t> </a:t>
            </a:r>
            <a:r>
              <a:rPr lang="en-US" sz="2400" dirty="0"/>
              <a:t>event fires whenever the user moves the mouse</a:t>
            </a:r>
          </a:p>
          <a:p>
            <a:r>
              <a:rPr lang="en-GB" sz="2400" b="1" dirty="0" err="1"/>
              <a:t>onmouseup</a:t>
            </a:r>
            <a:r>
              <a:rPr lang="en-GB" sz="2400" dirty="0"/>
              <a:t> event listens to left and middle mouse </a:t>
            </a:r>
            <a:r>
              <a:rPr lang="en-GB" sz="2400" dirty="0" smtClean="0"/>
              <a:t>click</a:t>
            </a:r>
          </a:p>
          <a:p>
            <a:r>
              <a:rPr lang="en-GB" sz="2400" b="1" dirty="0" err="1" smtClean="0"/>
              <a:t>onmousedown</a:t>
            </a:r>
            <a:r>
              <a:rPr lang="en-GB" sz="2400" dirty="0"/>
              <a:t> event listens to left, middle, and right mouse clicks </a:t>
            </a:r>
            <a:endParaRPr lang="en-GB" sz="2400" dirty="0" smtClean="0"/>
          </a:p>
          <a:p>
            <a:r>
              <a:rPr lang="en-GB" sz="2400" dirty="0"/>
              <a:t> </a:t>
            </a:r>
            <a:r>
              <a:rPr lang="en-GB" sz="2400" b="1" dirty="0" err="1"/>
              <a:t>onclick</a:t>
            </a:r>
            <a:r>
              <a:rPr lang="en-GB" sz="2400" dirty="0"/>
              <a:t> only handles left click.</a:t>
            </a:r>
            <a:endParaRPr lang="en-US" sz="2400" dirty="0"/>
          </a:p>
        </p:txBody>
      </p:sp>
      <p:sp>
        <p:nvSpPr>
          <p:cNvPr id="2" name="Footer Placeholder 1"/>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274456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latin typeface="Times New Roman" pitchFamily="18" charset="0"/>
                <a:cs typeface="Times New Roman" pitchFamily="18" charset="0"/>
              </a:rPr>
              <a:t>event Object &amp; this</a:t>
            </a:r>
          </a:p>
        </p:txBody>
      </p:sp>
      <p:sp>
        <p:nvSpPr>
          <p:cNvPr id="3" name="Content Placeholder 2"/>
          <p:cNvSpPr>
            <a:spLocks noGrp="1"/>
          </p:cNvSpPr>
          <p:nvPr>
            <p:ph idx="1"/>
          </p:nvPr>
        </p:nvSpPr>
        <p:spPr/>
        <p:txBody>
          <a:bodyPr>
            <a:normAutofit/>
          </a:bodyPr>
          <a:lstStyle/>
          <a:p>
            <a:pPr>
              <a:lnSpc>
                <a:spcPct val="90000"/>
              </a:lnSpc>
            </a:pPr>
            <a:r>
              <a:rPr lang="en-US" sz="2800" dirty="0">
                <a:latin typeface="Lucida Console" pitchFamily="49" charset="0"/>
              </a:rPr>
              <a:t>event</a:t>
            </a:r>
            <a:r>
              <a:rPr lang="en-US" sz="2800" dirty="0"/>
              <a:t> object stores information about the event that called the event-handling function</a:t>
            </a:r>
          </a:p>
          <a:p>
            <a:pPr>
              <a:lnSpc>
                <a:spcPct val="90000"/>
              </a:lnSpc>
            </a:pPr>
            <a:r>
              <a:rPr lang="en-US" sz="2800" dirty="0"/>
              <a:t>In an event-handling function, </a:t>
            </a:r>
            <a:r>
              <a:rPr lang="en-US" sz="2800" dirty="0">
                <a:latin typeface="Lucida Console" pitchFamily="49" charset="0"/>
              </a:rPr>
              <a:t>this</a:t>
            </a:r>
            <a:r>
              <a:rPr lang="en-US" sz="2800" dirty="0"/>
              <a:t> refers to the DOM object on which the event occurred</a:t>
            </a:r>
          </a:p>
          <a:p>
            <a:pPr>
              <a:lnSpc>
                <a:spcPct val="90000"/>
              </a:lnSpc>
            </a:pPr>
            <a:r>
              <a:rPr lang="en-US" sz="2800" dirty="0">
                <a:latin typeface="Lucida Console" pitchFamily="49" charset="0"/>
              </a:rPr>
              <a:t>this</a:t>
            </a:r>
            <a:r>
              <a:rPr lang="en-US" sz="2800" dirty="0"/>
              <a:t> keyword enables one event handler to apply a change to one of many DOM elements, depending on which one received the event</a:t>
            </a:r>
            <a:endParaRPr lang="en-US" sz="2000" dirty="0"/>
          </a:p>
          <a:p>
            <a:pPr>
              <a:buNone/>
            </a:pPr>
            <a:endParaRPr lang="en-US" dirty="0"/>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94977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38162"/>
          </a:xfrm>
        </p:spPr>
        <p:txBody>
          <a:bodyPr>
            <a:normAutofit/>
          </a:bodyPr>
          <a:lstStyle/>
          <a:p>
            <a:pPr algn="ctr"/>
            <a:r>
              <a:rPr lang="en-US" sz="2400" dirty="0">
                <a:solidFill>
                  <a:schemeClr val="tx1"/>
                </a:solidFill>
                <a:latin typeface="Times New Roman" pitchFamily="18" charset="0"/>
                <a:cs typeface="Times New Roman" pitchFamily="18" charset="0"/>
              </a:rPr>
              <a:t>event Object Properties</a:t>
            </a:r>
          </a:p>
        </p:txBody>
      </p:sp>
      <p:graphicFrame>
        <p:nvGraphicFramePr>
          <p:cNvPr id="1026" name="Object 2"/>
          <p:cNvGraphicFramePr>
            <a:graphicFrameLocks noGrp="1" noChangeAspect="1"/>
          </p:cNvGraphicFramePr>
          <p:nvPr>
            <p:ph idx="1"/>
            <p:extLst>
              <p:ext uri="{D42A27DB-BD31-4B8C-83A1-F6EECF244321}">
                <p14:modId xmlns:p14="http://schemas.microsoft.com/office/powerpoint/2010/main" val="2767967689"/>
              </p:ext>
            </p:extLst>
          </p:nvPr>
        </p:nvGraphicFramePr>
        <p:xfrm>
          <a:off x="562902" y="1265796"/>
          <a:ext cx="11330609" cy="5143536"/>
        </p:xfrm>
        <a:graphic>
          <a:graphicData uri="http://schemas.openxmlformats.org/presentationml/2006/ole">
            <mc:AlternateContent xmlns:mc="http://schemas.openxmlformats.org/markup-compatibility/2006">
              <mc:Choice xmlns:v="urn:schemas-microsoft-com:vml" Requires="v">
                <p:oleObj spid="_x0000_s1047" name="Document" r:id="rId3" imgW="7517561" imgH="4054976" progId="Word.Document.8">
                  <p:embed/>
                </p:oleObj>
              </mc:Choice>
              <mc:Fallback>
                <p:oleObj name="Document" r:id="rId3" imgW="7517561" imgH="4054976" progId="Word.Document.8">
                  <p:embed/>
                  <p:pic>
                    <p:nvPicPr>
                      <p:cNvPr id="1026"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02" y="1265796"/>
                        <a:ext cx="11330609" cy="5143536"/>
                      </a:xfrm>
                      <a:prstGeom prst="rect">
                        <a:avLst/>
                      </a:prstGeom>
                      <a:noFill/>
                      <a:ln>
                        <a:noFill/>
                      </a:ln>
                      <a:effectLst/>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924377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1558"/>
          </a:xfrm>
        </p:spPr>
        <p:txBody>
          <a:bodyPr>
            <a:normAutofit/>
          </a:bodyPr>
          <a:lstStyle/>
          <a:p>
            <a:pPr algn="ctr"/>
            <a:r>
              <a:rPr lang="en-IN" sz="2400" dirty="0">
                <a:solidFill>
                  <a:schemeClr val="tx1">
                    <a:lumMod val="95000"/>
                    <a:lumOff val="5000"/>
                  </a:schemeClr>
                </a:solidFill>
                <a:latin typeface="Times New Roman" pitchFamily="18" charset="0"/>
                <a:cs typeface="Times New Roman" pitchFamily="18" charset="0"/>
              </a:rPr>
              <a:t>Preventing default </a:t>
            </a:r>
            <a:r>
              <a:rPr lang="en-IN" sz="2400" dirty="0" smtClean="0">
                <a:solidFill>
                  <a:schemeClr val="tx1">
                    <a:lumMod val="95000"/>
                    <a:lumOff val="5000"/>
                  </a:schemeClr>
                </a:solidFill>
                <a:latin typeface="Times New Roman" pitchFamily="18" charset="0"/>
                <a:cs typeface="Times New Roman" pitchFamily="18" charset="0"/>
              </a:rPr>
              <a:t>behaviour</a:t>
            </a:r>
            <a:endParaRPr lang="en-IN" sz="2400"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81192" y="1407886"/>
            <a:ext cx="11029615" cy="4760685"/>
          </a:xfrm>
        </p:spPr>
        <p:txBody>
          <a:bodyPr>
            <a:normAutofit fontScale="92500" lnSpcReduction="10000"/>
          </a:bodyPr>
          <a:lstStyle/>
          <a:p>
            <a:r>
              <a:rPr lang="en-GB" dirty="0" smtClean="0"/>
              <a:t>To </a:t>
            </a:r>
            <a:r>
              <a:rPr lang="en-GB" dirty="0"/>
              <a:t>stop an event doing what it does by </a:t>
            </a:r>
            <a:r>
              <a:rPr lang="en-GB" dirty="0" smtClean="0"/>
              <a:t>default </a:t>
            </a:r>
            <a:r>
              <a:rPr lang="en-GB" dirty="0"/>
              <a:t>we call the preventDefault() function on the event object</a:t>
            </a:r>
            <a:r>
              <a:rPr lang="en-GB" dirty="0" smtClean="0"/>
              <a:t>.</a:t>
            </a:r>
            <a:r>
              <a:rPr lang="en-GB" dirty="0"/>
              <a:t> </a:t>
            </a:r>
            <a:endParaRPr lang="en-GB" dirty="0" smtClean="0"/>
          </a:p>
          <a:p>
            <a:endParaRPr lang="en-GB" dirty="0" smtClean="0"/>
          </a:p>
          <a:p>
            <a:pPr marL="0" indent="0">
              <a:buNone/>
            </a:pPr>
            <a:r>
              <a:rPr lang="en-IN" dirty="0" err="1" smtClean="0"/>
              <a:t>var</a:t>
            </a:r>
            <a:r>
              <a:rPr lang="en-IN" dirty="0" smtClean="0"/>
              <a:t> </a:t>
            </a:r>
            <a:r>
              <a:rPr lang="en-IN" dirty="0"/>
              <a:t>form = </a:t>
            </a:r>
            <a:r>
              <a:rPr lang="en-IN" dirty="0" err="1"/>
              <a:t>document.querySelector</a:t>
            </a:r>
            <a:r>
              <a:rPr lang="en-IN" dirty="0"/>
              <a:t>('form'); </a:t>
            </a:r>
            <a:endParaRPr lang="en-IN" dirty="0" smtClean="0"/>
          </a:p>
          <a:p>
            <a:pPr marL="0" indent="0">
              <a:buNone/>
            </a:pPr>
            <a:r>
              <a:rPr lang="en-IN" dirty="0" err="1" smtClean="0"/>
              <a:t>var</a:t>
            </a:r>
            <a:r>
              <a:rPr lang="en-IN" dirty="0" smtClean="0"/>
              <a:t> </a:t>
            </a:r>
            <a:r>
              <a:rPr lang="en-IN" dirty="0" err="1"/>
              <a:t>fname</a:t>
            </a:r>
            <a:r>
              <a:rPr lang="en-IN" dirty="0"/>
              <a:t> = </a:t>
            </a:r>
            <a:r>
              <a:rPr lang="en-IN" dirty="0" err="1"/>
              <a:t>document.getElementById</a:t>
            </a:r>
            <a:r>
              <a:rPr lang="en-IN" dirty="0"/>
              <a:t>('</a:t>
            </a:r>
            <a:r>
              <a:rPr lang="en-IN" dirty="0" err="1"/>
              <a:t>fname</a:t>
            </a:r>
            <a:r>
              <a:rPr lang="en-IN" dirty="0"/>
              <a:t>'); </a:t>
            </a:r>
            <a:endParaRPr lang="en-IN" dirty="0" smtClean="0"/>
          </a:p>
          <a:p>
            <a:pPr marL="0" indent="0">
              <a:buNone/>
            </a:pPr>
            <a:r>
              <a:rPr lang="en-IN" dirty="0" err="1" smtClean="0"/>
              <a:t>var</a:t>
            </a:r>
            <a:r>
              <a:rPr lang="en-IN" dirty="0" smtClean="0"/>
              <a:t> </a:t>
            </a:r>
            <a:r>
              <a:rPr lang="en-IN" dirty="0" err="1"/>
              <a:t>lname</a:t>
            </a:r>
            <a:r>
              <a:rPr lang="en-IN" dirty="0"/>
              <a:t> = </a:t>
            </a:r>
            <a:r>
              <a:rPr lang="en-IN" dirty="0" err="1"/>
              <a:t>document.getElementById</a:t>
            </a:r>
            <a:r>
              <a:rPr lang="en-IN" dirty="0"/>
              <a:t>('</a:t>
            </a:r>
            <a:r>
              <a:rPr lang="en-IN" dirty="0" err="1"/>
              <a:t>lname</a:t>
            </a:r>
            <a:r>
              <a:rPr lang="en-IN" dirty="0"/>
              <a:t>'); </a:t>
            </a:r>
            <a:endParaRPr lang="en-IN" dirty="0" smtClean="0"/>
          </a:p>
          <a:p>
            <a:pPr marL="0" indent="0">
              <a:buNone/>
            </a:pPr>
            <a:r>
              <a:rPr lang="en-IN" dirty="0" err="1" smtClean="0"/>
              <a:t>var</a:t>
            </a:r>
            <a:r>
              <a:rPr lang="en-IN" dirty="0" smtClean="0"/>
              <a:t> </a:t>
            </a:r>
            <a:r>
              <a:rPr lang="en-IN" dirty="0"/>
              <a:t>submit = </a:t>
            </a:r>
            <a:r>
              <a:rPr lang="en-IN" dirty="0" err="1"/>
              <a:t>document.getElementById</a:t>
            </a:r>
            <a:r>
              <a:rPr lang="en-IN" dirty="0"/>
              <a:t>('submit'); </a:t>
            </a:r>
            <a:endParaRPr lang="en-IN" dirty="0" smtClean="0"/>
          </a:p>
          <a:p>
            <a:pPr marL="0" indent="0">
              <a:buNone/>
            </a:pPr>
            <a:r>
              <a:rPr lang="en-IN" dirty="0" err="1" smtClean="0"/>
              <a:t>var</a:t>
            </a:r>
            <a:r>
              <a:rPr lang="en-IN" dirty="0" smtClean="0"/>
              <a:t> </a:t>
            </a:r>
            <a:r>
              <a:rPr lang="en-IN" dirty="0" err="1"/>
              <a:t>para</a:t>
            </a:r>
            <a:r>
              <a:rPr lang="en-IN" dirty="0"/>
              <a:t> = </a:t>
            </a:r>
            <a:r>
              <a:rPr lang="en-IN" dirty="0" err="1"/>
              <a:t>document.querySelector</a:t>
            </a:r>
            <a:r>
              <a:rPr lang="en-IN" dirty="0"/>
              <a:t>('p'); </a:t>
            </a:r>
            <a:endParaRPr lang="en-IN" dirty="0" smtClean="0"/>
          </a:p>
          <a:p>
            <a:pPr marL="0" indent="0">
              <a:buNone/>
            </a:pPr>
            <a:r>
              <a:rPr lang="en-IN" dirty="0" err="1" smtClean="0"/>
              <a:t>form.onsubmit</a:t>
            </a:r>
            <a:r>
              <a:rPr lang="en-IN" dirty="0" smtClean="0"/>
              <a:t> </a:t>
            </a:r>
            <a:r>
              <a:rPr lang="en-IN" dirty="0"/>
              <a:t>= function(e</a:t>
            </a:r>
            <a:r>
              <a:rPr lang="en-IN" dirty="0" smtClean="0"/>
              <a:t>)</a:t>
            </a:r>
          </a:p>
          <a:p>
            <a:pPr marL="0" indent="0">
              <a:buNone/>
            </a:pPr>
            <a:r>
              <a:rPr lang="en-IN" dirty="0" smtClean="0"/>
              <a:t> {</a:t>
            </a:r>
          </a:p>
          <a:p>
            <a:pPr marL="0" indent="0">
              <a:buNone/>
            </a:pPr>
            <a:r>
              <a:rPr lang="en-IN" dirty="0" smtClean="0"/>
              <a:t> </a:t>
            </a:r>
            <a:r>
              <a:rPr lang="en-IN" dirty="0"/>
              <a:t>if (</a:t>
            </a:r>
            <a:r>
              <a:rPr lang="en-IN" dirty="0" err="1"/>
              <a:t>fname.value</a:t>
            </a:r>
            <a:r>
              <a:rPr lang="en-IN" dirty="0"/>
              <a:t> === '' || </a:t>
            </a:r>
            <a:r>
              <a:rPr lang="en-IN" dirty="0" err="1"/>
              <a:t>lname.value</a:t>
            </a:r>
            <a:r>
              <a:rPr lang="en-IN" dirty="0"/>
              <a:t> === </a:t>
            </a:r>
            <a:r>
              <a:rPr lang="en-IN" dirty="0" smtClean="0"/>
              <a:t>'')</a:t>
            </a:r>
          </a:p>
          <a:p>
            <a:pPr marL="0" indent="0">
              <a:buNone/>
            </a:pPr>
            <a:r>
              <a:rPr lang="en-IN" dirty="0" smtClean="0"/>
              <a:t> </a:t>
            </a:r>
            <a:r>
              <a:rPr lang="en-IN" dirty="0"/>
              <a:t>{ </a:t>
            </a:r>
            <a:r>
              <a:rPr lang="en-IN" dirty="0" err="1"/>
              <a:t>e.preventDefault</a:t>
            </a:r>
            <a:r>
              <a:rPr lang="en-IN" dirty="0"/>
              <a:t>(); </a:t>
            </a:r>
            <a:r>
              <a:rPr lang="en-IN" dirty="0" err="1"/>
              <a:t>para.textContent</a:t>
            </a:r>
            <a:r>
              <a:rPr lang="en-IN" dirty="0"/>
              <a:t> = 'You need to fill in both names!'; </a:t>
            </a:r>
            <a:endParaRPr lang="en-IN" dirty="0" smtClean="0"/>
          </a:p>
          <a:p>
            <a:pPr marL="0" indent="0">
              <a:buNone/>
            </a:pPr>
            <a:r>
              <a:rPr lang="en-IN" dirty="0" smtClean="0"/>
              <a:t>}</a:t>
            </a:r>
          </a:p>
          <a:p>
            <a:pPr marL="0" indent="0">
              <a:buNone/>
            </a:pPr>
            <a:r>
              <a:rPr lang="en-IN" dirty="0" smtClean="0"/>
              <a:t> </a:t>
            </a:r>
            <a:r>
              <a:rPr lang="en-IN" dirty="0"/>
              <a:t>}</a:t>
            </a:r>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376258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60587"/>
          </a:xfrm>
        </p:spPr>
        <p:txBody>
          <a:bodyPr>
            <a:normAutofit fontScale="90000"/>
          </a:bodyPr>
          <a:lstStyle/>
          <a:p>
            <a:pPr algn="ctr"/>
            <a:r>
              <a:rPr lang="en-IN" dirty="0" smtClean="0">
                <a:solidFill>
                  <a:schemeClr val="tx1"/>
                </a:solidFill>
              </a:rPr>
              <a:t>Basic Concepts of EVENT </a:t>
            </a:r>
            <a:r>
              <a:rPr lang="en-IN" dirty="0" err="1" smtClean="0">
                <a:solidFill>
                  <a:schemeClr val="tx1"/>
                </a:solidFill>
              </a:rPr>
              <a:t>hANDLING</a:t>
            </a:r>
            <a:r>
              <a:rPr lang="en-IN" dirty="0" smtClean="0">
                <a:solidFill>
                  <a:schemeClr val="tx1"/>
                </a:solidFill>
              </a:rPr>
              <a:t/>
            </a:r>
            <a:br>
              <a:rPr lang="en-IN" dirty="0" smtClean="0">
                <a:solidFill>
                  <a:schemeClr val="tx1"/>
                </a:solidFill>
              </a:rPr>
            </a:br>
            <a:endParaRPr lang="en-IN" dirty="0">
              <a:solidFill>
                <a:schemeClr val="tx1"/>
              </a:solidFill>
            </a:endParaRPr>
          </a:p>
        </p:txBody>
      </p:sp>
      <p:sp>
        <p:nvSpPr>
          <p:cNvPr id="3" name="Content Placeholder 2"/>
          <p:cNvSpPr>
            <a:spLocks noGrp="1"/>
          </p:cNvSpPr>
          <p:nvPr>
            <p:ph idx="1"/>
          </p:nvPr>
        </p:nvSpPr>
        <p:spPr>
          <a:xfrm>
            <a:off x="508620" y="975811"/>
            <a:ext cx="11029615" cy="4931503"/>
          </a:xfrm>
        </p:spPr>
        <p:txBody>
          <a:bodyPr>
            <a:noAutofit/>
          </a:bodyPr>
          <a:lstStyle/>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Non Event Driven Programming or Conventional Programming – Programs are executed by the user input data or according to the code.</a:t>
            </a:r>
          </a:p>
          <a:p>
            <a:pPr marL="0" indent="0">
              <a:buNone/>
            </a:pPr>
            <a:r>
              <a:rPr lang="en-IN" dirty="0" smtClean="0">
                <a:latin typeface="Times New Roman" pitchFamily="18" charset="0"/>
                <a:cs typeface="Times New Roman" pitchFamily="18" charset="0"/>
              </a:rPr>
              <a:t>Event Driven Programming – Programs are executed by User Interaction  .</a:t>
            </a:r>
          </a:p>
          <a:p>
            <a:pPr marL="0" indent="0">
              <a:buNone/>
            </a:pPr>
            <a:r>
              <a:rPr lang="en-IN" dirty="0" smtClean="0">
                <a:latin typeface="Times New Roman" pitchFamily="18" charset="0"/>
                <a:cs typeface="Times New Roman" pitchFamily="18" charset="0"/>
              </a:rPr>
              <a:t>Event – Notification that something specific occurred,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 completion of loading of a document, Browser User action, Mouse click on a form button.   It is an Object created by the browser and the </a:t>
            </a:r>
            <a:r>
              <a:rPr lang="en-IN" dirty="0" err="1" smtClean="0">
                <a:latin typeface="Times New Roman" pitchFamily="18" charset="0"/>
                <a:cs typeface="Times New Roman" pitchFamily="18" charset="0"/>
              </a:rPr>
              <a:t>javaScript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inresponse</a:t>
            </a:r>
            <a:r>
              <a:rPr lang="en-IN" dirty="0" smtClean="0">
                <a:latin typeface="Times New Roman" pitchFamily="18" charset="0"/>
                <a:cs typeface="Times New Roman" pitchFamily="18" charset="0"/>
              </a:rPr>
              <a:t> to something that happened.</a:t>
            </a:r>
          </a:p>
          <a:p>
            <a:pPr marL="0" indent="0">
              <a:buNone/>
            </a:pPr>
            <a:r>
              <a:rPr lang="en-IN" dirty="0" smtClean="0">
                <a:latin typeface="Times New Roman" pitchFamily="18" charset="0"/>
                <a:cs typeface="Times New Roman" pitchFamily="18" charset="0"/>
              </a:rPr>
              <a:t>Event Handler – </a:t>
            </a:r>
            <a:r>
              <a:rPr lang="en-GB" dirty="0">
                <a:latin typeface="Times New Roman" pitchFamily="18" charset="0"/>
                <a:cs typeface="Times New Roman" pitchFamily="18" charset="0"/>
              </a:rPr>
              <a:t>Each available event has an </a:t>
            </a:r>
            <a:r>
              <a:rPr lang="en-GB" b="1" dirty="0">
                <a:latin typeface="Times New Roman" pitchFamily="18" charset="0"/>
                <a:cs typeface="Times New Roman" pitchFamily="18" charset="0"/>
              </a:rPr>
              <a:t>event handler</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a script, which </a:t>
            </a:r>
            <a:r>
              <a:rPr lang="en-GB" dirty="0">
                <a:latin typeface="Times New Roman" pitchFamily="18" charset="0"/>
                <a:cs typeface="Times New Roman" pitchFamily="18" charset="0"/>
              </a:rPr>
              <a:t>is a block of code (usually a user-defined JavaScript function) that will be run when the event fires. When such a block of code is defined to be run in response to an event firing, we say we are </a:t>
            </a:r>
            <a:r>
              <a:rPr lang="en-GB" b="1" dirty="0">
                <a:latin typeface="Times New Roman" pitchFamily="18" charset="0"/>
                <a:cs typeface="Times New Roman" pitchFamily="18" charset="0"/>
              </a:rPr>
              <a:t>registering an event handler</a:t>
            </a:r>
            <a:r>
              <a:rPr lang="en-GB" dirty="0">
                <a:latin typeface="Times New Roman" pitchFamily="18" charset="0"/>
                <a:cs typeface="Times New Roman" pitchFamily="18" charset="0"/>
              </a:rPr>
              <a:t>. Note that event handlers are sometimes called </a:t>
            </a:r>
            <a:r>
              <a:rPr lang="en-GB" b="1" dirty="0">
                <a:latin typeface="Times New Roman" pitchFamily="18" charset="0"/>
                <a:cs typeface="Times New Roman" pitchFamily="18" charset="0"/>
              </a:rPr>
              <a:t>event </a:t>
            </a:r>
            <a:r>
              <a:rPr lang="en-GB" b="1" dirty="0" smtClean="0">
                <a:latin typeface="Times New Roman" pitchFamily="18" charset="0"/>
                <a:cs typeface="Times New Roman" pitchFamily="18" charset="0"/>
              </a:rPr>
              <a:t>listeners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Check for errors or omissions in user input .Similar to exception Handling in C++ or java.</a:t>
            </a:r>
          </a:p>
          <a:p>
            <a:pPr marL="0" indent="0">
              <a:buNone/>
            </a:pPr>
            <a:r>
              <a:rPr lang="en-IN" dirty="0" smtClean="0">
                <a:latin typeface="Times New Roman" pitchFamily="18" charset="0"/>
                <a:cs typeface="Times New Roman" pitchFamily="18" charset="0"/>
              </a:rPr>
              <a:t>Registration – Process of connecting an Event Handler to an Event.  </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1. Assigning tag attributes.</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2. Assigning Handler addresses to Object Properties</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284423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85000"/>
                    <a:lumOff val="15000"/>
                  </a:schemeClr>
                </a:solidFill>
              </a:rPr>
              <a:t>EXAMPLES OF EVENTS </a:t>
            </a:r>
          </a:p>
        </p:txBody>
      </p:sp>
      <p:pic>
        <p:nvPicPr>
          <p:cNvPr id="58370" name="Picture 2" descr="examples"/>
          <p:cNvPicPr>
            <a:picLocks noGrp="1" noChangeAspect="1" noChangeArrowheads="1"/>
          </p:cNvPicPr>
          <p:nvPr>
            <p:ph idx="1"/>
          </p:nvPr>
        </p:nvPicPr>
        <p:blipFill>
          <a:blip r:embed="rId2"/>
          <a:srcRect/>
          <a:stretch>
            <a:fillRect/>
          </a:stretch>
        </p:blipFill>
        <p:spPr bwMode="auto">
          <a:xfrm>
            <a:off x="1849592" y="2071678"/>
            <a:ext cx="8032622" cy="3429024"/>
          </a:xfrm>
          <a:prstGeom prst="rect">
            <a:avLst/>
          </a:prstGeom>
          <a:noFill/>
        </p:spPr>
      </p:pic>
      <p:sp>
        <p:nvSpPr>
          <p:cNvPr id="3" name="Footer Placeholder 2"/>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332039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394" name="Picture 2" descr="where events fit into all of this"/>
          <p:cNvPicPr>
            <a:picLocks noGrp="1" noChangeAspect="1" noChangeArrowheads="1"/>
          </p:cNvPicPr>
          <p:nvPr>
            <p:ph idx="4294967295"/>
          </p:nvPr>
        </p:nvPicPr>
        <p:blipFill>
          <a:blip r:embed="rId2"/>
          <a:srcRect/>
          <a:stretch>
            <a:fillRect/>
          </a:stretch>
        </p:blipFill>
        <p:spPr bwMode="auto">
          <a:xfrm>
            <a:off x="689113" y="1264548"/>
            <a:ext cx="4391025" cy="3019425"/>
          </a:xfrm>
          <a:prstGeom prst="rect">
            <a:avLst/>
          </a:prstGeom>
          <a:noFill/>
        </p:spPr>
      </p:pic>
      <p:pic>
        <p:nvPicPr>
          <p:cNvPr id="59396" name="Picture 4" descr="reaction"/>
          <p:cNvPicPr>
            <a:picLocks noChangeAspect="1" noChangeArrowheads="1"/>
          </p:cNvPicPr>
          <p:nvPr/>
        </p:nvPicPr>
        <p:blipFill>
          <a:blip r:embed="rId3"/>
          <a:srcRect/>
          <a:stretch>
            <a:fillRect/>
          </a:stretch>
        </p:blipFill>
        <p:spPr bwMode="auto">
          <a:xfrm>
            <a:off x="5745844" y="4434310"/>
            <a:ext cx="4943475" cy="1657351"/>
          </a:xfrm>
          <a:prstGeom prst="rect">
            <a:avLst/>
          </a:prstGeom>
          <a:noFill/>
        </p:spPr>
      </p:pic>
      <p:sp>
        <p:nvSpPr>
          <p:cNvPr id="2" name="Footer Placeholder 1"/>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233243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chemeClr val="tx1"/>
                </a:solidFill>
                <a:latin typeface="Times New Roman" pitchFamily="18" charset="0"/>
                <a:cs typeface="Times New Roman" pitchFamily="18" charset="0"/>
              </a:rPr>
              <a:t>Javascript</a:t>
            </a:r>
            <a:r>
              <a:rPr lang="en-US" dirty="0">
                <a:solidFill>
                  <a:schemeClr val="tx1"/>
                </a:solidFill>
                <a:latin typeface="Times New Roman" pitchFamily="18" charset="0"/>
                <a:cs typeface="Times New Roman" pitchFamily="18" charset="0"/>
              </a:rPr>
              <a:t> Events</a:t>
            </a:r>
          </a:p>
        </p:txBody>
      </p:sp>
      <p:sp>
        <p:nvSpPr>
          <p:cNvPr id="3" name="Content Placeholder 2"/>
          <p:cNvSpPr>
            <a:spLocks noGrp="1"/>
          </p:cNvSpPr>
          <p:nvPr>
            <p:ph idx="1"/>
          </p:nvPr>
        </p:nvSpPr>
        <p:spPr/>
        <p:txBody>
          <a:bodyPr/>
          <a:lstStyle/>
          <a:p>
            <a:r>
              <a:rPr lang="en-US" dirty="0"/>
              <a:t>To work with events, there are two things you need to do:</a:t>
            </a:r>
          </a:p>
          <a:p>
            <a:pPr lvl="1"/>
            <a:r>
              <a:rPr lang="en-US" dirty="0"/>
              <a:t>Listen for events</a:t>
            </a:r>
          </a:p>
          <a:p>
            <a:pPr lvl="2"/>
            <a:r>
              <a:rPr lang="en-US" dirty="0"/>
              <a:t>inline model</a:t>
            </a:r>
          </a:p>
          <a:p>
            <a:pPr lvl="2"/>
            <a:r>
              <a:rPr lang="en-US" dirty="0"/>
              <a:t>traditional model</a:t>
            </a:r>
          </a:p>
          <a:p>
            <a:pPr lvl="2"/>
            <a:r>
              <a:rPr lang="en-US" dirty="0"/>
              <a:t>W3C model</a:t>
            </a:r>
          </a:p>
          <a:p>
            <a:pPr lvl="1"/>
            <a:r>
              <a:rPr lang="en-US" dirty="0"/>
              <a:t>React to events</a:t>
            </a:r>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197221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Inline </a:t>
            </a:r>
            <a:r>
              <a:rPr lang="en-US" dirty="0" smtClean="0">
                <a:solidFill>
                  <a:schemeClr val="tx1"/>
                </a:solidFill>
              </a:rPr>
              <a:t>Model</a:t>
            </a:r>
            <a:endParaRPr lang="en-US" dirty="0">
              <a:solidFill>
                <a:schemeClr val="tx1"/>
              </a:solidFill>
            </a:endParaRPr>
          </a:p>
        </p:txBody>
      </p:sp>
      <p:sp>
        <p:nvSpPr>
          <p:cNvPr id="3" name="Content Placeholder 2"/>
          <p:cNvSpPr>
            <a:spLocks noGrp="1"/>
          </p:cNvSpPr>
          <p:nvPr>
            <p:ph idx="1"/>
          </p:nvPr>
        </p:nvSpPr>
        <p:spPr>
          <a:xfrm>
            <a:off x="1584101" y="1992992"/>
            <a:ext cx="8980868" cy="4034322"/>
          </a:xfrm>
        </p:spPr>
        <p:txBody>
          <a:bodyPr>
            <a:normAutofit/>
          </a:bodyPr>
          <a:lstStyle/>
          <a:p>
            <a:pPr>
              <a:buNone/>
            </a:pPr>
            <a:r>
              <a:rPr lang="en-US" dirty="0"/>
              <a:t>&lt;body</a:t>
            </a:r>
            <a:r>
              <a:rPr lang="en-US" dirty="0" smtClean="0"/>
              <a:t>&gt;(</a:t>
            </a:r>
            <a:endParaRPr lang="en-US" dirty="0"/>
          </a:p>
          <a:p>
            <a:pPr>
              <a:buNone/>
            </a:pPr>
            <a:r>
              <a:rPr lang="en-US" dirty="0"/>
              <a:t>&lt;input type="button" id="</a:t>
            </a:r>
            <a:r>
              <a:rPr lang="en-US" dirty="0" err="1"/>
              <a:t>askme</a:t>
            </a:r>
            <a:r>
              <a:rPr lang="en-US" dirty="0"/>
              <a:t>"  value="Ask me" </a:t>
            </a:r>
            <a:r>
              <a:rPr lang="en-US" dirty="0" err="1"/>
              <a:t>onclick</a:t>
            </a:r>
            <a:r>
              <a:rPr lang="en-US" dirty="0"/>
              <a:t>="ask()"/&gt;</a:t>
            </a:r>
          </a:p>
          <a:p>
            <a:pPr>
              <a:buNone/>
            </a:pPr>
            <a:r>
              <a:rPr lang="en-US" dirty="0"/>
              <a:t>&lt;script&gt;</a:t>
            </a:r>
          </a:p>
          <a:p>
            <a:pPr>
              <a:buNone/>
            </a:pPr>
            <a:r>
              <a:rPr lang="en-US" dirty="0"/>
              <a:t>	function ask(){</a:t>
            </a:r>
          </a:p>
          <a:p>
            <a:pPr>
              <a:buNone/>
            </a:pPr>
            <a:r>
              <a:rPr lang="en-US" dirty="0"/>
              <a:t>		</a:t>
            </a:r>
            <a:r>
              <a:rPr lang="en-US" dirty="0" err="1"/>
              <a:t>var</a:t>
            </a:r>
            <a:r>
              <a:rPr lang="en-US" dirty="0"/>
              <a:t> a =</a:t>
            </a:r>
            <a:r>
              <a:rPr lang="en-US" dirty="0" err="1"/>
              <a:t>window.prompt</a:t>
            </a:r>
            <a:r>
              <a:rPr lang="en-US" dirty="0"/>
              <a:t>("Please ask a question")</a:t>
            </a:r>
          </a:p>
          <a:p>
            <a:pPr>
              <a:buNone/>
            </a:pPr>
            <a:r>
              <a:rPr lang="en-US" dirty="0"/>
              <a:t>		alert("I am sorry I don't know the answer")</a:t>
            </a:r>
          </a:p>
          <a:p>
            <a:pPr>
              <a:buNone/>
            </a:pPr>
            <a:r>
              <a:rPr lang="en-US" dirty="0"/>
              <a:t>			}</a:t>
            </a:r>
          </a:p>
          <a:p>
            <a:pPr>
              <a:buNone/>
            </a:pPr>
            <a:r>
              <a:rPr lang="en-US" dirty="0"/>
              <a:t>&lt;/script&gt;</a:t>
            </a:r>
          </a:p>
          <a:p>
            <a:pPr>
              <a:buNone/>
            </a:pPr>
            <a:r>
              <a:rPr lang="en-US" dirty="0"/>
              <a:t>&lt;/body&gt;</a:t>
            </a:r>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362587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46073"/>
          </a:xfrm>
        </p:spPr>
        <p:txBody>
          <a:bodyPr/>
          <a:lstStyle/>
          <a:p>
            <a:pPr algn="ctr"/>
            <a:r>
              <a:rPr lang="en-US" dirty="0">
                <a:solidFill>
                  <a:schemeClr val="tx1">
                    <a:lumMod val="95000"/>
                    <a:lumOff val="5000"/>
                  </a:schemeClr>
                </a:solidFill>
              </a:rPr>
              <a:t>Traditional </a:t>
            </a:r>
            <a:r>
              <a:rPr lang="en-US" dirty="0" smtClean="0">
                <a:solidFill>
                  <a:schemeClr val="tx1">
                    <a:lumMod val="95000"/>
                    <a:lumOff val="5000"/>
                  </a:schemeClr>
                </a:solidFill>
              </a:rPr>
              <a:t>Model</a:t>
            </a:r>
            <a:endParaRPr lang="en-US" dirty="0">
              <a:solidFill>
                <a:schemeClr val="tx1">
                  <a:lumMod val="95000"/>
                  <a:lumOff val="5000"/>
                </a:schemeClr>
              </a:solidFill>
            </a:endParaRPr>
          </a:p>
        </p:txBody>
      </p:sp>
      <p:sp>
        <p:nvSpPr>
          <p:cNvPr id="3" name="Content Placeholder 2"/>
          <p:cNvSpPr>
            <a:spLocks noGrp="1"/>
          </p:cNvSpPr>
          <p:nvPr>
            <p:ph idx="1"/>
          </p:nvPr>
        </p:nvSpPr>
        <p:spPr>
          <a:xfrm>
            <a:off x="1244797" y="986971"/>
            <a:ext cx="8929718" cy="5087258"/>
          </a:xfrm>
        </p:spPr>
        <p:txBody>
          <a:bodyPr>
            <a:normAutofit/>
          </a:bodyPr>
          <a:lstStyle/>
          <a:p>
            <a:pPr>
              <a:buNone/>
            </a:pPr>
            <a:r>
              <a:rPr lang="en-US" dirty="0"/>
              <a:t>&lt;body&gt;</a:t>
            </a:r>
          </a:p>
          <a:p>
            <a:pPr>
              <a:buNone/>
            </a:pPr>
            <a:r>
              <a:rPr lang="en-US" dirty="0"/>
              <a:t>&lt;input type="button" id="</a:t>
            </a:r>
            <a:r>
              <a:rPr lang="en-US" dirty="0" err="1"/>
              <a:t>askme</a:t>
            </a:r>
            <a:r>
              <a:rPr lang="en-US" dirty="0"/>
              <a:t>"  value="Ask me"/&gt;</a:t>
            </a:r>
          </a:p>
          <a:p>
            <a:pPr>
              <a:buNone/>
            </a:pPr>
            <a:r>
              <a:rPr lang="en-US" dirty="0"/>
              <a:t>&lt;script&gt;</a:t>
            </a:r>
          </a:p>
          <a:p>
            <a:pPr>
              <a:buNone/>
            </a:pPr>
            <a:r>
              <a:rPr lang="en-US" dirty="0"/>
              <a:t>	</a:t>
            </a:r>
            <a:r>
              <a:rPr lang="en-US" dirty="0" err="1"/>
              <a:t>var</a:t>
            </a:r>
            <a:r>
              <a:rPr lang="en-US" dirty="0"/>
              <a:t> a=</a:t>
            </a:r>
            <a:r>
              <a:rPr lang="en-US" dirty="0" err="1"/>
              <a:t>document.getElementById</a:t>
            </a:r>
            <a:r>
              <a:rPr lang="en-US" dirty="0"/>
              <a:t>("</a:t>
            </a:r>
            <a:r>
              <a:rPr lang="en-US" dirty="0" err="1"/>
              <a:t>askme</a:t>
            </a:r>
            <a:r>
              <a:rPr lang="en-US" dirty="0"/>
              <a:t>");</a:t>
            </a:r>
          </a:p>
          <a:p>
            <a:pPr>
              <a:buNone/>
            </a:pPr>
            <a:r>
              <a:rPr lang="en-US" dirty="0"/>
              <a:t>	</a:t>
            </a:r>
            <a:r>
              <a:rPr lang="en-US" dirty="0" err="1"/>
              <a:t>a.onclick</a:t>
            </a:r>
            <a:r>
              <a:rPr lang="en-US" dirty="0"/>
              <a:t>=ask;</a:t>
            </a:r>
          </a:p>
          <a:p>
            <a:pPr>
              <a:buNone/>
            </a:pPr>
            <a:r>
              <a:rPr lang="en-US" dirty="0"/>
              <a:t>	function ask(){</a:t>
            </a:r>
          </a:p>
          <a:p>
            <a:pPr>
              <a:buNone/>
            </a:pPr>
            <a:r>
              <a:rPr lang="en-US" dirty="0"/>
              <a:t>	</a:t>
            </a:r>
            <a:r>
              <a:rPr lang="en-US" dirty="0" err="1"/>
              <a:t>var</a:t>
            </a:r>
            <a:r>
              <a:rPr lang="en-US" dirty="0"/>
              <a:t> a =</a:t>
            </a:r>
            <a:r>
              <a:rPr lang="en-US" dirty="0" err="1"/>
              <a:t>window.prompt</a:t>
            </a:r>
            <a:r>
              <a:rPr lang="en-US" dirty="0"/>
              <a:t>("Please ask a question")</a:t>
            </a:r>
          </a:p>
          <a:p>
            <a:pPr>
              <a:buNone/>
            </a:pPr>
            <a:r>
              <a:rPr lang="en-US" dirty="0"/>
              <a:t>	alert("I am sorry I don't know the answer")</a:t>
            </a:r>
          </a:p>
          <a:p>
            <a:pPr>
              <a:buNone/>
            </a:pPr>
            <a:r>
              <a:rPr lang="en-US" dirty="0"/>
              <a:t>&lt;/script&gt;</a:t>
            </a:r>
          </a:p>
          <a:p>
            <a:pPr>
              <a:buNone/>
            </a:pPr>
            <a:r>
              <a:rPr lang="en-US" dirty="0"/>
              <a:t>&lt;/body&gt;</a:t>
            </a:r>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212125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76701"/>
          </a:xfrm>
        </p:spPr>
        <p:txBody>
          <a:bodyPr/>
          <a:lstStyle/>
          <a:p>
            <a:pPr algn="ctr"/>
            <a:r>
              <a:rPr lang="en-US" dirty="0">
                <a:solidFill>
                  <a:schemeClr val="tx1"/>
                </a:solidFill>
                <a:latin typeface="Times New Roman" pitchFamily="18" charset="0"/>
                <a:cs typeface="Times New Roman" pitchFamily="18" charset="0"/>
              </a:rPr>
              <a:t>W3C Model</a:t>
            </a:r>
          </a:p>
        </p:txBody>
      </p:sp>
      <p:sp>
        <p:nvSpPr>
          <p:cNvPr id="3" name="Content Placeholder 2"/>
          <p:cNvSpPr>
            <a:spLocks noGrp="1"/>
          </p:cNvSpPr>
          <p:nvPr>
            <p:ph idx="1"/>
          </p:nvPr>
        </p:nvSpPr>
        <p:spPr>
          <a:xfrm>
            <a:off x="1497496" y="1715956"/>
            <a:ext cx="8858280" cy="5072098"/>
          </a:xfrm>
        </p:spPr>
        <p:txBody>
          <a:bodyPr>
            <a:normAutofit/>
          </a:bodyPr>
          <a:lstStyle/>
          <a:p>
            <a:pPr>
              <a:buNone/>
            </a:pPr>
            <a:r>
              <a:rPr lang="en-US" dirty="0"/>
              <a:t>&lt;body&gt;	</a:t>
            </a:r>
          </a:p>
          <a:p>
            <a:pPr>
              <a:buNone/>
            </a:pPr>
            <a:r>
              <a:rPr lang="en-US" dirty="0"/>
              <a:t>&lt;input type="button" id="</a:t>
            </a:r>
            <a:r>
              <a:rPr lang="en-US" dirty="0" err="1"/>
              <a:t>askme</a:t>
            </a:r>
            <a:r>
              <a:rPr lang="en-US" dirty="0"/>
              <a:t>"  value="Ask me" /&gt;</a:t>
            </a:r>
          </a:p>
          <a:p>
            <a:pPr>
              <a:buNone/>
            </a:pPr>
            <a:r>
              <a:rPr lang="en-US" dirty="0"/>
              <a:t>&lt;script&gt;			</a:t>
            </a:r>
          </a:p>
          <a:p>
            <a:pPr>
              <a:buNone/>
            </a:pPr>
            <a:r>
              <a:rPr lang="en-US" dirty="0"/>
              <a:t>	</a:t>
            </a:r>
            <a:r>
              <a:rPr lang="en-US" dirty="0" err="1"/>
              <a:t>var</a:t>
            </a:r>
            <a:r>
              <a:rPr lang="en-US" dirty="0"/>
              <a:t> a=</a:t>
            </a:r>
            <a:r>
              <a:rPr lang="en-US" dirty="0" err="1"/>
              <a:t>document.getElementById</a:t>
            </a:r>
            <a:r>
              <a:rPr lang="en-US" dirty="0"/>
              <a:t>("</a:t>
            </a:r>
            <a:r>
              <a:rPr lang="en-US" dirty="0" err="1"/>
              <a:t>askme</a:t>
            </a:r>
            <a:r>
              <a:rPr lang="en-US" dirty="0"/>
              <a:t>");</a:t>
            </a:r>
          </a:p>
          <a:p>
            <a:pPr>
              <a:buNone/>
            </a:pPr>
            <a:r>
              <a:rPr lang="en-US" dirty="0"/>
              <a:t>	</a:t>
            </a:r>
            <a:r>
              <a:rPr lang="en-US" dirty="0" err="1"/>
              <a:t>a.addEventListener</a:t>
            </a:r>
            <a:r>
              <a:rPr lang="en-US" dirty="0"/>
              <a:t>("</a:t>
            </a:r>
            <a:r>
              <a:rPr lang="en-US" dirty="0" err="1"/>
              <a:t>click",ask,false</a:t>
            </a:r>
            <a:r>
              <a:rPr lang="en-US" dirty="0"/>
              <a:t>)</a:t>
            </a:r>
          </a:p>
          <a:p>
            <a:pPr>
              <a:buNone/>
            </a:pPr>
            <a:r>
              <a:rPr lang="en-US" dirty="0"/>
              <a:t>	function ask</a:t>
            </a:r>
            <a:r>
              <a:rPr lang="en-US" dirty="0" smtClean="0"/>
              <a:t>(){</a:t>
            </a:r>
            <a:r>
              <a:rPr lang="en-US" dirty="0"/>
              <a:t>	</a:t>
            </a:r>
          </a:p>
          <a:p>
            <a:pPr>
              <a:buNone/>
            </a:pPr>
            <a:r>
              <a:rPr lang="en-US" dirty="0"/>
              <a:t>	</a:t>
            </a:r>
            <a:r>
              <a:rPr lang="en-US" dirty="0" err="1"/>
              <a:t>var</a:t>
            </a:r>
            <a:r>
              <a:rPr lang="en-US" dirty="0"/>
              <a:t> a =</a:t>
            </a:r>
            <a:r>
              <a:rPr lang="en-US" dirty="0" err="1"/>
              <a:t>window.prompt</a:t>
            </a:r>
            <a:r>
              <a:rPr lang="en-US" dirty="0"/>
              <a:t>("Please ask a question")</a:t>
            </a:r>
          </a:p>
          <a:p>
            <a:pPr>
              <a:buNone/>
            </a:pPr>
            <a:r>
              <a:rPr lang="en-US" dirty="0"/>
              <a:t>	alert("I am sorry I don't know the answer</a:t>
            </a:r>
            <a:r>
              <a:rPr lang="en-US" dirty="0" smtClean="0"/>
              <a:t>")</a:t>
            </a:r>
          </a:p>
          <a:p>
            <a:pPr>
              <a:buNone/>
            </a:pPr>
            <a:r>
              <a:rPr lang="en-US" dirty="0" smtClean="0"/>
              <a:t>					}</a:t>
            </a:r>
          </a:p>
          <a:p>
            <a:pPr>
              <a:buNone/>
            </a:pPr>
            <a:r>
              <a:rPr lang="en-US" dirty="0" smtClean="0"/>
              <a:t>&lt;/</a:t>
            </a:r>
            <a:r>
              <a:rPr lang="en-US" dirty="0"/>
              <a:t>script&gt;</a:t>
            </a:r>
          </a:p>
          <a:p>
            <a:pPr>
              <a:buNone/>
            </a:pPr>
            <a:r>
              <a:rPr lang="en-US" dirty="0"/>
              <a:t>&lt;/body&gt;</a:t>
            </a:r>
          </a:p>
        </p:txBody>
      </p:sp>
      <p:sp>
        <p:nvSpPr>
          <p:cNvPr id="4" name="Footer Placeholder 3"/>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378579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2087" y="950499"/>
            <a:ext cx="7467600" cy="654032"/>
          </a:xfrm>
        </p:spPr>
        <p:txBody>
          <a:bodyPr>
            <a:normAutofit/>
          </a:bodyPr>
          <a:lstStyle/>
          <a:p>
            <a:pPr algn="ctr"/>
            <a:r>
              <a:rPr lang="en-US" sz="2000" dirty="0">
                <a:solidFill>
                  <a:schemeClr val="tx1"/>
                </a:solidFill>
                <a:latin typeface="Times New Roman" pitchFamily="18" charset="0"/>
                <a:cs typeface="Times New Roman" pitchFamily="18" charset="0"/>
              </a:rPr>
              <a:t>Common Events</a:t>
            </a:r>
          </a:p>
        </p:txBody>
      </p:sp>
      <p:graphicFrame>
        <p:nvGraphicFramePr>
          <p:cNvPr id="6" name="Content Placeholder 5"/>
          <p:cNvGraphicFramePr>
            <a:graphicFrameLocks noGrp="1"/>
          </p:cNvGraphicFramePr>
          <p:nvPr>
            <p:ph idx="1"/>
          </p:nvPr>
        </p:nvGraphicFramePr>
        <p:xfrm>
          <a:off x="861390" y="1885780"/>
          <a:ext cx="11039061" cy="4917522"/>
        </p:xfrm>
        <a:graphic>
          <a:graphicData uri="http://schemas.openxmlformats.org/drawingml/2006/table">
            <a:tbl>
              <a:tblPr>
                <a:tableStyleId>{775DCB02-9BB8-47FD-8907-85C794F793BA}</a:tableStyleId>
              </a:tblPr>
              <a:tblGrid>
                <a:gridCol w="2719797">
                  <a:extLst>
                    <a:ext uri="{9D8B030D-6E8A-4147-A177-3AD203B41FA5}">
                      <a16:colId xmlns="" xmlns:a16="http://schemas.microsoft.com/office/drawing/2014/main" val="20000"/>
                    </a:ext>
                  </a:extLst>
                </a:gridCol>
                <a:gridCol w="8319264">
                  <a:extLst>
                    <a:ext uri="{9D8B030D-6E8A-4147-A177-3AD203B41FA5}">
                      <a16:colId xmlns="" xmlns:a16="http://schemas.microsoft.com/office/drawing/2014/main" val="20001"/>
                    </a:ext>
                  </a:extLst>
                </a:gridCol>
              </a:tblGrid>
              <a:tr h="343095">
                <a:tc>
                  <a:txBody>
                    <a:bodyPr/>
                    <a:lstStyle/>
                    <a:p>
                      <a:pPr marL="0" marR="0">
                        <a:lnSpc>
                          <a:spcPct val="115000"/>
                        </a:lnSpc>
                        <a:spcBef>
                          <a:spcPts val="0"/>
                        </a:spcBef>
                        <a:spcAft>
                          <a:spcPts val="1000"/>
                        </a:spcAft>
                      </a:pPr>
                      <a:r>
                        <a:rPr lang="en-US" sz="1600" dirty="0"/>
                        <a:t>Event</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a:t>Event is fired...</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0"/>
                  </a:ext>
                </a:extLst>
              </a:tr>
              <a:tr h="389749">
                <a:tc>
                  <a:txBody>
                    <a:bodyPr/>
                    <a:lstStyle/>
                    <a:p>
                      <a:pPr marL="0" marR="0">
                        <a:lnSpc>
                          <a:spcPct val="115000"/>
                        </a:lnSpc>
                        <a:spcBef>
                          <a:spcPts val="0"/>
                        </a:spcBef>
                        <a:spcAft>
                          <a:spcPts val="1000"/>
                        </a:spcAft>
                      </a:pPr>
                      <a:r>
                        <a:rPr lang="en-US" sz="1600" dirty="0"/>
                        <a:t>click </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a:t>...when you press down and release the primary mouse button / trackpad /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1"/>
                  </a:ext>
                </a:extLst>
              </a:tr>
              <a:tr h="389749">
                <a:tc>
                  <a:txBody>
                    <a:bodyPr/>
                    <a:lstStyle/>
                    <a:p>
                      <a:pPr marL="0" marR="0">
                        <a:lnSpc>
                          <a:spcPct val="115000"/>
                        </a:lnSpc>
                        <a:spcBef>
                          <a:spcPts val="0"/>
                        </a:spcBef>
                        <a:spcAft>
                          <a:spcPts val="1000"/>
                        </a:spcAft>
                      </a:pPr>
                      <a:r>
                        <a:rPr lang="en-US" sz="1600" dirty="0" err="1"/>
                        <a:t>mousemove</a:t>
                      </a:r>
                      <a:r>
                        <a:rPr lang="en-US" sz="1600" dirty="0"/>
                        <a:t> </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...whenever your mouse cursor moves</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2"/>
                  </a:ext>
                </a:extLst>
              </a:tr>
              <a:tr h="637565">
                <a:tc>
                  <a:txBody>
                    <a:bodyPr/>
                    <a:lstStyle/>
                    <a:p>
                      <a:pPr marL="0" marR="0">
                        <a:lnSpc>
                          <a:spcPct val="115000"/>
                        </a:lnSpc>
                        <a:spcBef>
                          <a:spcPts val="0"/>
                        </a:spcBef>
                        <a:spcAft>
                          <a:spcPts val="1000"/>
                        </a:spcAft>
                      </a:pPr>
                      <a:r>
                        <a:rPr lang="en-US" sz="1600"/>
                        <a:t>mouseover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 you move the mouse cursor over an element. This is the event you would use for detecting a hover!</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3"/>
                  </a:ext>
                </a:extLst>
              </a:tr>
              <a:tr h="430852">
                <a:tc>
                  <a:txBody>
                    <a:bodyPr/>
                    <a:lstStyle/>
                    <a:p>
                      <a:pPr marL="0" marR="0">
                        <a:lnSpc>
                          <a:spcPct val="115000"/>
                        </a:lnSpc>
                        <a:spcBef>
                          <a:spcPts val="0"/>
                        </a:spcBef>
                        <a:spcAft>
                          <a:spcPts val="1000"/>
                        </a:spcAft>
                      </a:pPr>
                      <a:r>
                        <a:rPr lang="en-US" sz="1600"/>
                        <a:t>mouseout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 your mouse cursor moves outside the boundaries of an element.</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4"/>
                  </a:ext>
                </a:extLst>
              </a:tr>
              <a:tr h="389749">
                <a:tc>
                  <a:txBody>
                    <a:bodyPr/>
                    <a:lstStyle/>
                    <a:p>
                      <a:pPr marL="0" marR="0">
                        <a:lnSpc>
                          <a:spcPct val="115000"/>
                        </a:lnSpc>
                        <a:spcBef>
                          <a:spcPts val="0"/>
                        </a:spcBef>
                        <a:spcAft>
                          <a:spcPts val="1000"/>
                        </a:spcAft>
                      </a:pPr>
                      <a:r>
                        <a:rPr lang="en-US" sz="1600"/>
                        <a:t>dblclick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 you quickly click twice.</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5"/>
                  </a:ext>
                </a:extLst>
              </a:tr>
              <a:tr h="595105">
                <a:tc>
                  <a:txBody>
                    <a:bodyPr/>
                    <a:lstStyle/>
                    <a:p>
                      <a:pPr marL="0" marR="0">
                        <a:lnSpc>
                          <a:spcPct val="115000"/>
                        </a:lnSpc>
                        <a:spcBef>
                          <a:spcPts val="0"/>
                        </a:spcBef>
                        <a:spcAft>
                          <a:spcPts val="1000"/>
                        </a:spcAft>
                      </a:pPr>
                      <a:r>
                        <a:rPr lang="en-US" sz="1600"/>
                        <a:t>load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 your entire document (DOM, external stuff like images, scripts, etc.) have fully loaded.</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7"/>
                  </a:ext>
                </a:extLst>
              </a:tr>
              <a:tr h="645501">
                <a:tc>
                  <a:txBody>
                    <a:bodyPr/>
                    <a:lstStyle/>
                    <a:p>
                      <a:pPr marL="0" marR="0">
                        <a:lnSpc>
                          <a:spcPct val="115000"/>
                        </a:lnSpc>
                        <a:spcBef>
                          <a:spcPts val="0"/>
                        </a:spcBef>
                        <a:spcAft>
                          <a:spcPts val="1000"/>
                        </a:spcAft>
                      </a:pPr>
                      <a:r>
                        <a:rPr lang="en-US" sz="1600"/>
                        <a:t>keydown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 you press down on a key on your keyboard</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8"/>
                  </a:ext>
                </a:extLst>
              </a:tr>
              <a:tr h="645501">
                <a:tc>
                  <a:txBody>
                    <a:bodyPr/>
                    <a:lstStyle/>
                    <a:p>
                      <a:pPr marL="0" marR="0">
                        <a:lnSpc>
                          <a:spcPct val="115000"/>
                        </a:lnSpc>
                        <a:spcBef>
                          <a:spcPts val="0"/>
                        </a:spcBef>
                        <a:spcAft>
                          <a:spcPts val="1000"/>
                        </a:spcAft>
                      </a:pPr>
                      <a:r>
                        <a:rPr lang="en-US" sz="1600"/>
                        <a:t>keyup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 you release a key press on your keyboard</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09"/>
                  </a:ext>
                </a:extLst>
              </a:tr>
              <a:tr h="405964">
                <a:tc>
                  <a:txBody>
                    <a:bodyPr/>
                    <a:lstStyle/>
                    <a:p>
                      <a:pPr marL="0" marR="0">
                        <a:lnSpc>
                          <a:spcPct val="115000"/>
                        </a:lnSpc>
                        <a:spcBef>
                          <a:spcPts val="0"/>
                        </a:spcBef>
                        <a:spcAft>
                          <a:spcPts val="1000"/>
                        </a:spcAft>
                      </a:pPr>
                      <a:r>
                        <a:rPr lang="en-US" sz="1600"/>
                        <a:t>scroll </a:t>
                      </a:r>
                      <a:endParaRPr lang="en-US" sz="160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marL="0" marR="0">
                        <a:lnSpc>
                          <a:spcPct val="115000"/>
                        </a:lnSpc>
                        <a:spcBef>
                          <a:spcPts val="0"/>
                        </a:spcBef>
                        <a:spcAft>
                          <a:spcPts val="1000"/>
                        </a:spcAft>
                      </a:pPr>
                      <a:r>
                        <a:rPr lang="en-US" sz="1600" dirty="0"/>
                        <a:t>...when an element is scrolled around</a:t>
                      </a:r>
                      <a:endParaRPr lang="en-US" sz="1600" dirty="0">
                        <a:latin typeface="Calibri"/>
                        <a:ea typeface="Calibri"/>
                        <a:cs typeface="Times New Roman"/>
                      </a:endParaRPr>
                    </a:p>
                  </a:txBody>
                  <a:tcPr marL="46026" marR="46026" marT="46026" marB="46026" anchor="ct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 xmlns:a16="http://schemas.microsoft.com/office/drawing/2014/main" val="10010"/>
                  </a:ext>
                </a:extLst>
              </a:tr>
            </a:tbl>
          </a:graphicData>
        </a:graphic>
      </p:graphicFrame>
      <p:sp>
        <p:nvSpPr>
          <p:cNvPr id="3" name="Footer Placeholder 2"/>
          <p:cNvSpPr>
            <a:spLocks noGrp="1"/>
          </p:cNvSpPr>
          <p:nvPr>
            <p:ph type="ftr" sz="quarter" idx="11"/>
          </p:nvPr>
        </p:nvSpPr>
        <p:spPr/>
        <p:txBody>
          <a:bodyPr/>
          <a:lstStyle/>
          <a:p>
            <a:r>
              <a:rPr lang="en-US" smtClean="0"/>
              <a:t>Veena Suresh,PESU</a:t>
            </a:r>
            <a:endParaRPr lang="en-US" dirty="0"/>
          </a:p>
        </p:txBody>
      </p:sp>
    </p:spTree>
    <p:extLst>
      <p:ext uri="{BB962C8B-B14F-4D97-AF65-F5344CB8AC3E}">
        <p14:creationId xmlns:p14="http://schemas.microsoft.com/office/powerpoint/2010/main" val="186912509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3471</TotalTime>
  <Words>565</Words>
  <Application>Microsoft Office PowerPoint</Application>
  <PresentationFormat>Custom</PresentationFormat>
  <Paragraphs>133</Paragraphs>
  <Slides>15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Dividend</vt:lpstr>
      <vt:lpstr>Document</vt:lpstr>
      <vt:lpstr>PowerPoint Presentation</vt:lpstr>
      <vt:lpstr>Basic Concepts of EVENT hANDLING </vt:lpstr>
      <vt:lpstr>EXAMPLES OF EVENTS </vt:lpstr>
      <vt:lpstr>PowerPoint Presentation</vt:lpstr>
      <vt:lpstr>Javascript Events</vt:lpstr>
      <vt:lpstr>Inline Model</vt:lpstr>
      <vt:lpstr>Traditional Model</vt:lpstr>
      <vt:lpstr>W3C Model</vt:lpstr>
      <vt:lpstr>Common Events</vt:lpstr>
      <vt:lpstr>ADDEventListener() and removeEventListener()</vt:lpstr>
      <vt:lpstr>Event objects</vt:lpstr>
      <vt:lpstr>Mouse events</vt:lpstr>
      <vt:lpstr>event Object &amp; this</vt:lpstr>
      <vt:lpstr>event Object Properties</vt:lpstr>
      <vt:lpstr>Preventing default behaviour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Vidhu Rojit</dc:creator>
  <cp:lastModifiedBy>veena suresh</cp:lastModifiedBy>
  <cp:revision>25</cp:revision>
  <dcterms:created xsi:type="dcterms:W3CDTF">2019-07-09T06:49:27Z</dcterms:created>
  <dcterms:modified xsi:type="dcterms:W3CDTF">2019-10-22T07:28:29Z</dcterms:modified>
</cp:coreProperties>
</file>