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sldIdLst>
    <p:sldId id="256" r:id="rId2"/>
    <p:sldId id="285" r:id="rId3"/>
    <p:sldId id="288" r:id="rId4"/>
    <p:sldId id="289" r:id="rId5"/>
    <p:sldId id="290" r:id="rId6"/>
    <p:sldId id="292" r:id="rId7"/>
    <p:sldId id="286" r:id="rId8"/>
    <p:sldId id="287" r:id="rId9"/>
    <p:sldId id="293" r:id="rId10"/>
    <p:sldId id="294" r:id="rId11"/>
    <p:sldId id="295" r:id="rId12"/>
    <p:sldId id="296" r:id="rId13"/>
    <p:sldId id="297" r:id="rId14"/>
    <p:sldId id="298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5" r:id="rId23"/>
    <p:sldId id="266" r:id="rId24"/>
    <p:sldId id="267" r:id="rId25"/>
    <p:sldId id="269" r:id="rId26"/>
    <p:sldId id="270" r:id="rId27"/>
    <p:sldId id="271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264" r:id="rId37"/>
    <p:sldId id="307" r:id="rId38"/>
    <p:sldId id="320" r:id="rId39"/>
    <p:sldId id="321" r:id="rId40"/>
    <p:sldId id="322" r:id="rId41"/>
    <p:sldId id="323" r:id="rId42"/>
    <p:sldId id="324" r:id="rId43"/>
    <p:sldId id="326" r:id="rId44"/>
    <p:sldId id="327" r:id="rId45"/>
    <p:sldId id="381" r:id="rId46"/>
    <p:sldId id="384" r:id="rId47"/>
    <p:sldId id="383" r:id="rId48"/>
    <p:sldId id="377" r:id="rId49"/>
    <p:sldId id="378" r:id="rId50"/>
    <p:sldId id="379" r:id="rId51"/>
    <p:sldId id="328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95" r:id="rId75"/>
    <p:sldId id="396" r:id="rId76"/>
    <p:sldId id="397" r:id="rId77"/>
    <p:sldId id="398" r:id="rId78"/>
    <p:sldId id="399" r:id="rId79"/>
    <p:sldId id="400" r:id="rId80"/>
    <p:sldId id="401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7E593-C4FC-410F-863F-C31C56861887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21B55-35CF-4DCA-9B0F-2CFA394B6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52800"/>
            <a:ext cx="6781800" cy="3124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15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FD44B-267E-4F80-BE3E-0DE9562A44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94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FD44B-267E-4F80-BE3E-0DE9562A44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8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1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0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3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03214"/>
            <a:ext cx="11480800" cy="534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400" y="990600"/>
            <a:ext cx="11480800" cy="5257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8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7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8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6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9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45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F7CF3B-160C-4994-B138-318599D3F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03BE39C-BC04-46A1-9BDE-070AEF78B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1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932D-2C8A-494E-97DD-50FBC3F7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D49E-EEBE-4F12-AF81-10BC724D7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948070"/>
            <a:ext cx="11595653" cy="4784034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Global variables </a:t>
            </a:r>
            <a:r>
              <a:rPr lang="en-IN" dirty="0"/>
              <a:t>are those declared outside of a block</a:t>
            </a:r>
          </a:p>
          <a:p>
            <a:r>
              <a:rPr lang="en-IN" b="1" dirty="0"/>
              <a:t>Local variables </a:t>
            </a:r>
            <a:r>
              <a:rPr lang="en-IN" dirty="0"/>
              <a:t>are those declared inside of a block</a:t>
            </a:r>
          </a:p>
          <a:p>
            <a:r>
              <a:rPr lang="en-IN" dirty="0"/>
              <a:t>Variables declared with the var keyword are always </a:t>
            </a:r>
            <a:r>
              <a:rPr lang="en-IN" b="1" dirty="0"/>
              <a:t>function-scoped</a:t>
            </a:r>
            <a:r>
              <a:rPr lang="en-IN" dirty="0"/>
              <a:t>, meaning they recognize functions as having a separate scope. This locally-scoped variable is therefore not accessible from the global scope. </a:t>
            </a:r>
          </a:p>
          <a:p>
            <a:r>
              <a:rPr lang="en-IN" dirty="0"/>
              <a:t>Variables declared with the var keyword are not </a:t>
            </a:r>
            <a:r>
              <a:rPr lang="en-IN" b="1" dirty="0"/>
              <a:t>block-scoped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936000" lvl="3" indent="0">
              <a:buNone/>
            </a:pPr>
            <a:r>
              <a:rPr lang="en-IN" sz="1600" dirty="0"/>
              <a:t>// Initialize a global variable</a:t>
            </a:r>
          </a:p>
          <a:p>
            <a:pPr marL="936000" lvl="3" indent="0">
              <a:buNone/>
            </a:pPr>
            <a:r>
              <a:rPr lang="en-IN" sz="1600" b="1" dirty="0"/>
              <a:t>var </a:t>
            </a:r>
            <a:r>
              <a:rPr lang="en-IN" sz="1600" dirty="0"/>
              <a:t>species = "human";</a:t>
            </a:r>
          </a:p>
          <a:p>
            <a:pPr marL="936000" lvl="3" indent="0">
              <a:buNone/>
            </a:pPr>
            <a:r>
              <a:rPr lang="en-IN" sz="1600" b="1" dirty="0"/>
              <a:t>function transform</a:t>
            </a:r>
            <a:r>
              <a:rPr lang="en-IN" sz="1600" dirty="0"/>
              <a:t>() {</a:t>
            </a:r>
          </a:p>
          <a:p>
            <a:pPr marL="936000" lvl="3" indent="0">
              <a:buNone/>
            </a:pPr>
            <a:r>
              <a:rPr lang="en-IN" sz="1600" dirty="0"/>
              <a:t>// Initialize a local, function-scoped variable</a:t>
            </a:r>
          </a:p>
          <a:p>
            <a:pPr marL="936000" lvl="3" indent="0">
              <a:buNone/>
            </a:pPr>
            <a:r>
              <a:rPr lang="en-IN" sz="1600" b="1" dirty="0"/>
              <a:t>var </a:t>
            </a:r>
            <a:r>
              <a:rPr lang="en-IN" sz="1600" dirty="0"/>
              <a:t>species = "werewolf";</a:t>
            </a:r>
          </a:p>
          <a:p>
            <a:pPr marL="936000" lvl="3" indent="0">
              <a:buNone/>
            </a:pPr>
            <a:r>
              <a:rPr lang="en-IN" sz="1600" dirty="0"/>
              <a:t>console.log(species);</a:t>
            </a:r>
          </a:p>
          <a:p>
            <a:pPr marL="936000" lvl="3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05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EF27-425B-4484-A810-A8AC75CB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F0A5-5E3F-409F-AF0C-8175B503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345765" cy="4511852"/>
          </a:xfrm>
        </p:spPr>
        <p:txBody>
          <a:bodyPr/>
          <a:lstStyle/>
          <a:p>
            <a:r>
              <a:rPr lang="en-IN" dirty="0"/>
              <a:t>The keywords let and </a:t>
            </a:r>
            <a:r>
              <a:rPr lang="en-IN" dirty="0" err="1"/>
              <a:t>const</a:t>
            </a:r>
            <a:r>
              <a:rPr lang="en-IN" dirty="0"/>
              <a:t> , however, are block-scoped. </a:t>
            </a:r>
          </a:p>
          <a:p>
            <a:r>
              <a:rPr lang="en-IN" dirty="0"/>
              <a:t>This means that a new, local scope is created from any kind of block, including function blocks, if statements, and for and while loops.</a:t>
            </a:r>
          </a:p>
          <a:p>
            <a:pPr marL="594000" lvl="2" indent="0">
              <a:buNone/>
            </a:pPr>
            <a:r>
              <a:rPr lang="en-IN" b="1" dirty="0"/>
              <a:t>var </a:t>
            </a:r>
            <a:r>
              <a:rPr lang="en-IN" dirty="0" err="1"/>
              <a:t>fullMoon</a:t>
            </a:r>
            <a:r>
              <a:rPr lang="en-IN" dirty="0"/>
              <a:t> = true;</a:t>
            </a:r>
          </a:p>
          <a:p>
            <a:pPr marL="594000" lvl="2" indent="0">
              <a:buNone/>
            </a:pPr>
            <a:r>
              <a:rPr lang="en-IN" dirty="0"/>
              <a:t>// Initialize a global variable</a:t>
            </a:r>
          </a:p>
          <a:p>
            <a:pPr marL="594000" lvl="2" indent="0">
              <a:buNone/>
            </a:pPr>
            <a:r>
              <a:rPr lang="en-IN" b="1" dirty="0"/>
              <a:t>let </a:t>
            </a:r>
            <a:r>
              <a:rPr lang="en-IN" dirty="0"/>
              <a:t>species = "human";</a:t>
            </a:r>
          </a:p>
          <a:p>
            <a:pPr marL="594000" lvl="2" indent="0">
              <a:buNone/>
            </a:pPr>
            <a:r>
              <a:rPr lang="en-IN" b="1" dirty="0"/>
              <a:t>if </a:t>
            </a:r>
            <a:r>
              <a:rPr lang="en-IN" dirty="0"/>
              <a:t>(</a:t>
            </a:r>
            <a:r>
              <a:rPr lang="en-IN" dirty="0" err="1"/>
              <a:t>fullMoon</a:t>
            </a:r>
            <a:r>
              <a:rPr lang="en-IN" dirty="0"/>
              <a:t>) {</a:t>
            </a:r>
          </a:p>
          <a:p>
            <a:pPr marL="594000" lvl="2" indent="0">
              <a:buNone/>
            </a:pPr>
            <a:r>
              <a:rPr lang="en-IN" dirty="0"/>
              <a:t>	// Initialize a block-scoped variable</a:t>
            </a:r>
          </a:p>
          <a:p>
            <a:pPr marL="594000" lvl="2" indent="0">
              <a:buNone/>
            </a:pPr>
            <a:r>
              <a:rPr lang="en-IN" b="1" dirty="0"/>
              <a:t>	let </a:t>
            </a:r>
            <a:r>
              <a:rPr lang="en-IN" dirty="0"/>
              <a:t>species = "werewolf";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7965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211D-BD70-4FCA-B550-DC1B463B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7E2A-BA55-462E-A4E2-11B526A1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753875" cy="148235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If we attempt to use a variable before it has been declared and initialized, it will return undefined.</a:t>
            </a:r>
          </a:p>
          <a:p>
            <a:r>
              <a:rPr lang="en-IN" i="1" dirty="0"/>
              <a:t>Hoisting</a:t>
            </a:r>
            <a:r>
              <a:rPr lang="en-IN" dirty="0"/>
              <a:t>, a </a:t>
            </a:r>
            <a:r>
              <a:rPr lang="en-IN" dirty="0" err="1"/>
              <a:t>behavior</a:t>
            </a:r>
            <a:r>
              <a:rPr lang="en-IN" dirty="0"/>
              <a:t> of JavaScript in which variable and function declarations are moved to the top of their scope.</a:t>
            </a:r>
          </a:p>
          <a:p>
            <a:r>
              <a:rPr lang="en-IN" b="1" dirty="0"/>
              <a:t>let and </a:t>
            </a:r>
            <a:r>
              <a:rPr lang="en-IN" b="1" dirty="0" err="1"/>
              <a:t>const</a:t>
            </a:r>
            <a:r>
              <a:rPr lang="en-IN" dirty="0"/>
              <a:t> are block-scoped, they will not hoist</a:t>
            </a:r>
          </a:p>
          <a:p>
            <a:r>
              <a:rPr lang="en-IN" dirty="0"/>
              <a:t>Example</a:t>
            </a:r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6DC195-6754-424D-B1B0-1160ACBEF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416" y="3429000"/>
            <a:ext cx="5022575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// The code we write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console.log(x);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x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// How JavaScript interprets 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console.log(x); // x is undefined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x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0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DBB8-18E3-4537-86F5-8F2CA821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VAR, 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0466-79E5-4AD9-9F0D-562AC303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introduced with var have the potential of being affected by hoisting, a mechanism in JavaScript in which variable declarations are saved to memory. This may result in undefined variables in one’s code. The introduction of let and </a:t>
            </a:r>
            <a:r>
              <a:rPr lang="en-IN" dirty="0" err="1"/>
              <a:t>const</a:t>
            </a:r>
            <a:r>
              <a:rPr lang="en-IN" dirty="0"/>
              <a:t> resolves this issue by throwing an error when attempting to use a variable before declaring it or attempting to declare a variable more than once.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44BFC-F91C-4DB6-B304-9E16CE73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13" y="4532639"/>
            <a:ext cx="76676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2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892E-93FF-4F02-9B54-32D3AA4B7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JS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CAEC8-9140-4F8E-B59F-818BB67BD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3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The </a:t>
            </a:r>
            <a:r>
              <a:rPr lang="en-US" altLang="en-US" sz="3200" dirty="0">
                <a:latin typeface="Courier New" panose="02070309020205020404" pitchFamily="49" charset="0"/>
              </a:rPr>
              <a:t>Math</a:t>
            </a:r>
            <a:r>
              <a:rPr lang="en-US" altLang="en-US" sz="3200" dirty="0"/>
              <a:t> Object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Provides a collection of properties and methods useful for Number values</a:t>
            </a:r>
          </a:p>
          <a:p>
            <a:r>
              <a:rPr lang="en-US" altLang="en-US" dirty="0"/>
              <a:t>This includes the trigonometric functions such as </a:t>
            </a:r>
            <a:r>
              <a:rPr lang="en-US" altLang="en-US" dirty="0">
                <a:latin typeface="Courier New" panose="02070309020205020404" pitchFamily="49" charset="0"/>
              </a:rPr>
              <a:t>sin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cos</a:t>
            </a:r>
          </a:p>
          <a:p>
            <a:r>
              <a:rPr lang="en-US" altLang="en-US" dirty="0"/>
              <a:t>When used, the methods must be qualified, as in </a:t>
            </a:r>
            <a:r>
              <a:rPr lang="en-US" altLang="en-US" dirty="0" err="1">
                <a:latin typeface="Courier New" panose="02070309020205020404" pitchFamily="49" charset="0"/>
              </a:rPr>
              <a:t>Math.sin</a:t>
            </a:r>
            <a:r>
              <a:rPr lang="en-US" altLang="en-US" dirty="0">
                <a:latin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95196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The </a:t>
            </a:r>
            <a:r>
              <a:rPr lang="en-US" altLang="en-US" sz="3200" dirty="0">
                <a:latin typeface="Courier New" panose="02070309020205020404" pitchFamily="49" charset="0"/>
              </a:rPr>
              <a:t>Number</a:t>
            </a:r>
            <a:r>
              <a:rPr lang="en-US" altLang="en-US" sz="3200" dirty="0"/>
              <a:t> Object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Properties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MAX_VALUE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MIN_VALUE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NaN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POSITIVE_INFINITY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NEGATIVE_INFINITY</a:t>
            </a:r>
          </a:p>
          <a:p>
            <a:r>
              <a:rPr lang="en-US" altLang="en-US" dirty="0"/>
              <a:t>Operations resulting in errors return </a:t>
            </a:r>
            <a:r>
              <a:rPr lang="en-US" altLang="en-US" dirty="0" err="1">
                <a:latin typeface="Courier New" panose="02070309020205020404" pitchFamily="49" charset="0"/>
              </a:rPr>
              <a:t>NaN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isNaN</a:t>
            </a:r>
            <a:r>
              <a:rPr lang="en-US" altLang="en-US" dirty="0">
                <a:latin typeface="Courier New" panose="02070309020205020404" pitchFamily="49" charset="0"/>
              </a:rPr>
              <a:t>(a)</a:t>
            </a:r>
            <a:r>
              <a:rPr lang="en-US" altLang="en-US" dirty="0"/>
              <a:t> to test if a is </a:t>
            </a:r>
            <a:r>
              <a:rPr lang="en-US" altLang="en-US" dirty="0" err="1">
                <a:latin typeface="Courier New" panose="02070309020205020404" pitchFamily="49" charset="0"/>
              </a:rPr>
              <a:t>NaN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 err="1"/>
              <a:t>toString</a:t>
            </a:r>
            <a:r>
              <a:rPr lang="en-US" altLang="en-US" dirty="0"/>
              <a:t> method converts a number to string</a:t>
            </a:r>
          </a:p>
        </p:txBody>
      </p:sp>
    </p:spTree>
    <p:extLst>
      <p:ext uri="{BB962C8B-B14F-4D97-AF65-F5344CB8AC3E}">
        <p14:creationId xmlns:p14="http://schemas.microsoft.com/office/powerpoint/2010/main" val="141820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String</a:t>
            </a:r>
            <a:r>
              <a:rPr lang="en-US" altLang="en-US" sz="3200" dirty="0"/>
              <a:t> Properties and Methods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One property: length</a:t>
            </a:r>
          </a:p>
          <a:p>
            <a:pPr lvl="1"/>
            <a:r>
              <a:rPr lang="en-US" altLang="en-US"/>
              <a:t>Note to Java programmers, this is not a method!</a:t>
            </a:r>
          </a:p>
          <a:p>
            <a:r>
              <a:rPr lang="en-US" altLang="en-US"/>
              <a:t>Character positions in strings begin at index 0</a:t>
            </a:r>
          </a:p>
        </p:txBody>
      </p:sp>
    </p:spTree>
    <p:extLst>
      <p:ext uri="{BB962C8B-B14F-4D97-AF65-F5344CB8AC3E}">
        <p14:creationId xmlns:p14="http://schemas.microsoft.com/office/powerpoint/2010/main" val="300871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60" name="Rectangle 36"/>
          <p:cNvSpPr>
            <a:spLocks noGrp="1" noChangeArrowheads="1"/>
          </p:cNvSpPr>
          <p:nvPr>
            <p:ph type="title"/>
          </p:nvPr>
        </p:nvSpPr>
        <p:spPr>
          <a:xfrm>
            <a:off x="406400" y="714032"/>
            <a:ext cx="11480800" cy="534987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solidFill>
                  <a:schemeClr val="tx1"/>
                </a:solidFill>
              </a:rPr>
              <a:t>String Methods</a:t>
            </a:r>
          </a:p>
        </p:txBody>
      </p:sp>
      <p:graphicFrame>
        <p:nvGraphicFramePr>
          <p:cNvPr id="231505" name="Group 81"/>
          <p:cNvGraphicFramePr>
            <a:graphicFrameLocks noGrp="1"/>
          </p:cNvGraphicFramePr>
          <p:nvPr>
            <p:ph type="tbl" idx="1"/>
          </p:nvPr>
        </p:nvGraphicFramePr>
        <p:xfrm>
          <a:off x="1841500" y="1918252"/>
          <a:ext cx="8610600" cy="4572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5517061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8551507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5074858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Parameters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868120"/>
                  </a:ext>
                </a:extLst>
              </a:tr>
              <a:tr h="8763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charAt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Returns the character in the String object that is at the specified position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803626"/>
                  </a:ext>
                </a:extLst>
              </a:tr>
              <a:tr h="8763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indexOf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One-character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Returns the position in the String object of the parameter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485907"/>
                  </a:ext>
                </a:extLst>
              </a:tr>
              <a:tr h="8763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substring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Two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Returns the substring of the String object from the first parameter position to the second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266911"/>
                  </a:ext>
                </a:extLst>
              </a:tr>
              <a:tr h="7239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toLowerCase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Converts any uppercase letters in the string to lowercase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38125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toUpperCase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Converts any lowercase letters in the string to uppercase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0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8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The </a:t>
            </a:r>
            <a:r>
              <a:rPr lang="en-US" altLang="en-US" sz="3200" dirty="0" err="1">
                <a:latin typeface="Courier New" panose="02070309020205020404" pitchFamily="49" charset="0"/>
              </a:rPr>
              <a:t>typeof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/>
              <a:t>Operator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Returns “number” or “string” or “boolean” for primitive types</a:t>
            </a:r>
          </a:p>
          <a:p>
            <a:r>
              <a:rPr lang="en-US" altLang="en-US"/>
              <a:t>Returns “object” for an object or null</a:t>
            </a:r>
          </a:p>
          <a:p>
            <a:r>
              <a:rPr lang="en-US" altLang="en-US"/>
              <a:t>Two syntactic forms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typeof x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typeof(x)</a:t>
            </a:r>
          </a:p>
        </p:txBody>
      </p:sp>
    </p:spTree>
    <p:extLst>
      <p:ext uri="{BB962C8B-B14F-4D97-AF65-F5344CB8AC3E}">
        <p14:creationId xmlns:p14="http://schemas.microsoft.com/office/powerpoint/2010/main" val="293520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5400" dirty="0"/>
              <a:t>             Functions &amp; FUNCTION HOISTING</a:t>
            </a:r>
          </a:p>
        </p:txBody>
      </p:sp>
    </p:spTree>
    <p:extLst>
      <p:ext uri="{BB962C8B-B14F-4D97-AF65-F5344CB8AC3E}">
        <p14:creationId xmlns:p14="http://schemas.microsoft.com/office/powerpoint/2010/main" val="272346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The Date Object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Date object represents a </a:t>
            </a:r>
            <a:r>
              <a:rPr lang="en-US" altLang="en-US" i="1"/>
              <a:t>time stamp</a:t>
            </a:r>
            <a:r>
              <a:rPr lang="en-US" altLang="en-US"/>
              <a:t>, that is, a point in time</a:t>
            </a:r>
          </a:p>
          <a:p>
            <a:r>
              <a:rPr lang="en-US" altLang="en-US"/>
              <a:t>A Date object is created with the new operator</a:t>
            </a:r>
          </a:p>
          <a:p>
            <a:pPr lvl="1"/>
            <a:r>
              <a:rPr lang="en-US" altLang="en-US"/>
              <a:t>var now= new Date();</a:t>
            </a:r>
          </a:p>
          <a:p>
            <a:pPr lvl="1"/>
            <a:r>
              <a:rPr lang="en-US" altLang="en-US"/>
              <a:t>This creates a Date object for the time at which it was created</a:t>
            </a:r>
          </a:p>
        </p:txBody>
      </p:sp>
    </p:spTree>
    <p:extLst>
      <p:ext uri="{BB962C8B-B14F-4D97-AF65-F5344CB8AC3E}">
        <p14:creationId xmlns:p14="http://schemas.microsoft.com/office/powerpoint/2010/main" val="752050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581510"/>
            <a:ext cx="11480800" cy="534987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dirty="0">
                <a:solidFill>
                  <a:schemeClr val="tx1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3200" dirty="0">
                <a:solidFill>
                  <a:schemeClr val="tx1"/>
                </a:solidFill>
              </a:rPr>
              <a:t> Object: Methods</a:t>
            </a:r>
          </a:p>
        </p:txBody>
      </p:sp>
      <p:graphicFrame>
        <p:nvGraphicFramePr>
          <p:cNvPr id="188487" name="Group 71"/>
          <p:cNvGraphicFramePr>
            <a:graphicFrameLocks noGrp="1"/>
          </p:cNvGraphicFramePr>
          <p:nvPr>
            <p:ph type="tbl" idx="1"/>
          </p:nvPr>
        </p:nvGraphicFramePr>
        <p:xfrm>
          <a:off x="2032000" y="1249019"/>
          <a:ext cx="8229600" cy="54864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144729673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38661567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toLocaleString</a:t>
                      </a: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string of the Date information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72161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getDate</a:t>
                      </a: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day of the month</a:t>
                      </a: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29903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getMonth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month of the year, as a number in the range of 0 to 11</a:t>
                      </a: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58198"/>
                  </a:ext>
                </a:extLst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getDay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day of the week, as a number in the range of 0 to 6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190856"/>
                  </a:ext>
                </a:extLst>
              </a:tr>
              <a:tr h="23336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getFullYear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year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74256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getTime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number of milliseconds since January 1, 1970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260955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getHours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number of the hour, as a number in the range of 0 to 23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163211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getMinutes</a:t>
                      </a: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number of the minute, as a number in the range of 0 to 59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265238"/>
                  </a:ext>
                </a:extLst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getSeconds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number of the second, as a number in the range of 0 to 59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840924"/>
                  </a:ext>
                </a:extLst>
              </a:tr>
              <a:tr h="24606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getMilliseconds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number of the millisecond, as a number in the range of 0 to 999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01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42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Arrays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Arrays are lists of elements indexed by a numerical value</a:t>
            </a:r>
          </a:p>
          <a:p>
            <a:r>
              <a:rPr lang="en-US" altLang="en-US"/>
              <a:t>Array indexes in JavaScript begin at 0</a:t>
            </a:r>
          </a:p>
          <a:p>
            <a:r>
              <a:rPr lang="en-US" altLang="en-US"/>
              <a:t>Arrays can be modified in size even after they have been created</a:t>
            </a:r>
          </a:p>
        </p:txBody>
      </p:sp>
    </p:spTree>
    <p:extLst>
      <p:ext uri="{BB962C8B-B14F-4D97-AF65-F5344CB8AC3E}">
        <p14:creationId xmlns:p14="http://schemas.microsoft.com/office/powerpoint/2010/main" val="3212457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Array</a:t>
            </a:r>
            <a:r>
              <a:rPr lang="en-US" altLang="en-US" sz="3200" dirty="0"/>
              <a:t> Object Creation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Arrays can be created using the new Array method</a:t>
            </a:r>
          </a:p>
          <a:p>
            <a:pPr lvl="1"/>
            <a:r>
              <a:rPr lang="en-US" altLang="en-US"/>
              <a:t>new Array with one parameter creates an empty array of the specified number of elements</a:t>
            </a:r>
          </a:p>
          <a:p>
            <a:pPr lvl="2"/>
            <a:r>
              <a:rPr lang="en-US" altLang="en-US"/>
              <a:t>new Array(10)</a:t>
            </a:r>
          </a:p>
          <a:p>
            <a:pPr lvl="1"/>
            <a:r>
              <a:rPr lang="en-US" altLang="en-US"/>
              <a:t>new Array with two or more parameters creates an array with the specified parameters as elements</a:t>
            </a:r>
          </a:p>
          <a:p>
            <a:pPr lvl="2"/>
            <a:r>
              <a:rPr lang="en-US" altLang="en-US"/>
              <a:t>new Array(10, 20)</a:t>
            </a:r>
          </a:p>
          <a:p>
            <a:r>
              <a:rPr lang="en-US" altLang="en-US"/>
              <a:t>Literal arrays can be specified using square brackets to include a list of elements</a:t>
            </a:r>
          </a:p>
          <a:p>
            <a:pPr lvl="1"/>
            <a:r>
              <a:rPr lang="en-US" altLang="en-US"/>
              <a:t>var alist = [1, “ii”, “gamma”, “4”];</a:t>
            </a:r>
          </a:p>
          <a:p>
            <a:r>
              <a:rPr lang="en-US" altLang="en-US"/>
              <a:t>Elements of an array do not have to be of the same type</a:t>
            </a:r>
          </a:p>
        </p:txBody>
      </p:sp>
    </p:spTree>
    <p:extLst>
      <p:ext uri="{BB962C8B-B14F-4D97-AF65-F5344CB8AC3E}">
        <p14:creationId xmlns:p14="http://schemas.microsoft.com/office/powerpoint/2010/main" val="1011072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Characteristics of </a:t>
            </a:r>
            <a:r>
              <a:rPr lang="en-US" altLang="en-US" sz="3200" dirty="0">
                <a:latin typeface="Courier New" panose="02070309020205020404" pitchFamily="49" charset="0"/>
              </a:rPr>
              <a:t>Array</a:t>
            </a:r>
            <a:r>
              <a:rPr lang="en-US" altLang="en-US" sz="3200" dirty="0"/>
              <a:t> Objects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length of an array is one more than the highest index to which a value has been assigned or the initial size (using Array with one argument), whichever is larger</a:t>
            </a:r>
          </a:p>
          <a:p>
            <a:r>
              <a:rPr lang="en-US" altLang="en-US" dirty="0"/>
              <a:t>Assignment to an index greater than or equal to the current length simply increases the length of the array</a:t>
            </a:r>
          </a:p>
          <a:p>
            <a:r>
              <a:rPr lang="en-US" altLang="en-US" dirty="0"/>
              <a:t>Only assigned elements of an array occupy space</a:t>
            </a:r>
          </a:p>
          <a:p>
            <a:pPr lvl="1"/>
            <a:r>
              <a:rPr lang="en-US" altLang="en-US" dirty="0"/>
              <a:t>Suppose an array were created using new Array(200)</a:t>
            </a:r>
          </a:p>
          <a:p>
            <a:pPr lvl="1"/>
            <a:r>
              <a:rPr lang="en-US" altLang="en-US" dirty="0"/>
              <a:t>Suppose only elements 150 through 174 were assigned values</a:t>
            </a:r>
          </a:p>
          <a:p>
            <a:pPr lvl="1"/>
            <a:r>
              <a:rPr lang="en-US" altLang="en-US" dirty="0"/>
              <a:t>Only the 25 assigned elements would be allocated storage, the other 175 would not be allocated storage</a:t>
            </a:r>
          </a:p>
        </p:txBody>
      </p:sp>
    </p:spTree>
    <p:extLst>
      <p:ext uri="{BB962C8B-B14F-4D97-AF65-F5344CB8AC3E}">
        <p14:creationId xmlns:p14="http://schemas.microsoft.com/office/powerpoint/2010/main" val="408106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Array</a:t>
            </a:r>
            <a:r>
              <a:rPr lang="en-US" altLang="en-US" sz="3200" dirty="0"/>
              <a:t> Methods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join</a:t>
            </a:r>
          </a:p>
          <a:p>
            <a:r>
              <a:rPr lang="en-US" altLang="en-US"/>
              <a:t>reverse</a:t>
            </a:r>
          </a:p>
          <a:p>
            <a:r>
              <a:rPr lang="en-US" altLang="en-US"/>
              <a:t>sort</a:t>
            </a:r>
          </a:p>
          <a:p>
            <a:r>
              <a:rPr lang="en-US" altLang="en-US"/>
              <a:t>concat</a:t>
            </a:r>
          </a:p>
          <a:p>
            <a:r>
              <a:rPr lang="en-US" altLang="en-US"/>
              <a:t>slice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168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Dynamic List Operations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push</a:t>
            </a:r>
          </a:p>
          <a:p>
            <a:pPr lvl="1"/>
            <a:r>
              <a:rPr lang="en-US" altLang="en-US" dirty="0"/>
              <a:t>Add to the end</a:t>
            </a:r>
          </a:p>
          <a:p>
            <a:r>
              <a:rPr lang="en-US" altLang="en-US" dirty="0"/>
              <a:t>pop</a:t>
            </a:r>
          </a:p>
          <a:p>
            <a:pPr lvl="1"/>
            <a:r>
              <a:rPr lang="en-US" altLang="en-US" dirty="0"/>
              <a:t>Remove from the end</a:t>
            </a:r>
          </a:p>
          <a:p>
            <a:r>
              <a:rPr lang="en-US" altLang="en-US" dirty="0"/>
              <a:t>shift</a:t>
            </a:r>
          </a:p>
          <a:p>
            <a:pPr lvl="1"/>
            <a:r>
              <a:rPr lang="en-US" altLang="en-US" dirty="0"/>
              <a:t>Remove from the front</a:t>
            </a:r>
          </a:p>
          <a:p>
            <a:r>
              <a:rPr lang="en-US" altLang="en-US" dirty="0"/>
              <a:t>unshift</a:t>
            </a:r>
          </a:p>
          <a:p>
            <a:pPr lvl="1"/>
            <a:r>
              <a:rPr lang="en-US" altLang="en-US" dirty="0"/>
              <a:t>Add to the front</a:t>
            </a:r>
          </a:p>
        </p:txBody>
      </p:sp>
    </p:spTree>
    <p:extLst>
      <p:ext uri="{BB962C8B-B14F-4D97-AF65-F5344CB8AC3E}">
        <p14:creationId xmlns:p14="http://schemas.microsoft.com/office/powerpoint/2010/main" val="1677701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Two-dimensional Arrays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two-dimensional array in JavaScript is an array of arrays</a:t>
            </a:r>
          </a:p>
          <a:p>
            <a:pPr lvl="1"/>
            <a:r>
              <a:rPr lang="en-US" altLang="en-US" dirty="0"/>
              <a:t>This need not even be rectangular shaped: different rows could have different length</a:t>
            </a:r>
          </a:p>
        </p:txBody>
      </p:sp>
    </p:spTree>
    <p:extLst>
      <p:ext uri="{BB962C8B-B14F-4D97-AF65-F5344CB8AC3E}">
        <p14:creationId xmlns:p14="http://schemas.microsoft.com/office/powerpoint/2010/main" val="188138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6F6083C-24BC-4D19-AB6F-505E1FCF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JS Objects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24677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0BC0-9DAF-46A5-847D-67EB0349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86BD-74A3-4CB9-904E-1C816625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31" y="2180495"/>
            <a:ext cx="11029615" cy="3678303"/>
          </a:xfrm>
        </p:spPr>
        <p:txBody>
          <a:bodyPr/>
          <a:lstStyle/>
          <a:p>
            <a:r>
              <a:rPr lang="en-IN" dirty="0"/>
              <a:t>the Object type that lays the groundwork for both custom objects as well as built-in types like Function, Array</a:t>
            </a:r>
          </a:p>
          <a:p>
            <a:r>
              <a:rPr lang="en-IN" dirty="0"/>
              <a:t>everything except null and undefined are directly related to an Object or can become one as needed.</a:t>
            </a:r>
          </a:p>
          <a:p>
            <a:r>
              <a:rPr lang="en-IN" dirty="0"/>
              <a:t>Creating Objects</a:t>
            </a:r>
          </a:p>
          <a:p>
            <a:pPr lvl="1"/>
            <a:r>
              <a:rPr lang="en-IN" dirty="0"/>
              <a:t>var </a:t>
            </a:r>
            <a:r>
              <a:rPr lang="en-IN" dirty="0" err="1"/>
              <a:t>funnyGuy</a:t>
            </a:r>
            <a:r>
              <a:rPr lang="en-IN" dirty="0"/>
              <a:t> = {};</a:t>
            </a:r>
          </a:p>
        </p:txBody>
      </p:sp>
      <p:pic>
        <p:nvPicPr>
          <p:cNvPr id="1028" name="Picture 4" descr="what a funny little, round guy">
            <a:extLst>
              <a:ext uri="{FF2B5EF4-FFF2-40B4-BE49-F238E27FC236}">
                <a16:creationId xmlns:a16="http://schemas.microsoft.com/office/drawing/2014/main" id="{270F2F2A-5EBA-4C0C-8AF7-2EC82EC3F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449" y="4262851"/>
            <a:ext cx="29146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 JavaScript Functions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239747" cy="467750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function is a block of code that executes tasks in a specific order</a:t>
            </a:r>
          </a:p>
          <a:p>
            <a:pPr marL="594000" lvl="2" indent="0">
              <a:buNone/>
            </a:pPr>
            <a:r>
              <a:rPr lang="en-IN" i="1" dirty="0"/>
              <a:t>function </a:t>
            </a:r>
            <a:r>
              <a:rPr lang="en-IN" i="1" dirty="0" err="1"/>
              <a:t>functionName</a:t>
            </a:r>
            <a:r>
              <a:rPr lang="en-IN" i="1" dirty="0"/>
              <a:t> (parameters) {</a:t>
            </a:r>
          </a:p>
          <a:p>
            <a:pPr marL="594000" lvl="2" indent="0">
              <a:buNone/>
            </a:pPr>
            <a:r>
              <a:rPr lang="en-IN" i="1" dirty="0"/>
              <a:t>// Do stuff here</a:t>
            </a:r>
          </a:p>
          <a:p>
            <a:pPr marL="594000" lvl="2" indent="0">
              <a:buNone/>
            </a:pPr>
            <a:r>
              <a:rPr lang="en-IN" i="1" dirty="0"/>
              <a:t>}</a:t>
            </a:r>
          </a:p>
          <a:p>
            <a:r>
              <a:rPr lang="en-IN" b="1" dirty="0"/>
              <a:t>function</a:t>
            </a:r>
            <a:r>
              <a:rPr lang="en-IN" dirty="0"/>
              <a:t> is a keyword that tells JavaScript you’re defining a function.</a:t>
            </a:r>
          </a:p>
          <a:p>
            <a:r>
              <a:rPr lang="en-IN" b="1" dirty="0" err="1"/>
              <a:t>functionName</a:t>
            </a:r>
            <a:r>
              <a:rPr lang="en-IN" dirty="0"/>
              <a:t> is the name of the function. </a:t>
            </a:r>
          </a:p>
          <a:p>
            <a:r>
              <a:rPr lang="en-IN" b="1" dirty="0"/>
              <a:t>parameters </a:t>
            </a:r>
            <a:r>
              <a:rPr lang="en-IN" dirty="0"/>
              <a:t>is a comma-separated list of variables you wish to declare for your function. They can be assigned values when you use the function. Parameters are optional.</a:t>
            </a:r>
          </a:p>
          <a:p>
            <a:r>
              <a:rPr lang="en-IN" dirty="0"/>
              <a:t>If you declared a parameter, but did not pass a argument to it, your parameter would be undefined .</a:t>
            </a:r>
          </a:p>
          <a:p>
            <a:r>
              <a:rPr lang="en-IN" altLang="en-US" dirty="0"/>
              <a:t>Rules for naming functions</a:t>
            </a:r>
          </a:p>
          <a:p>
            <a:pPr lvl="1"/>
            <a:r>
              <a:rPr lang="en-IN" altLang="en-US" dirty="0"/>
              <a:t>It must be one word</a:t>
            </a:r>
          </a:p>
          <a:p>
            <a:pPr lvl="1"/>
            <a:r>
              <a:rPr lang="en-IN" altLang="en-US" dirty="0"/>
              <a:t>It must consist only of letters &amp; numbers or underscores</a:t>
            </a:r>
          </a:p>
          <a:p>
            <a:pPr lvl="1"/>
            <a:r>
              <a:rPr lang="en-IN" altLang="en-US" dirty="0"/>
              <a:t>It cannot begin with a number</a:t>
            </a:r>
          </a:p>
          <a:p>
            <a:pPr lvl="1"/>
            <a:r>
              <a:rPr lang="en-IN" altLang="en-US" dirty="0"/>
              <a:t>It cannot be any of the reserved keywords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3933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F1DD-393E-42AA-A117-BDD5BAAF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3DD9-09C0-45B3-B3EC-D48F2A37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Because </a:t>
            </a:r>
            <a:r>
              <a:rPr lang="en-IN" b="1" dirty="0"/>
              <a:t>‘</a:t>
            </a:r>
            <a:r>
              <a:rPr lang="en-IN" b="1" dirty="0" err="1"/>
              <a:t>funnyGuy</a:t>
            </a:r>
            <a:r>
              <a:rPr lang="en-IN" b="1" dirty="0"/>
              <a:t>’</a:t>
            </a:r>
            <a:r>
              <a:rPr lang="en-IN" dirty="0"/>
              <a:t> is an object, is has a connection to the main Object type that it derives from</a:t>
            </a:r>
          </a:p>
        </p:txBody>
      </p:sp>
      <p:pic>
        <p:nvPicPr>
          <p:cNvPr id="2050" name="Picture 2" descr="meet the object">
            <a:extLst>
              <a:ext uri="{FF2B5EF4-FFF2-40B4-BE49-F238E27FC236}">
                <a16:creationId xmlns:a16="http://schemas.microsoft.com/office/drawing/2014/main" id="{53292999-E3F1-48D6-BABD-2FB06608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2052224"/>
            <a:ext cx="51911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33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3B85-5A1F-4111-925C-FF5DFED2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Delving deeper….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DD9D-4F80-4114-BD6A-55050D8FB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74" y="3179697"/>
            <a:ext cx="11029615" cy="3678303"/>
          </a:xfrm>
        </p:spPr>
        <p:txBody>
          <a:bodyPr/>
          <a:lstStyle/>
          <a:p>
            <a:r>
              <a:rPr lang="en-IN" dirty="0" err="1"/>
              <a:t>funnyGuy</a:t>
            </a:r>
            <a:r>
              <a:rPr lang="en-IN" dirty="0"/>
              <a:t> object has no properties defined except  a special internal property that exists called __proto__ and often represented as [[Prototype]]</a:t>
            </a:r>
          </a:p>
          <a:p>
            <a:r>
              <a:rPr lang="en-IN" dirty="0"/>
              <a:t>This [[Prototype]] property points to our </a:t>
            </a:r>
            <a:r>
              <a:rPr lang="en-IN" sz="2400" b="1" dirty="0"/>
              <a:t>Object</a:t>
            </a:r>
            <a:endParaRPr lang="en-IN" b="1" dirty="0"/>
          </a:p>
          <a:p>
            <a:endParaRPr lang="en-IN" dirty="0"/>
          </a:p>
        </p:txBody>
      </p:sp>
      <p:pic>
        <p:nvPicPr>
          <p:cNvPr id="3076" name="Picture 4" descr="funnyGuy Objectified!">
            <a:extLst>
              <a:ext uri="{FF2B5EF4-FFF2-40B4-BE49-F238E27FC236}">
                <a16:creationId xmlns:a16="http://schemas.microsoft.com/office/drawing/2014/main" id="{A4782500-E067-48DD-B718-224E90D4D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09" y="2146234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87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E66D-BE2A-4C96-B90B-0D3051DD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…AND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3755-ADD3-4624-91C6-A94571E64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3041887"/>
            <a:ext cx="11029615" cy="367830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The [[Prototype]] property references is what is known as a </a:t>
            </a:r>
            <a:r>
              <a:rPr lang="en-IN" b="1" dirty="0"/>
              <a:t>prototype object (equivalent to the parent object/super class for OO folks out there)</a:t>
            </a:r>
          </a:p>
          <a:p>
            <a:r>
              <a:rPr lang="en-IN" dirty="0"/>
              <a:t>Example</a:t>
            </a:r>
          </a:p>
          <a:p>
            <a:pPr lvl="1"/>
            <a:r>
              <a:rPr lang="en-IN" b="1" dirty="0"/>
              <a:t>var </a:t>
            </a:r>
            <a:r>
              <a:rPr lang="en-IN" b="1" dirty="0" err="1"/>
              <a:t>funnyGuy</a:t>
            </a:r>
            <a:r>
              <a:rPr lang="en-IN" b="1" dirty="0"/>
              <a:t> = {};</a:t>
            </a:r>
          </a:p>
          <a:p>
            <a:pPr lvl="1"/>
            <a:r>
              <a:rPr lang="en-IN" b="1" dirty="0" err="1"/>
              <a:t>funnyGuy.toString</a:t>
            </a:r>
            <a:r>
              <a:rPr lang="en-IN" b="1" dirty="0"/>
              <a:t>();  // [object Object]</a:t>
            </a:r>
          </a:p>
          <a:p>
            <a:endParaRPr lang="en-IN" dirty="0"/>
          </a:p>
        </p:txBody>
      </p:sp>
      <p:pic>
        <p:nvPicPr>
          <p:cNvPr id="4100" name="Picture 4" descr="meet the prototype">
            <a:extLst>
              <a:ext uri="{FF2B5EF4-FFF2-40B4-BE49-F238E27FC236}">
                <a16:creationId xmlns:a16="http://schemas.microsoft.com/office/drawing/2014/main" id="{1678A93A-6F88-4977-A7E2-CE849F12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14" y="1871249"/>
            <a:ext cx="47720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9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780B-5679-4C54-98E1-C2F87017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DF94-AC09-4189-AF3D-4DC36A56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Prototype Chain</a:t>
            </a:r>
            <a:r>
              <a:rPr lang="en-IN" dirty="0"/>
              <a:t>. If an object doesn't have what you are looking for, the JavaScript engine will navigate to the next object as determined by the [[Prototype]] property and keep going until it reaches the very end. The very end is when you try to access the [[Prototype]]property on the Object itself. You can't go any further beyond Object, since that is as basic of a type as you can get.</a:t>
            </a:r>
          </a:p>
        </p:txBody>
      </p:sp>
    </p:spTree>
    <p:extLst>
      <p:ext uri="{BB962C8B-B14F-4D97-AF65-F5344CB8AC3E}">
        <p14:creationId xmlns:p14="http://schemas.microsoft.com/office/powerpoint/2010/main" val="2456256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3DA9-ECF9-4E52-B309-02EF1E9B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PROPERTIES TO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A368-0BD8-47D2-9BBF-F84D8883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Dot </a:t>
            </a:r>
            <a:r>
              <a:rPr lang="en-IN" dirty="0" err="1"/>
              <a:t>notataion</a:t>
            </a:r>
            <a:endParaRPr lang="en-IN" dirty="0"/>
          </a:p>
          <a:p>
            <a:r>
              <a:rPr lang="en-IN" dirty="0"/>
              <a:t>Square bracket syntax</a:t>
            </a:r>
          </a:p>
          <a:p>
            <a:r>
              <a:rPr lang="en-IN" dirty="0"/>
              <a:t>Object initializer with literal notation</a:t>
            </a:r>
          </a:p>
        </p:txBody>
      </p:sp>
    </p:spTree>
    <p:extLst>
      <p:ext uri="{BB962C8B-B14F-4D97-AF65-F5344CB8AC3E}">
        <p14:creationId xmlns:p14="http://schemas.microsoft.com/office/powerpoint/2010/main" val="1537168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E2DB-CE31-4DAE-8CB5-001898B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METHODS </a:t>
            </a:r>
            <a:r>
              <a:rPr lang="en-IN"/>
              <a:t>TO OBJECTS – AN EXAMPLE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7C39-D3BA-4BCC-8FEF-6E23905D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funnyGuy</a:t>
            </a:r>
            <a:r>
              <a:rPr lang="en-IN" dirty="0"/>
              <a:t> =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: "Conan",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: "O'Brien",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getName</a:t>
            </a:r>
            <a:r>
              <a:rPr lang="en-IN" dirty="0"/>
              <a:t>: function() {</a:t>
            </a:r>
          </a:p>
          <a:p>
            <a:pPr marL="0" indent="0">
              <a:buNone/>
            </a:pPr>
            <a:r>
              <a:rPr lang="en-IN" dirty="0"/>
              <a:t>        return "Name is: " + </a:t>
            </a:r>
            <a:r>
              <a:rPr lang="en-IN" dirty="0" err="1"/>
              <a:t>this.firstName</a:t>
            </a:r>
            <a:r>
              <a:rPr lang="en-IN" dirty="0"/>
              <a:t> + " " + </a:t>
            </a:r>
            <a:r>
              <a:rPr lang="en-IN" dirty="0" err="1"/>
              <a:t>this.lastName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alert(</a:t>
            </a:r>
            <a:r>
              <a:rPr lang="en-IN" dirty="0" err="1"/>
              <a:t>funnyGuy.getName</a:t>
            </a:r>
            <a:r>
              <a:rPr lang="en-IN" dirty="0"/>
              <a:t>()); // displays "Name is Conan O'Brien"</a:t>
            </a:r>
          </a:p>
        </p:txBody>
      </p:sp>
    </p:spTree>
    <p:extLst>
      <p:ext uri="{BB962C8B-B14F-4D97-AF65-F5344CB8AC3E}">
        <p14:creationId xmlns:p14="http://schemas.microsoft.com/office/powerpoint/2010/main" val="997886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Window and Document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Window object represents the window in which the document containing the script is being displayed</a:t>
            </a:r>
          </a:p>
          <a:p>
            <a:r>
              <a:rPr lang="en-US" altLang="en-US"/>
              <a:t>The Document object represents the document being displayed using DOM</a:t>
            </a:r>
          </a:p>
          <a:p>
            <a:r>
              <a:rPr lang="en-US" altLang="en-US"/>
              <a:t>Window has two properties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window</a:t>
            </a:r>
            <a:r>
              <a:rPr lang="en-US" altLang="en-US"/>
              <a:t> refers to the Window object itself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document</a:t>
            </a:r>
            <a:r>
              <a:rPr lang="en-US" altLang="en-US"/>
              <a:t> refers to the Document object</a:t>
            </a:r>
          </a:p>
          <a:p>
            <a:r>
              <a:rPr lang="en-US" altLang="en-US"/>
              <a:t>The Window object is the default object for JavaScript, so properties and methods of the Window object may be used without qualifying with the class name</a:t>
            </a:r>
          </a:p>
        </p:txBody>
      </p:sp>
    </p:spTree>
    <p:extLst>
      <p:ext uri="{BB962C8B-B14F-4D97-AF65-F5344CB8AC3E}">
        <p14:creationId xmlns:p14="http://schemas.microsoft.com/office/powerpoint/2010/main" val="1666756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6F6083C-24BC-4D19-AB6F-505E1FCF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Screen Output and Keyboard Input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06034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/>
              <a:t>Screen Output and Keyboard Input</a:t>
            </a:r>
          </a:p>
        </p:txBody>
      </p:sp>
      <p:sp>
        <p:nvSpPr>
          <p:cNvPr id="151646" name="Rectangle 9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Standard output for JavaScript embedded in a browser is the window displaying the page in which the JavaScript is embedded</a:t>
            </a:r>
          </a:p>
          <a:p>
            <a:r>
              <a:rPr lang="en-US" altLang="en-US"/>
              <a:t>The write method of the Document object write its parameters to the browser window</a:t>
            </a:r>
          </a:p>
          <a:p>
            <a:r>
              <a:rPr lang="en-US" altLang="en-US"/>
              <a:t>The output is interpreted as HTML by the browser</a:t>
            </a:r>
          </a:p>
          <a:p>
            <a:r>
              <a:rPr lang="en-US" altLang="en-US"/>
              <a:t>If a line break is needed in the output, interpolate &lt;br/&gt; into the output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364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The alert Method</a:t>
            </a:r>
          </a:p>
        </p:txBody>
      </p:sp>
      <p:pic>
        <p:nvPicPr>
          <p:cNvPr id="21811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4572000"/>
            <a:ext cx="7539038" cy="16383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18123" name="Rectangle 11"/>
          <p:cNvSpPr>
            <a:spLocks noGrp="1" noChangeArrowheads="1"/>
          </p:cNvSpPr>
          <p:nvPr>
            <p:ph type="body" idx="4294967295"/>
          </p:nvPr>
        </p:nvSpPr>
        <p:spPr>
          <a:xfrm>
            <a:off x="3581400" y="990600"/>
            <a:ext cx="8610600" cy="1676400"/>
          </a:xfrm>
        </p:spPr>
        <p:txBody>
          <a:bodyPr/>
          <a:lstStyle/>
          <a:p>
            <a:r>
              <a:rPr lang="en-US" altLang="en-US"/>
              <a:t>The alert method opens a dialog box with a message</a:t>
            </a:r>
          </a:p>
          <a:p>
            <a:r>
              <a:rPr lang="en-US" altLang="en-US"/>
              <a:t>The output of the alert is </a:t>
            </a:r>
            <a:r>
              <a:rPr lang="en-US" altLang="en-US" i="1"/>
              <a:t>not</a:t>
            </a:r>
            <a:r>
              <a:rPr lang="en-US" altLang="en-US"/>
              <a:t> XHTML, so use new lines rather than &lt;br/&gt;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3733800" y="3962401"/>
            <a:ext cx="385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alert("The sum is:" + sum + "\n");</a:t>
            </a:r>
          </a:p>
        </p:txBody>
      </p:sp>
    </p:spTree>
    <p:extLst>
      <p:ext uri="{BB962C8B-B14F-4D97-AF65-F5344CB8AC3E}">
        <p14:creationId xmlns:p14="http://schemas.microsoft.com/office/powerpoint/2010/main" val="168238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7507-B2C5-437E-BCEE-18B6A446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9663-27F4-4F11-9CDC-587CA4DA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45800"/>
          </a:xfrm>
        </p:spPr>
        <p:txBody>
          <a:bodyPr/>
          <a:lstStyle/>
          <a:p>
            <a:r>
              <a:rPr lang="en-IN" dirty="0"/>
              <a:t>When functions are declared with a function declaration (as shown above), they are hoisted to the top of your scope. </a:t>
            </a:r>
          </a:p>
          <a:p>
            <a:r>
              <a:rPr lang="en-IN" dirty="0"/>
              <a:t>This means the following two sets of code are exactly the same.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EC36B-EFAA-4177-9F02-31C6A7537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85" y="3041169"/>
            <a:ext cx="5905500" cy="3114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C6D12B-F79E-4977-9D05-1711042A8B96}"/>
              </a:ext>
            </a:extLst>
          </p:cNvPr>
          <p:cNvSpPr/>
          <p:nvPr/>
        </p:nvSpPr>
        <p:spPr>
          <a:xfrm>
            <a:off x="7317102" y="3326297"/>
            <a:ext cx="3324393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FreightSansProBook-Regular"/>
                <a:ea typeface="+mn-ea"/>
                <a:cs typeface="+mn-cs"/>
              </a:rPr>
              <a:t>Function hoisting gets confusing because JavaScript changes the order of code. It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FreightSansProBook-Regular"/>
                <a:ea typeface="+mn-ea"/>
                <a:cs typeface="+mn-cs"/>
              </a:rPr>
              <a:t>highly recommended that you declare your functions before you use them.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FreightSansProSemibold-Regular"/>
                <a:ea typeface="+mn-ea"/>
                <a:cs typeface="+mn-cs"/>
              </a:rPr>
              <a:t>Don’t rely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FreightSansProSemibold-Regular"/>
                <a:ea typeface="+mn-ea"/>
                <a:cs typeface="+mn-cs"/>
              </a:rPr>
              <a:t>hoisting.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838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The confirm Method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825487"/>
            <a:ext cx="8534400" cy="2057400"/>
          </a:xfrm>
        </p:spPr>
        <p:txBody>
          <a:bodyPr/>
          <a:lstStyle/>
          <a:p>
            <a:r>
              <a:rPr lang="en-US" altLang="en-US" dirty="0"/>
              <a:t>The confirm methods displays a message provided as a parameter</a:t>
            </a:r>
          </a:p>
          <a:p>
            <a:pPr lvl="1"/>
            <a:r>
              <a:rPr lang="en-US" altLang="en-US" dirty="0"/>
              <a:t>The confirm dialog has two buttons: OK and Cancel</a:t>
            </a:r>
          </a:p>
          <a:p>
            <a:r>
              <a:rPr lang="en-US" altLang="en-US" dirty="0"/>
              <a:t>If the user presses OK, true is returned by the method</a:t>
            </a:r>
          </a:p>
          <a:p>
            <a:r>
              <a:rPr lang="en-US" altLang="en-US" dirty="0"/>
              <a:t>If the user presses Cancel, false is returned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2057400" y="3634133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question =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confirm("Do you want to continue this download?");</a:t>
            </a:r>
          </a:p>
        </p:txBody>
      </p:sp>
      <p:pic>
        <p:nvPicPr>
          <p:cNvPr id="2355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44" y="4668079"/>
            <a:ext cx="3810000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559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The prompt Method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956832"/>
            <a:ext cx="8610600" cy="1981200"/>
          </a:xfrm>
        </p:spPr>
        <p:txBody>
          <a:bodyPr/>
          <a:lstStyle/>
          <a:p>
            <a:r>
              <a:rPr lang="en-US" altLang="en-US" dirty="0"/>
              <a:t>This method displays its string argument in a dialog box</a:t>
            </a:r>
          </a:p>
          <a:p>
            <a:pPr lvl="1"/>
            <a:r>
              <a:rPr lang="en-US" altLang="en-US" dirty="0"/>
              <a:t>A second argument provides a default content for the user entry area</a:t>
            </a:r>
          </a:p>
          <a:p>
            <a:r>
              <a:rPr lang="en-US" altLang="en-US" dirty="0"/>
              <a:t>The dialog box has an area for the user to enter text</a:t>
            </a:r>
          </a:p>
          <a:p>
            <a:r>
              <a:rPr lang="en-US" altLang="en-US" dirty="0"/>
              <a:t>The method returns a String with the text entered by the user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3124200" y="4191000"/>
            <a:ext cx="5698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= prompt("What is your name?", "");</a:t>
            </a:r>
          </a:p>
        </p:txBody>
      </p:sp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98" y="4813300"/>
            <a:ext cx="75438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954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ACCESSING &amp; MODIFYING DOM</a:t>
            </a:r>
          </a:p>
        </p:txBody>
      </p:sp>
    </p:spTree>
    <p:extLst>
      <p:ext uri="{BB962C8B-B14F-4D97-AF65-F5344CB8AC3E}">
        <p14:creationId xmlns:p14="http://schemas.microsoft.com/office/powerpoint/2010/main" val="7547502"/>
      </p:ext>
    </p:extLst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43890" cy="1143000"/>
          </a:xfrm>
        </p:spPr>
        <p:txBody>
          <a:bodyPr/>
          <a:lstStyle/>
          <a:p>
            <a:pPr algn="ctr"/>
            <a:r>
              <a:rPr lang="en-US" dirty="0"/>
              <a:t>HTML,CSS &amp; JavaScript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115328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itchFamily="2" charset="-79"/>
                <a:cs typeface="Aharoni" pitchFamily="2" charset="-79"/>
              </a:rPr>
              <a:t>Your Browser =HTML + CSS + JavaScript</a:t>
            </a:r>
          </a:p>
          <a:p>
            <a:r>
              <a:rPr lang="en-US" b="1" dirty="0">
                <a:latin typeface="Aharoni" pitchFamily="2" charset="-79"/>
                <a:cs typeface="Aharoni" pitchFamily="2" charset="-79"/>
              </a:rPr>
              <a:t>HTML Defines the Structure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CSS  defines aesthetic and layout appeal</a:t>
            </a:r>
          </a:p>
          <a:p>
            <a:r>
              <a:rPr lang="en-US" b="1" dirty="0">
                <a:latin typeface="Aharoni" pitchFamily="2" charset="-79"/>
                <a:cs typeface="Aharoni" pitchFamily="2" charset="-79"/>
              </a:rPr>
              <a:t>JavaScript provides interactivity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9462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dhu\Desktop\files_html_document_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95670" y="2186390"/>
            <a:ext cx="4357718" cy="4076181"/>
          </a:xfrm>
          <a:prstGeom prst="rect">
            <a:avLst/>
          </a:prstGeom>
          <a:noFill/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43890" cy="1143000"/>
          </a:xfrm>
        </p:spPr>
        <p:txBody>
          <a:bodyPr/>
          <a:lstStyle/>
          <a:p>
            <a:pPr algn="ctr"/>
            <a:r>
              <a:rPr lang="en-US" dirty="0"/>
              <a:t>What is interactive</a:t>
            </a:r>
          </a:p>
        </p:txBody>
      </p:sp>
    </p:spTree>
    <p:extLst>
      <p:ext uri="{BB962C8B-B14F-4D97-AF65-F5344CB8AC3E}">
        <p14:creationId xmlns:p14="http://schemas.microsoft.com/office/powerpoint/2010/main" val="3223350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897" y="2380614"/>
            <a:ext cx="8072494" cy="5072098"/>
          </a:xfrm>
        </p:spPr>
        <p:txBody>
          <a:bodyPr>
            <a:normAutofit/>
          </a:bodyPr>
          <a:lstStyle/>
          <a:p>
            <a:r>
              <a:rPr lang="en-US" b="1" dirty="0"/>
              <a:t>Document Object Model</a:t>
            </a:r>
          </a:p>
          <a:p>
            <a:r>
              <a:rPr lang="en-US" dirty="0"/>
              <a:t>a hierarchical structure that your browser uses to make sense of everything on a webpage</a:t>
            </a:r>
          </a:p>
          <a:p>
            <a:r>
              <a:rPr lang="en-US" b="1" dirty="0"/>
              <a:t>DOM is made up of nodes</a:t>
            </a:r>
          </a:p>
          <a:p>
            <a:r>
              <a:rPr lang="en-US" b="1" dirty="0"/>
              <a:t>Nodes consist of</a:t>
            </a:r>
          </a:p>
          <a:p>
            <a:pPr lvl="1"/>
            <a:r>
              <a:rPr lang="en-US" dirty="0"/>
              <a:t>elements </a:t>
            </a:r>
          </a:p>
          <a:p>
            <a:pPr lvl="1"/>
            <a:r>
              <a:rPr lang="en-US" dirty="0"/>
              <a:t>attributes,</a:t>
            </a:r>
          </a:p>
          <a:p>
            <a:pPr lvl="1"/>
            <a:r>
              <a:rPr lang="en-US" dirty="0"/>
              <a:t> text content, </a:t>
            </a:r>
          </a:p>
          <a:p>
            <a:pPr lvl="1"/>
            <a:r>
              <a:rPr lang="en-US" dirty="0"/>
              <a:t>comments, </a:t>
            </a:r>
          </a:p>
          <a:p>
            <a:pPr lvl="1"/>
            <a:r>
              <a:rPr lang="en-US" dirty="0"/>
              <a:t>document-related stuff, </a:t>
            </a:r>
          </a:p>
          <a:p>
            <a:r>
              <a:rPr lang="en-US" b="1" dirty="0"/>
              <a:t>Every HTML element</a:t>
            </a:r>
            <a:r>
              <a:rPr lang="en-US" dirty="0"/>
              <a:t> you want to access has a particular type associated with it, and all of these types extend from the Node base that make up all nodes: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70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/>
              <a:t>JavaScript &amp;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043890" cy="4614882"/>
          </a:xfrm>
        </p:spPr>
        <p:txBody>
          <a:bodyPr>
            <a:normAutofit/>
          </a:bodyPr>
          <a:lstStyle/>
          <a:p>
            <a:r>
              <a:rPr lang="en-US" dirty="0"/>
              <a:t>Changes made to the DOM via JavaScript is reflected in what gets shown in the browser</a:t>
            </a:r>
          </a:p>
          <a:p>
            <a:r>
              <a:rPr lang="en-US" dirty="0"/>
              <a:t>Using JavaScript you can </a:t>
            </a:r>
          </a:p>
          <a:p>
            <a:pPr lvl="1"/>
            <a:r>
              <a:rPr lang="en-US" dirty="0"/>
              <a:t>dynamically add elements</a:t>
            </a:r>
          </a:p>
          <a:p>
            <a:pPr lvl="1"/>
            <a:r>
              <a:rPr lang="en-US" dirty="0"/>
              <a:t> remove them</a:t>
            </a:r>
          </a:p>
          <a:p>
            <a:pPr lvl="1"/>
            <a:r>
              <a:rPr lang="en-US" dirty="0"/>
              <a:t> move them around</a:t>
            </a:r>
          </a:p>
          <a:p>
            <a:pPr lvl="1"/>
            <a:r>
              <a:rPr lang="en-US" dirty="0"/>
              <a:t> modify attributes on them</a:t>
            </a:r>
          </a:p>
          <a:p>
            <a:pPr lvl="1"/>
            <a:r>
              <a:rPr lang="en-US" dirty="0"/>
              <a:t>set CSS styles</a:t>
            </a:r>
          </a:p>
          <a:p>
            <a:r>
              <a:rPr lang="en-US" dirty="0"/>
              <a:t>A fully functioning webpage can be made using only JavaScript</a:t>
            </a:r>
          </a:p>
        </p:txBody>
      </p:sp>
    </p:spTree>
    <p:extLst>
      <p:ext uri="{BB962C8B-B14F-4D97-AF65-F5344CB8AC3E}">
        <p14:creationId xmlns:p14="http://schemas.microsoft.com/office/powerpoint/2010/main" val="3096907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the node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6975" y="1935838"/>
            <a:ext cx="5829999" cy="4995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2181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Window Object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974" y="1715956"/>
            <a:ext cx="9144000" cy="1130593"/>
          </a:xfrm>
        </p:spPr>
        <p:txBody>
          <a:bodyPr/>
          <a:lstStyle/>
          <a:p>
            <a:r>
              <a:rPr lang="en-US" dirty="0"/>
              <a:t>A global object  that contains many properties and methods that help to work with a browser</a:t>
            </a:r>
          </a:p>
        </p:txBody>
      </p:sp>
      <p:pic>
        <p:nvPicPr>
          <p:cNvPr id="20482" name="Picture 2" descr="the window obje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2286" y="2588514"/>
            <a:ext cx="5848350" cy="4695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020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6672"/>
            <a:ext cx="7467600" cy="1154098"/>
          </a:xfrm>
        </p:spPr>
        <p:txBody>
          <a:bodyPr>
            <a:normAutofit/>
          </a:bodyPr>
          <a:lstStyle/>
          <a:p>
            <a:r>
              <a:rPr lang="en-US" b="1" dirty="0"/>
              <a:t>The Document Object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20" y="1571612"/>
            <a:ext cx="7639080" cy="4643470"/>
          </a:xfrm>
        </p:spPr>
        <p:txBody>
          <a:bodyPr/>
          <a:lstStyle/>
          <a:p>
            <a:r>
              <a:rPr lang="en-US" dirty="0"/>
              <a:t> The document object is the gateway to all the HTML elements on a webpage</a:t>
            </a:r>
          </a:p>
          <a:p>
            <a:r>
              <a:rPr lang="en-US" dirty="0"/>
              <a:t>Document object is not a read-only version of the HTML document.</a:t>
            </a:r>
          </a:p>
          <a:p>
            <a:r>
              <a:rPr lang="en-US" dirty="0"/>
              <a:t> It is used to read as well as manipulate HTML documents at will.</a:t>
            </a:r>
          </a:p>
        </p:txBody>
      </p:sp>
    </p:spTree>
    <p:extLst>
      <p:ext uri="{BB962C8B-B14F-4D97-AF65-F5344CB8AC3E}">
        <p14:creationId xmlns:p14="http://schemas.microsoft.com/office/powerpoint/2010/main" val="228895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F219-386C-4015-916C-A1969722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functions with function</a:t>
            </a:r>
            <a:br>
              <a:rPr lang="en-IN" dirty="0"/>
            </a:br>
            <a:r>
              <a:rPr lang="en-IN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C7F3-F41D-4166-BA3C-885A0279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01" y="2067339"/>
            <a:ext cx="11398773" cy="4088505"/>
          </a:xfrm>
        </p:spPr>
        <p:txBody>
          <a:bodyPr/>
          <a:lstStyle/>
          <a:p>
            <a:r>
              <a:rPr lang="en-IN" dirty="0"/>
              <a:t>A second way to declare functions is with a function expression. Here, you declare a</a:t>
            </a:r>
          </a:p>
          <a:p>
            <a:r>
              <a:rPr lang="en-IN" dirty="0"/>
              <a:t>variable, then assign a function without a name (an anonymous function) to it.</a:t>
            </a:r>
          </a:p>
          <a:p>
            <a:pPr marL="936000" lvl="3" indent="0">
              <a:buNone/>
            </a:pPr>
            <a:r>
              <a:rPr lang="en-IN" sz="2000" i="1" dirty="0" err="1"/>
              <a:t>const</a:t>
            </a:r>
            <a:r>
              <a:rPr lang="en-IN" sz="2000" i="1" dirty="0"/>
              <a:t> </a:t>
            </a:r>
            <a:r>
              <a:rPr lang="en-IN" sz="2000" i="1" dirty="0" err="1"/>
              <a:t>sayHello</a:t>
            </a:r>
            <a:r>
              <a:rPr lang="en-IN" sz="2000" i="1" dirty="0"/>
              <a:t> = function () {</a:t>
            </a:r>
          </a:p>
          <a:p>
            <a:pPr marL="936000" lvl="3" indent="0">
              <a:buNone/>
            </a:pPr>
            <a:r>
              <a:rPr lang="en-IN" sz="2000" i="1" dirty="0"/>
              <a:t>console.log('This is declared with a function expression!’)</a:t>
            </a:r>
          </a:p>
          <a:p>
            <a:pPr marL="936000" lvl="3" indent="0">
              <a:buNone/>
            </a:pPr>
            <a:r>
              <a:rPr lang="en-IN" sz="2000" i="1" dirty="0"/>
              <a:t>}</a:t>
            </a:r>
          </a:p>
          <a:p>
            <a:pPr marL="936000" lvl="3" indent="0">
              <a:buNone/>
            </a:pPr>
            <a:endParaRPr lang="en-IN" sz="2000" i="1" dirty="0"/>
          </a:p>
          <a:p>
            <a:r>
              <a:rPr lang="en-IN" sz="2000" i="1" dirty="0"/>
              <a:t>Note: F</a:t>
            </a:r>
            <a:r>
              <a:rPr lang="en-IN" dirty="0"/>
              <a:t>unctions declared with function expressions are not automatically hoisted to the top of your scope.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3249621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Document Object</a:t>
            </a:r>
            <a:br>
              <a:rPr lang="en-US" b="1" dirty="0"/>
            </a:br>
            <a:endParaRPr lang="en-US" dirty="0"/>
          </a:p>
        </p:txBody>
      </p:sp>
      <p:pic>
        <p:nvPicPr>
          <p:cNvPr id="21506" name="Picture 2" descr="the document objec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09786" y="1616935"/>
            <a:ext cx="6572296" cy="5241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5445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870" y="491488"/>
            <a:ext cx="1045596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&lt;!DOCTYPE html&gt;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html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head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meta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content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"sea otter, kid, stuff"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"keywords"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meta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content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"Sometimes, sea otters are awesome!"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"description"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title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&gt;LOL! Sea Otter! Little Kid!&lt;/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title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link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href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"foo.css"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"stylesheet"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head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body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"container"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&lt;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img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src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"seaOtter.png"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&gt;The  Sea Otter Did to This Little Kid Will Make You LOL!&lt;/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class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bodyText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Nulla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tristique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justo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eget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semper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viverra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massa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arcu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hendrerit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at semper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feugiat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a nisi.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class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submitButton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next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script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src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"stuff.js"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script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body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html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100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DOM!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1683026" y="958439"/>
            <a:ext cx="7885113" cy="5661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8933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dirty="0"/>
              <a:t>Querying the 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97766"/>
            <a:ext cx="9144000" cy="4525963"/>
          </a:xfrm>
        </p:spPr>
        <p:txBody>
          <a:bodyPr>
            <a:noAutofit/>
          </a:bodyPr>
          <a:lstStyle/>
          <a:p>
            <a:r>
              <a:rPr lang="en-US" sz="3500" dirty="0"/>
              <a:t>document.getElementById</a:t>
            </a:r>
          </a:p>
          <a:p>
            <a:r>
              <a:rPr lang="en-US" sz="3500" dirty="0">
                <a:solidFill>
                  <a:schemeClr val="accent3">
                    <a:lumMod val="75000"/>
                  </a:schemeClr>
                </a:solidFill>
              </a:rPr>
              <a:t>document/</a:t>
            </a:r>
            <a:r>
              <a:rPr lang="en-US" sz="3500" dirty="0" err="1">
                <a:solidFill>
                  <a:schemeClr val="accent3">
                    <a:lumMod val="75000"/>
                  </a:schemeClr>
                </a:solidFill>
              </a:rPr>
              <a:t>node.getElementsByTagName</a:t>
            </a:r>
            <a:endParaRPr lang="en-US" sz="35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500" dirty="0" err="1">
                <a:solidFill>
                  <a:schemeClr val="accent3">
                    <a:lumMod val="75000"/>
                  </a:schemeClr>
                </a:solidFill>
              </a:rPr>
              <a:t>document.getElementsByName</a:t>
            </a:r>
            <a:endParaRPr lang="en-US" sz="35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500" dirty="0">
                <a:solidFill>
                  <a:schemeClr val="accent3">
                    <a:lumMod val="75000"/>
                  </a:schemeClr>
                </a:solidFill>
              </a:rPr>
              <a:t>document/</a:t>
            </a:r>
            <a:r>
              <a:rPr lang="en-US" sz="3500" dirty="0" err="1">
                <a:solidFill>
                  <a:schemeClr val="accent3">
                    <a:lumMod val="75000"/>
                  </a:schemeClr>
                </a:solidFill>
              </a:rPr>
              <a:t>node.getElementsByClassName</a:t>
            </a:r>
            <a:endParaRPr lang="en-US" sz="35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500" dirty="0" err="1"/>
              <a:t>querySelector</a:t>
            </a:r>
            <a:endParaRPr lang="en-US" sz="3500" dirty="0"/>
          </a:p>
          <a:p>
            <a:r>
              <a:rPr lang="en-US" sz="3500" dirty="0" err="1"/>
              <a:t>querySelectorAll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018425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document.getElementById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939" y="2028829"/>
            <a:ext cx="7467600" cy="26146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  &lt;div id="info"&gt;Info&lt;/div&gt;</a:t>
            </a:r>
          </a:p>
          <a:p>
            <a:pPr>
              <a:buNone/>
            </a:pPr>
            <a:r>
              <a:rPr lang="en-US" dirty="0"/>
              <a:t>  &lt;script&gt;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div = document.getElementById('info')</a:t>
            </a:r>
          </a:p>
          <a:p>
            <a:pPr>
              <a:buNone/>
            </a:pPr>
            <a:r>
              <a:rPr lang="en-US" dirty="0"/>
              <a:t>   alert( </a:t>
            </a:r>
            <a:r>
              <a:rPr lang="en-US" dirty="0" err="1"/>
              <a:t>div.innerHTML</a:t>
            </a:r>
            <a:r>
              <a:rPr lang="en-US" dirty="0"/>
              <a:t> )</a:t>
            </a:r>
          </a:p>
          <a:p>
            <a:pPr>
              <a:buNone/>
            </a:pPr>
            <a:r>
              <a:rPr lang="en-US" dirty="0"/>
              <a:t>  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  <a:p>
            <a:endParaRPr lang="en-US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0" y="4643446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Return a single element (node) with   certain id.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If no element is found,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is returned.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43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522" y="887253"/>
            <a:ext cx="7467600" cy="78581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querySelector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513" y="2539641"/>
            <a:ext cx="9144000" cy="2571767"/>
          </a:xfrm>
        </p:spPr>
        <p:txBody>
          <a:bodyPr>
            <a:no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element = </a:t>
            </a:r>
            <a:r>
              <a:rPr lang="en-US" sz="2400" dirty="0" err="1"/>
              <a:t>document.querySelector</a:t>
            </a:r>
            <a:r>
              <a:rPr lang="en-US" sz="2400" dirty="0"/>
              <a:t>("&lt; CSS selector &gt;");</a:t>
            </a:r>
          </a:p>
          <a:p>
            <a:r>
              <a:rPr lang="en-US" sz="2800" dirty="0"/>
              <a:t> </a:t>
            </a:r>
            <a:r>
              <a:rPr lang="en-US" sz="2800" dirty="0" err="1"/>
              <a:t>querySelector</a:t>
            </a:r>
            <a:r>
              <a:rPr lang="en-US" sz="2800" dirty="0"/>
              <a:t> function takes a CSS selector as argument.</a:t>
            </a:r>
          </a:p>
          <a:p>
            <a:r>
              <a:rPr lang="en-US" sz="2800" dirty="0"/>
              <a:t>Returns the first element it finds that matches the selector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56712" y="5540036"/>
            <a:ext cx="835821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element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document.querySelector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("#main");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element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document.querySelector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pictureContainer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689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8226" y="1071563"/>
            <a:ext cx="10813774" cy="521493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dirty="0"/>
              <a:t>&lt;div id="main"&gt;</a:t>
            </a:r>
          </a:p>
          <a:p>
            <a:pPr fontAlgn="base">
              <a:buNone/>
            </a:pPr>
            <a:r>
              <a:rPr lang="en-US" dirty="0"/>
              <a:t>    &lt;div class="</a:t>
            </a:r>
            <a:r>
              <a:rPr lang="en-US" dirty="0" err="1"/>
              <a:t>pictureContainer</a:t>
            </a:r>
            <a:r>
              <a:rPr lang="en-US" dirty="0"/>
              <a:t>"&gt;</a:t>
            </a:r>
          </a:p>
          <a:p>
            <a:pPr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theimage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="smiley.png" height="300" width="150"/&gt;</a:t>
            </a:r>
          </a:p>
          <a:p>
            <a:pPr fontAlgn="base">
              <a:buNone/>
            </a:pPr>
            <a:r>
              <a:rPr lang="en-US" dirty="0"/>
              <a:t>    &lt;/div&gt;</a:t>
            </a:r>
          </a:p>
          <a:p>
            <a:pPr fontAlgn="base">
              <a:buNone/>
            </a:pPr>
            <a:r>
              <a:rPr lang="en-US" dirty="0"/>
              <a:t>    &lt;div class="</a:t>
            </a:r>
            <a:r>
              <a:rPr lang="en-US" dirty="0" err="1"/>
              <a:t>pictureContainer</a:t>
            </a:r>
            <a:r>
              <a:rPr lang="en-US" dirty="0"/>
              <a:t>"&gt;</a:t>
            </a:r>
          </a:p>
          <a:p>
            <a:pPr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theimage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="tongue.png" height="300" width="150"/&gt;</a:t>
            </a:r>
          </a:p>
          <a:p>
            <a:pPr fontAlgn="base">
              <a:buNone/>
            </a:pPr>
            <a:r>
              <a:rPr lang="en-US" dirty="0"/>
              <a:t>    &lt;/div&gt;</a:t>
            </a:r>
          </a:p>
          <a:p>
            <a:pPr fontAlgn="base">
              <a:buNone/>
            </a:pPr>
            <a:r>
              <a:rPr lang="en-US" dirty="0"/>
              <a:t>    &lt;div class="</a:t>
            </a:r>
            <a:r>
              <a:rPr lang="en-US" dirty="0" err="1"/>
              <a:t>pictureContainer</a:t>
            </a:r>
            <a:r>
              <a:rPr lang="en-US" dirty="0"/>
              <a:t>"&gt;</a:t>
            </a:r>
          </a:p>
          <a:p>
            <a:pPr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theimage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="meh.png" height="300" width="150"/&gt;</a:t>
            </a:r>
          </a:p>
          <a:p>
            <a:pPr fontAlgn="base">
              <a:buNone/>
            </a:pPr>
            <a:r>
              <a:rPr lang="en-US" dirty="0"/>
              <a:t>    &lt;/div&gt;</a:t>
            </a:r>
          </a:p>
          <a:p>
            <a:pPr fontAlgn="base">
              <a:buNone/>
            </a:pPr>
            <a:r>
              <a:rPr lang="en-US" dirty="0"/>
              <a:t>    &lt;div class="</a:t>
            </a:r>
            <a:r>
              <a:rPr lang="en-US" dirty="0" err="1"/>
              <a:t>pictureContainer</a:t>
            </a:r>
            <a:r>
              <a:rPr lang="en-US" dirty="0"/>
              <a:t>"&gt;</a:t>
            </a:r>
          </a:p>
          <a:p>
            <a:pPr fontAlgn="base">
              <a:buNone/>
            </a:pPr>
            <a:r>
              <a:rPr lang="en-US" dirty="0"/>
              <a:t>        &lt;</a:t>
            </a:r>
            <a:r>
              <a:rPr lang="en-US" dirty="0" err="1"/>
              <a:t>img</a:t>
            </a:r>
            <a:r>
              <a:rPr lang="en-US" dirty="0"/>
              <a:t> class="</a:t>
            </a:r>
            <a:r>
              <a:rPr lang="en-US" dirty="0" err="1"/>
              <a:t>theimage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="sad.png" height="300" width="150"/&gt;</a:t>
            </a:r>
          </a:p>
          <a:p>
            <a:pPr fontAlgn="base">
              <a:buNone/>
            </a:pPr>
            <a:r>
              <a:rPr lang="en-US" dirty="0"/>
              <a:t>    &lt;/div&gt;</a:t>
            </a:r>
          </a:p>
          <a:p>
            <a:pPr fontAlgn="base">
              <a:buNone/>
            </a:pPr>
            <a:r>
              <a:rPr lang="en-US" dirty="0"/>
              <a:t>&lt;/div&gt;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7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querySelectorAll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15956"/>
            <a:ext cx="9144000" cy="2000264"/>
          </a:xfrm>
        </p:spPr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 elements = </a:t>
            </a:r>
            <a:r>
              <a:rPr lang="en-US" dirty="0" err="1"/>
              <a:t>document.querySelectorAll</a:t>
            </a:r>
            <a:r>
              <a:rPr lang="en-US" dirty="0"/>
              <a:t>("&lt; CSS selector &gt;");</a:t>
            </a:r>
          </a:p>
          <a:p>
            <a:r>
              <a:rPr lang="en-US" dirty="0"/>
              <a:t>Returns  an array of elements!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3286126"/>
            <a:ext cx="7739270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images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document.querySelectorAll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theimage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for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= 0;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&lt;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images.length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++)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image = images[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];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 alert(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image.getAttribute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src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5200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querySelectorAll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368828"/>
            <a:ext cx="9144000" cy="225742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images = </a:t>
            </a:r>
            <a:r>
              <a:rPr lang="en-US" dirty="0" err="1"/>
              <a:t>document.querySelectorAll</a:t>
            </a:r>
            <a:r>
              <a:rPr lang="en-US" dirty="0"/>
              <a:t>("</a:t>
            </a:r>
            <a:r>
              <a:rPr lang="en-US" dirty="0" err="1"/>
              <a:t>img</a:t>
            </a:r>
            <a:r>
              <a:rPr lang="en-US" dirty="0"/>
              <a:t>");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23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57299"/>
            <a:ext cx="7467600" cy="476886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Not all pseudo-class selectors are allowed. A selector made up of :visited or :link is ignored and no elements are found.</a:t>
            </a:r>
          </a:p>
          <a:p>
            <a:r>
              <a:rPr lang="en-US" dirty="0"/>
              <a:t>How crazy you can go with the selectors you provide depends on the browser's CSS support. Internet Explorer 8 supports </a:t>
            </a:r>
            <a:r>
              <a:rPr lang="en-US" dirty="0" err="1"/>
              <a:t>querySelectorand</a:t>
            </a:r>
            <a:r>
              <a:rPr lang="en-US" dirty="0"/>
              <a:t> </a:t>
            </a:r>
            <a:r>
              <a:rPr lang="en-US" dirty="0" err="1"/>
              <a:t>querySelectorAll</a:t>
            </a:r>
            <a:r>
              <a:rPr lang="en-US" dirty="0"/>
              <a:t>. It doesn't support CSS3. Given that situation, using anything more recent than the selectors defined in CSS 2 will not work when used with </a:t>
            </a:r>
            <a:r>
              <a:rPr lang="en-US" dirty="0" err="1"/>
              <a:t>querySelector</a:t>
            </a:r>
            <a:r>
              <a:rPr lang="en-US" dirty="0"/>
              <a:t> and </a:t>
            </a:r>
            <a:r>
              <a:rPr lang="en-US" dirty="0" err="1"/>
              <a:t>querySelectorAll</a:t>
            </a:r>
            <a:r>
              <a:rPr lang="en-US" dirty="0"/>
              <a:t> on IE8.</a:t>
            </a:r>
          </a:p>
          <a:p>
            <a:r>
              <a:rPr lang="en-US" dirty="0"/>
              <a:t>The selector you specify only applies to the descendants of the starting element you are beginning your search from. The starting element itself is not included.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7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5400" dirty="0"/>
              <a:t>             variables – scope &amp; hoisting</a:t>
            </a:r>
          </a:p>
        </p:txBody>
      </p:sp>
    </p:spTree>
    <p:extLst>
      <p:ext uri="{BB962C8B-B14F-4D97-AF65-F5344CB8AC3E}">
        <p14:creationId xmlns:p14="http://schemas.microsoft.com/office/powerpoint/2010/main" val="8151146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HTML tag, style rule, and other things that go into your page has a corresponding representation in the DOM.</a:t>
            </a:r>
          </a:p>
          <a:p>
            <a:r>
              <a:rPr lang="en-US" dirty="0"/>
              <a:t>HTML elements are so versatile when viewed via the DOM is because they share a lot of similarities with JavaScript Objects. </a:t>
            </a:r>
          </a:p>
        </p:txBody>
      </p:sp>
    </p:spTree>
    <p:extLst>
      <p:ext uri="{BB962C8B-B14F-4D97-AF65-F5344CB8AC3E}">
        <p14:creationId xmlns:p14="http://schemas.microsoft.com/office/powerpoint/2010/main" val="8807300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6760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US" dirty="0"/>
              <a:t>A simple example!!!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961322"/>
            <a:ext cx="4333461" cy="4896678"/>
          </a:xfrm>
          <a:ln>
            <a:solidFill>
              <a:schemeClr val="tx1"/>
            </a:solidFill>
            <a:prstDash val="solid"/>
          </a:ln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b="1" dirty="0"/>
              <a:t>&lt;html&gt;</a:t>
            </a:r>
          </a:p>
          <a:p>
            <a:pPr fontAlgn="base">
              <a:buNone/>
            </a:pPr>
            <a:r>
              <a:rPr lang="en-US" b="1" dirty="0"/>
              <a:t>&lt;head&gt;</a:t>
            </a:r>
          </a:p>
          <a:p>
            <a:pPr fontAlgn="base">
              <a:buNone/>
            </a:pPr>
            <a:r>
              <a:rPr lang="en-US" b="1" dirty="0"/>
              <a:t>    &lt;title&gt;Hello...&lt;/title&gt;</a:t>
            </a:r>
          </a:p>
          <a:p>
            <a:pPr fontAlgn="base">
              <a:buNone/>
            </a:pPr>
            <a:r>
              <a:rPr lang="en-US" b="1" dirty="0"/>
              <a:t>    &lt;style&gt;</a:t>
            </a:r>
          </a:p>
          <a:p>
            <a:pPr fontAlgn="base">
              <a:buNone/>
            </a:pPr>
            <a:r>
              <a:rPr lang="en-US" b="1" dirty="0"/>
              <a:t>       .highlight {</a:t>
            </a:r>
          </a:p>
          <a:p>
            <a:pPr fontAlgn="base">
              <a:buNone/>
            </a:pPr>
            <a:r>
              <a:rPr lang="en-US" b="1" dirty="0"/>
              <a:t>     font-family: "Arial";</a:t>
            </a:r>
          </a:p>
          <a:p>
            <a:pPr fontAlgn="base">
              <a:buNone/>
            </a:pPr>
            <a:r>
              <a:rPr lang="en-US" b="1" dirty="0"/>
              <a:t>         padding: 30px;}</a:t>
            </a:r>
          </a:p>
          <a:p>
            <a:pPr fontAlgn="base">
              <a:buNone/>
            </a:pPr>
            <a:r>
              <a:rPr lang="en-US" b="1" dirty="0"/>
              <a:t>        .summer {</a:t>
            </a:r>
          </a:p>
          <a:p>
            <a:pPr fontAlgn="base">
              <a:buNone/>
            </a:pPr>
            <a:r>
              <a:rPr lang="en-US" b="1" dirty="0"/>
              <a:t>         font-size: 64px;</a:t>
            </a:r>
          </a:p>
          <a:p>
            <a:pPr fontAlgn="base">
              <a:buNone/>
            </a:pPr>
            <a:r>
              <a:rPr lang="en-US" b="1" dirty="0"/>
              <a:t>         color: #0099FF; }</a:t>
            </a:r>
          </a:p>
          <a:p>
            <a:pPr fontAlgn="base">
              <a:buNone/>
            </a:pPr>
            <a:r>
              <a:rPr lang="en-US" b="1" dirty="0"/>
              <a:t>    &lt;/style&gt;</a:t>
            </a:r>
          </a:p>
          <a:p>
            <a:pPr fontAlgn="base">
              <a:buNone/>
            </a:pPr>
            <a:r>
              <a:rPr lang="en-US" b="1" dirty="0"/>
              <a:t>&lt;/head&gt;</a:t>
            </a:r>
          </a:p>
          <a:p>
            <a:pPr fontAlgn="base">
              <a:buNone/>
            </a:pPr>
            <a:r>
              <a:rPr lang="en-US" sz="2800" b="1" dirty="0"/>
              <a:t>   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3235" y="1961322"/>
            <a:ext cx="4572000" cy="482132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vert="horz">
            <a:noAutofit/>
          </a:bodyPr>
          <a:lstStyle/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&lt;body&gt;</a:t>
            </a:r>
          </a:p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 &lt;h1 id="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theTitle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" class="highlight summer"&gt;</a:t>
            </a:r>
          </a:p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What'shappening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?&lt;/h1&gt; </a:t>
            </a:r>
          </a:p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 &lt;script&gt;</a:t>
            </a:r>
          </a:p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      </a:t>
            </a:r>
          </a:p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   &lt;/script&gt;</a:t>
            </a:r>
          </a:p>
          <a:p>
            <a:pPr marL="420624" marR="0" lvl="0" indent="-38404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&lt;/body&gt;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4665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The DOM Tree for this 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662" y="1285861"/>
            <a:ext cx="6858048" cy="4613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38292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&lt;body&gt;</a:t>
            </a:r>
          </a:p>
          <a:p>
            <a:pPr fontAlgn="base">
              <a:buNone/>
            </a:pPr>
            <a:r>
              <a:rPr lang="en-US" dirty="0"/>
              <a:t>    &lt;h1 id="</a:t>
            </a:r>
            <a:r>
              <a:rPr lang="en-US" dirty="0" err="1"/>
              <a:t>theTitle</a:t>
            </a:r>
            <a:r>
              <a:rPr lang="en-US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    &lt;script&gt;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var</a:t>
            </a:r>
            <a:r>
              <a:rPr lang="en-US" dirty="0"/>
              <a:t> title = </a:t>
            </a:r>
            <a:r>
              <a:rPr lang="en-US" dirty="0" err="1"/>
              <a:t>document.querySelector</a:t>
            </a:r>
            <a:r>
              <a:rPr lang="en-US" dirty="0"/>
              <a:t>("#</a:t>
            </a:r>
            <a:r>
              <a:rPr lang="en-US" dirty="0" err="1"/>
              <a:t>theTitle</a:t>
            </a:r>
            <a:r>
              <a:rPr lang="en-US" dirty="0"/>
              <a:t>");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title.textContent</a:t>
            </a:r>
            <a:r>
              <a:rPr lang="en-US" dirty="0"/>
              <a:t> = “</a:t>
            </a:r>
            <a:r>
              <a:rPr lang="en-US"/>
              <a:t>Nothing going on";</a:t>
            </a:r>
            <a:endParaRPr lang="en-US" dirty="0"/>
          </a:p>
          <a:p>
            <a:pPr fontAlgn="base">
              <a:buNone/>
            </a:pPr>
            <a:r>
              <a:rPr lang="en-US" dirty="0"/>
              <a:t>    &lt;/script&gt;</a:t>
            </a:r>
          </a:p>
          <a:p>
            <a:pPr fontAlgn="base"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1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6908"/>
          </a:xfrm>
        </p:spPr>
        <p:txBody>
          <a:bodyPr/>
          <a:lstStyle/>
          <a:p>
            <a:r>
              <a:rPr lang="en-US" dirty="0" err="1"/>
              <a:t>getAttribute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63401"/>
            <a:ext cx="7467600" cy="285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US" dirty="0"/>
              <a:t>&lt;body&gt;</a:t>
            </a:r>
          </a:p>
          <a:p>
            <a:pPr fontAlgn="base">
              <a:buNone/>
            </a:pPr>
            <a:r>
              <a:rPr lang="en-US" dirty="0"/>
              <a:t>    &lt;h1 id="</a:t>
            </a:r>
            <a:r>
              <a:rPr lang="en-US" dirty="0" err="1"/>
              <a:t>theTitle</a:t>
            </a:r>
            <a:r>
              <a:rPr lang="en-US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dirty="0"/>
              <a:t>    &lt;script&gt;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var</a:t>
            </a:r>
            <a:r>
              <a:rPr lang="en-US" dirty="0"/>
              <a:t> title = </a:t>
            </a:r>
            <a:r>
              <a:rPr lang="en-US" dirty="0" err="1"/>
              <a:t>document.querySelector</a:t>
            </a:r>
            <a:r>
              <a:rPr lang="en-US" dirty="0"/>
              <a:t>("h1");</a:t>
            </a:r>
          </a:p>
          <a:p>
            <a:pPr fontAlgn="base">
              <a:buNone/>
            </a:pPr>
            <a:r>
              <a:rPr lang="en-US" dirty="0"/>
              <a:t>        alert(</a:t>
            </a:r>
            <a:r>
              <a:rPr lang="en-US" dirty="0" err="1"/>
              <a:t>title.getAttribute</a:t>
            </a:r>
            <a:r>
              <a:rPr lang="en-US" dirty="0"/>
              <a:t>("id"));</a:t>
            </a:r>
          </a:p>
          <a:p>
            <a:pPr fontAlgn="base">
              <a:buNone/>
            </a:pPr>
            <a:r>
              <a:rPr lang="en-US" dirty="0"/>
              <a:t>    &lt;/script&gt;</a:t>
            </a:r>
          </a:p>
          <a:p>
            <a:pPr fontAlgn="base">
              <a:buNone/>
            </a:pPr>
            <a:r>
              <a:rPr lang="en-US" dirty="0"/>
              <a:t>&lt;/body&gt;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244" y="5155723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To retrieve the value of an attribute on the element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returns the value associated with that attribute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if an attribute name doesn't exist, it returns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null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89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6908"/>
          </a:xfrm>
        </p:spPr>
        <p:txBody>
          <a:bodyPr/>
          <a:lstStyle/>
          <a:p>
            <a:r>
              <a:rPr lang="en-US" dirty="0" err="1"/>
              <a:t>setAttribute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435" y="2322428"/>
            <a:ext cx="7467600" cy="285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/>
              <a:t>&lt;body&gt;</a:t>
            </a:r>
          </a:p>
          <a:p>
            <a:pPr fontAlgn="base">
              <a:buNone/>
            </a:pPr>
            <a:r>
              <a:rPr lang="en-US" dirty="0"/>
              <a:t>    &lt;h1 id="</a:t>
            </a:r>
            <a:r>
              <a:rPr lang="en-US" dirty="0" err="1"/>
              <a:t>theTitle</a:t>
            </a:r>
            <a:r>
              <a:rPr lang="en-US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    &lt;script&gt;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var</a:t>
            </a:r>
            <a:r>
              <a:rPr lang="en-US" dirty="0"/>
              <a:t> a=</a:t>
            </a:r>
            <a:r>
              <a:rPr lang="en-US" dirty="0" err="1"/>
              <a:t>document.getElementById</a:t>
            </a:r>
            <a:r>
              <a:rPr lang="en-US" dirty="0"/>
              <a:t>( “</a:t>
            </a:r>
            <a:r>
              <a:rPr lang="en-US" dirty="0" err="1"/>
              <a:t>theTitle</a:t>
            </a:r>
            <a:r>
              <a:rPr lang="en-US" dirty="0"/>
              <a:t>”)</a:t>
            </a:r>
          </a:p>
          <a:p>
            <a:pPr fontAlgn="base">
              <a:buNone/>
            </a:pPr>
            <a:r>
              <a:rPr lang="en-US" dirty="0"/>
              <a:t>         </a:t>
            </a:r>
            <a:r>
              <a:rPr lang="en-US" dirty="0" err="1"/>
              <a:t>a.setAttibute</a:t>
            </a:r>
            <a:r>
              <a:rPr lang="en-US" dirty="0"/>
              <a:t>(“class” ,”</a:t>
            </a:r>
            <a:r>
              <a:rPr lang="en-US" dirty="0" err="1"/>
              <a:t>foo</a:t>
            </a:r>
            <a:r>
              <a:rPr lang="en-US" dirty="0"/>
              <a:t>”)</a:t>
            </a:r>
          </a:p>
          <a:p>
            <a:pPr fontAlgn="base">
              <a:buNone/>
            </a:pPr>
            <a:r>
              <a:rPr lang="en-US" dirty="0"/>
              <a:t>    &lt;/script&gt;</a:t>
            </a:r>
          </a:p>
          <a:p>
            <a:pPr fontAlgn="base">
              <a:buNone/>
            </a:pPr>
            <a:r>
              <a:rPr lang="en-US" dirty="0"/>
              <a:t>&lt;/body&gt;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7252" y="590389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To set the value of an attribute of the element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15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6908"/>
          </a:xfrm>
        </p:spPr>
        <p:txBody>
          <a:bodyPr/>
          <a:lstStyle/>
          <a:p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44132"/>
            <a:ext cx="7467600" cy="285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b="1" dirty="0"/>
              <a:t>&lt;body&gt;</a:t>
            </a:r>
          </a:p>
          <a:p>
            <a:pPr fontAlgn="base">
              <a:buNone/>
            </a:pPr>
            <a:r>
              <a:rPr lang="en-US" b="1" dirty="0"/>
              <a:t>    &lt;h1 id="</a:t>
            </a:r>
            <a:r>
              <a:rPr lang="en-US" b="1" dirty="0" err="1"/>
              <a:t>theTitle</a:t>
            </a:r>
            <a:r>
              <a:rPr lang="en-US" b="1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b="1" dirty="0"/>
              <a:t> </a:t>
            </a:r>
          </a:p>
          <a:p>
            <a:pPr fontAlgn="base">
              <a:buNone/>
            </a:pPr>
            <a:r>
              <a:rPr lang="en-US" b="1" dirty="0"/>
              <a:t>    &lt;script&gt;</a:t>
            </a:r>
          </a:p>
          <a:p>
            <a:pPr fontAlgn="base">
              <a:buNone/>
            </a:pPr>
            <a:r>
              <a:rPr lang="en-US" b="1" dirty="0"/>
              <a:t>        </a:t>
            </a:r>
            <a:r>
              <a:rPr lang="en-US" b="1" dirty="0" err="1"/>
              <a:t>var</a:t>
            </a:r>
            <a:r>
              <a:rPr lang="en-US" b="1" dirty="0"/>
              <a:t> title = </a:t>
            </a:r>
            <a:r>
              <a:rPr lang="en-US" b="1" dirty="0" err="1"/>
              <a:t>document.querySelector</a:t>
            </a:r>
            <a:r>
              <a:rPr lang="en-US" b="1" dirty="0"/>
              <a:t>("h1");</a:t>
            </a:r>
          </a:p>
          <a:p>
            <a:pPr fontAlgn="base">
              <a:buNone/>
            </a:pPr>
            <a:r>
              <a:rPr lang="en-US" b="1" dirty="0"/>
              <a:t>        alert(title.id);</a:t>
            </a:r>
          </a:p>
          <a:p>
            <a:pPr fontAlgn="base">
              <a:buNone/>
            </a:pPr>
            <a:r>
              <a:rPr lang="en-US" b="1" dirty="0"/>
              <a:t> </a:t>
            </a:r>
          </a:p>
          <a:p>
            <a:pPr fontAlgn="base">
              <a:buNone/>
            </a:pPr>
            <a:r>
              <a:rPr lang="en-US" b="1" dirty="0"/>
              <a:t>        </a:t>
            </a:r>
            <a:r>
              <a:rPr lang="en-US" b="1" dirty="0" err="1"/>
              <a:t>title.className</a:t>
            </a:r>
            <a:r>
              <a:rPr lang="en-US" b="1" dirty="0"/>
              <a:t> = "bar </a:t>
            </a:r>
            <a:r>
              <a:rPr lang="en-US" b="1" dirty="0" err="1"/>
              <a:t>foo</a:t>
            </a:r>
            <a:r>
              <a:rPr lang="en-US" b="1" dirty="0"/>
              <a:t>";</a:t>
            </a:r>
          </a:p>
          <a:p>
            <a:pPr fontAlgn="base">
              <a:buNone/>
            </a:pPr>
            <a:r>
              <a:rPr lang="en-US" b="1" dirty="0"/>
              <a:t>    &lt;/script&gt;</a:t>
            </a:r>
          </a:p>
          <a:p>
            <a:pPr fontAlgn="base">
              <a:buNone/>
            </a:pPr>
            <a:r>
              <a:rPr lang="en-US" b="1" dirty="0"/>
              <a:t>&lt;/body&gt;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3513" y="52749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To retrieve the class of any element</a:t>
            </a:r>
          </a:p>
        </p:txBody>
      </p:sp>
    </p:spTree>
    <p:extLst>
      <p:ext uri="{BB962C8B-B14F-4D97-AF65-F5344CB8AC3E}">
        <p14:creationId xmlns:p14="http://schemas.microsoft.com/office/powerpoint/2010/main" val="2524124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96908"/>
          </a:xfrm>
        </p:spPr>
        <p:txBody>
          <a:bodyPr/>
          <a:lstStyle/>
          <a:p>
            <a:r>
              <a:rPr lang="en-US" dirty="0"/>
              <a:t>Setting 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30879"/>
            <a:ext cx="8358214" cy="285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myElement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("#superman");</a:t>
            </a:r>
          </a:p>
          <a:p>
            <a:pPr fontAlgn="base">
              <a:buNone/>
            </a:pPr>
            <a:r>
              <a:rPr lang="en-US" dirty="0" err="1"/>
              <a:t>myElement.style.backgroundColor</a:t>
            </a:r>
            <a:r>
              <a:rPr lang="en-US" dirty="0"/>
              <a:t> ="#D93600";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04211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Every HTML element that you access via JavaScript has a style object.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This object allows you to specify a CSS property and set its value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80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 the DOM</a:t>
            </a:r>
          </a:p>
        </p:txBody>
      </p:sp>
      <p:pic>
        <p:nvPicPr>
          <p:cNvPr id="5122" name="Picture 2" descr="parents, siblings, and children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4100" y="1875084"/>
            <a:ext cx="6286544" cy="4882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57401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Family!!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 err="1"/>
              <a:t>firstChild</a:t>
            </a:r>
            <a:endParaRPr lang="en-US" sz="4000" dirty="0"/>
          </a:p>
          <a:p>
            <a:r>
              <a:rPr lang="en-US" sz="4000" dirty="0" err="1"/>
              <a:t>lastChild</a:t>
            </a:r>
            <a:endParaRPr lang="en-US" sz="4000" dirty="0"/>
          </a:p>
          <a:p>
            <a:r>
              <a:rPr lang="en-US" sz="4000" dirty="0" err="1"/>
              <a:t>parentNode</a:t>
            </a:r>
            <a:r>
              <a:rPr lang="en-US" sz="4000" dirty="0"/>
              <a:t> </a:t>
            </a:r>
          </a:p>
          <a:p>
            <a:r>
              <a:rPr lang="en-US" sz="4000" dirty="0"/>
              <a:t>children</a:t>
            </a:r>
          </a:p>
          <a:p>
            <a:r>
              <a:rPr lang="en-US" sz="4000" dirty="0" err="1"/>
              <a:t>previousSibling</a:t>
            </a:r>
            <a:endParaRPr lang="en-US" sz="4000" dirty="0"/>
          </a:p>
          <a:p>
            <a:r>
              <a:rPr lang="en-US" sz="4000" dirty="0"/>
              <a:t> </a:t>
            </a:r>
            <a:r>
              <a:rPr lang="en-US" sz="4000" dirty="0" err="1"/>
              <a:t>nextSibling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447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80CE-CDB4-49A4-AFFF-522A3EE0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5BA6-AF8F-4CF9-840D-64A78A58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variable is a named container used for storing values. </a:t>
            </a:r>
          </a:p>
          <a:p>
            <a:r>
              <a:rPr lang="en-IN" dirty="0"/>
              <a:t>A piece of information that we might reference multiple times can be stored in a variable for later use or modification. </a:t>
            </a:r>
          </a:p>
          <a:p>
            <a:r>
              <a:rPr lang="en-IN" dirty="0"/>
              <a:t>In JavaScript, the value contained inside a variable can be any JavaScript data type, including a number, string, or object.</a:t>
            </a:r>
          </a:p>
        </p:txBody>
      </p:sp>
    </p:spTree>
    <p:extLst>
      <p:ext uri="{BB962C8B-B14F-4D97-AF65-F5344CB8AC3E}">
        <p14:creationId xmlns:p14="http://schemas.microsoft.com/office/powerpoint/2010/main" val="40763800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stuf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2806" y="1285861"/>
            <a:ext cx="7180781" cy="5376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61857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the childr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654" y="1865019"/>
            <a:ext cx="5977382" cy="4899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44532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If A Child Exists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831119"/>
            <a:ext cx="7467600" cy="24828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bodyElement</a:t>
            </a:r>
            <a:r>
              <a:rPr lang="en-US" dirty="0"/>
              <a:t> = </a:t>
            </a:r>
            <a:r>
              <a:rPr lang="en-US" dirty="0" err="1"/>
              <a:t>document.body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/>
              <a:t>         </a:t>
            </a:r>
          </a:p>
          <a:p>
            <a:pPr fontAlgn="base">
              <a:buNone/>
            </a:pPr>
            <a:r>
              <a:rPr lang="en-US" dirty="0"/>
              <a:t>if (</a:t>
            </a:r>
            <a:r>
              <a:rPr lang="en-US" dirty="0" err="1"/>
              <a:t>bodyElement.firstChild</a:t>
            </a:r>
            <a:r>
              <a:rPr lang="en-US" dirty="0"/>
              <a:t>) {</a:t>
            </a:r>
          </a:p>
          <a:p>
            <a:pPr fontAlgn="base">
              <a:buNone/>
            </a:pPr>
            <a:r>
              <a:rPr lang="en-US" dirty="0"/>
              <a:t>    // do something interesting</a:t>
            </a:r>
          </a:p>
          <a:p>
            <a:pPr fontAlgn="base">
              <a:buNone/>
            </a:pP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5472" y="4429132"/>
            <a:ext cx="857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statement will return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null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if there are no children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Can also be used with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bodyElement.lastChild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bodyElement.children.length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1708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Accessing</a:t>
            </a:r>
            <a:r>
              <a:rPr lang="en-US" b="1" dirty="0"/>
              <a:t> </a:t>
            </a:r>
            <a:r>
              <a:rPr lang="en-US" dirty="0"/>
              <a:t>All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Child</a:t>
            </a:r>
            <a:r>
              <a:rPr lang="en-US" b="1" dirty="0"/>
              <a:t> </a:t>
            </a:r>
            <a:r>
              <a:rPr lang="en-US" dirty="0"/>
              <a:t>Elements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94453" y="2388069"/>
            <a:ext cx="7467600" cy="27146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bodyElement</a:t>
            </a:r>
            <a:r>
              <a:rPr lang="en-US" dirty="0"/>
              <a:t> = </a:t>
            </a:r>
            <a:r>
              <a:rPr lang="en-US" dirty="0" err="1"/>
              <a:t>document.body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bodyElement.children.length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childElement</a:t>
            </a:r>
            <a:r>
              <a:rPr lang="en-US" dirty="0"/>
              <a:t> = </a:t>
            </a:r>
            <a:r>
              <a:rPr lang="en-US" dirty="0" err="1"/>
              <a:t>bodyElement.children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fontAlgn="base">
              <a:buNone/>
            </a:pPr>
            <a:r>
              <a:rPr lang="en-US" dirty="0"/>
              <a:t>    alert(</a:t>
            </a:r>
            <a:r>
              <a:rPr lang="en-US" dirty="0" err="1"/>
              <a:t>childElement.tagName</a:t>
            </a:r>
            <a:r>
              <a:rPr lang="en-US" dirty="0"/>
              <a:t>);</a:t>
            </a:r>
          </a:p>
          <a:p>
            <a:pPr fontAlgn="base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5462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704" y="2315820"/>
            <a:ext cx="7467600" cy="82866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52662" y="3429000"/>
            <a:ext cx="7467600" cy="190023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 create a new element on a page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Call the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createElement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method through the document object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65359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Pass the tag name of the object to be created</a:t>
            </a:r>
          </a:p>
        </p:txBody>
      </p:sp>
    </p:spTree>
    <p:extLst>
      <p:ext uri="{BB962C8B-B14F-4D97-AF65-F5344CB8AC3E}">
        <p14:creationId xmlns:p14="http://schemas.microsoft.com/office/powerpoint/2010/main" val="1287812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's a floa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6356" y="1800415"/>
            <a:ext cx="3944498" cy="23574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81158" y="3929066"/>
            <a:ext cx="87868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 add it to the DOM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Find an element that will act as the parent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 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appendChild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and add the newly created element to the parent element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9857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052" y="2159462"/>
            <a:ext cx="8643966" cy="378621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&lt;body&gt;</a:t>
            </a:r>
          </a:p>
          <a:p>
            <a:pPr fontAlgn="base">
              <a:buNone/>
            </a:pPr>
            <a:r>
              <a:rPr lang="en-US" dirty="0"/>
              <a:t>    &lt;h1 id="</a:t>
            </a:r>
            <a:r>
              <a:rPr lang="en-US" dirty="0" err="1"/>
              <a:t>theTitle</a:t>
            </a:r>
            <a:r>
              <a:rPr lang="en-US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    &lt;script&gt;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newElement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newElement.textContent</a:t>
            </a:r>
            <a:r>
              <a:rPr lang="en-US" dirty="0"/>
              <a:t> = "I exist entirely in your imagination.";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document.body.appendChild</a:t>
            </a:r>
            <a:r>
              <a:rPr lang="en-US" dirty="0"/>
              <a:t>(</a:t>
            </a:r>
            <a:r>
              <a:rPr lang="en-US" dirty="0" err="1"/>
              <a:t>newElement</a:t>
            </a:r>
            <a:r>
              <a:rPr lang="en-US" dirty="0"/>
              <a:t>);</a:t>
            </a:r>
          </a:p>
          <a:p>
            <a:pPr fontAlgn="base">
              <a:buNone/>
            </a:pPr>
            <a:r>
              <a:rPr lang="en-US" dirty="0"/>
              <a:t>    &lt;/script&gt;</a:t>
            </a:r>
          </a:p>
          <a:p>
            <a:pPr fontAlgn="base"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640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>
            <a:normAutofit/>
          </a:bodyPr>
          <a:lstStyle/>
          <a:p>
            <a:r>
              <a:rPr lang="en-US" dirty="0"/>
              <a:t>The DOM after appending</a:t>
            </a:r>
          </a:p>
        </p:txBody>
      </p:sp>
      <p:pic>
        <p:nvPicPr>
          <p:cNvPr id="4" name="Picture 2" descr="the p element has now been added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8157" y="1208881"/>
            <a:ext cx="6348413" cy="4926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8219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96368"/>
            <a:ext cx="7467600" cy="857232"/>
          </a:xfrm>
        </p:spPr>
        <p:txBody>
          <a:bodyPr>
            <a:normAutofit/>
          </a:bodyPr>
          <a:lstStyle/>
          <a:p>
            <a:r>
              <a:rPr lang="en-US" dirty="0" err="1"/>
              <a:t>insertBefore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65" y="1896697"/>
            <a:ext cx="8965096" cy="376097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US" dirty="0"/>
              <a:t>&lt;</a:t>
            </a:r>
            <a:r>
              <a:rPr lang="en-US" sz="2000" dirty="0"/>
              <a:t>body&gt;</a:t>
            </a:r>
          </a:p>
          <a:p>
            <a:pPr fontAlgn="base">
              <a:buNone/>
            </a:pPr>
            <a:r>
              <a:rPr lang="en-US" sz="2000" dirty="0"/>
              <a:t>&lt;h1 id="</a:t>
            </a:r>
            <a:r>
              <a:rPr lang="en-US" sz="2000" dirty="0" err="1"/>
              <a:t>theTitle</a:t>
            </a:r>
            <a:r>
              <a:rPr lang="en-US" sz="2000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sz="2000" dirty="0"/>
              <a:t>    &lt;script&gt;</a:t>
            </a:r>
          </a:p>
          <a:p>
            <a:pPr fontAlgn="base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newElement</a:t>
            </a:r>
            <a:r>
              <a:rPr lang="en-US" sz="2000" dirty="0"/>
              <a:t> = </a:t>
            </a:r>
            <a:r>
              <a:rPr lang="en-US" sz="2000" dirty="0" err="1"/>
              <a:t>document.createElement</a:t>
            </a:r>
            <a:r>
              <a:rPr lang="en-US" sz="2000" dirty="0"/>
              <a:t>("p");</a:t>
            </a:r>
          </a:p>
          <a:p>
            <a:pPr fontAlgn="base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newElement.textContent</a:t>
            </a:r>
            <a:r>
              <a:rPr lang="en-US" sz="2000" dirty="0"/>
              <a:t> = "I exist entirely in your imagination.";</a:t>
            </a:r>
          </a:p>
          <a:p>
            <a:pPr fontAlgn="base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scriptElement</a:t>
            </a:r>
            <a:r>
              <a:rPr lang="en-US" sz="2000" dirty="0"/>
              <a:t> = </a:t>
            </a:r>
            <a:r>
              <a:rPr lang="en-US" sz="2000" dirty="0" err="1"/>
              <a:t>document.querySelector</a:t>
            </a:r>
            <a:r>
              <a:rPr lang="en-US" sz="2000" dirty="0"/>
              <a:t>("script");</a:t>
            </a:r>
          </a:p>
          <a:p>
            <a:pPr fontAlgn="base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document.body.insertBefore</a:t>
            </a:r>
            <a:r>
              <a:rPr lang="en-US" sz="2000" dirty="0"/>
              <a:t>(</a:t>
            </a:r>
            <a:r>
              <a:rPr lang="en-US" sz="2000" dirty="0" err="1"/>
              <a:t>newElement</a:t>
            </a:r>
            <a:r>
              <a:rPr lang="en-US" sz="2000" dirty="0"/>
              <a:t>, </a:t>
            </a:r>
            <a:r>
              <a:rPr lang="en-US" sz="2000" dirty="0" err="1"/>
              <a:t>scriptElement</a:t>
            </a:r>
            <a:r>
              <a:rPr lang="en-US" sz="2000" dirty="0"/>
              <a:t>);</a:t>
            </a:r>
          </a:p>
          <a:p>
            <a:pPr fontAlgn="base">
              <a:buNone/>
            </a:pPr>
            <a:r>
              <a:rPr lang="en-US" sz="2000" dirty="0"/>
              <a:t>    &lt;/script&gt;</a:t>
            </a:r>
          </a:p>
          <a:p>
            <a:pPr fontAlgn="base">
              <a:buNone/>
            </a:pPr>
            <a:r>
              <a:rPr lang="en-US" sz="2000" dirty="0"/>
              <a:t>&lt;/body&gt;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9930" y="5657671"/>
            <a:ext cx="1046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insertBefore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function takes two arguments.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first argument is the element you want to insert.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second argument is a reference to the sibling you want to precede.</a:t>
            </a:r>
          </a:p>
        </p:txBody>
      </p:sp>
    </p:spTree>
    <p:extLst>
      <p:ext uri="{BB962C8B-B14F-4D97-AF65-F5344CB8AC3E}">
        <p14:creationId xmlns:p14="http://schemas.microsoft.com/office/powerpoint/2010/main" val="17950417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DOM element inserted before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64905" y="1036637"/>
            <a:ext cx="7135813" cy="5821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522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E05A-EC7B-4FAB-8513-FA030E99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VAR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329C-FD07-4456-B6CF-C5A5AD61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var keyword can be used to declare a variable, and assign a value to it.</a:t>
            </a:r>
          </a:p>
          <a:p>
            <a:pPr marL="594000" lvl="2" indent="0">
              <a:buNone/>
            </a:pPr>
            <a:r>
              <a:rPr lang="en-IN" dirty="0"/>
              <a:t>// Assign the string value Sammy to the username identifier</a:t>
            </a:r>
          </a:p>
          <a:p>
            <a:pPr marL="594000" lvl="2" indent="0">
              <a:buNone/>
            </a:pPr>
            <a:r>
              <a:rPr lang="en-IN" b="1" dirty="0"/>
              <a:t>var </a:t>
            </a:r>
            <a:r>
              <a:rPr lang="en-IN" dirty="0"/>
              <a:t>username = "</a:t>
            </a:r>
            <a:r>
              <a:rPr lang="en-IN" dirty="0" err="1"/>
              <a:t>sammy_shark</a:t>
            </a:r>
            <a:r>
              <a:rPr lang="en-IN" dirty="0"/>
              <a:t>";</a:t>
            </a:r>
          </a:p>
          <a:p>
            <a:r>
              <a:rPr lang="en-IN" dirty="0"/>
              <a:t>This statement consists of a few parts:</a:t>
            </a:r>
          </a:p>
          <a:p>
            <a:pPr lvl="1"/>
            <a:r>
              <a:rPr lang="en-IN" dirty="0"/>
              <a:t>The declaration of a variable using the var keyword</a:t>
            </a:r>
          </a:p>
          <a:p>
            <a:pPr lvl="1"/>
            <a:r>
              <a:rPr lang="en-IN" dirty="0"/>
              <a:t>The variable name (or identifier), username</a:t>
            </a:r>
          </a:p>
          <a:p>
            <a:pPr lvl="1"/>
            <a:r>
              <a:rPr lang="en-IN" dirty="0"/>
              <a:t>The assignment operation, represented by the = syntax</a:t>
            </a:r>
          </a:p>
          <a:p>
            <a:pPr lvl="1"/>
            <a:r>
              <a:rPr lang="en-IN" dirty="0"/>
              <a:t>The value being assigned, "</a:t>
            </a:r>
            <a:r>
              <a:rPr lang="en-IN" dirty="0" err="1"/>
              <a:t>sammy_shark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487973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617" y="2077279"/>
            <a:ext cx="8186766" cy="45259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3600" dirty="0"/>
              <a:t>&lt;body&gt;</a:t>
            </a:r>
          </a:p>
          <a:p>
            <a:pPr fontAlgn="base">
              <a:buNone/>
            </a:pPr>
            <a:r>
              <a:rPr lang="en-US" sz="3600" dirty="0"/>
              <a:t>    &lt;h1 id="</a:t>
            </a:r>
            <a:r>
              <a:rPr lang="en-US" sz="3600" dirty="0" err="1"/>
              <a:t>theTitle</a:t>
            </a:r>
            <a:r>
              <a:rPr lang="en-US" sz="3600" dirty="0"/>
              <a:t>" class="highlight summer"&gt;What's happening?&lt;/h1&gt;</a:t>
            </a:r>
          </a:p>
          <a:p>
            <a:pPr fontAlgn="base">
              <a:buNone/>
            </a:pPr>
            <a:r>
              <a:rPr lang="en-US" sz="3600" dirty="0"/>
              <a:t>    &lt;script&gt;</a:t>
            </a:r>
          </a:p>
          <a:p>
            <a:pPr fontAlgn="base">
              <a:buNone/>
            </a:pPr>
            <a:r>
              <a:rPr lang="en-US" sz="3600" dirty="0"/>
              <a:t>        </a:t>
            </a:r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dirty="0" err="1"/>
              <a:t>newElement</a:t>
            </a:r>
            <a:r>
              <a:rPr lang="en-US" sz="3600" dirty="0"/>
              <a:t> = </a:t>
            </a:r>
            <a:r>
              <a:rPr lang="en-US" sz="3600" dirty="0" err="1"/>
              <a:t>document.createElement</a:t>
            </a:r>
            <a:r>
              <a:rPr lang="en-US" sz="3600" dirty="0"/>
              <a:t>("p");</a:t>
            </a:r>
          </a:p>
          <a:p>
            <a:pPr fontAlgn="base">
              <a:buNone/>
            </a:pPr>
            <a:r>
              <a:rPr lang="en-US" sz="3600" dirty="0"/>
              <a:t>        </a:t>
            </a:r>
            <a:r>
              <a:rPr lang="en-US" sz="3600" dirty="0" err="1"/>
              <a:t>newElement.textContent</a:t>
            </a:r>
            <a:r>
              <a:rPr lang="en-US" sz="3600" dirty="0"/>
              <a:t> = "I exist entirely in your imagination.";</a:t>
            </a:r>
          </a:p>
          <a:p>
            <a:pPr fontAlgn="base">
              <a:buNone/>
            </a:pPr>
            <a:r>
              <a:rPr lang="en-US" sz="3600" dirty="0"/>
              <a:t>        </a:t>
            </a:r>
            <a:r>
              <a:rPr lang="en-US" sz="3600" dirty="0" err="1"/>
              <a:t>document.body.appendChild</a:t>
            </a:r>
            <a:r>
              <a:rPr lang="en-US" sz="3600" dirty="0"/>
              <a:t>(</a:t>
            </a:r>
            <a:r>
              <a:rPr lang="en-US" sz="3600" dirty="0" err="1"/>
              <a:t>newElement</a:t>
            </a:r>
            <a:r>
              <a:rPr lang="en-US" sz="3600" dirty="0"/>
              <a:t>);</a:t>
            </a:r>
          </a:p>
          <a:p>
            <a:pPr fontAlgn="base">
              <a:buNone/>
            </a:pPr>
            <a:r>
              <a:rPr lang="en-US" sz="3600" dirty="0"/>
              <a:t>        </a:t>
            </a:r>
            <a:r>
              <a:rPr lang="en-US" sz="3600" dirty="0" err="1"/>
              <a:t>document.body.removeChild</a:t>
            </a:r>
            <a:r>
              <a:rPr lang="en-US" sz="3600" dirty="0"/>
              <a:t>(</a:t>
            </a:r>
            <a:r>
              <a:rPr lang="en-US" sz="3600" dirty="0" err="1"/>
              <a:t>newElement</a:t>
            </a:r>
            <a:r>
              <a:rPr lang="en-US" sz="3600" dirty="0"/>
              <a:t>);</a:t>
            </a:r>
          </a:p>
          <a:p>
            <a:pPr fontAlgn="base">
              <a:buNone/>
            </a:pPr>
            <a:r>
              <a:rPr lang="en-US" sz="3600" dirty="0"/>
              <a:t>    &lt;/script&gt;</a:t>
            </a:r>
          </a:p>
          <a:p>
            <a:pPr fontAlgn="base">
              <a:buNone/>
            </a:pPr>
            <a:r>
              <a:rPr lang="en-US" sz="3600" dirty="0"/>
              <a:t>&lt;/body&gt;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1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BCAC-5728-4D28-B7BA-D54FD9B1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3C52-AD85-476B-9D12-3BC79E6E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 names can consist only of letters ( a-z ), numbers ( 0-9 ), dollar sign symbols ( $ ),</a:t>
            </a:r>
          </a:p>
          <a:p>
            <a:r>
              <a:rPr lang="en-IN" dirty="0"/>
              <a:t>and underscores ( _ )</a:t>
            </a:r>
          </a:p>
          <a:p>
            <a:r>
              <a:rPr lang="en-IN" dirty="0"/>
              <a:t>Variable names cannot contain any whitespace characters (tabs or spaces)</a:t>
            </a:r>
          </a:p>
          <a:p>
            <a:r>
              <a:rPr lang="en-IN" dirty="0"/>
              <a:t>Numbers cannot begin the name of any variable</a:t>
            </a:r>
          </a:p>
          <a:p>
            <a:r>
              <a:rPr lang="en-IN" dirty="0"/>
              <a:t>There are several reserved keywords which cannot be used as the name of a variable</a:t>
            </a:r>
          </a:p>
          <a:p>
            <a:r>
              <a:rPr lang="en-IN" dirty="0"/>
              <a:t>Variable names are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36534526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2604</Words>
  <Application>Microsoft Office PowerPoint</Application>
  <PresentationFormat>Widescreen</PresentationFormat>
  <Paragraphs>512</Paragraphs>
  <Slides>80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Aharoni</vt:lpstr>
      <vt:lpstr>Arial</vt:lpstr>
      <vt:lpstr>Arial Unicode MS</vt:lpstr>
      <vt:lpstr>Calibri</vt:lpstr>
      <vt:lpstr>Consolas</vt:lpstr>
      <vt:lpstr>Courier New</vt:lpstr>
      <vt:lpstr>FreightSansProBook-Regular</vt:lpstr>
      <vt:lpstr>FreightSansProSemibold-Regular</vt:lpstr>
      <vt:lpstr>Gill Sans MT</vt:lpstr>
      <vt:lpstr>Wingdings 2</vt:lpstr>
      <vt:lpstr>Dividend</vt:lpstr>
      <vt:lpstr>Unit 2</vt:lpstr>
      <vt:lpstr>PowerPoint Presentation</vt:lpstr>
      <vt:lpstr> JavaScript Functions</vt:lpstr>
      <vt:lpstr>Function hoisting</vt:lpstr>
      <vt:lpstr>Declaring functions with function expressions</vt:lpstr>
      <vt:lpstr>PowerPoint Presentation</vt:lpstr>
      <vt:lpstr>Understanding Variables</vt:lpstr>
      <vt:lpstr>THE VAR KEYWORD</vt:lpstr>
      <vt:lpstr>NAMING VARIABLES</vt:lpstr>
      <vt:lpstr>Variable scope</vt:lpstr>
      <vt:lpstr>LET &amp; CONST</vt:lpstr>
      <vt:lpstr>hoisting</vt:lpstr>
      <vt:lpstr>VAR, LET &amp; CONST</vt:lpstr>
      <vt:lpstr>JS Objects</vt:lpstr>
      <vt:lpstr>The Math Object</vt:lpstr>
      <vt:lpstr>The Number Object</vt:lpstr>
      <vt:lpstr>String Properties and Methods</vt:lpstr>
      <vt:lpstr>String Methods</vt:lpstr>
      <vt:lpstr>The typeof Operator</vt:lpstr>
      <vt:lpstr>The Date Object</vt:lpstr>
      <vt:lpstr>The Date Object: Methods</vt:lpstr>
      <vt:lpstr>Arrays</vt:lpstr>
      <vt:lpstr>Array Object Creation</vt:lpstr>
      <vt:lpstr>Characteristics of Array Objects</vt:lpstr>
      <vt:lpstr>Array Methods</vt:lpstr>
      <vt:lpstr>Dynamic List Operations</vt:lpstr>
      <vt:lpstr>Two-dimensional Arrays</vt:lpstr>
      <vt:lpstr>PowerPoint Presentation</vt:lpstr>
      <vt:lpstr>THE Object</vt:lpstr>
      <vt:lpstr>BEHIND THE SCENES</vt:lpstr>
      <vt:lpstr>Delving deeper….</vt:lpstr>
      <vt:lpstr>…AND DEEPER</vt:lpstr>
      <vt:lpstr>Prototype chain</vt:lpstr>
      <vt:lpstr>ADDING PROPERTIES TO OBJECTS</vt:lpstr>
      <vt:lpstr>ADDING METHODS TO OBJECTS – AN EXAMPLE </vt:lpstr>
      <vt:lpstr>Window and Document</vt:lpstr>
      <vt:lpstr>PowerPoint Presentation</vt:lpstr>
      <vt:lpstr>Screen Output and Keyboard Input</vt:lpstr>
      <vt:lpstr>The alert Method</vt:lpstr>
      <vt:lpstr>The confirm Method</vt:lpstr>
      <vt:lpstr>The prompt Method</vt:lpstr>
      <vt:lpstr>ACCESSING &amp; MODIFYING DOM</vt:lpstr>
      <vt:lpstr>HTML,CSS &amp; JavaScript</vt:lpstr>
      <vt:lpstr>What is interactive</vt:lpstr>
      <vt:lpstr>DOM</vt:lpstr>
      <vt:lpstr>JavaScript &amp; DOM</vt:lpstr>
      <vt:lpstr>PowerPoint Presentation</vt:lpstr>
      <vt:lpstr>The Window Object </vt:lpstr>
      <vt:lpstr>The Document Object </vt:lpstr>
      <vt:lpstr>The Document Object </vt:lpstr>
      <vt:lpstr>PowerPoint Presentation</vt:lpstr>
      <vt:lpstr>PowerPoint Presentation</vt:lpstr>
      <vt:lpstr>Querying the  DOM</vt:lpstr>
      <vt:lpstr>document.getElementById</vt:lpstr>
      <vt:lpstr>querySelector </vt:lpstr>
      <vt:lpstr>DEMO</vt:lpstr>
      <vt:lpstr>querySelectorAll </vt:lpstr>
      <vt:lpstr>querySelectorAll </vt:lpstr>
      <vt:lpstr>Caution!!</vt:lpstr>
      <vt:lpstr>Modifying the DOM</vt:lpstr>
      <vt:lpstr>A simple example!!!</vt:lpstr>
      <vt:lpstr>PowerPoint Presentation</vt:lpstr>
      <vt:lpstr>Modify the text</vt:lpstr>
      <vt:lpstr>getAttribute</vt:lpstr>
      <vt:lpstr>setAttribute</vt:lpstr>
      <vt:lpstr>className</vt:lpstr>
      <vt:lpstr>Setting  Styles</vt:lpstr>
      <vt:lpstr>Traversing  the DOM</vt:lpstr>
      <vt:lpstr>Meet The Family!!</vt:lpstr>
      <vt:lpstr>PowerPoint Presentation</vt:lpstr>
      <vt:lpstr>PowerPoint Presentation</vt:lpstr>
      <vt:lpstr>Checking If A Child Exists</vt:lpstr>
      <vt:lpstr>Accessing All the Child Elements</vt:lpstr>
      <vt:lpstr>Creating Elements</vt:lpstr>
      <vt:lpstr>PowerPoint Presentation</vt:lpstr>
      <vt:lpstr>PowerPoint Presentation</vt:lpstr>
      <vt:lpstr>The DOM after appending</vt:lpstr>
      <vt:lpstr>insertBefore</vt:lpstr>
      <vt:lpstr>PowerPoint Presentation</vt:lpstr>
      <vt:lpstr>Removing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Vidhu Rojit</dc:creator>
  <cp:lastModifiedBy>Vidhu Rojit</cp:lastModifiedBy>
  <cp:revision>1</cp:revision>
  <dcterms:created xsi:type="dcterms:W3CDTF">2019-09-17T11:38:21Z</dcterms:created>
  <dcterms:modified xsi:type="dcterms:W3CDTF">2019-09-17T11:40:12Z</dcterms:modified>
</cp:coreProperties>
</file>