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47"/>
  </p:notesMasterIdLst>
  <p:sldIdLst>
    <p:sldId id="256" r:id="rId3"/>
    <p:sldId id="329" r:id="rId4"/>
    <p:sldId id="330" r:id="rId5"/>
    <p:sldId id="331" r:id="rId6"/>
    <p:sldId id="332" r:id="rId7"/>
    <p:sldId id="333" r:id="rId8"/>
    <p:sldId id="334" r:id="rId9"/>
    <p:sldId id="335" r:id="rId10"/>
    <p:sldId id="336" r:id="rId11"/>
    <p:sldId id="337" r:id="rId12"/>
    <p:sldId id="338" r:id="rId13"/>
    <p:sldId id="339" r:id="rId14"/>
    <p:sldId id="341" r:id="rId15"/>
    <p:sldId id="347" r:id="rId16"/>
    <p:sldId id="345" r:id="rId17"/>
    <p:sldId id="346" r:id="rId18"/>
    <p:sldId id="360" r:id="rId19"/>
    <p:sldId id="361" r:id="rId20"/>
    <p:sldId id="349" r:id="rId21"/>
    <p:sldId id="363" r:id="rId22"/>
    <p:sldId id="364" r:id="rId23"/>
    <p:sldId id="362" r:id="rId24"/>
    <p:sldId id="365" r:id="rId25"/>
    <p:sldId id="366" r:id="rId26"/>
    <p:sldId id="367" r:id="rId27"/>
    <p:sldId id="348" r:id="rId28"/>
    <p:sldId id="350" r:id="rId29"/>
    <p:sldId id="351" r:id="rId30"/>
    <p:sldId id="352" r:id="rId31"/>
    <p:sldId id="353" r:id="rId32"/>
    <p:sldId id="354" r:id="rId33"/>
    <p:sldId id="355" r:id="rId34"/>
    <p:sldId id="356" r:id="rId35"/>
    <p:sldId id="357" r:id="rId36"/>
    <p:sldId id="358" r:id="rId37"/>
    <p:sldId id="359" r:id="rId38"/>
    <p:sldId id="368" r:id="rId39"/>
    <p:sldId id="376" r:id="rId40"/>
    <p:sldId id="377" r:id="rId41"/>
    <p:sldId id="378" r:id="rId42"/>
    <p:sldId id="373" r:id="rId43"/>
    <p:sldId id="374" r:id="rId44"/>
    <p:sldId id="375" r:id="rId45"/>
    <p:sldId id="379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72" d="100"/>
          <a:sy n="72" d="100"/>
        </p:scale>
        <p:origin x="64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BDB365-FC80-4ADC-B5B0-5BC9B48E1DC4}" type="datetimeFigureOut">
              <a:rPr lang="en-IN" smtClean="0"/>
              <a:t>16-10-2019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0A62D7-03D9-466B-B1F2-DF4164FEFF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9278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C3FD44B-267E-4F80-BE3E-0DE9562A44E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429354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C3E0DCB-B8A3-4484-A854-1A0B47163B7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1804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41367-7B74-4BFD-8C75-3F98C932E7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31ED8F-303D-4708-A24B-52E3DCAE7B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BD73F8-CA49-47C5-B6C3-60FFFDCEC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B04FD-7D4F-49E8-BA37-17673F420524}" type="datetimeFigureOut">
              <a:rPr lang="en-IN" smtClean="0"/>
              <a:t>16-10-2019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81FE41-7155-4CF4-829E-82E36CF41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38F5DC-32F0-4C5A-A140-22CDEA002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10BD9-916F-4112-BDCF-934C277280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8258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FA52D-BBC2-4BD7-95E8-215177993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FD4622-E316-4775-BD46-1DC40D9340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623BB4-C68F-40C9-9698-AB7721046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B04FD-7D4F-49E8-BA37-17673F420524}" type="datetimeFigureOut">
              <a:rPr lang="en-IN" smtClean="0"/>
              <a:t>16-10-2019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18ADE8-3877-46EE-A877-A8220B61B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42F620-A67D-4383-8D69-177E9D0DB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10BD9-916F-4112-BDCF-934C277280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2782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D3F8F4-0E1B-4A1B-8038-4C969554C0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4EA4AA-64F4-48A3-A2F3-1F1F7610FC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F79275-716A-44F4-BD88-673006587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B04FD-7D4F-49E8-BA37-17673F420524}" type="datetimeFigureOut">
              <a:rPr lang="en-IN" smtClean="0"/>
              <a:t>16-10-2019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97F31F-2134-43E6-8135-B84B0FB7A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D09D37-2604-4943-84F4-1EAD9C067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10BD9-916F-4112-BDCF-934C277280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58794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Aug-Sept 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UE15CS204  Web 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4716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Aug-Sept 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UE15CS204 WEB TECHNOLOGY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0832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942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20369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1901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23264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33368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981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7797F-D5EC-4F1E-94AB-3416498B8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15F14F-623A-4974-9E4A-7610D40534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6626F8-E9CC-4DB4-A283-6D63D8462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B04FD-7D4F-49E8-BA37-17673F420524}" type="datetimeFigureOut">
              <a:rPr lang="en-IN" smtClean="0"/>
              <a:t>16-10-2019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7075C3-EB99-4F31-896F-2E0051B0E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9395C-A090-4E65-B3D6-24BB1E760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10BD9-916F-4112-BDCF-934C277280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574121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15045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489943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85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F67C1-EDF4-4DE3-AC51-9806ABCE2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BFD342-0BE5-430D-BB0C-A232D47817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9C3FD4-8DA4-4F5C-8999-42D5C884F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B04FD-7D4F-49E8-BA37-17673F420524}" type="datetimeFigureOut">
              <a:rPr lang="en-IN" smtClean="0"/>
              <a:t>16-10-2019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12A738-D054-44D2-9AEC-00BD9990B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08E28E-C984-462C-B29C-FE2C5CDC2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10BD9-916F-4112-BDCF-934C277280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8992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F90B0-1ED8-462B-9062-E70D7D238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0D02B6-1528-41D1-9793-D8542CE747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EE7917-BDD9-4872-B03F-22A8B2AA96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1E5EC8-B86F-45CE-9DFE-42C99FFB6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B04FD-7D4F-49E8-BA37-17673F420524}" type="datetimeFigureOut">
              <a:rPr lang="en-IN" smtClean="0"/>
              <a:t>16-10-2019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25DFF5-D491-4284-9145-C6D08E1C3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1B6B2B-568A-47FF-A90E-A8CD8D2BD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10BD9-916F-4112-BDCF-934C277280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7488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67270-55E5-47AD-A12D-4CEFE5310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226DAB-7153-4CAC-A5FB-63D27A4F43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AAFB4C-5A9D-46AB-BD63-92BFEA32C7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E941BA-75E2-4BB8-80D5-5851E7069A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3E17A2-BADA-4B8A-A1B9-018B1ADCCB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0E54C6-5F80-4FAD-BF2F-168662113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B04FD-7D4F-49E8-BA37-17673F420524}" type="datetimeFigureOut">
              <a:rPr lang="en-IN" smtClean="0"/>
              <a:t>16-10-2019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13D3C6-F14F-4499-9193-E415BF72E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5CFAA8-773C-4066-A52D-DD2B2E946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10BD9-916F-4112-BDCF-934C277280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1331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48048-913A-452B-973A-82F5B111F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4737FB-40F4-4630-BF70-32A3CA22D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B04FD-7D4F-49E8-BA37-17673F420524}" type="datetimeFigureOut">
              <a:rPr lang="en-IN" smtClean="0"/>
              <a:t>16-10-2019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836261-C94D-45DC-8EEC-8ADCC7E03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3480B9-C290-44C3-A5A6-B8C64E477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10BD9-916F-4112-BDCF-934C277280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874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F388CB-F80C-4045-AA7D-5217FDB02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B04FD-7D4F-49E8-BA37-17673F420524}" type="datetimeFigureOut">
              <a:rPr lang="en-IN" smtClean="0"/>
              <a:t>16-10-2019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E48223-240C-4372-9A76-2216F6989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978423-5922-46B5-B760-B535BA2C2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10BD9-916F-4112-BDCF-934C277280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7664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7FA9F-8B42-49F3-A4A9-48223A6C3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F6DC69-5F56-4D8D-9DE9-2CFC8282E2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5CDE76-104A-4A98-B4B3-90A085DF3D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8835C9-D1BB-462F-AE77-B928DAC94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B04FD-7D4F-49E8-BA37-17673F420524}" type="datetimeFigureOut">
              <a:rPr lang="en-IN" smtClean="0"/>
              <a:t>16-10-2019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689A93-C0A3-491D-8A04-9CFBD32A1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65CD7A-85CF-4184-B9C8-9D60B9B83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10BD9-916F-4112-BDCF-934C277280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3904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22A23-14FC-4293-8C2B-05E9DCABB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B92494-A69A-428F-BAA9-5DAF782940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DA14B9-BFA7-493F-B5E9-CCFC4C9CBB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873013-28C8-44EC-9030-00459DDC3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B04FD-7D4F-49E8-BA37-17673F420524}" type="datetimeFigureOut">
              <a:rPr lang="en-IN" smtClean="0"/>
              <a:t>16-10-2019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72A669-C1CF-4EFD-BC1B-B43EE4C7F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1E1BB2-DD21-4E78-AD1E-DD3E70CEF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10BD9-916F-4112-BDCF-934C277280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4358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E8AC09-6365-4328-9EE1-63682EDAA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842EF2-E69F-4DC4-AA09-4F73E5F458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D363C3-F947-4301-9712-A814007890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0B04FD-7D4F-49E8-BA37-17673F420524}" type="datetimeFigureOut">
              <a:rPr lang="en-IN" smtClean="0"/>
              <a:t>16-10-2019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2AE1E4-CEA9-4EA9-BE86-051BD68A5F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5F70E4-0E6E-4D2C-A3A3-EE33F52B5A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610BD9-916F-4112-BDCF-934C277280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1273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August 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UE!%CS204 WEB TECHNOLOGY                                                                         PES UNIVERSITY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59033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utorialspoint.com/javascript/javascript_cookies.htm" TargetMode="Externa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B4842-87B7-4764-8274-6BF5C21AF4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UNIT 3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6D779E-7767-47F8-8C6B-3A2573DC0E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56447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W3C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97496" y="1715956"/>
            <a:ext cx="8858280" cy="5072098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/>
              <a:t>&lt;body&gt;	</a:t>
            </a:r>
          </a:p>
          <a:p>
            <a:pPr>
              <a:buNone/>
            </a:pPr>
            <a:r>
              <a:rPr lang="en-US" dirty="0"/>
              <a:t>&lt;input type="button" id="</a:t>
            </a:r>
            <a:r>
              <a:rPr lang="en-US" dirty="0" err="1"/>
              <a:t>askme</a:t>
            </a:r>
            <a:r>
              <a:rPr lang="en-US" dirty="0"/>
              <a:t>"  value="Ask me" /&gt;</a:t>
            </a:r>
          </a:p>
          <a:p>
            <a:pPr>
              <a:buNone/>
            </a:pPr>
            <a:r>
              <a:rPr lang="en-US" dirty="0"/>
              <a:t>&lt;script&gt;			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/>
              <a:t>var</a:t>
            </a:r>
            <a:r>
              <a:rPr lang="en-US" dirty="0"/>
              <a:t> a=</a:t>
            </a:r>
            <a:r>
              <a:rPr lang="en-US" dirty="0" err="1"/>
              <a:t>document.getElementById</a:t>
            </a:r>
            <a:r>
              <a:rPr lang="en-US" dirty="0"/>
              <a:t>("</a:t>
            </a:r>
            <a:r>
              <a:rPr lang="en-US" dirty="0" err="1"/>
              <a:t>askme</a:t>
            </a:r>
            <a:r>
              <a:rPr lang="en-US" dirty="0"/>
              <a:t>");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/>
              <a:t>a.addEventListener</a:t>
            </a:r>
            <a:r>
              <a:rPr lang="en-US" dirty="0"/>
              <a:t>("</a:t>
            </a:r>
            <a:r>
              <a:rPr lang="en-US" dirty="0" err="1"/>
              <a:t>click",ask,false</a:t>
            </a:r>
            <a:r>
              <a:rPr lang="en-US" dirty="0"/>
              <a:t>)</a:t>
            </a:r>
          </a:p>
          <a:p>
            <a:pPr>
              <a:buNone/>
            </a:pPr>
            <a:r>
              <a:rPr lang="en-US" dirty="0"/>
              <a:t>	function ask(){</a:t>
            </a:r>
          </a:p>
          <a:p>
            <a:pPr>
              <a:buNone/>
            </a:pPr>
            <a:r>
              <a:rPr lang="en-US" dirty="0"/>
              <a:t>	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/>
              <a:t>var</a:t>
            </a:r>
            <a:r>
              <a:rPr lang="en-US" dirty="0"/>
              <a:t> a =</a:t>
            </a:r>
            <a:r>
              <a:rPr lang="en-US" dirty="0" err="1"/>
              <a:t>window.prompt</a:t>
            </a:r>
            <a:r>
              <a:rPr lang="en-US" dirty="0"/>
              <a:t>("Please ask a question")</a:t>
            </a:r>
          </a:p>
          <a:p>
            <a:pPr>
              <a:buNone/>
            </a:pPr>
            <a:r>
              <a:rPr lang="en-US" dirty="0"/>
              <a:t>	alert("I am sorry I don't know the answer")</a:t>
            </a:r>
          </a:p>
          <a:p>
            <a:pPr>
              <a:buNone/>
            </a:pPr>
            <a:r>
              <a:rPr lang="en-US" dirty="0"/>
              <a:t>					}</a:t>
            </a:r>
          </a:p>
          <a:p>
            <a:pPr>
              <a:buNone/>
            </a:pPr>
            <a:r>
              <a:rPr lang="en-US" dirty="0"/>
              <a:t>			</a:t>
            </a:r>
          </a:p>
          <a:p>
            <a:pPr>
              <a:buNone/>
            </a:pPr>
            <a:r>
              <a:rPr lang="en-US" dirty="0"/>
              <a:t>&lt;/script&gt;</a:t>
            </a:r>
          </a:p>
          <a:p>
            <a:pPr>
              <a:buNone/>
            </a:pPr>
            <a:r>
              <a:rPr lang="en-US" dirty="0"/>
              <a:t>&lt;/body&gt;</a:t>
            </a:r>
          </a:p>
        </p:txBody>
      </p:sp>
    </p:spTree>
    <p:extLst>
      <p:ext uri="{BB962C8B-B14F-4D97-AF65-F5344CB8AC3E}">
        <p14:creationId xmlns:p14="http://schemas.microsoft.com/office/powerpoint/2010/main" val="37857914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2087" y="950499"/>
            <a:ext cx="7467600" cy="162684"/>
          </a:xfrm>
        </p:spPr>
        <p:txBody>
          <a:bodyPr>
            <a:normAutofit fontScale="90000"/>
          </a:bodyPr>
          <a:lstStyle/>
          <a:p>
            <a:r>
              <a:rPr lang="en-US" dirty="0"/>
              <a:t>Common Events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576469" y="1368946"/>
          <a:ext cx="11039061" cy="5307192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27197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192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309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1" dirty="0"/>
                        <a:t>Event</a:t>
                      </a:r>
                      <a:endParaRPr lang="en-US" sz="18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026" marR="46026" marT="46026" marB="46026" anchor="ctr">
                    <a:gradFill flip="none" rotWithShape="1">
                      <a:gsLst>
                        <a:gs pos="0">
                          <a:schemeClr val="accent3">
                            <a:lumMod val="5000"/>
                            <a:lumOff val="95000"/>
                          </a:schemeClr>
                        </a:gs>
                        <a:gs pos="74000">
                          <a:schemeClr val="accent3">
                            <a:lumMod val="45000"/>
                            <a:lumOff val="55000"/>
                          </a:schemeClr>
                        </a:gs>
                        <a:gs pos="83000">
                          <a:schemeClr val="accent3">
                            <a:lumMod val="45000"/>
                            <a:lumOff val="55000"/>
                          </a:schemeClr>
                        </a:gs>
                        <a:gs pos="100000">
                          <a:schemeClr val="accent3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1" dirty="0"/>
                        <a:t>Event is fired...</a:t>
                      </a:r>
                      <a:endParaRPr lang="en-US" sz="18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026" marR="46026" marT="46026" marB="46026" anchor="ctr">
                    <a:gradFill flip="none" rotWithShape="1">
                      <a:gsLst>
                        <a:gs pos="0">
                          <a:schemeClr val="accent3">
                            <a:lumMod val="5000"/>
                            <a:lumOff val="95000"/>
                          </a:schemeClr>
                        </a:gs>
                        <a:gs pos="74000">
                          <a:schemeClr val="accent3">
                            <a:lumMod val="45000"/>
                            <a:lumOff val="55000"/>
                          </a:schemeClr>
                        </a:gs>
                        <a:gs pos="83000">
                          <a:schemeClr val="accent3">
                            <a:lumMod val="45000"/>
                            <a:lumOff val="55000"/>
                          </a:schemeClr>
                        </a:gs>
                        <a:gs pos="100000">
                          <a:schemeClr val="accent3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974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/>
                        <a:t>click 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026" marR="46026" marT="46026" marB="46026" anchor="ctr">
                    <a:gradFill flip="none" rotWithShape="1">
                      <a:gsLst>
                        <a:gs pos="0">
                          <a:schemeClr val="accent3">
                            <a:lumMod val="5000"/>
                            <a:lumOff val="95000"/>
                          </a:schemeClr>
                        </a:gs>
                        <a:gs pos="74000">
                          <a:schemeClr val="accent3">
                            <a:lumMod val="45000"/>
                            <a:lumOff val="55000"/>
                          </a:schemeClr>
                        </a:gs>
                        <a:gs pos="83000">
                          <a:schemeClr val="accent3">
                            <a:lumMod val="45000"/>
                            <a:lumOff val="55000"/>
                          </a:schemeClr>
                        </a:gs>
                        <a:gs pos="100000">
                          <a:schemeClr val="accent3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/>
                        <a:t>...when you press down and release the primary mouse button / trackpad / 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026" marR="46026" marT="46026" marB="46026" anchor="ctr">
                    <a:gradFill flip="none" rotWithShape="1">
                      <a:gsLst>
                        <a:gs pos="0">
                          <a:schemeClr val="accent3">
                            <a:lumMod val="5000"/>
                            <a:lumOff val="95000"/>
                          </a:schemeClr>
                        </a:gs>
                        <a:gs pos="74000">
                          <a:schemeClr val="accent3">
                            <a:lumMod val="45000"/>
                            <a:lumOff val="55000"/>
                          </a:schemeClr>
                        </a:gs>
                        <a:gs pos="83000">
                          <a:schemeClr val="accent3">
                            <a:lumMod val="45000"/>
                            <a:lumOff val="55000"/>
                          </a:schemeClr>
                        </a:gs>
                        <a:gs pos="100000">
                          <a:schemeClr val="accent3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974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 err="1"/>
                        <a:t>mousemove</a:t>
                      </a:r>
                      <a:r>
                        <a:rPr lang="en-US" sz="1600" dirty="0"/>
                        <a:t> 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026" marR="46026" marT="46026" marB="46026" anchor="ctr">
                    <a:gradFill flip="none" rotWithShape="1">
                      <a:gsLst>
                        <a:gs pos="0">
                          <a:schemeClr val="accent3">
                            <a:lumMod val="5000"/>
                            <a:lumOff val="95000"/>
                          </a:schemeClr>
                        </a:gs>
                        <a:gs pos="74000">
                          <a:schemeClr val="accent3">
                            <a:lumMod val="45000"/>
                            <a:lumOff val="55000"/>
                          </a:schemeClr>
                        </a:gs>
                        <a:gs pos="83000">
                          <a:schemeClr val="accent3">
                            <a:lumMod val="45000"/>
                            <a:lumOff val="55000"/>
                          </a:schemeClr>
                        </a:gs>
                        <a:gs pos="100000">
                          <a:schemeClr val="accent3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/>
                        <a:t>...whenever your mouse cursor moves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026" marR="46026" marT="46026" marB="46026" anchor="ctr">
                    <a:gradFill flip="none" rotWithShape="1">
                      <a:gsLst>
                        <a:gs pos="0">
                          <a:schemeClr val="accent3">
                            <a:lumMod val="5000"/>
                            <a:lumOff val="95000"/>
                          </a:schemeClr>
                        </a:gs>
                        <a:gs pos="74000">
                          <a:schemeClr val="accent3">
                            <a:lumMod val="45000"/>
                            <a:lumOff val="55000"/>
                          </a:schemeClr>
                        </a:gs>
                        <a:gs pos="83000">
                          <a:schemeClr val="accent3">
                            <a:lumMod val="45000"/>
                            <a:lumOff val="55000"/>
                          </a:schemeClr>
                        </a:gs>
                        <a:gs pos="100000">
                          <a:schemeClr val="accent3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756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/>
                        <a:t>mouseover 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026" marR="46026" marT="46026" marB="46026" anchor="ctr">
                    <a:gradFill flip="none" rotWithShape="1">
                      <a:gsLst>
                        <a:gs pos="0">
                          <a:schemeClr val="accent3">
                            <a:lumMod val="5000"/>
                            <a:lumOff val="95000"/>
                          </a:schemeClr>
                        </a:gs>
                        <a:gs pos="74000">
                          <a:schemeClr val="accent3">
                            <a:lumMod val="45000"/>
                            <a:lumOff val="55000"/>
                          </a:schemeClr>
                        </a:gs>
                        <a:gs pos="83000">
                          <a:schemeClr val="accent3">
                            <a:lumMod val="45000"/>
                            <a:lumOff val="55000"/>
                          </a:schemeClr>
                        </a:gs>
                        <a:gs pos="100000">
                          <a:schemeClr val="accent3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/>
                        <a:t>...when you move the mouse cursor over an element. This is the event you would use for detecting a hover!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026" marR="46026" marT="46026" marB="46026" anchor="ctr">
                    <a:gradFill flip="none" rotWithShape="1">
                      <a:gsLst>
                        <a:gs pos="0">
                          <a:schemeClr val="accent3">
                            <a:lumMod val="5000"/>
                            <a:lumOff val="95000"/>
                          </a:schemeClr>
                        </a:gs>
                        <a:gs pos="74000">
                          <a:schemeClr val="accent3">
                            <a:lumMod val="45000"/>
                            <a:lumOff val="55000"/>
                          </a:schemeClr>
                        </a:gs>
                        <a:gs pos="83000">
                          <a:schemeClr val="accent3">
                            <a:lumMod val="45000"/>
                            <a:lumOff val="55000"/>
                          </a:schemeClr>
                        </a:gs>
                        <a:gs pos="100000">
                          <a:schemeClr val="accent3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085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/>
                        <a:t>mouseout 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026" marR="46026" marT="46026" marB="46026" anchor="ctr">
                    <a:gradFill flip="none" rotWithShape="1">
                      <a:gsLst>
                        <a:gs pos="0">
                          <a:schemeClr val="accent3">
                            <a:lumMod val="5000"/>
                            <a:lumOff val="95000"/>
                          </a:schemeClr>
                        </a:gs>
                        <a:gs pos="74000">
                          <a:schemeClr val="accent3">
                            <a:lumMod val="45000"/>
                            <a:lumOff val="55000"/>
                          </a:schemeClr>
                        </a:gs>
                        <a:gs pos="83000">
                          <a:schemeClr val="accent3">
                            <a:lumMod val="45000"/>
                            <a:lumOff val="55000"/>
                          </a:schemeClr>
                        </a:gs>
                        <a:gs pos="100000">
                          <a:schemeClr val="accent3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/>
                        <a:t>...when your mouse cursor moves outside the boundaries of an element.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026" marR="46026" marT="46026" marB="46026" anchor="ctr">
                    <a:gradFill flip="none" rotWithShape="1">
                      <a:gsLst>
                        <a:gs pos="0">
                          <a:schemeClr val="accent3">
                            <a:lumMod val="5000"/>
                            <a:lumOff val="95000"/>
                          </a:schemeClr>
                        </a:gs>
                        <a:gs pos="74000">
                          <a:schemeClr val="accent3">
                            <a:lumMod val="45000"/>
                            <a:lumOff val="55000"/>
                          </a:schemeClr>
                        </a:gs>
                        <a:gs pos="83000">
                          <a:schemeClr val="accent3">
                            <a:lumMod val="45000"/>
                            <a:lumOff val="55000"/>
                          </a:schemeClr>
                        </a:gs>
                        <a:gs pos="100000">
                          <a:schemeClr val="accent3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974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/>
                        <a:t>dblclick 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026" marR="46026" marT="46026" marB="46026" anchor="ctr">
                    <a:gradFill flip="none" rotWithShape="1">
                      <a:gsLst>
                        <a:gs pos="0">
                          <a:schemeClr val="accent3">
                            <a:lumMod val="5000"/>
                            <a:lumOff val="95000"/>
                          </a:schemeClr>
                        </a:gs>
                        <a:gs pos="74000">
                          <a:schemeClr val="accent3">
                            <a:lumMod val="45000"/>
                            <a:lumOff val="55000"/>
                          </a:schemeClr>
                        </a:gs>
                        <a:gs pos="83000">
                          <a:schemeClr val="accent3">
                            <a:lumMod val="45000"/>
                            <a:lumOff val="55000"/>
                          </a:schemeClr>
                        </a:gs>
                        <a:gs pos="100000">
                          <a:schemeClr val="accent3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/>
                        <a:t>...when you quickly click twice.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026" marR="46026" marT="46026" marB="46026" anchor="ctr">
                    <a:gradFill flip="none" rotWithShape="1">
                      <a:gsLst>
                        <a:gs pos="0">
                          <a:schemeClr val="accent3">
                            <a:lumMod val="5000"/>
                            <a:lumOff val="95000"/>
                          </a:schemeClr>
                        </a:gs>
                        <a:gs pos="74000">
                          <a:schemeClr val="accent3">
                            <a:lumMod val="45000"/>
                            <a:lumOff val="55000"/>
                          </a:schemeClr>
                        </a:gs>
                        <a:gs pos="83000">
                          <a:schemeClr val="accent3">
                            <a:lumMod val="45000"/>
                            <a:lumOff val="55000"/>
                          </a:schemeClr>
                        </a:gs>
                        <a:gs pos="100000">
                          <a:schemeClr val="accent3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974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 err="1">
                          <a:latin typeface="Calibri"/>
                          <a:ea typeface="Calibri"/>
                          <a:cs typeface="Times New Roman"/>
                        </a:rPr>
                        <a:t>contextmenu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026" marR="46026" marT="46026" marB="46026" anchor="ctr">
                    <a:gradFill flip="none" rotWithShape="1">
                      <a:gsLst>
                        <a:gs pos="0">
                          <a:schemeClr val="accent3">
                            <a:lumMod val="5000"/>
                            <a:lumOff val="95000"/>
                          </a:schemeClr>
                        </a:gs>
                        <a:gs pos="74000">
                          <a:schemeClr val="accent3">
                            <a:lumMod val="45000"/>
                            <a:lumOff val="55000"/>
                          </a:schemeClr>
                        </a:gs>
                        <a:gs pos="83000">
                          <a:schemeClr val="accent3">
                            <a:lumMod val="45000"/>
                            <a:lumOff val="55000"/>
                          </a:schemeClr>
                        </a:gs>
                        <a:gs pos="100000">
                          <a:schemeClr val="accent3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>
                          <a:latin typeface="Calibri"/>
                          <a:ea typeface="Calibri"/>
                          <a:cs typeface="Times New Roman"/>
                        </a:rPr>
                        <a:t>…when you right-clicks the mouse</a:t>
                      </a:r>
                    </a:p>
                  </a:txBody>
                  <a:tcPr marL="46026" marR="46026" marT="46026" marB="46026" anchor="ctr">
                    <a:gradFill flip="none" rotWithShape="1">
                      <a:gsLst>
                        <a:gs pos="0">
                          <a:schemeClr val="accent3">
                            <a:lumMod val="5000"/>
                            <a:lumOff val="95000"/>
                          </a:schemeClr>
                        </a:gs>
                        <a:gs pos="74000">
                          <a:schemeClr val="accent3">
                            <a:lumMod val="45000"/>
                            <a:lumOff val="55000"/>
                          </a:schemeClr>
                        </a:gs>
                        <a:gs pos="83000">
                          <a:schemeClr val="accent3">
                            <a:lumMod val="45000"/>
                            <a:lumOff val="55000"/>
                          </a:schemeClr>
                        </a:gs>
                        <a:gs pos="100000">
                          <a:schemeClr val="accent3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268028503"/>
                  </a:ext>
                </a:extLst>
              </a:tr>
              <a:tr h="59510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/>
                        <a:t>load 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026" marR="46026" marT="46026" marB="46026" anchor="ctr">
                    <a:gradFill flip="none" rotWithShape="1">
                      <a:gsLst>
                        <a:gs pos="0">
                          <a:schemeClr val="accent3">
                            <a:lumMod val="5000"/>
                            <a:lumOff val="95000"/>
                          </a:schemeClr>
                        </a:gs>
                        <a:gs pos="74000">
                          <a:schemeClr val="accent3">
                            <a:lumMod val="45000"/>
                            <a:lumOff val="55000"/>
                          </a:schemeClr>
                        </a:gs>
                        <a:gs pos="83000">
                          <a:schemeClr val="accent3">
                            <a:lumMod val="45000"/>
                            <a:lumOff val="55000"/>
                          </a:schemeClr>
                        </a:gs>
                        <a:gs pos="100000">
                          <a:schemeClr val="accent3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/>
                        <a:t>...when your entire document (DOM, external stuff like images, scripts, etc.) have fully loaded.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026" marR="46026" marT="46026" marB="46026" anchor="ctr">
                    <a:gradFill flip="none" rotWithShape="1">
                      <a:gsLst>
                        <a:gs pos="0">
                          <a:schemeClr val="accent3">
                            <a:lumMod val="5000"/>
                            <a:lumOff val="95000"/>
                          </a:schemeClr>
                        </a:gs>
                        <a:gs pos="74000">
                          <a:schemeClr val="accent3">
                            <a:lumMod val="45000"/>
                            <a:lumOff val="55000"/>
                          </a:schemeClr>
                        </a:gs>
                        <a:gs pos="83000">
                          <a:schemeClr val="accent3">
                            <a:lumMod val="45000"/>
                            <a:lumOff val="55000"/>
                          </a:schemeClr>
                        </a:gs>
                        <a:gs pos="100000">
                          <a:schemeClr val="accent3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4550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/>
                        <a:t>keydown 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026" marR="46026" marT="46026" marB="46026" anchor="ctr">
                    <a:gradFill flip="none" rotWithShape="1">
                      <a:gsLst>
                        <a:gs pos="0">
                          <a:schemeClr val="accent3">
                            <a:lumMod val="5000"/>
                            <a:lumOff val="95000"/>
                          </a:schemeClr>
                        </a:gs>
                        <a:gs pos="74000">
                          <a:schemeClr val="accent3">
                            <a:lumMod val="45000"/>
                            <a:lumOff val="55000"/>
                          </a:schemeClr>
                        </a:gs>
                        <a:gs pos="83000">
                          <a:schemeClr val="accent3">
                            <a:lumMod val="45000"/>
                            <a:lumOff val="55000"/>
                          </a:schemeClr>
                        </a:gs>
                        <a:gs pos="100000">
                          <a:schemeClr val="accent3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/>
                        <a:t>...when you press down on a key on your keyboard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026" marR="46026" marT="46026" marB="46026" anchor="ctr">
                    <a:gradFill flip="none" rotWithShape="1">
                      <a:gsLst>
                        <a:gs pos="0">
                          <a:schemeClr val="accent3">
                            <a:lumMod val="5000"/>
                            <a:lumOff val="95000"/>
                          </a:schemeClr>
                        </a:gs>
                        <a:gs pos="74000">
                          <a:schemeClr val="accent3">
                            <a:lumMod val="45000"/>
                            <a:lumOff val="55000"/>
                          </a:schemeClr>
                        </a:gs>
                        <a:gs pos="83000">
                          <a:schemeClr val="accent3">
                            <a:lumMod val="45000"/>
                            <a:lumOff val="55000"/>
                          </a:schemeClr>
                        </a:gs>
                        <a:gs pos="100000">
                          <a:schemeClr val="accent3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4550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/>
                        <a:t>keyup 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026" marR="46026" marT="46026" marB="46026" anchor="ctr">
                    <a:gradFill flip="none" rotWithShape="1">
                      <a:gsLst>
                        <a:gs pos="0">
                          <a:schemeClr val="accent3">
                            <a:lumMod val="5000"/>
                            <a:lumOff val="95000"/>
                          </a:schemeClr>
                        </a:gs>
                        <a:gs pos="74000">
                          <a:schemeClr val="accent3">
                            <a:lumMod val="45000"/>
                            <a:lumOff val="55000"/>
                          </a:schemeClr>
                        </a:gs>
                        <a:gs pos="83000">
                          <a:schemeClr val="accent3">
                            <a:lumMod val="45000"/>
                            <a:lumOff val="55000"/>
                          </a:schemeClr>
                        </a:gs>
                        <a:gs pos="100000">
                          <a:schemeClr val="accent3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/>
                        <a:t>...when you release a key press on your keyboard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026" marR="46026" marT="46026" marB="46026" anchor="ctr">
                    <a:gradFill flip="none" rotWithShape="1">
                      <a:gsLst>
                        <a:gs pos="0">
                          <a:schemeClr val="accent3">
                            <a:lumMod val="5000"/>
                            <a:lumOff val="95000"/>
                          </a:schemeClr>
                        </a:gs>
                        <a:gs pos="74000">
                          <a:schemeClr val="accent3">
                            <a:lumMod val="45000"/>
                            <a:lumOff val="55000"/>
                          </a:schemeClr>
                        </a:gs>
                        <a:gs pos="83000">
                          <a:schemeClr val="accent3">
                            <a:lumMod val="45000"/>
                            <a:lumOff val="55000"/>
                          </a:schemeClr>
                        </a:gs>
                        <a:gs pos="100000">
                          <a:schemeClr val="accent3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0596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/>
                        <a:t>scroll 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026" marR="46026" marT="46026" marB="46026" anchor="ctr">
                    <a:gradFill flip="none" rotWithShape="1">
                      <a:gsLst>
                        <a:gs pos="0">
                          <a:schemeClr val="accent3">
                            <a:lumMod val="5000"/>
                            <a:lumOff val="95000"/>
                          </a:schemeClr>
                        </a:gs>
                        <a:gs pos="74000">
                          <a:schemeClr val="accent3">
                            <a:lumMod val="45000"/>
                            <a:lumOff val="55000"/>
                          </a:schemeClr>
                        </a:gs>
                        <a:gs pos="83000">
                          <a:schemeClr val="accent3">
                            <a:lumMod val="45000"/>
                            <a:lumOff val="55000"/>
                          </a:schemeClr>
                        </a:gs>
                        <a:gs pos="100000">
                          <a:schemeClr val="accent3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/>
                        <a:t>...when an element is scrolled around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026" marR="46026" marT="46026" marB="46026" anchor="ctr">
                    <a:gradFill flip="none" rotWithShape="1">
                      <a:gsLst>
                        <a:gs pos="0">
                          <a:schemeClr val="accent3">
                            <a:lumMod val="5000"/>
                            <a:lumOff val="95000"/>
                          </a:schemeClr>
                        </a:gs>
                        <a:gs pos="74000">
                          <a:schemeClr val="accent3">
                            <a:lumMod val="45000"/>
                            <a:lumOff val="55000"/>
                          </a:schemeClr>
                        </a:gs>
                        <a:gs pos="83000">
                          <a:schemeClr val="accent3">
                            <a:lumMod val="45000"/>
                            <a:lumOff val="55000"/>
                          </a:schemeClr>
                        </a:gs>
                        <a:gs pos="100000">
                          <a:schemeClr val="accent3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91250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3490" name="Picture 2" descr="tying it all back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330868" y="2000241"/>
            <a:ext cx="8337133" cy="218678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720659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Event Handler </a:t>
            </a:r>
          </a:p>
          <a:p>
            <a:pPr lvl="1"/>
            <a:r>
              <a:rPr lang="en-US" dirty="0"/>
              <a:t>Functions that handle events</a:t>
            </a:r>
          </a:p>
          <a:p>
            <a:r>
              <a:rPr lang="en-US" dirty="0"/>
              <a:t>Registering Events</a:t>
            </a:r>
          </a:p>
          <a:p>
            <a:pPr lvl="1"/>
            <a:r>
              <a:rPr lang="en-US" dirty="0"/>
              <a:t>Assign an event handler to a DOM node</a:t>
            </a:r>
          </a:p>
        </p:txBody>
      </p:sp>
    </p:spTree>
    <p:extLst>
      <p:ext uri="{BB962C8B-B14F-4D97-AF65-F5344CB8AC3E}">
        <p14:creationId xmlns:p14="http://schemas.microsoft.com/office/powerpoint/2010/main" val="23224822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DFB85E9-C207-4F5C-A688-C7131598EBD0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ED8428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ED8428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z="3200" dirty="0" err="1">
                <a:latin typeface="Lucida Console" pitchFamily="49" charset="0"/>
              </a:rPr>
              <a:t>onmouseover</a:t>
            </a:r>
            <a:r>
              <a:rPr lang="en-US" sz="3200" dirty="0"/>
              <a:t> , </a:t>
            </a:r>
            <a:r>
              <a:rPr lang="en-US" sz="3200" dirty="0" err="1">
                <a:latin typeface="Lucida Console" pitchFamily="49" charset="0"/>
              </a:rPr>
              <a:t>onmouseout,</a:t>
            </a:r>
            <a:r>
              <a:rPr lang="en-US" sz="3200" dirty="0" err="1"/>
              <a:t>Onmousemove</a:t>
            </a:r>
            <a:endParaRPr lang="en-US" sz="3200" dirty="0">
              <a:latin typeface="Lucida Console" pitchFamily="49" charset="0"/>
            </a:endParaRPr>
          </a:p>
        </p:txBody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2400" dirty="0"/>
              <a:t>When the mouse cursor enters an element, an </a:t>
            </a:r>
            <a:r>
              <a:rPr lang="en-US" sz="2400" dirty="0" err="1">
                <a:latin typeface="Lucida Console" pitchFamily="49" charset="0"/>
              </a:rPr>
              <a:t>onmouseover</a:t>
            </a:r>
            <a:r>
              <a:rPr lang="en-US" sz="2400" dirty="0"/>
              <a:t> event occurs for that element</a:t>
            </a:r>
          </a:p>
          <a:p>
            <a:pPr eaLnBrk="1" hangingPunct="1"/>
            <a:r>
              <a:rPr lang="en-US" sz="2400" dirty="0"/>
              <a:t>When the mouse cursor leaves the element, an </a:t>
            </a:r>
            <a:r>
              <a:rPr lang="en-US" sz="2400" dirty="0" err="1">
                <a:latin typeface="Lucida Console" pitchFamily="49" charset="0"/>
              </a:rPr>
              <a:t>onmouseout</a:t>
            </a:r>
            <a:r>
              <a:rPr lang="en-US" sz="2400" dirty="0"/>
              <a:t> event occurs for that element</a:t>
            </a:r>
          </a:p>
          <a:p>
            <a:r>
              <a:rPr lang="en-US" sz="2400" dirty="0" err="1">
                <a:latin typeface="Lucida Console" pitchFamily="49" charset="0"/>
              </a:rPr>
              <a:t>onmousemove</a:t>
            </a:r>
            <a:r>
              <a:rPr lang="en-US" sz="2400" dirty="0"/>
              <a:t> event fires whenever the user moves the mouse</a:t>
            </a:r>
          </a:p>
          <a:p>
            <a:pPr marL="0" indent="0" eaLnBrk="1" hangingPunct="1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445624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event Object &amp; this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sz="2800" dirty="0">
                <a:latin typeface="Lucida Console" pitchFamily="49" charset="0"/>
              </a:rPr>
              <a:t>event</a:t>
            </a:r>
            <a:r>
              <a:rPr lang="en-US" sz="2800" dirty="0"/>
              <a:t> object stores information about the event that called the event-handling function</a:t>
            </a:r>
          </a:p>
          <a:p>
            <a:pPr>
              <a:lnSpc>
                <a:spcPct val="90000"/>
              </a:lnSpc>
            </a:pPr>
            <a:r>
              <a:rPr lang="en-IN" sz="2800" dirty="0"/>
              <a:t>The target event (</a:t>
            </a:r>
            <a:r>
              <a:rPr lang="en-IN" sz="2800" dirty="0" err="1"/>
              <a:t>event.target</a:t>
            </a:r>
            <a:r>
              <a:rPr lang="en-IN" sz="2800" dirty="0"/>
              <a:t>) property returns the element that triggered the event. The target property gets the element on which the event originally occurred</a:t>
            </a:r>
            <a:r>
              <a:rPr lang="en-IN" sz="2600" dirty="0"/>
              <a:t>.</a:t>
            </a:r>
            <a:endParaRPr lang="en-US" sz="2800" dirty="0"/>
          </a:p>
          <a:p>
            <a:pPr>
              <a:lnSpc>
                <a:spcPct val="90000"/>
              </a:lnSpc>
            </a:pPr>
            <a:r>
              <a:rPr lang="en-US" sz="2800" dirty="0"/>
              <a:t>In an event-handling function, </a:t>
            </a:r>
            <a:r>
              <a:rPr lang="en-US" sz="2800" dirty="0">
                <a:latin typeface="Lucida Console" pitchFamily="49" charset="0"/>
              </a:rPr>
              <a:t>this</a:t>
            </a:r>
            <a:r>
              <a:rPr lang="en-US" sz="2800" dirty="0"/>
              <a:t> refers to the DOM object which fired the event handler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latin typeface="Lucida Console" pitchFamily="49" charset="0"/>
              </a:rPr>
              <a:t>this</a:t>
            </a:r>
            <a:r>
              <a:rPr lang="en-US" sz="2800" dirty="0"/>
              <a:t> keyword enables one event handler to apply a change to one of many DOM elements, depending on which one received the event</a:t>
            </a:r>
            <a:endParaRPr lang="en-US" sz="2000" dirty="0"/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7737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7467600" cy="868346"/>
          </a:xfrm>
        </p:spPr>
        <p:txBody>
          <a:bodyPr/>
          <a:lstStyle/>
          <a:p>
            <a:r>
              <a:rPr lang="en-US" dirty="0"/>
              <a:t>event Object Properties</a:t>
            </a:r>
          </a:p>
        </p:txBody>
      </p:sp>
      <p:graphicFrame>
        <p:nvGraphicFramePr>
          <p:cNvPr id="1026" name="Object 2"/>
          <p:cNvGraphicFramePr>
            <a:graphicFrameLocks noGrp="1" noChangeAspect="1"/>
          </p:cNvGraphicFramePr>
          <p:nvPr>
            <p:ph idx="1"/>
          </p:nvPr>
        </p:nvGraphicFramePr>
        <p:xfrm>
          <a:off x="490330" y="1860881"/>
          <a:ext cx="11330609" cy="51435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Document" r:id="rId3" imgW="7517561" imgH="4054976" progId="Word.Document.8">
                  <p:embed/>
                </p:oleObj>
              </mc:Choice>
              <mc:Fallback>
                <p:oleObj name="Document" r:id="rId3" imgW="7517561" imgH="4054976" progId="Word.Document.8">
                  <p:embed/>
                  <p:pic>
                    <p:nvPicPr>
                      <p:cNvPr id="1026" name="Object 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330" y="1860881"/>
                        <a:ext cx="11330609" cy="51435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243779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0D1F861-615F-46C0-855F-5412104CC9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Keyboard , form &amp; load events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81508BA-70AF-45E6-8450-E91C5831E1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586881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534400" y="0"/>
            <a:ext cx="2133600" cy="476250"/>
          </a:xfrm>
          <a:noFill/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4E0F262-B0E1-418F-A231-4D9CEB5D1FAD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ED8428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ED8428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020417" y="708404"/>
            <a:ext cx="9203635" cy="1143000"/>
          </a:xfrm>
          <a:prstGeom prst="rect">
            <a:avLst/>
          </a:prstGeom>
          <a:noFill/>
        </p:spPr>
        <p:txBody>
          <a:bodyPr vert="horz" lIns="45720" rIns="45720" anchor="ctr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all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 Form Processing with </a:t>
            </a:r>
            <a:r>
              <a:rPr kumimoji="0" lang="en-US" sz="2800" b="0" i="0" u="none" strike="noStrike" kern="1200" cap="all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onfocus</a:t>
            </a:r>
            <a:r>
              <a:rPr kumimoji="0" lang="en-US" sz="2800" b="0" i="0" u="none" strike="noStrike" kern="1200" cap="all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 and </a:t>
            </a:r>
            <a:r>
              <a:rPr kumimoji="0" lang="en-US" sz="2800" b="0" i="0" u="none" strike="noStrike" kern="1200" cap="all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onblur</a:t>
            </a:r>
            <a:endParaRPr kumimoji="0" lang="en-US" sz="2800" b="0" i="0" u="none" strike="noStrike" kern="1200" cap="all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2095500" y="2083559"/>
            <a:ext cx="8001000" cy="452596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420624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65359"/>
              </a:buClr>
              <a:buSzPct val="80000"/>
              <a:buFont typeface="Wingdings 2"/>
              <a:buChar char=""/>
              <a:tabLst/>
              <a:defRPr/>
            </a:pPr>
            <a:r>
              <a:rPr kumimoji="0" lang="en-US" sz="3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onfocus</a:t>
            </a: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 event fires when an element gains focus </a:t>
            </a:r>
          </a:p>
          <a:p>
            <a:pPr marL="722376" marR="0" lvl="1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65359"/>
              </a:buClr>
              <a:buSzPct val="90000"/>
              <a:buFont typeface="Wingdings 2"/>
              <a:buChar char=""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i.e., when the user clicks a form field or uses the </a:t>
            </a:r>
            <a:r>
              <a:rPr kumimoji="0" lang="en-US" sz="26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Tab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 key to move between form elements</a:t>
            </a:r>
          </a:p>
          <a:p>
            <a:pPr marL="420624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65359"/>
              </a:buClr>
              <a:buSzPct val="80000"/>
              <a:buFont typeface="Wingdings 2"/>
              <a:buChar char=""/>
              <a:tabLst/>
              <a:defRPr/>
            </a:pPr>
            <a:r>
              <a:rPr kumimoji="0" lang="en-US" sz="3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onblur</a:t>
            </a: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 fires when an element loses focus</a:t>
            </a:r>
          </a:p>
          <a:p>
            <a:pPr marL="722376" marR="0" lvl="1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65359"/>
              </a:buClr>
              <a:buSzPct val="90000"/>
              <a:buFont typeface="Wingdings 2"/>
              <a:buChar char=""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i.e., when another control gains the focus</a:t>
            </a:r>
          </a:p>
        </p:txBody>
      </p:sp>
    </p:spTree>
    <p:extLst>
      <p:ext uri="{BB962C8B-B14F-4D97-AF65-F5344CB8AC3E}">
        <p14:creationId xmlns:p14="http://schemas.microsoft.com/office/powerpoint/2010/main" val="28423707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534400" y="0"/>
            <a:ext cx="2133600" cy="476250"/>
          </a:xfrm>
          <a:noFill/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2C592AB-9111-4ACC-A1DE-6962F5089D24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ED8428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ED8428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834887" y="476250"/>
            <a:ext cx="10177670" cy="1143000"/>
          </a:xfrm>
          <a:prstGeom prst="rect">
            <a:avLst/>
          </a:prstGeom>
          <a:noFill/>
        </p:spPr>
        <p:txBody>
          <a:bodyPr vert="horz" lIns="45720" rIns="4572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all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More Form Processing with </a:t>
            </a:r>
            <a:r>
              <a:rPr kumimoji="0" lang="en-US" sz="2800" b="0" i="0" u="none" strike="noStrike" kern="1200" cap="all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onsubmit</a:t>
            </a:r>
            <a:r>
              <a:rPr kumimoji="0" lang="en-US" sz="2800" b="0" i="0" u="none" strike="noStrike" kern="1200" cap="all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 and </a:t>
            </a:r>
            <a:r>
              <a:rPr kumimoji="0" lang="en-US" sz="2800" b="0" i="0" u="none" strike="noStrike" kern="1200" cap="all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onreset</a:t>
            </a:r>
            <a:endParaRPr kumimoji="0" lang="en-US" sz="2800" b="0" i="0" u="none" strike="noStrike" kern="1200" cap="all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59026" y="2229334"/>
            <a:ext cx="10051774" cy="452596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420624" marR="0" lvl="0" indent="-384048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465359"/>
              </a:buClr>
              <a:buSzPct val="80000"/>
              <a:buFont typeface="Wingdings 2"/>
              <a:buChar char=""/>
              <a:tabLst/>
              <a:defRPr/>
            </a:pP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onsubmit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 and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onreset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 events fire when a form is submitted or reset, respectively</a:t>
            </a:r>
          </a:p>
          <a:p>
            <a:pPr marL="420624" marR="0" lvl="0" indent="-384048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465359"/>
              </a:buClr>
              <a:buSzPct val="80000"/>
              <a:buFont typeface="Wingdings 2"/>
              <a:buChar char="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Anonymous function </a:t>
            </a:r>
          </a:p>
          <a:p>
            <a:pPr marL="722376" marR="0" lvl="1" indent="-27432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465359"/>
              </a:buClr>
              <a:buSzPct val="90000"/>
              <a:buFont typeface="Wingdings 2"/>
              <a:buChar char="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A function that is defined with no name</a:t>
            </a:r>
          </a:p>
          <a:p>
            <a:pPr marL="722376" marR="0" lvl="1" indent="-27432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465359"/>
              </a:buClr>
              <a:buSzPct val="90000"/>
              <a:buFont typeface="Wingdings 2"/>
              <a:buChar char="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Created in nearly the same way as any other function, but with no identifier after the keyword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function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  <a:p>
            <a:pPr marL="722376" marR="0" lvl="1" indent="-27432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465359"/>
              </a:buClr>
              <a:buSzPct val="90000"/>
              <a:buFont typeface="Wingdings 2"/>
              <a:buChar char="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Useful when creating a function for the sole purpose of assigning it to an event handler</a:t>
            </a:r>
          </a:p>
          <a:p>
            <a:pPr marL="420624" marR="0" lvl="0" indent="-384048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465359"/>
              </a:buClr>
              <a:buSzPct val="80000"/>
              <a:buFont typeface="Wingdings 2"/>
              <a:buChar char="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confirm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 method asks the users a question, presenting them with an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rPr>
              <a:t>OK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 button and a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rPr>
              <a:t>Cancel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 button</a:t>
            </a:r>
          </a:p>
          <a:p>
            <a:pPr marL="722376" marR="0" lvl="1" indent="-27432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465359"/>
              </a:buClr>
              <a:buSzPct val="90000"/>
              <a:buFont typeface="Wingdings 2"/>
              <a:buChar char="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If the user clicks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rPr>
              <a:t>OK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,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confirm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 returns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true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; otherwise,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confirm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 returns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false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61855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043890" cy="1143000"/>
          </a:xfrm>
        </p:spPr>
        <p:txBody>
          <a:bodyPr/>
          <a:lstStyle/>
          <a:p>
            <a:pPr algn="ctr"/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81200" y="1600201"/>
            <a:ext cx="8115328" cy="4525963"/>
          </a:xfrm>
        </p:spPr>
        <p:txBody>
          <a:bodyPr>
            <a:normAutofit/>
          </a:bodyPr>
          <a:lstStyle/>
          <a:p>
            <a:pPr algn="ctr">
              <a:buNone/>
            </a:pPr>
            <a:endParaRPr lang="en-US" sz="6600" dirty="0">
              <a:latin typeface="Aharoni" pitchFamily="2" charset="-79"/>
              <a:cs typeface="Aharoni" pitchFamily="2" charset="-79"/>
            </a:endParaRPr>
          </a:p>
          <a:p>
            <a:pPr algn="ctr">
              <a:buNone/>
            </a:pPr>
            <a:r>
              <a:rPr lang="en-US" sz="6600" dirty="0">
                <a:latin typeface="Aharoni" pitchFamily="2" charset="-79"/>
                <a:cs typeface="Aharoni" pitchFamily="2" charset="-79"/>
              </a:rPr>
              <a:t>JavaScript Events</a:t>
            </a:r>
          </a:p>
        </p:txBody>
      </p:sp>
    </p:spTree>
    <p:extLst>
      <p:ext uri="{BB962C8B-B14F-4D97-AF65-F5344CB8AC3E}">
        <p14:creationId xmlns:p14="http://schemas.microsoft.com/office/powerpoint/2010/main" val="19713352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onload</a:t>
            </a:r>
            <a:r>
              <a:rPr lang="en-US" dirty="0"/>
              <a:t> Event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Whenever and element finishes loading</a:t>
            </a:r>
          </a:p>
          <a:p>
            <a:r>
              <a:rPr lang="en-US" dirty="0"/>
              <a:t>Generally used with the body element</a:t>
            </a:r>
          </a:p>
          <a:p>
            <a:r>
              <a:rPr lang="en-US" i="1" dirty="0"/>
              <a:t>Demo: A program to calculated how many seconds elapsed since document loaded</a:t>
            </a:r>
          </a:p>
        </p:txBody>
      </p:sp>
    </p:spTree>
    <p:extLst>
      <p:ext uri="{BB962C8B-B14F-4D97-AF65-F5344CB8AC3E}">
        <p14:creationId xmlns:p14="http://schemas.microsoft.com/office/powerpoint/2010/main" val="30513233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821635" y="583095"/>
            <a:ext cx="11370365" cy="6526693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/>
              <a:t>&lt;html&gt;</a:t>
            </a:r>
          </a:p>
          <a:p>
            <a:pPr>
              <a:buNone/>
            </a:pPr>
            <a:r>
              <a:rPr lang="en-US" dirty="0"/>
              <a:t>&lt;head&gt;</a:t>
            </a:r>
          </a:p>
          <a:p>
            <a:pPr>
              <a:buNone/>
            </a:pPr>
            <a:r>
              <a:rPr lang="en-US" dirty="0"/>
              <a:t>      &lt;title&gt;</a:t>
            </a:r>
            <a:r>
              <a:rPr lang="en-US" dirty="0" err="1"/>
              <a:t>onload</a:t>
            </a:r>
            <a:r>
              <a:rPr lang="en-US" dirty="0"/>
              <a:t> Event&lt;/title&gt;</a:t>
            </a:r>
          </a:p>
          <a:p>
            <a:pPr>
              <a:buNone/>
            </a:pPr>
            <a:r>
              <a:rPr lang="en-US" dirty="0"/>
              <a:t>      &lt;script type = "text/</a:t>
            </a:r>
            <a:r>
              <a:rPr lang="en-US" dirty="0" err="1"/>
              <a:t>javascript</a:t>
            </a:r>
            <a:r>
              <a:rPr lang="en-US" dirty="0"/>
              <a:t>"&gt;</a:t>
            </a:r>
          </a:p>
          <a:p>
            <a:pPr>
              <a:buNone/>
            </a:pPr>
            <a:r>
              <a:rPr lang="en-US" dirty="0"/>
              <a:t>         </a:t>
            </a:r>
            <a:r>
              <a:rPr lang="en-US" dirty="0" err="1"/>
              <a:t>var</a:t>
            </a:r>
            <a:r>
              <a:rPr lang="en-US" dirty="0"/>
              <a:t> seconds = 0;</a:t>
            </a:r>
          </a:p>
          <a:p>
            <a:pPr>
              <a:buNone/>
            </a:pPr>
            <a:r>
              <a:rPr lang="en-US" dirty="0"/>
              <a:t>         function </a:t>
            </a:r>
            <a:r>
              <a:rPr lang="en-US" dirty="0" err="1"/>
              <a:t>startTimer</a:t>
            </a:r>
            <a:r>
              <a:rPr lang="en-US" dirty="0"/>
              <a:t>() </a:t>
            </a:r>
          </a:p>
          <a:p>
            <a:pPr>
              <a:buNone/>
            </a:pPr>
            <a:r>
              <a:rPr lang="en-US" dirty="0"/>
              <a:t>         {         </a:t>
            </a:r>
            <a:r>
              <a:rPr lang="en-US" dirty="0" err="1"/>
              <a:t>window.setInterval</a:t>
            </a:r>
            <a:r>
              <a:rPr lang="en-US" dirty="0"/>
              <a:t>( "</a:t>
            </a:r>
            <a:r>
              <a:rPr lang="en-US" dirty="0" err="1"/>
              <a:t>updateTime</a:t>
            </a:r>
            <a:r>
              <a:rPr lang="en-US" dirty="0"/>
              <a:t>()", 1000 );   } </a:t>
            </a:r>
          </a:p>
          <a:p>
            <a:pPr>
              <a:buNone/>
            </a:pPr>
            <a:r>
              <a:rPr lang="en-US" dirty="0"/>
              <a:t>         function </a:t>
            </a:r>
            <a:r>
              <a:rPr lang="en-US" dirty="0" err="1"/>
              <a:t>updateTime</a:t>
            </a:r>
            <a:r>
              <a:rPr lang="en-US" dirty="0"/>
              <a:t>()</a:t>
            </a:r>
          </a:p>
          <a:p>
            <a:pPr>
              <a:buNone/>
            </a:pPr>
            <a:r>
              <a:rPr lang="en-US" dirty="0"/>
              <a:t>         {</a:t>
            </a:r>
          </a:p>
          <a:p>
            <a:pPr>
              <a:buNone/>
            </a:pPr>
            <a:r>
              <a:rPr lang="en-US" dirty="0"/>
              <a:t>            ++seconds;                </a:t>
            </a:r>
          </a:p>
          <a:p>
            <a:pPr>
              <a:buNone/>
            </a:pPr>
            <a:r>
              <a:rPr lang="en-US" dirty="0"/>
              <a:t>            </a:t>
            </a:r>
            <a:r>
              <a:rPr lang="en-US" dirty="0" err="1"/>
              <a:t>document.getElementById</a:t>
            </a:r>
            <a:r>
              <a:rPr lang="en-US" dirty="0"/>
              <a:t>( "</a:t>
            </a:r>
            <a:r>
              <a:rPr lang="en-US" dirty="0" err="1"/>
              <a:t>soFar</a:t>
            </a:r>
            <a:r>
              <a:rPr lang="en-US" dirty="0"/>
              <a:t>" ).</a:t>
            </a:r>
            <a:r>
              <a:rPr lang="en-US" dirty="0" err="1"/>
              <a:t>innerHTML</a:t>
            </a:r>
            <a:r>
              <a:rPr lang="en-US" dirty="0"/>
              <a:t> = seconds;</a:t>
            </a:r>
          </a:p>
          <a:p>
            <a:pPr>
              <a:buNone/>
            </a:pPr>
            <a:r>
              <a:rPr lang="en-US" dirty="0"/>
              <a:t>         } </a:t>
            </a:r>
          </a:p>
          <a:p>
            <a:pPr>
              <a:buNone/>
            </a:pPr>
            <a:r>
              <a:rPr lang="en-US" dirty="0"/>
              <a:t>      &lt;/script&gt;</a:t>
            </a:r>
          </a:p>
          <a:p>
            <a:pPr>
              <a:buNone/>
            </a:pPr>
            <a:r>
              <a:rPr lang="en-US" dirty="0"/>
              <a:t>   &lt;/head&gt;</a:t>
            </a:r>
          </a:p>
          <a:p>
            <a:pPr>
              <a:buNone/>
            </a:pPr>
            <a:r>
              <a:rPr lang="en-US" dirty="0"/>
              <a:t>   &lt;body </a:t>
            </a:r>
            <a:r>
              <a:rPr lang="en-US" dirty="0" err="1"/>
              <a:t>onload</a:t>
            </a:r>
            <a:r>
              <a:rPr lang="en-US" dirty="0"/>
              <a:t> = "</a:t>
            </a:r>
            <a:r>
              <a:rPr lang="en-US" dirty="0" err="1"/>
              <a:t>startTimer</a:t>
            </a:r>
            <a:r>
              <a:rPr lang="en-US" dirty="0"/>
              <a:t>()"&gt;</a:t>
            </a:r>
          </a:p>
          <a:p>
            <a:pPr>
              <a:buNone/>
            </a:pPr>
            <a:r>
              <a:rPr lang="en-US" dirty="0"/>
              <a:t>      &lt;p&gt;Seconds you have spent viewing this page so far:</a:t>
            </a:r>
          </a:p>
          <a:p>
            <a:pPr>
              <a:buNone/>
            </a:pPr>
            <a:r>
              <a:rPr lang="en-US" dirty="0"/>
              <a:t>      &lt;strong id = "</a:t>
            </a:r>
            <a:r>
              <a:rPr lang="en-US" dirty="0" err="1"/>
              <a:t>soFar</a:t>
            </a:r>
            <a:r>
              <a:rPr lang="en-US" dirty="0"/>
              <a:t>"&gt;0&lt;/strong&gt;&lt;/p&gt;</a:t>
            </a:r>
          </a:p>
          <a:p>
            <a:pPr>
              <a:buNone/>
            </a:pPr>
            <a:r>
              <a:rPr lang="en-US" dirty="0"/>
              <a:t>   &lt;/body&gt;</a:t>
            </a:r>
          </a:p>
          <a:p>
            <a:pPr>
              <a:buNone/>
            </a:pPr>
            <a:r>
              <a:rPr lang="en-US" dirty="0"/>
              <a:t>&lt;/html&gt;</a:t>
            </a: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14462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8F232-77FA-4568-B985-CAFBE769A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LOAD EVENT (Images)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800" dirty="0"/>
              <a:t>&lt;</a:t>
            </a:r>
            <a:r>
              <a:rPr lang="en-US" sz="2800" dirty="0" err="1"/>
              <a:t>img</a:t>
            </a:r>
            <a:r>
              <a:rPr lang="en-US" sz="2800" dirty="0"/>
              <a:t> </a:t>
            </a:r>
            <a:r>
              <a:rPr lang="en-US" sz="2800" dirty="0" err="1"/>
              <a:t>src</a:t>
            </a:r>
            <a:r>
              <a:rPr lang="en-US" sz="2800" dirty="0"/>
              <a:t>=“tulips.png" </a:t>
            </a:r>
            <a:r>
              <a:rPr lang="en-US" sz="2800" dirty="0" err="1"/>
              <a:t>onload</a:t>
            </a:r>
            <a:r>
              <a:rPr lang="en-US" sz="2800" dirty="0"/>
              <a:t>="</a:t>
            </a:r>
            <a:r>
              <a:rPr lang="en-US" sz="2800" dirty="0" err="1"/>
              <a:t>loadImage</a:t>
            </a:r>
            <a:r>
              <a:rPr lang="en-US" sz="2800" dirty="0"/>
              <a:t>()" width="100"height="132"&gt;</a:t>
            </a:r>
            <a:br>
              <a:rPr lang="en-US" sz="2800" dirty="0"/>
            </a:br>
            <a:br>
              <a:rPr lang="en-US" dirty="0"/>
            </a:br>
            <a:r>
              <a:rPr lang="en-US" dirty="0"/>
              <a:t>&lt;script&gt;</a:t>
            </a:r>
            <a:br>
              <a:rPr lang="en-US" dirty="0"/>
            </a:br>
            <a:r>
              <a:rPr lang="en-US" dirty="0"/>
              <a:t>function </a:t>
            </a:r>
            <a:r>
              <a:rPr lang="en-US" dirty="0" err="1"/>
              <a:t>loadImage</a:t>
            </a:r>
            <a:r>
              <a:rPr lang="en-US" dirty="0"/>
              <a:t>() {</a:t>
            </a:r>
            <a:br>
              <a:rPr lang="en-US" dirty="0"/>
            </a:br>
            <a:r>
              <a:rPr lang="en-US" dirty="0"/>
              <a:t>    alert("Image is loaded");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r>
              <a:rPr lang="en-US" dirty="0"/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8016702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Meet the Keyboard Events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/>
              <a:t>keydown</a:t>
            </a:r>
            <a:endParaRPr lang="en-IN" dirty="0"/>
          </a:p>
          <a:p>
            <a:r>
              <a:rPr lang="en-IN" dirty="0"/>
              <a:t>Keypress - the keypress event is fired only when you press down on a key that displays a character </a:t>
            </a:r>
          </a:p>
          <a:p>
            <a:r>
              <a:rPr lang="en-IN" dirty="0" err="1"/>
              <a:t>keyup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471217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Here is an example of me listening to our three keyboard events on window:</a:t>
            </a:r>
          </a:p>
          <a:p>
            <a:r>
              <a:rPr lang="en-IN" dirty="0" err="1"/>
              <a:t>window.addEventListener</a:t>
            </a:r>
            <a:r>
              <a:rPr lang="en-IN" dirty="0"/>
              <a:t>("</a:t>
            </a:r>
            <a:r>
              <a:rPr lang="en-IN" dirty="0" err="1"/>
              <a:t>keydown</a:t>
            </a:r>
            <a:r>
              <a:rPr lang="en-IN" dirty="0"/>
              <a:t>", </a:t>
            </a:r>
            <a:r>
              <a:rPr lang="en-IN" dirty="0" err="1"/>
              <a:t>dealWithKeyboard</a:t>
            </a:r>
            <a:r>
              <a:rPr lang="en-IN" dirty="0"/>
              <a:t>, false); </a:t>
            </a:r>
            <a:r>
              <a:rPr lang="en-IN" dirty="0" err="1"/>
              <a:t>window.addEventListener</a:t>
            </a:r>
            <a:r>
              <a:rPr lang="en-IN" dirty="0"/>
              <a:t>("keypress", </a:t>
            </a:r>
            <a:r>
              <a:rPr lang="en-IN" dirty="0" err="1"/>
              <a:t>dealWithKeyboard</a:t>
            </a:r>
            <a:r>
              <a:rPr lang="en-IN" dirty="0"/>
              <a:t>, false); </a:t>
            </a:r>
            <a:r>
              <a:rPr lang="en-IN" dirty="0" err="1"/>
              <a:t>window.addEventListener</a:t>
            </a:r>
            <a:r>
              <a:rPr lang="en-IN" dirty="0"/>
              <a:t>("</a:t>
            </a:r>
            <a:r>
              <a:rPr lang="en-IN" dirty="0" err="1"/>
              <a:t>keyup</a:t>
            </a:r>
            <a:r>
              <a:rPr lang="en-IN" dirty="0"/>
              <a:t>", </a:t>
            </a:r>
            <a:r>
              <a:rPr lang="en-IN" dirty="0" err="1"/>
              <a:t>dealWithKeyboard</a:t>
            </a:r>
            <a:r>
              <a:rPr lang="en-IN" dirty="0"/>
              <a:t>, false);</a:t>
            </a:r>
          </a:p>
          <a:p>
            <a:r>
              <a:rPr lang="en-IN" dirty="0"/>
              <a:t>function </a:t>
            </a:r>
            <a:r>
              <a:rPr lang="en-IN" dirty="0" err="1"/>
              <a:t>dealWithKeyboard</a:t>
            </a:r>
            <a:r>
              <a:rPr lang="en-IN" dirty="0"/>
              <a:t>(e) {   // gets called when any of the keyboard events are overheard 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53169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Keyboard Event Properties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 err="1"/>
              <a:t>keyCode</a:t>
            </a:r>
            <a:r>
              <a:rPr lang="en-IN" dirty="0"/>
              <a:t> Every key you press on your keyboard has a number associated with it. This read only property returns that number.</a:t>
            </a:r>
          </a:p>
          <a:p>
            <a:r>
              <a:rPr lang="en-IN" b="1" dirty="0" err="1"/>
              <a:t>charCode</a:t>
            </a:r>
            <a:r>
              <a:rPr lang="en-IN" dirty="0"/>
              <a:t> This property only exists on event arguments returned by </a:t>
            </a:r>
            <a:r>
              <a:rPr lang="en-IN" b="1" dirty="0"/>
              <a:t>the keypress event</a:t>
            </a:r>
            <a:r>
              <a:rPr lang="en-IN" dirty="0"/>
              <a:t>, and it contains the ASCII code for whatever character key you pressed.</a:t>
            </a:r>
          </a:p>
          <a:p>
            <a:r>
              <a:rPr lang="en-IN" b="1" dirty="0" err="1"/>
              <a:t>ctrlKey</a:t>
            </a:r>
            <a:r>
              <a:rPr lang="en-IN" b="1" dirty="0"/>
              <a:t>, </a:t>
            </a:r>
            <a:r>
              <a:rPr lang="en-IN" b="1" dirty="0" err="1"/>
              <a:t>altKey</a:t>
            </a:r>
            <a:r>
              <a:rPr lang="en-IN" b="1" dirty="0"/>
              <a:t>, </a:t>
            </a:r>
            <a:r>
              <a:rPr lang="en-IN" b="1" dirty="0" err="1"/>
              <a:t>shiftKey</a:t>
            </a:r>
            <a:r>
              <a:rPr lang="en-IN" b="1" dirty="0"/>
              <a:t> </a:t>
            </a:r>
            <a:r>
              <a:rPr lang="en-IN" dirty="0"/>
              <a:t>These three properties return a true if the Ctrl key, Alt key, or Shift key are pressed.</a:t>
            </a:r>
          </a:p>
          <a:p>
            <a:r>
              <a:rPr lang="en-IN" b="1" dirty="0" err="1"/>
              <a:t>metaKey</a:t>
            </a:r>
            <a:r>
              <a:rPr lang="en-IN" dirty="0"/>
              <a:t> The </a:t>
            </a:r>
            <a:r>
              <a:rPr lang="en-IN" dirty="0" err="1"/>
              <a:t>metaKey</a:t>
            </a:r>
            <a:r>
              <a:rPr lang="en-IN" dirty="0"/>
              <a:t> property is similar to the </a:t>
            </a:r>
            <a:r>
              <a:rPr lang="en-IN" dirty="0" err="1"/>
              <a:t>ctrlKey</a:t>
            </a:r>
            <a:r>
              <a:rPr lang="en-IN" dirty="0"/>
              <a:t>, </a:t>
            </a:r>
            <a:r>
              <a:rPr lang="en-IN" dirty="0" err="1"/>
              <a:t>altKey</a:t>
            </a:r>
            <a:r>
              <a:rPr lang="en-IN" dirty="0"/>
              <a:t>, and </a:t>
            </a:r>
            <a:r>
              <a:rPr lang="en-IN" dirty="0" err="1"/>
              <a:t>shiftKey</a:t>
            </a:r>
            <a:r>
              <a:rPr lang="en-IN" dirty="0"/>
              <a:t> properties in that it returns a true if the Meta key is pressed. The Meta key is the Windows key on Windows keyboards and the Command key on Apple keyboards</a:t>
            </a:r>
          </a:p>
        </p:txBody>
      </p:sp>
    </p:spTree>
    <p:extLst>
      <p:ext uri="{BB962C8B-B14F-4D97-AF65-F5344CB8AC3E}">
        <p14:creationId xmlns:p14="http://schemas.microsoft.com/office/powerpoint/2010/main" val="8977842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77D8858-054F-41CA-BC0A-FD1ED42954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EVENT BUBBLING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D6558EE0-CD1C-499A-B6BF-CC018161D6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62996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Event Bubbling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787991"/>
          </a:xfrm>
        </p:spPr>
        <p:txBody>
          <a:bodyPr/>
          <a:lstStyle/>
          <a:p>
            <a:r>
              <a:rPr lang="en-US" dirty="0"/>
              <a:t>events ripple and affect a bunch elements that lie in their path</a:t>
            </a:r>
          </a:p>
        </p:txBody>
      </p:sp>
      <p:pic>
        <p:nvPicPr>
          <p:cNvPr id="35842" name="Picture 2" descr="dmmdrrrrr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76692" y="3548269"/>
            <a:ext cx="5876347" cy="242889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973840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Bubbling</a:t>
            </a:r>
          </a:p>
        </p:txBody>
      </p:sp>
      <p:pic>
        <p:nvPicPr>
          <p:cNvPr id="34818" name="Picture 2" descr="Bubbling events order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452794" y="2857496"/>
            <a:ext cx="5460560" cy="2813860"/>
          </a:xfrm>
          <a:prstGeom prst="rect">
            <a:avLst/>
          </a:prstGeom>
          <a:noFill/>
        </p:spPr>
      </p:pic>
      <p:sp>
        <p:nvSpPr>
          <p:cNvPr id="34819" name="Rectangle 3"/>
          <p:cNvSpPr>
            <a:spLocks noChangeArrowheads="1"/>
          </p:cNvSpPr>
          <p:nvPr/>
        </p:nvSpPr>
        <p:spPr bwMode="auto">
          <a:xfrm>
            <a:off x="1524000" y="1785927"/>
            <a:ext cx="9026830" cy="646331"/>
          </a:xfrm>
          <a:prstGeom prst="rect">
            <a:avLst/>
          </a:prstGeom>
          <a:solidFill>
            <a:srgbClr val="F5FFFA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The bubbling guarantees that click on 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Div 3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 will trigger 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onclick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 first on the innermost element 3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(also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caled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the </a:t>
            </a:r>
            <a:r>
              <a:rPr kumimoji="0" lang="en-US" sz="1600" b="0" i="1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target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), then on the element 2, and the last will be element 1.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4447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6" name="Picture 4" descr="Bubbling events order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563092" y="4787692"/>
            <a:ext cx="3905449" cy="2012502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490331" y="1798510"/>
            <a:ext cx="10972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The deepest element which triggered the event is called 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the target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 or, 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the originating element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.</a:t>
            </a:r>
          </a:p>
        </p:txBody>
      </p:sp>
      <p:sp>
        <p:nvSpPr>
          <p:cNvPr id="33797" name="Rectangle 5"/>
          <p:cNvSpPr>
            <a:spLocks noChangeArrowheads="1"/>
          </p:cNvSpPr>
          <p:nvPr/>
        </p:nvSpPr>
        <p:spPr bwMode="auto">
          <a:xfrm>
            <a:off x="378485" y="2814173"/>
            <a:ext cx="10183498" cy="1846659"/>
          </a:xfrm>
          <a:prstGeom prst="rect">
            <a:avLst/>
          </a:prstGeom>
          <a:solidFill>
            <a:srgbClr val="F5FFFA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When handlers trigger on parents: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event.target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/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srcElement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 - remains the same originating element.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this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 - is the current element, the one event has bubbled to, the one which runs the handler.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1149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1914939" y="566186"/>
            <a:ext cx="8043890" cy="1143000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What are Events?</a:t>
            </a:r>
            <a:br>
              <a:rPr lang="en-US" b="1" dirty="0"/>
            </a:br>
            <a:endParaRPr lang="en-US" dirty="0"/>
          </a:p>
        </p:txBody>
      </p:sp>
      <p:pic>
        <p:nvPicPr>
          <p:cNvPr id="41986" name="Picture 2" descr="when something happens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809752" y="1974508"/>
            <a:ext cx="8643966" cy="81155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175556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0574" y="914814"/>
            <a:ext cx="11436626" cy="6126163"/>
          </a:xfrm>
        </p:spPr>
        <p:txBody>
          <a:bodyPr>
            <a:noAutofit/>
          </a:bodyPr>
          <a:lstStyle/>
          <a:p>
            <a:pPr fontAlgn="base">
              <a:buNone/>
            </a:pPr>
            <a:r>
              <a:rPr lang="en-US" sz="2100" b="1" dirty="0"/>
              <a:t>&lt;body id="</a:t>
            </a:r>
            <a:r>
              <a:rPr lang="en-US" sz="2100" b="1" dirty="0" err="1"/>
              <a:t>theBody</a:t>
            </a:r>
            <a:r>
              <a:rPr lang="en-US" sz="2100" b="1" dirty="0"/>
              <a:t>" class="item"&gt;</a:t>
            </a:r>
          </a:p>
          <a:p>
            <a:pPr fontAlgn="base">
              <a:buNone/>
            </a:pPr>
            <a:r>
              <a:rPr lang="en-US" sz="2100" b="1" dirty="0"/>
              <a:t>    &lt;div id="</a:t>
            </a:r>
            <a:r>
              <a:rPr lang="en-US" sz="2100" b="1" dirty="0" err="1"/>
              <a:t>one_a</a:t>
            </a:r>
            <a:r>
              <a:rPr lang="en-US" sz="2100" b="1" dirty="0"/>
              <a:t>" class="item"&gt;</a:t>
            </a:r>
          </a:p>
          <a:p>
            <a:pPr fontAlgn="base">
              <a:buNone/>
            </a:pPr>
            <a:r>
              <a:rPr lang="en-US" sz="2100" b="1" dirty="0"/>
              <a:t>        &lt;div id="two" class="item"&gt;</a:t>
            </a:r>
          </a:p>
          <a:p>
            <a:pPr fontAlgn="base">
              <a:buNone/>
            </a:pPr>
            <a:r>
              <a:rPr lang="en-US" sz="2100" b="1" dirty="0"/>
              <a:t>            &lt;div id="</a:t>
            </a:r>
            <a:r>
              <a:rPr lang="en-US" sz="2100" b="1" dirty="0" err="1"/>
              <a:t>three_a</a:t>
            </a:r>
            <a:r>
              <a:rPr lang="en-US" sz="2100" b="1" dirty="0"/>
              <a:t>" class="item"&gt;</a:t>
            </a:r>
          </a:p>
          <a:p>
            <a:pPr fontAlgn="base">
              <a:buNone/>
            </a:pPr>
            <a:r>
              <a:rPr lang="en-US" sz="2100" b="1" dirty="0"/>
              <a:t>                &lt;button id="</a:t>
            </a:r>
            <a:r>
              <a:rPr lang="en-US" sz="2100" b="1" dirty="0" err="1"/>
              <a:t>buttonOne</a:t>
            </a:r>
            <a:r>
              <a:rPr lang="en-US" sz="2100" b="1" dirty="0"/>
              <a:t>" class="item"&gt;one&lt;/button&gt;</a:t>
            </a:r>
          </a:p>
          <a:p>
            <a:pPr fontAlgn="base">
              <a:buNone/>
            </a:pPr>
            <a:r>
              <a:rPr lang="en-US" sz="2100" b="1" dirty="0"/>
              <a:t>            &lt;/div&gt;</a:t>
            </a:r>
          </a:p>
          <a:p>
            <a:pPr fontAlgn="base">
              <a:buNone/>
            </a:pPr>
            <a:r>
              <a:rPr lang="en-US" sz="2100" b="1" dirty="0"/>
              <a:t>            &lt;div id="</a:t>
            </a:r>
            <a:r>
              <a:rPr lang="en-US" sz="2100" b="1" dirty="0" err="1"/>
              <a:t>three_b</a:t>
            </a:r>
            <a:r>
              <a:rPr lang="en-US" sz="2100" b="1" dirty="0"/>
              <a:t>" class="item"&gt;</a:t>
            </a:r>
          </a:p>
          <a:p>
            <a:pPr fontAlgn="base">
              <a:buNone/>
            </a:pPr>
            <a:r>
              <a:rPr lang="en-US" sz="2100" b="1" dirty="0"/>
              <a:t>                &lt;button id="</a:t>
            </a:r>
            <a:r>
              <a:rPr lang="en-US" sz="2100" b="1" dirty="0" err="1"/>
              <a:t>buttonTwo</a:t>
            </a:r>
            <a:r>
              <a:rPr lang="en-US" sz="2100" b="1" dirty="0"/>
              <a:t>" class="item"&gt;two&lt;/button&gt;</a:t>
            </a:r>
          </a:p>
          <a:p>
            <a:pPr fontAlgn="base">
              <a:buNone/>
            </a:pPr>
            <a:r>
              <a:rPr lang="en-US" sz="2100" b="1" dirty="0"/>
              <a:t>                &lt;button id="</a:t>
            </a:r>
            <a:r>
              <a:rPr lang="en-US" sz="2100" b="1" dirty="0" err="1"/>
              <a:t>buttonThree</a:t>
            </a:r>
            <a:r>
              <a:rPr lang="en-US" sz="2100" b="1" dirty="0"/>
              <a:t>" class="item"&gt;three&lt;/button&gt;</a:t>
            </a:r>
          </a:p>
          <a:p>
            <a:pPr fontAlgn="base">
              <a:buNone/>
            </a:pPr>
            <a:r>
              <a:rPr lang="en-US" sz="2100" b="1" dirty="0"/>
              <a:t>            &lt;/div&gt;</a:t>
            </a:r>
          </a:p>
          <a:p>
            <a:pPr fontAlgn="base">
              <a:buNone/>
            </a:pPr>
            <a:r>
              <a:rPr lang="en-US" sz="2100" b="1" dirty="0"/>
              <a:t>        &lt;/div&gt;</a:t>
            </a:r>
          </a:p>
          <a:p>
            <a:pPr fontAlgn="base">
              <a:buNone/>
            </a:pPr>
            <a:r>
              <a:rPr lang="en-US" sz="2100" b="1" dirty="0"/>
              <a:t>    &lt;/div&gt;</a:t>
            </a:r>
          </a:p>
          <a:p>
            <a:pPr fontAlgn="base">
              <a:buNone/>
            </a:pPr>
            <a:r>
              <a:rPr lang="en-US" sz="2100" b="1" dirty="0"/>
              <a:t>    &lt;div id="</a:t>
            </a:r>
            <a:r>
              <a:rPr lang="en-US" sz="2100" b="1" dirty="0" err="1"/>
              <a:t>one_b</a:t>
            </a:r>
            <a:r>
              <a:rPr lang="en-US" sz="2100" b="1" dirty="0"/>
              <a:t>" class="item"&gt;</a:t>
            </a:r>
          </a:p>
          <a:p>
            <a:pPr fontAlgn="base">
              <a:buNone/>
            </a:pPr>
            <a:r>
              <a:rPr lang="en-US" sz="2100" b="1" dirty="0"/>
              <a:t>    &lt;/div&gt; &lt;/body&gt;</a:t>
            </a:r>
          </a:p>
          <a:p>
            <a:pPr>
              <a:buNone/>
            </a:pPr>
            <a:endParaRPr lang="en-US" sz="2100" b="1" dirty="0"/>
          </a:p>
        </p:txBody>
      </p:sp>
    </p:spTree>
    <p:extLst>
      <p:ext uri="{BB962C8B-B14F-4D97-AF65-F5344CB8AC3E}">
        <p14:creationId xmlns:p14="http://schemas.microsoft.com/office/powerpoint/2010/main" val="1183599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2" descr="the DOM for this exampl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54338" y="792592"/>
            <a:ext cx="4545105" cy="599753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910244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Picture 2" descr="starting point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69100" y="542697"/>
            <a:ext cx="4643470" cy="615414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5061263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Picture 2" descr="event capturi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13676" y="577275"/>
            <a:ext cx="5286412" cy="625232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180140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Picture 2" descr="bubbling tim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52728" y="357166"/>
            <a:ext cx="5000660" cy="591436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4021078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4" name="Picture 2" descr="the capture phas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18235" y="723050"/>
            <a:ext cx="5000660" cy="591436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126528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8" name="Picture 2" descr="bubbles bubbles bubble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91267" y="854953"/>
            <a:ext cx="5357850" cy="571583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2698006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D7704A9-81AC-4CB9-ACB1-DF433465F0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TIMERS &amp; SYNTHETIC EVENTS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193C0FC-59F0-48A9-BF91-A55D346730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406810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A3855-D8C6-4874-BC3B-7EAFDDF7D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30840"/>
            <a:ext cx="11029616" cy="1013800"/>
          </a:xfrm>
        </p:spPr>
        <p:txBody>
          <a:bodyPr/>
          <a:lstStyle/>
          <a:p>
            <a:r>
              <a:rPr lang="en-IN" dirty="0"/>
              <a:t>TIMERS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577D57-68F3-4432-9DCB-2D65542DC4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/>
              <a:t>setTimeout</a:t>
            </a:r>
            <a:r>
              <a:rPr lang="en-IN" dirty="0"/>
              <a:t>,</a:t>
            </a:r>
          </a:p>
          <a:p>
            <a:r>
              <a:rPr lang="en-IN" dirty="0" err="1"/>
              <a:t>setInterval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7251092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A0868-ED11-4E67-81BC-1D8A60D6F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Settimeout</a:t>
            </a:r>
            <a:r>
              <a:rPr lang="en-IN" dirty="0"/>
              <a:t> 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44B40405-843B-4928-8791-3DC8E8A19B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1"/>
            <a:ext cx="65" cy="276999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036A4B67-45C4-4A6E-B37E-6BB85A1864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fontAlgn="base"/>
            <a:r>
              <a:rPr lang="en-US" altLang="en-US" dirty="0">
                <a:solidFill>
                  <a:srgbClr val="39434C"/>
                </a:solidFill>
                <a:latin typeface="Helvetica Neue"/>
              </a:rPr>
              <a:t>The </a:t>
            </a:r>
            <a:r>
              <a:rPr lang="en-US" altLang="en-US" dirty="0" err="1">
                <a:solidFill>
                  <a:srgbClr val="39434C"/>
                </a:solidFill>
                <a:latin typeface="Helvetica Neue"/>
              </a:rPr>
              <a:t>setTimeout</a:t>
            </a:r>
            <a:r>
              <a:rPr lang="en-US" altLang="en-US" dirty="0">
                <a:solidFill>
                  <a:srgbClr val="39434C"/>
                </a:solidFill>
                <a:latin typeface="Helvetica Neue"/>
              </a:rPr>
              <a:t> function allows you to delay executing some code</a:t>
            </a:r>
          </a:p>
          <a:p>
            <a:pPr fontAlgn="base"/>
            <a:r>
              <a:rPr lang="en-IN" altLang="en-US" dirty="0">
                <a:solidFill>
                  <a:srgbClr val="39434C"/>
                </a:solidFill>
                <a:latin typeface="Helvetica Neue"/>
              </a:rPr>
              <a:t>This function allows you to specify what code to execute and how many milliseconds to wait before the code you specified executes.</a:t>
            </a:r>
          </a:p>
          <a:p>
            <a:pPr lvl="0"/>
            <a:r>
              <a:rPr lang="en-IN" altLang="en-US" dirty="0">
                <a:solidFill>
                  <a:srgbClr val="39434C"/>
                </a:solidFill>
                <a:latin typeface="Helvetica Neue"/>
              </a:rPr>
              <a:t>Putting that into JavaScript, it will look something like this:</a:t>
            </a:r>
          </a:p>
          <a:p>
            <a:pPr lvl="0"/>
            <a:endParaRPr lang="en-IN" altLang="en-US" dirty="0">
              <a:solidFill>
                <a:srgbClr val="39434C"/>
              </a:solidFill>
              <a:latin typeface="Helvetica Neue"/>
            </a:endParaRPr>
          </a:p>
          <a:p>
            <a:pPr lvl="1"/>
            <a:r>
              <a:rPr lang="en-IN" altLang="en-US" dirty="0">
                <a:solidFill>
                  <a:srgbClr val="39434C"/>
                </a:solidFill>
                <a:latin typeface="Helvetica Neue"/>
              </a:rPr>
              <a:t>var </a:t>
            </a:r>
            <a:r>
              <a:rPr lang="en-IN" altLang="en-US" dirty="0" err="1">
                <a:solidFill>
                  <a:srgbClr val="39434C"/>
                </a:solidFill>
                <a:latin typeface="Helvetica Neue"/>
              </a:rPr>
              <a:t>timeID</a:t>
            </a:r>
            <a:r>
              <a:rPr lang="en-IN" altLang="en-US" dirty="0">
                <a:solidFill>
                  <a:srgbClr val="39434C"/>
                </a:solidFill>
                <a:latin typeface="Helvetica Neue"/>
              </a:rPr>
              <a:t> = </a:t>
            </a:r>
            <a:r>
              <a:rPr lang="en-IN" altLang="en-US" dirty="0" err="1">
                <a:solidFill>
                  <a:srgbClr val="39434C"/>
                </a:solidFill>
                <a:latin typeface="Helvetica Neue"/>
              </a:rPr>
              <a:t>window.setTimeout</a:t>
            </a:r>
            <a:r>
              <a:rPr lang="en-IN" altLang="en-US" dirty="0">
                <a:solidFill>
                  <a:srgbClr val="39434C"/>
                </a:solidFill>
                <a:latin typeface="Helvetica Neue"/>
              </a:rPr>
              <a:t>(</a:t>
            </a:r>
            <a:r>
              <a:rPr lang="en-IN" altLang="en-US" dirty="0" err="1">
                <a:solidFill>
                  <a:srgbClr val="39434C"/>
                </a:solidFill>
                <a:latin typeface="Helvetica Neue"/>
              </a:rPr>
              <a:t>someFunction</a:t>
            </a:r>
            <a:r>
              <a:rPr lang="en-IN" altLang="en-US" dirty="0">
                <a:solidFill>
                  <a:srgbClr val="39434C"/>
                </a:solidFill>
                <a:latin typeface="Helvetica Neue"/>
              </a:rPr>
              <a:t>, </a:t>
            </a:r>
            <a:r>
              <a:rPr lang="en-IN" altLang="en-US" dirty="0" err="1">
                <a:solidFill>
                  <a:srgbClr val="39434C"/>
                </a:solidFill>
                <a:latin typeface="Helvetica Neue"/>
              </a:rPr>
              <a:t>delayInMilliseconds</a:t>
            </a:r>
            <a:r>
              <a:rPr lang="en-IN" altLang="en-US" dirty="0">
                <a:solidFill>
                  <a:srgbClr val="39434C"/>
                </a:solidFill>
                <a:latin typeface="Helvetica Neue"/>
              </a:rPr>
              <a:t>); </a:t>
            </a:r>
          </a:p>
          <a:p>
            <a:r>
              <a:rPr lang="en-IN" dirty="0" err="1"/>
              <a:t>timeID</a:t>
            </a:r>
            <a:r>
              <a:rPr lang="en-IN" dirty="0"/>
              <a:t> variable that is initialized to the </a:t>
            </a:r>
            <a:r>
              <a:rPr lang="en-IN" dirty="0" err="1"/>
              <a:t>setTimeout</a:t>
            </a:r>
            <a:r>
              <a:rPr lang="en-IN" dirty="0"/>
              <a:t> function.</a:t>
            </a:r>
          </a:p>
          <a:p>
            <a:endParaRPr lang="en-US" altLang="en-US" sz="1600" dirty="0">
              <a:solidFill>
                <a:schemeClr val="tx1"/>
              </a:solidFill>
            </a:endParaRPr>
          </a:p>
          <a:p>
            <a:endParaRPr lang="en-IN" dirty="0"/>
          </a:p>
        </p:txBody>
      </p:sp>
      <p:sp>
        <p:nvSpPr>
          <p:cNvPr id="16" name="Content Placeholder 10">
            <a:extLst>
              <a:ext uri="{FF2B5EF4-FFF2-40B4-BE49-F238E27FC236}">
                <a16:creationId xmlns:a16="http://schemas.microsoft.com/office/drawing/2014/main" id="{7FF10EA3-3344-4053-8524-8A3E18C07BD1}"/>
              </a:ext>
            </a:extLst>
          </p:cNvPr>
          <p:cNvSpPr txBox="1">
            <a:spLocks/>
          </p:cNvSpPr>
          <p:nvPr/>
        </p:nvSpPr>
        <p:spPr>
          <a:xfrm>
            <a:off x="591402" y="3804578"/>
            <a:ext cx="11029615" cy="36783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IN" altLang="en-US" dirty="0">
                <a:solidFill>
                  <a:srgbClr val="39434C"/>
                </a:solidFill>
                <a:latin typeface="Helvetica Neue"/>
              </a:rPr>
              <a:t>This variable can be used to cancel the timer as shown below</a:t>
            </a:r>
          </a:p>
          <a:p>
            <a:pPr lvl="1" fontAlgn="base"/>
            <a:r>
              <a:rPr lang="en-IN" altLang="en-US" dirty="0" err="1">
                <a:solidFill>
                  <a:srgbClr val="39434C"/>
                </a:solidFill>
                <a:latin typeface="Helvetica Neue"/>
              </a:rPr>
              <a:t>window.clearTimeout</a:t>
            </a:r>
            <a:r>
              <a:rPr lang="en-IN" altLang="en-US" dirty="0">
                <a:solidFill>
                  <a:srgbClr val="39434C"/>
                </a:solidFill>
                <a:latin typeface="Helvetica Neue"/>
              </a:rPr>
              <a:t>(</a:t>
            </a:r>
            <a:r>
              <a:rPr lang="en-IN" altLang="en-US" dirty="0" err="1">
                <a:solidFill>
                  <a:srgbClr val="39434C"/>
                </a:solidFill>
                <a:latin typeface="Helvetica Neue"/>
              </a:rPr>
              <a:t>timeID</a:t>
            </a:r>
            <a:r>
              <a:rPr lang="en-IN" altLang="en-US" dirty="0">
                <a:solidFill>
                  <a:srgbClr val="39434C"/>
                </a:solidFill>
                <a:latin typeface="Helvetica Neue"/>
              </a:rPr>
              <a:t>);</a:t>
            </a:r>
          </a:p>
          <a:p>
            <a:pPr fontAlgn="base"/>
            <a:r>
              <a:rPr lang="en-IN" dirty="0">
                <a:solidFill>
                  <a:srgbClr val="39434C"/>
                </a:solidFill>
                <a:latin typeface="Helvetica Neue"/>
              </a:rPr>
              <a:t>Can you think of some applications for </a:t>
            </a:r>
            <a:r>
              <a:rPr lang="en-IN" dirty="0" err="1">
                <a:solidFill>
                  <a:srgbClr val="39434C"/>
                </a:solidFill>
                <a:latin typeface="Helvetica Neue"/>
              </a:rPr>
              <a:t>setTimeout</a:t>
            </a:r>
            <a:r>
              <a:rPr lang="en-IN" dirty="0">
                <a:solidFill>
                  <a:srgbClr val="39434C"/>
                </a:solidFill>
                <a:latin typeface="Helvetica Neue"/>
              </a:rPr>
              <a:t>??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26707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EVENTS </a:t>
            </a:r>
          </a:p>
        </p:txBody>
      </p:sp>
      <p:pic>
        <p:nvPicPr>
          <p:cNvPr id="58370" name="Picture 2" descr="examples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849592" y="2071678"/>
            <a:ext cx="8032622" cy="342902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2039121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847B5-FC67-432C-B797-1BE67C901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setinterval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9CDAB-D042-4E9B-91DE-2F9B5B0309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 </a:t>
            </a:r>
            <a:r>
              <a:rPr lang="en-IN" dirty="0" err="1"/>
              <a:t>setIntervalfunction</a:t>
            </a:r>
            <a:r>
              <a:rPr lang="en-IN" dirty="0"/>
              <a:t> is similar to </a:t>
            </a:r>
            <a:r>
              <a:rPr lang="en-IN" dirty="0" err="1"/>
              <a:t>setTimeout</a:t>
            </a:r>
            <a:r>
              <a:rPr lang="en-IN" dirty="0"/>
              <a:t> in that it also allows you to execute code after a specified amount of time. It keeps on executing the code in a loop forever at the specified interval</a:t>
            </a:r>
          </a:p>
          <a:p>
            <a:r>
              <a:rPr lang="en-IN" dirty="0"/>
              <a:t>Example </a:t>
            </a:r>
          </a:p>
          <a:p>
            <a:pPr lvl="1"/>
            <a:r>
              <a:rPr lang="en-IN" dirty="0"/>
              <a:t>var </a:t>
            </a:r>
            <a:r>
              <a:rPr lang="en-IN" dirty="0" err="1"/>
              <a:t>intervalID</a:t>
            </a:r>
            <a:r>
              <a:rPr lang="en-IN" dirty="0"/>
              <a:t> = </a:t>
            </a:r>
            <a:r>
              <a:rPr lang="en-IN" dirty="0" err="1"/>
              <a:t>window.setInterval</a:t>
            </a:r>
            <a:r>
              <a:rPr lang="en-IN" dirty="0"/>
              <a:t>(</a:t>
            </a:r>
            <a:r>
              <a:rPr lang="en-IN" dirty="0" err="1"/>
              <a:t>someFunction</a:t>
            </a:r>
            <a:r>
              <a:rPr lang="en-IN" dirty="0"/>
              <a:t>, </a:t>
            </a:r>
            <a:r>
              <a:rPr lang="en-IN" dirty="0" err="1"/>
              <a:t>delayInMilliseconds</a:t>
            </a:r>
            <a:r>
              <a:rPr lang="en-IN" dirty="0"/>
              <a:t>);</a:t>
            </a:r>
          </a:p>
          <a:p>
            <a:pPr lvl="1"/>
            <a:r>
              <a:rPr lang="en-IN" dirty="0"/>
              <a:t>The first argument specifies the inline code or function you would like to execute. The second argument specifies how long to wait before your code loops again. </a:t>
            </a:r>
          </a:p>
          <a:p>
            <a:r>
              <a:rPr lang="en-IN" dirty="0"/>
              <a:t>The </a:t>
            </a:r>
            <a:r>
              <a:rPr lang="en-IN" dirty="0" err="1"/>
              <a:t>setInterval</a:t>
            </a:r>
            <a:r>
              <a:rPr lang="en-IN" dirty="0"/>
              <a:t> function can be initialized to a variable that can be later used to do  cancel the looping. </a:t>
            </a:r>
          </a:p>
          <a:p>
            <a:pPr lvl="1"/>
            <a:r>
              <a:rPr lang="en-IN" altLang="en-US" dirty="0" err="1">
                <a:solidFill>
                  <a:srgbClr val="39434C"/>
                </a:solidFill>
                <a:latin typeface="Helvetica Neue"/>
              </a:rPr>
              <a:t>window.clearInterval</a:t>
            </a:r>
            <a:r>
              <a:rPr lang="en-IN" altLang="en-US" dirty="0">
                <a:solidFill>
                  <a:srgbClr val="39434C"/>
                </a:solidFill>
                <a:latin typeface="Helvetica Neue"/>
              </a:rPr>
              <a:t>(</a:t>
            </a:r>
            <a:r>
              <a:rPr lang="en-IN" altLang="en-US" dirty="0" err="1">
                <a:solidFill>
                  <a:srgbClr val="39434C"/>
                </a:solidFill>
                <a:latin typeface="Helvetica Neue"/>
              </a:rPr>
              <a:t>intervalID</a:t>
            </a:r>
            <a:r>
              <a:rPr lang="en-IN" altLang="en-US" dirty="0">
                <a:solidFill>
                  <a:srgbClr val="39434C"/>
                </a:solidFill>
                <a:latin typeface="Helvetica Neue"/>
              </a:rPr>
              <a:t>);</a:t>
            </a:r>
          </a:p>
          <a:p>
            <a:pPr lvl="1"/>
            <a:endParaRPr lang="en-IN" dirty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6787989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DADEF-CFCF-4016-A10C-3EA5FE753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SYNTHETIC EVENTS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6808FA-4D13-427E-9007-356A7FE645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Used to create and dispatch DOM events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6120321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9A4D2-BAD1-4508-8279-220210538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Creating custom events</a:t>
            </a:r>
            <a:br>
              <a:rPr lang="en-IN" dirty="0"/>
            </a:b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87B9C3-7FBC-423B-B008-1F8B7D461E77}"/>
              </a:ext>
            </a:extLst>
          </p:cNvPr>
          <p:cNvSpPr/>
          <p:nvPr/>
        </p:nvSpPr>
        <p:spPr>
          <a:xfrm>
            <a:off x="581192" y="2252869"/>
            <a:ext cx="812548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Events can be created with the Event constructor as follows: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ED8428">
                    <a:lumMod val="75000"/>
                  </a:srgbClr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var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ED8428">
                    <a:lumMod val="75000"/>
                  </a:srgbClr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 event = new Event('build');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rgbClr val="ED8428">
                  <a:lumMod val="75000"/>
                </a:srgbClr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ED8428">
                    <a:lumMod val="75000"/>
                  </a:srgbClr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// Listen for the event.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ED8428">
                    <a:lumMod val="75000"/>
                  </a:srgbClr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elem.addEventListener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ED8428">
                    <a:lumMod val="75000"/>
                  </a:srgbClr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('build', function (e) { ... }, false);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rgbClr val="ED8428">
                  <a:lumMod val="75000"/>
                </a:srgbClr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ED8428">
                    <a:lumMod val="75000"/>
                  </a:srgbClr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// Dispatch the event.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ED8428">
                    <a:lumMod val="75000"/>
                  </a:srgbClr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elem.dispatchEvent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ED8428">
                    <a:lumMod val="75000"/>
                  </a:srgbClr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(event);</a:t>
            </a:r>
          </a:p>
        </p:txBody>
      </p:sp>
    </p:spTree>
    <p:extLst>
      <p:ext uri="{BB962C8B-B14F-4D97-AF65-F5344CB8AC3E}">
        <p14:creationId xmlns:p14="http://schemas.microsoft.com/office/powerpoint/2010/main" val="291605722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E6F75-BEEE-4C7B-8E61-13407518F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Adding custom data – </a:t>
            </a:r>
            <a:r>
              <a:rPr lang="en-IN" dirty="0" err="1"/>
              <a:t>CustomEvent</a:t>
            </a:r>
            <a:r>
              <a:rPr lang="en-IN" dirty="0"/>
              <a:t>()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40FBEDE-366B-4A5E-BB41-8F37DB36BFE2}"/>
              </a:ext>
            </a:extLst>
          </p:cNvPr>
          <p:cNvSpPr/>
          <p:nvPr/>
        </p:nvSpPr>
        <p:spPr>
          <a:xfrm>
            <a:off x="927652" y="2305232"/>
            <a:ext cx="9316278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To add more data to the event object, the </a:t>
            </a:r>
            <a:r>
              <a:rPr kumimoji="0" lang="en-I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CustomEvent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 interface exists and the detail property can be used to pass custom data.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For example, the event could be created as follows: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ED8428">
                    <a:lumMod val="75000"/>
                  </a:srgbClr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var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ED8428">
                    <a:lumMod val="75000"/>
                  </a:srgbClr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 event = new </a:t>
            </a:r>
            <a:r>
              <a:rPr kumimoji="0" lang="en-I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ED8428">
                    <a:lumMod val="75000"/>
                  </a:srgbClr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CustomEvent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ED8428">
                    <a:lumMod val="75000"/>
                  </a:srgbClr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('build', { detail: </a:t>
            </a:r>
            <a:r>
              <a:rPr kumimoji="0" lang="en-I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ED8428">
                    <a:lumMod val="75000"/>
                  </a:srgbClr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elem.dataset.time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ED8428">
                    <a:lumMod val="75000"/>
                  </a:srgbClr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 });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This will then allow you to access the additional data in the event listener: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ED8428">
                    <a:lumMod val="75000"/>
                  </a:srgbClr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function </a:t>
            </a:r>
            <a:r>
              <a:rPr kumimoji="0" lang="en-I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ED8428">
                    <a:lumMod val="75000"/>
                  </a:srgbClr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eventHandler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ED8428">
                    <a:lumMod val="75000"/>
                  </a:srgbClr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(e) {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ED8428">
                    <a:lumMod val="75000"/>
                  </a:srgbClr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  console.log('The time is: ' + </a:t>
            </a:r>
            <a:r>
              <a:rPr kumimoji="0" lang="en-I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ED8428">
                    <a:lumMod val="75000"/>
                  </a:srgbClr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e.detail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ED8428">
                    <a:lumMod val="75000"/>
                  </a:srgbClr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);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ED8428">
                    <a:lumMod val="75000"/>
                  </a:srgbClr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2599853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9FE20-D743-41EA-BDDD-C095BC91A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JS Cookies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762A77-C924-4C83-9CB9-E230A8B873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Refer: </a:t>
            </a:r>
            <a:r>
              <a:rPr lang="en-US" u="sng" dirty="0">
                <a:hlinkClick r:id="rId2"/>
              </a:rPr>
              <a:t>https://www.tutorialspoint.com/javascript/javascript_cookies.htm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307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394" name="Picture 2" descr="where events fit into all of this"/>
          <p:cNvPicPr>
            <a:picLocks noGrp="1" noChangeAspect="1" noChangeArrowheads="1"/>
          </p:cNvPicPr>
          <p:nvPr>
            <p:ph idx="4294967295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89113" y="1264548"/>
            <a:ext cx="4391025" cy="3019425"/>
          </a:xfrm>
          <a:prstGeom prst="rect">
            <a:avLst/>
          </a:prstGeom>
          <a:noFill/>
        </p:spPr>
      </p:pic>
      <p:pic>
        <p:nvPicPr>
          <p:cNvPr id="59396" name="Picture 4" descr="reaction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45844" y="4434310"/>
            <a:ext cx="4943475" cy="165735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324320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 event is a signal. </a:t>
            </a:r>
          </a:p>
          <a:p>
            <a:r>
              <a:rPr lang="en-US" dirty="0"/>
              <a:t>It communicates that something has just happened. This could be a </a:t>
            </a:r>
          </a:p>
          <a:p>
            <a:pPr lvl="1"/>
            <a:r>
              <a:rPr lang="en-US" dirty="0"/>
              <a:t>mouse click</a:t>
            </a:r>
          </a:p>
          <a:p>
            <a:pPr lvl="1"/>
            <a:r>
              <a:rPr lang="en-US" dirty="0"/>
              <a:t>a key press on the keyboard</a:t>
            </a:r>
          </a:p>
          <a:p>
            <a:pPr lvl="1"/>
            <a:r>
              <a:rPr lang="en-US" dirty="0"/>
              <a:t>a window getting resized.</a:t>
            </a:r>
          </a:p>
          <a:p>
            <a:pPr lvl="1"/>
            <a:r>
              <a:rPr lang="en-US" dirty="0"/>
              <a:t>a document simply getting loaded</a:t>
            </a:r>
          </a:p>
          <a:p>
            <a:r>
              <a:rPr lang="en-US" dirty="0"/>
              <a:t>Events define the thing that happens. They fire the signal.</a:t>
            </a:r>
          </a:p>
          <a:p>
            <a:r>
              <a:rPr lang="en-US" dirty="0"/>
              <a:t> The second part of the model is defined by the reaction to the event</a:t>
            </a:r>
          </a:p>
        </p:txBody>
      </p:sp>
    </p:spTree>
    <p:extLst>
      <p:ext uri="{BB962C8B-B14F-4D97-AF65-F5344CB8AC3E}">
        <p14:creationId xmlns:p14="http://schemas.microsoft.com/office/powerpoint/2010/main" val="12594203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Javascript</a:t>
            </a:r>
            <a:r>
              <a:rPr lang="en-US" dirty="0"/>
              <a:t> Events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work with events, there are two things you need to do:</a:t>
            </a:r>
          </a:p>
          <a:p>
            <a:pPr lvl="1"/>
            <a:r>
              <a:rPr lang="en-US" dirty="0"/>
              <a:t>Listen for events</a:t>
            </a:r>
          </a:p>
          <a:p>
            <a:pPr lvl="2"/>
            <a:r>
              <a:rPr lang="en-US" dirty="0"/>
              <a:t>inline model</a:t>
            </a:r>
          </a:p>
          <a:p>
            <a:pPr lvl="2"/>
            <a:r>
              <a:rPr lang="en-US" dirty="0"/>
              <a:t>traditional model</a:t>
            </a:r>
          </a:p>
          <a:p>
            <a:pPr lvl="2"/>
            <a:r>
              <a:rPr lang="en-US" dirty="0"/>
              <a:t>W3C model</a:t>
            </a:r>
          </a:p>
          <a:p>
            <a:pPr lvl="1"/>
            <a:r>
              <a:rPr lang="en-US" dirty="0"/>
              <a:t>React to events</a:t>
            </a:r>
          </a:p>
        </p:txBody>
      </p:sp>
    </p:spTree>
    <p:extLst>
      <p:ext uri="{BB962C8B-B14F-4D97-AF65-F5344CB8AC3E}">
        <p14:creationId xmlns:p14="http://schemas.microsoft.com/office/powerpoint/2010/main" val="19722146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Inline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1142985"/>
            <a:ext cx="9144000" cy="498317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&lt;body&gt;</a:t>
            </a:r>
          </a:p>
          <a:p>
            <a:pPr>
              <a:buNone/>
            </a:pPr>
            <a:r>
              <a:rPr lang="en-US" dirty="0"/>
              <a:t>&lt;input type="button" id="</a:t>
            </a:r>
            <a:r>
              <a:rPr lang="en-US" dirty="0" err="1"/>
              <a:t>askme</a:t>
            </a:r>
            <a:r>
              <a:rPr lang="en-US" dirty="0"/>
              <a:t>"  value="Ask me" </a:t>
            </a:r>
            <a:r>
              <a:rPr lang="en-US" dirty="0" err="1"/>
              <a:t>onclick</a:t>
            </a:r>
            <a:r>
              <a:rPr lang="en-US" dirty="0"/>
              <a:t>="ask()"/&gt;</a:t>
            </a:r>
          </a:p>
          <a:p>
            <a:pPr>
              <a:buNone/>
            </a:pPr>
            <a:r>
              <a:rPr lang="en-US" dirty="0"/>
              <a:t>&lt;script&gt;</a:t>
            </a:r>
          </a:p>
          <a:p>
            <a:pPr>
              <a:buNone/>
            </a:pPr>
            <a:r>
              <a:rPr lang="en-US" dirty="0"/>
              <a:t>	function ask(){</a:t>
            </a:r>
          </a:p>
          <a:p>
            <a:pPr>
              <a:buNone/>
            </a:pPr>
            <a:r>
              <a:rPr lang="en-US" dirty="0"/>
              <a:t>		</a:t>
            </a:r>
            <a:r>
              <a:rPr lang="en-US" dirty="0" err="1"/>
              <a:t>var</a:t>
            </a:r>
            <a:r>
              <a:rPr lang="en-US" dirty="0"/>
              <a:t> a =</a:t>
            </a:r>
            <a:r>
              <a:rPr lang="en-US" dirty="0" err="1"/>
              <a:t>window.prompt</a:t>
            </a:r>
            <a:r>
              <a:rPr lang="en-US" dirty="0"/>
              <a:t>("Please ask a question")</a:t>
            </a:r>
          </a:p>
          <a:p>
            <a:pPr>
              <a:buNone/>
            </a:pPr>
            <a:r>
              <a:rPr lang="en-US" dirty="0"/>
              <a:t>		alert("I am sorry I don't know the answer")</a:t>
            </a:r>
          </a:p>
          <a:p>
            <a:pPr>
              <a:buNone/>
            </a:pPr>
            <a:r>
              <a:rPr lang="en-US" dirty="0"/>
              <a:t>			}</a:t>
            </a:r>
          </a:p>
          <a:p>
            <a:pPr>
              <a:buNone/>
            </a:pPr>
            <a:r>
              <a:rPr lang="en-US" dirty="0"/>
              <a:t>&lt;/script&gt;</a:t>
            </a:r>
          </a:p>
          <a:p>
            <a:pPr>
              <a:buNone/>
            </a:pPr>
            <a:r>
              <a:rPr lang="en-US" dirty="0"/>
              <a:t>&lt;/body&gt;</a:t>
            </a:r>
          </a:p>
        </p:txBody>
      </p:sp>
    </p:spTree>
    <p:extLst>
      <p:ext uri="{BB962C8B-B14F-4D97-AF65-F5344CB8AC3E}">
        <p14:creationId xmlns:p14="http://schemas.microsoft.com/office/powerpoint/2010/main" val="36258770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Traditional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38282" y="1142984"/>
            <a:ext cx="8929718" cy="571501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&lt;body&gt;</a:t>
            </a:r>
          </a:p>
          <a:p>
            <a:pPr>
              <a:buNone/>
            </a:pPr>
            <a:r>
              <a:rPr lang="en-US" dirty="0"/>
              <a:t>&lt;input type="button" id="</a:t>
            </a:r>
            <a:r>
              <a:rPr lang="en-US" dirty="0" err="1"/>
              <a:t>askme</a:t>
            </a:r>
            <a:r>
              <a:rPr lang="en-US" dirty="0"/>
              <a:t>"  value="Ask me"/&gt;</a:t>
            </a:r>
          </a:p>
          <a:p>
            <a:pPr>
              <a:buNone/>
            </a:pPr>
            <a:r>
              <a:rPr lang="en-US" dirty="0"/>
              <a:t>&lt;script&gt;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/>
              <a:t>var</a:t>
            </a:r>
            <a:r>
              <a:rPr lang="en-US" dirty="0"/>
              <a:t> a=</a:t>
            </a:r>
            <a:r>
              <a:rPr lang="en-US" dirty="0" err="1"/>
              <a:t>document.getElementById</a:t>
            </a:r>
            <a:r>
              <a:rPr lang="en-US" dirty="0"/>
              <a:t>("</a:t>
            </a:r>
            <a:r>
              <a:rPr lang="en-US" dirty="0" err="1"/>
              <a:t>askme</a:t>
            </a:r>
            <a:r>
              <a:rPr lang="en-US" dirty="0"/>
              <a:t>");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/>
              <a:t>a.onclick</a:t>
            </a:r>
            <a:r>
              <a:rPr lang="en-US" dirty="0"/>
              <a:t>=ask;</a:t>
            </a:r>
          </a:p>
          <a:p>
            <a:pPr>
              <a:buNone/>
            </a:pPr>
            <a:r>
              <a:rPr lang="en-US" dirty="0"/>
              <a:t>	function ask(){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/>
              <a:t>var</a:t>
            </a:r>
            <a:r>
              <a:rPr lang="en-US" dirty="0"/>
              <a:t> a =</a:t>
            </a:r>
            <a:r>
              <a:rPr lang="en-US" dirty="0" err="1"/>
              <a:t>window.prompt</a:t>
            </a:r>
            <a:r>
              <a:rPr lang="en-US" dirty="0"/>
              <a:t>("Please ask a question")</a:t>
            </a:r>
          </a:p>
          <a:p>
            <a:pPr>
              <a:buNone/>
            </a:pPr>
            <a:r>
              <a:rPr lang="en-US" dirty="0"/>
              <a:t>	alert("I am sorry I don't know the answer")</a:t>
            </a:r>
          </a:p>
          <a:p>
            <a:pPr>
              <a:buNone/>
            </a:pPr>
            <a:r>
              <a:rPr lang="en-US" dirty="0"/>
              <a:t>&lt;/script&gt;</a:t>
            </a:r>
          </a:p>
          <a:p>
            <a:pPr>
              <a:buNone/>
            </a:pPr>
            <a:r>
              <a:rPr lang="en-US" dirty="0"/>
              <a:t>&lt;/body&gt;</a:t>
            </a:r>
          </a:p>
        </p:txBody>
      </p:sp>
    </p:spTree>
    <p:extLst>
      <p:ext uri="{BB962C8B-B14F-4D97-AF65-F5344CB8AC3E}">
        <p14:creationId xmlns:p14="http://schemas.microsoft.com/office/powerpoint/2010/main" val="21212549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65359"/>
      </a:accent1>
      <a:accent2>
        <a:srgbClr val="ED8428"/>
      </a:accent2>
      <a:accent3>
        <a:srgbClr val="E6C46D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392</TotalTime>
  <Words>1135</Words>
  <Application>Microsoft Office PowerPoint</Application>
  <PresentationFormat>Widescreen</PresentationFormat>
  <Paragraphs>226</Paragraphs>
  <Slides>44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7" baseType="lpstr">
      <vt:lpstr>Aharoni</vt:lpstr>
      <vt:lpstr>Arial</vt:lpstr>
      <vt:lpstr>Calibri</vt:lpstr>
      <vt:lpstr>Calibri Light</vt:lpstr>
      <vt:lpstr>Consolas</vt:lpstr>
      <vt:lpstr>Gill Sans MT</vt:lpstr>
      <vt:lpstr>Helvetica</vt:lpstr>
      <vt:lpstr>Helvetica Neue</vt:lpstr>
      <vt:lpstr>Lucida Console</vt:lpstr>
      <vt:lpstr>Wingdings 2</vt:lpstr>
      <vt:lpstr>Office Theme</vt:lpstr>
      <vt:lpstr>Dividend</vt:lpstr>
      <vt:lpstr>Document</vt:lpstr>
      <vt:lpstr>UNIT 3 </vt:lpstr>
      <vt:lpstr>PowerPoint Presentation</vt:lpstr>
      <vt:lpstr>What are Events? </vt:lpstr>
      <vt:lpstr>EXAMPLES OF EVENTS </vt:lpstr>
      <vt:lpstr>PowerPoint Presentation</vt:lpstr>
      <vt:lpstr>Events</vt:lpstr>
      <vt:lpstr>Javascript Events</vt:lpstr>
      <vt:lpstr>Inline Model</vt:lpstr>
      <vt:lpstr>Traditional Model</vt:lpstr>
      <vt:lpstr>W3C Model</vt:lpstr>
      <vt:lpstr>Common Events</vt:lpstr>
      <vt:lpstr>PowerPoint Presentation</vt:lpstr>
      <vt:lpstr>Event</vt:lpstr>
      <vt:lpstr>onmouseover , onmouseout,Onmousemove</vt:lpstr>
      <vt:lpstr>event Object &amp; this</vt:lpstr>
      <vt:lpstr>event Object Properties</vt:lpstr>
      <vt:lpstr>Keyboard , form &amp; load events</vt:lpstr>
      <vt:lpstr>PowerPoint Presentation</vt:lpstr>
      <vt:lpstr>PowerPoint Presentation</vt:lpstr>
      <vt:lpstr>onload Event</vt:lpstr>
      <vt:lpstr>PowerPoint Presentation</vt:lpstr>
      <vt:lpstr>LOAD EVENT (Images)</vt:lpstr>
      <vt:lpstr>Meet the Keyboard Events</vt:lpstr>
      <vt:lpstr>EXAMPLE</vt:lpstr>
      <vt:lpstr>The Keyboard Event Properties </vt:lpstr>
      <vt:lpstr>EVENT BUBBLING</vt:lpstr>
      <vt:lpstr>Event Bubbling</vt:lpstr>
      <vt:lpstr>Event Bubbling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TIMERS &amp; SYNTHETIC EVENTS</vt:lpstr>
      <vt:lpstr>TIMERS</vt:lpstr>
      <vt:lpstr>Settimeout </vt:lpstr>
      <vt:lpstr>setinterval</vt:lpstr>
      <vt:lpstr>SYNTHETIC EVENTS</vt:lpstr>
      <vt:lpstr>Creating custom events </vt:lpstr>
      <vt:lpstr>Adding custom data – CustomEvent()</vt:lpstr>
      <vt:lpstr>JS Cookies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3 </dc:title>
  <dc:creator>Vidhu Rojit</dc:creator>
  <cp:lastModifiedBy>Vidhu Rojit</cp:lastModifiedBy>
  <cp:revision>4</cp:revision>
  <dcterms:created xsi:type="dcterms:W3CDTF">2019-10-16T15:54:54Z</dcterms:created>
  <dcterms:modified xsi:type="dcterms:W3CDTF">2019-10-16T22:27:49Z</dcterms:modified>
</cp:coreProperties>
</file>