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76" r:id="rId3"/>
    <p:sldId id="364" r:id="rId4"/>
    <p:sldId id="365" r:id="rId5"/>
    <p:sldId id="366" r:id="rId6"/>
    <p:sldId id="367" r:id="rId7"/>
    <p:sldId id="368" r:id="rId8"/>
    <p:sldId id="369" r:id="rId9"/>
    <p:sldId id="370" r:id="rId10"/>
    <p:sldId id="371" r:id="rId11"/>
    <p:sldId id="372" r:id="rId12"/>
    <p:sldId id="373" r:id="rId13"/>
    <p:sldId id="374" r:id="rId14"/>
    <p:sldId id="377" r:id="rId15"/>
    <p:sldId id="407" r:id="rId16"/>
    <p:sldId id="408" r:id="rId17"/>
    <p:sldId id="409" r:id="rId18"/>
    <p:sldId id="410" r:id="rId19"/>
    <p:sldId id="378" r:id="rId20"/>
    <p:sldId id="379" r:id="rId21"/>
    <p:sldId id="380" r:id="rId22"/>
    <p:sldId id="256" r:id="rId23"/>
    <p:sldId id="317" r:id="rId24"/>
    <p:sldId id="264" r:id="rId25"/>
    <p:sldId id="265" r:id="rId26"/>
    <p:sldId id="279" r:id="rId27"/>
    <p:sldId id="266" r:id="rId28"/>
    <p:sldId id="277" r:id="rId29"/>
    <p:sldId id="267" r:id="rId30"/>
    <p:sldId id="31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dirty="0"/>
              <a:t>Aug-Sept 2016</a:t>
            </a: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t>UE15CS204  Web  TECHNOLOGY</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44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621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967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4" y="273629"/>
            <a:ext cx="10970880" cy="1143480"/>
          </a:xfrm>
        </p:spPr>
        <p:txBody>
          <a:bodyPr/>
          <a:lstStyle/>
          <a:p>
            <a:r>
              <a:rPr lang="en-US"/>
              <a:t>Click to edit Master title style</a:t>
            </a:r>
          </a:p>
        </p:txBody>
      </p:sp>
      <p:sp>
        <p:nvSpPr>
          <p:cNvPr id="3" name="Rectangle 4"/>
          <p:cNvSpPr>
            <a:spLocks noGrp="1" noChangeArrowheads="1"/>
          </p:cNvSpPr>
          <p:nvPr>
            <p:ph type="dt" idx="10"/>
          </p:nvPr>
        </p:nvSpPr>
        <p:spPr>
          <a:ln/>
        </p:spPr>
        <p:txBody>
          <a:bodyPr/>
          <a:lstStyle>
            <a:lvl1pPr>
              <a:defRPr/>
            </a:lvl1pPr>
          </a:lstStyle>
          <a:p>
            <a:pPr>
              <a:defRPr/>
            </a:pPr>
            <a:endParaRPr lang="en-GB"/>
          </a:p>
        </p:txBody>
      </p:sp>
      <p:sp>
        <p:nvSpPr>
          <p:cNvPr id="4" name="Rectangle 5"/>
          <p:cNvSpPr>
            <a:spLocks noGrp="1" noChangeArrowheads="1"/>
          </p:cNvSpPr>
          <p:nvPr>
            <p:ph type="ftr" idx="11"/>
          </p:nvPr>
        </p:nvSpPr>
        <p:spPr>
          <a:ln/>
        </p:spPr>
        <p:txBody>
          <a:bodyPr/>
          <a:lstStyle>
            <a:lvl1pPr>
              <a:defRPr/>
            </a:lvl1pPr>
          </a:lstStyle>
          <a:p>
            <a:pPr>
              <a:defRPr/>
            </a:pPr>
            <a:endParaRPr lang="en-GB"/>
          </a:p>
        </p:txBody>
      </p:sp>
      <p:sp>
        <p:nvSpPr>
          <p:cNvPr id="5" name="Rectangle 6"/>
          <p:cNvSpPr>
            <a:spLocks noGrp="1" noChangeArrowheads="1"/>
          </p:cNvSpPr>
          <p:nvPr>
            <p:ph type="sldNum" idx="12"/>
          </p:nvPr>
        </p:nvSpPr>
        <p:spPr>
          <a:ln/>
        </p:spPr>
        <p:txBody>
          <a:bodyPr/>
          <a:lstStyle>
            <a:lvl1pPr>
              <a:defRPr/>
            </a:lvl1pPr>
          </a:lstStyle>
          <a:p>
            <a:pPr>
              <a:defRPr/>
            </a:pPr>
            <a:fld id="{A7F46C44-C10A-497A-993C-6983F2A9C9C0}" type="slidenum">
              <a:rPr lang="en-GB"/>
              <a:pPr>
                <a:defRPr/>
              </a:pPr>
              <a:t>‹#›</a:t>
            </a:fld>
            <a:endParaRPr lang="en-GB"/>
          </a:p>
        </p:txBody>
      </p:sp>
    </p:spTree>
    <p:extLst>
      <p:ext uri="{BB962C8B-B14F-4D97-AF65-F5344CB8AC3E}">
        <p14:creationId xmlns:p14="http://schemas.microsoft.com/office/powerpoint/2010/main" val="16794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Aug-Sept 2016</a:t>
            </a:r>
          </a:p>
        </p:txBody>
      </p:sp>
      <p:sp>
        <p:nvSpPr>
          <p:cNvPr id="5" name="Footer Placeholder 4"/>
          <p:cNvSpPr>
            <a:spLocks noGrp="1"/>
          </p:cNvSpPr>
          <p:nvPr>
            <p:ph type="ftr" sz="quarter" idx="11"/>
          </p:nvPr>
        </p:nvSpPr>
        <p:spPr/>
        <p:txBody>
          <a:bodyPr/>
          <a:lstStyle/>
          <a:p>
            <a:r>
              <a:rPr lang="en-US" dirty="0"/>
              <a:t>UE15CS204 WEB TECHNOLOGY </a:t>
            </a:r>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644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400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932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846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834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171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525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761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August 2016</a:t>
            </a: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t>UE!%CS204 WEB TECHNOLOGY                                                                         PES UNIVERSITY</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5947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66448-AF03-463B-8879-0445D12B86D7}"/>
              </a:ext>
            </a:extLst>
          </p:cNvPr>
          <p:cNvSpPr>
            <a:spLocks noGrp="1"/>
          </p:cNvSpPr>
          <p:nvPr>
            <p:ph type="ctrTitle"/>
          </p:nvPr>
        </p:nvSpPr>
        <p:spPr/>
        <p:txBody>
          <a:bodyPr/>
          <a:lstStyle/>
          <a:p>
            <a:r>
              <a:rPr lang="en-IN" dirty="0"/>
              <a:t>UNIT 4</a:t>
            </a:r>
          </a:p>
        </p:txBody>
      </p:sp>
      <p:sp>
        <p:nvSpPr>
          <p:cNvPr id="2" name="Subtitle 1">
            <a:extLst>
              <a:ext uri="{FF2B5EF4-FFF2-40B4-BE49-F238E27FC236}">
                <a16:creationId xmlns:a16="http://schemas.microsoft.com/office/drawing/2014/main" id="{7412C562-3202-4075-8884-A1B2B1D763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365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Local Storage  - Tracking changes</a:t>
            </a:r>
          </a:p>
        </p:txBody>
      </p:sp>
      <p:sp>
        <p:nvSpPr>
          <p:cNvPr id="5" name="Content Placeholder 4"/>
          <p:cNvSpPr>
            <a:spLocks noGrp="1"/>
          </p:cNvSpPr>
          <p:nvPr>
            <p:ph idx="1"/>
          </p:nvPr>
        </p:nvSpPr>
        <p:spPr>
          <a:xfrm>
            <a:off x="436874" y="2117036"/>
            <a:ext cx="10535925" cy="4525963"/>
          </a:xfrm>
        </p:spPr>
        <p:txBody>
          <a:bodyPr/>
          <a:lstStyle/>
          <a:p>
            <a:r>
              <a:rPr lang="en-US" dirty="0"/>
              <a:t>We can register for the “storage” event.</a:t>
            </a:r>
          </a:p>
          <a:p>
            <a:r>
              <a:rPr lang="en-US" dirty="0"/>
              <a:t>Thus:</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win.addEventListener</a:t>
            </a:r>
            <a:r>
              <a:rPr lang="en-US" b="1" dirty="0">
                <a:latin typeface="Courier New" pitchFamily="49" charset="0"/>
                <a:cs typeface="Courier New" pitchFamily="49" charset="0"/>
              </a:rPr>
              <a:t>(“storage”, </a:t>
            </a:r>
            <a:r>
              <a:rPr lang="en-US" b="1" dirty="0" err="1">
                <a:latin typeface="Courier New" pitchFamily="49" charset="0"/>
                <a:cs typeface="Courier New" pitchFamily="49" charset="0"/>
              </a:rPr>
              <a:t>func</a:t>
            </a:r>
            <a:r>
              <a:rPr lang="en-US" b="1" dirty="0">
                <a:latin typeface="Courier New" pitchFamily="49" charset="0"/>
                <a:cs typeface="Courier New" pitchFamily="49" charset="0"/>
              </a:rPr>
              <a:t>, false); //win is window</a:t>
            </a:r>
          </a:p>
          <a:p>
            <a:endParaRPr lang="en-US" dirty="0"/>
          </a:p>
          <a:p>
            <a:pPr marL="0" indent="0">
              <a:buNone/>
            </a:pPr>
            <a:r>
              <a:rPr lang="en-US" dirty="0"/>
              <a:t>							Or </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window.onstorage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myfunc</a:t>
            </a:r>
            <a:r>
              <a:rPr lang="en-US" b="1"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263387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 - tracking changes</a:t>
            </a:r>
          </a:p>
        </p:txBody>
      </p:sp>
      <p:sp>
        <p:nvSpPr>
          <p:cNvPr id="5" name="Content Placeholder 4"/>
          <p:cNvSpPr>
            <a:spLocks noGrp="1"/>
          </p:cNvSpPr>
          <p:nvPr>
            <p:ph idx="1"/>
          </p:nvPr>
        </p:nvSpPr>
        <p:spPr/>
        <p:txBody>
          <a:bodyPr/>
          <a:lstStyle/>
          <a:p>
            <a:r>
              <a:rPr lang="en-US" dirty="0"/>
              <a:t>The storage event cannot be reversed. It can only be recorded and some action can be taken accordingly.</a:t>
            </a:r>
          </a:p>
          <a:p>
            <a:endParaRPr lang="en-US" dirty="0"/>
          </a:p>
          <a:p>
            <a:r>
              <a:rPr lang="en-US" dirty="0"/>
              <a:t>On browsers the event handler  functions can accept a parameter called “event” which is the event object.</a:t>
            </a:r>
          </a:p>
          <a:p>
            <a:endParaRPr lang="en-US" dirty="0"/>
          </a:p>
        </p:txBody>
      </p:sp>
    </p:spTree>
    <p:extLst>
      <p:ext uri="{BB962C8B-B14F-4D97-AF65-F5344CB8AC3E}">
        <p14:creationId xmlns:p14="http://schemas.microsoft.com/office/powerpoint/2010/main" val="368527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Local </a:t>
            </a:r>
            <a:r>
              <a:rPr lang="en-US" dirty="0" err="1"/>
              <a:t>StoragE</a:t>
            </a:r>
            <a:r>
              <a:rPr lang="en-US" dirty="0"/>
              <a:t> - tracking changes</a:t>
            </a:r>
          </a:p>
        </p:txBody>
      </p:sp>
      <p:sp>
        <p:nvSpPr>
          <p:cNvPr id="5" name="Content Placeholder 4"/>
          <p:cNvSpPr>
            <a:spLocks noGrp="1"/>
          </p:cNvSpPr>
          <p:nvPr>
            <p:ph idx="1"/>
          </p:nvPr>
        </p:nvSpPr>
        <p:spPr/>
        <p:txBody>
          <a:bodyPr>
            <a:normAutofit/>
          </a:bodyPr>
          <a:lstStyle/>
          <a:p>
            <a:r>
              <a:rPr lang="en-US" sz="2400" dirty="0"/>
              <a:t>The “event” object has the following properties.</a:t>
            </a:r>
          </a:p>
          <a:p>
            <a:pPr lvl="1"/>
            <a:r>
              <a:rPr lang="en-US" sz="2000" b="1" dirty="0">
                <a:latin typeface="Courier New" pitchFamily="49" charset="0"/>
                <a:cs typeface="Courier New" pitchFamily="49" charset="0"/>
              </a:rPr>
              <a:t>key</a:t>
            </a:r>
            <a:r>
              <a:rPr lang="en-US" sz="2000" dirty="0"/>
              <a:t>: the named key added/removed or modified.</a:t>
            </a:r>
          </a:p>
          <a:p>
            <a:pPr lvl="1"/>
            <a:r>
              <a:rPr lang="en-US" sz="2000" b="1" dirty="0" err="1">
                <a:latin typeface="Courier New" pitchFamily="49" charset="0"/>
                <a:cs typeface="Courier New" pitchFamily="49" charset="0"/>
              </a:rPr>
              <a:t>oldValue</a:t>
            </a:r>
            <a:r>
              <a:rPr lang="en-US" sz="2000" dirty="0"/>
              <a:t>: the old value of the key (null if new key is added)</a:t>
            </a:r>
          </a:p>
          <a:p>
            <a:pPr lvl="1"/>
            <a:r>
              <a:rPr lang="en-US" sz="2000" b="1" dirty="0" err="1">
                <a:latin typeface="Courier New" pitchFamily="49" charset="0"/>
                <a:cs typeface="Courier New" pitchFamily="49" charset="0"/>
              </a:rPr>
              <a:t>newValue</a:t>
            </a:r>
            <a:r>
              <a:rPr lang="en-US" sz="2000" dirty="0"/>
              <a:t>: the new value (null if key is removed)</a:t>
            </a:r>
          </a:p>
          <a:p>
            <a:pPr lvl="1"/>
            <a:r>
              <a:rPr lang="en-US" sz="2000" b="1" dirty="0" err="1">
                <a:latin typeface="Courier New" pitchFamily="49" charset="0"/>
                <a:cs typeface="Courier New" pitchFamily="49" charset="0"/>
              </a:rPr>
              <a:t>url</a:t>
            </a:r>
            <a:r>
              <a:rPr lang="en-US" sz="2000" dirty="0"/>
              <a:t>: the page that triggered this change.</a:t>
            </a:r>
          </a:p>
          <a:p>
            <a:endParaRPr lang="en-US" sz="2400" dirty="0"/>
          </a:p>
        </p:txBody>
      </p:sp>
    </p:spTree>
    <p:extLst>
      <p:ext uri="{BB962C8B-B14F-4D97-AF65-F5344CB8AC3E}">
        <p14:creationId xmlns:p14="http://schemas.microsoft.com/office/powerpoint/2010/main" val="316697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 - limitations</a:t>
            </a:r>
          </a:p>
        </p:txBody>
      </p:sp>
      <p:sp>
        <p:nvSpPr>
          <p:cNvPr id="5" name="Content Placeholder 4"/>
          <p:cNvSpPr>
            <a:spLocks noGrp="1"/>
          </p:cNvSpPr>
          <p:nvPr>
            <p:ph idx="1"/>
          </p:nvPr>
        </p:nvSpPr>
        <p:spPr>
          <a:xfrm>
            <a:off x="581192" y="2080591"/>
            <a:ext cx="10749417" cy="4472610"/>
          </a:xfrm>
        </p:spPr>
        <p:txBody>
          <a:bodyPr>
            <a:normAutofit/>
          </a:bodyPr>
          <a:lstStyle/>
          <a:p>
            <a:r>
              <a:rPr lang="en-US" dirty="0"/>
              <a:t>Standard limit is 5 MB (still, way better than what cookies can offer)</a:t>
            </a:r>
          </a:p>
          <a:p>
            <a:endParaRPr lang="en-US" dirty="0"/>
          </a:p>
          <a:p>
            <a:r>
              <a:rPr lang="en-US" dirty="0"/>
              <a:t>All values are stored as strings only. (if you want db type operations, you need to go to the competitors.</a:t>
            </a:r>
          </a:p>
          <a:p>
            <a:endParaRPr lang="en-US" dirty="0"/>
          </a:p>
          <a:p>
            <a:r>
              <a:rPr lang="en-US" dirty="0"/>
              <a:t>If storage quota is exceeded, QUOTA_EXCEEDED_ERR exception is thrown.</a:t>
            </a:r>
          </a:p>
          <a:p>
            <a:endParaRPr lang="en-US" dirty="0"/>
          </a:p>
          <a:p>
            <a:r>
              <a:rPr lang="en-US" dirty="0"/>
              <a:t>Cannot request for more space </a:t>
            </a:r>
          </a:p>
          <a:p>
            <a:endParaRPr lang="en-US" dirty="0"/>
          </a:p>
        </p:txBody>
      </p:sp>
    </p:spTree>
    <p:extLst>
      <p:ext uri="{BB962C8B-B14F-4D97-AF65-F5344CB8AC3E}">
        <p14:creationId xmlns:p14="http://schemas.microsoft.com/office/powerpoint/2010/main" val="172399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6A2ED6-5185-4483-BE3C-225DFF406199}"/>
              </a:ext>
            </a:extLst>
          </p:cNvPr>
          <p:cNvSpPr>
            <a:spLocks noGrp="1"/>
          </p:cNvSpPr>
          <p:nvPr>
            <p:ph type="ctrTitle"/>
          </p:nvPr>
        </p:nvSpPr>
        <p:spPr/>
        <p:txBody>
          <a:bodyPr/>
          <a:lstStyle/>
          <a:p>
            <a:r>
              <a:rPr lang="en-IN" dirty="0"/>
              <a:t>WEB WORKERS</a:t>
            </a:r>
          </a:p>
        </p:txBody>
      </p:sp>
      <p:sp>
        <p:nvSpPr>
          <p:cNvPr id="5" name="Subtitle 4">
            <a:extLst>
              <a:ext uri="{FF2B5EF4-FFF2-40B4-BE49-F238E27FC236}">
                <a16:creationId xmlns:a16="http://schemas.microsoft.com/office/drawing/2014/main" id="{23D4CF4C-987B-4DC3-9E7C-C5CF25B896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138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0FBD-CB69-4918-8421-5CAB2CD1D466}"/>
              </a:ext>
            </a:extLst>
          </p:cNvPr>
          <p:cNvSpPr>
            <a:spLocks noGrp="1"/>
          </p:cNvSpPr>
          <p:nvPr>
            <p:ph type="title"/>
          </p:nvPr>
        </p:nvSpPr>
        <p:spPr/>
        <p:txBody>
          <a:bodyPr/>
          <a:lstStyle/>
          <a:p>
            <a:r>
              <a:rPr lang="en-IN" dirty="0"/>
              <a:t>Web WORKERS</a:t>
            </a:r>
          </a:p>
        </p:txBody>
      </p:sp>
      <p:sp>
        <p:nvSpPr>
          <p:cNvPr id="3" name="Content Placeholder 2">
            <a:extLst>
              <a:ext uri="{FF2B5EF4-FFF2-40B4-BE49-F238E27FC236}">
                <a16:creationId xmlns:a16="http://schemas.microsoft.com/office/drawing/2014/main" id="{BC85C2FD-1EB4-40A4-A83C-AB411E40C2F0}"/>
              </a:ext>
            </a:extLst>
          </p:cNvPr>
          <p:cNvSpPr>
            <a:spLocks noGrp="1"/>
          </p:cNvSpPr>
          <p:nvPr>
            <p:ph idx="1"/>
          </p:nvPr>
        </p:nvSpPr>
        <p:spPr/>
        <p:txBody>
          <a:bodyPr/>
          <a:lstStyle/>
          <a:p>
            <a:r>
              <a:rPr lang="en-IN" dirty="0"/>
              <a:t>Web Workers allow for long-running scripts that are not interrupted by scripts that respond to clicks or other user interactions, and allows long tasks to be executed without yielding to keep the page responsive.</a:t>
            </a:r>
          </a:p>
          <a:p>
            <a:r>
              <a:rPr lang="en-IN" dirty="0"/>
              <a:t>Web Workers are background scripts and they are relatively heavy-weight, and are not intended to be used in large numbers. For example, it would be inappropriate to launch one worker for each pixel of a four megapixel image.</a:t>
            </a:r>
          </a:p>
          <a:p>
            <a:r>
              <a:rPr lang="en-IN" dirty="0"/>
              <a:t>When a script is executing inside a Web Worker it cannot access the web page's window object (</a:t>
            </a:r>
            <a:r>
              <a:rPr lang="en-IN" dirty="0" err="1"/>
              <a:t>window.document</a:t>
            </a:r>
            <a:r>
              <a:rPr lang="en-IN" dirty="0"/>
              <a:t>), which means that Web Workers don't have direct access to the web page and the DOM API. Although Web Workers cannot block the browser UI, they can still consume CPU cycles and make the system less responsive.</a:t>
            </a:r>
          </a:p>
          <a:p>
            <a:endParaRPr lang="en-IN" dirty="0"/>
          </a:p>
        </p:txBody>
      </p:sp>
    </p:spTree>
    <p:extLst>
      <p:ext uri="{BB962C8B-B14F-4D97-AF65-F5344CB8AC3E}">
        <p14:creationId xmlns:p14="http://schemas.microsoft.com/office/powerpoint/2010/main" val="197847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8AC7-9A5E-4363-97CA-AF879D84D4AA}"/>
              </a:ext>
            </a:extLst>
          </p:cNvPr>
          <p:cNvSpPr>
            <a:spLocks noGrp="1"/>
          </p:cNvSpPr>
          <p:nvPr>
            <p:ph type="title"/>
          </p:nvPr>
        </p:nvSpPr>
        <p:spPr/>
        <p:txBody>
          <a:bodyPr/>
          <a:lstStyle/>
          <a:p>
            <a:r>
              <a:rPr lang="en-IN" dirty="0"/>
              <a:t>HOW  DO WEB WORKERS WORK?</a:t>
            </a:r>
          </a:p>
        </p:txBody>
      </p:sp>
      <p:sp>
        <p:nvSpPr>
          <p:cNvPr id="3" name="Content Placeholder 2">
            <a:extLst>
              <a:ext uri="{FF2B5EF4-FFF2-40B4-BE49-F238E27FC236}">
                <a16:creationId xmlns:a16="http://schemas.microsoft.com/office/drawing/2014/main" id="{8F9736B8-8AD1-4B6D-86F3-097145044D14}"/>
              </a:ext>
            </a:extLst>
          </p:cNvPr>
          <p:cNvSpPr>
            <a:spLocks noGrp="1"/>
          </p:cNvSpPr>
          <p:nvPr>
            <p:ph idx="1"/>
          </p:nvPr>
        </p:nvSpPr>
        <p:spPr/>
        <p:txBody>
          <a:bodyPr>
            <a:normAutofit fontScale="92500"/>
          </a:bodyPr>
          <a:lstStyle/>
          <a:p>
            <a:r>
              <a:rPr lang="en-IN" dirty="0"/>
              <a:t>Web Workers are initialized with the URL of a JavaScript file, which contains the code the worker will execute. This code sets event listeners and communicates with the script that spawned it from the main page. Following is the simple syntax −</a:t>
            </a:r>
          </a:p>
          <a:p>
            <a:pPr marL="0" indent="0">
              <a:buNone/>
            </a:pPr>
            <a:r>
              <a:rPr lang="en-IN" dirty="0"/>
              <a:t>	var worker = new Worker('bigLoop.js');</a:t>
            </a:r>
          </a:p>
          <a:p>
            <a:r>
              <a:rPr lang="en-IN" dirty="0"/>
              <a:t>If the specified </a:t>
            </a:r>
            <a:r>
              <a:rPr lang="en-IN" dirty="0" err="1"/>
              <a:t>javascript</a:t>
            </a:r>
            <a:r>
              <a:rPr lang="en-IN" dirty="0"/>
              <a:t> file exists, the browser will spawn a new worker thread, which is downloaded asynchronously. If the path to your worker returns an 404 error, the worker will fail silently.</a:t>
            </a:r>
          </a:p>
          <a:p>
            <a:r>
              <a:rPr lang="en-IN" dirty="0"/>
              <a:t>Once the Web Worker is spawned, communication between web worker and its parent page is done using the </a:t>
            </a:r>
            <a:r>
              <a:rPr lang="en-IN" b="1" dirty="0" err="1"/>
              <a:t>postMessage</a:t>
            </a:r>
            <a:r>
              <a:rPr lang="en-IN" b="1" dirty="0"/>
              <a:t>()</a:t>
            </a:r>
            <a:r>
              <a:rPr lang="en-IN" dirty="0"/>
              <a:t> method. Depending on your browser/version, </a:t>
            </a:r>
            <a:r>
              <a:rPr lang="en-IN" dirty="0" err="1"/>
              <a:t>postMessage</a:t>
            </a:r>
            <a:r>
              <a:rPr lang="en-IN" dirty="0"/>
              <a:t>() can accept either a string or JSON object as its single argument.</a:t>
            </a:r>
          </a:p>
          <a:p>
            <a:r>
              <a:rPr lang="en-IN" dirty="0"/>
              <a:t>Message passed by Web Worker is accessed using </a:t>
            </a:r>
            <a:r>
              <a:rPr lang="en-IN" b="1" dirty="0" err="1"/>
              <a:t>onmessage</a:t>
            </a:r>
            <a:r>
              <a:rPr lang="en-IN" dirty="0"/>
              <a:t> event in the main page.</a:t>
            </a:r>
          </a:p>
          <a:p>
            <a:r>
              <a:rPr lang="en-IN" dirty="0"/>
              <a:t>Web Workers don't stop by themselves but the page that started them can stop them by calling </a:t>
            </a:r>
            <a:r>
              <a:rPr lang="en-IN" b="1" dirty="0"/>
              <a:t>terminate()</a:t>
            </a:r>
            <a:r>
              <a:rPr lang="en-IN" dirty="0"/>
              <a:t> method.</a:t>
            </a:r>
          </a:p>
        </p:txBody>
      </p:sp>
    </p:spTree>
    <p:extLst>
      <p:ext uri="{BB962C8B-B14F-4D97-AF65-F5344CB8AC3E}">
        <p14:creationId xmlns:p14="http://schemas.microsoft.com/office/powerpoint/2010/main" val="419951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9357" y="1139687"/>
            <a:ext cx="9578434" cy="1066800"/>
          </a:xfrm>
        </p:spPr>
        <p:txBody>
          <a:bodyPr>
            <a:normAutofit/>
          </a:bodyPr>
          <a:lstStyle/>
          <a:p>
            <a:r>
              <a:rPr lang="en-US" dirty="0"/>
              <a:t>Application Cache /Offline Browsing</a:t>
            </a:r>
          </a:p>
        </p:txBody>
      </p:sp>
    </p:spTree>
    <p:extLst>
      <p:ext uri="{BB962C8B-B14F-4D97-AF65-F5344CB8AC3E}">
        <p14:creationId xmlns:p14="http://schemas.microsoft.com/office/powerpoint/2010/main" val="59683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381001"/>
            <a:ext cx="8230465" cy="1143000"/>
          </a:xfrm>
        </p:spPr>
        <p:txBody>
          <a:bodyPr/>
          <a:lstStyle/>
          <a:p>
            <a:r>
              <a:rPr lang="en-US" dirty="0"/>
              <a:t>Application Cache</a:t>
            </a:r>
          </a:p>
        </p:txBody>
      </p:sp>
      <p:sp>
        <p:nvSpPr>
          <p:cNvPr id="3" name="Content Placeholder 2"/>
          <p:cNvSpPr>
            <a:spLocks noGrp="1"/>
          </p:cNvSpPr>
          <p:nvPr>
            <p:ph idx="1"/>
          </p:nvPr>
        </p:nvSpPr>
        <p:spPr>
          <a:xfrm>
            <a:off x="344558" y="2405782"/>
            <a:ext cx="11266250" cy="3678303"/>
          </a:xfrm>
        </p:spPr>
        <p:txBody>
          <a:bodyPr>
            <a:noAutofit/>
          </a:bodyPr>
          <a:lstStyle/>
          <a:p>
            <a:pPr>
              <a:buNone/>
            </a:pPr>
            <a:r>
              <a:rPr lang="en-US" sz="2812" dirty="0"/>
              <a:t>A web application is cached, and accessible without an internet connection.</a:t>
            </a:r>
          </a:p>
          <a:p>
            <a:pPr>
              <a:buNone/>
            </a:pPr>
            <a:r>
              <a:rPr lang="en-US" sz="2812" dirty="0"/>
              <a:t>Application cache gives an application three advantages:</a:t>
            </a:r>
          </a:p>
          <a:p>
            <a:r>
              <a:rPr lang="en-US" sz="2812" b="1" dirty="0"/>
              <a:t>Offline browsing </a:t>
            </a:r>
            <a:r>
              <a:rPr lang="en-US" sz="2812" dirty="0"/>
              <a:t>- users can use the application when they're offline</a:t>
            </a:r>
          </a:p>
          <a:p>
            <a:r>
              <a:rPr lang="en-US" sz="2812" b="1" dirty="0"/>
              <a:t>Speed</a:t>
            </a:r>
            <a:r>
              <a:rPr lang="en-US" sz="2812" dirty="0"/>
              <a:t> - cached resources load faster</a:t>
            </a:r>
          </a:p>
          <a:p>
            <a:r>
              <a:rPr lang="en-US" sz="2812" b="1" dirty="0"/>
              <a:t>Reduced server load </a:t>
            </a:r>
            <a:r>
              <a:rPr lang="en-US" sz="2812" dirty="0"/>
              <a:t>- the browser will only download updated/changed resources from the server</a:t>
            </a:r>
          </a:p>
          <a:p>
            <a:endParaRPr lang="en-US" sz="2812" dirty="0"/>
          </a:p>
        </p:txBody>
      </p:sp>
    </p:spTree>
    <p:extLst>
      <p:ext uri="{BB962C8B-B14F-4D97-AF65-F5344CB8AC3E}">
        <p14:creationId xmlns:p14="http://schemas.microsoft.com/office/powerpoint/2010/main" val="216376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381001"/>
            <a:ext cx="8230465" cy="1143000"/>
          </a:xfrm>
        </p:spPr>
        <p:txBody>
          <a:bodyPr/>
          <a:lstStyle/>
          <a:p>
            <a:r>
              <a:rPr lang="en-US" dirty="0"/>
              <a:t>Application Cache</a:t>
            </a:r>
          </a:p>
        </p:txBody>
      </p:sp>
      <p:sp>
        <p:nvSpPr>
          <p:cNvPr id="3" name="Content Placeholder 2"/>
          <p:cNvSpPr>
            <a:spLocks noGrp="1"/>
          </p:cNvSpPr>
          <p:nvPr>
            <p:ph idx="1"/>
          </p:nvPr>
        </p:nvSpPr>
        <p:spPr>
          <a:xfrm>
            <a:off x="463827" y="1928192"/>
            <a:ext cx="11489634" cy="4389120"/>
          </a:xfrm>
        </p:spPr>
        <p:txBody>
          <a:bodyPr>
            <a:noAutofit/>
          </a:bodyPr>
          <a:lstStyle/>
          <a:p>
            <a:r>
              <a:rPr lang="en-US" sz="2812" dirty="0"/>
              <a:t>Every page with the manifest attribute specified will be cached when the user visits it. If the manifest attribute is not specified, the page will not be cached (unless the page is specified directly in the manifest file).</a:t>
            </a:r>
          </a:p>
          <a:p>
            <a:r>
              <a:rPr lang="en-US" sz="2812" dirty="0"/>
              <a:t>The recommended file extension for manifest files is: ".</a:t>
            </a:r>
            <a:r>
              <a:rPr lang="en-US" sz="2812" dirty="0" err="1"/>
              <a:t>appcache</a:t>
            </a:r>
            <a:r>
              <a:rPr lang="en-US" sz="2812" dirty="0"/>
              <a:t>“</a:t>
            </a:r>
          </a:p>
          <a:p>
            <a:pPr>
              <a:buNone/>
            </a:pPr>
            <a:r>
              <a:rPr lang="en-US" sz="2812" dirty="0"/>
              <a:t> &lt;!DOCTYPE HTML&gt;</a:t>
            </a:r>
            <a:br>
              <a:rPr lang="en-US" sz="2812" dirty="0"/>
            </a:br>
            <a:r>
              <a:rPr lang="en-US" sz="2812" dirty="0"/>
              <a:t>&lt;html manifest="</a:t>
            </a:r>
            <a:r>
              <a:rPr lang="en-US" sz="2812" dirty="0" err="1"/>
              <a:t>demo.appcache</a:t>
            </a:r>
            <a:r>
              <a:rPr lang="en-US" sz="2812" dirty="0"/>
              <a:t>"&gt;</a:t>
            </a:r>
            <a:br>
              <a:rPr lang="en-US" sz="2812" dirty="0"/>
            </a:br>
            <a:r>
              <a:rPr lang="en-US" sz="2812" dirty="0"/>
              <a:t>...</a:t>
            </a:r>
            <a:br>
              <a:rPr lang="en-US" sz="2812" dirty="0"/>
            </a:br>
            <a:r>
              <a:rPr lang="en-US" sz="2812" dirty="0"/>
              <a:t>&lt;/html&gt; </a:t>
            </a:r>
          </a:p>
        </p:txBody>
      </p:sp>
    </p:spTree>
    <p:extLst>
      <p:ext uri="{BB962C8B-B14F-4D97-AF65-F5344CB8AC3E}">
        <p14:creationId xmlns:p14="http://schemas.microsoft.com/office/powerpoint/2010/main" val="173607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66448-AF03-463B-8879-0445D12B86D7}"/>
              </a:ext>
            </a:extLst>
          </p:cNvPr>
          <p:cNvSpPr>
            <a:spLocks noGrp="1"/>
          </p:cNvSpPr>
          <p:nvPr>
            <p:ph type="ctrTitle"/>
          </p:nvPr>
        </p:nvSpPr>
        <p:spPr/>
        <p:txBody>
          <a:bodyPr/>
          <a:lstStyle/>
          <a:p>
            <a:r>
              <a:rPr lang="en-IN" dirty="0"/>
              <a:t>LOCAL STORAGE</a:t>
            </a:r>
          </a:p>
        </p:txBody>
      </p:sp>
      <p:sp>
        <p:nvSpPr>
          <p:cNvPr id="5" name="Subtitle 4">
            <a:extLst>
              <a:ext uri="{FF2B5EF4-FFF2-40B4-BE49-F238E27FC236}">
                <a16:creationId xmlns:a16="http://schemas.microsoft.com/office/drawing/2014/main" id="{09971CBD-0336-4D16-9E2F-DA2FCD5347B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290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16" y="632793"/>
            <a:ext cx="8230465" cy="1143000"/>
          </a:xfrm>
        </p:spPr>
        <p:txBody>
          <a:bodyPr/>
          <a:lstStyle/>
          <a:p>
            <a:r>
              <a:rPr lang="en-US" dirty="0"/>
              <a:t>Application Cache</a:t>
            </a:r>
          </a:p>
        </p:txBody>
      </p:sp>
      <p:sp>
        <p:nvSpPr>
          <p:cNvPr id="3" name="Content Placeholder 2"/>
          <p:cNvSpPr>
            <a:spLocks noGrp="1"/>
          </p:cNvSpPr>
          <p:nvPr>
            <p:ph idx="1"/>
          </p:nvPr>
        </p:nvSpPr>
        <p:spPr>
          <a:xfrm>
            <a:off x="443515" y="1875184"/>
            <a:ext cx="11231649" cy="4389120"/>
          </a:xfrm>
        </p:spPr>
        <p:txBody>
          <a:bodyPr>
            <a:noAutofit/>
          </a:bodyPr>
          <a:lstStyle/>
          <a:p>
            <a:pPr>
              <a:buNone/>
            </a:pPr>
            <a:r>
              <a:rPr lang="en-US" dirty="0"/>
              <a:t>The manifest file is a simple text file, which tells the browser what to cache (and what to never cache).</a:t>
            </a:r>
          </a:p>
          <a:p>
            <a:pPr>
              <a:buNone/>
            </a:pPr>
            <a:r>
              <a:rPr lang="en-US" dirty="0"/>
              <a:t>The manifest file has three sections:</a:t>
            </a:r>
          </a:p>
          <a:p>
            <a:r>
              <a:rPr lang="en-US" b="1" dirty="0"/>
              <a:t>CACHE MANIFEST</a:t>
            </a:r>
            <a:r>
              <a:rPr lang="en-US" dirty="0"/>
              <a:t> - Files listed under this header will be cached after they are downloaded for the first time</a:t>
            </a:r>
          </a:p>
          <a:p>
            <a:r>
              <a:rPr lang="en-US" b="1" dirty="0"/>
              <a:t>NETWORK</a:t>
            </a:r>
            <a:r>
              <a:rPr lang="en-US" dirty="0"/>
              <a:t> - Files listed under this header require a connection to the server, and will never be cached</a:t>
            </a:r>
          </a:p>
          <a:p>
            <a:r>
              <a:rPr lang="en-US" b="1" dirty="0"/>
              <a:t>FALLBACK</a:t>
            </a:r>
            <a:r>
              <a:rPr lang="en-US" dirty="0"/>
              <a:t> - Files listed under this header specifies fallback pages if a page is inaccessible</a:t>
            </a:r>
          </a:p>
        </p:txBody>
      </p:sp>
    </p:spTree>
    <p:extLst>
      <p:ext uri="{BB962C8B-B14F-4D97-AF65-F5344CB8AC3E}">
        <p14:creationId xmlns:p14="http://schemas.microsoft.com/office/powerpoint/2010/main" val="246489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381001"/>
            <a:ext cx="8230465" cy="1143000"/>
          </a:xfrm>
        </p:spPr>
        <p:txBody>
          <a:bodyPr/>
          <a:lstStyle/>
          <a:p>
            <a:r>
              <a:rPr lang="en-US" dirty="0"/>
              <a:t>Manifest File - Example</a:t>
            </a:r>
          </a:p>
        </p:txBody>
      </p:sp>
      <p:sp>
        <p:nvSpPr>
          <p:cNvPr id="3" name="Content Placeholder 2"/>
          <p:cNvSpPr>
            <a:spLocks noGrp="1"/>
          </p:cNvSpPr>
          <p:nvPr>
            <p:ph idx="1"/>
          </p:nvPr>
        </p:nvSpPr>
        <p:spPr>
          <a:xfrm>
            <a:off x="456768" y="2153479"/>
            <a:ext cx="8230465" cy="4389120"/>
          </a:xfrm>
        </p:spPr>
        <p:txBody>
          <a:bodyPr>
            <a:noAutofit/>
          </a:bodyPr>
          <a:lstStyle/>
          <a:p>
            <a:pPr>
              <a:buNone/>
            </a:pPr>
            <a:r>
              <a:rPr lang="en-US" dirty="0"/>
              <a:t>CACHE MANIFEST</a:t>
            </a:r>
            <a:br>
              <a:rPr lang="en-US" dirty="0"/>
            </a:br>
            <a:r>
              <a:rPr lang="en-US" dirty="0"/>
              <a:t># 2012-02-21 v1.0.0</a:t>
            </a:r>
            <a:br>
              <a:rPr lang="en-US" dirty="0"/>
            </a:br>
            <a:r>
              <a:rPr lang="en-US" dirty="0"/>
              <a:t>/theme.css</a:t>
            </a:r>
            <a:br>
              <a:rPr lang="en-US" dirty="0"/>
            </a:br>
            <a:r>
              <a:rPr lang="en-US" dirty="0"/>
              <a:t>/logo.gif</a:t>
            </a:r>
            <a:br>
              <a:rPr lang="en-US" dirty="0"/>
            </a:br>
            <a:r>
              <a:rPr lang="en-US" dirty="0"/>
              <a:t>/main.js</a:t>
            </a:r>
            <a:br>
              <a:rPr lang="en-US" dirty="0"/>
            </a:br>
            <a:endParaRPr lang="en-US" dirty="0"/>
          </a:p>
          <a:p>
            <a:pPr>
              <a:buNone/>
            </a:pPr>
            <a:r>
              <a:rPr lang="en-US" dirty="0"/>
              <a:t>NETWORK:</a:t>
            </a:r>
            <a:br>
              <a:rPr lang="en-US" dirty="0"/>
            </a:br>
            <a:r>
              <a:rPr lang="en-US" dirty="0"/>
              <a:t>login.asp</a:t>
            </a:r>
          </a:p>
          <a:p>
            <a:pPr>
              <a:buNone/>
            </a:pPr>
            <a:endParaRPr lang="en-US" dirty="0"/>
          </a:p>
          <a:p>
            <a:pPr>
              <a:buNone/>
            </a:pPr>
            <a:r>
              <a:rPr lang="en-US" dirty="0"/>
              <a:t>FALLBACK:</a:t>
            </a:r>
            <a:br>
              <a:rPr lang="en-US" dirty="0"/>
            </a:br>
            <a:r>
              <a:rPr lang="en-US" dirty="0"/>
              <a:t>/html/ /offline.html</a:t>
            </a:r>
          </a:p>
        </p:txBody>
      </p:sp>
    </p:spTree>
    <p:extLst>
      <p:ext uri="{BB962C8B-B14F-4D97-AF65-F5344CB8AC3E}">
        <p14:creationId xmlns:p14="http://schemas.microsoft.com/office/powerpoint/2010/main" val="257022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66E45-FAFC-4CE7-A71B-02A380092243}"/>
              </a:ext>
            </a:extLst>
          </p:cNvPr>
          <p:cNvSpPr>
            <a:spLocks noGrp="1"/>
          </p:cNvSpPr>
          <p:nvPr>
            <p:ph type="ctrTitle"/>
          </p:nvPr>
        </p:nvSpPr>
        <p:spPr/>
        <p:txBody>
          <a:bodyPr/>
          <a:lstStyle/>
          <a:p>
            <a:r>
              <a:rPr lang="en-IN"/>
              <a:t>http Request &amp;  </a:t>
            </a:r>
            <a:r>
              <a:rPr lang="en-IN" dirty="0"/>
              <a:t>response</a:t>
            </a:r>
          </a:p>
        </p:txBody>
      </p:sp>
      <p:sp>
        <p:nvSpPr>
          <p:cNvPr id="5" name="Subtitle 4">
            <a:extLst>
              <a:ext uri="{FF2B5EF4-FFF2-40B4-BE49-F238E27FC236}">
                <a16:creationId xmlns:a16="http://schemas.microsoft.com/office/drawing/2014/main" id="{404B8779-584E-4682-A9E7-667D7BBEFD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0758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CDE03B42-E94E-4B21-B780-7ADE92FC12B6}"/>
              </a:ext>
            </a:extLst>
          </p:cNvPr>
          <p:cNvSpPr>
            <a:spLocks noGrp="1" noChangeArrowheads="1"/>
          </p:cNvSpPr>
          <p:nvPr>
            <p:ph type="title"/>
          </p:nvPr>
        </p:nvSpPr>
        <p:spPr>
          <a:xfrm>
            <a:off x="844826" y="999201"/>
            <a:ext cx="5888038" cy="573088"/>
          </a:xfrm>
        </p:spPr>
        <p:txBody>
          <a:bodyPr/>
          <a:lstStyle/>
          <a:p>
            <a:r>
              <a:rPr lang="en-US" altLang="en-US" dirty="0"/>
              <a:t>HTTP Requests</a:t>
            </a:r>
          </a:p>
        </p:txBody>
      </p:sp>
      <p:sp>
        <p:nvSpPr>
          <p:cNvPr id="764931" name="Rectangle 3">
            <a:extLst>
              <a:ext uri="{FF2B5EF4-FFF2-40B4-BE49-F238E27FC236}">
                <a16:creationId xmlns:a16="http://schemas.microsoft.com/office/drawing/2014/main" id="{628C8E73-603B-45C1-873F-48FBE9F990E4}"/>
              </a:ext>
            </a:extLst>
          </p:cNvPr>
          <p:cNvSpPr>
            <a:spLocks noGrp="1" noChangeArrowheads="1"/>
          </p:cNvSpPr>
          <p:nvPr>
            <p:ph type="body" idx="1"/>
          </p:nvPr>
        </p:nvSpPr>
        <p:spPr>
          <a:ln/>
          <a:extLst>
            <a:ext uri="{91240B29-F687-4F45-9708-019B960494DF}">
              <a14:hiddenLine xmlns:a14="http://schemas.microsoft.com/office/drawing/2010/main" w="9525">
                <a:solidFill>
                  <a:srgbClr val="FF0000"/>
                </a:solidFill>
                <a:miter lim="800000"/>
                <a:headEnd/>
                <a:tailEnd/>
              </a14:hiddenLine>
            </a:ext>
          </a:extLst>
        </p:spPr>
        <p:txBody>
          <a:bodyPr/>
          <a:lstStyle/>
          <a:p>
            <a:r>
              <a:rPr lang="en-US" altLang="en-US" dirty="0"/>
              <a:t>HTTP request is a </a:t>
            </a:r>
            <a:r>
              <a:rPr lang="en-US" altLang="en-US" i="1" dirty="0">
                <a:solidFill>
                  <a:srgbClr val="FF0000"/>
                </a:solidFill>
              </a:rPr>
              <a:t>request line</a:t>
            </a:r>
            <a:r>
              <a:rPr lang="en-US" altLang="en-US" dirty="0"/>
              <a:t>, followed by zero or more </a:t>
            </a:r>
            <a:r>
              <a:rPr lang="en-US" altLang="en-US" i="1" dirty="0">
                <a:solidFill>
                  <a:srgbClr val="FF0000"/>
                </a:solidFill>
              </a:rPr>
              <a:t>request headers</a:t>
            </a:r>
          </a:p>
          <a:p>
            <a:endParaRPr lang="en-US" altLang="en-US" dirty="0"/>
          </a:p>
          <a:p>
            <a:r>
              <a:rPr lang="en-US" altLang="en-US" dirty="0"/>
              <a:t>Request line: </a:t>
            </a:r>
            <a:r>
              <a:rPr lang="en-US" altLang="en-US" dirty="0">
                <a:latin typeface="Courier New" panose="02070309020205020404" pitchFamily="49" charset="0"/>
              </a:rPr>
              <a:t>&lt;method&gt; &lt;</a:t>
            </a:r>
            <a:r>
              <a:rPr lang="en-US" altLang="en-US" dirty="0" err="1">
                <a:latin typeface="Courier New" panose="02070309020205020404" pitchFamily="49" charset="0"/>
              </a:rPr>
              <a:t>uri</a:t>
            </a:r>
            <a:r>
              <a:rPr lang="en-US" altLang="en-US" dirty="0">
                <a:latin typeface="Courier New" panose="02070309020205020404" pitchFamily="49" charset="0"/>
              </a:rPr>
              <a:t>&gt; &lt;version&gt;</a:t>
            </a:r>
          </a:p>
          <a:p>
            <a:pPr lvl="1"/>
            <a:r>
              <a:rPr lang="en-US" altLang="en-US" dirty="0">
                <a:latin typeface="Courier New" panose="02070309020205020404" pitchFamily="49" charset="0"/>
              </a:rPr>
              <a:t>&lt;version&gt;</a:t>
            </a:r>
            <a:r>
              <a:rPr lang="en-US" altLang="en-US" dirty="0"/>
              <a:t> is HTTP version of request (</a:t>
            </a:r>
            <a:r>
              <a:rPr lang="en-US" altLang="en-US" dirty="0">
                <a:latin typeface="Courier New" panose="02070309020205020404" pitchFamily="49" charset="0"/>
              </a:rPr>
              <a:t>HTTP/1.0</a:t>
            </a:r>
            <a:r>
              <a:rPr lang="en-US" altLang="en-US" dirty="0"/>
              <a:t> or </a:t>
            </a:r>
            <a:r>
              <a:rPr lang="en-US" altLang="en-US" dirty="0">
                <a:latin typeface="Courier New" panose="02070309020205020404" pitchFamily="49" charset="0"/>
              </a:rPr>
              <a:t>HTTP/1.1</a:t>
            </a:r>
            <a:r>
              <a:rPr lang="en-US" altLang="en-US" dirty="0"/>
              <a:t>)</a:t>
            </a:r>
            <a:endParaRPr lang="en-US" altLang="en-US" dirty="0">
              <a:latin typeface="Courier New" panose="02070309020205020404" pitchFamily="49" charset="0"/>
            </a:endParaRPr>
          </a:p>
          <a:p>
            <a:pPr lvl="1"/>
            <a:r>
              <a:rPr lang="en-US" altLang="en-US" dirty="0">
                <a:latin typeface="Courier New" panose="02070309020205020404" pitchFamily="49" charset="0"/>
              </a:rPr>
              <a:t>&lt;</a:t>
            </a:r>
            <a:r>
              <a:rPr lang="en-US" altLang="en-US" dirty="0" err="1">
                <a:latin typeface="Courier New" panose="02070309020205020404" pitchFamily="49" charset="0"/>
              </a:rPr>
              <a:t>uri</a:t>
            </a:r>
            <a:r>
              <a:rPr lang="en-US" altLang="en-US" dirty="0">
                <a:latin typeface="Courier New" panose="02070309020205020404" pitchFamily="49" charset="0"/>
              </a:rPr>
              <a:t>&gt;</a:t>
            </a:r>
            <a:r>
              <a:rPr lang="en-US" altLang="en-US" dirty="0"/>
              <a:t> is typically URL for proxies, URL suffix for servers.</a:t>
            </a:r>
          </a:p>
          <a:p>
            <a:pPr lvl="1"/>
            <a:r>
              <a:rPr lang="en-US" altLang="en-US" dirty="0">
                <a:latin typeface="Courier New" panose="02070309020205020404" pitchFamily="49" charset="0"/>
              </a:rPr>
              <a:t>&lt;method&gt; </a:t>
            </a:r>
            <a:r>
              <a:rPr lang="en-US" altLang="en-US" dirty="0"/>
              <a:t>is either</a:t>
            </a:r>
            <a:r>
              <a:rPr lang="en-US" altLang="en-US" dirty="0">
                <a:latin typeface="Courier New" panose="02070309020205020404" pitchFamily="49" charset="0"/>
              </a:rPr>
              <a:t> GET, POST, OPTIONS, HEAD, PUT, DELETE, </a:t>
            </a:r>
            <a:r>
              <a:rPr lang="en-US" altLang="en-US" dirty="0"/>
              <a:t>or</a:t>
            </a:r>
            <a:r>
              <a:rPr lang="en-US" altLang="en-US" dirty="0">
                <a:latin typeface="Courier New" panose="02070309020205020404" pitchFamily="49" charset="0"/>
              </a:rPr>
              <a:t> TRACE.</a:t>
            </a:r>
          </a:p>
          <a:p>
            <a:r>
              <a:rPr lang="en-US" altLang="en-US" dirty="0">
                <a:latin typeface="Courier New" panose="02070309020205020404" pitchFamily="49" charset="0"/>
              </a:rPr>
              <a:t>Request Header</a:t>
            </a:r>
          </a:p>
          <a:p>
            <a:r>
              <a:rPr lang="en-US" altLang="en-US" dirty="0">
                <a:latin typeface="Courier New" panose="02070309020205020404" pitchFamily="49" charset="0"/>
              </a:rPr>
              <a:t>Blank line (CRLF)</a:t>
            </a:r>
          </a:p>
          <a:p>
            <a:r>
              <a:rPr lang="en-US" altLang="en-US" dirty="0">
                <a:latin typeface="Courier New" panose="02070309020205020404" pitchFamily="49" charset="0"/>
              </a:rPr>
              <a:t>Message Body </a:t>
            </a:r>
          </a:p>
        </p:txBody>
      </p:sp>
    </p:spTree>
    <p:extLst>
      <p:ext uri="{BB962C8B-B14F-4D97-AF65-F5344CB8AC3E}">
        <p14:creationId xmlns:p14="http://schemas.microsoft.com/office/powerpoint/2010/main" val="524266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A774F789-B0BE-42C1-B8E3-C40FB5219CA2}"/>
              </a:ext>
            </a:extLst>
          </p:cNvPr>
          <p:cNvSpPr>
            <a:spLocks noGrp="1" noChangeArrowheads="1"/>
          </p:cNvSpPr>
          <p:nvPr>
            <p:ph type="title"/>
          </p:nvPr>
        </p:nvSpPr>
        <p:spPr>
          <a:xfrm>
            <a:off x="831574" y="907845"/>
            <a:ext cx="6586538" cy="573087"/>
          </a:xfrm>
        </p:spPr>
        <p:txBody>
          <a:bodyPr/>
          <a:lstStyle/>
          <a:p>
            <a:r>
              <a:rPr lang="en-US" altLang="en-US" dirty="0"/>
              <a:t>HTTP Requests (</a:t>
            </a:r>
            <a:r>
              <a:rPr lang="en-US" altLang="en-US" dirty="0" err="1"/>
              <a:t>cont</a:t>
            </a:r>
            <a:r>
              <a:rPr lang="en-US" altLang="en-US" dirty="0"/>
              <a:t>)</a:t>
            </a:r>
          </a:p>
        </p:txBody>
      </p:sp>
      <p:sp>
        <p:nvSpPr>
          <p:cNvPr id="765955" name="Rectangle 3">
            <a:extLst>
              <a:ext uri="{FF2B5EF4-FFF2-40B4-BE49-F238E27FC236}">
                <a16:creationId xmlns:a16="http://schemas.microsoft.com/office/drawing/2014/main" id="{AD4B9B4A-69F1-4943-B4F8-158A5F95309E}"/>
              </a:ext>
            </a:extLst>
          </p:cNvPr>
          <p:cNvSpPr>
            <a:spLocks noGrp="1" noChangeArrowheads="1"/>
          </p:cNvSpPr>
          <p:nvPr>
            <p:ph type="body" idx="1"/>
          </p:nvPr>
        </p:nvSpPr>
        <p:spPr>
          <a:xfrm>
            <a:off x="1801262" y="1631606"/>
            <a:ext cx="8307387" cy="5637212"/>
          </a:xfrm>
        </p:spPr>
        <p:txBody>
          <a:bodyPr/>
          <a:lstStyle/>
          <a:p>
            <a:r>
              <a:rPr lang="en-US" altLang="en-US" dirty="0"/>
              <a:t>HTTP methods:</a:t>
            </a:r>
            <a:endParaRPr lang="en-US" altLang="en-US" dirty="0">
              <a:latin typeface="Courier New" panose="02070309020205020404" pitchFamily="49" charset="0"/>
            </a:endParaRPr>
          </a:p>
          <a:p>
            <a:pPr lvl="1"/>
            <a:r>
              <a:rPr lang="en-US" altLang="en-US" dirty="0">
                <a:latin typeface="Courier New" panose="02070309020205020404" pitchFamily="49" charset="0"/>
              </a:rPr>
              <a:t>GET</a:t>
            </a:r>
            <a:r>
              <a:rPr lang="en-US" altLang="en-US" dirty="0"/>
              <a:t>: Retrieve static or dynamic content</a:t>
            </a:r>
          </a:p>
          <a:p>
            <a:pPr lvl="2"/>
            <a:r>
              <a:rPr lang="en-US" altLang="en-US" dirty="0"/>
              <a:t>Arguments for dynamic content are in URI</a:t>
            </a:r>
          </a:p>
          <a:p>
            <a:pPr lvl="2"/>
            <a:r>
              <a:rPr lang="en-US" altLang="en-US" dirty="0"/>
              <a:t>Workhorse method (99% of requests)</a:t>
            </a:r>
          </a:p>
          <a:p>
            <a:pPr lvl="1"/>
            <a:r>
              <a:rPr lang="en-US" altLang="en-US" dirty="0">
                <a:latin typeface="Courier New" panose="02070309020205020404" pitchFamily="49" charset="0"/>
              </a:rPr>
              <a:t>POST</a:t>
            </a:r>
            <a:r>
              <a:rPr lang="en-US" altLang="en-US" dirty="0"/>
              <a:t>: Retrieve dynamic content</a:t>
            </a:r>
          </a:p>
          <a:p>
            <a:pPr lvl="2"/>
            <a:r>
              <a:rPr lang="en-US" altLang="en-US" dirty="0"/>
              <a:t>Arguments for dynamic content are in the request body</a:t>
            </a:r>
          </a:p>
          <a:p>
            <a:pPr lvl="1"/>
            <a:r>
              <a:rPr lang="en-US" altLang="en-US" dirty="0">
                <a:latin typeface="Courier New" panose="02070309020205020404" pitchFamily="49" charset="0"/>
              </a:rPr>
              <a:t>OPTIONS</a:t>
            </a:r>
            <a:r>
              <a:rPr lang="en-US" altLang="en-US" dirty="0"/>
              <a:t>: Get server or file attributes</a:t>
            </a:r>
          </a:p>
          <a:p>
            <a:pPr lvl="1"/>
            <a:r>
              <a:rPr lang="en-US" altLang="en-US" dirty="0">
                <a:latin typeface="Courier New" panose="02070309020205020404" pitchFamily="49" charset="0"/>
              </a:rPr>
              <a:t>HEAD</a:t>
            </a:r>
            <a:r>
              <a:rPr lang="en-US" altLang="en-US" dirty="0"/>
              <a:t>: Like </a:t>
            </a:r>
            <a:r>
              <a:rPr lang="en-US" altLang="en-US" dirty="0">
                <a:latin typeface="Courier New" panose="02070309020205020404" pitchFamily="49" charset="0"/>
              </a:rPr>
              <a:t>GET</a:t>
            </a:r>
            <a:r>
              <a:rPr lang="en-US" altLang="en-US" dirty="0"/>
              <a:t> but no data in response body</a:t>
            </a:r>
          </a:p>
          <a:p>
            <a:pPr lvl="1"/>
            <a:r>
              <a:rPr lang="en-US" altLang="en-US" dirty="0">
                <a:latin typeface="Courier New" panose="02070309020205020404" pitchFamily="49" charset="0"/>
              </a:rPr>
              <a:t>PUT</a:t>
            </a:r>
            <a:r>
              <a:rPr lang="en-US" altLang="en-US" dirty="0"/>
              <a:t>: Write a file to the server!</a:t>
            </a:r>
          </a:p>
          <a:p>
            <a:pPr lvl="1"/>
            <a:r>
              <a:rPr lang="en-US" altLang="en-US" dirty="0">
                <a:latin typeface="Courier New" panose="02070309020205020404" pitchFamily="49" charset="0"/>
              </a:rPr>
              <a:t>DELETE</a:t>
            </a:r>
            <a:r>
              <a:rPr lang="en-US" altLang="en-US" dirty="0"/>
              <a:t>: Delete a file on the server!</a:t>
            </a:r>
          </a:p>
          <a:p>
            <a:pPr lvl="1"/>
            <a:r>
              <a:rPr lang="en-US" altLang="en-US" dirty="0">
                <a:latin typeface="Courier New" panose="02070309020205020404" pitchFamily="49" charset="0"/>
              </a:rPr>
              <a:t>TRACE</a:t>
            </a:r>
            <a:r>
              <a:rPr lang="en-US" altLang="en-US" dirty="0"/>
              <a:t>: Echo request in response body</a:t>
            </a:r>
          </a:p>
          <a:p>
            <a:pPr lvl="2"/>
            <a:r>
              <a:rPr lang="en-US" altLang="en-US" dirty="0"/>
              <a:t>Useful for debugging.</a:t>
            </a:r>
          </a:p>
          <a:p>
            <a:endParaRPr lang="en-US" altLang="en-US" dirty="0"/>
          </a:p>
        </p:txBody>
      </p:sp>
    </p:spTree>
    <p:extLst>
      <p:ext uri="{BB962C8B-B14F-4D97-AF65-F5344CB8AC3E}">
        <p14:creationId xmlns:p14="http://schemas.microsoft.com/office/powerpoint/2010/main" val="217377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6C679739-568B-41F2-B347-4E633897E15A}"/>
              </a:ext>
            </a:extLst>
          </p:cNvPr>
          <p:cNvSpPr>
            <a:spLocks noGrp="1" noChangeArrowheads="1"/>
          </p:cNvSpPr>
          <p:nvPr>
            <p:ph type="title"/>
          </p:nvPr>
        </p:nvSpPr>
        <p:spPr>
          <a:xfrm>
            <a:off x="699052" y="999201"/>
            <a:ext cx="6586538" cy="573087"/>
          </a:xfrm>
        </p:spPr>
        <p:txBody>
          <a:bodyPr/>
          <a:lstStyle/>
          <a:p>
            <a:r>
              <a:rPr lang="en-US" altLang="en-US" dirty="0"/>
              <a:t>HTTP Requests (</a:t>
            </a:r>
            <a:r>
              <a:rPr lang="en-US" altLang="en-US" dirty="0" err="1"/>
              <a:t>cont</a:t>
            </a:r>
            <a:r>
              <a:rPr lang="en-US" altLang="en-US" dirty="0"/>
              <a:t>)</a:t>
            </a:r>
          </a:p>
        </p:txBody>
      </p:sp>
      <p:sp>
        <p:nvSpPr>
          <p:cNvPr id="766979" name="Rectangle 3">
            <a:extLst>
              <a:ext uri="{FF2B5EF4-FFF2-40B4-BE49-F238E27FC236}">
                <a16:creationId xmlns:a16="http://schemas.microsoft.com/office/drawing/2014/main" id="{523085FB-E457-41F3-8D9A-0725CD0F6D88}"/>
              </a:ext>
            </a:extLst>
          </p:cNvPr>
          <p:cNvSpPr>
            <a:spLocks noGrp="1" noChangeArrowheads="1"/>
          </p:cNvSpPr>
          <p:nvPr>
            <p:ph type="body" idx="1"/>
          </p:nvPr>
        </p:nvSpPr>
        <p:spPr/>
        <p:txBody>
          <a:bodyPr/>
          <a:lstStyle/>
          <a:p>
            <a:r>
              <a:rPr lang="en-US" altLang="en-US" dirty="0"/>
              <a:t>Request headers: </a:t>
            </a:r>
            <a:r>
              <a:rPr lang="en-US" altLang="en-US" dirty="0">
                <a:latin typeface="Courier New" panose="02070309020205020404" pitchFamily="49" charset="0"/>
              </a:rPr>
              <a:t>&lt;header name&gt;: &lt;header data</a:t>
            </a:r>
            <a:r>
              <a:rPr lang="en-US" altLang="en-US" dirty="0"/>
              <a:t>&gt;</a:t>
            </a:r>
          </a:p>
          <a:p>
            <a:pPr lvl="1"/>
            <a:r>
              <a:rPr lang="en-US" altLang="en-US" dirty="0"/>
              <a:t>Provide additional information to the server.</a:t>
            </a:r>
          </a:p>
          <a:p>
            <a:endParaRPr lang="en-US" altLang="en-US" dirty="0"/>
          </a:p>
          <a:p>
            <a:pPr marL="498475" lvl="1" indent="0">
              <a:buNone/>
            </a:pPr>
            <a:endParaRPr lang="en-US" altLang="en-US" dirty="0"/>
          </a:p>
          <a:p>
            <a:pPr lvl="1"/>
            <a:endParaRPr lang="en-US" altLang="en-US" dirty="0"/>
          </a:p>
        </p:txBody>
      </p:sp>
    </p:spTree>
    <p:extLst>
      <p:ext uri="{BB962C8B-B14F-4D97-AF65-F5344CB8AC3E}">
        <p14:creationId xmlns:p14="http://schemas.microsoft.com/office/powerpoint/2010/main" val="295657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spcBef>
                <a:spcPct val="20000"/>
              </a:spcBef>
            </a:pPr>
            <a:r>
              <a:rPr lang="en-US" altLang="en-US" sz="2400" dirty="0"/>
              <a:t> HTTP Response</a:t>
            </a:r>
          </a:p>
        </p:txBody>
      </p:sp>
      <p:sp>
        <p:nvSpPr>
          <p:cNvPr id="27651" name="Rectangle 3"/>
          <p:cNvSpPr>
            <a:spLocks noGrp="1" noChangeArrowheads="1"/>
          </p:cNvSpPr>
          <p:nvPr>
            <p:ph type="body" idx="1"/>
          </p:nvPr>
        </p:nvSpPr>
        <p:spPr/>
        <p:txBody>
          <a:bodyPr>
            <a:normAutofit fontScale="92500" lnSpcReduction="10000"/>
          </a:bodyPr>
          <a:lstStyle/>
          <a:p>
            <a:pPr>
              <a:lnSpc>
                <a:spcPct val="110000"/>
              </a:lnSpc>
              <a:spcBef>
                <a:spcPct val="20000"/>
              </a:spcBef>
              <a:buSzTx/>
            </a:pPr>
            <a:r>
              <a:rPr lang="en-US" altLang="en-US" b="0" dirty="0"/>
              <a:t>Form:</a:t>
            </a:r>
          </a:p>
          <a:p>
            <a:pPr lvl="1">
              <a:lnSpc>
                <a:spcPct val="110000"/>
              </a:lnSpc>
              <a:spcBef>
                <a:spcPct val="20000"/>
              </a:spcBef>
              <a:buSzTx/>
              <a:buFontTx/>
              <a:buNone/>
            </a:pPr>
            <a:r>
              <a:rPr lang="en-US" altLang="en-US" b="0" dirty="0"/>
              <a:t>Status line</a:t>
            </a:r>
          </a:p>
          <a:p>
            <a:pPr lvl="1">
              <a:lnSpc>
                <a:spcPct val="110000"/>
              </a:lnSpc>
              <a:spcBef>
                <a:spcPct val="20000"/>
              </a:spcBef>
              <a:buSzTx/>
              <a:buFontTx/>
              <a:buNone/>
            </a:pPr>
            <a:r>
              <a:rPr lang="en-US" altLang="en-US" b="0" dirty="0"/>
              <a:t>Response header fields</a:t>
            </a:r>
          </a:p>
          <a:p>
            <a:pPr lvl="1">
              <a:lnSpc>
                <a:spcPct val="110000"/>
              </a:lnSpc>
              <a:spcBef>
                <a:spcPct val="20000"/>
              </a:spcBef>
              <a:buSzTx/>
              <a:buFontTx/>
              <a:buNone/>
            </a:pPr>
            <a:r>
              <a:rPr lang="en-US" altLang="en-US" b="0" dirty="0"/>
              <a:t>blank line</a:t>
            </a:r>
          </a:p>
          <a:p>
            <a:pPr lvl="1">
              <a:lnSpc>
                <a:spcPct val="110000"/>
              </a:lnSpc>
              <a:spcBef>
                <a:spcPct val="20000"/>
              </a:spcBef>
              <a:buSzTx/>
              <a:buFontTx/>
              <a:buNone/>
            </a:pPr>
            <a:r>
              <a:rPr lang="en-US" altLang="en-US" b="0" dirty="0"/>
              <a:t>Response body</a:t>
            </a:r>
          </a:p>
          <a:p>
            <a:pPr>
              <a:lnSpc>
                <a:spcPct val="110000"/>
              </a:lnSpc>
              <a:spcBef>
                <a:spcPct val="20000"/>
              </a:spcBef>
              <a:buSzTx/>
            </a:pPr>
            <a:r>
              <a:rPr lang="en-US" altLang="en-US" b="0" dirty="0"/>
              <a:t>Status line format:</a:t>
            </a:r>
          </a:p>
          <a:p>
            <a:pPr lvl="1">
              <a:lnSpc>
                <a:spcPct val="110000"/>
              </a:lnSpc>
              <a:spcBef>
                <a:spcPct val="20000"/>
              </a:spcBef>
            </a:pPr>
            <a:r>
              <a:rPr lang="en-US" altLang="en-US" b="0" dirty="0"/>
              <a:t>HTTP version   status code   explanation</a:t>
            </a:r>
          </a:p>
          <a:p>
            <a:pPr lvl="1">
              <a:lnSpc>
                <a:spcPct val="110000"/>
              </a:lnSpc>
              <a:spcBef>
                <a:spcPct val="20000"/>
              </a:spcBef>
            </a:pPr>
            <a:r>
              <a:rPr lang="en-US" altLang="en-US" b="0" dirty="0"/>
              <a:t>Example: HTTP/1.1  200  OK</a:t>
            </a:r>
          </a:p>
          <a:p>
            <a:pPr lvl="1">
              <a:lnSpc>
                <a:spcPct val="110000"/>
              </a:lnSpc>
              <a:spcBef>
                <a:spcPct val="20000"/>
              </a:spcBef>
              <a:buSzTx/>
              <a:buFontTx/>
              <a:buNone/>
            </a:pPr>
            <a:r>
              <a:rPr lang="en-US" altLang="en-US" b="0" dirty="0"/>
              <a:t>	(Current version is 1.1)</a:t>
            </a:r>
          </a:p>
          <a:p>
            <a:pPr>
              <a:lnSpc>
                <a:spcPct val="110000"/>
              </a:lnSpc>
              <a:spcBef>
                <a:spcPct val="20000"/>
              </a:spcBef>
              <a:buSzTx/>
            </a:pPr>
            <a:r>
              <a:rPr lang="en-US" altLang="en-US" b="0" dirty="0"/>
              <a:t>The header field, Content-type, is required    </a:t>
            </a:r>
          </a:p>
        </p:txBody>
      </p:sp>
    </p:spTree>
    <p:extLst>
      <p:ext uri="{BB962C8B-B14F-4D97-AF65-F5344CB8AC3E}">
        <p14:creationId xmlns:p14="http://schemas.microsoft.com/office/powerpoint/2010/main" val="276414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BAAC0E1C-71F4-446F-BC54-1A6466A7DFB5}"/>
              </a:ext>
            </a:extLst>
          </p:cNvPr>
          <p:cNvSpPr>
            <a:spLocks noGrp="1" noChangeArrowheads="1"/>
          </p:cNvSpPr>
          <p:nvPr>
            <p:ph type="title"/>
          </p:nvPr>
        </p:nvSpPr>
        <p:spPr>
          <a:xfrm>
            <a:off x="593035" y="1019175"/>
            <a:ext cx="6154738" cy="573087"/>
          </a:xfrm>
        </p:spPr>
        <p:txBody>
          <a:bodyPr/>
          <a:lstStyle/>
          <a:p>
            <a:r>
              <a:rPr lang="en-US" altLang="en-US" dirty="0"/>
              <a:t>HTTP Responses</a:t>
            </a:r>
          </a:p>
        </p:txBody>
      </p:sp>
      <p:sp>
        <p:nvSpPr>
          <p:cNvPr id="768003" name="Rectangle 3">
            <a:extLst>
              <a:ext uri="{FF2B5EF4-FFF2-40B4-BE49-F238E27FC236}">
                <a16:creationId xmlns:a16="http://schemas.microsoft.com/office/drawing/2014/main" id="{6C5D13AD-ABBF-4FFF-948F-A06444F9A37C}"/>
              </a:ext>
            </a:extLst>
          </p:cNvPr>
          <p:cNvSpPr>
            <a:spLocks noGrp="1" noChangeArrowheads="1"/>
          </p:cNvSpPr>
          <p:nvPr>
            <p:ph type="body" idx="1"/>
          </p:nvPr>
        </p:nvSpPr>
        <p:spPr>
          <a:xfrm>
            <a:off x="1905000" y="1592262"/>
            <a:ext cx="8699500" cy="5265738"/>
          </a:xfrm>
        </p:spPr>
        <p:txBody>
          <a:bodyPr/>
          <a:lstStyle/>
          <a:p>
            <a:pPr>
              <a:lnSpc>
                <a:spcPct val="85000"/>
              </a:lnSpc>
            </a:pPr>
            <a:r>
              <a:rPr lang="en-US" altLang="en-US" dirty="0"/>
              <a:t>HTTP response is a </a:t>
            </a:r>
            <a:r>
              <a:rPr lang="en-US" altLang="en-US" i="1" dirty="0">
                <a:solidFill>
                  <a:srgbClr val="FF0000"/>
                </a:solidFill>
              </a:rPr>
              <a:t>response line</a:t>
            </a:r>
            <a:r>
              <a:rPr lang="en-US" altLang="en-US" dirty="0"/>
              <a:t> followed by zero or more </a:t>
            </a:r>
            <a:r>
              <a:rPr lang="en-US" altLang="en-US" i="1" dirty="0">
                <a:solidFill>
                  <a:srgbClr val="FF0000"/>
                </a:solidFill>
              </a:rPr>
              <a:t>response headers</a:t>
            </a:r>
            <a:r>
              <a:rPr lang="en-US" altLang="en-US" dirty="0"/>
              <a:t>.</a:t>
            </a:r>
          </a:p>
          <a:p>
            <a:pPr>
              <a:lnSpc>
                <a:spcPct val="85000"/>
              </a:lnSpc>
            </a:pPr>
            <a:r>
              <a:rPr lang="en-US" altLang="en-US" dirty="0"/>
              <a:t>Response line: </a:t>
            </a:r>
          </a:p>
          <a:p>
            <a:pPr>
              <a:lnSpc>
                <a:spcPct val="85000"/>
              </a:lnSpc>
            </a:pPr>
            <a:r>
              <a:rPr lang="en-US" altLang="en-US" dirty="0"/>
              <a:t>	</a:t>
            </a:r>
            <a:r>
              <a:rPr lang="en-US" altLang="en-US" dirty="0">
                <a:latin typeface="Courier New" panose="02070309020205020404" pitchFamily="49" charset="0"/>
              </a:rPr>
              <a:t>&lt;version&gt; &lt;status code&gt; &lt;status </a:t>
            </a:r>
            <a:r>
              <a:rPr lang="en-US" altLang="en-US" dirty="0" err="1">
                <a:latin typeface="Courier New" panose="02070309020205020404" pitchFamily="49" charset="0"/>
              </a:rPr>
              <a:t>msg</a:t>
            </a:r>
            <a:r>
              <a:rPr lang="en-US" altLang="en-US" dirty="0">
                <a:latin typeface="Courier New" panose="02070309020205020404" pitchFamily="49" charset="0"/>
              </a:rPr>
              <a:t>&gt;</a:t>
            </a:r>
          </a:p>
          <a:p>
            <a:pPr lvl="1">
              <a:lnSpc>
                <a:spcPct val="90000"/>
              </a:lnSpc>
            </a:pPr>
            <a:r>
              <a:rPr lang="en-US" altLang="en-US" dirty="0"/>
              <a:t>&lt;version&gt; is HTTP version of the response.</a:t>
            </a:r>
          </a:p>
          <a:p>
            <a:pPr lvl="1">
              <a:lnSpc>
                <a:spcPct val="90000"/>
              </a:lnSpc>
            </a:pPr>
            <a:r>
              <a:rPr lang="en-US" altLang="en-US" dirty="0"/>
              <a:t>&lt;status code&gt; is numeric status.</a:t>
            </a:r>
          </a:p>
          <a:p>
            <a:pPr>
              <a:lnSpc>
                <a:spcPct val="85000"/>
              </a:lnSpc>
            </a:pPr>
            <a:r>
              <a:rPr lang="en-US" altLang="en-US" dirty="0"/>
              <a:t>Response headers: </a:t>
            </a:r>
            <a:r>
              <a:rPr lang="en-US" altLang="en-US" dirty="0">
                <a:latin typeface="Courier New" panose="02070309020205020404" pitchFamily="49" charset="0"/>
              </a:rPr>
              <a:t>&lt;header name&gt;: &lt;header data&gt;</a:t>
            </a:r>
          </a:p>
          <a:p>
            <a:pPr lvl="1">
              <a:lnSpc>
                <a:spcPct val="90000"/>
              </a:lnSpc>
            </a:pPr>
            <a:r>
              <a:rPr lang="en-US" altLang="en-US" dirty="0"/>
              <a:t>Provide additional information about response</a:t>
            </a:r>
          </a:p>
          <a:p>
            <a:pPr lvl="1">
              <a:lnSpc>
                <a:spcPct val="90000"/>
              </a:lnSpc>
            </a:pPr>
            <a:r>
              <a:rPr lang="en-US" altLang="en-US" dirty="0">
                <a:latin typeface="Courier New" panose="02070309020205020404" pitchFamily="49" charset="0"/>
              </a:rPr>
              <a:t>Content-Type: </a:t>
            </a:r>
            <a:r>
              <a:rPr lang="en-US" altLang="en-US" dirty="0"/>
              <a:t>MIME type of content in response body.</a:t>
            </a:r>
          </a:p>
          <a:p>
            <a:pPr lvl="1">
              <a:lnSpc>
                <a:spcPct val="90000"/>
              </a:lnSpc>
            </a:pPr>
            <a:r>
              <a:rPr lang="en-US" altLang="en-US" dirty="0">
                <a:latin typeface="Courier New" panose="02070309020205020404" pitchFamily="49" charset="0"/>
              </a:rPr>
              <a:t>Content-Length: </a:t>
            </a:r>
            <a:r>
              <a:rPr lang="en-US" altLang="en-US" dirty="0"/>
              <a:t>Length of content in response body.</a:t>
            </a:r>
          </a:p>
          <a:p>
            <a:pPr>
              <a:lnSpc>
                <a:spcPct val="85000"/>
              </a:lnSpc>
            </a:pPr>
            <a:endParaRPr lang="en-US" altLang="en-US" dirty="0"/>
          </a:p>
        </p:txBody>
      </p:sp>
    </p:spTree>
    <p:extLst>
      <p:ext uri="{BB962C8B-B14F-4D97-AF65-F5344CB8AC3E}">
        <p14:creationId xmlns:p14="http://schemas.microsoft.com/office/powerpoint/2010/main" val="313614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09BA-F400-496A-9477-F32EF2AE4E52}"/>
              </a:ext>
            </a:extLst>
          </p:cNvPr>
          <p:cNvSpPr>
            <a:spLocks noGrp="1"/>
          </p:cNvSpPr>
          <p:nvPr>
            <p:ph type="title"/>
          </p:nvPr>
        </p:nvSpPr>
        <p:spPr/>
        <p:txBody>
          <a:bodyPr/>
          <a:lstStyle/>
          <a:p>
            <a:r>
              <a:rPr lang="en-IN" dirty="0"/>
              <a:t>HTTP Status Codes</a:t>
            </a:r>
          </a:p>
        </p:txBody>
      </p:sp>
      <p:sp>
        <p:nvSpPr>
          <p:cNvPr id="3" name="Content Placeholder 2">
            <a:extLst>
              <a:ext uri="{FF2B5EF4-FFF2-40B4-BE49-F238E27FC236}">
                <a16:creationId xmlns:a16="http://schemas.microsoft.com/office/drawing/2014/main" id="{878DBA7B-4C81-47B3-B9CF-3FCCED9ECEF3}"/>
              </a:ext>
            </a:extLst>
          </p:cNvPr>
          <p:cNvSpPr>
            <a:spLocks noGrp="1"/>
          </p:cNvSpPr>
          <p:nvPr>
            <p:ph idx="1"/>
          </p:nvPr>
        </p:nvSpPr>
        <p:spPr/>
        <p:txBody>
          <a:bodyPr>
            <a:normAutofit fontScale="92500" lnSpcReduction="20000"/>
          </a:bodyPr>
          <a:lstStyle/>
          <a:p>
            <a:pPr lvl="1">
              <a:lnSpc>
                <a:spcPct val="90000"/>
              </a:lnSpc>
            </a:pPr>
            <a:endParaRPr lang="en-US" altLang="en-US" dirty="0"/>
          </a:p>
          <a:p>
            <a:pPr lvl="1">
              <a:lnSpc>
                <a:spcPct val="90000"/>
              </a:lnSpc>
            </a:pPr>
            <a:endParaRPr lang="en-US" altLang="en-US" dirty="0"/>
          </a:p>
          <a:p>
            <a:pPr lvl="1">
              <a:lnSpc>
                <a:spcPct val="90000"/>
              </a:lnSpc>
            </a:pPr>
            <a:r>
              <a:rPr lang="en-IN" altLang="en-US" dirty="0"/>
              <a:t>Status code is a three-digit number; first digit specifies the general status</a:t>
            </a:r>
          </a:p>
          <a:p>
            <a:pPr lvl="2">
              <a:lnSpc>
                <a:spcPct val="90000"/>
              </a:lnSpc>
            </a:pPr>
            <a:r>
              <a:rPr lang="en-IN" altLang="en-US" dirty="0"/>
              <a:t>1 =&gt; Informational</a:t>
            </a:r>
          </a:p>
          <a:p>
            <a:pPr lvl="2">
              <a:lnSpc>
                <a:spcPct val="90000"/>
              </a:lnSpc>
            </a:pPr>
            <a:r>
              <a:rPr lang="en-IN" altLang="en-US" dirty="0"/>
              <a:t>2 =&gt; Success</a:t>
            </a:r>
          </a:p>
          <a:p>
            <a:pPr lvl="2">
              <a:lnSpc>
                <a:spcPct val="90000"/>
              </a:lnSpc>
            </a:pPr>
            <a:r>
              <a:rPr lang="en-IN" altLang="en-US" dirty="0"/>
              <a:t>3 =&gt; Redirection</a:t>
            </a:r>
          </a:p>
          <a:p>
            <a:pPr lvl="2">
              <a:lnSpc>
                <a:spcPct val="90000"/>
              </a:lnSpc>
            </a:pPr>
            <a:r>
              <a:rPr lang="en-IN" altLang="en-US" dirty="0"/>
              <a:t>4 =&gt; Client error</a:t>
            </a:r>
          </a:p>
          <a:p>
            <a:pPr lvl="2">
              <a:lnSpc>
                <a:spcPct val="90000"/>
              </a:lnSpc>
            </a:pPr>
            <a:r>
              <a:rPr lang="en-IN" altLang="en-US" dirty="0"/>
              <a:t>5 =&gt; Server error</a:t>
            </a:r>
          </a:p>
          <a:p>
            <a:pPr lvl="1">
              <a:lnSpc>
                <a:spcPct val="90000"/>
              </a:lnSpc>
            </a:pPr>
            <a:endParaRPr lang="en-US" altLang="en-US" dirty="0"/>
          </a:p>
          <a:p>
            <a:pPr lvl="1">
              <a:lnSpc>
                <a:spcPct val="90000"/>
              </a:lnSpc>
            </a:pPr>
            <a:r>
              <a:rPr lang="en-US" altLang="en-US" dirty="0"/>
              <a:t>&lt;status </a:t>
            </a:r>
            <a:r>
              <a:rPr lang="en-US" altLang="en-US" dirty="0" err="1"/>
              <a:t>msg</a:t>
            </a:r>
            <a:r>
              <a:rPr lang="en-US" altLang="en-US" dirty="0"/>
              <a:t>&gt; is corresponding English text.</a:t>
            </a:r>
          </a:p>
          <a:p>
            <a:pPr lvl="2">
              <a:lnSpc>
                <a:spcPct val="97000"/>
              </a:lnSpc>
            </a:pPr>
            <a:r>
              <a:rPr lang="en-US" altLang="en-US" dirty="0"/>
              <a:t>200 	OK		Request was handled without error</a:t>
            </a:r>
          </a:p>
          <a:p>
            <a:pPr lvl="2">
              <a:lnSpc>
                <a:spcPct val="97000"/>
              </a:lnSpc>
            </a:pPr>
            <a:r>
              <a:rPr lang="en-US" altLang="en-US" dirty="0"/>
              <a:t>403	Forbidden	Server lacks permission to access file</a:t>
            </a:r>
          </a:p>
          <a:p>
            <a:pPr lvl="2">
              <a:lnSpc>
                <a:spcPct val="97000"/>
              </a:lnSpc>
            </a:pPr>
            <a:r>
              <a:rPr lang="en-US" altLang="en-US" dirty="0"/>
              <a:t>404	Not found	Server couldn’t find the file.</a:t>
            </a:r>
          </a:p>
          <a:p>
            <a:endParaRPr lang="en-IN" dirty="0"/>
          </a:p>
        </p:txBody>
      </p:sp>
    </p:spTree>
    <p:extLst>
      <p:ext uri="{BB962C8B-B14F-4D97-AF65-F5344CB8AC3E}">
        <p14:creationId xmlns:p14="http://schemas.microsoft.com/office/powerpoint/2010/main" val="422409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7A134363-CF92-4683-980A-DCAC06F054A7}"/>
              </a:ext>
            </a:extLst>
          </p:cNvPr>
          <p:cNvSpPr>
            <a:spLocks noGrp="1" noChangeArrowheads="1"/>
          </p:cNvSpPr>
          <p:nvPr>
            <p:ph type="title"/>
          </p:nvPr>
        </p:nvSpPr>
        <p:spPr>
          <a:xfrm>
            <a:off x="553278" y="732529"/>
            <a:ext cx="8382000" cy="1112837"/>
          </a:xfrm>
        </p:spPr>
        <p:txBody>
          <a:bodyPr vert="horz" wrap="square" lIns="91294" tIns="45647" rIns="91294" bIns="45647" numCol="1" anchor="t" anchorCtr="0" compatLnSpc="1">
            <a:prstTxWarp prst="textNoShape">
              <a:avLst/>
            </a:prstTxWarp>
          </a:bodyPr>
          <a:lstStyle/>
          <a:p>
            <a:r>
              <a:rPr lang="en-US" altLang="en-US" dirty="0">
                <a:latin typeface="Courier New" panose="02070309020205020404" pitchFamily="49" charset="0"/>
              </a:rPr>
              <a:t>GET</a:t>
            </a:r>
            <a:r>
              <a:rPr lang="en-US" altLang="en-US" dirty="0"/>
              <a:t> Request</a:t>
            </a:r>
          </a:p>
        </p:txBody>
      </p:sp>
      <p:sp>
        <p:nvSpPr>
          <p:cNvPr id="769027" name="Rectangle 3">
            <a:extLst>
              <a:ext uri="{FF2B5EF4-FFF2-40B4-BE49-F238E27FC236}">
                <a16:creationId xmlns:a16="http://schemas.microsoft.com/office/drawing/2014/main" id="{85CD9BBE-3FBB-4DCB-9804-50A29B1DC70B}"/>
              </a:ext>
            </a:extLst>
          </p:cNvPr>
          <p:cNvSpPr>
            <a:spLocks noChangeArrowheads="1"/>
          </p:cNvSpPr>
          <p:nvPr/>
        </p:nvSpPr>
        <p:spPr bwMode="auto">
          <a:xfrm>
            <a:off x="2513014" y="2130426"/>
            <a:ext cx="7534275" cy="206057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lIns="91430" tIns="45716" rIns="91430" bIns="45716" anchor="ctr">
            <a:spAutoFit/>
          </a:bodyPr>
          <a:lstStyle>
            <a:lvl1pPr algn="l" defTabSz="912813">
              <a:defRPr sz="2400">
                <a:solidFill>
                  <a:schemeClr val="tx1"/>
                </a:solidFill>
                <a:latin typeface="Times" panose="02020603050405020304" pitchFamily="18" charset="0"/>
              </a:defRPr>
            </a:lvl1pPr>
            <a:lvl2pPr algn="l" defTabSz="912813">
              <a:defRPr sz="2400">
                <a:solidFill>
                  <a:schemeClr val="tx1"/>
                </a:solidFill>
                <a:latin typeface="Times" panose="02020603050405020304" pitchFamily="18" charset="0"/>
              </a:defRPr>
            </a:lvl2pPr>
            <a:lvl3pPr marL="912813" algn="l" defTabSz="912813">
              <a:defRPr sz="2400">
                <a:solidFill>
                  <a:schemeClr val="tx1"/>
                </a:solidFill>
                <a:latin typeface="Times" panose="02020603050405020304" pitchFamily="18" charset="0"/>
              </a:defRPr>
            </a:lvl3pPr>
            <a:lvl4pPr marL="1370013" algn="l" defTabSz="912813">
              <a:defRPr sz="2400">
                <a:solidFill>
                  <a:schemeClr val="tx1"/>
                </a:solidFill>
                <a:latin typeface="Times" panose="02020603050405020304" pitchFamily="18" charset="0"/>
              </a:defRPr>
            </a:lvl4pPr>
            <a:lvl5pPr marL="1825625" algn="l" defTabSz="912813">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GET /test.html HTTP/1.1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Accept: */*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Accept-Language: en-us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Accept-Encoding: gzip, deflate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User-Agent: Mozilla/4.0 (compatible; MSIE 4.01; Windows 98)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Host: euro.ecom.cmu.edu </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Connection: Keep-Alive</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CRLF (\r\n)</a:t>
            </a:r>
          </a:p>
        </p:txBody>
      </p:sp>
    </p:spTree>
    <p:extLst>
      <p:ext uri="{BB962C8B-B14F-4D97-AF65-F5344CB8AC3E}">
        <p14:creationId xmlns:p14="http://schemas.microsoft.com/office/powerpoint/2010/main" val="13113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a:t>
            </a:r>
          </a:p>
        </p:txBody>
      </p:sp>
      <p:sp>
        <p:nvSpPr>
          <p:cNvPr id="5" name="Content Placeholder 4"/>
          <p:cNvSpPr>
            <a:spLocks noGrp="1"/>
          </p:cNvSpPr>
          <p:nvPr>
            <p:ph idx="1"/>
          </p:nvPr>
        </p:nvSpPr>
        <p:spPr/>
        <p:txBody>
          <a:bodyPr/>
          <a:lstStyle/>
          <a:p>
            <a:r>
              <a:rPr lang="en-US" dirty="0"/>
              <a:t>Storing of data locally in native client applications  - registry, </a:t>
            </a:r>
            <a:r>
              <a:rPr lang="en-US" dirty="0" err="1"/>
              <a:t>ini</a:t>
            </a:r>
            <a:r>
              <a:rPr lang="en-US" dirty="0"/>
              <a:t> files, xml files etc.</a:t>
            </a:r>
          </a:p>
          <a:p>
            <a:endParaRPr lang="en-US" dirty="0"/>
          </a:p>
          <a:p>
            <a:r>
              <a:rPr lang="en-US" dirty="0"/>
              <a:t>Limited facility in Browsers with the use of cookies.</a:t>
            </a:r>
          </a:p>
          <a:p>
            <a:endParaRPr lang="en-US" dirty="0"/>
          </a:p>
        </p:txBody>
      </p:sp>
    </p:spTree>
    <p:extLst>
      <p:ext uri="{BB962C8B-B14F-4D97-AF65-F5344CB8AC3E}">
        <p14:creationId xmlns:p14="http://schemas.microsoft.com/office/powerpoint/2010/main" val="10740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07B82FFA-1130-4794-8830-0EF1699C7E79}"/>
              </a:ext>
            </a:extLst>
          </p:cNvPr>
          <p:cNvSpPr>
            <a:spLocks noGrp="1" noChangeArrowheads="1"/>
          </p:cNvSpPr>
          <p:nvPr>
            <p:ph type="title"/>
          </p:nvPr>
        </p:nvSpPr>
        <p:spPr>
          <a:xfrm>
            <a:off x="868017" y="918060"/>
            <a:ext cx="8534400" cy="573087"/>
          </a:xfrm>
        </p:spPr>
        <p:txBody>
          <a:bodyPr vert="horz" wrap="square" lIns="91294" tIns="45647" rIns="91294" bIns="45647" numCol="1" anchor="t" anchorCtr="0" compatLnSpc="1">
            <a:prstTxWarp prst="textNoShape">
              <a:avLst/>
            </a:prstTxWarp>
          </a:bodyPr>
          <a:lstStyle/>
          <a:p>
            <a:r>
              <a:rPr lang="en-US" altLang="en-US" dirty="0">
                <a:latin typeface="Courier New" panose="02070309020205020404" pitchFamily="49" charset="0"/>
              </a:rPr>
              <a:t>GET</a:t>
            </a:r>
            <a:r>
              <a:rPr lang="en-US" altLang="en-US" dirty="0"/>
              <a:t> Response From Apache Server</a:t>
            </a:r>
          </a:p>
        </p:txBody>
      </p:sp>
      <p:sp>
        <p:nvSpPr>
          <p:cNvPr id="770051" name="Rectangle 3">
            <a:extLst>
              <a:ext uri="{FF2B5EF4-FFF2-40B4-BE49-F238E27FC236}">
                <a16:creationId xmlns:a16="http://schemas.microsoft.com/office/drawing/2014/main" id="{AFE5E2AC-8E34-4C9B-97A0-7F273FADE283}"/>
              </a:ext>
            </a:extLst>
          </p:cNvPr>
          <p:cNvSpPr>
            <a:spLocks noChangeArrowheads="1"/>
          </p:cNvSpPr>
          <p:nvPr/>
        </p:nvSpPr>
        <p:spPr bwMode="auto">
          <a:xfrm>
            <a:off x="2513013" y="1816101"/>
            <a:ext cx="5935662" cy="401637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lIns="91430" tIns="45716" rIns="91430" bIns="45716" anchor="ctr">
            <a:spAutoFit/>
          </a:bodyPr>
          <a:lstStyle>
            <a:lvl1pPr algn="l" defTabSz="912813">
              <a:defRPr sz="2400">
                <a:solidFill>
                  <a:schemeClr val="tx1"/>
                </a:solidFill>
                <a:latin typeface="Times" panose="02020603050405020304" pitchFamily="18" charset="0"/>
              </a:defRPr>
            </a:lvl1pPr>
            <a:lvl2pPr algn="l" defTabSz="912813">
              <a:defRPr sz="2400">
                <a:solidFill>
                  <a:schemeClr val="tx1"/>
                </a:solidFill>
                <a:latin typeface="Times" panose="02020603050405020304" pitchFamily="18" charset="0"/>
              </a:defRPr>
            </a:lvl2pPr>
            <a:lvl3pPr marL="912813" algn="l" defTabSz="912813">
              <a:defRPr sz="2400">
                <a:solidFill>
                  <a:schemeClr val="tx1"/>
                </a:solidFill>
                <a:latin typeface="Times" panose="02020603050405020304" pitchFamily="18" charset="0"/>
              </a:defRPr>
            </a:lvl3pPr>
            <a:lvl4pPr marL="1370013" algn="l" defTabSz="912813">
              <a:defRPr sz="2400">
                <a:solidFill>
                  <a:schemeClr val="tx1"/>
                </a:solidFill>
                <a:latin typeface="Times" panose="02020603050405020304" pitchFamily="18" charset="0"/>
              </a:defRPr>
            </a:lvl4pPr>
            <a:lvl5pPr marL="1825625" algn="l" defTabSz="912813">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HTTP/1.1 200 OK</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Date: Thu, 22 Jul 1999 04:02:15 GMT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Server: Apache/1.3.3 Ben-SSL/1.28 (Unix)</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Last-Modified: Thu, 22 Jul 1999 03:33:21 GMT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ETag: "48bb2-4f-37969101"</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Accept-Ranges: bytes</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Content-Length: 79</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Keep-Alive: timeout=15, max=100</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Connection: Keep-Alive</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Content-Type: text/html</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CRLF</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&lt;html&gt;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&lt;head&gt;&lt;title&gt;Test page&lt;/title&gt;&lt;/head&gt;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&lt;body&gt;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&lt;h1&gt;Test page&lt;/h1&gt;</a:t>
            </a:r>
          </a:p>
          <a:p>
            <a:pPr marL="0" marR="0" lvl="0" indent="0" algn="l" defTabSz="912813"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66"/>
                </a:solidFill>
                <a:effectLst/>
                <a:uLnTx/>
                <a:uFillTx/>
                <a:latin typeface="Courier New" panose="02070309020205020404" pitchFamily="49" charset="0"/>
                <a:ea typeface="+mn-ea"/>
                <a:cs typeface="+mn-cs"/>
              </a:rPr>
              <a:t>&lt;/html&gt;</a:t>
            </a:r>
          </a:p>
        </p:txBody>
      </p:sp>
    </p:spTree>
    <p:extLst>
      <p:ext uri="{BB962C8B-B14F-4D97-AF65-F5344CB8AC3E}">
        <p14:creationId xmlns:p14="http://schemas.microsoft.com/office/powerpoint/2010/main" val="203211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t>
            </a:r>
            <a:r>
              <a:rPr lang="en-US" dirty="0" err="1"/>
              <a:t>StoragE</a:t>
            </a:r>
            <a:endParaRPr lang="en-US" dirty="0"/>
          </a:p>
        </p:txBody>
      </p:sp>
      <p:sp>
        <p:nvSpPr>
          <p:cNvPr id="5" name="Content Placeholder 4"/>
          <p:cNvSpPr>
            <a:spLocks noGrp="1"/>
          </p:cNvSpPr>
          <p:nvPr>
            <p:ph idx="1"/>
          </p:nvPr>
        </p:nvSpPr>
        <p:spPr/>
        <p:txBody>
          <a:bodyPr/>
          <a:lstStyle/>
          <a:p>
            <a:r>
              <a:rPr lang="en-US" dirty="0"/>
              <a:t>Problems with cookies:</a:t>
            </a:r>
          </a:p>
          <a:p>
            <a:pPr lvl="1"/>
            <a:r>
              <a:rPr lang="en-US" dirty="0"/>
              <a:t>Included with every request that goes across to the server</a:t>
            </a:r>
          </a:p>
          <a:p>
            <a:pPr lvl="1"/>
            <a:r>
              <a:rPr lang="en-US" dirty="0"/>
              <a:t>Very limited size – around 4KB usually.</a:t>
            </a:r>
          </a:p>
          <a:p>
            <a:pPr lvl="1"/>
            <a:r>
              <a:rPr lang="en-US" dirty="0"/>
              <a:t>Not encrypted unless the whole application is over SSL.</a:t>
            </a:r>
          </a:p>
          <a:p>
            <a:pPr lvl="1"/>
            <a:r>
              <a:rPr lang="en-US" dirty="0"/>
              <a:t>More network traffic, slowing down the app.</a:t>
            </a:r>
          </a:p>
          <a:p>
            <a:pPr lvl="1"/>
            <a:endParaRPr lang="en-US" dirty="0"/>
          </a:p>
        </p:txBody>
      </p:sp>
    </p:spTree>
    <p:extLst>
      <p:ext uri="{BB962C8B-B14F-4D97-AF65-F5344CB8AC3E}">
        <p14:creationId xmlns:p14="http://schemas.microsoft.com/office/powerpoint/2010/main" val="8478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t>
            </a:r>
            <a:r>
              <a:rPr lang="en-US" dirty="0" err="1"/>
              <a:t>StoragE</a:t>
            </a:r>
            <a:endParaRPr lang="en-US" dirty="0"/>
          </a:p>
        </p:txBody>
      </p:sp>
      <p:sp>
        <p:nvSpPr>
          <p:cNvPr id="5" name="Content Placeholder 4"/>
          <p:cNvSpPr>
            <a:spLocks noGrp="1"/>
          </p:cNvSpPr>
          <p:nvPr>
            <p:ph idx="1"/>
          </p:nvPr>
        </p:nvSpPr>
        <p:spPr/>
        <p:txBody>
          <a:bodyPr/>
          <a:lstStyle/>
          <a:p>
            <a:pPr marL="0" indent="0">
              <a:buNone/>
            </a:pPr>
            <a:r>
              <a:rPr lang="en-US" dirty="0"/>
              <a:t>We need….</a:t>
            </a:r>
          </a:p>
          <a:p>
            <a:r>
              <a:rPr lang="en-US" dirty="0"/>
              <a:t>More storage space locally.</a:t>
            </a:r>
          </a:p>
          <a:p>
            <a:r>
              <a:rPr lang="en-US" dirty="0"/>
              <a:t>Data must persist.</a:t>
            </a:r>
          </a:p>
          <a:p>
            <a:r>
              <a:rPr lang="en-US" dirty="0"/>
              <a:t>Should not transmit to the server unnecessarily. The solution is……HTML5 </a:t>
            </a:r>
            <a:r>
              <a:rPr lang="en-US" dirty="0" err="1"/>
              <a:t>LocalStorage</a:t>
            </a:r>
            <a:r>
              <a:rPr lang="en-US" dirty="0"/>
              <a:t>.</a:t>
            </a:r>
          </a:p>
          <a:p>
            <a:pPr marL="0" indent="0">
              <a:buNone/>
            </a:pPr>
            <a:endParaRPr lang="en-US" dirty="0"/>
          </a:p>
        </p:txBody>
      </p:sp>
    </p:spTree>
    <p:extLst>
      <p:ext uri="{BB962C8B-B14F-4D97-AF65-F5344CB8AC3E}">
        <p14:creationId xmlns:p14="http://schemas.microsoft.com/office/powerpoint/2010/main" val="92583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 - history</a:t>
            </a:r>
          </a:p>
        </p:txBody>
      </p:sp>
      <p:sp>
        <p:nvSpPr>
          <p:cNvPr id="5" name="Content Placeholder 4"/>
          <p:cNvSpPr>
            <a:spLocks noGrp="1"/>
          </p:cNvSpPr>
          <p:nvPr>
            <p:ph idx="1"/>
          </p:nvPr>
        </p:nvSpPr>
        <p:spPr/>
        <p:txBody>
          <a:bodyPr>
            <a:normAutofit lnSpcReduction="10000"/>
          </a:bodyPr>
          <a:lstStyle/>
          <a:p>
            <a:r>
              <a:rPr lang="en-US" dirty="0"/>
              <a:t>Started with “</a:t>
            </a:r>
            <a:r>
              <a:rPr lang="en-US" dirty="0" err="1"/>
              <a:t>userData</a:t>
            </a:r>
            <a:r>
              <a:rPr lang="en-US" dirty="0"/>
              <a:t>” from MS. (64KB)</a:t>
            </a:r>
          </a:p>
          <a:p>
            <a:endParaRPr lang="en-US" dirty="0"/>
          </a:p>
          <a:p>
            <a:r>
              <a:rPr lang="en-US" dirty="0"/>
              <a:t>Adobe’s Flash 6 : </a:t>
            </a:r>
            <a:r>
              <a:rPr lang="en-US" dirty="0" err="1"/>
              <a:t>upto</a:t>
            </a:r>
            <a:r>
              <a:rPr lang="en-US" dirty="0"/>
              <a:t> 100KB</a:t>
            </a:r>
          </a:p>
          <a:p>
            <a:endParaRPr lang="en-US" dirty="0"/>
          </a:p>
          <a:p>
            <a:r>
              <a:rPr lang="en-US" dirty="0"/>
              <a:t>Gears from Google in 2007 – database style storing.</a:t>
            </a:r>
          </a:p>
          <a:p>
            <a:endParaRPr lang="en-US" dirty="0"/>
          </a:p>
          <a:p>
            <a:r>
              <a:rPr lang="en-US" dirty="0"/>
              <a:t>HTML 5 – Local and Session storage.</a:t>
            </a:r>
          </a:p>
          <a:p>
            <a:endParaRPr lang="en-US" dirty="0"/>
          </a:p>
          <a:p>
            <a:r>
              <a:rPr lang="en-US" dirty="0"/>
              <a:t>Supported by all major browsers.</a:t>
            </a:r>
          </a:p>
          <a:p>
            <a:endParaRPr lang="en-US" dirty="0"/>
          </a:p>
        </p:txBody>
      </p:sp>
    </p:spTree>
    <p:extLst>
      <p:ext uri="{BB962C8B-B14F-4D97-AF65-F5344CB8AC3E}">
        <p14:creationId xmlns:p14="http://schemas.microsoft.com/office/powerpoint/2010/main" val="351888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heckerboard(across)">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checkerboard(across)">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 - Interface</a:t>
            </a:r>
          </a:p>
        </p:txBody>
      </p:sp>
      <p:sp>
        <p:nvSpPr>
          <p:cNvPr id="5" name="Content Placeholder 4"/>
          <p:cNvSpPr>
            <a:spLocks noGrp="1"/>
          </p:cNvSpPr>
          <p:nvPr>
            <p:ph idx="1"/>
          </p:nvPr>
        </p:nvSpPr>
        <p:spPr/>
        <p:txBody>
          <a:bodyPr>
            <a:normAutofit/>
          </a:bodyPr>
          <a:lstStyle/>
          <a:p>
            <a:r>
              <a:rPr lang="en-US" dirty="0">
                <a:latin typeface="Courier New" pitchFamily="49" charset="0"/>
                <a:cs typeface="Courier New" pitchFamily="49" charset="0"/>
              </a:rPr>
              <a:t>interface Storage {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readonly</a:t>
            </a:r>
            <a:r>
              <a:rPr lang="en-US" dirty="0">
                <a:latin typeface="Courier New" pitchFamily="49" charset="0"/>
                <a:cs typeface="Courier New" pitchFamily="49" charset="0"/>
              </a:rPr>
              <a:t> attribute unsigned long length;  </a:t>
            </a:r>
          </a:p>
          <a:p>
            <a:pPr>
              <a:buNone/>
            </a:pPr>
            <a:r>
              <a:rPr lang="en-US" dirty="0">
                <a:latin typeface="Courier New" pitchFamily="49" charset="0"/>
                <a:cs typeface="Courier New" pitchFamily="49" charset="0"/>
              </a:rPr>
              <a:t>     getter </a:t>
            </a:r>
            <a:r>
              <a:rPr lang="en-US" dirty="0" err="1">
                <a:latin typeface="Courier New" pitchFamily="49" charset="0"/>
                <a:cs typeface="Courier New" pitchFamily="49" charset="0"/>
              </a:rPr>
              <a:t>DOMString</a:t>
            </a:r>
            <a:r>
              <a:rPr lang="en-US" dirty="0">
                <a:latin typeface="Courier New" pitchFamily="49" charset="0"/>
                <a:cs typeface="Courier New" pitchFamily="49" charset="0"/>
              </a:rPr>
              <a:t> key(in unsigned long index);  </a:t>
            </a:r>
          </a:p>
          <a:p>
            <a:pPr>
              <a:buNone/>
            </a:pPr>
            <a:r>
              <a:rPr lang="en-US" dirty="0">
                <a:latin typeface="Courier New" pitchFamily="49" charset="0"/>
                <a:cs typeface="Courier New" pitchFamily="49" charset="0"/>
              </a:rPr>
              <a:t>     getter any </a:t>
            </a:r>
            <a:r>
              <a:rPr lang="en-US" dirty="0" err="1">
                <a:latin typeface="Courier New" pitchFamily="49" charset="0"/>
                <a:cs typeface="Courier New" pitchFamily="49" charset="0"/>
              </a:rPr>
              <a:t>getItem</a:t>
            </a:r>
            <a:r>
              <a:rPr lang="en-US" dirty="0">
                <a:latin typeface="Courier New" pitchFamily="49" charset="0"/>
                <a:cs typeface="Courier New" pitchFamily="49" charset="0"/>
              </a:rPr>
              <a:t>(in </a:t>
            </a:r>
            <a:r>
              <a:rPr lang="en-US" dirty="0" err="1">
                <a:latin typeface="Courier New" pitchFamily="49" charset="0"/>
                <a:cs typeface="Courier New" pitchFamily="49" charset="0"/>
              </a:rPr>
              <a:t>DOMString</a:t>
            </a:r>
            <a:r>
              <a:rPr lang="en-US" dirty="0">
                <a:latin typeface="Courier New" pitchFamily="49" charset="0"/>
                <a:cs typeface="Courier New" pitchFamily="49" charset="0"/>
              </a:rPr>
              <a:t> key);  </a:t>
            </a:r>
          </a:p>
          <a:p>
            <a:pPr>
              <a:buNone/>
            </a:pPr>
            <a:r>
              <a:rPr lang="en-US" dirty="0">
                <a:latin typeface="Courier New" pitchFamily="49" charset="0"/>
                <a:cs typeface="Courier New" pitchFamily="49" charset="0"/>
              </a:rPr>
              <a:t>     setter creator void </a:t>
            </a:r>
            <a:r>
              <a:rPr lang="en-US" dirty="0" err="1">
                <a:latin typeface="Courier New" pitchFamily="49" charset="0"/>
                <a:cs typeface="Courier New" pitchFamily="49" charset="0"/>
              </a:rPr>
              <a:t>setItem</a:t>
            </a:r>
            <a:r>
              <a:rPr lang="en-US" dirty="0">
                <a:latin typeface="Courier New" pitchFamily="49" charset="0"/>
                <a:cs typeface="Courier New" pitchFamily="49" charset="0"/>
              </a:rPr>
              <a:t>(in </a:t>
            </a:r>
            <a:r>
              <a:rPr lang="en-US" dirty="0" err="1">
                <a:latin typeface="Courier New" pitchFamily="49" charset="0"/>
                <a:cs typeface="Courier New" pitchFamily="49" charset="0"/>
              </a:rPr>
              <a:t>DOMString</a:t>
            </a:r>
            <a:r>
              <a:rPr lang="en-US" dirty="0">
                <a:latin typeface="Courier New" pitchFamily="49" charset="0"/>
                <a:cs typeface="Courier New" pitchFamily="49" charset="0"/>
              </a:rPr>
              <a:t> key, in any value);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deleter</a:t>
            </a:r>
            <a:r>
              <a:rPr lang="en-US" dirty="0">
                <a:latin typeface="Courier New" pitchFamily="49" charset="0"/>
                <a:cs typeface="Courier New" pitchFamily="49" charset="0"/>
              </a:rPr>
              <a:t> void </a:t>
            </a:r>
            <a:r>
              <a:rPr lang="en-US" dirty="0" err="1">
                <a:latin typeface="Courier New" pitchFamily="49" charset="0"/>
                <a:cs typeface="Courier New" pitchFamily="49" charset="0"/>
              </a:rPr>
              <a:t>removeItem</a:t>
            </a:r>
            <a:r>
              <a:rPr lang="en-US" dirty="0">
                <a:latin typeface="Courier New" pitchFamily="49" charset="0"/>
                <a:cs typeface="Courier New" pitchFamily="49" charset="0"/>
              </a:rPr>
              <a:t>(in </a:t>
            </a:r>
            <a:r>
              <a:rPr lang="en-US" dirty="0" err="1">
                <a:latin typeface="Courier New" pitchFamily="49" charset="0"/>
                <a:cs typeface="Courier New" pitchFamily="49" charset="0"/>
              </a:rPr>
              <a:t>DOMString</a:t>
            </a:r>
            <a:r>
              <a:rPr lang="en-US" dirty="0">
                <a:latin typeface="Courier New" pitchFamily="49" charset="0"/>
                <a:cs typeface="Courier New" pitchFamily="49" charset="0"/>
              </a:rPr>
              <a:t> key);  </a:t>
            </a:r>
          </a:p>
          <a:p>
            <a:pPr>
              <a:buNone/>
            </a:pPr>
            <a:r>
              <a:rPr lang="en-US" dirty="0">
                <a:latin typeface="Courier New" pitchFamily="49" charset="0"/>
                <a:cs typeface="Courier New" pitchFamily="49" charset="0"/>
              </a:rPr>
              <a:t>     void clear();  </a:t>
            </a:r>
          </a:p>
          <a:p>
            <a:pPr>
              <a:buNone/>
            </a:pPr>
            <a:r>
              <a:rPr lang="en-US" dirty="0">
                <a:latin typeface="Courier New" pitchFamily="49" charset="0"/>
                <a:cs typeface="Courier New" pitchFamily="49" charset="0"/>
              </a:rPr>
              <a:t>    }; </a:t>
            </a:r>
          </a:p>
        </p:txBody>
      </p:sp>
    </p:spTree>
    <p:extLst>
      <p:ext uri="{BB962C8B-B14F-4D97-AF65-F5344CB8AC3E}">
        <p14:creationId xmlns:p14="http://schemas.microsoft.com/office/powerpoint/2010/main" val="23788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Storage</a:t>
            </a:r>
          </a:p>
        </p:txBody>
      </p:sp>
      <p:sp>
        <p:nvSpPr>
          <p:cNvPr id="5" name="Content Placeholder 4"/>
          <p:cNvSpPr>
            <a:spLocks noGrp="1"/>
          </p:cNvSpPr>
          <p:nvPr>
            <p:ph idx="1"/>
          </p:nvPr>
        </p:nvSpPr>
        <p:spPr/>
        <p:txBody>
          <a:bodyPr>
            <a:normAutofit/>
          </a:bodyPr>
          <a:lstStyle/>
          <a:p>
            <a:r>
              <a:rPr lang="en-US" b="1" dirty="0">
                <a:latin typeface="Courier New" pitchFamily="49" charset="0"/>
                <a:cs typeface="Courier New" pitchFamily="49" charset="0"/>
              </a:rPr>
              <a:t>length</a:t>
            </a:r>
            <a:r>
              <a:rPr lang="en-US" dirty="0"/>
              <a:t>:  The size of the local storage (count)</a:t>
            </a:r>
          </a:p>
          <a:p>
            <a:r>
              <a:rPr lang="en-US" b="1" dirty="0">
                <a:latin typeface="Courier New" pitchFamily="49" charset="0"/>
                <a:cs typeface="Courier New" pitchFamily="49" charset="0"/>
              </a:rPr>
              <a:t>key(index) </a:t>
            </a:r>
            <a:r>
              <a:rPr lang="en-US" dirty="0"/>
              <a:t>– return the key at index </a:t>
            </a:r>
          </a:p>
          <a:p>
            <a:r>
              <a:rPr lang="en-US" b="1" dirty="0" err="1">
                <a:latin typeface="Courier New" pitchFamily="49" charset="0"/>
                <a:cs typeface="Courier New" pitchFamily="49" charset="0"/>
              </a:rPr>
              <a:t>getItem</a:t>
            </a:r>
            <a:r>
              <a:rPr lang="en-US" b="1" dirty="0">
                <a:latin typeface="Courier New" pitchFamily="49" charset="0"/>
                <a:cs typeface="Courier New" pitchFamily="49" charset="0"/>
              </a:rPr>
              <a:t>(key)</a:t>
            </a:r>
            <a:r>
              <a:rPr lang="en-US" dirty="0"/>
              <a:t> – return the value of the specified key as a string</a:t>
            </a:r>
          </a:p>
          <a:p>
            <a:r>
              <a:rPr lang="en-US" b="1" dirty="0" err="1">
                <a:latin typeface="Courier New" pitchFamily="49" charset="0"/>
                <a:cs typeface="Courier New" pitchFamily="49" charset="0"/>
              </a:rPr>
              <a:t>setItem</a:t>
            </a:r>
            <a:r>
              <a:rPr lang="en-US" b="1" dirty="0">
                <a:latin typeface="Courier New" pitchFamily="49" charset="0"/>
                <a:cs typeface="Courier New" pitchFamily="49" charset="0"/>
              </a:rPr>
              <a:t>(</a:t>
            </a:r>
            <a:r>
              <a:rPr lang="en-US" b="1" dirty="0" err="1">
                <a:latin typeface="Courier New" pitchFamily="49" charset="0"/>
                <a:cs typeface="Courier New" pitchFamily="49" charset="0"/>
              </a:rPr>
              <a:t>key,value</a:t>
            </a:r>
            <a:r>
              <a:rPr lang="en-US" b="1" dirty="0">
                <a:latin typeface="Courier New" pitchFamily="49" charset="0"/>
                <a:cs typeface="Courier New" pitchFamily="49" charset="0"/>
              </a:rPr>
              <a:t>)</a:t>
            </a:r>
            <a:r>
              <a:rPr lang="en-US" dirty="0"/>
              <a:t> – set the value for the key specified as a string</a:t>
            </a:r>
          </a:p>
          <a:p>
            <a:r>
              <a:rPr lang="en-US" b="1" dirty="0" err="1">
                <a:latin typeface="Courier New" pitchFamily="49" charset="0"/>
                <a:cs typeface="Courier New" pitchFamily="49" charset="0"/>
              </a:rPr>
              <a:t>removeItem</a:t>
            </a:r>
            <a:r>
              <a:rPr lang="en-US" b="1" dirty="0">
                <a:latin typeface="Courier New" pitchFamily="49" charset="0"/>
                <a:cs typeface="Courier New" pitchFamily="49" charset="0"/>
              </a:rPr>
              <a:t>(key)</a:t>
            </a:r>
            <a:r>
              <a:rPr lang="en-US" dirty="0"/>
              <a:t> – remove an item specified by </a:t>
            </a:r>
            <a:r>
              <a:rPr lang="en-US" dirty="0" err="1"/>
              <a:t>thekey</a:t>
            </a:r>
            <a:endParaRPr lang="en-US" dirty="0"/>
          </a:p>
          <a:p>
            <a:r>
              <a:rPr lang="en-US" b="1" dirty="0">
                <a:latin typeface="Courier New" pitchFamily="49" charset="0"/>
                <a:cs typeface="Courier New" pitchFamily="49" charset="0"/>
              </a:rPr>
              <a:t>clear( ) </a:t>
            </a:r>
            <a:r>
              <a:rPr lang="en-US" dirty="0"/>
              <a:t>– remove all items from storage.</a:t>
            </a:r>
          </a:p>
          <a:p>
            <a:endParaRPr lang="en-US" dirty="0"/>
          </a:p>
          <a:p>
            <a:endParaRPr lang="en-US" dirty="0"/>
          </a:p>
          <a:p>
            <a:endParaRPr lang="en-US" dirty="0"/>
          </a:p>
        </p:txBody>
      </p:sp>
    </p:spTree>
    <p:extLst>
      <p:ext uri="{BB962C8B-B14F-4D97-AF65-F5344CB8AC3E}">
        <p14:creationId xmlns:p14="http://schemas.microsoft.com/office/powerpoint/2010/main" val="426262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t>
            </a:r>
            <a:r>
              <a:rPr lang="en-US" dirty="0" err="1"/>
              <a:t>StoragE</a:t>
            </a:r>
            <a:r>
              <a:rPr lang="en-US" dirty="0"/>
              <a:t> - examples</a:t>
            </a:r>
          </a:p>
        </p:txBody>
      </p:sp>
      <p:sp>
        <p:nvSpPr>
          <p:cNvPr id="5" name="Content Placeholder 4"/>
          <p:cNvSpPr>
            <a:spLocks noGrp="1"/>
          </p:cNvSpPr>
          <p:nvPr>
            <p:ph idx="1"/>
          </p:nvPr>
        </p:nvSpPr>
        <p:spPr/>
        <p:txBody>
          <a:bodyPr>
            <a:normAutofit/>
          </a:bodyPr>
          <a:lstStyle/>
          <a:p>
            <a:pPr marL="594000" lvl="2" indent="0">
              <a:buNone/>
            </a:pPr>
            <a:r>
              <a:rPr lang="en-US" sz="1800" dirty="0" err="1"/>
              <a:t>localStorage.setItem</a:t>
            </a:r>
            <a:r>
              <a:rPr lang="en-US" sz="1800" dirty="0"/>
              <a:t>(“name”, “student”);</a:t>
            </a:r>
          </a:p>
          <a:p>
            <a:pPr marL="594000" lvl="2" indent="0">
              <a:buNone/>
            </a:pPr>
            <a:r>
              <a:rPr lang="en-US" sz="1800" dirty="0"/>
              <a:t>// or </a:t>
            </a:r>
            <a:r>
              <a:rPr lang="en-US" sz="1800" dirty="0" err="1"/>
              <a:t>localStorage</a:t>
            </a:r>
            <a:r>
              <a:rPr lang="en-US" sz="1800" dirty="0"/>
              <a:t>[“name”] = “student”;</a:t>
            </a:r>
          </a:p>
          <a:p>
            <a:pPr marL="594000" lvl="2" indent="0">
              <a:buNone/>
            </a:pPr>
            <a:endParaRPr lang="en-US" sz="1800" dirty="0"/>
          </a:p>
          <a:p>
            <a:pPr marL="594000" lvl="2" indent="0">
              <a:buNone/>
            </a:pPr>
            <a:r>
              <a:rPr lang="en-US" sz="1800" dirty="0"/>
              <a:t>Nam = </a:t>
            </a:r>
            <a:r>
              <a:rPr lang="en-US" sz="1800" dirty="0" err="1"/>
              <a:t>localStorage.getItem</a:t>
            </a:r>
            <a:r>
              <a:rPr lang="en-US" sz="1800" dirty="0"/>
              <a:t>(“name”); // returns null if such a key </a:t>
            </a:r>
            <a:r>
              <a:rPr lang="en-US" sz="1800" dirty="0" err="1"/>
              <a:t>does’nt</a:t>
            </a:r>
            <a:r>
              <a:rPr lang="en-US" sz="1800" dirty="0"/>
              <a:t> exist.</a:t>
            </a:r>
          </a:p>
          <a:p>
            <a:pPr marL="594000" lvl="2" indent="0">
              <a:buNone/>
            </a:pPr>
            <a:r>
              <a:rPr lang="en-US" sz="1800" dirty="0" err="1"/>
              <a:t>removeItem</a:t>
            </a:r>
            <a:r>
              <a:rPr lang="en-US" sz="1800" dirty="0"/>
              <a:t>(“name”); //does nothing if key </a:t>
            </a:r>
            <a:r>
              <a:rPr lang="en-US" sz="1800" dirty="0" err="1"/>
              <a:t>does’nt</a:t>
            </a:r>
            <a:r>
              <a:rPr lang="en-US" sz="1800" dirty="0"/>
              <a:t> exist.</a:t>
            </a:r>
            <a:endParaRPr lang="en-US" dirty="0"/>
          </a:p>
          <a:p>
            <a:pPr marL="324000" lvl="1" indent="0">
              <a:buNone/>
            </a:pPr>
            <a:endParaRPr lang="en-US" dirty="0"/>
          </a:p>
          <a:p>
            <a:endParaRPr lang="en-US" dirty="0"/>
          </a:p>
        </p:txBody>
      </p:sp>
    </p:spTree>
    <p:extLst>
      <p:ext uri="{BB962C8B-B14F-4D97-AF65-F5344CB8AC3E}">
        <p14:creationId xmlns:p14="http://schemas.microsoft.com/office/powerpoint/2010/main" val="1245937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10</TotalTime>
  <Words>1401</Words>
  <Application>Microsoft Office PowerPoint</Application>
  <PresentationFormat>Widescreen</PresentationFormat>
  <Paragraphs>198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 New</vt:lpstr>
      <vt:lpstr>Gill Sans MT</vt:lpstr>
      <vt:lpstr>Wingdings 2</vt:lpstr>
      <vt:lpstr>Dividend</vt:lpstr>
      <vt:lpstr>UNIT 4</vt:lpstr>
      <vt:lpstr>LOCAL STORAGE</vt:lpstr>
      <vt:lpstr>Local Storage</vt:lpstr>
      <vt:lpstr>Local StoragE</vt:lpstr>
      <vt:lpstr>Local StoragE</vt:lpstr>
      <vt:lpstr>Local Storage - history</vt:lpstr>
      <vt:lpstr>Local Storage - Interface</vt:lpstr>
      <vt:lpstr>Local Storage</vt:lpstr>
      <vt:lpstr>Local StoragE - examples</vt:lpstr>
      <vt:lpstr>Local Storage  - Tracking changes</vt:lpstr>
      <vt:lpstr>Local Storage - tracking changes</vt:lpstr>
      <vt:lpstr>Local StoragE - tracking changes</vt:lpstr>
      <vt:lpstr>Local Storage - limitations</vt:lpstr>
      <vt:lpstr>WEB WORKERS</vt:lpstr>
      <vt:lpstr>Web WORKERS</vt:lpstr>
      <vt:lpstr>HOW  DO WEB WORKERS WORK?</vt:lpstr>
      <vt:lpstr>Application Cache /Offline Browsing</vt:lpstr>
      <vt:lpstr>Application Cache</vt:lpstr>
      <vt:lpstr>Application Cache</vt:lpstr>
      <vt:lpstr>Application Cache</vt:lpstr>
      <vt:lpstr>Manifest File - Example</vt:lpstr>
      <vt:lpstr>http Request &amp;  response</vt:lpstr>
      <vt:lpstr>HTTP Requests</vt:lpstr>
      <vt:lpstr>HTTP Requests (cont)</vt:lpstr>
      <vt:lpstr>HTTP Requests (cont)</vt:lpstr>
      <vt:lpstr> HTTP Response</vt:lpstr>
      <vt:lpstr>HTTP Responses</vt:lpstr>
      <vt:lpstr>HTTP Status Codes</vt:lpstr>
      <vt:lpstr>GET Request</vt:lpstr>
      <vt:lpstr>GET Response From Apache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Vidhu Rojit</dc:creator>
  <cp:lastModifiedBy>Vidhu Rojit</cp:lastModifiedBy>
  <cp:revision>2</cp:revision>
  <dcterms:created xsi:type="dcterms:W3CDTF">2019-10-22T09:46:59Z</dcterms:created>
  <dcterms:modified xsi:type="dcterms:W3CDTF">2019-10-22T09:57:53Z</dcterms:modified>
</cp:coreProperties>
</file>