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93" r:id="rId4"/>
    <p:sldId id="257" r:id="rId5"/>
    <p:sldId id="258" r:id="rId6"/>
    <p:sldId id="259" r:id="rId7"/>
    <p:sldId id="327" r:id="rId8"/>
    <p:sldId id="260" r:id="rId9"/>
    <p:sldId id="261" r:id="rId10"/>
    <p:sldId id="262" r:id="rId11"/>
    <p:sldId id="263" r:id="rId12"/>
    <p:sldId id="264" r:id="rId13"/>
    <p:sldId id="265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1160" autoAdjust="0"/>
  </p:normalViewPr>
  <p:slideViewPr>
    <p:cSldViewPr snapToGrid="0">
      <p:cViewPr varScale="1">
        <p:scale>
          <a:sx n="66" d="100"/>
          <a:sy n="66" d="100"/>
        </p:scale>
        <p:origin x="8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08099-9D57-496F-802E-147BCF05A6C6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0FC37-9957-4858-9DC4-538C3CA23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3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4F7CF59-BD94-4965-9CD9-721572F42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068CB700-6CAE-46F5-BA35-643A6B9BE4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F314BE6A-1410-4763-B8F4-7F5F3F966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A977729E-57A9-4F3F-A3FB-23B50995DADF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0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3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5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5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39B8B0-5BEE-497F-A37E-C8C1E73C58C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385CA2-66FE-41ED-88D1-45C5FE748E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3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6F23-EBA7-4DC7-BF77-D3D4780F3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Form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C76BA-85B8-46FB-921B-75817AEA2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63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E99-0A29-49E6-A1E7-E3A35B1E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A408-B7E6-4BF0-BE2C-A73F865B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FA4D3-7688-4954-8133-863D2247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3" y="2027442"/>
            <a:ext cx="9456065" cy="4386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1A7C84-6C42-487C-8E8B-E7BEB45F32D5}"/>
              </a:ext>
            </a:extLst>
          </p:cNvPr>
          <p:cNvSpPr/>
          <p:nvPr/>
        </p:nvSpPr>
        <p:spPr>
          <a:xfrm>
            <a:off x="3381829" y="2027442"/>
            <a:ext cx="3338285" cy="7257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5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C6C0-EC93-4567-A4D9-EE1871C9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4F9B-AF9F-47C1-AE79-C4D405D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2B2AC-30C3-48D3-A009-26E9E7E0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07658"/>
            <a:ext cx="10894006" cy="4638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298B75-B515-4D9D-A7BC-21D866530DAD}"/>
              </a:ext>
            </a:extLst>
          </p:cNvPr>
          <p:cNvSpPr/>
          <p:nvPr/>
        </p:nvSpPr>
        <p:spPr>
          <a:xfrm>
            <a:off x="3614057" y="2007658"/>
            <a:ext cx="3338285" cy="7257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2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2F23-5E19-40E7-9CF9-FF39600E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DF26-100A-4F81-93FC-B114241F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AD6C5-ED27-486E-808D-29E786C8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5" y="2010814"/>
            <a:ext cx="9528313" cy="47238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7886B6-90BD-436E-A106-F315161F3199}"/>
              </a:ext>
            </a:extLst>
          </p:cNvPr>
          <p:cNvSpPr/>
          <p:nvPr/>
        </p:nvSpPr>
        <p:spPr>
          <a:xfrm>
            <a:off x="5617029" y="2061029"/>
            <a:ext cx="3338285" cy="7257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0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20A8-DB56-4277-BB5E-0C2906A8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14DB-4CC0-4911-A5E2-44A42D20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C2741-0BEE-448B-8B88-C0FF68F7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58" y="2041875"/>
            <a:ext cx="6024283" cy="277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C2CBF-5F6F-425B-93CE-3470D9B1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1" y="1829249"/>
            <a:ext cx="11285128" cy="46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AA630D1E-7706-4EE0-B8EE-891AB9113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3475" y="180975"/>
            <a:ext cx="5601154" cy="17145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/>
              <a:t>Other Input Types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D122F40-3218-4838-8E47-DA151EE6A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75">
              <a:defRPr/>
            </a:pPr>
            <a:r>
              <a:rPr lang="en-US" dirty="0"/>
              <a:t>Text</a:t>
            </a:r>
          </a:p>
          <a:p>
            <a:pPr marL="828675">
              <a:defRPr/>
            </a:pPr>
            <a:r>
              <a:rPr lang="en-US" dirty="0"/>
              <a:t>Password</a:t>
            </a:r>
          </a:p>
          <a:p>
            <a:pPr marL="828675">
              <a:defRPr/>
            </a:pPr>
            <a:r>
              <a:rPr lang="en-US" dirty="0"/>
              <a:t>Radio Button</a:t>
            </a:r>
          </a:p>
          <a:p>
            <a:pPr marL="828675">
              <a:defRPr/>
            </a:pPr>
            <a:r>
              <a:rPr lang="en-US" dirty="0"/>
              <a:t>Check Box</a:t>
            </a:r>
          </a:p>
          <a:p>
            <a:pPr marL="828675">
              <a:defRPr/>
            </a:pPr>
            <a:r>
              <a:rPr lang="en-US" dirty="0"/>
              <a:t>Select / Drop-Down</a:t>
            </a:r>
          </a:p>
          <a:p>
            <a:pPr marL="828675">
              <a:defRPr/>
            </a:pPr>
            <a:r>
              <a:rPr lang="en-US" dirty="0" err="1"/>
              <a:t>TextArea</a:t>
            </a:r>
            <a:endParaRPr lang="en-US" dirty="0"/>
          </a:p>
        </p:txBody>
      </p:sp>
      <p:pic>
        <p:nvPicPr>
          <p:cNvPr id="44036" name="Picture 1" descr="Untitled.png">
            <a:extLst>
              <a:ext uri="{FF2B5EF4-FFF2-40B4-BE49-F238E27FC236}">
                <a16:creationId xmlns:a16="http://schemas.microsoft.com/office/drawing/2014/main" id="{C662BB30-0DBF-406D-94C6-26855B89F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787" y="180975"/>
            <a:ext cx="32242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5B22-E912-4CA1-9C52-AB7D5C32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54D4-245F-4A0A-AD57-5EFD1B1C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>
                <a:solidFill>
                  <a:srgbClr val="9F3611"/>
                </a:solidFill>
                <a:latin typeface="Wingdings" panose="05000000000000000000" pitchFamily="2" charset="2"/>
              </a:rPr>
              <a:t> </a:t>
            </a:r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$_GET</a:t>
            </a:r>
          </a:p>
          <a:p>
            <a:r>
              <a:rPr lang="en-IN" sz="1600" dirty="0">
                <a:solidFill>
                  <a:srgbClr val="9F3611"/>
                </a:solidFill>
                <a:latin typeface="Wingdings" panose="05000000000000000000" pitchFamily="2" charset="2"/>
              </a:rPr>
              <a:t> </a:t>
            </a:r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$_POST</a:t>
            </a:r>
          </a:p>
          <a:p>
            <a:r>
              <a:rPr lang="en-IN" sz="1600" dirty="0">
                <a:solidFill>
                  <a:srgbClr val="9F3611"/>
                </a:solidFill>
                <a:latin typeface="Wingdings" panose="05000000000000000000" pitchFamily="2" charset="2"/>
              </a:rPr>
              <a:t> </a:t>
            </a:r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$_REQUEST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5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29669493-F3F2-47F6-99F1-C412C7CE6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$_GET and $_POST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B65AB3D0-3C60-4F97-8825-13317B73E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75">
              <a:defRPr/>
            </a:pPr>
            <a:r>
              <a:rPr lang="en-US"/>
              <a:t>PHP loads the values for the URL parameters into an array called $_GET and the POST parameters into an array called $_POST</a:t>
            </a:r>
          </a:p>
          <a:p>
            <a:pPr marL="828675">
              <a:defRPr/>
            </a:pPr>
            <a:r>
              <a:rPr lang="en-US"/>
              <a:t>There is another array called $_REQUEST which merges GET and POST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E31A-C26E-43B5-B707-B694F589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79AF90-BEC4-41CD-9C81-038248EE37E2}"/>
              </a:ext>
            </a:extLst>
          </p:cNvPr>
          <p:cNvSpPr/>
          <p:nvPr/>
        </p:nvSpPr>
        <p:spPr>
          <a:xfrm>
            <a:off x="1232451" y="2044006"/>
            <a:ext cx="921026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9F3611"/>
                </a:solidFill>
                <a:latin typeface="Wingdings" panose="05000000000000000000" pitchFamily="2" charset="2"/>
              </a:rPr>
              <a:t> </a:t>
            </a:r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HTML forms are used to pass data to a server via different input controls.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All input controls are placed in between &lt;form&gt; and &lt;/form&gt;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Syntax</a:t>
            </a:r>
          </a:p>
          <a:p>
            <a:endParaRPr lang="en-IN" dirty="0">
              <a:solidFill>
                <a:srgbClr val="000000"/>
              </a:solidFill>
              <a:latin typeface="Century" panose="020406040505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&lt;form action=“</a:t>
            </a:r>
            <a:r>
              <a:rPr lang="en-IN" dirty="0" err="1">
                <a:solidFill>
                  <a:srgbClr val="000000"/>
                </a:solidFill>
                <a:latin typeface="Century" panose="02040604050505020304" pitchFamily="18" charset="0"/>
              </a:rPr>
              <a:t>PagetoOpen</a:t>
            </a:r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 ” method=“ ” &gt;</a:t>
            </a:r>
          </a:p>
          <a:p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//input controls placed here</a:t>
            </a:r>
          </a:p>
          <a:p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&lt;/form&gt;</a:t>
            </a:r>
          </a:p>
          <a:p>
            <a:r>
              <a:rPr lang="en-IN" dirty="0">
                <a:solidFill>
                  <a:srgbClr val="000000"/>
                </a:solidFill>
                <a:latin typeface="Century" panose="02040604050505020304" pitchFamily="18" charset="0"/>
              </a:rPr>
              <a:t>Method= GET or POST</a:t>
            </a:r>
          </a:p>
          <a:p>
            <a:r>
              <a:rPr lang="en-IN" sz="1200" b="0" i="0" u="none" strike="noStrike" baseline="0" dirty="0">
                <a:solidFill>
                  <a:srgbClr val="FFFFFF"/>
                </a:solidFill>
                <a:latin typeface="Century" panose="02040604050505020304" pitchFamily="18" charset="0"/>
              </a:rPr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7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D98F-0356-4007-8309-36FC7443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HTML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16DE4-A91B-4F3F-A7F6-83D3B61A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22" y="2551522"/>
            <a:ext cx="6158754" cy="29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2000-3E23-474E-8259-ABA8FF2B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html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04162-3B95-4EF3-A9F3-F7C4497B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96" y="1802048"/>
            <a:ext cx="8733182" cy="45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1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C3EF86F6-3BC3-4F99-821F-E4852B21E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537" y="548641"/>
            <a:ext cx="10448925" cy="1371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Passing Parameters to The Server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853AE1B-E577-42DF-8328-DCE39CDB66F8}"/>
              </a:ext>
            </a:extLst>
          </p:cNvPr>
          <p:cNvSpPr>
            <a:spLocks/>
          </p:cNvSpPr>
          <p:nvPr/>
        </p:nvSpPr>
        <p:spPr bwMode="auto">
          <a:xfrm>
            <a:off x="5192316" y="1939165"/>
            <a:ext cx="5238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GET /</a:t>
            </a:r>
            <a:r>
              <a:rPr lang="en-US" altLang="en-US" sz="2175" dirty="0" err="1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simpleform.html?</a:t>
            </a:r>
            <a:r>
              <a:rPr lang="en-US" altLang="en-US" sz="2175" dirty="0" err="1">
                <a:solidFill>
                  <a:srgbClr val="FF0000"/>
                </a:solidFill>
                <a:ea typeface="MS PGothic" panose="020B0600070205080204" pitchFamily="34" charset="-128"/>
              </a:rPr>
              <a:t>yourname</a:t>
            </a:r>
            <a:r>
              <a:rPr lang="en-US" altLang="en-US" sz="2175" dirty="0">
                <a:solidFill>
                  <a:srgbClr val="FF0000"/>
                </a:solidFill>
                <a:ea typeface="MS PGothic" panose="020B0600070205080204" pitchFamily="34" charset="-128"/>
              </a:rPr>
              <a:t>=</a:t>
            </a:r>
            <a:r>
              <a:rPr lang="en-US" altLang="en-US" sz="2175" dirty="0" err="1">
                <a:solidFill>
                  <a:srgbClr val="FF0000"/>
                </a:solidFill>
                <a:ea typeface="MS PGothic" panose="020B0600070205080204" pitchFamily="34" charset="-128"/>
              </a:rPr>
              <a:t>fred</a:t>
            </a:r>
            <a:endParaRPr lang="en-US" altLang="en-US" sz="2175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Accept: www/source</a:t>
            </a:r>
          </a:p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Accept: text/html</a:t>
            </a:r>
          </a:p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User-Agent: Lynx/2.4 </a:t>
            </a:r>
            <a:r>
              <a:rPr lang="en-US" altLang="en-US" sz="2175" dirty="0" err="1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libwww</a:t>
            </a:r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/2.14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7AB7830-2FC6-4748-8CEF-80C8389402AB}"/>
              </a:ext>
            </a:extLst>
          </p:cNvPr>
          <p:cNvSpPr>
            <a:spLocks/>
          </p:cNvSpPr>
          <p:nvPr/>
        </p:nvSpPr>
        <p:spPr bwMode="auto">
          <a:xfrm>
            <a:off x="5192316" y="3653665"/>
            <a:ext cx="6686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POST /simpleform.html</a:t>
            </a:r>
          </a:p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Accept: www/source</a:t>
            </a:r>
          </a:p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Accept: text/html</a:t>
            </a:r>
          </a:p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User-Agent: Lynx/2.4 </a:t>
            </a:r>
            <a:r>
              <a:rPr lang="en-US" altLang="en-US" sz="2175" dirty="0" err="1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libwww</a:t>
            </a:r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/2.14</a:t>
            </a:r>
          </a:p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Content-type: application/x-www-form-</a:t>
            </a:r>
            <a:r>
              <a:rPr lang="en-US" altLang="en-US" sz="2175" dirty="0" err="1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urlencoded</a:t>
            </a:r>
            <a:endParaRPr lang="en-US" altLang="en-US" sz="2175" dirty="0">
              <a:solidFill>
                <a:schemeClr val="accent3">
                  <a:lumMod val="75000"/>
                </a:schemeClr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175" dirty="0">
                <a:solidFill>
                  <a:schemeClr val="accent3">
                    <a:lumMod val="75000"/>
                  </a:schemeClr>
                </a:solidFill>
                <a:ea typeface="MS PGothic" panose="020B0600070205080204" pitchFamily="34" charset="-128"/>
              </a:rPr>
              <a:t>Content-length: 13</a:t>
            </a:r>
          </a:p>
          <a:p>
            <a:pPr algn="l" eaLnBrk="1" hangingPunct="1"/>
            <a:r>
              <a:rPr lang="en-US" altLang="en-US" sz="2175" dirty="0" err="1">
                <a:solidFill>
                  <a:srgbClr val="FF0000"/>
                </a:solidFill>
                <a:ea typeface="MS PGothic" panose="020B0600070205080204" pitchFamily="34" charset="-128"/>
              </a:rPr>
              <a:t>yourname</a:t>
            </a:r>
            <a:r>
              <a:rPr lang="en-US" altLang="en-US" sz="2175" dirty="0">
                <a:solidFill>
                  <a:srgbClr val="FF0000"/>
                </a:solidFill>
                <a:ea typeface="MS PGothic" panose="020B0600070205080204" pitchFamily="34" charset="-128"/>
              </a:rPr>
              <a:t>=</a:t>
            </a:r>
            <a:r>
              <a:rPr lang="en-US" altLang="en-US" sz="2175" dirty="0" err="1">
                <a:solidFill>
                  <a:srgbClr val="FF0000"/>
                </a:solidFill>
                <a:ea typeface="MS PGothic" panose="020B0600070205080204" pitchFamily="34" charset="-128"/>
              </a:rPr>
              <a:t>fred</a:t>
            </a:r>
            <a:endParaRPr lang="en-US" altLang="en-US" sz="2175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D604AB68-34DB-49D7-A2DA-B376E13B0528}"/>
              </a:ext>
            </a:extLst>
          </p:cNvPr>
          <p:cNvSpPr>
            <a:spLocks/>
          </p:cNvSpPr>
          <p:nvPr/>
        </p:nvSpPr>
        <p:spPr bwMode="auto">
          <a:xfrm>
            <a:off x="457151" y="3475051"/>
            <a:ext cx="11329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HTTP</a:t>
            </a:r>
          </a:p>
          <a:p>
            <a:pPr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Request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71DC61B7-28CF-4DE3-B77F-5A8B0F05A0FC}"/>
              </a:ext>
            </a:extLst>
          </p:cNvPr>
          <p:cNvSpPr>
            <a:spLocks/>
          </p:cNvSpPr>
          <p:nvPr/>
        </p:nvSpPr>
        <p:spPr bwMode="auto">
          <a:xfrm>
            <a:off x="1213197" y="4906375"/>
            <a:ext cx="1931041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4500">
                <a:solidFill>
                  <a:srgbClr val="0000FF"/>
                </a:solidFill>
                <a:ea typeface="MS PGothic" panose="020B0600070205080204" pitchFamily="34" charset="-128"/>
              </a:rPr>
              <a:t>Browser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192085E7-A280-4089-AEA6-06BAA9F2DDF2}"/>
              </a:ext>
            </a:extLst>
          </p:cNvPr>
          <p:cNvSpPr>
            <a:spLocks/>
          </p:cNvSpPr>
          <p:nvPr/>
        </p:nvSpPr>
        <p:spPr bwMode="auto">
          <a:xfrm>
            <a:off x="995312" y="2390317"/>
            <a:ext cx="2353850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900">
                <a:solidFill>
                  <a:srgbClr val="0000FF"/>
                </a:solidFill>
                <a:ea typeface="MS PGothic" panose="020B0600070205080204" pitchFamily="34" charset="-128"/>
              </a:rPr>
              <a:t>Web Server</a:t>
            </a:r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E262846B-14FD-44C8-806B-F3CA2A86E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4957" y="3176173"/>
            <a:ext cx="16669" cy="1549004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 sz="1350"/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BA8403F6-237A-4CC4-A856-298D6D1DB171}"/>
              </a:ext>
            </a:extLst>
          </p:cNvPr>
          <p:cNvSpPr>
            <a:spLocks/>
          </p:cNvSpPr>
          <p:nvPr/>
        </p:nvSpPr>
        <p:spPr bwMode="auto">
          <a:xfrm>
            <a:off x="1153716" y="6084241"/>
            <a:ext cx="8077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     </a:t>
            </a:r>
            <a:r>
              <a:rPr lang="en-US" altLang="en-US" sz="2700" b="1" dirty="0">
                <a:solidFill>
                  <a:srgbClr val="00FF00"/>
                </a:solidFill>
                <a:ea typeface="MS PGothic" panose="020B0600070205080204" pitchFamily="34" charset="-128"/>
              </a:rPr>
              <a:t>&lt;input type="text" name="</a:t>
            </a:r>
            <a:r>
              <a:rPr lang="en-US" altLang="en-US" sz="27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yourname</a:t>
            </a:r>
            <a:r>
              <a:rPr lang="en-US" altLang="en-US" sz="2700" b="1" dirty="0">
                <a:solidFill>
                  <a:srgbClr val="00FF00"/>
                </a:solidFill>
                <a:ea typeface="MS PGothic" panose="020B0600070205080204" pitchFamily="34" charset="-128"/>
              </a:rPr>
              <a:t>" id="</a:t>
            </a:r>
            <a:r>
              <a:rPr lang="en-US" altLang="en-US" sz="2700" b="1" dirty="0" err="1">
                <a:solidFill>
                  <a:srgbClr val="00FF00"/>
                </a:solidFill>
                <a:ea typeface="MS PGothic" panose="020B0600070205080204" pitchFamily="34" charset="-128"/>
              </a:rPr>
              <a:t>yourid</a:t>
            </a:r>
            <a:r>
              <a:rPr lang="en-US" altLang="en-US" sz="2700" b="1" dirty="0">
                <a:solidFill>
                  <a:srgbClr val="00FF00"/>
                </a:solidFill>
                <a:ea typeface="MS PGothic" panose="020B0600070205080204" pitchFamily="34" charset="-128"/>
              </a:rPr>
              <a:t>" /&gt;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F41A-ECDE-4471-B5F6-AB7639E4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443FB-CA09-4007-8FC9-3B8B6A0E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3D803-AA5B-44F2-8B86-FE2588F4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55" y="1802048"/>
            <a:ext cx="7975909" cy="45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0E76-D354-41B8-9054-829BA65A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3741-35EE-4720-8292-90563006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43073-8EF0-477F-A68F-0E38788C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7" y="2278124"/>
            <a:ext cx="10958440" cy="41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42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989898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</TotalTime>
  <Words>217</Words>
  <Application>Microsoft Office PowerPoint</Application>
  <PresentationFormat>Widescreen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Century</vt:lpstr>
      <vt:lpstr>Gill Sans</vt:lpstr>
      <vt:lpstr>Gill Sans MT</vt:lpstr>
      <vt:lpstr>Wingdings</vt:lpstr>
      <vt:lpstr>Wingdings 2</vt:lpstr>
      <vt:lpstr>Dividend</vt:lpstr>
      <vt:lpstr>Form processing</vt:lpstr>
      <vt:lpstr>PowerPoint Presentation</vt:lpstr>
      <vt:lpstr>$_GET and $_POST</vt:lpstr>
      <vt:lpstr>HTML FORM</vt:lpstr>
      <vt:lpstr>SAMPLE HTML FORM</vt:lpstr>
      <vt:lpstr>Sample html form</vt:lpstr>
      <vt:lpstr>Passing Parameters to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Input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Vidhu Rojit</dc:creator>
  <cp:lastModifiedBy>Vidhu Rojit</cp:lastModifiedBy>
  <cp:revision>4</cp:revision>
  <dcterms:created xsi:type="dcterms:W3CDTF">2019-07-28T09:08:23Z</dcterms:created>
  <dcterms:modified xsi:type="dcterms:W3CDTF">2019-07-28T09:45:01Z</dcterms:modified>
</cp:coreProperties>
</file>