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4"/>
  </p:notesMasterIdLst>
  <p:sldIdLst>
    <p:sldId id="274" r:id="rId2"/>
    <p:sldId id="276" r:id="rId3"/>
    <p:sldId id="277" r:id="rId4"/>
    <p:sldId id="278" r:id="rId5"/>
    <p:sldId id="279" r:id="rId6"/>
    <p:sldId id="280" r:id="rId7"/>
    <p:sldId id="281" r:id="rId8"/>
    <p:sldId id="282" r:id="rId9"/>
    <p:sldId id="283" r:id="rId10"/>
    <p:sldId id="284" r:id="rId11"/>
    <p:sldId id="285" r:id="rId12"/>
    <p:sldId id="286" r:id="rId13"/>
    <p:sldId id="289" r:id="rId14"/>
    <p:sldId id="291" r:id="rId15"/>
    <p:sldId id="292" r:id="rId16"/>
    <p:sldId id="290" r:id="rId17"/>
    <p:sldId id="293" r:id="rId18"/>
    <p:sldId id="294" r:id="rId19"/>
    <p:sldId id="394" r:id="rId20"/>
    <p:sldId id="295" r:id="rId21"/>
    <p:sldId id="296" r:id="rId22"/>
    <p:sldId id="298" r:id="rId23"/>
    <p:sldId id="301" r:id="rId24"/>
    <p:sldId id="302" r:id="rId25"/>
    <p:sldId id="393" r:id="rId26"/>
    <p:sldId id="287" r:id="rId27"/>
    <p:sldId id="389" r:id="rId28"/>
    <p:sldId id="390" r:id="rId29"/>
    <p:sldId id="391" r:id="rId30"/>
    <p:sldId id="392" r:id="rId31"/>
    <p:sldId id="350" r:id="rId32"/>
    <p:sldId id="354" r:id="rId33"/>
    <p:sldId id="355" r:id="rId34"/>
    <p:sldId id="356" r:id="rId35"/>
    <p:sldId id="357" r:id="rId36"/>
    <p:sldId id="358" r:id="rId37"/>
    <p:sldId id="359" r:id="rId38"/>
    <p:sldId id="360" r:id="rId39"/>
    <p:sldId id="361" r:id="rId40"/>
    <p:sldId id="362" r:id="rId41"/>
    <p:sldId id="363" r:id="rId42"/>
    <p:sldId id="364" r:id="rId43"/>
    <p:sldId id="395" r:id="rId44"/>
    <p:sldId id="396"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9" r:id="rId62"/>
    <p:sldId id="330" r:id="rId63"/>
    <p:sldId id="331" r:id="rId64"/>
    <p:sldId id="332" r:id="rId65"/>
    <p:sldId id="334" r:id="rId66"/>
    <p:sldId id="335" r:id="rId67"/>
    <p:sldId id="336" r:id="rId68"/>
    <p:sldId id="337" r:id="rId69"/>
    <p:sldId id="397" r:id="rId70"/>
    <p:sldId id="338" r:id="rId71"/>
    <p:sldId id="398" r:id="rId72"/>
    <p:sldId id="339" r:id="rId73"/>
    <p:sldId id="340" r:id="rId74"/>
    <p:sldId id="341" r:id="rId75"/>
    <p:sldId id="342" r:id="rId76"/>
    <p:sldId id="343" r:id="rId77"/>
    <p:sldId id="344" r:id="rId78"/>
    <p:sldId id="345" r:id="rId79"/>
    <p:sldId id="349" r:id="rId80"/>
    <p:sldId id="388" r:id="rId81"/>
    <p:sldId id="406" r:id="rId82"/>
    <p:sldId id="365"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62947-668B-43F9-B40D-B351A6D46A7F}" type="datetimeFigureOut">
              <a:rPr lang="en-IN" smtClean="0"/>
              <a:t>30-11-2019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61CE3-9DE5-4E25-BE2D-CA2746EA762D}" type="slidenum">
              <a:rPr lang="en-IN" smtClean="0"/>
              <a:t>‹#›</a:t>
            </a:fld>
            <a:endParaRPr lang="en-IN"/>
          </a:p>
        </p:txBody>
      </p:sp>
    </p:spTree>
    <p:extLst>
      <p:ext uri="{BB962C8B-B14F-4D97-AF65-F5344CB8AC3E}">
        <p14:creationId xmlns:p14="http://schemas.microsoft.com/office/powerpoint/2010/main" val="324311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941107-0C6D-46C0-9706-03E7C7033325}" type="slidenum">
              <a:rPr lang="ar-SA" altLang="en-US" sz="1300"/>
              <a:pPr>
                <a:spcBef>
                  <a:spcPct val="0"/>
                </a:spcBef>
              </a:pPr>
              <a:t>45</a:t>
            </a:fld>
            <a:endParaRPr lang="en-GB" altLang="en-US" sz="13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1125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D30AEA-0072-47A0-B8CB-A58D4D96D1FC}" type="slidenum">
              <a:rPr lang="ar-SA" altLang="en-US" sz="1300"/>
              <a:pPr>
                <a:spcBef>
                  <a:spcPct val="0"/>
                </a:spcBef>
              </a:pPr>
              <a:t>54</a:t>
            </a:fld>
            <a:endParaRPr lang="en-GB" altLang="en-US"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27154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D352F5-B13A-4651-BE33-4B5B67996D72}" type="slidenum">
              <a:rPr lang="ar-SA" altLang="en-US" sz="1300"/>
              <a:pPr>
                <a:spcBef>
                  <a:spcPct val="0"/>
                </a:spcBef>
              </a:pPr>
              <a:t>55</a:t>
            </a:fld>
            <a:endParaRPr lang="en-GB" altLang="en-US" sz="13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8897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D91972-EB3B-418B-B4B8-22ECCF573D03}" type="slidenum">
              <a:rPr lang="ar-SA" altLang="en-US" sz="1300"/>
              <a:pPr>
                <a:spcBef>
                  <a:spcPct val="0"/>
                </a:spcBef>
              </a:pPr>
              <a:t>56</a:t>
            </a:fld>
            <a:endParaRPr lang="en-GB" altLang="en-US"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8711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7E8F37-7E0F-43E4-91DB-E4117409567C}" type="slidenum">
              <a:rPr lang="ar-SA" altLang="en-US" sz="1300"/>
              <a:pPr>
                <a:spcBef>
                  <a:spcPct val="0"/>
                </a:spcBef>
              </a:pPr>
              <a:t>57</a:t>
            </a:fld>
            <a:endParaRPr lang="en-GB" altLang="en-US"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0296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532B8A-89BA-4FC8-B239-2F115788CC37}" type="slidenum">
              <a:rPr lang="ar-SA" altLang="en-US" sz="1300"/>
              <a:pPr>
                <a:spcBef>
                  <a:spcPct val="0"/>
                </a:spcBef>
              </a:pPr>
              <a:t>58</a:t>
            </a:fld>
            <a:endParaRPr lang="en-GB"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0563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F91B05-69D0-411B-9FE9-8DCDB68A47FD}" type="slidenum">
              <a:rPr lang="ar-SA" altLang="en-US" sz="1300"/>
              <a:pPr>
                <a:spcBef>
                  <a:spcPct val="0"/>
                </a:spcBef>
              </a:pPr>
              <a:t>59</a:t>
            </a:fld>
            <a:endParaRPr lang="en-GB" altLang="en-US"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8349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DF431F-5AAD-400B-BF49-A2AC8DA17B2C}" type="slidenum">
              <a:rPr lang="ar-SA" altLang="en-US" sz="1300"/>
              <a:pPr>
                <a:spcBef>
                  <a:spcPct val="0"/>
                </a:spcBef>
              </a:pPr>
              <a:t>60</a:t>
            </a:fld>
            <a:endParaRPr lang="en-GB" altLang="en-US" sz="13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9429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9EB3D-580B-40AC-8AE3-BE0F952E8A42}" type="slidenum">
              <a:rPr lang="en-IN" smtClean="0"/>
              <a:t>62</a:t>
            </a:fld>
            <a:endParaRPr lang="en-IN"/>
          </a:p>
        </p:txBody>
      </p:sp>
    </p:spTree>
    <p:extLst>
      <p:ext uri="{BB962C8B-B14F-4D97-AF65-F5344CB8AC3E}">
        <p14:creationId xmlns:p14="http://schemas.microsoft.com/office/powerpoint/2010/main" val="512920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echo $_SERVER['PHP_SELF'];</a:t>
            </a:r>
            <a:br>
              <a:rPr lang="en-IN" dirty="0"/>
            </a:br>
            <a:r>
              <a:rPr lang="en-IN" sz="1200" b="0" i="0" kern="1200" dirty="0">
                <a:solidFill>
                  <a:schemeClr val="tx1"/>
                </a:solidFill>
                <a:effectLst/>
                <a:latin typeface="+mn-lt"/>
                <a:ea typeface="+mn-ea"/>
                <a:cs typeface="+mn-cs"/>
              </a:rPr>
              <a:t>echo "&lt;</a:t>
            </a:r>
            <a:r>
              <a:rPr lang="en-IN" sz="1200" b="0" i="0" kern="1200" dirty="0" err="1">
                <a:solidFill>
                  <a:schemeClr val="tx1"/>
                </a:solidFill>
                <a:effectLst/>
                <a:latin typeface="+mn-lt"/>
                <a:ea typeface="+mn-ea"/>
                <a:cs typeface="+mn-cs"/>
              </a:rPr>
              <a:t>br</a:t>
            </a:r>
            <a:r>
              <a:rPr lang="en-IN" sz="1200" b="0" i="0" kern="1200" dirty="0">
                <a:solidFill>
                  <a:schemeClr val="tx1"/>
                </a:solidFill>
                <a:effectLst/>
                <a:latin typeface="+mn-lt"/>
                <a:ea typeface="+mn-ea"/>
                <a:cs typeface="+mn-cs"/>
              </a:rPr>
              <a:t>&gt;";</a:t>
            </a:r>
            <a:br>
              <a:rPr lang="en-IN" dirty="0"/>
            </a:br>
            <a:r>
              <a:rPr lang="en-IN" sz="1200" b="0" i="0" kern="1200" dirty="0">
                <a:solidFill>
                  <a:schemeClr val="tx1"/>
                </a:solidFill>
                <a:effectLst/>
                <a:latin typeface="+mn-lt"/>
                <a:ea typeface="+mn-ea"/>
                <a:cs typeface="+mn-cs"/>
              </a:rPr>
              <a:t>echo $_SERVER['SERVER_NAME'];</a:t>
            </a:r>
            <a:br>
              <a:rPr lang="en-IN" dirty="0"/>
            </a:br>
            <a:r>
              <a:rPr lang="en-IN" sz="1200" b="0" i="0" kern="1200" dirty="0">
                <a:solidFill>
                  <a:schemeClr val="tx1"/>
                </a:solidFill>
                <a:effectLst/>
                <a:latin typeface="+mn-lt"/>
                <a:ea typeface="+mn-ea"/>
                <a:cs typeface="+mn-cs"/>
              </a:rPr>
              <a:t>echo "&lt;</a:t>
            </a:r>
            <a:r>
              <a:rPr lang="en-IN" sz="1200" b="0" i="0" kern="1200" dirty="0" err="1">
                <a:solidFill>
                  <a:schemeClr val="tx1"/>
                </a:solidFill>
                <a:effectLst/>
                <a:latin typeface="+mn-lt"/>
                <a:ea typeface="+mn-ea"/>
                <a:cs typeface="+mn-cs"/>
              </a:rPr>
              <a:t>br</a:t>
            </a:r>
            <a:r>
              <a:rPr lang="en-IN" sz="1200" b="0" i="0" kern="1200" dirty="0">
                <a:solidFill>
                  <a:schemeClr val="tx1"/>
                </a:solidFill>
                <a:effectLst/>
                <a:latin typeface="+mn-lt"/>
                <a:ea typeface="+mn-ea"/>
                <a:cs typeface="+mn-cs"/>
              </a:rPr>
              <a:t>&gt;";</a:t>
            </a:r>
            <a:br>
              <a:rPr lang="en-IN" dirty="0"/>
            </a:br>
            <a:r>
              <a:rPr lang="en-IN" sz="1200" b="0" i="0" kern="1200" dirty="0">
                <a:solidFill>
                  <a:schemeClr val="tx1"/>
                </a:solidFill>
                <a:effectLst/>
                <a:latin typeface="+mn-lt"/>
                <a:ea typeface="+mn-ea"/>
                <a:cs typeface="+mn-cs"/>
              </a:rPr>
              <a:t>echo $_SERVER['HTTP_HOST'];</a:t>
            </a:r>
            <a:br>
              <a:rPr lang="en-IN" dirty="0"/>
            </a:br>
            <a:r>
              <a:rPr lang="en-IN" sz="1200" b="0" i="0" kern="1200" dirty="0">
                <a:solidFill>
                  <a:schemeClr val="tx1"/>
                </a:solidFill>
                <a:effectLst/>
                <a:latin typeface="+mn-lt"/>
                <a:ea typeface="+mn-ea"/>
                <a:cs typeface="+mn-cs"/>
              </a:rPr>
              <a:t>echo "&lt;</a:t>
            </a:r>
            <a:r>
              <a:rPr lang="en-IN" sz="1200" b="0" i="0" kern="1200" dirty="0" err="1">
                <a:solidFill>
                  <a:schemeClr val="tx1"/>
                </a:solidFill>
                <a:effectLst/>
                <a:latin typeface="+mn-lt"/>
                <a:ea typeface="+mn-ea"/>
                <a:cs typeface="+mn-cs"/>
              </a:rPr>
              <a:t>br</a:t>
            </a:r>
            <a:r>
              <a:rPr lang="en-IN" sz="1200" b="0" i="0" kern="1200" dirty="0">
                <a:solidFill>
                  <a:schemeClr val="tx1"/>
                </a:solidFill>
                <a:effectLst/>
                <a:latin typeface="+mn-lt"/>
                <a:ea typeface="+mn-ea"/>
                <a:cs typeface="+mn-cs"/>
              </a:rPr>
              <a:t>&gt;";</a:t>
            </a:r>
            <a:br>
              <a:rPr lang="en-IN" dirty="0"/>
            </a:br>
            <a:r>
              <a:rPr lang="en-IN" sz="1200" b="0" i="0" kern="1200" dirty="0">
                <a:solidFill>
                  <a:schemeClr val="tx1"/>
                </a:solidFill>
                <a:effectLst/>
                <a:latin typeface="+mn-lt"/>
                <a:ea typeface="+mn-ea"/>
                <a:cs typeface="+mn-cs"/>
              </a:rPr>
              <a:t>echo $_SERVER['HTTP_REFERER'];</a:t>
            </a:r>
            <a:br>
              <a:rPr lang="en-IN" dirty="0"/>
            </a:br>
            <a:r>
              <a:rPr lang="en-IN" sz="1200" b="0" i="0" kern="1200" dirty="0">
                <a:solidFill>
                  <a:schemeClr val="tx1"/>
                </a:solidFill>
                <a:effectLst/>
                <a:latin typeface="+mn-lt"/>
                <a:ea typeface="+mn-ea"/>
                <a:cs typeface="+mn-cs"/>
              </a:rPr>
              <a:t>echo "&lt;</a:t>
            </a:r>
            <a:r>
              <a:rPr lang="en-IN" sz="1200" b="0" i="0" kern="1200" dirty="0" err="1">
                <a:solidFill>
                  <a:schemeClr val="tx1"/>
                </a:solidFill>
                <a:effectLst/>
                <a:latin typeface="+mn-lt"/>
                <a:ea typeface="+mn-ea"/>
                <a:cs typeface="+mn-cs"/>
              </a:rPr>
              <a:t>br</a:t>
            </a:r>
            <a:r>
              <a:rPr lang="en-IN" sz="1200" b="0" i="0" kern="1200" dirty="0">
                <a:solidFill>
                  <a:schemeClr val="tx1"/>
                </a:solidFill>
                <a:effectLst/>
                <a:latin typeface="+mn-lt"/>
                <a:ea typeface="+mn-ea"/>
                <a:cs typeface="+mn-cs"/>
              </a:rPr>
              <a:t>&gt;";</a:t>
            </a:r>
            <a:br>
              <a:rPr lang="en-IN" dirty="0"/>
            </a:br>
            <a:r>
              <a:rPr lang="en-IN" sz="1200" b="0" i="0" kern="1200" dirty="0">
                <a:solidFill>
                  <a:schemeClr val="tx1"/>
                </a:solidFill>
                <a:effectLst/>
                <a:latin typeface="+mn-lt"/>
                <a:ea typeface="+mn-ea"/>
                <a:cs typeface="+mn-cs"/>
              </a:rPr>
              <a:t>echo $_SERVER['HTTP_USER_AGENT'];</a:t>
            </a:r>
            <a:br>
              <a:rPr lang="en-IN" dirty="0"/>
            </a:br>
            <a:r>
              <a:rPr lang="en-IN" sz="1200" b="0" i="0" kern="1200" dirty="0">
                <a:solidFill>
                  <a:schemeClr val="tx1"/>
                </a:solidFill>
                <a:effectLst/>
                <a:latin typeface="+mn-lt"/>
                <a:ea typeface="+mn-ea"/>
                <a:cs typeface="+mn-cs"/>
              </a:rPr>
              <a:t>echo "&lt;</a:t>
            </a:r>
            <a:r>
              <a:rPr lang="en-IN" sz="1200" b="0" i="0" kern="1200" dirty="0" err="1">
                <a:solidFill>
                  <a:schemeClr val="tx1"/>
                </a:solidFill>
                <a:effectLst/>
                <a:latin typeface="+mn-lt"/>
                <a:ea typeface="+mn-ea"/>
                <a:cs typeface="+mn-cs"/>
              </a:rPr>
              <a:t>br</a:t>
            </a:r>
            <a:r>
              <a:rPr lang="en-IN" sz="1200" b="0" i="0" kern="1200" dirty="0">
                <a:solidFill>
                  <a:schemeClr val="tx1"/>
                </a:solidFill>
                <a:effectLst/>
                <a:latin typeface="+mn-lt"/>
                <a:ea typeface="+mn-ea"/>
                <a:cs typeface="+mn-cs"/>
              </a:rPr>
              <a:t>&gt;";</a:t>
            </a:r>
            <a:br>
              <a:rPr lang="en-IN" dirty="0"/>
            </a:br>
            <a:r>
              <a:rPr lang="en-IN" sz="1200" b="0" i="0" kern="1200" dirty="0">
                <a:solidFill>
                  <a:schemeClr val="tx1"/>
                </a:solidFill>
                <a:effectLst/>
                <a:latin typeface="+mn-lt"/>
                <a:ea typeface="+mn-ea"/>
                <a:cs typeface="+mn-cs"/>
              </a:rPr>
              <a:t>echo $_SERVER['SCRIPT_NAME'];</a:t>
            </a:r>
            <a:endParaRPr lang="en-IN" dirty="0"/>
          </a:p>
        </p:txBody>
      </p:sp>
      <p:sp>
        <p:nvSpPr>
          <p:cNvPr id="4" name="Slide Number Placeholder 3"/>
          <p:cNvSpPr>
            <a:spLocks noGrp="1"/>
          </p:cNvSpPr>
          <p:nvPr>
            <p:ph type="sldNum" sz="quarter" idx="10"/>
          </p:nvPr>
        </p:nvSpPr>
        <p:spPr/>
        <p:txBody>
          <a:bodyPr/>
          <a:lstStyle/>
          <a:p>
            <a:fld id="{8E89EB3D-580B-40AC-8AE3-BE0F952E8A42}" type="slidenum">
              <a:rPr lang="en-IN" smtClean="0"/>
              <a:t>80</a:t>
            </a:fld>
            <a:endParaRPr lang="en-IN"/>
          </a:p>
        </p:txBody>
      </p:sp>
    </p:spTree>
    <p:extLst>
      <p:ext uri="{BB962C8B-B14F-4D97-AF65-F5344CB8AC3E}">
        <p14:creationId xmlns:p14="http://schemas.microsoft.com/office/powerpoint/2010/main" val="323530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62154B-46E7-42B1-BDDC-0459DDFFAD7E}" type="slidenum">
              <a:rPr lang="ar-SA" altLang="en-US" sz="1300"/>
              <a:pPr>
                <a:spcBef>
                  <a:spcPct val="0"/>
                </a:spcBef>
              </a:pPr>
              <a:t>46</a:t>
            </a:fld>
            <a:endParaRPr lang="en-GB" altLang="en-US" sz="13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2157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81F451-1CA3-48AA-AA22-7C1FA3FC3636}" type="slidenum">
              <a:rPr lang="ar-SA" altLang="en-US" sz="1300"/>
              <a:pPr>
                <a:spcBef>
                  <a:spcPct val="0"/>
                </a:spcBef>
              </a:pPr>
              <a:t>47</a:t>
            </a:fld>
            <a:endParaRPr lang="en-GB" altLang="en-US"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9638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A1AD6-9BFF-46B9-8A49-791C62F02CBD}" type="slidenum">
              <a:rPr lang="ar-SA" altLang="en-US" sz="1300"/>
              <a:pPr>
                <a:spcBef>
                  <a:spcPct val="0"/>
                </a:spcBef>
              </a:pPr>
              <a:t>48</a:t>
            </a:fld>
            <a:endParaRPr lang="en-GB" altLang="en-US"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412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7253E0-A9BC-422C-8C6D-1F3C512195C9}" type="slidenum">
              <a:rPr lang="ar-SA" altLang="en-US" sz="1300"/>
              <a:pPr>
                <a:spcBef>
                  <a:spcPct val="0"/>
                </a:spcBef>
              </a:pPr>
              <a:t>49</a:t>
            </a:fld>
            <a:endParaRPr lang="en-GB" altLang="en-US" sz="13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287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0970CE-0F7B-4A88-9FD3-ED0E44162C94}" type="slidenum">
              <a:rPr lang="ar-SA" altLang="en-US" sz="1300"/>
              <a:pPr>
                <a:spcBef>
                  <a:spcPct val="0"/>
                </a:spcBef>
              </a:pPr>
              <a:t>50</a:t>
            </a:fld>
            <a:endParaRPr lang="en-GB"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3151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62F6A6-FC0B-4390-83E5-AB7F985B01E6}" type="slidenum">
              <a:rPr lang="ar-SA" altLang="en-US" sz="1300"/>
              <a:pPr>
                <a:spcBef>
                  <a:spcPct val="0"/>
                </a:spcBef>
              </a:pPr>
              <a:t>51</a:t>
            </a:fld>
            <a:endParaRPr lang="en-GB" altLang="en-US"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1581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5F48CB-35A1-4618-9D95-B9AA56E16F54}" type="slidenum">
              <a:rPr lang="ar-SA" altLang="en-US" sz="1300"/>
              <a:pPr>
                <a:spcBef>
                  <a:spcPct val="0"/>
                </a:spcBef>
              </a:pPr>
              <a:t>52</a:t>
            </a:fld>
            <a:endParaRPr lang="en-GB" altLang="en-US"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509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6000">
              <a:spcBef>
                <a:spcPct val="30000"/>
              </a:spcBef>
              <a:defRPr sz="1200">
                <a:solidFill>
                  <a:schemeClr val="tx1"/>
                </a:solidFill>
                <a:latin typeface="Arial" panose="020B0604020202020204" pitchFamily="34" charset="0"/>
              </a:defRPr>
            </a:lvl1pPr>
            <a:lvl2pPr marL="742950" indent="-285750" defTabSz="1016000">
              <a:spcBef>
                <a:spcPct val="30000"/>
              </a:spcBef>
              <a:defRPr sz="1200">
                <a:solidFill>
                  <a:schemeClr val="tx1"/>
                </a:solidFill>
                <a:latin typeface="Arial" panose="020B0604020202020204" pitchFamily="34" charset="0"/>
              </a:defRPr>
            </a:lvl2pPr>
            <a:lvl3pPr marL="1143000" indent="-228600" defTabSz="1016000">
              <a:spcBef>
                <a:spcPct val="30000"/>
              </a:spcBef>
              <a:defRPr sz="1200">
                <a:solidFill>
                  <a:schemeClr val="tx1"/>
                </a:solidFill>
                <a:latin typeface="Arial" panose="020B0604020202020204" pitchFamily="34" charset="0"/>
              </a:defRPr>
            </a:lvl3pPr>
            <a:lvl4pPr marL="1600200" indent="-228600" defTabSz="1016000">
              <a:spcBef>
                <a:spcPct val="30000"/>
              </a:spcBef>
              <a:defRPr sz="1200">
                <a:solidFill>
                  <a:schemeClr val="tx1"/>
                </a:solidFill>
                <a:latin typeface="Arial" panose="020B0604020202020204" pitchFamily="34" charset="0"/>
              </a:defRPr>
            </a:lvl4pPr>
            <a:lvl5pPr marL="2057400" indent="-228600" defTabSz="1016000">
              <a:spcBef>
                <a:spcPct val="30000"/>
              </a:spcBef>
              <a:defRPr sz="1200">
                <a:solidFill>
                  <a:schemeClr val="tx1"/>
                </a:solidFill>
                <a:latin typeface="Arial" panose="020B0604020202020204" pitchFamily="34" charset="0"/>
              </a:defRPr>
            </a:lvl5pPr>
            <a:lvl6pPr marL="2514600" indent="-228600" defTabSz="10160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10160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10160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10160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D59A48-408C-4A9D-BEBB-00C695E126F3}" type="slidenum">
              <a:rPr lang="ar-SA" altLang="en-US" sz="1300"/>
              <a:pPr>
                <a:spcBef>
                  <a:spcPct val="0"/>
                </a:spcBef>
              </a:pPr>
              <a:t>53</a:t>
            </a:fld>
            <a:endParaRPr lang="en-GB" altLang="en-US"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9037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0CAE2E7-6F3C-47C8-8B1E-EFC8D11BD359}" type="datetimeFigureOut">
              <a:rPr lang="en-IN" smtClean="0"/>
              <a:t>30-11-2019</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CA8FF10-1C43-43E2-B622-F3595D5FE40A}" type="slidenum">
              <a:rPr lang="en-IN" smtClean="0"/>
              <a:t>‹#›</a:t>
            </a:fld>
            <a:endParaRPr lang="en-IN"/>
          </a:p>
        </p:txBody>
      </p:sp>
    </p:spTree>
    <p:extLst>
      <p:ext uri="{BB962C8B-B14F-4D97-AF65-F5344CB8AC3E}">
        <p14:creationId xmlns:p14="http://schemas.microsoft.com/office/powerpoint/2010/main" val="42285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AE2E7-6F3C-47C8-8B1E-EFC8D11BD359}"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141131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0CAE2E7-6F3C-47C8-8B1E-EFC8D11BD359}" type="datetimeFigureOut">
              <a:rPr lang="en-IN" smtClean="0"/>
              <a:t>30-11-2019</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CA8FF10-1C43-43E2-B622-F3595D5FE40A}" type="slidenum">
              <a:rPr lang="en-IN" smtClean="0"/>
              <a:t>‹#›</a:t>
            </a:fld>
            <a:endParaRPr lang="en-IN"/>
          </a:p>
        </p:txBody>
      </p:sp>
    </p:spTree>
    <p:extLst>
      <p:ext uri="{BB962C8B-B14F-4D97-AF65-F5344CB8AC3E}">
        <p14:creationId xmlns:p14="http://schemas.microsoft.com/office/powerpoint/2010/main" val="428832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258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AE2E7-6F3C-47C8-8B1E-EFC8D11BD359}"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352501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0CAE2E7-6F3C-47C8-8B1E-EFC8D11BD359}" type="datetimeFigureOut">
              <a:rPr lang="en-IN" smtClean="0"/>
              <a:t>30-11-2019</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CA8FF10-1C43-43E2-B622-F3595D5FE40A}" type="slidenum">
              <a:rPr lang="en-IN" smtClean="0"/>
              <a:t>‹#›</a:t>
            </a:fld>
            <a:endParaRPr lang="en-IN"/>
          </a:p>
        </p:txBody>
      </p:sp>
    </p:spTree>
    <p:extLst>
      <p:ext uri="{BB962C8B-B14F-4D97-AF65-F5344CB8AC3E}">
        <p14:creationId xmlns:p14="http://schemas.microsoft.com/office/powerpoint/2010/main" val="258870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AE2E7-6F3C-47C8-8B1E-EFC8D11BD359}" type="datetimeFigureOut">
              <a:rPr lang="en-IN" smtClean="0"/>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150144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AE2E7-6F3C-47C8-8B1E-EFC8D11BD359}" type="datetimeFigureOut">
              <a:rPr lang="en-IN" smtClean="0"/>
              <a:t>30-11-2019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54350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AE2E7-6F3C-47C8-8B1E-EFC8D11BD359}" type="datetimeFigureOut">
              <a:rPr lang="en-IN" smtClean="0"/>
              <a:t>30-11-2019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265182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AE2E7-6F3C-47C8-8B1E-EFC8D11BD359}" type="datetimeFigureOut">
              <a:rPr lang="en-IN" smtClean="0"/>
              <a:t>30-11-2019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38567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0CAE2E7-6F3C-47C8-8B1E-EFC8D11BD359}" type="datetimeFigureOut">
              <a:rPr lang="en-IN" smtClean="0"/>
              <a:t>30-11-2019</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CA8FF10-1C43-43E2-B622-F3595D5FE40A}" type="slidenum">
              <a:rPr lang="en-IN" smtClean="0"/>
              <a:t>‹#›</a:t>
            </a:fld>
            <a:endParaRPr lang="en-IN"/>
          </a:p>
        </p:txBody>
      </p:sp>
    </p:spTree>
    <p:extLst>
      <p:ext uri="{BB962C8B-B14F-4D97-AF65-F5344CB8AC3E}">
        <p14:creationId xmlns:p14="http://schemas.microsoft.com/office/powerpoint/2010/main" val="218139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CAE2E7-6F3C-47C8-8B1E-EFC8D11BD359}" type="datetimeFigureOut">
              <a:rPr lang="en-IN" smtClean="0"/>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8FF10-1C43-43E2-B622-F3595D5FE40A}" type="slidenum">
              <a:rPr lang="en-IN" smtClean="0"/>
              <a:t>‹#›</a:t>
            </a:fld>
            <a:endParaRPr lang="en-IN"/>
          </a:p>
        </p:txBody>
      </p:sp>
    </p:spTree>
    <p:extLst>
      <p:ext uri="{BB962C8B-B14F-4D97-AF65-F5344CB8AC3E}">
        <p14:creationId xmlns:p14="http://schemas.microsoft.com/office/powerpoint/2010/main" val="280906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CAE2E7-6F3C-47C8-8B1E-EFC8D11BD359}" type="datetimeFigureOut">
              <a:rPr lang="en-IN" smtClean="0"/>
              <a:t>30-11-2019</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CA8FF10-1C43-43E2-B622-F3595D5FE40A}"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0377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webserver.com/"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PHP BASICS</a:t>
            </a:r>
          </a:p>
        </p:txBody>
      </p:sp>
      <p:sp>
        <p:nvSpPr>
          <p:cNvPr id="5" name="Subtitle 4">
            <a:extLst>
              <a:ext uri="{FF2B5EF4-FFF2-40B4-BE49-F238E27FC236}">
                <a16:creationId xmlns:a16="http://schemas.microsoft.com/office/drawing/2014/main" id="{A7113CA2-25B9-40D0-BD7B-913283ADEB1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3928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3200" dirty="0"/>
              <a:t>String Type</a:t>
            </a:r>
          </a:p>
        </p:txBody>
      </p:sp>
      <p:sp>
        <p:nvSpPr>
          <p:cNvPr id="14339" name="Rectangle 3"/>
          <p:cNvSpPr>
            <a:spLocks noGrp="1" noChangeArrowheads="1"/>
          </p:cNvSpPr>
          <p:nvPr>
            <p:ph idx="1"/>
          </p:nvPr>
        </p:nvSpPr>
        <p:spPr/>
        <p:txBody>
          <a:bodyPr>
            <a:normAutofit fontScale="92500" lnSpcReduction="10000"/>
          </a:bodyPr>
          <a:lstStyle/>
          <a:p>
            <a:r>
              <a:rPr lang="en-US" altLang="en-US" sz="2800" dirty="0"/>
              <a:t>Characters in PHP are one byte</a:t>
            </a:r>
          </a:p>
          <a:p>
            <a:r>
              <a:rPr lang="en-US" altLang="en-US" sz="2800" dirty="0"/>
              <a:t>String literals are enclosed in single or double quotes</a:t>
            </a:r>
          </a:p>
          <a:p>
            <a:pPr lvl="1"/>
            <a:r>
              <a:rPr lang="en-US" altLang="en-US" sz="2400" dirty="0"/>
              <a:t>Double quoted strings have escape sequences interpreted and variables interpolated</a:t>
            </a:r>
          </a:p>
          <a:p>
            <a:pPr lvl="1"/>
            <a:r>
              <a:rPr lang="en-US" altLang="en-US" sz="2400" dirty="0"/>
              <a:t>Single quoted strings have neither escape sequence interpretation nor variable interpolation</a:t>
            </a:r>
          </a:p>
          <a:p>
            <a:pPr lvl="1"/>
            <a:r>
              <a:rPr lang="en-US" altLang="en-US" sz="2400" dirty="0"/>
              <a:t>A literal $ sign in a double quoted string must be escaped with a backslash, \</a:t>
            </a:r>
          </a:p>
          <a:p>
            <a:r>
              <a:rPr lang="en-US" altLang="en-US" sz="2800" dirty="0"/>
              <a:t>Double-quoted strings can cover multiple lines, the included end of line characters are part of the string value</a:t>
            </a:r>
          </a:p>
        </p:txBody>
      </p:sp>
    </p:spTree>
    <p:extLst>
      <p:ext uri="{BB962C8B-B14F-4D97-AF65-F5344CB8AC3E}">
        <p14:creationId xmlns:p14="http://schemas.microsoft.com/office/powerpoint/2010/main" val="285491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200" dirty="0"/>
              <a:t>Boolean Type</a:t>
            </a:r>
          </a:p>
        </p:txBody>
      </p:sp>
      <p:sp>
        <p:nvSpPr>
          <p:cNvPr id="15363" name="Rectangle 3"/>
          <p:cNvSpPr>
            <a:spLocks noGrp="1" noChangeArrowheads="1"/>
          </p:cNvSpPr>
          <p:nvPr>
            <p:ph idx="1"/>
          </p:nvPr>
        </p:nvSpPr>
        <p:spPr/>
        <p:txBody>
          <a:bodyPr>
            <a:normAutofit/>
          </a:bodyPr>
          <a:lstStyle/>
          <a:p>
            <a:r>
              <a:rPr lang="en-US" altLang="en-US" sz="2800" dirty="0"/>
              <a:t>The </a:t>
            </a:r>
            <a:r>
              <a:rPr lang="en-US" altLang="en-US" sz="2800" dirty="0" err="1"/>
              <a:t>boolean</a:t>
            </a:r>
            <a:r>
              <a:rPr lang="en-US" altLang="en-US" sz="2800" dirty="0"/>
              <a:t> type has two values :TRUE and FALSE</a:t>
            </a:r>
          </a:p>
          <a:p>
            <a:r>
              <a:rPr lang="en-US" altLang="en-US" sz="2800" dirty="0"/>
              <a:t>Other type values are coerced as needed by context, for example, in control expressions</a:t>
            </a:r>
          </a:p>
          <a:p>
            <a:pPr lvl="1"/>
            <a:r>
              <a:rPr lang="en-US" altLang="en-US" sz="2400" dirty="0"/>
              <a:t>The integer value 0, the empty string and the literal string “0” all count as false</a:t>
            </a:r>
          </a:p>
          <a:p>
            <a:pPr lvl="1"/>
            <a:r>
              <a:rPr lang="en-US" altLang="en-US" sz="2400" dirty="0"/>
              <a:t>NULL counts as false</a:t>
            </a:r>
          </a:p>
          <a:p>
            <a:pPr lvl="1"/>
            <a:r>
              <a:rPr lang="en-US" altLang="en-US" sz="2400" dirty="0"/>
              <a:t>The double value 0.0 counts as false.  Beware, however, that double calculations rarely result in the exact value 0.0</a:t>
            </a:r>
          </a:p>
        </p:txBody>
      </p:sp>
    </p:spTree>
    <p:extLst>
      <p:ext uri="{BB962C8B-B14F-4D97-AF65-F5344CB8AC3E}">
        <p14:creationId xmlns:p14="http://schemas.microsoft.com/office/powerpoint/2010/main" val="357852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dirty="0"/>
              <a:t>Arithmetic Operators and Expressions</a:t>
            </a:r>
          </a:p>
        </p:txBody>
      </p:sp>
      <p:sp>
        <p:nvSpPr>
          <p:cNvPr id="16387" name="Rectangle 3"/>
          <p:cNvSpPr>
            <a:spLocks noGrp="1" noChangeArrowheads="1"/>
          </p:cNvSpPr>
          <p:nvPr>
            <p:ph idx="1"/>
          </p:nvPr>
        </p:nvSpPr>
        <p:spPr/>
        <p:txBody>
          <a:bodyPr>
            <a:normAutofit/>
          </a:bodyPr>
          <a:lstStyle/>
          <a:p>
            <a:r>
              <a:rPr lang="en-US" altLang="en-US" sz="2400" dirty="0"/>
              <a:t>PHP supports the usual operators supported by the C/C++/Java family</a:t>
            </a:r>
          </a:p>
          <a:p>
            <a:r>
              <a:rPr lang="en-US" altLang="en-US" sz="2400" dirty="0"/>
              <a:t>Integer divided by integer results in integer if there is no remainder but results in double if there is a remainder</a:t>
            </a:r>
          </a:p>
          <a:p>
            <a:pPr lvl="1"/>
            <a:r>
              <a:rPr lang="en-US" altLang="en-US" sz="2000" dirty="0"/>
              <a:t>12/6 is 2</a:t>
            </a:r>
          </a:p>
          <a:p>
            <a:pPr lvl="1"/>
            <a:r>
              <a:rPr lang="en-US" altLang="en-US" sz="2000" dirty="0"/>
              <a:t>12/5 is 2.4</a:t>
            </a:r>
          </a:p>
          <a:p>
            <a:r>
              <a:rPr lang="en-US" altLang="en-US" sz="2400" dirty="0"/>
              <a:t>A variety of numeric functions is available: </a:t>
            </a:r>
            <a:r>
              <a:rPr lang="en-US" altLang="en-US" sz="2400" dirty="0">
                <a:latin typeface="Courier New" panose="02070309020205020404" pitchFamily="49" charset="0"/>
              </a:rPr>
              <a:t>floor, ceil, round, </a:t>
            </a:r>
            <a:r>
              <a:rPr lang="en-US" altLang="en-US" sz="2400" dirty="0" err="1">
                <a:latin typeface="Courier New" panose="02070309020205020404" pitchFamily="49" charset="0"/>
              </a:rPr>
              <a:t>srand</a:t>
            </a:r>
            <a:r>
              <a:rPr lang="en-US" altLang="en-US" sz="2400" dirty="0">
                <a:latin typeface="Courier New" panose="02070309020205020404" pitchFamily="49" charset="0"/>
              </a:rPr>
              <a:t>, abs, min, max</a:t>
            </a:r>
          </a:p>
        </p:txBody>
      </p:sp>
    </p:spTree>
    <p:extLst>
      <p:ext uri="{BB962C8B-B14F-4D97-AF65-F5344CB8AC3E}">
        <p14:creationId xmlns:p14="http://schemas.microsoft.com/office/powerpoint/2010/main" val="62121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3200" dirty="0"/>
              <a:t>Assignment Operators</a:t>
            </a:r>
          </a:p>
        </p:txBody>
      </p:sp>
      <p:sp>
        <p:nvSpPr>
          <p:cNvPr id="19459" name="Rectangle 3"/>
          <p:cNvSpPr>
            <a:spLocks noGrp="1" noChangeArrowheads="1"/>
          </p:cNvSpPr>
          <p:nvPr>
            <p:ph idx="1"/>
          </p:nvPr>
        </p:nvSpPr>
        <p:spPr/>
        <p:txBody>
          <a:bodyPr>
            <a:normAutofit/>
          </a:bodyPr>
          <a:lstStyle/>
          <a:p>
            <a:r>
              <a:rPr lang="en-US" altLang="en-US" sz="2800" dirty="0"/>
              <a:t>The assignment operators used in C/C++/Java are supported in PHP</a:t>
            </a:r>
          </a:p>
        </p:txBody>
      </p:sp>
    </p:spTree>
    <p:extLst>
      <p:ext uri="{BB962C8B-B14F-4D97-AF65-F5344CB8AC3E}">
        <p14:creationId xmlns:p14="http://schemas.microsoft.com/office/powerpoint/2010/main" val="147775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3200" dirty="0"/>
              <a:t>Relational Operators</a:t>
            </a:r>
          </a:p>
        </p:txBody>
      </p:sp>
      <p:sp>
        <p:nvSpPr>
          <p:cNvPr id="21507" name="Rectangle 3"/>
          <p:cNvSpPr>
            <a:spLocks noGrp="1" noChangeArrowheads="1"/>
          </p:cNvSpPr>
          <p:nvPr>
            <p:ph idx="1"/>
          </p:nvPr>
        </p:nvSpPr>
        <p:spPr/>
        <p:txBody>
          <a:bodyPr/>
          <a:lstStyle/>
          <a:p>
            <a:r>
              <a:rPr lang="en-US" altLang="en-US"/>
              <a:t>PHP has the usual comparison operators: &gt;, &lt; &lt;=, &gt;=, == and !=</a:t>
            </a:r>
          </a:p>
          <a:p>
            <a:r>
              <a:rPr lang="en-US" altLang="en-US"/>
              <a:t>PHP also has the identity operator ===</a:t>
            </a:r>
          </a:p>
          <a:p>
            <a:pPr lvl="1"/>
            <a:r>
              <a:rPr lang="en-US" altLang="en-US"/>
              <a:t>This operator does not force coercion</a:t>
            </a:r>
          </a:p>
          <a:p>
            <a:r>
              <a:rPr lang="en-US" altLang="en-US"/>
              <a:t>The regular comparisons will force conversion of values as needed</a:t>
            </a:r>
          </a:p>
        </p:txBody>
      </p:sp>
    </p:spTree>
    <p:extLst>
      <p:ext uri="{BB962C8B-B14F-4D97-AF65-F5344CB8AC3E}">
        <p14:creationId xmlns:p14="http://schemas.microsoft.com/office/powerpoint/2010/main" val="260955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200" dirty="0"/>
              <a:t>Boolean Operators</a:t>
            </a:r>
          </a:p>
        </p:txBody>
      </p:sp>
      <p:sp>
        <p:nvSpPr>
          <p:cNvPr id="22531" name="Rectangle 3"/>
          <p:cNvSpPr>
            <a:spLocks noGrp="1" noChangeArrowheads="1"/>
          </p:cNvSpPr>
          <p:nvPr>
            <p:ph idx="1"/>
          </p:nvPr>
        </p:nvSpPr>
        <p:spPr/>
        <p:txBody>
          <a:bodyPr/>
          <a:lstStyle/>
          <a:p>
            <a:r>
              <a:rPr lang="en-US" altLang="en-US"/>
              <a:t>PHP supports &amp;&amp;, || and !  as in C/C++/Java</a:t>
            </a:r>
          </a:p>
          <a:p>
            <a:r>
              <a:rPr lang="en-US" altLang="en-US"/>
              <a:t>The lower precedence version </a:t>
            </a:r>
            <a:r>
              <a:rPr lang="en-US" altLang="en-US">
                <a:latin typeface="Courier New" panose="02070309020205020404" pitchFamily="49" charset="0"/>
              </a:rPr>
              <a:t>and</a:t>
            </a:r>
            <a:r>
              <a:rPr lang="en-US" altLang="en-US"/>
              <a:t> and </a:t>
            </a:r>
            <a:r>
              <a:rPr lang="en-US" altLang="en-US">
                <a:latin typeface="Courier New" panose="02070309020205020404" pitchFamily="49" charset="0"/>
              </a:rPr>
              <a:t>or</a:t>
            </a:r>
            <a:r>
              <a:rPr lang="en-US" altLang="en-US"/>
              <a:t> are provided</a:t>
            </a:r>
          </a:p>
          <a:p>
            <a:r>
              <a:rPr lang="en-US" altLang="en-US"/>
              <a:t>The </a:t>
            </a:r>
            <a:r>
              <a:rPr lang="en-US" altLang="en-US">
                <a:latin typeface="Courier New" panose="02070309020205020404" pitchFamily="49" charset="0"/>
              </a:rPr>
              <a:t>xor</a:t>
            </a:r>
            <a:r>
              <a:rPr lang="en-US" altLang="en-US"/>
              <a:t> operator is also provided</a:t>
            </a:r>
          </a:p>
        </p:txBody>
      </p:sp>
    </p:spTree>
    <p:extLst>
      <p:ext uri="{BB962C8B-B14F-4D97-AF65-F5344CB8AC3E}">
        <p14:creationId xmlns:p14="http://schemas.microsoft.com/office/powerpoint/2010/main" val="165578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z="3200" dirty="0"/>
              <a:t>Output</a:t>
            </a:r>
          </a:p>
        </p:txBody>
      </p:sp>
      <p:sp>
        <p:nvSpPr>
          <p:cNvPr id="20483" name="Rectangle 3"/>
          <p:cNvSpPr>
            <a:spLocks noGrp="1" noChangeArrowheads="1"/>
          </p:cNvSpPr>
          <p:nvPr>
            <p:ph idx="1"/>
          </p:nvPr>
        </p:nvSpPr>
        <p:spPr>
          <a:xfrm>
            <a:off x="477078" y="1842052"/>
            <a:ext cx="11304105" cy="5015948"/>
          </a:xfrm>
        </p:spPr>
        <p:txBody>
          <a:bodyPr>
            <a:normAutofit/>
          </a:bodyPr>
          <a:lstStyle/>
          <a:p>
            <a:r>
              <a:rPr lang="en-US" altLang="en-US" dirty="0"/>
              <a:t>The </a:t>
            </a:r>
            <a:r>
              <a:rPr lang="en-US" altLang="en-US" dirty="0">
                <a:latin typeface="Courier New" panose="02070309020205020404" pitchFamily="49" charset="0"/>
              </a:rPr>
              <a:t>print </a:t>
            </a:r>
            <a:r>
              <a:rPr lang="en-US" altLang="en-US" dirty="0"/>
              <a:t>function is used to send data to output</a:t>
            </a:r>
          </a:p>
          <a:p>
            <a:pPr lvl="1"/>
            <a:r>
              <a:rPr lang="en-US" altLang="en-US" dirty="0">
                <a:latin typeface="Courier New" panose="02070309020205020404" pitchFamily="49" charset="0"/>
              </a:rPr>
              <a:t>print </a:t>
            </a:r>
            <a:r>
              <a:rPr lang="en-US" altLang="en-US" dirty="0"/>
              <a:t>takes string parameters, PHP coerces as necessary</a:t>
            </a:r>
          </a:p>
          <a:p>
            <a:r>
              <a:rPr lang="en-US" altLang="en-US" dirty="0"/>
              <a:t>The echo function</a:t>
            </a:r>
          </a:p>
          <a:p>
            <a:pPr lvl="1"/>
            <a:r>
              <a:rPr lang="en-IN" dirty="0"/>
              <a:t>echo() function outputs one or more strings.</a:t>
            </a:r>
          </a:p>
          <a:p>
            <a:pPr lvl="1"/>
            <a:r>
              <a:rPr lang="en-IN" b="1" dirty="0"/>
              <a:t>Note: </a:t>
            </a:r>
            <a:r>
              <a:rPr lang="en-IN" dirty="0"/>
              <a:t>The echo() function is not actually a function, so you are not required to use parentheses with it. </a:t>
            </a:r>
            <a:endParaRPr lang="en-US" altLang="en-US" dirty="0"/>
          </a:p>
          <a:p>
            <a:r>
              <a:rPr lang="en-US" altLang="en-US" dirty="0"/>
              <a:t>The C </a:t>
            </a:r>
            <a:r>
              <a:rPr lang="en-US" altLang="en-US" dirty="0" err="1"/>
              <a:t>printf</a:t>
            </a:r>
            <a:r>
              <a:rPr lang="en-US" altLang="en-US" dirty="0"/>
              <a:t> function is also available</a:t>
            </a:r>
          </a:p>
          <a:p>
            <a:pPr lvl="1"/>
            <a:r>
              <a:rPr lang="en-US" altLang="en-US" dirty="0"/>
              <a:t>The first argument to </a:t>
            </a:r>
            <a:r>
              <a:rPr lang="en-US" altLang="en-US" dirty="0" err="1"/>
              <a:t>printf</a:t>
            </a:r>
            <a:r>
              <a:rPr lang="en-US" altLang="en-US" dirty="0"/>
              <a:t> is a string with interspersed format codes</a:t>
            </a:r>
          </a:p>
          <a:p>
            <a:pPr lvl="1"/>
            <a:r>
              <a:rPr lang="en-US" altLang="en-US" dirty="0"/>
              <a:t>A format code begins with % followed by a field width and a type specifier</a:t>
            </a:r>
          </a:p>
          <a:p>
            <a:pPr lvl="1"/>
            <a:r>
              <a:rPr lang="en-US" altLang="en-US" dirty="0"/>
              <a:t>Common types specifiers are s for string, d for integer and f double</a:t>
            </a:r>
          </a:p>
          <a:p>
            <a:pPr lvl="1"/>
            <a:r>
              <a:rPr lang="en-US" altLang="en-US" dirty="0"/>
              <a:t>Field width is a single integer to specify the number of characters (minimum) used to display the value or two integers separated by a period to indicate field width and decimal places for double values</a:t>
            </a:r>
          </a:p>
          <a:p>
            <a:pPr lvl="1"/>
            <a:r>
              <a:rPr lang="en-US" altLang="en-US" dirty="0" err="1">
                <a:latin typeface="Courier New" panose="02070309020205020404" pitchFamily="49" charset="0"/>
              </a:rPr>
              <a:t>printf</a:t>
            </a:r>
            <a:r>
              <a:rPr lang="en-US" altLang="en-US" dirty="0">
                <a:latin typeface="Courier New" panose="02070309020205020404" pitchFamily="49" charset="0"/>
              </a:rPr>
              <a:t>(“x = %5d is %s\n”, $x, $size);</a:t>
            </a:r>
          </a:p>
          <a:p>
            <a:pPr lvl="1">
              <a:buFontTx/>
              <a:buNone/>
            </a:pPr>
            <a:r>
              <a:rPr lang="en-US" altLang="en-US" dirty="0"/>
              <a:t>	Displays </a:t>
            </a:r>
            <a:r>
              <a:rPr lang="en-US" altLang="en-US" dirty="0">
                <a:latin typeface="Courier New" panose="02070309020205020404" pitchFamily="49" charset="0"/>
              </a:rPr>
              <a:t>$x</a:t>
            </a:r>
            <a:r>
              <a:rPr lang="en-US" altLang="en-US" dirty="0"/>
              <a:t> as an integer and </a:t>
            </a:r>
            <a:r>
              <a:rPr lang="en-US" altLang="en-US" dirty="0">
                <a:latin typeface="Courier New" panose="02070309020205020404" pitchFamily="49" charset="0"/>
              </a:rPr>
              <a:t>$size</a:t>
            </a:r>
            <a:r>
              <a:rPr lang="en-US" altLang="en-US" dirty="0"/>
              <a:t> as a string</a:t>
            </a:r>
          </a:p>
          <a:p>
            <a:endParaRPr lang="en-US" altLang="en-US" dirty="0"/>
          </a:p>
        </p:txBody>
      </p:sp>
    </p:spTree>
    <p:extLst>
      <p:ext uri="{BB962C8B-B14F-4D97-AF65-F5344CB8AC3E}">
        <p14:creationId xmlns:p14="http://schemas.microsoft.com/office/powerpoint/2010/main" val="353212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200" dirty="0"/>
              <a:t> Selection Statements</a:t>
            </a:r>
          </a:p>
        </p:txBody>
      </p:sp>
      <p:sp>
        <p:nvSpPr>
          <p:cNvPr id="23555" name="Rectangle 3"/>
          <p:cNvSpPr>
            <a:spLocks noGrp="1" noChangeArrowheads="1"/>
          </p:cNvSpPr>
          <p:nvPr>
            <p:ph idx="1"/>
          </p:nvPr>
        </p:nvSpPr>
        <p:spPr/>
        <p:txBody>
          <a:bodyPr>
            <a:normAutofit/>
          </a:bodyPr>
          <a:lstStyle/>
          <a:p>
            <a:r>
              <a:rPr lang="en-US" altLang="en-US" sz="2400" dirty="0"/>
              <a:t>PHP provides an I with almost the same syntax as C/C++/Java</a:t>
            </a:r>
          </a:p>
          <a:p>
            <a:pPr lvl="1"/>
            <a:r>
              <a:rPr lang="en-US" altLang="en-US" sz="2000" dirty="0"/>
              <a:t>The only difference is the elseif (note, not </a:t>
            </a:r>
            <a:r>
              <a:rPr lang="en-US" altLang="en-US" sz="2000" dirty="0" err="1"/>
              <a:t>elsif</a:t>
            </a:r>
            <a:r>
              <a:rPr lang="en-US" altLang="en-US" sz="2000" dirty="0"/>
              <a:t> as in Perl)</a:t>
            </a:r>
          </a:p>
          <a:p>
            <a:r>
              <a:rPr lang="en-US" altLang="en-US" sz="2400" dirty="0"/>
              <a:t>The switch statement is provided with syntax and semantics similar to C/C++/Java</a:t>
            </a:r>
          </a:p>
          <a:p>
            <a:pPr lvl="1"/>
            <a:r>
              <a:rPr lang="en-US" altLang="en-US" sz="2000" dirty="0"/>
              <a:t>The case expressions are coerced before comparing with the control expression</a:t>
            </a:r>
          </a:p>
          <a:p>
            <a:pPr lvl="1"/>
            <a:r>
              <a:rPr lang="en-US" altLang="en-US" sz="2000" dirty="0">
                <a:latin typeface="Courier New" panose="02070309020205020404" pitchFamily="49" charset="0"/>
              </a:rPr>
              <a:t>break </a:t>
            </a:r>
            <a:r>
              <a:rPr lang="en-US" altLang="en-US" sz="2000" dirty="0"/>
              <a:t>is necessary to prevent execution from flowing from one case to the next</a:t>
            </a:r>
          </a:p>
        </p:txBody>
      </p:sp>
    </p:spTree>
    <p:extLst>
      <p:ext uri="{BB962C8B-B14F-4D97-AF65-F5344CB8AC3E}">
        <p14:creationId xmlns:p14="http://schemas.microsoft.com/office/powerpoint/2010/main" val="117088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dirty="0"/>
              <a:t> Loop Statements</a:t>
            </a:r>
          </a:p>
        </p:txBody>
      </p:sp>
      <p:sp>
        <p:nvSpPr>
          <p:cNvPr id="24579" name="Rectangle 3"/>
          <p:cNvSpPr>
            <a:spLocks noGrp="1" noChangeArrowheads="1"/>
          </p:cNvSpPr>
          <p:nvPr>
            <p:ph idx="1"/>
          </p:nvPr>
        </p:nvSpPr>
        <p:spPr/>
        <p:txBody>
          <a:bodyPr>
            <a:normAutofit/>
          </a:bodyPr>
          <a:lstStyle/>
          <a:p>
            <a:r>
              <a:rPr lang="en-US" altLang="en-US" sz="2400" dirty="0"/>
              <a:t>PHP provides the while and for and do-while as in JavaScript</a:t>
            </a:r>
          </a:p>
        </p:txBody>
      </p:sp>
    </p:spTree>
    <p:extLst>
      <p:ext uri="{BB962C8B-B14F-4D97-AF65-F5344CB8AC3E}">
        <p14:creationId xmlns:p14="http://schemas.microsoft.com/office/powerpoint/2010/main" val="167854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88D1F-1614-4487-98CC-57A0D7DCBE0D}"/>
              </a:ext>
            </a:extLst>
          </p:cNvPr>
          <p:cNvSpPr>
            <a:spLocks noGrp="1"/>
          </p:cNvSpPr>
          <p:nvPr>
            <p:ph type="title"/>
          </p:nvPr>
        </p:nvSpPr>
        <p:spPr/>
        <p:txBody>
          <a:bodyPr/>
          <a:lstStyle/>
          <a:p>
            <a:r>
              <a:rPr lang="en-IN" dirty="0"/>
              <a:t>arrays</a:t>
            </a:r>
          </a:p>
        </p:txBody>
      </p:sp>
      <p:sp>
        <p:nvSpPr>
          <p:cNvPr id="5" name="Text Placeholder 4">
            <a:extLst>
              <a:ext uri="{FF2B5EF4-FFF2-40B4-BE49-F238E27FC236}">
                <a16:creationId xmlns:a16="http://schemas.microsoft.com/office/drawing/2014/main" id="{05897CB2-553D-47F6-A255-2EBCB8C3707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7120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3200" dirty="0"/>
              <a:t>Origin and Uses of PHP</a:t>
            </a:r>
          </a:p>
        </p:txBody>
      </p:sp>
      <p:sp>
        <p:nvSpPr>
          <p:cNvPr id="6147" name="Rectangle 3"/>
          <p:cNvSpPr>
            <a:spLocks noGrp="1" noChangeArrowheads="1"/>
          </p:cNvSpPr>
          <p:nvPr>
            <p:ph idx="1"/>
          </p:nvPr>
        </p:nvSpPr>
        <p:spPr/>
        <p:txBody>
          <a:bodyPr/>
          <a:lstStyle/>
          <a:p>
            <a:r>
              <a:rPr lang="en-US" altLang="en-US" dirty="0"/>
              <a:t>Developed by Rasmus </a:t>
            </a:r>
            <a:r>
              <a:rPr lang="en-US" altLang="en-US" dirty="0" err="1"/>
              <a:t>Lerdorf</a:t>
            </a:r>
            <a:r>
              <a:rPr lang="en-US" altLang="en-US" dirty="0"/>
              <a:t> in 1994</a:t>
            </a:r>
          </a:p>
          <a:p>
            <a:r>
              <a:rPr lang="en-US" altLang="en-US" dirty="0"/>
              <a:t>PHP is a server-side scripting language, embedded in HTML pages</a:t>
            </a:r>
          </a:p>
          <a:p>
            <a:r>
              <a:rPr lang="en-US" altLang="en-US" dirty="0"/>
              <a:t>PHP has good support for form processing</a:t>
            </a:r>
          </a:p>
          <a:p>
            <a:r>
              <a:rPr lang="en-US" altLang="en-US" dirty="0"/>
              <a:t>PHP can interface with a wide variety of databases</a:t>
            </a:r>
          </a:p>
          <a:p>
            <a:r>
              <a:rPr lang="en-IN" dirty="0"/>
              <a:t>Recursive acronym for </a:t>
            </a:r>
            <a:r>
              <a:rPr lang="en-IN" b="1" dirty="0"/>
              <a:t>PHP</a:t>
            </a:r>
            <a:r>
              <a:rPr lang="en-IN" dirty="0"/>
              <a:t>: Hypertext </a:t>
            </a:r>
            <a:r>
              <a:rPr lang="en-IN" dirty="0" err="1"/>
              <a:t>Preprocessor</a:t>
            </a:r>
            <a:endParaRPr lang="en-US" altLang="en-US" dirty="0"/>
          </a:p>
        </p:txBody>
      </p:sp>
    </p:spTree>
    <p:extLst>
      <p:ext uri="{BB962C8B-B14F-4D97-AF65-F5344CB8AC3E}">
        <p14:creationId xmlns:p14="http://schemas.microsoft.com/office/powerpoint/2010/main" val="174800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3200" dirty="0"/>
              <a:t> Arrays</a:t>
            </a:r>
          </a:p>
        </p:txBody>
      </p:sp>
      <p:sp>
        <p:nvSpPr>
          <p:cNvPr id="25603" name="Rectangle 3"/>
          <p:cNvSpPr>
            <a:spLocks noGrp="1" noChangeArrowheads="1"/>
          </p:cNvSpPr>
          <p:nvPr>
            <p:ph idx="1"/>
          </p:nvPr>
        </p:nvSpPr>
        <p:spPr/>
        <p:txBody>
          <a:bodyPr/>
          <a:lstStyle/>
          <a:p>
            <a:r>
              <a:rPr lang="en-US" altLang="en-US"/>
              <a:t>Arrays in PHP combine the characteristics of regular arrays and hashes</a:t>
            </a:r>
          </a:p>
          <a:p>
            <a:pPr lvl="1"/>
            <a:r>
              <a:rPr lang="en-US" altLang="en-US"/>
              <a:t>An array can have elements indexed numerically.  These are maintained in order</a:t>
            </a:r>
          </a:p>
          <a:p>
            <a:pPr lvl="1"/>
            <a:r>
              <a:rPr lang="en-US" altLang="en-US"/>
              <a:t>An array, even the same array, can have elements indexed by string.  These are not maintained in any particular order</a:t>
            </a:r>
          </a:p>
          <a:p>
            <a:r>
              <a:rPr lang="en-US" altLang="en-US"/>
              <a:t>The elements of an array are, conceptually, key/value pairs</a:t>
            </a:r>
          </a:p>
        </p:txBody>
      </p:sp>
    </p:spTree>
    <p:extLst>
      <p:ext uri="{BB962C8B-B14F-4D97-AF65-F5344CB8AC3E}">
        <p14:creationId xmlns:p14="http://schemas.microsoft.com/office/powerpoint/2010/main" val="30003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200" dirty="0"/>
              <a:t> Array Creation &amp; Access</a:t>
            </a:r>
          </a:p>
        </p:txBody>
      </p:sp>
      <p:sp>
        <p:nvSpPr>
          <p:cNvPr id="26627" name="Rectangle 3"/>
          <p:cNvSpPr>
            <a:spLocks noGrp="1" noChangeArrowheads="1"/>
          </p:cNvSpPr>
          <p:nvPr>
            <p:ph idx="1"/>
          </p:nvPr>
        </p:nvSpPr>
        <p:spPr/>
        <p:txBody>
          <a:bodyPr/>
          <a:lstStyle/>
          <a:p>
            <a:r>
              <a:rPr lang="en-US" altLang="en-US" dirty="0"/>
              <a:t>Two ways of creating an array</a:t>
            </a:r>
          </a:p>
          <a:p>
            <a:pPr lvl="1"/>
            <a:r>
              <a:rPr lang="en-US" altLang="en-US" dirty="0"/>
              <a:t>Assigning a value to an element of an array</a:t>
            </a:r>
          </a:p>
          <a:p>
            <a:pPr lvl="1"/>
            <a:r>
              <a:rPr lang="en-US" altLang="en-US" dirty="0"/>
              <a:t>Using the array function</a:t>
            </a:r>
          </a:p>
          <a:p>
            <a:r>
              <a:rPr lang="en-US" altLang="en-US" dirty="0"/>
              <a:t>Create a numerically indexed array</a:t>
            </a:r>
          </a:p>
          <a:p>
            <a:pPr lvl="1"/>
            <a:r>
              <a:rPr lang="en-US" altLang="en-US" dirty="0">
                <a:latin typeface="Courier New" panose="02070309020205020404" pitchFamily="49" charset="0"/>
              </a:rPr>
              <a:t>array(23, ‘xiv’, “bob”, 777);</a:t>
            </a:r>
          </a:p>
          <a:p>
            <a:r>
              <a:rPr lang="en-US" altLang="en-US" dirty="0"/>
              <a:t>Create an array with string indexes</a:t>
            </a:r>
          </a:p>
          <a:p>
            <a:pPr lvl="1"/>
            <a:r>
              <a:rPr lang="en-US" altLang="en-US" dirty="0">
                <a:latin typeface="Courier New" panose="02070309020205020404" pitchFamily="49" charset="0"/>
              </a:rPr>
              <a:t>array(“x” =&gt; “</a:t>
            </a:r>
            <a:r>
              <a:rPr lang="en-US" altLang="en-US" dirty="0" err="1">
                <a:latin typeface="Courier New" panose="02070309020205020404" pitchFamily="49" charset="0"/>
              </a:rPr>
              <a:t>xerxes</a:t>
            </a:r>
            <a:r>
              <a:rPr lang="en-US" altLang="en-US" dirty="0">
                <a:latin typeface="Courier New" panose="02070309020205020404" pitchFamily="49" charset="0"/>
              </a:rPr>
              <a:t>”, “y” =&gt; “</a:t>
            </a:r>
            <a:r>
              <a:rPr lang="en-US" altLang="en-US" dirty="0" err="1">
                <a:latin typeface="Courier New" panose="02070309020205020404" pitchFamily="49" charset="0"/>
              </a:rPr>
              <a:t>ytrbium</a:t>
            </a:r>
            <a:r>
              <a:rPr lang="en-US" altLang="en-US" dirty="0">
                <a:latin typeface="Courier New" panose="02070309020205020404" pitchFamily="49" charset="0"/>
              </a:rPr>
              <a:t>”)</a:t>
            </a:r>
          </a:p>
          <a:p>
            <a:r>
              <a:rPr lang="en-US" altLang="en-US" dirty="0"/>
              <a:t>Array elements are accessed by using a subscript in square brackets</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4032209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200" dirty="0"/>
              <a:t> Functions for Dealing with Arrays</a:t>
            </a:r>
          </a:p>
        </p:txBody>
      </p:sp>
      <p:sp>
        <p:nvSpPr>
          <p:cNvPr id="28675" name="Rectangle 3"/>
          <p:cNvSpPr>
            <a:spLocks noGrp="1" noChangeArrowheads="1"/>
          </p:cNvSpPr>
          <p:nvPr>
            <p:ph idx="1"/>
          </p:nvPr>
        </p:nvSpPr>
        <p:spPr/>
        <p:txBody>
          <a:bodyPr>
            <a:normAutofit/>
          </a:bodyPr>
          <a:lstStyle/>
          <a:p>
            <a:r>
              <a:rPr lang="en-US" altLang="en-US" dirty="0"/>
              <a:t>The unset function can be used to remove an array or an element of an array</a:t>
            </a:r>
          </a:p>
          <a:p>
            <a:r>
              <a:rPr lang="en-US" altLang="en-US" dirty="0"/>
              <a:t>The</a:t>
            </a:r>
            <a:r>
              <a:rPr lang="en-US" altLang="en-US" dirty="0">
                <a:latin typeface="Courier New" panose="02070309020205020404" pitchFamily="49" charset="0"/>
              </a:rPr>
              <a:t> </a:t>
            </a:r>
            <a:r>
              <a:rPr lang="en-US" altLang="en-US" dirty="0" err="1">
                <a:latin typeface="Courier New" panose="02070309020205020404" pitchFamily="49" charset="0"/>
              </a:rPr>
              <a:t>array_keys</a:t>
            </a:r>
            <a:r>
              <a:rPr lang="en-US" altLang="en-US" dirty="0"/>
              <a:t> function returns a list of the keys of an array</a:t>
            </a:r>
          </a:p>
          <a:p>
            <a:r>
              <a:rPr lang="en-US" altLang="en-US" dirty="0"/>
              <a:t>The </a:t>
            </a:r>
            <a:r>
              <a:rPr lang="en-US" altLang="en-US" dirty="0" err="1">
                <a:latin typeface="Courier New" panose="02070309020205020404" pitchFamily="49" charset="0"/>
              </a:rPr>
              <a:t>array_values</a:t>
            </a:r>
            <a:r>
              <a:rPr lang="en-US" altLang="en-US" dirty="0"/>
              <a:t> returns a list of values in an array</a:t>
            </a:r>
          </a:p>
          <a:p>
            <a:r>
              <a:rPr lang="en-US" altLang="en-US" dirty="0"/>
              <a:t>The </a:t>
            </a:r>
            <a:r>
              <a:rPr lang="en-US" altLang="en-US" dirty="0" err="1">
                <a:latin typeface="Courier New" panose="02070309020205020404" pitchFamily="49" charset="0"/>
              </a:rPr>
              <a:t>array_key_exists</a:t>
            </a:r>
            <a:r>
              <a:rPr lang="en-US" altLang="en-US" dirty="0"/>
              <a:t> function returns true if a given key is actually present in a given array</a:t>
            </a:r>
          </a:p>
          <a:p>
            <a:r>
              <a:rPr lang="en-US" altLang="en-US" dirty="0" err="1">
                <a:latin typeface="Courier New" panose="02070309020205020404" pitchFamily="49" charset="0"/>
              </a:rPr>
              <a:t>is_array</a:t>
            </a:r>
            <a:r>
              <a:rPr lang="en-US" altLang="en-US" dirty="0"/>
              <a:t> determines if its argument is an array</a:t>
            </a:r>
          </a:p>
          <a:p>
            <a:r>
              <a:rPr lang="en-US" altLang="en-US" dirty="0">
                <a:latin typeface="Courier New" panose="02070309020205020404" pitchFamily="49" charset="0"/>
              </a:rPr>
              <a:t>implode</a:t>
            </a:r>
            <a:r>
              <a:rPr lang="en-US" altLang="en-US" dirty="0"/>
              <a:t> converts an array of strings to a single string, separating the parts with a specified string</a:t>
            </a:r>
          </a:p>
          <a:p>
            <a:r>
              <a:rPr lang="en-US" altLang="en-US" dirty="0">
                <a:latin typeface="Courier New" panose="02070309020205020404" pitchFamily="49" charset="0"/>
              </a:rPr>
              <a:t>explode</a:t>
            </a:r>
            <a:r>
              <a:rPr lang="en-US" altLang="en-US" dirty="0"/>
              <a:t> converts a string into a list of strings by separating the string at specified characters</a:t>
            </a:r>
          </a:p>
        </p:txBody>
      </p:sp>
    </p:spTree>
    <p:extLst>
      <p:ext uri="{BB962C8B-B14F-4D97-AF65-F5344CB8AC3E}">
        <p14:creationId xmlns:p14="http://schemas.microsoft.com/office/powerpoint/2010/main" val="172095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200" dirty="0"/>
              <a:t> Arrays as Stacks</a:t>
            </a:r>
          </a:p>
        </p:txBody>
      </p:sp>
      <p:sp>
        <p:nvSpPr>
          <p:cNvPr id="31747" name="Rectangle 3"/>
          <p:cNvSpPr>
            <a:spLocks noGrp="1" noChangeArrowheads="1"/>
          </p:cNvSpPr>
          <p:nvPr>
            <p:ph idx="1"/>
          </p:nvPr>
        </p:nvSpPr>
        <p:spPr/>
        <p:txBody>
          <a:bodyPr/>
          <a:lstStyle/>
          <a:p>
            <a:r>
              <a:rPr lang="en-US" altLang="en-US" dirty="0"/>
              <a:t>PHP provides the </a:t>
            </a:r>
            <a:r>
              <a:rPr lang="en-US" altLang="en-US" dirty="0" err="1">
                <a:latin typeface="Courier New" panose="02070309020205020404" pitchFamily="49" charset="0"/>
              </a:rPr>
              <a:t>array_push</a:t>
            </a:r>
            <a:r>
              <a:rPr lang="en-US" altLang="en-US" dirty="0"/>
              <a:t> function that appends its arguments to a given array</a:t>
            </a:r>
          </a:p>
          <a:p>
            <a:r>
              <a:rPr lang="en-US" altLang="en-US" dirty="0"/>
              <a:t>The function </a:t>
            </a:r>
            <a:r>
              <a:rPr lang="en-US" altLang="en-US" dirty="0" err="1">
                <a:latin typeface="Courier New" panose="02070309020205020404" pitchFamily="49" charset="0"/>
              </a:rPr>
              <a:t>array_pop</a:t>
            </a:r>
            <a:r>
              <a:rPr lang="en-US" altLang="en-US" dirty="0"/>
              <a:t> removes the last element of a given array and returns it</a:t>
            </a:r>
          </a:p>
        </p:txBody>
      </p:sp>
    </p:spTree>
    <p:extLst>
      <p:ext uri="{BB962C8B-B14F-4D97-AF65-F5344CB8AC3E}">
        <p14:creationId xmlns:p14="http://schemas.microsoft.com/office/powerpoint/2010/main" val="257201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200" dirty="0"/>
              <a:t>Iterating Through an Array</a:t>
            </a:r>
          </a:p>
        </p:txBody>
      </p:sp>
      <p:sp>
        <p:nvSpPr>
          <p:cNvPr id="32771" name="Rectangle 3"/>
          <p:cNvSpPr>
            <a:spLocks noGrp="1" noChangeArrowheads="1"/>
          </p:cNvSpPr>
          <p:nvPr>
            <p:ph idx="1"/>
          </p:nvPr>
        </p:nvSpPr>
        <p:spPr/>
        <p:txBody>
          <a:bodyPr>
            <a:normAutofit/>
          </a:bodyPr>
          <a:lstStyle/>
          <a:p>
            <a:r>
              <a:rPr lang="en-US" altLang="en-US" dirty="0"/>
              <a:t>The </a:t>
            </a:r>
            <a:r>
              <a:rPr lang="en-US" altLang="en-US" dirty="0" err="1"/>
              <a:t>foreach</a:t>
            </a:r>
            <a:r>
              <a:rPr lang="en-US" altLang="en-US" dirty="0"/>
              <a:t> statement has two forms for iterating through an array</a:t>
            </a:r>
          </a:p>
          <a:p>
            <a:pPr>
              <a:buFontTx/>
              <a:buNone/>
            </a:pPr>
            <a:r>
              <a:rPr lang="en-US" altLang="en-US" b="0" dirty="0">
                <a:latin typeface="Courier New" panose="02070309020205020404" pitchFamily="49" charset="0"/>
              </a:rPr>
              <a:t>	</a:t>
            </a:r>
            <a:r>
              <a:rPr lang="en-US" altLang="en-US" b="0" dirty="0" err="1">
                <a:latin typeface="Courier New" panose="02070309020205020404" pitchFamily="49" charset="0"/>
              </a:rPr>
              <a:t>foreach</a:t>
            </a:r>
            <a:r>
              <a:rPr lang="en-US" altLang="en-US" b="0" dirty="0">
                <a:latin typeface="Courier New" panose="02070309020205020404" pitchFamily="49" charset="0"/>
              </a:rPr>
              <a:t> (</a:t>
            </a:r>
            <a:r>
              <a:rPr lang="en-US" altLang="en-US" b="0" i="1" dirty="0">
                <a:latin typeface="Courier New" panose="02070309020205020404" pitchFamily="49" charset="0"/>
              </a:rPr>
              <a:t>array </a:t>
            </a:r>
            <a:r>
              <a:rPr lang="en-US" altLang="en-US" b="0" dirty="0">
                <a:latin typeface="Courier New" panose="02070309020205020404" pitchFamily="49" charset="0"/>
              </a:rPr>
              <a:t>as </a:t>
            </a:r>
            <a:r>
              <a:rPr lang="en-US" altLang="en-US" b="0" i="1" dirty="0" err="1">
                <a:latin typeface="Courier New" panose="02070309020205020404" pitchFamily="49" charset="0"/>
              </a:rPr>
              <a:t>scalar_variable</a:t>
            </a:r>
            <a:r>
              <a:rPr lang="en-US" altLang="en-US" b="0" dirty="0">
                <a:latin typeface="Courier New" panose="02070309020205020404" pitchFamily="49" charset="0"/>
              </a:rPr>
              <a:t>) </a:t>
            </a:r>
            <a:r>
              <a:rPr lang="en-US" altLang="en-US" b="0" i="1" dirty="0">
                <a:latin typeface="Courier New" panose="02070309020205020404" pitchFamily="49" charset="0"/>
              </a:rPr>
              <a:t>loop body</a:t>
            </a:r>
          </a:p>
          <a:p>
            <a:pPr>
              <a:buFontTx/>
              <a:buNone/>
            </a:pPr>
            <a:r>
              <a:rPr lang="en-US" altLang="en-US" b="0" dirty="0">
                <a:latin typeface="Courier New" panose="02070309020205020404" pitchFamily="49" charset="0"/>
              </a:rPr>
              <a:t>	</a:t>
            </a:r>
            <a:r>
              <a:rPr lang="en-US" altLang="en-US" b="0" dirty="0" err="1">
                <a:latin typeface="Courier New" panose="02070309020205020404" pitchFamily="49" charset="0"/>
              </a:rPr>
              <a:t>foreach</a:t>
            </a:r>
            <a:r>
              <a:rPr lang="en-US" altLang="en-US" b="0" dirty="0">
                <a:latin typeface="Courier New" panose="02070309020205020404" pitchFamily="49" charset="0"/>
              </a:rPr>
              <a:t> (</a:t>
            </a:r>
            <a:r>
              <a:rPr lang="en-US" altLang="en-US" b="0" i="1" dirty="0">
                <a:latin typeface="Courier New" panose="02070309020205020404" pitchFamily="49" charset="0"/>
              </a:rPr>
              <a:t>array </a:t>
            </a:r>
            <a:r>
              <a:rPr lang="en-US" altLang="en-US" b="0" dirty="0">
                <a:latin typeface="Courier New" panose="02070309020205020404" pitchFamily="49" charset="0"/>
              </a:rPr>
              <a:t>as </a:t>
            </a:r>
            <a:r>
              <a:rPr lang="en-US" altLang="en-US" b="0" i="1" dirty="0">
                <a:latin typeface="Courier New" panose="02070309020205020404" pitchFamily="49" charset="0"/>
              </a:rPr>
              <a:t>key =&gt; value</a:t>
            </a:r>
            <a:r>
              <a:rPr lang="en-US" altLang="en-US" b="0" dirty="0">
                <a:latin typeface="Courier New" panose="02070309020205020404" pitchFamily="49" charset="0"/>
              </a:rPr>
              <a:t>) </a:t>
            </a:r>
            <a:r>
              <a:rPr lang="en-US" altLang="en-US" b="0" i="1" dirty="0">
                <a:latin typeface="Courier New" panose="02070309020205020404" pitchFamily="49" charset="0"/>
              </a:rPr>
              <a:t>loop body</a:t>
            </a:r>
          </a:p>
          <a:p>
            <a:r>
              <a:rPr lang="en-US" altLang="en-US" dirty="0"/>
              <a:t>The first version assigns each value in the array to the </a:t>
            </a:r>
            <a:r>
              <a:rPr lang="en-US" altLang="en-US" dirty="0" err="1"/>
              <a:t>scalar_variable</a:t>
            </a:r>
            <a:r>
              <a:rPr lang="en-US" altLang="en-US" dirty="0"/>
              <a:t> in turn</a:t>
            </a:r>
          </a:p>
          <a:p>
            <a:r>
              <a:rPr lang="en-US" altLang="en-US" dirty="0"/>
              <a:t>The second version assigns each key to key and the associated value to value in turn</a:t>
            </a:r>
          </a:p>
          <a:p>
            <a:r>
              <a:rPr lang="en-US" altLang="en-US" dirty="0"/>
              <a:t>In this example, each day and temperature is printed</a:t>
            </a:r>
          </a:p>
          <a:p>
            <a:pPr lvl="1">
              <a:buFontTx/>
              <a:buNone/>
            </a:pPr>
            <a:r>
              <a:rPr lang="en-US" altLang="en-US" dirty="0">
                <a:latin typeface="Courier New" panose="02070309020205020404" pitchFamily="49" charset="0"/>
              </a:rPr>
              <a:t>$lows = array("Mon" =&gt; 23, "Tue" =&gt; 18, "Wed" =&gt; 27);</a:t>
            </a:r>
          </a:p>
          <a:p>
            <a:pPr lvl="1">
              <a:buFontTx/>
              <a:buNone/>
            </a:pPr>
            <a:r>
              <a:rPr lang="en-US" altLang="en-US" dirty="0" err="1">
                <a:latin typeface="Courier New" panose="02070309020205020404" pitchFamily="49" charset="0"/>
              </a:rPr>
              <a:t>foreach</a:t>
            </a:r>
            <a:r>
              <a:rPr lang="en-US" altLang="en-US" dirty="0">
                <a:latin typeface="Courier New" panose="02070309020205020404" pitchFamily="49" charset="0"/>
              </a:rPr>
              <a:t> ($lows as $day =&gt; $temp)</a:t>
            </a:r>
          </a:p>
          <a:p>
            <a:pPr lvl="1">
              <a:buFontTx/>
              <a:buNone/>
            </a:pPr>
            <a:r>
              <a:rPr lang="en-US" altLang="en-US" dirty="0">
                <a:latin typeface="Courier New" panose="02070309020205020404" pitchFamily="49" charset="0"/>
              </a:rPr>
              <a:t>print("The low temperature on $day was $temp &lt;</a:t>
            </a:r>
            <a:r>
              <a:rPr lang="en-US" altLang="en-US" dirty="0" err="1">
                <a:latin typeface="Courier New" panose="02070309020205020404" pitchFamily="49" charset="0"/>
              </a:rPr>
              <a:t>br</a:t>
            </a:r>
            <a:r>
              <a:rPr lang="en-US" altLang="en-US" dirty="0">
                <a:latin typeface="Courier New" panose="02070309020205020404" pitchFamily="49" charset="0"/>
              </a:rPr>
              <a:t> /&gt;");</a:t>
            </a:r>
          </a:p>
        </p:txBody>
      </p:sp>
    </p:spTree>
    <p:extLst>
      <p:ext uri="{BB962C8B-B14F-4D97-AF65-F5344CB8AC3E}">
        <p14:creationId xmlns:p14="http://schemas.microsoft.com/office/powerpoint/2010/main" val="2762625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53D808-2E84-4919-834A-5B4FAFB9C6B0}"/>
              </a:ext>
            </a:extLst>
          </p:cNvPr>
          <p:cNvSpPr>
            <a:spLocks noGrp="1"/>
          </p:cNvSpPr>
          <p:nvPr>
            <p:ph type="title"/>
          </p:nvPr>
        </p:nvSpPr>
        <p:spPr/>
        <p:txBody>
          <a:bodyPr/>
          <a:lstStyle/>
          <a:p>
            <a:r>
              <a:rPr lang="en-IN" dirty="0"/>
              <a:t>Strings &amp; Regular expressions </a:t>
            </a:r>
          </a:p>
        </p:txBody>
      </p:sp>
      <p:sp>
        <p:nvSpPr>
          <p:cNvPr id="7" name="Text Placeholder 6">
            <a:extLst>
              <a:ext uri="{FF2B5EF4-FFF2-40B4-BE49-F238E27FC236}">
                <a16:creationId xmlns:a16="http://schemas.microsoft.com/office/drawing/2014/main" id="{3335F2ED-D660-4859-98EE-F2A02F3F40C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118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3200" dirty="0"/>
              <a:t>String Operations</a:t>
            </a:r>
          </a:p>
        </p:txBody>
      </p:sp>
      <p:sp>
        <p:nvSpPr>
          <p:cNvPr id="17411" name="Rectangle 3"/>
          <p:cNvSpPr>
            <a:spLocks noGrp="1" noChangeArrowheads="1"/>
          </p:cNvSpPr>
          <p:nvPr>
            <p:ph idx="1"/>
          </p:nvPr>
        </p:nvSpPr>
        <p:spPr/>
        <p:txBody>
          <a:bodyPr>
            <a:normAutofit/>
          </a:bodyPr>
          <a:lstStyle/>
          <a:p>
            <a:r>
              <a:rPr lang="en-US" altLang="en-US" dirty="0"/>
              <a:t>String catenation is indicated with a period</a:t>
            </a:r>
          </a:p>
          <a:p>
            <a:r>
              <a:rPr lang="en-US" altLang="en-US" dirty="0"/>
              <a:t>Characters are accessed in a string with a subscript enclosed in curly braces</a:t>
            </a:r>
          </a:p>
          <a:p>
            <a:r>
              <a:rPr lang="en-US" altLang="en-US" dirty="0"/>
              <a:t>Many useful string functions are provided</a:t>
            </a:r>
          </a:p>
          <a:p>
            <a:pPr lvl="1"/>
            <a:r>
              <a:rPr lang="en-US" altLang="en-US" dirty="0" err="1">
                <a:latin typeface="Courier New" panose="02070309020205020404" pitchFamily="49" charset="0"/>
              </a:rPr>
              <a:t>strlen</a:t>
            </a:r>
            <a:endParaRPr lang="en-US" altLang="en-US" dirty="0"/>
          </a:p>
          <a:p>
            <a:pPr lvl="1"/>
            <a:r>
              <a:rPr lang="en-US" altLang="en-US" dirty="0" err="1">
                <a:latin typeface="Courier New" panose="02070309020205020404" pitchFamily="49" charset="0"/>
              </a:rPr>
              <a:t>strcmp</a:t>
            </a:r>
            <a:endParaRPr lang="en-US" altLang="en-US" dirty="0"/>
          </a:p>
          <a:p>
            <a:pPr lvl="1"/>
            <a:r>
              <a:rPr lang="en-IN" altLang="en-US" dirty="0" err="1">
                <a:latin typeface="Courier New" panose="02070309020205020404" pitchFamily="49" charset="0"/>
              </a:rPr>
              <a:t>strpos</a:t>
            </a:r>
            <a:r>
              <a:rPr lang="en-IN" altLang="en-US" dirty="0">
                <a:latin typeface="Courier New" panose="02070309020205020404" pitchFamily="49" charset="0"/>
              </a:rPr>
              <a:t>()</a:t>
            </a:r>
            <a:r>
              <a:rPr lang="en-IN" altLang="en-US" dirty="0"/>
              <a:t>	</a:t>
            </a:r>
          </a:p>
          <a:p>
            <a:pPr lvl="1"/>
            <a:r>
              <a:rPr lang="en-IN" altLang="en-US" dirty="0" err="1"/>
              <a:t>substr</a:t>
            </a:r>
            <a:endParaRPr lang="en-IN" altLang="en-US" dirty="0"/>
          </a:p>
          <a:p>
            <a:pPr lvl="1"/>
            <a:r>
              <a:rPr lang="en-IN" altLang="en-US" dirty="0" err="1"/>
              <a:t>strtolower</a:t>
            </a:r>
            <a:endParaRPr lang="en-IN" altLang="en-US" dirty="0"/>
          </a:p>
          <a:p>
            <a:pPr lvl="1"/>
            <a:r>
              <a:rPr lang="en-IN" altLang="en-US" dirty="0" err="1"/>
              <a:t>strtoupper</a:t>
            </a:r>
            <a:endParaRPr lang="en-US" altLang="en-US" dirty="0"/>
          </a:p>
        </p:txBody>
      </p:sp>
    </p:spTree>
    <p:extLst>
      <p:ext uri="{BB962C8B-B14F-4D97-AF65-F5344CB8AC3E}">
        <p14:creationId xmlns:p14="http://schemas.microsoft.com/office/powerpoint/2010/main" val="3076147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0163-E25A-4097-8604-9374AEFF3BA7}"/>
              </a:ext>
            </a:extLst>
          </p:cNvPr>
          <p:cNvSpPr>
            <a:spLocks noGrp="1"/>
          </p:cNvSpPr>
          <p:nvPr>
            <p:ph type="title"/>
          </p:nvPr>
        </p:nvSpPr>
        <p:spPr/>
        <p:txBody>
          <a:bodyPr/>
          <a:lstStyle/>
          <a:p>
            <a:r>
              <a:rPr lang="en-IN" dirty="0" err="1"/>
              <a:t>strlen</a:t>
            </a:r>
            <a:endParaRPr lang="en-IN" dirty="0"/>
          </a:p>
        </p:txBody>
      </p:sp>
      <p:sp>
        <p:nvSpPr>
          <p:cNvPr id="3" name="Content Placeholder 2">
            <a:extLst>
              <a:ext uri="{FF2B5EF4-FFF2-40B4-BE49-F238E27FC236}">
                <a16:creationId xmlns:a16="http://schemas.microsoft.com/office/drawing/2014/main" id="{AA3DABD2-6F81-4F3C-B0FA-AA3E44009E2E}"/>
              </a:ext>
            </a:extLst>
          </p:cNvPr>
          <p:cNvSpPr>
            <a:spLocks noGrp="1"/>
          </p:cNvSpPr>
          <p:nvPr>
            <p:ph idx="1"/>
          </p:nvPr>
        </p:nvSpPr>
        <p:spPr/>
        <p:txBody>
          <a:bodyPr>
            <a:normAutofit/>
          </a:bodyPr>
          <a:lstStyle/>
          <a:p>
            <a:r>
              <a:rPr lang="en-IN" sz="2400" dirty="0"/>
              <a:t>int </a:t>
            </a:r>
            <a:r>
              <a:rPr lang="en-IN" sz="2400" dirty="0" err="1"/>
              <a:t>strlen</a:t>
            </a:r>
            <a:r>
              <a:rPr lang="en-IN" sz="2400" dirty="0"/>
              <a:t> ( string $string )</a:t>
            </a:r>
          </a:p>
          <a:p>
            <a:pPr lvl="1"/>
            <a:r>
              <a:rPr lang="en-IN" sz="2200" dirty="0"/>
              <a:t>Returns the length of the given string.</a:t>
            </a:r>
          </a:p>
        </p:txBody>
      </p:sp>
    </p:spTree>
    <p:extLst>
      <p:ext uri="{BB962C8B-B14F-4D97-AF65-F5344CB8AC3E}">
        <p14:creationId xmlns:p14="http://schemas.microsoft.com/office/powerpoint/2010/main" val="258136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7188-9651-4C9F-885B-9A380F3C6962}"/>
              </a:ext>
            </a:extLst>
          </p:cNvPr>
          <p:cNvSpPr>
            <a:spLocks noGrp="1"/>
          </p:cNvSpPr>
          <p:nvPr>
            <p:ph type="title"/>
          </p:nvPr>
        </p:nvSpPr>
        <p:spPr/>
        <p:txBody>
          <a:bodyPr/>
          <a:lstStyle/>
          <a:p>
            <a:br>
              <a:rPr lang="en-US" altLang="en-US" dirty="0"/>
            </a:br>
            <a:r>
              <a:rPr lang="en-US" altLang="en-US" dirty="0"/>
              <a:t>STRCMP</a:t>
            </a:r>
            <a:endParaRPr lang="en-IN" dirty="0"/>
          </a:p>
        </p:txBody>
      </p:sp>
      <p:sp>
        <p:nvSpPr>
          <p:cNvPr id="3" name="Content Placeholder 2">
            <a:extLst>
              <a:ext uri="{FF2B5EF4-FFF2-40B4-BE49-F238E27FC236}">
                <a16:creationId xmlns:a16="http://schemas.microsoft.com/office/drawing/2014/main" id="{23E51CEB-C264-4378-AC99-CFC447E3C228}"/>
              </a:ext>
            </a:extLst>
          </p:cNvPr>
          <p:cNvSpPr>
            <a:spLocks noGrp="1"/>
          </p:cNvSpPr>
          <p:nvPr>
            <p:ph idx="1"/>
          </p:nvPr>
        </p:nvSpPr>
        <p:spPr/>
        <p:txBody>
          <a:bodyPr/>
          <a:lstStyle/>
          <a:p>
            <a:r>
              <a:rPr lang="en-IN" dirty="0"/>
              <a:t>int </a:t>
            </a:r>
            <a:r>
              <a:rPr lang="en-IN" dirty="0" err="1"/>
              <a:t>strcmp</a:t>
            </a:r>
            <a:r>
              <a:rPr lang="en-IN" dirty="0"/>
              <a:t> ( string $str1 , string $str2 )</a:t>
            </a:r>
          </a:p>
          <a:p>
            <a:r>
              <a:rPr lang="en-IN" dirty="0"/>
              <a:t>Returns &lt; 0 if str1 is less than str2; &gt; 0 if str1 is greater than str2, and 0 if they are equal.</a:t>
            </a:r>
          </a:p>
          <a:p>
            <a:endParaRPr lang="en-IN" dirty="0"/>
          </a:p>
        </p:txBody>
      </p:sp>
    </p:spTree>
    <p:extLst>
      <p:ext uri="{BB962C8B-B14F-4D97-AF65-F5344CB8AC3E}">
        <p14:creationId xmlns:p14="http://schemas.microsoft.com/office/powerpoint/2010/main" val="331501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CDF3-8D84-4A70-8B36-8FF27D9CA505}"/>
              </a:ext>
            </a:extLst>
          </p:cNvPr>
          <p:cNvSpPr>
            <a:spLocks noGrp="1"/>
          </p:cNvSpPr>
          <p:nvPr>
            <p:ph type="title"/>
          </p:nvPr>
        </p:nvSpPr>
        <p:spPr/>
        <p:txBody>
          <a:bodyPr/>
          <a:lstStyle/>
          <a:p>
            <a:r>
              <a:rPr lang="en-IN" dirty="0"/>
              <a:t>STRPOS</a:t>
            </a:r>
          </a:p>
        </p:txBody>
      </p:sp>
      <p:sp>
        <p:nvSpPr>
          <p:cNvPr id="3" name="Content Placeholder 2">
            <a:extLst>
              <a:ext uri="{FF2B5EF4-FFF2-40B4-BE49-F238E27FC236}">
                <a16:creationId xmlns:a16="http://schemas.microsoft.com/office/drawing/2014/main" id="{C9528EBD-AA0D-496F-A536-2BCF2BAF239F}"/>
              </a:ext>
            </a:extLst>
          </p:cNvPr>
          <p:cNvSpPr>
            <a:spLocks noGrp="1"/>
          </p:cNvSpPr>
          <p:nvPr>
            <p:ph idx="1"/>
          </p:nvPr>
        </p:nvSpPr>
        <p:spPr/>
        <p:txBody>
          <a:bodyPr/>
          <a:lstStyle/>
          <a:p>
            <a:r>
              <a:rPr lang="en-IN" dirty="0" err="1"/>
              <a:t>strpos</a:t>
            </a:r>
            <a:r>
              <a:rPr lang="en-IN" dirty="0"/>
              <a:t> — Find the position of the first occurrence of a substring in a string</a:t>
            </a:r>
          </a:p>
          <a:p>
            <a:r>
              <a:rPr lang="en-IN" dirty="0"/>
              <a:t>int </a:t>
            </a:r>
            <a:r>
              <a:rPr lang="en-IN" dirty="0" err="1"/>
              <a:t>strpos</a:t>
            </a:r>
            <a:r>
              <a:rPr lang="en-IN" dirty="0"/>
              <a:t> ( string $haystack , mixed $needle [, int $offset = 0 ] )</a:t>
            </a:r>
          </a:p>
          <a:p>
            <a:r>
              <a:rPr lang="en-IN" dirty="0"/>
              <a:t>Find the numeric position of the first occurrence of needle in the haystack string.</a:t>
            </a:r>
          </a:p>
          <a:p>
            <a:r>
              <a:rPr lang="en-IN" dirty="0"/>
              <a:t>offset- If specified, search will start this number of characters counted from the beginning of the string</a:t>
            </a:r>
          </a:p>
        </p:txBody>
      </p:sp>
    </p:spTree>
    <p:extLst>
      <p:ext uri="{BB962C8B-B14F-4D97-AF65-F5344CB8AC3E}">
        <p14:creationId xmlns:p14="http://schemas.microsoft.com/office/powerpoint/2010/main" val="89298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3200" dirty="0"/>
              <a:t>Overview of PHP</a:t>
            </a:r>
          </a:p>
        </p:txBody>
      </p:sp>
      <p:sp>
        <p:nvSpPr>
          <p:cNvPr id="7171" name="Rectangle 3"/>
          <p:cNvSpPr>
            <a:spLocks noGrp="1" noChangeArrowheads="1"/>
          </p:cNvSpPr>
          <p:nvPr>
            <p:ph idx="1"/>
          </p:nvPr>
        </p:nvSpPr>
        <p:spPr>
          <a:xfrm>
            <a:off x="581192" y="2180496"/>
            <a:ext cx="11372269" cy="4677504"/>
          </a:xfrm>
        </p:spPr>
        <p:txBody>
          <a:bodyPr>
            <a:normAutofit/>
          </a:bodyPr>
          <a:lstStyle/>
          <a:p>
            <a:r>
              <a:rPr lang="en-US" altLang="en-US" dirty="0"/>
              <a:t>When a PHP document is requested of a server, the server will send the document first to a PHP processor</a:t>
            </a:r>
          </a:p>
          <a:p>
            <a:r>
              <a:rPr lang="en-US" altLang="en-US" dirty="0"/>
              <a:t>The result of the processing is the response to the request</a:t>
            </a:r>
          </a:p>
          <a:p>
            <a:r>
              <a:rPr lang="en-US" altLang="en-US" dirty="0"/>
              <a:t>Two modes of operation</a:t>
            </a:r>
          </a:p>
          <a:p>
            <a:pPr lvl="1"/>
            <a:r>
              <a:rPr lang="en-US" altLang="en-US" dirty="0"/>
              <a:t>Copy mode in which plain HTML is copied to the output</a:t>
            </a:r>
          </a:p>
          <a:p>
            <a:pPr lvl="1"/>
            <a:r>
              <a:rPr lang="en-US" altLang="en-US" dirty="0"/>
              <a:t>Interpret mode in which PHP code is interpreted and the output from that code sent to output</a:t>
            </a:r>
          </a:p>
          <a:p>
            <a:pPr lvl="1"/>
            <a:r>
              <a:rPr lang="en-US" altLang="en-US" dirty="0"/>
              <a:t>The client never sees PHP code, only the output produced by the code</a:t>
            </a:r>
          </a:p>
          <a:p>
            <a:r>
              <a:rPr lang="en-US" altLang="en-US" dirty="0"/>
              <a:t>PHP has typical scripting language characteristics</a:t>
            </a:r>
          </a:p>
          <a:p>
            <a:pPr lvl="1"/>
            <a:r>
              <a:rPr lang="en-US" altLang="en-US" dirty="0"/>
              <a:t>Dynamic typing, untyped variables</a:t>
            </a:r>
          </a:p>
          <a:p>
            <a:pPr lvl="1"/>
            <a:r>
              <a:rPr lang="en-US" altLang="en-US" dirty="0"/>
              <a:t>Associative arrays</a:t>
            </a:r>
          </a:p>
          <a:p>
            <a:pPr lvl="1"/>
            <a:r>
              <a:rPr lang="en-US" altLang="en-US" dirty="0"/>
              <a:t>Pattern matching</a:t>
            </a:r>
          </a:p>
          <a:p>
            <a:pPr lvl="1"/>
            <a:r>
              <a:rPr lang="en-US" altLang="en-US" dirty="0"/>
              <a:t>Extensive libraries</a:t>
            </a:r>
          </a:p>
        </p:txBody>
      </p:sp>
    </p:spTree>
    <p:extLst>
      <p:ext uri="{BB962C8B-B14F-4D97-AF65-F5344CB8AC3E}">
        <p14:creationId xmlns:p14="http://schemas.microsoft.com/office/powerpoint/2010/main" val="269959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038B-0C13-4B73-B78F-A0AA967D3F19}"/>
              </a:ext>
            </a:extLst>
          </p:cNvPr>
          <p:cNvSpPr>
            <a:spLocks noGrp="1"/>
          </p:cNvSpPr>
          <p:nvPr>
            <p:ph type="title"/>
          </p:nvPr>
        </p:nvSpPr>
        <p:spPr/>
        <p:txBody>
          <a:bodyPr/>
          <a:lstStyle/>
          <a:p>
            <a:r>
              <a:rPr lang="en-IN" dirty="0"/>
              <a:t>SUBSTR</a:t>
            </a:r>
          </a:p>
        </p:txBody>
      </p:sp>
      <p:sp>
        <p:nvSpPr>
          <p:cNvPr id="3" name="Content Placeholder 2">
            <a:extLst>
              <a:ext uri="{FF2B5EF4-FFF2-40B4-BE49-F238E27FC236}">
                <a16:creationId xmlns:a16="http://schemas.microsoft.com/office/drawing/2014/main" id="{8956B482-61C4-4694-B70C-A68A164B2746}"/>
              </a:ext>
            </a:extLst>
          </p:cNvPr>
          <p:cNvSpPr>
            <a:spLocks noGrp="1"/>
          </p:cNvSpPr>
          <p:nvPr>
            <p:ph idx="1"/>
          </p:nvPr>
        </p:nvSpPr>
        <p:spPr/>
        <p:txBody>
          <a:bodyPr>
            <a:normAutofit/>
          </a:bodyPr>
          <a:lstStyle/>
          <a:p>
            <a:r>
              <a:rPr lang="en-IN" dirty="0"/>
              <a:t>string </a:t>
            </a:r>
            <a:r>
              <a:rPr lang="en-IN" dirty="0" err="1"/>
              <a:t>substr</a:t>
            </a:r>
            <a:r>
              <a:rPr lang="en-IN" dirty="0"/>
              <a:t> ( string $string , int $start [, int $length ] )</a:t>
            </a:r>
          </a:p>
          <a:p>
            <a:r>
              <a:rPr lang="en-IN" dirty="0"/>
              <a:t>Returns the portion of string specified by the start and length parameters.</a:t>
            </a:r>
          </a:p>
          <a:p>
            <a:r>
              <a:rPr lang="en-IN" dirty="0"/>
              <a:t>Returns the extracted part of string; or FALSE on failure, or an empty string.</a:t>
            </a:r>
          </a:p>
          <a:p>
            <a:r>
              <a:rPr lang="en-IN" dirty="0"/>
              <a:t>Examples</a:t>
            </a:r>
          </a:p>
          <a:p>
            <a:r>
              <a:rPr lang="en-IN" dirty="0"/>
              <a:t>&lt;?php</a:t>
            </a:r>
            <a:br>
              <a:rPr lang="en-IN" dirty="0"/>
            </a:br>
            <a:r>
              <a:rPr lang="en-IN" dirty="0"/>
              <a:t>echo </a:t>
            </a:r>
            <a:r>
              <a:rPr lang="en-IN" dirty="0" err="1"/>
              <a:t>substr</a:t>
            </a:r>
            <a:r>
              <a:rPr lang="en-IN" dirty="0"/>
              <a:t>('</a:t>
            </a:r>
            <a:r>
              <a:rPr lang="en-IN" dirty="0" err="1"/>
              <a:t>abcdef</a:t>
            </a:r>
            <a:r>
              <a:rPr lang="en-IN" dirty="0"/>
              <a:t>', 1);     // </a:t>
            </a:r>
            <a:r>
              <a:rPr lang="en-IN" dirty="0" err="1"/>
              <a:t>bcdef</a:t>
            </a:r>
            <a:br>
              <a:rPr lang="en-IN" dirty="0"/>
            </a:br>
            <a:r>
              <a:rPr lang="en-IN" dirty="0"/>
              <a:t>echo </a:t>
            </a:r>
            <a:r>
              <a:rPr lang="en-IN" dirty="0" err="1"/>
              <a:t>substr</a:t>
            </a:r>
            <a:r>
              <a:rPr lang="en-IN" dirty="0"/>
              <a:t>('</a:t>
            </a:r>
            <a:r>
              <a:rPr lang="en-IN" dirty="0" err="1"/>
              <a:t>abcdef</a:t>
            </a:r>
            <a:r>
              <a:rPr lang="en-IN" dirty="0"/>
              <a:t>', 1, 3);  // </a:t>
            </a:r>
            <a:r>
              <a:rPr lang="en-IN" dirty="0" err="1"/>
              <a:t>bcd</a:t>
            </a:r>
            <a:br>
              <a:rPr lang="en-IN" dirty="0"/>
            </a:br>
            <a:r>
              <a:rPr lang="en-IN" dirty="0"/>
              <a:t>echo </a:t>
            </a:r>
            <a:r>
              <a:rPr lang="en-IN" dirty="0" err="1"/>
              <a:t>substr</a:t>
            </a:r>
            <a:r>
              <a:rPr lang="en-IN" dirty="0"/>
              <a:t>('</a:t>
            </a:r>
            <a:r>
              <a:rPr lang="en-IN" dirty="0" err="1"/>
              <a:t>abcdef</a:t>
            </a:r>
            <a:r>
              <a:rPr lang="en-IN" dirty="0"/>
              <a:t>', 0, 4);  // </a:t>
            </a:r>
            <a:r>
              <a:rPr lang="en-IN" dirty="0" err="1"/>
              <a:t>abcd</a:t>
            </a:r>
            <a:br>
              <a:rPr lang="en-IN" dirty="0"/>
            </a:br>
            <a:r>
              <a:rPr lang="en-IN" dirty="0"/>
              <a:t>echo </a:t>
            </a:r>
            <a:r>
              <a:rPr lang="en-IN" dirty="0" err="1"/>
              <a:t>substr</a:t>
            </a:r>
            <a:r>
              <a:rPr lang="en-IN" dirty="0"/>
              <a:t>('</a:t>
            </a:r>
            <a:r>
              <a:rPr lang="en-IN" dirty="0" err="1"/>
              <a:t>abcdef</a:t>
            </a:r>
            <a:r>
              <a:rPr lang="en-IN" dirty="0"/>
              <a:t>', 0, 8);  // </a:t>
            </a:r>
            <a:r>
              <a:rPr lang="en-IN" dirty="0" err="1"/>
              <a:t>abcdef</a:t>
            </a:r>
            <a:br>
              <a:rPr lang="en-IN" dirty="0"/>
            </a:br>
            <a:r>
              <a:rPr lang="en-IN" dirty="0"/>
              <a:t>?&gt;</a:t>
            </a:r>
          </a:p>
        </p:txBody>
      </p:sp>
    </p:spTree>
    <p:extLst>
      <p:ext uri="{BB962C8B-B14F-4D97-AF65-F5344CB8AC3E}">
        <p14:creationId xmlns:p14="http://schemas.microsoft.com/office/powerpoint/2010/main" val="298178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dirty="0" err="1"/>
              <a:t>preg</a:t>
            </a:r>
            <a:r>
              <a:rPr lang="en-US" altLang="en-US" dirty="0"/>
              <a:t>-match()</a:t>
            </a:r>
          </a:p>
        </p:txBody>
      </p:sp>
      <p:sp>
        <p:nvSpPr>
          <p:cNvPr id="473091" name="Rectangle 3"/>
          <p:cNvSpPr>
            <a:spLocks noGrp="1" noChangeArrowheads="1"/>
          </p:cNvSpPr>
          <p:nvPr>
            <p:ph idx="1"/>
          </p:nvPr>
        </p:nvSpPr>
        <p:spPr/>
        <p:txBody>
          <a:bodyPr/>
          <a:lstStyle/>
          <a:p>
            <a:r>
              <a:rPr lang="en-US" altLang="en-US" dirty="0" err="1"/>
              <a:t>preg</a:t>
            </a:r>
            <a:r>
              <a:rPr lang="en-US" altLang="en-US" dirty="0"/>
              <a:t>(</a:t>
            </a:r>
            <a:r>
              <a:rPr lang="en-US" altLang="en-US" i="1" dirty="0"/>
              <a:t>regex</a:t>
            </a:r>
            <a:r>
              <a:rPr lang="en-US" altLang="en-US" dirty="0"/>
              <a:t>, </a:t>
            </a:r>
            <a:r>
              <a:rPr lang="en-US" altLang="en-US" i="1" dirty="0"/>
              <a:t>string</a:t>
            </a:r>
            <a:r>
              <a:rPr lang="en-US" altLang="en-US" dirty="0"/>
              <a:t>) searches for the pattern described in </a:t>
            </a:r>
            <a:r>
              <a:rPr lang="en-US" altLang="en-US" i="1" dirty="0"/>
              <a:t>regex</a:t>
            </a:r>
            <a:r>
              <a:rPr lang="en-US" altLang="en-US" dirty="0"/>
              <a:t> within the string </a:t>
            </a:r>
            <a:r>
              <a:rPr lang="en-US" altLang="en-US" i="1" dirty="0" err="1"/>
              <a:t>string</a:t>
            </a:r>
            <a:r>
              <a:rPr lang="en-US" altLang="en-US" dirty="0"/>
              <a:t>. </a:t>
            </a:r>
          </a:p>
          <a:p>
            <a:r>
              <a:rPr lang="en-US" altLang="en-US" dirty="0"/>
              <a:t>It returns false if no match was found.</a:t>
            </a:r>
          </a:p>
          <a:p>
            <a:pPr marL="0" indent="0">
              <a:buNone/>
            </a:pPr>
            <a:endParaRPr lang="en-US" altLang="en-US" dirty="0"/>
          </a:p>
        </p:txBody>
      </p:sp>
    </p:spTree>
    <p:extLst>
      <p:ext uri="{BB962C8B-B14F-4D97-AF65-F5344CB8AC3E}">
        <p14:creationId xmlns:p14="http://schemas.microsoft.com/office/powerpoint/2010/main" val="249583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a:t>remember DOS?</a:t>
            </a:r>
          </a:p>
        </p:txBody>
      </p:sp>
      <p:sp>
        <p:nvSpPr>
          <p:cNvPr id="442371" name="Rectangle 3"/>
          <p:cNvSpPr>
            <a:spLocks noGrp="1" noChangeArrowheads="1"/>
          </p:cNvSpPr>
          <p:nvPr>
            <p:ph idx="1"/>
          </p:nvPr>
        </p:nvSpPr>
        <p:spPr/>
        <p:txBody>
          <a:bodyPr/>
          <a:lstStyle/>
          <a:p>
            <a:pPr>
              <a:lnSpc>
                <a:spcPct val="90000"/>
              </a:lnSpc>
            </a:pPr>
            <a:r>
              <a:rPr lang="en-US" altLang="en-US"/>
              <a:t>DOS had the * character as a wildcard. If you said</a:t>
            </a:r>
          </a:p>
          <a:p>
            <a:pPr lvl="1">
              <a:lnSpc>
                <a:spcPct val="90000"/>
              </a:lnSpc>
              <a:buFont typeface="Arial" panose="020B0604020202020204" pitchFamily="34" charset="0"/>
              <a:buNone/>
            </a:pPr>
            <a:r>
              <a:rPr lang="en-US" altLang="en-US"/>
              <a:t>DIR *.EXE</a:t>
            </a:r>
          </a:p>
          <a:p>
            <a:pPr>
              <a:lnSpc>
                <a:spcPct val="90000"/>
              </a:lnSpc>
            </a:pPr>
            <a:r>
              <a:rPr lang="en-US" altLang="en-US"/>
              <a:t>It would list all the files ending with .EXE</a:t>
            </a:r>
          </a:p>
          <a:p>
            <a:pPr>
              <a:lnSpc>
                <a:spcPct val="90000"/>
              </a:lnSpc>
            </a:pPr>
            <a:r>
              <a:rPr lang="en-US" altLang="en-US"/>
              <a:t>Thus the * wildcard would mean “all characters except the dot”</a:t>
            </a:r>
          </a:p>
          <a:p>
            <a:pPr>
              <a:lnSpc>
                <a:spcPct val="90000"/>
              </a:lnSpc>
            </a:pPr>
            <a:r>
              <a:rPr lang="en-US" altLang="en-US"/>
              <a:t>Similarly, you could say</a:t>
            </a:r>
          </a:p>
          <a:p>
            <a:pPr lvl="1">
              <a:lnSpc>
                <a:spcPct val="90000"/>
              </a:lnSpc>
              <a:buFont typeface="Arial" panose="020B0604020202020204" pitchFamily="34" charset="0"/>
              <a:buNone/>
            </a:pPr>
            <a:r>
              <a:rPr lang="en-US" altLang="en-US"/>
              <a:t>DEL *.*</a:t>
            </a:r>
          </a:p>
          <a:p>
            <a:pPr>
              <a:lnSpc>
                <a:spcPct val="90000"/>
              </a:lnSpc>
            </a:pPr>
            <a:r>
              <a:rPr lang="en-US" altLang="en-US"/>
              <a:t>to delete all your files</a:t>
            </a:r>
          </a:p>
          <a:p>
            <a:pPr lvl="1">
              <a:lnSpc>
                <a:spcPct val="90000"/>
              </a:lnSpc>
            </a:pPr>
            <a:endParaRPr lang="en-US" altLang="en-US"/>
          </a:p>
        </p:txBody>
      </p:sp>
    </p:spTree>
    <p:extLst>
      <p:ext uri="{BB962C8B-B14F-4D97-AF65-F5344CB8AC3E}">
        <p14:creationId xmlns:p14="http://schemas.microsoft.com/office/powerpoint/2010/main" val="3496044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a:t>regular expression</a:t>
            </a:r>
          </a:p>
        </p:txBody>
      </p:sp>
      <p:sp>
        <p:nvSpPr>
          <p:cNvPr id="443395" name="Rectangle 3"/>
          <p:cNvSpPr>
            <a:spLocks noGrp="1" noChangeArrowheads="1"/>
          </p:cNvSpPr>
          <p:nvPr>
            <p:ph idx="1"/>
          </p:nvPr>
        </p:nvSpPr>
        <p:spPr>
          <a:xfrm>
            <a:off x="1981200" y="1219200"/>
            <a:ext cx="8305800" cy="5410200"/>
          </a:xfrm>
        </p:spPr>
        <p:txBody>
          <a:bodyPr/>
          <a:lstStyle/>
          <a:p>
            <a:pPr>
              <a:lnSpc>
                <a:spcPct val="90000"/>
              </a:lnSpc>
            </a:pPr>
            <a:r>
              <a:rPr lang="en-US" altLang="en-US" dirty="0"/>
              <a:t>Is nothing but a fancy wildcard. </a:t>
            </a:r>
          </a:p>
          <a:p>
            <a:pPr marL="0" indent="0">
              <a:lnSpc>
                <a:spcPct val="90000"/>
              </a:lnSpc>
              <a:buNone/>
            </a:pPr>
            <a:endParaRPr lang="en-US" altLang="en-US" dirty="0"/>
          </a:p>
          <a:p>
            <a:pPr>
              <a:lnSpc>
                <a:spcPct val="90000"/>
              </a:lnSpc>
            </a:pPr>
            <a:endParaRPr lang="en-US" altLang="en-US" dirty="0"/>
          </a:p>
        </p:txBody>
      </p:sp>
    </p:spTree>
    <p:extLst>
      <p:ext uri="{BB962C8B-B14F-4D97-AF65-F5344CB8AC3E}">
        <p14:creationId xmlns:p14="http://schemas.microsoft.com/office/powerpoint/2010/main" val="1247329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ltLang="en-US"/>
              <a:t>pattern</a:t>
            </a:r>
          </a:p>
        </p:txBody>
      </p:sp>
      <p:sp>
        <p:nvSpPr>
          <p:cNvPr id="445443" name="Rectangle 3"/>
          <p:cNvSpPr>
            <a:spLocks noGrp="1" noChangeArrowheads="1"/>
          </p:cNvSpPr>
          <p:nvPr>
            <p:ph idx="1"/>
          </p:nvPr>
        </p:nvSpPr>
        <p:spPr/>
        <p:txBody>
          <a:bodyPr/>
          <a:lstStyle/>
          <a:p>
            <a:r>
              <a:rPr lang="en-US" altLang="en-US"/>
              <a:t>The regular expression describes a pattern of characters.</a:t>
            </a:r>
          </a:p>
          <a:p>
            <a:r>
              <a:rPr lang="en-US" altLang="en-US"/>
              <a:t>Patters are common in other circumstances. </a:t>
            </a:r>
          </a:p>
          <a:p>
            <a:pPr lvl="1"/>
            <a:r>
              <a:rPr lang="en-US" altLang="en-US"/>
              <a:t>Query: ‘Krichel Thomas’ in Google</a:t>
            </a:r>
          </a:p>
          <a:p>
            <a:pPr lvl="1"/>
            <a:r>
              <a:rPr lang="en-US" altLang="en-US"/>
              <a:t>Query: ‘"Thomas Krichel"’ in Google</a:t>
            </a:r>
          </a:p>
          <a:p>
            <a:pPr lvl="1"/>
            <a:r>
              <a:rPr lang="en-US" altLang="en-US"/>
              <a:t>Dates are of the form </a:t>
            </a:r>
            <a:r>
              <a:rPr lang="en-US" altLang="en-US" i="1"/>
              <a:t>yyyy-mm-dd.</a:t>
            </a:r>
            <a:endParaRPr lang="en-US" altLang="en-US"/>
          </a:p>
          <a:p>
            <a:pPr lvl="1">
              <a:buFont typeface="Arial" panose="020B0604020202020204" pitchFamily="34" charset="0"/>
              <a:buNone/>
            </a:pPr>
            <a:endParaRPr lang="en-US" altLang="en-US"/>
          </a:p>
        </p:txBody>
      </p:sp>
    </p:spTree>
    <p:extLst>
      <p:ext uri="{BB962C8B-B14F-4D97-AF65-F5344CB8AC3E}">
        <p14:creationId xmlns:p14="http://schemas.microsoft.com/office/powerpoint/2010/main" val="324990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a:t>pattern matching</a:t>
            </a:r>
          </a:p>
        </p:txBody>
      </p:sp>
      <p:sp>
        <p:nvSpPr>
          <p:cNvPr id="446467" name="Rectangle 3"/>
          <p:cNvSpPr>
            <a:spLocks noGrp="1" noChangeArrowheads="1"/>
          </p:cNvSpPr>
          <p:nvPr>
            <p:ph idx="1"/>
          </p:nvPr>
        </p:nvSpPr>
        <p:spPr/>
        <p:txBody>
          <a:bodyPr/>
          <a:lstStyle/>
          <a:p>
            <a:r>
              <a:rPr lang="en-US" altLang="en-US" dirty="0"/>
              <a:t>We say that a regular expression matches the string if an instance of the pattern described by the regular expression can be found in the string.</a:t>
            </a:r>
          </a:p>
          <a:p>
            <a:r>
              <a:rPr lang="en-US" altLang="en-US" dirty="0"/>
              <a:t>If we say “matches in the string” may make it a little more clearer.</a:t>
            </a:r>
          </a:p>
          <a:p>
            <a:r>
              <a:rPr lang="en-US" altLang="en-US" dirty="0"/>
              <a:t>Sometimes people also say that the string matches the regular expression. </a:t>
            </a:r>
          </a:p>
        </p:txBody>
      </p:sp>
    </p:spTree>
    <p:extLst>
      <p:ext uri="{BB962C8B-B14F-4D97-AF65-F5344CB8AC3E}">
        <p14:creationId xmlns:p14="http://schemas.microsoft.com/office/powerpoint/2010/main" val="3688897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en-US"/>
              <a:t>metacharacters</a:t>
            </a:r>
          </a:p>
        </p:txBody>
      </p:sp>
      <p:sp>
        <p:nvSpPr>
          <p:cNvPr id="444419" name="Rectangle 3"/>
          <p:cNvSpPr>
            <a:spLocks noGrp="1" noChangeArrowheads="1"/>
          </p:cNvSpPr>
          <p:nvPr>
            <p:ph idx="1"/>
          </p:nvPr>
        </p:nvSpPr>
        <p:spPr>
          <a:xfrm>
            <a:off x="1981201" y="1219200"/>
            <a:ext cx="8226425" cy="5257800"/>
          </a:xfrm>
        </p:spPr>
        <p:txBody>
          <a:bodyPr/>
          <a:lstStyle/>
          <a:p>
            <a:r>
              <a:rPr lang="en-US" altLang="en-US" dirty="0"/>
              <a:t>Instead of just giving the star * special meaning, in a regular expression all the following have special meaning</a:t>
            </a:r>
          </a:p>
          <a:p>
            <a:pPr lvl="1">
              <a:buFont typeface="Arial" panose="020B0604020202020204" pitchFamily="34" charset="0"/>
              <a:buNone/>
            </a:pPr>
            <a:r>
              <a:rPr lang="en-US" altLang="en-US" dirty="0"/>
              <a:t>\ ^ $ . | ( ) * + { } ? [ ]</a:t>
            </a:r>
          </a:p>
          <a:p>
            <a:r>
              <a:rPr lang="en-US" altLang="en-US" dirty="0"/>
              <a:t>Collectively, these characters are knows as metacharacters. They don't stand for themselves but they mean something else. </a:t>
            </a:r>
          </a:p>
          <a:p>
            <a:r>
              <a:rPr lang="en-US" altLang="en-US" dirty="0"/>
              <a:t>For example DEL *.EXE does not mean: delete the file "*.EXE". It means delete anything ending with .EXE.</a:t>
            </a:r>
          </a:p>
        </p:txBody>
      </p:sp>
    </p:spTree>
    <p:extLst>
      <p:ext uri="{BB962C8B-B14F-4D97-AF65-F5344CB8AC3E}">
        <p14:creationId xmlns:p14="http://schemas.microsoft.com/office/powerpoint/2010/main" val="2458878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a:t>metacharacters</a:t>
            </a:r>
          </a:p>
        </p:txBody>
      </p:sp>
      <p:sp>
        <p:nvSpPr>
          <p:cNvPr id="518147" name="Rectangle 3"/>
          <p:cNvSpPr>
            <a:spLocks noGrp="1" noChangeArrowheads="1"/>
          </p:cNvSpPr>
          <p:nvPr>
            <p:ph idx="1"/>
          </p:nvPr>
        </p:nvSpPr>
        <p:spPr/>
        <p:txBody>
          <a:bodyPr/>
          <a:lstStyle/>
          <a:p>
            <a:r>
              <a:rPr lang="en-US" altLang="en-US"/>
              <a:t>We are somehow already familiar with metacharacters. </a:t>
            </a:r>
          </a:p>
          <a:p>
            <a:pPr lvl="1"/>
            <a:r>
              <a:rPr lang="en-US" altLang="en-US"/>
              <a:t>In XML &lt; means start of an element. To use &lt; literally, you have to use &amp;lt;</a:t>
            </a:r>
          </a:p>
          <a:p>
            <a:pPr lvl="1"/>
            <a:r>
              <a:rPr lang="en-US" altLang="en-US"/>
              <a:t>In PHP the "\n" does not mean backslash and then n. It means the newline character. </a:t>
            </a:r>
          </a:p>
        </p:txBody>
      </p:sp>
    </p:spTree>
    <p:extLst>
      <p:ext uri="{BB962C8B-B14F-4D97-AF65-F5344CB8AC3E}">
        <p14:creationId xmlns:p14="http://schemas.microsoft.com/office/powerpoint/2010/main" val="693111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a:t>simple regular expressions</a:t>
            </a:r>
          </a:p>
        </p:txBody>
      </p:sp>
      <p:sp>
        <p:nvSpPr>
          <p:cNvPr id="447491" name="Rectangle 3"/>
          <p:cNvSpPr>
            <a:spLocks noGrp="1" noChangeArrowheads="1"/>
          </p:cNvSpPr>
          <p:nvPr>
            <p:ph idx="1"/>
          </p:nvPr>
        </p:nvSpPr>
        <p:spPr/>
        <p:txBody>
          <a:bodyPr/>
          <a:lstStyle/>
          <a:p>
            <a:r>
              <a:rPr lang="en-US" altLang="en-US" dirty="0"/>
              <a:t>Characters that are not </a:t>
            </a:r>
            <a:r>
              <a:rPr lang="en-US" altLang="en-US" dirty="0" err="1"/>
              <a:t>metacharacters</a:t>
            </a:r>
            <a:r>
              <a:rPr lang="en-US" altLang="en-US" dirty="0"/>
              <a:t> just simply mean themselves</a:t>
            </a:r>
          </a:p>
          <a:p>
            <a:pPr lvl="1">
              <a:buFont typeface="Arial" panose="020B0604020202020204" pitchFamily="34" charset="0"/>
              <a:buNone/>
            </a:pPr>
            <a:r>
              <a:rPr lang="en-US" altLang="en-US" dirty="0"/>
              <a:t>‘good’		does not match in	‘Good Bear’</a:t>
            </a:r>
          </a:p>
          <a:p>
            <a:pPr lvl="1">
              <a:buFont typeface="Arial" panose="020B0604020202020204" pitchFamily="34" charset="0"/>
              <a:buNone/>
            </a:pPr>
            <a:r>
              <a:rPr lang="en-US" altLang="en-US" dirty="0"/>
              <a:t>‘d B’			matches in				‘Good Bear’</a:t>
            </a:r>
          </a:p>
          <a:p>
            <a:pPr lvl="1">
              <a:buFont typeface="Arial" panose="020B0604020202020204" pitchFamily="34" charset="0"/>
              <a:buNone/>
            </a:pPr>
            <a:r>
              <a:rPr lang="en-US" altLang="en-US" dirty="0"/>
              <a:t>‘dB’			does not match in	‘Good Bear’</a:t>
            </a:r>
          </a:p>
          <a:p>
            <a:pPr lvl="1">
              <a:buFont typeface="Arial" panose="020B0604020202020204" pitchFamily="34" charset="0"/>
              <a:buNone/>
            </a:pPr>
            <a:r>
              <a:rPr lang="en-US" altLang="en-US" dirty="0"/>
              <a:t>‘Beer ’		does not match in 	‘Good Bear’</a:t>
            </a:r>
          </a:p>
          <a:p>
            <a:r>
              <a:rPr lang="en-US" altLang="en-US" dirty="0"/>
              <a:t>If there are several matches, the pattern will match at the first occurrence.</a:t>
            </a:r>
          </a:p>
          <a:p>
            <a:pPr lvl="1">
              <a:buFont typeface="Arial" panose="020B0604020202020204" pitchFamily="34" charset="0"/>
              <a:buNone/>
            </a:pPr>
            <a:r>
              <a:rPr lang="en-US" altLang="en-US" dirty="0"/>
              <a:t>‘o’	matches in ‘G</a:t>
            </a:r>
            <a:r>
              <a:rPr lang="en-US" altLang="en-US" u="sng" dirty="0"/>
              <a:t>o</a:t>
            </a:r>
            <a:r>
              <a:rPr lang="en-US" altLang="en-US" dirty="0"/>
              <a:t>od Beer’</a:t>
            </a:r>
          </a:p>
        </p:txBody>
      </p:sp>
    </p:spTree>
    <p:extLst>
      <p:ext uri="{BB962C8B-B14F-4D97-AF65-F5344CB8AC3E}">
        <p14:creationId xmlns:p14="http://schemas.microsoft.com/office/powerpoint/2010/main" val="2164809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a:t>the backslash \ quote</a:t>
            </a:r>
          </a:p>
        </p:txBody>
      </p:sp>
      <p:sp>
        <p:nvSpPr>
          <p:cNvPr id="448515" name="Rectangle 3"/>
          <p:cNvSpPr>
            <a:spLocks noGrp="1" noChangeArrowheads="1"/>
          </p:cNvSpPr>
          <p:nvPr>
            <p:ph idx="1"/>
          </p:nvPr>
        </p:nvSpPr>
        <p:spPr/>
        <p:txBody>
          <a:bodyPr/>
          <a:lstStyle/>
          <a:p>
            <a:r>
              <a:rPr lang="en-US" altLang="en-US" dirty="0"/>
              <a:t>If you want to match a </a:t>
            </a:r>
            <a:r>
              <a:rPr lang="en-US" altLang="en-US" dirty="0" err="1"/>
              <a:t>metacharacter</a:t>
            </a:r>
            <a:r>
              <a:rPr lang="en-US" altLang="en-US" dirty="0"/>
              <a:t> in the string, you have to quote it with the backslash</a:t>
            </a:r>
          </a:p>
          <a:p>
            <a:pPr lvl="1">
              <a:buFont typeface="Arial" panose="020B0604020202020204" pitchFamily="34" charset="0"/>
              <a:buNone/>
            </a:pPr>
            <a:r>
              <a:rPr lang="en-US" altLang="en-US" dirty="0"/>
              <a:t>‘a 6+ pack’ 	does not match in	‘a 6+ pack’</a:t>
            </a:r>
          </a:p>
          <a:p>
            <a:pPr lvl="1">
              <a:buFont typeface="Arial" panose="020B0604020202020204" pitchFamily="34" charset="0"/>
              <a:buNone/>
            </a:pPr>
            <a:r>
              <a:rPr lang="en-US" altLang="en-US" dirty="0"/>
              <a:t>‘a 6\+ pack’		does match in		‘a 6+ pack’</a:t>
            </a:r>
          </a:p>
        </p:txBody>
      </p:sp>
    </p:spTree>
    <p:extLst>
      <p:ext uri="{BB962C8B-B14F-4D97-AF65-F5344CB8AC3E}">
        <p14:creationId xmlns:p14="http://schemas.microsoft.com/office/powerpoint/2010/main" val="292644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200" dirty="0"/>
              <a:t>General Syntactic Characteristics</a:t>
            </a:r>
          </a:p>
        </p:txBody>
      </p:sp>
      <p:sp>
        <p:nvSpPr>
          <p:cNvPr id="8195" name="Rectangle 3"/>
          <p:cNvSpPr>
            <a:spLocks noGrp="1" noChangeArrowheads="1"/>
          </p:cNvSpPr>
          <p:nvPr>
            <p:ph idx="1"/>
          </p:nvPr>
        </p:nvSpPr>
        <p:spPr/>
        <p:txBody>
          <a:bodyPr>
            <a:normAutofit/>
          </a:bodyPr>
          <a:lstStyle/>
          <a:p>
            <a:r>
              <a:rPr lang="en-US" altLang="en-US" sz="2800" dirty="0"/>
              <a:t>PHP code is contained between the tags &lt;?</a:t>
            </a:r>
            <a:r>
              <a:rPr lang="en-US" altLang="en-US" sz="2800" dirty="0" err="1"/>
              <a:t>php</a:t>
            </a:r>
            <a:r>
              <a:rPr lang="en-US" altLang="en-US" sz="2800" dirty="0"/>
              <a:t>  and ?&gt;</a:t>
            </a:r>
          </a:p>
          <a:p>
            <a:r>
              <a:rPr lang="en-US" altLang="en-US" sz="2800" dirty="0"/>
              <a:t>All variable names in PHP begin with $ and continue as usual for variables</a:t>
            </a:r>
          </a:p>
          <a:p>
            <a:r>
              <a:rPr lang="en-US" altLang="en-US" sz="2800" dirty="0"/>
              <a:t>Variable names are case sensitive</a:t>
            </a:r>
          </a:p>
          <a:p>
            <a:r>
              <a:rPr lang="en-US" altLang="en-US" sz="2800" i="1" dirty="0"/>
              <a:t>However</a:t>
            </a:r>
            <a:r>
              <a:rPr lang="en-US" altLang="en-US" sz="2800" dirty="0"/>
              <a:t> keywords and function names are </a:t>
            </a:r>
            <a:r>
              <a:rPr lang="en-US" altLang="en-US" sz="2800" i="1" dirty="0"/>
              <a:t>not</a:t>
            </a:r>
            <a:r>
              <a:rPr lang="en-US" altLang="en-US" sz="2800" dirty="0"/>
              <a:t> case sensitive</a:t>
            </a:r>
            <a:endParaRPr lang="en-US" altLang="en-US" sz="2800" i="1" dirty="0"/>
          </a:p>
        </p:txBody>
      </p:sp>
    </p:spTree>
    <p:extLst>
      <p:ext uri="{BB962C8B-B14F-4D97-AF65-F5344CB8AC3E}">
        <p14:creationId xmlns:p14="http://schemas.microsoft.com/office/powerpoint/2010/main" val="2170472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a:t>anchor metacharacters ^ and $</a:t>
            </a:r>
          </a:p>
        </p:txBody>
      </p:sp>
      <p:sp>
        <p:nvSpPr>
          <p:cNvPr id="450563" name="Rectangle 3"/>
          <p:cNvSpPr>
            <a:spLocks noGrp="1" noChangeArrowheads="1"/>
          </p:cNvSpPr>
          <p:nvPr>
            <p:ph idx="1"/>
          </p:nvPr>
        </p:nvSpPr>
        <p:spPr>
          <a:xfrm>
            <a:off x="1981201" y="1371600"/>
            <a:ext cx="8226425" cy="5105400"/>
          </a:xfrm>
        </p:spPr>
        <p:txBody>
          <a:bodyPr/>
          <a:lstStyle/>
          <a:p>
            <a:r>
              <a:rPr lang="en-US" altLang="en-US" dirty="0"/>
              <a:t>^ matches at the beginning of the string.</a:t>
            </a:r>
          </a:p>
          <a:p>
            <a:r>
              <a:rPr lang="en-US" altLang="en-US" dirty="0"/>
              <a:t>$ matches at the end of the string.</a:t>
            </a:r>
          </a:p>
          <a:p>
            <a:pPr lvl="1">
              <a:buFont typeface="Arial" panose="020B0604020202020204" pitchFamily="34" charset="0"/>
              <a:buNone/>
            </a:pPr>
            <a:r>
              <a:rPr lang="en-US" altLang="en-US" dirty="0"/>
              <a:t>‘keeper’ 		matches in 			‘</a:t>
            </a:r>
            <a:r>
              <a:rPr lang="en-US" altLang="en-US" dirty="0" err="1"/>
              <a:t>bearkeeper</a:t>
            </a:r>
            <a:r>
              <a:rPr lang="en-US" altLang="en-US" dirty="0"/>
              <a:t>’</a:t>
            </a:r>
          </a:p>
          <a:p>
            <a:pPr lvl="1">
              <a:buFont typeface="Arial" panose="020B0604020202020204" pitchFamily="34" charset="0"/>
              <a:buNone/>
            </a:pPr>
            <a:r>
              <a:rPr lang="en-US" altLang="en-US" dirty="0"/>
              <a:t>‘keeper$’ 	matches in 			‘</a:t>
            </a:r>
            <a:r>
              <a:rPr lang="en-US" altLang="en-US" dirty="0" err="1"/>
              <a:t>bearkeeper</a:t>
            </a:r>
            <a:r>
              <a:rPr lang="en-US" altLang="en-US" dirty="0"/>
              <a:t>’</a:t>
            </a:r>
          </a:p>
          <a:p>
            <a:pPr lvl="1">
              <a:buFont typeface="Arial" panose="020B0604020202020204" pitchFamily="34" charset="0"/>
              <a:buNone/>
            </a:pPr>
            <a:r>
              <a:rPr lang="en-US" altLang="en-US" dirty="0"/>
              <a:t>‘^keeper’ 	does not match in	‘</a:t>
            </a:r>
            <a:r>
              <a:rPr lang="en-US" altLang="en-US" dirty="0" err="1"/>
              <a:t>bearkeeper</a:t>
            </a:r>
            <a:r>
              <a:rPr lang="en-US" altLang="en-US" dirty="0"/>
              <a:t>’</a:t>
            </a:r>
          </a:p>
          <a:p>
            <a:pPr lvl="1">
              <a:buFont typeface="Arial" panose="020B0604020202020204" pitchFamily="34" charset="0"/>
              <a:buNone/>
            </a:pPr>
            <a:r>
              <a:rPr lang="en-US" altLang="en-US" dirty="0"/>
              <a:t>‘^$’			matches in			‘’</a:t>
            </a:r>
          </a:p>
          <a:p>
            <a:r>
              <a:rPr lang="en-US" altLang="en-US" dirty="0"/>
              <a:t>Note that in a double quoted-string an expression starting with $ will be replaced by the variable's string value (or nothing if the variable has not been set).</a:t>
            </a:r>
          </a:p>
        </p:txBody>
      </p:sp>
    </p:spTree>
    <p:extLst>
      <p:ext uri="{BB962C8B-B14F-4D97-AF65-F5344CB8AC3E}">
        <p14:creationId xmlns:p14="http://schemas.microsoft.com/office/powerpoint/2010/main" val="1571184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a:t>character classes</a:t>
            </a:r>
          </a:p>
        </p:txBody>
      </p:sp>
      <p:sp>
        <p:nvSpPr>
          <p:cNvPr id="451587" name="Rectangle 3"/>
          <p:cNvSpPr>
            <a:spLocks noGrp="1" noChangeArrowheads="1"/>
          </p:cNvSpPr>
          <p:nvPr>
            <p:ph idx="1"/>
          </p:nvPr>
        </p:nvSpPr>
        <p:spPr>
          <a:xfrm>
            <a:off x="1981201" y="1295400"/>
            <a:ext cx="8226425" cy="5257800"/>
          </a:xfrm>
        </p:spPr>
        <p:txBody>
          <a:bodyPr/>
          <a:lstStyle/>
          <a:p>
            <a:r>
              <a:rPr lang="en-US" altLang="en-US"/>
              <a:t>We can define a character class by grouping a list of characters between [ and ] </a:t>
            </a:r>
          </a:p>
          <a:p>
            <a:pPr lvl="1">
              <a:buFont typeface="Arial" panose="020B0604020202020204" pitchFamily="34" charset="0"/>
              <a:buNone/>
            </a:pPr>
            <a:r>
              <a:rPr lang="en-US" altLang="en-US"/>
              <a:t>‘b[ie]er’ 			matches in 	‘beer’</a:t>
            </a:r>
          </a:p>
          <a:p>
            <a:pPr lvl="1">
              <a:buFont typeface="Arial" panose="020B0604020202020204" pitchFamily="34" charset="0"/>
              <a:buNone/>
            </a:pPr>
            <a:r>
              <a:rPr lang="en-US" altLang="en-US"/>
              <a:t>‘b[ie]er’ 			matches in 	‘bier’</a:t>
            </a:r>
          </a:p>
          <a:p>
            <a:pPr lvl="1">
              <a:buFont typeface="Arial" panose="020B0604020202020204" pitchFamily="34" charset="0"/>
              <a:buNone/>
            </a:pPr>
            <a:r>
              <a:rPr lang="en-US" altLang="en-US"/>
              <a:t>‘[Bb][ie]er’ 		matches in 	‘Bier’</a:t>
            </a:r>
          </a:p>
          <a:p>
            <a:r>
              <a:rPr lang="en-US" altLang="en-US"/>
              <a:t>Within a class, metacharacters need not be escaped. In the class only -, ] and ^ are metacharacters. </a:t>
            </a:r>
          </a:p>
        </p:txBody>
      </p:sp>
    </p:spTree>
    <p:extLst>
      <p:ext uri="{BB962C8B-B14F-4D97-AF65-F5344CB8AC3E}">
        <p14:creationId xmlns:p14="http://schemas.microsoft.com/office/powerpoint/2010/main" val="1341085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a:t>- in the character class</a:t>
            </a:r>
          </a:p>
        </p:txBody>
      </p:sp>
      <p:sp>
        <p:nvSpPr>
          <p:cNvPr id="452611" name="Rectangle 3"/>
          <p:cNvSpPr>
            <a:spLocks noGrp="1" noChangeArrowheads="1"/>
          </p:cNvSpPr>
          <p:nvPr>
            <p:ph idx="1"/>
          </p:nvPr>
        </p:nvSpPr>
        <p:spPr>
          <a:xfrm>
            <a:off x="1752600" y="1295400"/>
            <a:ext cx="8534400" cy="5257800"/>
          </a:xfrm>
        </p:spPr>
        <p:txBody>
          <a:bodyPr/>
          <a:lstStyle/>
          <a:p>
            <a:r>
              <a:rPr lang="en-US" altLang="en-US"/>
              <a:t>Within a character class, the dash - becomes a metacharacter. </a:t>
            </a:r>
          </a:p>
          <a:p>
            <a:r>
              <a:rPr lang="en-US" altLang="en-US"/>
              <a:t>You can use to give a range, according to the sequence of characters in the character set you are using. It’s usually alphabetic</a:t>
            </a:r>
          </a:p>
          <a:p>
            <a:pPr lvl="1">
              <a:buFont typeface="Arial" panose="020B0604020202020204" pitchFamily="34" charset="0"/>
              <a:buNone/>
            </a:pPr>
            <a:r>
              <a:rPr lang="en-US" altLang="en-US"/>
              <a:t>‘be[a-e]r’	matches in					‘beer’</a:t>
            </a:r>
          </a:p>
          <a:p>
            <a:pPr lvl="1">
              <a:buFont typeface="Arial" panose="020B0604020202020204" pitchFamily="34" charset="0"/>
              <a:buNone/>
            </a:pPr>
            <a:r>
              <a:rPr lang="en-US" altLang="en-US"/>
              <a:t>‘be[a-e]r’	matches in					‘becr’</a:t>
            </a:r>
          </a:p>
          <a:p>
            <a:pPr lvl="1">
              <a:buFont typeface="Arial" panose="020B0604020202020204" pitchFamily="34" charset="0"/>
              <a:buNone/>
            </a:pPr>
            <a:r>
              <a:rPr lang="en-US" altLang="en-US"/>
              <a:t>‘be[a-e]r’	does not match in		‘befr’</a:t>
            </a:r>
          </a:p>
          <a:p>
            <a:r>
              <a:rPr lang="en-US" altLang="en-US"/>
              <a:t>If the dash - is the last character in the class, it is treated like an ordinary character. </a:t>
            </a:r>
          </a:p>
          <a:p>
            <a:pPr lvl="1"/>
            <a:endParaRPr lang="en-US" altLang="en-US"/>
          </a:p>
        </p:txBody>
      </p:sp>
    </p:spTree>
    <p:extLst>
      <p:ext uri="{BB962C8B-B14F-4D97-AF65-F5344CB8AC3E}">
        <p14:creationId xmlns:p14="http://schemas.microsoft.com/office/powerpoint/2010/main" val="1001329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31831C0B-B1B4-428A-8DE2-82A91C6CFD62}"/>
              </a:ext>
            </a:extLst>
          </p:cNvPr>
          <p:cNvSpPr>
            <a:spLocks noGrp="1" noChangeArrowheads="1"/>
          </p:cNvSpPr>
          <p:nvPr>
            <p:ph type="title"/>
          </p:nvPr>
        </p:nvSpPr>
        <p:spPr/>
        <p:txBody>
          <a:bodyPr/>
          <a:lstStyle/>
          <a:p>
            <a:r>
              <a:rPr lang="en-US" altLang="en-US"/>
              <a:t>repetition operators</a:t>
            </a:r>
          </a:p>
        </p:txBody>
      </p:sp>
      <p:sp>
        <p:nvSpPr>
          <p:cNvPr id="459779" name="Rectangle 3">
            <a:extLst>
              <a:ext uri="{FF2B5EF4-FFF2-40B4-BE49-F238E27FC236}">
                <a16:creationId xmlns:a16="http://schemas.microsoft.com/office/drawing/2014/main" id="{7BA45EF7-CF51-4696-B89C-F0927B683AE4}"/>
              </a:ext>
            </a:extLst>
          </p:cNvPr>
          <p:cNvSpPr>
            <a:spLocks noGrp="1" noChangeArrowheads="1"/>
          </p:cNvSpPr>
          <p:nvPr>
            <p:ph type="body" idx="1"/>
          </p:nvPr>
        </p:nvSpPr>
        <p:spPr>
          <a:xfrm>
            <a:off x="1752600" y="1295400"/>
            <a:ext cx="8915400" cy="5334000"/>
          </a:xfrm>
        </p:spPr>
        <p:txBody>
          <a:bodyPr/>
          <a:lstStyle/>
          <a:p>
            <a:r>
              <a:rPr lang="en-US" altLang="en-US"/>
              <a:t>* means zero or more times what preceeds it.</a:t>
            </a:r>
          </a:p>
          <a:p>
            <a:r>
              <a:rPr lang="en-US" altLang="en-US"/>
              <a:t>+ means one or more times what preceeds it.</a:t>
            </a:r>
          </a:p>
          <a:p>
            <a:r>
              <a:rPr lang="en-US" altLang="en-US"/>
              <a:t>? means zero or one time what preceeds it.</a:t>
            </a:r>
          </a:p>
          <a:p>
            <a:r>
              <a:rPr lang="en-US" altLang="en-US"/>
              <a:t>The shortest preceding expression is used, i.e. either a single character or a group.</a:t>
            </a:r>
          </a:p>
          <a:p>
            <a:pPr lvl="1">
              <a:buFont typeface="Arial" panose="020B0604020202020204" pitchFamily="34" charset="0"/>
              <a:buNone/>
            </a:pPr>
            <a:r>
              <a:rPr lang="en-US" altLang="en-US"/>
              <a:t>(beer )* 		matches in				‘’</a:t>
            </a:r>
          </a:p>
          <a:p>
            <a:pPr lvl="1">
              <a:buFont typeface="Arial" panose="020B0604020202020204" pitchFamily="34" charset="0"/>
              <a:buNone/>
            </a:pPr>
            <a:r>
              <a:rPr lang="en-US" altLang="en-US"/>
              <a:t>(beer )? 		matches in 				‘’</a:t>
            </a:r>
          </a:p>
          <a:p>
            <a:pPr lvl="1">
              <a:buFont typeface="Arial" panose="020B0604020202020204" pitchFamily="34" charset="0"/>
              <a:buNone/>
            </a:pPr>
            <a:r>
              <a:rPr lang="en-US" altLang="en-US"/>
              <a:t>(beer )+ 		matches in 				‘beer beer beer’</a:t>
            </a:r>
          </a:p>
          <a:p>
            <a:pPr lvl="1">
              <a:buFont typeface="Arial" panose="020B0604020202020204" pitchFamily="34" charset="0"/>
              <a:buNone/>
            </a:pPr>
            <a:r>
              <a:rPr lang="en-US" altLang="en-US"/>
              <a:t>be+r			matches in 				‘beer’</a:t>
            </a:r>
          </a:p>
          <a:p>
            <a:pPr lvl="1">
              <a:buFont typeface="Arial" panose="020B0604020202020204" pitchFamily="34" charset="0"/>
              <a:buNone/>
            </a:pPr>
            <a:r>
              <a:rPr lang="en-US" altLang="en-US"/>
              <a:t>be+r			does not match in	‘bebe’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09574667-6123-44AA-81B2-5FA3F898E001}"/>
              </a:ext>
            </a:extLst>
          </p:cNvPr>
          <p:cNvSpPr>
            <a:spLocks noGrp="1" noChangeArrowheads="1"/>
          </p:cNvSpPr>
          <p:nvPr>
            <p:ph type="title"/>
          </p:nvPr>
        </p:nvSpPr>
        <p:spPr/>
        <p:txBody>
          <a:bodyPr/>
          <a:lstStyle/>
          <a:p>
            <a:r>
              <a:rPr lang="en-US" altLang="en-US"/>
              <a:t>enumeration</a:t>
            </a:r>
          </a:p>
        </p:txBody>
      </p:sp>
      <p:sp>
        <p:nvSpPr>
          <p:cNvPr id="460803" name="Rectangle 3">
            <a:extLst>
              <a:ext uri="{FF2B5EF4-FFF2-40B4-BE49-F238E27FC236}">
                <a16:creationId xmlns:a16="http://schemas.microsoft.com/office/drawing/2014/main" id="{80AFBF7D-1EDC-498D-A33A-416A9370D512}"/>
              </a:ext>
            </a:extLst>
          </p:cNvPr>
          <p:cNvSpPr>
            <a:spLocks noGrp="1" noChangeArrowheads="1"/>
          </p:cNvSpPr>
          <p:nvPr>
            <p:ph type="body" idx="1"/>
          </p:nvPr>
        </p:nvSpPr>
        <p:spPr>
          <a:xfrm>
            <a:off x="1828800" y="1295400"/>
            <a:ext cx="8610600" cy="5181600"/>
          </a:xfrm>
        </p:spPr>
        <p:txBody>
          <a:bodyPr/>
          <a:lstStyle/>
          <a:p>
            <a:r>
              <a:rPr lang="en-US" altLang="en-US"/>
              <a:t>We can use {</a:t>
            </a:r>
            <a:r>
              <a:rPr lang="en-US" altLang="en-US" i="1"/>
              <a:t>min</a:t>
            </a:r>
            <a:r>
              <a:rPr lang="en-US" altLang="en-US"/>
              <a:t>,</a:t>
            </a:r>
            <a:r>
              <a:rPr lang="en-US" altLang="en-US" i="1"/>
              <a:t>max</a:t>
            </a:r>
            <a:r>
              <a:rPr lang="en-US" altLang="en-US"/>
              <a:t>} to give a minimum </a:t>
            </a:r>
            <a:r>
              <a:rPr lang="en-US" altLang="en-US" i="1"/>
              <a:t>min </a:t>
            </a:r>
            <a:r>
              <a:rPr lang="en-US" altLang="en-US"/>
              <a:t>and a maximum </a:t>
            </a:r>
            <a:r>
              <a:rPr lang="en-US" altLang="en-US" i="1"/>
              <a:t>max</a:t>
            </a:r>
            <a:r>
              <a:rPr lang="en-US" altLang="en-US"/>
              <a:t>. </a:t>
            </a:r>
            <a:r>
              <a:rPr lang="en-US" altLang="en-US" i="1"/>
              <a:t>min </a:t>
            </a:r>
            <a:r>
              <a:rPr lang="en-US" altLang="en-US"/>
              <a:t>and </a:t>
            </a:r>
            <a:r>
              <a:rPr lang="en-US" altLang="en-US" i="1"/>
              <a:t>max </a:t>
            </a:r>
            <a:r>
              <a:rPr lang="en-US" altLang="en-US"/>
              <a:t>are positive integers.</a:t>
            </a:r>
          </a:p>
          <a:p>
            <a:pPr lvl="1">
              <a:buFont typeface="Arial" panose="020B0604020202020204" pitchFamily="34" charset="0"/>
              <a:buNone/>
            </a:pPr>
            <a:r>
              <a:rPr lang="en-US" altLang="en-US"/>
              <a:t>‘be{1,3}r’ 	matches in					‘ber’</a:t>
            </a:r>
          </a:p>
          <a:p>
            <a:pPr lvl="1">
              <a:buFont typeface="Arial" panose="020B0604020202020204" pitchFamily="34" charset="0"/>
              <a:buNone/>
            </a:pPr>
            <a:r>
              <a:rPr lang="en-US" altLang="en-US"/>
              <a:t>‘be{1,3}r’ 	matches in					‘beer’</a:t>
            </a:r>
          </a:p>
          <a:p>
            <a:pPr lvl="1">
              <a:buFont typeface="Arial" panose="020B0604020202020204" pitchFamily="34" charset="0"/>
              <a:buNone/>
            </a:pPr>
            <a:r>
              <a:rPr lang="en-US" altLang="en-US"/>
              <a:t>‘be{1,3}r’ 	matches in					‘beeer’</a:t>
            </a:r>
          </a:p>
          <a:p>
            <a:pPr lvl="1">
              <a:buFont typeface="Arial" panose="020B0604020202020204" pitchFamily="34" charset="0"/>
              <a:buNone/>
            </a:pPr>
            <a:r>
              <a:rPr lang="en-US" altLang="en-US"/>
              <a:t>‘be{1,3}r’ 	does not matches in		‘beeeer’</a:t>
            </a:r>
          </a:p>
          <a:p>
            <a:r>
              <a:rPr lang="en-US" altLang="en-US"/>
              <a:t>? is just a shorthand for {0,1}</a:t>
            </a:r>
          </a:p>
          <a:p>
            <a:r>
              <a:rPr lang="en-US" altLang="en-US"/>
              <a:t>+ is just a shorthand for {1,}</a:t>
            </a:r>
          </a:p>
          <a:p>
            <a:r>
              <a:rPr lang="en-US" altLang="en-US"/>
              <a:t>* is just a shorthand for  {0,}</a:t>
            </a:r>
            <a:endParaRPr lang="en-US" altLang="en-US"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GB" altLang="en-US"/>
              <a:t>File Handling with PHP </a:t>
            </a:r>
          </a:p>
        </p:txBody>
      </p:sp>
      <p:sp>
        <p:nvSpPr>
          <p:cNvPr id="2" name="Subtitle 1">
            <a:extLst>
              <a:ext uri="{FF2B5EF4-FFF2-40B4-BE49-F238E27FC236}">
                <a16:creationId xmlns:a16="http://schemas.microsoft.com/office/drawing/2014/main" id="{3138A5A9-37E0-4E23-88FB-C1D3C2DEC19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22285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a:t>Files and PHP</a:t>
            </a:r>
            <a:endParaRPr lang="en-US" altLang="en-US"/>
          </a:p>
        </p:txBody>
      </p:sp>
      <p:sp>
        <p:nvSpPr>
          <p:cNvPr id="5123" name="Rectangle 3"/>
          <p:cNvSpPr>
            <a:spLocks noGrp="1" noChangeArrowheads="1"/>
          </p:cNvSpPr>
          <p:nvPr>
            <p:ph idx="1"/>
          </p:nvPr>
        </p:nvSpPr>
        <p:spPr/>
        <p:txBody>
          <a:bodyPr/>
          <a:lstStyle/>
          <a:p>
            <a:pPr eaLnBrk="1" hangingPunct="1"/>
            <a:r>
              <a:rPr lang="en-US" altLang="en-US"/>
              <a:t>File Handling</a:t>
            </a:r>
          </a:p>
          <a:p>
            <a:pPr lvl="1" eaLnBrk="1" hangingPunct="1"/>
            <a:r>
              <a:rPr lang="en-US" altLang="en-US"/>
              <a:t>Data Storage</a:t>
            </a:r>
          </a:p>
          <a:p>
            <a:pPr lvl="2" eaLnBrk="1" hangingPunct="1"/>
            <a:r>
              <a:rPr lang="en-US" altLang="en-US"/>
              <a:t>Though slower than a database</a:t>
            </a:r>
          </a:p>
          <a:p>
            <a:pPr lvl="1" eaLnBrk="1" hangingPunct="1"/>
            <a:r>
              <a:rPr lang="en-US" altLang="en-US"/>
              <a:t>Manipulating uploaded files</a:t>
            </a:r>
          </a:p>
          <a:p>
            <a:pPr lvl="2" eaLnBrk="1" hangingPunct="1"/>
            <a:r>
              <a:rPr lang="en-US" altLang="en-US"/>
              <a:t>From forms</a:t>
            </a:r>
          </a:p>
          <a:p>
            <a:pPr lvl="1" eaLnBrk="1" hangingPunct="1"/>
            <a:r>
              <a:rPr lang="en-US" altLang="en-US"/>
              <a:t>Creating Files for download</a:t>
            </a:r>
          </a:p>
        </p:txBody>
      </p:sp>
      <p:pic>
        <p:nvPicPr>
          <p:cNvPr id="5124" name="Picture 5" descr="MCj0311402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286000"/>
            <a:ext cx="1811338"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01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a:t>Open/Close a File</a:t>
            </a:r>
            <a:endParaRPr lang="en-US" altLang="en-US"/>
          </a:p>
        </p:txBody>
      </p:sp>
      <p:sp>
        <p:nvSpPr>
          <p:cNvPr id="7171" name="Rectangle 3"/>
          <p:cNvSpPr>
            <a:spLocks noGrp="1" noChangeArrowheads="1"/>
          </p:cNvSpPr>
          <p:nvPr>
            <p:ph idx="1"/>
          </p:nvPr>
        </p:nvSpPr>
        <p:spPr/>
        <p:txBody>
          <a:bodyPr/>
          <a:lstStyle/>
          <a:p>
            <a:pPr eaLnBrk="1" hangingPunct="1"/>
            <a:r>
              <a:rPr lang="en-GB" altLang="en-US"/>
              <a:t>A file is opened with </a:t>
            </a:r>
            <a:r>
              <a:rPr lang="en-GB" altLang="en-US">
                <a:solidFill>
                  <a:srgbClr val="0000FF"/>
                </a:solidFill>
              </a:rPr>
              <a:t>fopen</a:t>
            </a:r>
            <a:r>
              <a:rPr lang="en-GB" altLang="en-US"/>
              <a:t>() as a “stream”, and PHP returns a ‘handle’ to the file that can be used to reference the open file in other functions.</a:t>
            </a:r>
          </a:p>
          <a:p>
            <a:pPr eaLnBrk="1" hangingPunct="1"/>
            <a:r>
              <a:rPr lang="en-GB" altLang="en-US"/>
              <a:t>Each file is opened in a particular </a:t>
            </a:r>
            <a:r>
              <a:rPr lang="en-GB" altLang="en-US" b="1"/>
              <a:t>mode</a:t>
            </a:r>
            <a:r>
              <a:rPr lang="en-GB" altLang="en-US"/>
              <a:t>.</a:t>
            </a:r>
          </a:p>
          <a:p>
            <a:pPr eaLnBrk="1" hangingPunct="1"/>
            <a:r>
              <a:rPr lang="en-GB" altLang="en-US"/>
              <a:t>A file is closed with </a:t>
            </a:r>
            <a:r>
              <a:rPr lang="en-GB" altLang="en-US">
                <a:solidFill>
                  <a:srgbClr val="0000FF"/>
                </a:solidFill>
              </a:rPr>
              <a:t>fclose</a:t>
            </a:r>
            <a:r>
              <a:rPr lang="en-GB" altLang="en-US"/>
              <a:t>() or when your script ends.</a:t>
            </a:r>
            <a:endParaRPr lang="en-US" altLang="en-US"/>
          </a:p>
        </p:txBody>
      </p:sp>
    </p:spTree>
    <p:extLst>
      <p:ext uri="{BB962C8B-B14F-4D97-AF65-F5344CB8AC3E}">
        <p14:creationId xmlns:p14="http://schemas.microsoft.com/office/powerpoint/2010/main" val="403057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a:t>File Open Modes</a:t>
            </a:r>
            <a:endParaRPr lang="en-US" altLang="en-US"/>
          </a:p>
        </p:txBody>
      </p:sp>
      <p:graphicFrame>
        <p:nvGraphicFramePr>
          <p:cNvPr id="291880" name="Group 40"/>
          <p:cNvGraphicFramePr>
            <a:graphicFrameLocks noGrp="1"/>
          </p:cNvGraphicFramePr>
          <p:nvPr>
            <p:ph type="tbl" idx="1"/>
          </p:nvPr>
        </p:nvGraphicFramePr>
        <p:xfrm>
          <a:off x="1410804" y="1689652"/>
          <a:ext cx="8229600" cy="4724400"/>
        </p:xfrm>
        <a:graphic>
          <a:graphicData uri="http://schemas.openxmlformats.org/drawingml/2006/table">
            <a:tbl>
              <a:tblPr/>
              <a:tblGrid>
                <a:gridCol w="1206500">
                  <a:extLst>
                    <a:ext uri="{9D8B030D-6E8A-4147-A177-3AD203B41FA5}">
                      <a16:colId xmlns:a16="http://schemas.microsoft.com/office/drawing/2014/main" val="20000"/>
                    </a:ext>
                  </a:extLst>
                </a:gridCol>
                <a:gridCol w="7023100">
                  <a:extLst>
                    <a:ext uri="{9D8B030D-6E8A-4147-A177-3AD203B41FA5}">
                      <a16:colId xmlns:a16="http://schemas.microsoft.com/office/drawing/2014/main" val="20001"/>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CC0000"/>
                          </a:solidFill>
                          <a:effectLst/>
                          <a:latin typeface="Courier New" pitchFamily="49" charset="0"/>
                        </a:rPr>
                        <a:t>‘r’</a:t>
                      </a:r>
                      <a:endParaRPr kumimoji="0" lang="en-US" sz="2800" b="1" i="0" u="none" strike="noStrike" cap="none" normalizeH="0" baseline="0">
                        <a:ln>
                          <a:noFill/>
                        </a:ln>
                        <a:solidFill>
                          <a:srgbClr val="CC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Open for reading only. Start at beginning of file.</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CC0000"/>
                          </a:solidFill>
                          <a:effectLst/>
                          <a:latin typeface="Courier New" pitchFamily="49" charset="0"/>
                        </a:rPr>
                        <a:t>‘r+’</a:t>
                      </a:r>
                      <a:endParaRPr kumimoji="0" lang="en-US" sz="2800" b="1" i="0" u="none" strike="noStrike" cap="none" normalizeH="0" baseline="0">
                        <a:ln>
                          <a:noFill/>
                        </a:ln>
                        <a:solidFill>
                          <a:srgbClr val="CC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Open for reading and writing. Start at beginning of file.</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CC0000"/>
                          </a:solidFill>
                          <a:effectLst/>
                          <a:latin typeface="Courier New" pitchFamily="49" charset="0"/>
                        </a:rPr>
                        <a:t>‘w’</a:t>
                      </a:r>
                      <a:endParaRPr kumimoji="0" lang="en-US" sz="2800" b="1" i="0" u="none" strike="noStrike" cap="none" normalizeH="0" baseline="0">
                        <a:ln>
                          <a:noFill/>
                        </a:ln>
                        <a:solidFill>
                          <a:srgbClr val="CC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Open for writing only. Remove all previous content, if file doesn’t exist, create it.</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CC0000"/>
                          </a:solidFill>
                          <a:effectLst/>
                          <a:latin typeface="Courier New" pitchFamily="49" charset="0"/>
                        </a:rPr>
                        <a:t>‘a’</a:t>
                      </a:r>
                      <a:endParaRPr kumimoji="0" lang="en-US" sz="2800" b="1" i="0" u="none" strike="noStrike" cap="none" normalizeH="0" baseline="0">
                        <a:ln>
                          <a:noFill/>
                        </a:ln>
                        <a:solidFill>
                          <a:srgbClr val="CC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rPr>
                        <a:t>Open writing, but start at END of current content and creates the file if necessary</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CC0000"/>
                          </a:solidFill>
                          <a:effectLst/>
                          <a:latin typeface="Courier New" pitchFamily="49" charset="0"/>
                        </a:rPr>
                        <a:t>‘a+’</a:t>
                      </a:r>
                      <a:endParaRPr kumimoji="0" lang="en-US" sz="2800" b="1" i="0" u="none" strike="noStrike" cap="none" normalizeH="0" baseline="0">
                        <a:ln>
                          <a:noFill/>
                        </a:ln>
                        <a:solidFill>
                          <a:srgbClr val="CC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rPr>
                        <a:t>Open for reading and writing, start at END and create file if necessary.</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3570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a:t>File Open/Close Example</a:t>
            </a:r>
            <a:endParaRPr lang="en-US" altLang="en-US"/>
          </a:p>
        </p:txBody>
      </p:sp>
      <p:sp>
        <p:nvSpPr>
          <p:cNvPr id="11267" name="Rectangle 3"/>
          <p:cNvSpPr>
            <a:spLocks noGrp="1" noChangeArrowheads="1"/>
          </p:cNvSpPr>
          <p:nvPr>
            <p:ph idx="1"/>
          </p:nvPr>
        </p:nvSpPr>
        <p:spPr/>
        <p:txBody>
          <a:bodyPr>
            <a:normAutofit fontScale="92500" lnSpcReduction="20000"/>
          </a:bodyPr>
          <a:lstStyle/>
          <a:p>
            <a:pPr eaLnBrk="1" hangingPunct="1">
              <a:buFontTx/>
              <a:buNone/>
            </a:pPr>
            <a:r>
              <a:rPr lang="en-GB" altLang="en-US" sz="2400" b="1">
                <a:solidFill>
                  <a:srgbClr val="FF0000"/>
                </a:solidFill>
                <a:latin typeface="Courier New" panose="02070309020205020404" pitchFamily="49" charset="0"/>
              </a:rPr>
              <a:t>&lt;?php</a:t>
            </a:r>
          </a:p>
          <a:p>
            <a:pPr eaLnBrk="1" hangingPunct="1">
              <a:buFontTx/>
              <a:buNone/>
            </a:pPr>
            <a:r>
              <a:rPr lang="en-GB" altLang="en-US" sz="2400" b="1">
                <a:solidFill>
                  <a:srgbClr val="FFBA2F"/>
                </a:solidFill>
                <a:latin typeface="Courier New" panose="02070309020205020404" pitchFamily="49" charset="0"/>
              </a:rPr>
              <a:t>// open file to read</a:t>
            </a:r>
          </a:p>
          <a:p>
            <a:pPr eaLnBrk="1" hangingPunct="1">
              <a:buFontTx/>
              <a:buNone/>
            </a:pPr>
            <a:r>
              <a:rPr lang="en-GB" altLang="en-US" sz="2400" b="1">
                <a:latin typeface="Courier New" panose="02070309020205020404" pitchFamily="49" charset="0"/>
              </a:rPr>
              <a:t>$toread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‘some/file.ext’</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a:p>
            <a:pPr eaLnBrk="1" hangingPunct="1">
              <a:buFontTx/>
              <a:buNone/>
            </a:pPr>
            <a:r>
              <a:rPr lang="en-GB" altLang="en-US" sz="2400" b="1">
                <a:solidFill>
                  <a:srgbClr val="FFBA2F"/>
                </a:solidFill>
                <a:latin typeface="Courier New" panose="02070309020205020404" pitchFamily="49" charset="0"/>
              </a:rPr>
              <a:t>// open (possibly new) file to write</a:t>
            </a:r>
          </a:p>
          <a:p>
            <a:pPr eaLnBrk="1" hangingPunct="1">
              <a:buFontTx/>
              <a:buNone/>
            </a:pPr>
            <a:r>
              <a:rPr lang="en-GB" altLang="en-US" sz="2400" b="1">
                <a:latin typeface="Courier New" panose="02070309020205020404" pitchFamily="49" charset="0"/>
              </a:rPr>
              <a:t>$towrite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‘some/file.ext’</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’w’</a:t>
            </a:r>
            <a:r>
              <a:rPr lang="en-GB" altLang="en-US" sz="2400" b="1">
                <a:latin typeface="Courier New" panose="02070309020205020404" pitchFamily="49" charset="0"/>
              </a:rPr>
              <a:t>);</a:t>
            </a:r>
          </a:p>
          <a:p>
            <a:pPr eaLnBrk="1" hangingPunct="1">
              <a:buFontTx/>
              <a:buNone/>
            </a:pPr>
            <a:r>
              <a:rPr lang="en-GB" altLang="en-US" sz="2400" b="1">
                <a:solidFill>
                  <a:srgbClr val="FFBA2F"/>
                </a:solidFill>
                <a:latin typeface="Courier New" panose="02070309020205020404" pitchFamily="49" charset="0"/>
              </a:rPr>
              <a:t>// close both files</a:t>
            </a:r>
          </a:p>
          <a:p>
            <a:pPr eaLnBrk="1" hangingPunct="1">
              <a:buFontTx/>
              <a:buNone/>
            </a:pP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($toread);</a:t>
            </a:r>
          </a:p>
          <a:p>
            <a:pPr eaLnBrk="1" hangingPunct="1">
              <a:buFontTx/>
              <a:buNone/>
            </a:pP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($towrite);</a:t>
            </a:r>
            <a:endParaRPr lang="en-GB" altLang="en-US" sz="2400" b="1">
              <a:solidFill>
                <a:srgbClr val="FFCC00"/>
              </a:solidFill>
              <a:latin typeface="Courier New" panose="02070309020205020404" pitchFamily="49" charset="0"/>
            </a:endParaRPr>
          </a:p>
          <a:p>
            <a:pPr eaLnBrk="1" hangingPunct="1">
              <a:buFontTx/>
              <a:buNone/>
            </a:pPr>
            <a:r>
              <a:rPr lang="en-GB" altLang="en-US" sz="2400" b="1">
                <a:solidFill>
                  <a:srgbClr val="FF0000"/>
                </a:solidFill>
                <a:latin typeface="Courier New" panose="02070309020205020404" pitchFamily="49" charset="0"/>
              </a:rPr>
              <a:t>?&gt;</a:t>
            </a:r>
            <a:endParaRPr lang="en-US" altLang="en-US" sz="2400" b="1">
              <a:solidFill>
                <a:srgbClr val="FF0000"/>
              </a:solidFill>
              <a:latin typeface="Courier New" panose="02070309020205020404" pitchFamily="49" charset="0"/>
            </a:endParaRPr>
          </a:p>
        </p:txBody>
      </p:sp>
    </p:spTree>
    <p:extLst>
      <p:ext uri="{BB962C8B-B14F-4D97-AF65-F5344CB8AC3E}">
        <p14:creationId xmlns:p14="http://schemas.microsoft.com/office/powerpoint/2010/main" val="161291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z="3200" dirty="0"/>
              <a:t>PHP Syntax</a:t>
            </a:r>
          </a:p>
        </p:txBody>
      </p:sp>
      <p:sp>
        <p:nvSpPr>
          <p:cNvPr id="9219" name="Rectangle 3"/>
          <p:cNvSpPr>
            <a:spLocks noGrp="1" noChangeArrowheads="1"/>
          </p:cNvSpPr>
          <p:nvPr>
            <p:ph idx="1"/>
          </p:nvPr>
        </p:nvSpPr>
        <p:spPr/>
        <p:txBody>
          <a:bodyPr>
            <a:normAutofit lnSpcReduction="10000"/>
          </a:bodyPr>
          <a:lstStyle/>
          <a:p>
            <a:r>
              <a:rPr lang="en-US" altLang="en-US" sz="2800" dirty="0"/>
              <a:t>One line comments can begin with # or // and continue to the end of the line</a:t>
            </a:r>
          </a:p>
          <a:p>
            <a:r>
              <a:rPr lang="en-US" altLang="en-US" sz="2800" dirty="0"/>
              <a:t>Multi-line comments can begin with /* and end with */</a:t>
            </a:r>
          </a:p>
          <a:p>
            <a:r>
              <a:rPr lang="en-US" altLang="en-US" sz="2800" dirty="0"/>
              <a:t>PHP statements are terminated with semicolons</a:t>
            </a:r>
          </a:p>
          <a:p>
            <a:r>
              <a:rPr lang="en-US" altLang="en-US" sz="2800" dirty="0"/>
              <a:t>Curly braces are used to create compound statements</a:t>
            </a:r>
          </a:p>
          <a:p>
            <a:r>
              <a:rPr lang="en-IN" sz="2800" dirty="0"/>
              <a:t>Braces cannot define blocks with logically scoped variables, unless it is the body of a function</a:t>
            </a:r>
            <a:endParaRPr lang="en-US" altLang="en-US" sz="2800" dirty="0"/>
          </a:p>
        </p:txBody>
      </p:sp>
    </p:spTree>
    <p:extLst>
      <p:ext uri="{BB962C8B-B14F-4D97-AF65-F5344CB8AC3E}">
        <p14:creationId xmlns:p14="http://schemas.microsoft.com/office/powerpoint/2010/main" val="1188557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a:t>Now what..?</a:t>
            </a:r>
            <a:endParaRPr lang="en-US" altLang="en-US"/>
          </a:p>
        </p:txBody>
      </p:sp>
      <p:sp>
        <p:nvSpPr>
          <p:cNvPr id="13315" name="Rectangle 3"/>
          <p:cNvSpPr>
            <a:spLocks noGrp="1" noChangeArrowheads="1"/>
          </p:cNvSpPr>
          <p:nvPr>
            <p:ph idx="1"/>
          </p:nvPr>
        </p:nvSpPr>
        <p:spPr/>
        <p:txBody>
          <a:bodyPr/>
          <a:lstStyle/>
          <a:p>
            <a:pPr eaLnBrk="1" hangingPunct="1"/>
            <a:r>
              <a:rPr lang="en-GB" altLang="en-US"/>
              <a:t>If you open a file to read, you can use more in-built PHP functions to read data..</a:t>
            </a:r>
          </a:p>
          <a:p>
            <a:pPr eaLnBrk="1" hangingPunct="1"/>
            <a:r>
              <a:rPr lang="en-GB" altLang="en-US"/>
              <a:t>If you open the file to write, you can use more in-built PHP functions to write..</a:t>
            </a:r>
            <a:endParaRPr lang="en-US" altLang="en-US"/>
          </a:p>
        </p:txBody>
      </p:sp>
    </p:spTree>
    <p:extLst>
      <p:ext uri="{BB962C8B-B14F-4D97-AF65-F5344CB8AC3E}">
        <p14:creationId xmlns:p14="http://schemas.microsoft.com/office/powerpoint/2010/main" val="3217614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a:t>Reading Data</a:t>
            </a:r>
            <a:endParaRPr lang="en-US" altLang="en-US"/>
          </a:p>
        </p:txBody>
      </p:sp>
      <p:sp>
        <p:nvSpPr>
          <p:cNvPr id="15363" name="Rectangle 3"/>
          <p:cNvSpPr>
            <a:spLocks noGrp="1" noChangeArrowheads="1"/>
          </p:cNvSpPr>
          <p:nvPr>
            <p:ph idx="1"/>
          </p:nvPr>
        </p:nvSpPr>
        <p:spPr/>
        <p:txBody>
          <a:bodyPr/>
          <a:lstStyle/>
          <a:p>
            <a:pPr eaLnBrk="1" hangingPunct="1"/>
            <a:r>
              <a:rPr lang="en-GB" altLang="en-US" dirty="0"/>
              <a:t>There are two main functions to read data:</a:t>
            </a:r>
          </a:p>
          <a:p>
            <a:pPr eaLnBrk="1" hangingPunct="1"/>
            <a:r>
              <a:rPr lang="en-GB" altLang="en-US" b="1" dirty="0" err="1">
                <a:solidFill>
                  <a:srgbClr val="0000FF"/>
                </a:solidFill>
                <a:latin typeface="Courier New" panose="02070309020205020404" pitchFamily="49" charset="0"/>
              </a:rPr>
              <a:t>fgets</a:t>
            </a:r>
            <a:r>
              <a:rPr lang="en-GB" altLang="en-US" b="1" dirty="0">
                <a:latin typeface="Courier New" panose="02070309020205020404" pitchFamily="49" charset="0"/>
              </a:rPr>
              <a:t>($</a:t>
            </a:r>
            <a:r>
              <a:rPr lang="en-GB" altLang="en-US" b="1" dirty="0" err="1">
                <a:latin typeface="Courier New" panose="02070309020205020404" pitchFamily="49" charset="0"/>
              </a:rPr>
              <a:t>handle,$bytes</a:t>
            </a:r>
            <a:r>
              <a:rPr lang="en-GB" altLang="en-US" b="1" dirty="0">
                <a:latin typeface="Courier New" panose="02070309020205020404" pitchFamily="49" charset="0"/>
              </a:rPr>
              <a:t>)</a:t>
            </a:r>
            <a:r>
              <a:rPr lang="en-GB" altLang="en-US" dirty="0"/>
              <a:t> </a:t>
            </a:r>
          </a:p>
          <a:p>
            <a:pPr lvl="1" eaLnBrk="1" hangingPunct="1"/>
            <a:r>
              <a:rPr lang="en-GB" altLang="en-US" dirty="0"/>
              <a:t>Reads up to $bytes of data, stops at newline or end of file (EOF)</a:t>
            </a:r>
          </a:p>
          <a:p>
            <a:pPr eaLnBrk="1" hangingPunct="1"/>
            <a:r>
              <a:rPr lang="en-GB" altLang="en-US" b="1" dirty="0" err="1">
                <a:solidFill>
                  <a:srgbClr val="0000FF"/>
                </a:solidFill>
                <a:latin typeface="Courier New" panose="02070309020205020404" pitchFamily="49" charset="0"/>
              </a:rPr>
              <a:t>fread</a:t>
            </a:r>
            <a:r>
              <a:rPr lang="en-GB" altLang="en-US" b="1" dirty="0">
                <a:latin typeface="Courier New" panose="02070309020205020404" pitchFamily="49" charset="0"/>
              </a:rPr>
              <a:t>($</a:t>
            </a:r>
            <a:r>
              <a:rPr lang="en-GB" altLang="en-US" b="1" dirty="0" err="1">
                <a:latin typeface="Courier New" panose="02070309020205020404" pitchFamily="49" charset="0"/>
              </a:rPr>
              <a:t>handle,$bytes</a:t>
            </a:r>
            <a:r>
              <a:rPr lang="en-GB" altLang="en-US" b="1" dirty="0">
                <a:latin typeface="Courier New" panose="02070309020205020404" pitchFamily="49" charset="0"/>
              </a:rPr>
              <a:t>)</a:t>
            </a:r>
            <a:r>
              <a:rPr lang="en-GB" altLang="en-US" dirty="0"/>
              <a:t> </a:t>
            </a:r>
          </a:p>
          <a:p>
            <a:pPr lvl="1" eaLnBrk="1" hangingPunct="1"/>
            <a:r>
              <a:rPr lang="en-GB" altLang="en-US" dirty="0"/>
              <a:t>Reads up to $bytes of data, stops at EOF.</a:t>
            </a:r>
          </a:p>
          <a:p>
            <a:pPr eaLnBrk="1" hangingPunct="1"/>
            <a:endParaRPr lang="en-GB" altLang="en-US" dirty="0"/>
          </a:p>
          <a:p>
            <a:pPr eaLnBrk="1" hangingPunct="1"/>
            <a:endParaRPr lang="en-US" altLang="en-US" dirty="0"/>
          </a:p>
        </p:txBody>
      </p:sp>
    </p:spTree>
    <p:extLst>
      <p:ext uri="{BB962C8B-B14F-4D97-AF65-F5344CB8AC3E}">
        <p14:creationId xmlns:p14="http://schemas.microsoft.com/office/powerpoint/2010/main" val="1127541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a:t>Reading Data</a:t>
            </a:r>
            <a:endParaRPr lang="en-US" altLang="en-US"/>
          </a:p>
        </p:txBody>
      </p:sp>
      <p:sp>
        <p:nvSpPr>
          <p:cNvPr id="17411" name="Rectangle 3"/>
          <p:cNvSpPr>
            <a:spLocks noGrp="1" noChangeArrowheads="1"/>
          </p:cNvSpPr>
          <p:nvPr>
            <p:ph idx="1"/>
          </p:nvPr>
        </p:nvSpPr>
        <p:spPr/>
        <p:txBody>
          <a:bodyPr/>
          <a:lstStyle/>
          <a:p>
            <a:pPr eaLnBrk="1" hangingPunct="1"/>
            <a:r>
              <a:rPr lang="en-GB" altLang="en-US"/>
              <a:t>We need to be aware of the End Of File (EOF) point..</a:t>
            </a:r>
          </a:p>
          <a:p>
            <a:pPr eaLnBrk="1" hangingPunct="1"/>
            <a:r>
              <a:rPr lang="en-GB" altLang="en-US" b="1">
                <a:solidFill>
                  <a:srgbClr val="0000FF"/>
                </a:solidFill>
                <a:latin typeface="Courier New" panose="02070309020205020404" pitchFamily="49" charset="0"/>
              </a:rPr>
              <a:t>feof</a:t>
            </a:r>
            <a:r>
              <a:rPr lang="en-GB" altLang="en-US" b="1">
                <a:latin typeface="Courier New" panose="02070309020205020404" pitchFamily="49" charset="0"/>
              </a:rPr>
              <a:t>($handle)</a:t>
            </a:r>
            <a:r>
              <a:rPr lang="en-GB" altLang="en-US"/>
              <a:t> </a:t>
            </a:r>
          </a:p>
          <a:p>
            <a:pPr lvl="1" eaLnBrk="1" hangingPunct="1"/>
            <a:r>
              <a:rPr lang="en-GB" altLang="en-US"/>
              <a:t>Whether the file has reached the EOF point. Returns true if have reached EOF.</a:t>
            </a:r>
          </a:p>
          <a:p>
            <a:pPr eaLnBrk="1" hangingPunct="1"/>
            <a:endParaRPr lang="en-GB" altLang="en-US"/>
          </a:p>
          <a:p>
            <a:pPr eaLnBrk="1" hangingPunct="1"/>
            <a:endParaRPr lang="en-US" altLang="en-US"/>
          </a:p>
        </p:txBody>
      </p:sp>
    </p:spTree>
    <p:extLst>
      <p:ext uri="{BB962C8B-B14F-4D97-AF65-F5344CB8AC3E}">
        <p14:creationId xmlns:p14="http://schemas.microsoft.com/office/powerpoint/2010/main" val="1960245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a:t>Data Reading Example</a:t>
            </a:r>
          </a:p>
        </p:txBody>
      </p:sp>
      <p:sp>
        <p:nvSpPr>
          <p:cNvPr id="19459" name="Rectangle 3"/>
          <p:cNvSpPr>
            <a:spLocks noGrp="1" noChangeArrowheads="1"/>
          </p:cNvSpPr>
          <p:nvPr>
            <p:ph idx="1"/>
          </p:nvPr>
        </p:nvSpPr>
        <p:spPr/>
        <p:txBody>
          <a:bodyPr>
            <a:normAutofit fontScale="92500" lnSpcReduction="20000"/>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while (!</a:t>
            </a:r>
            <a:r>
              <a:rPr lang="en-GB" altLang="en-US" sz="2400" b="1">
                <a:solidFill>
                  <a:srgbClr val="0000FF"/>
                </a:solidFill>
                <a:latin typeface="Courier New" panose="02070309020205020404" pitchFamily="49" charset="0"/>
              </a:rPr>
              <a:t>feof</a:t>
            </a:r>
            <a:r>
              <a:rPr lang="en-GB" altLang="en-US" sz="2400" b="1">
                <a:latin typeface="Courier New" panose="02070309020205020404" pitchFamily="49" charset="0"/>
              </a:rPr>
              <a:t>($handle)) {</a:t>
            </a:r>
          </a:p>
          <a:p>
            <a:pPr eaLnBrk="1" hangingPunct="1">
              <a:buFontTx/>
              <a:buNone/>
            </a:pPr>
            <a:r>
              <a:rPr lang="en-GB" altLang="en-US" sz="2400" b="1">
                <a:latin typeface="Courier New" panose="02070309020205020404" pitchFamily="49" charset="0"/>
              </a:rPr>
              <a:t>			echo </a:t>
            </a:r>
            <a:r>
              <a:rPr lang="en-GB" altLang="en-US" sz="2400" b="1">
                <a:solidFill>
                  <a:srgbClr val="0000FF"/>
                </a:solidFill>
                <a:latin typeface="Courier New" panose="02070309020205020404" pitchFamily="49" charset="0"/>
              </a:rPr>
              <a:t>fgets</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1024</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echo </a:t>
            </a:r>
            <a:r>
              <a:rPr lang="en-GB" altLang="en-US" sz="2400" b="1">
                <a:solidFill>
                  <a:srgbClr val="CC0000"/>
                </a:solidFill>
                <a:latin typeface="Courier New" panose="02070309020205020404" pitchFamily="49" charset="0"/>
              </a:rPr>
              <a:t>'&lt;br /&gt;'</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p:txBody>
      </p:sp>
    </p:spTree>
    <p:extLst>
      <p:ext uri="{BB962C8B-B14F-4D97-AF65-F5344CB8AC3E}">
        <p14:creationId xmlns:p14="http://schemas.microsoft.com/office/powerpoint/2010/main" val="80947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a:t>Data Reading Example</a:t>
            </a:r>
          </a:p>
        </p:txBody>
      </p:sp>
      <p:sp>
        <p:nvSpPr>
          <p:cNvPr id="21507" name="Rectangle 3"/>
          <p:cNvSpPr>
            <a:spLocks noGrp="1" noChangeArrowheads="1"/>
          </p:cNvSpPr>
          <p:nvPr>
            <p:ph idx="1"/>
          </p:nvPr>
        </p:nvSpPr>
        <p:spPr/>
        <p:txBody>
          <a:bodyPr>
            <a:normAutofit fontScale="85000" lnSpcReduction="20000"/>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while (!</a:t>
            </a:r>
            <a:r>
              <a:rPr lang="en-GB" altLang="en-US" sz="2400" b="1">
                <a:solidFill>
                  <a:srgbClr val="0000FF"/>
                </a:solidFill>
                <a:latin typeface="Courier New" panose="02070309020205020404" pitchFamily="49" charset="0"/>
              </a:rPr>
              <a:t>feof</a:t>
            </a:r>
            <a:r>
              <a:rPr lang="en-GB" altLang="en-US" sz="2400" b="1">
                <a:latin typeface="Courier New" panose="02070309020205020404" pitchFamily="49" charset="0"/>
              </a:rPr>
              <a:t>($handle)) {</a:t>
            </a:r>
          </a:p>
          <a:p>
            <a:pPr eaLnBrk="1" hangingPunct="1">
              <a:buFontTx/>
              <a:buNone/>
            </a:pPr>
            <a:r>
              <a:rPr lang="en-GB" altLang="en-US" sz="2400" b="1">
                <a:latin typeface="Courier New" panose="02070309020205020404" pitchFamily="49" charset="0"/>
              </a:rPr>
              <a:t>			echo </a:t>
            </a:r>
            <a:r>
              <a:rPr lang="en-GB" altLang="en-US" sz="2400" b="1">
                <a:solidFill>
                  <a:srgbClr val="0000FF"/>
                </a:solidFill>
                <a:latin typeface="Courier New" panose="02070309020205020404" pitchFamily="49" charset="0"/>
              </a:rPr>
              <a:t>fgets</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1024</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echo </a:t>
            </a:r>
            <a:r>
              <a:rPr lang="en-GB" altLang="en-US" sz="2400" b="1">
                <a:solidFill>
                  <a:srgbClr val="CC0000"/>
                </a:solidFill>
                <a:latin typeface="Courier New" panose="02070309020205020404" pitchFamily="49" charset="0"/>
              </a:rPr>
              <a:t>'&lt;br /&gt;'</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a:p>
            <a:pPr eaLnBrk="1" hangingPunct="1">
              <a:buFontTx/>
              <a:buNone/>
            </a:pPr>
            <a:endParaRPr lang="en-GB" altLang="en-US" sz="2400" b="1">
              <a:latin typeface="Courier New" panose="02070309020205020404" pitchFamily="49" charset="0"/>
            </a:endParaRPr>
          </a:p>
        </p:txBody>
      </p:sp>
      <p:sp>
        <p:nvSpPr>
          <p:cNvPr id="21508" name="Rectangle 5"/>
          <p:cNvSpPr>
            <a:spLocks noChangeArrowheads="1"/>
          </p:cNvSpPr>
          <p:nvPr/>
        </p:nvSpPr>
        <p:spPr bwMode="auto">
          <a:xfrm>
            <a:off x="1295400" y="-152400"/>
            <a:ext cx="9601200" cy="7239000"/>
          </a:xfrm>
          <a:prstGeom prst="rect">
            <a:avLst/>
          </a:prstGeom>
          <a:solidFill>
            <a:schemeClr val="bg2">
              <a:alpha val="74901"/>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21509" name="Text Box 4"/>
          <p:cNvSpPr txBox="1">
            <a:spLocks noChangeArrowheads="1"/>
          </p:cNvSpPr>
          <p:nvPr/>
        </p:nvSpPr>
        <p:spPr bwMode="auto">
          <a:xfrm>
            <a:off x="5410200" y="4495800"/>
            <a:ext cx="4931158" cy="338554"/>
          </a:xfrm>
          <a:prstGeom prst="rect">
            <a:avLst/>
          </a:prstGeom>
          <a:solidFill>
            <a:schemeClr val="bg1"/>
          </a:solidFill>
          <a:ln w="25400">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t>Open the file and assign the resource to $handle</a:t>
            </a:r>
          </a:p>
        </p:txBody>
      </p:sp>
      <p:sp>
        <p:nvSpPr>
          <p:cNvPr id="21510" name="Text Box 6"/>
          <p:cNvSpPr txBox="1">
            <a:spLocks noChangeArrowheads="1"/>
          </p:cNvSpPr>
          <p:nvPr/>
        </p:nvSpPr>
        <p:spPr bwMode="auto">
          <a:xfrm>
            <a:off x="2895601" y="1981201"/>
            <a:ext cx="6636753" cy="461665"/>
          </a:xfrm>
          <a:prstGeom prst="rect">
            <a:avLst/>
          </a:prstGeom>
          <a:solidFill>
            <a:schemeClr val="bg1"/>
          </a:solidFill>
          <a:ln w="254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b="1">
                <a:latin typeface="Courier New" panose="02070309020205020404" pitchFamily="49" charset="0"/>
              </a:rPr>
              <a:t>$handle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p:txBody>
      </p:sp>
    </p:spTree>
    <p:extLst>
      <p:ext uri="{BB962C8B-B14F-4D97-AF65-F5344CB8AC3E}">
        <p14:creationId xmlns:p14="http://schemas.microsoft.com/office/powerpoint/2010/main" val="1124714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a:t>Data Reading Example</a:t>
            </a:r>
          </a:p>
        </p:txBody>
      </p:sp>
      <p:sp>
        <p:nvSpPr>
          <p:cNvPr id="23555" name="Rectangle 3"/>
          <p:cNvSpPr>
            <a:spLocks noGrp="1" noChangeArrowheads="1"/>
          </p:cNvSpPr>
          <p:nvPr>
            <p:ph idx="1"/>
          </p:nvPr>
        </p:nvSpPr>
        <p:spPr/>
        <p:txBody>
          <a:bodyPr>
            <a:normAutofit fontScale="85000" lnSpcReduction="20000"/>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while (!</a:t>
            </a:r>
            <a:r>
              <a:rPr lang="en-GB" altLang="en-US" sz="2400" b="1">
                <a:solidFill>
                  <a:srgbClr val="0000FF"/>
                </a:solidFill>
                <a:latin typeface="Courier New" panose="02070309020205020404" pitchFamily="49" charset="0"/>
              </a:rPr>
              <a:t>feof</a:t>
            </a:r>
            <a:r>
              <a:rPr lang="en-GB" altLang="en-US" sz="2400" b="1">
                <a:latin typeface="Courier New" panose="02070309020205020404" pitchFamily="49" charset="0"/>
              </a:rPr>
              <a:t>($handle)) {</a:t>
            </a:r>
          </a:p>
          <a:p>
            <a:pPr eaLnBrk="1" hangingPunct="1">
              <a:buFontTx/>
              <a:buNone/>
            </a:pPr>
            <a:r>
              <a:rPr lang="en-GB" altLang="en-US" sz="2400" b="1">
                <a:latin typeface="Courier New" panose="02070309020205020404" pitchFamily="49" charset="0"/>
              </a:rPr>
              <a:t>			echo </a:t>
            </a:r>
            <a:r>
              <a:rPr lang="en-GB" altLang="en-US" sz="2400" b="1">
                <a:solidFill>
                  <a:srgbClr val="0000FF"/>
                </a:solidFill>
                <a:latin typeface="Courier New" panose="02070309020205020404" pitchFamily="49" charset="0"/>
              </a:rPr>
              <a:t>fgets</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1024</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echo </a:t>
            </a:r>
            <a:r>
              <a:rPr lang="en-GB" altLang="en-US" sz="2400" b="1">
                <a:solidFill>
                  <a:srgbClr val="CC0000"/>
                </a:solidFill>
                <a:latin typeface="Courier New" panose="02070309020205020404" pitchFamily="49" charset="0"/>
              </a:rPr>
              <a:t>'&lt;br /&gt;'</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a:p>
            <a:pPr eaLnBrk="1" hangingPunct="1">
              <a:buFontTx/>
              <a:buNone/>
            </a:pPr>
            <a:endParaRPr lang="en-GB" altLang="en-US" sz="2400" b="1">
              <a:latin typeface="Courier New" panose="02070309020205020404" pitchFamily="49" charset="0"/>
            </a:endParaRPr>
          </a:p>
        </p:txBody>
      </p:sp>
      <p:sp>
        <p:nvSpPr>
          <p:cNvPr id="23556" name="Rectangle 6"/>
          <p:cNvSpPr>
            <a:spLocks noChangeArrowheads="1"/>
          </p:cNvSpPr>
          <p:nvPr/>
        </p:nvSpPr>
        <p:spPr bwMode="auto">
          <a:xfrm>
            <a:off x="1295400" y="-152400"/>
            <a:ext cx="9601200" cy="7239000"/>
          </a:xfrm>
          <a:prstGeom prst="rect">
            <a:avLst/>
          </a:prstGeom>
          <a:solidFill>
            <a:schemeClr val="bg2">
              <a:alpha val="74901"/>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23557" name="Text Box 4"/>
          <p:cNvSpPr txBox="1">
            <a:spLocks noChangeArrowheads="1"/>
          </p:cNvSpPr>
          <p:nvPr/>
        </p:nvSpPr>
        <p:spPr bwMode="auto">
          <a:xfrm>
            <a:off x="6019801" y="4724400"/>
            <a:ext cx="4043363" cy="850900"/>
          </a:xfrm>
          <a:prstGeom prst="rect">
            <a:avLst/>
          </a:prstGeom>
          <a:solidFill>
            <a:schemeClr val="bg1"/>
          </a:solidFill>
          <a:ln w="254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600" b="1"/>
              <a:t>While NOT at the end of the file, pointed to by $handle,</a:t>
            </a:r>
          </a:p>
          <a:p>
            <a:pPr algn="ctr" eaLnBrk="1" hangingPunct="1">
              <a:spcBef>
                <a:spcPct val="0"/>
              </a:spcBef>
              <a:buFontTx/>
              <a:buNone/>
            </a:pPr>
            <a:r>
              <a:rPr lang="en-GB" altLang="en-US" sz="1600" b="1"/>
              <a:t>get and echo the data line by line</a:t>
            </a:r>
          </a:p>
        </p:txBody>
      </p:sp>
      <p:sp>
        <p:nvSpPr>
          <p:cNvPr id="23558" name="Text Box 5"/>
          <p:cNvSpPr txBox="1">
            <a:spLocks noChangeArrowheads="1"/>
          </p:cNvSpPr>
          <p:nvPr/>
        </p:nvSpPr>
        <p:spPr bwMode="auto">
          <a:xfrm>
            <a:off x="2819400" y="2971800"/>
            <a:ext cx="5439310" cy="1569660"/>
          </a:xfrm>
          <a:prstGeom prst="rect">
            <a:avLst/>
          </a:prstGeom>
          <a:solidFill>
            <a:schemeClr val="bg1"/>
          </a:solidFill>
          <a:ln w="254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b="1">
                <a:latin typeface="Courier New" panose="02070309020205020404" pitchFamily="49" charset="0"/>
              </a:rPr>
              <a:t>while (!</a:t>
            </a:r>
            <a:r>
              <a:rPr lang="en-GB" altLang="en-US" sz="2400" b="1">
                <a:solidFill>
                  <a:srgbClr val="0000FF"/>
                </a:solidFill>
                <a:latin typeface="Courier New" panose="02070309020205020404" pitchFamily="49" charset="0"/>
              </a:rPr>
              <a:t>feof</a:t>
            </a:r>
            <a:r>
              <a:rPr lang="en-GB" altLang="en-US" sz="2400" b="1">
                <a:latin typeface="Courier New" panose="02070309020205020404" pitchFamily="49" charset="0"/>
              </a:rPr>
              <a:t>($handle)) {</a:t>
            </a:r>
          </a:p>
          <a:p>
            <a:pPr eaLnBrk="1" hangingPunct="1">
              <a:spcBef>
                <a:spcPct val="0"/>
              </a:spcBef>
              <a:buFontTx/>
              <a:buNone/>
            </a:pPr>
            <a:r>
              <a:rPr lang="en-GB" altLang="en-US" sz="2400" b="1">
                <a:latin typeface="Courier New" panose="02070309020205020404" pitchFamily="49" charset="0"/>
              </a:rPr>
              <a:t>	echo </a:t>
            </a:r>
            <a:r>
              <a:rPr lang="en-GB" altLang="en-US" sz="2400" b="1">
                <a:solidFill>
                  <a:srgbClr val="0000FF"/>
                </a:solidFill>
                <a:latin typeface="Courier New" panose="02070309020205020404" pitchFamily="49" charset="0"/>
              </a:rPr>
              <a:t>fgets</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1024</a:t>
            </a:r>
            <a:r>
              <a:rPr lang="en-GB" altLang="en-US" sz="2400" b="1">
                <a:latin typeface="Courier New" panose="02070309020205020404" pitchFamily="49" charset="0"/>
              </a:rPr>
              <a:t>);</a:t>
            </a:r>
          </a:p>
          <a:p>
            <a:pPr eaLnBrk="1" hangingPunct="1">
              <a:spcBef>
                <a:spcPct val="0"/>
              </a:spcBef>
              <a:buFontTx/>
              <a:buNone/>
            </a:pPr>
            <a:r>
              <a:rPr lang="en-GB" altLang="en-US" sz="2400" b="1">
                <a:latin typeface="Courier New" panose="02070309020205020404" pitchFamily="49" charset="0"/>
              </a:rPr>
              <a:t>	echo </a:t>
            </a:r>
            <a:r>
              <a:rPr lang="en-GB" altLang="en-US" sz="2400" b="1">
                <a:solidFill>
                  <a:srgbClr val="CC0000"/>
                </a:solidFill>
                <a:latin typeface="Courier New" panose="02070309020205020404" pitchFamily="49" charset="0"/>
              </a:rPr>
              <a:t>'&lt;br /&gt;'</a:t>
            </a:r>
            <a:r>
              <a:rPr lang="en-GB" altLang="en-US" sz="2400" b="1">
                <a:latin typeface="Courier New" panose="02070309020205020404" pitchFamily="49" charset="0"/>
              </a:rPr>
              <a:t>;</a:t>
            </a:r>
          </a:p>
          <a:p>
            <a:pPr eaLnBrk="1" hangingPunct="1">
              <a:spcBef>
                <a:spcPct val="0"/>
              </a:spcBef>
              <a:buFontTx/>
              <a:buNone/>
            </a:pPr>
            <a:r>
              <a:rPr lang="en-GB" altLang="en-US" sz="2400" b="1">
                <a:latin typeface="Courier New" panose="02070309020205020404" pitchFamily="49" charset="0"/>
              </a:rPr>
              <a:t>	}</a:t>
            </a:r>
          </a:p>
        </p:txBody>
      </p:sp>
    </p:spTree>
    <p:extLst>
      <p:ext uri="{BB962C8B-B14F-4D97-AF65-F5344CB8AC3E}">
        <p14:creationId xmlns:p14="http://schemas.microsoft.com/office/powerpoint/2010/main" val="1272475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a:t>Data Reading Example</a:t>
            </a:r>
          </a:p>
        </p:txBody>
      </p:sp>
      <p:sp>
        <p:nvSpPr>
          <p:cNvPr id="25603" name="Rectangle 3"/>
          <p:cNvSpPr>
            <a:spLocks noGrp="1" noChangeArrowheads="1"/>
          </p:cNvSpPr>
          <p:nvPr>
            <p:ph idx="1"/>
          </p:nvPr>
        </p:nvSpPr>
        <p:spPr/>
        <p:txBody>
          <a:bodyPr>
            <a:normAutofit fontScale="85000" lnSpcReduction="20000"/>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'r'</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while (!</a:t>
            </a:r>
            <a:r>
              <a:rPr lang="en-GB" altLang="en-US" sz="2400" b="1">
                <a:solidFill>
                  <a:srgbClr val="0000FF"/>
                </a:solidFill>
                <a:latin typeface="Courier New" panose="02070309020205020404" pitchFamily="49" charset="0"/>
              </a:rPr>
              <a:t>feof</a:t>
            </a:r>
            <a:r>
              <a:rPr lang="en-GB" altLang="en-US" sz="2400" b="1">
                <a:latin typeface="Courier New" panose="02070309020205020404" pitchFamily="49" charset="0"/>
              </a:rPr>
              <a:t>($handle)) {</a:t>
            </a:r>
          </a:p>
          <a:p>
            <a:pPr eaLnBrk="1" hangingPunct="1">
              <a:buFontTx/>
              <a:buNone/>
            </a:pPr>
            <a:r>
              <a:rPr lang="en-GB" altLang="en-US" sz="2400" b="1">
                <a:latin typeface="Courier New" panose="02070309020205020404" pitchFamily="49" charset="0"/>
              </a:rPr>
              <a:t>			echo </a:t>
            </a:r>
            <a:r>
              <a:rPr lang="en-GB" altLang="en-US" sz="2400" b="1">
                <a:solidFill>
                  <a:srgbClr val="0000FF"/>
                </a:solidFill>
                <a:latin typeface="Courier New" panose="02070309020205020404" pitchFamily="49" charset="0"/>
              </a:rPr>
              <a:t>fgets</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1024</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echo </a:t>
            </a:r>
            <a:r>
              <a:rPr lang="en-GB" altLang="en-US" sz="2400" b="1">
                <a:solidFill>
                  <a:srgbClr val="CC0000"/>
                </a:solidFill>
                <a:latin typeface="Courier New" panose="02070309020205020404" pitchFamily="49" charset="0"/>
              </a:rPr>
              <a:t>'&lt;br /&gt;'</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a:p>
            <a:pPr eaLnBrk="1" hangingPunct="1">
              <a:buFontTx/>
              <a:buNone/>
            </a:pPr>
            <a:endParaRPr lang="en-GB" altLang="en-US" sz="2400" b="1">
              <a:latin typeface="Courier New" panose="02070309020205020404" pitchFamily="49" charset="0"/>
            </a:endParaRPr>
          </a:p>
        </p:txBody>
      </p:sp>
      <p:sp>
        <p:nvSpPr>
          <p:cNvPr id="25604" name="Rectangle 4"/>
          <p:cNvSpPr>
            <a:spLocks noChangeArrowheads="1"/>
          </p:cNvSpPr>
          <p:nvPr/>
        </p:nvSpPr>
        <p:spPr bwMode="auto">
          <a:xfrm>
            <a:off x="1295400" y="-152400"/>
            <a:ext cx="9601200" cy="7239000"/>
          </a:xfrm>
          <a:prstGeom prst="rect">
            <a:avLst/>
          </a:prstGeom>
          <a:solidFill>
            <a:schemeClr val="bg2">
              <a:alpha val="74901"/>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25605" name="Text Box 5"/>
          <p:cNvSpPr txBox="1">
            <a:spLocks noChangeArrowheads="1"/>
          </p:cNvSpPr>
          <p:nvPr/>
        </p:nvSpPr>
        <p:spPr bwMode="auto">
          <a:xfrm>
            <a:off x="7467600" y="4648200"/>
            <a:ext cx="1463862" cy="338554"/>
          </a:xfrm>
          <a:prstGeom prst="rect">
            <a:avLst/>
          </a:prstGeom>
          <a:solidFill>
            <a:schemeClr val="bg1"/>
          </a:solidFill>
          <a:ln w="25400">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t>Close the file</a:t>
            </a:r>
          </a:p>
        </p:txBody>
      </p:sp>
      <p:sp>
        <p:nvSpPr>
          <p:cNvPr id="25606" name="Text Box 6"/>
          <p:cNvSpPr txBox="1">
            <a:spLocks noChangeArrowheads="1"/>
          </p:cNvSpPr>
          <p:nvPr/>
        </p:nvSpPr>
        <p:spPr bwMode="auto">
          <a:xfrm>
            <a:off x="2895601" y="5029201"/>
            <a:ext cx="3134191" cy="461665"/>
          </a:xfrm>
          <a:prstGeom prst="rect">
            <a:avLst/>
          </a:prstGeom>
          <a:solidFill>
            <a:schemeClr val="bg1"/>
          </a:solidFill>
          <a:ln w="254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p:txBody>
      </p:sp>
    </p:spTree>
    <p:extLst>
      <p:ext uri="{BB962C8B-B14F-4D97-AF65-F5344CB8AC3E}">
        <p14:creationId xmlns:p14="http://schemas.microsoft.com/office/powerpoint/2010/main" val="1433921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a:t>File Open shortcuts..</a:t>
            </a:r>
            <a:endParaRPr lang="en-US" altLang="en-US"/>
          </a:p>
        </p:txBody>
      </p:sp>
      <p:sp>
        <p:nvSpPr>
          <p:cNvPr id="27651" name="Rectangle 3"/>
          <p:cNvSpPr>
            <a:spLocks noGrp="1" noChangeArrowheads="1"/>
          </p:cNvSpPr>
          <p:nvPr>
            <p:ph idx="1"/>
          </p:nvPr>
        </p:nvSpPr>
        <p:spPr/>
        <p:txBody>
          <a:bodyPr/>
          <a:lstStyle/>
          <a:p>
            <a:pPr eaLnBrk="1" hangingPunct="1"/>
            <a:r>
              <a:rPr lang="en-GB" altLang="en-US" dirty="0"/>
              <a:t>There are two ‘shortcut’ functions that don’t require a file to be opened:</a:t>
            </a:r>
          </a:p>
          <a:p>
            <a:pPr eaLnBrk="1" hangingPunct="1"/>
            <a:r>
              <a:rPr lang="en-GB" altLang="en-US" b="1" dirty="0">
                <a:latin typeface="Courier New" panose="02070309020205020404" pitchFamily="49" charset="0"/>
              </a:rPr>
              <a:t>$lines =</a:t>
            </a:r>
            <a:r>
              <a:rPr lang="en-GB" altLang="en-US" b="1" dirty="0">
                <a:solidFill>
                  <a:srgbClr val="0000FF"/>
                </a:solidFill>
                <a:latin typeface="Courier New" panose="02070309020205020404" pitchFamily="49" charset="0"/>
              </a:rPr>
              <a:t> file</a:t>
            </a:r>
            <a:r>
              <a:rPr lang="en-GB" altLang="en-US" b="1" dirty="0">
                <a:latin typeface="Courier New" panose="02070309020205020404" pitchFamily="49" charset="0"/>
              </a:rPr>
              <a:t>(filename)</a:t>
            </a:r>
            <a:r>
              <a:rPr lang="en-GB" altLang="en-US" dirty="0"/>
              <a:t> </a:t>
            </a:r>
          </a:p>
          <a:p>
            <a:pPr lvl="1" eaLnBrk="1" hangingPunct="1"/>
            <a:r>
              <a:rPr lang="en-GB" altLang="en-US" dirty="0"/>
              <a:t>Reads entire file into an array with each line a separate entry in the array.</a:t>
            </a:r>
          </a:p>
          <a:p>
            <a:pPr eaLnBrk="1" hangingPunct="1"/>
            <a:r>
              <a:rPr lang="en-GB" altLang="en-US" b="1" dirty="0">
                <a:latin typeface="Courier New" panose="02070309020205020404" pitchFamily="49" charset="0"/>
              </a:rPr>
              <a:t>$</a:t>
            </a:r>
            <a:r>
              <a:rPr lang="en-GB" altLang="en-US" b="1" dirty="0" err="1">
                <a:latin typeface="Courier New" panose="02070309020205020404" pitchFamily="49" charset="0"/>
              </a:rPr>
              <a:t>str</a:t>
            </a:r>
            <a:r>
              <a:rPr lang="en-GB" altLang="en-US" b="1" dirty="0">
                <a:latin typeface="Courier New" panose="02070309020205020404" pitchFamily="49" charset="0"/>
              </a:rPr>
              <a:t> =</a:t>
            </a:r>
            <a:r>
              <a:rPr lang="en-GB" altLang="en-US" b="1" dirty="0">
                <a:solidFill>
                  <a:srgbClr val="0000FF"/>
                </a:solidFill>
                <a:latin typeface="Courier New" panose="02070309020205020404" pitchFamily="49" charset="0"/>
              </a:rPr>
              <a:t> </a:t>
            </a:r>
            <a:r>
              <a:rPr lang="en-GB" altLang="en-US" b="1" dirty="0" err="1">
                <a:solidFill>
                  <a:srgbClr val="0000FF"/>
                </a:solidFill>
                <a:latin typeface="Courier New" panose="02070309020205020404" pitchFamily="49" charset="0"/>
              </a:rPr>
              <a:t>file_get_contents</a:t>
            </a:r>
            <a:r>
              <a:rPr lang="en-GB" altLang="en-US" b="1" dirty="0">
                <a:latin typeface="Courier New" panose="02070309020205020404" pitchFamily="49" charset="0"/>
              </a:rPr>
              <a:t>(filename)</a:t>
            </a:r>
            <a:r>
              <a:rPr lang="en-GB" altLang="en-US" dirty="0"/>
              <a:t> </a:t>
            </a:r>
          </a:p>
          <a:p>
            <a:pPr lvl="1" eaLnBrk="1" hangingPunct="1"/>
            <a:r>
              <a:rPr lang="en-GB" altLang="en-US" dirty="0"/>
              <a:t>Reads entire file into a single string.</a:t>
            </a:r>
          </a:p>
          <a:p>
            <a:pPr lvl="1" eaLnBrk="1" hangingPunct="1"/>
            <a:endParaRPr lang="en-GB" altLang="en-US" dirty="0"/>
          </a:p>
          <a:p>
            <a:pPr eaLnBrk="1" hangingPunct="1"/>
            <a:endParaRPr lang="en-GB" altLang="en-US" dirty="0"/>
          </a:p>
          <a:p>
            <a:pPr eaLnBrk="1" hangingPunct="1"/>
            <a:endParaRPr lang="en-US" altLang="en-US" dirty="0"/>
          </a:p>
        </p:txBody>
      </p:sp>
    </p:spTree>
    <p:extLst>
      <p:ext uri="{BB962C8B-B14F-4D97-AF65-F5344CB8AC3E}">
        <p14:creationId xmlns:p14="http://schemas.microsoft.com/office/powerpoint/2010/main" val="961478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en-US"/>
              <a:t>Writing Data</a:t>
            </a:r>
            <a:endParaRPr lang="en-US" altLang="en-US"/>
          </a:p>
        </p:txBody>
      </p:sp>
      <p:sp>
        <p:nvSpPr>
          <p:cNvPr id="29699" name="Rectangle 3"/>
          <p:cNvSpPr>
            <a:spLocks noGrp="1" noChangeArrowheads="1"/>
          </p:cNvSpPr>
          <p:nvPr>
            <p:ph idx="1"/>
          </p:nvPr>
        </p:nvSpPr>
        <p:spPr/>
        <p:txBody>
          <a:bodyPr/>
          <a:lstStyle/>
          <a:p>
            <a:pPr eaLnBrk="1" hangingPunct="1"/>
            <a:r>
              <a:rPr lang="en-GB" altLang="en-US"/>
              <a:t>To write data to a file use:</a:t>
            </a:r>
          </a:p>
          <a:p>
            <a:pPr eaLnBrk="1" hangingPunct="1"/>
            <a:r>
              <a:rPr lang="en-GB" altLang="en-US" b="1">
                <a:solidFill>
                  <a:srgbClr val="0000FF"/>
                </a:solidFill>
                <a:latin typeface="Courier New" panose="02070309020205020404" pitchFamily="49" charset="0"/>
              </a:rPr>
              <a:t>fwrite</a:t>
            </a:r>
            <a:r>
              <a:rPr lang="en-GB" altLang="en-US" b="1">
                <a:latin typeface="Courier New" panose="02070309020205020404" pitchFamily="49" charset="0"/>
              </a:rPr>
              <a:t>($handle,$data)</a:t>
            </a:r>
            <a:r>
              <a:rPr lang="en-GB" altLang="en-US"/>
              <a:t> </a:t>
            </a:r>
          </a:p>
          <a:p>
            <a:pPr lvl="1" eaLnBrk="1" hangingPunct="1"/>
            <a:r>
              <a:rPr lang="en-GB" altLang="en-US"/>
              <a:t>Write $data to the file.</a:t>
            </a:r>
            <a:endParaRPr lang="en-US" altLang="en-US"/>
          </a:p>
        </p:txBody>
      </p:sp>
    </p:spTree>
    <p:extLst>
      <p:ext uri="{BB962C8B-B14F-4D97-AF65-F5344CB8AC3E}">
        <p14:creationId xmlns:p14="http://schemas.microsoft.com/office/powerpoint/2010/main" val="2335028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a:t>Data Writing Example</a:t>
            </a:r>
          </a:p>
        </p:txBody>
      </p:sp>
      <p:sp>
        <p:nvSpPr>
          <p:cNvPr id="31747" name="Rectangle 3"/>
          <p:cNvSpPr>
            <a:spLocks noGrp="1" noChangeArrowheads="1"/>
          </p:cNvSpPr>
          <p:nvPr>
            <p:ph idx="1"/>
          </p:nvPr>
        </p:nvSpPr>
        <p:spPr/>
        <p:txBody>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'a'</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fwrite</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“\nFred:Male”</a:t>
            </a:r>
            <a:r>
              <a:rPr lang="en-GB" altLang="en-US" sz="2400" b="1">
                <a:latin typeface="Courier New" panose="02070309020205020404" pitchFamily="49" charset="0"/>
              </a:rPr>
              <a:t>);</a:t>
            </a:r>
          </a:p>
          <a:p>
            <a:pPr eaLnBrk="1" hangingPunct="1">
              <a:buFontTx/>
              <a:buNone/>
            </a:pPr>
            <a:endParaRPr lang="en-GB" altLang="en-US" sz="2400" b="1">
              <a:latin typeface="Courier New" panose="02070309020205020404" pitchFamily="49" charset="0"/>
            </a:endParaRP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p:txBody>
      </p:sp>
    </p:spTree>
    <p:extLst>
      <p:ext uri="{BB962C8B-B14F-4D97-AF65-F5344CB8AC3E}">
        <p14:creationId xmlns:p14="http://schemas.microsoft.com/office/powerpoint/2010/main" val="9951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200" dirty="0"/>
              <a:t>Primitives, Operations, Expressions</a:t>
            </a:r>
          </a:p>
        </p:txBody>
      </p:sp>
      <p:sp>
        <p:nvSpPr>
          <p:cNvPr id="10243" name="Rectangle 3"/>
          <p:cNvSpPr>
            <a:spLocks noGrp="1" noChangeArrowheads="1"/>
          </p:cNvSpPr>
          <p:nvPr>
            <p:ph idx="1"/>
          </p:nvPr>
        </p:nvSpPr>
        <p:spPr/>
        <p:txBody>
          <a:bodyPr>
            <a:normAutofit/>
          </a:bodyPr>
          <a:lstStyle/>
          <a:p>
            <a:r>
              <a:rPr lang="en-US" altLang="en-US" sz="3200" dirty="0"/>
              <a:t>Four scalar types: Boolean , integer, double, string</a:t>
            </a:r>
          </a:p>
          <a:p>
            <a:r>
              <a:rPr lang="en-US" altLang="en-US" sz="3200" dirty="0"/>
              <a:t>Two compound types: array, object</a:t>
            </a:r>
          </a:p>
          <a:p>
            <a:r>
              <a:rPr lang="en-US" altLang="en-US" sz="3200" dirty="0"/>
              <a:t>Two special types: </a:t>
            </a:r>
            <a:r>
              <a:rPr lang="en-US" altLang="en-US" sz="3200" dirty="0">
                <a:solidFill>
                  <a:srgbClr val="FF0000"/>
                </a:solidFill>
              </a:rPr>
              <a:t>resource</a:t>
            </a:r>
            <a:r>
              <a:rPr lang="en-US" altLang="en-US" sz="3200" dirty="0"/>
              <a:t> and NULL</a:t>
            </a:r>
          </a:p>
        </p:txBody>
      </p:sp>
    </p:spTree>
    <p:extLst>
      <p:ext uri="{BB962C8B-B14F-4D97-AF65-F5344CB8AC3E}">
        <p14:creationId xmlns:p14="http://schemas.microsoft.com/office/powerpoint/2010/main" val="3489193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a:t>Data Writing Example</a:t>
            </a:r>
          </a:p>
        </p:txBody>
      </p:sp>
      <p:sp>
        <p:nvSpPr>
          <p:cNvPr id="33795" name="Rectangle 3"/>
          <p:cNvSpPr>
            <a:spLocks noGrp="1" noChangeArrowheads="1"/>
          </p:cNvSpPr>
          <p:nvPr>
            <p:ph idx="1"/>
          </p:nvPr>
        </p:nvSpPr>
        <p:spPr/>
        <p:txBody>
          <a:bodyPr/>
          <a:lstStyle/>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'a'</a:t>
            </a:r>
            <a:r>
              <a:rPr lang="en-GB" altLang="en-US" sz="2400" b="1">
                <a:latin typeface="Courier New" panose="02070309020205020404" pitchFamily="49" charset="0"/>
              </a:rPr>
              <a:t>);</a:t>
            </a:r>
          </a:p>
          <a:p>
            <a:pPr eaLnBrk="1" hangingPunct="1">
              <a:buFontTx/>
              <a:buNone/>
            </a:pPr>
            <a:r>
              <a:rPr lang="en-GB" altLang="en-US" sz="2400" b="1">
                <a:latin typeface="Courier New" panose="02070309020205020404" pitchFamily="49" charset="0"/>
              </a:rPr>
              <a:t>		</a:t>
            </a: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fwrite</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'\nFred:Male'</a:t>
            </a:r>
            <a:r>
              <a:rPr lang="en-GB" altLang="en-US" sz="2400" b="1">
                <a:latin typeface="Courier New" panose="02070309020205020404" pitchFamily="49" charset="0"/>
              </a:rPr>
              <a:t>);</a:t>
            </a:r>
          </a:p>
          <a:p>
            <a:pPr eaLnBrk="1" hangingPunct="1">
              <a:buFontTx/>
              <a:buNone/>
            </a:pPr>
            <a:endParaRPr lang="en-GB" altLang="en-US" sz="2400" b="1">
              <a:latin typeface="Courier New" panose="02070309020205020404" pitchFamily="49" charset="0"/>
            </a:endParaRPr>
          </a:p>
          <a:p>
            <a:pPr eaLnBrk="1" hangingPunct="1">
              <a:buFontTx/>
              <a:buNone/>
            </a:pPr>
            <a:r>
              <a:rPr lang="en-GB" altLang="en-US" sz="2400" b="1">
                <a:latin typeface="Courier New" panose="02070309020205020404" pitchFamily="49" charset="0"/>
              </a:rPr>
              <a:t>		</a:t>
            </a:r>
            <a:r>
              <a:rPr lang="en-GB" altLang="en-US" sz="2400" b="1">
                <a:solidFill>
                  <a:srgbClr val="0000FF"/>
                </a:solidFill>
                <a:latin typeface="Courier New" panose="02070309020205020404" pitchFamily="49" charset="0"/>
              </a:rPr>
              <a:t>fclose</a:t>
            </a:r>
            <a:r>
              <a:rPr lang="en-GB" altLang="en-US" sz="2400" b="1">
                <a:latin typeface="Courier New" panose="02070309020205020404" pitchFamily="49" charset="0"/>
              </a:rPr>
              <a:t>($handle);</a:t>
            </a:r>
          </a:p>
        </p:txBody>
      </p:sp>
      <p:sp>
        <p:nvSpPr>
          <p:cNvPr id="33796" name="Rectangle 8"/>
          <p:cNvSpPr>
            <a:spLocks noChangeArrowheads="1"/>
          </p:cNvSpPr>
          <p:nvPr/>
        </p:nvSpPr>
        <p:spPr bwMode="auto">
          <a:xfrm>
            <a:off x="1295400" y="-152400"/>
            <a:ext cx="9601200" cy="7239000"/>
          </a:xfrm>
          <a:prstGeom prst="rect">
            <a:avLst/>
          </a:prstGeom>
          <a:solidFill>
            <a:schemeClr val="bg2">
              <a:alpha val="74901"/>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33797" name="Text Box 4"/>
          <p:cNvSpPr txBox="1">
            <a:spLocks noChangeArrowheads="1"/>
          </p:cNvSpPr>
          <p:nvPr/>
        </p:nvSpPr>
        <p:spPr bwMode="auto">
          <a:xfrm>
            <a:off x="2819401" y="2438401"/>
            <a:ext cx="6636753" cy="461665"/>
          </a:xfrm>
          <a:prstGeom prst="rect">
            <a:avLst/>
          </a:prstGeom>
          <a:solidFill>
            <a:schemeClr val="bg1"/>
          </a:solidFill>
          <a:ln w="254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b="1">
                <a:latin typeface="Courier New" panose="02070309020205020404" pitchFamily="49" charset="0"/>
              </a:rPr>
              <a:t>$handle = </a:t>
            </a:r>
            <a:r>
              <a:rPr lang="en-GB" altLang="en-US" sz="2400" b="1">
                <a:solidFill>
                  <a:srgbClr val="0000FF"/>
                </a:solidFill>
                <a:latin typeface="Courier New" panose="02070309020205020404" pitchFamily="49" charset="0"/>
              </a:rPr>
              <a:t>fopen</a:t>
            </a:r>
            <a:r>
              <a:rPr lang="en-GB" altLang="en-US" sz="2400" b="1">
                <a:latin typeface="Courier New" panose="02070309020205020404" pitchFamily="49" charset="0"/>
              </a:rPr>
              <a:t>(</a:t>
            </a:r>
            <a:r>
              <a:rPr lang="en-GB" altLang="en-US" sz="2400" b="1">
                <a:solidFill>
                  <a:srgbClr val="CC0000"/>
                </a:solidFill>
                <a:latin typeface="Courier New" panose="02070309020205020404" pitchFamily="49" charset="0"/>
              </a:rPr>
              <a:t>'people.txt'</a:t>
            </a:r>
            <a:r>
              <a:rPr lang="en-GB" altLang="en-US" sz="2400" b="1">
                <a:latin typeface="Courier New" panose="02070309020205020404" pitchFamily="49" charset="0"/>
              </a:rPr>
              <a:t>, </a:t>
            </a:r>
            <a:r>
              <a:rPr lang="en-GB" altLang="en-US" sz="2400" b="1">
                <a:solidFill>
                  <a:srgbClr val="CC0000"/>
                </a:solidFill>
                <a:latin typeface="Courier New" panose="02070309020205020404" pitchFamily="49" charset="0"/>
              </a:rPr>
              <a:t>'a'</a:t>
            </a:r>
            <a:r>
              <a:rPr lang="en-GB" altLang="en-US" sz="2400" b="1">
                <a:latin typeface="Courier New" panose="02070309020205020404" pitchFamily="49" charset="0"/>
              </a:rPr>
              <a:t>);</a:t>
            </a:r>
          </a:p>
        </p:txBody>
      </p:sp>
      <p:sp>
        <p:nvSpPr>
          <p:cNvPr id="33798" name="Text Box 5"/>
          <p:cNvSpPr txBox="1">
            <a:spLocks noChangeArrowheads="1"/>
          </p:cNvSpPr>
          <p:nvPr/>
        </p:nvSpPr>
        <p:spPr bwMode="auto">
          <a:xfrm>
            <a:off x="1981200" y="1905000"/>
            <a:ext cx="3648756" cy="338554"/>
          </a:xfrm>
          <a:prstGeom prst="rect">
            <a:avLst/>
          </a:prstGeom>
          <a:solidFill>
            <a:schemeClr val="bg1"/>
          </a:solidFill>
          <a:ln w="25400">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a:t>Open file to append data (mode 'a') </a:t>
            </a:r>
          </a:p>
        </p:txBody>
      </p:sp>
      <p:sp>
        <p:nvSpPr>
          <p:cNvPr id="33799" name="Text Box 6"/>
          <p:cNvSpPr txBox="1">
            <a:spLocks noChangeArrowheads="1"/>
          </p:cNvSpPr>
          <p:nvPr/>
        </p:nvSpPr>
        <p:spPr bwMode="auto">
          <a:xfrm>
            <a:off x="2819400" y="3352801"/>
            <a:ext cx="5899372" cy="461665"/>
          </a:xfrm>
          <a:prstGeom prst="rect">
            <a:avLst/>
          </a:prstGeom>
          <a:solidFill>
            <a:schemeClr val="bg1"/>
          </a:solidFill>
          <a:ln w="254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b="1">
                <a:solidFill>
                  <a:srgbClr val="0000FF"/>
                </a:solidFill>
                <a:latin typeface="Courier New" panose="02070309020205020404" pitchFamily="49" charset="0"/>
              </a:rPr>
              <a:t>fwrite</a:t>
            </a:r>
            <a:r>
              <a:rPr lang="en-GB" altLang="en-US" sz="2400" b="1">
                <a:latin typeface="Courier New" panose="02070309020205020404" pitchFamily="49" charset="0"/>
              </a:rPr>
              <a:t>($handle, </a:t>
            </a:r>
            <a:r>
              <a:rPr lang="en-GB" altLang="en-US" sz="2400" b="1">
                <a:solidFill>
                  <a:srgbClr val="CC0000"/>
                </a:solidFill>
                <a:latin typeface="Courier New" panose="02070309020205020404" pitchFamily="49" charset="0"/>
              </a:rPr>
              <a:t>“\nFred:Male”</a:t>
            </a:r>
            <a:r>
              <a:rPr lang="en-GB" altLang="en-US" sz="2400" b="1">
                <a:latin typeface="Courier New" panose="02070309020205020404" pitchFamily="49" charset="0"/>
              </a:rPr>
              <a:t>);</a:t>
            </a:r>
          </a:p>
        </p:txBody>
      </p:sp>
      <p:sp>
        <p:nvSpPr>
          <p:cNvPr id="33800" name="Text Box 7"/>
          <p:cNvSpPr txBox="1">
            <a:spLocks noChangeArrowheads="1"/>
          </p:cNvSpPr>
          <p:nvPr/>
        </p:nvSpPr>
        <p:spPr bwMode="auto">
          <a:xfrm>
            <a:off x="7239000" y="4038601"/>
            <a:ext cx="2978150" cy="606425"/>
          </a:xfrm>
          <a:prstGeom prst="rect">
            <a:avLst/>
          </a:prstGeom>
          <a:solidFill>
            <a:schemeClr val="bg1"/>
          </a:solidFill>
          <a:ln w="254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600" b="1"/>
              <a:t>Write new data (with line break after previous data) </a:t>
            </a:r>
          </a:p>
        </p:txBody>
      </p:sp>
    </p:spTree>
    <p:extLst>
      <p:ext uri="{BB962C8B-B14F-4D97-AF65-F5344CB8AC3E}">
        <p14:creationId xmlns:p14="http://schemas.microsoft.com/office/powerpoint/2010/main" val="2692458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SYSTEM CALLS</a:t>
            </a:r>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691721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a:xfrm>
            <a:off x="546652" y="2011155"/>
            <a:ext cx="10515600" cy="4351338"/>
          </a:xfrm>
        </p:spPr>
        <p:txBody>
          <a:bodyPr/>
          <a:lstStyle/>
          <a:p>
            <a:r>
              <a:rPr lang="en-IN" dirty="0"/>
              <a:t>exec — Execute an external program </a:t>
            </a:r>
          </a:p>
          <a:p>
            <a:endParaRPr lang="en-IN" dirty="0"/>
          </a:p>
        </p:txBody>
      </p:sp>
      <p:sp>
        <p:nvSpPr>
          <p:cNvPr id="6" name="Rectangle 1"/>
          <p:cNvSpPr>
            <a:spLocks noChangeArrowheads="1"/>
          </p:cNvSpPr>
          <p:nvPr/>
        </p:nvSpPr>
        <p:spPr bwMode="auto">
          <a:xfrm>
            <a:off x="1094960" y="2810137"/>
            <a:ext cx="941898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69933"/>
                </a:solidFill>
                <a:effectLst/>
                <a:latin typeface="Fira Mono"/>
              </a:rPr>
              <a:t>string</a:t>
            </a:r>
            <a:r>
              <a:rPr kumimoji="0" lang="en-US" altLang="en-US" sz="2800" b="0" i="0" u="none" strike="noStrike" cap="none" normalizeH="0" baseline="0" dirty="0">
                <a:ln>
                  <a:noFill/>
                </a:ln>
                <a:solidFill>
                  <a:srgbClr val="737373"/>
                </a:solidFill>
                <a:effectLst/>
                <a:latin typeface="Fira Mono"/>
              </a:rPr>
              <a:t> </a:t>
            </a:r>
            <a:r>
              <a:rPr kumimoji="0" lang="en-US" altLang="en-US" sz="2800" b="0" i="0" u="none" strike="noStrike" cap="none" normalizeH="0" baseline="0" dirty="0">
                <a:ln>
                  <a:noFill/>
                </a:ln>
                <a:solidFill>
                  <a:srgbClr val="336699"/>
                </a:solidFill>
                <a:effectLst/>
                <a:latin typeface="Fira Mono"/>
              </a:rPr>
              <a:t>exec</a:t>
            </a:r>
            <a:r>
              <a:rPr kumimoji="0" lang="en-US" altLang="en-US" sz="2800" b="0" i="0" u="none" strike="noStrike" cap="none" normalizeH="0" baseline="0" dirty="0">
                <a:ln>
                  <a:noFill/>
                </a:ln>
                <a:solidFill>
                  <a:srgbClr val="737373"/>
                </a:solidFill>
                <a:effectLst/>
                <a:latin typeface="Fira Mono"/>
              </a:rPr>
              <a:t> ( </a:t>
            </a:r>
            <a:r>
              <a:rPr kumimoji="0" lang="en-US" altLang="en-US" sz="2800" b="0" i="0" u="none" strike="noStrike" cap="none" normalizeH="0" baseline="0" dirty="0">
                <a:ln>
                  <a:noFill/>
                </a:ln>
                <a:solidFill>
                  <a:srgbClr val="669933"/>
                </a:solidFill>
                <a:effectLst/>
                <a:latin typeface="Fira Mono"/>
              </a:rPr>
              <a:t>string</a:t>
            </a:r>
            <a:r>
              <a:rPr kumimoji="0" lang="en-US" altLang="en-US" sz="2800" b="0" i="0" u="none" strike="noStrike" cap="none" normalizeH="0" baseline="0" dirty="0">
                <a:ln>
                  <a:noFill/>
                </a:ln>
                <a:solidFill>
                  <a:srgbClr val="737373"/>
                </a:solidFill>
                <a:effectLst/>
                <a:latin typeface="Fira Mono"/>
              </a:rPr>
              <a:t> </a:t>
            </a:r>
            <a:r>
              <a:rPr kumimoji="0" lang="en-US" altLang="en-US" b="0" i="0" u="none" strike="noStrike" cap="none" normalizeH="0" baseline="0" dirty="0">
                <a:ln>
                  <a:noFill/>
                </a:ln>
                <a:solidFill>
                  <a:srgbClr val="336699"/>
                </a:solidFill>
                <a:effectLst/>
                <a:latin typeface="Fira Mono"/>
              </a:rPr>
              <a:t>$command</a:t>
            </a:r>
            <a:r>
              <a:rPr kumimoji="0" lang="en-US" altLang="en-US" sz="2800" b="0" i="0" u="none" strike="noStrike" cap="none" normalizeH="0" baseline="0" dirty="0">
                <a:ln>
                  <a:noFill/>
                </a:ln>
                <a:solidFill>
                  <a:srgbClr val="737373"/>
                </a:solidFill>
                <a:effectLst/>
                <a:latin typeface="Fira Mono"/>
              </a:rPr>
              <a:t> [, </a:t>
            </a:r>
            <a:r>
              <a:rPr kumimoji="0" lang="en-US" altLang="en-US" sz="2800" b="0" i="0" u="none" strike="noStrike" cap="none" normalizeH="0" baseline="0" dirty="0">
                <a:ln>
                  <a:noFill/>
                </a:ln>
                <a:solidFill>
                  <a:srgbClr val="669933"/>
                </a:solidFill>
                <a:effectLst/>
                <a:latin typeface="Fira Mono"/>
              </a:rPr>
              <a:t>array</a:t>
            </a:r>
            <a:r>
              <a:rPr kumimoji="0" lang="en-US" altLang="en-US" sz="2800" b="0" i="0" u="none" strike="noStrike" cap="none" normalizeH="0" baseline="0" dirty="0">
                <a:ln>
                  <a:noFill/>
                </a:ln>
                <a:solidFill>
                  <a:srgbClr val="737373"/>
                </a:solidFill>
                <a:effectLst/>
                <a:latin typeface="Fira Mono"/>
              </a:rPr>
              <a:t> </a:t>
            </a:r>
            <a:r>
              <a:rPr kumimoji="0" lang="en-US" altLang="en-US" b="0" i="0" u="none" strike="noStrike" cap="none" normalizeH="0" baseline="0" dirty="0">
                <a:ln>
                  <a:noFill/>
                </a:ln>
                <a:solidFill>
                  <a:srgbClr val="336699"/>
                </a:solidFill>
                <a:effectLst/>
                <a:latin typeface="Fira Mono"/>
              </a:rPr>
              <a:t>$output</a:t>
            </a:r>
            <a:r>
              <a:rPr kumimoji="0" lang="en-US" altLang="en-US" sz="2800" b="0" i="0" u="none" strike="noStrike" cap="none" normalizeH="0" baseline="0" dirty="0">
                <a:ln>
                  <a:noFill/>
                </a:ln>
                <a:solidFill>
                  <a:srgbClr val="737373"/>
                </a:solidFill>
                <a:effectLst/>
                <a:latin typeface="Fira Mono"/>
              </a:rPr>
              <a:t> [, </a:t>
            </a:r>
            <a:r>
              <a:rPr kumimoji="0" lang="en-US" altLang="en-US" sz="2800" b="0" i="0" u="none" strike="noStrike" cap="none" normalizeH="0" baseline="0" dirty="0" err="1">
                <a:ln>
                  <a:noFill/>
                </a:ln>
                <a:solidFill>
                  <a:srgbClr val="669933"/>
                </a:solidFill>
                <a:effectLst/>
                <a:latin typeface="Fira Mono"/>
              </a:rPr>
              <a:t>int</a:t>
            </a:r>
            <a:r>
              <a:rPr kumimoji="0" lang="en-US" altLang="en-US" sz="2800" b="0" i="0" u="none" strike="noStrike" cap="none" normalizeH="0" baseline="0" dirty="0">
                <a:ln>
                  <a:noFill/>
                </a:ln>
                <a:solidFill>
                  <a:srgbClr val="737373"/>
                </a:solidFill>
                <a:effectLst/>
                <a:latin typeface="Fira Mono"/>
              </a:rPr>
              <a:t> </a:t>
            </a:r>
            <a:r>
              <a:rPr kumimoji="0" lang="en-US" altLang="en-US" b="0" i="0" u="none" strike="noStrike" cap="none" normalizeH="0" baseline="0" dirty="0">
                <a:ln>
                  <a:noFill/>
                </a:ln>
                <a:solidFill>
                  <a:srgbClr val="336699"/>
                </a:solidFill>
                <a:effectLst/>
                <a:latin typeface="Fira Mono"/>
              </a:rPr>
              <a:t>$</a:t>
            </a:r>
            <a:r>
              <a:rPr kumimoji="0" lang="en-US" altLang="en-US" b="0" i="0" u="none" strike="noStrike" cap="none" normalizeH="0" baseline="0" dirty="0" err="1">
                <a:ln>
                  <a:noFill/>
                </a:ln>
                <a:solidFill>
                  <a:srgbClr val="336699"/>
                </a:solidFill>
                <a:effectLst/>
                <a:latin typeface="Fira Mono"/>
              </a:rPr>
              <a:t>return_var</a:t>
            </a:r>
            <a:r>
              <a:rPr kumimoji="0" lang="en-US" altLang="en-US" sz="2800" b="0" i="0" u="none" strike="noStrike" cap="none" normalizeH="0" baseline="0" dirty="0">
                <a:ln>
                  <a:noFill/>
                </a:ln>
                <a:solidFill>
                  <a:srgbClr val="737373"/>
                </a:solidFill>
                <a:effectLst/>
                <a:latin typeface="Fira Mon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737373"/>
              </a:solidFill>
              <a:latin typeface="Fira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940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a:bodyPr>
          <a:lstStyle/>
          <a:p>
            <a:r>
              <a:rPr lang="en-IN" dirty="0"/>
              <a:t>Parameters </a:t>
            </a:r>
          </a:p>
          <a:p>
            <a:r>
              <a:rPr lang="en-IN" dirty="0"/>
              <a:t>command-The command that will be executed.</a:t>
            </a:r>
          </a:p>
          <a:p>
            <a:r>
              <a:rPr lang="en-IN" dirty="0"/>
              <a:t>output - If the output argument is present, then the specified array will be filled with every line of output from the command. Trailing whitespace, such as \n, is not included in this array. </a:t>
            </a:r>
          </a:p>
          <a:p>
            <a:r>
              <a:rPr lang="en-IN" dirty="0" err="1"/>
              <a:t>return_var</a:t>
            </a:r>
            <a:r>
              <a:rPr lang="en-IN" dirty="0"/>
              <a:t> - If the </a:t>
            </a:r>
            <a:r>
              <a:rPr lang="en-IN" dirty="0" err="1"/>
              <a:t>return_var</a:t>
            </a:r>
            <a:r>
              <a:rPr lang="en-IN" dirty="0"/>
              <a:t> argument is present along with the output argument, then the return status of the executed command will be written to this variable.</a:t>
            </a:r>
          </a:p>
        </p:txBody>
      </p:sp>
    </p:spTree>
    <p:extLst>
      <p:ext uri="{BB962C8B-B14F-4D97-AF65-F5344CB8AC3E}">
        <p14:creationId xmlns:p14="http://schemas.microsoft.com/office/powerpoint/2010/main" val="3783561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IN" dirty="0"/>
              <a:t>&lt;?</a:t>
            </a:r>
            <a:r>
              <a:rPr lang="en-IN" dirty="0" err="1"/>
              <a:t>php</a:t>
            </a:r>
            <a:br>
              <a:rPr lang="en-IN" dirty="0"/>
            </a:br>
            <a:r>
              <a:rPr lang="en-IN" dirty="0"/>
              <a:t>// outputs the username that owns the running </a:t>
            </a:r>
            <a:r>
              <a:rPr lang="en-IN" dirty="0" err="1"/>
              <a:t>php</a:t>
            </a:r>
            <a:r>
              <a:rPr lang="en-IN" dirty="0"/>
              <a:t>/</a:t>
            </a:r>
            <a:r>
              <a:rPr lang="en-IN" dirty="0" err="1"/>
              <a:t>httpd</a:t>
            </a:r>
            <a:r>
              <a:rPr lang="en-IN" dirty="0"/>
              <a:t> process</a:t>
            </a:r>
            <a:br>
              <a:rPr lang="en-IN" dirty="0"/>
            </a:br>
            <a:r>
              <a:rPr lang="en-IN" dirty="0"/>
              <a:t>// (on a system with the "</a:t>
            </a:r>
            <a:r>
              <a:rPr lang="en-IN" dirty="0" err="1"/>
              <a:t>whoami</a:t>
            </a:r>
            <a:r>
              <a:rPr lang="en-IN" dirty="0"/>
              <a:t>" executable in the path)</a:t>
            </a:r>
            <a:br>
              <a:rPr lang="en-IN" dirty="0"/>
            </a:br>
            <a:r>
              <a:rPr lang="en-IN" dirty="0"/>
              <a:t>echo exec('</a:t>
            </a:r>
            <a:r>
              <a:rPr lang="en-IN" dirty="0" err="1"/>
              <a:t>whoami</a:t>
            </a:r>
            <a:r>
              <a:rPr lang="en-IN" dirty="0"/>
              <a:t>');</a:t>
            </a:r>
            <a:br>
              <a:rPr lang="en-IN" dirty="0"/>
            </a:br>
            <a:r>
              <a:rPr lang="en-IN" dirty="0"/>
              <a:t>?&gt;</a:t>
            </a:r>
          </a:p>
        </p:txBody>
      </p:sp>
    </p:spTree>
    <p:extLst>
      <p:ext uri="{BB962C8B-B14F-4D97-AF65-F5344CB8AC3E}">
        <p14:creationId xmlns:p14="http://schemas.microsoft.com/office/powerpoint/2010/main" val="2682774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COOKIES &amp; SESSIONS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96279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z="3600"/>
              <a:t>How to create variables storing values across php scripts’ calls?</a:t>
            </a:r>
            <a:endParaRPr lang="en-US" sz="3600" noProof="1"/>
          </a:p>
        </p:txBody>
      </p:sp>
      <p:sp>
        <p:nvSpPr>
          <p:cNvPr id="4099" name="Rectangle 3"/>
          <p:cNvSpPr>
            <a:spLocks noGrp="1" noChangeArrowheads="1"/>
          </p:cNvSpPr>
          <p:nvPr>
            <p:ph idx="1"/>
          </p:nvPr>
        </p:nvSpPr>
        <p:spPr>
          <a:xfrm>
            <a:off x="2362200" y="4038600"/>
            <a:ext cx="7772400" cy="2133600"/>
          </a:xfrm>
        </p:spPr>
        <p:txBody>
          <a:bodyPr>
            <a:normAutofit/>
          </a:bodyPr>
          <a:lstStyle/>
          <a:p>
            <a:pPr marL="274320" indent="-274320">
              <a:buClr>
                <a:schemeClr val="accent3"/>
              </a:buClr>
              <a:buFont typeface="Wingdings 2"/>
              <a:buChar char=""/>
              <a:defRPr/>
            </a:pPr>
            <a:r>
              <a:rPr lang="en-US"/>
              <a:t>Client-server connection is not permanent</a:t>
            </a:r>
          </a:p>
          <a:p>
            <a:pPr marL="640080" lvl="1" indent="-246888">
              <a:buNone/>
              <a:defRPr/>
            </a:pPr>
            <a:r>
              <a:rPr lang="en-US"/>
              <a:t>	</a:t>
            </a:r>
            <a:r>
              <a:rPr lang="en-US">
                <a:cs typeface="Times New Roman" pitchFamily="18" charset="0"/>
              </a:rPr>
              <a:t>=&gt; </a:t>
            </a:r>
            <a:r>
              <a:rPr lang="en-US" i="1">
                <a:cs typeface="Times New Roman" pitchFamily="18" charset="0"/>
              </a:rPr>
              <a:t>Cannot be saved in program memory</a:t>
            </a:r>
            <a:endParaRPr lang="en-US" i="1"/>
          </a:p>
          <a:p>
            <a:pPr marL="274320" indent="-274320">
              <a:buClr>
                <a:schemeClr val="accent3"/>
              </a:buClr>
              <a:buFont typeface="Wingdings 2"/>
              <a:buChar char=""/>
              <a:defRPr/>
            </a:pPr>
            <a:r>
              <a:rPr lang="en-US"/>
              <a:t>There are many clients connecting simultaneously</a:t>
            </a:r>
          </a:p>
          <a:p>
            <a:pPr marL="274320" indent="-274320">
              <a:buClr>
                <a:schemeClr val="accent3"/>
              </a:buClr>
              <a:buNone/>
              <a:defRPr/>
            </a:pPr>
            <a:r>
              <a:rPr lang="en-US">
                <a:cs typeface="Times New Roman" pitchFamily="18" charset="0"/>
              </a:rPr>
              <a:t>	    =&gt; </a:t>
            </a:r>
            <a:r>
              <a:rPr lang="en-US" i="1">
                <a:cs typeface="Times New Roman" pitchFamily="18" charset="0"/>
              </a:rPr>
              <a:t>Cannot be saved in file (you cannot identify clients as well sometimes)</a:t>
            </a:r>
            <a:endParaRPr lang="en-US"/>
          </a:p>
          <a:p>
            <a:pPr marL="274320" indent="-274320">
              <a:buClr>
                <a:schemeClr val="accent3"/>
              </a:buClr>
              <a:buFont typeface="Wingdings 2"/>
              <a:buChar char=""/>
              <a:defRPr/>
            </a:pPr>
            <a:endParaRPr lang="en-US" noProof="1"/>
          </a:p>
        </p:txBody>
      </p:sp>
      <p:sp>
        <p:nvSpPr>
          <p:cNvPr id="8196" name="AutoShape 4"/>
          <p:cNvSpPr>
            <a:spLocks noChangeArrowheads="1"/>
          </p:cNvSpPr>
          <p:nvPr/>
        </p:nvSpPr>
        <p:spPr bwMode="auto">
          <a:xfrm>
            <a:off x="3048000" y="1828800"/>
            <a:ext cx="457200" cy="4572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197" name="Group 9"/>
          <p:cNvGrpSpPr>
            <a:grpSpLocks/>
          </p:cNvGrpSpPr>
          <p:nvPr/>
        </p:nvGrpSpPr>
        <p:grpSpPr bwMode="auto">
          <a:xfrm>
            <a:off x="6324600" y="2057400"/>
            <a:ext cx="1981200" cy="1600200"/>
            <a:chOff x="2448" y="1296"/>
            <a:chExt cx="1248" cy="1008"/>
          </a:xfrm>
        </p:grpSpPr>
        <p:sp>
          <p:nvSpPr>
            <p:cNvPr id="8202" name="Rectangle 6"/>
            <p:cNvSpPr>
              <a:spLocks noChangeArrowheads="1"/>
            </p:cNvSpPr>
            <p:nvPr/>
          </p:nvSpPr>
          <p:spPr bwMode="auto">
            <a:xfrm>
              <a:off x="2448" y="1296"/>
              <a:ext cx="1248" cy="10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3" name="AutoShape 7"/>
            <p:cNvSpPr>
              <a:spLocks noChangeArrowheads="1"/>
            </p:cNvSpPr>
            <p:nvPr/>
          </p:nvSpPr>
          <p:spPr bwMode="auto">
            <a:xfrm>
              <a:off x="2640" y="1344"/>
              <a:ext cx="432" cy="480"/>
            </a:xfrm>
            <a:prstGeom prst="flowChartMultidocument">
              <a:avLst/>
            </a:prstGeom>
            <a:solidFill>
              <a:schemeClr val="folHlink"/>
            </a:solidFill>
            <a:ln w="9525">
              <a:solidFill>
                <a:schemeClr val="tx1"/>
              </a:solidFill>
              <a:miter lim="800000"/>
              <a:headEnd/>
              <a:tailEnd/>
            </a:ln>
          </p:spPr>
          <p:txBody>
            <a:bodyPr wrap="none" anchor="ctr"/>
            <a:lstStyle/>
            <a:p>
              <a:endParaRPr lang="en-US"/>
            </a:p>
          </p:txBody>
        </p:sp>
        <p:sp>
          <p:nvSpPr>
            <p:cNvPr id="8204" name="AutoShape 8"/>
            <p:cNvSpPr>
              <a:spLocks noChangeArrowheads="1"/>
            </p:cNvSpPr>
            <p:nvPr/>
          </p:nvSpPr>
          <p:spPr bwMode="auto">
            <a:xfrm>
              <a:off x="3168" y="1824"/>
              <a:ext cx="480" cy="432"/>
            </a:xfrm>
            <a:prstGeom prst="flowChartMagneticDisk">
              <a:avLst/>
            </a:prstGeom>
            <a:solidFill>
              <a:schemeClr val="folHlink"/>
            </a:solidFill>
            <a:ln w="9525">
              <a:solidFill>
                <a:schemeClr val="tx1"/>
              </a:solidFill>
              <a:round/>
              <a:headEnd/>
              <a:tailEnd/>
            </a:ln>
          </p:spPr>
          <p:txBody>
            <a:bodyPr wrap="none" anchor="ctr"/>
            <a:lstStyle/>
            <a:p>
              <a:endParaRPr lang="en-US"/>
            </a:p>
          </p:txBody>
        </p:sp>
      </p:grpSp>
      <p:sp>
        <p:nvSpPr>
          <p:cNvPr id="8198" name="Line 10"/>
          <p:cNvSpPr>
            <a:spLocks noChangeShapeType="1"/>
          </p:cNvSpPr>
          <p:nvPr/>
        </p:nvSpPr>
        <p:spPr bwMode="auto">
          <a:xfrm>
            <a:off x="3505200" y="2133600"/>
            <a:ext cx="2743200" cy="45720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199" name="AutoShape 11"/>
          <p:cNvSpPr>
            <a:spLocks noChangeArrowheads="1"/>
          </p:cNvSpPr>
          <p:nvPr/>
        </p:nvSpPr>
        <p:spPr bwMode="auto">
          <a:xfrm>
            <a:off x="3048000" y="3276600"/>
            <a:ext cx="457200" cy="4572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0" name="Line 13"/>
          <p:cNvSpPr>
            <a:spLocks noChangeShapeType="1"/>
          </p:cNvSpPr>
          <p:nvPr/>
        </p:nvSpPr>
        <p:spPr bwMode="auto">
          <a:xfrm flipV="1">
            <a:off x="3581400" y="3048000"/>
            <a:ext cx="2667000" cy="38100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201" name="Text Box 14"/>
          <p:cNvSpPr txBox="1">
            <a:spLocks noChangeArrowheads="1"/>
          </p:cNvSpPr>
          <p:nvPr/>
        </p:nvSpPr>
        <p:spPr bwMode="auto">
          <a:xfrm>
            <a:off x="3124200" y="2362201"/>
            <a:ext cx="381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t>.</a:t>
            </a:r>
          </a:p>
          <a:p>
            <a:pPr eaLnBrk="1" hangingPunct="1">
              <a:spcBef>
                <a:spcPct val="50000"/>
              </a:spcBef>
            </a:pPr>
            <a:r>
              <a:rPr lang="en-US" sz="1200" b="1"/>
              <a:t>.</a:t>
            </a:r>
          </a:p>
          <a:p>
            <a:pPr eaLnBrk="1" hangingPunct="1">
              <a:spcBef>
                <a:spcPct val="50000"/>
              </a:spcBef>
            </a:pPr>
            <a:r>
              <a:rPr lang="en-US" sz="1200" b="1"/>
              <a:t>.</a:t>
            </a:r>
            <a:endParaRPr lang="en-US" sz="1200" b="1" noProof="1"/>
          </a:p>
        </p:txBody>
      </p:sp>
    </p:spTree>
    <p:extLst>
      <p:ext uri="{BB962C8B-B14F-4D97-AF65-F5344CB8AC3E}">
        <p14:creationId xmlns:p14="http://schemas.microsoft.com/office/powerpoint/2010/main" val="553924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defRPr/>
            </a:pPr>
            <a:r>
              <a:rPr lang="sv-SE"/>
              <a:t>Different mechanisms of the same solution</a:t>
            </a:r>
            <a:endParaRPr lang="sv-SE" noProof="1"/>
          </a:p>
        </p:txBody>
      </p:sp>
      <p:sp>
        <p:nvSpPr>
          <p:cNvPr id="9219" name="Rectangle 3"/>
          <p:cNvSpPr>
            <a:spLocks noGrp="1" noChangeArrowheads="1"/>
          </p:cNvSpPr>
          <p:nvPr>
            <p:ph idx="1"/>
          </p:nvPr>
        </p:nvSpPr>
        <p:spPr/>
        <p:txBody>
          <a:bodyPr/>
          <a:lstStyle/>
          <a:p>
            <a:pPr eaLnBrk="1" hangingPunct="1"/>
            <a:r>
              <a:rPr lang="sv-SE" b="1"/>
              <a:t>Cookies</a:t>
            </a:r>
          </a:p>
          <a:p>
            <a:pPr lvl="1" eaLnBrk="1" hangingPunct="1"/>
            <a:r>
              <a:rPr lang="sv-SE" noProof="1"/>
              <a:t>Cookies are a mechanism for storing data in the remote browser and thus tracking or identifying return users.</a:t>
            </a:r>
            <a:endParaRPr lang="sv-SE"/>
          </a:p>
          <a:p>
            <a:pPr lvl="1" eaLnBrk="1" hangingPunct="1"/>
            <a:endParaRPr lang="sv-SE"/>
          </a:p>
          <a:p>
            <a:pPr eaLnBrk="1" hangingPunct="1"/>
            <a:r>
              <a:rPr lang="sv-SE" b="1"/>
              <a:t>Sessions</a:t>
            </a:r>
            <a:endParaRPr lang="sv-SE" b="1" noProof="1"/>
          </a:p>
          <a:p>
            <a:pPr lvl="1" eaLnBrk="1" hangingPunct="1"/>
            <a:r>
              <a:rPr lang="sv-SE" noProof="1"/>
              <a:t>Session support in PHP consists of a way to preserve certain data across subsequent accesses. This enables you to build more customized applications and increase the appeal of your web site. </a:t>
            </a:r>
          </a:p>
          <a:p>
            <a:pPr lvl="1" eaLnBrk="1" hangingPunct="1"/>
            <a:endParaRPr lang="sv-SE" noProof="1"/>
          </a:p>
        </p:txBody>
      </p:sp>
    </p:spTree>
    <p:extLst>
      <p:ext uri="{BB962C8B-B14F-4D97-AF65-F5344CB8AC3E}">
        <p14:creationId xmlns:p14="http://schemas.microsoft.com/office/powerpoint/2010/main" val="3934504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noProof="1">
                <a:solidFill>
                  <a:srgbClr val="000000"/>
                </a:solidFill>
                <a:latin typeface="verdana" pitchFamily="34" charset="0"/>
              </a:rPr>
              <a:t>What is a Cookie? </a:t>
            </a:r>
          </a:p>
        </p:txBody>
      </p:sp>
      <p:sp>
        <p:nvSpPr>
          <p:cNvPr id="10243" name="Rectangle 3"/>
          <p:cNvSpPr>
            <a:spLocks noGrp="1" noChangeArrowheads="1"/>
          </p:cNvSpPr>
          <p:nvPr>
            <p:ph idx="1"/>
          </p:nvPr>
        </p:nvSpPr>
        <p:spPr/>
        <p:txBody>
          <a:bodyPr/>
          <a:lstStyle/>
          <a:p>
            <a:pPr eaLnBrk="1" hangingPunct="1">
              <a:buFontTx/>
              <a:buNone/>
            </a:pPr>
            <a:r>
              <a:rPr lang="en-US" dirty="0">
                <a:latin typeface="verdana" pitchFamily="34" charset="0"/>
              </a:rPr>
              <a:t>	</a:t>
            </a:r>
            <a:r>
              <a:rPr lang="en-US" noProof="1">
                <a:latin typeface="verdana" pitchFamily="34" charset="0"/>
              </a:rPr>
              <a:t>A cookie is a small file that the server embeds on the user's computer. Each time the same computer requests for a page with a browser, it will send the cookie too. With PHP, you can both create and retrieve cookie values.</a:t>
            </a:r>
          </a:p>
          <a:p>
            <a:pPr eaLnBrk="1" hangingPunct="1"/>
            <a:endParaRPr lang="en-US" noProof="1"/>
          </a:p>
        </p:txBody>
      </p:sp>
    </p:spTree>
    <p:extLst>
      <p:ext uri="{BB962C8B-B14F-4D97-AF65-F5344CB8AC3E}">
        <p14:creationId xmlns:p14="http://schemas.microsoft.com/office/powerpoint/2010/main" val="263265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1BDF62-8B6A-4069-9F43-68EF25EF33C1}"/>
              </a:ext>
            </a:extLst>
          </p:cNvPr>
          <p:cNvPicPr>
            <a:picLocks noChangeAspect="1"/>
          </p:cNvPicPr>
          <p:nvPr/>
        </p:nvPicPr>
        <p:blipFill>
          <a:blip r:embed="rId2"/>
          <a:stretch>
            <a:fillRect/>
          </a:stretch>
        </p:blipFill>
        <p:spPr>
          <a:xfrm>
            <a:off x="1924284" y="1304866"/>
            <a:ext cx="8343432" cy="4548469"/>
          </a:xfrm>
          <a:prstGeom prst="rect">
            <a:avLst/>
          </a:prstGeom>
        </p:spPr>
      </p:pic>
    </p:spTree>
    <p:extLst>
      <p:ext uri="{BB962C8B-B14F-4D97-AF65-F5344CB8AC3E}">
        <p14:creationId xmlns:p14="http://schemas.microsoft.com/office/powerpoint/2010/main" val="207807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3200" dirty="0"/>
              <a:t>Variables</a:t>
            </a:r>
          </a:p>
        </p:txBody>
      </p:sp>
      <p:sp>
        <p:nvSpPr>
          <p:cNvPr id="11267" name="Rectangle 3"/>
          <p:cNvSpPr>
            <a:spLocks noGrp="1" noChangeArrowheads="1"/>
          </p:cNvSpPr>
          <p:nvPr>
            <p:ph idx="1"/>
          </p:nvPr>
        </p:nvSpPr>
        <p:spPr>
          <a:xfrm>
            <a:off x="581192" y="2477541"/>
            <a:ext cx="11029615" cy="3678303"/>
          </a:xfrm>
        </p:spPr>
        <p:txBody>
          <a:bodyPr>
            <a:normAutofit/>
          </a:bodyPr>
          <a:lstStyle/>
          <a:p>
            <a:r>
              <a:rPr lang="en-US" altLang="en-US" sz="2800" dirty="0"/>
              <a:t>Variables are not declared except in order to specify scope or lifetime</a:t>
            </a:r>
          </a:p>
          <a:p>
            <a:r>
              <a:rPr lang="en-US" altLang="en-US" sz="2800" dirty="0"/>
              <a:t>A variable that has not been assigned a value is </a:t>
            </a:r>
            <a:r>
              <a:rPr lang="en-US" altLang="en-US" sz="2800" i="1" dirty="0"/>
              <a:t>unbound</a:t>
            </a:r>
            <a:r>
              <a:rPr lang="en-US" altLang="en-US" sz="2800" dirty="0"/>
              <a:t> and has the value NULL </a:t>
            </a:r>
          </a:p>
          <a:p>
            <a:pPr lvl="1"/>
            <a:r>
              <a:rPr lang="en-US" altLang="en-US" sz="2400" dirty="0"/>
              <a:t>NULL is coerced to 0 if a number is needed, to the empty string if a string is needed</a:t>
            </a:r>
          </a:p>
          <a:p>
            <a:pPr lvl="1"/>
            <a:r>
              <a:rPr lang="en-US" altLang="en-US" sz="2400" dirty="0"/>
              <a:t>Both of these coercions count as </a:t>
            </a:r>
            <a:r>
              <a:rPr lang="en-US" altLang="en-US" sz="2400" dirty="0" err="1"/>
              <a:t>boolean</a:t>
            </a:r>
            <a:r>
              <a:rPr lang="en-US" altLang="en-US" sz="2400" dirty="0"/>
              <a:t> FALSE</a:t>
            </a:r>
          </a:p>
        </p:txBody>
      </p:sp>
    </p:spTree>
    <p:extLst>
      <p:ext uri="{BB962C8B-B14F-4D97-AF65-F5344CB8AC3E}">
        <p14:creationId xmlns:p14="http://schemas.microsoft.com/office/powerpoint/2010/main" val="2051267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defRPr/>
            </a:pPr>
            <a:r>
              <a:rPr lang="en-US" b="1" noProof="1">
                <a:solidFill>
                  <a:srgbClr val="000000"/>
                </a:solidFill>
                <a:latin typeface="verdana" pitchFamily="34" charset="0"/>
              </a:rPr>
              <a:t>How to Create a Cookie</a:t>
            </a:r>
          </a:p>
        </p:txBody>
      </p:sp>
      <p:sp>
        <p:nvSpPr>
          <p:cNvPr id="6147" name="Rectangle 3"/>
          <p:cNvSpPr>
            <a:spLocks noGrp="1" noChangeArrowheads="1"/>
          </p:cNvSpPr>
          <p:nvPr>
            <p:ph idx="1"/>
          </p:nvPr>
        </p:nvSpPr>
        <p:spPr>
          <a:xfrm>
            <a:off x="2133600" y="1752600"/>
            <a:ext cx="8077200" cy="4724400"/>
          </a:xfrm>
        </p:spPr>
        <p:txBody>
          <a:bodyPr>
            <a:normAutofit/>
          </a:bodyPr>
          <a:lstStyle/>
          <a:p>
            <a:pPr marL="274320" indent="-274320">
              <a:buClr>
                <a:schemeClr val="accent3"/>
              </a:buClr>
              <a:buNone/>
              <a:defRPr/>
            </a:pPr>
            <a:r>
              <a:rPr lang="en-US" noProof="1">
                <a:latin typeface="verdana" pitchFamily="34" charset="0"/>
              </a:rPr>
              <a:t>The </a:t>
            </a:r>
            <a:r>
              <a:rPr lang="en-US" b="1" noProof="1">
                <a:latin typeface="verdana" pitchFamily="34" charset="0"/>
              </a:rPr>
              <a:t>setcookie</a:t>
            </a:r>
            <a:r>
              <a:rPr lang="en-US" noProof="1">
                <a:latin typeface="verdana" pitchFamily="34" charset="0"/>
              </a:rPr>
              <a:t>() function is used to create cookies.</a:t>
            </a:r>
          </a:p>
          <a:p>
            <a:pPr marL="274320" indent="-274320">
              <a:buClr>
                <a:schemeClr val="accent3"/>
              </a:buClr>
              <a:buNone/>
              <a:defRPr/>
            </a:pPr>
            <a:r>
              <a:rPr lang="en-US" b="1" i="1" noProof="1">
                <a:latin typeface="verdana" pitchFamily="34" charset="0"/>
              </a:rPr>
              <a:t>Note:</a:t>
            </a:r>
            <a:r>
              <a:rPr lang="en-US" i="1" noProof="1">
                <a:latin typeface="verdana" pitchFamily="34" charset="0"/>
              </a:rPr>
              <a:t> The setcookie() function must appear </a:t>
            </a:r>
            <a:r>
              <a:rPr lang="en-US" b="1" i="1" noProof="1">
                <a:latin typeface="verdana" pitchFamily="34" charset="0"/>
              </a:rPr>
              <a:t>BEFORE</a:t>
            </a:r>
            <a:r>
              <a:rPr lang="en-US" i="1" noProof="1">
                <a:latin typeface="verdana" pitchFamily="34" charset="0"/>
              </a:rPr>
              <a:t> the &lt;html&gt; tag.</a:t>
            </a:r>
            <a:endParaRPr lang="en-US" i="1" dirty="0">
              <a:latin typeface="verdana" pitchFamily="34" charset="0"/>
            </a:endParaRPr>
          </a:p>
          <a:p>
            <a:pPr marL="274320" indent="-274320">
              <a:buClr>
                <a:schemeClr val="accent3"/>
              </a:buClr>
              <a:buNone/>
              <a:defRPr/>
            </a:pPr>
            <a:r>
              <a:rPr lang="en-US" noProof="1">
                <a:latin typeface="verdana" pitchFamily="34" charset="0"/>
              </a:rPr>
              <a:t> </a:t>
            </a:r>
            <a:endParaRPr lang="en-US" dirty="0">
              <a:latin typeface="verdana" pitchFamily="34" charset="0"/>
            </a:endParaRPr>
          </a:p>
          <a:p>
            <a:pPr marL="274320" indent="-274320" algn="ctr">
              <a:buClr>
                <a:schemeClr val="accent3"/>
              </a:buClr>
              <a:buNone/>
              <a:defRPr/>
            </a:pPr>
            <a:r>
              <a:rPr lang="en-US" noProof="1">
                <a:solidFill>
                  <a:schemeClr val="accent2"/>
                </a:solidFill>
                <a:latin typeface="Arial Unicode MS" pitchFamily="34" charset="-128"/>
                <a:cs typeface="Courier New" pitchFamily="49" charset="0"/>
              </a:rPr>
              <a:t>setcookie(name, </a:t>
            </a:r>
            <a:r>
              <a:rPr lang="sv-SE" dirty="0">
                <a:solidFill>
                  <a:schemeClr val="accent2"/>
                </a:solidFill>
                <a:latin typeface="Arial Unicode MS" pitchFamily="34" charset="-128"/>
                <a:cs typeface="Courier New" pitchFamily="49" charset="0"/>
              </a:rPr>
              <a:t> [</a:t>
            </a:r>
            <a:r>
              <a:rPr lang="sv-SE" noProof="1">
                <a:solidFill>
                  <a:schemeClr val="accent2"/>
                </a:solidFill>
                <a:latin typeface="Arial Unicode MS" pitchFamily="34" charset="-128"/>
                <a:cs typeface="Courier New" pitchFamily="49" charset="0"/>
              </a:rPr>
              <a:t>value</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 </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expire</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 </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path</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 </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domain</a:t>
            </a:r>
            <a:r>
              <a:rPr lang="sv-SE" dirty="0">
                <a:solidFill>
                  <a:schemeClr val="accent2"/>
                </a:solidFill>
                <a:latin typeface="Arial Unicode MS" pitchFamily="34" charset="-128"/>
                <a:cs typeface="Courier New" pitchFamily="49" charset="0"/>
              </a:rPr>
              <a:t>]</a:t>
            </a:r>
            <a:r>
              <a:rPr lang="sv-SE" noProof="1">
                <a:solidFill>
                  <a:schemeClr val="accent2"/>
                </a:solidFill>
                <a:latin typeface="Arial Unicode MS" pitchFamily="34" charset="-128"/>
                <a:cs typeface="Courier New" pitchFamily="49" charset="0"/>
              </a:rPr>
              <a:t>, </a:t>
            </a:r>
            <a:r>
              <a:rPr lang="sv-SE" dirty="0">
                <a:solidFill>
                  <a:schemeClr val="accent2"/>
                </a:solidFill>
                <a:latin typeface="Arial Unicode MS" pitchFamily="34" charset="-128"/>
                <a:cs typeface="Courier New" pitchFamily="49" charset="0"/>
              </a:rPr>
              <a:t>[</a:t>
            </a:r>
            <a:r>
              <a:rPr lang="en-US" dirty="0">
                <a:solidFill>
                  <a:schemeClr val="accent2"/>
                </a:solidFill>
                <a:latin typeface="Arial Unicode MS" pitchFamily="34" charset="-128"/>
                <a:cs typeface="Courier New" pitchFamily="49" charset="0"/>
              </a:rPr>
              <a:t>secure][</a:t>
            </a:r>
            <a:r>
              <a:rPr lang="en-US" dirty="0" err="1">
                <a:solidFill>
                  <a:schemeClr val="accent2"/>
                </a:solidFill>
                <a:latin typeface="Arial Unicode MS" pitchFamily="34" charset="-128"/>
                <a:cs typeface="Courier New" pitchFamily="49" charset="0"/>
              </a:rPr>
              <a:t>httponly</a:t>
            </a:r>
            <a:r>
              <a:rPr lang="en-US" dirty="0">
                <a:solidFill>
                  <a:schemeClr val="accent2"/>
                </a:solidFill>
                <a:latin typeface="Arial Unicode MS" pitchFamily="34" charset="-128"/>
                <a:cs typeface="Courier New" pitchFamily="49" charset="0"/>
              </a:rPr>
              <a:t>]</a:t>
            </a:r>
            <a:r>
              <a:rPr lang="en-US" noProof="1">
                <a:solidFill>
                  <a:schemeClr val="accent2"/>
                </a:solidFill>
                <a:latin typeface="Arial Unicode MS" pitchFamily="34" charset="-128"/>
                <a:cs typeface="Courier New" pitchFamily="49" charset="0"/>
              </a:rPr>
              <a:t>);</a:t>
            </a:r>
            <a:endParaRPr lang="en-US" dirty="0">
              <a:solidFill>
                <a:schemeClr val="accent2"/>
              </a:solidFill>
              <a:latin typeface="Arial Unicode MS" pitchFamily="34" charset="-128"/>
              <a:cs typeface="Courier New" pitchFamily="49" charset="0"/>
            </a:endParaRPr>
          </a:p>
          <a:p>
            <a:pPr marL="274320" indent="-274320">
              <a:buClr>
                <a:schemeClr val="accent3"/>
              </a:buClr>
              <a:buNone/>
              <a:defRPr/>
            </a:pPr>
            <a:endParaRPr lang="en-US" dirty="0">
              <a:solidFill>
                <a:schemeClr val="accent2"/>
              </a:solidFill>
              <a:latin typeface="Arial Unicode MS" pitchFamily="34" charset="-128"/>
              <a:cs typeface="Courier New" pitchFamily="49" charset="0"/>
            </a:endParaRPr>
          </a:p>
          <a:p>
            <a:pPr marL="274320" indent="-274320">
              <a:buClr>
                <a:schemeClr val="accent3"/>
              </a:buClr>
              <a:buNone/>
              <a:defRPr/>
            </a:pPr>
            <a:r>
              <a:rPr lang="en-US" sz="2000" dirty="0">
                <a:latin typeface="verdana" pitchFamily="34" charset="0"/>
                <a:cs typeface="Courier New" pitchFamily="49" charset="0"/>
              </a:rPr>
              <a:t>This</a:t>
            </a:r>
            <a:r>
              <a:rPr lang="en-US" sz="2000" noProof="1">
                <a:latin typeface="verdana" pitchFamily="34" charset="0"/>
                <a:cs typeface="Courier New" pitchFamily="49" charset="0"/>
              </a:rPr>
              <a:t> sets a cookie named "uname" - that expires after ten</a:t>
            </a:r>
            <a:r>
              <a:rPr lang="en-US" sz="2000" dirty="0">
                <a:latin typeface="verdana" pitchFamily="34" charset="0"/>
                <a:cs typeface="Courier New" pitchFamily="49" charset="0"/>
              </a:rPr>
              <a:t> </a:t>
            </a:r>
            <a:r>
              <a:rPr lang="en-US" sz="2000" noProof="1">
                <a:latin typeface="verdana" pitchFamily="34" charset="0"/>
                <a:cs typeface="Courier New" pitchFamily="49" charset="0"/>
              </a:rPr>
              <a:t>hours.</a:t>
            </a:r>
            <a:endParaRPr lang="en-US" sz="2000" dirty="0">
              <a:latin typeface="Arial Unicode MS" pitchFamily="34" charset="-128"/>
              <a:cs typeface="Courier New" pitchFamily="49" charset="0"/>
            </a:endParaRPr>
          </a:p>
          <a:p>
            <a:pPr marL="274320" indent="-274320">
              <a:buClr>
                <a:schemeClr val="accent3"/>
              </a:buClr>
              <a:buNone/>
              <a:defRPr/>
            </a:pPr>
            <a:r>
              <a:rPr lang="en-US" sz="2400" noProof="1">
                <a:solidFill>
                  <a:srgbClr val="CC6600"/>
                </a:solidFill>
                <a:latin typeface="Arial Unicode MS" pitchFamily="34" charset="-128"/>
                <a:cs typeface="Courier New" pitchFamily="49" charset="0"/>
              </a:rPr>
              <a:t>&lt;?php setcookie("uname", $name, time()+36000); ?&gt;</a:t>
            </a:r>
            <a:endParaRPr lang="en-US" sz="2400" dirty="0">
              <a:solidFill>
                <a:srgbClr val="CC6600"/>
              </a:solidFill>
              <a:latin typeface="Arial Unicode MS" pitchFamily="34" charset="-128"/>
              <a:cs typeface="Courier New" pitchFamily="49" charset="0"/>
            </a:endParaRPr>
          </a:p>
          <a:p>
            <a:pPr marL="274320" indent="-274320">
              <a:buClr>
                <a:schemeClr val="accent3"/>
              </a:buClr>
              <a:buNone/>
              <a:defRPr/>
            </a:pPr>
            <a:r>
              <a:rPr lang="en-US" sz="2400" noProof="1">
                <a:solidFill>
                  <a:srgbClr val="CC6600"/>
                </a:solidFill>
                <a:latin typeface="Arial Unicode MS" pitchFamily="34" charset="-128"/>
                <a:cs typeface="Courier New" pitchFamily="49" charset="0"/>
              </a:rPr>
              <a:t>&lt;html&gt; &lt;body&gt;</a:t>
            </a:r>
            <a:r>
              <a:rPr lang="en-US" sz="2400" dirty="0">
                <a:solidFill>
                  <a:srgbClr val="CC6600"/>
                </a:solidFill>
                <a:latin typeface="Arial Unicode MS" pitchFamily="34" charset="-128"/>
                <a:cs typeface="Courier New" pitchFamily="49" charset="0"/>
              </a:rPr>
              <a:t> …</a:t>
            </a:r>
            <a:endParaRPr lang="en-US" sz="2400" noProof="1">
              <a:solidFill>
                <a:srgbClr val="CC6600"/>
              </a:solidFill>
              <a:latin typeface="Arial Unicode MS" pitchFamily="34" charset="-128"/>
              <a:cs typeface="Courier New" pitchFamily="49" charset="0"/>
            </a:endParaRPr>
          </a:p>
        </p:txBody>
      </p:sp>
    </p:spTree>
    <p:extLst>
      <p:ext uri="{BB962C8B-B14F-4D97-AF65-F5344CB8AC3E}">
        <p14:creationId xmlns:p14="http://schemas.microsoft.com/office/powerpoint/2010/main" val="14249024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66D968-BD33-4586-A5B0-361703927C50}"/>
              </a:ext>
            </a:extLst>
          </p:cNvPr>
          <p:cNvSpPr/>
          <p:nvPr/>
        </p:nvSpPr>
        <p:spPr>
          <a:xfrm>
            <a:off x="0" y="408713"/>
            <a:ext cx="12059478" cy="5755422"/>
          </a:xfrm>
          <a:prstGeom prst="rect">
            <a:avLst/>
          </a:prstGeom>
        </p:spPr>
        <p:txBody>
          <a:bodyPr wrap="square">
            <a:spAutoFit/>
          </a:bodyPr>
          <a:lstStyle/>
          <a:p>
            <a:pPr algn="just"/>
            <a:r>
              <a:rPr lang="en-IN" sz="2400" i="1" dirty="0">
                <a:solidFill>
                  <a:srgbClr val="000000"/>
                </a:solidFill>
                <a:latin typeface="MinionPro-It"/>
              </a:rPr>
              <a:t>The </a:t>
            </a:r>
            <a:r>
              <a:rPr lang="en-IN" sz="2400" i="1" dirty="0" err="1">
                <a:solidFill>
                  <a:srgbClr val="000000"/>
                </a:solidFill>
                <a:latin typeface="MinionPro-It"/>
              </a:rPr>
              <a:t>setcookie</a:t>
            </a:r>
            <a:r>
              <a:rPr lang="en-IN" sz="2400" i="1" dirty="0">
                <a:solidFill>
                  <a:srgbClr val="000000"/>
                </a:solidFill>
                <a:latin typeface="MinionPro-It"/>
              </a:rPr>
              <a:t> parameters</a:t>
            </a:r>
          </a:p>
          <a:p>
            <a:pPr algn="just"/>
            <a:r>
              <a:rPr lang="en-IN" b="1" dirty="0">
                <a:solidFill>
                  <a:srgbClr val="000000"/>
                </a:solidFill>
                <a:latin typeface="UbuntuMono-Regular"/>
              </a:rPr>
              <a:t>name</a:t>
            </a:r>
            <a:r>
              <a:rPr lang="en-IN" dirty="0">
                <a:solidFill>
                  <a:srgbClr val="000000"/>
                </a:solidFill>
                <a:latin typeface="UbuntuMono-Regular"/>
              </a:rPr>
              <a:t> </a:t>
            </a:r>
            <a:r>
              <a:rPr lang="en-IN" sz="2000" dirty="0">
                <a:solidFill>
                  <a:srgbClr val="000000"/>
                </a:solidFill>
                <a:latin typeface="MyriadPro-Cond"/>
              </a:rPr>
              <a:t>The name of the cookie. This is the name that your server will use to access the cookie on subsequent browser requests.</a:t>
            </a:r>
          </a:p>
          <a:p>
            <a:pPr algn="just"/>
            <a:r>
              <a:rPr lang="en-IN" b="1" dirty="0">
                <a:solidFill>
                  <a:srgbClr val="000000"/>
                </a:solidFill>
                <a:latin typeface="UbuntuMono-Regular"/>
              </a:rPr>
              <a:t>value</a:t>
            </a:r>
            <a:r>
              <a:rPr lang="en-IN" dirty="0">
                <a:solidFill>
                  <a:srgbClr val="000000"/>
                </a:solidFill>
                <a:latin typeface="UbuntuMono-Regular"/>
              </a:rPr>
              <a:t> </a:t>
            </a:r>
            <a:r>
              <a:rPr lang="en-IN" sz="2000" dirty="0">
                <a:solidFill>
                  <a:srgbClr val="000000"/>
                </a:solidFill>
                <a:latin typeface="MyriadPro-Cond"/>
              </a:rPr>
              <a:t>The value of the cookie, or the cookie’s contents. This can contain up to 4 KB of alphanumeric text.</a:t>
            </a:r>
          </a:p>
          <a:p>
            <a:pPr algn="just"/>
            <a:r>
              <a:rPr lang="en-IN" b="1" dirty="0">
                <a:solidFill>
                  <a:srgbClr val="000000"/>
                </a:solidFill>
                <a:latin typeface="UbuntuMono-Regular"/>
              </a:rPr>
              <a:t>expire</a:t>
            </a:r>
            <a:r>
              <a:rPr lang="en-IN" dirty="0">
                <a:solidFill>
                  <a:srgbClr val="000000"/>
                </a:solidFill>
                <a:latin typeface="UbuntuMono-Regular"/>
              </a:rPr>
              <a:t> </a:t>
            </a:r>
            <a:r>
              <a:rPr lang="en-IN" sz="2000" dirty="0">
                <a:solidFill>
                  <a:srgbClr val="000000"/>
                </a:solidFill>
                <a:latin typeface="MyriadPro-Cond"/>
              </a:rPr>
              <a:t>(</a:t>
            </a:r>
            <a:r>
              <a:rPr lang="en-IN" sz="2000" i="1" dirty="0">
                <a:solidFill>
                  <a:srgbClr val="000000"/>
                </a:solidFill>
                <a:latin typeface="MyriadPro-CondIt"/>
              </a:rPr>
              <a:t>Optional.</a:t>
            </a:r>
            <a:r>
              <a:rPr lang="en-IN" sz="2000" dirty="0">
                <a:solidFill>
                  <a:srgbClr val="000000"/>
                </a:solidFill>
                <a:latin typeface="MyriadPro-Cond"/>
              </a:rPr>
              <a:t>) Unix timestamp of the expiration date. Generally, you will probably </a:t>
            </a:r>
            <a:r>
              <a:rPr lang="en-IN" sz="2000" dirty="0" err="1">
                <a:solidFill>
                  <a:srgbClr val="000000"/>
                </a:solidFill>
                <a:latin typeface="MyriadPro-Cond"/>
              </a:rPr>
              <a:t>use</a:t>
            </a:r>
            <a:r>
              <a:rPr lang="en-IN" dirty="0" err="1">
                <a:solidFill>
                  <a:srgbClr val="000000"/>
                </a:solidFill>
                <a:latin typeface="UbuntuMono-Regular"/>
              </a:rPr>
              <a:t>time</a:t>
            </a:r>
            <a:r>
              <a:rPr lang="en-IN" dirty="0">
                <a:solidFill>
                  <a:srgbClr val="000000"/>
                </a:solidFill>
                <a:latin typeface="UbuntuMono-Regular"/>
              </a:rPr>
              <a:t>() </a:t>
            </a:r>
            <a:r>
              <a:rPr lang="en-IN" sz="2000" dirty="0">
                <a:solidFill>
                  <a:srgbClr val="000000"/>
                </a:solidFill>
                <a:latin typeface="MyriadPro-Cond"/>
              </a:rPr>
              <a:t>plus a number of seconds. If not set, the cookie expires when the browser</a:t>
            </a:r>
          </a:p>
          <a:p>
            <a:pPr algn="just"/>
            <a:r>
              <a:rPr lang="en-IN" sz="2000" dirty="0">
                <a:solidFill>
                  <a:srgbClr val="000000"/>
                </a:solidFill>
                <a:latin typeface="MyriadPro-Cond"/>
              </a:rPr>
              <a:t>closes.</a:t>
            </a:r>
          </a:p>
          <a:p>
            <a:pPr algn="just"/>
            <a:r>
              <a:rPr lang="en-IN" b="1" dirty="0">
                <a:solidFill>
                  <a:srgbClr val="000000"/>
                </a:solidFill>
                <a:latin typeface="UbuntuMono-Regular"/>
              </a:rPr>
              <a:t>path</a:t>
            </a:r>
            <a:r>
              <a:rPr lang="en-IN" dirty="0">
                <a:solidFill>
                  <a:srgbClr val="000000"/>
                </a:solidFill>
                <a:latin typeface="UbuntuMono-Regular"/>
              </a:rPr>
              <a:t> </a:t>
            </a:r>
            <a:r>
              <a:rPr lang="en-IN" sz="2000" dirty="0">
                <a:solidFill>
                  <a:srgbClr val="000000"/>
                </a:solidFill>
                <a:latin typeface="MyriadPro-Cond"/>
              </a:rPr>
              <a:t>(</a:t>
            </a:r>
            <a:r>
              <a:rPr lang="en-IN" sz="2000" i="1" dirty="0">
                <a:solidFill>
                  <a:srgbClr val="000000"/>
                </a:solidFill>
                <a:latin typeface="MyriadPro-CondIt"/>
              </a:rPr>
              <a:t>Optional.</a:t>
            </a:r>
            <a:r>
              <a:rPr lang="en-IN" sz="2000" dirty="0">
                <a:solidFill>
                  <a:srgbClr val="000000"/>
                </a:solidFill>
                <a:latin typeface="MyriadPro-Cond"/>
              </a:rPr>
              <a:t>) The path of the cookie on the server. If this is a </a:t>
            </a:r>
            <a:r>
              <a:rPr lang="en-IN" dirty="0">
                <a:solidFill>
                  <a:srgbClr val="000000"/>
                </a:solidFill>
                <a:latin typeface="UbuntuMono-Regular"/>
              </a:rPr>
              <a:t>/ </a:t>
            </a:r>
            <a:r>
              <a:rPr lang="en-IN" sz="2000" dirty="0">
                <a:solidFill>
                  <a:srgbClr val="000000"/>
                </a:solidFill>
                <a:latin typeface="MyriadPro-Cond"/>
              </a:rPr>
              <a:t>(forward slash), the cookie is available over the entire domain, such as </a:t>
            </a:r>
            <a:r>
              <a:rPr lang="en-IN" sz="2000" i="1" dirty="0">
                <a:solidFill>
                  <a:srgbClr val="9A0000"/>
                </a:solidFill>
                <a:latin typeface="MyriadPro-CondIt"/>
              </a:rPr>
              <a:t>www.webserver.com</a:t>
            </a:r>
            <a:r>
              <a:rPr lang="en-IN" sz="2000" dirty="0">
                <a:solidFill>
                  <a:srgbClr val="000000"/>
                </a:solidFill>
                <a:latin typeface="MyriadPro-Cond"/>
              </a:rPr>
              <a:t>. If it is a subdirectory, the cookie is available only within that subdirectory. The default is</a:t>
            </a:r>
          </a:p>
          <a:p>
            <a:pPr algn="just"/>
            <a:r>
              <a:rPr lang="en-IN" sz="2000" dirty="0">
                <a:solidFill>
                  <a:srgbClr val="000000"/>
                </a:solidFill>
                <a:latin typeface="MyriadPro-Cond"/>
              </a:rPr>
              <a:t>the current directory that the cookie is being set in, and this is the setting you will  normally use.</a:t>
            </a:r>
            <a:endParaRPr lang="en-IN" dirty="0">
              <a:solidFill>
                <a:srgbClr val="000000"/>
              </a:solidFill>
              <a:latin typeface="UbuntuMono-Regular"/>
            </a:endParaRPr>
          </a:p>
          <a:p>
            <a:pPr algn="just"/>
            <a:r>
              <a:rPr lang="en-IN" b="1" dirty="0">
                <a:solidFill>
                  <a:srgbClr val="000000"/>
                </a:solidFill>
                <a:latin typeface="UbuntuMono-Regular"/>
              </a:rPr>
              <a:t>domain</a:t>
            </a:r>
            <a:r>
              <a:rPr lang="en-IN" dirty="0">
                <a:solidFill>
                  <a:srgbClr val="000000"/>
                </a:solidFill>
                <a:latin typeface="UbuntuMono-Regular"/>
              </a:rPr>
              <a:t> </a:t>
            </a:r>
            <a:r>
              <a:rPr lang="en-IN" sz="2000" dirty="0">
                <a:solidFill>
                  <a:srgbClr val="000000"/>
                </a:solidFill>
                <a:latin typeface="MyriadPro-Cond"/>
              </a:rPr>
              <a:t>(</a:t>
            </a:r>
            <a:r>
              <a:rPr lang="en-IN" sz="2000" i="1" dirty="0">
                <a:solidFill>
                  <a:srgbClr val="000000"/>
                </a:solidFill>
                <a:latin typeface="MyriadPro-CondIt"/>
              </a:rPr>
              <a:t>Optional.</a:t>
            </a:r>
            <a:r>
              <a:rPr lang="en-IN" sz="2000" dirty="0">
                <a:solidFill>
                  <a:srgbClr val="000000"/>
                </a:solidFill>
                <a:latin typeface="MyriadPro-Cond"/>
              </a:rPr>
              <a:t>) The Internet domain of the cookie. If this is </a:t>
            </a:r>
            <a:r>
              <a:rPr lang="en-IN" sz="2000" i="1" dirty="0">
                <a:solidFill>
                  <a:srgbClr val="000000"/>
                </a:solidFill>
                <a:latin typeface="MyriadPro-CondIt"/>
              </a:rPr>
              <a:t>.webserver.com</a:t>
            </a:r>
            <a:r>
              <a:rPr lang="en-IN" sz="2000" dirty="0">
                <a:solidFill>
                  <a:srgbClr val="000000"/>
                </a:solidFill>
                <a:latin typeface="MyriadPro-Cond"/>
              </a:rPr>
              <a:t>, the cookie is available to all of </a:t>
            </a:r>
            <a:r>
              <a:rPr lang="en-IN" sz="2000" i="1" dirty="0">
                <a:solidFill>
                  <a:srgbClr val="000000"/>
                </a:solidFill>
                <a:latin typeface="MyriadPro-CondIt"/>
              </a:rPr>
              <a:t>webserver.com </a:t>
            </a:r>
            <a:r>
              <a:rPr lang="en-IN" sz="2000" dirty="0">
                <a:solidFill>
                  <a:srgbClr val="000000"/>
                </a:solidFill>
                <a:latin typeface="MyriadPro-Cond"/>
              </a:rPr>
              <a:t>and its subdomains, such as </a:t>
            </a:r>
            <a:r>
              <a:rPr lang="en-IN" sz="2000" i="1" dirty="0">
                <a:solidFill>
                  <a:srgbClr val="9A0000"/>
                </a:solidFill>
                <a:latin typeface="MyriadPro-CondIt"/>
                <a:hlinkClick r:id="rId2"/>
              </a:rPr>
              <a:t>www.webserver.com</a:t>
            </a:r>
            <a:r>
              <a:rPr lang="en-IN" sz="2000" i="1" dirty="0">
                <a:solidFill>
                  <a:srgbClr val="9A0000"/>
                </a:solidFill>
                <a:latin typeface="MyriadPro-CondIt"/>
              </a:rPr>
              <a:t> </a:t>
            </a:r>
            <a:r>
              <a:rPr lang="en-IN" sz="2000" dirty="0">
                <a:solidFill>
                  <a:srgbClr val="000000"/>
                </a:solidFill>
                <a:latin typeface="MyriadPro-Cond"/>
              </a:rPr>
              <a:t>and </a:t>
            </a:r>
            <a:r>
              <a:rPr lang="en-IN" sz="2000" i="1" dirty="0">
                <a:solidFill>
                  <a:srgbClr val="000000"/>
                </a:solidFill>
                <a:latin typeface="MyriadPro-CondIt"/>
              </a:rPr>
              <a:t>images.webserver.com</a:t>
            </a:r>
            <a:r>
              <a:rPr lang="en-IN" sz="2000" dirty="0">
                <a:solidFill>
                  <a:srgbClr val="000000"/>
                </a:solidFill>
                <a:latin typeface="MyriadPro-Cond"/>
              </a:rPr>
              <a:t>. </a:t>
            </a:r>
          </a:p>
          <a:p>
            <a:pPr algn="just"/>
            <a:r>
              <a:rPr lang="en-IN" b="1" dirty="0">
                <a:solidFill>
                  <a:srgbClr val="000000"/>
                </a:solidFill>
                <a:latin typeface="UbuntuMono-Regular"/>
              </a:rPr>
              <a:t>secure</a:t>
            </a:r>
            <a:r>
              <a:rPr lang="en-IN" dirty="0">
                <a:solidFill>
                  <a:srgbClr val="000000"/>
                </a:solidFill>
                <a:latin typeface="UbuntuMono-Regular"/>
              </a:rPr>
              <a:t> </a:t>
            </a:r>
            <a:r>
              <a:rPr lang="en-IN" sz="2000" dirty="0">
                <a:solidFill>
                  <a:srgbClr val="000000"/>
                </a:solidFill>
                <a:latin typeface="MyriadPro-Cond"/>
              </a:rPr>
              <a:t>(</a:t>
            </a:r>
            <a:r>
              <a:rPr lang="en-IN" sz="2000" i="1" dirty="0">
                <a:solidFill>
                  <a:srgbClr val="000000"/>
                </a:solidFill>
                <a:latin typeface="MyriadPro-CondIt"/>
              </a:rPr>
              <a:t>Optional.</a:t>
            </a:r>
            <a:r>
              <a:rPr lang="en-IN" sz="2000" dirty="0">
                <a:solidFill>
                  <a:srgbClr val="000000"/>
                </a:solidFill>
                <a:latin typeface="MyriadPro-Cond"/>
              </a:rPr>
              <a:t>) Whether the cookie must use a secure connection (</a:t>
            </a:r>
            <a:r>
              <a:rPr lang="en-IN" sz="2000" i="1" dirty="0">
                <a:solidFill>
                  <a:srgbClr val="000000"/>
                </a:solidFill>
                <a:latin typeface="MyriadPro-CondIt"/>
              </a:rPr>
              <a:t>https://</a:t>
            </a:r>
            <a:r>
              <a:rPr lang="en-IN" sz="2000" dirty="0">
                <a:solidFill>
                  <a:srgbClr val="000000"/>
                </a:solidFill>
                <a:latin typeface="MyriadPro-Cond"/>
              </a:rPr>
              <a:t>). If this </a:t>
            </a:r>
            <a:r>
              <a:rPr lang="en-IN" sz="2000" dirty="0" err="1">
                <a:solidFill>
                  <a:srgbClr val="000000"/>
                </a:solidFill>
                <a:latin typeface="MyriadPro-Cond"/>
              </a:rPr>
              <a:t>valueis</a:t>
            </a:r>
            <a:r>
              <a:rPr lang="en-IN" sz="2000" dirty="0">
                <a:solidFill>
                  <a:srgbClr val="000000"/>
                </a:solidFill>
                <a:latin typeface="MyriadPro-Cond"/>
              </a:rPr>
              <a:t> </a:t>
            </a:r>
            <a:r>
              <a:rPr lang="en-IN" dirty="0">
                <a:solidFill>
                  <a:srgbClr val="000000"/>
                </a:solidFill>
                <a:latin typeface="UbuntuMono-Regular"/>
              </a:rPr>
              <a:t>TRUE</a:t>
            </a:r>
            <a:r>
              <a:rPr lang="en-IN" sz="2000" dirty="0">
                <a:solidFill>
                  <a:srgbClr val="000000"/>
                </a:solidFill>
                <a:latin typeface="MyriadPro-Cond"/>
              </a:rPr>
              <a:t>, the cookie can be transferred only across a secure connection. The default is </a:t>
            </a:r>
            <a:r>
              <a:rPr lang="en-IN" dirty="0">
                <a:solidFill>
                  <a:srgbClr val="000000"/>
                </a:solidFill>
                <a:latin typeface="UbuntuMono-Regular"/>
              </a:rPr>
              <a:t>FALSE</a:t>
            </a:r>
            <a:r>
              <a:rPr lang="en-IN" sz="2000" dirty="0">
                <a:solidFill>
                  <a:srgbClr val="000000"/>
                </a:solidFill>
                <a:latin typeface="MyriadPro-Cond"/>
              </a:rPr>
              <a:t>.</a:t>
            </a:r>
          </a:p>
          <a:p>
            <a:pPr algn="just"/>
            <a:r>
              <a:rPr lang="en-IN" b="1" dirty="0" err="1">
                <a:solidFill>
                  <a:srgbClr val="000000"/>
                </a:solidFill>
                <a:latin typeface="UbuntuMono-Regular"/>
              </a:rPr>
              <a:t>httponly</a:t>
            </a:r>
            <a:r>
              <a:rPr lang="en-IN" b="1" dirty="0">
                <a:solidFill>
                  <a:srgbClr val="000000"/>
                </a:solidFill>
                <a:latin typeface="UbuntuMono-Regular"/>
              </a:rPr>
              <a:t> </a:t>
            </a:r>
            <a:r>
              <a:rPr lang="en-IN" sz="2000" dirty="0">
                <a:solidFill>
                  <a:srgbClr val="000000"/>
                </a:solidFill>
                <a:latin typeface="MyriadPro-Cond"/>
              </a:rPr>
              <a:t>(</a:t>
            </a:r>
            <a:r>
              <a:rPr lang="en-IN" sz="2000" i="1" dirty="0">
                <a:solidFill>
                  <a:srgbClr val="000000"/>
                </a:solidFill>
                <a:latin typeface="MyriadPro-CondIt"/>
              </a:rPr>
              <a:t>Optional</a:t>
            </a:r>
            <a:r>
              <a:rPr lang="en-IN" sz="2000" dirty="0">
                <a:solidFill>
                  <a:srgbClr val="000000"/>
                </a:solidFill>
                <a:latin typeface="MyriadPro-Cond"/>
              </a:rPr>
              <a:t>; implemented since PHP version 5.2.0.) Whether the cookie must use the HTTP protocol. If this value is </a:t>
            </a:r>
            <a:r>
              <a:rPr lang="en-IN" dirty="0">
                <a:solidFill>
                  <a:srgbClr val="000000"/>
                </a:solidFill>
                <a:latin typeface="UbuntuMono-Regular"/>
              </a:rPr>
              <a:t>TRUE</a:t>
            </a:r>
            <a:r>
              <a:rPr lang="en-IN" sz="2000" dirty="0">
                <a:solidFill>
                  <a:srgbClr val="000000"/>
                </a:solidFill>
                <a:latin typeface="MyriadPro-Cond"/>
              </a:rPr>
              <a:t>, scripting languages such as JavaScript cannot access the cookie. (Not supported in all browsers.) The default is </a:t>
            </a:r>
            <a:r>
              <a:rPr lang="en-IN" dirty="0">
                <a:solidFill>
                  <a:srgbClr val="000000"/>
                </a:solidFill>
                <a:latin typeface="UbuntuMono-Regular"/>
              </a:rPr>
              <a:t>FALSE</a:t>
            </a:r>
            <a:r>
              <a:rPr lang="en-IN" sz="2000" dirty="0">
                <a:solidFill>
                  <a:srgbClr val="000000"/>
                </a:solidFill>
                <a:latin typeface="MyriadPro-Cond"/>
              </a:rPr>
              <a:t>.</a:t>
            </a:r>
          </a:p>
        </p:txBody>
      </p:sp>
    </p:spTree>
    <p:extLst>
      <p:ext uri="{BB962C8B-B14F-4D97-AF65-F5344CB8AC3E}">
        <p14:creationId xmlns:p14="http://schemas.microsoft.com/office/powerpoint/2010/main" val="3132052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457200"/>
            <a:ext cx="7772400" cy="1143000"/>
          </a:xfrm>
        </p:spPr>
        <p:txBody>
          <a:bodyPr>
            <a:normAutofit fontScale="90000"/>
          </a:bodyPr>
          <a:lstStyle/>
          <a:p>
            <a:pPr eaLnBrk="1" hangingPunct="1"/>
            <a:r>
              <a:rPr lang="en-US" sz="3600" b="1" noProof="1">
                <a:solidFill>
                  <a:srgbClr val="000000"/>
                </a:solidFill>
                <a:latin typeface="verdana" pitchFamily="34" charset="0"/>
              </a:rPr>
              <a:t>How to Retrieve a Cookie Value</a:t>
            </a:r>
          </a:p>
        </p:txBody>
      </p:sp>
      <p:sp>
        <p:nvSpPr>
          <p:cNvPr id="12291" name="Rectangle 3"/>
          <p:cNvSpPr>
            <a:spLocks noGrp="1" noChangeArrowheads="1"/>
          </p:cNvSpPr>
          <p:nvPr>
            <p:ph idx="1"/>
          </p:nvPr>
        </p:nvSpPr>
        <p:spPr>
          <a:xfrm>
            <a:off x="2209800" y="1752600"/>
            <a:ext cx="7772400" cy="4800600"/>
          </a:xfrm>
        </p:spPr>
        <p:txBody>
          <a:bodyPr>
            <a:normAutofit lnSpcReduction="10000"/>
          </a:bodyPr>
          <a:lstStyle/>
          <a:p>
            <a:pPr eaLnBrk="1" hangingPunct="1">
              <a:lnSpc>
                <a:spcPct val="90000"/>
              </a:lnSpc>
            </a:pPr>
            <a:r>
              <a:rPr lang="en-US" sz="2400" noProof="1">
                <a:latin typeface="verdana" pitchFamily="34" charset="0"/>
              </a:rPr>
              <a:t>To access a cookie you </a:t>
            </a:r>
            <a:r>
              <a:rPr lang="en-US" sz="2400" dirty="0">
                <a:latin typeface="verdana" pitchFamily="34" charset="0"/>
              </a:rPr>
              <a:t>use </a:t>
            </a:r>
            <a:r>
              <a:rPr lang="en-US" sz="2400" noProof="1">
                <a:latin typeface="verdana" pitchFamily="34" charset="0"/>
              </a:rPr>
              <a:t>$_COOKIE </a:t>
            </a:r>
            <a:r>
              <a:rPr lang="en-US" sz="2400" dirty="0">
                <a:latin typeface="verdana" pitchFamily="34" charset="0"/>
              </a:rPr>
              <a:t>array</a:t>
            </a:r>
            <a:endParaRPr lang="en-US" sz="2400" noProof="1">
              <a:latin typeface="verdana" pitchFamily="34" charset="0"/>
            </a:endParaRPr>
          </a:p>
          <a:p>
            <a:pPr eaLnBrk="1" hangingPunct="1">
              <a:lnSpc>
                <a:spcPct val="90000"/>
              </a:lnSpc>
            </a:pPr>
            <a:r>
              <a:rPr lang="en-US" sz="2400" b="1" noProof="1">
                <a:latin typeface="verdana" pitchFamily="34" charset="0"/>
              </a:rPr>
              <a:t>Tip:</a:t>
            </a:r>
            <a:r>
              <a:rPr lang="en-US" sz="2400" noProof="1">
                <a:latin typeface="verdana" pitchFamily="34" charset="0"/>
              </a:rPr>
              <a:t> Use the isset() function to find out if a cookie has been set.</a:t>
            </a:r>
            <a:endParaRPr lang="en-US" sz="2400" dirty="0">
              <a:latin typeface="verdana" pitchFamily="34" charset="0"/>
            </a:endParaRPr>
          </a:p>
          <a:p>
            <a:pPr eaLnBrk="1" hangingPunct="1">
              <a:lnSpc>
                <a:spcPct val="90000"/>
              </a:lnSpc>
            </a:pPr>
            <a:endParaRPr lang="en-US" sz="2400" dirty="0">
              <a:solidFill>
                <a:srgbClr val="000000"/>
              </a:solidFill>
              <a:latin typeface="Arial Unicode MS" pitchFamily="34" charset="-128"/>
              <a:cs typeface="Courier New" pitchFamily="49" charset="0"/>
            </a:endParaRPr>
          </a:p>
          <a:p>
            <a:pPr eaLnBrk="1" hangingPunct="1">
              <a:lnSpc>
                <a:spcPct val="90000"/>
              </a:lnSpc>
              <a:buFontTx/>
              <a:buNone/>
            </a:pPr>
            <a:r>
              <a:rPr lang="en-US" sz="2400" noProof="1">
                <a:solidFill>
                  <a:srgbClr val="CC6600"/>
                </a:solidFill>
                <a:latin typeface="Arial Unicode MS" pitchFamily="34" charset="-128"/>
                <a:cs typeface="Courier New" pitchFamily="49" charset="0"/>
              </a:rPr>
              <a:t>&lt;html&gt; &lt;body&gt;</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noProof="1">
                <a:solidFill>
                  <a:srgbClr val="CC6600"/>
                </a:solidFill>
                <a:latin typeface="Arial Unicode MS" pitchFamily="34" charset="-128"/>
                <a:cs typeface="Courier New" pitchFamily="49" charset="0"/>
              </a:rPr>
              <a:t>&lt;?php </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dirty="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if (isset($_COOKIE[“uname”])) </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dirty="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echo "Welcome " . $uname . "!&lt;br /&gt;"; </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dirty="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else </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dirty="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echo "You are not logged in!&lt;br /&gt;"; ?&gt;</a:t>
            </a:r>
            <a:endParaRPr lang="en-US" sz="2400" dirty="0">
              <a:solidFill>
                <a:srgbClr val="CC6600"/>
              </a:solidFill>
              <a:latin typeface="Arial Unicode MS" pitchFamily="34" charset="-128"/>
              <a:cs typeface="Courier New" pitchFamily="49" charset="0"/>
            </a:endParaRPr>
          </a:p>
          <a:p>
            <a:pPr eaLnBrk="1" hangingPunct="1">
              <a:lnSpc>
                <a:spcPct val="90000"/>
              </a:lnSpc>
              <a:buFontTx/>
              <a:buNone/>
            </a:pPr>
            <a:r>
              <a:rPr lang="en-US" sz="2400" noProof="1">
                <a:solidFill>
                  <a:srgbClr val="CC6600"/>
                </a:solidFill>
                <a:latin typeface="Arial Unicode MS" pitchFamily="34" charset="-128"/>
                <a:cs typeface="Courier New" pitchFamily="49" charset="0"/>
              </a:rPr>
              <a:t>&lt;/body&gt; &lt;/html&gt;</a:t>
            </a:r>
          </a:p>
        </p:txBody>
      </p:sp>
    </p:spTree>
    <p:extLst>
      <p:ext uri="{BB962C8B-B14F-4D97-AF65-F5344CB8AC3E}">
        <p14:creationId xmlns:p14="http://schemas.microsoft.com/office/powerpoint/2010/main" val="3401717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sv-SE" b="1"/>
              <a:t>How to Delete a Cookie</a:t>
            </a:r>
            <a:endParaRPr lang="sv-SE" b="1" noProof="1"/>
          </a:p>
        </p:txBody>
      </p:sp>
      <p:sp>
        <p:nvSpPr>
          <p:cNvPr id="13315" name="Rectangle 3"/>
          <p:cNvSpPr>
            <a:spLocks noGrp="1" noChangeArrowheads="1"/>
          </p:cNvSpPr>
          <p:nvPr>
            <p:ph idx="1"/>
          </p:nvPr>
        </p:nvSpPr>
        <p:spPr/>
        <p:txBody>
          <a:bodyPr/>
          <a:lstStyle/>
          <a:p>
            <a:pPr eaLnBrk="1" hangingPunct="1"/>
            <a:r>
              <a:rPr lang="sv-SE" b="1">
                <a:latin typeface="verdana" pitchFamily="34" charset="0"/>
              </a:rPr>
              <a:t>It will expire</a:t>
            </a:r>
          </a:p>
          <a:p>
            <a:pPr algn="ctr" eaLnBrk="1" hangingPunct="1">
              <a:buFontTx/>
              <a:buNone/>
            </a:pPr>
            <a:r>
              <a:rPr lang="sv-SE">
                <a:latin typeface="verdana" pitchFamily="34" charset="0"/>
              </a:rPr>
              <a:t>or</a:t>
            </a:r>
          </a:p>
          <a:p>
            <a:pPr eaLnBrk="1" hangingPunct="1"/>
            <a:r>
              <a:rPr lang="sv-SE" noProof="1">
                <a:latin typeface="verdana" pitchFamily="34" charset="0"/>
              </a:rPr>
              <a:t>Cookies must be deleted with the same parameters as they were set with. If the value argument is an empty string (""), and all other arguments match a previous call to setcookie, then the cookie with the specified name will be deleted from the remote client. </a:t>
            </a:r>
            <a:endParaRPr lang="sv-SE" noProof="1"/>
          </a:p>
        </p:txBody>
      </p:sp>
    </p:spTree>
    <p:extLst>
      <p:ext uri="{BB962C8B-B14F-4D97-AF65-F5344CB8AC3E}">
        <p14:creationId xmlns:p14="http://schemas.microsoft.com/office/powerpoint/2010/main" val="34438698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sv-SE" b="1"/>
              <a:t>What is a Session?</a:t>
            </a:r>
            <a:endParaRPr lang="sv-SE" b="1" noProof="1"/>
          </a:p>
        </p:txBody>
      </p:sp>
      <p:sp>
        <p:nvSpPr>
          <p:cNvPr id="14339" name="Rectangle 3"/>
          <p:cNvSpPr>
            <a:spLocks noGrp="1" noChangeArrowheads="1"/>
          </p:cNvSpPr>
          <p:nvPr>
            <p:ph idx="1"/>
          </p:nvPr>
        </p:nvSpPr>
        <p:spPr/>
        <p:txBody>
          <a:bodyPr/>
          <a:lstStyle/>
          <a:p>
            <a:pPr eaLnBrk="1" hangingPunct="1"/>
            <a:r>
              <a:rPr lang="en-US" noProof="1">
                <a:latin typeface="verdana" pitchFamily="34" charset="0"/>
              </a:rPr>
              <a:t>The session support allows you to register arbitrary numbers of variables to be preserved across requests. </a:t>
            </a:r>
            <a:endParaRPr lang="sv-SE">
              <a:latin typeface="verdana" pitchFamily="34" charset="0"/>
            </a:endParaRPr>
          </a:p>
          <a:p>
            <a:pPr eaLnBrk="1" hangingPunct="1"/>
            <a:endParaRPr lang="sv-SE">
              <a:latin typeface="verdana" pitchFamily="34" charset="0"/>
            </a:endParaRPr>
          </a:p>
          <a:p>
            <a:pPr eaLnBrk="1" hangingPunct="1"/>
            <a:r>
              <a:rPr lang="sv-SE" noProof="1">
                <a:latin typeface="verdana" pitchFamily="34" charset="0"/>
              </a:rPr>
              <a:t>A visitor accessing your web site is assigned an unique id, the so-called session id. This is either stored in a cookie on the user side or is propagated in the URL. </a:t>
            </a:r>
          </a:p>
        </p:txBody>
      </p:sp>
    </p:spTree>
    <p:extLst>
      <p:ext uri="{BB962C8B-B14F-4D97-AF65-F5344CB8AC3E}">
        <p14:creationId xmlns:p14="http://schemas.microsoft.com/office/powerpoint/2010/main" val="31206598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sv-SE" b="1"/>
              <a:t>How to Create a Session</a:t>
            </a:r>
            <a:endParaRPr lang="sv-SE" b="1" noProof="1"/>
          </a:p>
        </p:txBody>
      </p:sp>
      <p:sp>
        <p:nvSpPr>
          <p:cNvPr id="15363" name="Rectangle 3"/>
          <p:cNvSpPr>
            <a:spLocks noGrp="1" noChangeArrowheads="1"/>
          </p:cNvSpPr>
          <p:nvPr>
            <p:ph idx="1"/>
          </p:nvPr>
        </p:nvSpPr>
        <p:spPr/>
        <p:txBody>
          <a:bodyPr/>
          <a:lstStyle/>
          <a:p>
            <a:pPr eaLnBrk="1" hangingPunct="1">
              <a:buFontTx/>
              <a:buNone/>
            </a:pPr>
            <a:r>
              <a:rPr lang="en-US" noProof="1">
                <a:latin typeface="verdana" pitchFamily="34" charset="0"/>
              </a:rPr>
              <a:t>The </a:t>
            </a:r>
            <a:r>
              <a:rPr lang="en-US" b="1" noProof="1">
                <a:latin typeface="Courier"/>
              </a:rPr>
              <a:t>session_start</a:t>
            </a:r>
            <a:r>
              <a:rPr lang="en-US" noProof="1">
                <a:latin typeface="verdana" pitchFamily="34" charset="0"/>
              </a:rPr>
              <a:t>() function is used to create sessions.</a:t>
            </a:r>
          </a:p>
          <a:p>
            <a:pPr eaLnBrk="1" hangingPunct="1">
              <a:buFontTx/>
              <a:buNone/>
            </a:pPr>
            <a:endParaRPr lang="sv-SE" dirty="0">
              <a:latin typeface="Courier"/>
            </a:endParaRPr>
          </a:p>
          <a:p>
            <a:pPr eaLnBrk="1" hangingPunct="1">
              <a:buFontTx/>
              <a:buNone/>
            </a:pPr>
            <a:r>
              <a:rPr lang="sv-SE" noProof="1">
                <a:latin typeface="Courier"/>
              </a:rPr>
              <a:t>&lt;?php </a:t>
            </a:r>
            <a:endParaRPr lang="sv-SE" dirty="0">
              <a:latin typeface="Courier"/>
            </a:endParaRPr>
          </a:p>
          <a:p>
            <a:pPr eaLnBrk="1" hangingPunct="1">
              <a:buFontTx/>
              <a:buNone/>
            </a:pPr>
            <a:r>
              <a:rPr lang="sv-SE" noProof="1">
                <a:latin typeface="Courier"/>
              </a:rPr>
              <a:t>session_start(); </a:t>
            </a:r>
            <a:endParaRPr lang="sv-SE" dirty="0">
              <a:latin typeface="Courier"/>
            </a:endParaRPr>
          </a:p>
          <a:p>
            <a:pPr eaLnBrk="1" hangingPunct="1">
              <a:buFontTx/>
              <a:buNone/>
            </a:pPr>
            <a:r>
              <a:rPr lang="sv-SE" noProof="1">
                <a:latin typeface="Courier"/>
              </a:rPr>
              <a:t>?&gt;</a:t>
            </a:r>
          </a:p>
        </p:txBody>
      </p:sp>
    </p:spTree>
    <p:extLst>
      <p:ext uri="{BB962C8B-B14F-4D97-AF65-F5344CB8AC3E}">
        <p14:creationId xmlns:p14="http://schemas.microsoft.com/office/powerpoint/2010/main" val="20200619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05000" y="228600"/>
            <a:ext cx="8077200" cy="990600"/>
          </a:xfrm>
        </p:spPr>
        <p:txBody>
          <a:bodyPr>
            <a:normAutofit/>
          </a:bodyPr>
          <a:lstStyle/>
          <a:p>
            <a:pPr>
              <a:defRPr/>
            </a:pPr>
            <a:r>
              <a:rPr lang="sv-SE" b="1"/>
              <a:t>How to Retrieve a Session Value</a:t>
            </a:r>
            <a:endParaRPr lang="sv-SE" b="1" noProof="1"/>
          </a:p>
        </p:txBody>
      </p:sp>
      <p:sp>
        <p:nvSpPr>
          <p:cNvPr id="13315" name="Rectangle 3"/>
          <p:cNvSpPr>
            <a:spLocks noGrp="1" noChangeArrowheads="1"/>
          </p:cNvSpPr>
          <p:nvPr>
            <p:ph idx="1"/>
          </p:nvPr>
        </p:nvSpPr>
        <p:spPr>
          <a:xfrm>
            <a:off x="1905000" y="2405269"/>
            <a:ext cx="8229600" cy="4114800"/>
          </a:xfrm>
        </p:spPr>
        <p:txBody>
          <a:bodyPr>
            <a:normAutofit fontScale="70000" lnSpcReduction="20000"/>
          </a:bodyPr>
          <a:lstStyle/>
          <a:p>
            <a:pPr marL="274320" indent="-274320" algn="just">
              <a:buClr>
                <a:schemeClr val="accent3"/>
              </a:buClr>
              <a:buFont typeface="Wingdings 2"/>
              <a:buChar char=""/>
              <a:defRPr/>
            </a:pPr>
            <a:r>
              <a:rPr lang="sv-SE" b="1" dirty="0">
                <a:solidFill>
                  <a:srgbClr val="000000"/>
                </a:solidFill>
                <a:latin typeface="Arial" pitchFamily="34" charset="0"/>
                <a:cs typeface="Arial" pitchFamily="34" charset="0"/>
              </a:rPr>
              <a:t>Register Session variable</a:t>
            </a:r>
          </a:p>
          <a:p>
            <a:pPr marL="640080" lvl="1" indent="-246888" algn="just">
              <a:buFont typeface="Wingdings 2"/>
              <a:buChar char=""/>
              <a:defRPr/>
            </a:pPr>
            <a:r>
              <a:rPr lang="sv-SE" noProof="1">
                <a:solidFill>
                  <a:schemeClr val="accent2"/>
                </a:solidFill>
                <a:latin typeface="Arial Unicode MS" pitchFamily="34" charset="-128"/>
                <a:cs typeface="Arial" pitchFamily="34" charset="0"/>
              </a:rPr>
              <a:t>session_register('var1','var2',...);</a:t>
            </a:r>
            <a:r>
              <a:rPr lang="sv-SE" noProof="1">
                <a:latin typeface="Arial" pitchFamily="34" charset="0"/>
                <a:cs typeface="Arial" pitchFamily="34" charset="0"/>
              </a:rPr>
              <a:t> </a:t>
            </a:r>
            <a:r>
              <a:rPr lang="sv-SE" sz="2000" i="1" dirty="0">
                <a:latin typeface="Arial" pitchFamily="34" charset="0"/>
                <a:cs typeface="Arial" pitchFamily="34" charset="0"/>
              </a:rPr>
              <a:t>// will also create a session</a:t>
            </a:r>
          </a:p>
          <a:p>
            <a:pPr marL="640080" lvl="1" indent="-246888" algn="just">
              <a:buFont typeface="Wingdings 2"/>
              <a:buChar char=""/>
              <a:defRPr/>
            </a:pPr>
            <a:r>
              <a:rPr lang="sv-SE" sz="2000" i="1" dirty="0">
                <a:latin typeface="Arial" pitchFamily="34" charset="0"/>
                <a:cs typeface="Arial" pitchFamily="34" charset="0"/>
              </a:rPr>
              <a:t>PS:Session variable will be created on using even if you will not register it!</a:t>
            </a:r>
          </a:p>
          <a:p>
            <a:pPr marL="274320" indent="-274320" algn="just">
              <a:buClr>
                <a:schemeClr val="accent3"/>
              </a:buClr>
              <a:buFont typeface="Wingdings 2"/>
              <a:buChar char=""/>
              <a:defRPr/>
            </a:pPr>
            <a:endParaRPr lang="sv-SE" sz="2400" i="1" dirty="0">
              <a:latin typeface="Arial" pitchFamily="34" charset="0"/>
              <a:cs typeface="Arial" pitchFamily="34" charset="0"/>
            </a:endParaRPr>
          </a:p>
          <a:p>
            <a:pPr marL="274320" indent="-274320" algn="just">
              <a:buClr>
                <a:schemeClr val="accent3"/>
              </a:buClr>
              <a:buFont typeface="Wingdings 2"/>
              <a:buChar char=""/>
              <a:defRPr/>
            </a:pPr>
            <a:r>
              <a:rPr lang="sv-SE" b="1" dirty="0">
                <a:latin typeface="Arial" pitchFamily="34" charset="0"/>
                <a:cs typeface="Arial" pitchFamily="34" charset="0"/>
              </a:rPr>
              <a:t>Use it</a:t>
            </a:r>
          </a:p>
          <a:p>
            <a:pPr marL="274320" indent="-274320" algn="just">
              <a:buClr>
                <a:schemeClr val="accent3"/>
              </a:buClr>
              <a:buNone/>
              <a:defRPr/>
            </a:pPr>
            <a:r>
              <a:rPr lang="sv-SE" sz="2400" noProof="1">
                <a:solidFill>
                  <a:srgbClr val="CC6600"/>
                </a:solidFill>
                <a:latin typeface="Courier"/>
                <a:cs typeface="Arial" pitchFamily="34" charset="0"/>
              </a:rPr>
              <a:t>&lt;?php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dirty="0">
                <a:solidFill>
                  <a:srgbClr val="CC6600"/>
                </a:solidFill>
                <a:latin typeface="Courier"/>
                <a:cs typeface="Arial" pitchFamily="34" charset="0"/>
              </a:rPr>
              <a:t>	</a:t>
            </a:r>
            <a:r>
              <a:rPr lang="sv-SE" sz="2400" noProof="1">
                <a:solidFill>
                  <a:srgbClr val="CC6600"/>
                </a:solidFill>
                <a:latin typeface="Courier"/>
                <a:cs typeface="Arial" pitchFamily="34" charset="0"/>
              </a:rPr>
              <a:t>session_start();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noProof="1">
                <a:solidFill>
                  <a:srgbClr val="CC6600"/>
                </a:solidFill>
                <a:latin typeface="Courier"/>
                <a:cs typeface="Arial" pitchFamily="34" charset="0"/>
              </a:rPr>
              <a:t> </a:t>
            </a:r>
            <a:r>
              <a:rPr lang="sv-SE" sz="2400" dirty="0">
                <a:solidFill>
                  <a:srgbClr val="CC6600"/>
                </a:solidFill>
                <a:latin typeface="Courier"/>
                <a:cs typeface="Arial" pitchFamily="34" charset="0"/>
              </a:rPr>
              <a:t>	</a:t>
            </a:r>
            <a:r>
              <a:rPr lang="sv-SE" sz="2400" noProof="1">
                <a:solidFill>
                  <a:srgbClr val="CC6600"/>
                </a:solidFill>
                <a:latin typeface="Courier"/>
                <a:cs typeface="Arial" pitchFamily="34" charset="0"/>
              </a:rPr>
              <a:t>if</a:t>
            </a:r>
            <a:r>
              <a:rPr lang="sv-SE" sz="2400" dirty="0">
                <a:solidFill>
                  <a:srgbClr val="CC6600"/>
                </a:solidFill>
                <a:latin typeface="Courier"/>
                <a:cs typeface="Arial" pitchFamily="34" charset="0"/>
              </a:rPr>
              <a:t> </a:t>
            </a:r>
            <a:r>
              <a:rPr lang="sv-SE" sz="2400" noProof="1">
                <a:solidFill>
                  <a:srgbClr val="CC6600"/>
                </a:solidFill>
                <a:latin typeface="Courier"/>
                <a:cs typeface="Arial" pitchFamily="34" charset="0"/>
              </a:rPr>
              <a:t>(!isset($_SESSION['count']))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dirty="0">
                <a:solidFill>
                  <a:srgbClr val="CC6600"/>
                </a:solidFill>
                <a:latin typeface="Courier"/>
                <a:cs typeface="Arial" pitchFamily="34" charset="0"/>
              </a:rPr>
              <a:t>		</a:t>
            </a:r>
            <a:r>
              <a:rPr lang="sv-SE" sz="2400" b="1" noProof="1">
                <a:solidFill>
                  <a:srgbClr val="CC6600"/>
                </a:solidFill>
                <a:latin typeface="Courier"/>
                <a:cs typeface="Arial" pitchFamily="34" charset="0"/>
              </a:rPr>
              <a:t>$</a:t>
            </a:r>
            <a:r>
              <a:rPr lang="sv-SE" sz="2400" b="1" dirty="0">
                <a:solidFill>
                  <a:srgbClr val="CC6600"/>
                </a:solidFill>
                <a:latin typeface="Courier"/>
                <a:cs typeface="Arial" pitchFamily="34" charset="0"/>
              </a:rPr>
              <a:t>_</a:t>
            </a:r>
            <a:r>
              <a:rPr lang="sv-SE" sz="2400" b="1" noProof="1">
                <a:solidFill>
                  <a:srgbClr val="CC6600"/>
                </a:solidFill>
                <a:latin typeface="Courier"/>
                <a:cs typeface="Arial" pitchFamily="34" charset="0"/>
              </a:rPr>
              <a:t>SESSION</a:t>
            </a:r>
            <a:r>
              <a:rPr lang="sv-SE" sz="2400" noProof="1">
                <a:solidFill>
                  <a:srgbClr val="CC6600"/>
                </a:solidFill>
                <a:latin typeface="Courier"/>
                <a:cs typeface="Arial" pitchFamily="34" charset="0"/>
              </a:rPr>
              <a:t>['count'] = 0;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dirty="0">
                <a:solidFill>
                  <a:srgbClr val="CC6600"/>
                </a:solidFill>
                <a:latin typeface="Courier"/>
                <a:cs typeface="Arial" pitchFamily="34" charset="0"/>
              </a:rPr>
              <a:t>	</a:t>
            </a:r>
            <a:r>
              <a:rPr lang="sv-SE" sz="2400" noProof="1">
                <a:solidFill>
                  <a:srgbClr val="CC6600"/>
                </a:solidFill>
                <a:latin typeface="Courier"/>
                <a:cs typeface="Arial" pitchFamily="34" charset="0"/>
              </a:rPr>
              <a:t>else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dirty="0">
                <a:solidFill>
                  <a:srgbClr val="CC6600"/>
                </a:solidFill>
                <a:latin typeface="Courier"/>
                <a:cs typeface="Arial" pitchFamily="34" charset="0"/>
              </a:rPr>
              <a:t>		</a:t>
            </a:r>
            <a:r>
              <a:rPr lang="sv-SE" sz="2400" noProof="1">
                <a:solidFill>
                  <a:srgbClr val="CC6600"/>
                </a:solidFill>
                <a:latin typeface="Courier"/>
                <a:cs typeface="Arial" pitchFamily="34" charset="0"/>
              </a:rPr>
              <a:t> $_SESSION['count']++; </a:t>
            </a:r>
            <a:endParaRPr lang="sv-SE" sz="2400" dirty="0">
              <a:solidFill>
                <a:srgbClr val="CC6600"/>
              </a:solidFill>
              <a:latin typeface="Courier"/>
              <a:cs typeface="Arial" pitchFamily="34" charset="0"/>
            </a:endParaRPr>
          </a:p>
          <a:p>
            <a:pPr marL="274320" indent="-274320" algn="just">
              <a:buClr>
                <a:schemeClr val="accent3"/>
              </a:buClr>
              <a:buNone/>
              <a:defRPr/>
            </a:pPr>
            <a:r>
              <a:rPr lang="sv-SE" sz="2400" noProof="1">
                <a:solidFill>
                  <a:srgbClr val="CC6600"/>
                </a:solidFill>
                <a:latin typeface="Courier"/>
                <a:cs typeface="Arial" pitchFamily="34" charset="0"/>
              </a:rPr>
              <a:t>?&gt;</a:t>
            </a:r>
          </a:p>
        </p:txBody>
      </p:sp>
    </p:spTree>
    <p:extLst>
      <p:ext uri="{BB962C8B-B14F-4D97-AF65-F5344CB8AC3E}">
        <p14:creationId xmlns:p14="http://schemas.microsoft.com/office/powerpoint/2010/main" val="165556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sv-SE" b="1"/>
              <a:t>How to Delete a Session Value</a:t>
            </a:r>
            <a:endParaRPr lang="sv-SE" b="1" noProof="1"/>
          </a:p>
        </p:txBody>
      </p:sp>
      <p:sp>
        <p:nvSpPr>
          <p:cNvPr id="17411" name="Rectangle 3"/>
          <p:cNvSpPr>
            <a:spLocks noGrp="1" noChangeArrowheads="1"/>
          </p:cNvSpPr>
          <p:nvPr>
            <p:ph idx="1"/>
          </p:nvPr>
        </p:nvSpPr>
        <p:spPr/>
        <p:txBody>
          <a:bodyPr/>
          <a:lstStyle/>
          <a:p>
            <a:pPr eaLnBrk="1" hangingPunct="1"/>
            <a:r>
              <a:rPr lang="en-US" noProof="1">
                <a:latin typeface="Courier"/>
              </a:rPr>
              <a:t>session_unregister(</a:t>
            </a:r>
            <a:r>
              <a:rPr lang="sv-SE">
                <a:latin typeface="Courier"/>
              </a:rPr>
              <a:t>´varname´</a:t>
            </a:r>
            <a:r>
              <a:rPr lang="sv-SE" noProof="1">
                <a:latin typeface="Courier"/>
              </a:rPr>
              <a:t>); </a:t>
            </a:r>
            <a:endParaRPr lang="sv-SE">
              <a:latin typeface="Courier"/>
            </a:endParaRPr>
          </a:p>
          <a:p>
            <a:pPr eaLnBrk="1" hangingPunct="1"/>
            <a:endParaRPr lang="sv-SE">
              <a:latin typeface="Courier"/>
            </a:endParaRPr>
          </a:p>
          <a:p>
            <a:pPr eaLnBrk="1" hangingPunct="1"/>
            <a:endParaRPr lang="sv-SE">
              <a:latin typeface="Courier"/>
            </a:endParaRPr>
          </a:p>
          <a:p>
            <a:pPr eaLnBrk="1" hangingPunct="1">
              <a:buFontTx/>
              <a:buNone/>
            </a:pPr>
            <a:r>
              <a:rPr lang="sv-SE" b="1">
                <a:latin typeface="Courier"/>
              </a:rPr>
              <a:t>How to destroy a session:</a:t>
            </a:r>
          </a:p>
          <a:p>
            <a:pPr eaLnBrk="1" hangingPunct="1"/>
            <a:r>
              <a:rPr lang="sv-SE" noProof="1">
                <a:latin typeface="Courier"/>
              </a:rPr>
              <a:t>session_destroy()</a:t>
            </a:r>
            <a:r>
              <a:rPr lang="sv-SE" b="1" noProof="1">
                <a:solidFill>
                  <a:srgbClr val="0000FF"/>
                </a:solidFill>
                <a:latin typeface="Courier"/>
              </a:rPr>
              <a:t> </a:t>
            </a:r>
            <a:endParaRPr lang="sv-SE" b="1" noProof="1">
              <a:latin typeface="Courier"/>
            </a:endParaRPr>
          </a:p>
          <a:p>
            <a:pPr eaLnBrk="1" hangingPunct="1"/>
            <a:endParaRPr lang="sv-SE" noProof="1">
              <a:latin typeface="Courier"/>
            </a:endParaRPr>
          </a:p>
        </p:txBody>
      </p:sp>
    </p:spTree>
    <p:extLst>
      <p:ext uri="{BB962C8B-B14F-4D97-AF65-F5344CB8AC3E}">
        <p14:creationId xmlns:p14="http://schemas.microsoft.com/office/powerpoint/2010/main" val="559260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a:t>Using Cookies</a:t>
            </a:r>
            <a:endParaRPr lang="en-US"/>
          </a:p>
        </p:txBody>
      </p:sp>
      <p:sp>
        <p:nvSpPr>
          <p:cNvPr id="18435" name="Content Placeholder 2"/>
          <p:cNvSpPr>
            <a:spLocks noGrp="1"/>
          </p:cNvSpPr>
          <p:nvPr>
            <p:ph idx="1"/>
          </p:nvPr>
        </p:nvSpPr>
        <p:spPr/>
        <p:txBody>
          <a:bodyPr/>
          <a:lstStyle/>
          <a:p>
            <a:pPr eaLnBrk="1" hangingPunct="1"/>
            <a:r>
              <a:rPr lang="en-US"/>
              <a:t>Cookies are small pieces of data that a server sends to a browser for storage. When a browser contacts a server, it sends along any cookies for that server under the variable $_COOKIES. Similarly, a server can set one or more cookies on the browser for retrieval at a later time.</a:t>
            </a:r>
          </a:p>
          <a:p>
            <a:pPr eaLnBrk="1" hangingPunct="1"/>
            <a:endParaRPr lang="en-US"/>
          </a:p>
        </p:txBody>
      </p:sp>
    </p:spTree>
    <p:extLst>
      <p:ext uri="{BB962C8B-B14F-4D97-AF65-F5344CB8AC3E}">
        <p14:creationId xmlns:p14="http://schemas.microsoft.com/office/powerpoint/2010/main" val="4081760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74102" y="844326"/>
            <a:ext cx="8229600" cy="1143000"/>
          </a:xfrm>
        </p:spPr>
        <p:txBody>
          <a:bodyPr>
            <a:normAutofit/>
          </a:bodyPr>
          <a:lstStyle/>
          <a:p>
            <a:pPr eaLnBrk="1" hangingPunct="1"/>
            <a:r>
              <a:rPr lang="en-US" b="1" dirty="0"/>
              <a:t>Session Variables</a:t>
            </a:r>
            <a:br>
              <a:rPr lang="en-US" dirty="0"/>
            </a:br>
            <a:endParaRPr lang="en-US" dirty="0"/>
          </a:p>
        </p:txBody>
      </p:sp>
      <p:sp>
        <p:nvSpPr>
          <p:cNvPr id="22531" name="Content Placeholder 2"/>
          <p:cNvSpPr>
            <a:spLocks noGrp="1"/>
          </p:cNvSpPr>
          <p:nvPr>
            <p:ph idx="1"/>
          </p:nvPr>
        </p:nvSpPr>
        <p:spPr>
          <a:xfrm>
            <a:off x="1631504" y="1052737"/>
            <a:ext cx="8229600" cy="4389437"/>
          </a:xfrm>
        </p:spPr>
        <p:txBody>
          <a:bodyPr/>
          <a:lstStyle/>
          <a:p>
            <a:pPr eaLnBrk="1" hangingPunct="1"/>
            <a:r>
              <a:rPr lang="en-US" dirty="0"/>
              <a:t>Effectively, session variables are cookies that remain active only while the browser is actively interacting with the server. When time elapses, or when you close your browser, the session variables disappear. (If cookies are not allowed by a user, then information for sessions may be placed in a query string at the end of a URL.)</a:t>
            </a:r>
          </a:p>
          <a:p>
            <a:pPr marL="0" indent="0" eaLnBrk="1" hangingPunct="1">
              <a:buNone/>
            </a:pPr>
            <a:endParaRPr lang="en-US" dirty="0"/>
          </a:p>
        </p:txBody>
      </p:sp>
    </p:spTree>
    <p:extLst>
      <p:ext uri="{BB962C8B-B14F-4D97-AF65-F5344CB8AC3E}">
        <p14:creationId xmlns:p14="http://schemas.microsoft.com/office/powerpoint/2010/main" val="280757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3200" dirty="0"/>
              <a:t> Integer Type</a:t>
            </a:r>
          </a:p>
        </p:txBody>
      </p:sp>
      <p:sp>
        <p:nvSpPr>
          <p:cNvPr id="12291" name="Rectangle 3"/>
          <p:cNvSpPr>
            <a:spLocks noGrp="1" noChangeArrowheads="1"/>
          </p:cNvSpPr>
          <p:nvPr>
            <p:ph idx="1"/>
          </p:nvPr>
        </p:nvSpPr>
        <p:spPr/>
        <p:txBody>
          <a:bodyPr>
            <a:normAutofit/>
          </a:bodyPr>
          <a:lstStyle/>
          <a:p>
            <a:r>
              <a:rPr lang="en-US" altLang="en-US" sz="2800" dirty="0"/>
              <a:t>PHP distinguishes between integer and floating point numeric types</a:t>
            </a:r>
          </a:p>
          <a:p>
            <a:r>
              <a:rPr lang="en-US" altLang="en-US" sz="2800" dirty="0"/>
              <a:t>Integer is equivalent to long in C</a:t>
            </a:r>
          </a:p>
        </p:txBody>
      </p:sp>
    </p:spTree>
    <p:extLst>
      <p:ext uri="{BB962C8B-B14F-4D97-AF65-F5344CB8AC3E}">
        <p14:creationId xmlns:p14="http://schemas.microsoft.com/office/powerpoint/2010/main" val="11034437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A6FA-E312-4870-8320-48E82DF2FCA0}"/>
              </a:ext>
            </a:extLst>
          </p:cNvPr>
          <p:cNvSpPr>
            <a:spLocks noGrp="1"/>
          </p:cNvSpPr>
          <p:nvPr>
            <p:ph type="title"/>
          </p:nvPr>
        </p:nvSpPr>
        <p:spPr/>
        <p:txBody>
          <a:bodyPr/>
          <a:lstStyle/>
          <a:p>
            <a:r>
              <a:rPr lang="en-IN" dirty="0"/>
              <a:t>PHP Global Variables - </a:t>
            </a:r>
            <a:r>
              <a:rPr lang="en-IN" dirty="0" err="1"/>
              <a:t>Superglobals</a:t>
            </a:r>
            <a:br>
              <a:rPr lang="en-IN" dirty="0"/>
            </a:br>
            <a:endParaRPr lang="en-IN" dirty="0"/>
          </a:p>
        </p:txBody>
      </p:sp>
      <p:sp>
        <p:nvSpPr>
          <p:cNvPr id="4" name="Rectangle 3">
            <a:extLst>
              <a:ext uri="{FF2B5EF4-FFF2-40B4-BE49-F238E27FC236}">
                <a16:creationId xmlns:a16="http://schemas.microsoft.com/office/drawing/2014/main" id="{DA1942B2-2EFD-4FC6-8935-52D6CB6F0A66}"/>
              </a:ext>
            </a:extLst>
          </p:cNvPr>
          <p:cNvSpPr/>
          <p:nvPr/>
        </p:nvSpPr>
        <p:spPr>
          <a:xfrm>
            <a:off x="838200" y="1825624"/>
            <a:ext cx="10515600" cy="3139321"/>
          </a:xfrm>
          <a:prstGeom prst="rect">
            <a:avLst/>
          </a:prstGeom>
        </p:spPr>
        <p:txBody>
          <a:bodyPr wrap="square">
            <a:spAutoFit/>
          </a:bodyPr>
          <a:lstStyle/>
          <a:p>
            <a:r>
              <a:rPr lang="en-IN" dirty="0">
                <a:solidFill>
                  <a:srgbClr val="000000"/>
                </a:solidFill>
                <a:latin typeface="Verdana" panose="020B0604030504040204" pitchFamily="34" charset="0"/>
              </a:rPr>
              <a:t>Several predefined variables in PHP are "</a:t>
            </a:r>
            <a:r>
              <a:rPr lang="en-IN" dirty="0" err="1">
                <a:solidFill>
                  <a:srgbClr val="000000"/>
                </a:solidFill>
                <a:latin typeface="Verdana" panose="020B0604030504040204" pitchFamily="34" charset="0"/>
              </a:rPr>
              <a:t>superglobals</a:t>
            </a:r>
            <a:r>
              <a:rPr lang="en-IN" dirty="0">
                <a:solidFill>
                  <a:srgbClr val="000000"/>
                </a:solidFill>
                <a:latin typeface="Verdana" panose="020B0604030504040204" pitchFamily="34" charset="0"/>
              </a:rPr>
              <a:t>", which means that they are always accessible, regardless of scope - and you can access them from any function, class or file without having to do anything special.</a:t>
            </a:r>
          </a:p>
          <a:p>
            <a:r>
              <a:rPr lang="en-IN" dirty="0">
                <a:solidFill>
                  <a:srgbClr val="000000"/>
                </a:solidFill>
                <a:latin typeface="Verdana" panose="020B0604030504040204" pitchFamily="34" charset="0"/>
              </a:rPr>
              <a:t>The PHP </a:t>
            </a:r>
            <a:r>
              <a:rPr lang="en-IN" dirty="0" err="1">
                <a:solidFill>
                  <a:srgbClr val="000000"/>
                </a:solidFill>
                <a:latin typeface="Verdana" panose="020B0604030504040204" pitchFamily="34" charset="0"/>
              </a:rPr>
              <a:t>superglobal</a:t>
            </a:r>
            <a:r>
              <a:rPr lang="en-IN" dirty="0">
                <a:solidFill>
                  <a:srgbClr val="000000"/>
                </a:solidFill>
                <a:latin typeface="Verdana" panose="020B0604030504040204" pitchFamily="34" charset="0"/>
              </a:rPr>
              <a:t> variables are:</a:t>
            </a:r>
          </a:p>
          <a:p>
            <a:pPr>
              <a:buFont typeface="Arial" panose="020B0604020202020204" pitchFamily="34" charset="0"/>
              <a:buChar char="•"/>
            </a:pPr>
            <a:r>
              <a:rPr lang="en-IN" dirty="0">
                <a:solidFill>
                  <a:srgbClr val="000000"/>
                </a:solidFill>
                <a:latin typeface="Verdana" panose="020B0604030504040204" pitchFamily="34" charset="0"/>
              </a:rPr>
              <a:t>$GLOBALS</a:t>
            </a:r>
          </a:p>
          <a:p>
            <a:pPr>
              <a:buFont typeface="Arial" panose="020B0604020202020204" pitchFamily="34" charset="0"/>
              <a:buChar char="•"/>
            </a:pPr>
            <a:r>
              <a:rPr lang="en-IN" dirty="0">
                <a:solidFill>
                  <a:srgbClr val="000000"/>
                </a:solidFill>
                <a:latin typeface="Verdana" panose="020B0604030504040204" pitchFamily="34" charset="0"/>
              </a:rPr>
              <a:t>$_SERVER</a:t>
            </a:r>
          </a:p>
          <a:p>
            <a:pPr>
              <a:buFont typeface="Arial" panose="020B0604020202020204" pitchFamily="34" charset="0"/>
              <a:buChar char="•"/>
            </a:pPr>
            <a:r>
              <a:rPr lang="en-IN" dirty="0">
                <a:solidFill>
                  <a:srgbClr val="000000"/>
                </a:solidFill>
                <a:latin typeface="Verdana" panose="020B0604030504040204" pitchFamily="34" charset="0"/>
              </a:rPr>
              <a:t>$_REQUEST</a:t>
            </a:r>
          </a:p>
          <a:p>
            <a:pPr>
              <a:buFont typeface="Arial" panose="020B0604020202020204" pitchFamily="34" charset="0"/>
              <a:buChar char="•"/>
            </a:pPr>
            <a:r>
              <a:rPr lang="en-IN" dirty="0">
                <a:solidFill>
                  <a:srgbClr val="000000"/>
                </a:solidFill>
                <a:latin typeface="Verdana" panose="020B0604030504040204" pitchFamily="34" charset="0"/>
              </a:rPr>
              <a:t>$_POST</a:t>
            </a:r>
          </a:p>
          <a:p>
            <a:pPr>
              <a:buFont typeface="Arial" panose="020B0604020202020204" pitchFamily="34" charset="0"/>
              <a:buChar char="•"/>
            </a:pPr>
            <a:r>
              <a:rPr lang="en-IN" dirty="0">
                <a:solidFill>
                  <a:srgbClr val="000000"/>
                </a:solidFill>
                <a:latin typeface="Verdana" panose="020B0604030504040204" pitchFamily="34" charset="0"/>
              </a:rPr>
              <a:t>$_GET</a:t>
            </a:r>
          </a:p>
          <a:p>
            <a:pPr>
              <a:buFont typeface="Arial" panose="020B0604020202020204" pitchFamily="34" charset="0"/>
              <a:buChar char="•"/>
            </a:pPr>
            <a:r>
              <a:rPr lang="en-IN" dirty="0">
                <a:solidFill>
                  <a:srgbClr val="000000"/>
                </a:solidFill>
                <a:latin typeface="Verdana" panose="020B0604030504040204" pitchFamily="34" charset="0"/>
              </a:rPr>
              <a:t>$_COOKIE</a:t>
            </a:r>
          </a:p>
          <a:p>
            <a:pPr>
              <a:buFont typeface="Arial" panose="020B0604020202020204" pitchFamily="34" charset="0"/>
              <a:buChar char="•"/>
            </a:pPr>
            <a:r>
              <a:rPr lang="en-IN" dirty="0">
                <a:solidFill>
                  <a:srgbClr val="000000"/>
                </a:solidFill>
                <a:latin typeface="Verdana" panose="020B0604030504040204" pitchFamily="34" charset="0"/>
              </a:rPr>
              <a:t>$_SESSION</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43412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BFEC8-E74F-4959-A59E-7AB230FD22BE}"/>
              </a:ext>
            </a:extLst>
          </p:cNvPr>
          <p:cNvSpPr>
            <a:spLocks noGrp="1"/>
          </p:cNvSpPr>
          <p:nvPr>
            <p:ph type="title"/>
          </p:nvPr>
        </p:nvSpPr>
        <p:spPr/>
        <p:txBody>
          <a:bodyPr/>
          <a:lstStyle/>
          <a:p>
            <a:r>
              <a:rPr lang="en-IN" dirty="0"/>
              <a:t>Database access</a:t>
            </a:r>
          </a:p>
        </p:txBody>
      </p:sp>
      <p:sp>
        <p:nvSpPr>
          <p:cNvPr id="5" name="Text Placeholder 4">
            <a:extLst>
              <a:ext uri="{FF2B5EF4-FFF2-40B4-BE49-F238E27FC236}">
                <a16:creationId xmlns:a16="http://schemas.microsoft.com/office/drawing/2014/main" id="{2719CD1E-9301-4FED-AD11-5F95AF6477B1}"/>
              </a:ext>
            </a:extLst>
          </p:cNvPr>
          <p:cNvSpPr>
            <a:spLocks noGrp="1"/>
          </p:cNvSpPr>
          <p:nvPr>
            <p:ph type="body" idx="1"/>
          </p:nvPr>
        </p:nvSpPr>
        <p:spPr/>
        <p:txBody>
          <a:bodyPr>
            <a:normAutofit fontScale="92500" lnSpcReduction="20000"/>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NOTE: THE TOPIC ACCESSING MYSQL FROM PHP IS NOT INCLUDED IN THE SCOPE FOR THEORY ESA. YOU MUST USE IT FOR YOUR ASSIGNMENT/PROJECT </a:t>
            </a:r>
          </a:p>
          <a:p>
            <a:endParaRPr lang="en-IN" dirty="0"/>
          </a:p>
        </p:txBody>
      </p:sp>
    </p:spTree>
    <p:extLst>
      <p:ext uri="{BB962C8B-B14F-4D97-AF65-F5344CB8AC3E}">
        <p14:creationId xmlns:p14="http://schemas.microsoft.com/office/powerpoint/2010/main" val="582594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ACESSING MYSQL FROM PHP  - FOR PROJECT ONLY</a:t>
            </a:r>
          </a:p>
        </p:txBody>
      </p:sp>
      <p:sp>
        <p:nvSpPr>
          <p:cNvPr id="3" name="Content Placeholder 2"/>
          <p:cNvSpPr>
            <a:spLocks noGrp="1"/>
          </p:cNvSpPr>
          <p:nvPr>
            <p:ph idx="1"/>
          </p:nvPr>
        </p:nvSpPr>
        <p:spPr>
          <a:xfrm>
            <a:off x="581192" y="2180496"/>
            <a:ext cx="11029615" cy="4677504"/>
          </a:xfrm>
        </p:spPr>
        <p:txBody>
          <a:bodyPr>
            <a:normAutofit fontScale="62500" lnSpcReduction="20000"/>
          </a:bodyPr>
          <a:lstStyle/>
          <a:p>
            <a:r>
              <a:rPr lang="en-IN" dirty="0"/>
              <a:t>Please refer the textbook </a:t>
            </a:r>
          </a:p>
          <a:p>
            <a:pPr lvl="1"/>
            <a:r>
              <a:rPr lang="en-US" dirty="0">
                <a:latin typeface="Calibri" panose="020F0502020204030204" pitchFamily="34" charset="0"/>
                <a:ea typeface="Times New Roman" panose="02020603050405020304" pitchFamily="18" charset="0"/>
                <a:cs typeface="Times New Roman" panose="02020603050405020304" pitchFamily="18" charset="0"/>
              </a:rPr>
              <a:t>Learning PHP, MySQL, JavaScript, CSS &amp; HTML5, Robin Nixon, 3</a:t>
            </a:r>
            <a:r>
              <a:rPr lang="en-US" baseline="30000" dirty="0">
                <a:latin typeface="Calibri" panose="020F0502020204030204" pitchFamily="34" charset="0"/>
                <a:ea typeface="Times New Roman" panose="02020603050405020304" pitchFamily="18" charset="0"/>
                <a:cs typeface="Times New Roman" panose="02020603050405020304" pitchFamily="18" charset="0"/>
              </a:rPr>
              <a:t>rd</a:t>
            </a:r>
            <a:r>
              <a:rPr lang="en-US" dirty="0">
                <a:latin typeface="Calibri" panose="020F0502020204030204" pitchFamily="34" charset="0"/>
                <a:ea typeface="Times New Roman" panose="02020603050405020304" pitchFamily="18" charset="0"/>
                <a:cs typeface="Times New Roman" panose="02020603050405020304" pitchFamily="18" charset="0"/>
              </a:rPr>
              <a:t> Edition , O’Reilly</a:t>
            </a:r>
          </a:p>
          <a:p>
            <a:pPr lvl="2"/>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Chapter 10 (Page 241-252)</a:t>
            </a:r>
          </a:p>
          <a:p>
            <a:pPr lvl="2"/>
            <a:r>
              <a:rPr lang="en-US" sz="2400" dirty="0">
                <a:latin typeface="Calibri" panose="020F0502020204030204" pitchFamily="34" charset="0"/>
                <a:ea typeface="Times New Roman" panose="02020603050405020304" pitchFamily="18" charset="0"/>
                <a:cs typeface="Times New Roman" panose="02020603050405020304" pitchFamily="18" charset="0"/>
              </a:rPr>
              <a:t>Topics</a:t>
            </a:r>
          </a:p>
          <a:p>
            <a:pPr lvl="3"/>
            <a:r>
              <a:rPr lang="en-US" sz="2200" dirty="0">
                <a:latin typeface="Calibri" panose="020F0502020204030204" pitchFamily="34" charset="0"/>
                <a:ea typeface="Times New Roman" panose="02020603050405020304" pitchFamily="18" charset="0"/>
                <a:cs typeface="Times New Roman" panose="02020603050405020304" pitchFamily="18" charset="0"/>
              </a:rPr>
              <a:t>Querying a MySQL Database with PHP</a:t>
            </a:r>
          </a:p>
          <a:p>
            <a:pPr lvl="4"/>
            <a:r>
              <a:rPr lang="en-US" sz="2200" dirty="0">
                <a:latin typeface="Calibri" panose="020F0502020204030204" pitchFamily="34" charset="0"/>
                <a:ea typeface="Times New Roman" panose="02020603050405020304" pitchFamily="18" charset="0"/>
                <a:cs typeface="Times New Roman" panose="02020603050405020304" pitchFamily="18" charset="0"/>
              </a:rPr>
              <a:t>The process</a:t>
            </a:r>
          </a:p>
          <a:p>
            <a:pPr lvl="4"/>
            <a:r>
              <a:rPr lang="en-US" sz="2200" dirty="0">
                <a:latin typeface="Calibri" panose="020F0502020204030204" pitchFamily="34" charset="0"/>
                <a:ea typeface="Times New Roman" panose="02020603050405020304" pitchFamily="18" charset="0"/>
                <a:cs typeface="Times New Roman" panose="02020603050405020304" pitchFamily="18" charset="0"/>
              </a:rPr>
              <a:t>Connecting to MySQL</a:t>
            </a:r>
          </a:p>
          <a:p>
            <a:pPr lvl="5"/>
            <a:r>
              <a:rPr lang="en-US" sz="2200" dirty="0">
                <a:latin typeface="Calibri" panose="020F0502020204030204" pitchFamily="34" charset="0"/>
                <a:ea typeface="Times New Roman" panose="02020603050405020304" pitchFamily="18" charset="0"/>
                <a:cs typeface="Times New Roman" panose="02020603050405020304" pitchFamily="18" charset="0"/>
              </a:rPr>
              <a:t>Selecting a database</a:t>
            </a:r>
          </a:p>
          <a:p>
            <a:pPr lvl="5"/>
            <a:r>
              <a:rPr lang="en-US" sz="2200" dirty="0">
                <a:latin typeface="Calibri" panose="020F0502020204030204" pitchFamily="34" charset="0"/>
                <a:ea typeface="Times New Roman" panose="02020603050405020304" pitchFamily="18" charset="0"/>
                <a:cs typeface="Times New Roman" panose="02020603050405020304" pitchFamily="18" charset="0"/>
              </a:rPr>
              <a:t>Building and executing a query</a:t>
            </a:r>
          </a:p>
          <a:p>
            <a:pPr lvl="5"/>
            <a:r>
              <a:rPr lang="en-US" sz="2200" dirty="0">
                <a:latin typeface="Calibri" panose="020F0502020204030204" pitchFamily="34" charset="0"/>
                <a:ea typeface="Times New Roman" panose="02020603050405020304" pitchFamily="18" charset="0"/>
                <a:cs typeface="Times New Roman" panose="02020603050405020304" pitchFamily="18" charset="0"/>
              </a:rPr>
              <a:t>Fetching a result</a:t>
            </a:r>
          </a:p>
          <a:p>
            <a:pPr lvl="5"/>
            <a:r>
              <a:rPr lang="en-US" sz="2200" dirty="0">
                <a:latin typeface="Calibri" panose="020F0502020204030204" pitchFamily="34" charset="0"/>
                <a:ea typeface="Times New Roman" panose="02020603050405020304" pitchFamily="18" charset="0"/>
                <a:cs typeface="Times New Roman" panose="02020603050405020304" pitchFamily="18" charset="0"/>
              </a:rPr>
              <a:t>Fetching a row</a:t>
            </a:r>
          </a:p>
          <a:p>
            <a:pPr lvl="5"/>
            <a:r>
              <a:rPr lang="en-US" sz="2200" dirty="0">
                <a:latin typeface="Calibri" panose="020F0502020204030204" pitchFamily="34" charset="0"/>
                <a:ea typeface="Times New Roman" panose="02020603050405020304" pitchFamily="18" charset="0"/>
                <a:cs typeface="Times New Roman" panose="02020603050405020304" pitchFamily="18" charset="0"/>
              </a:rPr>
              <a:t>Closing a </a:t>
            </a:r>
            <a:r>
              <a:rPr lang="en-US" sz="2200" dirty="0" err="1">
                <a:latin typeface="Calibri" panose="020F0502020204030204" pitchFamily="34" charset="0"/>
                <a:ea typeface="Times New Roman" panose="02020603050405020304" pitchFamily="18" charset="0"/>
                <a:cs typeface="Times New Roman" panose="02020603050405020304" pitchFamily="18" charset="0"/>
              </a:rPr>
              <a:t>conection</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lvl="4"/>
            <a:r>
              <a:rPr lang="en-US" sz="2200" dirty="0">
                <a:latin typeface="Calibri" panose="020F0502020204030204" pitchFamily="34" charset="0"/>
                <a:ea typeface="Times New Roman" panose="02020603050405020304" pitchFamily="18" charset="0"/>
                <a:cs typeface="Times New Roman" panose="02020603050405020304" pitchFamily="18" charset="0"/>
              </a:rPr>
              <a:t>A Practical Example</a:t>
            </a:r>
          </a:p>
          <a:p>
            <a:pPr lvl="4"/>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lvl="2"/>
            <a:r>
              <a:rPr lang="en-US" sz="32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NOTE: THE TOPIC ACCESSING MYSQL FROM PHP IS NOT INCLUDED IN THE SCOPE FOR THEORY ESA. YOU MUST USE IT FOR YOUR ASSIGNMENT/PROJECT </a:t>
            </a:r>
          </a:p>
          <a:p>
            <a:pPr lvl="3"/>
            <a:endParaRPr lang="en-IN" sz="22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IN" dirty="0"/>
          </a:p>
          <a:p>
            <a:pPr lvl="1"/>
            <a:endParaRPr lang="en-IN" dirty="0"/>
          </a:p>
        </p:txBody>
      </p:sp>
    </p:spTree>
    <p:extLst>
      <p:ext uri="{BB962C8B-B14F-4D97-AF65-F5344CB8AC3E}">
        <p14:creationId xmlns:p14="http://schemas.microsoft.com/office/powerpoint/2010/main" val="358063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dirty="0"/>
              <a:t>Double Type</a:t>
            </a:r>
          </a:p>
        </p:txBody>
      </p:sp>
      <p:sp>
        <p:nvSpPr>
          <p:cNvPr id="13315" name="Rectangle 3"/>
          <p:cNvSpPr>
            <a:spLocks noGrp="1" noChangeArrowheads="1"/>
          </p:cNvSpPr>
          <p:nvPr>
            <p:ph idx="1"/>
          </p:nvPr>
        </p:nvSpPr>
        <p:spPr/>
        <p:txBody>
          <a:bodyPr>
            <a:normAutofit/>
          </a:bodyPr>
          <a:lstStyle/>
          <a:p>
            <a:r>
              <a:rPr lang="en-US" altLang="en-US" sz="2800" dirty="0"/>
              <a:t>Literal double type numeric values include a period and/or the exponent sign: either e or E</a:t>
            </a:r>
          </a:p>
          <a:p>
            <a:r>
              <a:rPr lang="en-US" altLang="en-US" sz="2800" dirty="0"/>
              <a:t>Double type values are stored internally as double precision floating point values</a:t>
            </a:r>
          </a:p>
        </p:txBody>
      </p:sp>
    </p:spTree>
    <p:extLst>
      <p:ext uri="{BB962C8B-B14F-4D97-AF65-F5344CB8AC3E}">
        <p14:creationId xmlns:p14="http://schemas.microsoft.com/office/powerpoint/2010/main" val="11147115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87</TotalTime>
  <Words>4944</Words>
  <Application>Microsoft Office PowerPoint</Application>
  <PresentationFormat>Widescreen</PresentationFormat>
  <Paragraphs>513</Paragraphs>
  <Slides>82</Slides>
  <Notes>18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82</vt:i4>
      </vt:variant>
    </vt:vector>
  </HeadingPairs>
  <TitlesOfParts>
    <vt:vector size="98" baseType="lpstr">
      <vt:lpstr>Arial</vt:lpstr>
      <vt:lpstr>Arial Unicode MS</vt:lpstr>
      <vt:lpstr>Calibri</vt:lpstr>
      <vt:lpstr>Courier</vt:lpstr>
      <vt:lpstr>Courier New</vt:lpstr>
      <vt:lpstr>Fira Mono</vt:lpstr>
      <vt:lpstr>Gill Sans MT</vt:lpstr>
      <vt:lpstr>MinionPro-It</vt:lpstr>
      <vt:lpstr>MyriadPro-Cond</vt:lpstr>
      <vt:lpstr>MyriadPro-CondIt</vt:lpstr>
      <vt:lpstr>Times New Roman</vt:lpstr>
      <vt:lpstr>UbuntuMono-Regular</vt:lpstr>
      <vt:lpstr>verdana</vt:lpstr>
      <vt:lpstr>verdana</vt:lpstr>
      <vt:lpstr>Wingdings 2</vt:lpstr>
      <vt:lpstr>Dividend</vt:lpstr>
      <vt:lpstr>PHP BASICS</vt:lpstr>
      <vt:lpstr>Origin and Uses of PHP</vt:lpstr>
      <vt:lpstr>Overview of PHP</vt:lpstr>
      <vt:lpstr>General Syntactic Characteristics</vt:lpstr>
      <vt:lpstr>PHP Syntax</vt:lpstr>
      <vt:lpstr>Primitives, Operations, Expressions</vt:lpstr>
      <vt:lpstr>Variables</vt:lpstr>
      <vt:lpstr> Integer Type</vt:lpstr>
      <vt:lpstr>Double Type</vt:lpstr>
      <vt:lpstr>String Type</vt:lpstr>
      <vt:lpstr>Boolean Type</vt:lpstr>
      <vt:lpstr>Arithmetic Operators and Expressions</vt:lpstr>
      <vt:lpstr>Assignment Operators</vt:lpstr>
      <vt:lpstr>Relational Operators</vt:lpstr>
      <vt:lpstr>Boolean Operators</vt:lpstr>
      <vt:lpstr>Output</vt:lpstr>
      <vt:lpstr> Selection Statements</vt:lpstr>
      <vt:lpstr> Loop Statements</vt:lpstr>
      <vt:lpstr>arrays</vt:lpstr>
      <vt:lpstr> Arrays</vt:lpstr>
      <vt:lpstr> Array Creation &amp; Access</vt:lpstr>
      <vt:lpstr> Functions for Dealing with Arrays</vt:lpstr>
      <vt:lpstr> Arrays as Stacks</vt:lpstr>
      <vt:lpstr>Iterating Through an Array</vt:lpstr>
      <vt:lpstr>Strings &amp; Regular expressions </vt:lpstr>
      <vt:lpstr>String Operations</vt:lpstr>
      <vt:lpstr>strlen</vt:lpstr>
      <vt:lpstr> STRCMP</vt:lpstr>
      <vt:lpstr>STRPOS</vt:lpstr>
      <vt:lpstr>SUBSTR</vt:lpstr>
      <vt:lpstr>preg-match()</vt:lpstr>
      <vt:lpstr>remember DOS?</vt:lpstr>
      <vt:lpstr>regular expression</vt:lpstr>
      <vt:lpstr>pattern</vt:lpstr>
      <vt:lpstr>pattern matching</vt:lpstr>
      <vt:lpstr>metacharacters</vt:lpstr>
      <vt:lpstr>metacharacters</vt:lpstr>
      <vt:lpstr>simple regular expressions</vt:lpstr>
      <vt:lpstr>the backslash \ quote</vt:lpstr>
      <vt:lpstr>anchor metacharacters ^ and $</vt:lpstr>
      <vt:lpstr>character classes</vt:lpstr>
      <vt:lpstr>- in the character class</vt:lpstr>
      <vt:lpstr>repetition operators</vt:lpstr>
      <vt:lpstr>enumeration</vt:lpstr>
      <vt:lpstr>File Handling with PHP </vt:lpstr>
      <vt:lpstr>Files and PHP</vt:lpstr>
      <vt:lpstr>Open/Close a File</vt:lpstr>
      <vt:lpstr>File Open Modes</vt:lpstr>
      <vt:lpstr>File Open/Close Example</vt:lpstr>
      <vt:lpstr>Now what..?</vt:lpstr>
      <vt:lpstr>Reading Data</vt:lpstr>
      <vt:lpstr>Reading Data</vt:lpstr>
      <vt:lpstr>Data Reading Example</vt:lpstr>
      <vt:lpstr>Data Reading Example</vt:lpstr>
      <vt:lpstr>Data Reading Example</vt:lpstr>
      <vt:lpstr>Data Reading Example</vt:lpstr>
      <vt:lpstr>File Open shortcuts..</vt:lpstr>
      <vt:lpstr>Writing Data</vt:lpstr>
      <vt:lpstr>Data Writing Example</vt:lpstr>
      <vt:lpstr>Data Writing Example</vt:lpstr>
      <vt:lpstr>SYSTEM CALLS</vt:lpstr>
      <vt:lpstr>PowerPoint Presentation</vt:lpstr>
      <vt:lpstr>PowerPoint Presentation</vt:lpstr>
      <vt:lpstr>PowerPoint Presentation</vt:lpstr>
      <vt:lpstr>COOKIES &amp; SESSIONS</vt:lpstr>
      <vt:lpstr>How to create variables storing values across php scripts’ calls?</vt:lpstr>
      <vt:lpstr>Different mechanisms of the same solution</vt:lpstr>
      <vt:lpstr>What is a Cookie? </vt:lpstr>
      <vt:lpstr>PowerPoint Presentation</vt:lpstr>
      <vt:lpstr>How to Create a Cookie</vt:lpstr>
      <vt:lpstr>PowerPoint Presentation</vt:lpstr>
      <vt:lpstr>How to Retrieve a Cookie Value</vt:lpstr>
      <vt:lpstr>How to Delete a Cookie</vt:lpstr>
      <vt:lpstr>What is a Session?</vt:lpstr>
      <vt:lpstr>How to Create a Session</vt:lpstr>
      <vt:lpstr>How to Retrieve a Session Value</vt:lpstr>
      <vt:lpstr>How to Delete a Session Value</vt:lpstr>
      <vt:lpstr>Using Cookies</vt:lpstr>
      <vt:lpstr>Session Variables </vt:lpstr>
      <vt:lpstr>PHP Global Variables - Superglobals </vt:lpstr>
      <vt:lpstr>Database access</vt:lpstr>
      <vt:lpstr>ACESSING MYSQL FROM PHP  - FOR PROJECT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BASICS</dc:title>
  <dc:creator>Vidhu Rojit</dc:creator>
  <cp:lastModifiedBy>Vidhu Rojit</cp:lastModifiedBy>
  <cp:revision>17</cp:revision>
  <dcterms:created xsi:type="dcterms:W3CDTF">2018-10-05T08:22:24Z</dcterms:created>
  <dcterms:modified xsi:type="dcterms:W3CDTF">2019-11-30T11:19:15Z</dcterms:modified>
</cp:coreProperties>
</file>