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7" r:id="rId4"/>
    <p:sldId id="271" r:id="rId5"/>
    <p:sldId id="259" r:id="rId6"/>
    <p:sldId id="275" r:id="rId7"/>
    <p:sldId id="272" r:id="rId8"/>
    <p:sldId id="273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661" y="1904999"/>
            <a:ext cx="6029739" cy="2888381"/>
          </a:xfrm>
        </p:spPr>
        <p:txBody>
          <a:bodyPr/>
          <a:lstStyle/>
          <a:p>
            <a:r>
              <a:rPr lang="en-US" dirty="0"/>
              <a:t>Web Technologies I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UE18CS204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04998"/>
            <a:ext cx="9866243" cy="4754882"/>
          </a:xfrm>
        </p:spPr>
        <p:txBody>
          <a:bodyPr>
            <a:normAutofit fontScale="92500" lnSpcReduction="10000"/>
          </a:bodyPr>
          <a:lstStyle/>
          <a:p>
            <a:r>
              <a:rPr lang="en-IN" sz="3000" dirty="0"/>
              <a:t>20% of the Grade  is allocated for mini project</a:t>
            </a:r>
          </a:p>
          <a:p>
            <a:r>
              <a:rPr lang="en-IN" sz="3000" dirty="0"/>
              <a:t>Team Size: 3 </a:t>
            </a:r>
          </a:p>
          <a:p>
            <a:r>
              <a:rPr lang="en-IN" sz="3000" dirty="0"/>
              <a:t>Objective</a:t>
            </a:r>
          </a:p>
          <a:p>
            <a:pPr lvl="1"/>
            <a:r>
              <a:rPr lang="en-IN" sz="3000" dirty="0"/>
              <a:t>Develop a web application with 8-10 distinct web pages with rich front end functionality (Using HTML,CSS &amp;  JavaScript)</a:t>
            </a:r>
          </a:p>
          <a:p>
            <a:pPr lvl="1"/>
            <a:r>
              <a:rPr lang="en-IN" sz="3000" dirty="0"/>
              <a:t>Include  backend support for at least two web pages</a:t>
            </a:r>
          </a:p>
          <a:p>
            <a:pPr lvl="1"/>
            <a:r>
              <a:rPr lang="en-IN" sz="3000" dirty="0"/>
              <a:t>Select two pages from your application. Redo the frontend for these pages using Bootstrap and jQuery</a:t>
            </a:r>
          </a:p>
          <a:p>
            <a:pPr lvl="1"/>
            <a:r>
              <a:rPr lang="en-IN" sz="3000" dirty="0"/>
              <a:t> Host the website on a hosting service. You may use a free webhosting service like https://in.000webhost.com</a:t>
            </a:r>
            <a:br>
              <a:rPr lang="en-IN" sz="3000" dirty="0"/>
            </a:b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A868-BF8B-4889-A275-C1C60021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5415-27B7-4E8F-B0D1-4A9F80D8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696278"/>
            <a:ext cx="11158330" cy="5161722"/>
          </a:xfrm>
        </p:spPr>
        <p:txBody>
          <a:bodyPr>
            <a:normAutofit/>
          </a:bodyPr>
          <a:lstStyle/>
          <a:p>
            <a:r>
              <a:rPr lang="en-IN" dirty="0"/>
              <a:t>The idea is to develop a unique idea and design a web application for it.</a:t>
            </a:r>
          </a:p>
          <a:p>
            <a:r>
              <a:rPr lang="en-IN" dirty="0"/>
              <a:t>Developing a hotel website/tourism website/college website will not be considered innovative</a:t>
            </a:r>
          </a:p>
          <a:p>
            <a:r>
              <a:rPr lang="en-IN" dirty="0"/>
              <a:t>While there may be a few traditional pages like About Us, Contact Us, Team, Feedback Form, Login, Register etc, the main idea should be innovative to get higher scores</a:t>
            </a:r>
          </a:p>
          <a:p>
            <a:r>
              <a:rPr lang="en-IN" dirty="0"/>
              <a:t>Games, Voting Systems, Music Library etc. are some examples.</a:t>
            </a:r>
          </a:p>
          <a:p>
            <a:r>
              <a:rPr lang="en-IN" dirty="0"/>
              <a:t>While CSS is an important content of the project, copying CSS is not acceptable. The idea is to learn the basics of CSS </a:t>
            </a:r>
          </a:p>
          <a:p>
            <a:r>
              <a:rPr lang="en-IN" dirty="0"/>
              <a:t>JavaScript functionality should be used to make the pages dynamic. Every webpage you develop must have at least some JavaScript functionality</a:t>
            </a:r>
          </a:p>
          <a:p>
            <a:r>
              <a:rPr lang="en-IN" dirty="0"/>
              <a:t>PHP/Backend functionality must be there for at least two pages</a:t>
            </a:r>
          </a:p>
          <a:p>
            <a:r>
              <a:rPr lang="en-IN" dirty="0"/>
              <a:t>Students are expected to learn Bootstrap &amp; jQuery  on their own.</a:t>
            </a:r>
          </a:p>
          <a:p>
            <a:r>
              <a:rPr lang="en-IN" dirty="0"/>
              <a:t>Including DBMS and AJAX will be considered a plus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0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562BB9-7A6A-4449-96D6-9E2BCC43F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78199"/>
              </p:ext>
            </p:extLst>
          </p:nvPr>
        </p:nvGraphicFramePr>
        <p:xfrm>
          <a:off x="0" y="1905000"/>
          <a:ext cx="11569148" cy="515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44">
                  <a:extLst>
                    <a:ext uri="{9D8B030D-6E8A-4147-A177-3AD203B41FA5}">
                      <a16:colId xmlns:a16="http://schemas.microsoft.com/office/drawing/2014/main" val="4244754422"/>
                    </a:ext>
                  </a:extLst>
                </a:gridCol>
                <a:gridCol w="5741062">
                  <a:extLst>
                    <a:ext uri="{9D8B030D-6E8A-4147-A177-3AD203B41FA5}">
                      <a16:colId xmlns:a16="http://schemas.microsoft.com/office/drawing/2014/main" val="1040129762"/>
                    </a:ext>
                  </a:extLst>
                </a:gridCol>
                <a:gridCol w="4768842">
                  <a:extLst>
                    <a:ext uri="{9D8B030D-6E8A-4147-A177-3AD203B41FA5}">
                      <a16:colId xmlns:a16="http://schemas.microsoft.com/office/drawing/2014/main" val="2093885975"/>
                    </a:ext>
                  </a:extLst>
                </a:gridCol>
              </a:tblGrid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42620"/>
                  </a:ext>
                </a:extLst>
              </a:tr>
              <a:tr h="976288">
                <a:tc>
                  <a:txBody>
                    <a:bodyPr/>
                    <a:lstStyle/>
                    <a:p>
                      <a:r>
                        <a:rPr lang="en-IN"/>
                        <a:t>Sept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Submission of Project Batches (through Google Forms)</a:t>
                      </a:r>
                    </a:p>
                    <a:p>
                      <a:r>
                        <a:rPr lang="en-IN" dirty="0"/>
                        <a:t>Team Name , Name &amp; SRN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marks to be reduced for students who fail to submit the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92344"/>
                  </a:ext>
                </a:extLst>
              </a:tr>
              <a:tr h="1059312">
                <a:tc>
                  <a:txBody>
                    <a:bodyPr/>
                    <a:lstStyle/>
                    <a:p>
                      <a:r>
                        <a:rPr lang="en-IN"/>
                        <a:t>Sept 16-21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Submission of Wire Frames after completing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Wireframes along with a brief writeup of the project idea must be submitted to the course instructor on the date indicated. The submission should be on A4 size paper and should have a coverage with team and topic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7775"/>
                  </a:ext>
                </a:extLst>
              </a:tr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Oct  24-20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of HTML,CSS and JS (partial)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is a preliminary evaluation/progress check. Students can make changes after this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2945"/>
                  </a:ext>
                </a:extLst>
              </a:tr>
              <a:tr h="906427">
                <a:tc>
                  <a:txBody>
                    <a:bodyPr/>
                    <a:lstStyle/>
                    <a:p>
                      <a:r>
                        <a:rPr lang="en-IN" dirty="0"/>
                        <a:t>Nov 25-29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Demo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website must be demonstrated on the hosting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1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4BB7-A50D-4C39-857B-D27E29C1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5B3E-A8FB-40F8-AA8E-6CECB48A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B088EF-F8B1-426D-B3A6-1168C91BE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038494"/>
              </p:ext>
            </p:extLst>
          </p:nvPr>
        </p:nvGraphicFramePr>
        <p:xfrm>
          <a:off x="39757" y="1614032"/>
          <a:ext cx="12192000" cy="504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80">
                  <a:extLst>
                    <a:ext uri="{9D8B030D-6E8A-4147-A177-3AD203B41FA5}">
                      <a16:colId xmlns:a16="http://schemas.microsoft.com/office/drawing/2014/main" val="1962333557"/>
                    </a:ext>
                  </a:extLst>
                </a:gridCol>
                <a:gridCol w="1111933">
                  <a:extLst>
                    <a:ext uri="{9D8B030D-6E8A-4147-A177-3AD203B41FA5}">
                      <a16:colId xmlns:a16="http://schemas.microsoft.com/office/drawing/2014/main" val="95316100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989740042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1768890087"/>
                    </a:ext>
                  </a:extLst>
                </a:gridCol>
                <a:gridCol w="2648034">
                  <a:extLst>
                    <a:ext uri="{9D8B030D-6E8A-4147-A177-3AD203B41FA5}">
                      <a16:colId xmlns:a16="http://schemas.microsoft.com/office/drawing/2014/main" val="2527531047"/>
                    </a:ext>
                  </a:extLst>
                </a:gridCol>
                <a:gridCol w="2096244">
                  <a:extLst>
                    <a:ext uri="{9D8B030D-6E8A-4147-A177-3AD203B41FA5}">
                      <a16:colId xmlns:a16="http://schemas.microsoft.com/office/drawing/2014/main" val="2506354603"/>
                    </a:ext>
                  </a:extLst>
                </a:gridCol>
              </a:tblGrid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7543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Innovative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pages like resume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School, Hotel, Tourism, E-commerce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Modelled on an existing application. </a:t>
                      </a:r>
                      <a:r>
                        <a:rPr lang="en-IN" dirty="0" err="1"/>
                        <a:t>E.g</a:t>
                      </a:r>
                      <a:r>
                        <a:rPr lang="en-IN" dirty="0"/>
                        <a:t> a  delivery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out of the box idea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89538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Wireframes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Having details of only a couple of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Shabbily drawn and does not depict the complete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 neatly with descriptions and depicting all 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Self explanatory and covers all aspects of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05457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HTML + Original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CSS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Copying CSS from templates  without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mixture of original and copied CSS with full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CSS written from scratch and having a professional look and feel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17277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 or minimal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included in most pages, but is only relevant in terms of functionality.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included in all pages and improves the functionality  as well as look and feel of each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in all pages. And each page depicts a different aspect of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4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4A72-AE2F-4BC1-8A8F-E5604FF1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Grading 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DF47F5-1416-4C5B-9B20-E230A755F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280040"/>
              </p:ext>
            </p:extLst>
          </p:nvPr>
        </p:nvGraphicFramePr>
        <p:xfrm>
          <a:off x="0" y="1295400"/>
          <a:ext cx="12192000" cy="614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80">
                  <a:extLst>
                    <a:ext uri="{9D8B030D-6E8A-4147-A177-3AD203B41FA5}">
                      <a16:colId xmlns:a16="http://schemas.microsoft.com/office/drawing/2014/main" val="1962333557"/>
                    </a:ext>
                  </a:extLst>
                </a:gridCol>
                <a:gridCol w="1111933">
                  <a:extLst>
                    <a:ext uri="{9D8B030D-6E8A-4147-A177-3AD203B41FA5}">
                      <a16:colId xmlns:a16="http://schemas.microsoft.com/office/drawing/2014/main" val="95316100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989740042"/>
                    </a:ext>
                  </a:extLst>
                </a:gridCol>
                <a:gridCol w="2584174">
                  <a:extLst>
                    <a:ext uri="{9D8B030D-6E8A-4147-A177-3AD203B41FA5}">
                      <a16:colId xmlns:a16="http://schemas.microsoft.com/office/drawing/2014/main" val="1768890087"/>
                    </a:ext>
                  </a:extLst>
                </a:gridCol>
                <a:gridCol w="2648034">
                  <a:extLst>
                    <a:ext uri="{9D8B030D-6E8A-4147-A177-3AD203B41FA5}">
                      <a16:colId xmlns:a16="http://schemas.microsoft.com/office/drawing/2014/main" val="2527531047"/>
                    </a:ext>
                  </a:extLst>
                </a:gridCol>
                <a:gridCol w="2096244">
                  <a:extLst>
                    <a:ext uri="{9D8B030D-6E8A-4147-A177-3AD203B41FA5}">
                      <a16:colId xmlns:a16="http://schemas.microsoft.com/office/drawing/2014/main" val="2506354603"/>
                    </a:ext>
                  </a:extLst>
                </a:gridCol>
              </a:tblGrid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7543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Bootstrap +</a:t>
                      </a:r>
                      <a:r>
                        <a:rPr lang="en-IN" dirty="0" err="1"/>
                        <a:t>JQuery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redoing any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only one (BS or jQuery)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Doing simple pages rather than core application 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Redoing the core application using Bootstrap and jQuery and being able to demonstrate a clear contrast between the two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51215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server side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Basic PHP code with no server side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Including </a:t>
                      </a:r>
                      <a:r>
                        <a:rPr lang="en-IN" dirty="0" err="1"/>
                        <a:t>serverside</a:t>
                      </a:r>
                      <a:r>
                        <a:rPr lang="en-IN" dirty="0"/>
                        <a:t> processing of user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Including </a:t>
                      </a:r>
                      <a:r>
                        <a:rPr lang="en-IN" dirty="0" err="1"/>
                        <a:t>serverside</a:t>
                      </a:r>
                      <a:r>
                        <a:rPr lang="en-IN" dirty="0"/>
                        <a:t> processing of user input and having AJAX or DB support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64074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Demonstrating by double clicking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Files hosted on localhost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all files are hosted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Website is completely hosted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6448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IN" dirty="0"/>
                        <a:t>Total (to be scaled down to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6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92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963-6B35-45D3-8C65-F30591B0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Plagiarism Check &amp; Final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E604-C015-435D-8F1B-E73D8D84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Copying of code, ideas or content  among teams will be severely penalized</a:t>
            </a:r>
          </a:p>
          <a:p>
            <a:r>
              <a:rPr lang="en-IN" dirty="0"/>
              <a:t>All  projects will be reviewed by the faculty from all sections before the grade is finalized. Please refrain from copying content from teams in other sections.</a:t>
            </a:r>
          </a:p>
          <a:p>
            <a:r>
              <a:rPr lang="en-IN" dirty="0"/>
              <a:t>For the final demo you must have your website hosted online and your code base (on git) available</a:t>
            </a:r>
          </a:p>
          <a:p>
            <a:r>
              <a:rPr lang="en-IN" dirty="0"/>
              <a:t>You must have a presentation (max. 6 slides) highlighting the noteworthy aspects of your project</a:t>
            </a:r>
          </a:p>
          <a:p>
            <a:r>
              <a:rPr lang="en-IN" dirty="0"/>
              <a:t>Even though this is a team project, each student is evaluated individually.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6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2DD9-698C-45ED-BFA3-B5F278DD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3887-A6C3-4301-AE81-2500F7D1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mini project topics and batches must be finalized by Week ?????.</a:t>
            </a:r>
          </a:p>
          <a:p>
            <a:r>
              <a:rPr lang="en-IN" dirty="0"/>
              <a:t>Any change in topic or batches after that will result in a penalty of two marks </a:t>
            </a:r>
          </a:p>
          <a:p>
            <a:r>
              <a:rPr lang="en-IN" dirty="0"/>
              <a:t>Topic change or batch change will be allowed only after approval by the teacher</a:t>
            </a:r>
          </a:p>
          <a:p>
            <a:r>
              <a:rPr lang="en-IN" dirty="0"/>
              <a:t>Each student must fill the project form individually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7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821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Music Score 16x9</vt:lpstr>
      <vt:lpstr>Web Technologies I Project</vt:lpstr>
      <vt:lpstr>Mini Project</vt:lpstr>
      <vt:lpstr>Scope of the Project</vt:lpstr>
      <vt:lpstr>Evaluation Schedule</vt:lpstr>
      <vt:lpstr>Grading Rubric</vt:lpstr>
      <vt:lpstr>Grading Rubric</vt:lpstr>
      <vt:lpstr>Plagiarism Check &amp; Final Demo</vt:lpstr>
      <vt:lpstr>General Instructions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2016-07-27T16:13:03Z</dcterms:created>
  <dcterms:modified xsi:type="dcterms:W3CDTF">2019-09-03T04:43:56Z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