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9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8706455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" name="Google Shape;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57895b10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57895b10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057895b10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057895b10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bfdb98d4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bfdb98d4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d5eac8cd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d5eac8cd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d5eac8c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d5eac8c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57895b1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57895b1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57895b10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57895b10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57895b10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057895b10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57895b10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057895b10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57895b10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057895b10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1057895b10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Google Shape;37;g1057895b10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57895b10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057895b10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6831898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6831898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6831898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6831898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fc5ecea4e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fc5ecea4e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fc5ecea4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fc5ecea4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fc5ecea4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fc5ecea4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fc5ecea4e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fc5ecea4e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fc5ecea4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fc5ecea4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fc5ecea4e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fc5ecea4e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bfdb98d4d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bfdb98d4d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57895b10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1057895b10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bfdb98d4d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bfdb98d4d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09ecbd96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09ecbd96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fc5ecea4e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fc5ecea4e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bfdb98d4d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bfdb98d4d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09ecbd96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09ecbd96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09ecbd96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09ecbd96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fc5ecea4e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fc5ecea4e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bfdb98d4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bfdb98d4d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fc5ecea4e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fc5ecea4e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1654383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41654383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057895b10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1057895b10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fc5ecea4e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fc5ecea4e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fc5ecea4e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fc5ecea4e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fc5ecea4e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fc5ecea4e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bfdb98d4d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bfdb98d4d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bfdb98d4d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bfdb98d4d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bfdb98d4d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bfdb98d4d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bfdb98d4d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bfdb98d4d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064f61a1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064f61a1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fc5ecea4e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fc5ecea4e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fc5ecea4e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fc5ecea4e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057895b10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1057895b10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fc5ecea4e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fc5ecea4e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fc5ecea4e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fc5ecea4e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fc5ecea4e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fc5ecea4e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416543830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416543830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416543830c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416543830c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fc5ecea4e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fc5ecea4e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fc5ecea4e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fc5ecea4e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fc5ecea4e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fc5ecea4e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fc5ecea4e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fc5ecea4e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fc5ecea4e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fc5ecea4e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bfdb98d4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bfdb98d4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fc5ecea4e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2fc5ecea4e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fc5ecea4e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fc5ecea4e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e1581922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e1581922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fc5ecea4e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fc5ecea4e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fc5ecea4e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2fc5ecea4e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fc5ecea4e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2fc5ecea4e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416543830c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416543830c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064f61a18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1064f61a18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064f61a18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1064f61a18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416543830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416543830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bfdb98d4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bfdb98d4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416543830c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416543830c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064f61a18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064f61a18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064f61a18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064f61a18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064f61a18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1064f61a18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fcc291b0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2fcc291b0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fcc291b04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2fcc291b04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2fcc291b0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2fcc291b0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c04b183b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c04b183be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c04b183be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c04b183be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064f61a18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1064f61a18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57895b1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57895b1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fcc291b0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2fcc291b0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2fcc291b04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2fcc291b04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064f61a18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064f61a18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1064f61a18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1064f61a18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1c2a48f9e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1c2a48f9e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091e000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1091e000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2f4782753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2f4782753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c2a48f9e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1c2a48f9e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1075c9bc6c_1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1075c9bc6c_1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57895b10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57895b10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0" y="4124513"/>
            <a:ext cx="8458200" cy="94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85800" y="1734343"/>
            <a:ext cx="7772400" cy="224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85800" y="4124476"/>
            <a:ext cx="7772400" cy="94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b="1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 b="1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 b="1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 b="1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 b="1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 b="1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 b="1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 b="1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4030200" cy="46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2"/>
          </p:nvPr>
        </p:nvSpPr>
        <p:spPr>
          <a:xfrm>
            <a:off x="4656667" y="1949212"/>
            <a:ext cx="4030200" cy="46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/>
          <p:nvPr/>
        </p:nvSpPr>
        <p:spPr>
          <a:xfrm>
            <a:off x="0" y="5875079"/>
            <a:ext cx="8686800" cy="69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dern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 b="1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 b="1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 b="1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 b="1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 b="1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 b="1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 b="1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  <a:defRPr sz="3000">
                <a:solidFill>
                  <a:schemeClr val="dk2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○"/>
              <a:defRPr sz="2400">
                <a:solidFill>
                  <a:schemeClr val="dk2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■"/>
              <a:defRPr sz="2400">
                <a:solidFill>
                  <a:schemeClr val="dk2"/>
                </a:solidFill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ctrTitle"/>
          </p:nvPr>
        </p:nvSpPr>
        <p:spPr>
          <a:xfrm>
            <a:off x="685800" y="1022977"/>
            <a:ext cx="7772400" cy="29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Design and Analysis of Algorithms (UE18CS251)</a:t>
            </a:r>
            <a:endParaRPr sz="4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Unit I - Analysis Framework</a:t>
            </a:r>
            <a:endParaRPr sz="3600"/>
          </a:p>
        </p:txBody>
      </p:sp>
      <p:pic>
        <p:nvPicPr>
          <p:cNvPr id="33" name="Google Shape;33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4163" y="6413875"/>
            <a:ext cx="5695675" cy="444125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8"/>
          <p:cNvSpPr txBox="1"/>
          <p:nvPr/>
        </p:nvSpPr>
        <p:spPr>
          <a:xfrm>
            <a:off x="685800" y="4124476"/>
            <a:ext cx="7772400" cy="9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FEDE2"/>
                </a:solidFill>
              </a:rPr>
              <a:t>Mr. Channa Bankapur</a:t>
            </a:r>
            <a:endParaRPr sz="2400">
              <a:solidFill>
                <a:srgbClr val="EFEDE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FEDE2"/>
                </a:solidFill>
              </a:rPr>
              <a:t>channabankapur@pes.edu</a:t>
            </a:r>
            <a:endParaRPr sz="2400">
              <a:solidFill>
                <a:srgbClr val="EFEDE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/>
        </p:nvSpPr>
        <p:spPr>
          <a:xfrm>
            <a:off x="270900" y="270900"/>
            <a:ext cx="8597400" cy="59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What does it return?</a:t>
            </a:r>
            <a:endParaRPr sz="3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foo(n)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ctr ← 0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for i </a:t>
            </a: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←</a:t>
            </a: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 1 to </a:t>
            </a: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n-1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j ← i+1 to n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ctr ← ctr + 1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ctr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Return value: … 	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/>
        </p:nvSpPr>
        <p:spPr>
          <a:xfrm>
            <a:off x="118500" y="118500"/>
            <a:ext cx="8597400" cy="59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What does it return?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foo(n)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ctr ← 0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for i 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←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1 to 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- 1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j ← i + 1 to n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ctr ← ctr + 1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ctr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ctr: (n-1) + (n-2) + (n-3) + … + 1 = </a:t>
            </a:r>
            <a:r>
              <a:rPr lang="en" sz="2600" b="1">
                <a:solidFill>
                  <a:schemeClr val="dk1"/>
                </a:solidFill>
              </a:rPr>
              <a:t>n * (n-1) / 2.</a:t>
            </a:r>
            <a:r>
              <a:rPr lang="en" sz="2600">
                <a:solidFill>
                  <a:schemeClr val="dk1"/>
                </a:solidFill>
              </a:rPr>
              <a:t>	</a:t>
            </a:r>
            <a:endParaRPr sz="2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ctr: n choose 2.</a:t>
            </a:r>
            <a:endParaRPr sz="2600">
              <a:solidFill>
                <a:schemeClr val="dk1"/>
              </a:solidFill>
            </a:endParaRPr>
          </a:p>
        </p:txBody>
      </p:sp>
      <p:sp>
        <p:nvSpPr>
          <p:cNvPr id="88" name="Google Shape;88;p18"/>
          <p:cNvSpPr txBox="1"/>
          <p:nvPr/>
        </p:nvSpPr>
        <p:spPr>
          <a:xfrm>
            <a:off x="4048400" y="118500"/>
            <a:ext cx="5095500" cy="44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SelectionSort</a:t>
            </a:r>
            <a:r>
              <a:rPr lang="en" sz="2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(A[0..n-1])</a:t>
            </a:r>
            <a:endParaRPr sz="2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i ← 0 to n-2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min ← i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j ← i+1 to n-1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if(A[j]&lt;A[min])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min ← j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Swap (A[i],A[min])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 b="1"/>
              <a:t>How many times “</a:t>
            </a:r>
            <a:r>
              <a:rPr lang="en" sz="2400" b="1">
                <a:solidFill>
                  <a:schemeClr val="dk1"/>
                </a:solidFill>
              </a:rPr>
              <a:t>A[j] &gt; A[min]</a:t>
            </a:r>
            <a:r>
              <a:rPr lang="en" sz="2400" b="1"/>
              <a:t>” comparison is made?</a:t>
            </a:r>
            <a:endParaRPr sz="2400"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/>
        </p:nvSpPr>
        <p:spPr>
          <a:xfrm>
            <a:off x="270900" y="270900"/>
            <a:ext cx="8597400" cy="59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What does it return?</a:t>
            </a:r>
            <a:endParaRPr sz="3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foo(n)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ctr ← 0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for i </a:t>
            </a: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←</a:t>
            </a: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 1 to </a:t>
            </a: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- 1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j ← i + 1 to n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ctr ← ctr + 5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ctr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Return value: </a:t>
            </a:r>
            <a:endParaRPr sz="3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C(n)	= 5* ((n-1) + (n-2) + … + 1)</a:t>
            </a:r>
            <a:endParaRPr sz="3000">
              <a:solidFill>
                <a:schemeClr val="dk1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= </a:t>
            </a:r>
            <a:r>
              <a:rPr lang="en" sz="3000" b="1">
                <a:solidFill>
                  <a:schemeClr val="dk1"/>
                </a:solidFill>
              </a:rPr>
              <a:t>5 * n * (n-1) / 2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/>
        </p:nvSpPr>
        <p:spPr>
          <a:xfrm>
            <a:off x="270900" y="270900"/>
            <a:ext cx="8597400" cy="59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What does it return?</a:t>
            </a:r>
            <a:endParaRPr sz="3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foo(n)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if(n=1) return 1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 ← foo(n-1)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 ← k+1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 ← k + foo(n-1)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k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Return value: </a:t>
            </a:r>
            <a:r>
              <a:rPr lang="en" sz="3000" b="1">
                <a:solidFill>
                  <a:schemeClr val="dk1"/>
                </a:solidFill>
              </a:rPr>
              <a:t>… </a:t>
            </a:r>
            <a:endParaRPr sz="3000" b="1" baseline="-25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/>
        </p:nvSpPr>
        <p:spPr>
          <a:xfrm>
            <a:off x="102175" y="270900"/>
            <a:ext cx="4073400" cy="59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What does it return?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foo(n)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if(n=1) return 1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 ← foo(n-1)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 ← k+1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 ← k + foo(n-1)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k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</a:rPr>
              <a:t>C(n) = 1 + 2 C(n-1), C(0)=0</a:t>
            </a:r>
            <a:endParaRPr sz="24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dk1"/>
                </a:solidFill>
              </a:rPr>
              <a:t>	= 1 + 2(1+2C(n-2))</a:t>
            </a:r>
            <a:endParaRPr sz="24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dk1"/>
                </a:solidFill>
              </a:rPr>
              <a:t>	= 1+2+2</a:t>
            </a:r>
            <a:r>
              <a:rPr lang="en" sz="2400" b="1" baseline="30000">
                <a:solidFill>
                  <a:schemeClr val="dk1"/>
                </a:solidFill>
              </a:rPr>
              <a:t>2</a:t>
            </a:r>
            <a:r>
              <a:rPr lang="en" sz="2400" b="1">
                <a:solidFill>
                  <a:schemeClr val="dk1"/>
                </a:solidFill>
              </a:rPr>
              <a:t>C(n-2)</a:t>
            </a:r>
            <a:endParaRPr sz="24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dk1"/>
                </a:solidFill>
              </a:rPr>
              <a:t>	= 2</a:t>
            </a:r>
            <a:r>
              <a:rPr lang="en" sz="2400" b="1" baseline="30000">
                <a:solidFill>
                  <a:schemeClr val="dk1"/>
                </a:solidFill>
              </a:rPr>
              <a:t>0</a:t>
            </a:r>
            <a:r>
              <a:rPr lang="en" sz="2400" b="1">
                <a:solidFill>
                  <a:schemeClr val="dk1"/>
                </a:solidFill>
              </a:rPr>
              <a:t>+2</a:t>
            </a:r>
            <a:r>
              <a:rPr lang="en" sz="2400" b="1" baseline="30000">
                <a:solidFill>
                  <a:schemeClr val="dk1"/>
                </a:solidFill>
              </a:rPr>
              <a:t>1</a:t>
            </a:r>
            <a:r>
              <a:rPr lang="en" sz="2400" b="1">
                <a:solidFill>
                  <a:schemeClr val="dk1"/>
                </a:solidFill>
              </a:rPr>
              <a:t>+2</a:t>
            </a:r>
            <a:r>
              <a:rPr lang="en" sz="2400" b="1" baseline="30000">
                <a:solidFill>
                  <a:schemeClr val="dk1"/>
                </a:solidFill>
              </a:rPr>
              <a:t>2</a:t>
            </a:r>
            <a:r>
              <a:rPr lang="en" sz="2400" b="1">
                <a:solidFill>
                  <a:schemeClr val="dk1"/>
                </a:solidFill>
              </a:rPr>
              <a:t>+2</a:t>
            </a:r>
            <a:r>
              <a:rPr lang="en" sz="2400" b="1" baseline="30000">
                <a:solidFill>
                  <a:schemeClr val="dk1"/>
                </a:solidFill>
              </a:rPr>
              <a:t>3</a:t>
            </a:r>
            <a:r>
              <a:rPr lang="en" sz="2400" b="1">
                <a:solidFill>
                  <a:schemeClr val="dk1"/>
                </a:solidFill>
              </a:rPr>
              <a:t>C(n-3)</a:t>
            </a:r>
            <a:endParaRPr sz="24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dk1"/>
                </a:solidFill>
              </a:rPr>
              <a:t>	= 2</a:t>
            </a:r>
            <a:r>
              <a:rPr lang="en" sz="2400" b="1" baseline="30000">
                <a:solidFill>
                  <a:schemeClr val="dk1"/>
                </a:solidFill>
              </a:rPr>
              <a:t>0</a:t>
            </a:r>
            <a:r>
              <a:rPr lang="en" sz="2400" b="1">
                <a:solidFill>
                  <a:schemeClr val="dk1"/>
                </a:solidFill>
              </a:rPr>
              <a:t>+...+2</a:t>
            </a:r>
            <a:r>
              <a:rPr lang="en" sz="2400" b="1" baseline="30000">
                <a:solidFill>
                  <a:schemeClr val="dk1"/>
                </a:solidFill>
              </a:rPr>
              <a:t>i-1</a:t>
            </a:r>
            <a:r>
              <a:rPr lang="en" sz="2400" b="1">
                <a:solidFill>
                  <a:schemeClr val="dk1"/>
                </a:solidFill>
              </a:rPr>
              <a:t>+2</a:t>
            </a:r>
            <a:r>
              <a:rPr lang="en" sz="2400" b="1" baseline="30000">
                <a:solidFill>
                  <a:schemeClr val="dk1"/>
                </a:solidFill>
              </a:rPr>
              <a:t>i</a:t>
            </a:r>
            <a:r>
              <a:rPr lang="en" sz="2400" b="1">
                <a:solidFill>
                  <a:schemeClr val="dk1"/>
                </a:solidFill>
              </a:rPr>
              <a:t>C(n-i)</a:t>
            </a:r>
            <a:endParaRPr sz="24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dk1"/>
                </a:solidFill>
              </a:rPr>
              <a:t>n-i = 0 ⇒ i = n</a:t>
            </a:r>
            <a:endParaRPr sz="24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dk1"/>
                </a:solidFill>
              </a:rPr>
              <a:t>C(n) = 2</a:t>
            </a:r>
            <a:r>
              <a:rPr lang="en" sz="2400" b="1" baseline="30000">
                <a:solidFill>
                  <a:schemeClr val="dk1"/>
                </a:solidFill>
              </a:rPr>
              <a:t>0</a:t>
            </a:r>
            <a:r>
              <a:rPr lang="en" sz="2400" b="1">
                <a:solidFill>
                  <a:schemeClr val="dk1"/>
                </a:solidFill>
              </a:rPr>
              <a:t>+...+2</a:t>
            </a:r>
            <a:r>
              <a:rPr lang="en" sz="2400" b="1" baseline="30000">
                <a:solidFill>
                  <a:schemeClr val="dk1"/>
                </a:solidFill>
              </a:rPr>
              <a:t>n-1</a:t>
            </a:r>
            <a:r>
              <a:rPr lang="en" sz="2400" b="1">
                <a:solidFill>
                  <a:schemeClr val="dk1"/>
                </a:solidFill>
              </a:rPr>
              <a:t>+2</a:t>
            </a:r>
            <a:r>
              <a:rPr lang="en" sz="2400" b="1" baseline="30000">
                <a:solidFill>
                  <a:schemeClr val="dk1"/>
                </a:solidFill>
              </a:rPr>
              <a:t>n</a:t>
            </a:r>
            <a:r>
              <a:rPr lang="en" sz="2400" b="1">
                <a:solidFill>
                  <a:schemeClr val="dk1"/>
                </a:solidFill>
              </a:rPr>
              <a:t>C(0)</a:t>
            </a:r>
            <a:endParaRPr sz="24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dk1"/>
                </a:solidFill>
              </a:rPr>
              <a:t>C(n) = 2</a:t>
            </a:r>
            <a:r>
              <a:rPr lang="en" sz="2400" b="1" baseline="30000">
                <a:solidFill>
                  <a:schemeClr val="dk1"/>
                </a:solidFill>
              </a:rPr>
              <a:t>n</a:t>
            </a:r>
            <a:r>
              <a:rPr lang="en" sz="2400" b="1">
                <a:solidFill>
                  <a:schemeClr val="dk1"/>
                </a:solidFill>
              </a:rPr>
              <a:t> - 1</a:t>
            </a:r>
            <a:endParaRPr sz="24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</a:endParaRPr>
          </a:p>
        </p:txBody>
      </p:sp>
      <p:sp>
        <p:nvSpPr>
          <p:cNvPr id="104" name="Google Shape;104;p21"/>
          <p:cNvSpPr txBox="1"/>
          <p:nvPr/>
        </p:nvSpPr>
        <p:spPr>
          <a:xfrm>
            <a:off x="4175575" y="270900"/>
            <a:ext cx="4994700" cy="59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Hanoi(n, Src, Dest, Aux)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(n = 0) return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Hanoi(n-1,Src,Aux,Dst)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Move disk#n from S to D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Hanoi(n-1,Aux,Dst,Src)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</a:rPr>
              <a:t>How many times “Move disk” operation is executed?</a:t>
            </a:r>
            <a:endParaRPr sz="24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Count: </a:t>
            </a:r>
            <a:r>
              <a:rPr lang="en" sz="3000" b="1">
                <a:solidFill>
                  <a:schemeClr val="dk1"/>
                </a:solidFill>
              </a:rPr>
              <a:t>2</a:t>
            </a:r>
            <a:r>
              <a:rPr lang="en" sz="3000" b="1" baseline="30000">
                <a:solidFill>
                  <a:schemeClr val="dk1"/>
                </a:solidFill>
              </a:rPr>
              <a:t>n</a:t>
            </a:r>
            <a:r>
              <a:rPr lang="en" sz="3000" b="1">
                <a:solidFill>
                  <a:schemeClr val="dk1"/>
                </a:solidFill>
              </a:rPr>
              <a:t> - 1</a:t>
            </a:r>
            <a:endParaRPr sz="24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/>
        </p:nvSpPr>
        <p:spPr>
          <a:xfrm>
            <a:off x="270900" y="270900"/>
            <a:ext cx="8597400" cy="59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What does it return?</a:t>
            </a:r>
            <a:endParaRPr sz="3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foo(n)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 ← 0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 ← n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 (i &gt; 1)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k ← k + 1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 ← ⌊i/2⌋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k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Return value: </a:t>
            </a:r>
            <a:r>
              <a:rPr lang="en" sz="3000" b="1">
                <a:solidFill>
                  <a:schemeClr val="dk1"/>
                </a:solidFill>
              </a:rPr>
              <a:t>… </a:t>
            </a:r>
            <a:endParaRPr sz="3000" b="1" baseline="-25000">
              <a:solidFill>
                <a:schemeClr val="dk1"/>
              </a:solidFill>
            </a:endParaRPr>
          </a:p>
        </p:txBody>
      </p:sp>
      <p:sp>
        <p:nvSpPr>
          <p:cNvPr id="110" name="Google Shape;110;p22"/>
          <p:cNvSpPr txBox="1"/>
          <p:nvPr/>
        </p:nvSpPr>
        <p:spPr>
          <a:xfrm>
            <a:off x="4004700" y="270900"/>
            <a:ext cx="4910700" cy="40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foo(n)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 ← 0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if(n &gt; 1)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k ← foo(⌊n/2⌋)+1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k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 baseline="-25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/>
        </p:nvSpPr>
        <p:spPr>
          <a:xfrm>
            <a:off x="270900" y="270900"/>
            <a:ext cx="8597400" cy="59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What does it return?</a:t>
            </a:r>
            <a:endParaRPr sz="3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foo(n)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 ← 0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if(n &gt; 1)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k←foo(⌊n/2⌋)+1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k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C(n) = C(</a:t>
            </a: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⌊</a:t>
            </a:r>
            <a:r>
              <a:rPr lang="en" sz="3000">
                <a:solidFill>
                  <a:schemeClr val="dk1"/>
                </a:solidFill>
              </a:rPr>
              <a:t>n/2</a:t>
            </a: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⌋</a:t>
            </a:r>
            <a:r>
              <a:rPr lang="en" sz="3000">
                <a:solidFill>
                  <a:schemeClr val="dk1"/>
                </a:solidFill>
              </a:rPr>
              <a:t>) + 1</a:t>
            </a:r>
            <a:endParaRPr sz="3000">
              <a:solidFill>
                <a:schemeClr val="dk1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, C(1) = 0</a:t>
            </a:r>
            <a:endParaRPr sz="3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C(n) = </a:t>
            </a: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⌊</a:t>
            </a:r>
            <a:r>
              <a:rPr lang="en" sz="3000" b="1">
                <a:solidFill>
                  <a:schemeClr val="dk1"/>
                </a:solidFill>
              </a:rPr>
              <a:t>log</a:t>
            </a:r>
            <a:r>
              <a:rPr lang="en" sz="3000" b="1" baseline="-25000">
                <a:solidFill>
                  <a:schemeClr val="dk1"/>
                </a:solidFill>
              </a:rPr>
              <a:t>2</a:t>
            </a:r>
            <a:r>
              <a:rPr lang="en" sz="3000" b="1">
                <a:solidFill>
                  <a:schemeClr val="dk1"/>
                </a:solidFill>
              </a:rPr>
              <a:t>n</a:t>
            </a: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⌋</a:t>
            </a:r>
            <a:r>
              <a:rPr lang="en" sz="3000" b="1">
                <a:solidFill>
                  <a:schemeClr val="dk1"/>
                </a:solidFill>
              </a:rPr>
              <a:t> </a:t>
            </a:r>
            <a:endParaRPr sz="3000" b="1" baseline="-25000">
              <a:solidFill>
                <a:schemeClr val="dk1"/>
              </a:solidFill>
            </a:endParaRPr>
          </a:p>
        </p:txBody>
      </p:sp>
      <p:sp>
        <p:nvSpPr>
          <p:cNvPr id="116" name="Google Shape;116;p23"/>
          <p:cNvSpPr txBox="1"/>
          <p:nvPr/>
        </p:nvSpPr>
        <p:spPr>
          <a:xfrm>
            <a:off x="4004700" y="270900"/>
            <a:ext cx="4910700" cy="40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BSch(A[l..r], k)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if(r-l+1 &lt; 1)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return -1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 = ⌊(l+r) / 2⌋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if(k = A[m])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return m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else if(k &lt; A[m])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return BSch(A[l..m-1],k)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return BSch(A[m+1..r],k)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</a:rPr>
              <a:t>How many times “k = A[m]” comparison is made?</a:t>
            </a:r>
            <a:endParaRPr sz="3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 baseline="-25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/>
        </p:nvSpPr>
        <p:spPr>
          <a:xfrm>
            <a:off x="270900" y="138725"/>
            <a:ext cx="8597400" cy="60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What does it return?</a:t>
            </a:r>
            <a:endParaRPr sz="3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foo(n)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 ← 0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 ← n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 (i &gt; 1)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j ← 1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while (j ≤ n)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k ← k + 1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j ← j + 1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 ← ⌊i/2⌋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k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Return value: </a:t>
            </a:r>
            <a:r>
              <a:rPr lang="en" sz="3000" b="1">
                <a:solidFill>
                  <a:schemeClr val="dk1"/>
                </a:solidFill>
              </a:rPr>
              <a:t>… </a:t>
            </a:r>
            <a:endParaRPr sz="3000" b="1" baseline="-25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/>
        </p:nvSpPr>
        <p:spPr>
          <a:xfrm>
            <a:off x="270900" y="114275"/>
            <a:ext cx="8597400" cy="6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What does it return?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foo(n)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 ← 0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 ← n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 (i &gt; 1)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j ← 1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while (j ≤ n)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k ← k + 1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j ← j + 1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 ← ⌊i/2⌋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k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Return value: </a:t>
            </a:r>
            <a:r>
              <a:rPr lang="en" sz="3000" b="1">
                <a:solidFill>
                  <a:schemeClr val="dk1"/>
                </a:solidFill>
              </a:rPr>
              <a:t>n * log</a:t>
            </a:r>
            <a:r>
              <a:rPr lang="en" sz="3000" b="1" baseline="-25000">
                <a:solidFill>
                  <a:schemeClr val="dk1"/>
                </a:solidFill>
              </a:rPr>
              <a:t>2</a:t>
            </a:r>
            <a:r>
              <a:rPr lang="en" sz="3000" b="1">
                <a:solidFill>
                  <a:schemeClr val="dk1"/>
                </a:solidFill>
              </a:rPr>
              <a:t>n </a:t>
            </a:r>
            <a:endParaRPr sz="3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(Element-to-element comparison in Merge Sort is comparable to “k←k+1” here)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/>
        </p:nvSpPr>
        <p:spPr>
          <a:xfrm>
            <a:off x="270900" y="270900"/>
            <a:ext cx="8597400" cy="59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What does it return?</a:t>
            </a:r>
            <a:endParaRPr sz="3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foo(str)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 ← 0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← length(str)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each permutation of str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j ← 1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while (j ≤ n)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k ← k + 1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j ← j + 1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k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Return value: </a:t>
            </a:r>
            <a:r>
              <a:rPr lang="en" sz="3000" b="1">
                <a:solidFill>
                  <a:schemeClr val="dk1"/>
                </a:solidFill>
              </a:rPr>
              <a:t>… </a:t>
            </a:r>
            <a:endParaRPr sz="3000" b="1" baseline="-25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/>
        </p:nvSpPr>
        <p:spPr>
          <a:xfrm>
            <a:off x="270900" y="270900"/>
            <a:ext cx="8597400" cy="59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What does it return?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Courier New"/>
                <a:ea typeface="Courier New"/>
                <a:cs typeface="Courier New"/>
                <a:sym typeface="Courier New"/>
              </a:rPr>
              <a:t>foo(n)</a:t>
            </a:r>
            <a:endParaRPr sz="3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Courier New"/>
                <a:ea typeface="Courier New"/>
                <a:cs typeface="Courier New"/>
                <a:sym typeface="Courier New"/>
              </a:rPr>
              <a:t>ctr ← 0</a:t>
            </a:r>
            <a:endParaRPr sz="3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Courier New"/>
                <a:ea typeface="Courier New"/>
                <a:cs typeface="Courier New"/>
                <a:sym typeface="Courier New"/>
              </a:rPr>
              <a:t>for i ← 1 to </a:t>
            </a:r>
            <a:r>
              <a:rPr lang="en" sz="3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 sz="3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ctr ← ctr + 1</a:t>
            </a:r>
            <a:endParaRPr sz="3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ctr</a:t>
            </a:r>
            <a:endParaRPr sz="3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Return value: … 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/>
          <p:nvPr/>
        </p:nvSpPr>
        <p:spPr>
          <a:xfrm>
            <a:off x="102175" y="270900"/>
            <a:ext cx="4648500" cy="59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What does it return?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foo(str)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 ← 0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← length(str)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each permn of str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j ← 1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while (j ≤ n)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k ← k + 1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j ← j + 1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k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Return value: </a:t>
            </a:r>
            <a:r>
              <a:rPr lang="en" sz="3000" b="1">
                <a:solidFill>
                  <a:schemeClr val="dk1"/>
                </a:solidFill>
              </a:rPr>
              <a:t>n * n! </a:t>
            </a:r>
            <a:endParaRPr sz="3000" b="1" baseline="-25000">
              <a:solidFill>
                <a:schemeClr val="dk1"/>
              </a:solidFill>
            </a:endParaRPr>
          </a:p>
        </p:txBody>
      </p:sp>
      <p:sp>
        <p:nvSpPr>
          <p:cNvPr id="137" name="Google Shape;137;p27"/>
          <p:cNvSpPr txBox="1"/>
          <p:nvPr/>
        </p:nvSpPr>
        <p:spPr>
          <a:xfrm>
            <a:off x="4521775" y="270900"/>
            <a:ext cx="4648500" cy="59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Travelling Salesman Problem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mincost ← INFINITY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each perm of n cities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cost ← 0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each edge in the H_ckt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cost ← cost + edgeCost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if(cost &lt; mincost) 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mincost ← cost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mincost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dk1"/>
                </a:solidFill>
              </a:rPr>
              <a:t>How many times “cost + edgeCost” addition is made?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/>
          <p:nvPr/>
        </p:nvSpPr>
        <p:spPr>
          <a:xfrm>
            <a:off x="192650" y="166950"/>
            <a:ext cx="8675700" cy="60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Verdana"/>
                <a:ea typeface="Verdana"/>
                <a:cs typeface="Verdana"/>
                <a:sym typeface="Verdana"/>
              </a:rPr>
              <a:t>Measuring an Input’s Size: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erdana"/>
              <a:buChar char="●"/>
            </a:pPr>
            <a:r>
              <a:rPr lang="en" sz="2400">
                <a:latin typeface="Verdana"/>
                <a:ea typeface="Verdana"/>
                <a:cs typeface="Verdana"/>
                <a:sym typeface="Verdana"/>
              </a:rPr>
              <a:t>An algorithm takes same or more time for a larger input of similar kind.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erdana"/>
              <a:buChar char="●"/>
            </a:pPr>
            <a:r>
              <a:rPr lang="en" sz="2400">
                <a:latin typeface="Verdana"/>
                <a:ea typeface="Verdana"/>
                <a:cs typeface="Verdana"/>
                <a:sym typeface="Verdana"/>
              </a:rPr>
              <a:t>Algorithm’s efficiency is measured as a function of its input size.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erdana"/>
              <a:buChar char="●"/>
            </a:pPr>
            <a:r>
              <a:rPr lang="en" sz="2400">
                <a:latin typeface="Verdana"/>
                <a:ea typeface="Verdana"/>
                <a:cs typeface="Verdana"/>
                <a:sym typeface="Verdana"/>
              </a:rPr>
              <a:t>Eg: 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erdana"/>
              <a:buChar char="○"/>
            </a:pPr>
            <a:r>
              <a:rPr lang="en" sz="2400" b="1">
                <a:latin typeface="Verdana"/>
                <a:ea typeface="Verdana"/>
                <a:cs typeface="Verdana"/>
                <a:sym typeface="Verdana"/>
              </a:rPr>
              <a:t>n</a:t>
            </a:r>
            <a:r>
              <a:rPr lang="en" sz="2400">
                <a:latin typeface="Verdana"/>
                <a:ea typeface="Verdana"/>
                <a:cs typeface="Verdana"/>
                <a:sym typeface="Verdana"/>
              </a:rPr>
              <a:t>: size of the array for SequentialSearch(A[0..n-1], K) and SelectionSort</a:t>
            </a:r>
            <a:r>
              <a:rPr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(A[0..n-1])</a:t>
            </a:r>
            <a:r>
              <a:rPr lang="en" sz="2400">
                <a:latin typeface="Verdana"/>
                <a:ea typeface="Verdana"/>
                <a:cs typeface="Verdana"/>
                <a:sym typeface="Verdana"/>
              </a:rPr>
              <a:t>.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erdana"/>
              <a:buChar char="○"/>
            </a:pPr>
            <a:r>
              <a:rPr lang="en" sz="2400" b="1">
                <a:latin typeface="Verdana"/>
                <a:ea typeface="Verdana"/>
                <a:cs typeface="Verdana"/>
                <a:sym typeface="Verdana"/>
              </a:rPr>
              <a:t>(m, n, p):</a:t>
            </a:r>
            <a:r>
              <a:rPr lang="en" sz="2400">
                <a:latin typeface="Verdana"/>
                <a:ea typeface="Verdana"/>
                <a:cs typeface="Verdana"/>
                <a:sym typeface="Verdana"/>
              </a:rPr>
              <a:t> for MatrixMultiplication(A[m,n], B[n,p]) of two matrices of order mxn and nxp.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erdana"/>
              <a:buChar char="○"/>
            </a:pPr>
            <a:r>
              <a:rPr lang="en" sz="2400" b="1">
                <a:latin typeface="Verdana"/>
                <a:ea typeface="Verdana"/>
                <a:cs typeface="Verdana"/>
                <a:sym typeface="Verdana"/>
              </a:rPr>
              <a:t>n (or number of bits used to represent n = ⌊log</a:t>
            </a:r>
            <a:r>
              <a:rPr lang="en" sz="2400" b="1" baseline="-25000"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" sz="2400" b="1">
                <a:latin typeface="Verdana"/>
                <a:ea typeface="Verdana"/>
                <a:cs typeface="Verdana"/>
                <a:sym typeface="Verdana"/>
              </a:rPr>
              <a:t>n</a:t>
            </a:r>
            <a:r>
              <a:rPr lang="en" sz="24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⌋</a:t>
            </a:r>
            <a:r>
              <a:rPr lang="en" sz="2400" b="1">
                <a:latin typeface="Verdana"/>
                <a:ea typeface="Verdana"/>
                <a:cs typeface="Verdana"/>
                <a:sym typeface="Verdana"/>
              </a:rPr>
              <a:t> + 1)</a:t>
            </a:r>
            <a:r>
              <a:rPr lang="en" sz="2400">
                <a:latin typeface="Verdana"/>
                <a:ea typeface="Verdana"/>
                <a:cs typeface="Verdana"/>
                <a:sym typeface="Verdana"/>
              </a:rPr>
              <a:t>: the value of the input number in BinaryDigits(n).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 txBox="1"/>
          <p:nvPr/>
        </p:nvSpPr>
        <p:spPr>
          <a:xfrm>
            <a:off x="270900" y="171775"/>
            <a:ext cx="8597400" cy="60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Verdana"/>
                <a:ea typeface="Verdana"/>
                <a:cs typeface="Verdana"/>
                <a:sym typeface="Verdana"/>
              </a:rPr>
              <a:t>Units for Measuring Running Time: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Verdana"/>
              <a:buChar char="●"/>
            </a:pPr>
            <a:r>
              <a:rPr lang="en" sz="2400">
                <a:latin typeface="Verdana"/>
                <a:ea typeface="Verdana"/>
                <a:cs typeface="Verdana"/>
                <a:sym typeface="Verdana"/>
              </a:rPr>
              <a:t>Count in seconds, minutes, etc. -- Standard unit of time measurement. An algorithm may take different time based on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erdana"/>
              <a:buChar char="○"/>
            </a:pPr>
            <a:r>
              <a:rPr lang="en" sz="2400">
                <a:latin typeface="Verdana"/>
                <a:ea typeface="Verdana"/>
                <a:cs typeface="Verdana"/>
                <a:sym typeface="Verdana"/>
              </a:rPr>
              <a:t>speed of the computing device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erdana"/>
              <a:buChar char="○"/>
            </a:pPr>
            <a:r>
              <a:rPr lang="en" sz="2400">
                <a:latin typeface="Verdana"/>
                <a:ea typeface="Verdana"/>
                <a:cs typeface="Verdana"/>
                <a:sym typeface="Verdana"/>
              </a:rPr>
              <a:t>implementation of the algorithm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erdana"/>
              <a:buChar char="○"/>
            </a:pPr>
            <a:r>
              <a:rPr lang="en" sz="2400">
                <a:latin typeface="Verdana"/>
                <a:ea typeface="Verdana"/>
                <a:cs typeface="Verdana"/>
                <a:sym typeface="Verdana"/>
              </a:rPr>
              <a:t>compiler optimization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erdana"/>
              <a:buChar char="●"/>
            </a:pPr>
            <a:r>
              <a:rPr lang="en" sz="2400">
                <a:latin typeface="Verdana"/>
                <a:ea typeface="Verdana"/>
                <a:cs typeface="Verdana"/>
                <a:sym typeface="Verdana"/>
              </a:rPr>
              <a:t>Count the number of times each of the algorithm’s operations is executed.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erdana"/>
              <a:buChar char="○"/>
            </a:pPr>
            <a:r>
              <a:rPr lang="en" sz="2400">
                <a:latin typeface="Verdana"/>
                <a:ea typeface="Verdana"/>
                <a:cs typeface="Verdana"/>
                <a:sym typeface="Verdana"/>
              </a:rPr>
              <a:t>difficult to count each of them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erdana"/>
              <a:buChar char="○"/>
            </a:pPr>
            <a:r>
              <a:rPr lang="en" sz="2400">
                <a:latin typeface="Verdana"/>
                <a:ea typeface="Verdana"/>
                <a:cs typeface="Verdana"/>
                <a:sym typeface="Verdana"/>
              </a:rPr>
              <a:t>not all of them are similar in running time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0"/>
          <p:cNvSpPr txBox="1"/>
          <p:nvPr/>
        </p:nvSpPr>
        <p:spPr>
          <a:xfrm>
            <a:off x="192650" y="166950"/>
            <a:ext cx="8675700" cy="64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Count the number of times each of the algorithm’s operations is executed.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Algorithm</a:t>
            </a: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SelectionSort</a:t>
            </a:r>
            <a:r>
              <a:rPr lang="en" sz="2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(A[0..n-1])</a:t>
            </a:r>
            <a:endParaRPr sz="2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i ← 0 to n-2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min ← i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j ← i+1 to n-1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if(A[j] &lt; A[min]) min ← j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Swap A[i] with A[min]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A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1"/>
          <p:cNvSpPr txBox="1"/>
          <p:nvPr/>
        </p:nvSpPr>
        <p:spPr>
          <a:xfrm>
            <a:off x="192650" y="166950"/>
            <a:ext cx="8675700" cy="64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Count the number of times each of the algorithm’s operations is executed.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Algorithm</a:t>
            </a: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SelectionSort</a:t>
            </a:r>
            <a:r>
              <a:rPr lang="en" sz="2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(A[0..n-1])</a:t>
            </a:r>
            <a:endParaRPr sz="2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 ← 0									</a:t>
            </a:r>
            <a:r>
              <a:rPr lang="en" sz="2400" b="1">
                <a:solidFill>
                  <a:schemeClr val="dk1"/>
                </a:solidFill>
              </a:rPr>
              <a:t>1</a:t>
            </a: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while(i ≤ n-2)						</a:t>
            </a:r>
            <a:r>
              <a:rPr lang="en" sz="2400" b="1">
                <a:solidFill>
                  <a:schemeClr val="dk1"/>
                </a:solidFill>
              </a:rPr>
              <a:t>1 + n-1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min ← i							</a:t>
            </a:r>
            <a:r>
              <a:rPr lang="en" sz="2400" b="1">
                <a:solidFill>
                  <a:schemeClr val="dk1"/>
                </a:solidFill>
              </a:rPr>
              <a:t>n-1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 ← i+1							</a:t>
            </a:r>
            <a:r>
              <a:rPr lang="en" sz="2400" b="1">
                <a:solidFill>
                  <a:schemeClr val="dk1"/>
                </a:solidFill>
              </a:rPr>
              <a:t>n-1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while(j ≤ n-1)					</a:t>
            </a:r>
            <a:r>
              <a:rPr lang="en" sz="2400" b="1">
                <a:solidFill>
                  <a:schemeClr val="dk1"/>
                </a:solidFill>
              </a:rPr>
              <a:t>n-1 + n(n-1)/2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if(A[j] &lt; A[min])			</a:t>
            </a:r>
            <a:r>
              <a:rPr lang="en" sz="2400" b="1">
                <a:solidFill>
                  <a:schemeClr val="dk1"/>
                </a:solidFill>
              </a:rPr>
              <a:t>n(n-1)/2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min ← j					</a:t>
            </a:r>
            <a:r>
              <a:rPr lang="en" sz="2400" b="1">
                <a:solidFill>
                  <a:schemeClr val="dk1"/>
                </a:solidFill>
              </a:rPr>
              <a:t>n(n-1)/2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 ← j+1						</a:t>
            </a:r>
            <a:r>
              <a:rPr lang="en" sz="2400" b="1">
                <a:solidFill>
                  <a:schemeClr val="dk1"/>
                </a:solidFill>
              </a:rPr>
              <a:t>n(n-1)/2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Swap A[i] with A[min]		</a:t>
            </a:r>
            <a:r>
              <a:rPr lang="en" sz="2400" b="1">
                <a:solidFill>
                  <a:schemeClr val="dk1"/>
                </a:solidFill>
              </a:rPr>
              <a:t>n-1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 ← i+1							</a:t>
            </a:r>
            <a:r>
              <a:rPr lang="en" sz="2400" b="1">
                <a:solidFill>
                  <a:schemeClr val="dk1"/>
                </a:solidFill>
              </a:rPr>
              <a:t>n-1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2"/>
          <p:cNvSpPr txBox="1"/>
          <p:nvPr/>
        </p:nvSpPr>
        <p:spPr>
          <a:xfrm>
            <a:off x="192650" y="166950"/>
            <a:ext cx="8675700" cy="64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Count the number of times each of the algorithm’s operations is executed.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Algorithm</a:t>
            </a: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SelectionSort</a:t>
            </a:r>
            <a:r>
              <a:rPr lang="en" sz="2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(A[0..n-1])</a:t>
            </a:r>
            <a:endParaRPr sz="2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 ← 0									</a:t>
            </a:r>
            <a:r>
              <a:rPr lang="en" sz="2400" b="1">
                <a:solidFill>
                  <a:schemeClr val="dk1"/>
                </a:solidFill>
              </a:rPr>
              <a:t>(1) * c</a:t>
            </a:r>
            <a:r>
              <a:rPr lang="en" sz="2400" b="1" baseline="-25000">
                <a:solidFill>
                  <a:schemeClr val="dk1"/>
                </a:solidFill>
              </a:rPr>
              <a:t>1</a:t>
            </a: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while(i ≤ n-2)						</a:t>
            </a:r>
            <a:r>
              <a:rPr lang="en" sz="2400" b="1">
                <a:solidFill>
                  <a:schemeClr val="dk1"/>
                </a:solidFill>
              </a:rPr>
              <a:t>(1 + n-1) * c</a:t>
            </a:r>
            <a:r>
              <a:rPr lang="en" sz="2400" b="1" baseline="-25000">
                <a:solidFill>
                  <a:schemeClr val="dk1"/>
                </a:solidFill>
              </a:rPr>
              <a:t>2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min ← i							</a:t>
            </a:r>
            <a:r>
              <a:rPr lang="en" sz="2400" b="1">
                <a:solidFill>
                  <a:schemeClr val="dk1"/>
                </a:solidFill>
              </a:rPr>
              <a:t>(n-1) * c</a:t>
            </a:r>
            <a:r>
              <a:rPr lang="en" sz="2400" b="1" baseline="-25000">
                <a:solidFill>
                  <a:schemeClr val="dk1"/>
                </a:solidFill>
              </a:rPr>
              <a:t>3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 ← i+1							</a:t>
            </a:r>
            <a:r>
              <a:rPr lang="en" sz="2400" b="1">
                <a:solidFill>
                  <a:schemeClr val="dk1"/>
                </a:solidFill>
              </a:rPr>
              <a:t>(n-1) * c</a:t>
            </a:r>
            <a:r>
              <a:rPr lang="en" sz="2400" b="1" baseline="-25000">
                <a:solidFill>
                  <a:schemeClr val="dk1"/>
                </a:solidFill>
              </a:rPr>
              <a:t>4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while(j ≤ n-1)					</a:t>
            </a:r>
            <a:r>
              <a:rPr lang="en" sz="2400" b="1">
                <a:solidFill>
                  <a:schemeClr val="dk1"/>
                </a:solidFill>
              </a:rPr>
              <a:t>(n-1 + n(n-1)/2) * c</a:t>
            </a:r>
            <a:r>
              <a:rPr lang="en" sz="2400" b="1" baseline="-25000">
                <a:solidFill>
                  <a:schemeClr val="dk1"/>
                </a:solidFill>
              </a:rPr>
              <a:t>5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if(A[j] &lt; A[min])			</a:t>
            </a:r>
            <a:r>
              <a:rPr lang="en" sz="2400" b="1">
                <a:solidFill>
                  <a:schemeClr val="dk1"/>
                </a:solidFill>
              </a:rPr>
              <a:t>(n(n-1)/2) * c</a:t>
            </a:r>
            <a:r>
              <a:rPr lang="en" sz="2400" b="1" baseline="-25000">
                <a:solidFill>
                  <a:schemeClr val="dk1"/>
                </a:solidFill>
              </a:rPr>
              <a:t>6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min ← j					</a:t>
            </a:r>
            <a:r>
              <a:rPr lang="en" sz="2400" b="1">
                <a:solidFill>
                  <a:schemeClr val="dk1"/>
                </a:solidFill>
              </a:rPr>
              <a:t>(n(n-1)/2) * c</a:t>
            </a:r>
            <a:r>
              <a:rPr lang="en" sz="2400" b="1" baseline="-25000">
                <a:solidFill>
                  <a:schemeClr val="dk1"/>
                </a:solidFill>
              </a:rPr>
              <a:t>7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 ← j+1						</a:t>
            </a:r>
            <a:r>
              <a:rPr lang="en" sz="2400" b="1">
                <a:solidFill>
                  <a:schemeClr val="dk1"/>
                </a:solidFill>
              </a:rPr>
              <a:t>(n(n-1)/2)* c</a:t>
            </a:r>
            <a:r>
              <a:rPr lang="en" sz="2400" b="1" baseline="-25000">
                <a:solidFill>
                  <a:schemeClr val="dk1"/>
                </a:solidFill>
              </a:rPr>
              <a:t>8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Swap A[i] with A[min]		</a:t>
            </a:r>
            <a:r>
              <a:rPr lang="en" sz="2400" b="1">
                <a:solidFill>
                  <a:schemeClr val="dk1"/>
                </a:solidFill>
              </a:rPr>
              <a:t>(n-1) * c</a:t>
            </a:r>
            <a:r>
              <a:rPr lang="en" sz="2400" b="1" baseline="-25000">
                <a:solidFill>
                  <a:schemeClr val="dk1"/>
                </a:solidFill>
              </a:rPr>
              <a:t>9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 ← i+1							</a:t>
            </a:r>
            <a:r>
              <a:rPr lang="en" sz="2400" b="1">
                <a:solidFill>
                  <a:schemeClr val="dk1"/>
                </a:solidFill>
              </a:rPr>
              <a:t>(n-1) * c</a:t>
            </a:r>
            <a:r>
              <a:rPr lang="en" sz="2400" b="1" baseline="-25000">
                <a:solidFill>
                  <a:schemeClr val="dk1"/>
                </a:solidFill>
              </a:rPr>
              <a:t>10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3"/>
          <p:cNvSpPr txBox="1"/>
          <p:nvPr/>
        </p:nvSpPr>
        <p:spPr>
          <a:xfrm>
            <a:off x="192650" y="166950"/>
            <a:ext cx="8675700" cy="64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Count the number of times each of the algorithm’s operations is executed.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Algorithm</a:t>
            </a: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SelectionSort</a:t>
            </a:r>
            <a:r>
              <a:rPr lang="en" sz="2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(A[0..n-1])</a:t>
            </a:r>
            <a:endParaRPr sz="2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 ← 0								</a:t>
            </a:r>
            <a:r>
              <a:rPr lang="en" sz="2400" b="1">
                <a:solidFill>
                  <a:schemeClr val="dk1"/>
                </a:solidFill>
              </a:rPr>
              <a:t>(1) * (c</a:t>
            </a:r>
            <a:r>
              <a:rPr lang="en" sz="2400" b="1" baseline="-25000">
                <a:solidFill>
                  <a:schemeClr val="dk1"/>
                </a:solidFill>
              </a:rPr>
              <a:t>1</a:t>
            </a:r>
            <a:r>
              <a:rPr lang="en" sz="2400" b="1">
                <a:solidFill>
                  <a:schemeClr val="dk1"/>
                </a:solidFill>
              </a:rPr>
              <a:t>+c</a:t>
            </a:r>
            <a:r>
              <a:rPr lang="en" sz="2400" b="1" baseline="-25000">
                <a:solidFill>
                  <a:schemeClr val="dk1"/>
                </a:solidFill>
              </a:rPr>
              <a:t>2</a:t>
            </a:r>
            <a:r>
              <a:rPr lang="en" sz="2400" b="1">
                <a:solidFill>
                  <a:schemeClr val="dk1"/>
                </a:solidFill>
              </a:rPr>
              <a:t>)</a:t>
            </a: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while(i ≤ n-2)					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min ← i						</a:t>
            </a:r>
            <a:r>
              <a:rPr lang="en" sz="2400" b="1">
                <a:solidFill>
                  <a:schemeClr val="dk1"/>
                </a:solidFill>
              </a:rPr>
              <a:t>(n-1) * (c</a:t>
            </a:r>
            <a:r>
              <a:rPr lang="en" sz="2400" b="1" baseline="-25000">
                <a:solidFill>
                  <a:schemeClr val="dk1"/>
                </a:solidFill>
              </a:rPr>
              <a:t>2</a:t>
            </a:r>
            <a:r>
              <a:rPr lang="en" sz="2400" b="1">
                <a:solidFill>
                  <a:schemeClr val="dk1"/>
                </a:solidFill>
              </a:rPr>
              <a:t>+c</a:t>
            </a:r>
            <a:r>
              <a:rPr lang="en" sz="2400" b="1" baseline="-25000">
                <a:solidFill>
                  <a:schemeClr val="dk1"/>
                </a:solidFill>
              </a:rPr>
              <a:t>3</a:t>
            </a:r>
            <a:r>
              <a:rPr lang="en" sz="2400" b="1">
                <a:solidFill>
                  <a:schemeClr val="dk1"/>
                </a:solidFill>
              </a:rPr>
              <a:t>+c</a:t>
            </a:r>
            <a:r>
              <a:rPr lang="en" sz="2400" b="1" baseline="-25000">
                <a:solidFill>
                  <a:schemeClr val="dk1"/>
                </a:solidFill>
              </a:rPr>
              <a:t>4</a:t>
            </a:r>
            <a:r>
              <a:rPr lang="en" sz="2400" b="1">
                <a:solidFill>
                  <a:schemeClr val="dk1"/>
                </a:solidFill>
              </a:rPr>
              <a:t>+c</a:t>
            </a:r>
            <a:r>
              <a:rPr lang="en" sz="2400" b="1" baseline="-25000">
                <a:solidFill>
                  <a:schemeClr val="dk1"/>
                </a:solidFill>
              </a:rPr>
              <a:t>5</a:t>
            </a:r>
            <a:r>
              <a:rPr lang="en" sz="2400" b="1">
                <a:solidFill>
                  <a:schemeClr val="dk1"/>
                </a:solidFill>
              </a:rPr>
              <a:t>+c</a:t>
            </a:r>
            <a:r>
              <a:rPr lang="en" sz="2400" b="1" baseline="-25000">
                <a:solidFill>
                  <a:schemeClr val="dk1"/>
                </a:solidFill>
              </a:rPr>
              <a:t>9</a:t>
            </a:r>
            <a:r>
              <a:rPr lang="en" sz="2400" b="1">
                <a:solidFill>
                  <a:schemeClr val="dk1"/>
                </a:solidFill>
              </a:rPr>
              <a:t>+c</a:t>
            </a:r>
            <a:r>
              <a:rPr lang="en" sz="2400" b="1" baseline="-25000">
                <a:solidFill>
                  <a:schemeClr val="dk1"/>
                </a:solidFill>
              </a:rPr>
              <a:t>10</a:t>
            </a:r>
            <a:r>
              <a:rPr lang="en" sz="2400" b="1">
                <a:solidFill>
                  <a:schemeClr val="dk1"/>
                </a:solidFill>
              </a:rPr>
              <a:t>)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 ← i+1							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while(j ≤ n-1)					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if(A[j] &lt; A[min])		</a:t>
            </a:r>
            <a:r>
              <a:rPr lang="en" sz="2400" b="1">
                <a:solidFill>
                  <a:schemeClr val="dk1"/>
                </a:solidFill>
              </a:rPr>
              <a:t>(n(n-1)/2) * (c</a:t>
            </a:r>
            <a:r>
              <a:rPr lang="en" sz="2400" b="1" baseline="-25000">
                <a:solidFill>
                  <a:schemeClr val="dk1"/>
                </a:solidFill>
              </a:rPr>
              <a:t>5</a:t>
            </a:r>
            <a:r>
              <a:rPr lang="en" sz="2400" b="1">
                <a:solidFill>
                  <a:schemeClr val="dk1"/>
                </a:solidFill>
              </a:rPr>
              <a:t>+c</a:t>
            </a:r>
            <a:r>
              <a:rPr lang="en" sz="2400" b="1" baseline="-25000">
                <a:solidFill>
                  <a:schemeClr val="dk1"/>
                </a:solidFill>
              </a:rPr>
              <a:t>6</a:t>
            </a:r>
            <a:r>
              <a:rPr lang="en" sz="2400" b="1">
                <a:solidFill>
                  <a:schemeClr val="dk1"/>
                </a:solidFill>
              </a:rPr>
              <a:t>+c</a:t>
            </a:r>
            <a:r>
              <a:rPr lang="en" sz="2400" b="1" baseline="-25000">
                <a:solidFill>
                  <a:schemeClr val="dk1"/>
                </a:solidFill>
              </a:rPr>
              <a:t>7</a:t>
            </a:r>
            <a:r>
              <a:rPr lang="en" sz="2400" b="1">
                <a:solidFill>
                  <a:schemeClr val="dk1"/>
                </a:solidFill>
              </a:rPr>
              <a:t>+c</a:t>
            </a:r>
            <a:r>
              <a:rPr lang="en" sz="2400" b="1" baseline="-25000">
                <a:solidFill>
                  <a:schemeClr val="dk1"/>
                </a:solidFill>
              </a:rPr>
              <a:t>8</a:t>
            </a:r>
            <a:r>
              <a:rPr lang="en" sz="2400" b="1">
                <a:solidFill>
                  <a:schemeClr val="dk1"/>
                </a:solidFill>
              </a:rPr>
              <a:t>)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min ← j					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 ← j+1						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Swap A[i] with A[min]	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 ← i+1							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4"/>
          <p:cNvSpPr txBox="1"/>
          <p:nvPr/>
        </p:nvSpPr>
        <p:spPr>
          <a:xfrm>
            <a:off x="192650" y="166950"/>
            <a:ext cx="8675700" cy="64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Count the number of times each of the algorithm’s operations is executed.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Algorithm</a:t>
            </a: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SelectionSort</a:t>
            </a:r>
            <a:r>
              <a:rPr lang="en" sz="2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(A[0..n-1])</a:t>
            </a:r>
            <a:endParaRPr sz="2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 ← 0									</a:t>
            </a:r>
            <a:r>
              <a:rPr lang="en" sz="2400" b="1">
                <a:solidFill>
                  <a:schemeClr val="dk1"/>
                </a:solidFill>
              </a:rPr>
              <a:t>(1) * c</a:t>
            </a:r>
            <a:r>
              <a:rPr lang="en" sz="2400" b="1" baseline="-25000">
                <a:solidFill>
                  <a:schemeClr val="dk1"/>
                </a:solidFill>
              </a:rPr>
              <a:t>11</a:t>
            </a: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while(i ≤ n-2)						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min ← i							</a:t>
            </a:r>
            <a:r>
              <a:rPr lang="en" sz="2400" b="1">
                <a:solidFill>
                  <a:schemeClr val="dk1"/>
                </a:solidFill>
              </a:rPr>
              <a:t>(n-1) * (c</a:t>
            </a:r>
            <a:r>
              <a:rPr lang="en" sz="2400" b="1" baseline="-25000">
                <a:solidFill>
                  <a:schemeClr val="dk1"/>
                </a:solidFill>
              </a:rPr>
              <a:t>12</a:t>
            </a:r>
            <a:r>
              <a:rPr lang="en" sz="2400" b="1">
                <a:solidFill>
                  <a:schemeClr val="dk1"/>
                </a:solidFill>
              </a:rPr>
              <a:t>)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 ← i+1							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while(j ≤ n-1)					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if(A[j] &lt; A[min])			</a:t>
            </a:r>
            <a:r>
              <a:rPr lang="en" sz="2400" b="1">
                <a:solidFill>
                  <a:schemeClr val="dk1"/>
                </a:solidFill>
              </a:rPr>
              <a:t>(n(n-1)/2) * (c</a:t>
            </a:r>
            <a:r>
              <a:rPr lang="en" sz="2400" b="1" baseline="-25000">
                <a:solidFill>
                  <a:schemeClr val="dk1"/>
                </a:solidFill>
              </a:rPr>
              <a:t>13</a:t>
            </a:r>
            <a:r>
              <a:rPr lang="en" sz="2400" b="1">
                <a:solidFill>
                  <a:schemeClr val="dk1"/>
                </a:solidFill>
              </a:rPr>
              <a:t>) 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min ← j					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 ← j+1						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Swap A[i] with A[min]		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 ← i+1							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5"/>
          <p:cNvSpPr txBox="1"/>
          <p:nvPr/>
        </p:nvSpPr>
        <p:spPr>
          <a:xfrm>
            <a:off x="192650" y="166950"/>
            <a:ext cx="8861400" cy="64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Count the number of times each of the algorithm’s operations is executed.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Algorithm</a:t>
            </a: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SelectionSort</a:t>
            </a:r>
            <a:r>
              <a:rPr lang="en" sz="2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(A[0..n-1])</a:t>
            </a:r>
            <a:endParaRPr sz="2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 ← 0									≤ </a:t>
            </a:r>
            <a:r>
              <a:rPr lang="en" sz="2400" b="1">
                <a:solidFill>
                  <a:schemeClr val="dk1"/>
                </a:solidFill>
              </a:rPr>
              <a:t>(n(n-1)/2) * c</a:t>
            </a:r>
            <a:r>
              <a:rPr lang="en" sz="2400" b="1" baseline="-25000">
                <a:solidFill>
                  <a:schemeClr val="dk1"/>
                </a:solidFill>
              </a:rPr>
              <a:t>11</a:t>
            </a: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while(i ≤ n-2)						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min ← i							≤ </a:t>
            </a:r>
            <a:r>
              <a:rPr lang="en" sz="2400" b="1">
                <a:solidFill>
                  <a:schemeClr val="dk1"/>
                </a:solidFill>
              </a:rPr>
              <a:t>(n(n-1)/2) * (c</a:t>
            </a:r>
            <a:r>
              <a:rPr lang="en" sz="2400" b="1" baseline="-25000">
                <a:solidFill>
                  <a:schemeClr val="dk1"/>
                </a:solidFill>
              </a:rPr>
              <a:t>12</a:t>
            </a:r>
            <a:r>
              <a:rPr lang="en" sz="2400" b="1">
                <a:solidFill>
                  <a:schemeClr val="dk1"/>
                </a:solidFill>
              </a:rPr>
              <a:t>)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 ← i+1							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while(j ≤ n-1)					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if(A[j] &lt; A[min])			= </a:t>
            </a:r>
            <a:r>
              <a:rPr lang="en" sz="2400" b="1">
                <a:solidFill>
                  <a:schemeClr val="dk1"/>
                </a:solidFill>
              </a:rPr>
              <a:t>(n(n-1)/2) * (c</a:t>
            </a:r>
            <a:r>
              <a:rPr lang="en" sz="2400" b="1" baseline="-25000">
                <a:solidFill>
                  <a:schemeClr val="dk1"/>
                </a:solidFill>
              </a:rPr>
              <a:t>13</a:t>
            </a:r>
            <a:r>
              <a:rPr lang="en" sz="2400" b="1">
                <a:solidFill>
                  <a:schemeClr val="dk1"/>
                </a:solidFill>
              </a:rPr>
              <a:t>)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min ← j					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 ← j+1						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Swap A[i] with A[min]		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 ← i+1							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</a:rPr>
              <a:t>T(n) </a:t>
            </a: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≤ </a:t>
            </a:r>
            <a:r>
              <a:rPr lang="en" sz="2400" b="1">
                <a:solidFill>
                  <a:schemeClr val="dk1"/>
                </a:solidFill>
              </a:rPr>
              <a:t>(n(n-1)/2) * c</a:t>
            </a:r>
            <a:r>
              <a:rPr lang="en" sz="2400" b="1" baseline="-25000">
                <a:solidFill>
                  <a:schemeClr val="dk1"/>
                </a:solidFill>
              </a:rPr>
              <a:t>14 </a:t>
            </a:r>
            <a:r>
              <a:rPr lang="en" sz="2400" b="1">
                <a:solidFill>
                  <a:schemeClr val="dk1"/>
                </a:solidFill>
              </a:rPr>
              <a:t>, where one basic operation like </a:t>
            </a:r>
            <a:endParaRPr sz="2400" b="1">
              <a:solidFill>
                <a:schemeClr val="dk1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A[j] &lt; A[min]</a:t>
            </a:r>
            <a:r>
              <a:rPr lang="en" sz="2400" b="1">
                <a:solidFill>
                  <a:schemeClr val="dk1"/>
                </a:solidFill>
              </a:rPr>
              <a:t> executes for (n(n-1)/2) times.</a:t>
            </a:r>
            <a:endParaRPr sz="24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00" y="2915100"/>
            <a:ext cx="8597400" cy="3838839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6"/>
          <p:cNvSpPr txBox="1"/>
          <p:nvPr/>
        </p:nvSpPr>
        <p:spPr>
          <a:xfrm>
            <a:off x="270900" y="143975"/>
            <a:ext cx="8597400" cy="26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Basic Operation:</a:t>
            </a:r>
            <a:r>
              <a:rPr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The most important operation of the algorithm, which is contributing the most to the total running time.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Verdana"/>
                <a:ea typeface="Verdana"/>
                <a:cs typeface="Verdana"/>
                <a:sym typeface="Verdana"/>
              </a:rPr>
              <a:t>Time efficiency</a:t>
            </a:r>
            <a:r>
              <a:rPr lang="en" sz="2400">
                <a:latin typeface="Verdana"/>
                <a:ea typeface="Verdana"/>
                <a:cs typeface="Verdana"/>
                <a:sym typeface="Verdana"/>
              </a:rPr>
              <a:t>: Counting the number of times the algorithm’s </a:t>
            </a:r>
            <a:r>
              <a:rPr lang="en" sz="2400" b="1">
                <a:latin typeface="Verdana"/>
                <a:ea typeface="Verdana"/>
                <a:cs typeface="Verdana"/>
                <a:sym typeface="Verdana"/>
              </a:rPr>
              <a:t>basic operation</a:t>
            </a:r>
            <a:r>
              <a:rPr lang="en" sz="2400">
                <a:latin typeface="Verdana"/>
                <a:ea typeface="Verdana"/>
                <a:cs typeface="Verdana"/>
                <a:sym typeface="Verdana"/>
              </a:rPr>
              <a:t> is executed on inputs of </a:t>
            </a:r>
            <a:r>
              <a:rPr lang="en" sz="2400" b="1">
                <a:latin typeface="Verdana"/>
                <a:ea typeface="Verdana"/>
                <a:cs typeface="Verdana"/>
                <a:sym typeface="Verdana"/>
              </a:rPr>
              <a:t>size n</a:t>
            </a:r>
            <a:r>
              <a:rPr lang="en" sz="2400">
                <a:latin typeface="Verdana"/>
                <a:ea typeface="Verdana"/>
                <a:cs typeface="Verdana"/>
                <a:sym typeface="Verdana"/>
              </a:rPr>
              <a:t>.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/>
        </p:nvSpPr>
        <p:spPr>
          <a:xfrm>
            <a:off x="140475" y="270900"/>
            <a:ext cx="3703500" cy="35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What does it return?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foo(n)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ctr ← 0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for i ← 1 to 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ctr ← ctr + 1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ctr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Return value: </a:t>
            </a:r>
            <a:r>
              <a:rPr lang="en" sz="2400" b="1">
                <a:solidFill>
                  <a:schemeClr val="dk1"/>
                </a:solidFill>
              </a:rPr>
              <a:t>n</a:t>
            </a:r>
            <a:endParaRPr sz="2400" b="1">
              <a:solidFill>
                <a:schemeClr val="dk1"/>
              </a:solidFill>
            </a:endParaRPr>
          </a:p>
        </p:txBody>
      </p:sp>
      <p:sp>
        <p:nvSpPr>
          <p:cNvPr id="45" name="Google Shape;45;p10"/>
          <p:cNvSpPr txBox="1"/>
          <p:nvPr/>
        </p:nvSpPr>
        <p:spPr>
          <a:xfrm>
            <a:off x="4048400" y="270900"/>
            <a:ext cx="4993500" cy="35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Algorithm SeqSearch(A[0..n-1],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en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 ← 0 to n-1</a:t>
            </a:r>
            <a:endParaRPr sz="2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 (A[i] =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en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return i</a:t>
            </a:r>
            <a:endParaRPr sz="2400" b="1" baseline="-25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 -1</a:t>
            </a:r>
            <a:endParaRPr sz="2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 b="1"/>
              <a:t>How many times “</a:t>
            </a:r>
            <a:r>
              <a:rPr lang="en" sz="2400" b="1">
                <a:solidFill>
                  <a:schemeClr val="dk1"/>
                </a:solidFill>
              </a:rPr>
              <a:t>A[i] = key</a:t>
            </a:r>
            <a:r>
              <a:rPr lang="en" sz="2400" b="1"/>
              <a:t>” comparison is made?</a:t>
            </a:r>
            <a:endParaRPr sz="2400" b="1"/>
          </a:p>
        </p:txBody>
      </p:sp>
      <p:sp>
        <p:nvSpPr>
          <p:cNvPr id="46" name="Google Shape;46;p10"/>
          <p:cNvSpPr txBox="1"/>
          <p:nvPr/>
        </p:nvSpPr>
        <p:spPr>
          <a:xfrm>
            <a:off x="251075" y="4109525"/>
            <a:ext cx="8628600" cy="26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foo() exhibits the structure of SeqSearch(). Return value of foo(), the number of times the operation “ctr+1” in foo() executes and the number of times the operation “A[i] = key” in SeqSearch() executes are all the same. This count plays a key role in the running time analysis of the algorithm.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7"/>
          <p:cNvSpPr txBox="1"/>
          <p:nvPr/>
        </p:nvSpPr>
        <p:spPr>
          <a:xfrm>
            <a:off x="270900" y="270900"/>
            <a:ext cx="8597400" cy="59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 b="1"/>
              <a:t>T(n) ≅ c</a:t>
            </a:r>
            <a:r>
              <a:rPr lang="en" sz="2600" b="1" baseline="-25000"/>
              <a:t>op</a:t>
            </a:r>
            <a:r>
              <a:rPr lang="en" sz="2600" b="1"/>
              <a:t> * C(n)</a:t>
            </a:r>
            <a:endParaRPr sz="26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6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/>
              <a:t>How much longer will the </a:t>
            </a:r>
            <a:r>
              <a:rPr lang="en" sz="2600" b="1"/>
              <a:t>Selection Sort</a:t>
            </a:r>
            <a:r>
              <a:rPr lang="en" sz="2600"/>
              <a:t> algorithm run if the input size is doubled or increased 10-fold?</a:t>
            </a:r>
            <a:endParaRPr sz="26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6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/>
              <a:t>For Selection Sorting algorithm,</a:t>
            </a:r>
            <a:endParaRPr sz="26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 b="1">
                <a:solidFill>
                  <a:schemeClr val="dk1"/>
                </a:solidFill>
              </a:rPr>
              <a:t>C(n) 	= (n(n-1)/2)</a:t>
            </a:r>
            <a:endParaRPr sz="2600" b="1">
              <a:solidFill>
                <a:schemeClr val="dk1"/>
              </a:solidFill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 b="1">
                <a:solidFill>
                  <a:schemeClr val="dk1"/>
                </a:solidFill>
              </a:rPr>
              <a:t>=</a:t>
            </a:r>
            <a:r>
              <a:rPr lang="en" sz="2600">
                <a:solidFill>
                  <a:schemeClr val="dk1"/>
                </a:solidFill>
              </a:rPr>
              <a:t> (n</a:t>
            </a:r>
            <a:r>
              <a:rPr lang="en" sz="2600" baseline="30000">
                <a:solidFill>
                  <a:schemeClr val="dk1"/>
                </a:solidFill>
              </a:rPr>
              <a:t>2 </a:t>
            </a:r>
            <a:r>
              <a:rPr lang="en" sz="2600">
                <a:solidFill>
                  <a:schemeClr val="dk1"/>
                </a:solidFill>
              </a:rPr>
              <a:t>/2 - n/2) </a:t>
            </a:r>
            <a:endParaRPr sz="2600">
              <a:solidFill>
                <a:schemeClr val="dk1"/>
              </a:solidFill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 b="1">
                <a:solidFill>
                  <a:schemeClr val="dk1"/>
                </a:solidFill>
              </a:rPr>
              <a:t>≅ n</a:t>
            </a:r>
            <a:r>
              <a:rPr lang="en" sz="2600" b="1" baseline="30000">
                <a:solidFill>
                  <a:schemeClr val="dk1"/>
                </a:solidFill>
              </a:rPr>
              <a:t>2</a:t>
            </a:r>
            <a:r>
              <a:rPr lang="en" sz="2600" b="1">
                <a:solidFill>
                  <a:schemeClr val="dk1"/>
                </a:solidFill>
              </a:rPr>
              <a:t>/2</a:t>
            </a:r>
            <a:r>
              <a:rPr lang="en" sz="2600">
                <a:solidFill>
                  <a:schemeClr val="dk1"/>
                </a:solidFill>
              </a:rPr>
              <a:t> for sufficiently large value of n.</a:t>
            </a:r>
            <a:endParaRPr sz="26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8"/>
          <p:cNvSpPr txBox="1"/>
          <p:nvPr/>
        </p:nvSpPr>
        <p:spPr>
          <a:xfrm>
            <a:off x="168525" y="77775"/>
            <a:ext cx="8699700" cy="65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 b="1">
                <a:solidFill>
                  <a:schemeClr val="dk1"/>
                </a:solidFill>
              </a:rPr>
              <a:t>C(n) ≅ n</a:t>
            </a:r>
            <a:r>
              <a:rPr lang="en" sz="2600" b="1" baseline="30000">
                <a:solidFill>
                  <a:schemeClr val="dk1"/>
                </a:solidFill>
              </a:rPr>
              <a:t>2</a:t>
            </a:r>
            <a:r>
              <a:rPr lang="en" sz="2600" b="1">
                <a:solidFill>
                  <a:schemeClr val="dk1"/>
                </a:solidFill>
              </a:rPr>
              <a:t>/2</a:t>
            </a:r>
            <a:r>
              <a:rPr lang="en" sz="2600">
                <a:solidFill>
                  <a:schemeClr val="dk1"/>
                </a:solidFill>
              </a:rPr>
              <a:t> for sufficiently larger value of n.</a:t>
            </a:r>
            <a:endParaRPr sz="2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6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6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 b="1">
                <a:solidFill>
                  <a:schemeClr val="dk1"/>
                </a:solidFill>
              </a:rPr>
              <a:t>For n=1,000 → T(n) ≅ 2 milliseconds</a:t>
            </a:r>
            <a:endParaRPr sz="26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For n=10,000 → T(n) ≅ 200 ms = 0.2 seconds</a:t>
            </a:r>
            <a:endParaRPr sz="2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For n=100k → T(n) ≅ 0.2*100 = 20 seconds</a:t>
            </a:r>
            <a:endParaRPr sz="2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600"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94" name="Google Shape;19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850" y="966875"/>
            <a:ext cx="6651975" cy="98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3225" y="0"/>
            <a:ext cx="7437425" cy="632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0"/>
          <p:cNvSpPr txBox="1"/>
          <p:nvPr/>
        </p:nvSpPr>
        <p:spPr>
          <a:xfrm>
            <a:off x="168525" y="77775"/>
            <a:ext cx="8699700" cy="65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Analysis Framework</a:t>
            </a:r>
            <a:r>
              <a:rPr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ignores multiplicative constants and concentrates on the </a:t>
            </a:r>
            <a:r>
              <a:rPr lang="en" sz="24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basic operation count’s order of growth</a:t>
            </a:r>
            <a:r>
              <a:rPr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to within a constant multiple for large-size inputs. So, the order of growth of selection sort is primarily driven by “</a:t>
            </a:r>
            <a:r>
              <a:rPr lang="en" sz="24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</a:t>
            </a:r>
            <a:r>
              <a:rPr lang="en" sz="2400" b="1" baseline="30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”. 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 the same way, let the order of growth of Mergesort is driven by “</a:t>
            </a:r>
            <a:r>
              <a:rPr lang="en" sz="24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 log n</a:t>
            </a:r>
            <a:r>
              <a:rPr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”. Suppose, the cost of the basic operation of the selection sort is 2 nanoseconds and that of the mergesort is 40 nanoseconds. What could be the estimated execution time of mergesort on an input size of: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(i) 1 million?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(ii) 1 billion?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250" y="0"/>
            <a:ext cx="7939274" cy="636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175" y="0"/>
            <a:ext cx="8945651" cy="641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351" y="0"/>
            <a:ext cx="7734379" cy="6413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4"/>
          <p:cNvSpPr txBox="1"/>
          <p:nvPr/>
        </p:nvSpPr>
        <p:spPr>
          <a:xfrm>
            <a:off x="92500" y="92500"/>
            <a:ext cx="9051600" cy="6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What if the basic operation runs for 2</a:t>
            </a:r>
            <a:r>
              <a:rPr lang="en" sz="2400" b="1" baseline="30000"/>
              <a:t>100</a:t>
            </a:r>
            <a:r>
              <a:rPr lang="en" sz="2400" b="1"/>
              <a:t> times?</a:t>
            </a:r>
            <a:endParaRPr sz="2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Suppose, 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An algorithm takes 2</a:t>
            </a:r>
            <a:r>
              <a:rPr lang="en" sz="2400" baseline="30000"/>
              <a:t>100</a:t>
            </a:r>
            <a:r>
              <a:rPr lang="en" sz="2400"/>
              <a:t> operations. 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Tower of Hanoi takes about 2</a:t>
            </a:r>
            <a:r>
              <a:rPr lang="en" sz="2400" baseline="30000"/>
              <a:t>100</a:t>
            </a:r>
            <a:r>
              <a:rPr lang="en" sz="2400"/>
              <a:t> operations for 100 disks.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Each operation takes just one clock tick.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1 terahertz processor exists. (10</a:t>
            </a:r>
            <a:r>
              <a:rPr lang="en" sz="2400" baseline="30000"/>
              <a:t>12</a:t>
            </a:r>
            <a:r>
              <a:rPr lang="en" sz="2400"/>
              <a:t> </a:t>
            </a:r>
            <a:r>
              <a:rPr lang="en" sz="2400">
                <a:solidFill>
                  <a:schemeClr val="dk1"/>
                </a:solidFill>
              </a:rPr>
              <a:t>≅ </a:t>
            </a:r>
            <a:r>
              <a:rPr lang="en" sz="2400"/>
              <a:t>2</a:t>
            </a:r>
            <a:r>
              <a:rPr lang="en" sz="2400" baseline="30000"/>
              <a:t>40</a:t>
            </a:r>
            <a:r>
              <a:rPr lang="en" sz="2400"/>
              <a:t>)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So, the algorithm takes </a:t>
            </a:r>
            <a:r>
              <a:rPr lang="en" sz="2400">
                <a:solidFill>
                  <a:schemeClr val="dk1"/>
                </a:solidFill>
              </a:rPr>
              <a:t>2</a:t>
            </a:r>
            <a:r>
              <a:rPr lang="en" sz="2400" baseline="30000">
                <a:solidFill>
                  <a:schemeClr val="dk1"/>
                </a:solidFill>
              </a:rPr>
              <a:t>100</a:t>
            </a:r>
            <a:r>
              <a:rPr lang="en" sz="2400"/>
              <a:t> / </a:t>
            </a:r>
            <a:r>
              <a:rPr lang="en" sz="2400">
                <a:solidFill>
                  <a:schemeClr val="dk1"/>
                </a:solidFill>
              </a:rPr>
              <a:t>2</a:t>
            </a:r>
            <a:r>
              <a:rPr lang="en" sz="2400" baseline="30000">
                <a:solidFill>
                  <a:schemeClr val="dk1"/>
                </a:solidFill>
              </a:rPr>
              <a:t>40</a:t>
            </a:r>
            <a:r>
              <a:rPr lang="en" sz="2400"/>
              <a:t> = 2</a:t>
            </a:r>
            <a:r>
              <a:rPr lang="en" sz="2400" baseline="30000"/>
              <a:t>60</a:t>
            </a:r>
            <a:r>
              <a:rPr lang="en" sz="2400"/>
              <a:t> seconds.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≅ 2</a:t>
            </a:r>
            <a:r>
              <a:rPr lang="en" sz="2400" baseline="30000"/>
              <a:t>35</a:t>
            </a:r>
            <a:r>
              <a:rPr lang="en" sz="2400"/>
              <a:t> years (</a:t>
            </a:r>
            <a:r>
              <a:rPr lang="en" sz="2400">
                <a:solidFill>
                  <a:schemeClr val="dk1"/>
                </a:solidFill>
              </a:rPr>
              <a:t>∵ </a:t>
            </a:r>
            <a:r>
              <a:rPr lang="en" sz="2400"/>
              <a:t>1 year = 60*60*24*365</a:t>
            </a:r>
            <a:r>
              <a:rPr lang="en" sz="2400">
                <a:solidFill>
                  <a:schemeClr val="dk1"/>
                </a:solidFill>
              </a:rPr>
              <a:t> ≅ 2</a:t>
            </a:r>
            <a:r>
              <a:rPr lang="en" sz="2400" baseline="30000">
                <a:solidFill>
                  <a:schemeClr val="dk1"/>
                </a:solidFill>
              </a:rPr>
              <a:t>25</a:t>
            </a:r>
            <a:r>
              <a:rPr lang="en" sz="2400"/>
              <a:t> seconds)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≅ 32 * 10</a:t>
            </a:r>
            <a:r>
              <a:rPr lang="en" sz="2400" baseline="30000">
                <a:solidFill>
                  <a:schemeClr val="dk1"/>
                </a:solidFill>
              </a:rPr>
              <a:t>9</a:t>
            </a:r>
            <a:r>
              <a:rPr lang="en" sz="2400">
                <a:solidFill>
                  <a:schemeClr val="dk1"/>
                </a:solidFill>
              </a:rPr>
              <a:t> years (∵ 10</a:t>
            </a:r>
            <a:r>
              <a:rPr lang="en" sz="2400" baseline="30000">
                <a:solidFill>
                  <a:schemeClr val="dk1"/>
                </a:solidFill>
              </a:rPr>
              <a:t>9</a:t>
            </a:r>
            <a:r>
              <a:rPr lang="en" sz="2400">
                <a:solidFill>
                  <a:schemeClr val="dk1"/>
                </a:solidFill>
              </a:rPr>
              <a:t> ≅ 2</a:t>
            </a:r>
            <a:r>
              <a:rPr lang="en" sz="2400" baseline="30000">
                <a:solidFill>
                  <a:schemeClr val="dk1"/>
                </a:solidFill>
              </a:rPr>
              <a:t>30</a:t>
            </a:r>
            <a:r>
              <a:rPr lang="en" sz="2400">
                <a:solidFill>
                  <a:schemeClr val="dk1"/>
                </a:solidFill>
              </a:rPr>
              <a:t>)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= 32 billion years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BTW, it’s estimated that the Earth was formed about 4.5 billion years back and the big bang happened about 14 billion yrs back!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Algorithms that require an </a:t>
            </a:r>
            <a:r>
              <a:rPr lang="en" sz="2400" b="1">
                <a:solidFill>
                  <a:schemeClr val="dk1"/>
                </a:solidFill>
              </a:rPr>
              <a:t>exponential number</a:t>
            </a:r>
            <a:r>
              <a:rPr lang="en" sz="2400">
                <a:solidFill>
                  <a:schemeClr val="dk1"/>
                </a:solidFill>
              </a:rPr>
              <a:t> of operations are practical for solving only problems with very small input sizes.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650" y="65625"/>
            <a:ext cx="7920572" cy="63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6"/>
          <p:cNvSpPr txBox="1"/>
          <p:nvPr/>
        </p:nvSpPr>
        <p:spPr>
          <a:xfrm>
            <a:off x="270900" y="270900"/>
            <a:ext cx="8597400" cy="59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A Problem can be:</a:t>
            </a:r>
            <a:endParaRPr sz="2400" b="1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Non-computable</a:t>
            </a:r>
            <a:endParaRPr sz="2400">
              <a:solidFill>
                <a:schemeClr val="dk1"/>
              </a:solidFill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No solution exists theoretically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Computable and Intractable</a:t>
            </a:r>
            <a:endParaRPr sz="2400"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Solution exists, but …</a:t>
            </a:r>
            <a:endParaRPr sz="2400"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exponential time (aka </a:t>
            </a:r>
            <a:r>
              <a:rPr lang="en" sz="2400">
                <a:solidFill>
                  <a:schemeClr val="dk1"/>
                </a:solidFill>
              </a:rPr>
              <a:t>super-polynomial time)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Computable and Tractable</a:t>
            </a:r>
            <a:endParaRPr sz="2400">
              <a:solidFill>
                <a:schemeClr val="dk1"/>
              </a:solidFill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polynomial time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/>
        </p:nvSpPr>
        <p:spPr>
          <a:xfrm>
            <a:off x="270900" y="270900"/>
            <a:ext cx="8597400" cy="59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What does it return?</a:t>
            </a:r>
            <a:endParaRPr sz="3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foo(n)</a:t>
            </a:r>
            <a:endParaRPr sz="3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Courier New"/>
                <a:ea typeface="Courier New"/>
                <a:cs typeface="Courier New"/>
                <a:sym typeface="Courier New"/>
              </a:rPr>
              <a:t>ctr ← 0</a:t>
            </a:r>
            <a:endParaRPr sz="3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Courier New"/>
                <a:ea typeface="Courier New"/>
                <a:cs typeface="Courier New"/>
                <a:sym typeface="Courier New"/>
              </a:rPr>
              <a:t>for i ← 1 to </a:t>
            </a:r>
            <a:r>
              <a:rPr lang="en" sz="3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 sz="3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j ← 1 to n</a:t>
            </a:r>
            <a:endParaRPr sz="3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ctr ← ctr + 1</a:t>
            </a:r>
            <a:endParaRPr sz="3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ctr</a:t>
            </a:r>
            <a:endParaRPr sz="3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Return value: … </a:t>
            </a:r>
            <a:endParaRPr sz="3000" baseline="30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7"/>
          <p:cNvSpPr txBox="1"/>
          <p:nvPr/>
        </p:nvSpPr>
        <p:spPr>
          <a:xfrm>
            <a:off x="270900" y="270900"/>
            <a:ext cx="7142100" cy="59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dk1"/>
                </a:solidFill>
              </a:rPr>
              <a:t>Orders of growth: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240" name="Google Shape;24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25" y="1583050"/>
            <a:ext cx="9048750" cy="330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950" y="75725"/>
            <a:ext cx="8584955" cy="63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1" y="0"/>
            <a:ext cx="7877911" cy="641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0"/>
          <p:cNvSpPr txBox="1"/>
          <p:nvPr/>
        </p:nvSpPr>
        <p:spPr>
          <a:xfrm>
            <a:off x="270900" y="270900"/>
            <a:ext cx="8597400" cy="61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There are many algorithms for which running time depends not only on an </a:t>
            </a:r>
            <a:r>
              <a:rPr lang="en" sz="2400" b="1"/>
              <a:t>input size</a:t>
            </a:r>
            <a:r>
              <a:rPr lang="en" sz="2400"/>
              <a:t> but also on the </a:t>
            </a:r>
            <a:r>
              <a:rPr lang="en" sz="2400" b="1"/>
              <a:t>specifics of a particular input</a:t>
            </a:r>
            <a:r>
              <a:rPr lang="en" sz="2400"/>
              <a:t>.</a:t>
            </a: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Algorithm SequentialSearch(A[0..n-1], K)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//Outputs the index of the </a:t>
            </a:r>
            <a:r>
              <a:rPr lang="en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first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element of A that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matches K or -1 if there are no matching elements.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 ← 0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 (i &lt; n) and (A[i] ≠ K) do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 ← i + 1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(i &lt; n) return i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-1</a:t>
            </a:r>
            <a:endParaRPr sz="24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1"/>
          <p:cNvSpPr txBox="1"/>
          <p:nvPr/>
        </p:nvSpPr>
        <p:spPr>
          <a:xfrm>
            <a:off x="270900" y="270900"/>
            <a:ext cx="8597400" cy="61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Algorithm SequentialSearch(A[0..n-1], K)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//Outputs the index of the </a:t>
            </a:r>
            <a:r>
              <a:rPr lang="en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first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element of A that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matches K or -1 if there are no matching elements.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 ← 0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 (i &lt; n) and (A[i] ≠ K) do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 ← i + 1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(i &lt; n) return i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-1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Input size: n. 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Basic Operation: </a:t>
            </a: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 &lt; n) and (A[i] ≠ K)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</a:rPr>
              <a:t>C</a:t>
            </a:r>
            <a:r>
              <a:rPr lang="en" sz="2400" b="1" baseline="-25000">
                <a:solidFill>
                  <a:schemeClr val="dk1"/>
                </a:solidFill>
              </a:rPr>
              <a:t>worst</a:t>
            </a:r>
            <a:r>
              <a:rPr lang="en" sz="2400" b="1">
                <a:solidFill>
                  <a:schemeClr val="dk1"/>
                </a:solidFill>
              </a:rPr>
              <a:t>(n) = n+1</a:t>
            </a:r>
            <a:endParaRPr sz="24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</a:rPr>
              <a:t>C</a:t>
            </a:r>
            <a:r>
              <a:rPr lang="en" sz="2400" b="1" baseline="-25000">
                <a:solidFill>
                  <a:schemeClr val="dk1"/>
                </a:solidFill>
              </a:rPr>
              <a:t>best</a:t>
            </a:r>
            <a:r>
              <a:rPr lang="en" sz="2400" b="1">
                <a:solidFill>
                  <a:schemeClr val="dk1"/>
                </a:solidFill>
              </a:rPr>
              <a:t>(n) = 1</a:t>
            </a:r>
            <a:endParaRPr sz="24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</a:rPr>
              <a:t>C</a:t>
            </a:r>
            <a:r>
              <a:rPr lang="en" sz="2400" b="1" baseline="-25000">
                <a:solidFill>
                  <a:schemeClr val="dk1"/>
                </a:solidFill>
              </a:rPr>
              <a:t>avg</a:t>
            </a:r>
            <a:r>
              <a:rPr lang="en" sz="2400" b="1">
                <a:solidFill>
                  <a:schemeClr val="dk1"/>
                </a:solidFill>
              </a:rPr>
              <a:t>(n) = ? </a:t>
            </a:r>
            <a:endParaRPr sz="24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52"/>
          <p:cNvSpPr txBox="1"/>
          <p:nvPr/>
        </p:nvSpPr>
        <p:spPr>
          <a:xfrm>
            <a:off x="270900" y="270900"/>
            <a:ext cx="8597400" cy="59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/>
              <a:t>Worst case: C</a:t>
            </a:r>
            <a:r>
              <a:rPr lang="en" sz="2400" b="1" baseline="-25000"/>
              <a:t>worst</a:t>
            </a:r>
            <a:r>
              <a:rPr lang="en" sz="2400" b="1"/>
              <a:t>(</a:t>
            </a:r>
            <a:r>
              <a:rPr lang="en" sz="2400" b="1" i="1"/>
              <a:t>n</a:t>
            </a:r>
            <a:r>
              <a:rPr lang="en" sz="2400" b="1"/>
              <a:t>) </a:t>
            </a:r>
            <a:r>
              <a:rPr lang="en" sz="2400"/>
              <a:t>– maximum over inputs of size </a:t>
            </a:r>
            <a:r>
              <a:rPr lang="en" sz="2400" i="1"/>
              <a:t>n</a:t>
            </a:r>
            <a:endParaRPr sz="2400" i="1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/>
              <a:t>Best case: C</a:t>
            </a:r>
            <a:r>
              <a:rPr lang="en" sz="2400" b="1" baseline="-25000"/>
              <a:t>best</a:t>
            </a:r>
            <a:r>
              <a:rPr lang="en" sz="2400" b="1"/>
              <a:t>(</a:t>
            </a:r>
            <a:r>
              <a:rPr lang="en" sz="2400" b="1" i="1"/>
              <a:t>n</a:t>
            </a:r>
            <a:r>
              <a:rPr lang="en" sz="2400" b="1"/>
              <a:t>) </a:t>
            </a:r>
            <a:r>
              <a:rPr lang="en" sz="2400"/>
              <a:t>–  minimum over inputs of size </a:t>
            </a:r>
            <a:r>
              <a:rPr lang="en" sz="2400" i="1"/>
              <a:t>n</a:t>
            </a:r>
            <a:endParaRPr sz="2400" i="1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/>
              <a:t>Average case: C</a:t>
            </a:r>
            <a:r>
              <a:rPr lang="en" sz="2400" b="1" baseline="-25000"/>
              <a:t>avg</a:t>
            </a:r>
            <a:r>
              <a:rPr lang="en" sz="2400" b="1"/>
              <a:t>(</a:t>
            </a:r>
            <a:r>
              <a:rPr lang="en" sz="2400" b="1" i="1"/>
              <a:t>n</a:t>
            </a:r>
            <a:r>
              <a:rPr lang="en" sz="2400" b="1"/>
              <a:t>) </a:t>
            </a:r>
            <a:r>
              <a:rPr lang="en" sz="2400"/>
              <a:t>– “average” over inputs of size </a:t>
            </a:r>
            <a:r>
              <a:rPr lang="en" sz="2400" i="1"/>
              <a:t>n</a:t>
            </a:r>
            <a:endParaRPr sz="2400" i="1"/>
          </a:p>
          <a:p>
            <a:pPr marL="914400" lvl="1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Number of times the basic operation will be executed on typical  input</a:t>
            </a:r>
            <a:endParaRPr sz="2400"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NOT the average of worst and best case</a:t>
            </a: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/>
              <a:t>Amortized efficiency (out of syllabus)</a:t>
            </a:r>
            <a:endParaRPr sz="2400" b="1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3"/>
          <p:cNvSpPr txBox="1"/>
          <p:nvPr/>
        </p:nvSpPr>
        <p:spPr>
          <a:xfrm>
            <a:off x="270900" y="270900"/>
            <a:ext cx="8714400" cy="61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Algorithm SequentialSearch(A[0..n-1], K)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If the search key is certainly present in the array: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C</a:t>
            </a:r>
            <a:r>
              <a:rPr lang="en" sz="2400" baseline="-25000">
                <a:solidFill>
                  <a:schemeClr val="dk1"/>
                </a:solidFill>
              </a:rPr>
              <a:t>avg, key present</a:t>
            </a:r>
            <a:r>
              <a:rPr lang="en" sz="2400">
                <a:solidFill>
                  <a:schemeClr val="dk1"/>
                </a:solidFill>
              </a:rPr>
              <a:t>(n) = (1 + 2 + … + n) / n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C</a:t>
            </a:r>
            <a:r>
              <a:rPr lang="en" sz="2400" baseline="-25000">
                <a:solidFill>
                  <a:schemeClr val="dk1"/>
                </a:solidFill>
              </a:rPr>
              <a:t>avg, key present</a:t>
            </a:r>
            <a:r>
              <a:rPr lang="en" sz="2400">
                <a:solidFill>
                  <a:schemeClr val="dk1"/>
                </a:solidFill>
              </a:rPr>
              <a:t>(n) = (n + 1) / 2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C</a:t>
            </a:r>
            <a:r>
              <a:rPr lang="en" sz="2400" baseline="-25000">
                <a:solidFill>
                  <a:schemeClr val="dk1"/>
                </a:solidFill>
              </a:rPr>
              <a:t>avg, key absent</a:t>
            </a:r>
            <a:r>
              <a:rPr lang="en" sz="2400">
                <a:solidFill>
                  <a:schemeClr val="dk1"/>
                </a:solidFill>
              </a:rPr>
              <a:t>(n) = (n + 1)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Let </a:t>
            </a:r>
            <a:r>
              <a:rPr lang="en" sz="2400" b="1">
                <a:solidFill>
                  <a:schemeClr val="dk1"/>
                </a:solidFill>
              </a:rPr>
              <a:t>‘p’</a:t>
            </a:r>
            <a:r>
              <a:rPr lang="en" sz="2400">
                <a:solidFill>
                  <a:schemeClr val="dk1"/>
                </a:solidFill>
              </a:rPr>
              <a:t> be the probability of the search key present in the array.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</a:rPr>
              <a:t>C</a:t>
            </a:r>
            <a:r>
              <a:rPr lang="en" sz="2400" b="1" baseline="-25000">
                <a:solidFill>
                  <a:schemeClr val="dk1"/>
                </a:solidFill>
              </a:rPr>
              <a:t>avg</a:t>
            </a:r>
            <a:r>
              <a:rPr lang="en" sz="2400" b="1">
                <a:solidFill>
                  <a:schemeClr val="dk1"/>
                </a:solidFill>
              </a:rPr>
              <a:t>(n) = p</a:t>
            </a:r>
            <a:r>
              <a:rPr lang="en" sz="2400">
                <a:solidFill>
                  <a:schemeClr val="dk1"/>
                </a:solidFill>
              </a:rPr>
              <a:t>(n + 1) / 2</a:t>
            </a:r>
            <a:r>
              <a:rPr lang="en" sz="2400" b="1">
                <a:solidFill>
                  <a:schemeClr val="dk1"/>
                </a:solidFill>
              </a:rPr>
              <a:t> + (1 - p)</a:t>
            </a:r>
            <a:r>
              <a:rPr lang="en" sz="2400">
                <a:solidFill>
                  <a:schemeClr val="dk1"/>
                </a:solidFill>
              </a:rPr>
              <a:t>(n + 1)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When p = 1, C</a:t>
            </a:r>
            <a:r>
              <a:rPr lang="en" sz="2400" baseline="-25000">
                <a:solidFill>
                  <a:schemeClr val="dk1"/>
                </a:solidFill>
              </a:rPr>
              <a:t>avg</a:t>
            </a:r>
            <a:r>
              <a:rPr lang="en" sz="2400">
                <a:solidFill>
                  <a:schemeClr val="dk1"/>
                </a:solidFill>
              </a:rPr>
              <a:t>(n) = (n + 1) / 2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When p = 0, C</a:t>
            </a:r>
            <a:r>
              <a:rPr lang="en" sz="2400" baseline="-25000">
                <a:solidFill>
                  <a:schemeClr val="dk1"/>
                </a:solidFill>
              </a:rPr>
              <a:t>avg</a:t>
            </a:r>
            <a:r>
              <a:rPr lang="en" sz="2400">
                <a:solidFill>
                  <a:schemeClr val="dk1"/>
                </a:solidFill>
              </a:rPr>
              <a:t>(n) = (n + 1)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When p = 0.5, C</a:t>
            </a:r>
            <a:r>
              <a:rPr lang="en" sz="2400" baseline="-25000">
                <a:solidFill>
                  <a:schemeClr val="dk1"/>
                </a:solidFill>
              </a:rPr>
              <a:t>avg</a:t>
            </a:r>
            <a:r>
              <a:rPr lang="en" sz="2400">
                <a:solidFill>
                  <a:schemeClr val="dk1"/>
                </a:solidFill>
              </a:rPr>
              <a:t>(n) = 0.75 * (n + 1)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4"/>
          <p:cNvSpPr txBox="1"/>
          <p:nvPr/>
        </p:nvSpPr>
        <p:spPr>
          <a:xfrm>
            <a:off x="270900" y="270900"/>
            <a:ext cx="8597400" cy="59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Algorithm SequentialSearch(A[0..n-1], K)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Input Size: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Basic Operation : </a:t>
            </a: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 &lt; n) and (A[i] ≠ K)</a:t>
            </a: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C</a:t>
            </a:r>
            <a:r>
              <a:rPr lang="en" sz="2400" b="1" baseline="-25000"/>
              <a:t>worst</a:t>
            </a:r>
            <a:r>
              <a:rPr lang="en" sz="2400" b="1"/>
              <a:t>(n)</a:t>
            </a:r>
            <a:r>
              <a:rPr lang="en" sz="2400"/>
              <a:t> 	= Count of the basic operation at the max</a:t>
            </a: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			=</a:t>
            </a:r>
            <a:r>
              <a:rPr lang="en" sz="2400" b="1"/>
              <a:t> n + 1</a:t>
            </a: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</a:rPr>
              <a:t>C</a:t>
            </a:r>
            <a:r>
              <a:rPr lang="en" sz="2400" b="1" baseline="-25000">
                <a:solidFill>
                  <a:schemeClr val="dk1"/>
                </a:solidFill>
              </a:rPr>
              <a:t>best</a:t>
            </a:r>
            <a:r>
              <a:rPr lang="en" sz="2400" b="1">
                <a:solidFill>
                  <a:schemeClr val="dk1"/>
                </a:solidFill>
              </a:rPr>
              <a:t>(n)</a:t>
            </a:r>
            <a:r>
              <a:rPr lang="en" sz="2400">
                <a:solidFill>
                  <a:schemeClr val="dk1"/>
                </a:solidFill>
              </a:rPr>
              <a:t> 	= </a:t>
            </a:r>
            <a:r>
              <a:rPr lang="en" sz="2400" b="1">
                <a:solidFill>
                  <a:schemeClr val="dk1"/>
                </a:solidFill>
              </a:rPr>
              <a:t>1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</a:rPr>
              <a:t>C</a:t>
            </a:r>
            <a:r>
              <a:rPr lang="en" sz="2400" b="1" baseline="-25000">
                <a:solidFill>
                  <a:schemeClr val="dk1"/>
                </a:solidFill>
              </a:rPr>
              <a:t>avg</a:t>
            </a:r>
            <a:r>
              <a:rPr lang="en" sz="2400" b="1">
                <a:solidFill>
                  <a:schemeClr val="dk1"/>
                </a:solidFill>
              </a:rPr>
              <a:t>(n)</a:t>
            </a:r>
            <a:r>
              <a:rPr lang="en" sz="2400">
                <a:solidFill>
                  <a:schemeClr val="dk1"/>
                </a:solidFill>
              </a:rPr>
              <a:t> 	= from </a:t>
            </a:r>
            <a:r>
              <a:rPr lang="en" sz="2400" b="1">
                <a:solidFill>
                  <a:schemeClr val="dk1"/>
                </a:solidFill>
              </a:rPr>
              <a:t>(n+1)/2</a:t>
            </a:r>
            <a:r>
              <a:rPr lang="en" sz="2400">
                <a:solidFill>
                  <a:schemeClr val="dk1"/>
                </a:solidFill>
              </a:rPr>
              <a:t> to </a:t>
            </a:r>
            <a:r>
              <a:rPr lang="en" sz="2400" b="1">
                <a:solidFill>
                  <a:schemeClr val="dk1"/>
                </a:solidFill>
              </a:rPr>
              <a:t>(n+1) </a:t>
            </a:r>
            <a:r>
              <a:rPr lang="en" sz="2400">
                <a:solidFill>
                  <a:schemeClr val="dk1"/>
                </a:solidFill>
              </a:rPr>
              <a:t>depending on the probability of search key being present in the input array.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5"/>
          <p:cNvSpPr txBox="1"/>
          <p:nvPr/>
        </p:nvSpPr>
        <p:spPr>
          <a:xfrm>
            <a:off x="270900" y="270900"/>
            <a:ext cx="8597400" cy="59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Time efficiency analysis framework concentrates on the order of growth of the </a:t>
            </a:r>
            <a:r>
              <a:rPr lang="en" sz="2400" b="1">
                <a:solidFill>
                  <a:schemeClr val="dk1"/>
                </a:solidFill>
              </a:rPr>
              <a:t>basic operation count </a:t>
            </a:r>
            <a:r>
              <a:rPr lang="en" sz="2400">
                <a:solidFill>
                  <a:schemeClr val="dk1"/>
                </a:solidFill>
              </a:rPr>
              <a:t>of </a:t>
            </a:r>
            <a:r>
              <a:rPr lang="en" sz="2400"/>
              <a:t>an algorithm as the principal indicator of the algorithm’s efficiency.</a:t>
            </a: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/>
              <a:t>Asymptotic Notations:</a:t>
            </a:r>
            <a:endParaRPr sz="2400" b="1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 b="1"/>
              <a:t>“Big Oh” O(</a:t>
            </a:r>
            <a:r>
              <a:rPr lang="en" sz="2400" b="1" i="1"/>
              <a:t>g</a:t>
            </a:r>
            <a:r>
              <a:rPr lang="en" sz="2400" b="1"/>
              <a:t>(</a:t>
            </a:r>
            <a:r>
              <a:rPr lang="en" sz="2400" b="1" i="1"/>
              <a:t>n</a:t>
            </a:r>
            <a:r>
              <a:rPr lang="en" sz="2400" b="1"/>
              <a:t>))</a:t>
            </a:r>
            <a:r>
              <a:rPr lang="en" sz="2400"/>
              <a:t>: </a:t>
            </a:r>
            <a:endParaRPr sz="2400"/>
          </a:p>
          <a:p>
            <a:pPr marL="0" lvl="0" indent="457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class of functions </a:t>
            </a:r>
            <a:r>
              <a:rPr lang="en" sz="2400" i="1"/>
              <a:t>t</a:t>
            </a:r>
            <a:r>
              <a:rPr lang="en" sz="2400"/>
              <a:t>(</a:t>
            </a:r>
            <a:r>
              <a:rPr lang="en" sz="2400" i="1"/>
              <a:t>n</a:t>
            </a:r>
            <a:r>
              <a:rPr lang="en" sz="2400"/>
              <a:t>) that grow </a:t>
            </a:r>
            <a:r>
              <a:rPr lang="en" sz="2400" b="1"/>
              <a:t>no faster</a:t>
            </a:r>
            <a:r>
              <a:rPr lang="en" sz="2400"/>
              <a:t> than </a:t>
            </a:r>
            <a:r>
              <a:rPr lang="en" sz="2400" i="1"/>
              <a:t>g</a:t>
            </a:r>
            <a:r>
              <a:rPr lang="en" sz="2400"/>
              <a:t>(</a:t>
            </a:r>
            <a:r>
              <a:rPr lang="en" sz="2400" i="1"/>
              <a:t>n</a:t>
            </a:r>
            <a:r>
              <a:rPr lang="en" sz="2400"/>
              <a:t>)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 b="1"/>
              <a:t>“Big Omega” </a:t>
            </a:r>
            <a:r>
              <a:rPr lang="en" sz="2400" b="1">
                <a:solidFill>
                  <a:schemeClr val="dk1"/>
                </a:solidFill>
              </a:rPr>
              <a:t>Ω</a:t>
            </a:r>
            <a:r>
              <a:rPr lang="en" sz="2400" b="1"/>
              <a:t>(</a:t>
            </a:r>
            <a:r>
              <a:rPr lang="en" sz="2400" b="1" i="1"/>
              <a:t>g</a:t>
            </a:r>
            <a:r>
              <a:rPr lang="en" sz="2400" b="1"/>
              <a:t>(</a:t>
            </a:r>
            <a:r>
              <a:rPr lang="en" sz="2400" b="1" i="1"/>
              <a:t>n</a:t>
            </a:r>
            <a:r>
              <a:rPr lang="en" sz="2400" b="1"/>
              <a:t>))</a:t>
            </a:r>
            <a:r>
              <a:rPr lang="en" sz="2400"/>
              <a:t>: </a:t>
            </a:r>
            <a:endParaRPr sz="2400"/>
          </a:p>
          <a:p>
            <a:pPr marL="0" lvl="0" indent="457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class of functions </a:t>
            </a:r>
            <a:r>
              <a:rPr lang="en" sz="2400" i="1">
                <a:solidFill>
                  <a:schemeClr val="dk1"/>
                </a:solidFill>
              </a:rPr>
              <a:t>t</a:t>
            </a:r>
            <a:r>
              <a:rPr lang="en" sz="2400">
                <a:solidFill>
                  <a:schemeClr val="dk1"/>
                </a:solidFill>
              </a:rPr>
              <a:t>(</a:t>
            </a:r>
            <a:r>
              <a:rPr lang="en" sz="2400" i="1">
                <a:solidFill>
                  <a:schemeClr val="dk1"/>
                </a:solidFill>
              </a:rPr>
              <a:t>n</a:t>
            </a:r>
            <a:r>
              <a:rPr lang="en" sz="2400">
                <a:solidFill>
                  <a:schemeClr val="dk1"/>
                </a:solidFill>
              </a:rPr>
              <a:t>) </a:t>
            </a:r>
            <a:r>
              <a:rPr lang="en" sz="2400"/>
              <a:t>that grow </a:t>
            </a:r>
            <a:r>
              <a:rPr lang="en" sz="2400" b="1">
                <a:solidFill>
                  <a:schemeClr val="dk1"/>
                </a:solidFill>
              </a:rPr>
              <a:t>at least as fast</a:t>
            </a:r>
            <a:r>
              <a:rPr lang="en" sz="2400">
                <a:solidFill>
                  <a:schemeClr val="dk1"/>
                </a:solidFill>
              </a:rPr>
              <a:t> </a:t>
            </a:r>
            <a:r>
              <a:rPr lang="en" sz="2400"/>
              <a:t>as </a:t>
            </a:r>
            <a:r>
              <a:rPr lang="en" sz="2400" i="1"/>
              <a:t>g</a:t>
            </a:r>
            <a:r>
              <a:rPr lang="en" sz="2400"/>
              <a:t>(</a:t>
            </a:r>
            <a:r>
              <a:rPr lang="en" sz="2400" i="1"/>
              <a:t>n</a:t>
            </a:r>
            <a:r>
              <a:rPr lang="en" sz="2400"/>
              <a:t>)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 b="1"/>
              <a:t>“Big Theta” </a:t>
            </a:r>
            <a:r>
              <a:rPr lang="en" sz="2400" b="1">
                <a:solidFill>
                  <a:schemeClr val="dk1"/>
                </a:solidFill>
              </a:rPr>
              <a:t>Θ</a:t>
            </a:r>
            <a:r>
              <a:rPr lang="en" sz="2400" b="1"/>
              <a:t>(</a:t>
            </a:r>
            <a:r>
              <a:rPr lang="en" sz="2400" b="1" i="1"/>
              <a:t>g</a:t>
            </a:r>
            <a:r>
              <a:rPr lang="en" sz="2400" b="1"/>
              <a:t>(</a:t>
            </a:r>
            <a:r>
              <a:rPr lang="en" sz="2400" b="1" i="1"/>
              <a:t>n</a:t>
            </a:r>
            <a:r>
              <a:rPr lang="en" sz="2400" b="1"/>
              <a:t>))</a:t>
            </a:r>
            <a:r>
              <a:rPr lang="en" sz="2400"/>
              <a:t>: </a:t>
            </a:r>
            <a:endParaRPr sz="2400"/>
          </a:p>
          <a:p>
            <a:pPr marL="0" lvl="0" indent="457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class of functions </a:t>
            </a:r>
            <a:r>
              <a:rPr lang="en" sz="2400" i="1">
                <a:solidFill>
                  <a:schemeClr val="dk1"/>
                </a:solidFill>
              </a:rPr>
              <a:t>t</a:t>
            </a:r>
            <a:r>
              <a:rPr lang="en" sz="2400">
                <a:solidFill>
                  <a:schemeClr val="dk1"/>
                </a:solidFill>
              </a:rPr>
              <a:t>(</a:t>
            </a:r>
            <a:r>
              <a:rPr lang="en" sz="2400" i="1">
                <a:solidFill>
                  <a:schemeClr val="dk1"/>
                </a:solidFill>
              </a:rPr>
              <a:t>n</a:t>
            </a:r>
            <a:r>
              <a:rPr lang="en" sz="2400">
                <a:solidFill>
                  <a:schemeClr val="dk1"/>
                </a:solidFill>
              </a:rPr>
              <a:t>) </a:t>
            </a:r>
            <a:r>
              <a:rPr lang="en" sz="2400"/>
              <a:t>that grow </a:t>
            </a:r>
            <a:r>
              <a:rPr lang="en" sz="2400" b="1">
                <a:solidFill>
                  <a:schemeClr val="dk1"/>
                </a:solidFill>
              </a:rPr>
              <a:t>at the same rate</a:t>
            </a:r>
            <a:r>
              <a:rPr lang="en" sz="2400">
                <a:solidFill>
                  <a:schemeClr val="dk1"/>
                </a:solidFill>
              </a:rPr>
              <a:t> </a:t>
            </a:r>
            <a:r>
              <a:rPr lang="en" sz="2400"/>
              <a:t>as </a:t>
            </a:r>
            <a:r>
              <a:rPr lang="en" sz="2400" i="1"/>
              <a:t>g</a:t>
            </a:r>
            <a:r>
              <a:rPr lang="en" sz="2400"/>
              <a:t>(</a:t>
            </a:r>
            <a:r>
              <a:rPr lang="en" sz="2400" i="1"/>
              <a:t>n</a:t>
            </a:r>
            <a:r>
              <a:rPr lang="en" sz="2400"/>
              <a:t>)</a:t>
            </a:r>
            <a:endParaRPr sz="2400" b="1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565875" cy="38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" y="3864625"/>
            <a:ext cx="3351276" cy="299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5875" y="1491638"/>
            <a:ext cx="4565875" cy="3874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/>
        </p:nvSpPr>
        <p:spPr>
          <a:xfrm>
            <a:off x="118500" y="270900"/>
            <a:ext cx="4162800" cy="59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What does it return?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foo(n)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ctr ← 0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for i ← 1 to 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n-1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j ← 1 to n-1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ctr ← ctr + 1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ctr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Return value: </a:t>
            </a:r>
            <a:r>
              <a:rPr lang="en" sz="2400" b="1">
                <a:solidFill>
                  <a:schemeClr val="dk1"/>
                </a:solidFill>
              </a:rPr>
              <a:t>(n-1)</a:t>
            </a:r>
            <a:r>
              <a:rPr lang="en" sz="2400" b="1" baseline="30000">
                <a:solidFill>
                  <a:schemeClr val="dk1"/>
                </a:solidFill>
              </a:rPr>
              <a:t>2</a:t>
            </a:r>
            <a:endParaRPr sz="24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dk1"/>
                </a:solidFill>
              </a:rPr>
              <a:t>(the product rule)</a:t>
            </a:r>
            <a:endParaRPr sz="2400" b="1">
              <a:solidFill>
                <a:schemeClr val="dk1"/>
              </a:solidFill>
            </a:endParaRPr>
          </a:p>
        </p:txBody>
      </p:sp>
      <p:sp>
        <p:nvSpPr>
          <p:cNvPr id="57" name="Google Shape;57;p12"/>
          <p:cNvSpPr txBox="1"/>
          <p:nvPr/>
        </p:nvSpPr>
        <p:spPr>
          <a:xfrm>
            <a:off x="4281300" y="118500"/>
            <a:ext cx="4760700" cy="59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ort</a:t>
            </a:r>
            <a:r>
              <a:rPr lang="en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(A[0..n-1])</a:t>
            </a:r>
            <a:endParaRPr sz="2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k ← 0 to n-2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i ← 0 to n-2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if(a[i] &gt; a[i+1])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Swap(a[i],a[i+1])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 b="1"/>
              <a:t>How many times “</a:t>
            </a:r>
            <a:r>
              <a:rPr lang="en" sz="2400" b="1">
                <a:solidFill>
                  <a:schemeClr val="dk1"/>
                </a:solidFill>
              </a:rPr>
              <a:t>A[i] &gt; A[i+1]</a:t>
            </a:r>
            <a:r>
              <a:rPr lang="en" sz="2400" b="1"/>
              <a:t>” comparison is made?</a:t>
            </a:r>
            <a:endParaRPr sz="2400" b="1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6300" y="0"/>
            <a:ext cx="4447700" cy="371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57"/>
          <p:cNvSpPr txBox="1"/>
          <p:nvPr/>
        </p:nvSpPr>
        <p:spPr>
          <a:xfrm>
            <a:off x="118925" y="132150"/>
            <a:ext cx="8113200" cy="60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</a:rPr>
              <a:t>“Big Oh” O(g(n))</a:t>
            </a:r>
            <a:r>
              <a:rPr lang="en" sz="2400"/>
              <a:t>:</a:t>
            </a: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 function t(n) is said to be in </a:t>
            </a: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</a:rPr>
              <a:t>O(</a:t>
            </a:r>
            <a:r>
              <a:rPr lang="en" sz="2400">
                <a:solidFill>
                  <a:schemeClr val="dk1"/>
                </a:solidFill>
              </a:rPr>
              <a:t>g(n)</a:t>
            </a:r>
            <a:r>
              <a:rPr lang="en" sz="2400" b="1">
                <a:solidFill>
                  <a:schemeClr val="dk1"/>
                </a:solidFill>
              </a:rPr>
              <a:t>)</a:t>
            </a:r>
            <a:r>
              <a:rPr lang="en" sz="2400">
                <a:solidFill>
                  <a:schemeClr val="dk1"/>
                </a:solidFill>
              </a:rPr>
              <a:t> if t(n) is bounded above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by some constant multiple of 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g(n) for all large n.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</a:rPr>
              <a:t>t(n) ≤ cg(n) ∀ n ≥ n</a:t>
            </a:r>
            <a:r>
              <a:rPr lang="en" sz="2400" b="1" baseline="-25000">
                <a:solidFill>
                  <a:schemeClr val="dk1"/>
                </a:solidFill>
              </a:rPr>
              <a:t>0</a:t>
            </a:r>
            <a:endParaRPr sz="2400" b="1" baseline="-25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Denoted as </a:t>
            </a:r>
            <a:r>
              <a:rPr lang="en" sz="2400" b="1">
                <a:solidFill>
                  <a:schemeClr val="dk1"/>
                </a:solidFill>
              </a:rPr>
              <a:t>t(n) ∈ O(g(n))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Eg: 100n+5 </a:t>
            </a:r>
            <a:r>
              <a:rPr lang="en" sz="2400" b="1">
                <a:solidFill>
                  <a:schemeClr val="dk1"/>
                </a:solidFill>
              </a:rPr>
              <a:t>∈ </a:t>
            </a:r>
            <a:r>
              <a:rPr lang="en" sz="2400"/>
              <a:t>O(n)</a:t>
            </a: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100n+5 ≤ 100n+5n (</a:t>
            </a:r>
            <a:r>
              <a:rPr lang="en" sz="2400" b="1">
                <a:solidFill>
                  <a:schemeClr val="dk1"/>
                </a:solidFill>
              </a:rPr>
              <a:t>∀</a:t>
            </a:r>
            <a:r>
              <a:rPr lang="en" sz="2400">
                <a:solidFill>
                  <a:schemeClr val="dk1"/>
                </a:solidFill>
              </a:rPr>
              <a:t> n≥1)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100n+5 ≤ 105n </a:t>
            </a:r>
            <a:r>
              <a:rPr lang="en" sz="2400" b="1">
                <a:solidFill>
                  <a:schemeClr val="dk1"/>
                </a:solidFill>
              </a:rPr>
              <a:t>∀</a:t>
            </a:r>
            <a:r>
              <a:rPr lang="en" sz="2400">
                <a:solidFill>
                  <a:schemeClr val="dk1"/>
                </a:solidFill>
              </a:rPr>
              <a:t> n≥1  (∴ </a:t>
            </a:r>
            <a:r>
              <a:rPr lang="en" sz="2400" b="1">
                <a:solidFill>
                  <a:schemeClr val="dk1"/>
                </a:solidFill>
              </a:rPr>
              <a:t>c=105, n</a:t>
            </a:r>
            <a:r>
              <a:rPr lang="en" sz="2400" b="1" baseline="-25000">
                <a:solidFill>
                  <a:schemeClr val="dk1"/>
                </a:solidFill>
              </a:rPr>
              <a:t>0</a:t>
            </a:r>
            <a:r>
              <a:rPr lang="en" sz="2400" b="1">
                <a:solidFill>
                  <a:schemeClr val="dk1"/>
                </a:solidFill>
              </a:rPr>
              <a:t>=1</a:t>
            </a:r>
            <a:r>
              <a:rPr lang="en" sz="2400">
                <a:solidFill>
                  <a:schemeClr val="dk1"/>
                </a:solidFill>
              </a:rPr>
              <a:t>)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100n+5 ≤ 100n+n (</a:t>
            </a:r>
            <a:r>
              <a:rPr lang="en" sz="2400" b="1">
                <a:solidFill>
                  <a:schemeClr val="dk1"/>
                </a:solidFill>
              </a:rPr>
              <a:t>∀</a:t>
            </a:r>
            <a:r>
              <a:rPr lang="en" sz="2400">
                <a:solidFill>
                  <a:schemeClr val="dk1"/>
                </a:solidFill>
              </a:rPr>
              <a:t> n≥5) = 101n </a:t>
            </a:r>
            <a:r>
              <a:rPr lang="en" sz="2400" b="1">
                <a:solidFill>
                  <a:schemeClr val="dk1"/>
                </a:solidFill>
              </a:rPr>
              <a:t>∀</a:t>
            </a:r>
            <a:r>
              <a:rPr lang="en" sz="2400">
                <a:solidFill>
                  <a:schemeClr val="dk1"/>
                </a:solidFill>
              </a:rPr>
              <a:t> n≥5 (∴ </a:t>
            </a:r>
            <a:r>
              <a:rPr lang="en" sz="2400" b="1">
                <a:solidFill>
                  <a:schemeClr val="dk1"/>
                </a:solidFill>
              </a:rPr>
              <a:t>c=101,n</a:t>
            </a:r>
            <a:r>
              <a:rPr lang="en" sz="2400" b="1" baseline="-25000">
                <a:solidFill>
                  <a:schemeClr val="dk1"/>
                </a:solidFill>
              </a:rPr>
              <a:t>0</a:t>
            </a:r>
            <a:r>
              <a:rPr lang="en" sz="2400" b="1">
                <a:solidFill>
                  <a:schemeClr val="dk1"/>
                </a:solidFill>
              </a:rPr>
              <a:t>=5</a:t>
            </a:r>
            <a:r>
              <a:rPr lang="en" sz="2400">
                <a:solidFill>
                  <a:schemeClr val="dk1"/>
                </a:solidFill>
              </a:rPr>
              <a:t>)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Eg: 100n+5 </a:t>
            </a:r>
            <a:r>
              <a:rPr lang="en" sz="2400" b="1">
                <a:solidFill>
                  <a:schemeClr val="dk1"/>
                </a:solidFill>
              </a:rPr>
              <a:t>∈ </a:t>
            </a:r>
            <a:r>
              <a:rPr lang="en" sz="2400">
                <a:solidFill>
                  <a:schemeClr val="dk1"/>
                </a:solidFill>
              </a:rPr>
              <a:t>O(n</a:t>
            </a:r>
            <a:r>
              <a:rPr lang="en" sz="2400" baseline="30000">
                <a:solidFill>
                  <a:schemeClr val="dk1"/>
                </a:solidFill>
              </a:rPr>
              <a:t>2</a:t>
            </a:r>
            <a:r>
              <a:rPr lang="en" sz="2400">
                <a:solidFill>
                  <a:schemeClr val="dk1"/>
                </a:solidFill>
              </a:rPr>
              <a:t>)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Eg: n(n-1)/2 </a:t>
            </a:r>
            <a:r>
              <a:rPr lang="en" sz="2400" b="1">
                <a:solidFill>
                  <a:schemeClr val="dk1"/>
                </a:solidFill>
              </a:rPr>
              <a:t>∈ </a:t>
            </a:r>
            <a:r>
              <a:rPr lang="en" sz="2400">
                <a:solidFill>
                  <a:schemeClr val="dk1"/>
                </a:solidFill>
              </a:rPr>
              <a:t>O(n</a:t>
            </a:r>
            <a:r>
              <a:rPr lang="en" sz="2400" baseline="30000">
                <a:solidFill>
                  <a:schemeClr val="dk1"/>
                </a:solidFill>
              </a:rPr>
              <a:t>2</a:t>
            </a:r>
            <a:r>
              <a:rPr lang="en" sz="2400">
                <a:solidFill>
                  <a:schemeClr val="dk1"/>
                </a:solidFill>
              </a:rPr>
              <a:t>)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3550" y="0"/>
            <a:ext cx="4630450" cy="413595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58"/>
          <p:cNvSpPr txBox="1"/>
          <p:nvPr/>
        </p:nvSpPr>
        <p:spPr>
          <a:xfrm>
            <a:off x="132150" y="145350"/>
            <a:ext cx="7135500" cy="60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</a:rPr>
              <a:t>“Big Omega” Ω(g(n))</a:t>
            </a:r>
            <a:r>
              <a:rPr lang="en" sz="2400"/>
              <a:t>:</a:t>
            </a: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 function t(n) is said to be in</a:t>
            </a: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</a:rPr>
              <a:t>Ω(</a:t>
            </a:r>
            <a:r>
              <a:rPr lang="en" sz="2400">
                <a:solidFill>
                  <a:schemeClr val="dk1"/>
                </a:solidFill>
              </a:rPr>
              <a:t>g(n)</a:t>
            </a:r>
            <a:r>
              <a:rPr lang="en" sz="2400" b="1">
                <a:solidFill>
                  <a:schemeClr val="dk1"/>
                </a:solidFill>
              </a:rPr>
              <a:t>)</a:t>
            </a:r>
            <a:r>
              <a:rPr lang="en" sz="2400">
                <a:solidFill>
                  <a:schemeClr val="dk1"/>
                </a:solidFill>
              </a:rPr>
              <a:t> if t(n) is bounded below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by some constant multiple of g(n)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for all large n.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</a:rPr>
              <a:t>t(n) ≥ cg(n) ∀ n ≥ n</a:t>
            </a:r>
            <a:r>
              <a:rPr lang="en" sz="2400" b="1" baseline="-25000">
                <a:solidFill>
                  <a:schemeClr val="dk1"/>
                </a:solidFill>
              </a:rPr>
              <a:t>0</a:t>
            </a:r>
            <a:endParaRPr sz="2400" b="1" baseline="-25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Denoted by </a:t>
            </a:r>
            <a:r>
              <a:rPr lang="en" sz="2400" b="1">
                <a:solidFill>
                  <a:schemeClr val="dk1"/>
                </a:solidFill>
              </a:rPr>
              <a:t>t(n) ∈ Ω(g(n))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Eg: 100n+5 </a:t>
            </a:r>
            <a:r>
              <a:rPr lang="en" sz="2400" b="1">
                <a:solidFill>
                  <a:schemeClr val="dk1"/>
                </a:solidFill>
              </a:rPr>
              <a:t>∈ Ω</a:t>
            </a:r>
            <a:r>
              <a:rPr lang="en" sz="2400"/>
              <a:t>(n)</a:t>
            </a: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100n+5 ≥ 100n (</a:t>
            </a:r>
            <a:r>
              <a:rPr lang="en" sz="2400" b="1">
                <a:solidFill>
                  <a:schemeClr val="dk1"/>
                </a:solidFill>
              </a:rPr>
              <a:t>∀ </a:t>
            </a:r>
            <a:r>
              <a:rPr lang="en" sz="2400">
                <a:solidFill>
                  <a:schemeClr val="dk1"/>
                </a:solidFill>
              </a:rPr>
              <a:t>n≥0)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100n+5 ≥ 100n </a:t>
            </a:r>
            <a:r>
              <a:rPr lang="en" sz="2400" b="1">
                <a:solidFill>
                  <a:schemeClr val="dk1"/>
                </a:solidFill>
              </a:rPr>
              <a:t>∀ </a:t>
            </a:r>
            <a:r>
              <a:rPr lang="en" sz="2400">
                <a:solidFill>
                  <a:schemeClr val="dk1"/>
                </a:solidFill>
              </a:rPr>
              <a:t>n≥0 (∴ </a:t>
            </a:r>
            <a:r>
              <a:rPr lang="en" sz="2400" b="1">
                <a:solidFill>
                  <a:schemeClr val="dk1"/>
                </a:solidFill>
              </a:rPr>
              <a:t>c=100, n</a:t>
            </a:r>
            <a:r>
              <a:rPr lang="en" sz="2400" b="1" baseline="-25000">
                <a:solidFill>
                  <a:schemeClr val="dk1"/>
                </a:solidFill>
              </a:rPr>
              <a:t>0</a:t>
            </a:r>
            <a:r>
              <a:rPr lang="en" sz="2400" b="1">
                <a:solidFill>
                  <a:schemeClr val="dk1"/>
                </a:solidFill>
              </a:rPr>
              <a:t>=0</a:t>
            </a:r>
            <a:r>
              <a:rPr lang="en" sz="2400">
                <a:solidFill>
                  <a:schemeClr val="dk1"/>
                </a:solidFill>
              </a:rPr>
              <a:t>)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Eg: n(n-1)/2 </a:t>
            </a:r>
            <a:r>
              <a:rPr lang="en" sz="2400" b="1">
                <a:solidFill>
                  <a:schemeClr val="dk1"/>
                </a:solidFill>
              </a:rPr>
              <a:t>∈ Ω</a:t>
            </a:r>
            <a:r>
              <a:rPr lang="en" sz="2400">
                <a:solidFill>
                  <a:schemeClr val="dk1"/>
                </a:solidFill>
              </a:rPr>
              <a:t>(n</a:t>
            </a:r>
            <a:r>
              <a:rPr lang="en" sz="2400" baseline="30000">
                <a:solidFill>
                  <a:schemeClr val="dk1"/>
                </a:solidFill>
              </a:rPr>
              <a:t>2</a:t>
            </a:r>
            <a:r>
              <a:rPr lang="en" sz="2400">
                <a:solidFill>
                  <a:schemeClr val="dk1"/>
                </a:solidFill>
              </a:rPr>
              <a:t>)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Eg: n(n-1)/2 </a:t>
            </a:r>
            <a:r>
              <a:rPr lang="en" sz="2400" b="1">
                <a:solidFill>
                  <a:schemeClr val="dk1"/>
                </a:solidFill>
              </a:rPr>
              <a:t>∈ Ω</a:t>
            </a:r>
            <a:r>
              <a:rPr lang="en" sz="2400">
                <a:solidFill>
                  <a:schemeClr val="dk1"/>
                </a:solidFill>
              </a:rPr>
              <a:t>(n)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6850" y="0"/>
            <a:ext cx="4967150" cy="4215225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59"/>
          <p:cNvSpPr txBox="1"/>
          <p:nvPr/>
        </p:nvSpPr>
        <p:spPr>
          <a:xfrm>
            <a:off x="270900" y="270900"/>
            <a:ext cx="7815900" cy="59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</a:rPr>
              <a:t>“Big Theta” Θ(g(n))</a:t>
            </a:r>
            <a:r>
              <a:rPr lang="en" sz="2400"/>
              <a:t>:</a:t>
            </a: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 function t(n) is said to be </a:t>
            </a: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 </a:t>
            </a:r>
            <a:r>
              <a:rPr lang="en" sz="2400" b="1">
                <a:solidFill>
                  <a:schemeClr val="dk1"/>
                </a:solidFill>
              </a:rPr>
              <a:t>Θ(</a:t>
            </a:r>
            <a:r>
              <a:rPr lang="en" sz="2400">
                <a:solidFill>
                  <a:schemeClr val="dk1"/>
                </a:solidFill>
              </a:rPr>
              <a:t>g(n)</a:t>
            </a:r>
            <a:r>
              <a:rPr lang="en" sz="2400" b="1">
                <a:solidFill>
                  <a:schemeClr val="dk1"/>
                </a:solidFill>
              </a:rPr>
              <a:t>)</a:t>
            </a:r>
            <a:r>
              <a:rPr lang="en" sz="2400">
                <a:solidFill>
                  <a:schemeClr val="dk1"/>
                </a:solidFill>
              </a:rPr>
              <a:t> if t(n) is bounded 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both above and below by 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some constant multiples of 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g(n) for all large n.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</a:rPr>
              <a:t>c</a:t>
            </a:r>
            <a:r>
              <a:rPr lang="en" sz="2400" b="1" baseline="-25000">
                <a:solidFill>
                  <a:schemeClr val="dk1"/>
                </a:solidFill>
              </a:rPr>
              <a:t>2</a:t>
            </a:r>
            <a:r>
              <a:rPr lang="en" sz="2400" b="1">
                <a:solidFill>
                  <a:schemeClr val="dk1"/>
                </a:solidFill>
              </a:rPr>
              <a:t>g(n)≤ t(n) ≤ c</a:t>
            </a:r>
            <a:r>
              <a:rPr lang="en" sz="2400" b="1" baseline="-25000">
                <a:solidFill>
                  <a:schemeClr val="dk1"/>
                </a:solidFill>
              </a:rPr>
              <a:t>1</a:t>
            </a:r>
            <a:r>
              <a:rPr lang="en" sz="2400" b="1">
                <a:solidFill>
                  <a:schemeClr val="dk1"/>
                </a:solidFill>
              </a:rPr>
              <a:t>g(n) ∀ n ≥ n</a:t>
            </a:r>
            <a:r>
              <a:rPr lang="en" sz="2400" b="1" baseline="-25000">
                <a:solidFill>
                  <a:schemeClr val="dk1"/>
                </a:solidFill>
              </a:rPr>
              <a:t>0</a:t>
            </a:r>
            <a:endParaRPr sz="2400" b="1" baseline="-25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Denoted by </a:t>
            </a:r>
            <a:r>
              <a:rPr lang="en" sz="2400" b="1">
                <a:solidFill>
                  <a:schemeClr val="dk1"/>
                </a:solidFill>
              </a:rPr>
              <a:t>t(n) ∈ Θ(g(n))</a:t>
            </a:r>
            <a:endParaRPr sz="24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Eg: n(n-1)/2 </a:t>
            </a:r>
            <a:r>
              <a:rPr lang="en" sz="2400" b="1">
                <a:solidFill>
                  <a:schemeClr val="dk1"/>
                </a:solidFill>
              </a:rPr>
              <a:t>∈ Θ</a:t>
            </a:r>
            <a:r>
              <a:rPr lang="en" sz="2400"/>
              <a:t>(n</a:t>
            </a:r>
            <a:r>
              <a:rPr lang="en" sz="2400" baseline="30000"/>
              <a:t>2</a:t>
            </a:r>
            <a:r>
              <a:rPr lang="en" sz="2400"/>
              <a:t>)</a:t>
            </a: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n(n-1)/2 = n</a:t>
            </a:r>
            <a:r>
              <a:rPr lang="en" sz="2400" baseline="30000">
                <a:solidFill>
                  <a:schemeClr val="dk1"/>
                </a:solidFill>
              </a:rPr>
              <a:t>2</a:t>
            </a:r>
            <a:r>
              <a:rPr lang="en" sz="2400">
                <a:solidFill>
                  <a:schemeClr val="dk1"/>
                </a:solidFill>
              </a:rPr>
              <a:t>/2 - n/2 ≤ n</a:t>
            </a:r>
            <a:r>
              <a:rPr lang="en" sz="2400" baseline="30000">
                <a:solidFill>
                  <a:schemeClr val="dk1"/>
                </a:solidFill>
              </a:rPr>
              <a:t>2</a:t>
            </a:r>
            <a:r>
              <a:rPr lang="en" sz="2400">
                <a:solidFill>
                  <a:schemeClr val="dk1"/>
                </a:solidFill>
              </a:rPr>
              <a:t>/2 </a:t>
            </a:r>
            <a:r>
              <a:rPr lang="en" sz="2400" b="1">
                <a:solidFill>
                  <a:schemeClr val="dk1"/>
                </a:solidFill>
              </a:rPr>
              <a:t>∀ </a:t>
            </a:r>
            <a:r>
              <a:rPr lang="en" sz="2400">
                <a:solidFill>
                  <a:schemeClr val="dk1"/>
                </a:solidFill>
              </a:rPr>
              <a:t>n≥0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n(n-1)/2 = n</a:t>
            </a:r>
            <a:r>
              <a:rPr lang="en" sz="2400" baseline="30000">
                <a:solidFill>
                  <a:schemeClr val="dk1"/>
                </a:solidFill>
              </a:rPr>
              <a:t>2</a:t>
            </a:r>
            <a:r>
              <a:rPr lang="en" sz="2400">
                <a:solidFill>
                  <a:schemeClr val="dk1"/>
                </a:solidFill>
              </a:rPr>
              <a:t>/2 - n/2 ≥ n</a:t>
            </a:r>
            <a:r>
              <a:rPr lang="en" sz="2400" baseline="30000">
                <a:solidFill>
                  <a:schemeClr val="dk1"/>
                </a:solidFill>
              </a:rPr>
              <a:t>2</a:t>
            </a:r>
            <a:r>
              <a:rPr lang="en" sz="2400">
                <a:solidFill>
                  <a:schemeClr val="dk1"/>
                </a:solidFill>
              </a:rPr>
              <a:t>/2 - n</a:t>
            </a:r>
            <a:r>
              <a:rPr lang="en" sz="2400" baseline="30000">
                <a:solidFill>
                  <a:schemeClr val="dk1"/>
                </a:solidFill>
              </a:rPr>
              <a:t>2</a:t>
            </a:r>
            <a:r>
              <a:rPr lang="en" sz="2400">
                <a:solidFill>
                  <a:schemeClr val="dk1"/>
                </a:solidFill>
              </a:rPr>
              <a:t>/4 = n</a:t>
            </a:r>
            <a:r>
              <a:rPr lang="en" sz="2400" baseline="30000">
                <a:solidFill>
                  <a:schemeClr val="dk1"/>
                </a:solidFill>
              </a:rPr>
              <a:t>2</a:t>
            </a:r>
            <a:r>
              <a:rPr lang="en" sz="2400">
                <a:solidFill>
                  <a:schemeClr val="dk1"/>
                </a:solidFill>
              </a:rPr>
              <a:t>/4 </a:t>
            </a:r>
            <a:r>
              <a:rPr lang="en" sz="2400" b="1">
                <a:solidFill>
                  <a:schemeClr val="dk1"/>
                </a:solidFill>
              </a:rPr>
              <a:t>∀ </a:t>
            </a:r>
            <a:r>
              <a:rPr lang="en" sz="2400">
                <a:solidFill>
                  <a:schemeClr val="dk1"/>
                </a:solidFill>
              </a:rPr>
              <a:t>n≥2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</a:rPr>
              <a:t>n</a:t>
            </a:r>
            <a:r>
              <a:rPr lang="en" sz="2400" b="1" baseline="30000">
                <a:solidFill>
                  <a:schemeClr val="dk1"/>
                </a:solidFill>
              </a:rPr>
              <a:t>2</a:t>
            </a:r>
            <a:r>
              <a:rPr lang="en" sz="2400" b="1">
                <a:solidFill>
                  <a:schemeClr val="dk1"/>
                </a:solidFill>
              </a:rPr>
              <a:t>/4 ≤ n(n-1)/2 ≤ n</a:t>
            </a:r>
            <a:r>
              <a:rPr lang="en" sz="2400" b="1" baseline="30000">
                <a:solidFill>
                  <a:schemeClr val="dk1"/>
                </a:solidFill>
              </a:rPr>
              <a:t>2</a:t>
            </a:r>
            <a:r>
              <a:rPr lang="en" sz="2400" b="1">
                <a:solidFill>
                  <a:schemeClr val="dk1"/>
                </a:solidFill>
              </a:rPr>
              <a:t>/2</a:t>
            </a:r>
            <a:r>
              <a:rPr lang="en" sz="2400">
                <a:solidFill>
                  <a:schemeClr val="dk1"/>
                </a:solidFill>
              </a:rPr>
              <a:t> </a:t>
            </a:r>
            <a:r>
              <a:rPr lang="en" sz="2400" b="1">
                <a:solidFill>
                  <a:schemeClr val="dk1"/>
                </a:solidFill>
              </a:rPr>
              <a:t>∀ </a:t>
            </a:r>
            <a:r>
              <a:rPr lang="en" sz="2400">
                <a:solidFill>
                  <a:schemeClr val="dk1"/>
                </a:solidFill>
              </a:rPr>
              <a:t>n≥2 (∴ </a:t>
            </a:r>
            <a:r>
              <a:rPr lang="en" sz="2400" b="1">
                <a:solidFill>
                  <a:schemeClr val="dk1"/>
                </a:solidFill>
              </a:rPr>
              <a:t>c</a:t>
            </a:r>
            <a:r>
              <a:rPr lang="en" sz="2400" b="1" baseline="-25000">
                <a:solidFill>
                  <a:schemeClr val="dk1"/>
                </a:solidFill>
              </a:rPr>
              <a:t>1</a:t>
            </a:r>
            <a:r>
              <a:rPr lang="en" sz="2400" b="1">
                <a:solidFill>
                  <a:schemeClr val="dk1"/>
                </a:solidFill>
              </a:rPr>
              <a:t>=1/2, c</a:t>
            </a:r>
            <a:r>
              <a:rPr lang="en" sz="2400" b="1" baseline="-25000">
                <a:solidFill>
                  <a:schemeClr val="dk1"/>
                </a:solidFill>
              </a:rPr>
              <a:t>2</a:t>
            </a:r>
            <a:r>
              <a:rPr lang="en" sz="2400" b="1">
                <a:solidFill>
                  <a:schemeClr val="dk1"/>
                </a:solidFill>
              </a:rPr>
              <a:t>=1/4, n</a:t>
            </a:r>
            <a:r>
              <a:rPr lang="en" sz="2400" b="1" baseline="-25000">
                <a:solidFill>
                  <a:schemeClr val="dk1"/>
                </a:solidFill>
              </a:rPr>
              <a:t>0</a:t>
            </a:r>
            <a:r>
              <a:rPr lang="en" sz="2400" b="1">
                <a:solidFill>
                  <a:schemeClr val="dk1"/>
                </a:solidFill>
              </a:rPr>
              <a:t>=2</a:t>
            </a:r>
            <a:r>
              <a:rPr lang="en" sz="2400">
                <a:solidFill>
                  <a:schemeClr val="dk1"/>
                </a:solidFill>
              </a:rPr>
              <a:t>)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60"/>
          <p:cNvSpPr txBox="1"/>
          <p:nvPr/>
        </p:nvSpPr>
        <p:spPr>
          <a:xfrm>
            <a:off x="270900" y="270900"/>
            <a:ext cx="8597400" cy="59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t(n) ∈ O(g(n))</a:t>
            </a:r>
            <a:endParaRPr sz="2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Nonnegative functions defined on the set of natural numbers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t(n): algorithm’s running time by counting basic operation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g(n): simple function to compare the count with.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O(g(n))</a:t>
            </a:r>
            <a:r>
              <a:rPr lang="en" sz="2400"/>
              <a:t> is the set of all functions with a </a:t>
            </a:r>
            <a:r>
              <a:rPr lang="en" sz="2400" b="1"/>
              <a:t>smaller or same</a:t>
            </a:r>
            <a:r>
              <a:rPr lang="en" sz="2400"/>
              <a:t> order of growth as g(n).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E.g.: 100n + 5	</a:t>
            </a:r>
            <a:r>
              <a:rPr lang="en" sz="2400" b="1">
                <a:solidFill>
                  <a:schemeClr val="dk1"/>
                </a:solidFill>
              </a:rPr>
              <a:t>∈</a:t>
            </a:r>
            <a:r>
              <a:rPr lang="en" sz="2400"/>
              <a:t> O(n)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					</a:t>
            </a:r>
            <a:r>
              <a:rPr lang="en" sz="2400" b="1">
                <a:solidFill>
                  <a:schemeClr val="dk1"/>
                </a:solidFill>
              </a:rPr>
              <a:t>∈</a:t>
            </a:r>
            <a:r>
              <a:rPr lang="en" sz="2400">
                <a:solidFill>
                  <a:schemeClr val="dk1"/>
                </a:solidFill>
              </a:rPr>
              <a:t> O(n</a:t>
            </a:r>
            <a:r>
              <a:rPr lang="en" sz="2400" baseline="30000">
                <a:solidFill>
                  <a:schemeClr val="dk1"/>
                </a:solidFill>
              </a:rPr>
              <a:t>2</a:t>
            </a:r>
            <a:r>
              <a:rPr lang="en" sz="2400">
                <a:solidFill>
                  <a:schemeClr val="dk1"/>
                </a:solidFill>
              </a:rPr>
              <a:t>)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					∉ O(log n)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		n(n-1)/2	</a:t>
            </a:r>
            <a:r>
              <a:rPr lang="en" sz="2400" b="1">
                <a:solidFill>
                  <a:schemeClr val="dk1"/>
                </a:solidFill>
              </a:rPr>
              <a:t>∈</a:t>
            </a:r>
            <a:r>
              <a:rPr lang="en" sz="2400">
                <a:solidFill>
                  <a:schemeClr val="dk1"/>
                </a:solidFill>
              </a:rPr>
              <a:t> O(n</a:t>
            </a:r>
            <a:r>
              <a:rPr lang="en" sz="2400" baseline="30000">
                <a:solidFill>
                  <a:schemeClr val="dk1"/>
                </a:solidFill>
              </a:rPr>
              <a:t>2</a:t>
            </a:r>
            <a:r>
              <a:rPr lang="en" sz="2400">
                <a:solidFill>
                  <a:schemeClr val="dk1"/>
                </a:solidFill>
              </a:rPr>
              <a:t>)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					</a:t>
            </a:r>
            <a:r>
              <a:rPr lang="en" sz="2400" b="1">
                <a:solidFill>
                  <a:schemeClr val="dk1"/>
                </a:solidFill>
              </a:rPr>
              <a:t>∈</a:t>
            </a:r>
            <a:r>
              <a:rPr lang="en" sz="2400">
                <a:solidFill>
                  <a:schemeClr val="dk1"/>
                </a:solidFill>
              </a:rPr>
              <a:t> O(n</a:t>
            </a:r>
            <a:r>
              <a:rPr lang="en" sz="2400" baseline="30000">
                <a:solidFill>
                  <a:schemeClr val="dk1"/>
                </a:solidFill>
              </a:rPr>
              <a:t>10</a:t>
            </a:r>
            <a:r>
              <a:rPr lang="en" sz="2400">
                <a:solidFill>
                  <a:schemeClr val="dk1"/>
                </a:solidFill>
              </a:rPr>
              <a:t>)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					∉ O(n)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61"/>
          <p:cNvSpPr txBox="1"/>
          <p:nvPr/>
        </p:nvSpPr>
        <p:spPr>
          <a:xfrm>
            <a:off x="270900" y="270900"/>
            <a:ext cx="8597400" cy="59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Ω(g(n))</a:t>
            </a:r>
            <a:r>
              <a:rPr lang="en" sz="2400"/>
              <a:t> is the set of all functions with a </a:t>
            </a:r>
            <a:r>
              <a:rPr lang="en" sz="2400" b="1"/>
              <a:t>larger or same</a:t>
            </a:r>
            <a:r>
              <a:rPr lang="en" sz="2400"/>
              <a:t> order of growth as g(n).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E.g.: 100n + 5	</a:t>
            </a:r>
            <a:r>
              <a:rPr lang="en" sz="2400" b="1">
                <a:solidFill>
                  <a:schemeClr val="dk1"/>
                </a:solidFill>
              </a:rPr>
              <a:t>∈</a:t>
            </a:r>
            <a:r>
              <a:rPr lang="en" sz="2400"/>
              <a:t> </a:t>
            </a:r>
            <a:r>
              <a:rPr lang="en" sz="2400" b="1">
                <a:solidFill>
                  <a:schemeClr val="dk1"/>
                </a:solidFill>
              </a:rPr>
              <a:t>Ω</a:t>
            </a:r>
            <a:r>
              <a:rPr lang="en" sz="2400"/>
              <a:t>(n)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					</a:t>
            </a:r>
            <a:r>
              <a:rPr lang="en" sz="2400">
                <a:solidFill>
                  <a:schemeClr val="dk1"/>
                </a:solidFill>
              </a:rPr>
              <a:t>∉ </a:t>
            </a:r>
            <a:r>
              <a:rPr lang="en" sz="2400" b="1">
                <a:solidFill>
                  <a:schemeClr val="dk1"/>
                </a:solidFill>
              </a:rPr>
              <a:t>Ω</a:t>
            </a:r>
            <a:r>
              <a:rPr lang="en" sz="2400">
                <a:solidFill>
                  <a:schemeClr val="dk1"/>
                </a:solidFill>
              </a:rPr>
              <a:t>(n</a:t>
            </a:r>
            <a:r>
              <a:rPr lang="en" sz="2400" baseline="30000">
                <a:solidFill>
                  <a:schemeClr val="dk1"/>
                </a:solidFill>
              </a:rPr>
              <a:t>2</a:t>
            </a:r>
            <a:r>
              <a:rPr lang="en" sz="2400">
                <a:solidFill>
                  <a:schemeClr val="dk1"/>
                </a:solidFill>
              </a:rPr>
              <a:t>)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					</a:t>
            </a:r>
            <a:r>
              <a:rPr lang="en" sz="2400" b="1">
                <a:solidFill>
                  <a:schemeClr val="dk1"/>
                </a:solidFill>
              </a:rPr>
              <a:t>∈ Ω</a:t>
            </a:r>
            <a:r>
              <a:rPr lang="en" sz="2400">
                <a:solidFill>
                  <a:schemeClr val="dk1"/>
                </a:solidFill>
              </a:rPr>
              <a:t>(log n)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		n(n-1)/2	</a:t>
            </a:r>
            <a:r>
              <a:rPr lang="en" sz="2400" b="1">
                <a:solidFill>
                  <a:schemeClr val="dk1"/>
                </a:solidFill>
              </a:rPr>
              <a:t>∈</a:t>
            </a:r>
            <a:r>
              <a:rPr lang="en" sz="2400">
                <a:solidFill>
                  <a:schemeClr val="dk1"/>
                </a:solidFill>
              </a:rPr>
              <a:t> </a:t>
            </a:r>
            <a:r>
              <a:rPr lang="en" sz="2400" b="1">
                <a:solidFill>
                  <a:schemeClr val="dk1"/>
                </a:solidFill>
              </a:rPr>
              <a:t>Ω</a:t>
            </a:r>
            <a:r>
              <a:rPr lang="en" sz="2400">
                <a:solidFill>
                  <a:schemeClr val="dk1"/>
                </a:solidFill>
              </a:rPr>
              <a:t>(n</a:t>
            </a:r>
            <a:r>
              <a:rPr lang="en" sz="2400" baseline="30000">
                <a:solidFill>
                  <a:schemeClr val="dk1"/>
                </a:solidFill>
              </a:rPr>
              <a:t>2</a:t>
            </a:r>
            <a:r>
              <a:rPr lang="en" sz="2400">
                <a:solidFill>
                  <a:schemeClr val="dk1"/>
                </a:solidFill>
              </a:rPr>
              <a:t>)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					∉ </a:t>
            </a:r>
            <a:r>
              <a:rPr lang="en" sz="2400" b="1">
                <a:solidFill>
                  <a:schemeClr val="dk1"/>
                </a:solidFill>
              </a:rPr>
              <a:t>Ω</a:t>
            </a:r>
            <a:r>
              <a:rPr lang="en" sz="2400">
                <a:solidFill>
                  <a:schemeClr val="dk1"/>
                </a:solidFill>
              </a:rPr>
              <a:t>(n</a:t>
            </a:r>
            <a:r>
              <a:rPr lang="en" sz="2400" baseline="30000">
                <a:solidFill>
                  <a:schemeClr val="dk1"/>
                </a:solidFill>
              </a:rPr>
              <a:t>10</a:t>
            </a:r>
            <a:r>
              <a:rPr lang="en" sz="2400">
                <a:solidFill>
                  <a:schemeClr val="dk1"/>
                </a:solidFill>
              </a:rPr>
              <a:t>)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					</a:t>
            </a:r>
            <a:r>
              <a:rPr lang="en" sz="2400" b="1">
                <a:solidFill>
                  <a:schemeClr val="dk1"/>
                </a:solidFill>
              </a:rPr>
              <a:t>∈</a:t>
            </a:r>
            <a:r>
              <a:rPr lang="en" sz="2400">
                <a:solidFill>
                  <a:schemeClr val="dk1"/>
                </a:solidFill>
              </a:rPr>
              <a:t> </a:t>
            </a:r>
            <a:r>
              <a:rPr lang="en" sz="2400" b="1">
                <a:solidFill>
                  <a:schemeClr val="dk1"/>
                </a:solidFill>
              </a:rPr>
              <a:t>Ω</a:t>
            </a:r>
            <a:r>
              <a:rPr lang="en" sz="2400">
                <a:solidFill>
                  <a:schemeClr val="dk1"/>
                </a:solidFill>
              </a:rPr>
              <a:t>(n)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</a:rPr>
              <a:t>Θ(g(n))</a:t>
            </a:r>
            <a:r>
              <a:rPr lang="en" sz="2400">
                <a:solidFill>
                  <a:schemeClr val="dk1"/>
                </a:solidFill>
              </a:rPr>
              <a:t> is the set of all functions that have the </a:t>
            </a:r>
            <a:r>
              <a:rPr lang="en" sz="2400" b="1">
                <a:solidFill>
                  <a:schemeClr val="dk1"/>
                </a:solidFill>
              </a:rPr>
              <a:t>same order</a:t>
            </a:r>
            <a:r>
              <a:rPr lang="en" sz="2400">
                <a:solidFill>
                  <a:schemeClr val="dk1"/>
                </a:solidFill>
              </a:rPr>
              <a:t> of growth as g(n).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E.g.: 	n(n-1)/2	</a:t>
            </a:r>
            <a:r>
              <a:rPr lang="en" sz="2400" b="1">
                <a:solidFill>
                  <a:schemeClr val="dk1"/>
                </a:solidFill>
              </a:rPr>
              <a:t>∈</a:t>
            </a:r>
            <a:r>
              <a:rPr lang="en" sz="2400">
                <a:solidFill>
                  <a:schemeClr val="dk1"/>
                </a:solidFill>
              </a:rPr>
              <a:t> </a:t>
            </a:r>
            <a:r>
              <a:rPr lang="en" sz="2400" b="1">
                <a:solidFill>
                  <a:schemeClr val="dk1"/>
                </a:solidFill>
              </a:rPr>
              <a:t>Θ</a:t>
            </a:r>
            <a:r>
              <a:rPr lang="en" sz="2400">
                <a:solidFill>
                  <a:schemeClr val="dk1"/>
                </a:solidFill>
              </a:rPr>
              <a:t>(n</a:t>
            </a:r>
            <a:r>
              <a:rPr lang="en" sz="2400" baseline="30000">
                <a:solidFill>
                  <a:schemeClr val="dk1"/>
                </a:solidFill>
              </a:rPr>
              <a:t>2</a:t>
            </a:r>
            <a:r>
              <a:rPr lang="en" sz="2400">
                <a:solidFill>
                  <a:schemeClr val="dk1"/>
                </a:solidFill>
              </a:rPr>
              <a:t>)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					∉ </a:t>
            </a:r>
            <a:r>
              <a:rPr lang="en" sz="2400" b="1">
                <a:solidFill>
                  <a:schemeClr val="dk1"/>
                </a:solidFill>
              </a:rPr>
              <a:t>Θ</a:t>
            </a:r>
            <a:r>
              <a:rPr lang="en" sz="2400">
                <a:solidFill>
                  <a:schemeClr val="dk1"/>
                </a:solidFill>
              </a:rPr>
              <a:t>(n</a:t>
            </a:r>
            <a:r>
              <a:rPr lang="en" sz="2400" baseline="30000">
                <a:solidFill>
                  <a:schemeClr val="dk1"/>
                </a:solidFill>
              </a:rPr>
              <a:t>3</a:t>
            </a:r>
            <a:r>
              <a:rPr lang="en" sz="2400">
                <a:solidFill>
                  <a:schemeClr val="dk1"/>
                </a:solidFill>
              </a:rPr>
              <a:t>)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					∉ </a:t>
            </a:r>
            <a:r>
              <a:rPr lang="en" sz="2400" b="1">
                <a:solidFill>
                  <a:schemeClr val="dk1"/>
                </a:solidFill>
              </a:rPr>
              <a:t>Θ</a:t>
            </a:r>
            <a:r>
              <a:rPr lang="en" sz="2400">
                <a:solidFill>
                  <a:schemeClr val="dk1"/>
                </a:solidFill>
              </a:rPr>
              <a:t>(n logn)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2"/>
          <p:cNvSpPr txBox="1"/>
          <p:nvPr/>
        </p:nvSpPr>
        <p:spPr>
          <a:xfrm>
            <a:off x="270900" y="270900"/>
            <a:ext cx="8597400" cy="59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 b="1"/>
              <a:t>t(n) </a:t>
            </a:r>
            <a:r>
              <a:rPr lang="en" sz="2400" b="1">
                <a:solidFill>
                  <a:schemeClr val="dk1"/>
                </a:solidFill>
              </a:rPr>
              <a:t>∈</a:t>
            </a:r>
            <a:r>
              <a:rPr lang="en" sz="2400" b="1"/>
              <a:t> O(t(n))</a:t>
            </a:r>
            <a:endParaRPr sz="2400" b="1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400" b="1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 b="1"/>
              <a:t>t(n) </a:t>
            </a:r>
            <a:r>
              <a:rPr lang="en" sz="2400" b="1">
                <a:solidFill>
                  <a:schemeClr val="dk1"/>
                </a:solidFill>
              </a:rPr>
              <a:t>∈</a:t>
            </a:r>
            <a:r>
              <a:rPr lang="en" sz="2400" b="1"/>
              <a:t> O(g(n)) </a:t>
            </a:r>
            <a:r>
              <a:rPr lang="en" sz="2400"/>
              <a:t>iff</a:t>
            </a:r>
            <a:r>
              <a:rPr lang="en" sz="2400" b="1"/>
              <a:t> g(n) </a:t>
            </a:r>
            <a:r>
              <a:rPr lang="en" sz="2400" b="1">
                <a:solidFill>
                  <a:schemeClr val="dk1"/>
                </a:solidFill>
              </a:rPr>
              <a:t>∈ Ω</a:t>
            </a:r>
            <a:r>
              <a:rPr lang="en" sz="2400" b="1"/>
              <a:t>(t(n))</a:t>
            </a:r>
            <a:endParaRPr sz="2400" b="1"/>
          </a:p>
          <a:p>
            <a:pPr marL="0" lvl="0" indent="457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</a:rPr>
              <a:t>t(n) ∈ Θ(g(n)) </a:t>
            </a:r>
            <a:r>
              <a:rPr lang="en" sz="2400">
                <a:solidFill>
                  <a:schemeClr val="dk1"/>
                </a:solidFill>
              </a:rPr>
              <a:t>iff</a:t>
            </a:r>
            <a:r>
              <a:rPr lang="en" sz="2400" b="1">
                <a:solidFill>
                  <a:schemeClr val="dk1"/>
                </a:solidFill>
              </a:rPr>
              <a:t> g(n) ∈ Θ(t(n))</a:t>
            </a:r>
            <a:endParaRPr sz="24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400" b="1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If</a:t>
            </a:r>
            <a:r>
              <a:rPr lang="en" sz="2400" b="1"/>
              <a:t> t</a:t>
            </a:r>
            <a:r>
              <a:rPr lang="en" sz="2400" b="1" baseline="-25000"/>
              <a:t> </a:t>
            </a:r>
            <a:r>
              <a:rPr lang="en" sz="2400" b="1"/>
              <a:t>(n) </a:t>
            </a:r>
            <a:r>
              <a:rPr lang="en" sz="2400" b="1">
                <a:solidFill>
                  <a:schemeClr val="dk1"/>
                </a:solidFill>
              </a:rPr>
              <a:t>∈</a:t>
            </a:r>
            <a:r>
              <a:rPr lang="en" sz="2400" b="1"/>
              <a:t> O(g</a:t>
            </a:r>
            <a:r>
              <a:rPr lang="en" sz="2400" b="1" baseline="-25000"/>
              <a:t> </a:t>
            </a:r>
            <a:r>
              <a:rPr lang="en" sz="2400" b="1"/>
              <a:t>(n)) </a:t>
            </a:r>
            <a:r>
              <a:rPr lang="en" sz="2400"/>
              <a:t>and</a:t>
            </a:r>
            <a:r>
              <a:rPr lang="en" sz="2400" b="1"/>
              <a:t> g(n) </a:t>
            </a:r>
            <a:r>
              <a:rPr lang="en" sz="2400" b="1">
                <a:solidFill>
                  <a:schemeClr val="dk1"/>
                </a:solidFill>
              </a:rPr>
              <a:t>∈</a:t>
            </a:r>
            <a:r>
              <a:rPr lang="en" sz="2400" b="1"/>
              <a:t> O(h(n)) </a:t>
            </a:r>
            <a:r>
              <a:rPr lang="en" sz="2400"/>
              <a:t>, then</a:t>
            </a:r>
            <a:r>
              <a:rPr lang="en" sz="2400" b="1"/>
              <a:t> t(n) </a:t>
            </a:r>
            <a:r>
              <a:rPr lang="en" sz="2400" b="1">
                <a:solidFill>
                  <a:schemeClr val="dk1"/>
                </a:solidFill>
              </a:rPr>
              <a:t>∈</a:t>
            </a:r>
            <a:r>
              <a:rPr lang="en" sz="2400" b="1"/>
              <a:t> O(h(n))</a:t>
            </a:r>
            <a:endParaRPr sz="2400" b="1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400" b="1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If</a:t>
            </a:r>
            <a:r>
              <a:rPr lang="en" sz="2400" b="1"/>
              <a:t> t</a:t>
            </a:r>
            <a:r>
              <a:rPr lang="en" sz="2400" b="1" baseline="-25000"/>
              <a:t>1</a:t>
            </a:r>
            <a:r>
              <a:rPr lang="en" sz="2400" b="1"/>
              <a:t>(n) </a:t>
            </a:r>
            <a:r>
              <a:rPr lang="en" sz="2400" b="1">
                <a:solidFill>
                  <a:schemeClr val="dk1"/>
                </a:solidFill>
              </a:rPr>
              <a:t>∈</a:t>
            </a:r>
            <a:r>
              <a:rPr lang="en" sz="2400" b="1"/>
              <a:t> O(g</a:t>
            </a:r>
            <a:r>
              <a:rPr lang="en" sz="2400" b="1" baseline="-25000"/>
              <a:t>1</a:t>
            </a:r>
            <a:r>
              <a:rPr lang="en" sz="2400" b="1"/>
              <a:t>(n)) </a:t>
            </a:r>
            <a:r>
              <a:rPr lang="en" sz="2400"/>
              <a:t>and</a:t>
            </a:r>
            <a:r>
              <a:rPr lang="en" sz="2400" b="1"/>
              <a:t> t</a:t>
            </a:r>
            <a:r>
              <a:rPr lang="en" sz="2400" b="1" baseline="-25000"/>
              <a:t>2</a:t>
            </a:r>
            <a:r>
              <a:rPr lang="en" sz="2400" b="1"/>
              <a:t>(n) </a:t>
            </a:r>
            <a:r>
              <a:rPr lang="en" sz="2400" b="1">
                <a:solidFill>
                  <a:schemeClr val="dk1"/>
                </a:solidFill>
              </a:rPr>
              <a:t>∈</a:t>
            </a:r>
            <a:r>
              <a:rPr lang="en" sz="2400" b="1"/>
              <a:t> O(g</a:t>
            </a:r>
            <a:r>
              <a:rPr lang="en" sz="2400" b="1" baseline="-25000"/>
              <a:t>2</a:t>
            </a:r>
            <a:r>
              <a:rPr lang="en" sz="2400" b="1"/>
              <a:t>(n)) </a:t>
            </a:r>
            <a:r>
              <a:rPr lang="en" sz="2400"/>
              <a:t>, then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      t</a:t>
            </a:r>
            <a:r>
              <a:rPr lang="en" sz="2400" b="1" baseline="-25000"/>
              <a:t>1</a:t>
            </a:r>
            <a:r>
              <a:rPr lang="en" sz="2400" b="1"/>
              <a:t>(n) + t</a:t>
            </a:r>
            <a:r>
              <a:rPr lang="en" sz="2400" b="1" baseline="-25000"/>
              <a:t>2</a:t>
            </a:r>
            <a:r>
              <a:rPr lang="en" sz="2400" b="1"/>
              <a:t>(n) </a:t>
            </a:r>
            <a:r>
              <a:rPr lang="en" sz="2400" b="1">
                <a:solidFill>
                  <a:schemeClr val="dk1"/>
                </a:solidFill>
              </a:rPr>
              <a:t>∈</a:t>
            </a:r>
            <a:r>
              <a:rPr lang="en" sz="2400" b="1"/>
              <a:t> O(max{g</a:t>
            </a:r>
            <a:r>
              <a:rPr lang="en" sz="2400" b="1" baseline="-25000"/>
              <a:t>1</a:t>
            </a:r>
            <a:r>
              <a:rPr lang="en" sz="2400" b="1"/>
              <a:t>(n), g</a:t>
            </a:r>
            <a:r>
              <a:rPr lang="en" sz="2400" b="1" baseline="-25000"/>
              <a:t>2</a:t>
            </a:r>
            <a:r>
              <a:rPr lang="en" sz="2400" b="1"/>
              <a:t>(n)}) </a:t>
            </a:r>
            <a:endParaRPr sz="24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63"/>
          <p:cNvSpPr txBox="1"/>
          <p:nvPr/>
        </p:nvSpPr>
        <p:spPr>
          <a:xfrm>
            <a:off x="270900" y="270900"/>
            <a:ext cx="8597400" cy="59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/>
              <a:t>Theorem: </a:t>
            </a:r>
            <a:r>
              <a:rPr lang="en" sz="2400"/>
              <a:t>If</a:t>
            </a:r>
            <a:r>
              <a:rPr lang="en" sz="2400" b="1"/>
              <a:t> t</a:t>
            </a:r>
            <a:r>
              <a:rPr lang="en" sz="2400" b="1" baseline="-25000"/>
              <a:t>1</a:t>
            </a:r>
            <a:r>
              <a:rPr lang="en" sz="2400" b="1"/>
              <a:t>(n) </a:t>
            </a:r>
            <a:r>
              <a:rPr lang="en" sz="2400" b="1">
                <a:solidFill>
                  <a:schemeClr val="dk1"/>
                </a:solidFill>
              </a:rPr>
              <a:t>∈</a:t>
            </a:r>
            <a:r>
              <a:rPr lang="en" sz="2400" b="1"/>
              <a:t> O(g</a:t>
            </a:r>
            <a:r>
              <a:rPr lang="en" sz="2400" b="1" baseline="-25000"/>
              <a:t>1</a:t>
            </a:r>
            <a:r>
              <a:rPr lang="en" sz="2400" b="1"/>
              <a:t>(n)) </a:t>
            </a:r>
            <a:r>
              <a:rPr lang="en" sz="2400"/>
              <a:t>and</a:t>
            </a:r>
            <a:r>
              <a:rPr lang="en" sz="2400" b="1"/>
              <a:t> t</a:t>
            </a:r>
            <a:r>
              <a:rPr lang="en" sz="2400" b="1" baseline="-25000"/>
              <a:t>2</a:t>
            </a:r>
            <a:r>
              <a:rPr lang="en" sz="2400" b="1"/>
              <a:t>(n) </a:t>
            </a:r>
            <a:r>
              <a:rPr lang="en" sz="2400" b="1">
                <a:solidFill>
                  <a:schemeClr val="dk1"/>
                </a:solidFill>
              </a:rPr>
              <a:t>∈</a:t>
            </a:r>
            <a:r>
              <a:rPr lang="en" sz="2400" b="1"/>
              <a:t> O(g</a:t>
            </a:r>
            <a:r>
              <a:rPr lang="en" sz="2400" b="1" baseline="-25000"/>
              <a:t>2</a:t>
            </a:r>
            <a:r>
              <a:rPr lang="en" sz="2400" b="1"/>
              <a:t>(n)) </a:t>
            </a:r>
            <a:r>
              <a:rPr lang="en" sz="2400"/>
              <a:t>, then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            	 t</a:t>
            </a:r>
            <a:r>
              <a:rPr lang="en" sz="2400" b="1" baseline="-25000"/>
              <a:t>1</a:t>
            </a:r>
            <a:r>
              <a:rPr lang="en" sz="2400" b="1"/>
              <a:t>(n) + t</a:t>
            </a:r>
            <a:r>
              <a:rPr lang="en" sz="2400" b="1" baseline="-25000"/>
              <a:t>2</a:t>
            </a:r>
            <a:r>
              <a:rPr lang="en" sz="2400" b="1"/>
              <a:t>(n) </a:t>
            </a:r>
            <a:r>
              <a:rPr lang="en" sz="2400" b="1">
                <a:solidFill>
                  <a:schemeClr val="dk1"/>
                </a:solidFill>
              </a:rPr>
              <a:t>∈</a:t>
            </a:r>
            <a:r>
              <a:rPr lang="en" sz="2400" b="1"/>
              <a:t> O(max{g</a:t>
            </a:r>
            <a:r>
              <a:rPr lang="en" sz="2400" b="1" baseline="-25000"/>
              <a:t>1</a:t>
            </a:r>
            <a:r>
              <a:rPr lang="en" sz="2400" b="1"/>
              <a:t>(n), g</a:t>
            </a:r>
            <a:r>
              <a:rPr lang="en" sz="2400" b="1" baseline="-25000"/>
              <a:t>2</a:t>
            </a:r>
            <a:r>
              <a:rPr lang="en" sz="2400" b="1"/>
              <a:t>(n)})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That is, if</a:t>
            </a:r>
            <a:endParaRPr sz="2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t</a:t>
            </a:r>
            <a:r>
              <a:rPr lang="en" sz="2400" baseline="-25000">
                <a:solidFill>
                  <a:schemeClr val="dk1"/>
                </a:solidFill>
              </a:rPr>
              <a:t>1</a:t>
            </a:r>
            <a:r>
              <a:rPr lang="en" sz="2400">
                <a:solidFill>
                  <a:schemeClr val="dk1"/>
                </a:solidFill>
              </a:rPr>
              <a:t>(n) ≤ c</a:t>
            </a:r>
            <a:r>
              <a:rPr lang="en" sz="2400" baseline="-25000">
                <a:solidFill>
                  <a:schemeClr val="dk1"/>
                </a:solidFill>
              </a:rPr>
              <a:t>1</a:t>
            </a:r>
            <a:r>
              <a:rPr lang="en" sz="2400">
                <a:solidFill>
                  <a:schemeClr val="dk1"/>
                </a:solidFill>
              </a:rPr>
              <a:t>g</a:t>
            </a:r>
            <a:r>
              <a:rPr lang="en" sz="2400" baseline="-25000">
                <a:solidFill>
                  <a:schemeClr val="dk1"/>
                </a:solidFill>
              </a:rPr>
              <a:t>1</a:t>
            </a:r>
            <a:r>
              <a:rPr lang="en" sz="2400">
                <a:solidFill>
                  <a:schemeClr val="dk1"/>
                </a:solidFill>
              </a:rPr>
              <a:t>(n) </a:t>
            </a:r>
            <a:r>
              <a:rPr lang="en" sz="2400" b="1">
                <a:solidFill>
                  <a:schemeClr val="dk1"/>
                </a:solidFill>
              </a:rPr>
              <a:t>∀</a:t>
            </a:r>
            <a:r>
              <a:rPr lang="en" sz="2400">
                <a:solidFill>
                  <a:schemeClr val="dk1"/>
                </a:solidFill>
              </a:rPr>
              <a:t> n≥n</a:t>
            </a:r>
            <a:r>
              <a:rPr lang="en" sz="2400" baseline="-25000">
                <a:solidFill>
                  <a:schemeClr val="dk1"/>
                </a:solidFill>
              </a:rPr>
              <a:t>1  </a:t>
            </a:r>
            <a:r>
              <a:rPr lang="en" sz="2400" b="1">
                <a:solidFill>
                  <a:schemeClr val="dk1"/>
                </a:solidFill>
              </a:rPr>
              <a:t>and</a:t>
            </a:r>
            <a:r>
              <a:rPr lang="en" sz="2400">
                <a:solidFill>
                  <a:schemeClr val="dk1"/>
                </a:solidFill>
              </a:rPr>
              <a:t>  t</a:t>
            </a:r>
            <a:r>
              <a:rPr lang="en" sz="2400" baseline="-25000">
                <a:solidFill>
                  <a:schemeClr val="dk1"/>
                </a:solidFill>
              </a:rPr>
              <a:t>2</a:t>
            </a:r>
            <a:r>
              <a:rPr lang="en" sz="2400">
                <a:solidFill>
                  <a:schemeClr val="dk1"/>
                </a:solidFill>
              </a:rPr>
              <a:t>(n) ≤ c</a:t>
            </a:r>
            <a:r>
              <a:rPr lang="en" sz="2400" baseline="-25000">
                <a:solidFill>
                  <a:schemeClr val="dk1"/>
                </a:solidFill>
              </a:rPr>
              <a:t>2</a:t>
            </a:r>
            <a:r>
              <a:rPr lang="en" sz="2400">
                <a:solidFill>
                  <a:schemeClr val="dk1"/>
                </a:solidFill>
              </a:rPr>
              <a:t>g</a:t>
            </a:r>
            <a:r>
              <a:rPr lang="en" sz="2400" baseline="-25000">
                <a:solidFill>
                  <a:schemeClr val="dk1"/>
                </a:solidFill>
              </a:rPr>
              <a:t>2</a:t>
            </a:r>
            <a:r>
              <a:rPr lang="en" sz="2400">
                <a:solidFill>
                  <a:schemeClr val="dk1"/>
                </a:solidFill>
              </a:rPr>
              <a:t>(n) </a:t>
            </a:r>
            <a:r>
              <a:rPr lang="en" sz="2400" b="1">
                <a:solidFill>
                  <a:schemeClr val="dk1"/>
                </a:solidFill>
              </a:rPr>
              <a:t>∀</a:t>
            </a:r>
            <a:r>
              <a:rPr lang="en" sz="2400">
                <a:solidFill>
                  <a:schemeClr val="dk1"/>
                </a:solidFill>
              </a:rPr>
              <a:t> n≥n</a:t>
            </a:r>
            <a:r>
              <a:rPr lang="en" sz="2400" baseline="-25000">
                <a:solidFill>
                  <a:schemeClr val="dk1"/>
                </a:solidFill>
              </a:rPr>
              <a:t>2</a:t>
            </a:r>
            <a:endParaRPr sz="2400" baseline="-25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dk1"/>
                </a:solidFill>
              </a:rPr>
              <a:t>then</a:t>
            </a:r>
            <a:r>
              <a:rPr lang="en" sz="2400">
                <a:solidFill>
                  <a:schemeClr val="dk1"/>
                </a:solidFill>
              </a:rPr>
              <a:t> 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t</a:t>
            </a:r>
            <a:r>
              <a:rPr lang="en" sz="2400" baseline="-25000">
                <a:solidFill>
                  <a:schemeClr val="dk1"/>
                </a:solidFill>
              </a:rPr>
              <a:t>1</a:t>
            </a:r>
            <a:r>
              <a:rPr lang="en" sz="2400">
                <a:solidFill>
                  <a:schemeClr val="dk1"/>
                </a:solidFill>
              </a:rPr>
              <a:t>(n) + t</a:t>
            </a:r>
            <a:r>
              <a:rPr lang="en" sz="2400" baseline="-25000">
                <a:solidFill>
                  <a:schemeClr val="dk1"/>
                </a:solidFill>
              </a:rPr>
              <a:t>2</a:t>
            </a:r>
            <a:r>
              <a:rPr lang="en" sz="2400">
                <a:solidFill>
                  <a:schemeClr val="dk1"/>
                </a:solidFill>
              </a:rPr>
              <a:t>(n) ≤ c max{g</a:t>
            </a:r>
            <a:r>
              <a:rPr lang="en" sz="2400" baseline="-25000">
                <a:solidFill>
                  <a:schemeClr val="dk1"/>
                </a:solidFill>
              </a:rPr>
              <a:t>1</a:t>
            </a:r>
            <a:r>
              <a:rPr lang="en" sz="2400">
                <a:solidFill>
                  <a:schemeClr val="dk1"/>
                </a:solidFill>
              </a:rPr>
              <a:t>(n), g</a:t>
            </a:r>
            <a:r>
              <a:rPr lang="en" sz="2400" baseline="-25000">
                <a:solidFill>
                  <a:schemeClr val="dk1"/>
                </a:solidFill>
              </a:rPr>
              <a:t>2</a:t>
            </a:r>
            <a:r>
              <a:rPr lang="en" sz="2400">
                <a:solidFill>
                  <a:schemeClr val="dk1"/>
                </a:solidFill>
              </a:rPr>
              <a:t>(n)} </a:t>
            </a:r>
            <a:r>
              <a:rPr lang="en" sz="2400" b="1">
                <a:solidFill>
                  <a:schemeClr val="dk1"/>
                </a:solidFill>
              </a:rPr>
              <a:t>∀</a:t>
            </a:r>
            <a:r>
              <a:rPr lang="en" sz="2400">
                <a:solidFill>
                  <a:schemeClr val="dk1"/>
                </a:solidFill>
              </a:rPr>
              <a:t> n ≥ n</a:t>
            </a:r>
            <a:r>
              <a:rPr lang="en" sz="2400" baseline="-25000">
                <a:solidFill>
                  <a:schemeClr val="dk1"/>
                </a:solidFill>
              </a:rPr>
              <a:t>0</a:t>
            </a:r>
            <a:r>
              <a:rPr lang="en" sz="2400">
                <a:solidFill>
                  <a:schemeClr val="dk1"/>
                </a:solidFill>
              </a:rPr>
              <a:t> 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Proof:</a:t>
            </a:r>
            <a:r>
              <a:rPr lang="en" sz="2400"/>
              <a:t> 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Hint: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W.k.t. for real numbers a</a:t>
            </a:r>
            <a:r>
              <a:rPr lang="en" sz="2400" baseline="-25000">
                <a:solidFill>
                  <a:schemeClr val="dk1"/>
                </a:solidFill>
              </a:rPr>
              <a:t>1</a:t>
            </a:r>
            <a:r>
              <a:rPr lang="en" sz="2400">
                <a:solidFill>
                  <a:schemeClr val="dk1"/>
                </a:solidFill>
              </a:rPr>
              <a:t>,b</a:t>
            </a:r>
            <a:r>
              <a:rPr lang="en" sz="2400" baseline="-25000">
                <a:solidFill>
                  <a:schemeClr val="dk1"/>
                </a:solidFill>
              </a:rPr>
              <a:t>1</a:t>
            </a:r>
            <a:r>
              <a:rPr lang="en" sz="2400">
                <a:solidFill>
                  <a:schemeClr val="dk1"/>
                </a:solidFill>
              </a:rPr>
              <a:t>,a</a:t>
            </a:r>
            <a:r>
              <a:rPr lang="en" sz="2400" baseline="-25000">
                <a:solidFill>
                  <a:schemeClr val="dk1"/>
                </a:solidFill>
              </a:rPr>
              <a:t>2</a:t>
            </a:r>
            <a:r>
              <a:rPr lang="en" sz="2400">
                <a:solidFill>
                  <a:schemeClr val="dk1"/>
                </a:solidFill>
              </a:rPr>
              <a:t>,b</a:t>
            </a:r>
            <a:r>
              <a:rPr lang="en" sz="2400" baseline="-25000">
                <a:solidFill>
                  <a:schemeClr val="dk1"/>
                </a:solidFill>
              </a:rPr>
              <a:t>2</a:t>
            </a:r>
            <a:endParaRPr sz="2400" baseline="-25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if a</a:t>
            </a:r>
            <a:r>
              <a:rPr lang="en" sz="2400" baseline="-25000">
                <a:solidFill>
                  <a:schemeClr val="dk1"/>
                </a:solidFill>
              </a:rPr>
              <a:t>1</a:t>
            </a:r>
            <a:r>
              <a:rPr lang="en" sz="2400">
                <a:solidFill>
                  <a:schemeClr val="dk1"/>
                </a:solidFill>
              </a:rPr>
              <a:t>≤b</a:t>
            </a:r>
            <a:r>
              <a:rPr lang="en" sz="2400" baseline="-25000">
                <a:solidFill>
                  <a:schemeClr val="dk1"/>
                </a:solidFill>
              </a:rPr>
              <a:t>1</a:t>
            </a:r>
            <a:r>
              <a:rPr lang="en" sz="2400">
                <a:solidFill>
                  <a:schemeClr val="dk1"/>
                </a:solidFill>
              </a:rPr>
              <a:t> and a</a:t>
            </a:r>
            <a:r>
              <a:rPr lang="en" sz="2400" baseline="-25000">
                <a:solidFill>
                  <a:schemeClr val="dk1"/>
                </a:solidFill>
              </a:rPr>
              <a:t>2</a:t>
            </a:r>
            <a:r>
              <a:rPr lang="en" sz="2400">
                <a:solidFill>
                  <a:schemeClr val="dk1"/>
                </a:solidFill>
              </a:rPr>
              <a:t>≤b</a:t>
            </a:r>
            <a:r>
              <a:rPr lang="en" sz="2400" baseline="-25000">
                <a:solidFill>
                  <a:schemeClr val="dk1"/>
                </a:solidFill>
              </a:rPr>
              <a:t>2</a:t>
            </a:r>
            <a:r>
              <a:rPr lang="en" sz="2400">
                <a:solidFill>
                  <a:schemeClr val="dk1"/>
                </a:solidFill>
              </a:rPr>
              <a:t>, then a</a:t>
            </a:r>
            <a:r>
              <a:rPr lang="en" sz="2400" baseline="-25000">
                <a:solidFill>
                  <a:schemeClr val="dk1"/>
                </a:solidFill>
              </a:rPr>
              <a:t>1</a:t>
            </a:r>
            <a:r>
              <a:rPr lang="en" sz="2400">
                <a:solidFill>
                  <a:schemeClr val="dk1"/>
                </a:solidFill>
              </a:rPr>
              <a:t>+a</a:t>
            </a:r>
            <a:r>
              <a:rPr lang="en" sz="2400" baseline="-25000">
                <a:solidFill>
                  <a:schemeClr val="dk1"/>
                </a:solidFill>
              </a:rPr>
              <a:t>2</a:t>
            </a:r>
            <a:r>
              <a:rPr lang="en" sz="2400">
                <a:solidFill>
                  <a:schemeClr val="dk1"/>
                </a:solidFill>
              </a:rPr>
              <a:t>≤ 2 max{b</a:t>
            </a:r>
            <a:r>
              <a:rPr lang="en" sz="2400" baseline="-25000">
                <a:solidFill>
                  <a:schemeClr val="dk1"/>
                </a:solidFill>
              </a:rPr>
              <a:t>1</a:t>
            </a:r>
            <a:r>
              <a:rPr lang="en" sz="2400">
                <a:solidFill>
                  <a:schemeClr val="dk1"/>
                </a:solidFill>
              </a:rPr>
              <a:t>,b</a:t>
            </a:r>
            <a:r>
              <a:rPr lang="en" sz="2400" baseline="-25000">
                <a:solidFill>
                  <a:schemeClr val="dk1"/>
                </a:solidFill>
              </a:rPr>
              <a:t>2</a:t>
            </a:r>
            <a:r>
              <a:rPr lang="en" sz="2400">
                <a:solidFill>
                  <a:schemeClr val="dk1"/>
                </a:solidFill>
              </a:rPr>
              <a:t>}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				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64"/>
          <p:cNvSpPr txBox="1"/>
          <p:nvPr/>
        </p:nvSpPr>
        <p:spPr>
          <a:xfrm>
            <a:off x="270900" y="270900"/>
            <a:ext cx="8597400" cy="59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/>
              <a:t>Theorem: </a:t>
            </a:r>
            <a:r>
              <a:rPr lang="en" sz="2400"/>
              <a:t>If</a:t>
            </a:r>
            <a:r>
              <a:rPr lang="en" sz="2400" b="1"/>
              <a:t> t</a:t>
            </a:r>
            <a:r>
              <a:rPr lang="en" sz="2400" b="1" baseline="-25000"/>
              <a:t>1</a:t>
            </a:r>
            <a:r>
              <a:rPr lang="en" sz="2400" b="1"/>
              <a:t>(n) </a:t>
            </a:r>
            <a:r>
              <a:rPr lang="en" sz="2400" b="1">
                <a:solidFill>
                  <a:schemeClr val="dk1"/>
                </a:solidFill>
              </a:rPr>
              <a:t>∈</a:t>
            </a:r>
            <a:r>
              <a:rPr lang="en" sz="2400" b="1"/>
              <a:t> O(g</a:t>
            </a:r>
            <a:r>
              <a:rPr lang="en" sz="2400" b="1" baseline="-25000"/>
              <a:t>1</a:t>
            </a:r>
            <a:r>
              <a:rPr lang="en" sz="2400" b="1"/>
              <a:t>(n)) </a:t>
            </a:r>
            <a:r>
              <a:rPr lang="en" sz="2400"/>
              <a:t>and</a:t>
            </a:r>
            <a:r>
              <a:rPr lang="en" sz="2400" b="1"/>
              <a:t> t</a:t>
            </a:r>
            <a:r>
              <a:rPr lang="en" sz="2400" b="1" baseline="-25000"/>
              <a:t>2</a:t>
            </a:r>
            <a:r>
              <a:rPr lang="en" sz="2400" b="1"/>
              <a:t>(n) </a:t>
            </a:r>
            <a:r>
              <a:rPr lang="en" sz="2400" b="1">
                <a:solidFill>
                  <a:schemeClr val="dk1"/>
                </a:solidFill>
              </a:rPr>
              <a:t>∈</a:t>
            </a:r>
            <a:r>
              <a:rPr lang="en" sz="2400" b="1"/>
              <a:t> O(g</a:t>
            </a:r>
            <a:r>
              <a:rPr lang="en" sz="2400" b="1" baseline="-25000"/>
              <a:t>2</a:t>
            </a:r>
            <a:r>
              <a:rPr lang="en" sz="2400" b="1"/>
              <a:t>(n)) </a:t>
            </a:r>
            <a:r>
              <a:rPr lang="en" sz="2400"/>
              <a:t>, then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            	 t</a:t>
            </a:r>
            <a:r>
              <a:rPr lang="en" sz="2400" b="1" baseline="-25000"/>
              <a:t>1</a:t>
            </a:r>
            <a:r>
              <a:rPr lang="en" sz="2400" b="1"/>
              <a:t>(n) + t</a:t>
            </a:r>
            <a:r>
              <a:rPr lang="en" sz="2400" b="1" baseline="-25000"/>
              <a:t>2</a:t>
            </a:r>
            <a:r>
              <a:rPr lang="en" sz="2400" b="1"/>
              <a:t>(n) </a:t>
            </a:r>
            <a:r>
              <a:rPr lang="en" sz="2400" b="1">
                <a:solidFill>
                  <a:schemeClr val="dk1"/>
                </a:solidFill>
              </a:rPr>
              <a:t>∈</a:t>
            </a:r>
            <a:r>
              <a:rPr lang="en" sz="2400" b="1"/>
              <a:t> O(max{g</a:t>
            </a:r>
            <a:r>
              <a:rPr lang="en" sz="2400" b="1" baseline="-25000"/>
              <a:t>1</a:t>
            </a:r>
            <a:r>
              <a:rPr lang="en" sz="2400" b="1"/>
              <a:t>(n), g</a:t>
            </a:r>
            <a:r>
              <a:rPr lang="en" sz="2400" b="1" baseline="-25000"/>
              <a:t>2</a:t>
            </a:r>
            <a:r>
              <a:rPr lang="en" sz="2400" b="1"/>
              <a:t>(n)})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Proof:</a:t>
            </a:r>
            <a:r>
              <a:rPr lang="en" sz="2400"/>
              <a:t> 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t</a:t>
            </a:r>
            <a:r>
              <a:rPr lang="en" sz="2400" baseline="-25000">
                <a:solidFill>
                  <a:schemeClr val="dk1"/>
                </a:solidFill>
              </a:rPr>
              <a:t>1</a:t>
            </a:r>
            <a:r>
              <a:rPr lang="en" sz="2400">
                <a:solidFill>
                  <a:schemeClr val="dk1"/>
                </a:solidFill>
              </a:rPr>
              <a:t>(n) ≤ c</a:t>
            </a:r>
            <a:r>
              <a:rPr lang="en" sz="2400" baseline="-25000">
                <a:solidFill>
                  <a:schemeClr val="dk1"/>
                </a:solidFill>
              </a:rPr>
              <a:t>1</a:t>
            </a:r>
            <a:r>
              <a:rPr lang="en" sz="2400">
                <a:solidFill>
                  <a:schemeClr val="dk1"/>
                </a:solidFill>
              </a:rPr>
              <a:t>g</a:t>
            </a:r>
            <a:r>
              <a:rPr lang="en" sz="2400" baseline="-25000">
                <a:solidFill>
                  <a:schemeClr val="dk1"/>
                </a:solidFill>
              </a:rPr>
              <a:t>1</a:t>
            </a:r>
            <a:r>
              <a:rPr lang="en" sz="2400">
                <a:solidFill>
                  <a:schemeClr val="dk1"/>
                </a:solidFill>
              </a:rPr>
              <a:t>(n) </a:t>
            </a:r>
            <a:r>
              <a:rPr lang="en" sz="2400" b="1">
                <a:solidFill>
                  <a:schemeClr val="dk1"/>
                </a:solidFill>
              </a:rPr>
              <a:t>∀</a:t>
            </a:r>
            <a:r>
              <a:rPr lang="en" sz="2400">
                <a:solidFill>
                  <a:schemeClr val="dk1"/>
                </a:solidFill>
              </a:rPr>
              <a:t> n≥n</a:t>
            </a:r>
            <a:r>
              <a:rPr lang="en" sz="2400" baseline="-25000">
                <a:solidFill>
                  <a:schemeClr val="dk1"/>
                </a:solidFill>
              </a:rPr>
              <a:t>1</a:t>
            </a:r>
            <a:endParaRPr sz="2400" baseline="-25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t</a:t>
            </a:r>
            <a:r>
              <a:rPr lang="en" sz="2400" baseline="-25000">
                <a:solidFill>
                  <a:schemeClr val="dk1"/>
                </a:solidFill>
              </a:rPr>
              <a:t>2</a:t>
            </a:r>
            <a:r>
              <a:rPr lang="en" sz="2400">
                <a:solidFill>
                  <a:schemeClr val="dk1"/>
                </a:solidFill>
              </a:rPr>
              <a:t>(n) ≤ c</a:t>
            </a:r>
            <a:r>
              <a:rPr lang="en" sz="2400" baseline="-25000">
                <a:solidFill>
                  <a:schemeClr val="dk1"/>
                </a:solidFill>
              </a:rPr>
              <a:t>2</a:t>
            </a:r>
            <a:r>
              <a:rPr lang="en" sz="2400">
                <a:solidFill>
                  <a:schemeClr val="dk1"/>
                </a:solidFill>
              </a:rPr>
              <a:t>g</a:t>
            </a:r>
            <a:r>
              <a:rPr lang="en" sz="2400" baseline="-25000">
                <a:solidFill>
                  <a:schemeClr val="dk1"/>
                </a:solidFill>
              </a:rPr>
              <a:t>2</a:t>
            </a:r>
            <a:r>
              <a:rPr lang="en" sz="2400">
                <a:solidFill>
                  <a:schemeClr val="dk1"/>
                </a:solidFill>
              </a:rPr>
              <a:t>(n) </a:t>
            </a:r>
            <a:r>
              <a:rPr lang="en" sz="2400" b="1">
                <a:solidFill>
                  <a:schemeClr val="dk1"/>
                </a:solidFill>
              </a:rPr>
              <a:t>∀</a:t>
            </a:r>
            <a:r>
              <a:rPr lang="en" sz="2400">
                <a:solidFill>
                  <a:schemeClr val="dk1"/>
                </a:solidFill>
              </a:rPr>
              <a:t> n≥n</a:t>
            </a:r>
            <a:r>
              <a:rPr lang="en" sz="2400" baseline="-25000">
                <a:solidFill>
                  <a:schemeClr val="dk1"/>
                </a:solidFill>
              </a:rPr>
              <a:t>2</a:t>
            </a:r>
            <a:endParaRPr sz="2400" baseline="-25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t</a:t>
            </a:r>
            <a:r>
              <a:rPr lang="en" sz="2400" baseline="-25000">
                <a:solidFill>
                  <a:schemeClr val="dk1"/>
                </a:solidFill>
              </a:rPr>
              <a:t>1</a:t>
            </a:r>
            <a:r>
              <a:rPr lang="en" sz="2400">
                <a:solidFill>
                  <a:schemeClr val="dk1"/>
                </a:solidFill>
              </a:rPr>
              <a:t>(n) + t</a:t>
            </a:r>
            <a:r>
              <a:rPr lang="en" sz="2400" baseline="-25000">
                <a:solidFill>
                  <a:schemeClr val="dk1"/>
                </a:solidFill>
              </a:rPr>
              <a:t>2</a:t>
            </a:r>
            <a:r>
              <a:rPr lang="en" sz="2400">
                <a:solidFill>
                  <a:schemeClr val="dk1"/>
                </a:solidFill>
              </a:rPr>
              <a:t>(n) 	≤ c</a:t>
            </a:r>
            <a:r>
              <a:rPr lang="en" sz="2400" baseline="-25000">
                <a:solidFill>
                  <a:schemeClr val="dk1"/>
                </a:solidFill>
              </a:rPr>
              <a:t>1</a:t>
            </a:r>
            <a:r>
              <a:rPr lang="en" sz="2400">
                <a:solidFill>
                  <a:schemeClr val="dk1"/>
                </a:solidFill>
              </a:rPr>
              <a:t>g</a:t>
            </a:r>
            <a:r>
              <a:rPr lang="en" sz="2400" baseline="-25000">
                <a:solidFill>
                  <a:schemeClr val="dk1"/>
                </a:solidFill>
              </a:rPr>
              <a:t>1</a:t>
            </a:r>
            <a:r>
              <a:rPr lang="en" sz="2400">
                <a:solidFill>
                  <a:schemeClr val="dk1"/>
                </a:solidFill>
              </a:rPr>
              <a:t>(n) + c</a:t>
            </a:r>
            <a:r>
              <a:rPr lang="en" sz="2400" baseline="-25000">
                <a:solidFill>
                  <a:schemeClr val="dk1"/>
                </a:solidFill>
              </a:rPr>
              <a:t>2</a:t>
            </a:r>
            <a:r>
              <a:rPr lang="en" sz="2400">
                <a:solidFill>
                  <a:schemeClr val="dk1"/>
                </a:solidFill>
              </a:rPr>
              <a:t>g</a:t>
            </a:r>
            <a:r>
              <a:rPr lang="en" sz="2400" baseline="-25000">
                <a:solidFill>
                  <a:schemeClr val="dk1"/>
                </a:solidFill>
              </a:rPr>
              <a:t>2</a:t>
            </a:r>
            <a:r>
              <a:rPr lang="en" sz="2400">
                <a:solidFill>
                  <a:schemeClr val="dk1"/>
                </a:solidFill>
              </a:rPr>
              <a:t>(n) </a:t>
            </a:r>
            <a:r>
              <a:rPr lang="en" sz="2400" b="1">
                <a:solidFill>
                  <a:schemeClr val="dk1"/>
                </a:solidFill>
              </a:rPr>
              <a:t>∀</a:t>
            </a:r>
            <a:r>
              <a:rPr lang="en" sz="2400">
                <a:solidFill>
                  <a:schemeClr val="dk1"/>
                </a:solidFill>
              </a:rPr>
              <a:t> n ≥ max{n</a:t>
            </a:r>
            <a:r>
              <a:rPr lang="en" sz="2400" baseline="-25000">
                <a:solidFill>
                  <a:schemeClr val="dk1"/>
                </a:solidFill>
              </a:rPr>
              <a:t>1</a:t>
            </a:r>
            <a:r>
              <a:rPr lang="en" sz="2400">
                <a:solidFill>
                  <a:schemeClr val="dk1"/>
                </a:solidFill>
              </a:rPr>
              <a:t>,n</a:t>
            </a:r>
            <a:r>
              <a:rPr lang="en" sz="2400" baseline="-25000">
                <a:solidFill>
                  <a:schemeClr val="dk1"/>
                </a:solidFill>
              </a:rPr>
              <a:t>2</a:t>
            </a:r>
            <a:r>
              <a:rPr lang="en" sz="2400">
                <a:solidFill>
                  <a:schemeClr val="dk1"/>
                </a:solidFill>
              </a:rPr>
              <a:t>}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				≤ c</a:t>
            </a:r>
            <a:r>
              <a:rPr lang="en" sz="2400" baseline="-25000">
                <a:solidFill>
                  <a:schemeClr val="dk1"/>
                </a:solidFill>
              </a:rPr>
              <a:t>3</a:t>
            </a:r>
            <a:r>
              <a:rPr lang="en" sz="2400">
                <a:solidFill>
                  <a:schemeClr val="dk1"/>
                </a:solidFill>
              </a:rPr>
              <a:t>g</a:t>
            </a:r>
            <a:r>
              <a:rPr lang="en" sz="2400" baseline="-25000">
                <a:solidFill>
                  <a:schemeClr val="dk1"/>
                </a:solidFill>
              </a:rPr>
              <a:t>1</a:t>
            </a:r>
            <a:r>
              <a:rPr lang="en" sz="2400">
                <a:solidFill>
                  <a:schemeClr val="dk1"/>
                </a:solidFill>
              </a:rPr>
              <a:t>(n) + c</a:t>
            </a:r>
            <a:r>
              <a:rPr lang="en" sz="2400" baseline="-25000">
                <a:solidFill>
                  <a:schemeClr val="dk1"/>
                </a:solidFill>
              </a:rPr>
              <a:t>3</a:t>
            </a:r>
            <a:r>
              <a:rPr lang="en" sz="2400">
                <a:solidFill>
                  <a:schemeClr val="dk1"/>
                </a:solidFill>
              </a:rPr>
              <a:t>g</a:t>
            </a:r>
            <a:r>
              <a:rPr lang="en" sz="2400" baseline="-25000">
                <a:solidFill>
                  <a:schemeClr val="dk1"/>
                </a:solidFill>
              </a:rPr>
              <a:t>2</a:t>
            </a:r>
            <a:r>
              <a:rPr lang="en" sz="2400">
                <a:solidFill>
                  <a:schemeClr val="dk1"/>
                </a:solidFill>
              </a:rPr>
              <a:t>(n) where c</a:t>
            </a:r>
            <a:r>
              <a:rPr lang="en" sz="2400" baseline="-25000">
                <a:solidFill>
                  <a:schemeClr val="dk1"/>
                </a:solidFill>
              </a:rPr>
              <a:t>3</a:t>
            </a:r>
            <a:r>
              <a:rPr lang="en" sz="2400">
                <a:solidFill>
                  <a:schemeClr val="dk1"/>
                </a:solidFill>
              </a:rPr>
              <a:t>= max{c</a:t>
            </a:r>
            <a:r>
              <a:rPr lang="en" sz="2400" baseline="-25000">
                <a:solidFill>
                  <a:schemeClr val="dk1"/>
                </a:solidFill>
              </a:rPr>
              <a:t>1</a:t>
            </a:r>
            <a:r>
              <a:rPr lang="en" sz="2400">
                <a:solidFill>
                  <a:schemeClr val="dk1"/>
                </a:solidFill>
              </a:rPr>
              <a:t>,c</a:t>
            </a:r>
            <a:r>
              <a:rPr lang="en" sz="2400" baseline="-25000">
                <a:solidFill>
                  <a:schemeClr val="dk1"/>
                </a:solidFill>
              </a:rPr>
              <a:t>2</a:t>
            </a:r>
            <a:r>
              <a:rPr lang="en" sz="2400">
                <a:solidFill>
                  <a:schemeClr val="dk1"/>
                </a:solidFill>
              </a:rPr>
              <a:t>}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				≤ c</a:t>
            </a:r>
            <a:r>
              <a:rPr lang="en" sz="2400" baseline="-25000">
                <a:solidFill>
                  <a:schemeClr val="dk1"/>
                </a:solidFill>
              </a:rPr>
              <a:t>3</a:t>
            </a:r>
            <a:r>
              <a:rPr lang="en" sz="2400">
                <a:solidFill>
                  <a:schemeClr val="dk1"/>
                </a:solidFill>
              </a:rPr>
              <a:t> (g</a:t>
            </a:r>
            <a:r>
              <a:rPr lang="en" sz="2400" baseline="-25000">
                <a:solidFill>
                  <a:schemeClr val="dk1"/>
                </a:solidFill>
              </a:rPr>
              <a:t>1</a:t>
            </a:r>
            <a:r>
              <a:rPr lang="en" sz="2400">
                <a:solidFill>
                  <a:schemeClr val="dk1"/>
                </a:solidFill>
              </a:rPr>
              <a:t>(n) + g</a:t>
            </a:r>
            <a:r>
              <a:rPr lang="en" sz="2400" baseline="-25000">
                <a:solidFill>
                  <a:schemeClr val="dk1"/>
                </a:solidFill>
              </a:rPr>
              <a:t>2</a:t>
            </a:r>
            <a:r>
              <a:rPr lang="en" sz="2400">
                <a:solidFill>
                  <a:schemeClr val="dk1"/>
                </a:solidFill>
              </a:rPr>
              <a:t>(n))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				≤ c</a:t>
            </a:r>
            <a:r>
              <a:rPr lang="en" sz="2400" baseline="-25000">
                <a:solidFill>
                  <a:schemeClr val="dk1"/>
                </a:solidFill>
              </a:rPr>
              <a:t>3</a:t>
            </a:r>
            <a:r>
              <a:rPr lang="en" sz="2400">
                <a:solidFill>
                  <a:schemeClr val="dk1"/>
                </a:solidFill>
              </a:rPr>
              <a:t> 2 max{g</a:t>
            </a:r>
            <a:r>
              <a:rPr lang="en" sz="2400" baseline="-25000">
                <a:solidFill>
                  <a:schemeClr val="dk1"/>
                </a:solidFill>
              </a:rPr>
              <a:t>1</a:t>
            </a:r>
            <a:r>
              <a:rPr lang="en" sz="2400">
                <a:solidFill>
                  <a:schemeClr val="dk1"/>
                </a:solidFill>
              </a:rPr>
              <a:t>(n), g</a:t>
            </a:r>
            <a:r>
              <a:rPr lang="en" sz="2400" baseline="-25000">
                <a:solidFill>
                  <a:schemeClr val="dk1"/>
                </a:solidFill>
              </a:rPr>
              <a:t>2</a:t>
            </a:r>
            <a:r>
              <a:rPr lang="en" sz="2400">
                <a:solidFill>
                  <a:schemeClr val="dk1"/>
                </a:solidFill>
              </a:rPr>
              <a:t>(n)}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Therefore, </a:t>
            </a:r>
            <a:r>
              <a:rPr lang="en" sz="2400" b="1">
                <a:solidFill>
                  <a:schemeClr val="dk1"/>
                </a:solidFill>
              </a:rPr>
              <a:t>t</a:t>
            </a:r>
            <a:r>
              <a:rPr lang="en" sz="2400" b="1" baseline="-25000">
                <a:solidFill>
                  <a:schemeClr val="dk1"/>
                </a:solidFill>
              </a:rPr>
              <a:t>1</a:t>
            </a:r>
            <a:r>
              <a:rPr lang="en" sz="2400" b="1">
                <a:solidFill>
                  <a:schemeClr val="dk1"/>
                </a:solidFill>
              </a:rPr>
              <a:t>(n) + t</a:t>
            </a:r>
            <a:r>
              <a:rPr lang="en" sz="2400" b="1" baseline="-25000">
                <a:solidFill>
                  <a:schemeClr val="dk1"/>
                </a:solidFill>
              </a:rPr>
              <a:t>2</a:t>
            </a:r>
            <a:r>
              <a:rPr lang="en" sz="2400" b="1">
                <a:solidFill>
                  <a:schemeClr val="dk1"/>
                </a:solidFill>
              </a:rPr>
              <a:t>(n) ∈ O(max{g</a:t>
            </a:r>
            <a:r>
              <a:rPr lang="en" sz="2400" b="1" baseline="-25000">
                <a:solidFill>
                  <a:schemeClr val="dk1"/>
                </a:solidFill>
              </a:rPr>
              <a:t>1</a:t>
            </a:r>
            <a:r>
              <a:rPr lang="en" sz="2400" b="1">
                <a:solidFill>
                  <a:schemeClr val="dk1"/>
                </a:solidFill>
              </a:rPr>
              <a:t>(n), g</a:t>
            </a:r>
            <a:r>
              <a:rPr lang="en" sz="2400" b="1" baseline="-25000">
                <a:solidFill>
                  <a:schemeClr val="dk1"/>
                </a:solidFill>
              </a:rPr>
              <a:t>2</a:t>
            </a:r>
            <a:r>
              <a:rPr lang="en" sz="2400" b="1">
                <a:solidFill>
                  <a:schemeClr val="dk1"/>
                </a:solidFill>
              </a:rPr>
              <a:t>(n)})</a:t>
            </a:r>
            <a:endParaRPr sz="2400" b="1">
              <a:solidFill>
                <a:schemeClr val="dk1"/>
              </a:solidFill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where c = 2 max{c</a:t>
            </a:r>
            <a:r>
              <a:rPr lang="en" sz="2400" baseline="-25000">
                <a:solidFill>
                  <a:schemeClr val="dk1"/>
                </a:solidFill>
              </a:rPr>
              <a:t>1</a:t>
            </a:r>
            <a:r>
              <a:rPr lang="en" sz="2400">
                <a:solidFill>
                  <a:schemeClr val="dk1"/>
                </a:solidFill>
              </a:rPr>
              <a:t>,c</a:t>
            </a:r>
            <a:r>
              <a:rPr lang="en" sz="2400" baseline="-25000">
                <a:solidFill>
                  <a:schemeClr val="dk1"/>
                </a:solidFill>
              </a:rPr>
              <a:t>2</a:t>
            </a:r>
            <a:r>
              <a:rPr lang="en" sz="2400">
                <a:solidFill>
                  <a:schemeClr val="dk1"/>
                </a:solidFill>
              </a:rPr>
              <a:t>} and n</a:t>
            </a:r>
            <a:r>
              <a:rPr lang="en" sz="2400" baseline="-25000">
                <a:solidFill>
                  <a:schemeClr val="dk1"/>
                </a:solidFill>
              </a:rPr>
              <a:t>0</a:t>
            </a:r>
            <a:r>
              <a:rPr lang="en" sz="2400">
                <a:solidFill>
                  <a:schemeClr val="dk1"/>
                </a:solidFill>
              </a:rPr>
              <a:t> = max{n</a:t>
            </a:r>
            <a:r>
              <a:rPr lang="en" sz="2400" baseline="-25000">
                <a:solidFill>
                  <a:schemeClr val="dk1"/>
                </a:solidFill>
              </a:rPr>
              <a:t>1</a:t>
            </a:r>
            <a:r>
              <a:rPr lang="en" sz="2400">
                <a:solidFill>
                  <a:schemeClr val="dk1"/>
                </a:solidFill>
              </a:rPr>
              <a:t>,n</a:t>
            </a:r>
            <a:r>
              <a:rPr lang="en" sz="2400" baseline="-25000">
                <a:solidFill>
                  <a:schemeClr val="dk1"/>
                </a:solidFill>
              </a:rPr>
              <a:t>2</a:t>
            </a:r>
            <a:r>
              <a:rPr lang="en" sz="2400">
                <a:solidFill>
                  <a:schemeClr val="dk1"/>
                </a:solidFill>
              </a:rPr>
              <a:t>}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87775"/>
            <a:ext cx="9143999" cy="2686961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65"/>
          <p:cNvSpPr txBox="1"/>
          <p:nvPr/>
        </p:nvSpPr>
        <p:spPr>
          <a:xfrm>
            <a:off x="273300" y="74775"/>
            <a:ext cx="8597400" cy="20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Limits</a:t>
            </a:r>
            <a:r>
              <a:rPr lang="en" sz="2400"/>
              <a:t> are useful for comparing orders of growth of two specific functions.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Limit of the ratio of two functions reveals the relative orders of growth of the two functions.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/>
          </a:p>
        </p:txBody>
      </p:sp>
      <p:sp>
        <p:nvSpPr>
          <p:cNvPr id="337" name="Google Shape;337;p65"/>
          <p:cNvSpPr txBox="1"/>
          <p:nvPr/>
        </p:nvSpPr>
        <p:spPr>
          <a:xfrm>
            <a:off x="273300" y="4774725"/>
            <a:ext cx="8597400" cy="14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How can we relate these three cases to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T(n) ∈ </a:t>
            </a:r>
            <a:r>
              <a:rPr lang="en" sz="2400" b="1">
                <a:solidFill>
                  <a:schemeClr val="dk1"/>
                </a:solidFill>
              </a:rPr>
              <a:t>O</a:t>
            </a:r>
            <a:r>
              <a:rPr lang="en" sz="2400">
                <a:solidFill>
                  <a:schemeClr val="dk1"/>
                </a:solidFill>
              </a:rPr>
              <a:t>(g(n)), T(n) ∈ </a:t>
            </a:r>
            <a:r>
              <a:rPr lang="en" sz="2400" b="1">
                <a:solidFill>
                  <a:schemeClr val="dk1"/>
                </a:solidFill>
              </a:rPr>
              <a:t>Ω</a:t>
            </a:r>
            <a:r>
              <a:rPr lang="en" sz="2400">
                <a:solidFill>
                  <a:schemeClr val="dk1"/>
                </a:solidFill>
              </a:rPr>
              <a:t>(g(n)) and T(n) ∈ </a:t>
            </a:r>
            <a:r>
              <a:rPr lang="en" sz="2400" b="1">
                <a:solidFill>
                  <a:schemeClr val="dk1"/>
                </a:solidFill>
              </a:rPr>
              <a:t>Θ</a:t>
            </a:r>
            <a:r>
              <a:rPr lang="en" sz="2400">
                <a:solidFill>
                  <a:schemeClr val="dk1"/>
                </a:solidFill>
              </a:rPr>
              <a:t>(g(n)) ?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T(n) ∈ </a:t>
            </a:r>
            <a:r>
              <a:rPr lang="en" sz="2400" b="1">
                <a:solidFill>
                  <a:schemeClr val="dk1"/>
                </a:solidFill>
              </a:rPr>
              <a:t>o</a:t>
            </a:r>
            <a:r>
              <a:rPr lang="en" sz="2400">
                <a:solidFill>
                  <a:schemeClr val="dk1"/>
                </a:solidFill>
              </a:rPr>
              <a:t>(g(n)), T(n) ∈ 𝛚(g(n)) ?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375"/>
            <a:ext cx="9143999" cy="2686961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66"/>
          <p:cNvSpPr txBox="1"/>
          <p:nvPr/>
        </p:nvSpPr>
        <p:spPr>
          <a:xfrm>
            <a:off x="273300" y="2717325"/>
            <a:ext cx="85974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E.g.: Compare the orders of growth of </a:t>
            </a:r>
            <a:r>
              <a:rPr lang="en" sz="2600" b="1">
                <a:solidFill>
                  <a:schemeClr val="dk1"/>
                </a:solidFill>
              </a:rPr>
              <a:t>n(n-1)/2</a:t>
            </a:r>
            <a:r>
              <a:rPr lang="en" sz="2600">
                <a:solidFill>
                  <a:schemeClr val="dk1"/>
                </a:solidFill>
              </a:rPr>
              <a:t> and </a:t>
            </a:r>
            <a:r>
              <a:rPr lang="en" sz="2600" b="1">
                <a:solidFill>
                  <a:schemeClr val="dk1"/>
                </a:solidFill>
              </a:rPr>
              <a:t>n</a:t>
            </a:r>
            <a:r>
              <a:rPr lang="en" sz="2600" b="1" baseline="30000">
                <a:solidFill>
                  <a:schemeClr val="dk1"/>
                </a:solidFill>
              </a:rPr>
              <a:t>2</a:t>
            </a:r>
            <a:endParaRPr sz="2600">
              <a:solidFill>
                <a:schemeClr val="dk1"/>
              </a:solidFill>
            </a:endParaRPr>
          </a:p>
        </p:txBody>
      </p:sp>
      <p:pic>
        <p:nvPicPr>
          <p:cNvPr id="344" name="Google Shape;344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100" y="5063100"/>
            <a:ext cx="2967038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7100" y="3620850"/>
            <a:ext cx="8597400" cy="11083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/>
        </p:nvSpPr>
        <p:spPr>
          <a:xfrm>
            <a:off x="270900" y="270900"/>
            <a:ext cx="8597400" cy="59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What does it return?</a:t>
            </a:r>
            <a:endParaRPr sz="3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foo(n, m)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ctr ← 0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i ← 1 to n</a:t>
            </a:r>
            <a:endParaRPr sz="3000" baseline="-25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j ← 1 to m</a:t>
            </a:r>
            <a:endParaRPr sz="3000" baseline="-25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ctr ← ctr + 1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ctr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Return value: … </a:t>
            </a:r>
            <a:endParaRPr sz="3000" baseline="30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2631632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67"/>
          <p:cNvSpPr txBox="1"/>
          <p:nvPr/>
        </p:nvSpPr>
        <p:spPr>
          <a:xfrm>
            <a:off x="270900" y="2707825"/>
            <a:ext cx="8597400" cy="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E.g.: Compare the orders of growth of </a:t>
            </a:r>
            <a:r>
              <a:rPr lang="en" sz="2600" b="1">
                <a:solidFill>
                  <a:schemeClr val="dk1"/>
                </a:solidFill>
              </a:rPr>
              <a:t>log</a:t>
            </a:r>
            <a:r>
              <a:rPr lang="en" sz="2600" b="1" baseline="-25000">
                <a:solidFill>
                  <a:schemeClr val="dk1"/>
                </a:solidFill>
              </a:rPr>
              <a:t>2</a:t>
            </a:r>
            <a:r>
              <a:rPr lang="en" sz="2600" b="1">
                <a:solidFill>
                  <a:schemeClr val="dk1"/>
                </a:solidFill>
              </a:rPr>
              <a:t> n</a:t>
            </a:r>
            <a:r>
              <a:rPr lang="en" sz="2600">
                <a:solidFill>
                  <a:schemeClr val="dk1"/>
                </a:solidFill>
              </a:rPr>
              <a:t> and </a:t>
            </a:r>
            <a:r>
              <a:rPr lang="en" sz="2600" b="1">
                <a:solidFill>
                  <a:schemeClr val="dk1"/>
                </a:solidFill>
              </a:rPr>
              <a:t>√</a:t>
            </a:r>
            <a:r>
              <a:rPr lang="en" sz="2600">
                <a:solidFill>
                  <a:schemeClr val="dk1"/>
                </a:solidFill>
              </a:rPr>
              <a:t>(</a:t>
            </a:r>
            <a:r>
              <a:rPr lang="en" sz="2600" b="1">
                <a:solidFill>
                  <a:schemeClr val="dk1"/>
                </a:solidFill>
              </a:rPr>
              <a:t>n)</a:t>
            </a:r>
            <a:endParaRPr sz="3000"/>
          </a:p>
        </p:txBody>
      </p:sp>
      <p:pic>
        <p:nvPicPr>
          <p:cNvPr id="352" name="Google Shape;352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500" y="3474375"/>
            <a:ext cx="8749801" cy="1043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4700" y="5060925"/>
            <a:ext cx="2571394" cy="60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67"/>
          <p:cNvSpPr txBox="1"/>
          <p:nvPr/>
        </p:nvSpPr>
        <p:spPr>
          <a:xfrm>
            <a:off x="3039650" y="5065788"/>
            <a:ext cx="3620100" cy="6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Little-oh notation</a:t>
            </a:r>
            <a:endParaRPr sz="30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Google Shape;359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400" y="596675"/>
            <a:ext cx="9144000" cy="1225737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68"/>
          <p:cNvSpPr txBox="1"/>
          <p:nvPr/>
        </p:nvSpPr>
        <p:spPr>
          <a:xfrm>
            <a:off x="270900" y="1822400"/>
            <a:ext cx="8597400" cy="7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E.g.: Compare the orders of growth of </a:t>
            </a:r>
            <a:r>
              <a:rPr lang="en" sz="2600" b="1">
                <a:solidFill>
                  <a:schemeClr val="dk1"/>
                </a:solidFill>
              </a:rPr>
              <a:t>n!</a:t>
            </a:r>
            <a:r>
              <a:rPr lang="en" sz="2600">
                <a:solidFill>
                  <a:schemeClr val="dk1"/>
                </a:solidFill>
              </a:rPr>
              <a:t> and </a:t>
            </a:r>
            <a:r>
              <a:rPr lang="en" sz="2600" b="1">
                <a:solidFill>
                  <a:schemeClr val="dk1"/>
                </a:solidFill>
              </a:rPr>
              <a:t>2</a:t>
            </a:r>
            <a:r>
              <a:rPr lang="en" sz="2600" b="1" baseline="30000">
                <a:solidFill>
                  <a:schemeClr val="dk1"/>
                </a:solidFill>
              </a:rPr>
              <a:t>n</a:t>
            </a:r>
            <a:r>
              <a:rPr lang="en" sz="2600">
                <a:solidFill>
                  <a:schemeClr val="dk1"/>
                </a:solidFill>
              </a:rPr>
              <a:t>.</a:t>
            </a:r>
            <a:endParaRPr sz="2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/>
          </a:p>
        </p:txBody>
      </p:sp>
      <p:pic>
        <p:nvPicPr>
          <p:cNvPr id="361" name="Google Shape;361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036100"/>
            <a:ext cx="9074399" cy="84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50150" y="4512975"/>
            <a:ext cx="1922175" cy="48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9"/>
          <p:cNvSpPr txBox="1"/>
          <p:nvPr/>
        </p:nvSpPr>
        <p:spPr>
          <a:xfrm>
            <a:off x="106525" y="270900"/>
            <a:ext cx="8908800" cy="59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All logarithmic functions </a:t>
            </a:r>
            <a:r>
              <a:rPr lang="en" sz="2600" b="1"/>
              <a:t>log</a:t>
            </a:r>
            <a:r>
              <a:rPr lang="en" sz="2600" b="1" baseline="-25000"/>
              <a:t>a </a:t>
            </a:r>
            <a:r>
              <a:rPr lang="en" sz="2600" b="1"/>
              <a:t>n</a:t>
            </a:r>
            <a:r>
              <a:rPr lang="en" sz="2600"/>
              <a:t> belong to the same class </a:t>
            </a:r>
            <a:r>
              <a:rPr lang="en" sz="2600" b="1">
                <a:solidFill>
                  <a:schemeClr val="dk1"/>
                </a:solidFill>
              </a:rPr>
              <a:t>Θ</a:t>
            </a:r>
            <a:r>
              <a:rPr lang="en" sz="2600" b="1"/>
              <a:t>(log n)</a:t>
            </a:r>
            <a:r>
              <a:rPr lang="en" sz="2600"/>
              <a:t> no matter what base of the logarithm </a:t>
            </a:r>
            <a:r>
              <a:rPr lang="en" sz="2600" b="1"/>
              <a:t>a &gt; 1</a:t>
            </a:r>
            <a:r>
              <a:rPr lang="en" sz="2600"/>
              <a:t> is.</a:t>
            </a:r>
            <a:endParaRPr sz="2600"/>
          </a:p>
          <a:p>
            <a:pPr marL="914400" lvl="1" indent="-3937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" sz="2600" b="1"/>
              <a:t>log</a:t>
            </a:r>
            <a:r>
              <a:rPr lang="en" sz="2600" b="1" baseline="-25000"/>
              <a:t>10</a:t>
            </a:r>
            <a:r>
              <a:rPr lang="en" sz="2600" b="1"/>
              <a:t> n </a:t>
            </a:r>
            <a:r>
              <a:rPr lang="en" sz="2600" b="1">
                <a:solidFill>
                  <a:schemeClr val="dk1"/>
                </a:solidFill>
              </a:rPr>
              <a:t>∈</a:t>
            </a:r>
            <a:r>
              <a:rPr lang="en" sz="2600" b="1"/>
              <a:t> </a:t>
            </a:r>
            <a:r>
              <a:rPr lang="en" sz="2600" b="1">
                <a:solidFill>
                  <a:schemeClr val="dk1"/>
                </a:solidFill>
              </a:rPr>
              <a:t>Θ(log</a:t>
            </a:r>
            <a:r>
              <a:rPr lang="en" sz="2600" b="1" baseline="-25000">
                <a:solidFill>
                  <a:schemeClr val="dk1"/>
                </a:solidFill>
              </a:rPr>
              <a:t>2</a:t>
            </a:r>
            <a:r>
              <a:rPr lang="en" sz="2600" b="1">
                <a:solidFill>
                  <a:schemeClr val="dk1"/>
                </a:solidFill>
              </a:rPr>
              <a:t> n)</a:t>
            </a:r>
            <a:endParaRPr sz="2600" b="1"/>
          </a:p>
          <a:p>
            <a:pPr marL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600"/>
          </a:p>
          <a:p>
            <a:pPr marL="457200" lvl="0" indent="-3937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All polynomials of the same degree </a:t>
            </a:r>
            <a:r>
              <a:rPr lang="en" sz="2600" b="1"/>
              <a:t>k</a:t>
            </a:r>
            <a:r>
              <a:rPr lang="en" sz="2600"/>
              <a:t> belong to the same class: </a:t>
            </a:r>
            <a:r>
              <a:rPr lang="en" sz="2600" b="1"/>
              <a:t>a</a:t>
            </a:r>
            <a:r>
              <a:rPr lang="en" sz="2600" b="1" baseline="-25000"/>
              <a:t>k</a:t>
            </a:r>
            <a:r>
              <a:rPr lang="en" sz="2600" b="1"/>
              <a:t>n</a:t>
            </a:r>
            <a:r>
              <a:rPr lang="en" sz="2600" b="1" baseline="30000"/>
              <a:t>k</a:t>
            </a:r>
            <a:r>
              <a:rPr lang="en" sz="2600" b="1"/>
              <a:t> + a</a:t>
            </a:r>
            <a:r>
              <a:rPr lang="en" sz="2600" b="1" baseline="-25000"/>
              <a:t>k-1</a:t>
            </a:r>
            <a:r>
              <a:rPr lang="en" sz="2600" b="1"/>
              <a:t>n</a:t>
            </a:r>
            <a:r>
              <a:rPr lang="en" sz="2600" b="1" baseline="30000"/>
              <a:t>k-1</a:t>
            </a:r>
            <a:r>
              <a:rPr lang="en" sz="2600" b="1"/>
              <a:t> + … + a</a:t>
            </a:r>
            <a:r>
              <a:rPr lang="en" sz="2600" b="1" baseline="-25000"/>
              <a:t>0 </a:t>
            </a:r>
            <a:r>
              <a:rPr lang="en" sz="2600" b="1">
                <a:solidFill>
                  <a:schemeClr val="dk1"/>
                </a:solidFill>
              </a:rPr>
              <a:t>∈</a:t>
            </a:r>
            <a:r>
              <a:rPr lang="en" sz="2600" b="1"/>
              <a:t> </a:t>
            </a:r>
            <a:r>
              <a:rPr lang="en" sz="2600" b="1">
                <a:solidFill>
                  <a:schemeClr val="dk1"/>
                </a:solidFill>
              </a:rPr>
              <a:t>Θ</a:t>
            </a:r>
            <a:r>
              <a:rPr lang="en" sz="2600" b="1"/>
              <a:t>(n</a:t>
            </a:r>
            <a:r>
              <a:rPr lang="en" sz="2600" b="1" baseline="30000"/>
              <a:t>k</a:t>
            </a:r>
            <a:r>
              <a:rPr lang="en" sz="2600" b="1"/>
              <a:t>)</a:t>
            </a:r>
            <a:endParaRPr sz="2600" b="1"/>
          </a:p>
          <a:p>
            <a:pPr marL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600"/>
          </a:p>
          <a:p>
            <a:pPr marL="457200" lvl="0" indent="-3937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Exponential functions </a:t>
            </a:r>
            <a:r>
              <a:rPr lang="en" sz="2600" b="1"/>
              <a:t>a</a:t>
            </a:r>
            <a:r>
              <a:rPr lang="en" sz="2600" b="1" baseline="30000"/>
              <a:t>n</a:t>
            </a:r>
            <a:r>
              <a:rPr lang="en" sz="2600" baseline="30000"/>
              <a:t>  </a:t>
            </a:r>
            <a:r>
              <a:rPr lang="en" sz="2600"/>
              <a:t>have different orders of growth for different </a:t>
            </a:r>
            <a:r>
              <a:rPr lang="en" sz="2600" b="1"/>
              <a:t>a</a:t>
            </a:r>
            <a:r>
              <a:rPr lang="en" sz="2600"/>
              <a:t>’s.</a:t>
            </a:r>
            <a:endParaRPr sz="2600"/>
          </a:p>
          <a:p>
            <a:pPr marL="914400" lvl="1" indent="-3937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○"/>
            </a:pPr>
            <a:r>
              <a:rPr lang="en" sz="2600" b="1">
                <a:solidFill>
                  <a:schemeClr val="dk1"/>
                </a:solidFill>
              </a:rPr>
              <a:t>3</a:t>
            </a:r>
            <a:r>
              <a:rPr lang="en" sz="2600" b="1" baseline="30000">
                <a:solidFill>
                  <a:schemeClr val="dk1"/>
                </a:solidFill>
              </a:rPr>
              <a:t>n</a:t>
            </a:r>
            <a:r>
              <a:rPr lang="en" sz="2600" b="1">
                <a:solidFill>
                  <a:schemeClr val="dk1"/>
                </a:solidFill>
              </a:rPr>
              <a:t> ∉ Θ(2</a:t>
            </a:r>
            <a:r>
              <a:rPr lang="en" sz="2600" b="1" baseline="30000">
                <a:solidFill>
                  <a:schemeClr val="dk1"/>
                </a:solidFill>
              </a:rPr>
              <a:t>n</a:t>
            </a:r>
            <a:r>
              <a:rPr lang="en" sz="2600" b="1">
                <a:solidFill>
                  <a:schemeClr val="dk1"/>
                </a:solidFill>
              </a:rPr>
              <a:t>)</a:t>
            </a:r>
            <a:endParaRPr sz="2600" b="1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6560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7" name="Google Shape;377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425" y="3124200"/>
            <a:ext cx="8448999" cy="3095250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71"/>
          <p:cNvSpPr txBox="1"/>
          <p:nvPr/>
        </p:nvSpPr>
        <p:spPr>
          <a:xfrm>
            <a:off x="361425" y="609600"/>
            <a:ext cx="7926175" cy="25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1"/>
                </a:solidFill>
              </a:rPr>
              <a:t>1  		&lt; log log n  	&lt; log n  	&lt; n</a:t>
            </a:r>
            <a:r>
              <a:rPr lang="en" sz="2400" b="1" baseline="30000" dirty="0">
                <a:solidFill>
                  <a:schemeClr val="dk1"/>
                </a:solidFill>
              </a:rPr>
              <a:t>0.001</a:t>
            </a:r>
            <a:r>
              <a:rPr lang="en" sz="2400" b="1" dirty="0">
                <a:solidFill>
                  <a:schemeClr val="dk1"/>
                </a:solidFill>
              </a:rPr>
              <a:t>		&lt; n</a:t>
            </a:r>
            <a:r>
              <a:rPr lang="en" sz="2400" b="1" baseline="30000" dirty="0">
                <a:solidFill>
                  <a:schemeClr val="dk1"/>
                </a:solidFill>
              </a:rPr>
              <a:t>0.5</a:t>
            </a:r>
            <a:r>
              <a:rPr lang="en" sz="2400" b="1" dirty="0">
                <a:solidFill>
                  <a:schemeClr val="dk1"/>
                </a:solidFill>
              </a:rPr>
              <a:t> 	&lt;</a:t>
            </a:r>
            <a:endParaRPr sz="2400" b="1" dirty="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 dirty="0">
                <a:solidFill>
                  <a:schemeClr val="dk1"/>
                </a:solidFill>
              </a:rPr>
              <a:t>n  		&lt; n log n 		&lt; n</a:t>
            </a:r>
            <a:r>
              <a:rPr lang="en" sz="2400" b="1" baseline="30000" dirty="0">
                <a:solidFill>
                  <a:schemeClr val="dk1"/>
                </a:solidFill>
              </a:rPr>
              <a:t>2</a:t>
            </a:r>
            <a:r>
              <a:rPr lang="en" sz="2400" b="1" dirty="0">
                <a:solidFill>
                  <a:schemeClr val="dk1"/>
                </a:solidFill>
              </a:rPr>
              <a:t>  		&lt; n</a:t>
            </a:r>
            <a:r>
              <a:rPr lang="en" sz="2400" b="1" baseline="30000" dirty="0">
                <a:solidFill>
                  <a:schemeClr val="dk1"/>
                </a:solidFill>
              </a:rPr>
              <a:t>3</a:t>
            </a:r>
            <a:r>
              <a:rPr lang="en" sz="2400" b="1" dirty="0">
                <a:solidFill>
                  <a:schemeClr val="dk1"/>
                </a:solidFill>
              </a:rPr>
              <a:t>  		&lt; n</a:t>
            </a:r>
            <a:r>
              <a:rPr lang="en" sz="2400" b="1" baseline="30000" dirty="0">
                <a:solidFill>
                  <a:schemeClr val="dk1"/>
                </a:solidFill>
              </a:rPr>
              <a:t>100</a:t>
            </a:r>
            <a:r>
              <a:rPr lang="en" sz="2400" b="1" dirty="0">
                <a:solidFill>
                  <a:schemeClr val="dk1"/>
                </a:solidFill>
              </a:rPr>
              <a:t> 	&lt;</a:t>
            </a:r>
            <a:endParaRPr sz="2400" b="1" dirty="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 dirty="0">
                <a:solidFill>
                  <a:schemeClr val="dk1"/>
                </a:solidFill>
              </a:rPr>
              <a:t>1.01</a:t>
            </a:r>
            <a:r>
              <a:rPr lang="en" sz="2400" b="1" baseline="30000" dirty="0">
                <a:solidFill>
                  <a:schemeClr val="dk1"/>
                </a:solidFill>
              </a:rPr>
              <a:t>n</a:t>
            </a:r>
            <a:r>
              <a:rPr lang="en" sz="2400" b="1" dirty="0">
                <a:solidFill>
                  <a:schemeClr val="dk1"/>
                </a:solidFill>
              </a:rPr>
              <a:t>  	&lt; 2</a:t>
            </a:r>
            <a:r>
              <a:rPr lang="en" sz="2400" b="1" baseline="30000" dirty="0">
                <a:solidFill>
                  <a:schemeClr val="dk1"/>
                </a:solidFill>
              </a:rPr>
              <a:t>n</a:t>
            </a:r>
            <a:r>
              <a:rPr lang="en" sz="2400" b="1" dirty="0">
                <a:solidFill>
                  <a:schemeClr val="dk1"/>
                </a:solidFill>
              </a:rPr>
              <a:t>  			&lt; 100</a:t>
            </a:r>
            <a:r>
              <a:rPr lang="en" sz="2400" b="1" baseline="30000" dirty="0">
                <a:solidFill>
                  <a:schemeClr val="dk1"/>
                </a:solidFill>
              </a:rPr>
              <a:t>n</a:t>
            </a:r>
            <a:r>
              <a:rPr lang="en" sz="2400" b="1" dirty="0">
                <a:solidFill>
                  <a:schemeClr val="dk1"/>
                </a:solidFill>
              </a:rPr>
              <a:t>  	&lt; n!  		&lt; n</a:t>
            </a:r>
            <a:r>
              <a:rPr lang="en" sz="2400" b="1" baseline="30000" dirty="0">
                <a:solidFill>
                  <a:schemeClr val="dk1"/>
                </a:solidFill>
              </a:rPr>
              <a:t>n</a:t>
            </a:r>
            <a:r>
              <a:rPr lang="en" sz="2400" b="1" dirty="0">
                <a:solidFill>
                  <a:schemeClr val="dk1"/>
                </a:solidFill>
              </a:rPr>
              <a:t> 	&lt; …</a:t>
            </a:r>
            <a:endParaRPr sz="2400" b="1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72"/>
          <p:cNvSpPr txBox="1"/>
          <p:nvPr/>
        </p:nvSpPr>
        <p:spPr>
          <a:xfrm>
            <a:off x="270900" y="270900"/>
            <a:ext cx="8597400" cy="59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Analysing time efficiency of </a:t>
            </a:r>
            <a:r>
              <a:rPr lang="en" sz="2400" b="1"/>
              <a:t>recursive/non-recursive</a:t>
            </a:r>
            <a:r>
              <a:rPr lang="en" sz="2400"/>
              <a:t> algorithms: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input size?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basic operation?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C</a:t>
            </a:r>
            <a:r>
              <a:rPr lang="en" sz="2400" baseline="-25000">
                <a:solidFill>
                  <a:schemeClr val="dk1"/>
                </a:solidFill>
              </a:rPr>
              <a:t>best</a:t>
            </a:r>
            <a:r>
              <a:rPr lang="en" sz="2400">
                <a:solidFill>
                  <a:schemeClr val="dk1"/>
                </a:solidFill>
              </a:rPr>
              <a:t>(n), C</a:t>
            </a:r>
            <a:r>
              <a:rPr lang="en" sz="2400" baseline="-25000">
                <a:solidFill>
                  <a:schemeClr val="dk1"/>
                </a:solidFill>
              </a:rPr>
              <a:t>worst</a:t>
            </a:r>
            <a:r>
              <a:rPr lang="en" sz="2400">
                <a:solidFill>
                  <a:schemeClr val="dk1"/>
                </a:solidFill>
              </a:rPr>
              <a:t>(n) and C</a:t>
            </a:r>
            <a:r>
              <a:rPr lang="en" sz="2400" baseline="-25000">
                <a:solidFill>
                  <a:schemeClr val="dk1"/>
                </a:solidFill>
              </a:rPr>
              <a:t>avg</a:t>
            </a:r>
            <a:r>
              <a:rPr lang="en" sz="2400">
                <a:solidFill>
                  <a:schemeClr val="dk1"/>
                </a:solidFill>
              </a:rPr>
              <a:t>(n), or just C(n)?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Closed-form formula for C(n)</a:t>
            </a:r>
            <a:endParaRPr sz="24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If C(n) is a recurrence, solve the recurrence (or, at the very least, establish its solution’s order of growth) by backward substitutions or some other method.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T(n)</a:t>
            </a:r>
            <a:r>
              <a:rPr lang="en" sz="2400" b="1">
                <a:solidFill>
                  <a:schemeClr val="dk1"/>
                </a:solidFill>
              </a:rPr>
              <a:t> ∈ O(), Ω(), Θ()?</a:t>
            </a:r>
            <a:endParaRPr sz="240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73"/>
          <p:cNvSpPr txBox="1"/>
          <p:nvPr/>
        </p:nvSpPr>
        <p:spPr>
          <a:xfrm>
            <a:off x="270900" y="270900"/>
            <a:ext cx="8597400" cy="61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Algorithm SequentialSearch(A[0..n-1], K)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//Outputs the index of the </a:t>
            </a:r>
            <a:r>
              <a:rPr lang="en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first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element of A that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matches K or -1 if there are no matching elements.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 ← 0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 (i &lt; n) and (A[i] ≠ K) do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 ← i + 1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(i &lt; n) return i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-1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Input size: n. 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Basic Operation: </a:t>
            </a: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 &lt; n) and (A[i] ≠ K)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</a:rPr>
              <a:t>C</a:t>
            </a:r>
            <a:r>
              <a:rPr lang="en" sz="2400" b="1" baseline="-25000">
                <a:solidFill>
                  <a:schemeClr val="dk1"/>
                </a:solidFill>
              </a:rPr>
              <a:t>worst</a:t>
            </a:r>
            <a:r>
              <a:rPr lang="en" sz="2400" b="1">
                <a:solidFill>
                  <a:schemeClr val="dk1"/>
                </a:solidFill>
              </a:rPr>
              <a:t>(n) = n+1 </a:t>
            </a:r>
            <a:r>
              <a:rPr lang="en" sz="2400">
                <a:solidFill>
                  <a:schemeClr val="dk1"/>
                </a:solidFill>
              </a:rPr>
              <a:t>∈ </a:t>
            </a:r>
            <a:r>
              <a:rPr lang="en" sz="2400" b="1">
                <a:solidFill>
                  <a:schemeClr val="dk1"/>
                </a:solidFill>
              </a:rPr>
              <a:t>Θ(n)</a:t>
            </a:r>
            <a:endParaRPr sz="24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</a:rPr>
              <a:t>C</a:t>
            </a:r>
            <a:r>
              <a:rPr lang="en" sz="2400" b="1" baseline="-25000">
                <a:solidFill>
                  <a:schemeClr val="dk1"/>
                </a:solidFill>
              </a:rPr>
              <a:t>best</a:t>
            </a:r>
            <a:r>
              <a:rPr lang="en" sz="2400" b="1">
                <a:solidFill>
                  <a:schemeClr val="dk1"/>
                </a:solidFill>
              </a:rPr>
              <a:t>(n) = 1 </a:t>
            </a:r>
            <a:r>
              <a:rPr lang="en" sz="2400">
                <a:solidFill>
                  <a:schemeClr val="dk1"/>
                </a:solidFill>
              </a:rPr>
              <a:t>∈ </a:t>
            </a:r>
            <a:r>
              <a:rPr lang="en" sz="2400" b="1">
                <a:solidFill>
                  <a:schemeClr val="dk1"/>
                </a:solidFill>
              </a:rPr>
              <a:t>Θ(1)</a:t>
            </a:r>
            <a:endParaRPr sz="24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</a:rPr>
              <a:t>C</a:t>
            </a:r>
            <a:r>
              <a:rPr lang="en" sz="2400" b="1" baseline="-25000">
                <a:solidFill>
                  <a:schemeClr val="dk1"/>
                </a:solidFill>
              </a:rPr>
              <a:t>avg</a:t>
            </a:r>
            <a:r>
              <a:rPr lang="en" sz="2400" b="1">
                <a:solidFill>
                  <a:schemeClr val="dk1"/>
                </a:solidFill>
              </a:rPr>
              <a:t>(n) = </a:t>
            </a:r>
            <a:r>
              <a:rPr lang="en" sz="2400">
                <a:solidFill>
                  <a:schemeClr val="dk1"/>
                </a:solidFill>
              </a:rPr>
              <a:t>from </a:t>
            </a:r>
            <a:r>
              <a:rPr lang="en" sz="2400" b="1">
                <a:solidFill>
                  <a:schemeClr val="dk1"/>
                </a:solidFill>
              </a:rPr>
              <a:t>(n+1)/2</a:t>
            </a:r>
            <a:r>
              <a:rPr lang="en" sz="2400">
                <a:solidFill>
                  <a:schemeClr val="dk1"/>
                </a:solidFill>
              </a:rPr>
              <a:t> to </a:t>
            </a:r>
            <a:r>
              <a:rPr lang="en" sz="2400" b="1">
                <a:solidFill>
                  <a:schemeClr val="dk1"/>
                </a:solidFill>
              </a:rPr>
              <a:t>(n+1) </a:t>
            </a:r>
            <a:r>
              <a:rPr lang="en" sz="2400">
                <a:solidFill>
                  <a:schemeClr val="dk1"/>
                </a:solidFill>
              </a:rPr>
              <a:t>∈ </a:t>
            </a:r>
            <a:r>
              <a:rPr lang="en" sz="2400" b="1">
                <a:solidFill>
                  <a:schemeClr val="dk1"/>
                </a:solidFill>
              </a:rPr>
              <a:t>Θ(n)</a:t>
            </a:r>
            <a:endParaRPr sz="24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" name="Google Shape;393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750" y="385450"/>
            <a:ext cx="8267700" cy="3472433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74"/>
          <p:cNvSpPr txBox="1"/>
          <p:nvPr/>
        </p:nvSpPr>
        <p:spPr>
          <a:xfrm>
            <a:off x="152400" y="304800"/>
            <a:ext cx="8185500" cy="61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Input Size: </a:t>
            </a: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Basic Operation : </a:t>
            </a: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 A[i] &gt; maxval )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</a:rPr>
              <a:t>C</a:t>
            </a:r>
            <a:r>
              <a:rPr lang="en" sz="2400" b="1" baseline="-25000">
                <a:solidFill>
                  <a:schemeClr val="dk1"/>
                </a:solidFill>
              </a:rPr>
              <a:t>worst</a:t>
            </a:r>
            <a:r>
              <a:rPr lang="en" sz="2400" b="1">
                <a:solidFill>
                  <a:schemeClr val="dk1"/>
                </a:solidFill>
              </a:rPr>
              <a:t>(n) 	= C</a:t>
            </a:r>
            <a:r>
              <a:rPr lang="en" sz="2400" b="1" baseline="-25000">
                <a:solidFill>
                  <a:schemeClr val="dk1"/>
                </a:solidFill>
              </a:rPr>
              <a:t>best</a:t>
            </a:r>
            <a:r>
              <a:rPr lang="en" sz="2400" b="1">
                <a:solidFill>
                  <a:schemeClr val="dk1"/>
                </a:solidFill>
              </a:rPr>
              <a:t>(n) 	= n-1 </a:t>
            </a:r>
            <a:r>
              <a:rPr lang="en" sz="2400">
                <a:solidFill>
                  <a:schemeClr val="dk1"/>
                </a:solidFill>
              </a:rPr>
              <a:t>∈ </a:t>
            </a:r>
            <a:r>
              <a:rPr lang="en" sz="2400" b="1">
                <a:solidFill>
                  <a:schemeClr val="dk1"/>
                </a:solidFill>
              </a:rPr>
              <a:t>Θ(n)</a:t>
            </a:r>
            <a:endParaRPr sz="24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75"/>
          <p:cNvSpPr txBox="1"/>
          <p:nvPr/>
        </p:nvSpPr>
        <p:spPr>
          <a:xfrm>
            <a:off x="273300" y="3550225"/>
            <a:ext cx="8597400" cy="28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Input Size: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Basic Operation : Multiplication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A[i,k]*B[k,j])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</a:rPr>
              <a:t>C</a:t>
            </a:r>
            <a:r>
              <a:rPr lang="en" sz="2400" b="1" baseline="-25000">
                <a:solidFill>
                  <a:schemeClr val="dk1"/>
                </a:solidFill>
              </a:rPr>
              <a:t>worst</a:t>
            </a:r>
            <a:r>
              <a:rPr lang="en" sz="2400" b="1">
                <a:solidFill>
                  <a:schemeClr val="dk1"/>
                </a:solidFill>
              </a:rPr>
              <a:t>(n) = C</a:t>
            </a:r>
            <a:r>
              <a:rPr lang="en" sz="2400" b="1" baseline="-25000">
                <a:solidFill>
                  <a:schemeClr val="dk1"/>
                </a:solidFill>
              </a:rPr>
              <a:t>best</a:t>
            </a:r>
            <a:r>
              <a:rPr lang="en" sz="2400" b="1">
                <a:solidFill>
                  <a:schemeClr val="dk1"/>
                </a:solidFill>
              </a:rPr>
              <a:t>(n) = n</a:t>
            </a:r>
            <a:r>
              <a:rPr lang="en" sz="2400" b="1" baseline="30000"/>
              <a:t>3</a:t>
            </a:r>
            <a:r>
              <a:rPr lang="en" sz="2400" b="1">
                <a:solidFill>
                  <a:schemeClr val="dk1"/>
                </a:solidFill>
              </a:rPr>
              <a:t> </a:t>
            </a:r>
            <a:r>
              <a:rPr lang="en" sz="2400">
                <a:solidFill>
                  <a:schemeClr val="dk1"/>
                </a:solidFill>
              </a:rPr>
              <a:t>∈ </a:t>
            </a:r>
            <a:r>
              <a:rPr lang="en" sz="2400" b="1">
                <a:solidFill>
                  <a:schemeClr val="dk1"/>
                </a:solidFill>
              </a:rPr>
              <a:t>Θ(n</a:t>
            </a:r>
            <a:r>
              <a:rPr lang="en" sz="2400" b="1" baseline="30000">
                <a:solidFill>
                  <a:schemeClr val="dk1"/>
                </a:solidFill>
              </a:rPr>
              <a:t>3</a:t>
            </a:r>
            <a:r>
              <a:rPr lang="en" sz="2400" b="1">
                <a:solidFill>
                  <a:schemeClr val="dk1"/>
                </a:solidFill>
              </a:rPr>
              <a:t>)</a:t>
            </a:r>
            <a:endParaRPr sz="2400" b="1" baseline="30000"/>
          </a:p>
        </p:txBody>
      </p:sp>
      <p:pic>
        <p:nvPicPr>
          <p:cNvPr id="400" name="Google Shape;400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" y="66925"/>
            <a:ext cx="9067800" cy="35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76"/>
          <p:cNvSpPr txBox="1"/>
          <p:nvPr/>
        </p:nvSpPr>
        <p:spPr>
          <a:xfrm>
            <a:off x="116675" y="103725"/>
            <a:ext cx="8841600" cy="51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Array with distinct elements:</a:t>
            </a:r>
            <a:endParaRPr sz="2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For every distinct pair of elements (A</a:t>
            </a:r>
            <a:r>
              <a:rPr lang="en" sz="2400" baseline="-25000"/>
              <a:t>i</a:t>
            </a:r>
            <a:r>
              <a:rPr lang="en" sz="2400"/>
              <a:t> , A</a:t>
            </a:r>
            <a:r>
              <a:rPr lang="en" sz="2400" baseline="-25000"/>
              <a:t>j</a:t>
            </a:r>
            <a:r>
              <a:rPr lang="en" sz="2400"/>
              <a:t>), </a:t>
            </a:r>
            <a:r>
              <a:rPr lang="en" sz="2400">
                <a:solidFill>
                  <a:schemeClr val="dk1"/>
                </a:solidFill>
              </a:rPr>
              <a:t>A</a:t>
            </a:r>
            <a:r>
              <a:rPr lang="en" sz="2400" baseline="-25000">
                <a:solidFill>
                  <a:schemeClr val="dk1"/>
                </a:solidFill>
              </a:rPr>
              <a:t>i</a:t>
            </a:r>
            <a:r>
              <a:rPr lang="en" sz="2400">
                <a:solidFill>
                  <a:schemeClr val="dk1"/>
                </a:solidFill>
              </a:rPr>
              <a:t> != A</a:t>
            </a:r>
            <a:r>
              <a:rPr lang="en" sz="2400" baseline="-25000">
                <a:solidFill>
                  <a:schemeClr val="dk1"/>
                </a:solidFill>
              </a:rPr>
              <a:t>j</a:t>
            </a:r>
            <a:r>
              <a:rPr lang="en" sz="2400">
                <a:solidFill>
                  <a:schemeClr val="dk1"/>
                </a:solidFill>
              </a:rPr>
              <a:t>.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Algorithm UniqueElements(A[0..n-1])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//Determines whether all the elements in a given are distinct.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//Input: An array A[0..n-1]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//Output: Returns “true” if all the elements in A are distinct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and “false” otherwise.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i ← 0 n-2 do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j ← i+1 to n-1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if(A[i] = A[j]) return false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true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/>
        </p:nvSpPr>
        <p:spPr>
          <a:xfrm>
            <a:off x="270900" y="127700"/>
            <a:ext cx="8597400" cy="60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What does it return?</a:t>
            </a:r>
            <a:endParaRPr sz="2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foo(n, m)</a:t>
            </a:r>
            <a:endParaRPr sz="2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ctr ← 0</a:t>
            </a:r>
            <a:endParaRPr sz="2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i ← 1 to n</a:t>
            </a:r>
            <a:endParaRPr sz="2600" baseline="-25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j ← 1 to m</a:t>
            </a:r>
            <a:endParaRPr sz="2600" baseline="-25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ctr ← ctr + 1</a:t>
            </a:r>
            <a:endParaRPr sz="2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ctr</a:t>
            </a:r>
            <a:endParaRPr sz="2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Return value: </a:t>
            </a:r>
            <a:r>
              <a:rPr lang="en" sz="2600" b="1">
                <a:solidFill>
                  <a:schemeClr val="dk1"/>
                </a:solidFill>
              </a:rPr>
              <a:t>nm</a:t>
            </a:r>
            <a:endParaRPr sz="26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dk1"/>
                </a:solidFill>
              </a:rPr>
              <a:t>(The number of character comparisons in the worst-case in the Naive String Matching algorithm is same as that of the “ctr+1” operation here)</a:t>
            </a:r>
            <a:endParaRPr sz="26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77"/>
          <p:cNvSpPr txBox="1"/>
          <p:nvPr/>
        </p:nvSpPr>
        <p:spPr>
          <a:xfrm>
            <a:off x="270900" y="270900"/>
            <a:ext cx="8597400" cy="59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Algorithm: UniqueElements(A[0..n-1])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Input Size: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Basic Operation : (</a:t>
            </a: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A[i] = A[j])</a:t>
            </a: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C</a:t>
            </a:r>
            <a:r>
              <a:rPr lang="en" sz="2400" b="1" baseline="-25000"/>
              <a:t>worst</a:t>
            </a:r>
            <a:r>
              <a:rPr lang="en" sz="2400" b="1"/>
              <a:t>(n) 	= n * (n - 1) / 2</a:t>
            </a:r>
            <a:r>
              <a:rPr lang="en" sz="2400" b="1">
                <a:solidFill>
                  <a:schemeClr val="dk1"/>
                </a:solidFill>
              </a:rPr>
              <a:t> </a:t>
            </a:r>
            <a:r>
              <a:rPr lang="en" sz="2400">
                <a:solidFill>
                  <a:schemeClr val="dk1"/>
                </a:solidFill>
              </a:rPr>
              <a:t>∈ </a:t>
            </a:r>
            <a:r>
              <a:rPr lang="en" sz="2400" b="1">
                <a:solidFill>
                  <a:schemeClr val="dk1"/>
                </a:solidFill>
              </a:rPr>
              <a:t>Θ(n</a:t>
            </a:r>
            <a:r>
              <a:rPr lang="en" sz="2400" b="1" baseline="30000">
                <a:solidFill>
                  <a:schemeClr val="dk1"/>
                </a:solidFill>
              </a:rPr>
              <a:t>2</a:t>
            </a:r>
            <a:r>
              <a:rPr lang="en" sz="2400" b="1">
                <a:solidFill>
                  <a:schemeClr val="dk1"/>
                </a:solidFill>
              </a:rPr>
              <a:t>)</a:t>
            </a:r>
            <a:endParaRPr sz="24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dk1"/>
                </a:solidFill>
              </a:rPr>
              <a:t>C</a:t>
            </a:r>
            <a:r>
              <a:rPr lang="en" sz="2400" b="1" baseline="-25000">
                <a:solidFill>
                  <a:schemeClr val="dk1"/>
                </a:solidFill>
              </a:rPr>
              <a:t>best</a:t>
            </a:r>
            <a:r>
              <a:rPr lang="en" sz="2400" b="1">
                <a:solidFill>
                  <a:schemeClr val="dk1"/>
                </a:solidFill>
              </a:rPr>
              <a:t>(n) 	= 1 </a:t>
            </a:r>
            <a:r>
              <a:rPr lang="en" sz="2400">
                <a:solidFill>
                  <a:schemeClr val="dk1"/>
                </a:solidFill>
              </a:rPr>
              <a:t>∈ </a:t>
            </a:r>
            <a:r>
              <a:rPr lang="en" sz="2400" b="1">
                <a:solidFill>
                  <a:schemeClr val="dk1"/>
                </a:solidFill>
              </a:rPr>
              <a:t>Θ(1)</a:t>
            </a:r>
            <a:endParaRPr sz="2400" b="1"/>
          </a:p>
        </p:txBody>
      </p:sp>
      <p:pic>
        <p:nvPicPr>
          <p:cNvPr id="411" name="Google Shape;411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253500"/>
            <a:ext cx="9144000" cy="3142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Google Shape;416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275" y="954050"/>
            <a:ext cx="8115300" cy="287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275" y="3998525"/>
            <a:ext cx="8491950" cy="19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78"/>
          <p:cNvSpPr txBox="1"/>
          <p:nvPr/>
        </p:nvSpPr>
        <p:spPr>
          <a:xfrm>
            <a:off x="152400" y="304800"/>
            <a:ext cx="8027100" cy="61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Number of bits needed to represent decimal value n:</a:t>
            </a:r>
            <a:endParaRPr sz="2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79"/>
          <p:cNvSpPr txBox="1"/>
          <p:nvPr/>
        </p:nvSpPr>
        <p:spPr>
          <a:xfrm>
            <a:off x="270900" y="270900"/>
            <a:ext cx="8597400" cy="59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Algorithm: BinaryDigits(n)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Input Size: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Basic Operation : </a:t>
            </a: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addition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C</a:t>
            </a:r>
            <a:r>
              <a:rPr lang="en" sz="2400" b="1" baseline="-25000"/>
              <a:t>worst</a:t>
            </a:r>
            <a:r>
              <a:rPr lang="en" sz="2400" b="1"/>
              <a:t>(n) = </a:t>
            </a:r>
            <a:r>
              <a:rPr lang="en" sz="2400" b="1">
                <a:solidFill>
                  <a:schemeClr val="dk1"/>
                </a:solidFill>
              </a:rPr>
              <a:t>C</a:t>
            </a:r>
            <a:r>
              <a:rPr lang="en" sz="2400" b="1" baseline="-25000">
                <a:solidFill>
                  <a:schemeClr val="dk1"/>
                </a:solidFill>
              </a:rPr>
              <a:t>best</a:t>
            </a:r>
            <a:r>
              <a:rPr lang="en" sz="2400" b="1">
                <a:solidFill>
                  <a:schemeClr val="dk1"/>
                </a:solidFill>
              </a:rPr>
              <a:t>(n)</a:t>
            </a:r>
            <a:endParaRPr sz="24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C(n) 	= C(n/2) + 1, C(1) = 0</a:t>
            </a: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		= C(n/4) + 2</a:t>
            </a: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		= C(n/2</a:t>
            </a:r>
            <a:r>
              <a:rPr lang="en" sz="2400" baseline="30000"/>
              <a:t>3</a:t>
            </a:r>
            <a:r>
              <a:rPr lang="en" sz="2400"/>
              <a:t>) + 3</a:t>
            </a: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		= C(n/2</a:t>
            </a:r>
            <a:r>
              <a:rPr lang="en" sz="2400" baseline="30000"/>
              <a:t>i</a:t>
            </a:r>
            <a:r>
              <a:rPr lang="en" sz="2400"/>
              <a:t>) + i</a:t>
            </a: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C(n/2</a:t>
            </a:r>
            <a:r>
              <a:rPr lang="en" sz="2400" baseline="30000">
                <a:solidFill>
                  <a:schemeClr val="dk1"/>
                </a:solidFill>
              </a:rPr>
              <a:t>i</a:t>
            </a:r>
            <a:r>
              <a:rPr lang="en" sz="2400">
                <a:solidFill>
                  <a:schemeClr val="dk1"/>
                </a:solidFill>
              </a:rPr>
              <a:t>) is C(1) </a:t>
            </a:r>
            <a:r>
              <a:rPr lang="en" sz="2400"/>
              <a:t>when </a:t>
            </a:r>
            <a:r>
              <a:rPr lang="en" sz="2400">
                <a:solidFill>
                  <a:schemeClr val="dk1"/>
                </a:solidFill>
              </a:rPr>
              <a:t>n/2</a:t>
            </a:r>
            <a:r>
              <a:rPr lang="en" sz="2400" baseline="30000">
                <a:solidFill>
                  <a:schemeClr val="dk1"/>
                </a:solidFill>
              </a:rPr>
              <a:t>i </a:t>
            </a:r>
            <a:r>
              <a:rPr lang="en" sz="2400"/>
              <a:t>= 1 ⇒ </a:t>
            </a:r>
            <a:r>
              <a:rPr lang="en" sz="2400">
                <a:solidFill>
                  <a:schemeClr val="dk1"/>
                </a:solidFill>
              </a:rPr>
              <a:t>n = 2</a:t>
            </a:r>
            <a:r>
              <a:rPr lang="en" sz="2400" baseline="30000">
                <a:solidFill>
                  <a:schemeClr val="dk1"/>
                </a:solidFill>
              </a:rPr>
              <a:t>i</a:t>
            </a:r>
            <a:r>
              <a:rPr lang="en" sz="2400">
                <a:solidFill>
                  <a:schemeClr val="dk1"/>
                </a:solidFill>
              </a:rPr>
              <a:t> ⇒ i = log</a:t>
            </a:r>
            <a:r>
              <a:rPr lang="en" sz="2400" baseline="-25000">
                <a:solidFill>
                  <a:schemeClr val="dk1"/>
                </a:solidFill>
              </a:rPr>
              <a:t>2</a:t>
            </a:r>
            <a:r>
              <a:rPr lang="en" sz="2400">
                <a:solidFill>
                  <a:schemeClr val="dk1"/>
                </a:solidFill>
              </a:rPr>
              <a:t>n</a:t>
            </a: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C(n)	= </a:t>
            </a:r>
            <a:r>
              <a:rPr lang="en" sz="2400" b="1"/>
              <a:t>log</a:t>
            </a:r>
            <a:r>
              <a:rPr lang="en" sz="2400" b="1" baseline="-25000"/>
              <a:t>2</a:t>
            </a:r>
            <a:r>
              <a:rPr lang="en" sz="2400" b="1"/>
              <a:t>n</a:t>
            </a:r>
            <a:r>
              <a:rPr lang="en" sz="2400" b="1">
                <a:solidFill>
                  <a:schemeClr val="dk1"/>
                </a:solidFill>
              </a:rPr>
              <a:t> </a:t>
            </a:r>
            <a:r>
              <a:rPr lang="en" sz="2400">
                <a:solidFill>
                  <a:schemeClr val="dk1"/>
                </a:solidFill>
              </a:rPr>
              <a:t>∈ </a:t>
            </a:r>
            <a:r>
              <a:rPr lang="en" sz="2400" b="1">
                <a:solidFill>
                  <a:schemeClr val="dk1"/>
                </a:solidFill>
              </a:rPr>
              <a:t>Θ(log n)</a:t>
            </a:r>
            <a:endParaRPr sz="2400" b="1" baseline="3000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80"/>
          <p:cNvSpPr txBox="1"/>
          <p:nvPr/>
        </p:nvSpPr>
        <p:spPr>
          <a:xfrm>
            <a:off x="270900" y="2980425"/>
            <a:ext cx="8597400" cy="36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Input Size: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Basic Operation :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multiplication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C(n) 	= C(n - 1) + 1, C(0) = 0</a:t>
            </a:r>
            <a:endParaRPr sz="2400"/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= </a:t>
            </a:r>
            <a:r>
              <a:rPr lang="en" sz="2400" b="1"/>
              <a:t>n</a:t>
            </a:r>
            <a:r>
              <a:rPr lang="en" sz="2400" b="1">
                <a:solidFill>
                  <a:schemeClr val="dk1"/>
                </a:solidFill>
              </a:rPr>
              <a:t> </a:t>
            </a:r>
            <a:r>
              <a:rPr lang="en" sz="2400">
                <a:solidFill>
                  <a:schemeClr val="dk1"/>
                </a:solidFill>
              </a:rPr>
              <a:t>∈ </a:t>
            </a:r>
            <a:r>
              <a:rPr lang="en" sz="2400" b="1">
                <a:solidFill>
                  <a:schemeClr val="dk1"/>
                </a:solidFill>
              </a:rPr>
              <a:t>Θ(n)</a:t>
            </a:r>
            <a:endParaRPr sz="2400"/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Basic Operation : </a:t>
            </a: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(n = 0) </a:t>
            </a:r>
            <a:r>
              <a:rPr lang="en" sz="2400" b="1">
                <a:solidFill>
                  <a:schemeClr val="dk1"/>
                </a:solidFill>
              </a:rPr>
              <a:t>i.e. the number calls to F(n)</a:t>
            </a:r>
            <a:endParaRPr sz="24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C(n) 	= C(n - 1) + 1, C(0) = 1</a:t>
            </a:r>
            <a:endParaRPr sz="2400">
              <a:solidFill>
                <a:schemeClr val="dk1"/>
              </a:solidFill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= </a:t>
            </a:r>
            <a:r>
              <a:rPr lang="en" sz="2400" b="1">
                <a:solidFill>
                  <a:schemeClr val="dk1"/>
                </a:solidFill>
              </a:rPr>
              <a:t>n + 1 </a:t>
            </a:r>
            <a:r>
              <a:rPr lang="en" sz="2400">
                <a:solidFill>
                  <a:schemeClr val="dk1"/>
                </a:solidFill>
              </a:rPr>
              <a:t>∈ </a:t>
            </a:r>
            <a:r>
              <a:rPr lang="en" sz="2400" b="1">
                <a:solidFill>
                  <a:schemeClr val="dk1"/>
                </a:solidFill>
              </a:rPr>
              <a:t>Θ(n)</a:t>
            </a:r>
            <a:endParaRPr sz="2400"/>
          </a:p>
        </p:txBody>
      </p:sp>
      <p:pic>
        <p:nvPicPr>
          <p:cNvPr id="429" name="Google Shape;429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00" y="466475"/>
            <a:ext cx="5027875" cy="251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625" y="30325"/>
            <a:ext cx="4266092" cy="43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81"/>
          <p:cNvSpPr txBox="1"/>
          <p:nvPr/>
        </p:nvSpPr>
        <p:spPr>
          <a:xfrm>
            <a:off x="270900" y="270900"/>
            <a:ext cx="8597400" cy="59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Algorithm TowerOfHanoi(n, Src, Aux, Dst)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if (n = 0) RETURN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Hanoi(n-1, Src, Dst, Aux)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Move disk n from Src to Dst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Hanoi(n-1, Aux, Src, Dst)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Input Size: </a:t>
            </a: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Basic Operation : </a:t>
            </a: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Move disk n from Src to Dst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C(n) 	= </a:t>
            </a:r>
            <a:r>
              <a:rPr lang="en" sz="2400" b="1">
                <a:solidFill>
                  <a:schemeClr val="dk1"/>
                </a:solidFill>
              </a:rPr>
              <a:t>2C(n-1) + 1</a:t>
            </a:r>
            <a:r>
              <a:rPr lang="en" sz="2400">
                <a:solidFill>
                  <a:schemeClr val="dk1"/>
                </a:solidFill>
              </a:rPr>
              <a:t> for n &gt; 0 and C(0)=0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C(n) 	= 2 [2 C(n-2) + 1] + 1	= 2</a:t>
            </a:r>
            <a:r>
              <a:rPr lang="en" sz="2400" baseline="30000">
                <a:solidFill>
                  <a:schemeClr val="dk1"/>
                </a:solidFill>
              </a:rPr>
              <a:t>2</a:t>
            </a:r>
            <a:r>
              <a:rPr lang="en" sz="2400">
                <a:solidFill>
                  <a:schemeClr val="dk1"/>
                </a:solidFill>
              </a:rPr>
              <a:t> C(n-2) + 2 + 1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		= 2</a:t>
            </a:r>
            <a:r>
              <a:rPr lang="en" sz="2400" baseline="30000">
                <a:solidFill>
                  <a:schemeClr val="dk1"/>
                </a:solidFill>
              </a:rPr>
              <a:t>2</a:t>
            </a:r>
            <a:r>
              <a:rPr lang="en" sz="2400">
                <a:solidFill>
                  <a:schemeClr val="dk1"/>
                </a:solidFill>
              </a:rPr>
              <a:t> [2 C(n-3) + 1]+2+1 = 2</a:t>
            </a:r>
            <a:r>
              <a:rPr lang="en" sz="2400" baseline="30000">
                <a:solidFill>
                  <a:schemeClr val="dk1"/>
                </a:solidFill>
              </a:rPr>
              <a:t>3</a:t>
            </a:r>
            <a:r>
              <a:rPr lang="en" sz="2400">
                <a:solidFill>
                  <a:schemeClr val="dk1"/>
                </a:solidFill>
              </a:rPr>
              <a:t> C(n-3) + 2</a:t>
            </a:r>
            <a:r>
              <a:rPr lang="en" sz="2400" baseline="30000">
                <a:solidFill>
                  <a:schemeClr val="dk1"/>
                </a:solidFill>
              </a:rPr>
              <a:t>2</a:t>
            </a:r>
            <a:r>
              <a:rPr lang="en" sz="2400">
                <a:solidFill>
                  <a:schemeClr val="dk1"/>
                </a:solidFill>
              </a:rPr>
              <a:t>+ 2</a:t>
            </a:r>
            <a:r>
              <a:rPr lang="en" sz="2400" baseline="30000">
                <a:solidFill>
                  <a:schemeClr val="dk1"/>
                </a:solidFill>
              </a:rPr>
              <a:t>1</a:t>
            </a:r>
            <a:r>
              <a:rPr lang="en" sz="2400">
                <a:solidFill>
                  <a:schemeClr val="dk1"/>
                </a:solidFill>
              </a:rPr>
              <a:t> + 2</a:t>
            </a:r>
            <a:r>
              <a:rPr lang="en" sz="2400" baseline="30000">
                <a:solidFill>
                  <a:schemeClr val="dk1"/>
                </a:solidFill>
              </a:rPr>
              <a:t>0</a:t>
            </a:r>
            <a:endParaRPr sz="2400" baseline="30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		= 2</a:t>
            </a:r>
            <a:r>
              <a:rPr lang="en" sz="2400" baseline="30000">
                <a:solidFill>
                  <a:schemeClr val="dk1"/>
                </a:solidFill>
              </a:rPr>
              <a:t>3</a:t>
            </a:r>
            <a:r>
              <a:rPr lang="en" sz="2400">
                <a:solidFill>
                  <a:schemeClr val="dk1"/>
                </a:solidFill>
              </a:rPr>
              <a:t> C(n-3) + 2</a:t>
            </a:r>
            <a:r>
              <a:rPr lang="en" sz="2400" baseline="30000">
                <a:solidFill>
                  <a:schemeClr val="dk1"/>
                </a:solidFill>
              </a:rPr>
              <a:t>3 </a:t>
            </a:r>
            <a:r>
              <a:rPr lang="en" sz="2400">
                <a:solidFill>
                  <a:schemeClr val="dk1"/>
                </a:solidFill>
              </a:rPr>
              <a:t>- 1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		= 2</a:t>
            </a:r>
            <a:r>
              <a:rPr lang="en" sz="2400" baseline="30000">
                <a:solidFill>
                  <a:schemeClr val="dk1"/>
                </a:solidFill>
              </a:rPr>
              <a:t>i</a:t>
            </a:r>
            <a:r>
              <a:rPr lang="en" sz="2400">
                <a:solidFill>
                  <a:schemeClr val="dk1"/>
                </a:solidFill>
              </a:rPr>
              <a:t> C(n-i) + 2</a:t>
            </a:r>
            <a:r>
              <a:rPr lang="en" sz="2400" baseline="30000">
                <a:solidFill>
                  <a:schemeClr val="dk1"/>
                </a:solidFill>
              </a:rPr>
              <a:t>i </a:t>
            </a:r>
            <a:r>
              <a:rPr lang="en" sz="2400">
                <a:solidFill>
                  <a:schemeClr val="dk1"/>
                </a:solidFill>
              </a:rPr>
              <a:t>- 1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C(n-i) becomes C(0) when n-i = 0 ⇒ i = n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C(n)	= 2</a:t>
            </a:r>
            <a:r>
              <a:rPr lang="en" sz="2400" baseline="30000">
                <a:solidFill>
                  <a:schemeClr val="dk1"/>
                </a:solidFill>
              </a:rPr>
              <a:t>n</a:t>
            </a:r>
            <a:r>
              <a:rPr lang="en" sz="2400">
                <a:solidFill>
                  <a:schemeClr val="dk1"/>
                </a:solidFill>
              </a:rPr>
              <a:t> C(n-n) + 2</a:t>
            </a:r>
            <a:r>
              <a:rPr lang="en" sz="2400" baseline="30000">
                <a:solidFill>
                  <a:schemeClr val="dk1"/>
                </a:solidFill>
              </a:rPr>
              <a:t>n </a:t>
            </a:r>
            <a:r>
              <a:rPr lang="en" sz="2400">
                <a:solidFill>
                  <a:schemeClr val="dk1"/>
                </a:solidFill>
              </a:rPr>
              <a:t>- 1 	= </a:t>
            </a:r>
            <a:r>
              <a:rPr lang="en" sz="2400" b="1">
                <a:solidFill>
                  <a:schemeClr val="dk1"/>
                </a:solidFill>
              </a:rPr>
              <a:t>2</a:t>
            </a:r>
            <a:r>
              <a:rPr lang="en" sz="2400" b="1" baseline="30000">
                <a:solidFill>
                  <a:schemeClr val="dk1"/>
                </a:solidFill>
              </a:rPr>
              <a:t>n </a:t>
            </a:r>
            <a:r>
              <a:rPr lang="en" sz="2400" b="1">
                <a:solidFill>
                  <a:schemeClr val="dk1"/>
                </a:solidFill>
              </a:rPr>
              <a:t>- 1 ∈ Θ(2</a:t>
            </a:r>
            <a:r>
              <a:rPr lang="en" sz="2400" b="1" baseline="30000">
                <a:solidFill>
                  <a:schemeClr val="dk1"/>
                </a:solidFill>
              </a:rPr>
              <a:t>n</a:t>
            </a:r>
            <a:r>
              <a:rPr lang="en" sz="2400" b="1">
                <a:solidFill>
                  <a:schemeClr val="dk1"/>
                </a:solidFill>
              </a:rPr>
              <a:t>)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" name="Google Shape;440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675" y="1136400"/>
            <a:ext cx="8476100" cy="285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575" y="4380850"/>
            <a:ext cx="8574199" cy="1116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3575" y="277500"/>
            <a:ext cx="8945775" cy="85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83"/>
          <p:cNvSpPr txBox="1"/>
          <p:nvPr/>
        </p:nvSpPr>
        <p:spPr>
          <a:xfrm>
            <a:off x="270900" y="270900"/>
            <a:ext cx="8597400" cy="59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Algorithm TowerOfHanoi(n, Src, Aux, Dst)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if (n = 0) RETURN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Hanoi(n-1, Src, Dst, Aux)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Move disk n from Src to Dst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Hanoi(n-1, Aux, Src, Dst)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Input Size: </a:t>
            </a: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Basic Operation : </a:t>
            </a: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Move disk n from Src to Dst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C(n) 	= 2 C(n - 1) + 1, C(0) = 0</a:t>
            </a:r>
            <a:endParaRPr sz="2400">
              <a:solidFill>
                <a:schemeClr val="dk1"/>
              </a:solidFill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= </a:t>
            </a:r>
            <a:r>
              <a:rPr lang="en" sz="2400" b="1">
                <a:solidFill>
                  <a:schemeClr val="dk1"/>
                </a:solidFill>
              </a:rPr>
              <a:t>2</a:t>
            </a:r>
            <a:r>
              <a:rPr lang="en" sz="2400" b="1" baseline="30000">
                <a:solidFill>
                  <a:schemeClr val="dk1"/>
                </a:solidFill>
              </a:rPr>
              <a:t>n</a:t>
            </a:r>
            <a:r>
              <a:rPr lang="en" sz="2400" b="1">
                <a:solidFill>
                  <a:schemeClr val="dk1"/>
                </a:solidFill>
              </a:rPr>
              <a:t> - 1 ∈ Θ(2</a:t>
            </a:r>
            <a:r>
              <a:rPr lang="en" sz="2400" b="1" baseline="30000">
                <a:solidFill>
                  <a:schemeClr val="dk1"/>
                </a:solidFill>
              </a:rPr>
              <a:t>n</a:t>
            </a:r>
            <a:r>
              <a:rPr lang="en" sz="2400" b="1">
                <a:solidFill>
                  <a:schemeClr val="dk1"/>
                </a:solidFill>
              </a:rPr>
              <a:t>)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Basic Operation : </a:t>
            </a: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(n = 0)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C(n) 	= 2 C(n - 1) + 1, C(0) = 1</a:t>
            </a:r>
            <a:endParaRPr sz="2400">
              <a:solidFill>
                <a:schemeClr val="dk1"/>
              </a:solidFill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= </a:t>
            </a:r>
            <a:r>
              <a:rPr lang="en" sz="2400" b="1">
                <a:solidFill>
                  <a:schemeClr val="dk1"/>
                </a:solidFill>
              </a:rPr>
              <a:t>2</a:t>
            </a:r>
            <a:r>
              <a:rPr lang="en" sz="2400" b="1" baseline="30000">
                <a:solidFill>
                  <a:schemeClr val="dk1"/>
                </a:solidFill>
              </a:rPr>
              <a:t>n</a:t>
            </a:r>
            <a:r>
              <a:rPr lang="en" sz="2400" b="1">
                <a:solidFill>
                  <a:schemeClr val="dk1"/>
                </a:solidFill>
              </a:rPr>
              <a:t> + 2</a:t>
            </a:r>
            <a:r>
              <a:rPr lang="en" sz="2400" b="1" baseline="30000">
                <a:solidFill>
                  <a:schemeClr val="dk1"/>
                </a:solidFill>
              </a:rPr>
              <a:t>n</a:t>
            </a:r>
            <a:r>
              <a:rPr lang="en" sz="2400" b="1">
                <a:solidFill>
                  <a:schemeClr val="dk1"/>
                </a:solidFill>
              </a:rPr>
              <a:t> - 1 ∈ Θ(2</a:t>
            </a:r>
            <a:r>
              <a:rPr lang="en" sz="2400" b="1" baseline="30000">
                <a:solidFill>
                  <a:schemeClr val="dk1"/>
                </a:solidFill>
              </a:rPr>
              <a:t>n</a:t>
            </a:r>
            <a:r>
              <a:rPr lang="en" sz="2400" b="1">
                <a:solidFill>
                  <a:schemeClr val="dk1"/>
                </a:solidFill>
              </a:rPr>
              <a:t>)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84"/>
          <p:cNvSpPr txBox="1"/>
          <p:nvPr/>
        </p:nvSpPr>
        <p:spPr>
          <a:xfrm>
            <a:off x="270900" y="270900"/>
            <a:ext cx="8463600" cy="61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Algorithm TowerOfHanoi2(n, A, B, C)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(n = 1) 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Move disk n from A to C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TowerOfHanoi2(n-1, A, C, B)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Move disk n from A to C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TowerOfHanoi2(n-1, B, A, C)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Basic Operation : </a:t>
            </a: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Move disk n from A to C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C(n) 	= 2 * C(n - 1) + 1, C(1) = 1</a:t>
            </a:r>
            <a:endParaRPr sz="2400">
              <a:solidFill>
                <a:schemeClr val="dk1"/>
              </a:solidFill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= </a:t>
            </a:r>
            <a:r>
              <a:rPr lang="en" sz="2400" b="1">
                <a:solidFill>
                  <a:schemeClr val="dk1"/>
                </a:solidFill>
              </a:rPr>
              <a:t>2</a:t>
            </a:r>
            <a:r>
              <a:rPr lang="en" sz="2400" b="1" baseline="30000">
                <a:solidFill>
                  <a:schemeClr val="dk1"/>
                </a:solidFill>
              </a:rPr>
              <a:t>n</a:t>
            </a:r>
            <a:r>
              <a:rPr lang="en" sz="2400" b="1">
                <a:solidFill>
                  <a:schemeClr val="dk1"/>
                </a:solidFill>
              </a:rPr>
              <a:t> - 1 </a:t>
            </a:r>
            <a:r>
              <a:rPr lang="en" sz="2400">
                <a:solidFill>
                  <a:schemeClr val="dk1"/>
                </a:solidFill>
              </a:rPr>
              <a:t>∈ </a:t>
            </a:r>
            <a:r>
              <a:rPr lang="en" sz="2400" b="1">
                <a:solidFill>
                  <a:schemeClr val="dk1"/>
                </a:solidFill>
              </a:rPr>
              <a:t>Θ(2</a:t>
            </a:r>
            <a:r>
              <a:rPr lang="en" sz="2400" b="1" baseline="30000">
                <a:solidFill>
                  <a:schemeClr val="dk1"/>
                </a:solidFill>
              </a:rPr>
              <a:t>n</a:t>
            </a:r>
            <a:r>
              <a:rPr lang="en" sz="2400" b="1">
                <a:solidFill>
                  <a:schemeClr val="dk1"/>
                </a:solidFill>
              </a:rPr>
              <a:t>)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Basic Operation : </a:t>
            </a: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(n=1)</a:t>
            </a:r>
            <a:r>
              <a:rPr lang="en" sz="2400" b="1">
                <a:solidFill>
                  <a:schemeClr val="dk1"/>
                </a:solidFill>
              </a:rPr>
              <a:t> i.e. the number of function calls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C(n) 	= 2 * C(n - 1) + 1, </a:t>
            </a:r>
            <a:r>
              <a:rPr lang="en" sz="2400" b="1">
                <a:solidFill>
                  <a:schemeClr val="dk1"/>
                </a:solidFill>
              </a:rPr>
              <a:t>C(1) = 1</a:t>
            </a:r>
            <a:endParaRPr sz="2400" b="1">
              <a:solidFill>
                <a:schemeClr val="dk1"/>
              </a:solidFill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= </a:t>
            </a:r>
            <a:r>
              <a:rPr lang="en" sz="2400" b="1">
                <a:solidFill>
                  <a:schemeClr val="dk1"/>
                </a:solidFill>
              </a:rPr>
              <a:t>2</a:t>
            </a:r>
            <a:r>
              <a:rPr lang="en" sz="2400" b="1" baseline="30000">
                <a:solidFill>
                  <a:schemeClr val="dk1"/>
                </a:solidFill>
              </a:rPr>
              <a:t>n</a:t>
            </a:r>
            <a:r>
              <a:rPr lang="en" sz="2400" b="1">
                <a:solidFill>
                  <a:schemeClr val="dk1"/>
                </a:solidFill>
              </a:rPr>
              <a:t> - 1 </a:t>
            </a:r>
            <a:r>
              <a:rPr lang="en" sz="2400">
                <a:solidFill>
                  <a:schemeClr val="dk1"/>
                </a:solidFill>
              </a:rPr>
              <a:t>∈ </a:t>
            </a:r>
            <a:r>
              <a:rPr lang="en" sz="2400" b="1">
                <a:solidFill>
                  <a:schemeClr val="dk1"/>
                </a:solidFill>
              </a:rPr>
              <a:t>Θ(2</a:t>
            </a:r>
            <a:r>
              <a:rPr lang="en" sz="2400" b="1" baseline="30000">
                <a:solidFill>
                  <a:schemeClr val="dk1"/>
                </a:solidFill>
              </a:rPr>
              <a:t>n</a:t>
            </a:r>
            <a:r>
              <a:rPr lang="en" sz="2400" b="1">
                <a:solidFill>
                  <a:schemeClr val="dk1"/>
                </a:solidFill>
              </a:rPr>
              <a:t>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85"/>
          <p:cNvSpPr txBox="1"/>
          <p:nvPr/>
        </p:nvSpPr>
        <p:spPr>
          <a:xfrm>
            <a:off x="270900" y="270900"/>
            <a:ext cx="8463600" cy="61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Algorithm TowerOfHanoi3(n, A, B, C)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(n = 0) RETURN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(n&gt;1) TowerOfHanoi3(n-1, A, C, B)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Move disk n from A to C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(n&gt;1) TowerOfHanoi3(n-1, B, A, C)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Basic Operation : </a:t>
            </a: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Move disk n from A to C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C(n) 	= 2 * C(n - 1) + 1, C(1) = 1</a:t>
            </a:r>
            <a:endParaRPr sz="2400">
              <a:solidFill>
                <a:schemeClr val="dk1"/>
              </a:solidFill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= </a:t>
            </a:r>
            <a:r>
              <a:rPr lang="en" sz="2400" b="1">
                <a:solidFill>
                  <a:schemeClr val="dk1"/>
                </a:solidFill>
              </a:rPr>
              <a:t>2</a:t>
            </a:r>
            <a:r>
              <a:rPr lang="en" sz="2400" b="1" baseline="30000">
                <a:solidFill>
                  <a:schemeClr val="dk1"/>
                </a:solidFill>
              </a:rPr>
              <a:t>n</a:t>
            </a:r>
            <a:r>
              <a:rPr lang="en" sz="2400" b="1">
                <a:solidFill>
                  <a:schemeClr val="dk1"/>
                </a:solidFill>
              </a:rPr>
              <a:t> - 1 </a:t>
            </a:r>
            <a:r>
              <a:rPr lang="en" sz="2400">
                <a:solidFill>
                  <a:schemeClr val="dk1"/>
                </a:solidFill>
              </a:rPr>
              <a:t>∈ </a:t>
            </a:r>
            <a:r>
              <a:rPr lang="en" sz="2400" b="1">
                <a:solidFill>
                  <a:schemeClr val="dk1"/>
                </a:solidFill>
              </a:rPr>
              <a:t>Θ(2</a:t>
            </a:r>
            <a:r>
              <a:rPr lang="en" sz="2400" b="1" baseline="30000">
                <a:solidFill>
                  <a:schemeClr val="dk1"/>
                </a:solidFill>
              </a:rPr>
              <a:t>n</a:t>
            </a:r>
            <a:r>
              <a:rPr lang="en" sz="2400" b="1">
                <a:solidFill>
                  <a:schemeClr val="dk1"/>
                </a:solidFill>
              </a:rPr>
              <a:t>)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Basic Operation : </a:t>
            </a: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(n=0)</a:t>
            </a:r>
            <a:r>
              <a:rPr lang="en" sz="2400" b="1">
                <a:solidFill>
                  <a:schemeClr val="dk1"/>
                </a:solidFill>
              </a:rPr>
              <a:t> i.e. the number of function calls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C(n) 	= 2 * C(n - 1) + 1, </a:t>
            </a:r>
            <a:r>
              <a:rPr lang="en" sz="2400" b="1">
                <a:solidFill>
                  <a:schemeClr val="dk1"/>
                </a:solidFill>
              </a:rPr>
              <a:t>C(0) = C(1) = 1</a:t>
            </a:r>
            <a:endParaRPr sz="2400" b="1">
              <a:solidFill>
                <a:schemeClr val="dk1"/>
              </a:solidFill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= </a:t>
            </a:r>
            <a:r>
              <a:rPr lang="en" sz="2400" b="1">
                <a:solidFill>
                  <a:schemeClr val="dk1"/>
                </a:solidFill>
              </a:rPr>
              <a:t>2</a:t>
            </a:r>
            <a:r>
              <a:rPr lang="en" sz="2400" b="1" baseline="30000">
                <a:solidFill>
                  <a:schemeClr val="dk1"/>
                </a:solidFill>
              </a:rPr>
              <a:t>n</a:t>
            </a:r>
            <a:r>
              <a:rPr lang="en" sz="2400" b="1">
                <a:solidFill>
                  <a:schemeClr val="dk1"/>
                </a:solidFill>
              </a:rPr>
              <a:t> - 1 </a:t>
            </a:r>
            <a:r>
              <a:rPr lang="en" sz="2400">
                <a:solidFill>
                  <a:schemeClr val="dk1"/>
                </a:solidFill>
              </a:rPr>
              <a:t>∈ </a:t>
            </a:r>
            <a:r>
              <a:rPr lang="en" sz="2400" b="1">
                <a:solidFill>
                  <a:schemeClr val="dk1"/>
                </a:solidFill>
              </a:rPr>
              <a:t>Θ(2</a:t>
            </a:r>
            <a:r>
              <a:rPr lang="en" sz="2400" b="1" baseline="30000">
                <a:solidFill>
                  <a:schemeClr val="dk1"/>
                </a:solidFill>
              </a:rPr>
              <a:t>n</a:t>
            </a:r>
            <a:r>
              <a:rPr lang="en" sz="2400" b="1">
                <a:solidFill>
                  <a:schemeClr val="dk1"/>
                </a:solidFill>
              </a:rPr>
              <a:t>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2" name="Google Shape;462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00" y="108900"/>
            <a:ext cx="5490350" cy="45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900" y="506550"/>
            <a:ext cx="5363650" cy="50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8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30325" y="506550"/>
            <a:ext cx="2913650" cy="40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8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3825" y="988850"/>
            <a:ext cx="8667749" cy="2190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8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050" y="3365413"/>
            <a:ext cx="8667750" cy="28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270900" y="270900"/>
            <a:ext cx="8597400" cy="59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What does it return?</a:t>
            </a:r>
            <a:endParaRPr sz="3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foo(n</a:t>
            </a:r>
            <a:r>
              <a:rPr lang="en" sz="3000" baseline="-25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n</a:t>
            </a:r>
            <a:r>
              <a:rPr lang="en" sz="3000" baseline="-25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…, n</a:t>
            </a:r>
            <a:r>
              <a:rPr lang="en" sz="3000" baseline="-25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 ← 0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i</a:t>
            </a:r>
            <a:r>
              <a:rPr lang="en" sz="3000" baseline="-25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← 1 to n</a:t>
            </a:r>
            <a:r>
              <a:rPr lang="en" sz="3000" baseline="-25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for i</a:t>
            </a:r>
            <a:r>
              <a:rPr lang="en" sz="3000" baseline="-25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← 1 to n</a:t>
            </a:r>
            <a:r>
              <a:rPr lang="en" sz="3000" baseline="-25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.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.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for i</a:t>
            </a:r>
            <a:r>
              <a:rPr lang="en" sz="3000" baseline="-25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← 1 to n</a:t>
            </a:r>
            <a:r>
              <a:rPr lang="en" sz="3000" baseline="-25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k ← k + 1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k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Return value: </a:t>
            </a:r>
            <a:r>
              <a:rPr lang="en" sz="3000" b="1">
                <a:solidFill>
                  <a:schemeClr val="dk1"/>
                </a:solidFill>
              </a:rPr>
              <a:t>… </a:t>
            </a:r>
            <a:endParaRPr sz="3000" b="1" baseline="-25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" name="Google Shape;471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00" y="192050"/>
            <a:ext cx="4686698" cy="44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Google Shape;472;p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2725" y="213175"/>
            <a:ext cx="2675800" cy="36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8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0025" y="760250"/>
            <a:ext cx="8743950" cy="22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8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9300" y="3142413"/>
            <a:ext cx="8122700" cy="279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" y="224625"/>
            <a:ext cx="4747759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050" y="1071825"/>
            <a:ext cx="3715825" cy="321122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0025" y="1544825"/>
            <a:ext cx="5695650" cy="453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8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5050" y="2194300"/>
            <a:ext cx="3277749" cy="32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8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0025" y="2546674"/>
            <a:ext cx="3715822" cy="81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p8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74225" y="3679213"/>
            <a:ext cx="520443" cy="35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" name="Google Shape;485;p8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11925" y="3444700"/>
            <a:ext cx="2422421" cy="81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p8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00025" y="4367525"/>
            <a:ext cx="7036594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Google Shape;487;p8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57175" y="5193500"/>
            <a:ext cx="2244292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8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516800" y="5049350"/>
            <a:ext cx="2579066" cy="81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8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76225" y="5725000"/>
            <a:ext cx="1595461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89"/>
          <p:cNvSpPr txBox="1"/>
          <p:nvPr/>
        </p:nvSpPr>
        <p:spPr>
          <a:xfrm>
            <a:off x="270900" y="270900"/>
            <a:ext cx="8597400" cy="59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Algorithm: Fib1(n)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Input Size: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Basic Operation : </a:t>
            </a: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Addition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C(n) 	= </a:t>
            </a:r>
            <a:r>
              <a:rPr lang="en" sz="2400" b="1"/>
              <a:t>1+ C(n - 1) + C(n - 2)</a:t>
            </a:r>
            <a:r>
              <a:rPr lang="en" sz="2400"/>
              <a:t>, C(0) = C(1) = 0</a:t>
            </a:r>
            <a:endParaRPr sz="2400"/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≅ 1.6</a:t>
            </a:r>
            <a:r>
              <a:rPr lang="en" sz="2400" b="1" baseline="30000"/>
              <a:t>n</a:t>
            </a:r>
            <a:r>
              <a:rPr lang="en" sz="2400" b="1">
                <a:solidFill>
                  <a:schemeClr val="dk1"/>
                </a:solidFill>
              </a:rPr>
              <a:t> </a:t>
            </a:r>
            <a:r>
              <a:rPr lang="en" sz="2400">
                <a:solidFill>
                  <a:schemeClr val="dk1"/>
                </a:solidFill>
              </a:rPr>
              <a:t>∈ </a:t>
            </a:r>
            <a:r>
              <a:rPr lang="en" sz="2400" b="1">
                <a:solidFill>
                  <a:schemeClr val="dk1"/>
                </a:solidFill>
              </a:rPr>
              <a:t>Θ(1.6</a:t>
            </a:r>
            <a:r>
              <a:rPr lang="en" sz="2400" b="1" baseline="30000">
                <a:solidFill>
                  <a:schemeClr val="dk1"/>
                </a:solidFill>
              </a:rPr>
              <a:t>n</a:t>
            </a:r>
            <a:r>
              <a:rPr lang="en" sz="2400" b="1">
                <a:solidFill>
                  <a:schemeClr val="dk1"/>
                </a:solidFill>
              </a:rPr>
              <a:t>)</a:t>
            </a:r>
            <a:endParaRPr sz="2400" b="1" baseline="30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Note: On a hypothetical computer with 1 terahertz processor and one clock tick per operation, for n = 100, it takes about </a:t>
            </a:r>
            <a:r>
              <a:rPr lang="en" sz="2400" b="1">
                <a:solidFill>
                  <a:schemeClr val="dk1"/>
                </a:solidFill>
              </a:rPr>
              <a:t>8 years</a:t>
            </a:r>
            <a:r>
              <a:rPr lang="en" sz="2400">
                <a:solidFill>
                  <a:schemeClr val="dk1"/>
                </a:solidFill>
              </a:rPr>
              <a:t> (∵ 1.6</a:t>
            </a:r>
            <a:r>
              <a:rPr lang="en" sz="2400" baseline="30000">
                <a:solidFill>
                  <a:schemeClr val="dk1"/>
                </a:solidFill>
              </a:rPr>
              <a:t>100</a:t>
            </a:r>
            <a:r>
              <a:rPr lang="en" sz="2400">
                <a:solidFill>
                  <a:schemeClr val="dk1"/>
                </a:solidFill>
              </a:rPr>
              <a:t> ≅ 2</a:t>
            </a:r>
            <a:r>
              <a:rPr lang="en" sz="2400" baseline="30000">
                <a:solidFill>
                  <a:schemeClr val="dk1"/>
                </a:solidFill>
              </a:rPr>
              <a:t>68</a:t>
            </a:r>
            <a:r>
              <a:rPr lang="en" sz="2400">
                <a:solidFill>
                  <a:schemeClr val="dk1"/>
                </a:solidFill>
              </a:rPr>
              <a:t> operations ≅ 2</a:t>
            </a:r>
            <a:r>
              <a:rPr lang="en" sz="2400" baseline="30000">
                <a:solidFill>
                  <a:schemeClr val="dk1"/>
                </a:solidFill>
              </a:rPr>
              <a:t>3</a:t>
            </a:r>
            <a:r>
              <a:rPr lang="en" sz="2400">
                <a:solidFill>
                  <a:schemeClr val="dk1"/>
                </a:solidFill>
              </a:rPr>
              <a:t> * 2</a:t>
            </a:r>
            <a:r>
              <a:rPr lang="en" sz="2400" baseline="30000">
                <a:solidFill>
                  <a:schemeClr val="dk1"/>
                </a:solidFill>
              </a:rPr>
              <a:t>25</a:t>
            </a:r>
            <a:r>
              <a:rPr lang="en" sz="2400">
                <a:solidFill>
                  <a:schemeClr val="dk1"/>
                </a:solidFill>
              </a:rPr>
              <a:t> seconds).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Algorithm: Fib2(n)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Input Size: </a:t>
            </a: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Basic Operation : </a:t>
            </a: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Addition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C(n) 	= </a:t>
            </a:r>
            <a:r>
              <a:rPr lang="en" sz="2400" b="1">
                <a:solidFill>
                  <a:schemeClr val="dk1"/>
                </a:solidFill>
              </a:rPr>
              <a:t>(n - 1) </a:t>
            </a:r>
            <a:r>
              <a:rPr lang="en" sz="2400">
                <a:solidFill>
                  <a:schemeClr val="dk1"/>
                </a:solidFill>
              </a:rPr>
              <a:t>∈ </a:t>
            </a:r>
            <a:r>
              <a:rPr lang="en" sz="2400" b="1">
                <a:solidFill>
                  <a:schemeClr val="dk1"/>
                </a:solidFill>
              </a:rPr>
              <a:t>Θ(n)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90"/>
          <p:cNvSpPr txBox="1"/>
          <p:nvPr/>
        </p:nvSpPr>
        <p:spPr>
          <a:xfrm>
            <a:off x="270900" y="270900"/>
            <a:ext cx="8597400" cy="59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Finding nth Fibonacci number: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Algorithm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Fib3(n)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//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a = 0, b = 1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for i = 2 to n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	c = a + b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	a = b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	b = c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return b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Algorithm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Fib4(n)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//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f =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//Closed-form formula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return f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00" name="Google Shape;500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9775" y="4663324"/>
            <a:ext cx="3471075" cy="10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91"/>
          <p:cNvSpPr txBox="1"/>
          <p:nvPr/>
        </p:nvSpPr>
        <p:spPr>
          <a:xfrm>
            <a:off x="171775" y="118925"/>
            <a:ext cx="8696400" cy="62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Algorithm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Foo(n)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sum ← 0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i ← 1 to n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 ← 1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while(j ≤ n)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		sum ← sum + k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		j ← j * 2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	return sum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Input Size: n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Basic Operation : </a:t>
            </a: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 ← sum + k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C(n) 	</a:t>
            </a:r>
            <a:r>
              <a:rPr lang="en" sz="2400" b="1">
                <a:solidFill>
                  <a:schemeClr val="dk1"/>
                </a:solidFill>
              </a:rPr>
              <a:t>=</a:t>
            </a:r>
            <a:r>
              <a:rPr lang="en" sz="2400">
                <a:solidFill>
                  <a:schemeClr val="dk1"/>
                </a:solidFill>
              </a:rPr>
              <a:t> </a:t>
            </a:r>
            <a:r>
              <a:rPr lang="en" sz="2400" b="1">
                <a:solidFill>
                  <a:schemeClr val="dk1"/>
                </a:solidFill>
              </a:rPr>
              <a:t>? ∈ Θ(?)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92"/>
          <p:cNvSpPr txBox="1"/>
          <p:nvPr/>
        </p:nvSpPr>
        <p:spPr>
          <a:xfrm>
            <a:off x="171775" y="118925"/>
            <a:ext cx="8696400" cy="62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Algorithm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Foo(n)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sum ← 0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i ← 1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while(i </a:t>
            </a: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≤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 n)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	for j ← 1 to n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		sum ← sum + k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	i ← i * 2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	return sum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Input Size: n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Basic Operation : </a:t>
            </a: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 ← sum + k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C(n) 	</a:t>
            </a:r>
            <a:r>
              <a:rPr lang="en" sz="2400" b="1">
                <a:solidFill>
                  <a:schemeClr val="dk1"/>
                </a:solidFill>
              </a:rPr>
              <a:t>=</a:t>
            </a:r>
            <a:r>
              <a:rPr lang="en" sz="2400">
                <a:solidFill>
                  <a:schemeClr val="dk1"/>
                </a:solidFill>
              </a:rPr>
              <a:t> </a:t>
            </a:r>
            <a:r>
              <a:rPr lang="en" sz="2400" b="1">
                <a:solidFill>
                  <a:schemeClr val="dk1"/>
                </a:solidFill>
              </a:rPr>
              <a:t>? ∈ Θ(?)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93"/>
          <p:cNvSpPr txBox="1"/>
          <p:nvPr/>
        </p:nvSpPr>
        <p:spPr>
          <a:xfrm>
            <a:off x="171775" y="118925"/>
            <a:ext cx="8696400" cy="62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Algorithm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Foo(n)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sum ← 0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i ← 1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while(i </a:t>
            </a: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≤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 n)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	for j ← 1 to i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		sum ← sum + k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	i ← i * 2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	return sum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Input Size: n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Basic Operation : </a:t>
            </a: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 ← sum + k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C(n) 	</a:t>
            </a:r>
            <a:r>
              <a:rPr lang="en" sz="2400" b="1">
                <a:solidFill>
                  <a:schemeClr val="dk1"/>
                </a:solidFill>
              </a:rPr>
              <a:t>=</a:t>
            </a:r>
            <a:r>
              <a:rPr lang="en" sz="2400">
                <a:solidFill>
                  <a:schemeClr val="dk1"/>
                </a:solidFill>
              </a:rPr>
              <a:t> </a:t>
            </a:r>
            <a:r>
              <a:rPr lang="en" sz="2400" b="1">
                <a:solidFill>
                  <a:schemeClr val="dk1"/>
                </a:solidFill>
              </a:rPr>
              <a:t>? ∈ Θ(?)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94"/>
          <p:cNvSpPr txBox="1"/>
          <p:nvPr/>
        </p:nvSpPr>
        <p:spPr>
          <a:xfrm>
            <a:off x="171775" y="118925"/>
            <a:ext cx="8696400" cy="62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Algorithm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Foo(n)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sum ← 0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i ← 1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while(i </a:t>
            </a: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≤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 n)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	for j ← 1 to i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		for k ← 1 to n in steps of 2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			sum ← sum + k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	i ← i * 2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	return sum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Input Size: n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Basic Operation : </a:t>
            </a: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 ← sum + k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C(n) 	</a:t>
            </a:r>
            <a:r>
              <a:rPr lang="en" sz="2400" b="1">
                <a:solidFill>
                  <a:schemeClr val="dk1"/>
                </a:solidFill>
              </a:rPr>
              <a:t>=</a:t>
            </a:r>
            <a:r>
              <a:rPr lang="en" sz="2400">
                <a:solidFill>
                  <a:schemeClr val="dk1"/>
                </a:solidFill>
              </a:rPr>
              <a:t> </a:t>
            </a:r>
            <a:r>
              <a:rPr lang="en" sz="2400" b="1">
                <a:solidFill>
                  <a:schemeClr val="dk1"/>
                </a:solidFill>
              </a:rPr>
              <a:t>? ∈ Θ(?)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95"/>
          <p:cNvSpPr txBox="1"/>
          <p:nvPr/>
        </p:nvSpPr>
        <p:spPr>
          <a:xfrm>
            <a:off x="270900" y="270900"/>
            <a:ext cx="8597400" cy="59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>
                <a:solidFill>
                  <a:schemeClr val="dk1"/>
                </a:solidFill>
              </a:rPr>
              <a:t>Design. Analyse. Repeat!</a:t>
            </a:r>
            <a:endParaRPr sz="3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&lt;/ Analysis Framework &gt;</a:t>
            </a:r>
            <a:endParaRPr sz="3000" b="1"/>
          </a:p>
        </p:txBody>
      </p:sp>
      <p:pic>
        <p:nvPicPr>
          <p:cNvPr id="526" name="Google Shape;526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4163" y="6413875"/>
            <a:ext cx="5695675" cy="44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270900" y="270900"/>
            <a:ext cx="8597400" cy="59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What does it return?</a:t>
            </a:r>
            <a:endParaRPr sz="3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foo(n</a:t>
            </a:r>
            <a:r>
              <a:rPr lang="en" sz="3000" baseline="-25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n</a:t>
            </a:r>
            <a:r>
              <a:rPr lang="en" sz="3000" baseline="-25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…, n</a:t>
            </a:r>
            <a:r>
              <a:rPr lang="en" sz="3000" baseline="-25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 ← 0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i</a:t>
            </a:r>
            <a:r>
              <a:rPr lang="en" sz="3000" baseline="-25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← 1 to n</a:t>
            </a:r>
            <a:r>
              <a:rPr lang="en" sz="3000" baseline="-25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for i</a:t>
            </a:r>
            <a:r>
              <a:rPr lang="en" sz="3000" baseline="-25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← 1 to n</a:t>
            </a:r>
            <a:r>
              <a:rPr lang="en" sz="3000" baseline="-25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.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.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for i</a:t>
            </a:r>
            <a:r>
              <a:rPr lang="en" sz="3000" baseline="-25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← 1 to n</a:t>
            </a:r>
            <a:r>
              <a:rPr lang="en" sz="3000" baseline="-25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k ← k + 1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k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Return value: </a:t>
            </a:r>
            <a:r>
              <a:rPr lang="en" sz="3000" b="1">
                <a:solidFill>
                  <a:schemeClr val="dk1"/>
                </a:solidFill>
              </a:rPr>
              <a:t>n</a:t>
            </a:r>
            <a:r>
              <a:rPr lang="en" sz="3000" b="1" baseline="-25000">
                <a:solidFill>
                  <a:schemeClr val="dk1"/>
                </a:solidFill>
              </a:rPr>
              <a:t>1</a:t>
            </a:r>
            <a:r>
              <a:rPr lang="en" sz="3000" b="1">
                <a:solidFill>
                  <a:schemeClr val="dk1"/>
                </a:solidFill>
              </a:rPr>
              <a:t> * n</a:t>
            </a:r>
            <a:r>
              <a:rPr lang="en" sz="3000" b="1" baseline="-25000">
                <a:solidFill>
                  <a:schemeClr val="dk1"/>
                </a:solidFill>
              </a:rPr>
              <a:t>2</a:t>
            </a:r>
            <a:r>
              <a:rPr lang="en" sz="3000" b="1">
                <a:solidFill>
                  <a:schemeClr val="dk1"/>
                </a:solidFill>
              </a:rPr>
              <a:t> * ... * n</a:t>
            </a:r>
            <a:r>
              <a:rPr lang="en" sz="3000" b="1" baseline="-25000">
                <a:solidFill>
                  <a:schemeClr val="dk1"/>
                </a:solidFill>
              </a:rPr>
              <a:t>m </a:t>
            </a:r>
            <a:endParaRPr sz="3000" b="1" baseline="-25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</a:rPr>
              <a:t>(the generalized product rule)</a:t>
            </a:r>
            <a:endParaRPr sz="3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3277</Words>
  <Application>Microsoft Office PowerPoint</Application>
  <PresentationFormat>On-screen Show (4:3)</PresentationFormat>
  <Paragraphs>835</Paragraphs>
  <Slides>88</Slides>
  <Notes>88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89" baseType="lpstr">
      <vt:lpstr>Modern</vt:lpstr>
      <vt:lpstr>Design and Analysis of Algorithms (UE18CS251)  Unit I - Analysis Framework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Analysis of Algorithms (UE18CS251)  Unit I - Analysis Framework</dc:title>
  <cp:lastModifiedBy>User</cp:lastModifiedBy>
  <cp:revision>2</cp:revision>
  <dcterms:modified xsi:type="dcterms:W3CDTF">2020-01-12T17:06:28Z</dcterms:modified>
</cp:coreProperties>
</file>