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21" r:id="rId15"/>
    <p:sldId id="322" r:id="rId16"/>
    <p:sldId id="323" r:id="rId17"/>
    <p:sldId id="324" r:id="rId18"/>
    <p:sldId id="272" r:id="rId19"/>
    <p:sldId id="273" r:id="rId20"/>
    <p:sldId id="276" r:id="rId21"/>
    <p:sldId id="275" r:id="rId22"/>
    <p:sldId id="274" r:id="rId23"/>
    <p:sldId id="278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8B26C-F478-4F69-9E5A-D3A884968F5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97AD2-F240-4029-85D9-D2C6F829BD0D}">
      <dgm:prSet/>
      <dgm:spPr/>
      <dgm:t>
        <a:bodyPr/>
        <a:lstStyle/>
        <a:p>
          <a:pPr algn="ctr" rtl="0"/>
          <a:r>
            <a:rPr lang="en-IN" b="1" dirty="0" smtClean="0"/>
            <a:t>Selection Sort is a </a:t>
          </a:r>
          <a:r>
            <a:rPr lang="el-GR" b="1" dirty="0" smtClean="0"/>
            <a:t>Θ</a:t>
          </a:r>
          <a:r>
            <a:rPr lang="en-IN" b="1" dirty="0" smtClean="0"/>
            <a:t>(n</a:t>
          </a:r>
          <a:r>
            <a:rPr lang="en-IN" b="1" baseline="30000" dirty="0" smtClean="0"/>
            <a:t>2</a:t>
          </a:r>
          <a:r>
            <a:rPr lang="en-IN" b="1" dirty="0" smtClean="0"/>
            <a:t>) algorithm</a:t>
          </a:r>
          <a:endParaRPr lang="en-IN" dirty="0"/>
        </a:p>
      </dgm:t>
    </dgm:pt>
    <dgm:pt modelId="{78859CD4-65CF-45D0-B1DB-8CFCB1F1B03C}" type="parTrans" cxnId="{8C39B67D-F3CD-4793-B171-122479484988}">
      <dgm:prSet/>
      <dgm:spPr/>
      <dgm:t>
        <a:bodyPr/>
        <a:lstStyle/>
        <a:p>
          <a:endParaRPr lang="en-US"/>
        </a:p>
      </dgm:t>
    </dgm:pt>
    <dgm:pt modelId="{965C8336-C382-4B0C-AE6B-C35FA7E9756D}" type="sibTrans" cxnId="{8C39B67D-F3CD-4793-B171-122479484988}">
      <dgm:prSet/>
      <dgm:spPr/>
      <dgm:t>
        <a:bodyPr/>
        <a:lstStyle/>
        <a:p>
          <a:endParaRPr lang="en-US"/>
        </a:p>
      </dgm:t>
    </dgm:pt>
    <dgm:pt modelId="{FDA6850C-EC71-4D3E-ABB0-147E4FCF33BA}" type="pres">
      <dgm:prSet presAssocID="{01E8B26C-F478-4F69-9E5A-D3A884968F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137608-9857-4965-AB2D-47F24EB0F1A4}" type="pres">
      <dgm:prSet presAssocID="{13897AD2-F240-4029-85D9-D2C6F829BD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39B67D-F3CD-4793-B171-122479484988}" srcId="{01E8B26C-F478-4F69-9E5A-D3A884968F55}" destId="{13897AD2-F240-4029-85D9-D2C6F829BD0D}" srcOrd="0" destOrd="0" parTransId="{78859CD4-65CF-45D0-B1DB-8CFCB1F1B03C}" sibTransId="{965C8336-C382-4B0C-AE6B-C35FA7E9756D}"/>
    <dgm:cxn modelId="{E8035C5A-B119-4750-9D60-253C5FF0DF89}" type="presOf" srcId="{13897AD2-F240-4029-85D9-D2C6F829BD0D}" destId="{63137608-9857-4965-AB2D-47F24EB0F1A4}" srcOrd="0" destOrd="0" presId="urn:microsoft.com/office/officeart/2005/8/layout/vList2"/>
    <dgm:cxn modelId="{65A71B32-7971-42D2-B3F5-0F99634A5F58}" type="presOf" srcId="{01E8B26C-F478-4F69-9E5A-D3A884968F55}" destId="{FDA6850C-EC71-4D3E-ABB0-147E4FCF33BA}" srcOrd="0" destOrd="0" presId="urn:microsoft.com/office/officeart/2005/8/layout/vList2"/>
    <dgm:cxn modelId="{C802E42E-0ABD-42DD-9033-0403395918BD}" type="presParOf" srcId="{FDA6850C-EC71-4D3E-ABB0-147E4FCF33BA}" destId="{63137608-9857-4965-AB2D-47F24EB0F1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37608-9857-4965-AB2D-47F24EB0F1A4}">
      <dsp:nvSpPr>
        <dsp:cNvPr id="0" name=""/>
        <dsp:cNvSpPr/>
      </dsp:nvSpPr>
      <dsp:spPr>
        <a:xfrm>
          <a:off x="0" y="11360"/>
          <a:ext cx="10702964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dirty="0" smtClean="0"/>
            <a:t>Selection Sort is a </a:t>
          </a:r>
          <a:r>
            <a:rPr lang="el-GR" sz="2600" b="1" kern="1200" dirty="0" smtClean="0"/>
            <a:t>Θ</a:t>
          </a:r>
          <a:r>
            <a:rPr lang="en-IN" sz="2600" b="1" kern="1200" dirty="0" smtClean="0"/>
            <a:t>(n</a:t>
          </a:r>
          <a:r>
            <a:rPr lang="en-IN" sz="2600" b="1" kern="1200" baseline="30000" dirty="0" smtClean="0"/>
            <a:t>2</a:t>
          </a:r>
          <a:r>
            <a:rPr lang="en-IN" sz="2600" b="1" kern="1200" dirty="0" smtClean="0"/>
            <a:t>) algorithm</a:t>
          </a:r>
          <a:endParaRPr lang="en-IN" sz="2600" kern="1200" dirty="0"/>
        </a:p>
      </dsp:txBody>
      <dsp:txXfrm>
        <a:off x="30442" y="41802"/>
        <a:ext cx="10642080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246" y="2001982"/>
            <a:ext cx="8825658" cy="1378527"/>
          </a:xfrm>
        </p:spPr>
        <p:txBody>
          <a:bodyPr/>
          <a:lstStyle/>
          <a:p>
            <a:r>
              <a:rPr lang="en-IN" sz="8000" dirty="0" smtClean="0"/>
              <a:t>Brute Force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246" y="3558180"/>
            <a:ext cx="8825658" cy="861420"/>
          </a:xfrm>
        </p:spPr>
        <p:txBody>
          <a:bodyPr>
            <a:normAutofit/>
          </a:bodyPr>
          <a:lstStyle/>
          <a:p>
            <a:r>
              <a:rPr lang="en-IN" sz="4400" dirty="0" smtClean="0"/>
              <a:t>Unit 2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0403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4" y="950985"/>
            <a:ext cx="9222847" cy="525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694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Bubble Sort -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9" y="1853247"/>
            <a:ext cx="10378454" cy="4104207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1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Bubble Sort -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645429"/>
            <a:ext cx="10520653" cy="358962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46110" y="5652577"/>
            <a:ext cx="10520653" cy="623610"/>
            <a:chOff x="0" y="11360"/>
            <a:chExt cx="10702964" cy="623610"/>
          </a:xfrm>
        </p:grpSpPr>
        <p:sp>
          <p:nvSpPr>
            <p:cNvPr id="6" name="Rounded Rectangle 5"/>
            <p:cNvSpPr/>
            <p:nvPr/>
          </p:nvSpPr>
          <p:spPr>
            <a:xfrm>
              <a:off x="0" y="11360"/>
              <a:ext cx="10702964" cy="62361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0442" y="41802"/>
              <a:ext cx="10642080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600" b="1" dirty="0" smtClean="0"/>
                <a:t>Bubble</a:t>
              </a:r>
              <a:r>
                <a:rPr lang="en-IN" sz="2600" b="1" kern="1200" dirty="0" smtClean="0"/>
                <a:t> Sort is a </a:t>
              </a:r>
              <a:r>
                <a:rPr lang="el-GR" sz="2600" b="1" kern="1200" dirty="0" smtClean="0"/>
                <a:t>Θ</a:t>
              </a:r>
              <a:r>
                <a:rPr lang="en-IN" sz="2600" b="1" kern="1200" dirty="0" smtClean="0"/>
                <a:t>(n</a:t>
              </a:r>
              <a:r>
                <a:rPr lang="en-IN" sz="2600" b="1" kern="1200" baseline="30000" dirty="0" smtClean="0"/>
                <a:t>2</a:t>
              </a:r>
              <a:r>
                <a:rPr lang="en-IN" sz="2600" b="1" kern="1200" dirty="0" smtClean="0"/>
                <a:t>) algorithm</a:t>
              </a:r>
              <a:endParaRPr lang="en-IN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33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310" y="2849554"/>
            <a:ext cx="11097490" cy="1400530"/>
          </a:xfrm>
        </p:spPr>
        <p:txBody>
          <a:bodyPr/>
          <a:lstStyle/>
          <a:p>
            <a:pPr algn="ctr"/>
            <a:r>
              <a:rPr lang="en-IN" sz="6000" dirty="0" smtClean="0"/>
              <a:t>SEQUENTIAL SEARCH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029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Sequential Search – Idea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Compares successive elements of a given list with a given search key until: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HP Simplified" panose="020B0604020204020204" pitchFamily="34" charset="0"/>
                <a:sym typeface="Symbol" panose="05050102010706020507" pitchFamily="18" charset="2"/>
              </a:rPr>
              <a:t>A match is encountered (Successful Search)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HP Simplified" panose="020B0604020204020204" pitchFamily="34" charset="0"/>
                <a:sym typeface="Symbol" panose="05050102010706020507" pitchFamily="18" charset="2"/>
              </a:rPr>
              <a:t>List is exhausted without finding a match (Unsuccessful Search</a:t>
            </a:r>
            <a:r>
              <a:rPr lang="en-US" altLang="en-US" sz="20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)</a:t>
            </a:r>
            <a:endParaRPr lang="en-US" altLang="en-US" sz="2000" dirty="0" smtClean="0">
              <a:latin typeface="HP Simplified" panose="020B0604020204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An improvisation to the algorithm is to append the key to the end of the list.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This means the search has to be successful always and we can eliminate the end of list check.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en-US" sz="2200" dirty="0" smtClean="0">
              <a:sym typeface="Symbol" panose="05050102010706020507" pitchFamily="18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1" y="1769269"/>
            <a:ext cx="9089013" cy="3735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10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Search - Algorithm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16596"/>
            <a:ext cx="9531941" cy="471795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2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Search - Analysis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646111" y="1953414"/>
            <a:ext cx="10520653" cy="623610"/>
            <a:chOff x="0" y="11360"/>
            <a:chExt cx="10702964" cy="623610"/>
          </a:xfrm>
        </p:grpSpPr>
        <p:sp>
          <p:nvSpPr>
            <p:cNvPr id="6" name="Rounded Rectangle 5"/>
            <p:cNvSpPr/>
            <p:nvPr/>
          </p:nvSpPr>
          <p:spPr>
            <a:xfrm>
              <a:off x="0" y="11360"/>
              <a:ext cx="10702964" cy="62361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0442" y="41802"/>
              <a:ext cx="10642080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600" b="1" dirty="0" smtClean="0"/>
                <a:t>Sequential Search</a:t>
              </a:r>
              <a:r>
                <a:rPr lang="en-IN" sz="2600" b="1" kern="1200" dirty="0" smtClean="0"/>
                <a:t> is a </a:t>
              </a:r>
              <a:r>
                <a:rPr lang="el-GR" sz="2600" b="1" kern="1200" dirty="0" smtClean="0"/>
                <a:t>Θ</a:t>
              </a:r>
              <a:r>
                <a:rPr lang="en-IN" sz="2600" b="1" kern="1200" dirty="0" smtClean="0"/>
                <a:t>(n) algorithm</a:t>
              </a:r>
              <a:endParaRPr lang="en-IN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4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310" y="2849554"/>
            <a:ext cx="11097490" cy="1400530"/>
          </a:xfrm>
        </p:spPr>
        <p:txBody>
          <a:bodyPr/>
          <a:lstStyle/>
          <a:p>
            <a:pPr algn="ctr"/>
            <a:r>
              <a:rPr lang="en-IN" sz="4800" dirty="0" smtClean="0"/>
              <a:t>BRUTE – FORCE STRING MATCHING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737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String Matching – Terms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i="1" u="sng" dirty="0">
                <a:latin typeface="HP Simplified" panose="020B0604020204020204" pitchFamily="34" charset="0"/>
              </a:rPr>
              <a:t>pattern</a:t>
            </a:r>
            <a:r>
              <a:rPr lang="en-US" altLang="en-US" sz="3600" dirty="0">
                <a:latin typeface="HP Simplified" panose="020B0604020204020204" pitchFamily="34" charset="0"/>
              </a:rPr>
              <a:t>: </a:t>
            </a:r>
            <a:endParaRPr lang="en-US" altLang="en-US" sz="3600" dirty="0" smtClean="0">
              <a:latin typeface="HP Simplified" panose="020B0604020204020204" pitchFamily="34" charset="0"/>
            </a:endParaRP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HP Simplified" panose="020B0604020204020204" pitchFamily="34" charset="0"/>
              </a:rPr>
              <a:t>a </a:t>
            </a:r>
            <a:r>
              <a:rPr lang="en-US" altLang="en-US" sz="3200" dirty="0">
                <a:latin typeface="HP Simplified" panose="020B0604020204020204" pitchFamily="34" charset="0"/>
              </a:rPr>
              <a:t>string of </a:t>
            </a:r>
            <a:r>
              <a:rPr lang="en-US" altLang="en-US" sz="3200" i="1" dirty="0">
                <a:latin typeface="HP Simplified" panose="020B0604020204020204" pitchFamily="34" charset="0"/>
              </a:rPr>
              <a:t>m</a:t>
            </a:r>
            <a:r>
              <a:rPr lang="en-US" altLang="en-US" sz="3200" dirty="0">
                <a:latin typeface="HP Simplified" panose="020B0604020204020204" pitchFamily="34" charset="0"/>
              </a:rPr>
              <a:t> characters to search for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i="1" u="sng" dirty="0">
                <a:latin typeface="HP Simplified" panose="020B0604020204020204" pitchFamily="34" charset="0"/>
              </a:rPr>
              <a:t>text</a:t>
            </a:r>
            <a:r>
              <a:rPr lang="en-US" altLang="en-US" sz="3600" dirty="0">
                <a:latin typeface="HP Simplified" panose="020B0604020204020204" pitchFamily="34" charset="0"/>
              </a:rPr>
              <a:t>: </a:t>
            </a:r>
            <a:endParaRPr lang="en-US" altLang="en-US" sz="3600" dirty="0" smtClean="0">
              <a:latin typeface="HP Simplified" panose="020B0604020204020204" pitchFamily="34" charset="0"/>
            </a:endParaRP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HP Simplified" panose="020B0604020204020204" pitchFamily="34" charset="0"/>
              </a:rPr>
              <a:t>a </a:t>
            </a:r>
            <a:r>
              <a:rPr lang="en-US" altLang="en-US" sz="3200" dirty="0">
                <a:latin typeface="HP Simplified" panose="020B0604020204020204" pitchFamily="34" charset="0"/>
              </a:rPr>
              <a:t>(longer) string of </a:t>
            </a:r>
            <a:r>
              <a:rPr lang="en-US" altLang="en-US" sz="3200" i="1" dirty="0">
                <a:latin typeface="HP Simplified" panose="020B0604020204020204" pitchFamily="34" charset="0"/>
              </a:rPr>
              <a:t>n</a:t>
            </a:r>
            <a:r>
              <a:rPr lang="en-US" altLang="en-US" sz="3200" dirty="0">
                <a:latin typeface="HP Simplified" panose="020B0604020204020204" pitchFamily="34" charset="0"/>
              </a:rPr>
              <a:t> characters to search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i="1" u="sng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problem</a:t>
            </a:r>
            <a:r>
              <a:rPr lang="en-US" altLang="en-US" sz="36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: 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find </a:t>
            </a:r>
            <a:r>
              <a:rPr lang="en-US" altLang="en-US" sz="3200" dirty="0">
                <a:latin typeface="HP Simplified" panose="020B0604020204020204" pitchFamily="34" charset="0"/>
                <a:sym typeface="Symbol" panose="05050102010706020507" pitchFamily="18" charset="2"/>
              </a:rPr>
              <a:t>a substring in the text that matches the pattern</a:t>
            </a:r>
            <a:endParaRPr lang="en-US" altLang="en-US" sz="3200" dirty="0">
              <a:latin typeface="HP Simplified" panose="020B0604020204020204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en-US" sz="2200" dirty="0" smtClean="0">
              <a:sym typeface="Symbol" panose="05050102010706020507" pitchFamily="18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String Matching – Idea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en-US" sz="2400" i="1" u="sng" dirty="0" smtClean="0">
                <a:latin typeface="HP Simplified" panose="020B0604020204020204" pitchFamily="34" charset="0"/>
              </a:rPr>
              <a:t>Step 1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  Align </a:t>
            </a:r>
            <a:r>
              <a:rPr lang="en-US" altLang="en-US" sz="2400" dirty="0">
                <a:latin typeface="HP Simplified" panose="020B0604020204020204" pitchFamily="34" charset="0"/>
              </a:rPr>
              <a:t>pattern at beginning of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text</a:t>
            </a:r>
          </a:p>
          <a:p>
            <a:pPr marL="457200" indent="-457200">
              <a:buFont typeface="Monotype Sorts" pitchFamily="2" charset="2"/>
              <a:buNone/>
            </a:pPr>
            <a:endParaRPr lang="en-US" altLang="en-US" sz="2400" dirty="0">
              <a:latin typeface="HP Simplified" panose="020B0604020204020204" pitchFamily="34" charset="0"/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 altLang="en-US" sz="2400" i="1" u="sng" dirty="0">
                <a:latin typeface="HP Simplified" panose="020B0604020204020204" pitchFamily="34" charset="0"/>
              </a:rPr>
              <a:t>Step 2 </a:t>
            </a:r>
            <a:r>
              <a:rPr lang="en-US" altLang="en-US" sz="2400" dirty="0">
                <a:latin typeface="HP Simplified" panose="020B0604020204020204" pitchFamily="34" charset="0"/>
              </a:rPr>
              <a:t> Moving from left to right, compare each character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of</a:t>
            </a:r>
            <a:r>
              <a:rPr lang="en-US" altLang="en-US" sz="2400" dirty="0">
                <a:latin typeface="HP Simplified" panose="020B0604020204020204" pitchFamily="34" charset="0"/>
              </a:rPr>
              <a:t>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pattern </a:t>
            </a:r>
            <a:r>
              <a:rPr lang="en-US" altLang="en-US" sz="2400" dirty="0">
                <a:latin typeface="HP Simplified" panose="020B0604020204020204" pitchFamily="34" charset="0"/>
              </a:rPr>
              <a:t>to the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corresponding character </a:t>
            </a:r>
            <a:r>
              <a:rPr lang="en-US" altLang="en-US" sz="2400" dirty="0">
                <a:latin typeface="HP Simplified" panose="020B0604020204020204" pitchFamily="34" charset="0"/>
              </a:rPr>
              <a:t>in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    text until:</a:t>
            </a:r>
            <a:endParaRPr lang="en-US" altLang="en-US" sz="2400" dirty="0">
              <a:latin typeface="HP Simplified" panose="020B0604020204020204" pitchFamily="34" charset="0"/>
            </a:endParaRPr>
          </a:p>
          <a:p>
            <a:pPr marL="1371600" lvl="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HP Simplified" panose="020B0604020204020204" pitchFamily="34" charset="0"/>
              </a:rPr>
              <a:t>all characters are found to match (successful search); or</a:t>
            </a:r>
          </a:p>
          <a:p>
            <a:pPr marL="1371600" lvl="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HP Simplified" panose="020B0604020204020204" pitchFamily="34" charset="0"/>
              </a:rPr>
              <a:t>a mismatch is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detected</a:t>
            </a:r>
          </a:p>
          <a:p>
            <a:pPr marL="1371600" lvl="2" indent="-342900"/>
            <a:endParaRPr lang="en-US" altLang="en-US" sz="2400" dirty="0">
              <a:latin typeface="HP Simplified" panose="020B0604020204020204" pitchFamily="34" charset="0"/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 altLang="en-US" sz="2400" i="1" u="sng" dirty="0">
                <a:latin typeface="HP Simplified" panose="020B0604020204020204" pitchFamily="34" charset="0"/>
              </a:rPr>
              <a:t>Step 3</a:t>
            </a:r>
            <a:r>
              <a:rPr lang="en-US" altLang="en-US" sz="2400" dirty="0">
                <a:latin typeface="HP Simplified" panose="020B0604020204020204" pitchFamily="34" charset="0"/>
              </a:rPr>
              <a:t>  While pattern is not found and the text is not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yet exhausted</a:t>
            </a:r>
            <a:r>
              <a:rPr lang="en-US" altLang="en-US" sz="2400" dirty="0">
                <a:latin typeface="HP Simplified" panose="020B0604020204020204" pitchFamily="34" charset="0"/>
              </a:rPr>
              <a:t>, realign pattern one position to the right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and </a:t>
            </a:r>
            <a:r>
              <a:rPr lang="en-US" altLang="en-US" sz="2400" dirty="0">
                <a:latin typeface="HP Simplified" panose="020B0604020204020204" pitchFamily="34" charset="0"/>
              </a:rPr>
              <a:t>repeat Step 2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Matching -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79175"/>
            <a:ext cx="8594871" cy="2967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777121"/>
            <a:ext cx="8594871" cy="2354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78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3" y="1655400"/>
            <a:ext cx="11246629" cy="4620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7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Matching - Analysis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676033" y="4504279"/>
            <a:ext cx="10520653" cy="623610"/>
            <a:chOff x="0" y="11360"/>
            <a:chExt cx="10702964" cy="623610"/>
          </a:xfrm>
        </p:grpSpPr>
        <p:sp>
          <p:nvSpPr>
            <p:cNvPr id="6" name="Rounded Rectangle 5"/>
            <p:cNvSpPr/>
            <p:nvPr/>
          </p:nvSpPr>
          <p:spPr>
            <a:xfrm>
              <a:off x="0" y="11360"/>
              <a:ext cx="10702964" cy="62361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0442" y="41802"/>
              <a:ext cx="10642080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600" b="1" dirty="0" smtClean="0"/>
                <a:t>Brute Force String Matching</a:t>
              </a:r>
              <a:r>
                <a:rPr lang="en-IN" sz="2600" b="1" kern="1200" dirty="0" smtClean="0"/>
                <a:t> is a </a:t>
              </a:r>
              <a:r>
                <a:rPr lang="en-IN" sz="2600" b="1" dirty="0" smtClean="0"/>
                <a:t>O</a:t>
              </a:r>
              <a:r>
                <a:rPr lang="en-IN" sz="2600" b="1" kern="1200" dirty="0" smtClean="0"/>
                <a:t>(nm) algorithm</a:t>
              </a:r>
              <a:endParaRPr lang="en-IN" sz="2600" kern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033" y="1536920"/>
            <a:ext cx="104608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u="sng" dirty="0" smtClean="0">
                <a:latin typeface="HP Simplified" panose="020B0604020204020204" pitchFamily="34" charset="0"/>
              </a:rPr>
              <a:t>Worst Case:</a:t>
            </a:r>
          </a:p>
          <a:p>
            <a:endParaRPr lang="en-IN" sz="2400" dirty="0">
              <a:latin typeface="HP Simplified" panose="020B0604020204020204" pitchFamily="34" charset="0"/>
            </a:endParaRPr>
          </a:p>
          <a:p>
            <a:r>
              <a:rPr lang="en-IN" sz="2400" dirty="0" smtClean="0">
                <a:latin typeface="HP Simplified" panose="020B0604020204020204" pitchFamily="34" charset="0"/>
              </a:rPr>
              <a:t>The algorithm might have to make all the ‘m’ comparisons for each of the (n-m+1) tries.</a:t>
            </a:r>
          </a:p>
          <a:p>
            <a:endParaRPr lang="en-IN" sz="2400" dirty="0">
              <a:latin typeface="HP Simplified" panose="020B0604020204020204" pitchFamily="34" charset="0"/>
            </a:endParaRPr>
          </a:p>
          <a:p>
            <a:r>
              <a:rPr lang="en-IN" sz="2400" dirty="0" smtClean="0">
                <a:latin typeface="HP Simplified" panose="020B0604020204020204" pitchFamily="34" charset="0"/>
              </a:rPr>
              <a:t>Therefore, the algorithm makes m(n-m+1) comparisons.</a:t>
            </a:r>
            <a:endParaRPr lang="en-IN" sz="24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310" y="2849554"/>
            <a:ext cx="11097490" cy="1400530"/>
          </a:xfrm>
        </p:spPr>
        <p:txBody>
          <a:bodyPr/>
          <a:lstStyle/>
          <a:p>
            <a:pPr algn="ctr"/>
            <a:r>
              <a:rPr lang="en-IN" sz="6600" dirty="0" smtClean="0"/>
              <a:t>EXHAUSTIVE SEARCH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9562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What is Exhaustive Search?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HP Simplified" panose="020B0604020204020204" pitchFamily="34" charset="0"/>
              </a:rPr>
              <a:t>Exhaustive Search is a brute – force problem solving technique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HP Simplified" panose="020B0604020204020204" pitchFamily="34" charset="0"/>
              </a:rPr>
              <a:t>It suggests generating each and every element of the problem domain, selecting those of them that satisfy all the constraints and then finding a desired element.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HP Simplified" panose="020B0604020204020204" pitchFamily="34" charset="0"/>
              </a:rPr>
              <a:t>The desired element might be one which minimizes or maximizes a certain characteristic.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HP Simplified" panose="020B0604020204020204" pitchFamily="34" charset="0"/>
              </a:rPr>
              <a:t>Typically the problem domain involves combinatorial objects such as permutations, combinations and subsets of a given set.</a:t>
            </a:r>
          </a:p>
        </p:txBody>
      </p:sp>
    </p:spTree>
    <p:extLst>
      <p:ext uri="{BB962C8B-B14F-4D97-AF65-F5344CB8AC3E}">
        <p14:creationId xmlns:p14="http://schemas.microsoft.com/office/powerpoint/2010/main" val="22861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Exhaustive Search - Method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800" dirty="0" smtClean="0">
              <a:latin typeface="HP Simplified" panose="020B0604020204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Generate </a:t>
            </a:r>
            <a:r>
              <a:rPr lang="en-US" altLang="en-US" sz="2800" dirty="0">
                <a:latin typeface="HP Simplified" panose="020B0604020204020204" pitchFamily="34" charset="0"/>
              </a:rPr>
              <a:t>a list of all potential solutions to the problem in a systematic </a:t>
            </a:r>
            <a:r>
              <a:rPr lang="en-US" altLang="en-US" sz="2800" dirty="0" smtClean="0">
                <a:latin typeface="HP Simplified" panose="020B0604020204020204" pitchFamily="34" charset="0"/>
              </a:rPr>
              <a:t>manner</a:t>
            </a:r>
            <a:r>
              <a:rPr lang="en-US" altLang="en-US" sz="2800" dirty="0">
                <a:latin typeface="HP Simplified" panose="020B0604020204020204" pitchFamily="34" charset="0"/>
              </a:rPr>
              <a:t/>
            </a:r>
            <a:br>
              <a:rPr lang="en-US" altLang="en-US" sz="2800" dirty="0">
                <a:latin typeface="HP Simplified" panose="020B0604020204020204" pitchFamily="34" charset="0"/>
              </a:rPr>
            </a:br>
            <a:endParaRPr lang="en-US" altLang="en-US" sz="2800" dirty="0">
              <a:latin typeface="HP Simplified" panose="020B0604020204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Evaluate </a:t>
            </a:r>
            <a:r>
              <a:rPr lang="en-US" altLang="en-US" sz="2800" dirty="0">
                <a:latin typeface="HP Simplified" panose="020B0604020204020204" pitchFamily="34" charset="0"/>
              </a:rPr>
              <a:t>potential solutions one by one, disqualifying infeasible ones and, for an optimization problem, keeping track of the best one found so far</a:t>
            </a:r>
            <a:br>
              <a:rPr lang="en-US" altLang="en-US" sz="2800" dirty="0">
                <a:latin typeface="HP Simplified" panose="020B0604020204020204" pitchFamily="34" charset="0"/>
              </a:rPr>
            </a:br>
            <a:endParaRPr lang="en-US" altLang="en-US" sz="2800" dirty="0">
              <a:latin typeface="HP Simplified" panose="020B0604020204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When </a:t>
            </a:r>
            <a:r>
              <a:rPr lang="en-US" altLang="en-US" sz="2800" dirty="0">
                <a:latin typeface="HP Simplified" panose="020B0604020204020204" pitchFamily="34" charset="0"/>
              </a:rPr>
              <a:t>search ends, announce the solution(s) found</a:t>
            </a:r>
          </a:p>
        </p:txBody>
      </p:sp>
    </p:spTree>
    <p:extLst>
      <p:ext uri="{BB962C8B-B14F-4D97-AF65-F5344CB8AC3E}">
        <p14:creationId xmlns:p14="http://schemas.microsoft.com/office/powerpoint/2010/main" val="4869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37" y="2849554"/>
            <a:ext cx="11097490" cy="1400530"/>
          </a:xfrm>
        </p:spPr>
        <p:txBody>
          <a:bodyPr/>
          <a:lstStyle/>
          <a:p>
            <a:pPr algn="ctr"/>
            <a:r>
              <a:rPr lang="en-IN" sz="5400" dirty="0" smtClean="0"/>
              <a:t>TRAVELING SALESMAN PROBLEM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65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The Problem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AU" sz="3600" dirty="0" smtClean="0">
                <a:latin typeface="HP Simplified" panose="020B0604020204020204" pitchFamily="34" charset="0"/>
              </a:rPr>
              <a:t>Given </a:t>
            </a:r>
            <a:r>
              <a:rPr lang="en-AU" sz="3600" dirty="0">
                <a:latin typeface="HP Simplified" panose="020B0604020204020204" pitchFamily="34" charset="0"/>
              </a:rPr>
              <a:t>a list of cities and the distances between each pair of cities, what is the shortest possible route that visits each city and returns to the origin </a:t>
            </a:r>
            <a:r>
              <a:rPr lang="en-AU" sz="3600">
                <a:latin typeface="HP Simplified" panose="020B0604020204020204" pitchFamily="34" charset="0"/>
              </a:rPr>
              <a:t>city</a:t>
            </a:r>
            <a:r>
              <a:rPr lang="en-AU" sz="3600" smtClean="0">
                <a:latin typeface="HP Simplified" panose="020B0604020204020204" pitchFamily="34" charset="0"/>
              </a:rPr>
              <a:t>?</a:t>
            </a:r>
            <a:endParaRPr lang="en-AU" sz="3600" dirty="0" smtClean="0">
              <a:latin typeface="HP Simplified" panose="020B0604020204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i="1" u="sng" dirty="0" smtClean="0">
                <a:latin typeface="HP Simplified" panose="020B0604020204020204" pitchFamily="34" charset="0"/>
              </a:rPr>
              <a:t>Alternative way to state the problem: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 smtClean="0">
                <a:latin typeface="HP Simplified" panose="020B0604020204020204" pitchFamily="34" charset="0"/>
              </a:rPr>
              <a:t>Find the shortest Hamiltonian Circuit in a weighted connected graph.</a:t>
            </a:r>
            <a:endParaRPr lang="en-AU" sz="24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117" y="200891"/>
            <a:ext cx="9831701" cy="893618"/>
          </a:xfrm>
        </p:spPr>
        <p:txBody>
          <a:bodyPr/>
          <a:lstStyle/>
          <a:p>
            <a:r>
              <a:rPr lang="en-IN" sz="5400" dirty="0" smtClean="0"/>
              <a:t> History and Relevance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7416" y="2195942"/>
            <a:ext cx="7615202" cy="388620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3300" dirty="0" smtClean="0">
                <a:latin typeface="HP Simplified" panose="020B0604020204020204" pitchFamily="34" charset="0"/>
              </a:rPr>
              <a:t>The Travelling Salesman Problem was mathematically formulated by Irish Mathematician </a:t>
            </a:r>
            <a:r>
              <a:rPr lang="en-AU" sz="3300" i="1" u="sng" dirty="0" smtClean="0">
                <a:latin typeface="HP Simplified" panose="020B0604020204020204" pitchFamily="34" charset="0"/>
              </a:rPr>
              <a:t>Sir William Rowan Hamilton</a:t>
            </a:r>
            <a:r>
              <a:rPr lang="en-AU" sz="3300" dirty="0" smtClean="0">
                <a:latin typeface="HP Simplified" panose="020B0604020204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3300" dirty="0" smtClean="0">
                <a:latin typeface="HP Simplified" panose="020B0604020204020204" pitchFamily="34" charset="0"/>
              </a:rPr>
              <a:t>It is one of the most intensively studied problems in optimization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3300" dirty="0" smtClean="0">
                <a:latin typeface="HP Simplified" panose="020B0604020204020204" pitchFamily="34" charset="0"/>
              </a:rPr>
              <a:t>It has applications in logistics and planning.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AU" sz="2400" dirty="0" smtClean="0">
              <a:latin typeface="HP Simplified" panose="020B0604020204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AU" sz="2400" dirty="0">
              <a:latin typeface="HP Simplified" panose="020B0604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" y="1655617"/>
            <a:ext cx="3469409" cy="41632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585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Brute Force?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59284"/>
            <a:ext cx="10021889" cy="4616825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sz="4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P Simplified" panose="020B0604020204020204" pitchFamily="34" charset="0"/>
              </a:rPr>
              <a:t>Brute Force</a:t>
            </a:r>
            <a:r>
              <a:rPr lang="en-IN" sz="4000" dirty="0" smtClean="0">
                <a:latin typeface="HP Simplified" panose="020B0604020204020204" pitchFamily="34" charset="0"/>
              </a:rPr>
              <a:t> is a straightforward approach to solving a problem, usually directly based on the problem statement and definitions of the concepts involved.</a:t>
            </a:r>
            <a:endParaRPr lang="en-IN" sz="40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Example</a:t>
            </a:r>
            <a:endParaRPr lang="en-IN" sz="54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1865" y="2059645"/>
            <a:ext cx="4773213" cy="3887152"/>
            <a:chOff x="1872" y="2448"/>
            <a:chExt cx="1369" cy="12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72" y="2448"/>
              <a:ext cx="336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sz="7200" dirty="0">
                  <a:solidFill>
                    <a:schemeClr val="bg2"/>
                  </a:solidFill>
                  <a:latin typeface="Vivaldi" panose="03020602050506090804" pitchFamily="66" charset="0"/>
                </a:rPr>
                <a:t>a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sz="7200" dirty="0">
                  <a:solidFill>
                    <a:schemeClr val="bg2"/>
                  </a:solidFill>
                  <a:latin typeface="Vivaldi" panose="03020602050506090804" pitchFamily="66" charset="0"/>
                </a:rPr>
                <a:t>b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sz="7200" dirty="0" smtClean="0">
                  <a:solidFill>
                    <a:schemeClr val="bg2"/>
                  </a:solidFill>
                  <a:latin typeface="Vivaldi" panose="03020602050506090804" pitchFamily="66" charset="0"/>
                </a:rPr>
                <a:t>c</a:t>
              </a:r>
              <a:endParaRPr lang="en-US" altLang="en-US" sz="7200" dirty="0">
                <a:solidFill>
                  <a:schemeClr val="bg2"/>
                </a:solidFill>
                <a:latin typeface="Vivaldi" panose="03020602050506090804" pitchFamily="66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95" y="3327"/>
              <a:ext cx="336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sz="7200" dirty="0">
                  <a:solidFill>
                    <a:schemeClr val="bg2"/>
                  </a:solidFill>
                  <a:latin typeface="Vivaldi" panose="03020602050506090804" pitchFamily="66" charset="0"/>
                </a:rPr>
                <a:t>d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208" y="2592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016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2208" y="3456"/>
              <a:ext cx="6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023" y="2784"/>
              <a:ext cx="1" cy="5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160" y="2736"/>
              <a:ext cx="759" cy="6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160" y="2671"/>
              <a:ext cx="723" cy="68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913" y="294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53" y="245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441" y="345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264" y="271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636" y="271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036" y="292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4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627798" y="1740990"/>
          <a:ext cx="6225310" cy="486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655">
                  <a:extLst>
                    <a:ext uri="{9D8B030D-6E8A-4147-A177-3AD203B41FA5}">
                      <a16:colId xmlns:a16="http://schemas.microsoft.com/office/drawing/2014/main" val="1334261632"/>
                    </a:ext>
                  </a:extLst>
                </a:gridCol>
                <a:gridCol w="3112655">
                  <a:extLst>
                    <a:ext uri="{9D8B030D-6E8A-4147-A177-3AD203B41FA5}">
                      <a16:colId xmlns:a16="http://schemas.microsoft.com/office/drawing/2014/main" val="1416940637"/>
                    </a:ext>
                  </a:extLst>
                </a:gridCol>
              </a:tblGrid>
              <a:tr h="6948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HP Simplified" panose="020B0604020204020204" pitchFamily="34" charset="0"/>
                        </a:rPr>
                        <a:t>Tour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HP Simplified" panose="020B0604020204020204" pitchFamily="34" charset="0"/>
                        </a:rPr>
                        <a:t>Length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164907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2+3+7+5 = 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514320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 smtClean="0"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2+4+7+8 = 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085824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 smtClean="0"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8+3+4+5 =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8486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 smtClean="0"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8+7+4+2 = 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492137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 smtClean="0"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5+4+3+8 =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59282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5+7+3+2 = 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29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Efficiency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altLang="en-US" sz="2800" dirty="0" smtClean="0">
              <a:latin typeface="HP Simplified" panose="020B0604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2800" dirty="0" smtClean="0">
                <a:latin typeface="HP Simplified" panose="020B0604020204020204" pitchFamily="34" charset="0"/>
              </a:rPr>
              <a:t>The Exhaustive Search solution to the Travelling Salesman problem can be obtained by keeping the origin city constant and generating permutations of all the other n – 1 cities.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sz="2800" dirty="0" smtClean="0">
                <a:latin typeface="HP Simplified" panose="020B0604020204020204" pitchFamily="34" charset="0"/>
              </a:rPr>
              <a:t>Thus, the total number of permutations needed will be (n – 1)!</a:t>
            </a:r>
            <a:endParaRPr lang="en-US" altLang="en-US" sz="2800" dirty="0" smtClean="0">
              <a:latin typeface="HP Simplified" panose="020B0604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8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37" y="2849554"/>
            <a:ext cx="11097490" cy="1400530"/>
          </a:xfrm>
        </p:spPr>
        <p:txBody>
          <a:bodyPr/>
          <a:lstStyle/>
          <a:p>
            <a:pPr algn="ctr"/>
            <a:r>
              <a:rPr lang="en-IN" sz="5400" dirty="0" smtClean="0"/>
              <a:t>KNAPSACK PROBLEM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7076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The Problem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Monotype Sorts" pitchFamily="2" charset="2"/>
              <a:buNone/>
            </a:pPr>
            <a:endParaRPr lang="en-US" altLang="en-US" sz="2800" dirty="0" smtClean="0">
              <a:latin typeface="HP Simplified" panose="020B0604020204020204" pitchFamily="34" charset="0"/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 altLang="en-US" sz="2800" dirty="0" smtClean="0">
                <a:latin typeface="HP Simplified" panose="020B0604020204020204" pitchFamily="34" charset="0"/>
              </a:rPr>
              <a:t>Given </a:t>
            </a:r>
            <a:r>
              <a:rPr lang="en-US" altLang="en-US" sz="2800" i="1" dirty="0">
                <a:latin typeface="HP Simplified" panose="020B0604020204020204" pitchFamily="34" charset="0"/>
              </a:rPr>
              <a:t>n</a:t>
            </a:r>
            <a:r>
              <a:rPr lang="en-US" altLang="en-US" sz="2800" dirty="0">
                <a:latin typeface="HP Simplified" panose="020B0604020204020204" pitchFamily="34" charset="0"/>
              </a:rPr>
              <a:t> items: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HP Simplified" panose="020B0604020204020204" pitchFamily="34" charset="0"/>
              </a:rPr>
              <a:t>weights:    </a:t>
            </a:r>
            <a:r>
              <a:rPr lang="en-US" altLang="en-US" sz="2800" i="1" dirty="0">
                <a:latin typeface="HP Simplified" panose="020B0604020204020204" pitchFamily="34" charset="0"/>
              </a:rPr>
              <a:t>w</a:t>
            </a:r>
            <a:r>
              <a:rPr lang="en-US" altLang="en-US" sz="2800" baseline="-25000" dirty="0">
                <a:latin typeface="HP Simplified" panose="020B0604020204020204" pitchFamily="34" charset="0"/>
              </a:rPr>
              <a:t>1   </a:t>
            </a:r>
            <a:r>
              <a:rPr lang="en-US" altLang="en-US" sz="2800" dirty="0">
                <a:latin typeface="HP Simplified" panose="020B0604020204020204" pitchFamily="34" charset="0"/>
              </a:rPr>
              <a:t> </a:t>
            </a:r>
            <a:r>
              <a:rPr lang="en-US" altLang="en-US" sz="2800" i="1" dirty="0">
                <a:latin typeface="HP Simplified" panose="020B0604020204020204" pitchFamily="34" charset="0"/>
              </a:rPr>
              <a:t>w</a:t>
            </a:r>
            <a:r>
              <a:rPr lang="en-US" altLang="en-US" sz="2800" i="1" baseline="-25000" dirty="0">
                <a:latin typeface="HP Simplified" panose="020B0604020204020204" pitchFamily="34" charset="0"/>
              </a:rPr>
              <a:t>2 </a:t>
            </a:r>
            <a:r>
              <a:rPr lang="en-US" altLang="en-US" sz="2800" i="1" dirty="0">
                <a:latin typeface="HP Simplified" panose="020B0604020204020204" pitchFamily="34" charset="0"/>
              </a:rPr>
              <a:t> …  </a:t>
            </a:r>
            <a:r>
              <a:rPr lang="en-US" altLang="en-US" sz="2800" i="1" dirty="0" err="1">
                <a:latin typeface="HP Simplified" panose="020B0604020204020204" pitchFamily="34" charset="0"/>
              </a:rPr>
              <a:t>w</a:t>
            </a:r>
            <a:r>
              <a:rPr lang="en-US" altLang="en-US" sz="2800" i="1" baseline="-25000" dirty="0" err="1">
                <a:latin typeface="HP Simplified" panose="020B0604020204020204" pitchFamily="34" charset="0"/>
              </a:rPr>
              <a:t>n</a:t>
            </a:r>
            <a:endParaRPr lang="en-US" altLang="en-US" sz="2800" i="1" baseline="-25000" dirty="0">
              <a:latin typeface="HP Simplified" panose="020B06040202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HP Simplified" panose="020B0604020204020204" pitchFamily="34" charset="0"/>
              </a:rPr>
              <a:t>values:       </a:t>
            </a:r>
            <a:r>
              <a:rPr lang="en-US" altLang="en-US" sz="2800" i="1" dirty="0">
                <a:latin typeface="HP Simplified" panose="020B0604020204020204" pitchFamily="34" charset="0"/>
              </a:rPr>
              <a:t>v</a:t>
            </a:r>
            <a:r>
              <a:rPr lang="en-US" altLang="en-US" sz="2800" baseline="-25000" dirty="0">
                <a:latin typeface="HP Simplified" panose="020B0604020204020204" pitchFamily="34" charset="0"/>
              </a:rPr>
              <a:t>1    </a:t>
            </a:r>
            <a:r>
              <a:rPr lang="en-US" altLang="en-US" sz="2800" dirty="0">
                <a:latin typeface="HP Simplified" panose="020B0604020204020204" pitchFamily="34" charset="0"/>
              </a:rPr>
              <a:t> </a:t>
            </a:r>
            <a:r>
              <a:rPr lang="en-US" altLang="en-US" sz="2800" i="1" dirty="0">
                <a:latin typeface="HP Simplified" panose="020B0604020204020204" pitchFamily="34" charset="0"/>
              </a:rPr>
              <a:t>v</a:t>
            </a:r>
            <a:r>
              <a:rPr lang="en-US" altLang="en-US" sz="2800" i="1" baseline="-25000" dirty="0">
                <a:latin typeface="HP Simplified" panose="020B0604020204020204" pitchFamily="34" charset="0"/>
              </a:rPr>
              <a:t>2</a:t>
            </a:r>
            <a:r>
              <a:rPr lang="en-US" altLang="en-US" sz="2800" i="1" dirty="0">
                <a:latin typeface="HP Simplified" panose="020B0604020204020204" pitchFamily="34" charset="0"/>
              </a:rPr>
              <a:t>  …  </a:t>
            </a:r>
            <a:r>
              <a:rPr lang="en-US" altLang="en-US" sz="2800" i="1" dirty="0" err="1">
                <a:latin typeface="HP Simplified" panose="020B0604020204020204" pitchFamily="34" charset="0"/>
              </a:rPr>
              <a:t>v</a:t>
            </a:r>
            <a:r>
              <a:rPr lang="en-US" altLang="en-US" sz="2800" i="1" baseline="-25000" dirty="0" err="1">
                <a:latin typeface="HP Simplified" panose="020B0604020204020204" pitchFamily="34" charset="0"/>
              </a:rPr>
              <a:t>n</a:t>
            </a:r>
            <a:endParaRPr lang="en-US" altLang="en-US" sz="2800" i="1" baseline="-25000" dirty="0">
              <a:latin typeface="HP Simplified" panose="020B06040202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HP Simplified" panose="020B0604020204020204" pitchFamily="34" charset="0"/>
              </a:rPr>
              <a:t>a knapsack of capacity </a:t>
            </a:r>
            <a:r>
              <a:rPr lang="en-US" altLang="en-US" sz="2800" i="1" dirty="0">
                <a:latin typeface="HP Simplified" panose="020B0604020204020204" pitchFamily="34" charset="0"/>
              </a:rPr>
              <a:t>W </a:t>
            </a:r>
            <a:endParaRPr lang="en-US" altLang="en-US" sz="2800" dirty="0">
              <a:latin typeface="HP Simplified" panose="020B0604020204020204" pitchFamily="34" charset="0"/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 altLang="en-US" sz="2800" dirty="0">
                <a:latin typeface="HP Simplified" panose="020B0604020204020204" pitchFamily="34" charset="0"/>
              </a:rPr>
              <a:t>Find </a:t>
            </a:r>
            <a:r>
              <a:rPr lang="en-US" altLang="en-US" sz="2800" dirty="0" smtClean="0">
                <a:latin typeface="HP Simplified" panose="020B0604020204020204" pitchFamily="34" charset="0"/>
              </a:rPr>
              <a:t>the most </a:t>
            </a:r>
            <a:r>
              <a:rPr lang="en-US" altLang="en-US" sz="2800" dirty="0">
                <a:latin typeface="HP Simplified" panose="020B0604020204020204" pitchFamily="34" charset="0"/>
              </a:rPr>
              <a:t>valuable subset of </a:t>
            </a:r>
            <a:r>
              <a:rPr lang="en-US" altLang="en-US" sz="2800" dirty="0" smtClean="0">
                <a:latin typeface="HP Simplified" panose="020B0604020204020204" pitchFamily="34" charset="0"/>
              </a:rPr>
              <a:t>items </a:t>
            </a:r>
            <a:r>
              <a:rPr lang="en-US" altLang="en-US" sz="2800" dirty="0">
                <a:latin typeface="HP Simplified" panose="020B0604020204020204" pitchFamily="34" charset="0"/>
              </a:rPr>
              <a:t>that fit into the knapsack</a:t>
            </a:r>
          </a:p>
          <a:p>
            <a:pPr marL="457200" indent="-457200"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9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Example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90945" y="1680709"/>
            <a:ext cx="1003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HP Simplified" panose="020B0604020204020204" pitchFamily="34" charset="0"/>
              </a:rPr>
              <a:t>Knapsack Capacity W = 16 </a:t>
            </a:r>
            <a:endParaRPr lang="en-IN" sz="2400" dirty="0">
              <a:latin typeface="HP Simplified" panose="020B060402020402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15636" y="2562320"/>
          <a:ext cx="9462657" cy="350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219">
                  <a:extLst>
                    <a:ext uri="{9D8B030D-6E8A-4147-A177-3AD203B41FA5}">
                      <a16:colId xmlns:a16="http://schemas.microsoft.com/office/drawing/2014/main" val="4158992386"/>
                    </a:ext>
                  </a:extLst>
                </a:gridCol>
                <a:gridCol w="3154219">
                  <a:extLst>
                    <a:ext uri="{9D8B030D-6E8A-4147-A177-3AD203B41FA5}">
                      <a16:colId xmlns:a16="http://schemas.microsoft.com/office/drawing/2014/main" val="2627857210"/>
                    </a:ext>
                  </a:extLst>
                </a:gridCol>
                <a:gridCol w="3154219">
                  <a:extLst>
                    <a:ext uri="{9D8B030D-6E8A-4147-A177-3AD203B41FA5}">
                      <a16:colId xmlns:a16="http://schemas.microsoft.com/office/drawing/2014/main" val="3232948348"/>
                    </a:ext>
                  </a:extLst>
                </a:gridCol>
              </a:tblGrid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Item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Weight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Value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00004"/>
                  </a:ext>
                </a:extLst>
              </a:tr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69504"/>
                  </a:ext>
                </a:extLst>
              </a:tr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30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04293"/>
                  </a:ext>
                </a:extLst>
              </a:tr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142907"/>
                  </a:ext>
                </a:extLst>
              </a:tr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41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01780" y="304031"/>
          <a:ext cx="6608619" cy="6263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873">
                  <a:extLst>
                    <a:ext uri="{9D8B030D-6E8A-4147-A177-3AD203B41FA5}">
                      <a16:colId xmlns:a16="http://schemas.microsoft.com/office/drawing/2014/main" val="4158992386"/>
                    </a:ext>
                  </a:extLst>
                </a:gridCol>
                <a:gridCol w="2202873">
                  <a:extLst>
                    <a:ext uri="{9D8B030D-6E8A-4147-A177-3AD203B41FA5}">
                      <a16:colId xmlns:a16="http://schemas.microsoft.com/office/drawing/2014/main" val="2627857210"/>
                    </a:ext>
                  </a:extLst>
                </a:gridCol>
                <a:gridCol w="2202873">
                  <a:extLst>
                    <a:ext uri="{9D8B030D-6E8A-4147-A177-3AD203B41FA5}">
                      <a16:colId xmlns:a16="http://schemas.microsoft.com/office/drawing/2014/main" val="3232948348"/>
                    </a:ext>
                  </a:extLst>
                </a:gridCol>
              </a:tblGrid>
              <a:tr h="4817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Subset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Total Weight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Total Value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00004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69504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{2}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30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04293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{3}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142907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410071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2}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87279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3}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880429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30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24804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{2, 3}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80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01340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{2,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40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098676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{3,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60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293075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2, 3}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Not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Feasible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130823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2,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60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609353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3,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Not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Feasible</a:t>
                      </a:r>
                      <a:endParaRPr lang="en-IN" dirty="0" smtClean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139526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{2,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3,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Not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Feasible</a:t>
                      </a:r>
                      <a:endParaRPr lang="en-IN" dirty="0" smtClean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21564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2, 3,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Not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Feasible</a:t>
                      </a:r>
                      <a:endParaRPr lang="en-IN" dirty="0" smtClean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74529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2182" y="2466048"/>
            <a:ext cx="4308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HP Simplified" panose="020B0604020204020204" pitchFamily="34" charset="0"/>
              </a:rPr>
              <a:t>Knapsack Problem by Exhaustive Search</a:t>
            </a:r>
            <a:endParaRPr lang="en-IN" sz="40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Efficiency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 Exhaustive Search solution to the Knapsack Problem is obtained by generating all subsets of the set of n items given and computing the total weight of each subset in order to identify the feasible subsets,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 number of subsets for a set of n elements is 2</a:t>
            </a:r>
            <a:r>
              <a:rPr lang="en-US" altLang="en-US" sz="2800" baseline="30000" dirty="0" smtClean="0">
                <a:latin typeface="HP Simplified" panose="020B0604020204020204" pitchFamily="34" charset="0"/>
              </a:rPr>
              <a:t>n</a:t>
            </a:r>
            <a:r>
              <a:rPr lang="en-US" altLang="en-US" sz="2800" dirty="0" smtClean="0">
                <a:latin typeface="HP Simplified" panose="020B0604020204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 Exhaustive Search solution to the Knapsack Problem belongs to </a:t>
            </a:r>
            <a:r>
              <a:rPr lang="el-GR" altLang="en-US" sz="2800" dirty="0" smtClean="0">
                <a:latin typeface="HP Simplified" panose="020B0604020204020204" pitchFamily="34" charset="0"/>
              </a:rPr>
              <a:t>Ω</a:t>
            </a:r>
            <a:r>
              <a:rPr lang="en-IN" altLang="en-US" sz="2800" dirty="0" smtClean="0">
                <a:latin typeface="HP Simplified" panose="020B0604020204020204" pitchFamily="34" charset="0"/>
              </a:rPr>
              <a:t>(</a:t>
            </a:r>
            <a:r>
              <a:rPr lang="en-US" altLang="en-US" sz="2800" dirty="0">
                <a:latin typeface="HP Simplified" panose="020B0604020204020204" pitchFamily="34" charset="0"/>
              </a:rPr>
              <a:t>2</a:t>
            </a:r>
            <a:r>
              <a:rPr lang="en-US" altLang="en-US" sz="2800" baseline="30000" dirty="0">
                <a:latin typeface="HP Simplified" panose="020B0604020204020204" pitchFamily="34" charset="0"/>
              </a:rPr>
              <a:t>n</a:t>
            </a:r>
            <a:r>
              <a:rPr lang="en-IN" altLang="en-US" sz="2800" dirty="0" smtClean="0">
                <a:latin typeface="HP Simplified" panose="020B0604020204020204" pitchFamily="34" charset="0"/>
              </a:rPr>
              <a:t>).</a:t>
            </a:r>
            <a:endParaRPr lang="en-US" altLang="en-US" sz="2800" dirty="0" smtClean="0">
              <a:latin typeface="HP Simplified" panose="020B0604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800" dirty="0">
              <a:latin typeface="HP Simplified" panose="020B0604020204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0637" y="5100023"/>
            <a:ext cx="10520653" cy="109295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en-US" sz="3200" b="1" dirty="0"/>
              <a:t>The Exhaustive Search solution to the Knapsack Problem belongs to </a:t>
            </a:r>
            <a:r>
              <a:rPr lang="el-GR" altLang="en-US" sz="3200" b="1" dirty="0"/>
              <a:t>Ω</a:t>
            </a:r>
            <a:r>
              <a:rPr lang="en-IN" altLang="en-US" sz="3200" b="1" dirty="0"/>
              <a:t>(</a:t>
            </a:r>
            <a:r>
              <a:rPr lang="en-US" altLang="en-US" sz="3200" b="1" dirty="0"/>
              <a:t>2</a:t>
            </a:r>
            <a:r>
              <a:rPr lang="en-US" altLang="en-US" sz="3200" b="1" baseline="30000" dirty="0"/>
              <a:t>n</a:t>
            </a:r>
            <a:r>
              <a:rPr lang="en-IN" altLang="en-US" sz="3200" b="1" dirty="0"/>
              <a:t>).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41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37" y="2849554"/>
            <a:ext cx="11097490" cy="1400530"/>
          </a:xfrm>
        </p:spPr>
        <p:txBody>
          <a:bodyPr/>
          <a:lstStyle/>
          <a:p>
            <a:pPr algn="ctr"/>
            <a:r>
              <a:rPr lang="en-IN" sz="5400" dirty="0" smtClean="0"/>
              <a:t>THE ASSIGNMENT PROBLEM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562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6600" dirty="0" smtClean="0"/>
              <a:t>The Problem</a:t>
            </a:r>
            <a:endParaRPr lang="en-IN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200" dirty="0" smtClean="0">
              <a:latin typeface="HP Simplified" panose="020B0604020204020204" pitchFamily="34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dirty="0" smtClean="0">
                <a:latin typeface="HP Simplified" panose="020B0604020204020204" pitchFamily="34" charset="0"/>
              </a:rPr>
              <a:t>There </a:t>
            </a:r>
            <a:r>
              <a:rPr lang="en-US" altLang="en-US" sz="3200" dirty="0">
                <a:latin typeface="HP Simplified" panose="020B0604020204020204" pitchFamily="34" charset="0"/>
              </a:rPr>
              <a:t>are </a:t>
            </a:r>
            <a:r>
              <a:rPr lang="en-US" altLang="en-US" sz="3200" i="1" dirty="0">
                <a:latin typeface="HP Simplified" panose="020B0604020204020204" pitchFamily="34" charset="0"/>
              </a:rPr>
              <a:t>n </a:t>
            </a:r>
            <a:r>
              <a:rPr lang="en-US" altLang="en-US" sz="3200" dirty="0">
                <a:latin typeface="HP Simplified" panose="020B0604020204020204" pitchFamily="34" charset="0"/>
              </a:rPr>
              <a:t>people who need to be assigned to </a:t>
            </a:r>
            <a:r>
              <a:rPr lang="en-US" altLang="en-US" sz="3200" i="1" dirty="0">
                <a:latin typeface="HP Simplified" panose="020B0604020204020204" pitchFamily="34" charset="0"/>
              </a:rPr>
              <a:t>n</a:t>
            </a:r>
            <a:r>
              <a:rPr lang="en-US" altLang="en-US" sz="3200" dirty="0">
                <a:latin typeface="HP Simplified" panose="020B0604020204020204" pitchFamily="34" charset="0"/>
              </a:rPr>
              <a:t> jobs, one person per job.  The cost of assigning person </a:t>
            </a:r>
            <a:r>
              <a:rPr lang="en-US" altLang="en-US" sz="3200" i="1" dirty="0">
                <a:latin typeface="HP Simplified" panose="020B0604020204020204" pitchFamily="34" charset="0"/>
              </a:rPr>
              <a:t>i </a:t>
            </a:r>
            <a:r>
              <a:rPr lang="en-US" altLang="en-US" sz="3200" dirty="0">
                <a:latin typeface="HP Simplified" panose="020B0604020204020204" pitchFamily="34" charset="0"/>
              </a:rPr>
              <a:t>to job </a:t>
            </a:r>
            <a:r>
              <a:rPr lang="en-US" altLang="en-US" sz="3200" i="1" dirty="0">
                <a:latin typeface="HP Simplified" panose="020B0604020204020204" pitchFamily="34" charset="0"/>
              </a:rPr>
              <a:t>j</a:t>
            </a:r>
            <a:r>
              <a:rPr lang="en-US" altLang="en-US" sz="3200" dirty="0">
                <a:latin typeface="HP Simplified" panose="020B0604020204020204" pitchFamily="34" charset="0"/>
              </a:rPr>
              <a:t> is C[</a:t>
            </a:r>
            <a:r>
              <a:rPr lang="en-US" altLang="en-US" sz="3200" i="1" dirty="0">
                <a:latin typeface="HP Simplified" panose="020B0604020204020204" pitchFamily="34" charset="0"/>
              </a:rPr>
              <a:t>i</a:t>
            </a:r>
            <a:r>
              <a:rPr lang="en-US" altLang="en-US" sz="3200" dirty="0" smtClean="0">
                <a:latin typeface="HP Simplified" panose="020B0604020204020204" pitchFamily="34" charset="0"/>
              </a:rPr>
              <a:t>, </a:t>
            </a:r>
            <a:r>
              <a:rPr lang="en-US" altLang="en-US" sz="3200" i="1" dirty="0" smtClean="0">
                <a:latin typeface="HP Simplified" panose="020B0604020204020204" pitchFamily="34" charset="0"/>
              </a:rPr>
              <a:t>j</a:t>
            </a:r>
            <a:r>
              <a:rPr lang="en-US" altLang="en-US" sz="3200" dirty="0">
                <a:latin typeface="HP Simplified" panose="020B0604020204020204" pitchFamily="34" charset="0"/>
              </a:rPr>
              <a:t>].  Find an assignment that minimizes the total cost.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200" dirty="0">
              <a:latin typeface="HP Simplified" panose="020B0604020204020204" pitchFamily="34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dirty="0">
                <a:latin typeface="HP Simplified" panose="020B06040202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41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Example</a:t>
            </a:r>
            <a:endParaRPr lang="en-IN" sz="5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290945" y="1994282"/>
          <a:ext cx="10016835" cy="400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367">
                  <a:extLst>
                    <a:ext uri="{9D8B030D-6E8A-4147-A177-3AD203B41FA5}">
                      <a16:colId xmlns:a16="http://schemas.microsoft.com/office/drawing/2014/main" val="4158992386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2627857210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3232948348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618233046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2778584698"/>
                    </a:ext>
                  </a:extLst>
                </a:gridCol>
              </a:tblGrid>
              <a:tr h="80094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Job 1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Job 2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Job</a:t>
                      </a:r>
                      <a:r>
                        <a:rPr lang="en-IN" sz="2400" baseline="0" dirty="0" smtClean="0">
                          <a:latin typeface="Franklin Gothic Book" panose="020B0503020102020204" pitchFamily="34" charset="0"/>
                        </a:rPr>
                        <a:t> 3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Job 4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00004"/>
                  </a:ext>
                </a:extLst>
              </a:tr>
              <a:tr h="800947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Franklin Gothic Book" panose="020B0503020102020204" pitchFamily="34" charset="0"/>
                        </a:rPr>
                        <a:t>Person 1</a:t>
                      </a:r>
                      <a:endParaRPr lang="en-IN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8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69504"/>
                  </a:ext>
                </a:extLst>
              </a:tr>
              <a:tr h="800947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Franklin Gothic Book" panose="020B0503020102020204" pitchFamily="34" charset="0"/>
                        </a:rPr>
                        <a:t>Person 2</a:t>
                      </a:r>
                      <a:endParaRPr lang="en-IN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6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04293"/>
                  </a:ext>
                </a:extLst>
              </a:tr>
              <a:tr h="800947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Franklin Gothic Book" panose="020B0503020102020204" pitchFamily="34" charset="0"/>
                        </a:rPr>
                        <a:t>Person 3</a:t>
                      </a:r>
                      <a:endParaRPr lang="en-IN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8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8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142907"/>
                  </a:ext>
                </a:extLst>
              </a:tr>
              <a:tr h="800947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Franklin Gothic Book" panose="020B0503020102020204" pitchFamily="34" charset="0"/>
                        </a:rPr>
                        <a:t>Person 4</a:t>
                      </a:r>
                      <a:endParaRPr lang="en-IN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6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41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5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310" y="2849554"/>
            <a:ext cx="11097490" cy="1400530"/>
          </a:xfrm>
        </p:spPr>
        <p:txBody>
          <a:bodyPr/>
          <a:lstStyle/>
          <a:p>
            <a:r>
              <a:rPr lang="en-IN" sz="4800" dirty="0" smtClean="0"/>
              <a:t>BRUTE FORCE SORTING ALGORITHMS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815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Algorithmic Plan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en-US" sz="2800" dirty="0" smtClean="0">
              <a:latin typeface="HP Simplified" panose="020B0604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800" dirty="0">
              <a:latin typeface="HP Simplified" panose="020B0604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Generate all legitimate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Compute their costs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Select the cheapest one</a:t>
            </a:r>
            <a:endParaRPr lang="en-US" altLang="en-US" sz="28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87924" y="671177"/>
          <a:ext cx="6248402" cy="461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1">
                  <a:extLst>
                    <a:ext uri="{9D8B030D-6E8A-4147-A177-3AD203B41FA5}">
                      <a16:colId xmlns:a16="http://schemas.microsoft.com/office/drawing/2014/main" val="4158992386"/>
                    </a:ext>
                  </a:extLst>
                </a:gridCol>
                <a:gridCol w="3124201">
                  <a:extLst>
                    <a:ext uri="{9D8B030D-6E8A-4147-A177-3AD203B41FA5}">
                      <a16:colId xmlns:a16="http://schemas.microsoft.com/office/drawing/2014/main" val="2627857210"/>
                    </a:ext>
                  </a:extLst>
                </a:gridCol>
              </a:tblGrid>
              <a:tr h="7955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Assignment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Cost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00004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1, 2, 3, 4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+ 4 + 1 +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4 = 18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69504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1, 3, 4, 2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+ 8 + 9 + 7 = 33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04293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1, 4, 3, 2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+ 6 + 1 + 7 = 23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142907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1, 4, 2, 3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+ 6 + 3 + 8 = 26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410071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1, 3,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2, 4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+ 8 + 3 + 4 = 24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87279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1, 2,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4, 3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+ 4 + 9 + 8 = 30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8804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2182" y="2466048"/>
            <a:ext cx="4308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HP Simplified" panose="020B0604020204020204" pitchFamily="34" charset="0"/>
              </a:rPr>
              <a:t>The Assignment Problem by Exhaustive Search</a:t>
            </a:r>
            <a:endParaRPr lang="en-IN" sz="4000" dirty="0">
              <a:latin typeface="HP Simplified" panose="020B0604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6261" y="5629870"/>
            <a:ext cx="1391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Etc.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78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Efficiency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 Assignment Problem is solved by generating all permutations of 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 number of permutations for a given number n is n!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Therefore, the exhaustive search is impractical for all but very small instances of the problem.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8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Selection Sort – Idea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HP Simplified" panose="020B0604020204020204" pitchFamily="34" charset="0"/>
              </a:rPr>
              <a:t>Scan the array to find its smallest element and swap it with the first element.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Then</a:t>
            </a:r>
            <a:r>
              <a:rPr lang="en-US" altLang="en-US" sz="2400" dirty="0">
                <a:latin typeface="HP Simplified" panose="020B0604020204020204" pitchFamily="34" charset="0"/>
              </a:rPr>
              <a:t>, starting with the second element, scan the elements to the right of it to find the smallest among them and swap it with the second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element.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Generally</a:t>
            </a:r>
            <a:r>
              <a:rPr lang="en-US" altLang="en-US" sz="2400" dirty="0">
                <a:latin typeface="HP Simplified" panose="020B0604020204020204" pitchFamily="34" charset="0"/>
              </a:rPr>
              <a:t>, on pass </a:t>
            </a:r>
            <a:r>
              <a:rPr lang="en-US" altLang="en-US" sz="2400" i="1" dirty="0">
                <a:latin typeface="HP Simplified" panose="020B0604020204020204" pitchFamily="34" charset="0"/>
              </a:rPr>
              <a:t>i </a:t>
            </a:r>
            <a:r>
              <a:rPr lang="en-US" altLang="en-US" sz="2400" dirty="0">
                <a:latin typeface="HP Simplified" panose="020B0604020204020204" pitchFamily="34" charset="0"/>
              </a:rPr>
              <a:t>(0 </a:t>
            </a:r>
            <a:r>
              <a:rPr lang="en-US" alt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 </a:t>
            </a:r>
            <a:r>
              <a:rPr lang="en-US" altLang="en-US" sz="2400" i="1" dirty="0">
                <a:latin typeface="HP Simplified" panose="020B0604020204020204" pitchFamily="34" charset="0"/>
                <a:sym typeface="Symbol" panose="05050102010706020507" pitchFamily="18" charset="2"/>
              </a:rPr>
              <a:t>i </a:t>
            </a:r>
            <a:r>
              <a:rPr lang="en-US" alt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 </a:t>
            </a:r>
            <a:r>
              <a:rPr lang="en-US" altLang="en-US" sz="2400" i="1" dirty="0">
                <a:latin typeface="HP Simplified" panose="020B0604020204020204" pitchFamily="34" charset="0"/>
                <a:sym typeface="Symbol" panose="05050102010706020507" pitchFamily="18" charset="2"/>
              </a:rPr>
              <a:t>n-</a:t>
            </a:r>
            <a:r>
              <a:rPr lang="en-US" alt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2), find the smallest element in </a:t>
            </a:r>
            <a:r>
              <a:rPr lang="en-US" altLang="en-US" sz="2400" i="1" dirty="0">
                <a:latin typeface="HP Simplified" panose="020B0604020204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latin typeface="HP Simplified" panose="020B0604020204020204" pitchFamily="34" charset="0"/>
                <a:sym typeface="Symbol" panose="05050102010706020507" pitchFamily="18" charset="2"/>
              </a:rPr>
              <a:t>i..n-</a:t>
            </a:r>
            <a:r>
              <a:rPr lang="en-US" alt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1] and swap it with </a:t>
            </a:r>
            <a:r>
              <a:rPr lang="en-US" altLang="en-US" sz="2400" i="1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4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i </a:t>
            </a:r>
            <a:r>
              <a:rPr lang="en-US" altLang="en-US" sz="24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2400" dirty="0"/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[0</a:t>
            </a:r>
            <a:r>
              <a:rPr lang="en-US" altLang="en-US" sz="2400" dirty="0" smtClean="0">
                <a:sym typeface="Symbol" panose="05050102010706020507" pitchFamily="18" charset="2"/>
              </a:rPr>
              <a:t>]  A[1]  A[2] …  A[i-1] | A[i+1], ….., A[min], …., A[n-1]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 smtClean="0">
                <a:latin typeface="HP Simplified" panose="020B0604020204020204" pitchFamily="34" charset="0"/>
              </a:rPr>
              <a:t>                      in their final positions                           the last n – i elements</a:t>
            </a:r>
            <a:endParaRPr lang="en-IN" sz="2400" dirty="0">
              <a:latin typeface="HP Simplified" panose="020B0604020204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15890" y="4239491"/>
            <a:ext cx="1579419" cy="13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495309" y="4253346"/>
            <a:ext cx="0" cy="42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15890" y="4253346"/>
            <a:ext cx="0" cy="42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0" y="595745"/>
            <a:ext cx="9698182" cy="55418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30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 - Algorithm</a:t>
            </a:r>
            <a:endParaRPr lang="en-IN" dirty="0"/>
          </a:p>
        </p:txBody>
      </p:sp>
      <p:pic>
        <p:nvPicPr>
          <p:cNvPr id="3" name="Picture 4" descr="3_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11" y="1655618"/>
            <a:ext cx="9509271" cy="4759651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0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 -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" y="1750796"/>
            <a:ext cx="10702964" cy="203149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8900279"/>
              </p:ext>
            </p:extLst>
          </p:nvPr>
        </p:nvGraphicFramePr>
        <p:xfrm>
          <a:off x="693963" y="4433455"/>
          <a:ext cx="1070296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51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Bubble Sort – Idea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Compare adjacent elements of the list and exchange them if they are out of order.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By doing it repeatedly, we end up bubbling the largest element to the last position on the list.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The next pass bubbles up the second largest element and so on and after n – 1 passes, the list is sorted.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Pass i (0  i  n – 2) can be represented as follows: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2400" dirty="0"/>
              <a:t> </a:t>
            </a:r>
            <a:r>
              <a:rPr lang="en-US" altLang="en-US" sz="2400" i="1" dirty="0" smtClean="0">
                <a:sym typeface="Symbol" panose="05050102010706020507" pitchFamily="18" charset="2"/>
              </a:rPr>
              <a:t>A</a:t>
            </a:r>
            <a:r>
              <a:rPr lang="en-US" altLang="en-US" sz="2400" dirty="0" smtClean="0">
                <a:sym typeface="Symbol" panose="05050102010706020507" pitchFamily="18" charset="2"/>
              </a:rPr>
              <a:t>[0], A[1], A[2], …, A[j]           A[j+1], …, A[n-i-1] | A[n-i]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sym typeface="Symbol" panose="05050102010706020507" pitchFamily="18" charset="2"/>
              </a:rPr>
              <a:t> ….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sym typeface="Symbol" panose="05050102010706020507" pitchFamily="18" charset="2"/>
              </a:rPr>
              <a:t> A[n-1]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HP Simplified" panose="020B0604020204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36598" y="5929745"/>
            <a:ext cx="7342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10748</TotalTime>
  <Words>1306</Words>
  <Application>Microsoft Office PowerPoint</Application>
  <PresentationFormat>Widescreen</PresentationFormat>
  <Paragraphs>243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Century Gothic</vt:lpstr>
      <vt:lpstr>Franklin Gothic Book</vt:lpstr>
      <vt:lpstr>HP Simplified</vt:lpstr>
      <vt:lpstr>Lucida Grande</vt:lpstr>
      <vt:lpstr>Monotype Sorts</vt:lpstr>
      <vt:lpstr>Symbol</vt:lpstr>
      <vt:lpstr>Times New Roman</vt:lpstr>
      <vt:lpstr>Vivaldi</vt:lpstr>
      <vt:lpstr>Wingdings</vt:lpstr>
      <vt:lpstr>Wingdings 3</vt:lpstr>
      <vt:lpstr>Ion</vt:lpstr>
      <vt:lpstr>Brute Force</vt:lpstr>
      <vt:lpstr>PowerPoint Presentation</vt:lpstr>
      <vt:lpstr>What is Brute Force?</vt:lpstr>
      <vt:lpstr>BRUTE FORCE SORTING ALGORITHMS</vt:lpstr>
      <vt:lpstr>Selection Sort – Idea </vt:lpstr>
      <vt:lpstr>PowerPoint Presentation</vt:lpstr>
      <vt:lpstr>Selection Sort - Algorithm</vt:lpstr>
      <vt:lpstr>Selection Sort - Analysis</vt:lpstr>
      <vt:lpstr>Bubble Sort – Idea </vt:lpstr>
      <vt:lpstr>PowerPoint Presentation</vt:lpstr>
      <vt:lpstr>Bubble Sort - Algorithm</vt:lpstr>
      <vt:lpstr>Bubble Sort - Analysis</vt:lpstr>
      <vt:lpstr>SEQUENTIAL SEARCH </vt:lpstr>
      <vt:lpstr>Sequential Search – Idea </vt:lpstr>
      <vt:lpstr>PowerPoint Presentation</vt:lpstr>
      <vt:lpstr>Sequential Search - Algorithm</vt:lpstr>
      <vt:lpstr>Sequential Search - Analysis</vt:lpstr>
      <vt:lpstr>BRUTE – FORCE STRING MATCHING</vt:lpstr>
      <vt:lpstr>String Matching – Terms </vt:lpstr>
      <vt:lpstr>String Matching – Idea </vt:lpstr>
      <vt:lpstr>String Matching - Algorithm</vt:lpstr>
      <vt:lpstr>PowerPoint Presentation</vt:lpstr>
      <vt:lpstr>String Matching - Analysis</vt:lpstr>
      <vt:lpstr>EXHAUSTIVE SEARCH</vt:lpstr>
      <vt:lpstr>What is Exhaustive Search?</vt:lpstr>
      <vt:lpstr>Exhaustive Search - Method</vt:lpstr>
      <vt:lpstr>TRAVELING SALESMAN PROBLEM</vt:lpstr>
      <vt:lpstr>The Problem</vt:lpstr>
      <vt:lpstr> History and Relevance</vt:lpstr>
      <vt:lpstr>Example</vt:lpstr>
      <vt:lpstr>Efficiency</vt:lpstr>
      <vt:lpstr>KNAPSACK PROBLEM</vt:lpstr>
      <vt:lpstr>The Problem</vt:lpstr>
      <vt:lpstr>Example</vt:lpstr>
      <vt:lpstr>PowerPoint Presentation</vt:lpstr>
      <vt:lpstr>Efficiency</vt:lpstr>
      <vt:lpstr>THE ASSIGNMENT PROBLEM</vt:lpstr>
      <vt:lpstr>The Problem</vt:lpstr>
      <vt:lpstr>Example</vt:lpstr>
      <vt:lpstr>Algorithmic Plan</vt:lpstr>
      <vt:lpstr>PowerPoint Presentation</vt:lpstr>
      <vt:lpstr>Efficiency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</dc:title>
  <dc:creator>Shruti Kaivalya</dc:creator>
  <cp:lastModifiedBy>rakshit cs</cp:lastModifiedBy>
  <cp:revision>69</cp:revision>
  <dcterms:created xsi:type="dcterms:W3CDTF">2018-01-20T14:33:14Z</dcterms:created>
  <dcterms:modified xsi:type="dcterms:W3CDTF">2019-09-18T13:19:43Z</dcterms:modified>
</cp:coreProperties>
</file>