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71" r:id="rId25"/>
    <p:sldId id="273" r:id="rId26"/>
    <p:sldId id="274" r:id="rId27"/>
    <p:sldId id="291" r:id="rId28"/>
    <p:sldId id="290" r:id="rId29"/>
    <p:sldId id="292" r:id="rId30"/>
    <p:sldId id="293" r:id="rId31"/>
    <p:sldId id="296" r:id="rId32"/>
    <p:sldId id="295" r:id="rId33"/>
    <p:sldId id="301" r:id="rId34"/>
    <p:sldId id="294" r:id="rId35"/>
    <p:sldId id="297" r:id="rId36"/>
    <p:sldId id="298" r:id="rId37"/>
    <p:sldId id="299" r:id="rId38"/>
    <p:sldId id="300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2B64E-EF82-45DE-AD09-2469F1CFBA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D3BD6-5002-43CC-B75F-FE31F9FDB526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IN" sz="3200" b="0" dirty="0" smtClean="0">
              <a:ln w="0"/>
              <a:solidFill>
                <a:schemeClr val="tx1"/>
              </a:solidFill>
              <a:effectLst/>
              <a:latin typeface="Leelawadee UI" panose="020B0502040204020203" pitchFamily="34" charset="-34"/>
              <a:cs typeface="Leelawadee UI" panose="020B0502040204020203" pitchFamily="34" charset="-34"/>
            </a:rPr>
            <a:t>T(n) = a * T(n/b) + f(n)</a:t>
          </a:r>
          <a:endParaRPr lang="en-US" sz="3200" b="0" dirty="0">
            <a:solidFill>
              <a:schemeClr val="tx1"/>
            </a:solidFill>
            <a:effectLst/>
          </a:endParaRPr>
        </a:p>
      </dgm:t>
    </dgm:pt>
    <dgm:pt modelId="{A525A34E-1C8B-4B8F-82EE-3C667A4495E5}" type="parTrans" cxnId="{0C7F56E1-570E-4278-A796-AEDC1D8DDC20}">
      <dgm:prSet/>
      <dgm:spPr/>
      <dgm:t>
        <a:bodyPr/>
        <a:lstStyle/>
        <a:p>
          <a:endParaRPr lang="en-US"/>
        </a:p>
      </dgm:t>
    </dgm:pt>
    <dgm:pt modelId="{B78638C2-BEBC-4AE7-8D53-134CE17FD074}" type="sibTrans" cxnId="{0C7F56E1-570E-4278-A796-AEDC1D8DDC20}">
      <dgm:prSet/>
      <dgm:spPr/>
      <dgm:t>
        <a:bodyPr/>
        <a:lstStyle/>
        <a:p>
          <a:endParaRPr lang="en-US"/>
        </a:p>
      </dgm:t>
    </dgm:pt>
    <dgm:pt modelId="{E08C34F9-04DD-4FBC-A588-4E646FE4396A}" type="pres">
      <dgm:prSet presAssocID="{0F62B64E-EF82-45DE-AD09-2469F1CFBA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7FB101-A243-403F-A48C-20857F91F9EB}" type="pres">
      <dgm:prSet presAssocID="{898D3BD6-5002-43CC-B75F-FE31F9FDB526}" presName="parentText" presStyleLbl="node1" presStyleIdx="0" presStyleCnt="1" custLinFactY="65176" custLinFactNeighborX="187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EB05B2-6265-467F-88CA-8F1F1EA4D7CA}" type="presOf" srcId="{898D3BD6-5002-43CC-B75F-FE31F9FDB526}" destId="{8E7FB101-A243-403F-A48C-20857F91F9EB}" srcOrd="0" destOrd="0" presId="urn:microsoft.com/office/officeart/2005/8/layout/vList2"/>
    <dgm:cxn modelId="{0C7F56E1-570E-4278-A796-AEDC1D8DDC20}" srcId="{0F62B64E-EF82-45DE-AD09-2469F1CFBA92}" destId="{898D3BD6-5002-43CC-B75F-FE31F9FDB526}" srcOrd="0" destOrd="0" parTransId="{A525A34E-1C8B-4B8F-82EE-3C667A4495E5}" sibTransId="{B78638C2-BEBC-4AE7-8D53-134CE17FD074}"/>
    <dgm:cxn modelId="{0EFA9CF3-F5C1-4367-AAB1-68844AFE38E0}" type="presOf" srcId="{0F62B64E-EF82-45DE-AD09-2469F1CFBA92}" destId="{E08C34F9-04DD-4FBC-A588-4E646FE4396A}" srcOrd="0" destOrd="0" presId="urn:microsoft.com/office/officeart/2005/8/layout/vList2"/>
    <dgm:cxn modelId="{6360AD5E-4303-45BB-87A6-00EABFF5404D}" type="presParOf" srcId="{E08C34F9-04DD-4FBC-A588-4E646FE4396A}" destId="{8E7FB101-A243-403F-A48C-20857F91F9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B101-A243-403F-A48C-20857F91F9EB}">
      <dsp:nvSpPr>
        <dsp:cNvPr id="0" name=""/>
        <dsp:cNvSpPr/>
      </dsp:nvSpPr>
      <dsp:spPr>
        <a:xfrm>
          <a:off x="0" y="796"/>
          <a:ext cx="6671831" cy="638244"/>
        </a:xfrm>
        <a:prstGeom prst="roundRect">
          <a:avLst/>
        </a:prstGeom>
        <a:gradFill rotWithShape="1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0" kern="1200" dirty="0" smtClean="0">
              <a:ln w="0"/>
              <a:solidFill>
                <a:schemeClr val="tx1"/>
              </a:solidFill>
              <a:effectLst/>
              <a:latin typeface="Leelawadee UI" panose="020B0502040204020203" pitchFamily="34" charset="-34"/>
              <a:cs typeface="Leelawadee UI" panose="020B0502040204020203" pitchFamily="34" charset="-34"/>
            </a:rPr>
            <a:t>T(n) = a * T(n/b) + f(n)</a:t>
          </a:r>
          <a:endParaRPr lang="en-US" sz="3200" b="0" kern="1200" dirty="0">
            <a:solidFill>
              <a:schemeClr val="tx1"/>
            </a:solidFill>
            <a:effectLst/>
          </a:endParaRPr>
        </a:p>
      </dsp:txBody>
      <dsp:txXfrm>
        <a:off x="31157" y="31953"/>
        <a:ext cx="6609517" cy="57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Divide and Conquer</a:t>
            </a:r>
            <a:endParaRPr lang="en-IN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i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STRATEGY – 2 : Unit </a:t>
            </a:r>
            <a:r>
              <a:rPr lang="en-IN" sz="3600" b="1" i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  <a:endParaRPr lang="en-IN" sz="3600" b="1" i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91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Binary Search</a:t>
            </a:r>
            <a:r>
              <a:rPr lang="en-IN" sz="5200" dirty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Vs Linear Search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266825"/>
            <a:ext cx="8305800" cy="49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" y="1467728"/>
            <a:ext cx="7467013" cy="4978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55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Binary Search – Analysis: WORST CASE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basic operation is the comparison of the search key with an element of the array.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number of comparisons made are given by the following recurrence: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For the initial condition C</a:t>
            </a:r>
            <a:r>
              <a:rPr lang="en-US" altLang="en-US" sz="24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worst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(1) = 1, we obtain: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For any arbitrary positive integer, 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54" y="3186301"/>
            <a:ext cx="7612515" cy="70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42" y="4591971"/>
            <a:ext cx="3975943" cy="654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-66" r="39416"/>
          <a:stretch/>
        </p:blipFill>
        <p:spPr>
          <a:xfrm>
            <a:off x="4340676" y="5949054"/>
            <a:ext cx="2507673" cy="609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05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Binary Search – Analysis: AVERAGE CASE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293" y="1609572"/>
            <a:ext cx="1066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50" y="1871182"/>
            <a:ext cx="5063049" cy="1433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4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023" y="1820724"/>
            <a:ext cx="8825657" cy="2188568"/>
          </a:xfrm>
        </p:spPr>
        <p:txBody>
          <a:bodyPr/>
          <a:lstStyle/>
          <a:p>
            <a:pPr algn="ctr"/>
            <a:r>
              <a:rPr lang="en-IN" sz="96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Merge Sort</a:t>
            </a:r>
            <a:endParaRPr lang="en-IN" sz="9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83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Merge Sort - IDEA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Split array A[0..</a:t>
            </a:r>
            <a:r>
              <a:rPr lang="en-US" altLang="en-US" i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n</a:t>
            </a: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-1] into about equal halves and make copies of each half  in arrays B and 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Sort arrays B and C recursively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Merge sorted arrays B and C into array A as follows: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Repeat the following until no elements remain in one of the arrays: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compare the first elements in the remaining unprocessed portions of the arrays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copy the smaller of the two into A, while incrementing the index indicating the unprocessed portion of that array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Once all elements in one of the arrays are processed, copy the remaining unprocessed elements from the other array into A.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96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Merge Sort - Algorithm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4" descr="4_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767" y="1519773"/>
            <a:ext cx="9762888" cy="4817045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8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Merge Sort - Algorithm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 descr="4_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51" y="1396219"/>
            <a:ext cx="9211251" cy="5201529"/>
          </a:xfrm>
          <a:prstGeom prst="rect">
            <a:avLst/>
          </a:prstGeom>
          <a:solidFill>
            <a:schemeClr val="tx1"/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1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Merge Sort - Example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 descr="Fig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0827" y="1464210"/>
            <a:ext cx="4066735" cy="511883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Merge Sort - Analysis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Assuming for simplicity that n is a power of 2, the recurrence relation for the number of key comparisons C(n) is: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C(n) = 2C(n/2) + C</a:t>
            </a:r>
            <a:r>
              <a:rPr lang="en-US" altLang="en-US" sz="2400" b="1" baseline="-25000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merge</a:t>
            </a:r>
            <a:r>
              <a:rPr lang="en-US" altLang="en-US" sz="24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(n) [for n &gt; 1], C(1) =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number of key comparisons performed during the merging stage in the worst case is: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</a:t>
            </a:r>
            <a:r>
              <a:rPr lang="en-US" altLang="en-US" sz="2400" b="1" baseline="-25000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merge</a:t>
            </a:r>
            <a:r>
              <a:rPr lang="en-US" altLang="en-US" sz="24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(n) = n – 1</a:t>
            </a: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Using the above equation: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2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</a:t>
            </a:r>
            <a:r>
              <a:rPr lang="en-US" altLang="en-US" sz="2200" b="1" baseline="-25000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worst</a:t>
            </a:r>
            <a:r>
              <a:rPr lang="en-US" altLang="en-US" sz="22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(n) = 2C</a:t>
            </a:r>
            <a:r>
              <a:rPr lang="en-US" altLang="en-US" sz="2200" b="1" baseline="-25000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worst</a:t>
            </a:r>
            <a:r>
              <a:rPr lang="en-US" altLang="en-US" sz="22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(n/2) + n – 1 [for n &gt; 1], </a:t>
            </a:r>
            <a:r>
              <a:rPr lang="en-US" altLang="en-US" sz="24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</a:t>
            </a:r>
            <a:r>
              <a:rPr lang="en-US" altLang="en-US" sz="2400" b="1" baseline="-25000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worst</a:t>
            </a:r>
            <a:r>
              <a:rPr lang="en-US" altLang="en-US" sz="24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(1) =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Applying Master Theorem to the above equation: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</a:t>
            </a:r>
            <a:r>
              <a:rPr lang="en-US" altLang="en-US" sz="2400" b="1" baseline="-25000" dirty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worst</a:t>
            </a:r>
            <a:r>
              <a:rPr lang="en-US" altLang="en-US" sz="2400" b="1" dirty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(n</a:t>
            </a:r>
            <a:r>
              <a:rPr lang="en-US" altLang="en-US" sz="24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) </a:t>
            </a:r>
            <a:r>
              <a:rPr lang="en-US" altLang="en-US" sz="2400" b="1" dirty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  <a:sym typeface="Symbol" panose="05050102010706020507" pitchFamily="18" charset="2"/>
              </a:rPr>
              <a:t></a:t>
            </a:r>
            <a:r>
              <a:rPr lang="en-US" altLang="en-US" sz="2400" b="1" dirty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l-GR" altLang="en-US" sz="2400" b="1" dirty="0" smtClean="0">
                <a:solidFill>
                  <a:srgbClr val="92D050"/>
                </a:solidFill>
                <a:cs typeface="Leelawadee UI" panose="020B0502040204020203" pitchFamily="34" charset="-34"/>
                <a:sym typeface="Symbol" panose="05050102010706020507" pitchFamily="18" charset="2"/>
              </a:rPr>
              <a:t></a:t>
            </a:r>
            <a:r>
              <a:rPr lang="en-IN" altLang="en-US" sz="2400" b="1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  <a:sym typeface="Symbol" panose="05050102010706020507" pitchFamily="18" charset="2"/>
              </a:rPr>
              <a:t>(n log n)</a:t>
            </a:r>
            <a:endParaRPr lang="en-US" altLang="en-US" sz="2400" b="1" dirty="0" smtClean="0">
              <a:solidFill>
                <a:srgbClr val="92D05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41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023" y="1820724"/>
            <a:ext cx="8825657" cy="2188568"/>
          </a:xfrm>
        </p:spPr>
        <p:txBody>
          <a:bodyPr/>
          <a:lstStyle/>
          <a:p>
            <a:pPr algn="ctr"/>
            <a:r>
              <a:rPr lang="en-IN" sz="96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Quick Sort</a:t>
            </a:r>
            <a:endParaRPr lang="en-IN" sz="9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65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Divide and Conquer – The IDEA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/>
          <a:lstStyle/>
          <a:p>
            <a:pPr>
              <a:buSzPct val="98000"/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Divide and Conquer is one of the most well – known algorithm design strategies.</a:t>
            </a:r>
          </a:p>
          <a:p>
            <a:pPr>
              <a:buSzPct val="98000"/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principle underlying Divide and Conquer strategy can be stated as follows:</a:t>
            </a:r>
          </a:p>
          <a:p>
            <a:pPr marL="914400" lvl="1" indent="-457200">
              <a:buSzPct val="98000"/>
              <a:buFont typeface="+mj-lt"/>
              <a:buAutoNum type="arabicPeriod"/>
            </a:pPr>
            <a:r>
              <a:rPr lang="en-IN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Divide the given instance of the problem into two or more smaller instances.</a:t>
            </a:r>
          </a:p>
          <a:p>
            <a:pPr marL="914400" lvl="1" indent="-457200">
              <a:buSzPct val="98000"/>
              <a:buFont typeface="+mj-lt"/>
              <a:buAutoNum type="arabicPeriod"/>
            </a:pPr>
            <a:r>
              <a:rPr lang="en-IN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Solve the smaller instances recursively.</a:t>
            </a:r>
          </a:p>
          <a:p>
            <a:pPr marL="914400" lvl="1" indent="-457200">
              <a:buSzPct val="98000"/>
              <a:buFont typeface="+mj-lt"/>
              <a:buAutoNum type="arabicPeriod"/>
            </a:pPr>
            <a:r>
              <a:rPr lang="en-IN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Combine the solutions of the smaller instances and obtain the solution for the original instance.</a:t>
            </a:r>
          </a:p>
          <a:p>
            <a:endParaRPr lang="en-IN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55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Quick Sort - IDEA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Select a </a:t>
            </a:r>
            <a:r>
              <a:rPr lang="en-US" altLang="en-US" i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pivot</a:t>
            </a: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(partitioning element) – here, the first element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Rearrange the list so that all the elements in the first </a:t>
            </a:r>
            <a:r>
              <a:rPr lang="en-US" altLang="en-US" i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s </a:t>
            </a: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positions are smaller than or equal to the pivot and all the elements in the remaining </a:t>
            </a:r>
            <a:r>
              <a:rPr lang="en-US" altLang="en-US" i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n-s </a:t>
            </a: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positions are larger than or equal to the pivot (see next slide for an algorithm)</a:t>
            </a:r>
            <a:b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/>
            </a:r>
            <a:b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/>
            </a:r>
            <a:b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/>
            </a:r>
            <a:b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/>
            </a:r>
            <a:b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endParaRPr lang="en-US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Exchange the pivot with the last element in the first (i.e., </a:t>
            </a: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  <a:sym typeface="Symbol" panose="05050102010706020507" pitchFamily="18" charset="2"/>
              </a:rPr>
              <a:t>)</a:t>
            </a: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subarray — the pivot is now in its final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Sort the two subarrays recursively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437799" y="3354157"/>
            <a:ext cx="6869724" cy="1259854"/>
            <a:chOff x="672" y="2928"/>
            <a:chExt cx="4416" cy="106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4416" cy="33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en-US" dirty="0" smtClean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p</a:t>
                </a:r>
                <a:endParaRPr lang="en-US" altLang="en-US" dirty="0"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877" y="3312"/>
                <a:ext cx="0" cy="336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0" cy="336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2640" y="3312"/>
                <a:ext cx="0" cy="336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AutoShape 11"/>
              <p:cNvSpPr>
                <a:spLocks/>
              </p:cNvSpPr>
              <p:nvPr/>
            </p:nvSpPr>
            <p:spPr bwMode="auto"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ln>
                <a:headEnd type="none" w="sm" len="sm"/>
                <a:tailEnd type="triangle" w="sm" len="sm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AutoShape 12"/>
              <p:cNvSpPr>
                <a:spLocks/>
              </p:cNvSpPr>
              <p:nvPr/>
            </p:nvSpPr>
            <p:spPr bwMode="auto"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ln>
                <a:headEnd type="none" w="sm" len="sm"/>
                <a:tailEnd type="triangle" w="sm" len="sm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1409" y="3648"/>
              <a:ext cx="627" cy="31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en-US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A[i]</a:t>
              </a:r>
              <a:r>
                <a:rPr lang="en-US" altLang="en-US" dirty="0">
                  <a:latin typeface="Leelawadee UI" panose="020B0502040204020203" pitchFamily="34" charset="-34"/>
                  <a:cs typeface="Leelawadee UI" panose="020B0502040204020203" pitchFamily="34" charset="-34"/>
                  <a:sym typeface="Symbol" panose="05050102010706020507" pitchFamily="18" charset="2"/>
                </a:rPr>
                <a:t></a:t>
              </a:r>
              <a:r>
                <a:rPr lang="en-US" altLang="en-US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p</a:t>
              </a: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3569" y="3679"/>
              <a:ext cx="673" cy="31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en-US" dirty="0"/>
                <a:t>A[i]</a:t>
              </a:r>
              <a:r>
                <a:rPr lang="en-US" altLang="en-US" dirty="0"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en-US" dirty="0">
                  <a:cs typeface="Times New Roman" panose="02020603050405020304" pitchFamily="18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2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Quick Sort - Algorithm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1" y="1828884"/>
            <a:ext cx="10739475" cy="391073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7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Quick Sort - Algorithm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8" descr="parti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131" y="1382370"/>
            <a:ext cx="9123943" cy="5187241"/>
          </a:xfrm>
          <a:noFill/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2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Quick Sort - Example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266825"/>
            <a:ext cx="8305800" cy="49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 dirty="0" smtClean="0"/>
              <a:t>5   3   1   9   8   2   4   7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/>
              <a:t>2  3  1  4  </a:t>
            </a:r>
            <a:r>
              <a:rPr lang="en-US" altLang="en-US" sz="3200" dirty="0">
                <a:solidFill>
                  <a:srgbClr val="002060"/>
                </a:solidFill>
              </a:rPr>
              <a:t>5</a:t>
            </a:r>
            <a:r>
              <a:rPr lang="en-US" altLang="en-US" sz="3200" dirty="0"/>
              <a:t>  8  9  7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/>
              <a:t>1  </a:t>
            </a:r>
            <a:r>
              <a:rPr lang="en-US" altLang="en-US" sz="3200" dirty="0">
                <a:solidFill>
                  <a:srgbClr val="002060"/>
                </a:solidFill>
              </a:rPr>
              <a:t>2</a:t>
            </a:r>
            <a:r>
              <a:rPr lang="en-US" altLang="en-US" sz="3200" dirty="0"/>
              <a:t>  3  4  5  7  8  9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>
                <a:solidFill>
                  <a:srgbClr val="002060"/>
                </a:solidFill>
              </a:rPr>
              <a:t>1</a:t>
            </a:r>
            <a:r>
              <a:rPr lang="en-US" altLang="en-US" sz="3200" dirty="0"/>
              <a:t>  2  </a:t>
            </a:r>
            <a:r>
              <a:rPr lang="en-US" altLang="en-US" sz="3200" dirty="0">
                <a:solidFill>
                  <a:srgbClr val="002060"/>
                </a:solidFill>
              </a:rPr>
              <a:t>3</a:t>
            </a:r>
            <a:r>
              <a:rPr lang="en-US" altLang="en-US" sz="3200" dirty="0"/>
              <a:t>  4  5  7  8  9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/>
              <a:t>1  2  3  </a:t>
            </a:r>
            <a:r>
              <a:rPr lang="en-US" altLang="en-US" sz="3200" dirty="0">
                <a:solidFill>
                  <a:srgbClr val="002060"/>
                </a:solidFill>
              </a:rPr>
              <a:t>4</a:t>
            </a:r>
            <a:r>
              <a:rPr lang="en-US" altLang="en-US" sz="3200" dirty="0"/>
              <a:t>  5  7  8  9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/>
              <a:t>1  2  3  4  5  7  8  9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31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Quick Sort – Analysis: BEST CASE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number of comparisons in the best case satisfies the recurrence: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92D05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According to Master Theorem,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81"/>
          <a:stretch/>
        </p:blipFill>
        <p:spPr>
          <a:xfrm>
            <a:off x="851474" y="2261265"/>
            <a:ext cx="8466576" cy="777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74" y="4075378"/>
            <a:ext cx="2936872" cy="749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94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10392338" cy="863464"/>
          </a:xfrm>
        </p:spPr>
        <p:txBody>
          <a:bodyPr/>
          <a:lstStyle/>
          <a:p>
            <a:r>
              <a:rPr lang="en-IN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Quick Sort – Analysis: WORST CASE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number of comparisons in the best case satisfies the recurrence: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92D05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3" y="2466851"/>
            <a:ext cx="9699218" cy="1232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2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Quick Sort – Analysis: AVERAGE CASE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Let C</a:t>
            </a:r>
            <a:r>
              <a:rPr lang="en-IN" altLang="en-US" sz="24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avg</a:t>
            </a:r>
            <a:r>
              <a:rPr lang="en-IN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(n) be the number of key comparisons made by Quick Sort on a randomly ordered array of size 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solution for the above recurrence is: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92D05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5" y="2586047"/>
            <a:ext cx="6829487" cy="13298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4" y="4999850"/>
            <a:ext cx="5816613" cy="800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80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023" y="2031740"/>
            <a:ext cx="8825657" cy="2188568"/>
          </a:xfrm>
        </p:spPr>
        <p:txBody>
          <a:bodyPr/>
          <a:lstStyle/>
          <a:p>
            <a:pPr algn="ctr"/>
            <a:r>
              <a:rPr lang="en-IN" sz="6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Multiplication of Large Integers</a:t>
            </a:r>
            <a:endParaRPr lang="en-IN" sz="6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12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190"/>
            <a:ext cx="10571018" cy="863464"/>
          </a:xfrm>
        </p:spPr>
        <p:txBody>
          <a:bodyPr/>
          <a:lstStyle/>
          <a:p>
            <a:r>
              <a:rPr lang="en-IN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Multiplication of large integers - IDEA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Let the two numbers being multiplied be a and 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 and b are n – digit integers, where n is a positive even number.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Let the first half of a’s digits be a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and second half be a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Similarly, let the first half of b’s digits be b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and second half be b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In these notations, a = a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implies a = a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*10</a:t>
            </a:r>
            <a:r>
              <a:rPr lang="en-IN" altLang="en-US" sz="28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n/2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+ a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  <a:r>
              <a:rPr lang="en-IN" altLang="en-US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and    b = b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implies b = b</a:t>
            </a:r>
            <a:r>
              <a:rPr lang="en-IN" altLang="en-US" sz="28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*10</a:t>
            </a:r>
            <a:r>
              <a:rPr lang="en-IN" altLang="en-US" sz="28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n/2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+ b</a:t>
            </a:r>
            <a:r>
              <a:rPr lang="en-IN" altLang="en-US" sz="28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  <a:r>
              <a:rPr lang="en-IN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6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190"/>
            <a:ext cx="10571018" cy="863464"/>
          </a:xfrm>
        </p:spPr>
        <p:txBody>
          <a:bodyPr/>
          <a:lstStyle/>
          <a:p>
            <a:r>
              <a:rPr lang="en-IN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Multiplication of large integers - IDEA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0" y="1726982"/>
            <a:ext cx="11503486" cy="4188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78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Divide and Conquer – The IDEA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52109" y="1496291"/>
            <a:ext cx="2646218" cy="6650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An instance of size n</a:t>
            </a:r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95055" y="3034145"/>
            <a:ext cx="2646218" cy="6650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Sub - problem 1 </a:t>
            </a:r>
          </a:p>
          <a:p>
            <a:pPr algn="ctr"/>
            <a:r>
              <a:rPr lang="en-IN" b="1" dirty="0" smtClean="0"/>
              <a:t>of size n/2</a:t>
            </a:r>
            <a:endParaRPr lang="en-IN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578437" y="3034145"/>
            <a:ext cx="2646218" cy="6650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Sub – problem 2</a:t>
            </a:r>
          </a:p>
          <a:p>
            <a:pPr algn="ctr"/>
            <a:r>
              <a:rPr lang="en-IN" b="1" dirty="0" smtClean="0"/>
              <a:t> </a:t>
            </a:r>
            <a:r>
              <a:rPr lang="en-IN" b="1" dirty="0"/>
              <a:t>of size n/2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95055" y="4433456"/>
            <a:ext cx="2646218" cy="66501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Solution to </a:t>
            </a:r>
          </a:p>
          <a:p>
            <a:pPr algn="ctr"/>
            <a:r>
              <a:rPr lang="en-IN" b="1" dirty="0" smtClean="0"/>
              <a:t>Sub – problem 1</a:t>
            </a:r>
            <a:endParaRPr lang="en-IN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78437" y="4433456"/>
            <a:ext cx="2646218" cy="6650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Solution to </a:t>
            </a:r>
            <a:endParaRPr lang="en-IN" b="1" dirty="0" smtClean="0"/>
          </a:p>
          <a:p>
            <a:pPr algn="ctr"/>
            <a:r>
              <a:rPr lang="en-IN" b="1" dirty="0" smtClean="0"/>
              <a:t>Sub </a:t>
            </a:r>
            <a:r>
              <a:rPr lang="en-IN" b="1" dirty="0"/>
              <a:t>– problem </a:t>
            </a:r>
            <a:r>
              <a:rPr lang="en-IN" b="1" dirty="0" smtClean="0"/>
              <a:t>2</a:t>
            </a:r>
            <a:endParaRPr lang="en-IN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752109" y="5860473"/>
            <a:ext cx="2646218" cy="6650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Solution to the original problem</a:t>
            </a:r>
            <a:endParaRPr lang="en-IN" b="1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335482" y="3699162"/>
            <a:ext cx="0" cy="73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8901546" y="3699162"/>
            <a:ext cx="0" cy="73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6075218" y="2161309"/>
            <a:ext cx="2826328" cy="87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>
            <a:off x="3318164" y="2161309"/>
            <a:ext cx="2757054" cy="87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8901546" y="5160820"/>
            <a:ext cx="6927" cy="367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3335482" y="5465619"/>
            <a:ext cx="5566064" cy="62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6115051" y="5493328"/>
            <a:ext cx="6927" cy="367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35482" y="5098474"/>
            <a:ext cx="0" cy="367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190"/>
            <a:ext cx="10571018" cy="863464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Multiplication of large integers - Analysis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M(n) = 3M(n/2) for n &gt; 1, M(1) =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Solving it by backward substitutions for n = 2</a:t>
            </a:r>
            <a:r>
              <a:rPr lang="en-IN" altLang="en-US" sz="2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k</a:t>
            </a: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yields: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altLang="en-US" sz="2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altLang="en-US" sz="22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altLang="en-US" sz="2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altLang="en-US" sz="22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Since k = log</a:t>
            </a:r>
            <a:r>
              <a:rPr lang="en-IN" altLang="en-US" sz="22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n: M(n) = 3</a:t>
            </a:r>
            <a:r>
              <a:rPr lang="en-IN" altLang="en-US" sz="2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log</a:t>
            </a:r>
            <a:r>
              <a:rPr lang="en-IN" altLang="en-US" sz="2200" baseline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  <a:r>
              <a:rPr lang="en-IN" altLang="en-US" sz="2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n</a:t>
            </a: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= n</a:t>
            </a:r>
            <a:r>
              <a:rPr lang="en-IN" altLang="en-US" sz="2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log</a:t>
            </a:r>
            <a:r>
              <a:rPr lang="en-IN" altLang="en-US" sz="2200" baseline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  <a:r>
              <a:rPr lang="en-IN" altLang="en-US" sz="2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3</a:t>
            </a: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= n</a:t>
            </a:r>
            <a:r>
              <a:rPr lang="en-IN" altLang="en-US" sz="2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1.585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number of additions is given by:</a:t>
            </a:r>
          </a:p>
          <a:p>
            <a:pPr marL="0" indent="0" algn="ctr">
              <a:buNone/>
            </a:pP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A(n) = 3A(n/2) + </a:t>
            </a:r>
            <a:r>
              <a:rPr lang="en-IN" altLang="en-US" sz="22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cn</a:t>
            </a:r>
            <a:r>
              <a:rPr lang="en-IN" alt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for n &gt; 1, A(1) = 1</a:t>
            </a:r>
          </a:p>
          <a:p>
            <a:pPr marL="0" indent="0" algn="ctr">
              <a:buNone/>
            </a:pP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A(n) belongs to </a:t>
            </a:r>
            <a:r>
              <a:rPr lang="el-GR" altLang="en-US" sz="2200" dirty="0" smtClean="0">
                <a:latin typeface="Century Gothic" panose="020B0502020202020204" pitchFamily="34" charset="0"/>
                <a:cs typeface="Leelawadee UI" panose="020B0502040204020203" pitchFamily="34" charset="-34"/>
              </a:rPr>
              <a:t>Θ</a:t>
            </a:r>
            <a:r>
              <a:rPr lang="en-IN" altLang="en-US" sz="2200" dirty="0" smtClean="0">
                <a:latin typeface="Century Gothic" panose="020B0502020202020204" pitchFamily="34" charset="0"/>
                <a:cs typeface="Leelawadee UI" panose="020B0502040204020203" pitchFamily="34" charset="-34"/>
              </a:rPr>
              <a:t>(</a:t>
            </a:r>
            <a:r>
              <a:rPr lang="en-IN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n</a:t>
            </a:r>
            <a:r>
              <a:rPr lang="en-IN" altLang="en-US" sz="2200" baseline="44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log</a:t>
            </a:r>
            <a:r>
              <a:rPr lang="en-IN" altLang="en-US" sz="2200" baseline="1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  <a:r>
              <a:rPr lang="en-IN" altLang="en-US" sz="2200" baseline="44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3</a:t>
            </a:r>
            <a:r>
              <a:rPr lang="en-IN" altLang="en-US" sz="2200" dirty="0">
                <a:latin typeface="Century Gothic" panose="020B0502020202020204" pitchFamily="34" charset="0"/>
                <a:cs typeface="Leelawadee UI" panose="020B0502040204020203" pitchFamily="34" charset="-34"/>
              </a:rPr>
              <a:t>)</a:t>
            </a:r>
            <a:endParaRPr lang="en-IN" altLang="en-US" sz="22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altLang="en-US" sz="22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47" y="2679920"/>
            <a:ext cx="7837271" cy="14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93" y="231044"/>
            <a:ext cx="7620000" cy="863464"/>
          </a:xfrm>
        </p:spPr>
        <p:txBody>
          <a:bodyPr/>
          <a:lstStyle/>
          <a:p>
            <a:r>
              <a:rPr lang="en-IN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Example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8293" y="1734533"/>
            <a:ext cx="90382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2135 * 4014</a:t>
            </a:r>
          </a:p>
          <a:p>
            <a:pPr>
              <a:spcBef>
                <a:spcPct val="50000"/>
              </a:spcBef>
            </a:pP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= </a:t>
            </a: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21*10</a:t>
            </a:r>
            <a:r>
              <a:rPr lang="en-US" altLang="en-US" sz="20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+ 35) * (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40*10</a:t>
            </a:r>
            <a:r>
              <a:rPr lang="en-US" altLang="en-US" sz="20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 </a:t>
            </a: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+ 14)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= (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21*40</a:t>
            </a: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)*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</a:t>
            </a:r>
            <a:r>
              <a:rPr lang="en-US" altLang="en-US" sz="20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4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+ 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c1*10</a:t>
            </a:r>
            <a:r>
              <a:rPr lang="en-US" altLang="en-US" sz="20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+ 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35*14</a:t>
            </a:r>
          </a:p>
          <a:p>
            <a:pPr>
              <a:spcBef>
                <a:spcPct val="50000"/>
              </a:spcBef>
            </a:pPr>
            <a:endParaRPr lang="en-US" altLang="en-US" sz="2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where c1 = (21+35)*(40+14) - 21*40 - 35*14, 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and</a:t>
            </a:r>
          </a:p>
          <a:p>
            <a:pPr>
              <a:spcBef>
                <a:spcPct val="50000"/>
              </a:spcBef>
            </a:pPr>
            <a:endParaRPr lang="en-US" altLang="en-US" sz="2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21*40 = (2*10 + 1) * (4*10 + 0)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          = (2</a:t>
            </a:r>
            <a:r>
              <a:rPr lang="en-US" altLang="en-US" sz="2000" dirty="0">
                <a:solidFill>
                  <a:schemeClr val="bg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*</a:t>
            </a: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4)*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</a:t>
            </a:r>
            <a:r>
              <a:rPr lang="en-US" altLang="en-US" sz="20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  <a:r>
              <a:rPr lang="en-US" alt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+ c2*10 + 1*0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where c2 = (2+1)*(4+0) - 2*4 - 1*0, etc.</a:t>
            </a:r>
          </a:p>
        </p:txBody>
      </p:sp>
    </p:spTree>
    <p:extLst>
      <p:ext uri="{BB962C8B-B14F-4D97-AF65-F5344CB8AC3E}">
        <p14:creationId xmlns:p14="http://schemas.microsoft.com/office/powerpoint/2010/main" val="20887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023" y="2031740"/>
            <a:ext cx="8825657" cy="2188568"/>
          </a:xfrm>
        </p:spPr>
        <p:txBody>
          <a:bodyPr/>
          <a:lstStyle/>
          <a:p>
            <a:pPr algn="ctr"/>
            <a:r>
              <a:rPr lang="en-IN" sz="6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Strassen’s Matrix Multiplication</a:t>
            </a:r>
            <a:endParaRPr lang="en-IN" sz="6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00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Strassen’s Matrix Multiplication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This algorithm was published by V Strassen in 1969.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principal insight of the algorithm lies in the discovery that we can find product of two 2 – by – 2 matrices A and B with seven multiplications as opposed to the eight required by the Brute – Force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This is accomplished by the following formulae: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8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55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93" y="231044"/>
            <a:ext cx="9379527" cy="863464"/>
          </a:xfrm>
        </p:spPr>
        <p:txBody>
          <a:bodyPr/>
          <a:lstStyle/>
          <a:p>
            <a:r>
              <a:rPr lang="en-IN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Strassen’s Matrix Multiplication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3" y="1874702"/>
            <a:ext cx="9819288" cy="2905115"/>
          </a:xfrm>
        </p:spPr>
      </p:pic>
    </p:spTree>
    <p:extLst>
      <p:ext uri="{BB962C8B-B14F-4D97-AF65-F5344CB8AC3E}">
        <p14:creationId xmlns:p14="http://schemas.microsoft.com/office/powerpoint/2010/main" val="4589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93" y="231044"/>
            <a:ext cx="9379527" cy="863464"/>
          </a:xfrm>
        </p:spPr>
        <p:txBody>
          <a:bodyPr/>
          <a:lstStyle/>
          <a:p>
            <a:r>
              <a:rPr lang="en-IN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Strassen’s Matrix Multiplication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6144" r="7776"/>
          <a:stretch/>
        </p:blipFill>
        <p:spPr>
          <a:xfrm>
            <a:off x="651164" y="1496291"/>
            <a:ext cx="6317674" cy="48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93" y="231044"/>
            <a:ext cx="9800216" cy="863464"/>
          </a:xfrm>
        </p:spPr>
        <p:txBody>
          <a:bodyPr/>
          <a:lstStyle/>
          <a:p>
            <a:r>
              <a:rPr lang="en-IN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Strassen’s Matrix Multiplication – General Formula</a:t>
            </a:r>
            <a:endParaRPr lang="en-IN" sz="40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For any two matrices A and B of size n – by – n, we can divide A, B and the product C as follows: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8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8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8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8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sub – matrices can be treated as numbers to get the correct product.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5" y="3199999"/>
            <a:ext cx="8177513" cy="19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93" y="231044"/>
            <a:ext cx="9800216" cy="863464"/>
          </a:xfrm>
        </p:spPr>
        <p:txBody>
          <a:bodyPr/>
          <a:lstStyle/>
          <a:p>
            <a:r>
              <a:rPr lang="en-IN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Strassen’s Matrix Multiplication – Analysis</a:t>
            </a:r>
            <a:endParaRPr lang="en-IN" sz="40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122216"/>
            <a:ext cx="10700762" cy="54171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If M(n) is the number of multiplications made by Strassen’s algorithm in multiplying two matrices n – by – n, we get the following recurrence relation for it:</a:t>
            </a:r>
          </a:p>
          <a:p>
            <a:pPr marL="0" indent="0">
              <a:buNone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endParaRPr lang="en-IN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1" y="2535198"/>
            <a:ext cx="9800029" cy="3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93" y="231044"/>
            <a:ext cx="9800216" cy="863464"/>
          </a:xfrm>
        </p:spPr>
        <p:txBody>
          <a:bodyPr/>
          <a:lstStyle/>
          <a:p>
            <a:r>
              <a:rPr lang="en-IN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Strassen’s Matrix Multiplication – Analysis</a:t>
            </a:r>
            <a:endParaRPr lang="en-IN" sz="40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122216"/>
            <a:ext cx="10700762" cy="54171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number of additions are given by the following recurrence: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According to Master’s Theorem, A(n) belongs to </a:t>
            </a:r>
            <a:r>
              <a:rPr lang="el-GR" altLang="en-US" sz="2400" dirty="0">
                <a:latin typeface="Century Gothic" panose="020B0502020202020204" pitchFamily="34" charset="0"/>
                <a:cs typeface="Leelawadee UI" panose="020B0502040204020203" pitchFamily="34" charset="-34"/>
              </a:rPr>
              <a:t>Θ</a:t>
            </a:r>
            <a:r>
              <a:rPr lang="en-IN" altLang="en-US" sz="2400" dirty="0" smtClean="0">
                <a:latin typeface="Century Gothic" panose="020B0502020202020204" pitchFamily="34" charset="0"/>
                <a:cs typeface="Leelawadee UI" panose="020B0502040204020203" pitchFamily="34" charset="-34"/>
              </a:rPr>
              <a:t>(</a:t>
            </a:r>
            <a:r>
              <a:rPr lang="en-IN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n</a:t>
            </a:r>
            <a:r>
              <a:rPr lang="en-IN" altLang="en-US" sz="2400" baseline="44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log</a:t>
            </a:r>
            <a:r>
              <a:rPr lang="en-IN" altLang="en-US" sz="2400" baseline="1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</a:t>
            </a:r>
            <a:r>
              <a:rPr lang="en-IN" altLang="en-US" sz="2400" baseline="44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7</a:t>
            </a:r>
            <a:r>
              <a:rPr lang="en-IN" altLang="en-US" sz="2400" dirty="0" smtClean="0">
                <a:latin typeface="Century Gothic" panose="020B0502020202020204" pitchFamily="34" charset="0"/>
                <a:cs typeface="Leelawadee UI" panose="020B0502040204020203" pitchFamily="34" charset="-34"/>
              </a:rPr>
              <a:t>)</a:t>
            </a:r>
            <a:endParaRPr lang="en-IN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en-IN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endParaRPr lang="en-IN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3" y="2050006"/>
            <a:ext cx="9660460" cy="8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023" y="2031740"/>
            <a:ext cx="8825657" cy="2188568"/>
          </a:xfrm>
        </p:spPr>
        <p:txBody>
          <a:bodyPr/>
          <a:lstStyle/>
          <a:p>
            <a:pPr algn="ctr"/>
            <a:r>
              <a:rPr lang="en-IN" sz="6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Binary Tree Traversals and Other Properties</a:t>
            </a:r>
            <a:endParaRPr lang="en-IN" sz="6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45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10298980" cy="863464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General Divide and Conquer Recurrence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In the most typical cases of Divide and Conquer, a problem’s instance of size </a:t>
            </a:r>
            <a:r>
              <a:rPr lang="en-IN" sz="2400" b="1" i="1" u="sng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</a:t>
            </a: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can be divided into </a:t>
            </a:r>
            <a:r>
              <a:rPr lang="en-IN" sz="2400" b="1" i="1" u="sng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</a:t>
            </a:r>
            <a:r>
              <a:rPr lang="en-IN" sz="2400" i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instances of size </a:t>
            </a:r>
            <a:r>
              <a:rPr lang="en-IN" sz="2400" b="1" i="1" u="sng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n/b</a:t>
            </a: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, with </a:t>
            </a:r>
            <a:r>
              <a:rPr lang="en-IN" sz="2400" b="1" i="1" u="sng" dirty="0" smtClean="0">
                <a:solidFill>
                  <a:srgbClr val="92D05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</a:t>
            </a: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of them needing to be solved.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Here a and b are constants; a &gt;= 1 and b &gt;= 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Assuming that size n is a power of b, we get the following recurrence for the running time: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f(n) is a function that accounts for the time spent on dividing the problem and combining the solutions.</a:t>
            </a:r>
            <a:endParaRPr lang="en-IN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7288304"/>
              </p:ext>
            </p:extLst>
          </p:nvPr>
        </p:nvGraphicFramePr>
        <p:xfrm>
          <a:off x="2154885" y="4279323"/>
          <a:ext cx="6671831" cy="639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 is a Binary Tree?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 </a:t>
            </a:r>
            <a:r>
              <a:rPr lang="en-US" altLang="en-US" sz="2400" i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binary </a:t>
            </a:r>
            <a:r>
              <a:rPr lang="en-US" altLang="en-US" sz="2400" i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i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ree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altLang="en-US" sz="2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is defined as a finite set of nodes that is either empty or consists of a root and two disjoint binary trees </a:t>
            </a:r>
            <a:r>
              <a:rPr lang="en-US" altLang="en-US" sz="2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b="1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and </a:t>
            </a:r>
            <a:r>
              <a:rPr lang="en-US" altLang="en-US" sz="2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b="1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called as the left and right subtree of the root.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definition itself divides the Binary Tree into two smaller structures and hence many problems concerning the binary trees can be solved using the Divide – And – Conquer technique.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binary tree is a Divide – And – Conquer ready structure 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  <a:sym typeface="Wingdings" panose="05000000000000000000" pitchFamily="2" charset="2"/>
              </a:rPr>
              <a:t> </a:t>
            </a: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0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Height of a Binary Tree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Height of a binary tree = Length of the longest path from root to leaf.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50" y="2417656"/>
            <a:ext cx="9371714" cy="3603316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Height of a Binary Tree – Analysis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measure of input’s size is the number of nodes in the given binary tree. Let us represent this number as n(T).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Basic Operation: Addition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recurrence relation is setup as follows: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A(n(T)) = A(n(TL)) + A(n(TR)) + 1,   for n(T) &gt; 0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A(0) =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31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Height of a Binary Tree – Analysis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In the analysis of tree algorithms, the tree is extended by replacing empty subtrees by special nodes called external nodes.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"/>
          <a:stretch/>
        </p:blipFill>
        <p:spPr>
          <a:xfrm>
            <a:off x="829993" y="2813754"/>
            <a:ext cx="6716858" cy="2686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87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Height of a Binary Tree – Analysis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x – Number of external nodes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n – Number of internal nodes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x = n + 1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number of comparisons to check whether a tree is empty or not: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C(n) = n + x = 2n + 1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number of additions is: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A(n) = 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73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Binary Tree Traversals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 three classic traversals for a binary tree are </a:t>
            </a:r>
            <a:r>
              <a:rPr lang="en-US" alt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</a:t>
            </a:r>
            <a:r>
              <a:rPr lang="en-US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norder, preorder and </a:t>
            </a:r>
            <a:r>
              <a:rPr lang="en-US" alt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</a:t>
            </a:r>
            <a:r>
              <a:rPr lang="en-US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ostorder traversals.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 the preorder traversal, the root is visited before the left and right </a:t>
            </a:r>
            <a:r>
              <a:rPr lang="en-AU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subtrees are </a:t>
            </a:r>
            <a:r>
              <a:rPr lang="en-AU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visited (in that order).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 the inorder traversal, the root is visited after visiting its left subtree </a:t>
            </a:r>
            <a:r>
              <a:rPr lang="en-AU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but before </a:t>
            </a:r>
            <a:r>
              <a:rPr lang="en-AU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visiting the right subtree.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 the postorder traversal, the root is visited after visiting the left and </a:t>
            </a:r>
            <a:r>
              <a:rPr lang="en-AU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right </a:t>
            </a:r>
            <a:r>
              <a:rPr lang="en-IN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subtrees </a:t>
            </a:r>
            <a:r>
              <a:rPr lang="en-IN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(in that order).</a:t>
            </a:r>
            <a:endParaRPr lang="en-US" altLang="en-US" sz="2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49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Binary Tree Traversals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2" y="1609572"/>
            <a:ext cx="3233375" cy="4874355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Algorithm Inorder(T)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if T </a:t>
            </a: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  <a:sym typeface="Symbol" panose="05050102010706020507" pitchFamily="18" charset="2"/>
              </a:rPr>
              <a:t>  	</a:t>
            </a: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	Inorder(</a:t>
            </a:r>
            <a:r>
              <a:rPr lang="en-US" altLang="en-US" sz="24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baseline="-250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left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	print(root </a:t>
            </a: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of T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	Inorder(</a:t>
            </a:r>
            <a:r>
              <a:rPr lang="en-US" altLang="en-US" sz="24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baseline="-250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right</a:t>
            </a: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)</a:t>
            </a:r>
            <a:endParaRPr lang="en-US" altLang="en-US" sz="2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5578" y="1609572"/>
            <a:ext cx="3235719" cy="4874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Algorithm Preorder(T)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if T 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  <a:sym typeface="Symbol" panose="05050102010706020507" pitchFamily="18" charset="2"/>
              </a:rPr>
              <a:t>  	</a:t>
            </a: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	print(root of T)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	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Preorder(</a:t>
            </a:r>
            <a:r>
              <a:rPr lang="en-US" altLang="en-US" sz="24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baseline="-250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left</a:t>
            </a: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)</a:t>
            </a: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	Preorder(</a:t>
            </a:r>
            <a:r>
              <a:rPr lang="en-US" altLang="en-US" sz="24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baseline="-250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right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)</a:t>
            </a:r>
            <a:endParaRPr lang="en-US" altLang="en-US" sz="2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92865" y="1609571"/>
            <a:ext cx="3420944" cy="4874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Algorithm Postorder(T)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if T 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  <a:sym typeface="Symbol" panose="05050102010706020507" pitchFamily="18" charset="2"/>
              </a:rPr>
              <a:t>  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	Postorder(</a:t>
            </a:r>
            <a:r>
              <a:rPr lang="en-US" altLang="en-US" sz="24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baseline="-250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left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	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Postorder(</a:t>
            </a:r>
            <a:r>
              <a:rPr lang="en-US" altLang="en-US" sz="24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</a:t>
            </a:r>
            <a:r>
              <a:rPr lang="en-US" altLang="en-US" sz="2400" baseline="-250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right</a:t>
            </a: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)</a:t>
            </a:r>
            <a:endParaRPr lang="en-US" altLang="en-US" sz="24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	print(root of T)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	</a:t>
            </a:r>
            <a:endParaRPr lang="en-US" altLang="en-US" sz="2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634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Master Theorem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512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For the recurrence: </a:t>
            </a:r>
          </a:p>
          <a:p>
            <a:pPr marL="0" indent="0">
              <a:buNone/>
            </a:pPr>
            <a:r>
              <a:rPr lang="en-IN" sz="2400" dirty="0" smtClean="0">
                <a:ln w="0"/>
                <a:latin typeface="Leelawadee UI" panose="020B0502040204020203" pitchFamily="34" charset="-34"/>
                <a:cs typeface="Leelawadee UI" panose="020B0502040204020203" pitchFamily="34" charset="-34"/>
              </a:rPr>
              <a:t>			</a:t>
            </a:r>
            <a:r>
              <a:rPr lang="en-IN" sz="2400" b="1" dirty="0" smtClean="0">
                <a:ln w="0"/>
                <a:latin typeface="Leelawadee UI" panose="020B0502040204020203" pitchFamily="34" charset="-34"/>
                <a:cs typeface="Leelawadee UI" panose="020B0502040204020203" pitchFamily="34" charset="-34"/>
              </a:rPr>
              <a:t>T(n</a:t>
            </a:r>
            <a:r>
              <a:rPr lang="en-IN" sz="2400" b="1" dirty="0">
                <a:ln w="0"/>
                <a:latin typeface="Leelawadee UI" panose="020B0502040204020203" pitchFamily="34" charset="-34"/>
                <a:cs typeface="Leelawadee UI" panose="020B0502040204020203" pitchFamily="34" charset="-34"/>
              </a:rPr>
              <a:t>) = a * T(n/b) + </a:t>
            </a:r>
            <a:r>
              <a:rPr lang="en-IN" sz="2400" b="1" dirty="0" smtClean="0">
                <a:ln w="0"/>
                <a:latin typeface="Leelawadee UI" panose="020B0502040204020203" pitchFamily="34" charset="-34"/>
                <a:cs typeface="Leelawadee UI" panose="020B0502040204020203" pitchFamily="34" charset="-34"/>
              </a:rPr>
              <a:t>f(n)</a:t>
            </a:r>
            <a:endParaRPr lang="en-IN" sz="2400" b="1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If f(n) 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  <a:sym typeface="Symbol" panose="05050102010706020507" pitchFamily="18" charset="2"/>
              </a:rPr>
              <a:t> </a:t>
            </a:r>
            <a:r>
              <a:rPr lang="el-GR" altLang="en-US" sz="2400" dirty="0">
                <a:cs typeface="Leelawadee UI" panose="020B0502040204020203" pitchFamily="34" charset="-34"/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</a:t>
            </a:r>
            <a:r>
              <a:rPr lang="en-US" altLang="en-US" sz="24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n</a:t>
            </a:r>
            <a:r>
              <a:rPr lang="en-US" altLang="en-US" sz="2400" baseline="30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d</a:t>
            </a:r>
            <a:r>
              <a:rPr lang="en-US" alt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), where d &gt;= 0 in the recurrence relation, then: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Analogous results hold for O and </a:t>
            </a:r>
            <a:r>
              <a:rPr lang="el-GR" sz="2400" dirty="0" smtClean="0">
                <a:latin typeface="HP Simplified" panose="020B0604020204020204" pitchFamily="34" charset="0"/>
                <a:cs typeface="Leelawadee UI" panose="020B0502040204020203" pitchFamily="34" charset="-34"/>
              </a:rPr>
              <a:t>Ω</a:t>
            </a:r>
            <a:r>
              <a:rPr lang="en-IN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as well!</a:t>
            </a:r>
            <a:endParaRPr lang="en-IN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872624" y="3263706"/>
            <a:ext cx="4079203" cy="2335236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If a &lt; </a:t>
            </a:r>
            <a:r>
              <a:rPr lang="en-US" altLang="en-US" sz="24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b</a:t>
            </a:r>
            <a:r>
              <a:rPr lang="en-US" altLang="en-US" sz="2400" baseline="300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d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,    T(n) 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 </a:t>
            </a:r>
            <a:r>
              <a:rPr lang="el-GR" altLang="en-US" sz="2400" dirty="0">
                <a:latin typeface="Arial Narrow" panose="020B0606020202030204" pitchFamily="34" charset="0"/>
                <a:cs typeface="Leelawadee UI" panose="020B0502040204020203" pitchFamily="34" charset="-34"/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(</a:t>
            </a:r>
            <a:r>
              <a:rPr lang="en-US" altLang="en-US" sz="24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n</a:t>
            </a:r>
            <a:r>
              <a:rPr lang="en-US" altLang="en-US" sz="2400" baseline="300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d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) </a:t>
            </a:r>
            <a:endParaRPr lang="en-US" altLang="en-US" sz="2400" dirty="0" smtClean="0">
              <a:latin typeface="Bahnschrift SemiBold" panose="020B0502040204020203" pitchFamily="34" charset="0"/>
              <a:cs typeface="Leelawadee UI" panose="020B0502040204020203" pitchFamily="34" charset="-34"/>
            </a:endParaRP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Bahnschrift SemiBold" panose="020B0502040204020203" pitchFamily="34" charset="0"/>
              <a:cs typeface="Leelawadee UI" panose="020B0502040204020203" pitchFamily="34" charset="-34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If a = </a:t>
            </a:r>
            <a:r>
              <a:rPr lang="en-US" altLang="en-US" sz="24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b</a:t>
            </a:r>
            <a:r>
              <a:rPr lang="en-US" altLang="en-US" sz="2400" baseline="300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d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,    T(n) 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 </a:t>
            </a:r>
            <a:r>
              <a:rPr lang="el-GR" altLang="en-US" sz="2400" dirty="0">
                <a:latin typeface="Arial Narrow" panose="020B0606020202030204" pitchFamily="34" charset="0"/>
                <a:cs typeface="Leelawadee UI" panose="020B0502040204020203" pitchFamily="34" charset="-34"/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(</a:t>
            </a:r>
            <a:r>
              <a:rPr lang="en-US" altLang="en-US" sz="24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n</a:t>
            </a:r>
            <a:r>
              <a:rPr lang="en-US" altLang="en-US" sz="2400" baseline="300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d</a:t>
            </a:r>
            <a:r>
              <a:rPr lang="en-US" altLang="en-US" sz="2400" baseline="300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 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log n) </a:t>
            </a:r>
            <a:endParaRPr lang="en-US" altLang="en-US" sz="2400" dirty="0" smtClean="0">
              <a:latin typeface="Bahnschrift SemiBold" panose="020B0502040204020203" pitchFamily="34" charset="0"/>
              <a:cs typeface="Leelawadee UI" panose="020B0502040204020203" pitchFamily="34" charset="-34"/>
            </a:endParaRP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Bahnschrift SemiBold" panose="020B0502040204020203" pitchFamily="34" charset="0"/>
              <a:cs typeface="Leelawadee UI" panose="020B0502040204020203" pitchFamily="34" charset="-34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If a &gt; </a:t>
            </a:r>
            <a:r>
              <a:rPr lang="en-US" altLang="en-US" sz="24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b</a:t>
            </a:r>
            <a:r>
              <a:rPr lang="en-US" altLang="en-US" sz="2400" baseline="300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d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,    T(n) 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 </a:t>
            </a:r>
            <a:r>
              <a:rPr lang="el-GR" altLang="en-US" sz="2400" dirty="0">
                <a:latin typeface="Arial Narrow" panose="020B0606020202030204" pitchFamily="34" charset="0"/>
                <a:cs typeface="Leelawadee UI" panose="020B0502040204020203" pitchFamily="34" charset="-34"/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(</a:t>
            </a:r>
            <a:r>
              <a:rPr lang="en-US" altLang="en-US" sz="24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n</a:t>
            </a:r>
            <a:r>
              <a:rPr lang="en-US" altLang="en-US" sz="2400" baseline="30000" dirty="0" err="1">
                <a:latin typeface="Bahnschrift SemiBold" panose="020B0502040204020203" pitchFamily="34" charset="0"/>
                <a:cs typeface="Leelawadee UI" panose="020B0502040204020203" pitchFamily="34" charset="-34"/>
              </a:rPr>
              <a:t>log</a:t>
            </a:r>
            <a:r>
              <a:rPr lang="en-US" altLang="en-US" sz="2400" baseline="300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 </a:t>
            </a:r>
            <a:r>
              <a:rPr lang="en-US" altLang="en-US" sz="1400" baseline="140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b</a:t>
            </a:r>
            <a:r>
              <a:rPr lang="en-US" altLang="en-US" sz="2400" baseline="140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 </a:t>
            </a:r>
            <a:r>
              <a:rPr lang="en-US" altLang="en-US" sz="2400" baseline="300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a </a:t>
            </a:r>
            <a:r>
              <a:rPr lang="en-US" altLang="en-US" sz="2400" dirty="0">
                <a:latin typeface="Bahnschrift SemiBold" panose="020B0502040204020203" pitchFamily="34" charset="0"/>
                <a:cs typeface="Leelawadee UI" panose="020B0502040204020203" pitchFamily="34" charset="-34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97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023" y="1820724"/>
            <a:ext cx="8825657" cy="2188568"/>
          </a:xfrm>
        </p:spPr>
        <p:txBody>
          <a:bodyPr/>
          <a:lstStyle/>
          <a:p>
            <a:pPr algn="ctr"/>
            <a:r>
              <a:rPr lang="en-IN" sz="96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Binary Search</a:t>
            </a:r>
            <a:endParaRPr lang="en-IN" sz="9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29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Binary Search - IDEA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293" y="1609572"/>
            <a:ext cx="9883344" cy="4874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Binary Search is a remarkably efficient algorithm for searching in a sorted array.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It works by comparing the search key K with the array’s middle element A[m].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If they match, the algorithm stops.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Otherwise, the same operation is repeated recursively for the first half of the array if K &lt; A[m] and for the second half if K &gt; A[m].</a:t>
            </a:r>
            <a:endParaRPr lang="en-US" alt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                                                                K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A[0] … A[m-2]      A[m]        A[m+1] … A[n-1]</a:t>
            </a:r>
            <a:endParaRPr lang="en-US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44652" y="4937732"/>
            <a:ext cx="0" cy="52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3533740" y="5287827"/>
            <a:ext cx="207817" cy="1234276"/>
          </a:xfrm>
          <a:prstGeom prst="rightBrace">
            <a:avLst/>
          </a:prstGeom>
          <a:ln w="5397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Brace 19"/>
          <p:cNvSpPr/>
          <p:nvPr/>
        </p:nvSpPr>
        <p:spPr>
          <a:xfrm>
            <a:off x="6823779" y="5326003"/>
            <a:ext cx="207817" cy="1234276"/>
          </a:xfrm>
          <a:prstGeom prst="rightBrace">
            <a:avLst/>
          </a:prstGeom>
          <a:ln w="5397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241873" y="6152771"/>
            <a:ext cx="27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Search here if K &lt; A[m]</a:t>
            </a:r>
            <a:endParaRPr lang="en-IN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6225" y="6152771"/>
            <a:ext cx="272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Search here if K &lt; A[m]</a:t>
            </a:r>
            <a:endParaRPr lang="en-IN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80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Binary Search - Algorithm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1" y="1442624"/>
            <a:ext cx="8077795" cy="495228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6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286463"/>
            <a:ext cx="9883344" cy="863464"/>
          </a:xfrm>
        </p:spPr>
        <p:txBody>
          <a:bodyPr/>
          <a:lstStyle/>
          <a:p>
            <a:r>
              <a:rPr lang="en-IN" sz="5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Binary Search - Example</a:t>
            </a:r>
            <a:endParaRPr lang="en-IN" sz="5200" dirty="0">
              <a:solidFill>
                <a:schemeClr val="accent3">
                  <a:lumMod val="60000"/>
                  <a:lumOff val="4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266825"/>
            <a:ext cx="8305800" cy="49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4" y="2575284"/>
            <a:ext cx="10665667" cy="3178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09600" y="1406769"/>
            <a:ext cx="373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Search Key K = 70</a:t>
            </a:r>
            <a:endParaRPr lang="en-IN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22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8239</TotalTime>
  <Words>1719</Words>
  <Application>Microsoft Office PowerPoint</Application>
  <PresentationFormat>Widescreen</PresentationFormat>
  <Paragraphs>273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Narrow</vt:lpstr>
      <vt:lpstr>Bahnschrift SemiBold</vt:lpstr>
      <vt:lpstr>Century Gothic</vt:lpstr>
      <vt:lpstr>HP Simplified</vt:lpstr>
      <vt:lpstr>Leelawadee UI</vt:lpstr>
      <vt:lpstr>Monotype Sorts</vt:lpstr>
      <vt:lpstr>Symbol</vt:lpstr>
      <vt:lpstr>Times New Roman</vt:lpstr>
      <vt:lpstr>Wingdings</vt:lpstr>
      <vt:lpstr>Wingdings 3</vt:lpstr>
      <vt:lpstr>Ion</vt:lpstr>
      <vt:lpstr>Divide and Conquer</vt:lpstr>
      <vt:lpstr>Divide and Conquer – The IDEA</vt:lpstr>
      <vt:lpstr>Divide and Conquer – The IDEA</vt:lpstr>
      <vt:lpstr>General Divide and Conquer Recurrence</vt:lpstr>
      <vt:lpstr>Master Theorem</vt:lpstr>
      <vt:lpstr>Binary Search</vt:lpstr>
      <vt:lpstr>Binary Search - IDEA</vt:lpstr>
      <vt:lpstr>Binary Search - Algorithm</vt:lpstr>
      <vt:lpstr>Binary Search - Example</vt:lpstr>
      <vt:lpstr>Binary Search Vs Linear Search</vt:lpstr>
      <vt:lpstr>Binary Search – Analysis: WORST CASE</vt:lpstr>
      <vt:lpstr>Binary Search – Analysis: AVERAGE CASE</vt:lpstr>
      <vt:lpstr>Merge Sort</vt:lpstr>
      <vt:lpstr>Merge Sort - IDEA</vt:lpstr>
      <vt:lpstr>Merge Sort - Algorithm</vt:lpstr>
      <vt:lpstr>Merge Sort - Algorithm</vt:lpstr>
      <vt:lpstr>Merge Sort - Example</vt:lpstr>
      <vt:lpstr>Merge Sort - Analysis</vt:lpstr>
      <vt:lpstr>Quick Sort</vt:lpstr>
      <vt:lpstr>Quick Sort - IDEA</vt:lpstr>
      <vt:lpstr>Quick Sort - Algorithm</vt:lpstr>
      <vt:lpstr>Quick Sort - Algorithm</vt:lpstr>
      <vt:lpstr>Quick Sort - Example</vt:lpstr>
      <vt:lpstr>Quick Sort – Analysis: BEST CASE</vt:lpstr>
      <vt:lpstr>Quick Sort – Analysis: WORST CASE</vt:lpstr>
      <vt:lpstr>Quick Sort – Analysis: AVERAGE CASE</vt:lpstr>
      <vt:lpstr>Multiplication of Large Integers</vt:lpstr>
      <vt:lpstr> Multiplication of large integers - IDEA</vt:lpstr>
      <vt:lpstr> Multiplication of large integers - IDEA</vt:lpstr>
      <vt:lpstr> Multiplication of large integers - Analysis</vt:lpstr>
      <vt:lpstr>Example</vt:lpstr>
      <vt:lpstr>Strassen’s Matrix Multiplication</vt:lpstr>
      <vt:lpstr>Strassen’s Matrix Multiplication</vt:lpstr>
      <vt:lpstr>Strassen’s Matrix Multiplication</vt:lpstr>
      <vt:lpstr>Strassen’s Matrix Multiplication</vt:lpstr>
      <vt:lpstr>Strassen’s Matrix Multiplication – General Formula</vt:lpstr>
      <vt:lpstr>Strassen’s Matrix Multiplication – Analysis</vt:lpstr>
      <vt:lpstr>Strassen’s Matrix Multiplication – Analysis</vt:lpstr>
      <vt:lpstr>Binary Tree Traversals and Other Properties</vt:lpstr>
      <vt:lpstr>What is a Binary Tree?</vt:lpstr>
      <vt:lpstr>Height of a Binary Tree</vt:lpstr>
      <vt:lpstr>Height of a Binary Tree – Analysis</vt:lpstr>
      <vt:lpstr>Height of a Binary Tree – Analysis</vt:lpstr>
      <vt:lpstr>Height of a Binary Tree – Analysis</vt:lpstr>
      <vt:lpstr>Binary Tree Traversals</vt:lpstr>
      <vt:lpstr>Binary Tree Traversals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Shruti Kaivalya</dc:creator>
  <cp:lastModifiedBy>Chetan Prabhakar</cp:lastModifiedBy>
  <cp:revision>92</cp:revision>
  <dcterms:created xsi:type="dcterms:W3CDTF">2018-01-30T13:36:37Z</dcterms:created>
  <dcterms:modified xsi:type="dcterms:W3CDTF">2019-02-01T06:18:48Z</dcterms:modified>
</cp:coreProperties>
</file>