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8"/>
  </p:notesMasterIdLst>
  <p:handoutMasterIdLst>
    <p:handoutMasterId r:id="rId69"/>
  </p:handoutMasterIdLst>
  <p:sldIdLst>
    <p:sldId id="257" r:id="rId2"/>
    <p:sldId id="258" r:id="rId3"/>
    <p:sldId id="271" r:id="rId4"/>
    <p:sldId id="259" r:id="rId5"/>
    <p:sldId id="272" r:id="rId6"/>
    <p:sldId id="273" r:id="rId7"/>
    <p:sldId id="274" r:id="rId8"/>
    <p:sldId id="288" r:id="rId9"/>
    <p:sldId id="275" r:id="rId10"/>
    <p:sldId id="276" r:id="rId11"/>
    <p:sldId id="277" r:id="rId12"/>
    <p:sldId id="278" r:id="rId13"/>
    <p:sldId id="279" r:id="rId14"/>
    <p:sldId id="287" r:id="rId15"/>
    <p:sldId id="280" r:id="rId16"/>
    <p:sldId id="285" r:id="rId17"/>
    <p:sldId id="281" r:id="rId18"/>
    <p:sldId id="282" r:id="rId19"/>
    <p:sldId id="283" r:id="rId20"/>
    <p:sldId id="284" r:id="rId21"/>
    <p:sldId id="289" r:id="rId22"/>
    <p:sldId id="290" r:id="rId23"/>
    <p:sldId id="291" r:id="rId24"/>
    <p:sldId id="294" r:id="rId25"/>
    <p:sldId id="292" r:id="rId26"/>
    <p:sldId id="293" r:id="rId27"/>
    <p:sldId id="295" r:id="rId28"/>
    <p:sldId id="297" r:id="rId29"/>
    <p:sldId id="286" r:id="rId30"/>
    <p:sldId id="296" r:id="rId31"/>
    <p:sldId id="299" r:id="rId32"/>
    <p:sldId id="298"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1" r:id="rId54"/>
    <p:sldId id="322" r:id="rId55"/>
    <p:sldId id="323" r:id="rId56"/>
    <p:sldId id="320" r:id="rId57"/>
    <p:sldId id="324" r:id="rId58"/>
    <p:sldId id="325" r:id="rId59"/>
    <p:sldId id="326" r:id="rId60"/>
    <p:sldId id="327" r:id="rId61"/>
    <p:sldId id="328" r:id="rId62"/>
    <p:sldId id="329" r:id="rId63"/>
    <p:sldId id="330" r:id="rId64"/>
    <p:sldId id="331" r:id="rId65"/>
    <p:sldId id="332" r:id="rId66"/>
    <p:sldId id="33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27" autoAdjust="0"/>
  </p:normalViewPr>
  <p:slideViewPr>
    <p:cSldViewPr snapToGrid="0">
      <p:cViewPr varScale="1">
        <p:scale>
          <a:sx n="65" d="100"/>
          <a:sy n="65" d="100"/>
        </p:scale>
        <p:origin x="93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3/14/2018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3/14/2018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751853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652247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979914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4034340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382297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343366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3466394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2171987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6510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260488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2748963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4046634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485314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14300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733594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439663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380597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4214585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26638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354485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733885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3423876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502247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2306791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148071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589632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644428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657654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580619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1109380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118701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638487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28117652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1965263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721196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061200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9062163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9694757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9426016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1640256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403570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28889114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9334574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4083621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511691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34966932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15617396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9755368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12288364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320546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70036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50544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1721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318850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3/14/2018</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3/14/2018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3/14/2018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3/14/2018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3/14/2018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3/14/2018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p15:clr>
            <a:srgbClr val="FBAE40"/>
          </p15:clr>
        </p15:guide>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3/14/2018</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3/14/2018</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3/14/2018</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3/14/2018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3/14/2018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3/14/2018</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p15:clr>
            <a:srgbClr val="F26B43"/>
          </p15:clr>
        </p15:guide>
        <p15:guide id="1" pos="3840">
          <p15:clr>
            <a:srgbClr val="F26B43"/>
          </p15:clr>
        </p15:guide>
        <p15:guide id="2" orient="horz" pos="4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Decrease and Conquer</a:t>
            </a:r>
            <a:endParaRPr lang="en-US" sz="7200" dirty="0"/>
          </a:p>
        </p:txBody>
      </p:sp>
      <p:sp>
        <p:nvSpPr>
          <p:cNvPr id="3" name="Subtitle 2"/>
          <p:cNvSpPr>
            <a:spLocks noGrp="1"/>
          </p:cNvSpPr>
          <p:nvPr>
            <p:ph type="subTitle" idx="1"/>
          </p:nvPr>
        </p:nvSpPr>
        <p:spPr/>
        <p:txBody>
          <a:bodyPr>
            <a:normAutofit/>
          </a:bodyPr>
          <a:lstStyle/>
          <a:p>
            <a:r>
              <a:rPr lang="en-US" sz="5400" dirty="0" smtClean="0"/>
              <a:t>Unit 3</a:t>
            </a:r>
            <a:endParaRPr lang="en-US" sz="5400"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Insertion Sort – The ALGORITHM</a:t>
            </a:r>
            <a:endParaRPr lang="en-US" dirty="0"/>
          </a:p>
        </p:txBody>
      </p:sp>
      <p:sp>
        <p:nvSpPr>
          <p:cNvPr id="3" name="Content Placeholder 2"/>
          <p:cNvSpPr>
            <a:spLocks noGrp="1"/>
          </p:cNvSpPr>
          <p:nvPr>
            <p:ph idx="1"/>
          </p:nvPr>
        </p:nvSpPr>
        <p:spPr>
          <a:xfrm>
            <a:off x="609600" y="1766455"/>
            <a:ext cx="10972800" cy="4814454"/>
          </a:xfrm>
        </p:spPr>
        <p:txBody>
          <a:bodyPr/>
          <a:lstStyle/>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766455"/>
            <a:ext cx="8662900" cy="4814454"/>
          </a:xfrm>
          <a:prstGeom prst="rect">
            <a:avLst/>
          </a:prstGeom>
        </p:spPr>
      </p:pic>
    </p:spTree>
    <p:extLst>
      <p:ext uri="{BB962C8B-B14F-4D97-AF65-F5344CB8AC3E}">
        <p14:creationId xmlns:p14="http://schemas.microsoft.com/office/powerpoint/2010/main" val="340372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Insertion Sort – An Example</a:t>
            </a:r>
            <a:endParaRPr lang="en-US" dirty="0"/>
          </a:p>
        </p:txBody>
      </p:sp>
      <p:sp>
        <p:nvSpPr>
          <p:cNvPr id="3" name="Content Placeholder 2"/>
          <p:cNvSpPr>
            <a:spLocks noGrp="1"/>
          </p:cNvSpPr>
          <p:nvPr>
            <p:ph idx="1"/>
          </p:nvPr>
        </p:nvSpPr>
        <p:spPr>
          <a:xfrm>
            <a:off x="609600" y="1766455"/>
            <a:ext cx="10972800" cy="4814454"/>
          </a:xfrm>
        </p:spPr>
        <p:txBody>
          <a:bodyPr>
            <a:normAutofit/>
          </a:bodyPr>
          <a:lstStyle/>
          <a:p>
            <a:pPr>
              <a:spcBef>
                <a:spcPct val="0"/>
              </a:spcBef>
              <a:buClrTx/>
              <a:buSzTx/>
              <a:buFontTx/>
              <a:buNone/>
            </a:pPr>
            <a:endParaRPr lang="en-US" altLang="en-US" sz="4000" dirty="0" smtClean="0"/>
          </a:p>
          <a:p>
            <a:pPr>
              <a:spcBef>
                <a:spcPct val="0"/>
              </a:spcBef>
              <a:buClrTx/>
              <a:buSzTx/>
              <a:buFontTx/>
              <a:buNone/>
            </a:pPr>
            <a:r>
              <a:rPr lang="en-US" altLang="en-US" sz="4000" dirty="0" smtClean="0"/>
              <a:t>6 |</a:t>
            </a:r>
            <a:r>
              <a:rPr lang="en-US" altLang="en-US" sz="4000" u="sng" dirty="0" smtClean="0"/>
              <a:t>4</a:t>
            </a:r>
            <a:r>
              <a:rPr lang="en-US" altLang="en-US" sz="4000" dirty="0" smtClean="0"/>
              <a:t>   </a:t>
            </a:r>
            <a:r>
              <a:rPr lang="en-US" altLang="en-US" sz="4000" dirty="0"/>
              <a:t>1   8   </a:t>
            </a:r>
            <a:r>
              <a:rPr lang="en-US" altLang="en-US" sz="4000" dirty="0" smtClean="0"/>
              <a:t>5</a:t>
            </a:r>
          </a:p>
          <a:p>
            <a:pPr>
              <a:spcBef>
                <a:spcPct val="0"/>
              </a:spcBef>
              <a:buClrTx/>
              <a:buSzTx/>
              <a:buFontTx/>
              <a:buNone/>
            </a:pPr>
            <a:r>
              <a:rPr lang="en-US" altLang="en-US" sz="4000" dirty="0" smtClean="0"/>
              <a:t>4   6 |</a:t>
            </a:r>
            <a:r>
              <a:rPr lang="en-US" altLang="en-US" sz="4000" u="sng" dirty="0" smtClean="0"/>
              <a:t>1</a:t>
            </a:r>
            <a:r>
              <a:rPr lang="en-US" altLang="en-US" sz="4000" dirty="0" smtClean="0"/>
              <a:t>   </a:t>
            </a:r>
            <a:r>
              <a:rPr lang="en-US" altLang="en-US" sz="4000" dirty="0"/>
              <a:t>8   5</a:t>
            </a:r>
          </a:p>
          <a:p>
            <a:pPr>
              <a:spcBef>
                <a:spcPct val="0"/>
              </a:spcBef>
              <a:buClrTx/>
              <a:buSzTx/>
              <a:buFontTx/>
              <a:buNone/>
            </a:pPr>
            <a:r>
              <a:rPr lang="en-US" altLang="en-US" sz="4000" dirty="0" smtClean="0"/>
              <a:t>1   4   </a:t>
            </a:r>
            <a:r>
              <a:rPr lang="en-US" altLang="en-US" sz="4000" dirty="0"/>
              <a:t>6 </a:t>
            </a:r>
            <a:r>
              <a:rPr lang="en-US" altLang="en-US" sz="4000" dirty="0" smtClean="0"/>
              <a:t>|</a:t>
            </a:r>
            <a:r>
              <a:rPr lang="en-US" altLang="en-US" sz="4000" u="sng" dirty="0" smtClean="0"/>
              <a:t>8</a:t>
            </a:r>
            <a:r>
              <a:rPr lang="en-US" altLang="en-US" sz="4000" dirty="0" smtClean="0"/>
              <a:t>   </a:t>
            </a:r>
            <a:r>
              <a:rPr lang="en-US" altLang="en-US" sz="4000" dirty="0"/>
              <a:t>5</a:t>
            </a:r>
          </a:p>
          <a:p>
            <a:pPr>
              <a:spcBef>
                <a:spcPct val="0"/>
              </a:spcBef>
              <a:buClrTx/>
              <a:buSzTx/>
              <a:buFontTx/>
              <a:buNone/>
            </a:pPr>
            <a:r>
              <a:rPr lang="en-US" altLang="en-US" sz="4000" dirty="0" smtClean="0"/>
              <a:t>1   4   </a:t>
            </a:r>
            <a:r>
              <a:rPr lang="en-US" altLang="en-US" sz="4000" dirty="0"/>
              <a:t>6   8 </a:t>
            </a:r>
            <a:r>
              <a:rPr lang="en-US" altLang="en-US" sz="4000" dirty="0" smtClean="0"/>
              <a:t>|</a:t>
            </a:r>
            <a:r>
              <a:rPr lang="en-US" altLang="en-US" sz="4000" u="sng" dirty="0" smtClean="0"/>
              <a:t>5</a:t>
            </a:r>
            <a:endParaRPr lang="en-US" altLang="en-US" sz="4000" u="sng" dirty="0"/>
          </a:p>
          <a:p>
            <a:pPr>
              <a:spcBef>
                <a:spcPct val="0"/>
              </a:spcBef>
              <a:buClrTx/>
              <a:buSzTx/>
              <a:buFontTx/>
              <a:buNone/>
            </a:pPr>
            <a:r>
              <a:rPr lang="en-US" altLang="en-US" sz="4000" dirty="0" smtClean="0"/>
              <a:t>1   4   </a:t>
            </a:r>
            <a:r>
              <a:rPr lang="en-US" altLang="en-US" sz="4000" dirty="0"/>
              <a:t>5   6   8</a:t>
            </a:r>
          </a:p>
          <a:p>
            <a:pPr lvl="1"/>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515" y="1047903"/>
            <a:ext cx="4638982" cy="4283327"/>
          </a:xfrm>
          <a:prstGeom prst="rect">
            <a:avLst/>
          </a:prstGeom>
        </p:spPr>
      </p:pic>
    </p:spTree>
    <p:extLst>
      <p:ext uri="{BB962C8B-B14F-4D97-AF65-F5344CB8AC3E}">
        <p14:creationId xmlns:p14="http://schemas.microsoft.com/office/powerpoint/2010/main" val="134492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normAutofit/>
          </a:bodyPr>
          <a:lstStyle/>
          <a:p>
            <a:r>
              <a:rPr lang="en-US" sz="4800" dirty="0" smtClean="0"/>
              <a:t>Insertion Sort – Analysis</a:t>
            </a:r>
            <a:endParaRPr lang="en-US" sz="4800" dirty="0"/>
          </a:p>
        </p:txBody>
      </p:sp>
      <p:sp>
        <p:nvSpPr>
          <p:cNvPr id="3" name="Content Placeholder 2"/>
          <p:cNvSpPr>
            <a:spLocks noGrp="1"/>
          </p:cNvSpPr>
          <p:nvPr>
            <p:ph idx="1"/>
          </p:nvPr>
        </p:nvSpPr>
        <p:spPr>
          <a:xfrm>
            <a:off x="609600" y="1766455"/>
            <a:ext cx="10972800" cy="4814454"/>
          </a:xfrm>
        </p:spPr>
        <p:txBody>
          <a:bodyPr>
            <a:normAutofit/>
          </a:bodyPr>
          <a:lstStyle/>
          <a:p>
            <a:pPr>
              <a:spcBef>
                <a:spcPct val="0"/>
              </a:spcBef>
              <a:buClrTx/>
              <a:buSzTx/>
              <a:buFontTx/>
              <a:buNone/>
            </a:pPr>
            <a:r>
              <a:rPr lang="en-US" altLang="en-US" dirty="0" smtClean="0"/>
              <a:t>In the worst case:</a:t>
            </a:r>
          </a:p>
          <a:p>
            <a:pPr>
              <a:spcBef>
                <a:spcPct val="0"/>
              </a:spcBef>
              <a:buClrTx/>
              <a:buSzTx/>
              <a:buFontTx/>
              <a:buNone/>
            </a:pPr>
            <a:endParaRPr lang="en-US" altLang="en-US" dirty="0"/>
          </a:p>
          <a:p>
            <a:pPr>
              <a:spcBef>
                <a:spcPct val="0"/>
              </a:spcBef>
              <a:buClrTx/>
              <a:buSzTx/>
              <a:buFontTx/>
              <a:buNone/>
            </a:pPr>
            <a:endParaRPr lang="en-US" altLang="en-US" dirty="0" smtClean="0"/>
          </a:p>
          <a:p>
            <a:pPr>
              <a:spcBef>
                <a:spcPct val="0"/>
              </a:spcBef>
              <a:buClrTx/>
              <a:buSzTx/>
              <a:buFontTx/>
              <a:buNone/>
            </a:pPr>
            <a:endParaRPr lang="en-US" altLang="en-US" dirty="0"/>
          </a:p>
          <a:p>
            <a:pPr>
              <a:spcBef>
                <a:spcPct val="0"/>
              </a:spcBef>
              <a:buClrTx/>
              <a:buSzTx/>
              <a:buFontTx/>
              <a:buNone/>
            </a:pPr>
            <a:endParaRPr lang="en-US" altLang="en-US" dirty="0" smtClean="0"/>
          </a:p>
          <a:p>
            <a:pPr>
              <a:spcBef>
                <a:spcPct val="0"/>
              </a:spcBef>
              <a:buClrTx/>
              <a:buSzTx/>
              <a:buFontTx/>
              <a:buNone/>
            </a:pPr>
            <a:endParaRPr lang="en-US" altLang="en-US" dirty="0"/>
          </a:p>
          <a:p>
            <a:pPr>
              <a:spcBef>
                <a:spcPct val="0"/>
              </a:spcBef>
              <a:buClrTx/>
              <a:buSzTx/>
              <a:buFontTx/>
              <a:buNone/>
            </a:pPr>
            <a:r>
              <a:rPr lang="en-US" altLang="en-US" dirty="0" smtClean="0"/>
              <a:t>In the best case:</a:t>
            </a:r>
          </a:p>
          <a:p>
            <a:pPr>
              <a:spcBef>
                <a:spcPct val="0"/>
              </a:spcBef>
              <a:buClrTx/>
              <a:buSzTx/>
              <a:buFontTx/>
              <a:buNone/>
            </a:pPr>
            <a:endParaRPr lang="en-US" altLang="en-US" dirty="0" smtClean="0"/>
          </a:p>
          <a:p>
            <a:pPr>
              <a:spcBef>
                <a:spcPct val="0"/>
              </a:spcBef>
              <a:buClrTx/>
              <a:buSzTx/>
              <a:buFontTx/>
              <a:buNone/>
            </a:pPr>
            <a:endParaRPr lang="en-US" alt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598" y="2625812"/>
            <a:ext cx="7793976" cy="15478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9876" y="5146337"/>
            <a:ext cx="5719660" cy="1434572"/>
          </a:xfrm>
          <a:prstGeom prst="rect">
            <a:avLst/>
          </a:prstGeom>
        </p:spPr>
      </p:pic>
    </p:spTree>
    <p:extLst>
      <p:ext uri="{BB962C8B-B14F-4D97-AF65-F5344CB8AC3E}">
        <p14:creationId xmlns:p14="http://schemas.microsoft.com/office/powerpoint/2010/main" val="422939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normAutofit/>
          </a:bodyPr>
          <a:lstStyle/>
          <a:p>
            <a:r>
              <a:rPr lang="en-US" sz="4800" dirty="0" smtClean="0"/>
              <a:t>Insertion Sort – Analysis</a:t>
            </a:r>
            <a:endParaRPr lang="en-US" sz="4800" dirty="0"/>
          </a:p>
        </p:txBody>
      </p:sp>
      <p:sp>
        <p:nvSpPr>
          <p:cNvPr id="3" name="Content Placeholder 2"/>
          <p:cNvSpPr>
            <a:spLocks noGrp="1"/>
          </p:cNvSpPr>
          <p:nvPr>
            <p:ph idx="1"/>
          </p:nvPr>
        </p:nvSpPr>
        <p:spPr>
          <a:xfrm>
            <a:off x="609600" y="1766455"/>
            <a:ext cx="10972800" cy="4814454"/>
          </a:xfrm>
        </p:spPr>
        <p:txBody>
          <a:bodyPr>
            <a:normAutofit/>
          </a:bodyPr>
          <a:lstStyle/>
          <a:p>
            <a:pPr>
              <a:spcBef>
                <a:spcPct val="0"/>
              </a:spcBef>
              <a:buClrTx/>
              <a:buSzTx/>
              <a:buFontTx/>
              <a:buNone/>
            </a:pPr>
            <a:r>
              <a:rPr lang="en-US" altLang="en-US" dirty="0" smtClean="0"/>
              <a:t>In the average case:</a:t>
            </a:r>
          </a:p>
          <a:p>
            <a:pPr>
              <a:spcBef>
                <a:spcPct val="0"/>
              </a:spcBef>
              <a:buClrTx/>
              <a:buSzTx/>
              <a:buFontTx/>
              <a:buNone/>
            </a:pPr>
            <a:endParaRPr lang="en-US" altLang="en-US" dirty="0"/>
          </a:p>
          <a:p>
            <a:pPr>
              <a:spcBef>
                <a:spcPct val="0"/>
              </a:spcBef>
              <a:buClrTx/>
              <a:buSzTx/>
              <a:buFontTx/>
              <a:buNone/>
            </a:pPr>
            <a:endParaRPr lang="en-US" altLang="en-US" dirty="0" smtClean="0"/>
          </a:p>
          <a:p>
            <a:pPr>
              <a:spcBef>
                <a:spcPct val="0"/>
              </a:spcBef>
              <a:buClrTx/>
              <a:buSzTx/>
              <a:buFontTx/>
              <a:buNone/>
            </a:pPr>
            <a:endParaRPr lang="en-US" altLang="en-US" dirty="0"/>
          </a:p>
          <a:p>
            <a:pPr>
              <a:spcBef>
                <a:spcPct val="0"/>
              </a:spcBef>
              <a:buClrTx/>
              <a:buSzTx/>
              <a:buFontTx/>
              <a:buNone/>
            </a:pPr>
            <a:endParaRPr lang="en-US" altLang="en-US" dirty="0" smtClean="0"/>
          </a:p>
          <a:p>
            <a:pPr>
              <a:spcBef>
                <a:spcPct val="0"/>
              </a:spcBef>
              <a:buClrTx/>
              <a:buSzTx/>
              <a:buFontTx/>
              <a:buNone/>
            </a:pPr>
            <a:endParaRPr lang="en-US" altLang="en-US" dirty="0"/>
          </a:p>
          <a:p>
            <a:pPr>
              <a:spcBef>
                <a:spcPct val="0"/>
              </a:spcBef>
              <a:buClrTx/>
              <a:buSzTx/>
              <a:buFontTx/>
              <a:buNone/>
            </a:pPr>
            <a:endParaRPr lang="en-US" altLang="en-US" dirty="0" smtClean="0"/>
          </a:p>
          <a:p>
            <a:pPr>
              <a:spcBef>
                <a:spcPct val="0"/>
              </a:spcBef>
              <a:buClrTx/>
              <a:buSzTx/>
              <a:buFontTx/>
              <a:buNone/>
            </a:pPr>
            <a:endParaRPr lang="en-US" alt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083" y="2644059"/>
            <a:ext cx="5261478" cy="1818484"/>
          </a:xfrm>
          <a:prstGeom prst="rect">
            <a:avLst/>
          </a:prstGeom>
        </p:spPr>
      </p:pic>
    </p:spTree>
    <p:extLst>
      <p:ext uri="{BB962C8B-B14F-4D97-AF65-F5344CB8AC3E}">
        <p14:creationId xmlns:p14="http://schemas.microsoft.com/office/powerpoint/2010/main" val="308568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363200" cy="1362075"/>
          </a:xfrm>
        </p:spPr>
        <p:txBody>
          <a:bodyPr/>
          <a:lstStyle/>
          <a:p>
            <a:pPr algn="ctr"/>
            <a:r>
              <a:rPr lang="en-IN" sz="8800" dirty="0" smtClean="0"/>
              <a:t>DEPTH FIRST SEARCH</a:t>
            </a:r>
            <a:endParaRPr lang="en-IN" sz="8800" dirty="0"/>
          </a:p>
        </p:txBody>
      </p:sp>
    </p:spTree>
    <p:extLst>
      <p:ext uri="{BB962C8B-B14F-4D97-AF65-F5344CB8AC3E}">
        <p14:creationId xmlns:p14="http://schemas.microsoft.com/office/powerpoint/2010/main" val="181858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Depth First Search – The IDEA</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pPr marL="0" indent="0"/>
            <a:r>
              <a:rPr lang="en-US" altLang="en-US" dirty="0" smtClean="0"/>
              <a:t>  Visits </a:t>
            </a:r>
            <a:r>
              <a:rPr lang="en-US" altLang="en-US" dirty="0"/>
              <a:t>graph’s vertices by always moving away from last</a:t>
            </a:r>
            <a:br>
              <a:rPr lang="en-US" altLang="en-US" dirty="0"/>
            </a:br>
            <a:r>
              <a:rPr lang="en-US" altLang="en-US" dirty="0"/>
              <a:t>    visited vertex to an unvisited one, backtracks if no adjacent</a:t>
            </a:r>
            <a:br>
              <a:rPr lang="en-US" altLang="en-US" dirty="0"/>
            </a:br>
            <a:r>
              <a:rPr lang="en-US" altLang="en-US" dirty="0"/>
              <a:t>    unvisited vertex is available.</a:t>
            </a:r>
            <a:br>
              <a:rPr lang="en-US" altLang="en-US" dirty="0"/>
            </a:br>
            <a:endParaRPr lang="en-US" altLang="en-US" dirty="0"/>
          </a:p>
          <a:p>
            <a:pPr marL="0" indent="0"/>
            <a:r>
              <a:rPr lang="en-US" altLang="en-US" dirty="0"/>
              <a:t>  </a:t>
            </a:r>
            <a:r>
              <a:rPr lang="en-US" altLang="en-US" dirty="0" smtClean="0"/>
              <a:t>Recursive </a:t>
            </a:r>
            <a:r>
              <a:rPr lang="en-US" altLang="en-US" dirty="0"/>
              <a:t>or it uses a stack</a:t>
            </a:r>
          </a:p>
          <a:p>
            <a:pPr marL="623888" lvl="1" indent="-276225"/>
            <a:r>
              <a:rPr lang="en-US" altLang="en-US" sz="2400" dirty="0"/>
              <a:t>a vertex is pushed onto the stack when it’s reached for the first time</a:t>
            </a:r>
          </a:p>
          <a:p>
            <a:pPr marL="623888" lvl="1" indent="-276225"/>
            <a:r>
              <a:rPr lang="en-US" altLang="en-US" sz="2400" dirty="0"/>
              <a:t>a vertex is popped off the stack when it becomes a dead end, i.e., when there is no adjacent unvisited vertex</a:t>
            </a:r>
            <a:br>
              <a:rPr lang="en-US" altLang="en-US" sz="2400" dirty="0"/>
            </a:br>
            <a:endParaRPr lang="en-US" altLang="en-US" sz="2400" dirty="0"/>
          </a:p>
          <a:p>
            <a:pPr marL="0" indent="0"/>
            <a:r>
              <a:rPr lang="en-US" altLang="en-US" dirty="0"/>
              <a:t>  “Redraws” graph in tree-like fashion (with tree edges and</a:t>
            </a:r>
            <a:br>
              <a:rPr lang="en-US" altLang="en-US" dirty="0"/>
            </a:br>
            <a:r>
              <a:rPr lang="en-US" altLang="en-US" dirty="0"/>
              <a:t>      back edges for undirected graph)</a:t>
            </a:r>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311924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Depth First Search – The IDEA</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pPr marL="342900" indent="-342900"/>
            <a:r>
              <a:rPr lang="en-US" altLang="en-US" sz="2400" dirty="0" smtClean="0"/>
              <a:t>It is useful to accompany a DFS traversal by constructing the </a:t>
            </a:r>
            <a:r>
              <a:rPr lang="en-US" altLang="en-US" sz="2400" b="1" i="1" dirty="0" smtClean="0"/>
              <a:t>Depth First Search Forest</a:t>
            </a:r>
            <a:r>
              <a:rPr lang="en-US" altLang="en-US" sz="2400" dirty="0" smtClean="0"/>
              <a:t>. </a:t>
            </a:r>
          </a:p>
          <a:p>
            <a:pPr marL="342900" indent="-342900"/>
            <a:r>
              <a:rPr lang="en-US" altLang="en-US" sz="2400" dirty="0" smtClean="0"/>
              <a:t>The starting vertex of the traversal serves as the root of the first tree in such a forest. </a:t>
            </a:r>
          </a:p>
          <a:p>
            <a:pPr marL="342900" indent="-342900"/>
            <a:r>
              <a:rPr lang="en-AU" sz="2400" dirty="0" smtClean="0"/>
              <a:t>Whenever </a:t>
            </a:r>
            <a:r>
              <a:rPr lang="en-AU" sz="2400" dirty="0"/>
              <a:t>a new unvisited vertex </a:t>
            </a:r>
            <a:r>
              <a:rPr lang="en-AU" sz="2400" dirty="0" smtClean="0"/>
              <a:t>is reached </a:t>
            </a:r>
            <a:r>
              <a:rPr lang="en-AU" sz="2400" dirty="0"/>
              <a:t>for the first time, it is attached as a child to the vertex from which it is </a:t>
            </a:r>
            <a:r>
              <a:rPr lang="en-AU" sz="2400" dirty="0" smtClean="0"/>
              <a:t>being reached</a:t>
            </a:r>
            <a:r>
              <a:rPr lang="en-AU" sz="2400" dirty="0"/>
              <a:t>. Such an edge is called a </a:t>
            </a:r>
            <a:r>
              <a:rPr lang="en-AU" sz="2400" b="1" i="1" dirty="0"/>
              <a:t>tree edge </a:t>
            </a:r>
            <a:r>
              <a:rPr lang="en-AU" sz="2400" dirty="0"/>
              <a:t>because the set of all such edges </a:t>
            </a:r>
            <a:r>
              <a:rPr lang="en-AU" sz="2400" dirty="0" smtClean="0"/>
              <a:t>forms a </a:t>
            </a:r>
            <a:r>
              <a:rPr lang="en-AU" sz="2400" dirty="0"/>
              <a:t>forest. </a:t>
            </a:r>
          </a:p>
          <a:p>
            <a:pPr marL="342900" indent="-342900"/>
            <a:r>
              <a:rPr lang="en-AU" sz="2400" dirty="0" smtClean="0"/>
              <a:t>The </a:t>
            </a:r>
            <a:r>
              <a:rPr lang="en-AU" sz="2400" dirty="0"/>
              <a:t>algorithm may also encounter an edge leading to a previously </a:t>
            </a:r>
            <a:r>
              <a:rPr lang="en-AU" sz="2400" dirty="0" smtClean="0"/>
              <a:t>visited vertex </a:t>
            </a:r>
            <a:r>
              <a:rPr lang="en-AU" sz="2400" dirty="0"/>
              <a:t>other than its immediate </a:t>
            </a:r>
            <a:r>
              <a:rPr lang="en-AU" sz="2400" dirty="0" smtClean="0"/>
              <a:t>predecessor. </a:t>
            </a:r>
            <a:r>
              <a:rPr lang="en-AU" sz="2400" dirty="0"/>
              <a:t>Such </a:t>
            </a:r>
            <a:r>
              <a:rPr lang="en-AU" sz="2400" dirty="0" smtClean="0"/>
              <a:t>an edge </a:t>
            </a:r>
            <a:r>
              <a:rPr lang="en-AU" sz="2400" dirty="0"/>
              <a:t>is called a </a:t>
            </a:r>
            <a:r>
              <a:rPr lang="en-AU" sz="2400" b="1" i="1" dirty="0"/>
              <a:t>back edge </a:t>
            </a:r>
            <a:r>
              <a:rPr lang="en-AU" sz="2400" dirty="0"/>
              <a:t>because it connects a vertex to its ancestor, other </a:t>
            </a:r>
            <a:r>
              <a:rPr lang="en-AU" sz="2400" dirty="0" smtClean="0"/>
              <a:t>than the </a:t>
            </a:r>
            <a:r>
              <a:rPr lang="en-AU" sz="2400" dirty="0"/>
              <a:t>parent, in the depth-first search forest.</a:t>
            </a:r>
            <a:endParaRPr lang="en-US" altLang="en-US" sz="2400" dirty="0" smtClean="0"/>
          </a:p>
          <a:p>
            <a:pPr marL="0" indent="0">
              <a:buNone/>
            </a:pPr>
            <a:endParaRPr lang="en-US" altLang="en-US" dirty="0"/>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209544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Depth First Search – The ALGORITHM</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pPr marL="0" indent="0">
              <a:buNone/>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576" y="1766454"/>
            <a:ext cx="9229442" cy="226764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2132" y="4034095"/>
            <a:ext cx="7597316" cy="2065430"/>
          </a:xfrm>
          <a:prstGeom prst="rect">
            <a:avLst/>
          </a:prstGeom>
        </p:spPr>
      </p:pic>
    </p:spTree>
    <p:extLst>
      <p:ext uri="{BB962C8B-B14F-4D97-AF65-F5344CB8AC3E}">
        <p14:creationId xmlns:p14="http://schemas.microsoft.com/office/powerpoint/2010/main" val="96434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Depth First Search – The ALGORITHM</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99" y="2109006"/>
            <a:ext cx="11145459" cy="3613368"/>
          </a:xfrm>
        </p:spPr>
      </p:pic>
    </p:spTree>
    <p:extLst>
      <p:ext uri="{BB962C8B-B14F-4D97-AF65-F5344CB8AC3E}">
        <p14:creationId xmlns:p14="http://schemas.microsoft.com/office/powerpoint/2010/main" val="262595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Depth First Search – An Example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4234" y="1415255"/>
            <a:ext cx="11108166" cy="4200179"/>
          </a:xfrm>
        </p:spPr>
      </p:pic>
      <p:sp>
        <p:nvSpPr>
          <p:cNvPr id="5" name="TextBox 4"/>
          <p:cNvSpPr txBox="1"/>
          <p:nvPr/>
        </p:nvSpPr>
        <p:spPr>
          <a:xfrm>
            <a:off x="914400" y="5825613"/>
            <a:ext cx="10668000" cy="923330"/>
          </a:xfrm>
          <a:prstGeom prst="rect">
            <a:avLst/>
          </a:prstGeom>
          <a:noFill/>
        </p:spPr>
        <p:txBody>
          <a:bodyPr wrap="square" rtlCol="0">
            <a:spAutoFit/>
          </a:bodyPr>
          <a:lstStyle/>
          <a:p>
            <a:pPr marL="342900" indent="-342900">
              <a:buAutoNum type="alphaLcParenBoth"/>
            </a:pPr>
            <a:r>
              <a:rPr lang="en-IN" dirty="0" smtClean="0"/>
              <a:t>Graph</a:t>
            </a:r>
          </a:p>
          <a:p>
            <a:pPr marL="342900" indent="-342900">
              <a:buAutoNum type="alphaLcParenBoth"/>
            </a:pPr>
            <a:r>
              <a:rPr lang="en-IN" dirty="0" smtClean="0"/>
              <a:t>Stack</a:t>
            </a:r>
          </a:p>
          <a:p>
            <a:pPr marL="342900" indent="-342900">
              <a:buAutoNum type="alphaLcParenBoth"/>
            </a:pPr>
            <a:r>
              <a:rPr lang="en-IN" dirty="0" smtClean="0"/>
              <a:t>Forest</a:t>
            </a:r>
            <a:endParaRPr lang="en-IN" dirty="0"/>
          </a:p>
        </p:txBody>
      </p:sp>
    </p:spTree>
    <p:extLst>
      <p:ext uri="{BB962C8B-B14F-4D97-AF65-F5344CB8AC3E}">
        <p14:creationId xmlns:p14="http://schemas.microsoft.com/office/powerpoint/2010/main" val="271155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Decrease and Conquer – The IDEA</a:t>
            </a:r>
            <a:endParaRPr lang="en-US" dirty="0"/>
          </a:p>
        </p:txBody>
      </p:sp>
      <p:sp>
        <p:nvSpPr>
          <p:cNvPr id="3" name="Content Placeholder 2"/>
          <p:cNvSpPr>
            <a:spLocks noGrp="1"/>
          </p:cNvSpPr>
          <p:nvPr>
            <p:ph idx="1"/>
          </p:nvPr>
        </p:nvSpPr>
        <p:spPr>
          <a:xfrm>
            <a:off x="609600" y="1766455"/>
            <a:ext cx="10972800" cy="4814454"/>
          </a:xfrm>
        </p:spPr>
        <p:txBody>
          <a:bodyPr/>
          <a:lstStyle/>
          <a:p>
            <a:r>
              <a:rPr lang="en-US" dirty="0" smtClean="0"/>
              <a:t>The Decrease and Conquer algorithm design strategy is based on exploiting the relationship between a solution to a given instance of a problem and a solution to its smaller instance.</a:t>
            </a:r>
          </a:p>
          <a:p>
            <a:endParaRPr lang="en-US" dirty="0" smtClean="0"/>
          </a:p>
          <a:p>
            <a:r>
              <a:rPr lang="en-US" dirty="0" smtClean="0"/>
              <a:t>The general methodology used by this design technique is as follows:</a:t>
            </a:r>
          </a:p>
          <a:p>
            <a:pPr marL="1271016" lvl="3" indent="-457200">
              <a:buFont typeface="Monotype Sorts" pitchFamily="2" charset="2"/>
              <a:buAutoNum type="arabicPeriod"/>
            </a:pPr>
            <a:r>
              <a:rPr lang="en-US" altLang="en-US" dirty="0"/>
              <a:t>Reduce problem instance to smaller instance of the same problem</a:t>
            </a:r>
          </a:p>
          <a:p>
            <a:pPr marL="1271016" lvl="3" indent="-457200">
              <a:buFont typeface="Monotype Sorts" pitchFamily="2" charset="2"/>
              <a:buAutoNum type="arabicPeriod"/>
            </a:pPr>
            <a:r>
              <a:rPr lang="en-US" altLang="en-US" dirty="0"/>
              <a:t>Solve smaller instance</a:t>
            </a:r>
          </a:p>
          <a:p>
            <a:pPr marL="1271016" lvl="3" indent="-457200">
              <a:buFont typeface="Monotype Sorts" pitchFamily="2" charset="2"/>
              <a:buAutoNum type="arabicPeriod"/>
            </a:pPr>
            <a:r>
              <a:rPr lang="en-US" altLang="en-US" dirty="0"/>
              <a:t>Extend solution of smaller instance to obtain solution to original </a:t>
            </a:r>
            <a:r>
              <a:rPr lang="en-US" altLang="en-US" dirty="0" smtClean="0"/>
              <a:t>instance</a:t>
            </a:r>
            <a:endParaRPr lang="en-US" altLang="en-US" dirty="0"/>
          </a:p>
          <a:p>
            <a:pPr lvl="1"/>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Depth First Search – Analysis</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pPr marL="0" indent="0"/>
            <a:r>
              <a:rPr lang="en-US" altLang="en-US" dirty="0" smtClean="0"/>
              <a:t>  DFS can be implemented using Adjacency Lists and Adjacency Matrices.</a:t>
            </a:r>
          </a:p>
          <a:p>
            <a:pPr marL="0" indent="0"/>
            <a:endParaRPr lang="en-US" altLang="en-US" dirty="0" smtClean="0"/>
          </a:p>
          <a:p>
            <a:pPr marL="0" indent="0"/>
            <a:r>
              <a:rPr lang="en-US" dirty="0"/>
              <a:t> </a:t>
            </a:r>
            <a:r>
              <a:rPr lang="en-US" dirty="0" smtClean="0"/>
              <a:t> The efficiency is as follows:</a:t>
            </a:r>
          </a:p>
          <a:p>
            <a:pPr lvl="1"/>
            <a:r>
              <a:rPr lang="en-US" altLang="en-US" dirty="0"/>
              <a:t>adjacency matrices: </a:t>
            </a:r>
            <a:r>
              <a:rPr lang="el-GR" altLang="en-US" dirty="0">
                <a:latin typeface="Lucida Grande" pitchFamily="84" charset="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baseline="30000" dirty="0">
                <a:cs typeface="Times New Roman" panose="02020603050405020304" pitchFamily="18" charset="0"/>
              </a:rPr>
              <a:t>2</a:t>
            </a:r>
            <a:r>
              <a:rPr lang="en-US" altLang="en-US" dirty="0">
                <a:cs typeface="Times New Roman" panose="02020603050405020304" pitchFamily="18" charset="0"/>
              </a:rPr>
              <a:t>).   </a:t>
            </a:r>
          </a:p>
          <a:p>
            <a:pPr lvl="1"/>
            <a:r>
              <a:rPr lang="en-US" altLang="en-US" dirty="0"/>
              <a:t>adjacency lists: </a:t>
            </a:r>
            <a:r>
              <a:rPr lang="el-GR" altLang="en-US" dirty="0">
                <a:latin typeface="Lucida Grande" pitchFamily="84" charset="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dirty="0">
                <a:cs typeface="Times New Roman" panose="02020603050405020304" pitchFamily="18" charset="0"/>
              </a:rPr>
              <a:t>+|E|).    </a:t>
            </a:r>
          </a:p>
          <a:p>
            <a:pPr marL="292608" lvl="1" indent="0"/>
            <a:endParaRPr lang="en-US" dirty="0"/>
          </a:p>
        </p:txBody>
      </p:sp>
    </p:spTree>
    <p:extLst>
      <p:ext uri="{BB962C8B-B14F-4D97-AF65-F5344CB8AC3E}">
        <p14:creationId xmlns:p14="http://schemas.microsoft.com/office/powerpoint/2010/main" val="26459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717640" cy="1362075"/>
          </a:xfrm>
        </p:spPr>
        <p:txBody>
          <a:bodyPr/>
          <a:lstStyle/>
          <a:p>
            <a:pPr algn="ctr"/>
            <a:r>
              <a:rPr lang="en-IN" sz="8000" dirty="0" smtClean="0"/>
              <a:t>BREADTH FIRST SEARCH</a:t>
            </a:r>
            <a:endParaRPr lang="en-IN" sz="8000" dirty="0"/>
          </a:p>
        </p:txBody>
      </p:sp>
    </p:spTree>
    <p:extLst>
      <p:ext uri="{BB962C8B-B14F-4D97-AF65-F5344CB8AC3E}">
        <p14:creationId xmlns:p14="http://schemas.microsoft.com/office/powerpoint/2010/main" val="393602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Breadth First Search – The IDEA</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r>
              <a:rPr lang="en-US" altLang="en-US" dirty="0" smtClean="0"/>
              <a:t> Visits </a:t>
            </a:r>
            <a:r>
              <a:rPr lang="en-US" altLang="en-US" dirty="0"/>
              <a:t>graph vertices by moving across to all the neighbors of the last visited vertex</a:t>
            </a:r>
          </a:p>
          <a:p>
            <a:endParaRPr lang="en-US" altLang="en-US" dirty="0"/>
          </a:p>
          <a:p>
            <a:r>
              <a:rPr lang="en-US" altLang="en-US" dirty="0"/>
              <a:t>Instead of a stack, BFS uses a queue</a:t>
            </a:r>
          </a:p>
          <a:p>
            <a:endParaRPr lang="en-US" altLang="en-US" dirty="0"/>
          </a:p>
          <a:p>
            <a:r>
              <a:rPr lang="en-US" altLang="en-US" dirty="0"/>
              <a:t>Similar to level-by-level tree traversal</a:t>
            </a:r>
            <a:br>
              <a:rPr lang="en-US" altLang="en-US" dirty="0"/>
            </a:br>
            <a:endParaRPr lang="en-US" altLang="en-US" dirty="0"/>
          </a:p>
          <a:p>
            <a:r>
              <a:rPr lang="en-US" altLang="en-US" dirty="0"/>
              <a:t>“Redraws” graph in tree-like fashion (with tree edges and cross edges for undirected graph)</a:t>
            </a:r>
          </a:p>
          <a:p>
            <a:pPr marL="411480" lvl="1" indent="0">
              <a:buNone/>
            </a:pPr>
            <a:endParaRPr lang="en-US" sz="2800" dirty="0"/>
          </a:p>
        </p:txBody>
      </p:sp>
    </p:spTree>
    <p:extLst>
      <p:ext uri="{BB962C8B-B14F-4D97-AF65-F5344CB8AC3E}">
        <p14:creationId xmlns:p14="http://schemas.microsoft.com/office/powerpoint/2010/main" val="394991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Breadth First Search – The IDEA</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r>
              <a:rPr lang="en-AU" dirty="0"/>
              <a:t>I</a:t>
            </a:r>
            <a:r>
              <a:rPr lang="en-AU" dirty="0" smtClean="0"/>
              <a:t>t </a:t>
            </a:r>
            <a:r>
              <a:rPr lang="en-AU" dirty="0"/>
              <a:t>is useful to accompany a BFS traversal by </a:t>
            </a:r>
            <a:r>
              <a:rPr lang="en-AU" dirty="0" smtClean="0"/>
              <a:t>constructing the </a:t>
            </a:r>
            <a:r>
              <a:rPr lang="en-AU" dirty="0"/>
              <a:t>so-called </a:t>
            </a:r>
            <a:r>
              <a:rPr lang="en-AU" b="1" i="1" dirty="0"/>
              <a:t>breadth-first search forest</a:t>
            </a:r>
            <a:r>
              <a:rPr lang="en-AU" i="1" dirty="0"/>
              <a:t>. </a:t>
            </a:r>
            <a:endParaRPr lang="en-AU" i="1" dirty="0" smtClean="0"/>
          </a:p>
          <a:p>
            <a:r>
              <a:rPr lang="en-AU" dirty="0" smtClean="0"/>
              <a:t>The </a:t>
            </a:r>
            <a:r>
              <a:rPr lang="en-AU" dirty="0"/>
              <a:t>traversal's starting </a:t>
            </a:r>
            <a:r>
              <a:rPr lang="en-AU" dirty="0" smtClean="0"/>
              <a:t>vertex serves </a:t>
            </a:r>
            <a:r>
              <a:rPr lang="en-AU" dirty="0"/>
              <a:t>as the root of the first tree in such a forest. </a:t>
            </a:r>
            <a:endParaRPr lang="en-AU" dirty="0" smtClean="0"/>
          </a:p>
          <a:p>
            <a:r>
              <a:rPr lang="en-AU" dirty="0" smtClean="0"/>
              <a:t>Whenever </a:t>
            </a:r>
            <a:r>
              <a:rPr lang="en-AU" dirty="0"/>
              <a:t>a new unvisited </a:t>
            </a:r>
            <a:r>
              <a:rPr lang="en-AU" dirty="0" smtClean="0"/>
              <a:t>vertex is </a:t>
            </a:r>
            <a:r>
              <a:rPr lang="en-AU" dirty="0"/>
              <a:t>reached for the first time, the vertex is attached as a child to the vertex it is </a:t>
            </a:r>
            <a:r>
              <a:rPr lang="en-AU" dirty="0" smtClean="0"/>
              <a:t>being reached </a:t>
            </a:r>
            <a:r>
              <a:rPr lang="en-AU" dirty="0"/>
              <a:t>from with an edge called a </a:t>
            </a:r>
            <a:r>
              <a:rPr lang="en-AU" b="1" i="1" dirty="0"/>
              <a:t>tree edge</a:t>
            </a:r>
            <a:r>
              <a:rPr lang="en-AU" i="1" dirty="0"/>
              <a:t>. </a:t>
            </a:r>
            <a:endParaRPr lang="en-AU" i="1" dirty="0" smtClean="0"/>
          </a:p>
          <a:p>
            <a:r>
              <a:rPr lang="en-AU" dirty="0" smtClean="0"/>
              <a:t>If </a:t>
            </a:r>
            <a:r>
              <a:rPr lang="en-AU" dirty="0"/>
              <a:t>an edge leading to a </a:t>
            </a:r>
            <a:r>
              <a:rPr lang="en-AU" dirty="0" smtClean="0"/>
              <a:t>previously visited </a:t>
            </a:r>
            <a:r>
              <a:rPr lang="en-AU" dirty="0"/>
              <a:t>vertex other than its immediate predecessor (i.e., its parent in the tree) </a:t>
            </a:r>
            <a:r>
              <a:rPr lang="en-AU" dirty="0" smtClean="0"/>
              <a:t>is encountered</a:t>
            </a:r>
            <a:r>
              <a:rPr lang="en-AU" dirty="0"/>
              <a:t>, the edge is noted as a </a:t>
            </a:r>
            <a:r>
              <a:rPr lang="en-AU" b="1" i="1" dirty="0"/>
              <a:t>cross edge</a:t>
            </a:r>
            <a:r>
              <a:rPr lang="en-AU" i="1" dirty="0"/>
              <a:t>.</a:t>
            </a:r>
            <a:endParaRPr lang="en-US" altLang="en-US" dirty="0"/>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274040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Breadth First Search – An Example</a:t>
            </a:r>
            <a:endParaRPr lang="en-US" dirty="0"/>
          </a:p>
        </p:txBody>
      </p:sp>
      <p:sp>
        <p:nvSpPr>
          <p:cNvPr id="5" name="TextBox 4"/>
          <p:cNvSpPr txBox="1"/>
          <p:nvPr/>
        </p:nvSpPr>
        <p:spPr>
          <a:xfrm>
            <a:off x="914400" y="5825613"/>
            <a:ext cx="10668000" cy="923330"/>
          </a:xfrm>
          <a:prstGeom prst="rect">
            <a:avLst/>
          </a:prstGeom>
          <a:noFill/>
        </p:spPr>
        <p:txBody>
          <a:bodyPr wrap="square" rtlCol="0">
            <a:spAutoFit/>
          </a:bodyPr>
          <a:lstStyle/>
          <a:p>
            <a:pPr marL="342900" indent="-342900">
              <a:buAutoNum type="alphaLcParenBoth"/>
            </a:pPr>
            <a:r>
              <a:rPr lang="en-IN" dirty="0" smtClean="0"/>
              <a:t>Graph</a:t>
            </a:r>
          </a:p>
          <a:p>
            <a:pPr marL="342900" indent="-342900">
              <a:buAutoNum type="alphaLcParenBoth"/>
            </a:pPr>
            <a:r>
              <a:rPr lang="en-IN" dirty="0" smtClean="0"/>
              <a:t>Stack</a:t>
            </a:r>
          </a:p>
          <a:p>
            <a:pPr marL="342900" indent="-342900">
              <a:buAutoNum type="alphaLcParenBoth"/>
            </a:pPr>
            <a:r>
              <a:rPr lang="en-IN" dirty="0" smtClean="0"/>
              <a:t>Forest</a:t>
            </a:r>
            <a:endParaRPr lang="en-IN"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99" y="1766455"/>
            <a:ext cx="11085871" cy="4066366"/>
          </a:xfrm>
        </p:spPr>
      </p:pic>
    </p:spTree>
    <p:extLst>
      <p:ext uri="{BB962C8B-B14F-4D97-AF65-F5344CB8AC3E}">
        <p14:creationId xmlns:p14="http://schemas.microsoft.com/office/powerpoint/2010/main" val="150775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Breadth First Search – The ALGORITHM</a:t>
            </a:r>
            <a:endParaRPr lang="en-US" dirty="0"/>
          </a:p>
        </p:txBody>
      </p:sp>
      <p:pic>
        <p:nvPicPr>
          <p:cNvPr id="6" name="Picture 5" descr="5_2b"/>
          <p:cNvPicPr>
            <a:picLocks noChangeAspect="1" noChangeArrowheads="1"/>
          </p:cNvPicPr>
          <p:nvPr/>
        </p:nvPicPr>
        <p:blipFill rotWithShape="1">
          <a:blip r:embed="rId3">
            <a:extLst>
              <a:ext uri="{28A0092B-C50C-407E-A947-70E740481C1C}">
                <a14:useLocalDpi xmlns:a14="http://schemas.microsoft.com/office/drawing/2010/main" val="0"/>
              </a:ext>
            </a:extLst>
          </a:blip>
          <a:srcRect b="52559"/>
          <a:stretch/>
        </p:blipFill>
        <p:spPr>
          <a:xfrm>
            <a:off x="609599" y="1922207"/>
            <a:ext cx="8403081" cy="3047999"/>
          </a:xfrm>
          <a:prstGeom prst="rect">
            <a:avLst/>
          </a:prstGeo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610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Breadth First Search – The ALGORITHM</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pPr marL="0" indent="0">
              <a:buNone/>
            </a:pPr>
            <a:endParaRPr lang="en-US" sz="2800" dirty="0"/>
          </a:p>
        </p:txBody>
      </p:sp>
      <p:pic>
        <p:nvPicPr>
          <p:cNvPr id="7" name="Picture 6" descr="5_2b"/>
          <p:cNvPicPr>
            <a:picLocks noChangeAspect="1" noChangeArrowheads="1"/>
          </p:cNvPicPr>
          <p:nvPr/>
        </p:nvPicPr>
        <p:blipFill rotWithShape="1">
          <a:blip r:embed="rId3">
            <a:extLst>
              <a:ext uri="{28A0092B-C50C-407E-A947-70E740481C1C}">
                <a14:useLocalDpi xmlns:a14="http://schemas.microsoft.com/office/drawing/2010/main" val="0"/>
              </a:ext>
            </a:extLst>
          </a:blip>
          <a:srcRect t="48208"/>
          <a:stretch/>
        </p:blipFill>
        <p:spPr>
          <a:xfrm>
            <a:off x="358876" y="1766455"/>
            <a:ext cx="10213303" cy="4044410"/>
          </a:xfrm>
          <a:prstGeom prst="rect">
            <a:avLst/>
          </a:prstGeo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074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Breadth First Search – Analysis</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pPr marL="0" indent="0"/>
            <a:r>
              <a:rPr lang="en-US" altLang="en-US" dirty="0" smtClean="0"/>
              <a:t>  BFS can be implemented using Adjacency Lists and Adjacency Matrices.</a:t>
            </a:r>
          </a:p>
          <a:p>
            <a:pPr marL="0" indent="0">
              <a:buNone/>
            </a:pPr>
            <a:endParaRPr lang="en-US" altLang="en-US" dirty="0" smtClean="0"/>
          </a:p>
          <a:p>
            <a:pPr marL="0" indent="0"/>
            <a:r>
              <a:rPr lang="en-US" dirty="0"/>
              <a:t> </a:t>
            </a:r>
            <a:r>
              <a:rPr lang="en-US" dirty="0" smtClean="0"/>
              <a:t> The efficiency is as follows:</a:t>
            </a:r>
          </a:p>
          <a:p>
            <a:pPr lvl="1"/>
            <a:r>
              <a:rPr lang="en-US" altLang="en-US" dirty="0"/>
              <a:t>adjacency matrices: </a:t>
            </a:r>
            <a:r>
              <a:rPr lang="el-GR" altLang="en-US" dirty="0">
                <a:latin typeface="Lucida Grande" pitchFamily="84" charset="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baseline="30000" dirty="0">
                <a:cs typeface="Times New Roman" panose="02020603050405020304" pitchFamily="18" charset="0"/>
              </a:rPr>
              <a:t>2</a:t>
            </a:r>
            <a:r>
              <a:rPr lang="en-US" altLang="en-US" dirty="0">
                <a:cs typeface="Times New Roman" panose="02020603050405020304" pitchFamily="18" charset="0"/>
              </a:rPr>
              <a:t>).   </a:t>
            </a:r>
          </a:p>
          <a:p>
            <a:pPr lvl="1"/>
            <a:r>
              <a:rPr lang="en-US" altLang="en-US" dirty="0"/>
              <a:t>adjacency lists: </a:t>
            </a:r>
            <a:r>
              <a:rPr lang="el-GR" altLang="en-US" dirty="0">
                <a:latin typeface="Lucida Grande" pitchFamily="84" charset="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dirty="0">
                <a:cs typeface="Times New Roman" panose="02020603050405020304" pitchFamily="18" charset="0"/>
              </a:rPr>
              <a:t>+|E|).  </a:t>
            </a:r>
            <a:endParaRPr lang="en-US" altLang="en-US" dirty="0" smtClean="0">
              <a:cs typeface="Times New Roman" panose="02020603050405020304" pitchFamily="18" charset="0"/>
            </a:endParaRPr>
          </a:p>
          <a:p>
            <a:pPr lvl="1"/>
            <a:endParaRPr lang="en-US" altLang="en-US" dirty="0" smtClean="0">
              <a:cs typeface="Times New Roman" panose="02020603050405020304" pitchFamily="18" charset="0"/>
            </a:endParaRPr>
          </a:p>
          <a:p>
            <a:pPr marL="411480" lvl="1" indent="0" algn="ctr">
              <a:buNone/>
            </a:pPr>
            <a:r>
              <a:rPr lang="en-US" altLang="en-US" b="1" i="1" dirty="0" smtClean="0"/>
              <a:t>BFS </a:t>
            </a:r>
            <a:r>
              <a:rPr lang="en-US" altLang="en-US" b="1" i="1" dirty="0"/>
              <a:t>has the same efficiency as DFS.</a:t>
            </a:r>
          </a:p>
          <a:p>
            <a:pPr marL="411480" lvl="1" indent="0">
              <a:buNone/>
            </a:pPr>
            <a:r>
              <a:rPr lang="en-US" altLang="en-US" dirty="0" smtClean="0">
                <a:cs typeface="Times New Roman" panose="02020603050405020304" pitchFamily="18" charset="0"/>
              </a:rPr>
              <a:t>  </a:t>
            </a:r>
            <a:endParaRPr lang="en-US" altLang="en-US" dirty="0">
              <a:cs typeface="Times New Roman" panose="02020603050405020304" pitchFamily="18" charset="0"/>
            </a:endParaRPr>
          </a:p>
          <a:p>
            <a:pPr marL="292608" lvl="1" indent="0"/>
            <a:endParaRPr lang="en-US" dirty="0" smtClean="0"/>
          </a:p>
          <a:p>
            <a:pPr marL="292608" lvl="1" indent="0">
              <a:buNone/>
            </a:pPr>
            <a:endParaRPr lang="en-US" dirty="0"/>
          </a:p>
        </p:txBody>
      </p:sp>
    </p:spTree>
    <p:extLst>
      <p:ext uri="{BB962C8B-B14F-4D97-AF65-F5344CB8AC3E}">
        <p14:creationId xmlns:p14="http://schemas.microsoft.com/office/powerpoint/2010/main" val="284399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BFS Vs DFS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9413" y="1766455"/>
            <a:ext cx="8313174" cy="4662117"/>
          </a:xfrm>
        </p:spPr>
      </p:pic>
    </p:spTree>
    <p:extLst>
      <p:ext uri="{BB962C8B-B14F-4D97-AF65-F5344CB8AC3E}">
        <p14:creationId xmlns:p14="http://schemas.microsoft.com/office/powerpoint/2010/main" val="1650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Depth First Search – Applications</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pPr lvl="1">
              <a:lnSpc>
                <a:spcPct val="150000"/>
              </a:lnSpc>
              <a:buFont typeface="Arial" panose="020B0604020202020204" pitchFamily="34" charset="0"/>
              <a:buChar char="•"/>
            </a:pPr>
            <a:r>
              <a:rPr lang="en-US" altLang="en-US" sz="2800" dirty="0"/>
              <a:t>C</a:t>
            </a:r>
            <a:r>
              <a:rPr lang="en-US" altLang="en-US" sz="2800" dirty="0" smtClean="0"/>
              <a:t>hecking </a:t>
            </a:r>
            <a:r>
              <a:rPr lang="en-US" altLang="en-US" sz="2800" dirty="0"/>
              <a:t>connectivity, finding connected components</a:t>
            </a:r>
          </a:p>
          <a:p>
            <a:pPr lvl="1">
              <a:lnSpc>
                <a:spcPct val="150000"/>
              </a:lnSpc>
              <a:buFont typeface="Arial" panose="020B0604020202020204" pitchFamily="34" charset="0"/>
              <a:buChar char="•"/>
            </a:pPr>
            <a:r>
              <a:rPr lang="en-US" altLang="en-US" sz="2800" dirty="0" smtClean="0"/>
              <a:t>Checking </a:t>
            </a:r>
            <a:r>
              <a:rPr lang="en-US" altLang="en-US" sz="2800" dirty="0" err="1"/>
              <a:t>acyclicity</a:t>
            </a:r>
            <a:r>
              <a:rPr lang="en-US" altLang="en-US" sz="2800" dirty="0"/>
              <a:t> (</a:t>
            </a:r>
            <a:r>
              <a:rPr lang="en-US" altLang="en-US" sz="2800" dirty="0">
                <a:solidFill>
                  <a:schemeClr val="tx1"/>
                </a:solidFill>
              </a:rPr>
              <a:t>if no back edges</a:t>
            </a:r>
            <a:r>
              <a:rPr lang="en-US" altLang="en-US" sz="2800" dirty="0"/>
              <a:t>)</a:t>
            </a:r>
          </a:p>
          <a:p>
            <a:pPr lvl="1">
              <a:lnSpc>
                <a:spcPct val="150000"/>
              </a:lnSpc>
              <a:buFont typeface="Arial" panose="020B0604020202020204" pitchFamily="34" charset="0"/>
              <a:buChar char="•"/>
            </a:pPr>
            <a:r>
              <a:rPr lang="en-US" altLang="en-US" sz="2800" dirty="0" smtClean="0"/>
              <a:t>Finding </a:t>
            </a:r>
            <a:r>
              <a:rPr lang="en-US" altLang="en-US" sz="2800" dirty="0"/>
              <a:t>articulation points and </a:t>
            </a:r>
            <a:r>
              <a:rPr lang="en-US" altLang="en-US" sz="2800" dirty="0" err="1"/>
              <a:t>biconnected</a:t>
            </a:r>
            <a:r>
              <a:rPr lang="en-US" altLang="en-US" sz="2800" dirty="0"/>
              <a:t> components</a:t>
            </a:r>
          </a:p>
          <a:p>
            <a:pPr lvl="1">
              <a:lnSpc>
                <a:spcPct val="150000"/>
              </a:lnSpc>
              <a:buFont typeface="Arial" panose="020B0604020202020204" pitchFamily="34" charset="0"/>
              <a:buChar char="•"/>
            </a:pPr>
            <a:r>
              <a:rPr lang="en-US" altLang="en-US" sz="2800" dirty="0" smtClean="0"/>
              <a:t>Searching </a:t>
            </a:r>
            <a:r>
              <a:rPr lang="en-US" altLang="en-US" sz="2800" dirty="0"/>
              <a:t>the state-space of problems for solutions (in AI)</a:t>
            </a:r>
          </a:p>
          <a:p>
            <a:pPr marL="749808" lvl="1" indent="-457200">
              <a:lnSpc>
                <a:spcPct val="15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49379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Decrease and Conquer – The IDEA</a:t>
            </a:r>
            <a:endParaRPr lang="en-US" dirty="0"/>
          </a:p>
        </p:txBody>
      </p:sp>
      <p:sp>
        <p:nvSpPr>
          <p:cNvPr id="3" name="Content Placeholder 2"/>
          <p:cNvSpPr>
            <a:spLocks noGrp="1"/>
          </p:cNvSpPr>
          <p:nvPr>
            <p:ph idx="1"/>
          </p:nvPr>
        </p:nvSpPr>
        <p:spPr>
          <a:xfrm>
            <a:off x="609600" y="1766455"/>
            <a:ext cx="10972800" cy="4814454"/>
          </a:xfrm>
        </p:spPr>
        <p:txBody>
          <a:bodyPr/>
          <a:lstStyle/>
          <a:p>
            <a:r>
              <a:rPr lang="en-US" dirty="0" smtClean="0"/>
              <a:t>The solution to a problem using this design strategy can be implemented either bottom – up or top – down.</a:t>
            </a:r>
          </a:p>
          <a:p>
            <a:endParaRPr lang="en-US" dirty="0" smtClean="0"/>
          </a:p>
          <a:p>
            <a:r>
              <a:rPr lang="en-US" altLang="en-US" dirty="0" smtClean="0"/>
              <a:t>This technique is also referred to as </a:t>
            </a:r>
            <a:r>
              <a:rPr lang="en-US" altLang="en-US" b="1" i="1" dirty="0" smtClean="0"/>
              <a:t>Inductive Approach </a:t>
            </a:r>
            <a:r>
              <a:rPr lang="en-US" altLang="en-US" dirty="0" smtClean="0"/>
              <a:t>or </a:t>
            </a:r>
            <a:r>
              <a:rPr lang="en-US" altLang="en-US" b="1" i="1" dirty="0" smtClean="0"/>
              <a:t>Incremental Approach</a:t>
            </a:r>
            <a:r>
              <a:rPr lang="en-US" altLang="en-US" dirty="0" smtClean="0"/>
              <a:t>.</a:t>
            </a:r>
            <a:endParaRPr lang="en-US" altLang="en-US" dirty="0"/>
          </a:p>
          <a:p>
            <a:pPr lvl="1"/>
            <a:endParaRPr lang="en-US" dirty="0"/>
          </a:p>
        </p:txBody>
      </p:sp>
    </p:spTree>
    <p:extLst>
      <p:ext uri="{BB962C8B-B14F-4D97-AF65-F5344CB8AC3E}">
        <p14:creationId xmlns:p14="http://schemas.microsoft.com/office/powerpoint/2010/main" val="88620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Breadth First Search – Applications</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pPr lvl="1">
              <a:lnSpc>
                <a:spcPct val="150000"/>
              </a:lnSpc>
              <a:buFont typeface="Arial" panose="020B0604020202020204" pitchFamily="34" charset="0"/>
              <a:buChar char="•"/>
            </a:pPr>
            <a:r>
              <a:rPr lang="en-US" altLang="en-US" sz="2800" dirty="0"/>
              <a:t>C</a:t>
            </a:r>
            <a:r>
              <a:rPr lang="en-US" altLang="en-US" sz="2800" dirty="0" smtClean="0"/>
              <a:t>hecking </a:t>
            </a:r>
            <a:r>
              <a:rPr lang="en-US" altLang="en-US" sz="2800" dirty="0"/>
              <a:t>connectivity, finding connected components</a:t>
            </a:r>
          </a:p>
          <a:p>
            <a:pPr lvl="1">
              <a:lnSpc>
                <a:spcPct val="150000"/>
              </a:lnSpc>
              <a:buFont typeface="Arial" panose="020B0604020202020204" pitchFamily="34" charset="0"/>
              <a:buChar char="•"/>
            </a:pPr>
            <a:r>
              <a:rPr lang="en-US" altLang="en-US" sz="2800" dirty="0" smtClean="0"/>
              <a:t>Checking </a:t>
            </a:r>
            <a:r>
              <a:rPr lang="en-US" altLang="en-US" sz="2800" dirty="0" err="1" smtClean="0"/>
              <a:t>acyclicity</a:t>
            </a:r>
            <a:endParaRPr lang="en-US" altLang="en-US" sz="2800" dirty="0"/>
          </a:p>
          <a:p>
            <a:pPr lvl="1">
              <a:lnSpc>
                <a:spcPct val="150000"/>
              </a:lnSpc>
              <a:buFont typeface="Arial" panose="020B0604020202020204" pitchFamily="34" charset="0"/>
              <a:buChar char="•"/>
            </a:pPr>
            <a:r>
              <a:rPr lang="en-US" altLang="en-US" sz="2800" dirty="0" smtClean="0"/>
              <a:t>Searching </a:t>
            </a:r>
            <a:r>
              <a:rPr lang="en-US" altLang="en-US" sz="2800" dirty="0"/>
              <a:t>the state-space of problems for solutions (in AI</a:t>
            </a:r>
            <a:r>
              <a:rPr lang="en-US" altLang="en-US" sz="2800" dirty="0" smtClean="0"/>
              <a:t>)</a:t>
            </a:r>
          </a:p>
          <a:p>
            <a:pPr lvl="1">
              <a:buFont typeface="Arial" panose="020B0604020202020204" pitchFamily="34" charset="0"/>
              <a:buChar char="•"/>
            </a:pPr>
            <a:r>
              <a:rPr lang="en-US" altLang="en-US" sz="2800" dirty="0"/>
              <a:t>can also find paths from a vertex to all other vertices with the smallest number of edges</a:t>
            </a:r>
          </a:p>
          <a:p>
            <a:pPr lvl="1">
              <a:lnSpc>
                <a:spcPct val="150000"/>
              </a:lnSpc>
              <a:buFont typeface="Arial" panose="020B0604020202020204" pitchFamily="34" charset="0"/>
              <a:buChar char="•"/>
            </a:pPr>
            <a:endParaRPr lang="en-US" altLang="en-US" sz="2800" dirty="0"/>
          </a:p>
          <a:p>
            <a:pPr marL="749808" lvl="1" indent="-457200">
              <a:lnSpc>
                <a:spcPct val="15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184825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717640" cy="1362075"/>
          </a:xfrm>
        </p:spPr>
        <p:txBody>
          <a:bodyPr/>
          <a:lstStyle/>
          <a:p>
            <a:pPr algn="ctr"/>
            <a:r>
              <a:rPr lang="en-IN" sz="8000" dirty="0" smtClean="0"/>
              <a:t>TOPOLOGICAL SORTING</a:t>
            </a:r>
            <a:endParaRPr lang="en-IN" sz="8000" dirty="0"/>
          </a:p>
        </p:txBody>
      </p:sp>
    </p:spTree>
    <p:extLst>
      <p:ext uri="{BB962C8B-B14F-4D97-AF65-F5344CB8AC3E}">
        <p14:creationId xmlns:p14="http://schemas.microsoft.com/office/powerpoint/2010/main" val="251895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Facts about Directed Graphs</a:t>
            </a:r>
            <a:endParaRPr lang="en-US" dirty="0"/>
          </a:p>
        </p:txBody>
      </p:sp>
      <p:sp>
        <p:nvSpPr>
          <p:cNvPr id="3" name="Content Placeholder 2"/>
          <p:cNvSpPr>
            <a:spLocks noGrp="1"/>
          </p:cNvSpPr>
          <p:nvPr>
            <p:ph sz="half" idx="1"/>
          </p:nvPr>
        </p:nvSpPr>
        <p:spPr>
          <a:xfrm>
            <a:off x="-88900" y="1685648"/>
            <a:ext cx="8547100" cy="4341875"/>
          </a:xfrm>
        </p:spPr>
        <p:txBody>
          <a:bodyPr>
            <a:normAutofit/>
          </a:bodyPr>
          <a:lstStyle/>
          <a:p>
            <a:pPr lvl="1">
              <a:buFont typeface="Arial" panose="020B0604020202020204" pitchFamily="34" charset="0"/>
              <a:buChar char="•"/>
            </a:pPr>
            <a:r>
              <a:rPr lang="en-US" sz="2400" dirty="0" smtClean="0"/>
              <a:t>A </a:t>
            </a:r>
            <a:r>
              <a:rPr lang="en-US" sz="2400" i="1" dirty="0" smtClean="0"/>
              <a:t>Directed Graph </a:t>
            </a:r>
            <a:r>
              <a:rPr lang="en-US" sz="2400" dirty="0" smtClean="0"/>
              <a:t>or </a:t>
            </a:r>
            <a:r>
              <a:rPr lang="en-US" sz="2400" i="1" dirty="0" smtClean="0"/>
              <a:t>digraph</a:t>
            </a:r>
            <a:r>
              <a:rPr lang="en-US" sz="2400" dirty="0" smtClean="0"/>
              <a:t> is a graph with directions specified for its edges.</a:t>
            </a:r>
          </a:p>
          <a:p>
            <a:pPr lvl="1">
              <a:buFont typeface="Arial" panose="020B0604020202020204" pitchFamily="34" charset="0"/>
              <a:buChar char="•"/>
            </a:pPr>
            <a:r>
              <a:rPr lang="en-AU" sz="2400" dirty="0"/>
              <a:t>The edges indicate a </a:t>
            </a:r>
            <a:r>
              <a:rPr lang="en-AU" sz="2400" i="1" dirty="0"/>
              <a:t>one-way</a:t>
            </a:r>
            <a:r>
              <a:rPr lang="en-AU" sz="2400" dirty="0"/>
              <a:t> relationship, in that each edge can only be traversed in a single direction.</a:t>
            </a:r>
            <a:r>
              <a:rPr lang="en-US" sz="2400" dirty="0" smtClean="0"/>
              <a:t> </a:t>
            </a:r>
          </a:p>
          <a:p>
            <a:pPr lvl="1">
              <a:buFont typeface="Arial" panose="020B0604020202020204" pitchFamily="34" charset="0"/>
              <a:buChar char="•"/>
            </a:pPr>
            <a:r>
              <a:rPr lang="en-US" sz="2400" dirty="0" smtClean="0"/>
              <a:t>The </a:t>
            </a:r>
            <a:r>
              <a:rPr lang="en-US" sz="2400" i="1" dirty="0" smtClean="0"/>
              <a:t>adjacency matrix </a:t>
            </a:r>
            <a:r>
              <a:rPr lang="en-US" sz="2400" dirty="0" smtClean="0"/>
              <a:t>and the </a:t>
            </a:r>
            <a:r>
              <a:rPr lang="en-US" sz="2400" i="1" dirty="0" smtClean="0"/>
              <a:t>adjacency list </a:t>
            </a:r>
            <a:r>
              <a:rPr lang="en-US" sz="2400" dirty="0" smtClean="0"/>
              <a:t>are the two principal ways of representing a digraph as well.</a:t>
            </a:r>
          </a:p>
          <a:p>
            <a:pPr lvl="1">
              <a:buFont typeface="Arial" panose="020B0604020202020204" pitchFamily="34" charset="0"/>
              <a:buChar char="•"/>
            </a:pPr>
            <a:r>
              <a:rPr lang="en-US" sz="2400" dirty="0" smtClean="0"/>
              <a:t>Differences between directed graphs and undirected graphs:</a:t>
            </a:r>
          </a:p>
          <a:p>
            <a:pPr lvl="2">
              <a:buFont typeface="Arial" panose="020B0604020202020204" pitchFamily="34" charset="0"/>
              <a:buChar char="•"/>
            </a:pPr>
            <a:r>
              <a:rPr lang="en-US" sz="2300" dirty="0" smtClean="0"/>
              <a:t>The adjacency matrix does not have to be symmetric for a digraph.</a:t>
            </a:r>
          </a:p>
          <a:p>
            <a:pPr lvl="2">
              <a:buFont typeface="Arial" panose="020B0604020202020204" pitchFamily="34" charset="0"/>
              <a:buChar char="•"/>
            </a:pPr>
            <a:r>
              <a:rPr lang="en-US" sz="2300" dirty="0" smtClean="0"/>
              <a:t>An edge in a digraph has just one corresponding node in the adjacency list</a:t>
            </a:r>
          </a:p>
          <a:p>
            <a:pPr lvl="1">
              <a:buFont typeface="Arial" panose="020B0604020202020204" pitchFamily="34" charset="0"/>
              <a:buChar char="•"/>
            </a:pPr>
            <a:endParaRPr lang="en-US" sz="2800" dirty="0" smtClean="0"/>
          </a:p>
          <a:p>
            <a:pPr lvl="1">
              <a:buFont typeface="Arial" panose="020B0604020202020204" pitchFamily="34" charset="0"/>
              <a:buChar char="•"/>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888" y="2567686"/>
            <a:ext cx="3270212" cy="2088999"/>
          </a:xfrm>
          <a:prstGeom prst="rect">
            <a:avLst/>
          </a:prstGeom>
        </p:spPr>
      </p:pic>
    </p:spTree>
    <p:extLst>
      <p:ext uri="{BB962C8B-B14F-4D97-AF65-F5344CB8AC3E}">
        <p14:creationId xmlns:p14="http://schemas.microsoft.com/office/powerpoint/2010/main" val="288350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Directed Acyclic Graph</a:t>
            </a:r>
            <a:endParaRPr lang="en-US" dirty="0"/>
          </a:p>
        </p:txBody>
      </p:sp>
      <p:sp>
        <p:nvSpPr>
          <p:cNvPr id="3" name="Content Placeholder 2"/>
          <p:cNvSpPr>
            <a:spLocks noGrp="1"/>
          </p:cNvSpPr>
          <p:nvPr>
            <p:ph sz="half" idx="1"/>
          </p:nvPr>
        </p:nvSpPr>
        <p:spPr>
          <a:xfrm>
            <a:off x="-88900" y="1685648"/>
            <a:ext cx="6705600" cy="4341875"/>
          </a:xfrm>
        </p:spPr>
        <p:txBody>
          <a:bodyPr>
            <a:normAutofit/>
          </a:bodyPr>
          <a:lstStyle/>
          <a:p>
            <a:pPr lvl="1">
              <a:buFont typeface="Arial" panose="020B0604020202020204" pitchFamily="34" charset="0"/>
              <a:buChar char="•"/>
            </a:pPr>
            <a:r>
              <a:rPr lang="en-US" sz="2400" dirty="0" smtClean="0"/>
              <a:t>Twitter can be represented as a directed graph.</a:t>
            </a:r>
          </a:p>
          <a:p>
            <a:pPr lvl="1">
              <a:buFont typeface="Arial" panose="020B0604020202020204" pitchFamily="34" charset="0"/>
              <a:buChar char="•"/>
            </a:pPr>
            <a:r>
              <a:rPr lang="en-US" sz="2400" dirty="0" smtClean="0"/>
              <a:t>Person A can follow Person B but this need not be vice – versa.</a:t>
            </a:r>
          </a:p>
          <a:p>
            <a:pPr lvl="1">
              <a:buFont typeface="Arial" panose="020B0604020202020204" pitchFamily="34" charset="0"/>
              <a:buChar char="•"/>
            </a:pPr>
            <a:r>
              <a:rPr lang="en-US" sz="2400" dirty="0" smtClean="0"/>
              <a:t>A </a:t>
            </a:r>
            <a:r>
              <a:rPr lang="en-US" sz="2400" i="1" dirty="0" smtClean="0"/>
              <a:t>directed cycle </a:t>
            </a:r>
            <a:r>
              <a:rPr lang="en-US" sz="2400" dirty="0" smtClean="0"/>
              <a:t>in a digraph is a sequence of three or more of its vertices that starts and ends with the same vertex. </a:t>
            </a:r>
          </a:p>
          <a:p>
            <a:pPr lvl="1">
              <a:buFont typeface="Arial" panose="020B0604020202020204" pitchFamily="34" charset="0"/>
              <a:buChar char="•"/>
            </a:pPr>
            <a:r>
              <a:rPr lang="en-US" sz="2400" dirty="0" smtClean="0"/>
              <a:t>Example: </a:t>
            </a:r>
            <a:r>
              <a:rPr lang="en-US" sz="2400" dirty="0" err="1" smtClean="0"/>
              <a:t>Vaidehi</a:t>
            </a:r>
            <a:r>
              <a:rPr lang="en-US" sz="2400" dirty="0" smtClean="0"/>
              <a:t> -&gt; Alice -&gt; </a:t>
            </a:r>
            <a:r>
              <a:rPr lang="en-US" sz="2400" dirty="0" err="1" smtClean="0"/>
              <a:t>Vaidehi</a:t>
            </a:r>
            <a:endParaRPr lang="en-US" sz="2400" dirty="0" smtClean="0"/>
          </a:p>
          <a:p>
            <a:pPr lvl="1">
              <a:buFont typeface="Arial" panose="020B0604020202020204" pitchFamily="34" charset="0"/>
              <a:buChar char="•"/>
            </a:pPr>
            <a:r>
              <a:rPr lang="en-US" sz="2400" dirty="0" smtClean="0"/>
              <a:t>A directed graph with no cycles is a </a:t>
            </a:r>
            <a:r>
              <a:rPr lang="en-US" sz="2400" i="1" dirty="0" smtClean="0"/>
              <a:t>Directed Acyclic Graph (DAG)</a:t>
            </a:r>
            <a:r>
              <a:rPr lang="en-US" sz="2400" dirty="0" smtClean="0"/>
              <a:t>.</a:t>
            </a:r>
          </a:p>
          <a:p>
            <a:pPr lvl="1">
              <a:buFont typeface="Arial" panose="020B0604020202020204" pitchFamily="34" charset="0"/>
              <a:buChar char="•"/>
            </a:pPr>
            <a:endParaRPr lang="en-US" sz="2800" dirty="0" smtClean="0"/>
          </a:p>
          <a:p>
            <a:pPr lvl="1">
              <a:buFont typeface="Arial" panose="020B0604020202020204" pitchFamily="34" charset="0"/>
              <a:buChar char="•"/>
            </a:pP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2715" y="2307948"/>
            <a:ext cx="4601333" cy="2683152"/>
          </a:xfrm>
          <a:prstGeom prst="rect">
            <a:avLst/>
          </a:prstGeom>
        </p:spPr>
      </p:pic>
    </p:spTree>
    <p:extLst>
      <p:ext uri="{BB962C8B-B14F-4D97-AF65-F5344CB8AC3E}">
        <p14:creationId xmlns:p14="http://schemas.microsoft.com/office/powerpoint/2010/main" val="245746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Topological Sorting – The Problem</a:t>
            </a:r>
            <a:endParaRPr lang="en-US" dirty="0"/>
          </a:p>
        </p:txBody>
      </p:sp>
      <p:sp>
        <p:nvSpPr>
          <p:cNvPr id="3" name="Content Placeholder 2"/>
          <p:cNvSpPr>
            <a:spLocks noGrp="1"/>
          </p:cNvSpPr>
          <p:nvPr>
            <p:ph sz="half" idx="1"/>
          </p:nvPr>
        </p:nvSpPr>
        <p:spPr>
          <a:xfrm>
            <a:off x="-88901" y="1685648"/>
            <a:ext cx="9238351" cy="4341875"/>
          </a:xfrm>
        </p:spPr>
        <p:txBody>
          <a:bodyPr>
            <a:normAutofit/>
          </a:bodyPr>
          <a:lstStyle/>
          <a:p>
            <a:pPr lvl="1">
              <a:buFont typeface="Arial" panose="020B0604020202020204" pitchFamily="34" charset="0"/>
              <a:buChar char="•"/>
            </a:pPr>
            <a:r>
              <a:rPr lang="en-US" sz="2400" dirty="0" smtClean="0"/>
              <a:t>Consider a set of five required courses {C1, C2, C3, C4, C5} a part – time student has to take in some degree program.</a:t>
            </a:r>
          </a:p>
          <a:p>
            <a:pPr lvl="1">
              <a:buFont typeface="Arial" panose="020B0604020202020204" pitchFamily="34" charset="0"/>
              <a:buChar char="•"/>
            </a:pPr>
            <a:r>
              <a:rPr lang="en-US" sz="2400" dirty="0" smtClean="0"/>
              <a:t>The courses can be taken in any order as long as the following pre – requisites are met:</a:t>
            </a:r>
          </a:p>
          <a:p>
            <a:pPr lvl="2">
              <a:buFont typeface="Arial" panose="020B0604020202020204" pitchFamily="34" charset="0"/>
              <a:buChar char="•"/>
            </a:pPr>
            <a:r>
              <a:rPr lang="en-US" sz="2300" dirty="0" smtClean="0"/>
              <a:t>C1 and C2 – No Pre – Requisites</a:t>
            </a:r>
          </a:p>
          <a:p>
            <a:pPr lvl="2">
              <a:buFont typeface="Arial" panose="020B0604020202020204" pitchFamily="34" charset="0"/>
              <a:buChar char="•"/>
            </a:pPr>
            <a:r>
              <a:rPr lang="en-US" sz="2300" dirty="0" smtClean="0"/>
              <a:t>C3 – Requires C1 and C2</a:t>
            </a:r>
          </a:p>
          <a:p>
            <a:pPr lvl="2">
              <a:buFont typeface="Arial" panose="020B0604020202020204" pitchFamily="34" charset="0"/>
              <a:buChar char="•"/>
            </a:pPr>
            <a:r>
              <a:rPr lang="en-US" sz="2300" dirty="0" smtClean="0"/>
              <a:t>C4 – Requires C3</a:t>
            </a:r>
          </a:p>
          <a:p>
            <a:pPr lvl="2">
              <a:buFont typeface="Arial" panose="020B0604020202020204" pitchFamily="34" charset="0"/>
              <a:buChar char="•"/>
            </a:pPr>
            <a:r>
              <a:rPr lang="en-US" sz="2300" dirty="0" smtClean="0"/>
              <a:t>C5 – Requires C4 and C5</a:t>
            </a:r>
          </a:p>
          <a:p>
            <a:pPr lvl="1">
              <a:buFont typeface="Arial" panose="020B0604020202020204" pitchFamily="34" charset="0"/>
              <a:buChar char="•"/>
            </a:pPr>
            <a:r>
              <a:rPr lang="en-US" sz="2400" dirty="0"/>
              <a:t>The student can take only one course per </a:t>
            </a:r>
            <a:r>
              <a:rPr lang="en-US" sz="2400" dirty="0" smtClean="0"/>
              <a:t>term.</a:t>
            </a:r>
          </a:p>
          <a:p>
            <a:pPr lvl="1">
              <a:buFont typeface="Arial" panose="020B0604020202020204" pitchFamily="34" charset="0"/>
              <a:buChar char="•"/>
            </a:pPr>
            <a:r>
              <a:rPr lang="en-US" sz="2400" dirty="0" smtClean="0"/>
              <a:t>In which order should the student take the courses?</a:t>
            </a:r>
            <a:endParaRPr lang="en-US" sz="2400" dirty="0"/>
          </a:p>
          <a:p>
            <a:pPr lvl="1">
              <a:buFont typeface="Arial" panose="020B0604020202020204" pitchFamily="34" charset="0"/>
              <a:buChar char="•"/>
            </a:pPr>
            <a:endParaRPr lang="en-US"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07" r="35137" b="71178"/>
          <a:stretch/>
        </p:blipFill>
        <p:spPr>
          <a:xfrm>
            <a:off x="9149451" y="1541733"/>
            <a:ext cx="3042549" cy="2314852"/>
          </a:xfrm>
          <a:prstGeom prst="rect">
            <a:avLst/>
          </a:prstGeom>
        </p:spPr>
      </p:pic>
    </p:spTree>
    <p:extLst>
      <p:ext uri="{BB962C8B-B14F-4D97-AF65-F5344CB8AC3E}">
        <p14:creationId xmlns:p14="http://schemas.microsoft.com/office/powerpoint/2010/main" val="298246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Topological Sorting – The Problem</a:t>
            </a:r>
            <a:endParaRPr lang="en-US" dirty="0"/>
          </a:p>
        </p:txBody>
      </p:sp>
      <p:sp>
        <p:nvSpPr>
          <p:cNvPr id="3" name="Content Placeholder 2"/>
          <p:cNvSpPr>
            <a:spLocks noGrp="1"/>
          </p:cNvSpPr>
          <p:nvPr>
            <p:ph sz="half" idx="1"/>
          </p:nvPr>
        </p:nvSpPr>
        <p:spPr>
          <a:xfrm>
            <a:off x="-88901" y="1685648"/>
            <a:ext cx="9238351" cy="4341875"/>
          </a:xfrm>
        </p:spPr>
        <p:txBody>
          <a:bodyPr>
            <a:normAutofit/>
          </a:bodyPr>
          <a:lstStyle/>
          <a:p>
            <a:pPr lvl="1">
              <a:buFont typeface="Arial" panose="020B0604020202020204" pitchFamily="34" charset="0"/>
              <a:buChar char="•"/>
            </a:pPr>
            <a:endParaRPr lang="en-US" sz="2400" dirty="0" smtClean="0"/>
          </a:p>
          <a:p>
            <a:pPr lvl="1">
              <a:buFont typeface="Arial" panose="020B0604020202020204" pitchFamily="34" charset="0"/>
              <a:buChar char="•"/>
            </a:pPr>
            <a:r>
              <a:rPr lang="en-US" sz="2400" dirty="0" smtClean="0"/>
              <a:t>If this situation is modeled as a digraph, the problem is </a:t>
            </a:r>
            <a:r>
              <a:rPr lang="en-US" sz="2400" i="1" dirty="0" smtClean="0"/>
              <a:t>can we list the vertices in such an order that, for every edge in the digraph, the vertex where the edge starts is listed before the vertex where the edge ends?</a:t>
            </a:r>
            <a:endParaRPr lang="en-US" sz="2400" i="1"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07" r="35137" b="71178"/>
          <a:stretch/>
        </p:blipFill>
        <p:spPr>
          <a:xfrm>
            <a:off x="9149451" y="1541733"/>
            <a:ext cx="3042549" cy="2314852"/>
          </a:xfrm>
          <a:prstGeom prst="rect">
            <a:avLst/>
          </a:prstGeom>
        </p:spPr>
      </p:pic>
    </p:spTree>
    <p:extLst>
      <p:ext uri="{BB962C8B-B14F-4D97-AF65-F5344CB8AC3E}">
        <p14:creationId xmlns:p14="http://schemas.microsoft.com/office/powerpoint/2010/main" val="404467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Topological Sorting – The Problem</a:t>
            </a:r>
            <a:endParaRPr lang="en-US" dirty="0"/>
          </a:p>
        </p:txBody>
      </p:sp>
      <p:sp>
        <p:nvSpPr>
          <p:cNvPr id="3" name="Content Placeholder 2"/>
          <p:cNvSpPr>
            <a:spLocks noGrp="1"/>
          </p:cNvSpPr>
          <p:nvPr>
            <p:ph sz="half" idx="1"/>
          </p:nvPr>
        </p:nvSpPr>
        <p:spPr>
          <a:xfrm>
            <a:off x="-88901" y="1685648"/>
            <a:ext cx="9238351" cy="4341875"/>
          </a:xfrm>
        </p:spPr>
        <p:txBody>
          <a:bodyPr>
            <a:normAutofit/>
          </a:bodyPr>
          <a:lstStyle/>
          <a:p>
            <a:pPr lvl="1">
              <a:buFont typeface="Arial" panose="020B0604020202020204" pitchFamily="34" charset="0"/>
              <a:buChar char="•"/>
            </a:pPr>
            <a:endParaRPr lang="en-US" sz="2400" dirty="0" smtClean="0"/>
          </a:p>
          <a:p>
            <a:pPr lvl="1">
              <a:buFont typeface="Arial" panose="020B0604020202020204" pitchFamily="34" charset="0"/>
              <a:buChar char="•"/>
            </a:pPr>
            <a:r>
              <a:rPr lang="en-US" sz="2400" dirty="0" smtClean="0"/>
              <a:t>If this situation is modeled as a digraph, the problem is </a:t>
            </a:r>
            <a:r>
              <a:rPr lang="en-US" sz="2400" i="1" dirty="0" smtClean="0"/>
              <a:t>can we list the vertices in such an order that, for every edge in the digraph, the vertex where the edge starts is listed before the vertex where the edge ends?</a:t>
            </a:r>
          </a:p>
          <a:p>
            <a:pPr lvl="1">
              <a:buFont typeface="Arial" panose="020B0604020202020204" pitchFamily="34" charset="0"/>
              <a:buChar char="•"/>
            </a:pPr>
            <a:r>
              <a:rPr lang="en-US" sz="2400" dirty="0" smtClean="0"/>
              <a:t>This problem cannot have a solution if the graph is a Directed Acyclic Graph.</a:t>
            </a:r>
            <a:endParaRPr lang="en-US"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07" r="35137" b="71178"/>
          <a:stretch/>
        </p:blipFill>
        <p:spPr>
          <a:xfrm>
            <a:off x="9149451" y="1541733"/>
            <a:ext cx="3042549" cy="2314852"/>
          </a:xfrm>
          <a:prstGeom prst="rect">
            <a:avLst/>
          </a:prstGeom>
        </p:spPr>
      </p:pic>
    </p:spTree>
    <p:extLst>
      <p:ext uri="{BB962C8B-B14F-4D97-AF65-F5344CB8AC3E}">
        <p14:creationId xmlns:p14="http://schemas.microsoft.com/office/powerpoint/2010/main" val="10296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Topological Sorting – Algorithm 1</a:t>
            </a:r>
            <a:endParaRPr lang="en-US" dirty="0"/>
          </a:p>
        </p:txBody>
      </p:sp>
      <p:sp>
        <p:nvSpPr>
          <p:cNvPr id="3" name="Content Placeholder 2"/>
          <p:cNvSpPr>
            <a:spLocks noGrp="1"/>
          </p:cNvSpPr>
          <p:nvPr>
            <p:ph sz="half" idx="1"/>
          </p:nvPr>
        </p:nvSpPr>
        <p:spPr>
          <a:xfrm>
            <a:off x="-88901" y="1685648"/>
            <a:ext cx="11925301" cy="4341875"/>
          </a:xfrm>
        </p:spPr>
        <p:txBody>
          <a:bodyPr>
            <a:normAutofit/>
          </a:bodyPr>
          <a:lstStyle/>
          <a:p>
            <a:pPr lvl="1">
              <a:buFont typeface="Arial" panose="020B0604020202020204" pitchFamily="34" charset="0"/>
              <a:buChar char="•"/>
            </a:pPr>
            <a:r>
              <a:rPr lang="en-US" sz="2400" dirty="0" smtClean="0"/>
              <a:t>Perform a DFS traversal. </a:t>
            </a:r>
          </a:p>
          <a:p>
            <a:pPr lvl="1">
              <a:buFont typeface="Arial" panose="020B0604020202020204" pitchFamily="34" charset="0"/>
              <a:buChar char="•"/>
            </a:pPr>
            <a:r>
              <a:rPr lang="en-US" sz="2400" dirty="0" smtClean="0"/>
              <a:t>Note the order in which vertices become dead – ends (popped out of the traversal stack).</a:t>
            </a:r>
          </a:p>
          <a:p>
            <a:pPr lvl="1">
              <a:buFont typeface="Arial" panose="020B0604020202020204" pitchFamily="34" charset="0"/>
              <a:buChar char="•"/>
            </a:pPr>
            <a:r>
              <a:rPr lang="en-US" sz="2400" dirty="0" smtClean="0"/>
              <a:t>Reversing this order yields a solution to the problem.</a:t>
            </a:r>
          </a:p>
          <a:p>
            <a:pPr lvl="1">
              <a:buFont typeface="Arial" panose="020B0604020202020204" pitchFamily="34" charset="0"/>
              <a:buChar char="•"/>
            </a:pPr>
            <a:r>
              <a:rPr lang="en-US" sz="2400" dirty="0" smtClean="0"/>
              <a:t>Consider the following example:</a:t>
            </a:r>
            <a:endParaRPr lang="en-US" sz="24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9399" b="4753"/>
          <a:stretch/>
        </p:blipFill>
        <p:spPr>
          <a:xfrm>
            <a:off x="2652712" y="3378200"/>
            <a:ext cx="7697788" cy="3275484"/>
          </a:xfrm>
          <a:prstGeom prst="rect">
            <a:avLst/>
          </a:prstGeom>
        </p:spPr>
      </p:pic>
    </p:spTree>
    <p:extLst>
      <p:ext uri="{BB962C8B-B14F-4D97-AF65-F5344CB8AC3E}">
        <p14:creationId xmlns:p14="http://schemas.microsoft.com/office/powerpoint/2010/main" val="205908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Topological Sorting – Algorithm 2</a:t>
            </a:r>
            <a:endParaRPr lang="en-US" dirty="0"/>
          </a:p>
        </p:txBody>
      </p:sp>
      <p:sp>
        <p:nvSpPr>
          <p:cNvPr id="3" name="Content Placeholder 2"/>
          <p:cNvSpPr>
            <a:spLocks noGrp="1"/>
          </p:cNvSpPr>
          <p:nvPr>
            <p:ph sz="half" idx="1"/>
          </p:nvPr>
        </p:nvSpPr>
        <p:spPr>
          <a:xfrm>
            <a:off x="-88901" y="1685648"/>
            <a:ext cx="11925301" cy="4341875"/>
          </a:xfrm>
        </p:spPr>
        <p:txBody>
          <a:bodyPr>
            <a:normAutofit/>
          </a:bodyPr>
          <a:lstStyle/>
          <a:p>
            <a:pPr lvl="1">
              <a:buFont typeface="Arial" panose="020B0604020202020204" pitchFamily="34" charset="0"/>
              <a:buChar char="•"/>
            </a:pPr>
            <a:r>
              <a:rPr lang="en-US" sz="2400" dirty="0" smtClean="0"/>
              <a:t>Identify in a remaining digraph a source vertex: A vertex which has no incoming edges.</a:t>
            </a:r>
          </a:p>
          <a:p>
            <a:pPr lvl="1">
              <a:buFont typeface="Arial" panose="020B0604020202020204" pitchFamily="34" charset="0"/>
              <a:buChar char="•"/>
            </a:pPr>
            <a:r>
              <a:rPr lang="en-US" sz="2400" dirty="0" smtClean="0"/>
              <a:t>Delete this source vertex along with all outgoing edges</a:t>
            </a:r>
          </a:p>
          <a:p>
            <a:pPr lvl="1">
              <a:buFont typeface="Arial" panose="020B0604020202020204" pitchFamily="34" charset="0"/>
              <a:buChar char="•"/>
            </a:pPr>
            <a:r>
              <a:rPr lang="en-US" sz="2400" dirty="0" smtClean="0"/>
              <a:t>Consider the following example:</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611" y="3095625"/>
            <a:ext cx="6010275" cy="3762375"/>
          </a:xfrm>
          <a:prstGeom prst="rect">
            <a:avLst/>
          </a:prstGeom>
        </p:spPr>
      </p:pic>
    </p:spTree>
    <p:extLst>
      <p:ext uri="{BB962C8B-B14F-4D97-AF65-F5344CB8AC3E}">
        <p14:creationId xmlns:p14="http://schemas.microsoft.com/office/powerpoint/2010/main" val="378682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717640" cy="1362075"/>
          </a:xfrm>
        </p:spPr>
        <p:txBody>
          <a:bodyPr/>
          <a:lstStyle/>
          <a:p>
            <a:pPr algn="ctr"/>
            <a:r>
              <a:rPr lang="en-IN" sz="6000" b="0" dirty="0" smtClean="0">
                <a:ln w="0"/>
                <a:solidFill>
                  <a:srgbClr val="00B050"/>
                </a:solidFill>
              </a:rPr>
              <a:t>ALGORITHMS FOR GENERATING COMBINATORIAL OBJECTS</a:t>
            </a:r>
            <a:endParaRPr lang="en-IN" sz="6000" b="0" dirty="0">
              <a:ln w="0"/>
              <a:solidFill>
                <a:srgbClr val="00B050"/>
              </a:solidFill>
            </a:endParaRPr>
          </a:p>
        </p:txBody>
      </p:sp>
    </p:spTree>
    <p:extLst>
      <p:ext uri="{BB962C8B-B14F-4D97-AF65-F5344CB8AC3E}">
        <p14:creationId xmlns:p14="http://schemas.microsoft.com/office/powerpoint/2010/main" val="41214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4"/>
            <a:ext cx="10972800" cy="1066800"/>
          </a:xfrm>
        </p:spPr>
        <p:txBody>
          <a:bodyPr/>
          <a:lstStyle/>
          <a:p>
            <a:r>
              <a:rPr lang="en-US" dirty="0" smtClean="0"/>
              <a:t>Variations of Decrease and Conquer</a:t>
            </a:r>
            <a:endParaRPr lang="en-US" dirty="0"/>
          </a:p>
        </p:txBody>
      </p:sp>
      <p:sp>
        <p:nvSpPr>
          <p:cNvPr id="3" name="Content Placeholder 2"/>
          <p:cNvSpPr>
            <a:spLocks noGrp="1"/>
          </p:cNvSpPr>
          <p:nvPr>
            <p:ph idx="1"/>
          </p:nvPr>
        </p:nvSpPr>
        <p:spPr/>
        <p:txBody>
          <a:bodyPr/>
          <a:lstStyle/>
          <a:p>
            <a:r>
              <a:rPr lang="en-US" dirty="0" smtClean="0"/>
              <a:t>Decrease by a constant</a:t>
            </a:r>
          </a:p>
          <a:p>
            <a:r>
              <a:rPr lang="en-US" dirty="0" smtClean="0"/>
              <a:t>Decrease by a constant factor</a:t>
            </a:r>
          </a:p>
          <a:p>
            <a:r>
              <a:rPr lang="en-US" dirty="0" smtClean="0"/>
              <a:t>Variable Size Decrease</a:t>
            </a:r>
            <a:endParaRPr lang="en-US" dirty="0"/>
          </a:p>
          <a:p>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GENERATING PERMUTATIONS</a:t>
            </a:r>
            <a:endParaRPr lang="en-US" dirty="0"/>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smtClean="0"/>
              <a:t>Assumption: </a:t>
            </a:r>
          </a:p>
          <a:p>
            <a:pPr lvl="1">
              <a:buFont typeface="Calibri" panose="020F0502020204030204" pitchFamily="34" charset="0"/>
              <a:buChar char="*"/>
            </a:pPr>
            <a:r>
              <a:rPr lang="en-US" sz="2800" dirty="0" smtClean="0"/>
              <a:t>The set of elements that need to be permuted is simply the set of integers from 1 to n.</a:t>
            </a:r>
          </a:p>
          <a:p>
            <a:pPr lvl="1">
              <a:buFont typeface="Calibri" panose="020F0502020204030204" pitchFamily="34" charset="0"/>
              <a:buChar char="*"/>
            </a:pPr>
            <a:r>
              <a:rPr lang="en-US" sz="2800" dirty="0" smtClean="0"/>
              <a:t>You can interpret this as the indices of elements in an n – element set </a:t>
            </a:r>
          </a:p>
          <a:p>
            <a:pPr marL="411480" lvl="1" indent="0">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n</a:t>
            </a:r>
            <a:r>
              <a:rPr lang="en-US" sz="2800" dirty="0" smtClean="0"/>
              <a:t>}.</a:t>
            </a:r>
          </a:p>
          <a:p>
            <a:pPr marL="411480" lvl="1" indent="0">
              <a:buNone/>
            </a:pPr>
            <a:endParaRPr lang="en-US" sz="2800" dirty="0"/>
          </a:p>
          <a:p>
            <a:pPr marL="411480" lvl="1" indent="0">
              <a:buNone/>
            </a:pPr>
            <a:r>
              <a:rPr lang="en-US" sz="2800" dirty="0" smtClean="0"/>
              <a:t>Question:</a:t>
            </a:r>
          </a:p>
          <a:p>
            <a:pPr marL="411480" lvl="1" indent="0">
              <a:buNone/>
            </a:pPr>
            <a:r>
              <a:rPr lang="en-US" sz="2800" dirty="0" smtClean="0"/>
              <a:t>What is the </a:t>
            </a:r>
            <a:r>
              <a:rPr lang="en-US" sz="2800" i="1" dirty="0" smtClean="0"/>
              <a:t>decrease – by – one </a:t>
            </a:r>
            <a:r>
              <a:rPr lang="en-US" sz="2800" dirty="0" smtClean="0"/>
              <a:t>technique to solve the problem of generating all n! permutations of the set {1, 2, 3, …., n}?</a:t>
            </a:r>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289604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GENERATING PERMUTATIONS</a:t>
            </a:r>
            <a:endParaRPr lang="en-US" dirty="0"/>
          </a:p>
        </p:txBody>
      </p:sp>
      <p:sp>
        <p:nvSpPr>
          <p:cNvPr id="3" name="Content Placeholder 2"/>
          <p:cNvSpPr>
            <a:spLocks noGrp="1"/>
          </p:cNvSpPr>
          <p:nvPr>
            <p:ph sz="half" idx="1"/>
          </p:nvPr>
        </p:nvSpPr>
        <p:spPr>
          <a:xfrm>
            <a:off x="132324" y="1671423"/>
            <a:ext cx="6297973" cy="4921106"/>
          </a:xfrm>
        </p:spPr>
        <p:txBody>
          <a:bodyPr>
            <a:normAutofit/>
          </a:bodyPr>
          <a:lstStyle/>
          <a:p>
            <a:pPr marL="411480" lvl="1" indent="0">
              <a:buNone/>
            </a:pPr>
            <a:r>
              <a:rPr lang="en-US" sz="2800" dirty="0" smtClean="0"/>
              <a:t>Answer: </a:t>
            </a:r>
          </a:p>
          <a:p>
            <a:pPr marL="411480" lvl="1" indent="0">
              <a:buNone/>
            </a:pPr>
            <a:endParaRPr lang="en-US" sz="2800" dirty="0" smtClean="0"/>
          </a:p>
          <a:p>
            <a:pPr lvl="1">
              <a:buFont typeface="Calibri" panose="020F0502020204030204" pitchFamily="34" charset="0"/>
              <a:buChar char="*"/>
            </a:pPr>
            <a:r>
              <a:rPr lang="en-US" sz="2800" dirty="0" smtClean="0"/>
              <a:t>Generate all the (n-1)! permutations.</a:t>
            </a:r>
          </a:p>
          <a:p>
            <a:pPr lvl="1">
              <a:buFont typeface="Calibri" panose="020F0502020204030204" pitchFamily="34" charset="0"/>
              <a:buChar char="*"/>
            </a:pPr>
            <a:r>
              <a:rPr lang="en-US" sz="2800" dirty="0" smtClean="0"/>
              <a:t>Assuming that the smaller problem is solved, the problem of generating n! permutations can be obtained by inserting n in each of the n positions of every permutation of n – 1 elements.</a:t>
            </a:r>
          </a:p>
          <a:p>
            <a:pPr lvl="1">
              <a:buFont typeface="Calibri" panose="020F0502020204030204" pitchFamily="34" charset="0"/>
              <a:buChar char="*"/>
            </a:pPr>
            <a:r>
              <a:rPr lang="en-US" sz="2800" b="1" i="1" dirty="0" smtClean="0">
                <a:solidFill>
                  <a:srgbClr val="002060"/>
                </a:solidFill>
              </a:rPr>
              <a:t>Now, try for n = 4.</a:t>
            </a:r>
          </a:p>
          <a:p>
            <a:pPr lvl="1">
              <a:buFont typeface="Calibri" panose="020F0502020204030204" pitchFamily="34" charset="0"/>
              <a:buChar char="*"/>
            </a:pPr>
            <a:endParaRPr lang="en-US" sz="2800" dirty="0" smtClean="0"/>
          </a:p>
          <a:p>
            <a:pPr marL="411480" lvl="1" indent="0">
              <a:buNone/>
            </a:pPr>
            <a:endParaRPr lang="en-US" sz="2800" dirty="0"/>
          </a:p>
          <a:p>
            <a:pPr marL="411480" lvl="1" indent="0">
              <a:buNone/>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156" y="2881227"/>
            <a:ext cx="5190038" cy="192226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4091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GENERATING PERMUTATIONS</a:t>
            </a:r>
            <a:endParaRPr lang="en-US" dirty="0"/>
          </a:p>
        </p:txBody>
      </p:sp>
      <p:sp>
        <p:nvSpPr>
          <p:cNvPr id="3" name="Content Placeholder 2"/>
          <p:cNvSpPr>
            <a:spLocks noGrp="1"/>
          </p:cNvSpPr>
          <p:nvPr>
            <p:ph sz="half" idx="1"/>
          </p:nvPr>
        </p:nvSpPr>
        <p:spPr>
          <a:xfrm>
            <a:off x="132324" y="1671423"/>
            <a:ext cx="11843365" cy="4341875"/>
          </a:xfrm>
        </p:spPr>
        <p:txBody>
          <a:bodyPr>
            <a:normAutofit/>
          </a:bodyPr>
          <a:lstStyle/>
          <a:p>
            <a:pPr lvl="1">
              <a:buFont typeface="Calibri" panose="020F0502020204030204" pitchFamily="34" charset="0"/>
              <a:buChar char="*"/>
            </a:pPr>
            <a:r>
              <a:rPr lang="en-US" sz="2800" dirty="0" smtClean="0"/>
              <a:t>All the permutations generated in this fashion will be distinct. </a:t>
            </a:r>
            <a:r>
              <a:rPr lang="en-US" sz="2800" b="1" i="1" dirty="0" smtClean="0">
                <a:solidFill>
                  <a:srgbClr val="002060"/>
                </a:solidFill>
              </a:rPr>
              <a:t>Why?</a:t>
            </a:r>
          </a:p>
          <a:p>
            <a:pPr lvl="1">
              <a:buFont typeface="Calibri" panose="020F0502020204030204" pitchFamily="34" charset="0"/>
              <a:buChar char="*"/>
            </a:pPr>
            <a:r>
              <a:rPr lang="en-US" sz="2800" dirty="0" smtClean="0"/>
              <a:t>The total number of permutations will be n(n-1)! </a:t>
            </a:r>
            <a:r>
              <a:rPr lang="en-US" sz="2800" b="1" i="1" dirty="0" smtClean="0">
                <a:solidFill>
                  <a:srgbClr val="002060"/>
                </a:solidFill>
              </a:rPr>
              <a:t>How?</a:t>
            </a:r>
          </a:p>
          <a:p>
            <a:pPr lvl="1">
              <a:buFont typeface="Calibri" panose="020F0502020204030204" pitchFamily="34" charset="0"/>
              <a:buChar char="*"/>
            </a:pPr>
            <a:r>
              <a:rPr lang="en-US" sz="2800" dirty="0" smtClean="0"/>
              <a:t>Continuing the algorithm, n can be inserted in the previously generated permutations starting from either left to right or right to left.</a:t>
            </a:r>
          </a:p>
          <a:p>
            <a:pPr lvl="1">
              <a:buFont typeface="Calibri" panose="020F0502020204030204" pitchFamily="34" charset="0"/>
              <a:buChar char="*"/>
            </a:pPr>
            <a:r>
              <a:rPr lang="en-US" sz="2800" dirty="0" smtClean="0"/>
              <a:t>It is beneficial to start from right to left and switch direction every time a new permutation of (n – 1) needs to be processed.</a:t>
            </a:r>
          </a:p>
          <a:p>
            <a:pPr lvl="1">
              <a:buFont typeface="Calibri" panose="020F0502020204030204" pitchFamily="34" charset="0"/>
              <a:buChar char="*"/>
            </a:pPr>
            <a:r>
              <a:rPr lang="en-US" sz="2800" dirty="0" smtClean="0"/>
              <a:t>Following this, each permutation can be obtained from its immediate predecessor just by changing two elements in it. This satisfies the </a:t>
            </a:r>
            <a:r>
              <a:rPr lang="en-US" sz="2800" b="1" i="1" dirty="0" smtClean="0">
                <a:solidFill>
                  <a:srgbClr val="002060"/>
                </a:solidFill>
              </a:rPr>
              <a:t>minimal change</a:t>
            </a:r>
            <a:r>
              <a:rPr lang="en-US" sz="2800" dirty="0" smtClean="0"/>
              <a:t> requirement.</a:t>
            </a:r>
          </a:p>
          <a:p>
            <a:pPr marL="411480" lvl="1" indent="0">
              <a:buNone/>
            </a:pPr>
            <a:endParaRPr lang="en-US" sz="2800" dirty="0"/>
          </a:p>
          <a:p>
            <a:pPr marL="411480" lvl="1" indent="0">
              <a:buNone/>
            </a:pPr>
            <a:endParaRPr lang="en-US" sz="2800" dirty="0"/>
          </a:p>
        </p:txBody>
      </p:sp>
    </p:spTree>
    <p:extLst>
      <p:ext uri="{BB962C8B-B14F-4D97-AF65-F5344CB8AC3E}">
        <p14:creationId xmlns:p14="http://schemas.microsoft.com/office/powerpoint/2010/main" val="79165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smtClean="0"/>
              <a:t>GENERATING PERMUTATIONS – JOHNSON TROTTER ALGORITHM</a:t>
            </a:r>
            <a:endParaRPr lang="en-US" dirty="0"/>
          </a:p>
        </p:txBody>
      </p:sp>
      <p:sp>
        <p:nvSpPr>
          <p:cNvPr id="3" name="Content Placeholder 2"/>
          <p:cNvSpPr>
            <a:spLocks noGrp="1"/>
          </p:cNvSpPr>
          <p:nvPr>
            <p:ph sz="half" idx="1"/>
          </p:nvPr>
        </p:nvSpPr>
        <p:spPr>
          <a:xfrm>
            <a:off x="132324" y="1892648"/>
            <a:ext cx="11843365" cy="4341875"/>
          </a:xfrm>
        </p:spPr>
        <p:txBody>
          <a:bodyPr>
            <a:normAutofit/>
          </a:bodyPr>
          <a:lstStyle/>
          <a:p>
            <a:pPr lvl="1">
              <a:buFont typeface="Calibri" panose="020F0502020204030204" pitchFamily="34" charset="0"/>
              <a:buChar char="*"/>
            </a:pPr>
            <a:r>
              <a:rPr lang="en-US" sz="2800" dirty="0" smtClean="0"/>
              <a:t>It is possible to get the permutations of n elements without explicitly generating the permutations of n – 1 elements.</a:t>
            </a:r>
          </a:p>
          <a:p>
            <a:pPr lvl="1">
              <a:buFont typeface="Calibri" panose="020F0502020204030204" pitchFamily="34" charset="0"/>
              <a:buChar char="*"/>
            </a:pPr>
            <a:r>
              <a:rPr lang="en-US" sz="2800" dirty="0" smtClean="0"/>
              <a:t>This can be done by associating a direction with each element k in a permutation. </a:t>
            </a:r>
            <a:endParaRPr lang="en-US" sz="2800" dirty="0"/>
          </a:p>
          <a:p>
            <a:pPr lvl="1">
              <a:buFont typeface="Calibri" panose="020F0502020204030204" pitchFamily="34" charset="0"/>
              <a:buChar char="*"/>
            </a:pPr>
            <a:r>
              <a:rPr lang="en-US" sz="2800" dirty="0" smtClean="0"/>
              <a:t>The direction is indicated by a small arrow written above the element in question. </a:t>
            </a:r>
          </a:p>
          <a:p>
            <a:pPr lvl="1">
              <a:buFont typeface="Calibri" panose="020F0502020204030204" pitchFamily="34" charset="0"/>
              <a:buChar char="*"/>
            </a:pPr>
            <a:r>
              <a:rPr lang="en-US" sz="2800" b="1" i="1" dirty="0" smtClean="0">
                <a:solidFill>
                  <a:srgbClr val="002060"/>
                </a:solidFill>
              </a:rPr>
              <a:t>Mobile Element</a:t>
            </a:r>
            <a:r>
              <a:rPr lang="en-US" sz="2800" dirty="0" smtClean="0"/>
              <a:t>: The element k is said to be mobile in such an arrow marked representation if its arrow is pointing to a smaller number adjacent to it.</a:t>
            </a:r>
            <a:endParaRPr lang="en-US" sz="2800" dirty="0"/>
          </a:p>
          <a:p>
            <a:pPr marL="411480" lvl="1" indent="0">
              <a:buNone/>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593" y="4063585"/>
            <a:ext cx="924054" cy="495369"/>
          </a:xfrm>
          <a:prstGeom prst="rect">
            <a:avLst/>
          </a:prstGeom>
        </p:spPr>
      </p:pic>
    </p:spTree>
    <p:extLst>
      <p:ext uri="{BB962C8B-B14F-4D97-AF65-F5344CB8AC3E}">
        <p14:creationId xmlns:p14="http://schemas.microsoft.com/office/powerpoint/2010/main" val="37555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smtClean="0"/>
              <a:t>GENERATING PERMUTATIONS – JOHNSON TROTTER ALGORITHM</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70709" y="2174413"/>
            <a:ext cx="8713982" cy="3798683"/>
          </a:xfrm>
        </p:spPr>
      </p:pic>
    </p:spTree>
    <p:extLst>
      <p:ext uri="{BB962C8B-B14F-4D97-AF65-F5344CB8AC3E}">
        <p14:creationId xmlns:p14="http://schemas.microsoft.com/office/powerpoint/2010/main" val="205259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smtClean="0"/>
              <a:t>GENERATING PERMUTATIONS – JOHNSON TROTTER ALGORITHM</a:t>
            </a:r>
            <a:endParaRPr lang="en-US" dirty="0"/>
          </a:p>
        </p:txBody>
      </p:sp>
      <p:sp>
        <p:nvSpPr>
          <p:cNvPr id="3" name="Content Placeholder 2"/>
          <p:cNvSpPr>
            <a:spLocks noGrp="1"/>
          </p:cNvSpPr>
          <p:nvPr>
            <p:ph sz="half" idx="1"/>
          </p:nvPr>
        </p:nvSpPr>
        <p:spPr>
          <a:xfrm>
            <a:off x="0" y="2057697"/>
            <a:ext cx="12192000" cy="4341875"/>
          </a:xfrm>
        </p:spPr>
        <p:txBody>
          <a:bodyPr/>
          <a:lstStyle/>
          <a:p>
            <a:pPr lvl="1">
              <a:buFont typeface="Calibri" panose="020F0502020204030204" pitchFamily="34" charset="0"/>
              <a:buChar char="*"/>
            </a:pPr>
            <a:r>
              <a:rPr lang="en-US" sz="2800" dirty="0" smtClean="0"/>
              <a:t>Example:</a:t>
            </a:r>
          </a:p>
          <a:p>
            <a:pPr marL="704088" lvl="2" indent="0">
              <a:buNone/>
            </a:pPr>
            <a:r>
              <a:rPr lang="en-US" sz="2700" dirty="0" smtClean="0"/>
              <a:t>n = 3</a:t>
            </a:r>
          </a:p>
          <a:p>
            <a:pPr marL="704088" lvl="2" indent="0">
              <a:buNone/>
            </a:pPr>
            <a:r>
              <a:rPr lang="en-US" sz="2700" dirty="0" smtClean="0"/>
              <a:t> </a:t>
            </a:r>
            <a:endParaRPr lang="en-US" sz="2700" dirty="0"/>
          </a:p>
          <a:p>
            <a:pPr marL="109728" indent="0">
              <a:buNone/>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631" y="3358754"/>
            <a:ext cx="10338148" cy="1051013"/>
          </a:xfrm>
          <a:prstGeom prst="rect">
            <a:avLst/>
          </a:prstGeom>
        </p:spPr>
      </p:pic>
    </p:spTree>
    <p:extLst>
      <p:ext uri="{BB962C8B-B14F-4D97-AF65-F5344CB8AC3E}">
        <p14:creationId xmlns:p14="http://schemas.microsoft.com/office/powerpoint/2010/main" val="804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smtClean="0"/>
              <a:t>GENERATING PERMUTATIONS – JOHNSON TROTTER ALGORITHM</a:t>
            </a:r>
            <a:endParaRPr lang="en-US" dirty="0"/>
          </a:p>
        </p:txBody>
      </p:sp>
      <p:sp>
        <p:nvSpPr>
          <p:cNvPr id="3" name="Content Placeholder 2"/>
          <p:cNvSpPr>
            <a:spLocks noGrp="1"/>
          </p:cNvSpPr>
          <p:nvPr>
            <p:ph sz="half" idx="1"/>
          </p:nvPr>
        </p:nvSpPr>
        <p:spPr>
          <a:xfrm>
            <a:off x="0" y="2013452"/>
            <a:ext cx="12192000" cy="4341875"/>
          </a:xfrm>
        </p:spPr>
        <p:txBody>
          <a:bodyPr/>
          <a:lstStyle/>
          <a:p>
            <a:pPr lvl="1">
              <a:buFont typeface="Calibri" panose="020F0502020204030204" pitchFamily="34" charset="0"/>
              <a:buChar char="*"/>
            </a:pPr>
            <a:r>
              <a:rPr lang="en-US" sz="2800" dirty="0" smtClean="0"/>
              <a:t>This algorithm is one of the most efficient for generating permutations.</a:t>
            </a:r>
          </a:p>
          <a:p>
            <a:pPr lvl="1">
              <a:buFont typeface="Calibri" panose="020F0502020204030204" pitchFamily="34" charset="0"/>
              <a:buChar char="*"/>
            </a:pPr>
            <a:r>
              <a:rPr lang="en-US" sz="2800" dirty="0" smtClean="0"/>
              <a:t>Its runtime belongs to </a:t>
            </a:r>
            <a:r>
              <a:rPr lang="en-US" sz="2800" dirty="0" smtClean="0">
                <a:latin typeface="Century Gothic" panose="020B0502020202020204" pitchFamily="34" charset="0"/>
              </a:rPr>
              <a:t>(n!).</a:t>
            </a:r>
          </a:p>
          <a:p>
            <a:pPr lvl="1">
              <a:buFont typeface="Calibri" panose="020F0502020204030204" pitchFamily="34" charset="0"/>
              <a:buChar char="*"/>
            </a:pPr>
            <a:r>
              <a:rPr lang="en-US" sz="2800" dirty="0" smtClean="0"/>
              <a:t>It is very slow except for very small values of n.</a:t>
            </a:r>
          </a:p>
          <a:p>
            <a:pPr lvl="1">
              <a:buFont typeface="Calibri" panose="020F0502020204030204" pitchFamily="34" charset="0"/>
              <a:buChar char="*"/>
            </a:pPr>
            <a:r>
              <a:rPr lang="en-US" sz="2800" dirty="0" smtClean="0"/>
              <a:t>But this is the fault of the problem.</a:t>
            </a:r>
            <a:endParaRPr lang="en-US" sz="2800" dirty="0">
              <a:latin typeface="Century Gothic" panose="020B0502020202020204" pitchFamily="34" charset="0"/>
            </a:endParaRPr>
          </a:p>
          <a:p>
            <a:pPr lvl="1">
              <a:buFont typeface="Calibri" panose="020F0502020204030204" pitchFamily="34" charset="0"/>
              <a:buChar char="*"/>
            </a:pPr>
            <a:endParaRPr lang="en-US" sz="2800" dirty="0" smtClean="0">
              <a:latin typeface="Century Gothic" panose="020B0502020202020204" pitchFamily="34" charset="0"/>
            </a:endParaRPr>
          </a:p>
          <a:p>
            <a:pPr lvl="1">
              <a:buFont typeface="Calibri" panose="020F0502020204030204" pitchFamily="34" charset="0"/>
              <a:buChar char="*"/>
            </a:pPr>
            <a:endParaRPr lang="en-US" sz="2800" dirty="0" smtClean="0">
              <a:latin typeface="Century Gothic" panose="020B0502020202020204" pitchFamily="34" charset="0"/>
            </a:endParaRPr>
          </a:p>
          <a:p>
            <a:pPr lvl="1">
              <a:buFont typeface="Calibri" panose="020F0502020204030204" pitchFamily="34" charset="0"/>
              <a:buChar char="*"/>
            </a:pPr>
            <a:endParaRPr lang="en-US" sz="2700" dirty="0" smtClean="0"/>
          </a:p>
          <a:p>
            <a:pPr marL="704088" lvl="2" indent="0">
              <a:buNone/>
            </a:pPr>
            <a:r>
              <a:rPr lang="en-US" sz="2700" dirty="0" smtClean="0"/>
              <a:t> </a:t>
            </a:r>
            <a:endParaRPr lang="en-US" sz="2700" dirty="0"/>
          </a:p>
          <a:p>
            <a:pPr marL="109728" indent="0">
              <a:buNone/>
            </a:pPr>
            <a:endParaRPr lang="en-IN" dirty="0"/>
          </a:p>
        </p:txBody>
      </p:sp>
    </p:spTree>
    <p:extLst>
      <p:ext uri="{BB962C8B-B14F-4D97-AF65-F5344CB8AC3E}">
        <p14:creationId xmlns:p14="http://schemas.microsoft.com/office/powerpoint/2010/main" val="13952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smtClean="0"/>
              <a:t>GENERATING PERMUTATIONS – LEXICOGRAPHIC ORDER</a:t>
            </a:r>
            <a:endParaRPr lang="en-US" dirty="0"/>
          </a:p>
        </p:txBody>
      </p:sp>
      <p:sp>
        <p:nvSpPr>
          <p:cNvPr id="3" name="Content Placeholder 2"/>
          <p:cNvSpPr>
            <a:spLocks noGrp="1"/>
          </p:cNvSpPr>
          <p:nvPr>
            <p:ph sz="half" idx="1"/>
          </p:nvPr>
        </p:nvSpPr>
        <p:spPr>
          <a:xfrm>
            <a:off x="0" y="2013452"/>
            <a:ext cx="12192000" cy="4341875"/>
          </a:xfrm>
        </p:spPr>
        <p:txBody>
          <a:bodyPr/>
          <a:lstStyle/>
          <a:p>
            <a:pPr lvl="1">
              <a:buFont typeface="Calibri" panose="020F0502020204030204" pitchFamily="34" charset="0"/>
              <a:buChar char="*"/>
            </a:pPr>
            <a:r>
              <a:rPr lang="en-US" sz="2800" dirty="0" smtClean="0"/>
              <a:t>The permutations generated by Johnson – Trotter algorithm are not in lexicographic order.</a:t>
            </a:r>
          </a:p>
          <a:p>
            <a:pPr lvl="1">
              <a:buFont typeface="Calibri" panose="020F0502020204030204" pitchFamily="34" charset="0"/>
              <a:buChar char="*"/>
            </a:pPr>
            <a:r>
              <a:rPr lang="en-US" sz="2800" dirty="0" smtClean="0"/>
              <a:t>The order in which they would appear in a dictionary if they were interpreted as letters of an alphabet.</a:t>
            </a:r>
          </a:p>
          <a:p>
            <a:pPr lvl="1">
              <a:buFont typeface="Calibri" panose="020F0502020204030204" pitchFamily="34" charset="0"/>
              <a:buChar char="*"/>
            </a:pPr>
            <a:r>
              <a:rPr lang="en-US" sz="2800" dirty="0" smtClean="0"/>
              <a:t>So, what does this algorithm say?</a:t>
            </a:r>
            <a:endParaRPr lang="en-US" sz="2800" dirty="0"/>
          </a:p>
          <a:p>
            <a:pPr lvl="1">
              <a:buFont typeface="Calibri" panose="020F0502020204030204" pitchFamily="34" charset="0"/>
              <a:buChar char="*"/>
            </a:pPr>
            <a:endParaRPr lang="en-US" sz="2800" dirty="0" smtClean="0">
              <a:latin typeface="Century Gothic" panose="020B0502020202020204" pitchFamily="34" charset="0"/>
            </a:endParaRPr>
          </a:p>
          <a:p>
            <a:pPr lvl="1">
              <a:buFont typeface="Calibri" panose="020F0502020204030204" pitchFamily="34" charset="0"/>
              <a:buChar char="*"/>
            </a:pPr>
            <a:endParaRPr lang="en-US" sz="2800" dirty="0" smtClean="0">
              <a:latin typeface="Century Gothic" panose="020B0502020202020204" pitchFamily="34" charset="0"/>
            </a:endParaRPr>
          </a:p>
          <a:p>
            <a:pPr lvl="1">
              <a:buFont typeface="Calibri" panose="020F0502020204030204" pitchFamily="34" charset="0"/>
              <a:buChar char="*"/>
            </a:pPr>
            <a:endParaRPr lang="en-US" sz="2700" dirty="0" smtClean="0"/>
          </a:p>
          <a:p>
            <a:pPr marL="704088" lvl="2" indent="0">
              <a:buNone/>
            </a:pPr>
            <a:r>
              <a:rPr lang="en-US" sz="2700" dirty="0" smtClean="0"/>
              <a:t> </a:t>
            </a:r>
            <a:endParaRPr lang="en-US" sz="2700" dirty="0"/>
          </a:p>
          <a:p>
            <a:pPr marL="109728" indent="0">
              <a:buNone/>
            </a:pPr>
            <a:endParaRPr lang="en-IN" dirty="0"/>
          </a:p>
        </p:txBody>
      </p:sp>
    </p:spTree>
    <p:extLst>
      <p:ext uri="{BB962C8B-B14F-4D97-AF65-F5344CB8AC3E}">
        <p14:creationId xmlns:p14="http://schemas.microsoft.com/office/powerpoint/2010/main" val="156886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smtClean="0"/>
              <a:t>GENERATING PERMUTATIONS – LEXICOGRAPHIC ORDER</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68117" y="1932506"/>
            <a:ext cx="8719165" cy="3662789"/>
          </a:xfrm>
        </p:spPr>
      </p:pic>
      <p:sp>
        <p:nvSpPr>
          <p:cNvPr id="6" name="TextBox 5"/>
          <p:cNvSpPr txBox="1"/>
          <p:nvPr/>
        </p:nvSpPr>
        <p:spPr>
          <a:xfrm>
            <a:off x="8244348" y="3569110"/>
            <a:ext cx="3819833" cy="369332"/>
          </a:xfrm>
          <a:prstGeom prst="rect">
            <a:avLst/>
          </a:prstGeom>
          <a:noFill/>
        </p:spPr>
        <p:txBody>
          <a:bodyPr wrap="square" rtlCol="0">
            <a:spAutoFit/>
          </a:bodyPr>
          <a:lstStyle/>
          <a:p>
            <a:r>
              <a:rPr lang="en-IN" b="1" dirty="0" smtClean="0">
                <a:latin typeface="Comic Sans MS" panose="030F0702030302020204" pitchFamily="66" charset="0"/>
              </a:rPr>
              <a:t>//a</a:t>
            </a:r>
            <a:r>
              <a:rPr lang="en-IN" b="1" baseline="-25000" dirty="0" smtClean="0">
                <a:latin typeface="Comic Sans MS" panose="030F0702030302020204" pitchFamily="66" charset="0"/>
              </a:rPr>
              <a:t>i+1</a:t>
            </a:r>
            <a:r>
              <a:rPr lang="en-IN" b="1" dirty="0" smtClean="0">
                <a:latin typeface="Comic Sans MS" panose="030F0702030302020204" pitchFamily="66" charset="0"/>
              </a:rPr>
              <a:t> &gt; a</a:t>
            </a:r>
            <a:r>
              <a:rPr lang="en-IN" b="1" baseline="-25000" dirty="0" smtClean="0">
                <a:latin typeface="Comic Sans MS" panose="030F0702030302020204" pitchFamily="66" charset="0"/>
              </a:rPr>
              <a:t>i+2</a:t>
            </a:r>
            <a:r>
              <a:rPr lang="en-IN" b="1" dirty="0" smtClean="0">
                <a:latin typeface="Comic Sans MS" panose="030F0702030302020204" pitchFamily="66" charset="0"/>
              </a:rPr>
              <a:t> &gt; …. &gt; a</a:t>
            </a:r>
            <a:r>
              <a:rPr lang="en-IN" b="1" baseline="-25000" dirty="0" smtClean="0">
                <a:latin typeface="Comic Sans MS" panose="030F0702030302020204" pitchFamily="66" charset="0"/>
              </a:rPr>
              <a:t>n</a:t>
            </a:r>
            <a:endParaRPr lang="en-IN" b="1" baseline="-25000" dirty="0">
              <a:latin typeface="Comic Sans MS" panose="030F0702030302020204" pitchFamily="66" charset="0"/>
            </a:endParaRPr>
          </a:p>
        </p:txBody>
      </p:sp>
      <p:sp>
        <p:nvSpPr>
          <p:cNvPr id="7" name="TextBox 6"/>
          <p:cNvSpPr txBox="1"/>
          <p:nvPr/>
        </p:nvSpPr>
        <p:spPr>
          <a:xfrm>
            <a:off x="7806812" y="4014859"/>
            <a:ext cx="3819833" cy="369332"/>
          </a:xfrm>
          <a:prstGeom prst="rect">
            <a:avLst/>
          </a:prstGeom>
          <a:noFill/>
        </p:spPr>
        <p:txBody>
          <a:bodyPr wrap="square" rtlCol="0">
            <a:spAutoFit/>
          </a:bodyPr>
          <a:lstStyle/>
          <a:p>
            <a:r>
              <a:rPr lang="en-IN" b="1" dirty="0" smtClean="0">
                <a:latin typeface="Comic Sans MS" panose="030F0702030302020204" pitchFamily="66" charset="0"/>
              </a:rPr>
              <a:t>//j &gt;= i+1 since </a:t>
            </a:r>
            <a:r>
              <a:rPr lang="en-IN" b="1" dirty="0" err="1" smtClean="0">
                <a:latin typeface="Comic Sans MS" panose="030F0702030302020204" pitchFamily="66" charset="0"/>
              </a:rPr>
              <a:t>a</a:t>
            </a:r>
            <a:r>
              <a:rPr lang="en-IN" b="1" baseline="-25000" dirty="0" err="1" smtClean="0">
                <a:latin typeface="Comic Sans MS" panose="030F0702030302020204" pitchFamily="66" charset="0"/>
              </a:rPr>
              <a:t>i</a:t>
            </a:r>
            <a:r>
              <a:rPr lang="en-IN" b="1" dirty="0" smtClean="0">
                <a:latin typeface="Comic Sans MS" panose="030F0702030302020204" pitchFamily="66" charset="0"/>
              </a:rPr>
              <a:t> &lt; a</a:t>
            </a:r>
            <a:r>
              <a:rPr lang="en-IN" b="1" baseline="-25000" dirty="0" smtClean="0">
                <a:latin typeface="Comic Sans MS" panose="030F0702030302020204" pitchFamily="66" charset="0"/>
              </a:rPr>
              <a:t>i+1</a:t>
            </a:r>
            <a:endParaRPr lang="en-IN" b="1" baseline="-25000" dirty="0">
              <a:latin typeface="Comic Sans MS" panose="030F0702030302020204" pitchFamily="66" charset="0"/>
            </a:endParaRPr>
          </a:p>
        </p:txBody>
      </p:sp>
      <p:sp>
        <p:nvSpPr>
          <p:cNvPr id="8" name="TextBox 7"/>
          <p:cNvSpPr txBox="1"/>
          <p:nvPr/>
        </p:nvSpPr>
        <p:spPr>
          <a:xfrm>
            <a:off x="4463536" y="4384191"/>
            <a:ext cx="6317535" cy="369332"/>
          </a:xfrm>
          <a:prstGeom prst="rect">
            <a:avLst/>
          </a:prstGeom>
          <a:noFill/>
        </p:spPr>
        <p:txBody>
          <a:bodyPr wrap="square" rtlCol="0">
            <a:spAutoFit/>
          </a:bodyPr>
          <a:lstStyle/>
          <a:p>
            <a:r>
              <a:rPr lang="en-IN" b="1" dirty="0" smtClean="0">
                <a:latin typeface="Comic Sans MS" panose="030F0702030302020204" pitchFamily="66" charset="0"/>
              </a:rPr>
              <a:t>//a</a:t>
            </a:r>
            <a:r>
              <a:rPr lang="en-IN" b="1" baseline="-25000" dirty="0" smtClean="0">
                <a:latin typeface="Comic Sans MS" panose="030F0702030302020204" pitchFamily="66" charset="0"/>
              </a:rPr>
              <a:t>i+1</a:t>
            </a:r>
            <a:r>
              <a:rPr lang="en-IN" b="1" dirty="0">
                <a:latin typeface="Comic Sans MS" panose="030F0702030302020204" pitchFamily="66" charset="0"/>
              </a:rPr>
              <a:t> </a:t>
            </a:r>
            <a:r>
              <a:rPr lang="en-IN" b="1" dirty="0" smtClean="0">
                <a:latin typeface="Comic Sans MS" panose="030F0702030302020204" pitchFamily="66" charset="0"/>
              </a:rPr>
              <a:t>a</a:t>
            </a:r>
            <a:r>
              <a:rPr lang="en-IN" b="1" baseline="-25000" dirty="0" smtClean="0">
                <a:latin typeface="Comic Sans MS" panose="030F0702030302020204" pitchFamily="66" charset="0"/>
              </a:rPr>
              <a:t>i+2</a:t>
            </a:r>
            <a:r>
              <a:rPr lang="en-IN" b="1" dirty="0">
                <a:latin typeface="Comic Sans MS" panose="030F0702030302020204" pitchFamily="66" charset="0"/>
              </a:rPr>
              <a:t> </a:t>
            </a:r>
            <a:r>
              <a:rPr lang="en-IN" b="1" dirty="0" smtClean="0">
                <a:latin typeface="Comic Sans MS" panose="030F0702030302020204" pitchFamily="66" charset="0"/>
              </a:rPr>
              <a:t>… a</a:t>
            </a:r>
            <a:r>
              <a:rPr lang="en-IN" b="1" baseline="-25000" dirty="0" smtClean="0">
                <a:latin typeface="Comic Sans MS" panose="030F0702030302020204" pitchFamily="66" charset="0"/>
              </a:rPr>
              <a:t>n </a:t>
            </a:r>
            <a:r>
              <a:rPr lang="en-IN" b="1" dirty="0" smtClean="0">
                <a:latin typeface="Comic Sans MS" panose="030F0702030302020204" pitchFamily="66" charset="0"/>
              </a:rPr>
              <a:t>will remain in decreasing order</a:t>
            </a:r>
            <a:endParaRPr lang="en-IN" b="1" dirty="0">
              <a:latin typeface="Comic Sans MS" panose="030F0702030302020204" pitchFamily="66" charset="0"/>
            </a:endParaRPr>
          </a:p>
        </p:txBody>
      </p:sp>
    </p:spTree>
    <p:extLst>
      <p:ext uri="{BB962C8B-B14F-4D97-AF65-F5344CB8AC3E}">
        <p14:creationId xmlns:p14="http://schemas.microsoft.com/office/powerpoint/2010/main" val="326926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2864" y="2543510"/>
            <a:ext cx="10717640" cy="1362075"/>
          </a:xfrm>
        </p:spPr>
        <p:txBody>
          <a:bodyPr/>
          <a:lstStyle/>
          <a:p>
            <a:pPr algn="ctr"/>
            <a:r>
              <a:rPr lang="en-IN" sz="7200" b="0" dirty="0" smtClean="0">
                <a:ln w="0"/>
                <a:solidFill>
                  <a:srgbClr val="00B050"/>
                </a:solidFill>
              </a:rPr>
              <a:t>GENERATING SUBSETS</a:t>
            </a:r>
            <a:endParaRPr lang="en-IN" sz="7200" b="0" dirty="0">
              <a:ln w="0"/>
              <a:solidFill>
                <a:srgbClr val="00B050"/>
              </a:solidFill>
            </a:endParaRPr>
          </a:p>
        </p:txBody>
      </p:sp>
    </p:spTree>
    <p:extLst>
      <p:ext uri="{BB962C8B-B14F-4D97-AF65-F5344CB8AC3E}">
        <p14:creationId xmlns:p14="http://schemas.microsoft.com/office/powerpoint/2010/main" val="389201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06" y="610031"/>
            <a:ext cx="6700730" cy="636877"/>
          </a:xfrm>
        </p:spPr>
        <p:txBody>
          <a:bodyPr>
            <a:noAutofit/>
          </a:bodyPr>
          <a:lstStyle/>
          <a:p>
            <a:r>
              <a:rPr lang="en-US" sz="4000" dirty="0" smtClean="0"/>
              <a:t>Decrease by a constant</a:t>
            </a:r>
            <a:endParaRPr lang="en-US" sz="4000" dirty="0"/>
          </a:p>
        </p:txBody>
      </p:sp>
      <p:sp>
        <p:nvSpPr>
          <p:cNvPr id="3" name="Content Placeholder 2"/>
          <p:cNvSpPr>
            <a:spLocks noGrp="1"/>
          </p:cNvSpPr>
          <p:nvPr>
            <p:ph sz="half" idx="1"/>
          </p:nvPr>
        </p:nvSpPr>
        <p:spPr>
          <a:xfrm>
            <a:off x="406803" y="1246908"/>
            <a:ext cx="6484448" cy="5344392"/>
          </a:xfrm>
        </p:spPr>
        <p:txBody>
          <a:bodyPr>
            <a:normAutofit/>
          </a:bodyPr>
          <a:lstStyle/>
          <a:p>
            <a:pPr marL="109728" indent="0">
              <a:buNone/>
            </a:pPr>
            <a:endParaRPr lang="en-US" dirty="0"/>
          </a:p>
          <a:p>
            <a:r>
              <a:rPr lang="en-US" dirty="0" smtClean="0"/>
              <a:t>In this variation, the size of an instance is reduced by the same constant on each iteration of the algorithm.</a:t>
            </a:r>
          </a:p>
          <a:p>
            <a:r>
              <a:rPr lang="en-US" dirty="0" smtClean="0"/>
              <a:t>Typically, this constant is equal to one although other constant size reductions do happen.</a:t>
            </a:r>
          </a:p>
          <a:p>
            <a:r>
              <a:rPr lang="en-US" dirty="0" smtClean="0"/>
              <a:t>Example: a</a:t>
            </a:r>
            <a:r>
              <a:rPr lang="en-US" baseline="30000" dirty="0" smtClean="0"/>
              <a:t>n</a:t>
            </a:r>
            <a:r>
              <a:rPr lang="en-US" dirty="0" smtClean="0"/>
              <a:t> = a</a:t>
            </a:r>
            <a:r>
              <a:rPr lang="en-US" baseline="30000" dirty="0" smtClean="0"/>
              <a:t>n-1</a:t>
            </a:r>
            <a:r>
              <a:rPr lang="en-US" dirty="0" smtClean="0"/>
              <a:t> * 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322" y="699061"/>
            <a:ext cx="4218884" cy="5892239"/>
          </a:xfrm>
          <a:prstGeom prst="rect">
            <a:avLst/>
          </a:prstGeom>
        </p:spPr>
      </p:pic>
    </p:spTree>
    <p:extLst>
      <p:ext uri="{BB962C8B-B14F-4D97-AF65-F5344CB8AC3E}">
        <p14:creationId xmlns:p14="http://schemas.microsoft.com/office/powerpoint/2010/main" val="343394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THE KNAPSACK PROBLEM</a:t>
            </a:r>
            <a:endParaRPr lang="en-US" dirty="0"/>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smtClean="0">
                <a:solidFill>
                  <a:schemeClr val="tx1"/>
                </a:solidFill>
              </a:rPr>
              <a:t>Problem: </a:t>
            </a:r>
          </a:p>
          <a:p>
            <a:pPr marL="411480" lvl="1" indent="0">
              <a:buNone/>
            </a:pPr>
            <a:r>
              <a:rPr lang="en-US" sz="2700" dirty="0" smtClean="0">
                <a:solidFill>
                  <a:schemeClr val="tx1"/>
                </a:solidFill>
              </a:rPr>
              <a:t>Find the most valuable subset of a given set of items which fits in a knapsack with a particular capacity.</a:t>
            </a:r>
          </a:p>
          <a:p>
            <a:pPr marL="411480" lvl="1" indent="0">
              <a:buNone/>
            </a:pPr>
            <a:endParaRPr lang="en-US" sz="2700" dirty="0">
              <a:solidFill>
                <a:schemeClr val="tx1"/>
              </a:solidFill>
            </a:endParaRPr>
          </a:p>
          <a:p>
            <a:pPr marL="411480" lvl="1" indent="0">
              <a:buNone/>
            </a:pPr>
            <a:r>
              <a:rPr lang="en-US" sz="2700" dirty="0" smtClean="0">
                <a:solidFill>
                  <a:schemeClr val="tx1"/>
                </a:solidFill>
              </a:rPr>
              <a:t>Solution:</a:t>
            </a:r>
          </a:p>
          <a:p>
            <a:pPr marL="411480" lvl="1" indent="0">
              <a:buNone/>
            </a:pPr>
            <a:r>
              <a:rPr lang="en-US" sz="2700" i="1" dirty="0" smtClean="0">
                <a:solidFill>
                  <a:srgbClr val="00B050"/>
                </a:solidFill>
              </a:rPr>
              <a:t>Generate all subsets of the given set of items</a:t>
            </a:r>
            <a:r>
              <a:rPr lang="en-US" sz="2700" dirty="0" smtClean="0">
                <a:solidFill>
                  <a:schemeClr val="tx1"/>
                </a:solidFill>
              </a:rPr>
              <a:t>, determine the value of each subset and pick the most valuable subset.</a:t>
            </a:r>
          </a:p>
          <a:p>
            <a:pPr marL="411480" lvl="1" indent="0">
              <a:buNone/>
            </a:pPr>
            <a:endParaRPr lang="en-US" sz="2700" dirty="0">
              <a:solidFill>
                <a:schemeClr val="tx1"/>
              </a:solidFill>
            </a:endParaRPr>
          </a:p>
          <a:p>
            <a:pPr marL="411480" lvl="1" indent="0">
              <a:buNone/>
            </a:pPr>
            <a:r>
              <a:rPr lang="en-US" sz="2700" dirty="0" smtClean="0">
                <a:solidFill>
                  <a:schemeClr val="tx1"/>
                </a:solidFill>
              </a:rPr>
              <a:t>This section discusses algorithms for generating all the subsets of a given set.</a:t>
            </a:r>
          </a:p>
          <a:p>
            <a:pPr lvl="1">
              <a:buFont typeface="Calibri" panose="020F0502020204030204" pitchFamily="34" charset="0"/>
              <a:buChar char="*"/>
            </a:pPr>
            <a:endParaRPr lang="en-US" sz="2700" dirty="0" smtClean="0">
              <a:solidFill>
                <a:schemeClr val="tx1"/>
              </a:solidFill>
            </a:endParaRPr>
          </a:p>
          <a:p>
            <a:pPr marL="411480" lvl="1" indent="0">
              <a:buNone/>
            </a:pPr>
            <a:endParaRPr lang="en-US" sz="2800" dirty="0" smtClean="0">
              <a:solidFill>
                <a:schemeClr val="tx1"/>
              </a:solidFill>
            </a:endParaRPr>
          </a:p>
          <a:p>
            <a:pPr lvl="1">
              <a:buFont typeface="Calibri" panose="020F0502020204030204" pitchFamily="34" charset="0"/>
              <a:buChar char="*"/>
            </a:pPr>
            <a:endParaRPr lang="en-US" sz="2800" dirty="0" smtClean="0">
              <a:solidFill>
                <a:schemeClr val="tx1"/>
              </a:solidFill>
            </a:endParaRPr>
          </a:p>
          <a:p>
            <a:pPr marL="411480" lvl="1" indent="0">
              <a:buNone/>
            </a:pPr>
            <a:endParaRPr lang="en-US" sz="2800" dirty="0"/>
          </a:p>
          <a:p>
            <a:pPr marL="411480" lvl="1" indent="0">
              <a:buNone/>
            </a:pPr>
            <a:endParaRPr lang="en-US" sz="2800" dirty="0"/>
          </a:p>
        </p:txBody>
      </p:sp>
    </p:spTree>
    <p:extLst>
      <p:ext uri="{BB962C8B-B14F-4D97-AF65-F5344CB8AC3E}">
        <p14:creationId xmlns:p14="http://schemas.microsoft.com/office/powerpoint/2010/main" val="362737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THE DECREASE – BY – ONE STRATEGY</a:t>
            </a:r>
            <a:endParaRPr lang="en-US" dirty="0"/>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lgn="ctr">
              <a:buNone/>
            </a:pPr>
            <a:r>
              <a:rPr lang="en-US" sz="2700" dirty="0" smtClean="0">
                <a:solidFill>
                  <a:schemeClr val="tx1"/>
                </a:solidFill>
              </a:rPr>
              <a:t>All the subsets of set A = {a</a:t>
            </a:r>
            <a:r>
              <a:rPr lang="en-US" sz="2700" baseline="-25000" dirty="0" smtClean="0">
                <a:solidFill>
                  <a:schemeClr val="tx1"/>
                </a:solidFill>
              </a:rPr>
              <a:t>1</a:t>
            </a:r>
            <a:r>
              <a:rPr lang="en-US" sz="2700" dirty="0" smtClean="0">
                <a:solidFill>
                  <a:schemeClr val="tx1"/>
                </a:solidFill>
              </a:rPr>
              <a:t>, a</a:t>
            </a:r>
            <a:r>
              <a:rPr lang="en-US" sz="2700" baseline="-25000" dirty="0" smtClean="0">
                <a:solidFill>
                  <a:schemeClr val="tx1"/>
                </a:solidFill>
              </a:rPr>
              <a:t>2</a:t>
            </a:r>
            <a:r>
              <a:rPr lang="en-US" sz="2700" dirty="0" smtClean="0">
                <a:solidFill>
                  <a:schemeClr val="tx1"/>
                </a:solidFill>
              </a:rPr>
              <a:t>, a</a:t>
            </a:r>
            <a:r>
              <a:rPr lang="en-US" sz="2700" baseline="-25000" dirty="0" smtClean="0">
                <a:solidFill>
                  <a:schemeClr val="tx1"/>
                </a:solidFill>
              </a:rPr>
              <a:t>3</a:t>
            </a:r>
            <a:r>
              <a:rPr lang="en-US" sz="2700" dirty="0" smtClean="0">
                <a:solidFill>
                  <a:schemeClr val="tx1"/>
                </a:solidFill>
              </a:rPr>
              <a:t>, . . . ., a</a:t>
            </a:r>
            <a:r>
              <a:rPr lang="en-US" sz="2700" baseline="-25000" dirty="0" smtClean="0">
                <a:solidFill>
                  <a:schemeClr val="tx1"/>
                </a:solidFill>
              </a:rPr>
              <a:t>n</a:t>
            </a:r>
            <a:r>
              <a:rPr lang="en-US" sz="2700" dirty="0" smtClean="0">
                <a:solidFill>
                  <a:schemeClr val="tx1"/>
                </a:solidFill>
              </a:rPr>
              <a:t>} </a:t>
            </a:r>
          </a:p>
          <a:p>
            <a:pPr marL="411480" lvl="1" indent="0" algn="ctr">
              <a:buNone/>
            </a:pPr>
            <a:r>
              <a:rPr lang="en-US" sz="4800" dirty="0" smtClean="0">
                <a:solidFill>
                  <a:schemeClr val="tx1"/>
                </a:solidFill>
              </a:rPr>
              <a:t>=</a:t>
            </a:r>
            <a:r>
              <a:rPr lang="en-US" sz="2700" dirty="0" smtClean="0">
                <a:solidFill>
                  <a:schemeClr val="tx1"/>
                </a:solidFill>
              </a:rPr>
              <a:t> </a:t>
            </a:r>
          </a:p>
          <a:p>
            <a:pPr marL="411480" lvl="1" indent="0" algn="ctr">
              <a:buNone/>
            </a:pPr>
            <a:r>
              <a:rPr lang="en-US" sz="2700" dirty="0" smtClean="0">
                <a:solidFill>
                  <a:schemeClr val="tx1"/>
                </a:solidFill>
              </a:rPr>
              <a:t>All the subsets of the set </a:t>
            </a:r>
            <a:r>
              <a:rPr lang="en-US" sz="2700" dirty="0">
                <a:solidFill>
                  <a:schemeClr val="tx1"/>
                </a:solidFill>
              </a:rPr>
              <a:t>{a</a:t>
            </a:r>
            <a:r>
              <a:rPr lang="en-US" sz="2700" baseline="-25000" dirty="0">
                <a:solidFill>
                  <a:schemeClr val="tx1"/>
                </a:solidFill>
              </a:rPr>
              <a:t>1</a:t>
            </a:r>
            <a:r>
              <a:rPr lang="en-US" sz="2700" dirty="0">
                <a:solidFill>
                  <a:schemeClr val="tx1"/>
                </a:solidFill>
              </a:rPr>
              <a:t>, a</a:t>
            </a:r>
            <a:r>
              <a:rPr lang="en-US" sz="2700" baseline="-25000" dirty="0">
                <a:solidFill>
                  <a:schemeClr val="tx1"/>
                </a:solidFill>
              </a:rPr>
              <a:t>2</a:t>
            </a:r>
            <a:r>
              <a:rPr lang="en-US" sz="2700" dirty="0">
                <a:solidFill>
                  <a:schemeClr val="tx1"/>
                </a:solidFill>
              </a:rPr>
              <a:t>, a</a:t>
            </a:r>
            <a:r>
              <a:rPr lang="en-US" sz="2700" baseline="-25000" dirty="0">
                <a:solidFill>
                  <a:schemeClr val="tx1"/>
                </a:solidFill>
              </a:rPr>
              <a:t>3</a:t>
            </a:r>
            <a:r>
              <a:rPr lang="en-US" sz="2700" dirty="0">
                <a:solidFill>
                  <a:schemeClr val="tx1"/>
                </a:solidFill>
              </a:rPr>
              <a:t>, . . . ., </a:t>
            </a:r>
            <a:r>
              <a:rPr lang="en-US" sz="2700" dirty="0" smtClean="0">
                <a:solidFill>
                  <a:schemeClr val="tx1"/>
                </a:solidFill>
              </a:rPr>
              <a:t>a</a:t>
            </a:r>
            <a:r>
              <a:rPr lang="en-US" sz="2700" baseline="-25000" dirty="0" smtClean="0">
                <a:solidFill>
                  <a:schemeClr val="tx1"/>
                </a:solidFill>
              </a:rPr>
              <a:t>n-1</a:t>
            </a:r>
            <a:r>
              <a:rPr lang="en-US" sz="2700" dirty="0" smtClean="0">
                <a:solidFill>
                  <a:schemeClr val="tx1"/>
                </a:solidFill>
              </a:rPr>
              <a:t>} + sets obtained by putting an in each one of the subsets of </a:t>
            </a:r>
            <a:r>
              <a:rPr lang="en-US" sz="2800" dirty="0">
                <a:solidFill>
                  <a:schemeClr val="tx1"/>
                </a:solidFill>
              </a:rPr>
              <a:t>{a</a:t>
            </a:r>
            <a:r>
              <a:rPr lang="en-US" sz="2800" baseline="-25000" dirty="0">
                <a:solidFill>
                  <a:schemeClr val="tx1"/>
                </a:solidFill>
              </a:rPr>
              <a:t>1</a:t>
            </a:r>
            <a:r>
              <a:rPr lang="en-US" sz="2800" dirty="0">
                <a:solidFill>
                  <a:schemeClr val="tx1"/>
                </a:solidFill>
              </a:rPr>
              <a:t>, a</a:t>
            </a:r>
            <a:r>
              <a:rPr lang="en-US" sz="2800" baseline="-25000" dirty="0">
                <a:solidFill>
                  <a:schemeClr val="tx1"/>
                </a:solidFill>
              </a:rPr>
              <a:t>2</a:t>
            </a:r>
            <a:r>
              <a:rPr lang="en-US" sz="2800" dirty="0">
                <a:solidFill>
                  <a:schemeClr val="tx1"/>
                </a:solidFill>
              </a:rPr>
              <a:t>, a</a:t>
            </a:r>
            <a:r>
              <a:rPr lang="en-US" sz="2800" baseline="-25000" dirty="0">
                <a:solidFill>
                  <a:schemeClr val="tx1"/>
                </a:solidFill>
              </a:rPr>
              <a:t>3</a:t>
            </a:r>
            <a:r>
              <a:rPr lang="en-US" sz="2800" dirty="0">
                <a:solidFill>
                  <a:schemeClr val="tx1"/>
                </a:solidFill>
              </a:rPr>
              <a:t>, . . . ., </a:t>
            </a:r>
            <a:r>
              <a:rPr lang="en-US" sz="2800" dirty="0" smtClean="0">
                <a:solidFill>
                  <a:schemeClr val="tx1"/>
                </a:solidFill>
              </a:rPr>
              <a:t>a</a:t>
            </a:r>
            <a:r>
              <a:rPr lang="en-US" sz="2800" baseline="-25000" dirty="0" smtClean="0">
                <a:solidFill>
                  <a:schemeClr val="tx1"/>
                </a:solidFill>
              </a:rPr>
              <a:t>n-1</a:t>
            </a:r>
            <a:r>
              <a:rPr lang="en-US" sz="2800" dirty="0" smtClean="0">
                <a:solidFill>
                  <a:schemeClr val="tx1"/>
                </a:solidFill>
              </a:rPr>
              <a:t>}</a:t>
            </a:r>
          </a:p>
          <a:p>
            <a:pPr marL="411480" lvl="1" indent="0">
              <a:buNone/>
            </a:pPr>
            <a:endParaRPr lang="en-US" sz="2800" dirty="0"/>
          </a:p>
          <a:p>
            <a:pPr marL="411480" lvl="1" indent="0">
              <a:buNone/>
            </a:pP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816525290"/>
              </p:ext>
            </p:extLst>
          </p:nvPr>
        </p:nvGraphicFramePr>
        <p:xfrm>
          <a:off x="857352" y="4008557"/>
          <a:ext cx="10393308" cy="2286000"/>
        </p:xfrm>
        <a:graphic>
          <a:graphicData uri="http://schemas.openxmlformats.org/drawingml/2006/table">
            <a:tbl>
              <a:tblPr firstRow="1" bandRow="1">
                <a:tableStyleId>{284E427A-3D55-4303-BF80-6455036E1DE7}</a:tableStyleId>
              </a:tblPr>
              <a:tblGrid>
                <a:gridCol w="1154812">
                  <a:extLst>
                    <a:ext uri="{9D8B030D-6E8A-4147-A177-3AD203B41FA5}">
                      <a16:colId xmlns:a16="http://schemas.microsoft.com/office/drawing/2014/main" val="1070029041"/>
                    </a:ext>
                  </a:extLst>
                </a:gridCol>
                <a:gridCol w="804778">
                  <a:extLst>
                    <a:ext uri="{9D8B030D-6E8A-4147-A177-3AD203B41FA5}">
                      <a16:colId xmlns:a16="http://schemas.microsoft.com/office/drawing/2014/main" val="744766249"/>
                    </a:ext>
                  </a:extLst>
                </a:gridCol>
                <a:gridCol w="1032387">
                  <a:extLst>
                    <a:ext uri="{9D8B030D-6E8A-4147-A177-3AD203B41FA5}">
                      <a16:colId xmlns:a16="http://schemas.microsoft.com/office/drawing/2014/main" val="434905988"/>
                    </a:ext>
                  </a:extLst>
                </a:gridCol>
                <a:gridCol w="1076632">
                  <a:extLst>
                    <a:ext uri="{9D8B030D-6E8A-4147-A177-3AD203B41FA5}">
                      <a16:colId xmlns:a16="http://schemas.microsoft.com/office/drawing/2014/main" val="3068956464"/>
                    </a:ext>
                  </a:extLst>
                </a:gridCol>
                <a:gridCol w="1106129">
                  <a:extLst>
                    <a:ext uri="{9D8B030D-6E8A-4147-A177-3AD203B41FA5}">
                      <a16:colId xmlns:a16="http://schemas.microsoft.com/office/drawing/2014/main" val="4033641909"/>
                    </a:ext>
                  </a:extLst>
                </a:gridCol>
                <a:gridCol w="1032387">
                  <a:extLst>
                    <a:ext uri="{9D8B030D-6E8A-4147-A177-3AD203B41FA5}">
                      <a16:colId xmlns:a16="http://schemas.microsoft.com/office/drawing/2014/main" val="912598548"/>
                    </a:ext>
                  </a:extLst>
                </a:gridCol>
                <a:gridCol w="1268362">
                  <a:extLst>
                    <a:ext uri="{9D8B030D-6E8A-4147-A177-3AD203B41FA5}">
                      <a16:colId xmlns:a16="http://schemas.microsoft.com/office/drawing/2014/main" val="2937133600"/>
                    </a:ext>
                  </a:extLst>
                </a:gridCol>
                <a:gridCol w="1150374">
                  <a:extLst>
                    <a:ext uri="{9D8B030D-6E8A-4147-A177-3AD203B41FA5}">
                      <a16:colId xmlns:a16="http://schemas.microsoft.com/office/drawing/2014/main" val="3038903697"/>
                    </a:ext>
                  </a:extLst>
                </a:gridCol>
                <a:gridCol w="1767447">
                  <a:extLst>
                    <a:ext uri="{9D8B030D-6E8A-4147-A177-3AD203B41FA5}">
                      <a16:colId xmlns:a16="http://schemas.microsoft.com/office/drawing/2014/main" val="1227042568"/>
                    </a:ext>
                  </a:extLst>
                </a:gridCol>
              </a:tblGrid>
              <a:tr h="437153">
                <a:tc>
                  <a:txBody>
                    <a:bodyPr/>
                    <a:lstStyle/>
                    <a:p>
                      <a:r>
                        <a:rPr lang="en-IN" sz="2400" dirty="0" smtClean="0"/>
                        <a:t>n</a:t>
                      </a:r>
                      <a:endParaRPr lang="en-IN" sz="2400" dirty="0"/>
                    </a:p>
                  </a:txBody>
                  <a:tcPr/>
                </a:tc>
                <a:tc gridSpan="8">
                  <a:txBody>
                    <a:bodyPr/>
                    <a:lstStyle/>
                    <a:p>
                      <a:r>
                        <a:rPr lang="en-IN" sz="2400" dirty="0" smtClean="0"/>
                        <a:t>Subsets</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143669257"/>
                  </a:ext>
                </a:extLst>
              </a:tr>
              <a:tr h="437153">
                <a:tc>
                  <a:txBody>
                    <a:bodyPr/>
                    <a:lstStyle/>
                    <a:p>
                      <a:r>
                        <a:rPr lang="en-IN" sz="2400" dirty="0" smtClean="0"/>
                        <a:t>0</a:t>
                      </a:r>
                      <a:endParaRPr lang="en-IN" sz="2400" dirty="0"/>
                    </a:p>
                  </a:txBody>
                  <a:tcPr/>
                </a:tc>
                <a:tc>
                  <a:txBody>
                    <a:bodyPr/>
                    <a:lstStyle/>
                    <a:p>
                      <a:r>
                        <a:rPr lang="en-IN" dirty="0" smtClean="0">
                          <a:latin typeface="Century Gothic" panose="020B0502020202020204" pitchFamily="34" charset="0"/>
                        </a:rPr>
                        <a:t></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4174160059"/>
                  </a:ext>
                </a:extLst>
              </a:tr>
              <a:tr h="437153">
                <a:tc>
                  <a:txBody>
                    <a:bodyPr/>
                    <a:lstStyle/>
                    <a:p>
                      <a:r>
                        <a:rPr lang="en-IN" sz="2400" dirty="0" smtClean="0"/>
                        <a:t>1</a:t>
                      </a:r>
                      <a:endParaRPr lang="en-IN" sz="2400" dirty="0"/>
                    </a:p>
                  </a:txBody>
                  <a:tcPr/>
                </a:tc>
                <a:tc>
                  <a:txBody>
                    <a:bodyPr/>
                    <a:lstStyle/>
                    <a:p>
                      <a:r>
                        <a:rPr lang="en-IN" dirty="0" smtClean="0">
                          <a:latin typeface="Century Gothic" panose="020B0502020202020204" pitchFamily="34" charset="0"/>
                        </a:rPr>
                        <a:t></a:t>
                      </a:r>
                      <a:endParaRPr lang="en-IN" dirty="0"/>
                    </a:p>
                  </a:txBody>
                  <a:tcPr/>
                </a:tc>
                <a:tc>
                  <a:txBody>
                    <a:bodyPr/>
                    <a:lstStyle/>
                    <a:p>
                      <a:r>
                        <a:rPr lang="en-IN" sz="2400" dirty="0" smtClean="0"/>
                        <a:t>{a</a:t>
                      </a:r>
                      <a:r>
                        <a:rPr lang="en-IN" sz="2400" baseline="-25000" dirty="0" smtClean="0"/>
                        <a:t>1</a:t>
                      </a:r>
                      <a:r>
                        <a:rPr lang="en-IN" sz="2400" dirty="0" smtClean="0"/>
                        <a:t>}</a:t>
                      </a:r>
                      <a:endParaRPr lang="en-IN" sz="2400" dirty="0"/>
                    </a:p>
                  </a:txBody>
                  <a:tcPr/>
                </a:tc>
                <a:tc>
                  <a:txBody>
                    <a:bodyPr/>
                    <a:lstStyle/>
                    <a:p>
                      <a:endParaRPr lang="en-IN" sz="2400" dirty="0"/>
                    </a:p>
                  </a:txBody>
                  <a:tcPr/>
                </a:tc>
                <a:tc>
                  <a:txBody>
                    <a:bodyPr/>
                    <a:lstStyle/>
                    <a:p>
                      <a:endParaRPr lang="en-IN" sz="2400" dirty="0"/>
                    </a:p>
                  </a:txBody>
                  <a:tcPr/>
                </a:tc>
                <a:tc>
                  <a:txBody>
                    <a:bodyPr/>
                    <a:lstStyle/>
                    <a:p>
                      <a:endParaRPr lang="en-IN" sz="2400" dirty="0"/>
                    </a:p>
                  </a:txBody>
                  <a:tcPr/>
                </a:tc>
                <a:tc>
                  <a:txBody>
                    <a:bodyPr/>
                    <a:lstStyle/>
                    <a:p>
                      <a:endParaRPr lang="en-IN" sz="2400" dirty="0"/>
                    </a:p>
                  </a:txBody>
                  <a:tcPr/>
                </a:tc>
                <a:tc>
                  <a:txBody>
                    <a:bodyPr/>
                    <a:lstStyle/>
                    <a:p>
                      <a:endParaRPr lang="en-IN" sz="2400"/>
                    </a:p>
                  </a:txBody>
                  <a:tcPr/>
                </a:tc>
                <a:tc>
                  <a:txBody>
                    <a:bodyPr/>
                    <a:lstStyle/>
                    <a:p>
                      <a:endParaRPr lang="en-IN" sz="2400"/>
                    </a:p>
                  </a:txBody>
                  <a:tcPr/>
                </a:tc>
                <a:extLst>
                  <a:ext uri="{0D108BD9-81ED-4DB2-BD59-A6C34878D82A}">
                    <a16:rowId xmlns:a16="http://schemas.microsoft.com/office/drawing/2014/main" val="3925622417"/>
                  </a:ext>
                </a:extLst>
              </a:tr>
              <a:tr h="437153">
                <a:tc>
                  <a:txBody>
                    <a:bodyPr/>
                    <a:lstStyle/>
                    <a:p>
                      <a:r>
                        <a:rPr lang="en-IN" sz="2400" dirty="0" smtClean="0"/>
                        <a:t>2</a:t>
                      </a:r>
                      <a:endParaRPr lang="en-IN" sz="2400" dirty="0"/>
                    </a:p>
                  </a:txBody>
                  <a:tcPr/>
                </a:tc>
                <a:tc>
                  <a:txBody>
                    <a:bodyPr/>
                    <a:lstStyle/>
                    <a:p>
                      <a:r>
                        <a:rPr lang="en-IN" dirty="0" smtClean="0">
                          <a:latin typeface="Century Gothic" panose="020B0502020202020204" pitchFamily="34" charset="0"/>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smtClean="0"/>
                        <a:t>{a</a:t>
                      </a:r>
                      <a:r>
                        <a:rPr lang="en-IN" sz="2400" baseline="-25000" dirty="0" smtClean="0"/>
                        <a:t>1</a:t>
                      </a:r>
                      <a:r>
                        <a:rPr lang="en-IN" sz="2400"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smtClean="0"/>
                        <a:t>{a</a:t>
                      </a:r>
                      <a:r>
                        <a:rPr lang="en-IN" sz="2400" baseline="-25000" dirty="0" smtClean="0"/>
                        <a:t>2</a:t>
                      </a:r>
                      <a:r>
                        <a:rPr lang="en-IN" sz="2400" dirty="0" smtClean="0"/>
                        <a:t>}</a:t>
                      </a:r>
                    </a:p>
                  </a:txBody>
                  <a:tcPr/>
                </a:tc>
                <a:tc>
                  <a:txBody>
                    <a:bodyPr/>
                    <a:lstStyle/>
                    <a:p>
                      <a:r>
                        <a:rPr lang="en-IN" sz="2400" dirty="0" smtClean="0"/>
                        <a:t>{a</a:t>
                      </a:r>
                      <a:r>
                        <a:rPr lang="en-IN" sz="2400" baseline="-25000" dirty="0" smtClean="0"/>
                        <a:t>1</a:t>
                      </a:r>
                      <a:r>
                        <a:rPr lang="en-IN" sz="2400" dirty="0" smtClean="0"/>
                        <a:t>, a</a:t>
                      </a:r>
                      <a:r>
                        <a:rPr lang="en-IN" sz="2400" baseline="-25000" dirty="0" smtClean="0"/>
                        <a:t>2</a:t>
                      </a:r>
                      <a:r>
                        <a:rPr lang="en-IN" sz="2400" dirty="0" smtClean="0"/>
                        <a:t>}</a:t>
                      </a:r>
                      <a:endParaRPr lang="en-IN" sz="2400" dirty="0"/>
                    </a:p>
                  </a:txBody>
                  <a:tcPr/>
                </a:tc>
                <a:tc>
                  <a:txBody>
                    <a:bodyPr/>
                    <a:lstStyle/>
                    <a:p>
                      <a:endParaRPr lang="en-IN" sz="2400" dirty="0"/>
                    </a:p>
                  </a:txBody>
                  <a:tcPr/>
                </a:tc>
                <a:tc>
                  <a:txBody>
                    <a:bodyPr/>
                    <a:lstStyle/>
                    <a:p>
                      <a:endParaRPr lang="en-IN" sz="2400" dirty="0"/>
                    </a:p>
                  </a:txBody>
                  <a:tcPr/>
                </a:tc>
                <a:tc>
                  <a:txBody>
                    <a:bodyPr/>
                    <a:lstStyle/>
                    <a:p>
                      <a:endParaRPr lang="en-IN" sz="2400" dirty="0"/>
                    </a:p>
                  </a:txBody>
                  <a:tcPr/>
                </a:tc>
                <a:tc>
                  <a:txBody>
                    <a:bodyPr/>
                    <a:lstStyle/>
                    <a:p>
                      <a:endParaRPr lang="en-IN" sz="2400"/>
                    </a:p>
                  </a:txBody>
                  <a:tcPr/>
                </a:tc>
                <a:extLst>
                  <a:ext uri="{0D108BD9-81ED-4DB2-BD59-A6C34878D82A}">
                    <a16:rowId xmlns:a16="http://schemas.microsoft.com/office/drawing/2014/main" val="3488372214"/>
                  </a:ext>
                </a:extLst>
              </a:tr>
              <a:tr h="437153">
                <a:tc>
                  <a:txBody>
                    <a:bodyPr/>
                    <a:lstStyle/>
                    <a:p>
                      <a:r>
                        <a:rPr lang="en-IN" sz="2400" dirty="0" smtClean="0"/>
                        <a:t>3</a:t>
                      </a:r>
                      <a:endParaRPr lang="en-IN" sz="2400" dirty="0"/>
                    </a:p>
                  </a:txBody>
                  <a:tcPr/>
                </a:tc>
                <a:tc>
                  <a:txBody>
                    <a:bodyPr/>
                    <a:lstStyle/>
                    <a:p>
                      <a:r>
                        <a:rPr lang="en-IN" dirty="0" smtClean="0">
                          <a:latin typeface="Century Gothic" panose="020B0502020202020204" pitchFamily="34" charset="0"/>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smtClean="0"/>
                        <a:t>{a</a:t>
                      </a:r>
                      <a:r>
                        <a:rPr lang="en-IN" sz="2400" baseline="-25000" dirty="0" smtClean="0"/>
                        <a:t>1</a:t>
                      </a:r>
                      <a:r>
                        <a:rPr lang="en-IN" sz="2400"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smtClean="0"/>
                        <a:t>{a</a:t>
                      </a:r>
                      <a:r>
                        <a:rPr lang="en-IN" sz="2400" baseline="-25000" dirty="0" smtClean="0"/>
                        <a:t>2</a:t>
                      </a:r>
                      <a:r>
                        <a:rPr lang="en-IN" sz="2400" dirty="0" smtClean="0"/>
                        <a:t>}</a:t>
                      </a:r>
                    </a:p>
                  </a:txBody>
                  <a:tcPr/>
                </a:tc>
                <a:tc>
                  <a:txBody>
                    <a:bodyPr/>
                    <a:lstStyle/>
                    <a:p>
                      <a:r>
                        <a:rPr lang="en-IN" sz="2400" dirty="0" smtClean="0"/>
                        <a:t>{a</a:t>
                      </a:r>
                      <a:r>
                        <a:rPr lang="en-IN" sz="2400" baseline="-25000" dirty="0" smtClean="0"/>
                        <a:t>1</a:t>
                      </a:r>
                      <a:r>
                        <a:rPr lang="en-IN" sz="2400" dirty="0" smtClean="0"/>
                        <a:t>, a</a:t>
                      </a:r>
                      <a:r>
                        <a:rPr lang="en-IN" sz="2400" baseline="-25000" dirty="0" smtClean="0"/>
                        <a:t>2</a:t>
                      </a:r>
                      <a:r>
                        <a:rPr lang="en-IN" sz="2400" dirty="0" smtClean="0"/>
                        <a:t>}</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smtClean="0"/>
                        <a:t>{a</a:t>
                      </a:r>
                      <a:r>
                        <a:rPr lang="en-IN" sz="2400" baseline="-25000" dirty="0" smtClean="0"/>
                        <a:t>3</a:t>
                      </a:r>
                      <a:r>
                        <a:rPr lang="en-IN" sz="2400"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smtClean="0"/>
                        <a:t>{a</a:t>
                      </a:r>
                      <a:r>
                        <a:rPr lang="en-IN" sz="2400" baseline="-25000" dirty="0" smtClean="0"/>
                        <a:t>1</a:t>
                      </a:r>
                      <a:r>
                        <a:rPr lang="en-IN" sz="2400" dirty="0" smtClean="0"/>
                        <a:t>,</a:t>
                      </a:r>
                      <a:r>
                        <a:rPr lang="en-IN" sz="2400" baseline="0" dirty="0" smtClean="0"/>
                        <a:t> </a:t>
                      </a:r>
                      <a:r>
                        <a:rPr lang="en-IN" sz="2400" dirty="0" smtClean="0"/>
                        <a:t>a</a:t>
                      </a:r>
                      <a:r>
                        <a:rPr lang="en-IN" sz="2400" baseline="-25000" dirty="0" smtClean="0"/>
                        <a:t>3</a:t>
                      </a:r>
                      <a:r>
                        <a:rPr lang="en-IN" sz="2400" dirty="0" smtClean="0"/>
                        <a:t>}</a:t>
                      </a:r>
                    </a:p>
                  </a:txBody>
                  <a:tcPr/>
                </a:tc>
                <a:tc>
                  <a:txBody>
                    <a:bodyPr/>
                    <a:lstStyle/>
                    <a:p>
                      <a:r>
                        <a:rPr lang="en-IN" sz="2400" dirty="0" smtClean="0"/>
                        <a:t>{a</a:t>
                      </a:r>
                      <a:r>
                        <a:rPr lang="en-IN" sz="2400" baseline="-25000" dirty="0" smtClean="0"/>
                        <a:t>2</a:t>
                      </a:r>
                      <a:r>
                        <a:rPr lang="en-IN" sz="2400" dirty="0" smtClean="0"/>
                        <a:t>, a</a:t>
                      </a:r>
                      <a:r>
                        <a:rPr lang="en-IN" sz="2400" baseline="-25000" dirty="0" smtClean="0"/>
                        <a:t>3</a:t>
                      </a:r>
                      <a:r>
                        <a:rPr lang="en-IN" sz="2400" dirty="0" smtClean="0"/>
                        <a:t>}</a:t>
                      </a:r>
                      <a:endParaRPr lang="en-IN" sz="2400" dirty="0"/>
                    </a:p>
                  </a:txBody>
                  <a:tcPr/>
                </a:tc>
                <a:tc>
                  <a:txBody>
                    <a:bodyPr/>
                    <a:lstStyle/>
                    <a:p>
                      <a:r>
                        <a:rPr lang="en-IN" sz="2400" dirty="0" smtClean="0"/>
                        <a:t>{a</a:t>
                      </a:r>
                      <a:r>
                        <a:rPr lang="en-IN" sz="2400" baseline="-25000" dirty="0" smtClean="0"/>
                        <a:t>1</a:t>
                      </a:r>
                      <a:r>
                        <a:rPr lang="en-IN" sz="2400" dirty="0" smtClean="0"/>
                        <a:t>, a</a:t>
                      </a:r>
                      <a:r>
                        <a:rPr lang="en-IN" sz="2400" baseline="-25000" dirty="0" smtClean="0"/>
                        <a:t>2</a:t>
                      </a:r>
                      <a:r>
                        <a:rPr lang="en-IN" sz="2400" dirty="0" smtClean="0"/>
                        <a:t>, a</a:t>
                      </a:r>
                      <a:r>
                        <a:rPr lang="en-IN" sz="2400" baseline="-25000" dirty="0" smtClean="0"/>
                        <a:t>3</a:t>
                      </a:r>
                      <a:r>
                        <a:rPr lang="en-IN" sz="2400" dirty="0" smtClean="0"/>
                        <a:t>}</a:t>
                      </a:r>
                      <a:endParaRPr lang="en-IN" sz="2400" dirty="0"/>
                    </a:p>
                  </a:txBody>
                  <a:tcPr/>
                </a:tc>
                <a:extLst>
                  <a:ext uri="{0D108BD9-81ED-4DB2-BD59-A6C34878D82A}">
                    <a16:rowId xmlns:a16="http://schemas.microsoft.com/office/drawing/2014/main" val="1234001924"/>
                  </a:ext>
                </a:extLst>
              </a:tr>
            </a:tbl>
          </a:graphicData>
        </a:graphic>
      </p:graphicFrame>
    </p:spTree>
    <p:extLst>
      <p:ext uri="{BB962C8B-B14F-4D97-AF65-F5344CB8AC3E}">
        <p14:creationId xmlns:p14="http://schemas.microsoft.com/office/powerpoint/2010/main" val="398767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AN ALTERNATIVE SOLUTION</a:t>
            </a:r>
            <a:endParaRPr lang="en-US" dirty="0"/>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smtClean="0">
                <a:solidFill>
                  <a:schemeClr val="tx1"/>
                </a:solidFill>
              </a:rPr>
              <a:t>The subset generation problem can be solved by establishing correspondence between subsets of an n – element </a:t>
            </a:r>
            <a:r>
              <a:rPr lang="en-US" sz="2800" dirty="0">
                <a:solidFill>
                  <a:schemeClr val="tx1"/>
                </a:solidFill>
              </a:rPr>
              <a:t>set {a</a:t>
            </a:r>
            <a:r>
              <a:rPr lang="en-US" sz="2800" baseline="-25000" dirty="0">
                <a:solidFill>
                  <a:schemeClr val="tx1"/>
                </a:solidFill>
              </a:rPr>
              <a:t>1</a:t>
            </a:r>
            <a:r>
              <a:rPr lang="en-US" sz="2800" dirty="0">
                <a:solidFill>
                  <a:schemeClr val="tx1"/>
                </a:solidFill>
              </a:rPr>
              <a:t>, a</a:t>
            </a:r>
            <a:r>
              <a:rPr lang="en-US" sz="2800" baseline="-25000" dirty="0">
                <a:solidFill>
                  <a:schemeClr val="tx1"/>
                </a:solidFill>
              </a:rPr>
              <a:t>2</a:t>
            </a:r>
            <a:r>
              <a:rPr lang="en-US" sz="2800" dirty="0">
                <a:solidFill>
                  <a:schemeClr val="tx1"/>
                </a:solidFill>
              </a:rPr>
              <a:t>, a</a:t>
            </a:r>
            <a:r>
              <a:rPr lang="en-US" sz="2800" baseline="-25000" dirty="0">
                <a:solidFill>
                  <a:schemeClr val="tx1"/>
                </a:solidFill>
              </a:rPr>
              <a:t>3</a:t>
            </a:r>
            <a:r>
              <a:rPr lang="en-US" sz="2800" dirty="0">
                <a:solidFill>
                  <a:schemeClr val="tx1"/>
                </a:solidFill>
              </a:rPr>
              <a:t>, . . . ., a</a:t>
            </a:r>
            <a:r>
              <a:rPr lang="en-US" sz="2800" baseline="-25000" dirty="0">
                <a:solidFill>
                  <a:schemeClr val="tx1"/>
                </a:solidFill>
              </a:rPr>
              <a:t>n</a:t>
            </a:r>
            <a:r>
              <a:rPr lang="en-US" sz="2800" dirty="0">
                <a:solidFill>
                  <a:schemeClr val="tx1"/>
                </a:solidFill>
              </a:rPr>
              <a:t>} and </a:t>
            </a:r>
            <a:r>
              <a:rPr lang="en-US" sz="2800" dirty="0" smtClean="0">
                <a:solidFill>
                  <a:schemeClr val="tx1"/>
                </a:solidFill>
              </a:rPr>
              <a:t>all 2</a:t>
            </a:r>
            <a:r>
              <a:rPr lang="en-US" sz="2800" baseline="30000" dirty="0" smtClean="0">
                <a:solidFill>
                  <a:schemeClr val="tx1"/>
                </a:solidFill>
              </a:rPr>
              <a:t>n</a:t>
            </a:r>
            <a:r>
              <a:rPr lang="en-US" sz="2800" dirty="0" smtClean="0">
                <a:solidFill>
                  <a:schemeClr val="tx1"/>
                </a:solidFill>
              </a:rPr>
              <a:t> bit strings of length n.</a:t>
            </a:r>
          </a:p>
          <a:p>
            <a:pPr marL="411480" lvl="1" indent="0">
              <a:buNone/>
            </a:pPr>
            <a:endParaRPr lang="en-US" sz="2800" dirty="0">
              <a:solidFill>
                <a:schemeClr val="tx1"/>
              </a:solidFill>
            </a:endParaRPr>
          </a:p>
          <a:p>
            <a:pPr marL="411480" lvl="1" indent="0">
              <a:buNone/>
            </a:pPr>
            <a:r>
              <a:rPr lang="en-US" sz="2800" dirty="0" smtClean="0">
                <a:solidFill>
                  <a:schemeClr val="tx1"/>
                </a:solidFill>
              </a:rPr>
              <a:t>Thus, if every bit string of length n is generated, it solves the subset generation problem.</a:t>
            </a:r>
          </a:p>
          <a:p>
            <a:pPr marL="411480" lvl="1" indent="0">
              <a:buNone/>
            </a:pPr>
            <a:endParaRPr lang="en-US" sz="2800" dirty="0">
              <a:solidFill>
                <a:schemeClr val="tx1"/>
              </a:solidFill>
            </a:endParaRPr>
          </a:p>
          <a:p>
            <a:pPr marL="411480" lvl="1" indent="0">
              <a:buNone/>
            </a:pPr>
            <a:endParaRPr lang="en-US" sz="2700" dirty="0" smtClean="0">
              <a:solidFill>
                <a:schemeClr val="tx1"/>
              </a:solidFill>
            </a:endParaRPr>
          </a:p>
          <a:p>
            <a:pPr lvl="1">
              <a:buFont typeface="Calibri" panose="020F0502020204030204" pitchFamily="34" charset="0"/>
              <a:buChar char="*"/>
            </a:pPr>
            <a:endParaRPr lang="en-US" sz="2700" dirty="0" smtClean="0">
              <a:solidFill>
                <a:schemeClr val="tx1"/>
              </a:solidFill>
            </a:endParaRPr>
          </a:p>
          <a:p>
            <a:pPr marL="411480" lvl="1" indent="0">
              <a:buNone/>
            </a:pPr>
            <a:endParaRPr lang="en-US" sz="2800" dirty="0" smtClean="0">
              <a:solidFill>
                <a:schemeClr val="tx1"/>
              </a:solidFill>
            </a:endParaRPr>
          </a:p>
          <a:p>
            <a:pPr lvl="1">
              <a:buFont typeface="Calibri" panose="020F0502020204030204" pitchFamily="34" charset="0"/>
              <a:buChar char="*"/>
            </a:pPr>
            <a:endParaRPr lang="en-US" sz="2800" dirty="0" smtClean="0">
              <a:solidFill>
                <a:schemeClr val="tx1"/>
              </a:solidFill>
            </a:endParaRPr>
          </a:p>
          <a:p>
            <a:pPr marL="411480" lvl="1" indent="0">
              <a:buNone/>
            </a:pPr>
            <a:endParaRPr lang="en-US" sz="2800" dirty="0"/>
          </a:p>
          <a:p>
            <a:pPr marL="411480" lvl="1" indent="0">
              <a:buNone/>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51082400"/>
              </p:ext>
            </p:extLst>
          </p:nvPr>
        </p:nvGraphicFramePr>
        <p:xfrm>
          <a:off x="678428" y="4858663"/>
          <a:ext cx="10562301" cy="1655972"/>
        </p:xfrm>
        <a:graphic>
          <a:graphicData uri="http://schemas.openxmlformats.org/drawingml/2006/table">
            <a:tbl>
              <a:tblPr firstRow="1" bandRow="1">
                <a:tableStyleId>{284E427A-3D55-4303-BF80-6455036E1DE7}</a:tableStyleId>
              </a:tblPr>
              <a:tblGrid>
                <a:gridCol w="1173589">
                  <a:extLst>
                    <a:ext uri="{9D8B030D-6E8A-4147-A177-3AD203B41FA5}">
                      <a16:colId xmlns:a16="http://schemas.microsoft.com/office/drawing/2014/main" val="3257030973"/>
                    </a:ext>
                  </a:extLst>
                </a:gridCol>
                <a:gridCol w="1173589">
                  <a:extLst>
                    <a:ext uri="{9D8B030D-6E8A-4147-A177-3AD203B41FA5}">
                      <a16:colId xmlns:a16="http://schemas.microsoft.com/office/drawing/2014/main" val="618974634"/>
                    </a:ext>
                  </a:extLst>
                </a:gridCol>
                <a:gridCol w="1173589">
                  <a:extLst>
                    <a:ext uri="{9D8B030D-6E8A-4147-A177-3AD203B41FA5}">
                      <a16:colId xmlns:a16="http://schemas.microsoft.com/office/drawing/2014/main" val="2512521327"/>
                    </a:ext>
                  </a:extLst>
                </a:gridCol>
                <a:gridCol w="1173589">
                  <a:extLst>
                    <a:ext uri="{9D8B030D-6E8A-4147-A177-3AD203B41FA5}">
                      <a16:colId xmlns:a16="http://schemas.microsoft.com/office/drawing/2014/main" val="3038940428"/>
                    </a:ext>
                  </a:extLst>
                </a:gridCol>
                <a:gridCol w="1173589">
                  <a:extLst>
                    <a:ext uri="{9D8B030D-6E8A-4147-A177-3AD203B41FA5}">
                      <a16:colId xmlns:a16="http://schemas.microsoft.com/office/drawing/2014/main" val="3057796588"/>
                    </a:ext>
                  </a:extLst>
                </a:gridCol>
                <a:gridCol w="1173589">
                  <a:extLst>
                    <a:ext uri="{9D8B030D-6E8A-4147-A177-3AD203B41FA5}">
                      <a16:colId xmlns:a16="http://schemas.microsoft.com/office/drawing/2014/main" val="576797506"/>
                    </a:ext>
                  </a:extLst>
                </a:gridCol>
                <a:gridCol w="1173589">
                  <a:extLst>
                    <a:ext uri="{9D8B030D-6E8A-4147-A177-3AD203B41FA5}">
                      <a16:colId xmlns:a16="http://schemas.microsoft.com/office/drawing/2014/main" val="4264362558"/>
                    </a:ext>
                  </a:extLst>
                </a:gridCol>
                <a:gridCol w="1173589">
                  <a:extLst>
                    <a:ext uri="{9D8B030D-6E8A-4147-A177-3AD203B41FA5}">
                      <a16:colId xmlns:a16="http://schemas.microsoft.com/office/drawing/2014/main" val="1686365519"/>
                    </a:ext>
                  </a:extLst>
                </a:gridCol>
                <a:gridCol w="1173589">
                  <a:extLst>
                    <a:ext uri="{9D8B030D-6E8A-4147-A177-3AD203B41FA5}">
                      <a16:colId xmlns:a16="http://schemas.microsoft.com/office/drawing/2014/main" val="2467406617"/>
                    </a:ext>
                  </a:extLst>
                </a:gridCol>
              </a:tblGrid>
              <a:tr h="741572">
                <a:tc>
                  <a:txBody>
                    <a:bodyPr/>
                    <a:lstStyle/>
                    <a:p>
                      <a:pPr algn="ctr"/>
                      <a:r>
                        <a:rPr lang="en-IN" dirty="0" smtClean="0"/>
                        <a:t>Bit</a:t>
                      </a:r>
                      <a:r>
                        <a:rPr lang="en-IN" baseline="0" dirty="0" smtClean="0"/>
                        <a:t> Strings</a:t>
                      </a:r>
                      <a:endParaRPr lang="en-IN" dirty="0"/>
                    </a:p>
                  </a:txBody>
                  <a:tcPr anchor="ctr"/>
                </a:tc>
                <a:tc>
                  <a:txBody>
                    <a:bodyPr/>
                    <a:lstStyle/>
                    <a:p>
                      <a:pPr algn="ctr"/>
                      <a:r>
                        <a:rPr lang="en-IN" dirty="0" smtClean="0"/>
                        <a:t>000</a:t>
                      </a:r>
                      <a:endParaRPr lang="en-IN" dirty="0"/>
                    </a:p>
                  </a:txBody>
                  <a:tcPr anchor="ctr"/>
                </a:tc>
                <a:tc>
                  <a:txBody>
                    <a:bodyPr/>
                    <a:lstStyle/>
                    <a:p>
                      <a:pPr algn="ctr"/>
                      <a:r>
                        <a:rPr lang="en-IN" dirty="0" smtClean="0"/>
                        <a:t>001</a:t>
                      </a:r>
                      <a:endParaRPr lang="en-IN" dirty="0"/>
                    </a:p>
                  </a:txBody>
                  <a:tcPr anchor="ctr"/>
                </a:tc>
                <a:tc>
                  <a:txBody>
                    <a:bodyPr/>
                    <a:lstStyle/>
                    <a:p>
                      <a:pPr algn="ctr"/>
                      <a:r>
                        <a:rPr lang="en-IN" dirty="0" smtClean="0"/>
                        <a:t>010</a:t>
                      </a:r>
                      <a:endParaRPr lang="en-IN" dirty="0"/>
                    </a:p>
                  </a:txBody>
                  <a:tcPr anchor="ctr"/>
                </a:tc>
                <a:tc>
                  <a:txBody>
                    <a:bodyPr/>
                    <a:lstStyle/>
                    <a:p>
                      <a:pPr algn="ctr"/>
                      <a:r>
                        <a:rPr lang="en-IN" dirty="0" smtClean="0"/>
                        <a:t>011</a:t>
                      </a:r>
                      <a:endParaRPr lang="en-IN" dirty="0"/>
                    </a:p>
                  </a:txBody>
                  <a:tcPr anchor="ctr"/>
                </a:tc>
                <a:tc>
                  <a:txBody>
                    <a:bodyPr/>
                    <a:lstStyle/>
                    <a:p>
                      <a:pPr algn="ctr"/>
                      <a:r>
                        <a:rPr lang="en-IN" dirty="0" smtClean="0"/>
                        <a:t>100</a:t>
                      </a:r>
                      <a:endParaRPr lang="en-IN" dirty="0"/>
                    </a:p>
                  </a:txBody>
                  <a:tcPr anchor="ctr"/>
                </a:tc>
                <a:tc>
                  <a:txBody>
                    <a:bodyPr/>
                    <a:lstStyle/>
                    <a:p>
                      <a:pPr algn="ctr"/>
                      <a:r>
                        <a:rPr lang="en-IN" dirty="0" smtClean="0"/>
                        <a:t>101</a:t>
                      </a:r>
                      <a:endParaRPr lang="en-IN" dirty="0"/>
                    </a:p>
                  </a:txBody>
                  <a:tcPr anchor="ctr"/>
                </a:tc>
                <a:tc>
                  <a:txBody>
                    <a:bodyPr/>
                    <a:lstStyle/>
                    <a:p>
                      <a:pPr algn="ctr"/>
                      <a:r>
                        <a:rPr lang="en-IN" dirty="0" smtClean="0"/>
                        <a:t>110</a:t>
                      </a:r>
                      <a:endParaRPr lang="en-IN" dirty="0"/>
                    </a:p>
                  </a:txBody>
                  <a:tcPr anchor="ctr"/>
                </a:tc>
                <a:tc>
                  <a:txBody>
                    <a:bodyPr/>
                    <a:lstStyle/>
                    <a:p>
                      <a:pPr algn="ctr"/>
                      <a:r>
                        <a:rPr lang="en-IN" dirty="0" smtClean="0"/>
                        <a:t>111</a:t>
                      </a:r>
                      <a:endParaRPr lang="en-IN" dirty="0"/>
                    </a:p>
                  </a:txBody>
                  <a:tcPr anchor="ctr"/>
                </a:tc>
                <a:extLst>
                  <a:ext uri="{0D108BD9-81ED-4DB2-BD59-A6C34878D82A}">
                    <a16:rowId xmlns:a16="http://schemas.microsoft.com/office/drawing/2014/main" val="1726672137"/>
                  </a:ext>
                </a:extLst>
              </a:tr>
              <a:tr h="741572">
                <a:tc>
                  <a:txBody>
                    <a:bodyPr/>
                    <a:lstStyle/>
                    <a:p>
                      <a:pPr algn="ctr"/>
                      <a:r>
                        <a:rPr lang="en-IN" dirty="0" smtClean="0"/>
                        <a:t>Subsets</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smtClean="0">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Century Gothic" panose="020B0502020202020204" pitchFamily="34" charset="0"/>
                        </a:rPr>
                        <a:t></a:t>
                      </a:r>
                      <a:endParaRPr lang="en-IN" dirty="0" smtClean="0"/>
                    </a:p>
                    <a:p>
                      <a:pPr algn="ctr"/>
                      <a:endParaRPr lang="en-IN" dirty="0"/>
                    </a:p>
                  </a:txBody>
                  <a:tcPr anchor="ctr"/>
                </a:tc>
                <a:tc>
                  <a:txBody>
                    <a:bodyPr/>
                    <a:lstStyle/>
                    <a:p>
                      <a:pPr algn="ctr"/>
                      <a:r>
                        <a:rPr lang="en-IN" dirty="0" smtClean="0"/>
                        <a:t>{a</a:t>
                      </a:r>
                      <a:r>
                        <a:rPr lang="en-IN" baseline="-25000" dirty="0" smtClean="0"/>
                        <a:t>3</a:t>
                      </a:r>
                      <a:r>
                        <a:rPr lang="en-IN" dirty="0" smtClean="0"/>
                        <a:t>}</a:t>
                      </a:r>
                      <a:endParaRPr lang="en-IN" dirty="0"/>
                    </a:p>
                  </a:txBody>
                  <a:tcPr anchor="ctr"/>
                </a:tc>
                <a:tc>
                  <a:txBody>
                    <a:bodyPr/>
                    <a:lstStyle/>
                    <a:p>
                      <a:pPr algn="ctr"/>
                      <a:r>
                        <a:rPr lang="en-IN" dirty="0" smtClean="0"/>
                        <a:t>{a</a:t>
                      </a:r>
                      <a:r>
                        <a:rPr lang="en-IN" baseline="-25000" dirty="0" smtClean="0"/>
                        <a:t>2</a:t>
                      </a:r>
                      <a:r>
                        <a:rPr lang="en-IN" dirty="0" smtClean="0"/>
                        <a:t>}</a:t>
                      </a:r>
                      <a:endParaRPr lang="en-IN" dirty="0"/>
                    </a:p>
                  </a:txBody>
                  <a:tcPr anchor="ctr"/>
                </a:tc>
                <a:tc>
                  <a:txBody>
                    <a:bodyPr/>
                    <a:lstStyle/>
                    <a:p>
                      <a:pPr algn="ctr"/>
                      <a:r>
                        <a:rPr lang="en-IN" dirty="0" smtClean="0"/>
                        <a:t>{a</a:t>
                      </a:r>
                      <a:r>
                        <a:rPr lang="en-IN" baseline="-25000" dirty="0" smtClean="0"/>
                        <a:t>2</a:t>
                      </a:r>
                      <a:r>
                        <a:rPr lang="en-IN" dirty="0" smtClean="0"/>
                        <a:t>, a</a:t>
                      </a:r>
                      <a:r>
                        <a:rPr lang="en-IN" baseline="-25000" dirty="0" smtClean="0"/>
                        <a:t>3</a:t>
                      </a:r>
                      <a:r>
                        <a:rPr lang="en-IN" dirty="0" smtClean="0"/>
                        <a:t>}</a:t>
                      </a:r>
                      <a:endParaRPr lang="en-IN" dirty="0"/>
                    </a:p>
                  </a:txBody>
                  <a:tcPr anchor="ctr"/>
                </a:tc>
                <a:tc>
                  <a:txBody>
                    <a:bodyPr/>
                    <a:lstStyle/>
                    <a:p>
                      <a:pPr algn="ctr"/>
                      <a:r>
                        <a:rPr lang="en-IN" dirty="0" smtClean="0"/>
                        <a:t>{a</a:t>
                      </a:r>
                      <a:r>
                        <a:rPr lang="en-IN" baseline="-25000" dirty="0" smtClean="0"/>
                        <a:t>1</a:t>
                      </a:r>
                      <a:r>
                        <a:rPr lang="en-IN" dirty="0" smtClean="0"/>
                        <a:t>}</a:t>
                      </a:r>
                      <a:endParaRPr lang="en-IN" dirty="0"/>
                    </a:p>
                  </a:txBody>
                  <a:tcPr anchor="ctr"/>
                </a:tc>
                <a:tc>
                  <a:txBody>
                    <a:bodyPr/>
                    <a:lstStyle/>
                    <a:p>
                      <a:pPr algn="ctr"/>
                      <a:r>
                        <a:rPr lang="en-IN" dirty="0" smtClean="0"/>
                        <a:t>{a</a:t>
                      </a:r>
                      <a:r>
                        <a:rPr lang="en-IN" baseline="-25000" dirty="0" smtClean="0"/>
                        <a:t>1</a:t>
                      </a:r>
                      <a:r>
                        <a:rPr lang="en-IN" dirty="0" smtClean="0"/>
                        <a:t>, a</a:t>
                      </a:r>
                      <a:r>
                        <a:rPr lang="en-IN" baseline="-25000" dirty="0" smtClean="0"/>
                        <a:t>3</a:t>
                      </a:r>
                      <a:r>
                        <a:rPr lang="en-IN" dirty="0" smtClean="0"/>
                        <a:t>}</a:t>
                      </a:r>
                      <a:endParaRPr lang="en-IN" dirty="0"/>
                    </a:p>
                  </a:txBody>
                  <a:tcPr anchor="ctr"/>
                </a:tc>
                <a:tc>
                  <a:txBody>
                    <a:bodyPr/>
                    <a:lstStyle/>
                    <a:p>
                      <a:pPr algn="ctr"/>
                      <a:r>
                        <a:rPr lang="en-IN" dirty="0" smtClean="0"/>
                        <a:t>{a</a:t>
                      </a:r>
                      <a:r>
                        <a:rPr lang="en-IN" baseline="-25000" dirty="0" smtClean="0"/>
                        <a:t>1</a:t>
                      </a:r>
                      <a:r>
                        <a:rPr lang="en-IN" dirty="0" smtClean="0"/>
                        <a:t>, a</a:t>
                      </a:r>
                      <a:r>
                        <a:rPr lang="en-IN" baseline="-25000" dirty="0" smtClean="0"/>
                        <a:t>2</a:t>
                      </a:r>
                      <a:r>
                        <a:rPr lang="en-IN" dirty="0" smtClean="0"/>
                        <a:t>}</a:t>
                      </a:r>
                      <a:endParaRPr lang="en-IN" dirty="0"/>
                    </a:p>
                  </a:txBody>
                  <a:tcPr anchor="ctr"/>
                </a:tc>
                <a:tc>
                  <a:txBody>
                    <a:bodyPr/>
                    <a:lstStyle/>
                    <a:p>
                      <a:pPr algn="ctr"/>
                      <a:r>
                        <a:rPr lang="en-IN" dirty="0" smtClean="0"/>
                        <a:t>{a</a:t>
                      </a:r>
                      <a:r>
                        <a:rPr lang="en-IN" baseline="-25000" dirty="0" smtClean="0"/>
                        <a:t>1</a:t>
                      </a:r>
                      <a:r>
                        <a:rPr lang="en-IN" dirty="0" smtClean="0"/>
                        <a:t>, a</a:t>
                      </a:r>
                      <a:r>
                        <a:rPr lang="en-IN" baseline="-25000" dirty="0" smtClean="0"/>
                        <a:t>2</a:t>
                      </a:r>
                      <a:r>
                        <a:rPr lang="en-IN" dirty="0" smtClean="0"/>
                        <a:t>, a</a:t>
                      </a:r>
                      <a:r>
                        <a:rPr lang="en-IN" baseline="-25000" dirty="0" smtClean="0"/>
                        <a:t>3</a:t>
                      </a:r>
                      <a:r>
                        <a:rPr lang="en-IN" dirty="0" smtClean="0"/>
                        <a:t>}</a:t>
                      </a:r>
                      <a:endParaRPr lang="en-IN" dirty="0"/>
                    </a:p>
                  </a:txBody>
                  <a:tcPr anchor="ctr"/>
                </a:tc>
                <a:extLst>
                  <a:ext uri="{0D108BD9-81ED-4DB2-BD59-A6C34878D82A}">
                    <a16:rowId xmlns:a16="http://schemas.microsoft.com/office/drawing/2014/main" val="3437135984"/>
                  </a:ext>
                </a:extLst>
              </a:tr>
            </a:tbl>
          </a:graphicData>
        </a:graphic>
      </p:graphicFrame>
    </p:spTree>
    <p:extLst>
      <p:ext uri="{BB962C8B-B14F-4D97-AF65-F5344CB8AC3E}">
        <p14:creationId xmlns:p14="http://schemas.microsoft.com/office/powerpoint/2010/main" val="101457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BINARY REFLECTED GRAY CODE</a:t>
            </a:r>
            <a:endParaRPr lang="en-US" dirty="0"/>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smtClean="0">
                <a:solidFill>
                  <a:schemeClr val="tx1"/>
                </a:solidFill>
              </a:rPr>
              <a:t>Is there an algorithm which generates bit strings with minimal change in the bits? That is, from one bit string to the next there is change in just one bit?</a:t>
            </a:r>
          </a:p>
          <a:p>
            <a:pPr marL="411480" lvl="1" indent="0">
              <a:buNone/>
            </a:pPr>
            <a:endParaRPr lang="en-US" sz="2800" dirty="0">
              <a:solidFill>
                <a:schemeClr val="tx1"/>
              </a:solidFill>
            </a:endParaRPr>
          </a:p>
          <a:p>
            <a:pPr marL="411480" lvl="1" indent="0">
              <a:buNone/>
            </a:pPr>
            <a:endParaRPr lang="en-US" sz="2700" dirty="0" smtClean="0">
              <a:solidFill>
                <a:schemeClr val="tx1"/>
              </a:solidFill>
            </a:endParaRPr>
          </a:p>
          <a:p>
            <a:pPr lvl="1">
              <a:buFont typeface="Calibri" panose="020F0502020204030204" pitchFamily="34" charset="0"/>
              <a:buChar char="*"/>
            </a:pPr>
            <a:endParaRPr lang="en-US" sz="2700" dirty="0" smtClean="0">
              <a:solidFill>
                <a:schemeClr val="tx1"/>
              </a:solidFill>
            </a:endParaRPr>
          </a:p>
          <a:p>
            <a:pPr marL="411480" lvl="1" indent="0">
              <a:buNone/>
            </a:pPr>
            <a:endParaRPr lang="en-US" sz="2800" dirty="0" smtClean="0">
              <a:solidFill>
                <a:schemeClr val="tx1"/>
              </a:solidFill>
            </a:endParaRPr>
          </a:p>
          <a:p>
            <a:pPr marL="411480" lvl="1" indent="0">
              <a:buNone/>
            </a:pPr>
            <a:r>
              <a:rPr lang="en-US" sz="2800" dirty="0" smtClean="0"/>
              <a:t>The above sequence of code is called the </a:t>
            </a:r>
            <a:r>
              <a:rPr lang="en-US" sz="2800" i="1" dirty="0" smtClean="0">
                <a:solidFill>
                  <a:srgbClr val="00B050"/>
                </a:solidFill>
              </a:rPr>
              <a:t>Binary Reflected Gray Code</a:t>
            </a:r>
            <a:r>
              <a:rPr lang="en-US" sz="2800" dirty="0" smtClean="0"/>
              <a:t>.</a:t>
            </a:r>
            <a:endParaRPr lang="en-US" sz="28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55678290"/>
              </p:ext>
            </p:extLst>
          </p:nvPr>
        </p:nvGraphicFramePr>
        <p:xfrm>
          <a:off x="1033344" y="3100788"/>
          <a:ext cx="9388712" cy="741572"/>
        </p:xfrm>
        <a:graphic>
          <a:graphicData uri="http://schemas.openxmlformats.org/drawingml/2006/table">
            <a:tbl>
              <a:tblPr firstRow="1" bandRow="1">
                <a:tableStyleId>{284E427A-3D55-4303-BF80-6455036E1DE7}</a:tableStyleId>
              </a:tblPr>
              <a:tblGrid>
                <a:gridCol w="1173589">
                  <a:extLst>
                    <a:ext uri="{9D8B030D-6E8A-4147-A177-3AD203B41FA5}">
                      <a16:colId xmlns:a16="http://schemas.microsoft.com/office/drawing/2014/main" val="618974634"/>
                    </a:ext>
                  </a:extLst>
                </a:gridCol>
                <a:gridCol w="1173589">
                  <a:extLst>
                    <a:ext uri="{9D8B030D-6E8A-4147-A177-3AD203B41FA5}">
                      <a16:colId xmlns:a16="http://schemas.microsoft.com/office/drawing/2014/main" val="2512521327"/>
                    </a:ext>
                  </a:extLst>
                </a:gridCol>
                <a:gridCol w="1173589">
                  <a:extLst>
                    <a:ext uri="{9D8B030D-6E8A-4147-A177-3AD203B41FA5}">
                      <a16:colId xmlns:a16="http://schemas.microsoft.com/office/drawing/2014/main" val="3038940428"/>
                    </a:ext>
                  </a:extLst>
                </a:gridCol>
                <a:gridCol w="1173589">
                  <a:extLst>
                    <a:ext uri="{9D8B030D-6E8A-4147-A177-3AD203B41FA5}">
                      <a16:colId xmlns:a16="http://schemas.microsoft.com/office/drawing/2014/main" val="3057796588"/>
                    </a:ext>
                  </a:extLst>
                </a:gridCol>
                <a:gridCol w="1173589">
                  <a:extLst>
                    <a:ext uri="{9D8B030D-6E8A-4147-A177-3AD203B41FA5}">
                      <a16:colId xmlns:a16="http://schemas.microsoft.com/office/drawing/2014/main" val="576797506"/>
                    </a:ext>
                  </a:extLst>
                </a:gridCol>
                <a:gridCol w="1173589">
                  <a:extLst>
                    <a:ext uri="{9D8B030D-6E8A-4147-A177-3AD203B41FA5}">
                      <a16:colId xmlns:a16="http://schemas.microsoft.com/office/drawing/2014/main" val="4264362558"/>
                    </a:ext>
                  </a:extLst>
                </a:gridCol>
                <a:gridCol w="1173589">
                  <a:extLst>
                    <a:ext uri="{9D8B030D-6E8A-4147-A177-3AD203B41FA5}">
                      <a16:colId xmlns:a16="http://schemas.microsoft.com/office/drawing/2014/main" val="1686365519"/>
                    </a:ext>
                  </a:extLst>
                </a:gridCol>
                <a:gridCol w="1173589">
                  <a:extLst>
                    <a:ext uri="{9D8B030D-6E8A-4147-A177-3AD203B41FA5}">
                      <a16:colId xmlns:a16="http://schemas.microsoft.com/office/drawing/2014/main" val="2467406617"/>
                    </a:ext>
                  </a:extLst>
                </a:gridCol>
              </a:tblGrid>
              <a:tr h="741572">
                <a:tc>
                  <a:txBody>
                    <a:bodyPr/>
                    <a:lstStyle/>
                    <a:p>
                      <a:pPr algn="ctr"/>
                      <a:r>
                        <a:rPr lang="en-IN" sz="3200" dirty="0" smtClean="0"/>
                        <a:t>000</a:t>
                      </a:r>
                      <a:endParaRPr lang="en-IN" sz="3200" dirty="0"/>
                    </a:p>
                  </a:txBody>
                  <a:tcPr anchor="ctr"/>
                </a:tc>
                <a:tc>
                  <a:txBody>
                    <a:bodyPr/>
                    <a:lstStyle/>
                    <a:p>
                      <a:pPr algn="ctr"/>
                      <a:r>
                        <a:rPr lang="en-IN" sz="3200" dirty="0" smtClean="0"/>
                        <a:t>001</a:t>
                      </a:r>
                      <a:endParaRPr lang="en-IN" sz="3200" dirty="0"/>
                    </a:p>
                  </a:txBody>
                  <a:tcPr anchor="ctr"/>
                </a:tc>
                <a:tc>
                  <a:txBody>
                    <a:bodyPr/>
                    <a:lstStyle/>
                    <a:p>
                      <a:pPr algn="ctr"/>
                      <a:r>
                        <a:rPr lang="en-IN" sz="3200" dirty="0" smtClean="0"/>
                        <a:t>011</a:t>
                      </a:r>
                      <a:endParaRPr lang="en-IN" sz="3200" dirty="0"/>
                    </a:p>
                  </a:txBody>
                  <a:tcPr anchor="ctr"/>
                </a:tc>
                <a:tc>
                  <a:txBody>
                    <a:bodyPr/>
                    <a:lstStyle/>
                    <a:p>
                      <a:pPr algn="ctr"/>
                      <a:r>
                        <a:rPr lang="en-IN" sz="3200" dirty="0" smtClean="0"/>
                        <a:t>010</a:t>
                      </a:r>
                      <a:endParaRPr lang="en-IN" sz="3200" dirty="0"/>
                    </a:p>
                  </a:txBody>
                  <a:tcPr anchor="ctr"/>
                </a:tc>
                <a:tc>
                  <a:txBody>
                    <a:bodyPr/>
                    <a:lstStyle/>
                    <a:p>
                      <a:pPr algn="ctr"/>
                      <a:r>
                        <a:rPr lang="en-IN" sz="3200" dirty="0" smtClean="0"/>
                        <a:t>110</a:t>
                      </a:r>
                      <a:endParaRPr lang="en-IN" sz="3200" dirty="0"/>
                    </a:p>
                  </a:txBody>
                  <a:tcPr anchor="ctr"/>
                </a:tc>
                <a:tc>
                  <a:txBody>
                    <a:bodyPr/>
                    <a:lstStyle/>
                    <a:p>
                      <a:pPr algn="ctr"/>
                      <a:r>
                        <a:rPr lang="en-IN" sz="3200" dirty="0" smtClean="0"/>
                        <a:t>111</a:t>
                      </a:r>
                      <a:endParaRPr lang="en-IN" sz="3200" dirty="0"/>
                    </a:p>
                  </a:txBody>
                  <a:tcPr anchor="ctr"/>
                </a:tc>
                <a:tc>
                  <a:txBody>
                    <a:bodyPr/>
                    <a:lstStyle/>
                    <a:p>
                      <a:pPr algn="ctr"/>
                      <a:r>
                        <a:rPr lang="en-IN" sz="3200" dirty="0" smtClean="0"/>
                        <a:t>101</a:t>
                      </a:r>
                      <a:endParaRPr lang="en-IN" sz="3200" dirty="0"/>
                    </a:p>
                  </a:txBody>
                  <a:tcPr anchor="ctr"/>
                </a:tc>
                <a:tc>
                  <a:txBody>
                    <a:bodyPr/>
                    <a:lstStyle/>
                    <a:p>
                      <a:pPr algn="ctr"/>
                      <a:r>
                        <a:rPr lang="en-IN" sz="3200" dirty="0" smtClean="0"/>
                        <a:t>100</a:t>
                      </a:r>
                      <a:endParaRPr lang="en-IN" sz="3200" dirty="0"/>
                    </a:p>
                  </a:txBody>
                  <a:tcPr anchor="ctr"/>
                </a:tc>
                <a:extLst>
                  <a:ext uri="{0D108BD9-81ED-4DB2-BD59-A6C34878D82A}">
                    <a16:rowId xmlns:a16="http://schemas.microsoft.com/office/drawing/2014/main" val="1726672137"/>
                  </a:ext>
                </a:extLst>
              </a:tr>
            </a:tbl>
          </a:graphicData>
        </a:graphic>
      </p:graphicFrame>
    </p:spTree>
    <p:extLst>
      <p:ext uri="{BB962C8B-B14F-4D97-AF65-F5344CB8AC3E}">
        <p14:creationId xmlns:p14="http://schemas.microsoft.com/office/powerpoint/2010/main" val="98173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BINARY REFLECTED GRAY CODE</a:t>
            </a:r>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smtClean="0">
                <a:solidFill>
                  <a:schemeClr val="tx1"/>
                </a:solidFill>
              </a:rPr>
              <a:t>The algorithm to generate Binary Reflected Gray Code is as follows:</a:t>
            </a:r>
          </a:p>
          <a:p>
            <a:pPr marL="411480" lvl="1" indent="0">
              <a:buNone/>
            </a:pPr>
            <a:endParaRPr lang="en-US" sz="2800" dirty="0">
              <a:solidFill>
                <a:schemeClr val="tx1"/>
              </a:solidFill>
            </a:endParaRPr>
          </a:p>
          <a:p>
            <a:pPr marL="411480" lvl="1" indent="0">
              <a:buNone/>
            </a:pPr>
            <a:endParaRPr lang="en-US" sz="2700" dirty="0" smtClean="0">
              <a:solidFill>
                <a:schemeClr val="tx1"/>
              </a:solidFill>
            </a:endParaRPr>
          </a:p>
          <a:p>
            <a:pPr lvl="1">
              <a:buFont typeface="Calibri" panose="020F0502020204030204" pitchFamily="34" charset="0"/>
              <a:buChar char="*"/>
            </a:pPr>
            <a:endParaRPr lang="en-US" sz="2700" dirty="0" smtClean="0">
              <a:solidFill>
                <a:schemeClr val="tx1"/>
              </a:solidFill>
            </a:endParaRPr>
          </a:p>
          <a:p>
            <a:pPr marL="411480" lvl="1" indent="0">
              <a:buNone/>
            </a:pPr>
            <a:endParaRPr lang="en-US" sz="2800" dirty="0" smtClean="0">
              <a:solidFill>
                <a:schemeClr val="tx1"/>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204" t="46667" r="5054" b="14623"/>
          <a:stretch/>
        </p:blipFill>
        <p:spPr>
          <a:xfrm>
            <a:off x="661153" y="2443255"/>
            <a:ext cx="10133093" cy="3352862"/>
          </a:xfrm>
          <a:prstGeom prst="rect">
            <a:avLst/>
          </a:prstGeom>
        </p:spPr>
      </p:pic>
    </p:spTree>
    <p:extLst>
      <p:ext uri="{BB962C8B-B14F-4D97-AF65-F5344CB8AC3E}">
        <p14:creationId xmlns:p14="http://schemas.microsoft.com/office/powerpoint/2010/main" val="231550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BINARY REFLECTED GRAY </a:t>
            </a:r>
            <a:r>
              <a:rPr lang="en-US" dirty="0" smtClean="0"/>
              <a:t>CODE – A Pinch of History</a:t>
            </a:r>
            <a:endParaRPr lang="en-US" dirty="0"/>
          </a:p>
        </p:txBody>
      </p:sp>
      <p:sp>
        <p:nvSpPr>
          <p:cNvPr id="3" name="Content Placeholder 2"/>
          <p:cNvSpPr>
            <a:spLocks noGrp="1"/>
          </p:cNvSpPr>
          <p:nvPr>
            <p:ph sz="half" idx="1"/>
          </p:nvPr>
        </p:nvSpPr>
        <p:spPr>
          <a:xfrm>
            <a:off x="241300" y="1848404"/>
            <a:ext cx="6076747" cy="4341875"/>
          </a:xfrm>
        </p:spPr>
        <p:txBody>
          <a:bodyPr>
            <a:normAutofit/>
          </a:bodyPr>
          <a:lstStyle/>
          <a:p>
            <a:pPr marL="411480" lvl="1" indent="0">
              <a:buNone/>
            </a:pPr>
            <a:r>
              <a:rPr lang="en-US" sz="2800" dirty="0" smtClean="0">
                <a:solidFill>
                  <a:schemeClr val="tx1"/>
                </a:solidFill>
              </a:rPr>
              <a:t>Frank Gray, after which the code is named, was a researcher in the AT &amp; T Bell Labs. This code was reinvented to minimize the effect of errors in transmitting signals.</a:t>
            </a:r>
          </a:p>
          <a:p>
            <a:pPr marL="411480" lvl="1" indent="0">
              <a:buNone/>
            </a:pPr>
            <a:endParaRPr lang="en-US" sz="2800" dirty="0">
              <a:solidFill>
                <a:schemeClr val="tx1"/>
              </a:solidFill>
            </a:endParaRPr>
          </a:p>
          <a:p>
            <a:pPr marL="411480" lvl="1" indent="0">
              <a:buNone/>
            </a:pPr>
            <a:r>
              <a:rPr lang="en-US" sz="2800" dirty="0" smtClean="0">
                <a:solidFill>
                  <a:schemeClr val="tx1"/>
                </a:solidFill>
              </a:rPr>
              <a:t>Seventy years earlier, this was used by French Engineer Emile </a:t>
            </a:r>
            <a:r>
              <a:rPr lang="en-US" sz="2800" dirty="0" err="1" smtClean="0">
                <a:solidFill>
                  <a:schemeClr val="tx1"/>
                </a:solidFill>
              </a:rPr>
              <a:t>Baudot</a:t>
            </a:r>
            <a:r>
              <a:rPr lang="en-US" sz="2800" dirty="0" smtClean="0">
                <a:solidFill>
                  <a:schemeClr val="tx1"/>
                </a:solidFill>
              </a:rPr>
              <a:t> in telegraphy.</a:t>
            </a:r>
          </a:p>
          <a:p>
            <a:pPr marL="411480" lvl="1" indent="0">
              <a:buNone/>
            </a:pPr>
            <a:endParaRPr lang="en-US" sz="2800" dirty="0">
              <a:solidFill>
                <a:schemeClr val="tx1"/>
              </a:solidFill>
            </a:endParaRPr>
          </a:p>
          <a:p>
            <a:pPr marL="411480" lvl="1" indent="0">
              <a:buNone/>
            </a:pPr>
            <a:endParaRPr lang="en-US" sz="2800" dirty="0">
              <a:solidFill>
                <a:schemeClr val="tx1"/>
              </a:solidFill>
            </a:endParaRPr>
          </a:p>
          <a:p>
            <a:pPr marL="411480" lvl="1" indent="0">
              <a:buNone/>
            </a:pPr>
            <a:endParaRPr lang="en-US" sz="2700" dirty="0" smtClean="0">
              <a:solidFill>
                <a:schemeClr val="tx1"/>
              </a:solidFill>
            </a:endParaRPr>
          </a:p>
          <a:p>
            <a:pPr lvl="1">
              <a:buFont typeface="Calibri" panose="020F0502020204030204" pitchFamily="34" charset="0"/>
              <a:buChar char="*"/>
            </a:pPr>
            <a:endParaRPr lang="en-US" sz="2700" dirty="0" smtClean="0">
              <a:solidFill>
                <a:schemeClr val="tx1"/>
              </a:solidFill>
            </a:endParaRPr>
          </a:p>
          <a:p>
            <a:pPr marL="411480" lvl="1" indent="0">
              <a:buNone/>
            </a:pPr>
            <a:endParaRPr lang="en-US" sz="2800" dirty="0" smtClean="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421" y="1848404"/>
            <a:ext cx="4816679" cy="3281363"/>
          </a:xfrm>
          <a:prstGeom prst="rect">
            <a:avLst/>
          </a:prstGeom>
        </p:spPr>
      </p:pic>
      <p:sp>
        <p:nvSpPr>
          <p:cNvPr id="6" name="TextBox 5"/>
          <p:cNvSpPr txBox="1"/>
          <p:nvPr/>
        </p:nvSpPr>
        <p:spPr>
          <a:xfrm>
            <a:off x="6318047" y="5427406"/>
            <a:ext cx="4896053" cy="954107"/>
          </a:xfrm>
          <a:prstGeom prst="rect">
            <a:avLst/>
          </a:prstGeom>
          <a:noFill/>
        </p:spPr>
        <p:txBody>
          <a:bodyPr wrap="square" rtlCol="0">
            <a:spAutoFit/>
          </a:bodyPr>
          <a:lstStyle/>
          <a:p>
            <a:pPr algn="ctr"/>
            <a:r>
              <a:rPr lang="en-IN" sz="2800" dirty="0" smtClean="0"/>
              <a:t>Picture of the patent which introduces the term.</a:t>
            </a:r>
            <a:endParaRPr lang="en-IN" sz="2800" dirty="0"/>
          </a:p>
        </p:txBody>
      </p:sp>
    </p:spTree>
    <p:extLst>
      <p:ext uri="{BB962C8B-B14F-4D97-AF65-F5344CB8AC3E}">
        <p14:creationId xmlns:p14="http://schemas.microsoft.com/office/powerpoint/2010/main" val="410711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QUESTION</a:t>
            </a:r>
            <a:endParaRPr lang="en-US" dirty="0"/>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smtClean="0">
                <a:solidFill>
                  <a:schemeClr val="tx1"/>
                </a:solidFill>
              </a:rPr>
              <a:t>The bit string solution does not generate subsets in squashed order.</a:t>
            </a:r>
          </a:p>
          <a:p>
            <a:pPr marL="411480" lvl="1" indent="0">
              <a:buNone/>
            </a:pPr>
            <a:endParaRPr lang="en-US" sz="2800" dirty="0" smtClean="0">
              <a:solidFill>
                <a:schemeClr val="tx1"/>
              </a:solidFill>
            </a:endParaRPr>
          </a:p>
          <a:p>
            <a:pPr marL="411480" lvl="1" indent="0">
              <a:buNone/>
            </a:pPr>
            <a:r>
              <a:rPr lang="en-US" sz="2800" dirty="0" smtClean="0">
                <a:solidFill>
                  <a:schemeClr val="tx1"/>
                </a:solidFill>
              </a:rPr>
              <a:t>Squashed Order: Any subset involving </a:t>
            </a:r>
            <a:r>
              <a:rPr lang="en-US" sz="2800" dirty="0" err="1" smtClean="0">
                <a:solidFill>
                  <a:schemeClr val="tx1"/>
                </a:solidFill>
              </a:rPr>
              <a:t>a</a:t>
            </a:r>
            <a:r>
              <a:rPr lang="en-US" sz="2800" baseline="-25000" dirty="0" err="1" smtClean="0">
                <a:solidFill>
                  <a:schemeClr val="tx1"/>
                </a:solidFill>
              </a:rPr>
              <a:t>j</a:t>
            </a:r>
            <a:r>
              <a:rPr lang="en-US" sz="2800" dirty="0" smtClean="0">
                <a:solidFill>
                  <a:schemeClr val="tx1"/>
                </a:solidFill>
              </a:rPr>
              <a:t> can be listed only after all the subsets involving a</a:t>
            </a:r>
            <a:r>
              <a:rPr lang="en-US" sz="2800" baseline="-25000" dirty="0" smtClean="0">
                <a:solidFill>
                  <a:schemeClr val="tx1"/>
                </a:solidFill>
              </a:rPr>
              <a:t>1</a:t>
            </a:r>
            <a:r>
              <a:rPr lang="en-US" sz="2800" dirty="0" smtClean="0">
                <a:solidFill>
                  <a:schemeClr val="tx1"/>
                </a:solidFill>
              </a:rPr>
              <a:t>, a</a:t>
            </a:r>
            <a:r>
              <a:rPr lang="en-US" sz="2800" baseline="-25000" dirty="0" smtClean="0">
                <a:solidFill>
                  <a:schemeClr val="tx1"/>
                </a:solidFill>
              </a:rPr>
              <a:t>2</a:t>
            </a:r>
            <a:r>
              <a:rPr lang="en-US" sz="2800" dirty="0" smtClean="0">
                <a:solidFill>
                  <a:schemeClr val="tx1"/>
                </a:solidFill>
              </a:rPr>
              <a:t>, …., a</a:t>
            </a:r>
            <a:r>
              <a:rPr lang="en-US" sz="2800" baseline="-25000" dirty="0" smtClean="0">
                <a:solidFill>
                  <a:schemeClr val="tx1"/>
                </a:solidFill>
              </a:rPr>
              <a:t>j-1</a:t>
            </a:r>
            <a:r>
              <a:rPr lang="en-US" sz="2800" dirty="0" smtClean="0">
                <a:solidFill>
                  <a:schemeClr val="tx1"/>
                </a:solidFill>
              </a:rPr>
              <a:t> are listed.</a:t>
            </a:r>
          </a:p>
          <a:p>
            <a:pPr marL="411480" lvl="1" indent="0">
              <a:buNone/>
            </a:pPr>
            <a:endParaRPr lang="en-US" sz="2800" dirty="0">
              <a:solidFill>
                <a:schemeClr val="tx1"/>
              </a:solidFill>
            </a:endParaRPr>
          </a:p>
          <a:p>
            <a:pPr marL="411480" lvl="1" indent="0">
              <a:buNone/>
            </a:pPr>
            <a:r>
              <a:rPr lang="en-US" sz="2800" dirty="0" smtClean="0">
                <a:solidFill>
                  <a:schemeClr val="tx1"/>
                </a:solidFill>
              </a:rPr>
              <a:t>How to generate all the subsets of a set in squashed order?</a:t>
            </a:r>
          </a:p>
          <a:p>
            <a:pPr marL="411480" lvl="1" indent="0">
              <a:buNone/>
            </a:pPr>
            <a:endParaRPr lang="en-US" sz="2800" dirty="0">
              <a:solidFill>
                <a:schemeClr val="tx1"/>
              </a:solidFill>
            </a:endParaRPr>
          </a:p>
          <a:p>
            <a:pPr marL="411480" lvl="1" indent="0">
              <a:buNone/>
            </a:pPr>
            <a:endParaRPr lang="en-US" sz="2700" dirty="0" smtClean="0">
              <a:solidFill>
                <a:schemeClr val="tx1"/>
              </a:solidFill>
            </a:endParaRPr>
          </a:p>
          <a:p>
            <a:pPr lvl="1">
              <a:buFont typeface="Calibri" panose="020F0502020204030204" pitchFamily="34" charset="0"/>
              <a:buChar char="*"/>
            </a:pPr>
            <a:endParaRPr lang="en-US" sz="2700" dirty="0" smtClean="0">
              <a:solidFill>
                <a:schemeClr val="tx1"/>
              </a:solidFill>
            </a:endParaRPr>
          </a:p>
          <a:p>
            <a:pPr marL="411480" lvl="1" indent="0">
              <a:buNone/>
            </a:pPr>
            <a:endParaRPr lang="en-US" sz="2800" dirty="0" smtClean="0">
              <a:solidFill>
                <a:schemeClr val="tx1"/>
              </a:solidFill>
            </a:endParaRPr>
          </a:p>
          <a:p>
            <a:pPr lvl="1">
              <a:buFont typeface="Calibri" panose="020F0502020204030204" pitchFamily="34" charset="0"/>
              <a:buChar char="*"/>
            </a:pPr>
            <a:endParaRPr lang="en-US" sz="2800" dirty="0" smtClean="0">
              <a:solidFill>
                <a:schemeClr val="tx1"/>
              </a:solidFill>
            </a:endParaRPr>
          </a:p>
          <a:p>
            <a:pPr marL="411480" lvl="1" indent="0">
              <a:buNone/>
            </a:pPr>
            <a:endParaRPr lang="en-US" sz="2800" dirty="0"/>
          </a:p>
          <a:p>
            <a:pPr marL="411480" lvl="1" indent="0">
              <a:buNone/>
            </a:pPr>
            <a:endParaRPr lang="en-US" sz="2800" dirty="0"/>
          </a:p>
        </p:txBody>
      </p:sp>
    </p:spTree>
    <p:extLst>
      <p:ext uri="{BB962C8B-B14F-4D97-AF65-F5344CB8AC3E}">
        <p14:creationId xmlns:p14="http://schemas.microsoft.com/office/powerpoint/2010/main" val="201229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7612" y="3162943"/>
            <a:ext cx="10717640" cy="1362075"/>
          </a:xfrm>
        </p:spPr>
        <p:txBody>
          <a:bodyPr/>
          <a:lstStyle/>
          <a:p>
            <a:pPr algn="ctr"/>
            <a:r>
              <a:rPr lang="en-IN" sz="7200" b="0" dirty="0" smtClean="0">
                <a:ln w="0"/>
                <a:solidFill>
                  <a:srgbClr val="00B050"/>
                </a:solidFill>
              </a:rPr>
              <a:t>DECREASE BY A CONSTANT FACTOR</a:t>
            </a:r>
            <a:endParaRPr lang="en-IN" sz="7200" b="0" dirty="0">
              <a:ln w="0"/>
              <a:solidFill>
                <a:srgbClr val="00B050"/>
              </a:solidFill>
            </a:endParaRPr>
          </a:p>
        </p:txBody>
      </p:sp>
    </p:spTree>
    <p:extLst>
      <p:ext uri="{BB962C8B-B14F-4D97-AF65-F5344CB8AC3E}">
        <p14:creationId xmlns:p14="http://schemas.microsoft.com/office/powerpoint/2010/main" val="149037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2864" y="2543510"/>
            <a:ext cx="10717640" cy="1362075"/>
          </a:xfrm>
        </p:spPr>
        <p:txBody>
          <a:bodyPr/>
          <a:lstStyle/>
          <a:p>
            <a:pPr algn="ctr"/>
            <a:r>
              <a:rPr lang="en-IN" sz="7200" b="0" dirty="0" smtClean="0">
                <a:ln w="0"/>
                <a:solidFill>
                  <a:srgbClr val="00B050"/>
                </a:solidFill>
              </a:rPr>
              <a:t>FAKE – COIN PROBLEM</a:t>
            </a:r>
            <a:endParaRPr lang="en-IN" sz="7200" b="0" dirty="0">
              <a:ln w="0"/>
              <a:solidFill>
                <a:srgbClr val="00B050"/>
              </a:solidFill>
            </a:endParaRPr>
          </a:p>
        </p:txBody>
      </p:sp>
    </p:spTree>
    <p:extLst>
      <p:ext uri="{BB962C8B-B14F-4D97-AF65-F5344CB8AC3E}">
        <p14:creationId xmlns:p14="http://schemas.microsoft.com/office/powerpoint/2010/main" val="212259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THE PROBLEM</a:t>
            </a:r>
            <a:endParaRPr lang="en-US" dirty="0"/>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lgn="ctr">
              <a:buNone/>
            </a:pPr>
            <a:r>
              <a:rPr lang="en-US" sz="2800" dirty="0" smtClean="0">
                <a:solidFill>
                  <a:schemeClr val="tx1"/>
                </a:solidFill>
              </a:rPr>
              <a:t>Among </a:t>
            </a:r>
            <a:r>
              <a:rPr lang="en-US" sz="2800" i="1" dirty="0" smtClean="0">
                <a:solidFill>
                  <a:schemeClr val="tx1"/>
                </a:solidFill>
              </a:rPr>
              <a:t>n</a:t>
            </a:r>
            <a:r>
              <a:rPr lang="en-US" sz="2800" dirty="0" smtClean="0">
                <a:solidFill>
                  <a:schemeClr val="tx1"/>
                </a:solidFill>
              </a:rPr>
              <a:t> identical looking coins, one is fake. The fake coin is known to be lighter than a genuine one. How do you identify the fake coin?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6796" y="3048583"/>
            <a:ext cx="3601807" cy="3141696"/>
          </a:xfrm>
          <a:prstGeom prst="rect">
            <a:avLst/>
          </a:prstGeom>
        </p:spPr>
      </p:pic>
    </p:spTree>
    <p:extLst>
      <p:ext uri="{BB962C8B-B14F-4D97-AF65-F5344CB8AC3E}">
        <p14:creationId xmlns:p14="http://schemas.microsoft.com/office/powerpoint/2010/main" val="236427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06" y="610031"/>
            <a:ext cx="6700730" cy="636877"/>
          </a:xfrm>
        </p:spPr>
        <p:txBody>
          <a:bodyPr>
            <a:noAutofit/>
          </a:bodyPr>
          <a:lstStyle/>
          <a:p>
            <a:r>
              <a:rPr lang="en-US" sz="4000" dirty="0" smtClean="0"/>
              <a:t>Decrease by a constant factor</a:t>
            </a:r>
            <a:endParaRPr lang="en-US" sz="4000" dirty="0"/>
          </a:p>
        </p:txBody>
      </p:sp>
      <p:sp>
        <p:nvSpPr>
          <p:cNvPr id="3" name="Content Placeholder 2"/>
          <p:cNvSpPr>
            <a:spLocks noGrp="1"/>
          </p:cNvSpPr>
          <p:nvPr>
            <p:ph sz="half" idx="1"/>
          </p:nvPr>
        </p:nvSpPr>
        <p:spPr>
          <a:xfrm>
            <a:off x="406803" y="1246908"/>
            <a:ext cx="6484448" cy="5344392"/>
          </a:xfrm>
        </p:spPr>
        <p:txBody>
          <a:bodyPr>
            <a:normAutofit/>
          </a:bodyPr>
          <a:lstStyle/>
          <a:p>
            <a:pPr marL="109728" indent="0">
              <a:buNone/>
            </a:pPr>
            <a:endParaRPr lang="en-US" dirty="0"/>
          </a:p>
          <a:p>
            <a:r>
              <a:rPr lang="en-US" dirty="0" smtClean="0"/>
              <a:t>In this variation, the size of an instance is reduced by the same constant factor on each iteration of the algorithm.</a:t>
            </a:r>
          </a:p>
          <a:p>
            <a:r>
              <a:rPr lang="en-US" dirty="0" smtClean="0"/>
              <a:t>In most cases, this constant factor is equal to two.</a:t>
            </a:r>
          </a:p>
          <a:p>
            <a:r>
              <a:rPr lang="en-US" dirty="0" smtClean="0"/>
              <a:t>Example: a</a:t>
            </a:r>
            <a:r>
              <a:rPr lang="en-US" baseline="30000" dirty="0" smtClean="0"/>
              <a:t>n</a:t>
            </a:r>
            <a:r>
              <a:rPr lang="en-US" dirty="0" smtClean="0"/>
              <a:t> = (a</a:t>
            </a:r>
            <a:r>
              <a:rPr lang="en-US" baseline="30000" dirty="0" smtClean="0"/>
              <a:t>n/2</a:t>
            </a:r>
            <a:r>
              <a:rPr lang="en-US" dirty="0"/>
              <a:t>)</a:t>
            </a:r>
            <a:r>
              <a:rPr lang="en-US" baseline="30000" dirty="0" smtClean="0"/>
              <a:t>2</a:t>
            </a:r>
            <a:endParaRPr lang="en-US" baseline="30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261" y="645968"/>
            <a:ext cx="3536448" cy="5945332"/>
          </a:xfrm>
          <a:prstGeom prst="rect">
            <a:avLst/>
          </a:prstGeom>
        </p:spPr>
      </p:pic>
    </p:spTree>
    <p:extLst>
      <p:ext uri="{BB962C8B-B14F-4D97-AF65-F5344CB8AC3E}">
        <p14:creationId xmlns:p14="http://schemas.microsoft.com/office/powerpoint/2010/main" val="284787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THE SOLUTION</a:t>
            </a:r>
            <a:endParaRPr lang="en-US" dirty="0"/>
          </a:p>
        </p:txBody>
      </p:sp>
      <p:sp>
        <p:nvSpPr>
          <p:cNvPr id="3" name="Content Placeholder 2"/>
          <p:cNvSpPr>
            <a:spLocks noGrp="1"/>
          </p:cNvSpPr>
          <p:nvPr>
            <p:ph sz="half" idx="1"/>
          </p:nvPr>
        </p:nvSpPr>
        <p:spPr>
          <a:xfrm>
            <a:off x="241300" y="1848404"/>
            <a:ext cx="10972800" cy="4341875"/>
          </a:xfrm>
        </p:spPr>
        <p:txBody>
          <a:bodyPr>
            <a:normAutofit fontScale="92500" lnSpcReduction="10000"/>
          </a:bodyPr>
          <a:lstStyle/>
          <a:p>
            <a:pPr marL="411480" lvl="1" indent="0">
              <a:buNone/>
            </a:pPr>
            <a:r>
              <a:rPr lang="en-US" sz="2800" dirty="0" smtClean="0">
                <a:solidFill>
                  <a:schemeClr val="tx1"/>
                </a:solidFill>
              </a:rPr>
              <a:t>The solution to the problem involves dividing the </a:t>
            </a:r>
            <a:r>
              <a:rPr lang="en-US" sz="2800" i="1" dirty="0" smtClean="0">
                <a:solidFill>
                  <a:schemeClr val="tx1"/>
                </a:solidFill>
              </a:rPr>
              <a:t>n</a:t>
            </a:r>
            <a:r>
              <a:rPr lang="en-US" sz="2800" dirty="0" smtClean="0">
                <a:solidFill>
                  <a:schemeClr val="tx1"/>
                </a:solidFill>
              </a:rPr>
              <a:t> coins into two piles of floor(n/2) each. If there are odd number of coins, one is left outside.</a:t>
            </a:r>
          </a:p>
          <a:p>
            <a:pPr marL="411480" lvl="1" indent="0">
              <a:buNone/>
            </a:pPr>
            <a:endParaRPr lang="en-US" sz="2800" dirty="0">
              <a:solidFill>
                <a:schemeClr val="tx1"/>
              </a:solidFill>
            </a:endParaRPr>
          </a:p>
          <a:p>
            <a:pPr marL="411480" lvl="1" indent="0">
              <a:buNone/>
            </a:pPr>
            <a:r>
              <a:rPr lang="en-US" sz="2800" dirty="0" smtClean="0">
                <a:solidFill>
                  <a:schemeClr val="tx1"/>
                </a:solidFill>
              </a:rPr>
              <a:t>If the piles weigh the same, the coin put aside is the fake coin.</a:t>
            </a:r>
          </a:p>
          <a:p>
            <a:pPr marL="411480" lvl="1" indent="0">
              <a:buNone/>
            </a:pPr>
            <a:endParaRPr lang="en-US" sz="2800" dirty="0">
              <a:solidFill>
                <a:schemeClr val="tx1"/>
              </a:solidFill>
            </a:endParaRPr>
          </a:p>
          <a:p>
            <a:pPr marL="411480" lvl="1" indent="0">
              <a:buNone/>
            </a:pPr>
            <a:r>
              <a:rPr lang="en-US" sz="2800" dirty="0" smtClean="0">
                <a:solidFill>
                  <a:schemeClr val="tx1"/>
                </a:solidFill>
              </a:rPr>
              <a:t>Otherwise, we can proceed in the same manner with the lighter pile, which must contain the fake coin.</a:t>
            </a:r>
          </a:p>
          <a:p>
            <a:pPr marL="411480" lvl="1" indent="0">
              <a:buNone/>
            </a:pPr>
            <a:endParaRPr lang="en-US" sz="2800" dirty="0" smtClean="0">
              <a:solidFill>
                <a:schemeClr val="tx1"/>
              </a:solidFill>
            </a:endParaRPr>
          </a:p>
          <a:p>
            <a:pPr marL="411480" lvl="1" indent="0">
              <a:buNone/>
            </a:pPr>
            <a:r>
              <a:rPr lang="en-US" sz="2800" dirty="0" smtClean="0">
                <a:solidFill>
                  <a:schemeClr val="tx1"/>
                </a:solidFill>
              </a:rPr>
              <a:t>The number of </a:t>
            </a:r>
            <a:r>
              <a:rPr lang="en-US" sz="2800" dirty="0" err="1" smtClean="0">
                <a:solidFill>
                  <a:schemeClr val="tx1"/>
                </a:solidFill>
              </a:rPr>
              <a:t>weighings</a:t>
            </a:r>
            <a:r>
              <a:rPr lang="en-US" sz="2800" dirty="0" smtClean="0">
                <a:solidFill>
                  <a:schemeClr val="tx1"/>
                </a:solidFill>
              </a:rPr>
              <a:t> W(n) needed by the algorithm in the worst case:</a:t>
            </a:r>
          </a:p>
          <a:p>
            <a:pPr marL="411480" lvl="1" indent="0">
              <a:buNone/>
            </a:pPr>
            <a:endParaRPr lang="en-US" sz="2800" dirty="0">
              <a:solidFill>
                <a:schemeClr val="tx1"/>
              </a:solidFill>
            </a:endParaRPr>
          </a:p>
          <a:p>
            <a:pPr marL="411480" lvl="1" indent="0">
              <a:buNone/>
            </a:pPr>
            <a:r>
              <a:rPr lang="en-US" sz="2800" dirty="0" smtClean="0">
                <a:solidFill>
                  <a:schemeClr val="tx1"/>
                </a:solidFill>
              </a:rPr>
              <a:t>Recurrence: </a:t>
            </a:r>
            <a:r>
              <a:rPr lang="en-US" sz="2800" dirty="0" smtClean="0">
                <a:solidFill>
                  <a:srgbClr val="00B050"/>
                </a:solidFill>
              </a:rPr>
              <a:t>W(n) = W(floor(n/2)) + 1 for n &gt; 1, W(1) = 0</a:t>
            </a:r>
          </a:p>
        </p:txBody>
      </p:sp>
    </p:spTree>
    <p:extLst>
      <p:ext uri="{BB962C8B-B14F-4D97-AF65-F5344CB8AC3E}">
        <p14:creationId xmlns:p14="http://schemas.microsoft.com/office/powerpoint/2010/main" val="314306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THE SOLUTION</a:t>
            </a:r>
            <a:endParaRPr lang="en-US" dirty="0"/>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buNone/>
            </a:pPr>
            <a:r>
              <a:rPr lang="en-US" sz="2800" dirty="0" smtClean="0">
                <a:solidFill>
                  <a:schemeClr val="tx1"/>
                </a:solidFill>
              </a:rPr>
              <a:t>This recurrence is similar to the recurrence set up by Binary Search. </a:t>
            </a:r>
          </a:p>
          <a:p>
            <a:pPr marL="411480" lvl="1" indent="0">
              <a:buNone/>
            </a:pPr>
            <a:endParaRPr lang="en-US" sz="2800" dirty="0">
              <a:solidFill>
                <a:schemeClr val="tx1"/>
              </a:solidFill>
            </a:endParaRPr>
          </a:p>
          <a:p>
            <a:pPr marL="411480" lvl="1" indent="0">
              <a:buNone/>
            </a:pPr>
            <a:r>
              <a:rPr lang="en-US" sz="2800" dirty="0" smtClean="0">
                <a:solidFill>
                  <a:schemeClr val="tx1"/>
                </a:solidFill>
              </a:rPr>
              <a:t>Thus, the algorithm takes </a:t>
            </a:r>
            <a:r>
              <a:rPr lang="en-US" sz="2800" baseline="-25000" dirty="0" smtClean="0">
                <a:solidFill>
                  <a:schemeClr val="tx1"/>
                </a:solidFill>
                <a:latin typeface="Century Gothic" panose="020B0502020202020204" pitchFamily="34" charset="0"/>
              </a:rPr>
              <a:t>└</a:t>
            </a:r>
            <a:r>
              <a:rPr lang="en-US" sz="2800" dirty="0">
                <a:solidFill>
                  <a:schemeClr val="tx1"/>
                </a:solidFill>
              </a:rPr>
              <a:t> log2n </a:t>
            </a:r>
            <a:r>
              <a:rPr lang="en-US" sz="2800" baseline="-25000" dirty="0" smtClean="0">
                <a:solidFill>
                  <a:schemeClr val="tx1"/>
                </a:solidFill>
                <a:latin typeface="Century Gothic" panose="020B0502020202020204" pitchFamily="34" charset="0"/>
              </a:rPr>
              <a:t>┘</a:t>
            </a:r>
            <a:r>
              <a:rPr lang="en-US" sz="2800" dirty="0" smtClean="0">
                <a:solidFill>
                  <a:schemeClr val="tx1"/>
                </a:solidFill>
              </a:rPr>
              <a:t> number of </a:t>
            </a:r>
            <a:r>
              <a:rPr lang="en-US" sz="2800" dirty="0" err="1" smtClean="0">
                <a:solidFill>
                  <a:schemeClr val="tx1"/>
                </a:solidFill>
              </a:rPr>
              <a:t>weighings</a:t>
            </a:r>
            <a:r>
              <a:rPr lang="en-US" sz="2800" dirty="0" smtClean="0">
                <a:solidFill>
                  <a:schemeClr val="tx1"/>
                </a:solidFill>
              </a:rPr>
              <a:t>.</a:t>
            </a:r>
          </a:p>
          <a:p>
            <a:pPr marL="411480" lvl="1" indent="0">
              <a:buNone/>
            </a:pPr>
            <a:endParaRPr lang="en-US" sz="2800" dirty="0">
              <a:solidFill>
                <a:schemeClr val="tx1"/>
              </a:solidFill>
            </a:endParaRPr>
          </a:p>
        </p:txBody>
      </p:sp>
    </p:spTree>
    <p:extLst>
      <p:ext uri="{BB962C8B-B14F-4D97-AF65-F5344CB8AC3E}">
        <p14:creationId xmlns:p14="http://schemas.microsoft.com/office/powerpoint/2010/main" val="20045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5600" y="3369419"/>
            <a:ext cx="10717640" cy="1362075"/>
          </a:xfrm>
        </p:spPr>
        <p:txBody>
          <a:bodyPr/>
          <a:lstStyle/>
          <a:p>
            <a:pPr algn="ctr"/>
            <a:r>
              <a:rPr lang="en-IN" sz="7200" b="0" dirty="0" smtClean="0">
                <a:ln w="0"/>
                <a:solidFill>
                  <a:srgbClr val="00B050"/>
                </a:solidFill>
              </a:rPr>
              <a:t>RUSSIAN PEASANT MULTIPLICATION</a:t>
            </a:r>
            <a:endParaRPr lang="en-IN" sz="7200" b="0" dirty="0">
              <a:ln w="0"/>
              <a:solidFill>
                <a:srgbClr val="00B050"/>
              </a:solidFill>
            </a:endParaRPr>
          </a:p>
        </p:txBody>
      </p:sp>
    </p:spTree>
    <p:extLst>
      <p:ext uri="{BB962C8B-B14F-4D97-AF65-F5344CB8AC3E}">
        <p14:creationId xmlns:p14="http://schemas.microsoft.com/office/powerpoint/2010/main" val="166007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THE RUSSIAN PEASANT MULTIPLICATION</a:t>
            </a:r>
            <a:endParaRPr lang="en-US" dirty="0"/>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buNone/>
            </a:pPr>
            <a:r>
              <a:rPr lang="en-US" sz="2800" dirty="0" smtClean="0">
                <a:solidFill>
                  <a:schemeClr val="tx1"/>
                </a:solidFill>
              </a:rPr>
              <a:t>The Russian Peasant multiplication or multiplication a la </a:t>
            </a:r>
            <a:r>
              <a:rPr lang="en-US" sz="2800" dirty="0" err="1" smtClean="0">
                <a:solidFill>
                  <a:schemeClr val="tx1"/>
                </a:solidFill>
              </a:rPr>
              <a:t>russe</a:t>
            </a:r>
            <a:r>
              <a:rPr lang="en-US" sz="2800" dirty="0" smtClean="0">
                <a:solidFill>
                  <a:schemeClr val="tx1"/>
                </a:solidFill>
              </a:rPr>
              <a:t> is a non – orthodox algorithm for multiplying two positive integers n and m.</a:t>
            </a:r>
          </a:p>
          <a:p>
            <a:pPr marL="411480" lvl="1" indent="0">
              <a:buNone/>
            </a:pPr>
            <a:endParaRPr lang="en-US" sz="2800" dirty="0">
              <a:solidFill>
                <a:schemeClr val="tx1"/>
              </a:solidFill>
            </a:endParaRPr>
          </a:p>
          <a:p>
            <a:pPr marL="411480" lvl="1" indent="0">
              <a:buNone/>
            </a:pPr>
            <a:r>
              <a:rPr lang="en-US" sz="2800" dirty="0" smtClean="0">
                <a:solidFill>
                  <a:schemeClr val="tx1"/>
                </a:solidFill>
              </a:rPr>
              <a:t>If the instance size is measured by n, then we reduce the instance into half, </a:t>
            </a:r>
            <a:r>
              <a:rPr lang="en-US" sz="2800" dirty="0" err="1" smtClean="0">
                <a:solidFill>
                  <a:schemeClr val="tx1"/>
                </a:solidFill>
              </a:rPr>
              <a:t>i.e</a:t>
            </a:r>
            <a:r>
              <a:rPr lang="en-US" sz="2800" dirty="0" smtClean="0">
                <a:solidFill>
                  <a:schemeClr val="tx1"/>
                </a:solidFill>
              </a:rPr>
              <a:t>, into n/2 as follows:</a:t>
            </a:r>
          </a:p>
          <a:p>
            <a:pPr marL="411480" lvl="1" indent="0">
              <a:buNone/>
            </a:pPr>
            <a:endParaRPr lang="en-US" sz="2800" dirty="0">
              <a:solidFill>
                <a:schemeClr val="tx1"/>
              </a:solidFill>
            </a:endParaRPr>
          </a:p>
          <a:p>
            <a:pPr marL="411480" lvl="1" indent="0">
              <a:buNone/>
            </a:pPr>
            <a:r>
              <a:rPr lang="en-US" sz="2800" dirty="0" smtClean="0">
                <a:solidFill>
                  <a:schemeClr val="tx1"/>
                </a:solidFill>
              </a:rPr>
              <a:t>n * m = (n/2) * 2m (when n is even)</a:t>
            </a:r>
          </a:p>
          <a:p>
            <a:pPr marL="411480" lvl="1" indent="0">
              <a:buNone/>
            </a:pPr>
            <a:r>
              <a:rPr lang="en-US" sz="2800" dirty="0" smtClean="0">
                <a:solidFill>
                  <a:schemeClr val="tx1"/>
                </a:solidFill>
              </a:rPr>
              <a:t>n * m = [(n – 1) * 2m + m] (when n is odd)</a:t>
            </a:r>
          </a:p>
        </p:txBody>
      </p:sp>
    </p:spTree>
    <p:extLst>
      <p:ext uri="{BB962C8B-B14F-4D97-AF65-F5344CB8AC3E}">
        <p14:creationId xmlns:p14="http://schemas.microsoft.com/office/powerpoint/2010/main" val="242548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THE RUSSIAN PEASANT MULTIPLICATION</a:t>
            </a:r>
            <a:endParaRPr lang="en-US" dirty="0"/>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buNone/>
            </a:pPr>
            <a:r>
              <a:rPr lang="en-US" sz="2800" dirty="0" smtClean="0">
                <a:solidFill>
                  <a:schemeClr val="tx1"/>
                </a:solidFill>
              </a:rPr>
              <a:t>The Russian Peasant multiplication or multiplication a la </a:t>
            </a:r>
            <a:r>
              <a:rPr lang="en-US" sz="2800" dirty="0" err="1" smtClean="0">
                <a:solidFill>
                  <a:schemeClr val="tx1"/>
                </a:solidFill>
              </a:rPr>
              <a:t>russe</a:t>
            </a:r>
            <a:r>
              <a:rPr lang="en-US" sz="2800" dirty="0" smtClean="0">
                <a:solidFill>
                  <a:schemeClr val="tx1"/>
                </a:solidFill>
              </a:rPr>
              <a:t> is a non – orthodox algorithm for multiplying two positive integers n and m.</a:t>
            </a:r>
          </a:p>
          <a:p>
            <a:pPr marL="411480" lvl="1" indent="0">
              <a:buNone/>
            </a:pPr>
            <a:endParaRPr lang="en-US" sz="2800" dirty="0">
              <a:solidFill>
                <a:schemeClr val="tx1"/>
              </a:solidFill>
            </a:endParaRPr>
          </a:p>
          <a:p>
            <a:pPr marL="411480" lvl="1" indent="0">
              <a:buNone/>
            </a:pPr>
            <a:r>
              <a:rPr lang="en-US" sz="2800" dirty="0" smtClean="0">
                <a:solidFill>
                  <a:schemeClr val="tx1"/>
                </a:solidFill>
              </a:rPr>
              <a:t>If the instance size is measured by n, then we reduce the instance into half, </a:t>
            </a:r>
            <a:r>
              <a:rPr lang="en-US" sz="2800" dirty="0" err="1" smtClean="0">
                <a:solidFill>
                  <a:schemeClr val="tx1"/>
                </a:solidFill>
              </a:rPr>
              <a:t>i.e</a:t>
            </a:r>
            <a:r>
              <a:rPr lang="en-US" sz="2800" dirty="0" smtClean="0">
                <a:solidFill>
                  <a:schemeClr val="tx1"/>
                </a:solidFill>
              </a:rPr>
              <a:t>, into n/2 as follows:</a:t>
            </a:r>
          </a:p>
          <a:p>
            <a:pPr marL="411480" lvl="1" indent="0">
              <a:buNone/>
            </a:pPr>
            <a:endParaRPr lang="en-US" sz="2800" dirty="0">
              <a:solidFill>
                <a:schemeClr val="tx1"/>
              </a:solidFill>
            </a:endParaRPr>
          </a:p>
          <a:p>
            <a:pPr marL="411480" lvl="1" indent="0">
              <a:buNone/>
            </a:pPr>
            <a:r>
              <a:rPr lang="en-US" sz="2800" dirty="0" smtClean="0">
                <a:solidFill>
                  <a:schemeClr val="tx1"/>
                </a:solidFill>
              </a:rPr>
              <a:t>n * m = (n/2) * 2m (when n is even)</a:t>
            </a:r>
          </a:p>
          <a:p>
            <a:pPr marL="411480" lvl="1" indent="0">
              <a:buNone/>
            </a:pPr>
            <a:r>
              <a:rPr lang="en-US" sz="2800" dirty="0" smtClean="0">
                <a:solidFill>
                  <a:schemeClr val="tx1"/>
                </a:solidFill>
              </a:rPr>
              <a:t>n * m = [(n – 1) * 2m + m] (when n is odd)</a:t>
            </a:r>
          </a:p>
        </p:txBody>
      </p:sp>
    </p:spTree>
    <p:extLst>
      <p:ext uri="{BB962C8B-B14F-4D97-AF65-F5344CB8AC3E}">
        <p14:creationId xmlns:p14="http://schemas.microsoft.com/office/powerpoint/2010/main" val="61689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THE RUSSIAN PEASANT MULTIPLICATION - EXAMPLE</a:t>
            </a:r>
            <a:endParaRPr lang="en-US"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73366" y="1671423"/>
            <a:ext cx="8780002" cy="4218962"/>
          </a:xfrm>
        </p:spPr>
      </p:pic>
    </p:spTree>
    <p:extLst>
      <p:ext uri="{BB962C8B-B14F-4D97-AF65-F5344CB8AC3E}">
        <p14:creationId xmlns:p14="http://schemas.microsoft.com/office/powerpoint/2010/main" val="401639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smtClean="0"/>
              <a:t>THE RUSSIAN PEASANT MULTIPLICATION </a:t>
            </a:r>
            <a:endParaRPr lang="en-US" dirty="0"/>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buNone/>
            </a:pPr>
            <a:r>
              <a:rPr lang="en-US" sz="2800" dirty="0" smtClean="0">
                <a:solidFill>
                  <a:schemeClr val="tx1"/>
                </a:solidFill>
              </a:rPr>
              <a:t>In figure (a), we can see that the extra addends are in the rows that have odd values in the first column.</a:t>
            </a:r>
          </a:p>
          <a:p>
            <a:pPr marL="411480" lvl="1" indent="0">
              <a:buNone/>
            </a:pPr>
            <a:endParaRPr lang="en-US" sz="2800" dirty="0">
              <a:solidFill>
                <a:schemeClr val="tx1"/>
              </a:solidFill>
            </a:endParaRPr>
          </a:p>
          <a:p>
            <a:pPr marL="411480" lvl="1" indent="0">
              <a:buNone/>
            </a:pPr>
            <a:r>
              <a:rPr lang="en-US" sz="2800" dirty="0" smtClean="0">
                <a:solidFill>
                  <a:schemeClr val="tx1"/>
                </a:solidFill>
              </a:rPr>
              <a:t>Thus in figure (b), we can find the product by simply adding the elements in the </a:t>
            </a:r>
            <a:r>
              <a:rPr lang="en-US" sz="2800" i="1" dirty="0" smtClean="0">
                <a:solidFill>
                  <a:schemeClr val="tx1"/>
                </a:solidFill>
              </a:rPr>
              <a:t>m</a:t>
            </a:r>
            <a:r>
              <a:rPr lang="en-US" sz="2800" dirty="0" smtClean="0">
                <a:solidFill>
                  <a:schemeClr val="tx1"/>
                </a:solidFill>
              </a:rPr>
              <a:t> column that have an odd number in the </a:t>
            </a:r>
            <a:r>
              <a:rPr lang="en-US" sz="2800" i="1" dirty="0" smtClean="0">
                <a:solidFill>
                  <a:schemeClr val="tx1"/>
                </a:solidFill>
              </a:rPr>
              <a:t>n</a:t>
            </a:r>
            <a:r>
              <a:rPr lang="en-US" sz="2800" dirty="0" smtClean="0">
                <a:solidFill>
                  <a:schemeClr val="tx1"/>
                </a:solidFill>
              </a:rPr>
              <a:t> column.</a:t>
            </a:r>
          </a:p>
          <a:p>
            <a:pPr marL="411480" lvl="1" indent="0">
              <a:buNone/>
            </a:pPr>
            <a:endParaRPr lang="en-US" sz="2800" dirty="0">
              <a:solidFill>
                <a:schemeClr val="tx1"/>
              </a:solidFill>
            </a:endParaRPr>
          </a:p>
          <a:p>
            <a:pPr marL="411480" lvl="1" indent="0">
              <a:buNone/>
            </a:pPr>
            <a:r>
              <a:rPr lang="en-US" sz="2800" dirty="0" smtClean="0">
                <a:solidFill>
                  <a:schemeClr val="tx1"/>
                </a:solidFill>
              </a:rPr>
              <a:t>This method leads to fast hardware implementations since doubling and halving of binary numbers can be achieved by shifts.</a:t>
            </a:r>
          </a:p>
        </p:txBody>
      </p:sp>
    </p:spTree>
    <p:extLst>
      <p:ext uri="{BB962C8B-B14F-4D97-AF65-F5344CB8AC3E}">
        <p14:creationId xmlns:p14="http://schemas.microsoft.com/office/powerpoint/2010/main" val="183355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06" y="610031"/>
            <a:ext cx="6700730" cy="636877"/>
          </a:xfrm>
        </p:spPr>
        <p:txBody>
          <a:bodyPr>
            <a:noAutofit/>
          </a:bodyPr>
          <a:lstStyle/>
          <a:p>
            <a:r>
              <a:rPr lang="en-US" sz="4000" dirty="0" smtClean="0"/>
              <a:t>Variable Size Decrease</a:t>
            </a:r>
            <a:endParaRPr lang="en-US" sz="4000" dirty="0"/>
          </a:p>
        </p:txBody>
      </p:sp>
      <p:sp>
        <p:nvSpPr>
          <p:cNvPr id="3" name="Content Placeholder 2"/>
          <p:cNvSpPr>
            <a:spLocks noGrp="1"/>
          </p:cNvSpPr>
          <p:nvPr>
            <p:ph sz="half" idx="1"/>
          </p:nvPr>
        </p:nvSpPr>
        <p:spPr>
          <a:xfrm>
            <a:off x="406803" y="1246908"/>
            <a:ext cx="6484448" cy="5344392"/>
          </a:xfrm>
        </p:spPr>
        <p:txBody>
          <a:bodyPr>
            <a:normAutofit/>
          </a:bodyPr>
          <a:lstStyle/>
          <a:p>
            <a:pPr marL="109728" indent="0">
              <a:buNone/>
            </a:pPr>
            <a:endParaRPr lang="en-US" dirty="0"/>
          </a:p>
          <a:p>
            <a:r>
              <a:rPr lang="en-US" dirty="0" smtClean="0"/>
              <a:t>In this variation, the size reduction pattern varies from one iteration of the algorithm to another.</a:t>
            </a:r>
          </a:p>
          <a:p>
            <a:r>
              <a:rPr lang="en-US" dirty="0" smtClean="0"/>
              <a:t>Example: Euclid’s Algorithm for computing the GCD. </a:t>
            </a:r>
          </a:p>
          <a:p>
            <a:r>
              <a:rPr lang="en-US" dirty="0" err="1" smtClean="0"/>
              <a:t>gcd</a:t>
            </a:r>
            <a:r>
              <a:rPr lang="en-US" dirty="0" smtClean="0"/>
              <a:t>(m, n) = </a:t>
            </a:r>
            <a:r>
              <a:rPr lang="en-US" dirty="0" err="1" smtClean="0"/>
              <a:t>gcd</a:t>
            </a:r>
            <a:r>
              <a:rPr lang="en-US" dirty="0" smtClean="0"/>
              <a:t> (n, m mod n)</a:t>
            </a:r>
          </a:p>
          <a:p>
            <a:endParaRPr lang="en-US" baseline="30000" dirty="0"/>
          </a:p>
        </p:txBody>
      </p:sp>
    </p:spTree>
    <p:extLst>
      <p:ext uri="{BB962C8B-B14F-4D97-AF65-F5344CB8AC3E}">
        <p14:creationId xmlns:p14="http://schemas.microsoft.com/office/powerpoint/2010/main" val="154184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363200" cy="1362075"/>
          </a:xfrm>
        </p:spPr>
        <p:txBody>
          <a:bodyPr/>
          <a:lstStyle/>
          <a:p>
            <a:pPr algn="ctr"/>
            <a:r>
              <a:rPr lang="en-IN" sz="8800" dirty="0" smtClean="0"/>
              <a:t>INSERTION SORT</a:t>
            </a:r>
            <a:endParaRPr lang="en-IN" sz="8800" dirty="0"/>
          </a:p>
        </p:txBody>
      </p:sp>
    </p:spTree>
    <p:extLst>
      <p:ext uri="{BB962C8B-B14F-4D97-AF65-F5344CB8AC3E}">
        <p14:creationId xmlns:p14="http://schemas.microsoft.com/office/powerpoint/2010/main" val="81721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smtClean="0"/>
              <a:t>Insertion Sort – The IDEA</a:t>
            </a:r>
            <a:endParaRPr lang="en-US" dirty="0"/>
          </a:p>
        </p:txBody>
      </p:sp>
      <p:sp>
        <p:nvSpPr>
          <p:cNvPr id="3" name="Content Placeholder 2"/>
          <p:cNvSpPr>
            <a:spLocks noGrp="1"/>
          </p:cNvSpPr>
          <p:nvPr>
            <p:ph idx="1"/>
          </p:nvPr>
        </p:nvSpPr>
        <p:spPr>
          <a:xfrm>
            <a:off x="358877" y="1777852"/>
            <a:ext cx="10972800" cy="4814454"/>
          </a:xfrm>
        </p:spPr>
        <p:txBody>
          <a:bodyPr>
            <a:normAutofit/>
          </a:bodyPr>
          <a:lstStyle/>
          <a:p>
            <a:pPr lvl="1">
              <a:buFont typeface="Arial" panose="020B0604020202020204" pitchFamily="34" charset="0"/>
              <a:buChar char="•"/>
            </a:pPr>
            <a:r>
              <a:rPr lang="en-US" sz="2800" dirty="0" smtClean="0"/>
              <a:t>It is an example of the Decrease – by – One technique to sorting an array A[0..n-1].</a:t>
            </a:r>
          </a:p>
          <a:p>
            <a:pPr lvl="1">
              <a:buFont typeface="Arial" panose="020B0604020202020204" pitchFamily="34" charset="0"/>
              <a:buChar char="•"/>
            </a:pPr>
            <a:endParaRPr lang="en-US" sz="2800" dirty="0" smtClean="0"/>
          </a:p>
          <a:p>
            <a:pPr lvl="1">
              <a:buFont typeface="Arial" panose="020B0604020202020204" pitchFamily="34" charset="0"/>
              <a:buChar char="•"/>
            </a:pPr>
            <a:r>
              <a:rPr lang="en-US" sz="2800" dirty="0" smtClean="0"/>
              <a:t>We assume that the smaller problem of sorting an array of size,</a:t>
            </a:r>
          </a:p>
          <a:p>
            <a:pPr marL="411480" lvl="1" indent="0">
              <a:buNone/>
            </a:pPr>
            <a:r>
              <a:rPr lang="en-US" sz="2800" dirty="0" smtClean="0"/>
              <a:t>A[0..n-2] has already been solved to give us a sorted array of size n-1: A[0] &lt;= A[1] …. &lt;= A[0..n-2].</a:t>
            </a:r>
          </a:p>
          <a:p>
            <a:pPr marL="411480" lvl="1" indent="0">
              <a:buNone/>
            </a:pPr>
            <a:endParaRPr lang="en-US" sz="2800" dirty="0" smtClean="0"/>
          </a:p>
          <a:p>
            <a:pPr lvl="1">
              <a:buFont typeface="Arial" panose="020B0604020202020204" pitchFamily="34" charset="0"/>
              <a:buChar char="•"/>
            </a:pPr>
            <a:r>
              <a:rPr lang="en-US" sz="2800" dirty="0" smtClean="0"/>
              <a:t>Then we find an appropriate position for A[n-1] among the sorted elements and insert it there.</a:t>
            </a:r>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208447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11013</TotalTime>
  <Words>5469</Words>
  <Application>Microsoft Office PowerPoint</Application>
  <PresentationFormat>Widescreen</PresentationFormat>
  <Paragraphs>526</Paragraphs>
  <Slides>66</Slides>
  <Notes>57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Century Gothic</vt:lpstr>
      <vt:lpstr>Comic Sans MS</vt:lpstr>
      <vt:lpstr>Georgia</vt:lpstr>
      <vt:lpstr>Lucida Grande</vt:lpstr>
      <vt:lpstr>Monotype Sorts</vt:lpstr>
      <vt:lpstr>Times New Roman</vt:lpstr>
      <vt:lpstr>Wingdings 2</vt:lpstr>
      <vt:lpstr>Training presentation</vt:lpstr>
      <vt:lpstr>Decrease and Conquer</vt:lpstr>
      <vt:lpstr>Decrease and Conquer – The IDEA</vt:lpstr>
      <vt:lpstr>Decrease and Conquer – The IDEA</vt:lpstr>
      <vt:lpstr>Variations of Decrease and Conquer</vt:lpstr>
      <vt:lpstr>Decrease by a constant</vt:lpstr>
      <vt:lpstr>Decrease by a constant factor</vt:lpstr>
      <vt:lpstr>Variable Size Decrease</vt:lpstr>
      <vt:lpstr>INSERTION SORT</vt:lpstr>
      <vt:lpstr>Insertion Sort – The IDEA</vt:lpstr>
      <vt:lpstr>Insertion Sort – The ALGORITHM</vt:lpstr>
      <vt:lpstr>Insertion Sort – An Example</vt:lpstr>
      <vt:lpstr>Insertion Sort – Analysis</vt:lpstr>
      <vt:lpstr>Insertion Sort – Analysis</vt:lpstr>
      <vt:lpstr>DEPTH FIRST SEARCH</vt:lpstr>
      <vt:lpstr>Depth First Search – The IDEA</vt:lpstr>
      <vt:lpstr>Depth First Search – The IDEA</vt:lpstr>
      <vt:lpstr>Depth First Search – The ALGORITHM</vt:lpstr>
      <vt:lpstr>Depth First Search – The ALGORITHM</vt:lpstr>
      <vt:lpstr>Depth First Search – An Example</vt:lpstr>
      <vt:lpstr>Depth First Search – Analysis</vt:lpstr>
      <vt:lpstr>BREADTH FIRST SEARCH</vt:lpstr>
      <vt:lpstr>Breadth First Search – The IDEA</vt:lpstr>
      <vt:lpstr>Breadth First Search – The IDEA</vt:lpstr>
      <vt:lpstr>Breadth First Search – An Example</vt:lpstr>
      <vt:lpstr>Breadth First Search – The ALGORITHM</vt:lpstr>
      <vt:lpstr>Breadth First Search – The ALGORITHM</vt:lpstr>
      <vt:lpstr>Breadth First Search – Analysis</vt:lpstr>
      <vt:lpstr>BFS Vs DFS</vt:lpstr>
      <vt:lpstr>Depth First Search – Applications</vt:lpstr>
      <vt:lpstr>Breadth First Search – Applications</vt:lpstr>
      <vt:lpstr>TOPOLOGICAL SORTING</vt:lpstr>
      <vt:lpstr>Facts about Directed Graphs</vt:lpstr>
      <vt:lpstr>Directed Acyclic Graph</vt:lpstr>
      <vt:lpstr>Topological Sorting – The Problem</vt:lpstr>
      <vt:lpstr>Topological Sorting – The Problem</vt:lpstr>
      <vt:lpstr>Topological Sorting – The Problem</vt:lpstr>
      <vt:lpstr>Topological Sorting – Algorithm 1</vt:lpstr>
      <vt:lpstr>Topological Sorting – Algorithm 2</vt:lpstr>
      <vt:lpstr>ALGORITHMS FOR GENERATING COMBINATORIAL OBJECTS</vt:lpstr>
      <vt:lpstr>GENERATING PERMUTATIONS</vt:lpstr>
      <vt:lpstr>GENERATING PERMUTATIONS</vt:lpstr>
      <vt:lpstr>GENERATING PERMUTATIONS</vt:lpstr>
      <vt:lpstr>GENERATING PERMUTATIONS – JOHNSON TROTTER ALGORITHM</vt:lpstr>
      <vt:lpstr>GENERATING PERMUTATIONS – JOHNSON TROTTER ALGORITHM</vt:lpstr>
      <vt:lpstr>GENERATING PERMUTATIONS – JOHNSON TROTTER ALGORITHM</vt:lpstr>
      <vt:lpstr>GENERATING PERMUTATIONS – JOHNSON TROTTER ALGORITHM</vt:lpstr>
      <vt:lpstr>GENERATING PERMUTATIONS – LEXICOGRAPHIC ORDER</vt:lpstr>
      <vt:lpstr>GENERATING PERMUTATIONS – LEXICOGRAPHIC ORDER</vt:lpstr>
      <vt:lpstr>GENERATING SUBSETS</vt:lpstr>
      <vt:lpstr>THE KNAPSACK PROBLEM</vt:lpstr>
      <vt:lpstr>THE DECREASE – BY – ONE STRATEGY</vt:lpstr>
      <vt:lpstr>AN ALTERNATIVE SOLUTION</vt:lpstr>
      <vt:lpstr>BINARY REFLECTED GRAY CODE</vt:lpstr>
      <vt:lpstr>BINARY REFLECTED GRAY CODE</vt:lpstr>
      <vt:lpstr>BINARY REFLECTED GRAY CODE – A Pinch of History</vt:lpstr>
      <vt:lpstr>QUESTION</vt:lpstr>
      <vt:lpstr>DECREASE BY A CONSTANT FACTOR</vt:lpstr>
      <vt:lpstr>FAKE – COIN PROBLEM</vt:lpstr>
      <vt:lpstr>THE PROBLEM</vt:lpstr>
      <vt:lpstr>THE SOLUTION</vt:lpstr>
      <vt:lpstr>THE SOLUTION</vt:lpstr>
      <vt:lpstr>RUSSIAN PEASANT MULTIPLICATION</vt:lpstr>
      <vt:lpstr>THE RUSSIAN PEASANT MULTIPLICATION</vt:lpstr>
      <vt:lpstr>THE RUSSIAN PEASANT MULTIPLICATION</vt:lpstr>
      <vt:lpstr>THE RUSSIAN PEASANT MULTIPLICATION - EXAMPLE</vt:lpstr>
      <vt:lpstr>THE RUSSIAN PEASANT MULTIPLICATION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Decrease and Conquer</dc:title>
  <dc:creator>Shruti Kaivalya</dc:creator>
  <cp:lastModifiedBy>Chetan Prabhakar</cp:lastModifiedBy>
  <cp:revision>87</cp:revision>
  <dcterms:created xsi:type="dcterms:W3CDTF">2018-02-05T14:39:26Z</dcterms:created>
  <dcterms:modified xsi:type="dcterms:W3CDTF">2018-03-14T05:21:36Z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