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84" r:id="rId18"/>
    <p:sldId id="285" r:id="rId19"/>
    <p:sldId id="272" r:id="rId20"/>
    <p:sldId id="274" r:id="rId21"/>
    <p:sldId id="275" r:id="rId22"/>
    <p:sldId id="273" r:id="rId23"/>
    <p:sldId id="276" r:id="rId24"/>
    <p:sldId id="277" r:id="rId25"/>
    <p:sldId id="278" r:id="rId26"/>
    <p:sldId id="286" r:id="rId27"/>
    <p:sldId id="287" r:id="rId28"/>
    <p:sldId id="288" r:id="rId29"/>
    <p:sldId id="279" r:id="rId30"/>
    <p:sldId id="280" r:id="rId31"/>
    <p:sldId id="281" r:id="rId32"/>
    <p:sldId id="282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58000" cy="9144000"/>
  <p:embeddedFontLst>
    <p:embeddedFont>
      <p:font typeface="Lora" panose="020B0604020202020204" charset="0"/>
      <p:regular r:id="rId49"/>
      <p:bold r:id="rId50"/>
      <p:italic r:id="rId51"/>
      <p:boldItalic r:id="rId52"/>
    </p:embeddedFont>
    <p:embeddedFont>
      <p:font typeface="Playfair Display" panose="020B0604020202020204" charset="0"/>
      <p:regular r:id="rId53"/>
      <p:bold r:id="rId54"/>
      <p:italic r:id="rId55"/>
      <p:boldItalic r:id="rId56"/>
    </p:embeddedFont>
    <p:embeddedFont>
      <p:font typeface="Malgun Gothic" panose="020B0503020000020004" pitchFamily="34" charset="-127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6BCB8-C619-4349-9032-F04CE97073D2}">
  <a:tblStyle styleId="{BF26BCB8-C619-4349-9032-F04CE9707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76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5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9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0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92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88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9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6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4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17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86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80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6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62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19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12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46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9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754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85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7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43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82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60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00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93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30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59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0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277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91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49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0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08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302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03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3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8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7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5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Dynamic Programming</a:t>
            </a:r>
            <a:endParaRPr dirty="0"/>
          </a:p>
        </p:txBody>
      </p:sp>
      <p:grpSp>
        <p:nvGrpSpPr>
          <p:cNvPr id="52" name="Shape 52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5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77960" y="1616830"/>
            <a:ext cx="4083972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lang="en-AU" sz="2000" dirty="0" smtClean="0"/>
          </a:p>
          <a:p>
            <a:pPr marL="76200" indent="0" algn="just">
              <a:buNone/>
            </a:pPr>
            <a:r>
              <a:rPr lang="en-AU" sz="2000" dirty="0" smtClean="0"/>
              <a:t>To </a:t>
            </a:r>
            <a:r>
              <a:rPr lang="en-AU" sz="2000" dirty="0"/>
              <a:t>do this, we record the values of the binomial coefficients </a:t>
            </a:r>
            <a:r>
              <a:rPr lang="en-AU" sz="2000" dirty="0" smtClean="0"/>
              <a:t>in a </a:t>
            </a:r>
            <a:r>
              <a:rPr lang="en-AU" sz="2000" dirty="0"/>
              <a:t>table of </a:t>
            </a:r>
            <a:r>
              <a:rPr lang="en-AU" sz="2000" i="1" dirty="0"/>
              <a:t>n </a:t>
            </a:r>
            <a:r>
              <a:rPr lang="en-AU" sz="2000" dirty="0"/>
              <a:t>+ 1 rows and </a:t>
            </a:r>
            <a:r>
              <a:rPr lang="en-AU" sz="2000" i="1" dirty="0"/>
              <a:t>k </a:t>
            </a:r>
            <a:r>
              <a:rPr lang="en-AU" sz="2000" dirty="0"/>
              <a:t>+ 1 columns, numbered from 0 to </a:t>
            </a:r>
            <a:r>
              <a:rPr lang="en-AU" sz="2000" i="1" dirty="0"/>
              <a:t>n </a:t>
            </a:r>
            <a:r>
              <a:rPr lang="en-AU" sz="2000" dirty="0"/>
              <a:t>and from 0 to </a:t>
            </a:r>
            <a:r>
              <a:rPr lang="en-AU" sz="2000" i="1" dirty="0" smtClean="0"/>
              <a:t>k, </a:t>
            </a:r>
            <a:r>
              <a:rPr lang="en-IN" sz="2000" dirty="0" smtClean="0"/>
              <a:t>respectively</a:t>
            </a: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55" y="1616830"/>
            <a:ext cx="3182775" cy="29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271657" y="766148"/>
            <a:ext cx="8566762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 – The ALGORITHM</a:t>
            </a:r>
            <a:endParaRPr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3" y="1448933"/>
            <a:ext cx="7109104" cy="3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271657" y="766148"/>
            <a:ext cx="8566762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 – The EFFICIENCY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0" y="1772389"/>
            <a:ext cx="6083879" cy="1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Warshall’s</a:t>
            </a:r>
            <a:r>
              <a:rPr lang="en-IN" dirty="0" smtClean="0"/>
              <a:t> Algorithm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661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/>
              <a:t>The transitive closure of a directed graph with n vertices can </a:t>
            </a:r>
            <a:r>
              <a:rPr lang="en-AU" sz="2000" dirty="0" smtClean="0"/>
              <a:t>be defined </a:t>
            </a:r>
            <a:r>
              <a:rPr lang="en-AU" sz="2000" dirty="0"/>
              <a:t>as the n-by-n </a:t>
            </a:r>
            <a:r>
              <a:rPr lang="en-AU" sz="2000" dirty="0" err="1"/>
              <a:t>boolean</a:t>
            </a:r>
            <a:r>
              <a:rPr lang="en-AU" sz="2000" dirty="0"/>
              <a:t> matrix T = {</a:t>
            </a:r>
            <a:r>
              <a:rPr lang="en-AU" sz="2000" dirty="0" err="1" smtClean="0"/>
              <a:t>t</a:t>
            </a:r>
            <a:r>
              <a:rPr lang="en-AU" sz="2000" baseline="-25000" dirty="0" err="1" smtClean="0"/>
              <a:t>i,j</a:t>
            </a:r>
            <a:r>
              <a:rPr lang="en-AU" sz="2000" dirty="0" smtClean="0"/>
              <a:t>}, </a:t>
            </a:r>
            <a:r>
              <a:rPr lang="en-AU" sz="2000" dirty="0"/>
              <a:t>in which the element in 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</a:t>
            </a:r>
            <a:r>
              <a:rPr lang="en-AU" sz="2000" dirty="0" smtClean="0"/>
              <a:t>row (1 &lt;= </a:t>
            </a:r>
            <a:r>
              <a:rPr lang="en-AU" sz="2000" dirty="0" err="1" smtClean="0"/>
              <a:t>i</a:t>
            </a:r>
            <a:r>
              <a:rPr lang="en-AU" sz="2000" dirty="0" smtClean="0"/>
              <a:t>&lt;= </a:t>
            </a:r>
            <a:r>
              <a:rPr lang="en-AU" sz="2000" dirty="0"/>
              <a:t>n) and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column (1 </a:t>
            </a:r>
            <a:r>
              <a:rPr lang="en-AU" sz="2000" dirty="0" smtClean="0"/>
              <a:t>&lt;= </a:t>
            </a:r>
            <a:r>
              <a:rPr lang="en-AU" sz="2000" dirty="0"/>
              <a:t>j </a:t>
            </a:r>
            <a:r>
              <a:rPr lang="en-AU" sz="2000" dirty="0" smtClean="0"/>
              <a:t>&lt;= </a:t>
            </a:r>
            <a:r>
              <a:rPr lang="en-AU" sz="2000" dirty="0"/>
              <a:t>n) is 1 if there exists a nontrivial </a:t>
            </a:r>
            <a:r>
              <a:rPr lang="en-AU" sz="2000" dirty="0" smtClean="0"/>
              <a:t>directed path </a:t>
            </a:r>
            <a:r>
              <a:rPr lang="en-AU" sz="2000" dirty="0"/>
              <a:t>(i.e., a directed path of a positive length) from 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vertex to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</a:t>
            </a:r>
            <a:r>
              <a:rPr lang="en-AU" sz="2000" dirty="0" smtClean="0"/>
              <a:t>vertex; </a:t>
            </a:r>
            <a:r>
              <a:rPr lang="en-IN" sz="2000" dirty="0" smtClean="0"/>
              <a:t>otherwise</a:t>
            </a:r>
            <a:r>
              <a:rPr lang="en-IN" sz="2000" dirty="0"/>
              <a:t>, </a:t>
            </a:r>
            <a:r>
              <a:rPr lang="en-IN" sz="2000" dirty="0" err="1"/>
              <a:t>t</a:t>
            </a:r>
            <a:r>
              <a:rPr lang="en-IN" sz="2000" baseline="-25000" dirty="0" err="1"/>
              <a:t>ij</a:t>
            </a:r>
            <a:r>
              <a:rPr lang="en-IN" sz="2000" baseline="-25000" dirty="0"/>
              <a:t> </a:t>
            </a:r>
            <a:r>
              <a:rPr lang="en-IN" sz="2000" dirty="0"/>
              <a:t>is 0.</a:t>
            </a: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Transitive Closure?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1960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Transitive Closure?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2" y="1772389"/>
            <a:ext cx="6245485" cy="1833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003288"/>
            <a:ext cx="6345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Directed Graph</a:t>
            </a:r>
          </a:p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Adjacency Matrix</a:t>
            </a:r>
          </a:p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Transitive Closure</a:t>
            </a:r>
            <a:endParaRPr lang="en-IN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err="1" smtClean="0"/>
              <a:t>Warshall’s</a:t>
            </a:r>
            <a:r>
              <a:rPr lang="en-IN" sz="1800" dirty="0" smtClean="0"/>
              <a:t> Algorithm constructs the transitive closure of a digraph with n vertices through a series of n – by – n Boolean matrices.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R</a:t>
            </a:r>
            <a:r>
              <a:rPr lang="en-IN" sz="1800" baseline="30000" dirty="0" smtClean="0"/>
              <a:t>(0)</a:t>
            </a:r>
            <a:r>
              <a:rPr lang="en-IN" sz="1800" dirty="0" smtClean="0"/>
              <a:t>, R</a:t>
            </a:r>
            <a:r>
              <a:rPr lang="en-IN" sz="1800" baseline="30000" dirty="0" smtClean="0"/>
              <a:t>(1)</a:t>
            </a:r>
            <a:r>
              <a:rPr lang="en-IN" sz="1800" dirty="0" smtClean="0"/>
              <a:t>, . . ., R</a:t>
            </a:r>
            <a:r>
              <a:rPr lang="en-IN" sz="1800" baseline="30000" dirty="0" smtClean="0"/>
              <a:t>(k-1)</a:t>
            </a:r>
            <a:r>
              <a:rPr lang="en-IN" sz="1800" dirty="0" smtClean="0"/>
              <a:t>, R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, . . ., R</a:t>
            </a:r>
            <a:r>
              <a:rPr lang="en-IN" sz="1800" baseline="30000" dirty="0" smtClean="0"/>
              <a:t>(n)</a:t>
            </a:r>
          </a:p>
          <a:p>
            <a:r>
              <a:rPr lang="en-AU" sz="1800" dirty="0"/>
              <a:t>T</a:t>
            </a:r>
            <a:r>
              <a:rPr lang="en-AU" sz="1800" dirty="0" smtClean="0"/>
              <a:t>he </a:t>
            </a:r>
            <a:r>
              <a:rPr lang="en-AU" sz="1800" dirty="0"/>
              <a:t>element </a:t>
            </a:r>
            <a:r>
              <a:rPr lang="en-AU" sz="1800" i="1" dirty="0" err="1" smtClean="0"/>
              <a:t>r</a:t>
            </a:r>
            <a:r>
              <a:rPr lang="en-AU" sz="1800" i="1" baseline="-25000" dirty="0" err="1" smtClean="0"/>
              <a:t>ij</a:t>
            </a:r>
            <a:r>
              <a:rPr lang="en-AU" sz="1800" i="1" baseline="30000" dirty="0" smtClean="0"/>
              <a:t>(k)</a:t>
            </a:r>
            <a:r>
              <a:rPr lang="en-AU" sz="1800" i="1" dirty="0" smtClean="0"/>
              <a:t> </a:t>
            </a:r>
            <a:r>
              <a:rPr lang="en-AU" sz="1800" dirty="0"/>
              <a:t>in the </a:t>
            </a:r>
            <a:r>
              <a:rPr lang="en-AU" sz="1800" dirty="0" err="1"/>
              <a:t>i</a:t>
            </a:r>
            <a:r>
              <a:rPr lang="en-AU" sz="1800" baseline="30000" dirty="0" err="1"/>
              <a:t>th</a:t>
            </a:r>
            <a:r>
              <a:rPr lang="en-AU" sz="1800" dirty="0"/>
              <a:t> row and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column of matrix </a:t>
            </a:r>
            <a:r>
              <a:rPr lang="en-AU" sz="1800" i="1" dirty="0"/>
              <a:t>R</a:t>
            </a:r>
            <a:r>
              <a:rPr lang="en-AU" sz="1800" i="1" baseline="30000" dirty="0"/>
              <a:t>(k</a:t>
            </a:r>
            <a:r>
              <a:rPr lang="en-AU" sz="1800" i="1" baseline="30000" dirty="0" smtClean="0"/>
              <a:t>)</a:t>
            </a:r>
            <a:r>
              <a:rPr lang="en-AU" sz="1800" i="1" dirty="0" smtClean="0"/>
              <a:t>  (</a:t>
            </a:r>
            <a:r>
              <a:rPr lang="en-AU" sz="1800" i="1" dirty="0"/>
              <a:t>k </a:t>
            </a:r>
            <a:r>
              <a:rPr lang="en-AU" sz="1800" dirty="0"/>
              <a:t>= 0, 1, ... , </a:t>
            </a:r>
            <a:r>
              <a:rPr lang="en-AU" sz="1800" i="1" dirty="0"/>
              <a:t>n) </a:t>
            </a:r>
            <a:r>
              <a:rPr lang="en-AU" sz="1800" dirty="0"/>
              <a:t>is equal to 1 if and only if there exists a directed path (of a </a:t>
            </a:r>
            <a:r>
              <a:rPr lang="en-AU" sz="1800" dirty="0" smtClean="0"/>
              <a:t>positive length</a:t>
            </a:r>
            <a:r>
              <a:rPr lang="en-AU" sz="1800" dirty="0"/>
              <a:t>) from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i="1" dirty="0"/>
              <a:t> </a:t>
            </a:r>
            <a:r>
              <a:rPr lang="en-AU" sz="1800" dirty="0"/>
              <a:t>vertex to the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vertex with each intermediate vertex, if </a:t>
            </a:r>
            <a:r>
              <a:rPr lang="en-AU" sz="1800" dirty="0" smtClean="0"/>
              <a:t>any, </a:t>
            </a:r>
            <a:r>
              <a:rPr lang="en-IN" sz="1800" dirty="0" smtClean="0"/>
              <a:t>numbered </a:t>
            </a:r>
            <a:r>
              <a:rPr lang="en-IN" sz="1800" dirty="0"/>
              <a:t>not higher </a:t>
            </a:r>
            <a:r>
              <a:rPr lang="en-IN" sz="1800" dirty="0" smtClean="0"/>
              <a:t>than k</a:t>
            </a:r>
            <a:r>
              <a:rPr lang="en-IN" sz="1800" dirty="0"/>
              <a:t>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Rules for generating elements of matrix R</a:t>
            </a:r>
            <a:r>
              <a:rPr lang="en-IN" sz="2000" baseline="30000" dirty="0" smtClean="0"/>
              <a:t>(k)</a:t>
            </a:r>
            <a:r>
              <a:rPr lang="en-IN" sz="2000" dirty="0" smtClean="0"/>
              <a:t> from R</a:t>
            </a:r>
            <a:r>
              <a:rPr lang="en-IN" sz="2000" baseline="30000" dirty="0" smtClean="0"/>
              <a:t>(k-1)</a:t>
            </a:r>
            <a:r>
              <a:rPr lang="en-IN" sz="2000" dirty="0" smtClean="0"/>
              <a:t>: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If an element </a:t>
            </a:r>
            <a:r>
              <a:rPr lang="en-IN" sz="1600" dirty="0" err="1" smtClean="0"/>
              <a:t>r</a:t>
            </a:r>
            <a:r>
              <a:rPr lang="en-IN" sz="1600" baseline="-25000" dirty="0" err="1" smtClean="0"/>
              <a:t>ij</a:t>
            </a:r>
            <a:r>
              <a:rPr lang="en-IN" sz="1600" dirty="0" smtClean="0"/>
              <a:t> is 1 </a:t>
            </a:r>
            <a:r>
              <a:rPr lang="en-IN" sz="1600" smtClean="0"/>
              <a:t>in </a:t>
            </a:r>
            <a:r>
              <a:rPr lang="en-IN" sz="1600" smtClean="0"/>
              <a:t>R</a:t>
            </a:r>
            <a:r>
              <a:rPr lang="en-IN" sz="1600" baseline="30000" smtClean="0"/>
              <a:t>(k-1)</a:t>
            </a:r>
            <a:r>
              <a:rPr lang="en-IN" sz="1600" smtClean="0"/>
              <a:t>, </a:t>
            </a:r>
            <a:r>
              <a:rPr lang="en-IN" sz="1600" dirty="0" smtClean="0"/>
              <a:t>it remains so </a:t>
            </a:r>
            <a:r>
              <a:rPr lang="en-IN" sz="1600" smtClean="0"/>
              <a:t>in </a:t>
            </a:r>
            <a:r>
              <a:rPr lang="en-IN" sz="1600" smtClean="0"/>
              <a:t>R</a:t>
            </a:r>
            <a:r>
              <a:rPr lang="en-IN" sz="1600" baseline="30000" smtClean="0"/>
              <a:t>(k)</a:t>
            </a:r>
            <a:r>
              <a:rPr lang="en-IN" sz="1600" smtClean="0"/>
              <a:t>.</a:t>
            </a:r>
            <a:endParaRPr lang="en-IN" sz="1600" dirty="0" smtClean="0"/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If an element </a:t>
            </a:r>
            <a:r>
              <a:rPr lang="en-IN" sz="1600" dirty="0" err="1" smtClean="0"/>
              <a:t>r</a:t>
            </a:r>
            <a:r>
              <a:rPr lang="en-IN" sz="1600" baseline="-25000" dirty="0" err="1" smtClean="0"/>
              <a:t>ij</a:t>
            </a:r>
            <a:r>
              <a:rPr lang="en-IN" sz="1600" dirty="0" smtClean="0"/>
              <a:t> is 0 in R</a:t>
            </a:r>
            <a:r>
              <a:rPr lang="en-IN" sz="1600" baseline="30000" dirty="0" smtClean="0"/>
              <a:t>(k-1)</a:t>
            </a:r>
            <a:r>
              <a:rPr lang="en-IN" sz="1600" dirty="0" smtClean="0"/>
              <a:t>, it can be changed to 1 in R</a:t>
            </a:r>
            <a:r>
              <a:rPr lang="en-IN" sz="1600" baseline="30000" dirty="0" smtClean="0"/>
              <a:t>(k)</a:t>
            </a:r>
            <a:r>
              <a:rPr lang="en-IN" sz="1600" dirty="0" smtClean="0"/>
              <a:t> if and only if the element in its row </a:t>
            </a:r>
            <a:r>
              <a:rPr lang="en-IN" sz="1600" dirty="0" err="1" smtClean="0"/>
              <a:t>i</a:t>
            </a:r>
            <a:r>
              <a:rPr lang="en-IN" sz="1600" dirty="0" smtClean="0"/>
              <a:t> and column k and the element in row k and column j are both 1’s in R</a:t>
            </a:r>
            <a:r>
              <a:rPr lang="en-IN" sz="1600" baseline="30000" dirty="0" smtClean="0"/>
              <a:t>(k-1)</a:t>
            </a:r>
            <a:r>
              <a:rPr lang="en-IN" sz="1600" dirty="0" smtClean="0"/>
              <a:t>.</a:t>
            </a: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91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48" y="1584834"/>
            <a:ext cx="7010723" cy="23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91" y="1616830"/>
            <a:ext cx="6827939" cy="29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A technique for solving problems with overlapping sub – problems.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2000" dirty="0" smtClean="0"/>
          </a:p>
          <a:p>
            <a:r>
              <a:rPr lang="en-IN" sz="2000" dirty="0" smtClean="0"/>
              <a:t>These sub – problems arise from a recurrence relating a solution to a given problem </a:t>
            </a:r>
            <a:r>
              <a:rPr lang="en-AU" sz="2000" dirty="0"/>
              <a:t>with solutions to its smaller </a:t>
            </a:r>
            <a:r>
              <a:rPr lang="en-AU" sz="2000" dirty="0" smtClean="0"/>
              <a:t>sub - problems </a:t>
            </a:r>
            <a:r>
              <a:rPr lang="en-AU" sz="2000" dirty="0"/>
              <a:t>of the </a:t>
            </a:r>
            <a:r>
              <a:rPr lang="en-AU" sz="2000" dirty="0" smtClean="0"/>
              <a:t>same </a:t>
            </a:r>
            <a:r>
              <a:rPr lang="en-IN" sz="2000" dirty="0" smtClean="0"/>
              <a:t>type.</a:t>
            </a:r>
          </a:p>
          <a:p>
            <a:endParaRPr lang="en-IN" sz="2000" dirty="0"/>
          </a:p>
          <a:p>
            <a:r>
              <a:rPr lang="en-IN" sz="2000" dirty="0" smtClean="0"/>
              <a:t>Ex: Fibonacci Number Sequence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47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An EXAMPLE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8" y="1772389"/>
            <a:ext cx="6924999" cy="2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An EXAMPLE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"/>
          <a:stretch/>
        </p:blipFill>
        <p:spPr>
          <a:xfrm>
            <a:off x="1798803" y="1583473"/>
            <a:ext cx="5512469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</a:t>
            </a:r>
            <a:endParaRPr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9727" y="1784195"/>
            <a:ext cx="69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latin typeface="Lora" panose="020B0604020202020204" charset="0"/>
              </a:rPr>
              <a:t>Efficiency: </a:t>
            </a:r>
            <a:r>
              <a:rPr lang="el-GR" sz="1800" b="1" dirty="0" smtClean="0"/>
              <a:t>Θ</a:t>
            </a:r>
            <a:r>
              <a:rPr lang="en-IN" sz="1800" b="1" dirty="0" smtClean="0">
                <a:latin typeface="Lora" panose="020B0604020202020204" charset="0"/>
              </a:rPr>
              <a:t> (n</a:t>
            </a:r>
            <a:r>
              <a:rPr lang="en-IN" sz="1800" b="1" baseline="30000" dirty="0" smtClean="0">
                <a:latin typeface="Lora" panose="020B0604020202020204" charset="0"/>
              </a:rPr>
              <a:t>3</a:t>
            </a:r>
            <a:r>
              <a:rPr lang="en-IN" sz="1800" b="1" dirty="0" smtClean="0">
                <a:latin typeface="Lora" panose="020B0604020202020204" charset="0"/>
              </a:rPr>
              <a:t>)</a:t>
            </a:r>
            <a:endParaRPr lang="en-IN" sz="1800" b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Floyd’s Algorithm for All Pairs Shortest Path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2396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All Pairs Shortest Path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i="1" dirty="0"/>
              <a:t>all-pairs </a:t>
            </a:r>
            <a:r>
              <a:rPr lang="en-IN" sz="2000" i="1" dirty="0" smtClean="0"/>
              <a:t>shortest paths</a:t>
            </a:r>
            <a:r>
              <a:rPr lang="en-IN" sz="2000" i="1" dirty="0"/>
              <a:t> </a:t>
            </a:r>
            <a:r>
              <a:rPr lang="en-AU" sz="2000" i="1" dirty="0" smtClean="0"/>
              <a:t>problem </a:t>
            </a:r>
            <a:r>
              <a:rPr lang="en-AU" sz="2000" dirty="0"/>
              <a:t>asks to find the distances (the lengths of the shortest paths) </a:t>
            </a:r>
            <a:r>
              <a:rPr lang="en-AU" sz="2000" dirty="0" smtClean="0"/>
              <a:t>from each </a:t>
            </a:r>
            <a:r>
              <a:rPr lang="en-AU" sz="2000" dirty="0"/>
              <a:t>vertex to all other vertices. </a:t>
            </a:r>
            <a:endParaRPr lang="en-AU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It </a:t>
            </a:r>
            <a:r>
              <a:rPr lang="en-AU" sz="2000" dirty="0"/>
              <a:t>is convenient to record the lengths of </a:t>
            </a:r>
            <a:r>
              <a:rPr lang="en-AU" sz="2000" dirty="0" smtClean="0"/>
              <a:t>shortest paths </a:t>
            </a:r>
            <a:r>
              <a:rPr lang="en-AU" sz="2000" dirty="0"/>
              <a:t>in an </a:t>
            </a:r>
            <a:r>
              <a:rPr lang="en-AU" sz="2000" i="1" dirty="0"/>
              <a:t>n-by-n </a:t>
            </a:r>
            <a:r>
              <a:rPr lang="en-AU" sz="2000" dirty="0"/>
              <a:t>matrix </a:t>
            </a:r>
            <a:r>
              <a:rPr lang="en-AU" sz="2000" i="1" dirty="0"/>
              <a:t>D </a:t>
            </a:r>
            <a:r>
              <a:rPr lang="en-AU" sz="2000" dirty="0"/>
              <a:t>called the </a:t>
            </a:r>
            <a:r>
              <a:rPr lang="en-AU" sz="2000" i="1" dirty="0"/>
              <a:t>distance matrix: </a:t>
            </a:r>
            <a:r>
              <a:rPr lang="en-AU" sz="2000" dirty="0"/>
              <a:t>the element </a:t>
            </a:r>
            <a:r>
              <a:rPr lang="en-AU" sz="2000" i="1" dirty="0" err="1" smtClean="0"/>
              <a:t>d</a:t>
            </a:r>
            <a:r>
              <a:rPr lang="en-AU" sz="2000" i="1" baseline="-25000" dirty="0" err="1" smtClean="0"/>
              <a:t>ij</a:t>
            </a:r>
            <a:r>
              <a:rPr lang="en-AU" sz="2000" i="1" dirty="0" smtClean="0"/>
              <a:t> </a:t>
            </a:r>
            <a:r>
              <a:rPr lang="en-AU" sz="2000" dirty="0"/>
              <a:t>in the </a:t>
            </a:r>
            <a:r>
              <a:rPr lang="en-AU" sz="2000" dirty="0" err="1" smtClean="0"/>
              <a:t>i</a:t>
            </a:r>
            <a:r>
              <a:rPr lang="en-AU" sz="2000" baseline="30000" dirty="0" err="1" smtClean="0"/>
              <a:t>th</a:t>
            </a:r>
            <a:r>
              <a:rPr lang="en-AU" sz="2000" dirty="0"/>
              <a:t> </a:t>
            </a:r>
            <a:r>
              <a:rPr lang="en-AU" sz="2000" dirty="0" smtClean="0"/>
              <a:t>row </a:t>
            </a:r>
            <a:r>
              <a:rPr lang="en-AU" sz="2000" dirty="0"/>
              <a:t>and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column of this matrix indicates the length of the shortest </a:t>
            </a:r>
            <a:r>
              <a:rPr lang="en-AU" sz="2000" dirty="0" smtClean="0"/>
              <a:t>path from </a:t>
            </a:r>
            <a:r>
              <a:rPr lang="en-AU" sz="2000" dirty="0"/>
              <a:t>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vertex to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vertex (1 </a:t>
            </a:r>
            <a:r>
              <a:rPr lang="en-AU" sz="2000" dirty="0" smtClean="0"/>
              <a:t>&lt;= </a:t>
            </a:r>
            <a:r>
              <a:rPr lang="en-AU" sz="2000" i="1" dirty="0" err="1"/>
              <a:t>i</a:t>
            </a:r>
            <a:r>
              <a:rPr lang="en-AU" sz="2000" i="1" dirty="0"/>
              <a:t>, j </a:t>
            </a:r>
            <a:r>
              <a:rPr lang="en-AU" sz="2000" dirty="0" smtClean="0"/>
              <a:t>&lt;= </a:t>
            </a:r>
            <a:r>
              <a:rPr lang="en-AU" sz="2000" i="1" dirty="0"/>
              <a:t>n </a:t>
            </a:r>
            <a:r>
              <a:rPr lang="en-AU" sz="2000" dirty="0"/>
              <a:t>).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/>
              <a:t>All pairs shortest path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1858671"/>
            <a:ext cx="6100031" cy="2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Floyd’s Algorithm computes the distance matrix of a weighted graph with n vertices through a series of  n – by – n matrices: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D(0), D(1), . . . , D(k-1), D(k), . . . , D(n)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The element </a:t>
            </a:r>
            <a:r>
              <a:rPr lang="en-IN" sz="1800" dirty="0" err="1" smtClean="0"/>
              <a:t>d</a:t>
            </a:r>
            <a:r>
              <a:rPr lang="en-IN" sz="1800" baseline="-25000" dirty="0" err="1" smtClean="0"/>
              <a:t>ij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in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row and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column of matrix D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is equal to the length of the shortest path among all paths from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to the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with each intermediate vertex, if any, numbered not higher than k.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2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err="1" smtClean="0"/>
              <a:t>d</a:t>
            </a:r>
            <a:r>
              <a:rPr lang="en-IN" sz="1800" baseline="-25000" dirty="0" err="1" smtClean="0"/>
              <a:t>ij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is equal to the length of the shortest path among all paths from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v</a:t>
            </a:r>
            <a:r>
              <a:rPr lang="en-IN" sz="1800" baseline="-25000" dirty="0" smtClean="0"/>
              <a:t>i</a:t>
            </a:r>
            <a:r>
              <a:rPr lang="en-IN" sz="1800" dirty="0" smtClean="0"/>
              <a:t> to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</a:t>
            </a:r>
            <a:r>
              <a:rPr lang="en-IN" sz="1800" dirty="0" err="1" smtClean="0"/>
              <a:t>v</a:t>
            </a:r>
            <a:r>
              <a:rPr lang="en-IN" sz="1800" baseline="-25000" dirty="0" err="1" smtClean="0"/>
              <a:t>j</a:t>
            </a:r>
            <a:r>
              <a:rPr lang="en-IN" sz="1800" dirty="0" smtClean="0"/>
              <a:t> with their intermediate vertices not numbered higher than k.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All such paths can be partitioned into two disjoint subsets: ones which do not use </a:t>
            </a:r>
            <a:r>
              <a:rPr lang="en-IN" sz="1800" dirty="0" err="1" smtClean="0"/>
              <a:t>vk</a:t>
            </a:r>
            <a:r>
              <a:rPr lang="en-IN" sz="1800" dirty="0" smtClean="0"/>
              <a:t> as the intermediate vertex and which do.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16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19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Taking into account both these subsets lead to the following recurrence: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16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01" y="2626551"/>
            <a:ext cx="6535724" cy="6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522452"/>
            <a:ext cx="6252123" cy="27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Dynamic Programming suggests: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Solve each of these sub – problems only once 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Store the results in a table 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Use these results to obtain solutions to the original problem.</a:t>
            </a:r>
            <a:endParaRPr sz="16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An EXAMPLE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47" y="1616830"/>
            <a:ext cx="6746325" cy="25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An EXAMPLE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2" y="1494653"/>
            <a:ext cx="5991105" cy="33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</a:t>
            </a:r>
            <a:endParaRPr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9727" y="1784195"/>
            <a:ext cx="69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latin typeface="Lora" panose="020B0604020202020204" charset="0"/>
              </a:rPr>
              <a:t>Efficiency: </a:t>
            </a:r>
            <a:r>
              <a:rPr lang="el-GR" sz="1800" b="1" dirty="0" smtClean="0"/>
              <a:t>Θ</a:t>
            </a:r>
            <a:r>
              <a:rPr lang="en-IN" sz="1800" b="1" dirty="0" smtClean="0">
                <a:latin typeface="Lora" panose="020B0604020202020204" charset="0"/>
              </a:rPr>
              <a:t> (n</a:t>
            </a:r>
            <a:r>
              <a:rPr lang="en-IN" sz="1800" b="1" baseline="30000" dirty="0" smtClean="0">
                <a:latin typeface="Lora" panose="020B0604020202020204" charset="0"/>
              </a:rPr>
              <a:t>3</a:t>
            </a:r>
            <a:r>
              <a:rPr lang="en-IN" sz="1800" b="1" dirty="0" smtClean="0">
                <a:latin typeface="Lora" panose="020B0604020202020204" charset="0"/>
              </a:rPr>
              <a:t>)</a:t>
            </a:r>
            <a:endParaRPr lang="en-IN" sz="1800" b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Knapsack Problem and Memory Functions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9469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Given ‘</a:t>
            </a:r>
            <a:r>
              <a:rPr lang="en-IN" sz="1800" i="1" dirty="0" smtClean="0"/>
              <a:t>n</a:t>
            </a:r>
            <a:r>
              <a:rPr lang="en-IN" sz="1800" dirty="0" smtClean="0"/>
              <a:t>’ items of known weights w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w</a:t>
            </a:r>
            <a:r>
              <a:rPr lang="en-IN" sz="1800" baseline="-25000" dirty="0" err="1" smtClean="0"/>
              <a:t>n</a:t>
            </a:r>
            <a:r>
              <a:rPr lang="en-IN" sz="1800" dirty="0" smtClean="0"/>
              <a:t>, and values v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v</a:t>
            </a:r>
            <a:r>
              <a:rPr lang="en-IN" sz="1800" baseline="-25000" dirty="0" err="1" smtClean="0"/>
              <a:t>n</a:t>
            </a:r>
            <a:r>
              <a:rPr lang="en-IN" sz="1800" dirty="0" smtClean="0"/>
              <a:t> and a knapsack of capacity W, find the most valuable subset of items that fit into the knapsack.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We have already solved this problem using Exhaustive Search.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Now, we shall see how to solve the same problem using Dynamic Programming.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4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Let us consider an instance defined by the first I items 1 &lt;= </a:t>
            </a:r>
            <a:r>
              <a:rPr lang="en-IN" sz="1800" dirty="0" err="1" smtClean="0"/>
              <a:t>i</a:t>
            </a:r>
            <a:r>
              <a:rPr lang="en-IN" sz="1800" dirty="0" smtClean="0"/>
              <a:t> &lt;= n, with weights w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w</a:t>
            </a:r>
            <a:r>
              <a:rPr lang="en-IN" sz="1800" baseline="-25000" dirty="0" err="1"/>
              <a:t>i</a:t>
            </a:r>
            <a:r>
              <a:rPr lang="en-IN" sz="1800" dirty="0" smtClean="0"/>
              <a:t>, and values v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v</a:t>
            </a:r>
            <a:r>
              <a:rPr lang="en-IN" sz="1800" baseline="-25000" dirty="0"/>
              <a:t>i</a:t>
            </a:r>
            <a:r>
              <a:rPr lang="en-IN" sz="1800" dirty="0" smtClean="0"/>
              <a:t> and a knapsack of capacity j, 1 &lt;= j &lt;= W.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Let V[</a:t>
            </a:r>
            <a:r>
              <a:rPr lang="en-IN" sz="1800" dirty="0" err="1" smtClean="0"/>
              <a:t>i</a:t>
            </a:r>
            <a:r>
              <a:rPr lang="en-IN" sz="1800" dirty="0" smtClean="0"/>
              <a:t>, j] be the value of an optimal solution to this instance.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We can divide all the subsets of the first </a:t>
            </a:r>
            <a:r>
              <a:rPr lang="en-IN" sz="1800" dirty="0" err="1" smtClean="0"/>
              <a:t>i</a:t>
            </a:r>
            <a:r>
              <a:rPr lang="en-IN" sz="1800" dirty="0" smtClean="0"/>
              <a:t> items that fit into knapsack of capacity j into two categories: those that do not include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item and those that do.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80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1800" dirty="0"/>
              <a:t>Among the subsets that do not include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i="1" dirty="0"/>
              <a:t> </a:t>
            </a:r>
            <a:r>
              <a:rPr lang="en-AU" sz="1800" dirty="0"/>
              <a:t>item, the value of an </a:t>
            </a:r>
            <a:r>
              <a:rPr lang="en-AU" sz="1800" dirty="0" smtClean="0"/>
              <a:t>optimal subset </a:t>
            </a:r>
            <a:r>
              <a:rPr lang="en-AU" sz="1800" dirty="0"/>
              <a:t>is, by definition, </a:t>
            </a:r>
            <a:r>
              <a:rPr lang="en-AU" sz="1800" i="1" dirty="0"/>
              <a:t>V[</a:t>
            </a:r>
            <a:r>
              <a:rPr lang="en-AU" sz="1800" i="1" dirty="0" err="1"/>
              <a:t>i</a:t>
            </a:r>
            <a:r>
              <a:rPr lang="en-AU" sz="1800" i="1" dirty="0"/>
              <a:t> </a:t>
            </a:r>
            <a:r>
              <a:rPr lang="en-AU" sz="1800" dirty="0"/>
              <a:t>- 1, j].</a:t>
            </a:r>
          </a:p>
          <a:p>
            <a:pPr algn="just"/>
            <a:r>
              <a:rPr lang="en-AU" sz="1800" dirty="0" smtClean="0"/>
              <a:t>Among </a:t>
            </a:r>
            <a:r>
              <a:rPr lang="en-AU" sz="1800" dirty="0"/>
              <a:t>the subsets that do include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dirty="0"/>
              <a:t> item (hence, </a:t>
            </a:r>
            <a:r>
              <a:rPr lang="en-AU" sz="1800" dirty="0" smtClean="0"/>
              <a:t>          </a:t>
            </a:r>
            <a:r>
              <a:rPr lang="en-AU" sz="1800" i="1" dirty="0" smtClean="0"/>
              <a:t>j </a:t>
            </a:r>
            <a:r>
              <a:rPr lang="en-AU" sz="1800" dirty="0"/>
              <a:t>-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 </a:t>
            </a:r>
            <a:r>
              <a:rPr lang="en-AU" sz="1800" dirty="0" smtClean="0"/>
              <a:t>&gt;= </a:t>
            </a:r>
            <a:r>
              <a:rPr lang="en-AU" sz="1800" dirty="0"/>
              <a:t>0), an </a:t>
            </a:r>
            <a:r>
              <a:rPr lang="en-AU" sz="1800" dirty="0" smtClean="0"/>
              <a:t>optimal subset </a:t>
            </a:r>
            <a:r>
              <a:rPr lang="en-AU" sz="1800" dirty="0"/>
              <a:t>is made up of this item and an optimal subset of the first </a:t>
            </a:r>
            <a:r>
              <a:rPr lang="en-AU" sz="1800" i="1" dirty="0" err="1"/>
              <a:t>i</a:t>
            </a:r>
            <a:r>
              <a:rPr lang="en-AU" sz="1800" i="1" dirty="0"/>
              <a:t> </a:t>
            </a:r>
            <a:r>
              <a:rPr lang="en-AU" sz="1800" dirty="0"/>
              <a:t>- 1 items </a:t>
            </a:r>
            <a:r>
              <a:rPr lang="en-AU" sz="1800" dirty="0" smtClean="0"/>
              <a:t>that fit </a:t>
            </a:r>
            <a:r>
              <a:rPr lang="en-AU" sz="1800" dirty="0"/>
              <a:t>into the knapsack of capacity </a:t>
            </a:r>
            <a:r>
              <a:rPr lang="en-AU" sz="1800" i="1" dirty="0"/>
              <a:t>j-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. </a:t>
            </a:r>
            <a:r>
              <a:rPr lang="en-AU" sz="1800" dirty="0"/>
              <a:t>The value of such an optimal </a:t>
            </a:r>
            <a:r>
              <a:rPr lang="en-AU" sz="1800" dirty="0" smtClean="0"/>
              <a:t>subset </a:t>
            </a:r>
            <a:r>
              <a:rPr lang="pl-PL" sz="1800" dirty="0" smtClean="0"/>
              <a:t>is </a:t>
            </a:r>
            <a:r>
              <a:rPr lang="pl-PL" sz="1800" i="1" dirty="0" smtClean="0"/>
              <a:t>v</a:t>
            </a:r>
            <a:r>
              <a:rPr lang="en-IN" sz="1800" i="1" baseline="-25000" dirty="0" err="1" smtClean="0"/>
              <a:t>i</a:t>
            </a:r>
            <a:r>
              <a:rPr lang="pl-PL" sz="1800" i="1" dirty="0" smtClean="0"/>
              <a:t> </a:t>
            </a:r>
            <a:r>
              <a:rPr lang="pl-PL" sz="1800" dirty="0"/>
              <a:t>+ </a:t>
            </a:r>
            <a:r>
              <a:rPr lang="pl-PL" sz="1800" i="1" dirty="0"/>
              <a:t>V[i </a:t>
            </a:r>
            <a:r>
              <a:rPr lang="pl-PL" sz="1800" dirty="0"/>
              <a:t>- 1, </a:t>
            </a:r>
            <a:r>
              <a:rPr lang="pl-PL" sz="1800" i="1" dirty="0"/>
              <a:t>j </a:t>
            </a:r>
            <a:r>
              <a:rPr lang="pl-PL" sz="1800" dirty="0"/>
              <a:t>- </a:t>
            </a:r>
            <a:r>
              <a:rPr lang="pl-PL" sz="1800" i="1" dirty="0" smtClean="0"/>
              <a:t>w</a:t>
            </a:r>
            <a:r>
              <a:rPr lang="en-IN" sz="1800" i="1" baseline="-25000" dirty="0" err="1" smtClean="0"/>
              <a:t>i</a:t>
            </a:r>
            <a:r>
              <a:rPr lang="pl-PL" sz="1800" i="1" dirty="0" smtClean="0"/>
              <a:t>].</a:t>
            </a: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– Recurrence and Initial Condition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4" y="2157318"/>
            <a:ext cx="7969025" cy="893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16" y="3431566"/>
            <a:ext cx="5018244" cy="487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57" y="4155311"/>
            <a:ext cx="787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Lora" panose="020B0604020202020204" charset="0"/>
                <a:ea typeface="Malgun Gothic" panose="020B0503020000020004" pitchFamily="34" charset="-127"/>
              </a:rPr>
              <a:t>Our goal is to find V[n, W]</a:t>
            </a:r>
            <a:endParaRPr lang="en-IN" sz="1800" dirty="0">
              <a:latin typeface="Lora" panose="020B060402020202020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Table For Solving Knapsack Problem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7" y="1740393"/>
            <a:ext cx="5945982" cy="19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Table For Solving 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For </a:t>
            </a:r>
            <a:r>
              <a:rPr lang="en-AU" sz="1800" dirty="0" err="1" smtClean="0"/>
              <a:t>i</a:t>
            </a:r>
            <a:r>
              <a:rPr lang="en-AU" sz="1800" dirty="0"/>
              <a:t>, </a:t>
            </a:r>
            <a:r>
              <a:rPr lang="en-AU" sz="1800" i="1" dirty="0"/>
              <a:t>j </a:t>
            </a:r>
            <a:r>
              <a:rPr lang="en-AU" sz="1800" dirty="0"/>
              <a:t>&gt; 0, to compute the entry in the </a:t>
            </a:r>
            <a:r>
              <a:rPr lang="en-AU" sz="1800" dirty="0" err="1"/>
              <a:t>i</a:t>
            </a:r>
            <a:r>
              <a:rPr lang="en-AU" sz="1800" baseline="30000" dirty="0" err="1"/>
              <a:t>th</a:t>
            </a:r>
            <a:r>
              <a:rPr lang="en-AU" sz="1800" dirty="0"/>
              <a:t> row and the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column, </a:t>
            </a:r>
            <a:r>
              <a:rPr lang="en-AU" sz="1800" i="1" dirty="0"/>
              <a:t>V[</a:t>
            </a:r>
            <a:r>
              <a:rPr lang="en-AU" sz="1800" i="1" dirty="0" err="1"/>
              <a:t>i</a:t>
            </a:r>
            <a:r>
              <a:rPr lang="en-AU" sz="1800" i="1" dirty="0"/>
              <a:t>, </a:t>
            </a:r>
            <a:r>
              <a:rPr lang="en-AU" sz="1800" i="1" dirty="0" smtClean="0"/>
              <a:t>j], </a:t>
            </a:r>
            <a:r>
              <a:rPr lang="en-AU" sz="1800" dirty="0" smtClean="0"/>
              <a:t>we compute </a:t>
            </a:r>
            <a:r>
              <a:rPr lang="en-AU" sz="1800" dirty="0"/>
              <a:t>the maximum of the entry in the previous row and the same </a:t>
            </a:r>
            <a:r>
              <a:rPr lang="en-AU" sz="1800" dirty="0" smtClean="0"/>
              <a:t>column and </a:t>
            </a:r>
            <a:r>
              <a:rPr lang="en-AU" sz="1800" dirty="0"/>
              <a:t>the sum of </a:t>
            </a:r>
            <a:r>
              <a:rPr lang="en-AU" sz="1800" i="1" dirty="0" smtClean="0"/>
              <a:t>v</a:t>
            </a:r>
            <a:r>
              <a:rPr lang="en-AU" sz="1800" i="1" baseline="-25000" dirty="0" smtClean="0"/>
              <a:t>i</a:t>
            </a:r>
            <a:r>
              <a:rPr lang="en-AU" sz="1800" i="1" dirty="0" smtClean="0"/>
              <a:t> </a:t>
            </a:r>
            <a:r>
              <a:rPr lang="en-AU" sz="1800" dirty="0"/>
              <a:t>and the entry in the previous row and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 </a:t>
            </a:r>
            <a:r>
              <a:rPr lang="en-AU" sz="1800" dirty="0" smtClean="0"/>
              <a:t>columns </a:t>
            </a:r>
            <a:r>
              <a:rPr lang="en-AU" sz="1800" dirty="0"/>
              <a:t>to the left.</a:t>
            </a:r>
          </a:p>
          <a:p>
            <a:pPr algn="just"/>
            <a:r>
              <a:rPr lang="en-AU" sz="1800" dirty="0"/>
              <a:t>The table can be filled either row by row or column by column.</a:t>
            </a:r>
            <a:endParaRPr sz="105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81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accent6"/>
                </a:solidFill>
              </a:rPr>
              <a:t>FIBONACCI NUMBERS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/>
              <a:t>0, 1, 1, 2, 3, 5, 8, 13, 21, 34, …..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/>
              <a:t>Recurrence Relation: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i="1" dirty="0" smtClean="0"/>
              <a:t>F(n) = F(n-1) + F(n-2) for n &gt;= 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i="1" dirty="0" smtClean="0"/>
              <a:t>F(0) = 0, F(1) = 1</a:t>
            </a:r>
            <a:endParaRPr sz="2000" b="1" i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- Example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9" y="1740392"/>
            <a:ext cx="4343110" cy="1805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740392"/>
            <a:ext cx="3891383" cy="15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- Efficiency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The time efficiency and space efficiency are both </a:t>
            </a:r>
            <a:r>
              <a:rPr lang="el-GR" sz="1800" dirty="0" smtClean="0"/>
              <a:t>Θ</a:t>
            </a:r>
            <a:r>
              <a:rPr lang="en-IN" sz="1800" dirty="0" smtClean="0"/>
              <a:t> (</a:t>
            </a:r>
            <a:r>
              <a:rPr lang="en-IN" sz="1800" dirty="0" err="1" smtClean="0"/>
              <a:t>nW</a:t>
            </a:r>
            <a:r>
              <a:rPr lang="en-IN" sz="1800" dirty="0" smtClean="0"/>
              <a:t>).</a:t>
            </a:r>
          </a:p>
          <a:p>
            <a:pPr algn="just"/>
            <a:r>
              <a:rPr lang="en-IN" sz="1800" dirty="0" smtClean="0"/>
              <a:t>The time needed to find the composition of an optimal solution is O(n + W).</a:t>
            </a:r>
          </a:p>
          <a:p>
            <a:pPr marL="76200" indent="0" algn="just">
              <a:buNone/>
            </a:pP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4438" y="1435576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Dynamic Programming deals with problems which satisfy a recurrence relation with overlapping sub problems.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top - down approach to solve such a recurrence  leads to an algorithm that solves common sub problems more than once.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dynamic programming approach (bottom – up) solves these sub problems only once.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But the disadvantage is that sometimes it solves sub problems which are not necessary for solving the problem for the given instance.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goal is to build a method which solves only those sub problems which are necessary.</a:t>
            </a: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96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This method solves a problem in the top – down manner but maintains a table similar to the one maintained by the bottom – up approach.</a:t>
            </a:r>
          </a:p>
          <a:p>
            <a:pPr algn="just"/>
            <a:r>
              <a:rPr lang="en-AU" sz="1600" dirty="0" smtClean="0"/>
              <a:t>Initially, all </a:t>
            </a:r>
            <a:r>
              <a:rPr lang="en-AU" sz="1600" dirty="0"/>
              <a:t>the table's entries are initialized with a </a:t>
            </a:r>
            <a:r>
              <a:rPr lang="en-AU" sz="1600" dirty="0" smtClean="0"/>
              <a:t>special "null</a:t>
            </a:r>
            <a:r>
              <a:rPr lang="en-AU" sz="1600" dirty="0"/>
              <a:t>" symbol to indicate that they have not yet been calculated. </a:t>
            </a:r>
            <a:r>
              <a:rPr lang="en-AU" sz="1600" dirty="0" smtClean="0"/>
              <a:t>Thereafter, whenever </a:t>
            </a:r>
            <a:r>
              <a:rPr lang="en-AU" sz="1600" dirty="0"/>
              <a:t>a new value needs to be calculated, the method checks the </a:t>
            </a:r>
            <a:r>
              <a:rPr lang="en-AU" sz="1600" dirty="0" smtClean="0"/>
              <a:t>corresponding entry </a:t>
            </a:r>
            <a:r>
              <a:rPr lang="en-AU" sz="1600" dirty="0"/>
              <a:t>in the table first: </a:t>
            </a:r>
            <a:endParaRPr lang="en-AU" sz="1600" dirty="0" smtClean="0"/>
          </a:p>
          <a:p>
            <a:pPr lvl="1" algn="just"/>
            <a:r>
              <a:rPr lang="en-AU" sz="1600" dirty="0" smtClean="0"/>
              <a:t>if </a:t>
            </a:r>
            <a:r>
              <a:rPr lang="en-AU" sz="1600" dirty="0"/>
              <a:t>this entry is not "null," it is simply retrieved from </a:t>
            </a:r>
            <a:r>
              <a:rPr lang="en-AU" sz="1600" dirty="0" smtClean="0"/>
              <a:t>the table</a:t>
            </a:r>
            <a:r>
              <a:rPr lang="en-AU" sz="1600" dirty="0"/>
              <a:t>; </a:t>
            </a:r>
            <a:endParaRPr lang="en-AU" sz="1600" dirty="0" smtClean="0"/>
          </a:p>
          <a:p>
            <a:pPr lvl="1" algn="just"/>
            <a:r>
              <a:rPr lang="en-AU" sz="1600" dirty="0" smtClean="0"/>
              <a:t>otherwise</a:t>
            </a:r>
            <a:r>
              <a:rPr lang="en-AU" sz="1600" dirty="0"/>
              <a:t>, it is computed by the recursive call whose result is then </a:t>
            </a:r>
            <a:r>
              <a:rPr lang="en-AU" sz="1600" dirty="0" smtClean="0"/>
              <a:t>recorded </a:t>
            </a:r>
            <a:r>
              <a:rPr lang="en-IN" sz="1600" dirty="0" smtClean="0"/>
              <a:t>in </a:t>
            </a:r>
            <a:r>
              <a:rPr lang="en-IN" sz="1600" dirty="0"/>
              <a:t>the table.</a:t>
            </a:r>
            <a:endParaRPr lang="en-IN" sz="1600" dirty="0" smtClean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4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Memory Functions – The ALGORITHM</a:t>
            </a:r>
            <a:endParaRPr sz="28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84" y="1409696"/>
            <a:ext cx="5443107" cy="36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 - EXAMPLE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" y="2043708"/>
            <a:ext cx="4184836" cy="173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45" y="1927035"/>
            <a:ext cx="4235837" cy="16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with Memory Functions - Efficiency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4438" y="1993138"/>
            <a:ext cx="7081200" cy="1419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Same as the efficiency of Bottom – Up algorithm except for a constant factor gain.</a:t>
            </a:r>
          </a:p>
          <a:p>
            <a:pPr marL="76200" indent="0" algn="just">
              <a:buNone/>
            </a:pP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If the recurrence is directly used to compute the n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Fibonacci number, we would have to recompute the same values again and again.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Ex: F(6) = F(5) + F(4)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F(5) = F(4) + F(3)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2000" dirty="0" smtClean="0"/>
              <a:t>	F(4) = F(3) + F(2) …… 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5575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Instead, we can simply fill elements of a one – dimensional array with the n + 1 consecutive values of F(n) by starting with the initial elements and using the equation to produce all other elements.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7165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Computing a Binomial Co - Efficient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785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b="1" i="1" dirty="0" smtClean="0"/>
              <a:t>Binomial Co - efficient</a:t>
            </a:r>
            <a:r>
              <a:rPr lang="en-AU" sz="2000" i="1" dirty="0"/>
              <a:t>, </a:t>
            </a:r>
            <a:r>
              <a:rPr lang="en-AU" sz="2000" dirty="0"/>
              <a:t>denoted C(n, </a:t>
            </a:r>
            <a:r>
              <a:rPr lang="en-AU" sz="2000" i="1" dirty="0" smtClean="0"/>
              <a:t>k) </a:t>
            </a:r>
            <a:r>
              <a:rPr lang="en-AU" sz="2000" dirty="0" smtClean="0"/>
              <a:t>is </a:t>
            </a:r>
            <a:r>
              <a:rPr lang="en-AU" sz="2000" dirty="0"/>
              <a:t>the number of combinations (subsets) of </a:t>
            </a:r>
            <a:r>
              <a:rPr lang="en-AU" sz="2000" i="1" dirty="0"/>
              <a:t>k </a:t>
            </a:r>
            <a:r>
              <a:rPr lang="en-AU" sz="2000" dirty="0"/>
              <a:t>elements from an </a:t>
            </a:r>
            <a:r>
              <a:rPr lang="en-AU" sz="2000" dirty="0" smtClean="0"/>
              <a:t>n-element set </a:t>
            </a:r>
            <a:r>
              <a:rPr lang="en-AU" sz="2000" dirty="0"/>
              <a:t>(0 </a:t>
            </a:r>
            <a:r>
              <a:rPr lang="en-AU" sz="2000" dirty="0" smtClean="0"/>
              <a:t>&lt;= </a:t>
            </a:r>
            <a:r>
              <a:rPr lang="en-AU" sz="2000" i="1" dirty="0"/>
              <a:t>k </a:t>
            </a:r>
            <a:r>
              <a:rPr lang="en-AU" sz="2000" dirty="0" smtClean="0"/>
              <a:t>&lt;= </a:t>
            </a:r>
            <a:r>
              <a:rPr lang="en-AU" sz="2000" i="1" dirty="0"/>
              <a:t>n</a:t>
            </a:r>
            <a:r>
              <a:rPr lang="en-AU" sz="2000" i="1" dirty="0" smtClean="0"/>
              <a:t>).</a:t>
            </a:r>
          </a:p>
          <a:p>
            <a:r>
              <a:rPr lang="en-AU" sz="2000" dirty="0" smtClean="0"/>
              <a:t>The </a:t>
            </a:r>
            <a:r>
              <a:rPr lang="en-AU" sz="2000" dirty="0"/>
              <a:t>name </a:t>
            </a:r>
            <a:r>
              <a:rPr lang="en-AU" sz="2000" dirty="0" smtClean="0"/>
              <a:t>comes </a:t>
            </a:r>
            <a:r>
              <a:rPr lang="en-AU" sz="2000" dirty="0"/>
              <a:t>from the participation </a:t>
            </a:r>
            <a:r>
              <a:rPr lang="en-AU" sz="2000" dirty="0" smtClean="0"/>
              <a:t>of these </a:t>
            </a:r>
            <a:r>
              <a:rPr lang="en-AU" sz="2000" dirty="0"/>
              <a:t>numbers in the binomial formula</a:t>
            </a:r>
            <a:r>
              <a:rPr lang="en-AU" sz="2000" dirty="0" smtClean="0"/>
              <a:t>:</a:t>
            </a:r>
          </a:p>
          <a:p>
            <a:endParaRPr lang="en-AU" sz="2000" dirty="0"/>
          </a:p>
          <a:p>
            <a:pPr marL="76200" indent="0" algn="ctr">
              <a:buNone/>
            </a:pPr>
            <a:r>
              <a:rPr lang="pt-BR" sz="2000" b="1" i="1" dirty="0">
                <a:solidFill>
                  <a:schemeClr val="accent6"/>
                </a:solidFill>
              </a:rPr>
              <a:t>(a+ </a:t>
            </a:r>
            <a:r>
              <a:rPr lang="pt-BR" sz="2000" b="1" i="1" dirty="0" smtClean="0">
                <a:solidFill>
                  <a:schemeClr val="accent6"/>
                </a:solidFill>
              </a:rPr>
              <a:t>b)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b="1" i="1" dirty="0" smtClean="0">
                <a:solidFill>
                  <a:schemeClr val="accent6"/>
                </a:solidFill>
              </a:rPr>
              <a:t>= </a:t>
            </a:r>
            <a:r>
              <a:rPr lang="pt-BR" sz="2000" b="1" i="1" dirty="0">
                <a:solidFill>
                  <a:schemeClr val="accent6"/>
                </a:solidFill>
              </a:rPr>
              <a:t>C(n, </a:t>
            </a:r>
            <a:r>
              <a:rPr lang="pt-BR" sz="2000" b="1" i="1" dirty="0" smtClean="0">
                <a:solidFill>
                  <a:schemeClr val="accent6"/>
                </a:solidFill>
              </a:rPr>
              <a:t>O)a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b="1" i="1" dirty="0" smtClean="0">
                <a:solidFill>
                  <a:schemeClr val="accent6"/>
                </a:solidFill>
              </a:rPr>
              <a:t> </a:t>
            </a:r>
            <a:r>
              <a:rPr lang="pt-BR" sz="2000" b="1" i="1" dirty="0">
                <a:solidFill>
                  <a:schemeClr val="accent6"/>
                </a:solidFill>
              </a:rPr>
              <a:t>+. </a:t>
            </a:r>
            <a:r>
              <a:rPr lang="pt-BR" sz="2000" b="1" i="1" dirty="0" smtClean="0">
                <a:solidFill>
                  <a:schemeClr val="accent6"/>
                </a:solidFill>
              </a:rPr>
              <a:t>. . </a:t>
            </a:r>
            <a:r>
              <a:rPr lang="pt-BR" sz="2000" b="1" i="1" dirty="0">
                <a:solidFill>
                  <a:schemeClr val="accent6"/>
                </a:solidFill>
              </a:rPr>
              <a:t>+ C(n, </a:t>
            </a:r>
            <a:r>
              <a:rPr lang="pt-BR" sz="2000" b="1" i="1" dirty="0" smtClean="0">
                <a:solidFill>
                  <a:schemeClr val="accent6"/>
                </a:solidFill>
              </a:rPr>
              <a:t>k)a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n-k</a:t>
            </a:r>
            <a:r>
              <a:rPr lang="pt-BR" sz="2000" b="1" i="1" dirty="0" smtClean="0">
                <a:solidFill>
                  <a:schemeClr val="accent6"/>
                </a:solidFill>
              </a:rPr>
              <a:t>b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k</a:t>
            </a:r>
            <a:r>
              <a:rPr lang="pt-BR" sz="2000" b="1" i="1" dirty="0" smtClean="0">
                <a:solidFill>
                  <a:schemeClr val="accent6"/>
                </a:solidFill>
              </a:rPr>
              <a:t> </a:t>
            </a:r>
            <a:r>
              <a:rPr lang="pt-BR" sz="2000" b="1" i="1" dirty="0">
                <a:solidFill>
                  <a:schemeClr val="accent6"/>
                </a:solidFill>
              </a:rPr>
              <a:t>+ · · · + C(n, </a:t>
            </a:r>
            <a:r>
              <a:rPr lang="pt-BR" sz="2000" b="1" i="1" dirty="0" smtClean="0">
                <a:solidFill>
                  <a:schemeClr val="accent6"/>
                </a:solidFill>
              </a:rPr>
              <a:t>n)b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i="1" dirty="0" smtClean="0"/>
              <a:t>.</a:t>
            </a:r>
            <a:endParaRPr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Binomial Co – Efficient?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696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b="1" i="1" dirty="0" smtClean="0"/>
              <a:t>Properties:</a:t>
            </a:r>
          </a:p>
          <a:p>
            <a:pPr lvl="1"/>
            <a:r>
              <a:rPr lang="pt-BR" i="1" dirty="0" smtClean="0"/>
              <a:t>C(n</a:t>
            </a:r>
            <a:r>
              <a:rPr lang="pt-BR" i="1" dirty="0"/>
              <a:t>, k) </a:t>
            </a:r>
            <a:r>
              <a:rPr lang="pt-BR" dirty="0"/>
              <a:t>= </a:t>
            </a:r>
            <a:r>
              <a:rPr lang="pt-BR" i="1" dirty="0"/>
              <a:t>C(n- </a:t>
            </a:r>
            <a:r>
              <a:rPr lang="pt-BR" dirty="0"/>
              <a:t>1, </a:t>
            </a:r>
            <a:r>
              <a:rPr lang="pt-BR" i="1" dirty="0"/>
              <a:t>k- </a:t>
            </a:r>
            <a:r>
              <a:rPr lang="pt-BR" dirty="0"/>
              <a:t>1) + </a:t>
            </a:r>
            <a:r>
              <a:rPr lang="pt-BR" i="1" dirty="0"/>
              <a:t>C(n- </a:t>
            </a:r>
            <a:r>
              <a:rPr lang="pt-BR" dirty="0"/>
              <a:t>1, </a:t>
            </a:r>
            <a:r>
              <a:rPr lang="pt-BR" i="1" dirty="0"/>
              <a:t>k) </a:t>
            </a:r>
            <a:r>
              <a:rPr lang="pt-BR" dirty="0"/>
              <a:t>for </a:t>
            </a:r>
            <a:r>
              <a:rPr lang="pt-BR" i="1" dirty="0"/>
              <a:t>n </a:t>
            </a:r>
            <a:r>
              <a:rPr lang="pt-BR" dirty="0"/>
              <a:t>&gt; </a:t>
            </a:r>
            <a:r>
              <a:rPr lang="pt-BR" i="1" dirty="0"/>
              <a:t>k </a:t>
            </a:r>
            <a:r>
              <a:rPr lang="pt-BR" dirty="0"/>
              <a:t>&gt; </a:t>
            </a:r>
            <a:r>
              <a:rPr lang="pt-BR" dirty="0" smtClean="0"/>
              <a:t>0</a:t>
            </a:r>
          </a:p>
          <a:p>
            <a:pPr lvl="1"/>
            <a:r>
              <a:rPr lang="pt-BR" i="1" dirty="0"/>
              <a:t>C(n, </a:t>
            </a:r>
            <a:r>
              <a:rPr lang="pt-BR" dirty="0"/>
              <a:t>0) = </a:t>
            </a:r>
            <a:r>
              <a:rPr lang="pt-BR" i="1" dirty="0"/>
              <a:t>C(n, n) </a:t>
            </a:r>
            <a:r>
              <a:rPr lang="pt-BR" dirty="0"/>
              <a:t>= </a:t>
            </a:r>
            <a:r>
              <a:rPr lang="pt-BR" dirty="0" smtClean="0"/>
              <a:t>1</a:t>
            </a:r>
          </a:p>
          <a:p>
            <a:pPr lvl="1"/>
            <a:endParaRPr lang="pt-BR" b="1" i="1" dirty="0"/>
          </a:p>
          <a:p>
            <a:pPr marL="558800" lvl="1" indent="0">
              <a:buNone/>
            </a:pPr>
            <a:r>
              <a:rPr lang="pt-BR" dirty="0" smtClean="0"/>
              <a:t>The nature of the recurrence is such that it can be solved by Dynamic Programming.</a:t>
            </a:r>
          </a:p>
          <a:p>
            <a:pPr marL="558800" lvl="1" indent="0">
              <a:buNone/>
            </a:pPr>
            <a:endParaRPr lang="pt-BR" dirty="0"/>
          </a:p>
          <a:p>
            <a:pPr marL="558800" lvl="1" indent="0">
              <a:buNone/>
            </a:pPr>
            <a:endParaRPr lang="en-IN" b="1" i="1" dirty="0"/>
          </a:p>
          <a:p>
            <a:pPr lvl="1"/>
            <a:endParaRPr b="1" i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0202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1705</Words>
  <Application>Microsoft Office PowerPoint</Application>
  <PresentationFormat>On-screen Show (16:9)</PresentationFormat>
  <Paragraphs>126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Lora</vt:lpstr>
      <vt:lpstr>Playfair Display</vt:lpstr>
      <vt:lpstr>Malgun Gothic</vt:lpstr>
      <vt:lpstr>Yorick template</vt:lpstr>
      <vt:lpstr>Dynamic Programming</vt:lpstr>
      <vt:lpstr>Dynamic Programming – The IDEA</vt:lpstr>
      <vt:lpstr>Dynamic Programming – The IDEA</vt:lpstr>
      <vt:lpstr>Dynamic Programming – An EXAMPLE</vt:lpstr>
      <vt:lpstr>Dynamic Programming – An EXAMPLE</vt:lpstr>
      <vt:lpstr>Dynamic Programming – An EXAMPLE</vt:lpstr>
      <vt:lpstr>Computing a Binomial Co - Efficient</vt:lpstr>
      <vt:lpstr>What is Binomial Co – Efficient?</vt:lpstr>
      <vt:lpstr>Binomial Co – Efficient</vt:lpstr>
      <vt:lpstr>Binomial Co – Efficient</vt:lpstr>
      <vt:lpstr>Binomial Co – Efficient – The ALGORITHM</vt:lpstr>
      <vt:lpstr>Binomial Co – Efficient – The EFFICIENCY</vt:lpstr>
      <vt:lpstr>Warshall’s Algorithm</vt:lpstr>
      <vt:lpstr>What is Transitive Closure?</vt:lpstr>
      <vt:lpstr>What is Transitive Closure?</vt:lpstr>
      <vt:lpstr>Warshall’s Algorithm – The IDEA</vt:lpstr>
      <vt:lpstr>Warshall’s Algorithm – The IDEA</vt:lpstr>
      <vt:lpstr>Warshall’s Algorithm – The IDEA</vt:lpstr>
      <vt:lpstr>Warshall’s Algorithm</vt:lpstr>
      <vt:lpstr>Warshall’s Algorithm – An EXAMPLE</vt:lpstr>
      <vt:lpstr>Warshall’s Algorithm – An EXAMPLE</vt:lpstr>
      <vt:lpstr>Warshall’s Algorithm</vt:lpstr>
      <vt:lpstr>Floyd’s Algorithm for All Pairs Shortest Path</vt:lpstr>
      <vt:lpstr>All Pairs Shortest Path</vt:lpstr>
      <vt:lpstr>All pairs shortest path</vt:lpstr>
      <vt:lpstr>Floyd’s Algorithm – The IDEA</vt:lpstr>
      <vt:lpstr>Floyd’s Algorithm – The IDEA</vt:lpstr>
      <vt:lpstr>Floyd’s Algorithm – The IDEA</vt:lpstr>
      <vt:lpstr>Floyd’s Algorithm</vt:lpstr>
      <vt:lpstr>Floyd’s Algorithm – An EXAMPLE</vt:lpstr>
      <vt:lpstr>Floyd’s Algorithm – An EXAMPLE</vt:lpstr>
      <vt:lpstr>Floyd’s Algorithm</vt:lpstr>
      <vt:lpstr>Knapsack Problem and Memory Functions</vt:lpstr>
      <vt:lpstr>Knapsack Problem</vt:lpstr>
      <vt:lpstr>Knapsack Problem</vt:lpstr>
      <vt:lpstr>Knapsack Problem</vt:lpstr>
      <vt:lpstr>Knapsack Problem – Recurrence and Initial Condition</vt:lpstr>
      <vt:lpstr>Table For Solving Knapsack Problem</vt:lpstr>
      <vt:lpstr>Table For Solving Knapsack Problem</vt:lpstr>
      <vt:lpstr>Knapsack Problem - Example</vt:lpstr>
      <vt:lpstr>Knapsack Problem - Efficiency</vt:lpstr>
      <vt:lpstr>Memory Functions</vt:lpstr>
      <vt:lpstr>Memory Functions</vt:lpstr>
      <vt:lpstr>Memory Functions – The ALGORITHM</vt:lpstr>
      <vt:lpstr>Memory Functions - EXAMPLE</vt:lpstr>
      <vt:lpstr>Knapsack Problem with Memory Functions -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Chetan Prabhakar</dc:creator>
  <cp:lastModifiedBy>rakshit cs</cp:lastModifiedBy>
  <cp:revision>45</cp:revision>
  <dcterms:modified xsi:type="dcterms:W3CDTF">2019-10-24T12:25:20Z</dcterms:modified>
</cp:coreProperties>
</file>