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4457" y="5511016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F87872-B1F4-4BF5-9F97-77F8BC4C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Update Operations on Relations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35CA94-BD54-450A-BC1F-54F832B4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 a tuple.</a:t>
            </a:r>
          </a:p>
          <a:p>
            <a:r>
              <a:rPr lang="en-US" altLang="en-US" dirty="0"/>
              <a:t>DELETE a tuple.</a:t>
            </a:r>
          </a:p>
          <a:p>
            <a:r>
              <a:rPr lang="en-US" altLang="en-US" dirty="0"/>
              <a:t>MODIFY a tuple.</a:t>
            </a:r>
          </a:p>
          <a:p>
            <a:r>
              <a:rPr lang="en-US" altLang="en-US" dirty="0"/>
              <a:t>Integrity constraints should not be violated by the update operations.</a:t>
            </a:r>
          </a:p>
          <a:p>
            <a:r>
              <a:rPr lang="en-US" altLang="en-US" dirty="0"/>
              <a:t>Several update operations may have to be grouped together.</a:t>
            </a:r>
          </a:p>
          <a:p>
            <a:r>
              <a:rPr lang="en-US" altLang="en-US" dirty="0"/>
              <a:t>Updates may </a:t>
            </a:r>
            <a:r>
              <a:rPr lang="en-US" altLang="en-US" b="1" dirty="0"/>
              <a:t>propagate</a:t>
            </a:r>
            <a:r>
              <a:rPr lang="en-US" altLang="en-US" dirty="0"/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2078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EED8A-8596-469E-A0D0-61F4A6E9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Referential Integrity Constraints for COMPANY database </a:t>
            </a:r>
            <a:endParaRPr lang="en-US" sz="3600" b="1" dirty="0"/>
          </a:p>
        </p:txBody>
      </p:sp>
      <p:pic>
        <p:nvPicPr>
          <p:cNvPr id="4" name="Picture 5" descr="fig05_07">
            <a:extLst>
              <a:ext uri="{FF2B5EF4-FFF2-40B4-BE49-F238E27FC236}">
                <a16:creationId xmlns="" xmlns:a16="http://schemas.microsoft.com/office/drawing/2014/main" id="{15866D4C-EABA-4139-9682-5AAD0A7779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52" y="1825625"/>
            <a:ext cx="6589395" cy="489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86C73-0CEC-48AB-AE5B-865B8684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Populated database state for COMPANY</a:t>
            </a:r>
            <a:endParaRPr lang="en-US" b="1" dirty="0"/>
          </a:p>
        </p:txBody>
      </p:sp>
      <p:pic>
        <p:nvPicPr>
          <p:cNvPr id="4" name="Picture 9" descr="fig05_06">
            <a:extLst>
              <a:ext uri="{FF2B5EF4-FFF2-40B4-BE49-F238E27FC236}">
                <a16:creationId xmlns="" xmlns:a16="http://schemas.microsoft.com/office/drawing/2014/main" id="{9C49F50F-2244-4CF4-A710-BD82CCD4C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632" y="1690688"/>
            <a:ext cx="3948736" cy="502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36F3BD-23CC-40F0-8B96-81C5B084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Update Operations on Relations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B9F666-5945-4E12-887F-99919C7F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case of integrity violation, several actions can be taken:</a:t>
            </a:r>
          </a:p>
          <a:p>
            <a:pPr lvl="1"/>
            <a:r>
              <a:rPr lang="en-US" altLang="en-US" dirty="0"/>
              <a:t>Cancel the operation that causes the violation (RESTRICT or REJECT option)</a:t>
            </a:r>
          </a:p>
          <a:p>
            <a:pPr lvl="1"/>
            <a:r>
              <a:rPr lang="en-US" altLang="en-US" dirty="0"/>
              <a:t>Perform the operation but inform the user of the violation</a:t>
            </a:r>
          </a:p>
          <a:p>
            <a:pPr lvl="1"/>
            <a:r>
              <a:rPr lang="en-US" altLang="en-US" dirty="0"/>
              <a:t>Trigger additional updates so the violation is corrected (CASCADE option, SET NULL option)</a:t>
            </a:r>
          </a:p>
          <a:p>
            <a:pPr lvl="1"/>
            <a:r>
              <a:rPr lang="en-US" altLang="en-US" dirty="0"/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18292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DCE7A3-ED5C-4BD5-912B-9779802C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Possible violations for each operation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C5EF99-0058-49C0-9F4F-BF59A526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INSERT</a:t>
            </a:r>
            <a:r>
              <a:rPr lang="en-US" altLang="en-US" sz="2400" dirty="0"/>
              <a:t> may violate any of the constraints:</a:t>
            </a:r>
          </a:p>
          <a:p>
            <a:pPr lvl="1"/>
            <a:r>
              <a:rPr lang="en-US" altLang="en-US" sz="2200" dirty="0"/>
              <a:t>Domain constraint:</a:t>
            </a:r>
          </a:p>
          <a:p>
            <a:pPr lvl="2"/>
            <a:r>
              <a:rPr lang="en-US" altLang="en-US" dirty="0"/>
              <a:t>if one of the attribute values provided for the new tuple is not of the specified attribute domain</a:t>
            </a:r>
          </a:p>
          <a:p>
            <a:pPr lvl="1"/>
            <a:r>
              <a:rPr lang="en-US" altLang="en-US" sz="2200" dirty="0"/>
              <a:t>Key constraint:</a:t>
            </a:r>
          </a:p>
          <a:p>
            <a:pPr lvl="2"/>
            <a:r>
              <a:rPr lang="en-US" altLang="en-US" dirty="0"/>
              <a:t>if the value of a key attribute in the new tuple already exists in another tuple in the relation</a:t>
            </a:r>
          </a:p>
          <a:p>
            <a:pPr lvl="1"/>
            <a:r>
              <a:rPr lang="en-US" altLang="en-US" sz="2200" dirty="0"/>
              <a:t>Referential integrity:</a:t>
            </a:r>
          </a:p>
          <a:p>
            <a:pPr lvl="2"/>
            <a:r>
              <a:rPr lang="en-US" altLang="en-US" dirty="0"/>
              <a:t>if a foreign key value in the new tuple references a primary key value that does not exist in the referenced relation</a:t>
            </a:r>
          </a:p>
          <a:p>
            <a:pPr lvl="1"/>
            <a:r>
              <a:rPr lang="en-US" altLang="en-US" sz="2200" dirty="0"/>
              <a:t>Entity integrity:</a:t>
            </a:r>
          </a:p>
          <a:p>
            <a:pPr lvl="2"/>
            <a:r>
              <a:rPr lang="en-US" altLang="en-US" dirty="0"/>
              <a:t>if the primary key value is null in the new tuple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DCE7A3-ED5C-4BD5-912B-9779802C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Possible violations for each operation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C5EF99-0058-49C0-9F4F-BF59A526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DELETE</a:t>
            </a:r>
            <a:r>
              <a:rPr lang="en-US" altLang="en-US" sz="2400" dirty="0"/>
              <a:t> may violate only referential integrity:</a:t>
            </a:r>
          </a:p>
          <a:p>
            <a:pPr lvl="1"/>
            <a:r>
              <a:rPr lang="en-US" altLang="en-US" sz="2200" dirty="0"/>
              <a:t>If the primary key value of the tuple being deleted is referenced from other tuples in the database</a:t>
            </a:r>
          </a:p>
          <a:p>
            <a:pPr lvl="2"/>
            <a:r>
              <a:rPr lang="en-US" altLang="en-US" dirty="0"/>
              <a:t>Can be remedied by several actions: RESTRICT, CASCADE, SET NULL </a:t>
            </a:r>
          </a:p>
          <a:p>
            <a:pPr lvl="3"/>
            <a:r>
              <a:rPr lang="en-US" altLang="en-US" dirty="0"/>
              <a:t>RESTRICT option: reject the deletion</a:t>
            </a:r>
          </a:p>
          <a:p>
            <a:pPr lvl="3"/>
            <a:r>
              <a:rPr lang="en-US" altLang="en-US" dirty="0"/>
              <a:t>CASCADE option: propagate the new primary key value into the foreign keys of the referencing tuples</a:t>
            </a:r>
          </a:p>
          <a:p>
            <a:pPr lvl="3"/>
            <a:r>
              <a:rPr lang="en-US" altLang="en-US" dirty="0"/>
              <a:t>SET NULL option: set the foreign keys of the referencing tuples to NULL</a:t>
            </a:r>
          </a:p>
          <a:p>
            <a:pPr lvl="1"/>
            <a:r>
              <a:rPr lang="en-US" altLang="en-US" sz="2200" dirty="0"/>
              <a:t>One of the above options must be specified during database design for each foreign key constraint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D26AE-205B-45FA-A49C-98E9B378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Possible violations for each operation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71DC48-F8E4-4282-B4EB-05E861FE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UPDATE</a:t>
            </a:r>
            <a:r>
              <a:rPr lang="en-US" altLang="en-US" sz="2400" dirty="0"/>
              <a:t> may violate domain constraint and NOT NULL constraint on an attribute being modified</a:t>
            </a:r>
          </a:p>
          <a:p>
            <a:r>
              <a:rPr lang="en-US" altLang="en-US" sz="2400" dirty="0"/>
              <a:t>Any of the other constraints may also be violated, depending on the attribute being updated:</a:t>
            </a:r>
          </a:p>
          <a:p>
            <a:pPr lvl="1"/>
            <a:r>
              <a:rPr lang="en-US" altLang="en-US" sz="2200" dirty="0"/>
              <a:t>Updating the primary key (PK):</a:t>
            </a:r>
          </a:p>
          <a:p>
            <a:pPr lvl="2"/>
            <a:r>
              <a:rPr lang="en-US" altLang="en-US" dirty="0"/>
              <a:t>Similar to a DELETE followed by an INSERT</a:t>
            </a:r>
          </a:p>
          <a:p>
            <a:pPr lvl="2"/>
            <a:r>
              <a:rPr lang="en-US" altLang="en-US" dirty="0"/>
              <a:t>Need to specify similar options to DELETE</a:t>
            </a:r>
          </a:p>
          <a:p>
            <a:pPr lvl="1"/>
            <a:r>
              <a:rPr lang="en-US" altLang="en-US" sz="2200" dirty="0"/>
              <a:t>Updating a foreign key (FK):</a:t>
            </a:r>
          </a:p>
          <a:p>
            <a:pPr lvl="2"/>
            <a:r>
              <a:rPr lang="en-US" altLang="en-US" dirty="0"/>
              <a:t>May violate referential integrity</a:t>
            </a:r>
          </a:p>
          <a:p>
            <a:pPr lvl="1"/>
            <a:r>
              <a:rPr lang="en-US" altLang="en-US" sz="2200" dirty="0"/>
              <a:t>Updating an ordinary attribute (neither PK nor FK):</a:t>
            </a:r>
          </a:p>
          <a:p>
            <a:pPr lvl="2"/>
            <a:r>
              <a:rPr lang="en-US" altLang="en-US" dirty="0"/>
              <a:t>Can only violate domain constraints</a:t>
            </a:r>
          </a:p>
        </p:txBody>
      </p:sp>
    </p:spTree>
    <p:extLst>
      <p:ext uri="{BB962C8B-B14F-4D97-AF65-F5344CB8AC3E}">
        <p14:creationId xmlns:p14="http://schemas.microsoft.com/office/powerpoint/2010/main" val="33193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424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 252 Database Management Systems</vt:lpstr>
      <vt:lpstr>Update Operations on Relations</vt:lpstr>
      <vt:lpstr>Referential Integrity Constraints for COMPANY database </vt:lpstr>
      <vt:lpstr>Populated database state for COMPANY</vt:lpstr>
      <vt:lpstr>Update Operations on Relations</vt:lpstr>
      <vt:lpstr>Possible violations for each operation</vt:lpstr>
      <vt:lpstr>Possible violations for each operation</vt:lpstr>
      <vt:lpstr>Possible violations for each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91</cp:revision>
  <dcterms:created xsi:type="dcterms:W3CDTF">2020-01-06T03:12:19Z</dcterms:created>
  <dcterms:modified xsi:type="dcterms:W3CDTF">2020-02-10T07:51:15Z</dcterms:modified>
</cp:coreProperties>
</file>