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3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4457" y="5717102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ER-to-Relational Mapping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Step 6: Mapping of Multivalued attributes.</a:t>
            </a:r>
          </a:p>
          <a:p>
            <a:pPr lvl="1"/>
            <a:r>
              <a:rPr lang="en-US" altLang="en-US" sz="2000" dirty="0"/>
              <a:t>For each multivalued attribute A, create a </a:t>
            </a:r>
            <a:r>
              <a:rPr lang="en-US" altLang="en-US" sz="2000" b="1" dirty="0"/>
              <a:t>new relation</a:t>
            </a:r>
            <a:r>
              <a:rPr lang="en-US" altLang="en-US" sz="2000" dirty="0"/>
              <a:t> R. </a:t>
            </a:r>
          </a:p>
          <a:p>
            <a:pPr lvl="1"/>
            <a:r>
              <a:rPr lang="en-US" altLang="en-US" sz="2000" dirty="0"/>
              <a:t>This relation R will include an attribute corresponding to A, plus the primary key attribute K-as a foreign key in R-of the relation that represents the entity type of relationship type that has A as an attribute. </a:t>
            </a:r>
          </a:p>
          <a:p>
            <a:pPr lvl="1"/>
            <a:r>
              <a:rPr lang="en-US" altLang="en-US" sz="2000" dirty="0"/>
              <a:t>The primary key of R is the combination of A and K. If the multivalued attribute is composite, we include its simple components.</a:t>
            </a:r>
          </a:p>
          <a:p>
            <a:r>
              <a:rPr lang="en-US" altLang="en-US" sz="2400" b="1" dirty="0"/>
              <a:t>Example:</a:t>
            </a:r>
            <a:r>
              <a:rPr lang="en-US" altLang="en-US" sz="2400" dirty="0"/>
              <a:t> The relation DEPT_LOCATIONS is created. </a:t>
            </a:r>
          </a:p>
          <a:p>
            <a:pPr lvl="1"/>
            <a:r>
              <a:rPr lang="en-US" altLang="en-US" sz="2000" dirty="0"/>
              <a:t>The attribute DLOCATION represents the multivalued attribute LOCATIONS of DEPARTMENT, while DNUMBER-as foreign key-represents the primary key of the DEPARTMENT relation.</a:t>
            </a:r>
          </a:p>
          <a:p>
            <a:pPr lvl="1"/>
            <a:r>
              <a:rPr lang="en-US" altLang="en-US" sz="2000" dirty="0"/>
              <a:t>The primary key of R is the combination of {DNUMBER, DLOCATION</a:t>
            </a:r>
            <a:r>
              <a:rPr lang="en-US" altLang="en-US" sz="2000" dirty="0" smtClean="0"/>
              <a:t>}.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37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 smtClean="0"/>
              <a:t>Result of mapping the </a:t>
            </a:r>
            <a:r>
              <a:rPr lang="en-US" altLang="en-US" sz="3600" b="1" dirty="0"/>
              <a:t>COMPANY ER schema into a relational database </a:t>
            </a:r>
            <a:r>
              <a:rPr lang="en-US" altLang="en-US" sz="3600" b="1" dirty="0" smtClean="0"/>
              <a:t>schema</a:t>
            </a:r>
            <a:endParaRPr lang="en-IN" sz="3600" b="1" dirty="0"/>
          </a:p>
        </p:txBody>
      </p:sp>
      <p:pic>
        <p:nvPicPr>
          <p:cNvPr id="4" name="Picture 2" descr="fig09_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83" y="2015804"/>
            <a:ext cx="5951647" cy="427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46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ER-to-Relational Mapping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Step 7: Mapping of N-</a:t>
            </a:r>
            <a:r>
              <a:rPr lang="en-US" altLang="en-US" sz="2400" b="1" dirty="0" err="1"/>
              <a:t>ary</a:t>
            </a:r>
            <a:r>
              <a:rPr lang="en-US" altLang="en-US" sz="2400" b="1" dirty="0"/>
              <a:t> Relationship Types.</a:t>
            </a:r>
            <a:endParaRPr lang="en-US" altLang="en-US" sz="2400" dirty="0"/>
          </a:p>
          <a:p>
            <a:pPr lvl="1"/>
            <a:r>
              <a:rPr lang="en-US" altLang="en-US" sz="2200" dirty="0"/>
              <a:t>For each n-</a:t>
            </a:r>
            <a:r>
              <a:rPr lang="en-US" altLang="en-US" sz="2200" dirty="0" err="1"/>
              <a:t>ary</a:t>
            </a:r>
            <a:r>
              <a:rPr lang="en-US" altLang="en-US" sz="2200" dirty="0"/>
              <a:t> relationship type R, where n&gt;2, </a:t>
            </a:r>
            <a:r>
              <a:rPr lang="en-US" altLang="en-US" sz="2200" b="1" dirty="0"/>
              <a:t>create a new relationship</a:t>
            </a:r>
            <a:r>
              <a:rPr lang="en-US" altLang="en-US" sz="2200" dirty="0"/>
              <a:t> S to represent R.</a:t>
            </a:r>
          </a:p>
          <a:p>
            <a:pPr lvl="1"/>
            <a:r>
              <a:rPr lang="en-US" altLang="en-US" sz="2200" dirty="0"/>
              <a:t>Include as foreign key attributes in S the primary keys of the relations that represent the participating entity types. </a:t>
            </a:r>
          </a:p>
          <a:p>
            <a:pPr lvl="1"/>
            <a:r>
              <a:rPr lang="en-US" altLang="en-US" sz="2200" dirty="0"/>
              <a:t>Also include any simple attributes of the n-</a:t>
            </a:r>
            <a:r>
              <a:rPr lang="en-US" altLang="en-US" sz="2200" dirty="0" err="1"/>
              <a:t>ary</a:t>
            </a:r>
            <a:r>
              <a:rPr lang="en-US" altLang="en-US" sz="2200" dirty="0"/>
              <a:t> relationship type (or simple components of composite attributes) as attributes of S.</a:t>
            </a:r>
            <a:r>
              <a:rPr lang="en-US" altLang="en-US" sz="1700" dirty="0"/>
              <a:t> </a:t>
            </a:r>
            <a:endParaRPr lang="en-US" altLang="en-US" sz="1700" dirty="0" smtClean="0"/>
          </a:p>
          <a:p>
            <a:pPr lvl="1"/>
            <a:endParaRPr lang="en-US" altLang="en-US" sz="1700" dirty="0"/>
          </a:p>
          <a:p>
            <a:r>
              <a:rPr lang="en-US" altLang="en-US" sz="2400" b="1" dirty="0"/>
              <a:t>Example: </a:t>
            </a:r>
            <a:r>
              <a:rPr lang="en-US" altLang="en-US" sz="2400" dirty="0"/>
              <a:t>The relationship type </a:t>
            </a:r>
            <a:r>
              <a:rPr lang="en-US" altLang="en-US" sz="2400" dirty="0" smtClean="0"/>
              <a:t>SUPPLY </a:t>
            </a:r>
            <a:r>
              <a:rPr lang="en-US" altLang="en-US" sz="2400" dirty="0"/>
              <a:t>in the ER on the next slide.</a:t>
            </a:r>
          </a:p>
          <a:p>
            <a:pPr lvl="1"/>
            <a:r>
              <a:rPr lang="en-US" altLang="en-US" sz="2000" dirty="0"/>
              <a:t>This can be mapped to the relation SUPPLY shown in the relational schema, whose primary key is the combination of the three foreign keys {SNAME, PARTNO, PROJNAME</a:t>
            </a:r>
            <a:r>
              <a:rPr lang="en-US" altLang="en-US" sz="2000" dirty="0" smtClean="0"/>
              <a:t>}</a:t>
            </a:r>
            <a:endParaRPr lang="en-US" altLang="en-US" sz="22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6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TERNARY RELATIONSHIP: SUPPLY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05633"/>
            <a:ext cx="10515600" cy="3591322"/>
          </a:xfrm>
        </p:spPr>
      </p:pic>
    </p:spTree>
    <p:extLst>
      <p:ext uri="{BB962C8B-B14F-4D97-AF65-F5344CB8AC3E}">
        <p14:creationId xmlns:p14="http://schemas.microsoft.com/office/powerpoint/2010/main" val="42588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Mapping the </a:t>
            </a:r>
            <a:r>
              <a:rPr lang="en-US" altLang="en-US" b="1" i="1" dirty="0"/>
              <a:t>n</a:t>
            </a:r>
            <a:r>
              <a:rPr lang="en-US" altLang="en-US" b="1" dirty="0"/>
              <a:t>-</a:t>
            </a:r>
            <a:r>
              <a:rPr lang="en-US" altLang="en-US" b="1" dirty="0" err="1"/>
              <a:t>ary</a:t>
            </a:r>
            <a:r>
              <a:rPr lang="en-US" altLang="en-US" b="1" dirty="0"/>
              <a:t> relationship type SUPPLY</a:t>
            </a:r>
            <a:endParaRPr lang="en-IN" dirty="0"/>
          </a:p>
        </p:txBody>
      </p:sp>
      <p:pic>
        <p:nvPicPr>
          <p:cNvPr id="4" name="Picture 2" descr="fig09_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4317" y="2011558"/>
            <a:ext cx="5018228" cy="4301338"/>
          </a:xfrm>
          <a:noFill/>
        </p:spPr>
      </p:pic>
    </p:spTree>
    <p:extLst>
      <p:ext uri="{BB962C8B-B14F-4D97-AF65-F5344CB8AC3E}">
        <p14:creationId xmlns:p14="http://schemas.microsoft.com/office/powerpoint/2010/main" val="51534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Summary of Mapping constructs and constraints</a:t>
            </a:r>
            <a:endParaRPr lang="en-IN" dirty="0"/>
          </a:p>
        </p:txBody>
      </p:sp>
      <p:pic>
        <p:nvPicPr>
          <p:cNvPr id="4" name="Picture 2" descr="tab09_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1" y="1825625"/>
            <a:ext cx="924563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08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Overview of Database Design Process</a:t>
            </a:r>
            <a:endParaRPr lang="en-IN" b="1" dirty="0"/>
          </a:p>
        </p:txBody>
      </p:sp>
      <p:pic>
        <p:nvPicPr>
          <p:cNvPr id="4" name="Picture 4" descr="fig03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58" y="1825625"/>
            <a:ext cx="5171313" cy="496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6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BEC097-3B36-42B7-902B-0AD949E1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Relational Database Design by ER- to-Relational Mapping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AA2DD6-6B54-4B6C-A776-37DC3AE9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GOALS </a:t>
            </a:r>
            <a:r>
              <a:rPr lang="en-US" altLang="en-US" dirty="0"/>
              <a:t>during Mapping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Preserve all information (that includes all attributes)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Maintain the constraints to the extent possible (Relational Model cannot preserve all </a:t>
            </a:r>
            <a:r>
              <a:rPr lang="en-US" dirty="0" err="1"/>
              <a:t>contstraints</a:t>
            </a:r>
            <a:r>
              <a:rPr lang="en-US" dirty="0"/>
              <a:t>- e.g., max cardinality ratio such as 1:10 in ER; exhaustive classification into subtypes, e.g., STUDENTS are specialized into Domestic and Foreign)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Minimize null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7BDE93-EBE7-4AC5-8537-8820CB94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Verdana" panose="020B0604030504040204" pitchFamily="34" charset="0"/>
              </a:rPr>
              <a:t>ER diagram for the COMPANY database</a:t>
            </a:r>
            <a:endParaRPr lang="en-US" dirty="0"/>
          </a:p>
        </p:txBody>
      </p:sp>
      <p:pic>
        <p:nvPicPr>
          <p:cNvPr id="4" name="Picture 2" descr="fig09_01.jpg">
            <a:extLst>
              <a:ext uri="{FF2B5EF4-FFF2-40B4-BE49-F238E27FC236}">
                <a16:creationId xmlns="" xmlns:a16="http://schemas.microsoft.com/office/drawing/2014/main" id="{C9F2C854-6C49-49F8-A582-2D2B31D4D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9" y="1825623"/>
            <a:ext cx="5397662" cy="478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75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25617-3982-4B44-A6BD-76EC2FD7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ER-to-Relational Mapping Algorithm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E99A6948-6990-4024-8EED-521120D4B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b="1" dirty="0"/>
              <a:t>Step 1: Mapping of Regular Entity </a:t>
            </a:r>
            <a:r>
              <a:rPr lang="en-US" altLang="en-US" sz="2400" b="1" dirty="0" smtClean="0"/>
              <a:t>Types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/>
              <a:t>For each regular (strong) entity type E in the ER schema, create a relation R that includes all the simple attributes of E.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/>
              <a:t>Choose one of the key attributes of E as the primary key for R.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/>
              <a:t>If the chosen key of E is composite, the set of simple attributes that form it will together form the primary key of R</a:t>
            </a:r>
            <a:r>
              <a:rPr lang="en-US" altLang="en-US" sz="2200" dirty="0" smtClean="0"/>
              <a:t>.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22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400" b="1" dirty="0"/>
              <a:t>Example</a:t>
            </a:r>
            <a:r>
              <a:rPr lang="en-US" altLang="en-US" sz="2400" dirty="0"/>
              <a:t>: We create the relations EMPLOYEE, DEPARTMENT, and PROJECT in the relational schema corresponding to the regular entities in the ER diagram.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/>
              <a:t>SSN, DNUMBER, and PNUMBER are the primary keys for the relations EMPLOYEE, DEPARTMENT, and PROJECT as shown.</a:t>
            </a:r>
          </a:p>
        </p:txBody>
      </p:sp>
    </p:spTree>
    <p:extLst>
      <p:ext uri="{BB962C8B-B14F-4D97-AF65-F5344CB8AC3E}">
        <p14:creationId xmlns:p14="http://schemas.microsoft.com/office/powerpoint/2010/main" val="376940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25617-3982-4B44-A6BD-76EC2FD7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ER-to-Relational Mapping Algorithm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E99A6948-6990-4024-8EED-521120D4B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Step 2: Mapping of Weak Entity Types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For each weak entity type W in the ER schema with owner entity type E, create a relation R and include all simple attributes (or simple components of composite attributes) of W as attributes of R.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Also, include as foreign key attributes of R the primary key attribute(s) of the relation(s) that correspond to the owner entity type(s).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 primary key of R is the </a:t>
            </a:r>
            <a:r>
              <a:rPr lang="en-US" altLang="en-US" sz="2000" i="1" dirty="0"/>
              <a:t>combination of</a:t>
            </a:r>
            <a:r>
              <a:rPr lang="en-US" altLang="en-US" sz="2000" dirty="0"/>
              <a:t> the primary key(s) of the owner(s) and the partial key of the weak entity type W, if any.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Example:</a:t>
            </a:r>
            <a:r>
              <a:rPr lang="en-US" altLang="en-US" sz="2400" dirty="0"/>
              <a:t> Create the relation DEPENDENT in this step to correspond to the weak entity type DEPENDENT.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Include the primary key SSN of the EMPLOYEE relation as a foreign key attribute of DEPENDENT (renamed to ESSN).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 primary key of the DEPENDENT relation is the combination {ESSN, DEPENDENT_NAME} because DEPENDENT_NAME is the partial key of DEPENDENT. </a:t>
            </a:r>
            <a:endParaRPr lang="en-US" altLang="en-US" sz="17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623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ER-to-Relational Mapping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1375"/>
            <a:ext cx="10515600" cy="45155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Step 3: Mapping of Binary 1:1 Relation Types</a:t>
            </a:r>
          </a:p>
          <a:p>
            <a:pPr marL="781050" lvl="1" indent="-323850">
              <a:lnSpc>
                <a:spcPct val="80000"/>
              </a:lnSpc>
            </a:pPr>
            <a:r>
              <a:rPr lang="en-US" altLang="en-US" sz="2000" dirty="0"/>
              <a:t>For each binary 1:1 relationship type R in the ER schema, identify the relations S and T that correspond to the entity types participating in R.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There are three possible approaches:</a:t>
            </a:r>
          </a:p>
          <a:p>
            <a:pPr marL="781050" lvl="1" indent="-3238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 b="1" dirty="0"/>
              <a:t>Foreign Key ( 2 relations) approach:</a:t>
            </a:r>
            <a:r>
              <a:rPr lang="en-US" altLang="en-US" sz="2000" dirty="0"/>
              <a:t> Choose one of the relations-say S-and </a:t>
            </a:r>
            <a:r>
              <a:rPr lang="en-US" altLang="en-US" sz="2000" b="1" dirty="0"/>
              <a:t>include a foreign key in S the primary key of T</a:t>
            </a:r>
            <a:r>
              <a:rPr lang="en-US" altLang="en-US" sz="2000" dirty="0"/>
              <a:t>. It is better to choose an entity type with total participation in R in the role of S.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en-US" sz="1800" dirty="0"/>
              <a:t>Example: 1:1 relation MANAGES is mapped by choosing the participating entity type DEPARTMENT to serve in the role of S, because its participation in the MANAGES relationship type is total.</a:t>
            </a:r>
          </a:p>
          <a:p>
            <a:pPr marL="781050" lvl="1" indent="-3238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 b="1" dirty="0"/>
              <a:t>Merged relation (1 relation) option:</a:t>
            </a:r>
            <a:r>
              <a:rPr lang="en-US" altLang="en-US" sz="2000" dirty="0"/>
              <a:t> An alternate mapping of a 1:1 relationship type is possible by </a:t>
            </a:r>
            <a:r>
              <a:rPr lang="en-US" altLang="en-US" sz="2000" b="1" dirty="0"/>
              <a:t>merging the two entity types and the relationship into a single relation</a:t>
            </a:r>
            <a:r>
              <a:rPr lang="en-US" altLang="en-US" sz="2000" dirty="0"/>
              <a:t>. This may be appropriate when both participations are total.</a:t>
            </a:r>
          </a:p>
          <a:p>
            <a:pPr marL="781050" lvl="1" indent="-3238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000" b="1" dirty="0"/>
              <a:t>Cross-reference</a:t>
            </a:r>
            <a:r>
              <a:rPr lang="en-US" altLang="en-US" sz="2000" dirty="0"/>
              <a:t> </a:t>
            </a:r>
            <a:r>
              <a:rPr lang="en-US" altLang="en-US" sz="2000" b="1" dirty="0"/>
              <a:t>or relationship relation ( 3 relations) option:</a:t>
            </a:r>
            <a:r>
              <a:rPr lang="en-US" altLang="en-US" sz="2000" dirty="0"/>
              <a:t> The third alternative is to set up </a:t>
            </a:r>
            <a:r>
              <a:rPr lang="en-US" altLang="en-US" sz="2000" b="1" dirty="0"/>
              <a:t>a third relation R for the purpose of cross-referencing the primary keys of the two relations</a:t>
            </a:r>
            <a:r>
              <a:rPr lang="en-US" altLang="en-US" sz="2000" dirty="0"/>
              <a:t> S and T representing the entity types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5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ER-to-Relational Mapping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 dirty="0"/>
              <a:t>Step 4: Mapping of Binary 1:N Relationship Types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200" dirty="0"/>
              <a:t>For each regular binary 1:N relationship type R, identify the relation S that represent the participating entity type at the N-side of the relationship type. </a:t>
            </a:r>
          </a:p>
          <a:p>
            <a:pPr lvl="1"/>
            <a:r>
              <a:rPr lang="en-US" altLang="en-US" sz="2200" dirty="0"/>
              <a:t>Include as foreign key in S the primary key of the relation T that represents the other entity type participating in R. </a:t>
            </a:r>
          </a:p>
          <a:p>
            <a:pPr lvl="1"/>
            <a:r>
              <a:rPr lang="en-US" altLang="en-US" sz="2200" dirty="0"/>
              <a:t>Include any simple attributes of the 1:N relation type as attributes of S. </a:t>
            </a:r>
          </a:p>
          <a:p>
            <a:r>
              <a:rPr lang="en-US" altLang="en-US" sz="2400" b="1" dirty="0"/>
              <a:t>Example</a:t>
            </a:r>
            <a:r>
              <a:rPr lang="en-US" altLang="en-US" sz="2400" dirty="0"/>
              <a:t>: 1:N relationship types WORKS_FOR, CONTROLS, and SUPERVISION in the figure.</a:t>
            </a:r>
          </a:p>
          <a:p>
            <a:pPr lvl="1"/>
            <a:r>
              <a:rPr lang="en-US" altLang="en-US" sz="2200" dirty="0"/>
              <a:t>For WORKS_FOR we include the primary key DNUMBER of the DEPARTMENT relation as foreign key in the EMPLOYEE relation and call it DNO. </a:t>
            </a:r>
          </a:p>
          <a:p>
            <a:r>
              <a:rPr lang="en-US" altLang="en-US" sz="2400" dirty="0"/>
              <a:t>An alternative approach is to use a Relationship relation (cross referencing relation) – this is rarely done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049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ER-to-Relational Mapping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Step 5: Mapping of Binary M:N Relationship Types.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For each regular binary M:N relationship type R, </a:t>
            </a:r>
            <a:r>
              <a:rPr lang="en-US" altLang="en-US" sz="2000" b="1" i="1" dirty="0"/>
              <a:t>create a new relation</a:t>
            </a:r>
            <a:r>
              <a:rPr lang="en-US" altLang="en-US" sz="2000" b="1" dirty="0"/>
              <a:t> </a:t>
            </a:r>
            <a:r>
              <a:rPr lang="en-US" altLang="en-US" sz="2000" dirty="0"/>
              <a:t>S to represent R. This is a </a:t>
            </a:r>
            <a:r>
              <a:rPr lang="en-US" altLang="en-US" sz="2000" b="1" i="1" dirty="0"/>
              <a:t>relationship relation</a:t>
            </a:r>
            <a:r>
              <a:rPr lang="en-US" altLang="en-US" sz="2000" i="1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Include as foreign key attributes in S the primary keys of the relations that represent the participating entity types; </a:t>
            </a:r>
            <a:r>
              <a:rPr lang="en-US" altLang="en-US" sz="2000" i="1" dirty="0"/>
              <a:t>their combination will form the primary key</a:t>
            </a:r>
            <a:r>
              <a:rPr lang="en-US" altLang="en-US" sz="2000" dirty="0"/>
              <a:t> of S.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Also include any simple attributes of the M:N relationship type (or simple components of composite attributes) as attributes of S.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Example</a:t>
            </a:r>
            <a:r>
              <a:rPr lang="en-US" altLang="en-US" sz="2400" dirty="0"/>
              <a:t>: The M:N relationship type WORKS_ON from the ER  diagram is mapped by creating a relation WORKS_ON in the relational database schema.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 primary keys of the PROJECT and EMPLOYEE relations are included as foreign keys in WORKS_ON and renamed PNO and ESSN, respectively.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Attribute HOURS in WORKS_ON represents the HOURS attribute of the relation type. The primary key of the WORKS_ON relation is the combination of the foreign key attributes {ESSN, PNO</a:t>
            </a:r>
            <a:r>
              <a:rPr lang="en-US" altLang="en-US" sz="2000" dirty="0" smtClean="0"/>
              <a:t>}.</a:t>
            </a:r>
            <a:endParaRPr lang="en-US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5409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1189</Words>
  <Application>Microsoft Office PowerPoint</Application>
  <PresentationFormat>Custom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 252 Database Management Systems</vt:lpstr>
      <vt:lpstr>Overview of Database Design Process</vt:lpstr>
      <vt:lpstr>Relational Database Design by ER- to-Relational Mapping</vt:lpstr>
      <vt:lpstr>ER diagram for the COMPANY database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Result of mapping the COMPANY ER schema into a relational database schema</vt:lpstr>
      <vt:lpstr>ER-to-Relational Mapping Algorithm</vt:lpstr>
      <vt:lpstr>TERNARY RELATIONSHIP: SUPPLY</vt:lpstr>
      <vt:lpstr>Mapping the n-ary relationship type SUPPLY</vt:lpstr>
      <vt:lpstr>Summary of Mapping constructs and constraints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103</cp:revision>
  <dcterms:created xsi:type="dcterms:W3CDTF">2020-01-06T03:12:19Z</dcterms:created>
  <dcterms:modified xsi:type="dcterms:W3CDTF">2020-02-10T07:51:40Z</dcterms:modified>
</cp:coreProperties>
</file>