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463A-EF3F-481E-86E9-F328028F84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BDDEE-DE01-40BE-9D1D-96D91228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 252</a:t>
            </a:r>
            <a:br>
              <a:rPr lang="en-US" b="1" dirty="0"/>
            </a:br>
            <a:r>
              <a:rPr lang="en-US" b="1" dirty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– May 2020</a:t>
            </a:r>
          </a:p>
          <a:p>
            <a:r>
              <a:rPr lang="en-US" dirty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4457" y="5549675"/>
            <a:ext cx="86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Unary Relational Operations: PROJECT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The general form of the </a:t>
            </a:r>
            <a:r>
              <a:rPr lang="en-US" altLang="en-US" i="1" dirty="0" smtClean="0"/>
              <a:t>project</a:t>
            </a:r>
            <a:r>
              <a:rPr lang="en-US" altLang="en-US" dirty="0" smtClean="0"/>
              <a:t> operation is: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Symbol" pitchFamily="18" charset="2"/>
              </a:rPr>
              <a:t></a:t>
            </a:r>
            <a:r>
              <a:rPr lang="en-US" altLang="en-US" baseline="-25000" dirty="0" smtClean="0"/>
              <a:t>&lt;attribute list&gt;</a:t>
            </a:r>
            <a:r>
              <a:rPr lang="en-US" altLang="en-US" dirty="0" smtClean="0"/>
              <a:t>(R)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>
                <a:latin typeface="Symbol" pitchFamily="18" charset="2"/>
              </a:rPr>
              <a:t></a:t>
            </a:r>
            <a:r>
              <a:rPr lang="en-US" altLang="en-US" dirty="0" smtClean="0"/>
              <a:t> (pi) is the symbol used to represent the </a:t>
            </a:r>
            <a:r>
              <a:rPr lang="en-US" altLang="en-US" i="1" dirty="0" smtClean="0"/>
              <a:t>project</a:t>
            </a:r>
            <a:r>
              <a:rPr lang="en-US" altLang="en-US" dirty="0" smtClean="0"/>
              <a:t>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&lt;attribute list&gt; is the desired list of attributes from relation R. 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The project operation </a:t>
            </a:r>
            <a:r>
              <a:rPr lang="en-US" altLang="en-US" i="1" dirty="0" smtClean="0"/>
              <a:t>removes any duplicate tuples</a:t>
            </a: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This is because the result of the </a:t>
            </a:r>
            <a:r>
              <a:rPr lang="en-US" altLang="en-US" i="1" dirty="0" smtClean="0"/>
              <a:t>project</a:t>
            </a:r>
            <a:r>
              <a:rPr lang="en-US" altLang="en-US" dirty="0" smtClean="0"/>
              <a:t> operation must be a </a:t>
            </a:r>
            <a:r>
              <a:rPr lang="en-US" altLang="en-US" i="1" dirty="0" smtClean="0"/>
              <a:t>set of tuples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b="1" dirty="0" smtClean="0"/>
              <a:t>Mathematical sets </a:t>
            </a:r>
            <a:r>
              <a:rPr lang="en-US" altLang="en-US" b="1" i="1" dirty="0" smtClean="0"/>
              <a:t>do not allow</a:t>
            </a:r>
            <a:r>
              <a:rPr lang="en-US" altLang="en-US" b="1" dirty="0" smtClean="0"/>
              <a:t> duplicate elements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341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Unary Relational Operations: PROJECT</a:t>
            </a:r>
            <a:endParaRPr lang="en-I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PROJECT Operation Properties</a:t>
            </a:r>
          </a:p>
          <a:p>
            <a:pPr eaLnBrk="1" hangingPunct="1"/>
            <a:endParaRPr lang="en-US" altLang="en-US" b="1" dirty="0" smtClean="0"/>
          </a:p>
          <a:p>
            <a:pPr lvl="1" eaLnBrk="1" hangingPunct="1"/>
            <a:r>
              <a:rPr lang="en-US" altLang="en-US" dirty="0" smtClean="0"/>
              <a:t>The number of tuples in the result of projection </a:t>
            </a:r>
            <a:r>
              <a:rPr lang="en-US" altLang="en-US" dirty="0" smtClean="0">
                <a:latin typeface="Symbol" pitchFamily="18" charset="2"/>
              </a:rPr>
              <a:t></a:t>
            </a:r>
            <a:r>
              <a:rPr lang="en-US" altLang="en-US" baseline="-25000" dirty="0" smtClean="0"/>
              <a:t>&lt;list&gt;</a:t>
            </a:r>
            <a:r>
              <a:rPr lang="en-US" altLang="en-US" dirty="0" smtClean="0"/>
              <a:t>(R) is always less or equal to the number of tuples in R</a:t>
            </a:r>
          </a:p>
          <a:p>
            <a:pPr lvl="2" eaLnBrk="1" hangingPunct="1"/>
            <a:r>
              <a:rPr lang="en-US" altLang="en-US" dirty="0" smtClean="0"/>
              <a:t>If the list of attributes includes a </a:t>
            </a:r>
            <a:r>
              <a:rPr lang="en-US" altLang="en-US" b="1" i="1" dirty="0" smtClean="0"/>
              <a:t>key</a:t>
            </a:r>
            <a:r>
              <a:rPr lang="en-US" altLang="en-US" dirty="0" smtClean="0"/>
              <a:t> of R, then the number of tuples in the result of PROJECT is </a:t>
            </a:r>
            <a:r>
              <a:rPr lang="en-US" altLang="en-US" b="1" i="1" dirty="0" smtClean="0"/>
              <a:t>equal</a:t>
            </a:r>
            <a:r>
              <a:rPr lang="en-US" altLang="en-US" dirty="0" smtClean="0"/>
              <a:t> to the number of tuples in R</a:t>
            </a:r>
          </a:p>
          <a:p>
            <a:pPr lvl="2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PROJECT is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commutative</a:t>
            </a:r>
          </a:p>
          <a:p>
            <a:pPr lvl="2" eaLnBrk="1" hangingPunct="1"/>
            <a:r>
              <a:rPr lang="en-US" altLang="en-US" dirty="0" smtClean="0">
                <a:latin typeface="Symbol" pitchFamily="18" charset="2"/>
              </a:rPr>
              <a:t></a:t>
            </a:r>
            <a:r>
              <a:rPr lang="en-US" altLang="en-US" dirty="0" smtClean="0"/>
              <a:t> </a:t>
            </a:r>
            <a:r>
              <a:rPr lang="en-US" altLang="en-US" baseline="-25000" dirty="0" smtClean="0"/>
              <a:t>&lt;list1&gt;</a:t>
            </a:r>
            <a:r>
              <a:rPr lang="en-US" altLang="en-US" dirty="0" smtClean="0"/>
              <a:t> (</a:t>
            </a:r>
            <a:r>
              <a:rPr lang="en-US" altLang="en-US" dirty="0" smtClean="0">
                <a:latin typeface="Symbol" pitchFamily="18" charset="2"/>
              </a:rPr>
              <a:t></a:t>
            </a:r>
            <a:r>
              <a:rPr lang="en-US" altLang="en-US" dirty="0" smtClean="0"/>
              <a:t> </a:t>
            </a:r>
            <a:r>
              <a:rPr lang="en-US" altLang="en-US" baseline="-25000" dirty="0" smtClean="0"/>
              <a:t>&lt;list2&gt;</a:t>
            </a:r>
            <a:r>
              <a:rPr lang="en-US" altLang="en-US" dirty="0" smtClean="0"/>
              <a:t> (R) ) = </a:t>
            </a:r>
            <a:r>
              <a:rPr lang="en-US" altLang="en-US" dirty="0" smtClean="0">
                <a:latin typeface="Symbol" pitchFamily="18" charset="2"/>
              </a:rPr>
              <a:t></a:t>
            </a:r>
            <a:r>
              <a:rPr lang="en-US" altLang="en-US" dirty="0" smtClean="0"/>
              <a:t> </a:t>
            </a:r>
            <a:r>
              <a:rPr lang="en-US" altLang="en-US" baseline="-25000" dirty="0" smtClean="0"/>
              <a:t>&lt;list1&gt;</a:t>
            </a:r>
            <a:r>
              <a:rPr lang="en-US" altLang="en-US" dirty="0" smtClean="0"/>
              <a:t> (R) as long as &lt;list1&gt; contains the attributes in &lt;list2&gt; </a:t>
            </a:r>
          </a:p>
        </p:txBody>
      </p:sp>
    </p:spTree>
    <p:extLst>
      <p:ext uri="{BB962C8B-B14F-4D97-AF65-F5344CB8AC3E}">
        <p14:creationId xmlns:p14="http://schemas.microsoft.com/office/powerpoint/2010/main" val="89708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01" y="2008719"/>
            <a:ext cx="6725617" cy="438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38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Expressions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may want to apply several relational algebra operations one after the other</a:t>
            </a:r>
          </a:p>
          <a:p>
            <a:pPr lvl="1" eaLnBrk="1" hangingPunct="1"/>
            <a:r>
              <a:rPr lang="en-US" altLang="en-US" dirty="0" smtClean="0"/>
              <a:t>Either we can write the operations as a single </a:t>
            </a:r>
            <a:r>
              <a:rPr lang="en-US" altLang="en-US" b="1" dirty="0" smtClean="0"/>
              <a:t>relational algebra expression</a:t>
            </a:r>
            <a:r>
              <a:rPr lang="en-US" altLang="en-US" dirty="0" smtClean="0"/>
              <a:t> by nesting the operations, or</a:t>
            </a:r>
          </a:p>
          <a:p>
            <a:pPr lvl="1" eaLnBrk="1" hangingPunct="1"/>
            <a:r>
              <a:rPr lang="en-US" altLang="en-US" dirty="0" smtClean="0"/>
              <a:t>We can apply one operation at a time and create </a:t>
            </a:r>
            <a:r>
              <a:rPr lang="en-US" altLang="en-US" b="1" dirty="0" smtClean="0"/>
              <a:t>intermediate result relations</a:t>
            </a:r>
            <a:r>
              <a:rPr lang="en-US" altLang="en-US" dirty="0" smtClean="0"/>
              <a:t>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sz="3000" dirty="0" smtClean="0"/>
              <a:t>In the latter case, we must give names to the relations that hold the intermediate results. </a:t>
            </a:r>
            <a:r>
              <a:rPr lang="en-US" altLang="en-US" sz="31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047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Single expression versus sequence of relational operations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To retrieve the first name, last name, and salary of all employees who work in department number 5, we must apply a select and a project operation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We can write a </a:t>
            </a:r>
            <a:r>
              <a:rPr lang="en-US" altLang="en-US" sz="2400" i="1" dirty="0" smtClean="0"/>
              <a:t>single relational algebra expression</a:t>
            </a:r>
            <a:r>
              <a:rPr lang="en-US" altLang="en-US" sz="2400" dirty="0" smtClean="0"/>
              <a:t> as follows: </a:t>
            </a:r>
          </a:p>
          <a:p>
            <a:pPr lvl="1" eaLnBrk="1" hangingPunct="1"/>
            <a:r>
              <a:rPr lang="en-US" altLang="en-US" sz="2400" b="1" dirty="0" smtClean="0">
                <a:latin typeface="Symbol" pitchFamily="18" charset="2"/>
              </a:rPr>
              <a:t></a:t>
            </a:r>
            <a:r>
              <a:rPr lang="en-US" altLang="en-US" sz="2400" baseline="-25000" dirty="0" smtClean="0"/>
              <a:t>FNAME, LNAME, SALARY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>
                <a:latin typeface="Symbol" pitchFamily="18" charset="2"/>
              </a:rPr>
              <a:t></a:t>
            </a:r>
            <a:r>
              <a:rPr lang="en-US" altLang="en-US" sz="2400" dirty="0" smtClean="0"/>
              <a:t> </a:t>
            </a:r>
            <a:r>
              <a:rPr lang="en-US" altLang="en-US" sz="2400" baseline="-25000" dirty="0" smtClean="0"/>
              <a:t>DNO=5</a:t>
            </a:r>
            <a:r>
              <a:rPr lang="en-US" altLang="en-US" sz="2400" dirty="0" smtClean="0"/>
              <a:t>(EMPLOYEE))</a:t>
            </a:r>
          </a:p>
          <a:p>
            <a:pPr eaLnBrk="1" hangingPunct="1"/>
            <a:r>
              <a:rPr lang="en-US" altLang="en-US" sz="2400" dirty="0" smtClean="0"/>
              <a:t>OR We can explicitly show the </a:t>
            </a:r>
            <a:r>
              <a:rPr lang="en-US" altLang="en-US" sz="2400" i="1" dirty="0" smtClean="0"/>
              <a:t>sequence of operations</a:t>
            </a:r>
            <a:r>
              <a:rPr lang="en-US" altLang="en-US" sz="2400" dirty="0" smtClean="0"/>
              <a:t>, giving a name to each intermediate relation:</a:t>
            </a:r>
          </a:p>
          <a:p>
            <a:pPr lvl="1" eaLnBrk="1" hangingPunct="1"/>
            <a:r>
              <a:rPr lang="en-US" altLang="en-US" sz="2400" dirty="0" smtClean="0"/>
              <a:t>DEP5_EMPS </a:t>
            </a:r>
            <a:r>
              <a:rPr lang="en-US" altLang="en-US" sz="2400" dirty="0" smtClean="0">
                <a:sym typeface="Symbol" pitchFamily="18" charset="2"/>
              </a:rPr>
              <a:t> </a:t>
            </a:r>
            <a:r>
              <a:rPr lang="en-US" altLang="en-US" sz="2400" b="1" dirty="0" smtClean="0">
                <a:latin typeface="Symbol" pitchFamily="18" charset="2"/>
              </a:rPr>
              <a:t></a:t>
            </a:r>
            <a:r>
              <a:rPr lang="en-US" altLang="en-US" sz="2400" dirty="0" smtClean="0"/>
              <a:t> </a:t>
            </a:r>
            <a:r>
              <a:rPr lang="en-US" altLang="en-US" sz="2400" baseline="-25000" dirty="0" smtClean="0"/>
              <a:t>DNO=5</a:t>
            </a:r>
            <a:r>
              <a:rPr lang="en-US" altLang="en-US" sz="2400" dirty="0" smtClean="0"/>
              <a:t>(EMPLOYEE)</a:t>
            </a:r>
          </a:p>
          <a:p>
            <a:pPr lvl="1" eaLnBrk="1" hangingPunct="1"/>
            <a:r>
              <a:rPr lang="en-US" altLang="en-US" sz="2400" dirty="0" smtClean="0"/>
              <a:t>RESULT </a:t>
            </a:r>
            <a:r>
              <a:rPr lang="en-US" altLang="en-US" sz="2400" dirty="0" smtClean="0">
                <a:sym typeface="Symbol" pitchFamily="18" charset="2"/>
              </a:rPr>
              <a:t> </a:t>
            </a:r>
            <a:r>
              <a:rPr lang="en-US" altLang="en-US" sz="2400" b="1" dirty="0" smtClean="0">
                <a:latin typeface="Symbol" pitchFamily="18" charset="2"/>
              </a:rPr>
              <a:t></a:t>
            </a:r>
            <a:r>
              <a:rPr lang="en-US" altLang="en-US" sz="2400" dirty="0" smtClean="0"/>
              <a:t> </a:t>
            </a:r>
            <a:r>
              <a:rPr lang="en-US" altLang="en-US" sz="2400" baseline="-25000" dirty="0" smtClean="0"/>
              <a:t>FNAME, LNAME, SALARY</a:t>
            </a:r>
            <a:r>
              <a:rPr lang="en-US" altLang="en-US" sz="2400" dirty="0" smtClean="0"/>
              <a:t> (DEP5_EMPS)	</a:t>
            </a:r>
          </a:p>
        </p:txBody>
      </p:sp>
    </p:spTree>
    <p:extLst>
      <p:ext uri="{BB962C8B-B14F-4D97-AF65-F5344CB8AC3E}">
        <p14:creationId xmlns:p14="http://schemas.microsoft.com/office/powerpoint/2010/main" val="340965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Unary Relational Operations: RENAME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RENAME operator is denoted by </a:t>
            </a:r>
            <a:r>
              <a:rPr lang="en-US" altLang="en-US" dirty="0" smtClean="0">
                <a:sym typeface="Symbol" pitchFamily="18" charset="2"/>
              </a:rPr>
              <a:t> (rho)</a:t>
            </a:r>
          </a:p>
          <a:p>
            <a:pPr eaLnBrk="1" hangingPunct="1"/>
            <a:endParaRPr lang="en-US" altLang="en-US" dirty="0" smtClean="0">
              <a:sym typeface="Symbol" pitchFamily="18" charset="2"/>
            </a:endParaRPr>
          </a:p>
          <a:p>
            <a:pPr eaLnBrk="1" hangingPunct="1"/>
            <a:r>
              <a:rPr lang="en-US" altLang="en-US" dirty="0" smtClean="0"/>
              <a:t>In some cases, we may want to </a:t>
            </a:r>
            <a:r>
              <a:rPr lang="en-US" altLang="en-US" i="1" dirty="0" smtClean="0"/>
              <a:t>rename </a:t>
            </a:r>
            <a:r>
              <a:rPr lang="en-US" altLang="en-US" dirty="0" smtClean="0"/>
              <a:t>the attributes of a relation or the relation name or both</a:t>
            </a:r>
          </a:p>
          <a:p>
            <a:pPr lvl="1" eaLnBrk="1" hangingPunct="1"/>
            <a:r>
              <a:rPr lang="en-US" altLang="en-US" sz="2800" dirty="0" smtClean="0"/>
              <a:t>Useful when a query requires multiple operations</a:t>
            </a:r>
          </a:p>
          <a:p>
            <a:pPr lvl="1" eaLnBrk="1" hangingPunct="1"/>
            <a:r>
              <a:rPr lang="en-US" altLang="en-US" sz="2800" dirty="0" smtClean="0"/>
              <a:t>Necessary in some cases (see JOIN operation later)</a:t>
            </a:r>
            <a:endParaRPr lang="en-US" altLang="en-US" sz="2800" i="1" dirty="0" smtClean="0"/>
          </a:p>
          <a:p>
            <a:pPr eaLnBrk="1" hangingPunct="1"/>
            <a:endParaRPr lang="en-US" alt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80918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Unary Relational Operations: RENAME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general RENAME operation </a:t>
            </a:r>
            <a:r>
              <a:rPr lang="en-US" altLang="en-US" dirty="0" smtClean="0">
                <a:sym typeface="Symbol" pitchFamily="18" charset="2"/>
              </a:rPr>
              <a:t> </a:t>
            </a:r>
            <a:r>
              <a:rPr lang="en-US" altLang="en-US" dirty="0" smtClean="0"/>
              <a:t>can be expressed by any of the following forms:</a:t>
            </a:r>
          </a:p>
          <a:p>
            <a:pPr lvl="1" eaLnBrk="1" hangingPunct="1"/>
            <a:r>
              <a:rPr lang="en-US" altLang="en-US" dirty="0" smtClean="0">
                <a:sym typeface="Symbol" pitchFamily="18" charset="2"/>
              </a:rPr>
              <a:t></a:t>
            </a:r>
            <a:r>
              <a:rPr lang="en-US" altLang="en-US" baseline="-25000" dirty="0" smtClean="0">
                <a:sym typeface="Symbol" pitchFamily="18" charset="2"/>
              </a:rPr>
              <a:t>S (B1, B2, …, </a:t>
            </a:r>
            <a:r>
              <a:rPr lang="en-US" altLang="en-US" baseline="-25000" dirty="0" err="1" smtClean="0">
                <a:sym typeface="Symbol" pitchFamily="18" charset="2"/>
              </a:rPr>
              <a:t>Bn</a:t>
            </a:r>
            <a:r>
              <a:rPr lang="en-US" altLang="en-US" baseline="-25000" dirty="0" smtClean="0">
                <a:sym typeface="Symbol" pitchFamily="18" charset="2"/>
              </a:rPr>
              <a:t> )</a:t>
            </a:r>
            <a:r>
              <a:rPr lang="en-US" altLang="en-US" dirty="0" smtClean="0">
                <a:sym typeface="Symbol" pitchFamily="18" charset="2"/>
              </a:rPr>
              <a:t>(R) changes both:</a:t>
            </a:r>
          </a:p>
          <a:p>
            <a:pPr lvl="2" eaLnBrk="1" hangingPunct="1"/>
            <a:r>
              <a:rPr lang="en-US" altLang="en-US" dirty="0" smtClean="0">
                <a:sym typeface="Symbol" pitchFamily="18" charset="2"/>
              </a:rPr>
              <a:t>the relation name to S, </a:t>
            </a:r>
            <a:r>
              <a:rPr lang="en-US" altLang="en-US" i="1" dirty="0" smtClean="0">
                <a:sym typeface="Symbol" pitchFamily="18" charset="2"/>
              </a:rPr>
              <a:t>and </a:t>
            </a:r>
          </a:p>
          <a:p>
            <a:pPr lvl="2" eaLnBrk="1" hangingPunct="1"/>
            <a:r>
              <a:rPr lang="en-US" altLang="en-US" dirty="0" smtClean="0">
                <a:sym typeface="Symbol" pitchFamily="18" charset="2"/>
              </a:rPr>
              <a:t>the column (attribute) names to B1, B1, …..</a:t>
            </a:r>
            <a:r>
              <a:rPr lang="en-US" altLang="en-US" dirty="0" err="1" smtClean="0">
                <a:sym typeface="Symbol" pitchFamily="18" charset="2"/>
              </a:rPr>
              <a:t>Bn</a:t>
            </a:r>
            <a:endParaRPr lang="en-US" altLang="en-US" dirty="0" smtClean="0">
              <a:sym typeface="Symbol" pitchFamily="18" charset="2"/>
            </a:endParaRPr>
          </a:p>
          <a:p>
            <a:pPr lvl="1" eaLnBrk="1" hangingPunct="1"/>
            <a:r>
              <a:rPr lang="en-US" altLang="en-US" dirty="0" smtClean="0">
                <a:sym typeface="Symbol" pitchFamily="18" charset="2"/>
              </a:rPr>
              <a:t></a:t>
            </a:r>
            <a:r>
              <a:rPr lang="en-US" altLang="en-US" baseline="-25000" dirty="0" smtClean="0">
                <a:sym typeface="Symbol" pitchFamily="18" charset="2"/>
              </a:rPr>
              <a:t>S</a:t>
            </a:r>
            <a:r>
              <a:rPr lang="en-US" altLang="en-US" dirty="0" smtClean="0">
                <a:sym typeface="Symbol" pitchFamily="18" charset="2"/>
              </a:rPr>
              <a:t>(R) changes:</a:t>
            </a:r>
          </a:p>
          <a:p>
            <a:pPr lvl="2" eaLnBrk="1" hangingPunct="1"/>
            <a:r>
              <a:rPr lang="en-US" altLang="en-US" dirty="0" smtClean="0">
                <a:sym typeface="Symbol" pitchFamily="18" charset="2"/>
              </a:rPr>
              <a:t>the </a:t>
            </a:r>
            <a:r>
              <a:rPr lang="en-US" altLang="en-US" i="1" dirty="0" smtClean="0">
                <a:sym typeface="Symbol" pitchFamily="18" charset="2"/>
              </a:rPr>
              <a:t>relation name</a:t>
            </a:r>
            <a:r>
              <a:rPr lang="en-US" altLang="en-US" dirty="0" smtClean="0">
                <a:sym typeface="Symbol" pitchFamily="18" charset="2"/>
              </a:rPr>
              <a:t> only to 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sym typeface="Symbol" pitchFamily="18" charset="2"/>
              </a:rPr>
              <a:t></a:t>
            </a:r>
            <a:r>
              <a:rPr lang="en-US" altLang="en-US" baseline="-25000" dirty="0" smtClean="0">
                <a:sym typeface="Symbol" pitchFamily="18" charset="2"/>
              </a:rPr>
              <a:t>(B1, B2, …, </a:t>
            </a:r>
            <a:r>
              <a:rPr lang="en-US" altLang="en-US" baseline="-25000" dirty="0" err="1" smtClean="0">
                <a:sym typeface="Symbol" pitchFamily="18" charset="2"/>
              </a:rPr>
              <a:t>Bn</a:t>
            </a:r>
            <a:r>
              <a:rPr lang="en-US" altLang="en-US" baseline="-25000" dirty="0" smtClean="0">
                <a:sym typeface="Symbol" pitchFamily="18" charset="2"/>
              </a:rPr>
              <a:t> )</a:t>
            </a:r>
            <a:r>
              <a:rPr lang="en-US" altLang="en-US" dirty="0" smtClean="0">
                <a:sym typeface="Symbol" pitchFamily="18" charset="2"/>
              </a:rPr>
              <a:t>(R) changes:</a:t>
            </a:r>
          </a:p>
          <a:p>
            <a:pPr lvl="2" eaLnBrk="1" hangingPunct="1"/>
            <a:r>
              <a:rPr lang="en-US" altLang="en-US" dirty="0" smtClean="0">
                <a:sym typeface="Symbol" pitchFamily="18" charset="2"/>
              </a:rPr>
              <a:t>the </a:t>
            </a:r>
            <a:r>
              <a:rPr lang="en-US" altLang="en-US" i="1" dirty="0" smtClean="0">
                <a:sym typeface="Symbol" pitchFamily="18" charset="2"/>
              </a:rPr>
              <a:t>column (attribute) names</a:t>
            </a:r>
            <a:r>
              <a:rPr lang="en-US" altLang="en-US" dirty="0" smtClean="0">
                <a:sym typeface="Symbol" pitchFamily="18" charset="2"/>
              </a:rPr>
              <a:t> only to B1, B1, …..</a:t>
            </a:r>
            <a:r>
              <a:rPr lang="en-US" altLang="en-US" dirty="0" err="1" smtClean="0">
                <a:sym typeface="Symbol" pitchFamily="18" charset="2"/>
              </a:rPr>
              <a:t>Bn</a:t>
            </a:r>
            <a:endParaRPr lang="en-US" alt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783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Unary Relational Operations: RENAME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 smtClean="0"/>
              <a:t>For convenience, we also use a </a:t>
            </a:r>
            <a:r>
              <a:rPr lang="en-US" altLang="en-US" i="1" dirty="0" smtClean="0"/>
              <a:t>shorthand</a:t>
            </a:r>
            <a:r>
              <a:rPr lang="en-US" altLang="en-US" dirty="0" smtClean="0"/>
              <a:t> for renaming attributes in an intermediate relation:</a:t>
            </a:r>
          </a:p>
          <a:p>
            <a:pPr lvl="1" eaLnBrk="1" hangingPunct="1">
              <a:defRPr/>
            </a:pPr>
            <a:r>
              <a:rPr lang="en-US" altLang="en-US" dirty="0" smtClean="0"/>
              <a:t>If we write: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en-US" sz="2500" dirty="0" smtClean="0"/>
              <a:t>RESULT </a:t>
            </a:r>
            <a:r>
              <a:rPr lang="en-US" altLang="en-US" sz="2500" dirty="0" smtClean="0">
                <a:sym typeface="Symbol" panose="05050102010706020507" pitchFamily="18" charset="2"/>
              </a:rPr>
              <a:t> </a:t>
            </a:r>
            <a:r>
              <a:rPr lang="en-US" altLang="en-US" sz="2500" b="1" dirty="0" smtClean="0">
                <a:latin typeface="Symbol" panose="05050102010706020507" pitchFamily="18" charset="2"/>
              </a:rPr>
              <a:t></a:t>
            </a:r>
            <a:r>
              <a:rPr lang="en-US" altLang="en-US" sz="2500" dirty="0" smtClean="0"/>
              <a:t> </a:t>
            </a:r>
            <a:r>
              <a:rPr lang="en-US" altLang="en-US" sz="2500" baseline="-25000" dirty="0" smtClean="0"/>
              <a:t>FNAME, LNAME, SALARY</a:t>
            </a:r>
            <a:r>
              <a:rPr lang="en-US" altLang="en-US" sz="2500" dirty="0" smtClean="0"/>
              <a:t> (DEP5_EMPS)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en-US" sz="2500" dirty="0" smtClean="0"/>
              <a:t>RESULT will have the </a:t>
            </a:r>
            <a:r>
              <a:rPr lang="en-US" altLang="en-US" sz="2500" i="1" dirty="0" smtClean="0"/>
              <a:t>same attribute names</a:t>
            </a:r>
            <a:r>
              <a:rPr lang="en-US" altLang="en-US" sz="2500" dirty="0" smtClean="0"/>
              <a:t> as DEP5_EMPS (same attributes as EMPLOYEE)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en-US" dirty="0"/>
              <a:t>If we write: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en-US" sz="2400" dirty="0"/>
              <a:t>RESULT (F, M, L, S, B, A, SX, SAL, SU, DNO)</a:t>
            </a:r>
            <a:r>
              <a:rPr lang="en-US" altLang="en-US" sz="2400" dirty="0">
                <a:sym typeface="Symbol" panose="05050102010706020507" pitchFamily="18" charset="2"/>
              </a:rPr>
              <a:t> 	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 RESULT (</a:t>
            </a:r>
            <a:r>
              <a:rPr lang="en-US" altLang="en-US" sz="2400" dirty="0" smtClean="0">
                <a:sym typeface="Symbol" panose="05050102010706020507" pitchFamily="18" charset="2"/>
              </a:rPr>
              <a:t>F,M,L,S,B,A,SX,SAL,SU</a:t>
            </a:r>
            <a:r>
              <a:rPr lang="en-US" altLang="en-US" sz="2400" dirty="0">
                <a:sym typeface="Symbol" panose="05050102010706020507" pitchFamily="18" charset="2"/>
              </a:rPr>
              <a:t>, DNO)</a:t>
            </a:r>
            <a:r>
              <a:rPr lang="en-US" altLang="en-US" sz="2400" dirty="0"/>
              <a:t>(DEP5_EMPS)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en-US" sz="2400" dirty="0"/>
              <a:t>The 10 attributes of DEP5_EMPS are renamed to F, M, L, S, B, A, SX, SAL, SU, DNO, </a:t>
            </a:r>
            <a:r>
              <a:rPr lang="en-US" altLang="en-US" sz="2400" dirty="0" smtClean="0"/>
              <a:t>respectively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endParaRPr lang="en-US" altLang="en-US" sz="2400" dirty="0"/>
          </a:p>
          <a:p>
            <a:pPr marL="514350" lvl="1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en-US" dirty="0"/>
              <a:t>Note: the </a:t>
            </a:r>
            <a:r>
              <a:rPr lang="en-US" altLang="en-US" dirty="0">
                <a:sym typeface="Symbol" panose="05050102010706020507" pitchFamily="18" charset="2"/>
              </a:rPr>
              <a:t> symbol is an assignment operator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813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of applying multiple operations and RENAME</a:t>
            </a:r>
            <a:endParaRPr lang="en-IN" b="1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3" y="1825625"/>
            <a:ext cx="642811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17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Overview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Relational algebra is the basic set of operations for the relational model</a:t>
            </a:r>
          </a:p>
          <a:p>
            <a:pPr eaLnBrk="1" hangingPunct="1"/>
            <a:r>
              <a:rPr lang="en-US" altLang="en-US" sz="2700" dirty="0" smtClean="0"/>
              <a:t>These operations enable a user to specify </a:t>
            </a:r>
            <a:r>
              <a:rPr lang="en-US" altLang="en-US" sz="2700" b="1" dirty="0" smtClean="0"/>
              <a:t>basic retrieval requests</a:t>
            </a:r>
            <a:r>
              <a:rPr lang="en-US" altLang="en-US" sz="2700" dirty="0" smtClean="0"/>
              <a:t> (or </a:t>
            </a:r>
            <a:r>
              <a:rPr lang="en-US" altLang="en-US" sz="2700" b="1" dirty="0" smtClean="0"/>
              <a:t>queries</a:t>
            </a:r>
            <a:r>
              <a:rPr lang="en-US" altLang="en-US" sz="2700" dirty="0" smtClean="0"/>
              <a:t>) </a:t>
            </a:r>
          </a:p>
          <a:p>
            <a:pPr eaLnBrk="1" hangingPunct="1"/>
            <a:r>
              <a:rPr lang="en-US" altLang="en-US" dirty="0" smtClean="0"/>
              <a:t>The result of an operation is a </a:t>
            </a:r>
            <a:r>
              <a:rPr lang="en-US" altLang="en-US" b="1" i="1" dirty="0" smtClean="0"/>
              <a:t>new relation</a:t>
            </a:r>
            <a:r>
              <a:rPr lang="en-US" altLang="en-US" dirty="0" smtClean="0"/>
              <a:t>, which may have been formed from one or more </a:t>
            </a:r>
            <a:r>
              <a:rPr lang="en-US" altLang="en-US" i="1" dirty="0" smtClean="0"/>
              <a:t>input</a:t>
            </a:r>
            <a:r>
              <a:rPr lang="en-US" altLang="en-US" dirty="0" smtClean="0"/>
              <a:t> relations</a:t>
            </a:r>
          </a:p>
          <a:p>
            <a:pPr lvl="1" eaLnBrk="1" hangingPunct="1"/>
            <a:r>
              <a:rPr lang="en-US" altLang="en-US" dirty="0" smtClean="0"/>
              <a:t>This property makes the algebra “</a:t>
            </a:r>
            <a:r>
              <a:rPr lang="en-US" altLang="en-US" b="1" dirty="0" smtClean="0"/>
              <a:t>closed</a:t>
            </a:r>
            <a:r>
              <a:rPr lang="en-US" altLang="en-US" dirty="0" smtClean="0"/>
              <a:t>” (all objects in relational algebra are relations)</a:t>
            </a:r>
          </a:p>
          <a:p>
            <a:pPr lvl="1" eaLnBrk="1" hangingPunct="1"/>
            <a:endParaRPr lang="en-US" altLang="en-US" dirty="0" smtClean="0"/>
          </a:p>
          <a:p>
            <a:r>
              <a:rPr lang="en-US" altLang="en-US" dirty="0"/>
              <a:t>The </a:t>
            </a:r>
            <a:r>
              <a:rPr lang="en-US" altLang="en-US" b="1" dirty="0"/>
              <a:t>algebra operations</a:t>
            </a:r>
            <a:r>
              <a:rPr lang="en-US" altLang="en-US" dirty="0"/>
              <a:t> thus produce new relations</a:t>
            </a:r>
          </a:p>
          <a:p>
            <a:pPr lvl="1"/>
            <a:r>
              <a:rPr lang="en-US" altLang="en-US" dirty="0"/>
              <a:t>These can be further manipulated using operations of the same algebra</a:t>
            </a:r>
          </a:p>
          <a:p>
            <a:r>
              <a:rPr lang="en-US" altLang="en-US" dirty="0"/>
              <a:t>A sequence of relational algebra operations forms a </a:t>
            </a:r>
            <a:r>
              <a:rPr lang="en-US" altLang="en-US" b="1" dirty="0"/>
              <a:t>relational algebra expression</a:t>
            </a:r>
          </a:p>
          <a:p>
            <a:pPr lvl="1"/>
            <a:r>
              <a:rPr lang="en-US" altLang="en-US" sz="2500" dirty="0"/>
              <a:t>The result of a relational algebra expression is also a relation that represents the result of a database query (or retrieval request</a:t>
            </a:r>
            <a:r>
              <a:rPr lang="en-US" altLang="en-US" sz="2500" dirty="0" smtClean="0"/>
              <a:t>)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3753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Overview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Relational Algebra consists of several groups of operations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 smtClean="0"/>
              <a:t>Unary Relational Operations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SELECT (symbol: </a:t>
            </a:r>
            <a:r>
              <a:rPr lang="en-US" altLang="en-US" b="1" dirty="0" smtClean="0">
                <a:latin typeface="Symbol" pitchFamily="18" charset="2"/>
              </a:rPr>
              <a:t></a:t>
            </a:r>
            <a:r>
              <a:rPr lang="en-US" altLang="en-US" sz="1800" dirty="0" smtClean="0"/>
              <a:t> (sigma))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PROJECT (symbol: </a:t>
            </a:r>
            <a:r>
              <a:rPr lang="en-US" altLang="en-US" sz="1800" b="1" dirty="0" smtClean="0">
                <a:latin typeface="Symbol" pitchFamily="18" charset="2"/>
              </a:rPr>
              <a:t> </a:t>
            </a:r>
            <a:r>
              <a:rPr lang="en-US" altLang="en-US" sz="1800" dirty="0" smtClean="0"/>
              <a:t>(pi))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RENAME (symbol: </a:t>
            </a:r>
            <a:r>
              <a:rPr lang="en-US" altLang="en-US" sz="1800" b="1" dirty="0" smtClean="0">
                <a:sym typeface="Symbol" pitchFamily="18" charset="2"/>
              </a:rPr>
              <a:t></a:t>
            </a:r>
            <a:r>
              <a:rPr lang="en-US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/>
              <a:t>(rho))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 smtClean="0"/>
              <a:t>Relational Algebra Operations From Set Theory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UNION ( </a:t>
            </a:r>
            <a:r>
              <a:rPr lang="en-US" altLang="en-US" sz="1800" b="1" dirty="0" smtClean="0">
                <a:latin typeface="Symbol" pitchFamily="18" charset="2"/>
              </a:rPr>
              <a:t></a:t>
            </a:r>
            <a:r>
              <a:rPr lang="en-US" altLang="en-US" sz="1800" dirty="0" smtClean="0"/>
              <a:t> ), INTERSECTION ( </a:t>
            </a:r>
            <a:r>
              <a:rPr lang="en-US" altLang="en-US" sz="1800" b="1" dirty="0" smtClean="0">
                <a:latin typeface="Symbol" pitchFamily="18" charset="2"/>
              </a:rPr>
              <a:t></a:t>
            </a:r>
            <a:r>
              <a:rPr lang="en-US" altLang="en-US" sz="1800" dirty="0" smtClean="0">
                <a:latin typeface="Symbol" pitchFamily="18" charset="2"/>
              </a:rPr>
              <a:t> </a:t>
            </a:r>
            <a:r>
              <a:rPr lang="en-US" altLang="en-US" sz="1800" dirty="0" smtClean="0"/>
              <a:t>), DIFFERENCE (or MINUS, </a:t>
            </a:r>
            <a:r>
              <a:rPr lang="en-US" altLang="en-US" sz="1800" b="1" dirty="0" smtClean="0"/>
              <a:t>–</a:t>
            </a:r>
            <a:r>
              <a:rPr lang="en-US" altLang="en-US" sz="1800" dirty="0" smtClean="0"/>
              <a:t> 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CARTESIAN PRODUCT ( </a:t>
            </a:r>
            <a:r>
              <a:rPr lang="en-US" altLang="en-US" sz="1800" b="1" dirty="0" smtClean="0"/>
              <a:t>x</a:t>
            </a:r>
            <a:r>
              <a:rPr lang="en-US" altLang="en-US" sz="1800" dirty="0" smtClean="0"/>
              <a:t>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 smtClean="0"/>
              <a:t>Binary Relational Operations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JOIN (several variations of JOIN exist)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DIVISION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 smtClean="0"/>
              <a:t>Additional Relational Operations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OUTER JOINS, OUTER UNION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AGGREGATE FUNCTIONS (SUM, COUNT, AVG, MIN, MAX)</a:t>
            </a:r>
          </a:p>
        </p:txBody>
      </p:sp>
    </p:spTree>
    <p:extLst>
      <p:ext uri="{BB962C8B-B14F-4D97-AF65-F5344CB8AC3E}">
        <p14:creationId xmlns:p14="http://schemas.microsoft.com/office/powerpoint/2010/main" val="353739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Relational model of </a:t>
            </a:r>
            <a:r>
              <a:rPr lang="en-US" altLang="en-US" b="1" dirty="0"/>
              <a:t>COMPANY</a:t>
            </a:r>
            <a:endParaRPr lang="en-IN" b="1" dirty="0"/>
          </a:p>
        </p:txBody>
      </p:sp>
      <p:pic>
        <p:nvPicPr>
          <p:cNvPr id="4" name="Picture 6" descr="fig05_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55" y="1825625"/>
            <a:ext cx="586108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79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Unary Relational Operations: SELECT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b="1" dirty="0" smtClean="0"/>
              <a:t>SELECT</a:t>
            </a:r>
            <a:r>
              <a:rPr lang="en-US" altLang="en-US" sz="2000" dirty="0" smtClean="0"/>
              <a:t> operation denoted by </a:t>
            </a:r>
            <a:r>
              <a:rPr lang="en-US" altLang="en-US" b="1" dirty="0" smtClean="0">
                <a:latin typeface="Symbol" pitchFamily="18" charset="2"/>
              </a:rPr>
              <a:t></a:t>
            </a:r>
            <a:r>
              <a:rPr lang="en-US" altLang="en-US" sz="2000" dirty="0" smtClean="0"/>
              <a:t> (sigma) is used to select a </a:t>
            </a:r>
            <a:r>
              <a:rPr lang="en-US" altLang="en-US" sz="2000" b="1" i="1" dirty="0" smtClean="0"/>
              <a:t>subset</a:t>
            </a:r>
            <a:r>
              <a:rPr lang="en-US" altLang="en-US" sz="2000" dirty="0" smtClean="0"/>
              <a:t> of the tuples from a relation based on a </a:t>
            </a:r>
            <a:r>
              <a:rPr lang="en-US" altLang="en-US" sz="2000" b="1" dirty="0" smtClean="0"/>
              <a:t>selection condition</a:t>
            </a:r>
            <a:r>
              <a:rPr lang="en-US" alt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The selection condition acts as a </a:t>
            </a:r>
            <a:r>
              <a:rPr lang="en-US" altLang="en-US" sz="2200" b="1" dirty="0" smtClean="0"/>
              <a:t>filter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Keeps only those tuples that satisfy the qualifying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Tuples satisfying the condition are </a:t>
            </a:r>
            <a:r>
              <a:rPr lang="en-US" altLang="en-US" sz="2200" i="1" dirty="0" smtClean="0"/>
              <a:t>selected</a:t>
            </a:r>
            <a:r>
              <a:rPr lang="en-US" altLang="en-US" sz="2200" dirty="0" smtClean="0"/>
              <a:t> whereas the other tuples are discarded (</a:t>
            </a:r>
            <a:r>
              <a:rPr lang="en-US" altLang="en-US" sz="2200" i="1" dirty="0" smtClean="0"/>
              <a:t>filtered out</a:t>
            </a:r>
            <a:r>
              <a:rPr lang="en-US" altLang="en-US" sz="22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Examples: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Select the EMPLOYEE tuples whose department number is 4: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Symbol" pitchFamily="18" charset="2"/>
              </a:rPr>
              <a:t></a:t>
            </a:r>
            <a:r>
              <a:rPr lang="en-US" altLang="en-US" sz="2000" dirty="0" smtClean="0"/>
              <a:t> </a:t>
            </a:r>
            <a:r>
              <a:rPr lang="en-US" altLang="en-US" sz="2000" baseline="-25000" dirty="0" smtClean="0"/>
              <a:t>DNO = 4</a:t>
            </a:r>
            <a:r>
              <a:rPr lang="en-US" altLang="en-US" sz="2000" dirty="0" smtClean="0"/>
              <a:t> (EMPLOYEE)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Select the employee tuples whose salary is greater than $30,000: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 smtClean="0">
                <a:latin typeface="Symbol" pitchFamily="18" charset="2"/>
              </a:rPr>
              <a:t></a:t>
            </a:r>
            <a:r>
              <a:rPr lang="en-US" altLang="en-US" sz="2000" dirty="0" smtClean="0"/>
              <a:t> </a:t>
            </a:r>
            <a:r>
              <a:rPr lang="en-US" altLang="en-US" sz="2000" baseline="-25000" dirty="0" smtClean="0"/>
              <a:t>SALARY &gt; 30,000</a:t>
            </a:r>
            <a:r>
              <a:rPr lang="en-US" altLang="en-US" sz="2000" dirty="0" smtClean="0"/>
              <a:t> (EMPLOYEE)</a:t>
            </a:r>
          </a:p>
        </p:txBody>
      </p:sp>
    </p:spTree>
    <p:extLst>
      <p:ext uri="{BB962C8B-B14F-4D97-AF65-F5344CB8AC3E}">
        <p14:creationId xmlns:p14="http://schemas.microsoft.com/office/powerpoint/2010/main" val="30898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Unary Relational Operations: SELECT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800" dirty="0" smtClean="0"/>
              <a:t>In general, the </a:t>
            </a:r>
            <a:r>
              <a:rPr lang="en-US" altLang="en-US" sz="2800" i="1" dirty="0" smtClean="0"/>
              <a:t>select</a:t>
            </a:r>
            <a:r>
              <a:rPr lang="en-US" altLang="en-US" sz="2800" dirty="0" smtClean="0"/>
              <a:t> operation is denoted by </a:t>
            </a:r>
            <a:r>
              <a:rPr lang="en-US" altLang="en-US" sz="3600" b="1" dirty="0" smtClean="0">
                <a:latin typeface="Symbol" pitchFamily="18" charset="2"/>
              </a:rPr>
              <a:t></a:t>
            </a:r>
            <a:r>
              <a:rPr lang="en-US" altLang="en-US" sz="2800" dirty="0" smtClean="0"/>
              <a:t> </a:t>
            </a:r>
            <a:r>
              <a:rPr lang="en-US" altLang="en-US" sz="2800" baseline="-25000" dirty="0" smtClean="0"/>
              <a:t>&lt;selection condition&gt;</a:t>
            </a:r>
            <a:r>
              <a:rPr lang="en-US" altLang="en-US" sz="2800" dirty="0" smtClean="0"/>
              <a:t>(R) where</a:t>
            </a:r>
          </a:p>
          <a:p>
            <a:pPr lvl="2" eaLnBrk="1" hangingPunct="1"/>
            <a:r>
              <a:rPr lang="en-US" altLang="en-US" dirty="0" smtClean="0"/>
              <a:t>the symbol </a:t>
            </a:r>
            <a:r>
              <a:rPr lang="en-US" altLang="en-US" sz="3200" b="1" dirty="0" smtClean="0">
                <a:latin typeface="Symbol" pitchFamily="18" charset="2"/>
              </a:rPr>
              <a:t></a:t>
            </a:r>
            <a:r>
              <a:rPr lang="en-US" altLang="en-US" dirty="0" smtClean="0"/>
              <a:t> (sigma) is used to denote the </a:t>
            </a:r>
            <a:r>
              <a:rPr lang="en-US" altLang="en-US" i="1" dirty="0" smtClean="0"/>
              <a:t>select</a:t>
            </a:r>
            <a:r>
              <a:rPr lang="en-US" altLang="en-US" dirty="0" smtClean="0"/>
              <a:t> operator</a:t>
            </a:r>
          </a:p>
          <a:p>
            <a:pPr lvl="2" eaLnBrk="1" hangingPunct="1"/>
            <a:r>
              <a:rPr lang="en-US" altLang="en-US" dirty="0" smtClean="0"/>
              <a:t>the selection condition is a Boolean (conditional) expression specified on the attributes of relation R</a:t>
            </a:r>
          </a:p>
          <a:p>
            <a:pPr lvl="2" eaLnBrk="1" hangingPunct="1"/>
            <a:r>
              <a:rPr lang="en-US" altLang="en-US" dirty="0" smtClean="0"/>
              <a:t>tuples that make the condition </a:t>
            </a:r>
            <a:r>
              <a:rPr lang="en-US" altLang="en-US" b="1" dirty="0" smtClean="0"/>
              <a:t>true </a:t>
            </a:r>
            <a:r>
              <a:rPr lang="en-US" altLang="en-US" dirty="0" smtClean="0"/>
              <a:t>are selected</a:t>
            </a:r>
          </a:p>
          <a:p>
            <a:pPr lvl="3" eaLnBrk="1" hangingPunct="1"/>
            <a:r>
              <a:rPr lang="en-US" altLang="en-US" dirty="0" smtClean="0"/>
              <a:t>appear in the result of the operation</a:t>
            </a:r>
          </a:p>
          <a:p>
            <a:pPr lvl="2" eaLnBrk="1" hangingPunct="1"/>
            <a:r>
              <a:rPr lang="en-US" altLang="en-US" dirty="0" smtClean="0"/>
              <a:t>tuples that make the condition </a:t>
            </a:r>
            <a:r>
              <a:rPr lang="en-US" altLang="en-US" b="1" dirty="0" smtClean="0"/>
              <a:t>false </a:t>
            </a:r>
            <a:r>
              <a:rPr lang="en-US" altLang="en-US" dirty="0" smtClean="0"/>
              <a:t>are filtered out</a:t>
            </a:r>
          </a:p>
          <a:p>
            <a:pPr lvl="3" eaLnBrk="1" hangingPunct="1"/>
            <a:r>
              <a:rPr lang="en-US" altLang="en-US" dirty="0" smtClean="0"/>
              <a:t>discarded from 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7929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Unary Relational Operations: SELECT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/>
              <a:t>SELECT Operation Properties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/>
              <a:t>The SELECT operation </a:t>
            </a:r>
            <a:r>
              <a:rPr lang="en-US" altLang="en-US" sz="2100" dirty="0" smtClean="0">
                <a:latin typeface="Symbol" pitchFamily="18" charset="2"/>
              </a:rPr>
              <a:t></a:t>
            </a:r>
            <a:r>
              <a:rPr lang="en-US" altLang="en-US" sz="2100" dirty="0" smtClean="0"/>
              <a:t> </a:t>
            </a:r>
            <a:r>
              <a:rPr lang="en-US" altLang="en-US" sz="2100" baseline="-25000" dirty="0" smtClean="0"/>
              <a:t>&lt;selection condition&gt;</a:t>
            </a:r>
            <a:r>
              <a:rPr lang="en-US" altLang="en-US" sz="2100" dirty="0" smtClean="0"/>
              <a:t>(R) produces a relation S that has the same schema (same attributes) as 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/>
              <a:t>SELECT </a:t>
            </a:r>
            <a:r>
              <a:rPr lang="en-US" altLang="en-US" sz="2100" dirty="0" smtClean="0">
                <a:latin typeface="Symbol" pitchFamily="18" charset="2"/>
              </a:rPr>
              <a:t></a:t>
            </a:r>
            <a:r>
              <a:rPr lang="en-US" altLang="en-US" sz="2100" dirty="0" smtClean="0"/>
              <a:t> is </a:t>
            </a:r>
            <a:r>
              <a:rPr lang="en-US" altLang="en-US" sz="2100" b="1" dirty="0" smtClean="0"/>
              <a:t>commutative</a:t>
            </a:r>
            <a:r>
              <a:rPr lang="en-US" altLang="en-US" sz="2100" dirty="0" smtClean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dirty="0" smtClean="0"/>
              <a:t> </a:t>
            </a:r>
            <a:r>
              <a:rPr lang="en-US" altLang="en-US" sz="2100" baseline="-25000" dirty="0" smtClean="0"/>
              <a:t>&lt;condition1&gt;</a:t>
            </a:r>
            <a:r>
              <a:rPr lang="en-US" altLang="en-US" sz="2000" dirty="0" smtClean="0"/>
              <a:t>(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dirty="0" smtClean="0"/>
              <a:t> </a:t>
            </a:r>
            <a:r>
              <a:rPr lang="en-US" altLang="en-US" sz="2100" baseline="-25000" dirty="0" smtClean="0"/>
              <a:t>&lt; condition2&gt;</a:t>
            </a:r>
            <a:r>
              <a:rPr lang="en-US" altLang="en-US" sz="2000" dirty="0" smtClean="0"/>
              <a:t> (R)) = 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dirty="0" smtClean="0"/>
              <a:t> </a:t>
            </a:r>
            <a:r>
              <a:rPr lang="en-US" altLang="en-US" sz="2100" baseline="-25000" dirty="0" smtClean="0"/>
              <a:t>&lt;condition2&gt;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dirty="0" smtClean="0"/>
              <a:t> </a:t>
            </a:r>
            <a:r>
              <a:rPr lang="en-US" altLang="en-US" sz="2100" baseline="-25000" dirty="0" smtClean="0"/>
              <a:t>&lt; condition1&gt;</a:t>
            </a:r>
            <a:r>
              <a:rPr lang="en-US" altLang="en-US" sz="2000" dirty="0" smtClean="0"/>
              <a:t> (R))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/>
              <a:t>Because of </a:t>
            </a:r>
            <a:r>
              <a:rPr lang="en-US" altLang="en-US" sz="2100" dirty="0" err="1" smtClean="0"/>
              <a:t>commutativity</a:t>
            </a:r>
            <a:r>
              <a:rPr lang="en-US" altLang="en-US" sz="2100" dirty="0" smtClean="0"/>
              <a:t> property, a cascade (sequence) of SELECT operations may be applied in any order: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baseline="-25000" dirty="0" smtClean="0"/>
              <a:t>&lt;cond1&gt;</a:t>
            </a:r>
            <a:r>
              <a:rPr lang="en-US" altLang="en-US" sz="2000" dirty="0" smtClean="0"/>
              <a:t>(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baseline="-25000" dirty="0" smtClean="0"/>
              <a:t>&lt;cond2&gt;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baseline="-25000" dirty="0" smtClean="0"/>
              <a:t>&lt;cond3&gt;</a:t>
            </a:r>
            <a:r>
              <a:rPr lang="en-US" altLang="en-US" sz="2000" dirty="0" smtClean="0"/>
              <a:t> (R)) = 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baseline="-25000" dirty="0" smtClean="0"/>
              <a:t>&lt;cond2&gt;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baseline="-25000" dirty="0" smtClean="0"/>
              <a:t>&lt;cond3&gt;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baseline="-25000" dirty="0" smtClean="0"/>
              <a:t>&lt;cond1&gt;</a:t>
            </a:r>
            <a:r>
              <a:rPr lang="en-US" altLang="en-US" sz="2000" dirty="0" smtClean="0"/>
              <a:t> ( R)))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/>
              <a:t>A cascade of SELECT operations may be replaced by a single selection with a conjunction of all the conditions: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baseline="-25000" dirty="0" smtClean="0"/>
              <a:t>&lt;cond1&gt;</a:t>
            </a:r>
            <a:r>
              <a:rPr lang="en-US" altLang="en-US" sz="2000" dirty="0" smtClean="0"/>
              <a:t>(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baseline="-25000" dirty="0" smtClean="0"/>
              <a:t>&lt; cond2&gt;</a:t>
            </a:r>
            <a:r>
              <a:rPr lang="en-US" altLang="en-US" sz="2000" dirty="0" smtClean="0"/>
              <a:t> (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baseline="-25000" dirty="0" smtClean="0"/>
              <a:t>&lt;cond3&gt;</a:t>
            </a:r>
            <a:r>
              <a:rPr lang="en-US" altLang="en-US" sz="2000" dirty="0" smtClean="0"/>
              <a:t>(R)) = </a:t>
            </a:r>
            <a:r>
              <a:rPr lang="en-US" altLang="en-US" sz="2000" dirty="0" smtClean="0">
                <a:latin typeface="Symbol" pitchFamily="18" charset="2"/>
              </a:rPr>
              <a:t></a:t>
            </a:r>
            <a:r>
              <a:rPr lang="en-US" altLang="en-US" sz="2000" baseline="-25000" dirty="0" smtClean="0"/>
              <a:t> &lt;cond1&gt; AND &lt; cond2&gt; AND &lt; cond3&gt;</a:t>
            </a:r>
            <a:r>
              <a:rPr lang="en-US" altLang="en-US" sz="2000" dirty="0" smtClean="0"/>
              <a:t>(R)))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The number of tuples in the result of a SELECT is less than (or equal to) the number of tuples in the input relation R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 dirty="0" smtClean="0"/>
          </a:p>
          <a:p>
            <a:pPr lvl="2"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3201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Company database state</a:t>
            </a:r>
            <a:endParaRPr lang="en-IN" b="1" dirty="0"/>
          </a:p>
        </p:txBody>
      </p:sp>
      <p:pic>
        <p:nvPicPr>
          <p:cNvPr id="4" name="Picture 9" descr="fig05_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94" y="1825625"/>
            <a:ext cx="341441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7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Unary Relational Operations: PROJECT</a:t>
            </a:r>
            <a:endParaRPr lang="en-IN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PROJECT Operation is denoted by </a:t>
            </a:r>
            <a:r>
              <a:rPr lang="en-US" altLang="en-US" b="1" dirty="0" smtClean="0">
                <a:latin typeface="Symbol" pitchFamily="18" charset="2"/>
              </a:rPr>
              <a:t></a:t>
            </a:r>
            <a:r>
              <a:rPr lang="en-US" altLang="en-US" dirty="0" smtClean="0">
                <a:latin typeface="Symbol" pitchFamily="18" charset="2"/>
              </a:rPr>
              <a:t> </a:t>
            </a:r>
            <a:r>
              <a:rPr lang="en-US" altLang="en-US" dirty="0" smtClean="0"/>
              <a:t>(pi)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operation keeps certain </a:t>
            </a:r>
            <a:r>
              <a:rPr lang="en-US" altLang="en-US" i="1" dirty="0" smtClean="0"/>
              <a:t>columns</a:t>
            </a:r>
            <a:r>
              <a:rPr lang="en-US" altLang="en-US" dirty="0" smtClean="0"/>
              <a:t> (attributes) from a relation and discards the other columns.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PROJECT creates a vertical partitioning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list of specified columns (attributes) is kept in each tuple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other attributes in each tuple are discarded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 To list each employee’s first and last name and salary, the following is used: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Symbol" pitchFamily="18" charset="2"/>
              </a:rPr>
              <a:t></a:t>
            </a:r>
            <a:r>
              <a:rPr lang="en-US" altLang="en-US" baseline="-25000" dirty="0" smtClean="0"/>
              <a:t>LNAME, FNAME,SALARY</a:t>
            </a:r>
            <a:r>
              <a:rPr lang="en-US" altLang="en-US" dirty="0" smtClean="0"/>
              <a:t>(EMPLOYEE)</a:t>
            </a:r>
          </a:p>
        </p:txBody>
      </p:sp>
    </p:spTree>
    <p:extLst>
      <p:ext uri="{BB962C8B-B14F-4D97-AF65-F5344CB8AC3E}">
        <p14:creationId xmlns:p14="http://schemas.microsoft.com/office/powerpoint/2010/main" val="315002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1275</Words>
  <Application>Microsoft Office PowerPoint</Application>
  <PresentationFormat>Custom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 252 Database Management Systems</vt:lpstr>
      <vt:lpstr>Relational Algebra Overview</vt:lpstr>
      <vt:lpstr>Relational Algebra Overview</vt:lpstr>
      <vt:lpstr>Relational model of COMPANY</vt:lpstr>
      <vt:lpstr>Unary Relational Operations: SELECT</vt:lpstr>
      <vt:lpstr>Unary Relational Operations: SELECT</vt:lpstr>
      <vt:lpstr>Unary Relational Operations: SELECT</vt:lpstr>
      <vt:lpstr>Company database state</vt:lpstr>
      <vt:lpstr>Unary Relational Operations: PROJECT</vt:lpstr>
      <vt:lpstr>Unary Relational Operations: PROJECT</vt:lpstr>
      <vt:lpstr>Unary Relational Operations: PROJECT</vt:lpstr>
      <vt:lpstr>Example</vt:lpstr>
      <vt:lpstr>Relational Algebra Expressions</vt:lpstr>
      <vt:lpstr>Single expression versus sequence of relational operations</vt:lpstr>
      <vt:lpstr>Unary Relational Operations: RENAME</vt:lpstr>
      <vt:lpstr>Unary Relational Operations: RENAME</vt:lpstr>
      <vt:lpstr>Unary Relational Operations: RENAME</vt:lpstr>
      <vt:lpstr>Example of applying multiple operations and RENAME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115</cp:revision>
  <dcterms:created xsi:type="dcterms:W3CDTF">2020-01-06T03:12:19Z</dcterms:created>
  <dcterms:modified xsi:type="dcterms:W3CDTF">2020-02-10T07:52:05Z</dcterms:modified>
</cp:coreProperties>
</file>