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D463A-EF3F-481E-86E9-F328028F841A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BDDEE-DE01-40BE-9D1D-96D91228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4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4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2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60A4-1B96-4004-9D59-894E47BCEB37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3ED8-6573-4980-A264-AC282FF20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 252</a:t>
            </a:r>
            <a:br>
              <a:rPr lang="en-US" b="1" dirty="0"/>
            </a:br>
            <a:r>
              <a:rPr lang="en-US" b="1" dirty="0"/>
              <a:t>Database Management Systems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– May 2020</a:t>
            </a:r>
          </a:p>
          <a:p>
            <a:r>
              <a:rPr lang="en-US" dirty="0"/>
              <a:t>IV Semester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94457" y="5588312"/>
            <a:ext cx="86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i="1" dirty="0"/>
              <a:t>* Use the slides for reference only. Refer the text book for </a:t>
            </a:r>
            <a:r>
              <a:rPr lang="en-US" b="1" i="1" dirty="0" smtClean="0"/>
              <a:t>details.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8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 Set Theory: CARTESIAN PRODUCT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CARTESIAN (or CROSS) PRODUCT Operation</a:t>
            </a:r>
          </a:p>
          <a:p>
            <a:pPr lvl="1" eaLnBrk="1" hangingPunct="1"/>
            <a:r>
              <a:rPr lang="en-US" altLang="en-US" sz="2200" dirty="0" smtClean="0"/>
              <a:t>This operation is used to combine tuples from two relations in a combinatorial fashion.</a:t>
            </a:r>
          </a:p>
          <a:p>
            <a:pPr lvl="1" eaLnBrk="1" hangingPunct="1"/>
            <a:r>
              <a:rPr lang="en-US" altLang="en-US" sz="2200" dirty="0" smtClean="0"/>
              <a:t>Denoted by R(A1, A2, . . ., An) x S(B1, B2, . . ., </a:t>
            </a:r>
            <a:r>
              <a:rPr lang="en-US" altLang="en-US" sz="2200" dirty="0" err="1" smtClean="0"/>
              <a:t>Bm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r>
              <a:rPr lang="en-US" altLang="en-US" sz="2200" dirty="0" smtClean="0"/>
              <a:t>Result is a relation Q with degree n + m attributes:</a:t>
            </a:r>
          </a:p>
          <a:p>
            <a:pPr lvl="2" eaLnBrk="1" hangingPunct="1"/>
            <a:r>
              <a:rPr lang="en-US" altLang="en-US" sz="2000" dirty="0" smtClean="0"/>
              <a:t>Q(A1, A2, . . ., An, B1, B2, . . ., </a:t>
            </a:r>
            <a:r>
              <a:rPr lang="en-US" altLang="en-US" sz="2000" dirty="0" err="1" smtClean="0"/>
              <a:t>Bm</a:t>
            </a:r>
            <a:r>
              <a:rPr lang="en-US" altLang="en-US" sz="2000" dirty="0" smtClean="0"/>
              <a:t>), in that order.</a:t>
            </a:r>
          </a:p>
          <a:p>
            <a:pPr lvl="1" eaLnBrk="1" hangingPunct="1"/>
            <a:r>
              <a:rPr lang="en-US" altLang="en-US" sz="2200" dirty="0" smtClean="0"/>
              <a:t>The resulting relation state has one tuple for each combination of tuples—one from R and one from S. </a:t>
            </a:r>
          </a:p>
          <a:p>
            <a:pPr lvl="1" eaLnBrk="1" hangingPunct="1"/>
            <a:r>
              <a:rPr lang="en-US" altLang="en-US" sz="2200" dirty="0" smtClean="0"/>
              <a:t>Hence, if </a:t>
            </a:r>
            <a:r>
              <a:rPr lang="en-US" altLang="en-US" sz="2200" b="1" dirty="0" smtClean="0"/>
              <a:t>R has </a:t>
            </a:r>
            <a:r>
              <a:rPr lang="en-US" altLang="en-US" sz="2200" b="1" dirty="0" err="1" smtClean="0"/>
              <a:t>n</a:t>
            </a:r>
            <a:r>
              <a:rPr lang="en-US" altLang="en-US" sz="2200" b="1" baseline="-25000" dirty="0" err="1" smtClean="0"/>
              <a:t>R</a:t>
            </a:r>
            <a:r>
              <a:rPr lang="en-US" altLang="en-US" sz="2200" b="1" dirty="0" smtClean="0"/>
              <a:t> tuples (denoted as |R| = </a:t>
            </a:r>
            <a:r>
              <a:rPr lang="en-US" altLang="en-US" sz="2200" b="1" dirty="0" err="1" smtClean="0"/>
              <a:t>n</a:t>
            </a:r>
            <a:r>
              <a:rPr lang="en-US" altLang="en-US" sz="2200" b="1" baseline="-25000" dirty="0" err="1" smtClean="0"/>
              <a:t>R</a:t>
            </a:r>
            <a:r>
              <a:rPr lang="en-US" altLang="en-US" sz="2200" b="1" dirty="0" smtClean="0"/>
              <a:t> ), and S has </a:t>
            </a:r>
            <a:r>
              <a:rPr lang="en-US" altLang="en-US" sz="2200" b="1" dirty="0" err="1" smtClean="0"/>
              <a:t>n</a:t>
            </a:r>
            <a:r>
              <a:rPr lang="en-US" altLang="en-US" sz="2200" b="1" baseline="-25000" dirty="0" err="1" smtClean="0"/>
              <a:t>S</a:t>
            </a:r>
            <a:r>
              <a:rPr lang="en-US" altLang="en-US" sz="2200" b="1" dirty="0" smtClean="0"/>
              <a:t> tuples, then R x S will have </a:t>
            </a:r>
            <a:r>
              <a:rPr lang="en-US" altLang="en-US" sz="2200" b="1" dirty="0" err="1" smtClean="0"/>
              <a:t>n</a:t>
            </a:r>
            <a:r>
              <a:rPr lang="en-US" altLang="en-US" sz="2200" b="1" baseline="-25000" dirty="0" err="1" smtClean="0"/>
              <a:t>R</a:t>
            </a:r>
            <a:r>
              <a:rPr lang="en-US" altLang="en-US" sz="2200" b="1" dirty="0" smtClean="0"/>
              <a:t> * </a:t>
            </a:r>
            <a:r>
              <a:rPr lang="en-US" altLang="en-US" sz="2200" b="1" dirty="0" err="1" smtClean="0"/>
              <a:t>n</a:t>
            </a:r>
            <a:r>
              <a:rPr lang="en-US" altLang="en-US" sz="2200" b="1" baseline="-25000" dirty="0" err="1" smtClean="0"/>
              <a:t>S</a:t>
            </a:r>
            <a:r>
              <a:rPr lang="en-US" altLang="en-US" sz="2200" b="1" dirty="0" smtClean="0"/>
              <a:t> tuples</a:t>
            </a:r>
            <a:r>
              <a:rPr lang="en-US" altLang="en-US" sz="2200" dirty="0" smtClean="0"/>
              <a:t>.</a:t>
            </a:r>
          </a:p>
          <a:p>
            <a:pPr lvl="1" eaLnBrk="1" hangingPunct="1"/>
            <a:r>
              <a:rPr lang="en-US" altLang="en-US" sz="2200" dirty="0" smtClean="0"/>
              <a:t>The two operands do NOT have to be "type compatible”</a:t>
            </a:r>
          </a:p>
        </p:txBody>
      </p:sp>
    </p:spTree>
    <p:extLst>
      <p:ext uri="{BB962C8B-B14F-4D97-AF65-F5344CB8AC3E}">
        <p14:creationId xmlns:p14="http://schemas.microsoft.com/office/powerpoint/2010/main" val="315813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 Set Theory: CARTESIAN PRODUCT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Generally, CROSS PRODUCT is not a meaningful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Can become meaningful when followed by other operations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(not 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FEMALE_EMPS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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SEX=’F’</a:t>
            </a:r>
            <a:r>
              <a:rPr lang="en-US" altLang="ja-JP" sz="2200" dirty="0" smtClean="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EMPNAMES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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FNAME, LNAME, SSN </a:t>
            </a:r>
            <a:r>
              <a:rPr lang="en-US" altLang="en-US" sz="2200" dirty="0" smtClean="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EMP_DEPENDENTS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dirty="0" smtClean="0"/>
              <a:t>EMPNAMES x DEPENDENT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EMP_DEPENDENTS will contain every combination of EMPNAMES and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whether or not they are actually related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04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 Set Theory: CARTESIAN PRODUCT</a:t>
            </a:r>
            <a:endParaRPr lang="en-IN" b="1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To keep only combinations where the DEPENDENT is related to the EMPLOYEE, we add a SELECT operation as follows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(meaningful):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FEMALE_EMPS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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SEX=’F’</a:t>
            </a:r>
            <a:r>
              <a:rPr lang="en-US" altLang="ja-JP" sz="2200" dirty="0" smtClean="0"/>
              <a:t>(EMPLOYEE)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EMPNAMES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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FNAME, LNAME, SSN </a:t>
            </a:r>
            <a:r>
              <a:rPr lang="en-US" altLang="en-US" sz="2200" dirty="0" smtClean="0"/>
              <a:t>(FEMALE_EMPS)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EMP_DEPENDENTS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dirty="0" smtClean="0"/>
              <a:t>EMPNAMES x 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ACTUAL_DEPS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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SSN=ESSN</a:t>
            </a:r>
            <a:r>
              <a:rPr lang="en-US" altLang="en-US" sz="2200" dirty="0" smtClean="0"/>
              <a:t>(EMP_DEPENDENTS)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RESULT </a:t>
            </a:r>
            <a:r>
              <a:rPr lang="en-US" altLang="en-US" sz="2200" dirty="0" smtClean="0">
                <a:sym typeface="Symbol" pitchFamily="18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</a:rPr>
              <a:t></a:t>
            </a:r>
            <a:r>
              <a:rPr lang="en-US" altLang="en-US" sz="2200" dirty="0" smtClean="0"/>
              <a:t> </a:t>
            </a:r>
            <a:r>
              <a:rPr lang="en-US" altLang="en-US" sz="2200" baseline="-25000" dirty="0" smtClean="0"/>
              <a:t>FNAME, LNAME, DEPENDENT_NAME </a:t>
            </a:r>
            <a:r>
              <a:rPr lang="en-US" altLang="en-US" sz="2200" dirty="0" smtClean="0"/>
              <a:t>(ACTUAL_DEPS)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RESULT will now contain the name of female employees and their dependents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806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of CARTESIAN PRODUCT (CROSS PRODUCT) operation</a:t>
            </a:r>
            <a:endParaRPr lang="en-IN" dirty="0"/>
          </a:p>
        </p:txBody>
      </p:sp>
      <p:pic>
        <p:nvPicPr>
          <p:cNvPr id="4" name="Content Placeholder 3" descr="fig08_05continued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40" y="2389285"/>
            <a:ext cx="7466991" cy="259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10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Example of CARTESIAN PRODUCT (CROSS PRODUCT) </a:t>
            </a:r>
            <a:r>
              <a:rPr lang="en-US" altLang="en-US" b="1" dirty="0" smtClean="0"/>
              <a:t>operation</a:t>
            </a:r>
            <a:endParaRPr lang="en-IN" b="1" dirty="0"/>
          </a:p>
        </p:txBody>
      </p:sp>
      <p:pic>
        <p:nvPicPr>
          <p:cNvPr id="4" name="Content Placeholder 3" descr="fig08_05continuedb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03" y="2121287"/>
            <a:ext cx="4977994" cy="376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0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</a:t>
            </a:r>
            <a:br>
              <a:rPr lang="en-US" altLang="en-US" b="1" dirty="0"/>
            </a:br>
            <a:r>
              <a:rPr lang="en-US" altLang="en-US" b="1" dirty="0"/>
              <a:t>Set Theory: UNION 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UNION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Binary operation denoted by </a:t>
            </a:r>
            <a:r>
              <a:rPr lang="en-US" altLang="en-US" dirty="0" smtClean="0">
                <a:latin typeface="Symbol" pitchFamily="18" charset="2"/>
              </a:rPr>
              <a:t></a:t>
            </a:r>
            <a:r>
              <a:rPr lang="en-US" altLang="en-US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result of R </a:t>
            </a:r>
            <a:r>
              <a:rPr lang="en-US" altLang="en-US" dirty="0" smtClean="0">
                <a:latin typeface="Symbol" pitchFamily="18" charset="2"/>
              </a:rPr>
              <a:t></a:t>
            </a:r>
            <a:r>
              <a:rPr lang="en-US" altLang="en-US" dirty="0" smtClean="0"/>
              <a:t> S, is a relation that includes all tuples that are either in R or in S or in both R and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Duplicate tuples are eliminated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The two operand relations R and S must be “type compatible” (or UNION compatible)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 smtClean="0"/>
              <a:t>R and S must have same number of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300" dirty="0" smtClean="0"/>
              <a:t>Each pair of corresponding attributes must be type compatible (have same or compatible domains)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13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</a:t>
            </a:r>
            <a:br>
              <a:rPr lang="en-US" altLang="en-US" b="1" dirty="0"/>
            </a:br>
            <a:r>
              <a:rPr lang="en-US" altLang="en-US" b="1" dirty="0"/>
              <a:t>Set Theory: UNION</a:t>
            </a:r>
            <a:r>
              <a:rPr lang="en-US" altLang="en-US" dirty="0"/>
              <a:t> 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Example: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To retrieve the social security numbers of all employees who either </a:t>
            </a:r>
            <a:r>
              <a:rPr lang="en-US" altLang="en-US" sz="2100" i="1" dirty="0" smtClean="0"/>
              <a:t>work in department 5</a:t>
            </a:r>
            <a:r>
              <a:rPr lang="en-US" altLang="en-US" sz="2100" dirty="0" smtClean="0"/>
              <a:t> (RESULT1 below) or </a:t>
            </a:r>
            <a:r>
              <a:rPr lang="en-US" altLang="en-US" sz="2100" i="1" dirty="0" smtClean="0"/>
              <a:t>directly supervise an employee who works in department 5</a:t>
            </a:r>
            <a:r>
              <a:rPr lang="en-US" altLang="en-US" sz="2100" dirty="0" smtClean="0"/>
              <a:t> (RESULT2 below)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We can use the UNION operation as follows: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DEP5_EMPS </a:t>
            </a:r>
            <a:r>
              <a:rPr lang="en-US" altLang="en-US" sz="2400" dirty="0" smtClean="0">
                <a:sym typeface="Symbol" pitchFamily="18" charset="2"/>
              </a:rPr>
              <a:t> </a:t>
            </a:r>
            <a:r>
              <a:rPr lang="en-US" altLang="en-US" sz="2400" dirty="0" smtClean="0">
                <a:latin typeface="Symbol" pitchFamily="18" charset="2"/>
              </a:rPr>
              <a:t></a:t>
            </a:r>
            <a:r>
              <a:rPr lang="en-US" altLang="en-US" sz="2400" baseline="-25000" dirty="0" smtClean="0"/>
              <a:t>DNO=5</a:t>
            </a:r>
            <a:r>
              <a:rPr lang="en-US" altLang="en-US" sz="2400" dirty="0" smtClean="0"/>
              <a:t> (EMPLOYEE)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RESULT1 </a:t>
            </a:r>
            <a:r>
              <a:rPr lang="en-US" altLang="en-US" sz="2400" dirty="0" smtClean="0">
                <a:sym typeface="Symbol" pitchFamily="18" charset="2"/>
              </a:rPr>
              <a:t> </a:t>
            </a:r>
            <a:r>
              <a:rPr lang="en-US" altLang="en-US" sz="2400" dirty="0" smtClean="0">
                <a:latin typeface="Symbol" pitchFamily="18" charset="2"/>
              </a:rPr>
              <a:t></a:t>
            </a:r>
            <a:r>
              <a:rPr lang="en-US" altLang="en-US" sz="2400" dirty="0" smtClean="0"/>
              <a:t> </a:t>
            </a:r>
            <a:r>
              <a:rPr lang="en-US" altLang="en-US" sz="2400" baseline="-25000" dirty="0" smtClean="0"/>
              <a:t>SSN</a:t>
            </a:r>
            <a:r>
              <a:rPr lang="en-US" altLang="en-US" sz="2400" dirty="0" smtClean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RESULT2(SSN) </a:t>
            </a:r>
            <a:r>
              <a:rPr lang="en-US" altLang="en-US" sz="2400" dirty="0" smtClean="0">
                <a:sym typeface="Symbol" pitchFamily="18" charset="2"/>
              </a:rPr>
              <a:t> </a:t>
            </a:r>
            <a:r>
              <a:rPr lang="en-US" altLang="en-US" sz="2400" dirty="0" smtClean="0">
                <a:latin typeface="Symbol" pitchFamily="18" charset="2"/>
              </a:rPr>
              <a:t></a:t>
            </a:r>
            <a:r>
              <a:rPr lang="en-US" altLang="en-US" sz="2400" baseline="-25000" dirty="0" smtClean="0"/>
              <a:t>SUPERSSN</a:t>
            </a:r>
            <a:r>
              <a:rPr lang="en-US" altLang="en-US" sz="2400" dirty="0" smtClean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/>
              <a:t>RESULT </a:t>
            </a:r>
            <a:r>
              <a:rPr lang="en-US" altLang="en-US" sz="2400" dirty="0" smtClean="0">
                <a:sym typeface="Symbol" pitchFamily="18" charset="2"/>
              </a:rPr>
              <a:t> RESULT</a:t>
            </a:r>
            <a:r>
              <a:rPr lang="en-US" altLang="en-US" sz="2400" dirty="0" smtClean="0"/>
              <a:t>1 </a:t>
            </a:r>
            <a:r>
              <a:rPr lang="en-US" altLang="en-US" sz="2400" dirty="0" smtClean="0">
                <a:latin typeface="Symbol" pitchFamily="18" charset="2"/>
              </a:rPr>
              <a:t></a:t>
            </a:r>
            <a:r>
              <a:rPr lang="en-US" altLang="en-US" sz="2400" dirty="0" smtClean="0"/>
              <a:t> RESULT2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/>
              <a:t>The union operation produces the tuples that are in either RESULT1 or RESULT2 or both</a:t>
            </a:r>
          </a:p>
        </p:txBody>
      </p:sp>
    </p:spTree>
    <p:extLst>
      <p:ext uri="{BB962C8B-B14F-4D97-AF65-F5344CB8AC3E}">
        <p14:creationId xmlns:p14="http://schemas.microsoft.com/office/powerpoint/2010/main" val="38955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Verdana" pitchFamily="34" charset="0"/>
              </a:rPr>
              <a:t>Result </a:t>
            </a:r>
            <a:r>
              <a:rPr lang="en-US" altLang="en-US" dirty="0">
                <a:latin typeface="Verdana" pitchFamily="34" charset="0"/>
              </a:rPr>
              <a:t>of the UNION operation RESULT ← RESULT1 ∪ RESULT2.</a:t>
            </a:r>
            <a:endParaRPr lang="en-IN" dirty="0"/>
          </a:p>
        </p:txBody>
      </p:sp>
      <p:pic>
        <p:nvPicPr>
          <p:cNvPr id="4" name="Picture 2" descr="fig08_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727" y="2568288"/>
            <a:ext cx="6298388" cy="258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8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</a:t>
            </a:r>
            <a:br>
              <a:rPr lang="en-US" altLang="en-US" b="1" dirty="0"/>
            </a:br>
            <a:r>
              <a:rPr lang="en-US" altLang="en-US" b="1" dirty="0"/>
              <a:t>Set Theory</a:t>
            </a:r>
            <a:r>
              <a:rPr lang="en-US" altLang="en-US" dirty="0"/>
              <a:t> </a:t>
            </a:r>
            <a:endParaRPr lang="en-I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Type Compatibility of operands is required for the binary set operation UNION </a:t>
            </a:r>
            <a:r>
              <a:rPr lang="en-US" altLang="en-US" sz="2400" dirty="0" smtClean="0">
                <a:latin typeface="Symbol" pitchFamily="18" charset="2"/>
              </a:rPr>
              <a:t></a:t>
            </a:r>
            <a:r>
              <a:rPr lang="en-US" altLang="en-US" sz="2400" dirty="0" smtClean="0"/>
              <a:t>, (also for INTERSECTION </a:t>
            </a:r>
            <a:r>
              <a:rPr lang="en-US" altLang="en-US" sz="2400" dirty="0" smtClean="0">
                <a:latin typeface="Symbol" pitchFamily="18" charset="2"/>
              </a:rPr>
              <a:t></a:t>
            </a:r>
            <a:r>
              <a:rPr lang="en-US" altLang="en-US" sz="2400" dirty="0" smtClean="0"/>
              <a:t>, and SET DIFFERENCE –)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R1(A1, A2, ..., An) and R2(B1, B2, ..., </a:t>
            </a:r>
            <a:r>
              <a:rPr lang="en-US" altLang="en-US" sz="2400" dirty="0" err="1" smtClean="0"/>
              <a:t>Bn</a:t>
            </a:r>
            <a:r>
              <a:rPr lang="en-US" altLang="en-US" sz="2400" dirty="0" smtClean="0"/>
              <a:t>) are type compatible if:</a:t>
            </a:r>
          </a:p>
          <a:p>
            <a:pPr lvl="1" eaLnBrk="1" hangingPunct="1"/>
            <a:r>
              <a:rPr lang="en-US" altLang="en-US" sz="2200" dirty="0" smtClean="0"/>
              <a:t>they have the same number of attributes, and</a:t>
            </a:r>
          </a:p>
          <a:p>
            <a:pPr lvl="1" eaLnBrk="1" hangingPunct="1"/>
            <a:r>
              <a:rPr lang="en-US" altLang="en-US" sz="2200" dirty="0" smtClean="0"/>
              <a:t>the domains of corresponding attributes are type compatible (i.e. 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(Ai)=</a:t>
            </a:r>
            <a:r>
              <a:rPr lang="en-US" altLang="en-US" sz="2200" dirty="0" err="1" smtClean="0"/>
              <a:t>dom</a:t>
            </a:r>
            <a:r>
              <a:rPr lang="en-US" altLang="en-US" sz="2200" dirty="0" smtClean="0"/>
              <a:t>(Bi) for i=1, 2, ..., n).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resulting relation for R1</a:t>
            </a:r>
            <a:r>
              <a:rPr lang="en-US" altLang="en-US" sz="2400" dirty="0" smtClean="0">
                <a:latin typeface="Symbol" pitchFamily="18" charset="2"/>
              </a:rPr>
              <a:t></a:t>
            </a:r>
            <a:r>
              <a:rPr lang="en-US" altLang="en-US" sz="2400" dirty="0" smtClean="0"/>
              <a:t>R2 (also for R1</a:t>
            </a:r>
            <a:r>
              <a:rPr lang="en-US" altLang="en-US" sz="2400" dirty="0" smtClean="0">
                <a:latin typeface="Symbol" pitchFamily="18" charset="2"/>
              </a:rPr>
              <a:t></a:t>
            </a:r>
            <a:r>
              <a:rPr lang="en-US" altLang="en-US" sz="2400" dirty="0" smtClean="0"/>
              <a:t>R2, or R1–R2, see next slides) has the same attribute names as the </a:t>
            </a:r>
            <a:r>
              <a:rPr lang="en-US" altLang="en-US" sz="2400" i="1" dirty="0" smtClean="0"/>
              <a:t>first</a:t>
            </a:r>
            <a:r>
              <a:rPr lang="en-US" altLang="en-US" sz="2400" dirty="0" smtClean="0"/>
              <a:t> operand relation R1 (by convention)</a:t>
            </a:r>
          </a:p>
        </p:txBody>
      </p:sp>
    </p:spTree>
    <p:extLst>
      <p:ext uri="{BB962C8B-B14F-4D97-AF65-F5344CB8AC3E}">
        <p14:creationId xmlns:p14="http://schemas.microsoft.com/office/powerpoint/2010/main" val="31086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 Set Theory: INTERSECTION</a:t>
            </a:r>
            <a:endParaRPr lang="en-IN" b="1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 smtClean="0"/>
              <a:t>INTERSECTION is denoted by </a:t>
            </a:r>
            <a:r>
              <a:rPr lang="en-US" altLang="en-US" sz="3200" dirty="0" smtClean="0">
                <a:latin typeface="Symbol" pitchFamily="18" charset="2"/>
              </a:rPr>
              <a:t></a:t>
            </a:r>
            <a:endParaRPr lang="en-US" altLang="en-US" sz="3200" dirty="0" smtClean="0"/>
          </a:p>
          <a:p>
            <a:pPr eaLnBrk="1" hangingPunct="1"/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The result of the operation R </a:t>
            </a:r>
            <a:r>
              <a:rPr lang="en-US" altLang="en-US" sz="3200" dirty="0" smtClean="0">
                <a:latin typeface="Symbol" pitchFamily="18" charset="2"/>
              </a:rPr>
              <a:t></a:t>
            </a:r>
            <a:r>
              <a:rPr lang="en-US" altLang="en-US" sz="3200" dirty="0" smtClean="0"/>
              <a:t> S, is a relation that includes all tuples that are in both R and S</a:t>
            </a:r>
          </a:p>
          <a:p>
            <a:pPr lvl="1" eaLnBrk="1" hangingPunct="1"/>
            <a:r>
              <a:rPr lang="en-US" altLang="en-US" sz="3000" dirty="0" smtClean="0"/>
              <a:t>The attribute names in the result will be the same as the attribute names in R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The two operand relations R and S must be “type compatible”</a:t>
            </a: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53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Relational Algebra Operations from Set Theory: SET DIFFERENCE</a:t>
            </a:r>
            <a:endParaRPr lang="en-IN" b="1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SET DIFFERENCE (also called MINUS or EXCEPT) is denoted by –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result of R – S, is a relation that includes all tuples that are in R but not in S</a:t>
            </a:r>
          </a:p>
          <a:p>
            <a:pPr lvl="1" eaLnBrk="1" hangingPunct="1"/>
            <a:r>
              <a:rPr lang="en-US" altLang="en-US" sz="3000" dirty="0" smtClean="0"/>
              <a:t>The attribute names in the result will be the same as the attribute names in R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r>
              <a:rPr lang="en-US" altLang="en-US" sz="3200" dirty="0" smtClean="0"/>
              <a:t>The two operand relations R and S must be “type compatible”</a:t>
            </a:r>
            <a:endParaRPr lang="en-US" altLang="ja-JP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70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Example to illustrate the result of UNION, </a:t>
            </a:r>
            <a:r>
              <a:rPr lang="en-US" altLang="en-US" b="1" dirty="0" smtClean="0"/>
              <a:t>INTERSECT </a:t>
            </a:r>
            <a:r>
              <a:rPr lang="en-US" altLang="en-US" b="1" dirty="0"/>
              <a:t>and DIFFERENCE</a:t>
            </a:r>
            <a:endParaRPr lang="en-IN" b="1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07" y="1825625"/>
            <a:ext cx="607038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8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</a:t>
            </a:r>
            <a:r>
              <a:rPr lang="en-US" altLang="en-US" b="1" dirty="0" smtClean="0"/>
              <a:t>roperties </a:t>
            </a:r>
            <a:r>
              <a:rPr lang="en-US" altLang="en-US" b="1" dirty="0"/>
              <a:t>of UNION, INTERSECT, and DIFFERENCE</a:t>
            </a:r>
            <a:endParaRPr lang="en-IN" b="1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Notice that both union and intersection are </a:t>
            </a:r>
            <a:r>
              <a:rPr lang="en-US" altLang="en-US" sz="2400" i="1" dirty="0" smtClean="0"/>
              <a:t>commutative</a:t>
            </a:r>
            <a:r>
              <a:rPr lang="en-US" altLang="en-US" sz="2400" dirty="0" smtClean="0"/>
              <a:t> operations; that is</a:t>
            </a:r>
          </a:p>
          <a:p>
            <a:pPr lvl="1" eaLnBrk="1" hangingPunct="1"/>
            <a:r>
              <a:rPr lang="en-US" altLang="en-US" sz="2200" dirty="0" smtClean="0"/>
              <a:t>R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S = S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R, and R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S = S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R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Both union and intersection can be treated as n-</a:t>
            </a:r>
            <a:r>
              <a:rPr lang="en-US" altLang="en-US" sz="2400" dirty="0" err="1" smtClean="0"/>
              <a:t>ary</a:t>
            </a:r>
            <a:r>
              <a:rPr lang="en-US" altLang="en-US" sz="2400" dirty="0" smtClean="0"/>
              <a:t> operations applicable to any number of relations as both are </a:t>
            </a:r>
            <a:r>
              <a:rPr lang="en-US" altLang="en-US" sz="2400" i="1" dirty="0" smtClean="0"/>
              <a:t>associative</a:t>
            </a:r>
            <a:r>
              <a:rPr lang="en-US" altLang="en-US" sz="2400" dirty="0" smtClean="0"/>
              <a:t> operations; that is</a:t>
            </a:r>
          </a:p>
          <a:p>
            <a:pPr lvl="1" eaLnBrk="1" hangingPunct="1"/>
            <a:r>
              <a:rPr lang="en-US" altLang="en-US" sz="2200" dirty="0" smtClean="0"/>
              <a:t>R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(S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T) = (R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S) </a:t>
            </a:r>
            <a:r>
              <a:rPr lang="en-US" altLang="en-US" sz="2200" dirty="0" smtClean="0">
                <a:latin typeface="Symbol" pitchFamily="18" charset="2"/>
              </a:rPr>
              <a:t></a:t>
            </a:r>
            <a:r>
              <a:rPr lang="en-US" altLang="en-US" sz="2200" dirty="0" smtClean="0"/>
              <a:t> T</a:t>
            </a:r>
          </a:p>
          <a:p>
            <a:pPr lvl="1" eaLnBrk="1" hangingPunct="1"/>
            <a:r>
              <a:rPr lang="en-US" altLang="en-US" sz="2200" dirty="0" smtClean="0"/>
              <a:t>(R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S)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T = R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(S </a:t>
            </a:r>
            <a:r>
              <a:rPr lang="en-US" altLang="en-US" sz="2200" dirty="0" smtClean="0">
                <a:latin typeface="Symbol" pitchFamily="18" charset="2"/>
              </a:rPr>
              <a:t></a:t>
            </a:r>
            <a:r>
              <a:rPr lang="en-US" altLang="en-US" sz="2200" dirty="0" smtClean="0"/>
              <a:t> T)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minus operation is not commutative; that is, in general</a:t>
            </a:r>
          </a:p>
          <a:p>
            <a:pPr lvl="1" eaLnBrk="1" hangingPunct="1"/>
            <a:r>
              <a:rPr lang="en-US" altLang="en-US" sz="2200" dirty="0" smtClean="0"/>
              <a:t>R – S ≠ S – R</a:t>
            </a:r>
          </a:p>
        </p:txBody>
      </p:sp>
    </p:spTree>
    <p:extLst>
      <p:ext uri="{BB962C8B-B14F-4D97-AF65-F5344CB8AC3E}">
        <p14:creationId xmlns:p14="http://schemas.microsoft.com/office/powerpoint/2010/main" val="231565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906</Words>
  <Application>Microsoft Office PowerPoint</Application>
  <PresentationFormat>Custom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 252 Database Management Systems</vt:lpstr>
      <vt:lpstr>Relational Algebra Operations from Set Theory: UNION </vt:lpstr>
      <vt:lpstr>Relational Algebra Operations from Set Theory: UNION </vt:lpstr>
      <vt:lpstr>Result of the UNION operation RESULT ← RESULT1 ∪ RESULT2.</vt:lpstr>
      <vt:lpstr>Relational Algebra Operations from Set Theory </vt:lpstr>
      <vt:lpstr>Relational Algebra Operations from Set Theory: INTERSECTION</vt:lpstr>
      <vt:lpstr>Relational Algebra Operations from Set Theory: SET DIFFERENCE</vt:lpstr>
      <vt:lpstr>Example to illustrate the result of UNION, INTERSECT and DIFFERENCE</vt:lpstr>
      <vt:lpstr>Properties of UNION, INTERSECT, and DIFFERENCE</vt:lpstr>
      <vt:lpstr>Relational Algebra Operations from Set Theory: CARTESIAN PRODUCT</vt:lpstr>
      <vt:lpstr>Relational Algebra Operations from Set Theory: CARTESIAN PRODUCT</vt:lpstr>
      <vt:lpstr>Relational Algebra Operations from Set Theory: CARTESIAN PRODUCT</vt:lpstr>
      <vt:lpstr>Example of CARTESIAN PRODUCT (CROSS PRODUCT) operation</vt:lpstr>
      <vt:lpstr>Example of CARTESIAN PRODUCT (CROSS PRODUCT) operation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CS252 Database Management Systems</dc:title>
  <dc:creator>Suresh Jamadagni</dc:creator>
  <cp:lastModifiedBy>Dell</cp:lastModifiedBy>
  <cp:revision>128</cp:revision>
  <dcterms:created xsi:type="dcterms:W3CDTF">2020-01-06T03:12:19Z</dcterms:created>
  <dcterms:modified xsi:type="dcterms:W3CDTF">2020-02-10T07:52:33Z</dcterms:modified>
</cp:coreProperties>
</file>