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601191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Relational Operations </a:t>
            </a:r>
            <a:r>
              <a:rPr lang="en-US" altLang="en-US" sz="4000" b="1" dirty="0"/>
              <a:t>NATURAL </a:t>
            </a:r>
            <a:r>
              <a:rPr lang="en-US" altLang="en-US" sz="4000" b="1" dirty="0" smtClean="0"/>
              <a:t>JOIN</a:t>
            </a:r>
            <a:endParaRPr lang="en-IN" b="1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Example: To apply a natural join on the DNUMBER attributes of DEPARTMENT and DEPT_LOCATIONS, it is sufficient to write: 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 smtClean="0"/>
              <a:t>DEPT_LOCS </a:t>
            </a:r>
            <a:r>
              <a:rPr lang="en-US" altLang="en-US" sz="1900" dirty="0" smtClean="0">
                <a:sym typeface="Symbol" pitchFamily="18" charset="2"/>
              </a:rPr>
              <a:t></a:t>
            </a:r>
            <a:r>
              <a:rPr lang="en-US" altLang="en-US" sz="1900" dirty="0" smtClean="0"/>
              <a:t> DEPARTMENT * DEPT_LOCATIONS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Only attribute with the same name is DNUMBER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An implicit join condition is created based on this attribute: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DEPARTMENT.DNUMBER=DEPT_LOCATIONS.DNUMBER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Another example: Q </a:t>
            </a:r>
            <a:r>
              <a:rPr lang="en-US" altLang="en-US" sz="2000" dirty="0" smtClean="0">
                <a:sym typeface="Symbol" pitchFamily="18" charset="2"/>
              </a:rPr>
              <a:t></a:t>
            </a:r>
            <a:r>
              <a:rPr lang="en-US" altLang="en-US" sz="2000" dirty="0" smtClean="0"/>
              <a:t> R(A,B,C,D) * S(C,D,E)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 implicit join condition includes </a:t>
            </a:r>
            <a:r>
              <a:rPr lang="en-US" altLang="en-US" sz="2000" i="1" dirty="0" smtClean="0"/>
              <a:t>each pair</a:t>
            </a:r>
            <a:r>
              <a:rPr lang="en-US" altLang="en-US" sz="2000" dirty="0" smtClean="0"/>
              <a:t> of attributes with the same name, “</a:t>
            </a:r>
            <a:r>
              <a:rPr lang="en-US" altLang="en-US" sz="2000" dirty="0" err="1" smtClean="0"/>
              <a:t>AND”ed</a:t>
            </a:r>
            <a:r>
              <a:rPr lang="en-US" altLang="en-US" sz="2000" dirty="0" smtClean="0"/>
              <a:t> together: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R.C=S.C AND R.D=S.D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Result keeps only one attribute of each such pair: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Q(A,B,C,D,E)</a:t>
            </a:r>
          </a:p>
        </p:txBody>
      </p:sp>
    </p:spTree>
    <p:extLst>
      <p:ext uri="{BB962C8B-B14F-4D97-AF65-F5344CB8AC3E}">
        <p14:creationId xmlns:p14="http://schemas.microsoft.com/office/powerpoint/2010/main" val="140707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NATURAL JOIN operation</a:t>
            </a:r>
            <a:endParaRPr lang="en-IN" b="1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09" y="1825625"/>
            <a:ext cx="619898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53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Complete Set of Relational Operations</a:t>
            </a:r>
            <a:endParaRPr lang="en-IN" b="1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set of operations including SELECT </a:t>
            </a:r>
            <a:r>
              <a:rPr lang="en-US" altLang="en-US" dirty="0" smtClean="0">
                <a:latin typeface="Symbol" pitchFamily="18" charset="2"/>
              </a:rPr>
              <a:t></a:t>
            </a:r>
            <a:r>
              <a:rPr lang="en-US" altLang="en-US" dirty="0" smtClean="0"/>
              <a:t>, PROJECT </a:t>
            </a:r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dirty="0" smtClean="0"/>
              <a:t> , UNION </a:t>
            </a:r>
            <a:r>
              <a:rPr lang="en-US" altLang="en-US" dirty="0" smtClean="0">
                <a:latin typeface="Symbol" pitchFamily="18" charset="2"/>
              </a:rPr>
              <a:t></a:t>
            </a:r>
            <a:r>
              <a:rPr lang="en-US" altLang="en-US" dirty="0" smtClean="0"/>
              <a:t>, DIFFERENCE </a:t>
            </a:r>
            <a:r>
              <a:rPr lang="en-US" altLang="en-US" dirty="0" smtClean="0">
                <a:latin typeface="Symbol" pitchFamily="18" charset="2"/>
              </a:rPr>
              <a:t>-</a:t>
            </a:r>
            <a:r>
              <a:rPr lang="en-US" altLang="en-US" dirty="0" smtClean="0"/>
              <a:t> , RENAME </a:t>
            </a:r>
            <a:r>
              <a:rPr lang="en-US" altLang="en-US" dirty="0" smtClean="0">
                <a:sym typeface="Symbol" pitchFamily="18" charset="2"/>
              </a:rPr>
              <a:t></a:t>
            </a:r>
            <a:r>
              <a:rPr lang="en-US" altLang="en-US" dirty="0" smtClean="0"/>
              <a:t>, and CARTESIAN PRODUCT X is called a </a:t>
            </a:r>
            <a:r>
              <a:rPr lang="en-US" altLang="en-US" i="1" dirty="0" smtClean="0"/>
              <a:t>complete set</a:t>
            </a:r>
            <a:r>
              <a:rPr lang="en-US" altLang="en-US" dirty="0" smtClean="0"/>
              <a:t> because any other relational algebra expression can be expressed by a combination of these five operations.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For example: </a:t>
            </a:r>
          </a:p>
          <a:p>
            <a:pPr lvl="1" eaLnBrk="1" hangingPunct="1"/>
            <a:r>
              <a:rPr lang="en-US" altLang="en-US" dirty="0" smtClean="0"/>
              <a:t>R </a:t>
            </a:r>
            <a:r>
              <a:rPr lang="en-US" altLang="en-US" dirty="0" smtClean="0">
                <a:latin typeface="Symbol" pitchFamily="18" charset="2"/>
              </a:rPr>
              <a:t></a:t>
            </a:r>
            <a:r>
              <a:rPr lang="en-US" altLang="en-US" dirty="0" smtClean="0"/>
              <a:t> S = (R </a:t>
            </a:r>
            <a:r>
              <a:rPr lang="en-US" altLang="en-US" dirty="0" smtClean="0">
                <a:latin typeface="Symbol" pitchFamily="18" charset="2"/>
              </a:rPr>
              <a:t></a:t>
            </a:r>
            <a:r>
              <a:rPr lang="en-US" altLang="en-US" dirty="0" smtClean="0"/>
              <a:t> S ) – ((R </a:t>
            </a:r>
            <a:r>
              <a:rPr lang="en-US" altLang="en-US" dirty="0" smtClean="0">
                <a:latin typeface="Symbol" pitchFamily="18" charset="2"/>
              </a:rPr>
              <a:t>-</a:t>
            </a:r>
            <a:r>
              <a:rPr lang="en-US" altLang="en-US" dirty="0" smtClean="0"/>
              <a:t> S) </a:t>
            </a:r>
            <a:r>
              <a:rPr lang="en-US" altLang="en-US" dirty="0" smtClean="0">
                <a:latin typeface="Symbol" pitchFamily="18" charset="2"/>
              </a:rPr>
              <a:t></a:t>
            </a:r>
            <a:r>
              <a:rPr lang="en-US" altLang="en-US" dirty="0" smtClean="0"/>
              <a:t> (S </a:t>
            </a:r>
            <a:r>
              <a:rPr lang="en-US" altLang="en-US" dirty="0" smtClean="0">
                <a:latin typeface="Symbol" pitchFamily="18" charset="2"/>
              </a:rPr>
              <a:t>-</a:t>
            </a:r>
            <a:r>
              <a:rPr lang="en-US" altLang="en-US" dirty="0" smtClean="0"/>
              <a:t> R))</a:t>
            </a:r>
          </a:p>
          <a:p>
            <a:pPr lvl="1" eaLnBrk="1" hangingPunct="1"/>
            <a:r>
              <a:rPr lang="en-US" altLang="en-US" dirty="0" smtClean="0"/>
              <a:t>R       </a:t>
            </a:r>
            <a:r>
              <a:rPr lang="en-US" altLang="en-US" baseline="-25000" dirty="0" smtClean="0"/>
              <a:t>&lt;join condition&gt;</a:t>
            </a:r>
            <a:r>
              <a:rPr lang="en-US" altLang="en-US" dirty="0" smtClean="0"/>
              <a:t>S = </a:t>
            </a:r>
            <a:r>
              <a:rPr lang="en-US" altLang="en-US" dirty="0" smtClean="0">
                <a:latin typeface="Symbol" pitchFamily="18" charset="2"/>
              </a:rPr>
              <a:t></a:t>
            </a:r>
            <a:r>
              <a:rPr lang="en-US" altLang="en-US" dirty="0" smtClean="0"/>
              <a:t> </a:t>
            </a:r>
            <a:r>
              <a:rPr lang="en-US" altLang="en-US" baseline="-25000" dirty="0" smtClean="0"/>
              <a:t>&lt;join condition&gt;</a:t>
            </a:r>
            <a:r>
              <a:rPr lang="en-US" altLang="en-US" dirty="0" smtClean="0"/>
              <a:t> (R X S)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877087" y="4961028"/>
            <a:ext cx="244475" cy="174625"/>
            <a:chOff x="377" y="2904"/>
            <a:chExt cx="154" cy="110"/>
          </a:xfrm>
        </p:grpSpPr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3073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Relational Operations: DIVISION</a:t>
            </a:r>
            <a:endParaRPr lang="en-IN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97" y="1825625"/>
            <a:ext cx="634400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15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Relational Operations: DIVISION</a:t>
            </a:r>
            <a:endParaRPr lang="en-IN" b="1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DIVISION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division operation is applied to two relations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	R(Z) </a:t>
            </a:r>
            <a:r>
              <a:rPr lang="en-US" altLang="en-US" sz="2200" dirty="0" smtClean="0">
                <a:latin typeface="Symbol" pitchFamily="18" charset="2"/>
              </a:rPr>
              <a:t></a:t>
            </a:r>
            <a:r>
              <a:rPr lang="en-US" altLang="en-US" sz="2200" dirty="0" smtClean="0"/>
              <a:t> S(X), where X subset Z. Let Y = Z - X (and hence Z = X </a:t>
            </a:r>
            <a:r>
              <a:rPr lang="en-US" altLang="en-US" sz="2200" dirty="0" smtClean="0">
                <a:latin typeface="Symbol" pitchFamily="18" charset="2"/>
              </a:rPr>
              <a:t></a:t>
            </a:r>
            <a:r>
              <a:rPr lang="en-US" altLang="en-US" sz="2200" dirty="0" smtClean="0"/>
              <a:t> Y); that is, let Y be the set of attributes of R that are not attributes of 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result of DIVISION is a relation T(Y) that includes a tuple t if tuples </a:t>
            </a:r>
            <a:r>
              <a:rPr lang="en-US" altLang="en-US" sz="2200" dirty="0" err="1" smtClean="0"/>
              <a:t>t</a:t>
            </a:r>
            <a:r>
              <a:rPr lang="en-US" altLang="en-US" sz="2200" baseline="-25000" dirty="0" err="1" smtClean="0"/>
              <a:t>R</a:t>
            </a:r>
            <a:r>
              <a:rPr lang="en-US" altLang="en-US" sz="2200" dirty="0" smtClean="0"/>
              <a:t> appear in R with </a:t>
            </a:r>
            <a:r>
              <a:rPr lang="en-US" altLang="en-US" sz="2200" dirty="0" err="1" smtClean="0"/>
              <a:t>t</a:t>
            </a:r>
            <a:r>
              <a:rPr lang="en-US" altLang="en-US" sz="2200" baseline="-25000" dirty="0" err="1" smtClean="0"/>
              <a:t>R</a:t>
            </a:r>
            <a:r>
              <a:rPr lang="en-US" altLang="en-US" sz="2200" dirty="0" smtClean="0"/>
              <a:t> [Y] = t, and with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R</a:t>
            </a:r>
            <a:r>
              <a:rPr lang="en-US" altLang="en-US" sz="2000" dirty="0" smtClean="0"/>
              <a:t> [X] = 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for every tuple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s</a:t>
            </a:r>
            <a:r>
              <a:rPr lang="en-US" altLang="en-US" sz="2000" dirty="0" smtClean="0"/>
              <a:t> in S.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For a tuple t to appear in the result T of the DIVISION, the values in t must appear in R in combination with </a:t>
            </a:r>
            <a:r>
              <a:rPr lang="en-US" altLang="en-US" sz="2200" i="1" dirty="0" smtClean="0"/>
              <a:t>every</a:t>
            </a:r>
            <a:r>
              <a:rPr lang="en-US" altLang="en-US" sz="2200" dirty="0" smtClean="0"/>
              <a:t> tuple in S. 			</a:t>
            </a:r>
          </a:p>
        </p:txBody>
      </p:sp>
    </p:spTree>
    <p:extLst>
      <p:ext uri="{BB962C8B-B14F-4D97-AF65-F5344CB8AC3E}">
        <p14:creationId xmlns:p14="http://schemas.microsoft.com/office/powerpoint/2010/main" val="53358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itchFamily="34" charset="0"/>
              </a:rPr>
              <a:t>Operations of Relational Algebra</a:t>
            </a:r>
            <a:endParaRPr lang="en-IN" dirty="0"/>
          </a:p>
        </p:txBody>
      </p:sp>
      <p:pic>
        <p:nvPicPr>
          <p:cNvPr id="4" name="Picture 2" descr="tab08_01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65" y="1825625"/>
            <a:ext cx="954487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80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itchFamily="34" charset="0"/>
              </a:rPr>
              <a:t>Operations of Relational Algebra</a:t>
            </a:r>
            <a:endParaRPr lang="en-IN" dirty="0"/>
          </a:p>
        </p:txBody>
      </p:sp>
      <p:pic>
        <p:nvPicPr>
          <p:cNvPr id="5" name="Picture 2" descr="tab08_01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86" y="1825625"/>
            <a:ext cx="862882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05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Relational Operations: JOIN</a:t>
            </a:r>
            <a:endParaRPr lang="en-IN" b="1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JOIN Operation (denoted by        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The sequence of CARTESIAN PRODUCT followed by SELECT is used quite commonly to identify and select related tuples from two relations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A special operation, called JOIN combines this sequence into a single operation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This operation is very important for any relational database with more than a single relation, because it allows us </a:t>
            </a:r>
            <a:r>
              <a:rPr lang="en-US" altLang="en-US" sz="2200" b="1" i="1" dirty="0" smtClean="0"/>
              <a:t>combine related tuples</a:t>
            </a:r>
            <a:r>
              <a:rPr lang="en-US" altLang="en-US" sz="2200" b="1" dirty="0" smtClean="0"/>
              <a:t> </a:t>
            </a:r>
            <a:r>
              <a:rPr lang="en-US" altLang="en-US" sz="2200" dirty="0" smtClean="0"/>
              <a:t>from various relations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The general form of a join operation on two relations R(A1, A2, . . ., An) and S(B1, B2, . . ., </a:t>
            </a:r>
            <a:r>
              <a:rPr lang="en-US" altLang="en-US" sz="2200" dirty="0" err="1" smtClean="0"/>
              <a:t>Bm</a:t>
            </a:r>
            <a:r>
              <a:rPr lang="en-US" altLang="en-US" sz="2200" dirty="0" smtClean="0"/>
              <a:t>) is: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 smtClean="0"/>
              <a:t>R     </a:t>
            </a:r>
            <a:r>
              <a:rPr lang="en-US" altLang="en-US" sz="2200" baseline="-25000" dirty="0" smtClean="0"/>
              <a:t>&lt;join condition&gt;</a:t>
            </a:r>
            <a:r>
              <a:rPr lang="en-US" altLang="en-US" sz="2200" dirty="0" smtClean="0"/>
              <a:t>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sz="2200" dirty="0" smtClean="0"/>
              <a:t>where R and S can be any relations that result from general </a:t>
            </a:r>
            <a:r>
              <a:rPr lang="en-US" altLang="en-US" sz="2200" i="1" dirty="0" smtClean="0"/>
              <a:t>relational algebra expressions</a:t>
            </a:r>
            <a:r>
              <a:rPr lang="en-US" alt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611968" y="5280248"/>
            <a:ext cx="244475" cy="174625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4772685" y="1878044"/>
            <a:ext cx="244475" cy="174625"/>
            <a:chOff x="377" y="2904"/>
            <a:chExt cx="154" cy="110"/>
          </a:xfrm>
        </p:grpSpPr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2727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Relational model of </a:t>
            </a:r>
            <a:r>
              <a:rPr lang="en-US" altLang="en-US" b="1" dirty="0"/>
              <a:t>COMPANY</a:t>
            </a:r>
            <a:endParaRPr lang="en-IN" b="1" dirty="0"/>
          </a:p>
        </p:txBody>
      </p:sp>
      <p:pic>
        <p:nvPicPr>
          <p:cNvPr id="4" name="Picture 6" descr="fig05_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55" y="1825625"/>
            <a:ext cx="586108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7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Relational Operations: </a:t>
            </a:r>
            <a:r>
              <a:rPr lang="en-US" altLang="en-US" b="1" dirty="0" smtClean="0"/>
              <a:t>JOIN example</a:t>
            </a:r>
            <a:endParaRPr lang="en-IN" b="1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Suppose that we want to retrieve the name of the manager of each department.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To get the manager’s name, we need to combine each DEPARTMENT tuple with the EMPLOYEE tuple whose SSN value matches the MGRSSN value in the department tuple.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We do this by using the join           operation.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DEPT_MGR </a:t>
            </a:r>
            <a:r>
              <a:rPr lang="en-US" altLang="en-US" sz="2200" dirty="0" smtClean="0">
                <a:sym typeface="Symbol" pitchFamily="18" charset="2"/>
              </a:rPr>
              <a:t></a:t>
            </a:r>
            <a:r>
              <a:rPr lang="en-US" altLang="en-US" sz="2200" dirty="0" smtClean="0"/>
              <a:t> DEPARTMENT       </a:t>
            </a:r>
            <a:r>
              <a:rPr lang="en-US" altLang="en-US" sz="2200" baseline="-25000" dirty="0" smtClean="0"/>
              <a:t>MGRSSN=SSN </a:t>
            </a:r>
            <a:r>
              <a:rPr lang="en-US" altLang="en-US" sz="2200" dirty="0" smtClean="0"/>
              <a:t>EMPLOYEE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MGRSSN=SSN is the join 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Combines each department record with the employee who manages the department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The join condition can also be specified as DEPARTMENT.MGRSSN= EMPLOYEE.SSN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980903" y="3451451"/>
            <a:ext cx="244475" cy="174625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4987161" y="4111113"/>
            <a:ext cx="244475" cy="174625"/>
            <a:chOff x="377" y="2904"/>
            <a:chExt cx="154" cy="110"/>
          </a:xfrm>
        </p:grpSpPr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5049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of Join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>
              <a:latin typeface="Verdana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dirty="0" smtClean="0">
                <a:latin typeface="Verdana" pitchFamily="34" charset="0"/>
              </a:rPr>
              <a:t>     DEPT_MGR </a:t>
            </a:r>
            <a:r>
              <a:rPr lang="en-US" altLang="en-US" dirty="0">
                <a:latin typeface="Verdana" pitchFamily="34" charset="0"/>
              </a:rPr>
              <a:t>← </a:t>
            </a:r>
            <a:r>
              <a:rPr lang="en-US" altLang="en-US" dirty="0" smtClean="0">
                <a:latin typeface="Verdana" pitchFamily="34" charset="0"/>
              </a:rPr>
              <a:t>DEPARTMENT   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aseline="-25000" dirty="0" err="1" smtClean="0">
                <a:latin typeface="Verdana" pitchFamily="34" charset="0"/>
              </a:rPr>
              <a:t>Mgr_ssn</a:t>
            </a:r>
            <a:r>
              <a:rPr lang="en-US" altLang="en-US" baseline="-25000" dirty="0" smtClean="0">
                <a:latin typeface="Verdana" pitchFamily="34" charset="0"/>
              </a:rPr>
              <a:t> = </a:t>
            </a:r>
            <a:r>
              <a:rPr lang="en-US" altLang="en-US" baseline="-25000" dirty="0" err="1" smtClean="0">
                <a:latin typeface="Verdana" pitchFamily="34" charset="0"/>
              </a:rPr>
              <a:t>Ssn</a:t>
            </a:r>
            <a:r>
              <a:rPr lang="en-US" altLang="en-US" baseline="-25000" dirty="0" smtClean="0">
                <a:latin typeface="Verdana" pitchFamily="34" charset="0"/>
              </a:rPr>
              <a:t> </a:t>
            </a:r>
            <a:r>
              <a:rPr lang="en-US" altLang="en-US" dirty="0" smtClean="0">
                <a:latin typeface="Verdana" pitchFamily="34" charset="0"/>
              </a:rPr>
              <a:t>EMPLOYEE</a:t>
            </a:r>
          </a:p>
          <a:p>
            <a:pPr marL="0" indent="0">
              <a:buNone/>
            </a:pPr>
            <a:endParaRPr lang="en-US" dirty="0">
              <a:latin typeface="Verdana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fig08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44" y="3687923"/>
            <a:ext cx="8229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835459" y="2465457"/>
            <a:ext cx="244475" cy="174625"/>
            <a:chOff x="377" y="2904"/>
            <a:chExt cx="154" cy="110"/>
          </a:xfrm>
        </p:grpSpPr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1212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Properties </a:t>
            </a:r>
            <a:r>
              <a:rPr lang="en-US" altLang="en-US" b="1" dirty="0"/>
              <a:t>of JOIN</a:t>
            </a:r>
            <a:endParaRPr lang="en-IN" b="1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Consider the following JOIN operation:</a:t>
            </a:r>
          </a:p>
          <a:p>
            <a:pPr lvl="1" eaLnBrk="1" hangingPunct="1"/>
            <a:r>
              <a:rPr lang="en-US" altLang="en-US" sz="2200" dirty="0" smtClean="0"/>
              <a:t>R(A1, A2, . . ., An)                   S(B1, B2, . . ., </a:t>
            </a:r>
            <a:r>
              <a:rPr lang="en-US" altLang="en-US" sz="2200" dirty="0" err="1" smtClean="0"/>
              <a:t>Bm</a:t>
            </a:r>
            <a:r>
              <a:rPr lang="en-US" altLang="en-US" sz="2200" dirty="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000" dirty="0" smtClean="0"/>
              <a:t>                                       </a:t>
            </a:r>
            <a:r>
              <a:rPr lang="en-US" altLang="en-US" sz="2000" dirty="0" err="1" smtClean="0"/>
              <a:t>R.Ai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/>
              <a:t>S.Bj</a:t>
            </a:r>
            <a:endParaRPr lang="en-US" altLang="en-US" sz="2000" dirty="0" smtClean="0"/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Result is a relation Q with degree n + m attributes:</a:t>
            </a:r>
          </a:p>
          <a:p>
            <a:pPr lvl="2" eaLnBrk="1" hangingPunct="1"/>
            <a:r>
              <a:rPr lang="en-US" altLang="en-US" sz="2000" dirty="0" smtClean="0"/>
              <a:t>Q(A1, A2, . . ., An, B1, B2, . . ., </a:t>
            </a:r>
            <a:r>
              <a:rPr lang="en-US" altLang="en-US" sz="2000" dirty="0" err="1" smtClean="0"/>
              <a:t>Bm</a:t>
            </a:r>
            <a:r>
              <a:rPr lang="en-US" altLang="en-US" sz="2000" dirty="0" smtClean="0"/>
              <a:t>), in that order.</a:t>
            </a:r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The resulting relation state has one tuple for each combination of tuples—r from R and s from S, but </a:t>
            </a:r>
            <a:r>
              <a:rPr lang="en-US" altLang="en-US" sz="2200" i="1" dirty="0" smtClean="0"/>
              <a:t>only if they satisfy the join condition</a:t>
            </a:r>
            <a:r>
              <a:rPr lang="en-US" altLang="en-US" sz="2200" dirty="0" smtClean="0"/>
              <a:t> r[Ai]=s[</a:t>
            </a:r>
            <a:r>
              <a:rPr lang="en-US" altLang="en-US" sz="2200" dirty="0" err="1" smtClean="0"/>
              <a:t>Bj</a:t>
            </a:r>
            <a:r>
              <a:rPr lang="en-US" altLang="en-US" sz="2200" dirty="0" smtClean="0"/>
              <a:t>]</a:t>
            </a:r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Hence, if R has </a:t>
            </a:r>
            <a:r>
              <a:rPr lang="en-US" altLang="en-US" sz="2200" dirty="0" err="1" smtClean="0"/>
              <a:t>n</a:t>
            </a:r>
            <a:r>
              <a:rPr lang="en-US" altLang="en-US" sz="2200" baseline="-25000" dirty="0" err="1" smtClean="0"/>
              <a:t>R</a:t>
            </a:r>
            <a:r>
              <a:rPr lang="en-US" altLang="en-US" sz="2200" dirty="0" smtClean="0"/>
              <a:t> tuples, and S has </a:t>
            </a:r>
            <a:r>
              <a:rPr lang="en-US" altLang="en-US" sz="2200" dirty="0" err="1" smtClean="0"/>
              <a:t>n</a:t>
            </a:r>
            <a:r>
              <a:rPr lang="en-US" altLang="en-US" sz="2200" baseline="-25000" dirty="0" err="1" smtClean="0"/>
              <a:t>S</a:t>
            </a:r>
            <a:r>
              <a:rPr lang="en-US" altLang="en-US" sz="2200" dirty="0" smtClean="0"/>
              <a:t> tuples, then the join result will generally have </a:t>
            </a:r>
            <a:r>
              <a:rPr lang="en-US" altLang="en-US" sz="2200" i="1" dirty="0" smtClean="0"/>
              <a:t>less than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n</a:t>
            </a:r>
            <a:r>
              <a:rPr lang="en-US" altLang="en-US" sz="2200" baseline="-25000" dirty="0" err="1" smtClean="0"/>
              <a:t>R</a:t>
            </a:r>
            <a:r>
              <a:rPr lang="en-US" altLang="en-US" sz="2200" dirty="0" smtClean="0"/>
              <a:t> * </a:t>
            </a:r>
            <a:r>
              <a:rPr lang="en-US" altLang="en-US" sz="2200" dirty="0" err="1" smtClean="0"/>
              <a:t>n</a:t>
            </a:r>
            <a:r>
              <a:rPr lang="en-US" altLang="en-US" sz="2200" baseline="-25000" dirty="0" err="1" smtClean="0"/>
              <a:t>S</a:t>
            </a:r>
            <a:r>
              <a:rPr lang="en-US" altLang="en-US" sz="2200" dirty="0" smtClean="0"/>
              <a:t> tuples.</a:t>
            </a:r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Only related tuples (based on the join condition) will appear in the result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80136" y="2227957"/>
            <a:ext cx="244475" cy="174625"/>
            <a:chOff x="377" y="2904"/>
            <a:chExt cx="154" cy="110"/>
          </a:xfrm>
        </p:grpSpPr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27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Properties </a:t>
            </a:r>
            <a:r>
              <a:rPr lang="en-US" altLang="en-US" b="1" dirty="0"/>
              <a:t>of JOIN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general case of JOIN operation is called a Theta-join: R              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                                                                                                                                            </a:t>
            </a:r>
            <a:r>
              <a:rPr lang="en-US" altLang="en-US" i="1" dirty="0" smtClean="0"/>
              <a:t>theta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join condition is called </a:t>
            </a:r>
            <a:r>
              <a:rPr lang="en-US" altLang="en-US" i="1" dirty="0" smtClean="0"/>
              <a:t>theta</a:t>
            </a:r>
          </a:p>
          <a:p>
            <a:pPr eaLnBrk="1" hangingPunct="1">
              <a:lnSpc>
                <a:spcPct val="90000"/>
              </a:lnSpc>
            </a:pPr>
            <a:endParaRPr lang="en-US" alt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i="1" dirty="0" smtClean="0"/>
              <a:t>Theta</a:t>
            </a:r>
            <a:r>
              <a:rPr lang="en-US" altLang="en-US" dirty="0" smtClean="0"/>
              <a:t> can be any general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expression on the attributes of R and S;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R.Ai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S.Bj</a:t>
            </a:r>
            <a:r>
              <a:rPr lang="en-US" altLang="en-US" dirty="0" smtClean="0"/>
              <a:t> AND (</a:t>
            </a:r>
            <a:r>
              <a:rPr lang="en-US" altLang="en-US" dirty="0" err="1" smtClean="0"/>
              <a:t>R.Ak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S.Bl</a:t>
            </a:r>
            <a:r>
              <a:rPr lang="en-US" altLang="en-US" dirty="0" smtClean="0"/>
              <a:t> OR </a:t>
            </a:r>
            <a:r>
              <a:rPr lang="en-US" altLang="en-US" dirty="0" err="1" smtClean="0"/>
              <a:t>R.Ap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S.Bq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Most join conditions involve one or more equality conditions “</a:t>
            </a:r>
            <a:r>
              <a:rPr lang="en-US" altLang="en-US" dirty="0" err="1" smtClean="0"/>
              <a:t>AND”ed</a:t>
            </a:r>
            <a:r>
              <a:rPr lang="en-US" altLang="en-US" dirty="0" smtClean="0"/>
              <a:t> together;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R.Ai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S.Bj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R.Ak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S.Bl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R.Ap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S.Bq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127893" y="1934493"/>
            <a:ext cx="244475" cy="174625"/>
            <a:chOff x="377" y="2904"/>
            <a:chExt cx="154" cy="110"/>
          </a:xfrm>
        </p:grpSpPr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8937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Relational Operations: EQUIJOIN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EQUIJOIN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most common use of join involves join conditions with </a:t>
            </a:r>
            <a:r>
              <a:rPr lang="en-US" altLang="en-US" i="1" dirty="0" smtClean="0"/>
              <a:t>equality comparisons</a:t>
            </a:r>
            <a:r>
              <a:rPr lang="en-US" altLang="en-US" dirty="0" smtClean="0"/>
              <a:t> 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Such a join, where the only comparison operator used is =, is called an EQUIJOIN.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 the result of an EQUIJOIN we always have one or more pairs of attributes (whose names need not be  identical) that have identical values in every tuple.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JOIN seen in the previous example was an EQUIJOIN.</a:t>
            </a:r>
          </a:p>
        </p:txBody>
      </p:sp>
    </p:spTree>
    <p:extLst>
      <p:ext uri="{BB962C8B-B14F-4D97-AF65-F5344CB8AC3E}">
        <p14:creationId xmlns:p14="http://schemas.microsoft.com/office/powerpoint/2010/main" val="78923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Relational Operations: </a:t>
            </a:r>
            <a:br>
              <a:rPr lang="en-US" altLang="en-US" b="1" dirty="0"/>
            </a:br>
            <a:r>
              <a:rPr lang="en-US" altLang="en-US" b="1" dirty="0"/>
              <a:t>NATURAL JOIN Operation</a:t>
            </a:r>
            <a:endParaRPr lang="en-IN" b="1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NATURAL JOIN Operation </a:t>
            </a:r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Another variation of JOIN called NATURAL JOIN denoted by * was created to get rid of the second (superfluous) attribute in an EQUIJOIN condition.</a:t>
            </a:r>
          </a:p>
          <a:p>
            <a:pPr lvl="2" eaLnBrk="1" hangingPunct="1"/>
            <a:r>
              <a:rPr lang="en-US" altLang="en-US" sz="2000" dirty="0" smtClean="0"/>
              <a:t>because one of each pair of attributes with identical values is superfluous</a:t>
            </a:r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The standard definition of natural join requires that the two join attributes, or each pair of corresponding join attributes, </a:t>
            </a:r>
            <a:r>
              <a:rPr lang="en-US" altLang="en-US" sz="2200" b="1" i="1" dirty="0" smtClean="0"/>
              <a:t>have the same name</a:t>
            </a:r>
            <a:r>
              <a:rPr lang="en-US" altLang="en-US" sz="2200" b="1" dirty="0" smtClean="0"/>
              <a:t> </a:t>
            </a:r>
            <a:r>
              <a:rPr lang="en-US" altLang="en-US" sz="2200" dirty="0" smtClean="0"/>
              <a:t>in both relations</a:t>
            </a:r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If this is not the case, a renaming operation is applied first.	   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50125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825</Words>
  <Application>Microsoft Office PowerPoint</Application>
  <PresentationFormat>Custom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 252 Database Management Systems</vt:lpstr>
      <vt:lpstr>Binary Relational Operations: JOIN</vt:lpstr>
      <vt:lpstr>Relational model of COMPANY</vt:lpstr>
      <vt:lpstr>Binary Relational Operations: JOIN example</vt:lpstr>
      <vt:lpstr>Result of Join operation</vt:lpstr>
      <vt:lpstr>Properties of JOIN</vt:lpstr>
      <vt:lpstr>Properties of JOIN</vt:lpstr>
      <vt:lpstr>Binary Relational Operations: EQUIJOIN</vt:lpstr>
      <vt:lpstr>Binary Relational Operations:  NATURAL JOIN Operation</vt:lpstr>
      <vt:lpstr>Binary Relational Operations NATURAL JOIN</vt:lpstr>
      <vt:lpstr>Example of NATURAL JOIN operation</vt:lpstr>
      <vt:lpstr>Complete Set of Relational Operations</vt:lpstr>
      <vt:lpstr>Binary Relational Operations: DIVISION</vt:lpstr>
      <vt:lpstr>Binary Relational Operations: DIVISION</vt:lpstr>
      <vt:lpstr>Operations of Relational Algebra</vt:lpstr>
      <vt:lpstr>Operations of Relational Algebra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146</cp:revision>
  <dcterms:created xsi:type="dcterms:W3CDTF">2020-01-06T03:12:19Z</dcterms:created>
  <dcterms:modified xsi:type="dcterms:W3CDTF">2020-02-10T07:53:16Z</dcterms:modified>
</cp:coreProperties>
</file>