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57"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D463A-EF3F-481E-86E9-F328028F841A}"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BDDEE-DE01-40BE-9D1D-96D91228A6C0}" type="slidenum">
              <a:rPr lang="en-US" smtClean="0"/>
              <a:t>‹#›</a:t>
            </a:fld>
            <a:endParaRPr lang="en-US"/>
          </a:p>
        </p:txBody>
      </p:sp>
    </p:spTree>
    <p:extLst>
      <p:ext uri="{BB962C8B-B14F-4D97-AF65-F5344CB8AC3E}">
        <p14:creationId xmlns:p14="http://schemas.microsoft.com/office/powerpoint/2010/main" val="4210820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28380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50324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46633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45054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260A4-1B96-4004-9D59-894E47BCEB37}" type="datetimeFigureOut">
              <a:rPr lang="en-IN" smtClean="0"/>
              <a:t>10-02-2020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94162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300348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9260A4-1B96-4004-9D59-894E47BCEB37}" type="datetimeFigureOut">
              <a:rPr lang="en-IN" smtClean="0"/>
              <a:t>10-02-2020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06834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9260A4-1B96-4004-9D59-894E47BCEB37}" type="datetimeFigureOut">
              <a:rPr lang="en-IN" smtClean="0"/>
              <a:t>10-02-2020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101468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260A4-1B96-4004-9D59-894E47BCEB37}" type="datetimeFigureOut">
              <a:rPr lang="en-IN" smtClean="0"/>
              <a:t>10-02-2020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407096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405603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260A4-1B96-4004-9D59-894E47BCEB37}" type="datetimeFigureOut">
              <a:rPr lang="en-IN" smtClean="0"/>
              <a:t>10-02-2020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3ED8-6573-4980-A264-AC282FF20A75}" type="slidenum">
              <a:rPr lang="en-IN" smtClean="0"/>
              <a:t>‹#›</a:t>
            </a:fld>
            <a:endParaRPr lang="en-IN"/>
          </a:p>
        </p:txBody>
      </p:sp>
    </p:spTree>
    <p:extLst>
      <p:ext uri="{BB962C8B-B14F-4D97-AF65-F5344CB8AC3E}">
        <p14:creationId xmlns:p14="http://schemas.microsoft.com/office/powerpoint/2010/main" val="226766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260A4-1B96-4004-9D59-894E47BCEB37}" type="datetimeFigureOut">
              <a:rPr lang="en-IN" smtClean="0"/>
              <a:t>10-02-2020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33ED8-6573-4980-A264-AC282FF20A75}" type="slidenum">
              <a:rPr lang="en-IN" smtClean="0"/>
              <a:t>‹#›</a:t>
            </a:fld>
            <a:endParaRPr lang="en-IN"/>
          </a:p>
        </p:txBody>
      </p:sp>
    </p:spTree>
    <p:extLst>
      <p:ext uri="{BB962C8B-B14F-4D97-AF65-F5344CB8AC3E}">
        <p14:creationId xmlns:p14="http://schemas.microsoft.com/office/powerpoint/2010/main" val="484355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CS 252</a:t>
            </a:r>
            <a:br>
              <a:rPr lang="en-US" b="1" dirty="0"/>
            </a:br>
            <a:r>
              <a:rPr lang="en-US" b="1" dirty="0"/>
              <a:t>Database Management Systems</a:t>
            </a:r>
            <a:endParaRPr lang="en-IN" b="1" dirty="0"/>
          </a:p>
        </p:txBody>
      </p:sp>
      <p:sp>
        <p:nvSpPr>
          <p:cNvPr id="3" name="Subtitle 2"/>
          <p:cNvSpPr>
            <a:spLocks noGrp="1"/>
          </p:cNvSpPr>
          <p:nvPr>
            <p:ph type="subTitle" idx="1"/>
          </p:nvPr>
        </p:nvSpPr>
        <p:spPr/>
        <p:txBody>
          <a:bodyPr/>
          <a:lstStyle/>
          <a:p>
            <a:r>
              <a:rPr lang="en-US" dirty="0"/>
              <a:t>Jan – May 2020</a:t>
            </a:r>
          </a:p>
          <a:p>
            <a:r>
              <a:rPr lang="en-US" dirty="0"/>
              <a:t>IV Semester</a:t>
            </a:r>
            <a:endParaRPr lang="en-IN" dirty="0"/>
          </a:p>
        </p:txBody>
      </p:sp>
      <p:sp>
        <p:nvSpPr>
          <p:cNvPr id="4" name="TextBox 3"/>
          <p:cNvSpPr txBox="1"/>
          <p:nvPr/>
        </p:nvSpPr>
        <p:spPr>
          <a:xfrm>
            <a:off x="1794457" y="5549675"/>
            <a:ext cx="86030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i="1" dirty="0"/>
              <a:t>* Use the slides for reference only. Refer the text book for </a:t>
            </a:r>
            <a:r>
              <a:rPr lang="en-US" b="1" i="1" dirty="0" smtClean="0"/>
              <a:t>details.</a:t>
            </a:r>
            <a:endParaRPr lang="en-IN" b="1" i="1" dirty="0"/>
          </a:p>
        </p:txBody>
      </p:sp>
    </p:spTree>
    <p:extLst>
      <p:ext uri="{BB962C8B-B14F-4D97-AF65-F5344CB8AC3E}">
        <p14:creationId xmlns:p14="http://schemas.microsoft.com/office/powerpoint/2010/main" val="3038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Verdana" pitchFamily="34" charset="0"/>
              </a:rPr>
              <a:t>R</a:t>
            </a:r>
            <a:r>
              <a:rPr lang="en-US" altLang="en-US" sz="4000" dirty="0" smtClean="0">
                <a:latin typeface="Verdana" pitchFamily="34" charset="0"/>
              </a:rPr>
              <a:t>esult </a:t>
            </a:r>
            <a:r>
              <a:rPr lang="en-US" altLang="en-US" sz="4000" dirty="0">
                <a:latin typeface="Verdana" pitchFamily="34" charset="0"/>
              </a:rPr>
              <a:t>of a LEFT OUTER JOIN operation</a:t>
            </a:r>
            <a:endParaRPr lang="en-IN" sz="4000" dirty="0"/>
          </a:p>
        </p:txBody>
      </p:sp>
      <p:pic>
        <p:nvPicPr>
          <p:cNvPr id="4" name="Picture 2" descr="fig08_1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6973" y="2273619"/>
            <a:ext cx="4959706" cy="361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27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endParaRPr lang="en-IN" dirty="0"/>
          </a:p>
        </p:txBody>
      </p:sp>
      <p:sp>
        <p:nvSpPr>
          <p:cNvPr id="4" name="Rectangle 3"/>
          <p:cNvSpPr>
            <a:spLocks noGrp="1" noChangeArrowheads="1"/>
          </p:cNvSpPr>
          <p:nvPr>
            <p:ph idx="1"/>
          </p:nvPr>
        </p:nvSpPr>
        <p:spPr/>
        <p:txBody>
          <a:bodyPr/>
          <a:lstStyle/>
          <a:p>
            <a:pPr eaLnBrk="1" hangingPunct="1">
              <a:lnSpc>
                <a:spcPct val="80000"/>
              </a:lnSpc>
            </a:pPr>
            <a:r>
              <a:rPr lang="en-US" altLang="en-US" dirty="0" smtClean="0"/>
              <a:t>OUTER UNION Operations</a:t>
            </a:r>
          </a:p>
          <a:p>
            <a:pPr lvl="1" eaLnBrk="1" hangingPunct="1">
              <a:lnSpc>
                <a:spcPct val="80000"/>
              </a:lnSpc>
            </a:pPr>
            <a:endParaRPr lang="en-US" altLang="en-US" dirty="0" smtClean="0"/>
          </a:p>
          <a:p>
            <a:pPr lvl="1" eaLnBrk="1" hangingPunct="1">
              <a:lnSpc>
                <a:spcPct val="80000"/>
              </a:lnSpc>
            </a:pPr>
            <a:r>
              <a:rPr lang="en-US" altLang="en-US" dirty="0" smtClean="0"/>
              <a:t>The outer union operation was developed to take the union of tuples from two relations if the relations are </a:t>
            </a:r>
            <a:r>
              <a:rPr lang="en-US" altLang="en-US" i="1" dirty="0" smtClean="0"/>
              <a:t>not type compatible</a:t>
            </a:r>
            <a:r>
              <a:rPr lang="en-US" altLang="en-US" dirty="0" smtClean="0"/>
              <a:t>. </a:t>
            </a:r>
          </a:p>
          <a:p>
            <a:pPr lvl="1" eaLnBrk="1" hangingPunct="1">
              <a:lnSpc>
                <a:spcPct val="80000"/>
              </a:lnSpc>
            </a:pPr>
            <a:endParaRPr lang="en-US" altLang="en-US" dirty="0" smtClean="0"/>
          </a:p>
          <a:p>
            <a:pPr lvl="1" eaLnBrk="1" hangingPunct="1">
              <a:lnSpc>
                <a:spcPct val="80000"/>
              </a:lnSpc>
            </a:pPr>
            <a:r>
              <a:rPr lang="en-US" altLang="en-US" dirty="0" smtClean="0"/>
              <a:t>This operation will take the union of tuples in two relations R(X, Y) and S(X, Z) that are </a:t>
            </a:r>
            <a:r>
              <a:rPr lang="en-US" altLang="en-US" b="1" dirty="0" smtClean="0"/>
              <a:t>partially compatible</a:t>
            </a:r>
            <a:r>
              <a:rPr lang="en-US" altLang="en-US" dirty="0" smtClean="0"/>
              <a:t>, meaning that only some of their attributes, say X, are type compatible. </a:t>
            </a:r>
          </a:p>
          <a:p>
            <a:pPr lvl="1" eaLnBrk="1" hangingPunct="1">
              <a:lnSpc>
                <a:spcPct val="80000"/>
              </a:lnSpc>
            </a:pPr>
            <a:endParaRPr lang="en-US" altLang="en-US" dirty="0" smtClean="0"/>
          </a:p>
          <a:p>
            <a:pPr lvl="1" eaLnBrk="1" hangingPunct="1">
              <a:lnSpc>
                <a:spcPct val="80000"/>
              </a:lnSpc>
            </a:pPr>
            <a:r>
              <a:rPr lang="en-US" altLang="en-US" dirty="0" smtClean="0"/>
              <a:t>The attributes that are type compatible are represented only once in the result, and those attributes that are not type compatible from either relation are also kept in the result relation T(X, Y, Z).</a:t>
            </a:r>
          </a:p>
        </p:txBody>
      </p:sp>
    </p:spTree>
    <p:extLst>
      <p:ext uri="{BB962C8B-B14F-4D97-AF65-F5344CB8AC3E}">
        <p14:creationId xmlns:p14="http://schemas.microsoft.com/office/powerpoint/2010/main" val="426925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endParaRPr lang="en-IN" dirty="0"/>
          </a:p>
        </p:txBody>
      </p:sp>
      <p:sp>
        <p:nvSpPr>
          <p:cNvPr id="4" name="Rectangle 3"/>
          <p:cNvSpPr>
            <a:spLocks noGrp="1" noChangeArrowheads="1"/>
          </p:cNvSpPr>
          <p:nvPr>
            <p:ph idx="1"/>
          </p:nvPr>
        </p:nvSpPr>
        <p:spPr/>
        <p:txBody>
          <a:bodyPr/>
          <a:lstStyle/>
          <a:p>
            <a:pPr eaLnBrk="1" hangingPunct="1">
              <a:lnSpc>
                <a:spcPct val="80000"/>
              </a:lnSpc>
            </a:pPr>
            <a:r>
              <a:rPr lang="en-US" altLang="en-US" sz="2400" dirty="0" smtClean="0"/>
              <a:t>Example: An outer union can be applied to two relations whose schemas are STUDENT(Name, SSN, Department, Advisor) and INSTRUCTOR(Name, SSN, Department, Rank).</a:t>
            </a:r>
          </a:p>
          <a:p>
            <a:pPr lvl="1" eaLnBrk="1" hangingPunct="1">
              <a:lnSpc>
                <a:spcPct val="80000"/>
              </a:lnSpc>
            </a:pPr>
            <a:r>
              <a:rPr lang="en-US" altLang="en-US" sz="2100" dirty="0" smtClean="0"/>
              <a:t>Tuples from the two relations are matched based on having the same combination of values of the shared attributes— Name, SSN, Department.</a:t>
            </a:r>
          </a:p>
          <a:p>
            <a:pPr lvl="1" eaLnBrk="1" hangingPunct="1">
              <a:lnSpc>
                <a:spcPct val="80000"/>
              </a:lnSpc>
            </a:pPr>
            <a:r>
              <a:rPr lang="en-US" altLang="en-US" sz="2100" dirty="0" smtClean="0"/>
              <a:t>If a student is also an instructor, both Advisor and Rank will have a value; otherwise, one of these two attributes will be null.</a:t>
            </a:r>
          </a:p>
          <a:p>
            <a:pPr lvl="1" eaLnBrk="1" hangingPunct="1">
              <a:lnSpc>
                <a:spcPct val="80000"/>
              </a:lnSpc>
            </a:pPr>
            <a:r>
              <a:rPr lang="en-US" altLang="en-US" sz="2100" dirty="0" smtClean="0"/>
              <a:t>The result relation STUDENT_OR_INSTRUCTOR will have the following attributes:</a:t>
            </a:r>
          </a:p>
          <a:p>
            <a:pPr eaLnBrk="1" hangingPunct="1">
              <a:lnSpc>
                <a:spcPct val="80000"/>
              </a:lnSpc>
              <a:buFont typeface="Wingdings" pitchFamily="2" charset="2"/>
              <a:buNone/>
            </a:pPr>
            <a:r>
              <a:rPr lang="en-US" altLang="en-US" sz="2400" b="1" dirty="0" smtClean="0"/>
              <a:t>STUDENT_OR_INSTRUCTOR (Name, SSN, Department, Advisor, Rank) </a:t>
            </a:r>
          </a:p>
        </p:txBody>
      </p:sp>
    </p:spTree>
    <p:extLst>
      <p:ext uri="{BB962C8B-B14F-4D97-AF65-F5344CB8AC3E}">
        <p14:creationId xmlns:p14="http://schemas.microsoft.com/office/powerpoint/2010/main" val="320784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t>Examples of Queries in Relational Algebra : Procedural Form</a:t>
            </a:r>
            <a:endParaRPr lang="en-IN" sz="4000" b="1" dirty="0"/>
          </a:p>
        </p:txBody>
      </p:sp>
      <p:sp>
        <p:nvSpPr>
          <p:cNvPr id="4" name="Rectangle 9"/>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990033"/>
              </a:buClr>
              <a:buSzPct val="60000"/>
              <a:buFont typeface="Wingdings" pitchFamily="2" charset="2"/>
              <a:buChar char="n"/>
            </a:pPr>
            <a:r>
              <a:rPr lang="en-US" altLang="en-US" sz="2000" b="1" dirty="0" smtClean="0">
                <a:solidFill>
                  <a:schemeClr val="tx2"/>
                </a:solidFill>
                <a:latin typeface="Times New Roman" pitchFamily="18" charset="0"/>
              </a:rPr>
              <a:t>Retrieve </a:t>
            </a:r>
            <a:r>
              <a:rPr lang="en-US" altLang="en-US" sz="2000" b="1" dirty="0">
                <a:solidFill>
                  <a:schemeClr val="tx2"/>
                </a:solidFill>
                <a:latin typeface="Times New Roman" pitchFamily="18" charset="0"/>
              </a:rPr>
              <a:t>the name and address of all employees who work for the ‘Research’ department.</a:t>
            </a:r>
          </a:p>
          <a:p>
            <a:pPr marL="342900" indent="-342900" eaLnBrk="1" hangingPunct="1">
              <a:spcBef>
                <a:spcPct val="20000"/>
              </a:spcBef>
              <a:buClr>
                <a:srgbClr val="990033"/>
              </a:buClr>
              <a:buSzPct val="60000"/>
              <a:buFont typeface="Wingdings" pitchFamily="2" charset="2"/>
              <a:buNone/>
            </a:pPr>
            <a:r>
              <a:rPr lang="en-US" altLang="en-US" sz="1800" dirty="0">
                <a:solidFill>
                  <a:schemeClr val="tx2"/>
                </a:solidFill>
                <a:latin typeface="Times New Roman" pitchFamily="18" charset="0"/>
              </a:rPr>
              <a:t>	RESEARCH_DEPT </a:t>
            </a:r>
            <a:r>
              <a:rPr lang="en-US" altLang="en-US" sz="1800" dirty="0">
                <a:solidFill>
                  <a:schemeClr val="tx2"/>
                </a:solidFill>
                <a:latin typeface="Times New Roman" pitchFamily="18" charset="0"/>
                <a:sym typeface="Symbol" pitchFamily="18" charset="2"/>
              </a:rPr>
              <a:t></a:t>
            </a:r>
            <a:r>
              <a:rPr lang="en-US" altLang="en-US" sz="1800" dirty="0">
                <a:solidFill>
                  <a:schemeClr val="tx2"/>
                </a:solidFill>
                <a:latin typeface="Times New Roman" pitchFamily="18" charset="0"/>
              </a:rPr>
              <a:t> </a:t>
            </a:r>
            <a:r>
              <a:rPr lang="en-US" altLang="en-US" sz="2000" b="1" dirty="0">
                <a:solidFill>
                  <a:schemeClr val="tx2"/>
                </a:solidFill>
                <a:latin typeface="Symbol" pitchFamily="18" charset="2"/>
              </a:rPr>
              <a:t></a:t>
            </a:r>
            <a:r>
              <a:rPr lang="en-US" altLang="en-US" sz="1800" dirty="0">
                <a:solidFill>
                  <a:schemeClr val="tx2"/>
                </a:solidFill>
                <a:latin typeface="Times New Roman" pitchFamily="18" charset="0"/>
              </a:rPr>
              <a:t> </a:t>
            </a:r>
            <a:r>
              <a:rPr lang="en-US" altLang="en-US" sz="1200" dirty="0">
                <a:solidFill>
                  <a:schemeClr val="tx2"/>
                </a:solidFill>
                <a:latin typeface="Times New Roman" pitchFamily="18" charset="0"/>
              </a:rPr>
              <a:t>DNAME=’Research’ </a:t>
            </a:r>
            <a:r>
              <a:rPr lang="en-US" altLang="en-US" sz="1800" dirty="0">
                <a:solidFill>
                  <a:schemeClr val="tx2"/>
                </a:solidFill>
                <a:latin typeface="Times New Roman" pitchFamily="18" charset="0"/>
              </a:rPr>
              <a:t>(DEPARTMENT)</a:t>
            </a:r>
          </a:p>
          <a:p>
            <a:pPr marL="342900" indent="-342900" eaLnBrk="1" hangingPunct="1">
              <a:spcBef>
                <a:spcPct val="20000"/>
              </a:spcBef>
              <a:buClr>
                <a:srgbClr val="990033"/>
              </a:buClr>
              <a:buSzPct val="60000"/>
              <a:buFont typeface="Wingdings" pitchFamily="2" charset="2"/>
              <a:buNone/>
            </a:pPr>
            <a:r>
              <a:rPr lang="en-US" altLang="en-US" sz="1800" dirty="0">
                <a:solidFill>
                  <a:schemeClr val="tx2"/>
                </a:solidFill>
                <a:latin typeface="Times New Roman" pitchFamily="18" charset="0"/>
              </a:rPr>
              <a:t>	RESEARCH_EMPS </a:t>
            </a:r>
            <a:r>
              <a:rPr lang="en-US" altLang="en-US" sz="1800" dirty="0">
                <a:solidFill>
                  <a:schemeClr val="tx2"/>
                </a:solidFill>
                <a:latin typeface="Times New Roman" pitchFamily="18" charset="0"/>
                <a:sym typeface="Symbol" pitchFamily="18" charset="2"/>
              </a:rPr>
              <a:t> </a:t>
            </a:r>
            <a:r>
              <a:rPr lang="en-US" altLang="en-US" sz="1800" dirty="0">
                <a:solidFill>
                  <a:schemeClr val="tx2"/>
                </a:solidFill>
                <a:latin typeface="Times New Roman" pitchFamily="18" charset="0"/>
              </a:rPr>
              <a:t>(RESEARCH_DEPT        </a:t>
            </a:r>
            <a:r>
              <a:rPr lang="en-US" altLang="en-US" sz="1200" baseline="-25000" dirty="0">
                <a:solidFill>
                  <a:schemeClr val="tx2"/>
                </a:solidFill>
                <a:latin typeface="Times New Roman" pitchFamily="18" charset="0"/>
              </a:rPr>
              <a:t>DNUMBER= DNOEMPLOYEE</a:t>
            </a:r>
            <a:r>
              <a:rPr lang="en-US" altLang="en-US" sz="1800" dirty="0">
                <a:solidFill>
                  <a:schemeClr val="tx2"/>
                </a:solidFill>
                <a:latin typeface="Times New Roman" pitchFamily="18" charset="0"/>
              </a:rPr>
              <a:t>EMPLOYEE)</a:t>
            </a:r>
          </a:p>
          <a:p>
            <a:pPr marL="342900" indent="-342900" eaLnBrk="1" hangingPunct="1">
              <a:spcBef>
                <a:spcPct val="20000"/>
              </a:spcBef>
              <a:buClr>
                <a:srgbClr val="990033"/>
              </a:buClr>
              <a:buSzPct val="60000"/>
              <a:buFont typeface="Wingdings" pitchFamily="2" charset="2"/>
              <a:buNone/>
            </a:pPr>
            <a:r>
              <a:rPr lang="en-US" altLang="en-US" sz="1800" dirty="0">
                <a:solidFill>
                  <a:schemeClr val="tx2"/>
                </a:solidFill>
                <a:latin typeface="Times New Roman" pitchFamily="18" charset="0"/>
              </a:rPr>
              <a:t>	RESULT </a:t>
            </a:r>
            <a:r>
              <a:rPr lang="en-US" altLang="en-US" sz="1800" dirty="0">
                <a:solidFill>
                  <a:schemeClr val="tx2"/>
                </a:solidFill>
                <a:latin typeface="Times New Roman" pitchFamily="18" charset="0"/>
                <a:sym typeface="Symbol" pitchFamily="18" charset="2"/>
              </a:rPr>
              <a:t></a:t>
            </a:r>
            <a:r>
              <a:rPr lang="en-US" altLang="en-US" sz="1800" dirty="0">
                <a:solidFill>
                  <a:schemeClr val="tx2"/>
                </a:solidFill>
                <a:latin typeface="Times New Roman" pitchFamily="18" charset="0"/>
              </a:rPr>
              <a:t> </a:t>
            </a:r>
            <a:r>
              <a:rPr lang="en-US" altLang="en-US" dirty="0">
                <a:solidFill>
                  <a:schemeClr val="tx2"/>
                </a:solidFill>
                <a:latin typeface="Symbol" pitchFamily="18" charset="2"/>
              </a:rPr>
              <a:t></a:t>
            </a:r>
            <a:r>
              <a:rPr lang="en-US" altLang="en-US" sz="1800" dirty="0">
                <a:solidFill>
                  <a:schemeClr val="tx2"/>
                </a:solidFill>
                <a:latin typeface="Times New Roman" pitchFamily="18" charset="0"/>
              </a:rPr>
              <a:t> </a:t>
            </a:r>
            <a:r>
              <a:rPr lang="en-US" altLang="en-US" sz="1200" dirty="0">
                <a:solidFill>
                  <a:schemeClr val="tx2"/>
                </a:solidFill>
                <a:latin typeface="Times New Roman" pitchFamily="18" charset="0"/>
              </a:rPr>
              <a:t>FNAME, LNAME, ADDRESS</a:t>
            </a:r>
            <a:r>
              <a:rPr lang="en-US" altLang="en-US" sz="1800" dirty="0">
                <a:solidFill>
                  <a:schemeClr val="tx2"/>
                </a:solidFill>
                <a:latin typeface="Times New Roman" pitchFamily="18" charset="0"/>
              </a:rPr>
              <a:t> (RESEARCH_EMPS)</a:t>
            </a:r>
          </a:p>
          <a:p>
            <a:pPr marL="342900" indent="-342900" eaLnBrk="1" hangingPunct="1">
              <a:spcBef>
                <a:spcPct val="20000"/>
              </a:spcBef>
              <a:buClr>
                <a:srgbClr val="990033"/>
              </a:buClr>
              <a:buSzPct val="60000"/>
              <a:buFont typeface="Wingdings" pitchFamily="2" charset="2"/>
              <a:buNone/>
            </a:pPr>
            <a:endParaRPr lang="en-US" altLang="en-US" sz="900" dirty="0">
              <a:solidFill>
                <a:schemeClr val="tx2"/>
              </a:solidFill>
              <a:latin typeface="Times New Roman" pitchFamily="18" charset="0"/>
            </a:endParaRPr>
          </a:p>
          <a:p>
            <a:pPr marL="342900" indent="-342900" eaLnBrk="1" hangingPunct="1">
              <a:spcBef>
                <a:spcPct val="20000"/>
              </a:spcBef>
              <a:buClr>
                <a:srgbClr val="990033"/>
              </a:buClr>
              <a:buSzPct val="60000"/>
              <a:buFont typeface="Wingdings" pitchFamily="2" charset="2"/>
              <a:buChar char="n"/>
            </a:pPr>
            <a:r>
              <a:rPr lang="en-US" altLang="en-US" sz="2000" b="1" dirty="0" smtClean="0">
                <a:solidFill>
                  <a:schemeClr val="tx2"/>
                </a:solidFill>
                <a:latin typeface="Times New Roman" pitchFamily="18" charset="0"/>
              </a:rPr>
              <a:t>Retrieve </a:t>
            </a:r>
            <a:r>
              <a:rPr lang="en-US" altLang="en-US" sz="2000" b="1" dirty="0">
                <a:solidFill>
                  <a:schemeClr val="tx2"/>
                </a:solidFill>
                <a:latin typeface="Times New Roman" pitchFamily="18" charset="0"/>
              </a:rPr>
              <a:t>the names of employees who have no dependents.</a:t>
            </a:r>
          </a:p>
          <a:p>
            <a:pPr marL="342900" indent="-342900" eaLnBrk="1" hangingPunct="1">
              <a:spcBef>
                <a:spcPct val="20000"/>
              </a:spcBef>
              <a:buClr>
                <a:srgbClr val="990033"/>
              </a:buClr>
              <a:buSzPct val="60000"/>
              <a:buFont typeface="Wingdings" pitchFamily="2" charset="2"/>
              <a:buNone/>
            </a:pPr>
            <a:r>
              <a:rPr lang="en-US" altLang="en-US" sz="1600" dirty="0">
                <a:solidFill>
                  <a:schemeClr val="tx2"/>
                </a:solidFill>
                <a:latin typeface="Times New Roman" pitchFamily="18" charset="0"/>
              </a:rPr>
              <a:t>	</a:t>
            </a:r>
            <a:r>
              <a:rPr lang="en-US" altLang="en-US" sz="1800" dirty="0">
                <a:solidFill>
                  <a:schemeClr val="tx2"/>
                </a:solidFill>
                <a:latin typeface="Times New Roman" pitchFamily="18" charset="0"/>
              </a:rPr>
              <a:t>ALL_EMPS </a:t>
            </a:r>
            <a:r>
              <a:rPr lang="en-US" altLang="en-US" sz="1800" dirty="0">
                <a:solidFill>
                  <a:schemeClr val="tx2"/>
                </a:solidFill>
                <a:latin typeface="Times New Roman" pitchFamily="18" charset="0"/>
                <a:sym typeface="Symbol" pitchFamily="18" charset="2"/>
              </a:rPr>
              <a:t></a:t>
            </a:r>
            <a:r>
              <a:rPr lang="en-US" altLang="en-US" sz="1600" dirty="0">
                <a:solidFill>
                  <a:schemeClr val="tx2"/>
                </a:solidFill>
                <a:latin typeface="Times New Roman" pitchFamily="18" charset="0"/>
              </a:rPr>
              <a:t> </a:t>
            </a:r>
            <a:r>
              <a:rPr lang="en-US" altLang="en-US" dirty="0">
                <a:solidFill>
                  <a:schemeClr val="tx2"/>
                </a:solidFill>
                <a:latin typeface="Symbol" pitchFamily="18" charset="2"/>
              </a:rPr>
              <a:t></a:t>
            </a:r>
            <a:r>
              <a:rPr lang="en-US" altLang="en-US" sz="1600" dirty="0">
                <a:solidFill>
                  <a:schemeClr val="tx2"/>
                </a:solidFill>
                <a:latin typeface="Times New Roman" pitchFamily="18" charset="0"/>
              </a:rPr>
              <a:t> </a:t>
            </a:r>
            <a:r>
              <a:rPr lang="en-US" altLang="en-US" sz="1200" dirty="0">
                <a:solidFill>
                  <a:schemeClr val="tx2"/>
                </a:solidFill>
                <a:latin typeface="Times New Roman" pitchFamily="18" charset="0"/>
              </a:rPr>
              <a:t>SSN</a:t>
            </a:r>
            <a:r>
              <a:rPr lang="en-US" altLang="en-US" sz="1800" dirty="0">
                <a:solidFill>
                  <a:schemeClr val="tx2"/>
                </a:solidFill>
                <a:latin typeface="Times New Roman" pitchFamily="18" charset="0"/>
              </a:rPr>
              <a:t>(EMPLOYEE)</a:t>
            </a:r>
          </a:p>
          <a:p>
            <a:pPr marL="342900" indent="-342900" eaLnBrk="1" hangingPunct="1">
              <a:spcBef>
                <a:spcPct val="20000"/>
              </a:spcBef>
              <a:buClr>
                <a:srgbClr val="990033"/>
              </a:buClr>
              <a:buSzPct val="60000"/>
              <a:buFont typeface="Wingdings" pitchFamily="2" charset="2"/>
              <a:buNone/>
            </a:pPr>
            <a:r>
              <a:rPr lang="en-US" altLang="en-US" sz="1800" dirty="0">
                <a:solidFill>
                  <a:schemeClr val="tx2"/>
                </a:solidFill>
                <a:latin typeface="Times New Roman" pitchFamily="18" charset="0"/>
              </a:rPr>
              <a:t>	EMPS_WITH_DEPS</a:t>
            </a:r>
            <a:r>
              <a:rPr lang="en-US" altLang="en-US" sz="2000" dirty="0">
                <a:solidFill>
                  <a:schemeClr val="tx2"/>
                </a:solidFill>
                <a:latin typeface="Times New Roman" pitchFamily="18" charset="0"/>
              </a:rPr>
              <a:t>(</a:t>
            </a:r>
            <a:r>
              <a:rPr lang="en-US" altLang="en-US" sz="1800" dirty="0">
                <a:solidFill>
                  <a:schemeClr val="tx2"/>
                </a:solidFill>
                <a:latin typeface="Times New Roman" pitchFamily="18" charset="0"/>
              </a:rPr>
              <a:t>SSN</a:t>
            </a:r>
            <a:r>
              <a:rPr lang="en-US" altLang="en-US" sz="2000" dirty="0">
                <a:solidFill>
                  <a:schemeClr val="tx2"/>
                </a:solidFill>
                <a:latin typeface="Times New Roman" pitchFamily="18" charset="0"/>
              </a:rPr>
              <a:t>) </a:t>
            </a:r>
            <a:r>
              <a:rPr lang="en-US" altLang="en-US" sz="2000" dirty="0">
                <a:solidFill>
                  <a:schemeClr val="tx2"/>
                </a:solidFill>
                <a:latin typeface="Times New Roman" pitchFamily="18" charset="0"/>
                <a:sym typeface="Symbol" pitchFamily="18" charset="2"/>
              </a:rPr>
              <a:t></a:t>
            </a:r>
            <a:r>
              <a:rPr lang="en-US" altLang="en-US" sz="1600" dirty="0">
                <a:solidFill>
                  <a:schemeClr val="tx2"/>
                </a:solidFill>
                <a:latin typeface="Times New Roman" pitchFamily="18" charset="0"/>
              </a:rPr>
              <a:t> </a:t>
            </a:r>
            <a:r>
              <a:rPr lang="en-US" altLang="en-US" dirty="0">
                <a:solidFill>
                  <a:schemeClr val="tx2"/>
                </a:solidFill>
                <a:latin typeface="Symbol" pitchFamily="18" charset="2"/>
              </a:rPr>
              <a:t></a:t>
            </a:r>
            <a:r>
              <a:rPr lang="en-US" altLang="en-US" sz="1600" dirty="0">
                <a:solidFill>
                  <a:schemeClr val="tx2"/>
                </a:solidFill>
                <a:latin typeface="Times New Roman" pitchFamily="18" charset="0"/>
              </a:rPr>
              <a:t> </a:t>
            </a:r>
            <a:r>
              <a:rPr lang="en-US" altLang="en-US" sz="1200" dirty="0">
                <a:solidFill>
                  <a:schemeClr val="tx2"/>
                </a:solidFill>
                <a:latin typeface="Times New Roman" pitchFamily="18" charset="0"/>
              </a:rPr>
              <a:t>ESSN</a:t>
            </a:r>
            <a:r>
              <a:rPr lang="en-US" altLang="en-US" sz="2000" dirty="0">
                <a:solidFill>
                  <a:schemeClr val="tx2"/>
                </a:solidFill>
                <a:latin typeface="Times New Roman" pitchFamily="18" charset="0"/>
              </a:rPr>
              <a:t>(</a:t>
            </a:r>
            <a:r>
              <a:rPr lang="en-US" altLang="en-US" sz="1800" dirty="0">
                <a:solidFill>
                  <a:schemeClr val="tx2"/>
                </a:solidFill>
                <a:latin typeface="Times New Roman" pitchFamily="18" charset="0"/>
              </a:rPr>
              <a:t>DEPENDENT</a:t>
            </a:r>
            <a:r>
              <a:rPr lang="en-US" altLang="en-US" sz="2000" dirty="0">
                <a:solidFill>
                  <a:schemeClr val="tx2"/>
                </a:solidFill>
                <a:latin typeface="Times New Roman" pitchFamily="18" charset="0"/>
              </a:rPr>
              <a:t>)</a:t>
            </a:r>
          </a:p>
          <a:p>
            <a:pPr marL="342900" indent="-342900" eaLnBrk="1" hangingPunct="1">
              <a:spcBef>
                <a:spcPct val="20000"/>
              </a:spcBef>
              <a:buClr>
                <a:srgbClr val="990033"/>
              </a:buClr>
              <a:buSzPct val="60000"/>
              <a:buFont typeface="Wingdings" pitchFamily="2" charset="2"/>
              <a:buNone/>
            </a:pPr>
            <a:r>
              <a:rPr lang="en-US" altLang="en-US" sz="2000" dirty="0">
                <a:solidFill>
                  <a:schemeClr val="tx2"/>
                </a:solidFill>
                <a:latin typeface="Times New Roman" pitchFamily="18" charset="0"/>
              </a:rPr>
              <a:t>	</a:t>
            </a:r>
            <a:r>
              <a:rPr lang="en-US" altLang="en-US" sz="1800" dirty="0">
                <a:solidFill>
                  <a:schemeClr val="tx2"/>
                </a:solidFill>
                <a:latin typeface="Times New Roman" pitchFamily="18" charset="0"/>
              </a:rPr>
              <a:t>EMPS_WITHOUT_DEPS </a:t>
            </a:r>
            <a:r>
              <a:rPr lang="en-US" altLang="en-US" sz="1800" dirty="0">
                <a:solidFill>
                  <a:schemeClr val="tx2"/>
                </a:solidFill>
                <a:latin typeface="Times New Roman" pitchFamily="18" charset="0"/>
                <a:sym typeface="Symbol" pitchFamily="18" charset="2"/>
              </a:rPr>
              <a:t></a:t>
            </a:r>
            <a:r>
              <a:rPr lang="en-US" altLang="en-US" sz="1800" dirty="0">
                <a:solidFill>
                  <a:schemeClr val="tx2"/>
                </a:solidFill>
                <a:latin typeface="Times New Roman" pitchFamily="18" charset="0"/>
              </a:rPr>
              <a:t> (ALL_EMPS </a:t>
            </a:r>
            <a:r>
              <a:rPr lang="en-US" altLang="en-US" sz="1800" dirty="0">
                <a:solidFill>
                  <a:schemeClr val="tx2"/>
                </a:solidFill>
              </a:rPr>
              <a:t>-</a:t>
            </a:r>
            <a:r>
              <a:rPr lang="en-US" altLang="en-US" sz="1800" dirty="0">
                <a:solidFill>
                  <a:schemeClr val="tx2"/>
                </a:solidFill>
                <a:latin typeface="Times New Roman" pitchFamily="18" charset="0"/>
              </a:rPr>
              <a:t> EMPS_WITH_DEPS)</a:t>
            </a:r>
          </a:p>
          <a:p>
            <a:pPr marL="342900" indent="-342900" eaLnBrk="1" hangingPunct="1">
              <a:spcBef>
                <a:spcPct val="20000"/>
              </a:spcBef>
              <a:buClr>
                <a:srgbClr val="990033"/>
              </a:buClr>
              <a:buSzPct val="60000"/>
              <a:buFont typeface="Wingdings" pitchFamily="2" charset="2"/>
              <a:buNone/>
            </a:pPr>
            <a:r>
              <a:rPr lang="en-US" altLang="en-US" sz="2000" dirty="0">
                <a:solidFill>
                  <a:schemeClr val="tx2"/>
                </a:solidFill>
                <a:latin typeface="Times New Roman" pitchFamily="18" charset="0"/>
              </a:rPr>
              <a:t>	</a:t>
            </a:r>
            <a:r>
              <a:rPr lang="en-US" altLang="en-US" sz="1800" dirty="0">
                <a:solidFill>
                  <a:schemeClr val="tx2"/>
                </a:solidFill>
                <a:latin typeface="Times New Roman" pitchFamily="18" charset="0"/>
              </a:rPr>
              <a:t>RESULT </a:t>
            </a:r>
            <a:r>
              <a:rPr lang="en-US" altLang="en-US" sz="1800" dirty="0">
                <a:solidFill>
                  <a:schemeClr val="tx2"/>
                </a:solidFill>
                <a:latin typeface="Times New Roman" pitchFamily="18" charset="0"/>
                <a:sym typeface="Symbol" pitchFamily="18" charset="2"/>
              </a:rPr>
              <a:t></a:t>
            </a:r>
            <a:r>
              <a:rPr lang="en-US" altLang="en-US" sz="1800" dirty="0">
                <a:solidFill>
                  <a:schemeClr val="tx2"/>
                </a:solidFill>
                <a:latin typeface="Times New Roman" pitchFamily="18" charset="0"/>
              </a:rPr>
              <a:t> </a:t>
            </a:r>
            <a:r>
              <a:rPr lang="en-US" altLang="en-US" dirty="0">
                <a:solidFill>
                  <a:schemeClr val="tx2"/>
                </a:solidFill>
                <a:latin typeface="Symbol" pitchFamily="18" charset="2"/>
              </a:rPr>
              <a:t></a:t>
            </a:r>
            <a:r>
              <a:rPr lang="en-US" altLang="en-US" sz="1800" dirty="0">
                <a:solidFill>
                  <a:schemeClr val="tx2"/>
                </a:solidFill>
                <a:latin typeface="Times New Roman" pitchFamily="18" charset="0"/>
              </a:rPr>
              <a:t> </a:t>
            </a:r>
            <a:r>
              <a:rPr lang="en-US" altLang="en-US" sz="1400" dirty="0">
                <a:solidFill>
                  <a:schemeClr val="tx2"/>
                </a:solidFill>
                <a:latin typeface="Times New Roman" pitchFamily="18" charset="0"/>
              </a:rPr>
              <a:t>LNAME, FNAME</a:t>
            </a:r>
            <a:r>
              <a:rPr lang="en-US" altLang="en-US" sz="1800" dirty="0">
                <a:solidFill>
                  <a:schemeClr val="tx2"/>
                </a:solidFill>
                <a:latin typeface="Times New Roman" pitchFamily="18" charset="0"/>
              </a:rPr>
              <a:t> (EMPS_WITHOUT_DEPS * EMPLOYEE)</a:t>
            </a:r>
          </a:p>
        </p:txBody>
      </p:sp>
    </p:spTree>
    <p:extLst>
      <p:ext uri="{BB962C8B-B14F-4D97-AF65-F5344CB8AC3E}">
        <p14:creationId xmlns:p14="http://schemas.microsoft.com/office/powerpoint/2010/main" val="357469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t>Examples of Queries in Relational Algebra – Single expressions</a:t>
            </a:r>
            <a:endParaRPr lang="en-IN" sz="4000" b="1" dirty="0"/>
          </a:p>
        </p:txBody>
      </p:sp>
      <p:sp>
        <p:nvSpPr>
          <p:cNvPr id="4" name="Content Placeholder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990033"/>
              </a:buClr>
              <a:buSzPct val="60000"/>
              <a:buFont typeface="Wingdings" pitchFamily="2" charset="2"/>
              <a:buNone/>
            </a:pPr>
            <a:r>
              <a:rPr lang="en-US" altLang="en-US" dirty="0">
                <a:solidFill>
                  <a:schemeClr val="tx2"/>
                </a:solidFill>
              </a:rPr>
              <a:t>As a single expression, these queries become:</a:t>
            </a:r>
          </a:p>
          <a:p>
            <a:pPr marL="342900" indent="-342900" eaLnBrk="1" hangingPunct="1">
              <a:spcBef>
                <a:spcPct val="20000"/>
              </a:spcBef>
              <a:buClr>
                <a:srgbClr val="990033"/>
              </a:buClr>
              <a:buSzPct val="60000"/>
              <a:buFont typeface="Wingdings" pitchFamily="2" charset="2"/>
              <a:buChar char="n"/>
            </a:pPr>
            <a:r>
              <a:rPr lang="en-US" altLang="en-US" sz="2000" b="1" dirty="0" smtClean="0">
                <a:solidFill>
                  <a:schemeClr val="tx2"/>
                </a:solidFill>
                <a:latin typeface="Times New Roman" pitchFamily="18" charset="0"/>
              </a:rPr>
              <a:t>Retrieve </a:t>
            </a:r>
            <a:r>
              <a:rPr lang="en-US" altLang="en-US" sz="2000" b="1" dirty="0">
                <a:solidFill>
                  <a:schemeClr val="tx2"/>
                </a:solidFill>
                <a:latin typeface="Times New Roman" pitchFamily="18" charset="0"/>
              </a:rPr>
              <a:t>the name and address of all employees who work for the ‘Research’ department.</a:t>
            </a:r>
          </a:p>
          <a:p>
            <a:pPr marL="342900" indent="-342900" eaLnBrk="1" hangingPunct="1">
              <a:spcBef>
                <a:spcPct val="20000"/>
              </a:spcBef>
              <a:buClr>
                <a:srgbClr val="990033"/>
              </a:buClr>
              <a:buSzPct val="60000"/>
              <a:buFont typeface="Wingdings" pitchFamily="2" charset="2"/>
              <a:buNone/>
            </a:pPr>
            <a:r>
              <a:rPr lang="en-US" altLang="en-US" sz="1800" dirty="0">
                <a:solidFill>
                  <a:schemeClr val="tx2"/>
                </a:solidFill>
                <a:latin typeface="Times New Roman" pitchFamily="18" charset="0"/>
              </a:rPr>
              <a:t>	</a:t>
            </a:r>
            <a:r>
              <a:rPr lang="en-US" altLang="en-US" sz="2800" dirty="0">
                <a:solidFill>
                  <a:schemeClr val="tx2"/>
                </a:solidFill>
                <a:latin typeface="Symbol" pitchFamily="18" charset="2"/>
                <a:sym typeface="Symbol" pitchFamily="18" charset="2"/>
              </a:rPr>
              <a:t></a:t>
            </a:r>
            <a:r>
              <a:rPr lang="en-US" altLang="en-US" sz="2800" dirty="0">
                <a:solidFill>
                  <a:schemeClr val="tx2"/>
                </a:solidFill>
              </a:rPr>
              <a:t> </a:t>
            </a:r>
            <a:r>
              <a:rPr lang="en-US" altLang="en-US" baseline="-25000" dirty="0" err="1">
                <a:solidFill>
                  <a:schemeClr val="tx2"/>
                </a:solidFill>
              </a:rPr>
              <a:t>Fname</a:t>
            </a:r>
            <a:r>
              <a:rPr lang="en-US" altLang="en-US" baseline="-25000" dirty="0">
                <a:solidFill>
                  <a:schemeClr val="tx2"/>
                </a:solidFill>
              </a:rPr>
              <a:t>, </a:t>
            </a:r>
            <a:r>
              <a:rPr lang="en-US" altLang="en-US" baseline="-25000" dirty="0" err="1">
                <a:solidFill>
                  <a:schemeClr val="tx2"/>
                </a:solidFill>
              </a:rPr>
              <a:t>Lname</a:t>
            </a:r>
            <a:r>
              <a:rPr lang="en-US" altLang="en-US" baseline="-25000" dirty="0">
                <a:solidFill>
                  <a:schemeClr val="tx2"/>
                </a:solidFill>
              </a:rPr>
              <a:t>, Address</a:t>
            </a:r>
            <a:r>
              <a:rPr lang="en-US" altLang="en-US" sz="2800" dirty="0">
                <a:solidFill>
                  <a:schemeClr val="tx2"/>
                </a:solidFill>
              </a:rPr>
              <a:t> (σ </a:t>
            </a:r>
            <a:r>
              <a:rPr lang="en-US" altLang="en-US" sz="2000" dirty="0" err="1">
                <a:solidFill>
                  <a:schemeClr val="tx2"/>
                </a:solidFill>
              </a:rPr>
              <a:t>Dname</a:t>
            </a:r>
            <a:r>
              <a:rPr lang="en-US" altLang="en-US" sz="2000" dirty="0">
                <a:solidFill>
                  <a:schemeClr val="tx2"/>
                </a:solidFill>
              </a:rPr>
              <a:t>= ‘Research’</a:t>
            </a:r>
            <a:r>
              <a:rPr lang="en-US" altLang="ja-JP" sz="2800" dirty="0">
                <a:solidFill>
                  <a:schemeClr val="tx2"/>
                </a:solidFill>
              </a:rPr>
              <a:t> </a:t>
            </a:r>
          </a:p>
          <a:p>
            <a:pPr marL="342900" indent="-342900" eaLnBrk="1" hangingPunct="1">
              <a:spcBef>
                <a:spcPct val="20000"/>
              </a:spcBef>
              <a:buClr>
                <a:srgbClr val="990033"/>
              </a:buClr>
              <a:buSzPct val="60000"/>
              <a:buFont typeface="Wingdings" pitchFamily="2" charset="2"/>
              <a:buNone/>
            </a:pPr>
            <a:r>
              <a:rPr lang="en-US" altLang="en-US" sz="2800" dirty="0">
                <a:solidFill>
                  <a:schemeClr val="tx2"/>
                </a:solidFill>
              </a:rPr>
              <a:t>(DEPARTMENT     </a:t>
            </a:r>
            <a:r>
              <a:rPr lang="en-US" altLang="en-US" sz="2000" dirty="0" err="1">
                <a:solidFill>
                  <a:schemeClr val="tx2"/>
                </a:solidFill>
              </a:rPr>
              <a:t>Dnumber</a:t>
            </a:r>
            <a:r>
              <a:rPr lang="en-US" altLang="en-US" sz="2000" dirty="0">
                <a:solidFill>
                  <a:schemeClr val="tx2"/>
                </a:solidFill>
              </a:rPr>
              <a:t>=</a:t>
            </a:r>
            <a:r>
              <a:rPr lang="en-US" altLang="en-US" sz="2000" dirty="0" err="1">
                <a:solidFill>
                  <a:schemeClr val="tx2"/>
                </a:solidFill>
              </a:rPr>
              <a:t>Dno</a:t>
            </a:r>
            <a:r>
              <a:rPr lang="en-US" altLang="en-US" sz="2800" dirty="0">
                <a:solidFill>
                  <a:schemeClr val="tx2"/>
                </a:solidFill>
              </a:rPr>
              <a:t>(EMPLOYEE))</a:t>
            </a:r>
          </a:p>
          <a:p>
            <a:pPr marL="342900" indent="-342900" eaLnBrk="1" hangingPunct="1">
              <a:spcBef>
                <a:spcPct val="20000"/>
              </a:spcBef>
              <a:buClr>
                <a:srgbClr val="990033"/>
              </a:buClr>
              <a:buSzPct val="60000"/>
              <a:buFont typeface="Wingdings" pitchFamily="2" charset="2"/>
              <a:buNone/>
            </a:pPr>
            <a:endParaRPr lang="en-US" altLang="en-US" sz="900" dirty="0">
              <a:solidFill>
                <a:schemeClr val="tx2"/>
              </a:solidFill>
              <a:latin typeface="Times New Roman" pitchFamily="18" charset="0"/>
            </a:endParaRPr>
          </a:p>
          <a:p>
            <a:pPr marL="342900" indent="-342900" eaLnBrk="1" hangingPunct="1">
              <a:spcBef>
                <a:spcPct val="20000"/>
              </a:spcBef>
              <a:buClr>
                <a:srgbClr val="990033"/>
              </a:buClr>
              <a:buSzPct val="60000"/>
              <a:buFont typeface="Wingdings" pitchFamily="2" charset="2"/>
              <a:buChar char="n"/>
            </a:pPr>
            <a:r>
              <a:rPr lang="en-US" altLang="en-US" sz="2000" b="1" dirty="0" smtClean="0">
                <a:solidFill>
                  <a:schemeClr val="tx2"/>
                </a:solidFill>
                <a:latin typeface="Times New Roman" pitchFamily="18" charset="0"/>
              </a:rPr>
              <a:t>Retrieve </a:t>
            </a:r>
            <a:r>
              <a:rPr lang="en-US" altLang="en-US" sz="2000" b="1" dirty="0">
                <a:solidFill>
                  <a:schemeClr val="tx2"/>
                </a:solidFill>
                <a:latin typeface="Times New Roman" pitchFamily="18" charset="0"/>
              </a:rPr>
              <a:t>the names of employees who have no dependents.</a:t>
            </a:r>
          </a:p>
          <a:p>
            <a:pPr marL="342900" indent="-342900" eaLnBrk="1" hangingPunct="1">
              <a:spcBef>
                <a:spcPct val="20000"/>
              </a:spcBef>
              <a:buClr>
                <a:srgbClr val="990033"/>
              </a:buClr>
              <a:buSzPct val="60000"/>
              <a:buFont typeface="Wingdings" pitchFamily="2" charset="2"/>
              <a:buNone/>
            </a:pPr>
            <a:r>
              <a:rPr lang="en-US" altLang="en-US" sz="1600" dirty="0">
                <a:solidFill>
                  <a:schemeClr val="tx2"/>
                </a:solidFill>
                <a:latin typeface="Times New Roman" pitchFamily="18" charset="0"/>
              </a:rPr>
              <a:t>	 </a:t>
            </a:r>
            <a:r>
              <a:rPr lang="en-US" altLang="en-US" sz="2800" dirty="0">
                <a:solidFill>
                  <a:schemeClr val="tx2"/>
                </a:solidFill>
                <a:latin typeface="Symbol" pitchFamily="18" charset="2"/>
                <a:sym typeface="Symbol" pitchFamily="18" charset="2"/>
              </a:rPr>
              <a:t></a:t>
            </a:r>
            <a:r>
              <a:rPr lang="en-US" altLang="en-US" sz="2800" dirty="0">
                <a:solidFill>
                  <a:schemeClr val="tx2"/>
                </a:solidFill>
              </a:rPr>
              <a:t> </a:t>
            </a:r>
            <a:r>
              <a:rPr lang="en-US" altLang="en-US" baseline="-25000" dirty="0" err="1">
                <a:solidFill>
                  <a:schemeClr val="tx2"/>
                </a:solidFill>
              </a:rPr>
              <a:t>Lname</a:t>
            </a:r>
            <a:r>
              <a:rPr lang="en-US" altLang="en-US" baseline="-25000" dirty="0">
                <a:solidFill>
                  <a:schemeClr val="tx2"/>
                </a:solidFill>
              </a:rPr>
              <a:t>, </a:t>
            </a:r>
            <a:r>
              <a:rPr lang="en-US" altLang="en-US" baseline="-25000" dirty="0" err="1">
                <a:solidFill>
                  <a:schemeClr val="tx2"/>
                </a:solidFill>
              </a:rPr>
              <a:t>Fname</a:t>
            </a:r>
            <a:r>
              <a:rPr lang="en-US" altLang="en-US" sz="2800" dirty="0">
                <a:solidFill>
                  <a:schemeClr val="tx2"/>
                </a:solidFill>
              </a:rPr>
              <a:t>((</a:t>
            </a:r>
            <a:r>
              <a:rPr lang="en-US" altLang="en-US" sz="2800" dirty="0">
                <a:solidFill>
                  <a:schemeClr val="tx2"/>
                </a:solidFill>
                <a:latin typeface="Symbol" pitchFamily="18" charset="2"/>
                <a:sym typeface="Symbol" pitchFamily="18" charset="2"/>
              </a:rPr>
              <a:t></a:t>
            </a:r>
            <a:r>
              <a:rPr lang="en-US" altLang="en-US" sz="2800" dirty="0">
                <a:solidFill>
                  <a:schemeClr val="tx2"/>
                </a:solidFill>
              </a:rPr>
              <a:t> </a:t>
            </a:r>
            <a:r>
              <a:rPr lang="en-US" altLang="en-US" baseline="-25000" dirty="0" err="1">
                <a:solidFill>
                  <a:schemeClr val="tx2"/>
                </a:solidFill>
              </a:rPr>
              <a:t>Ssn</a:t>
            </a:r>
            <a:r>
              <a:rPr lang="en-US" altLang="en-US" sz="2000" dirty="0">
                <a:solidFill>
                  <a:schemeClr val="tx2"/>
                </a:solidFill>
              </a:rPr>
              <a:t> </a:t>
            </a:r>
            <a:r>
              <a:rPr lang="en-US" altLang="en-US" sz="2800" dirty="0">
                <a:solidFill>
                  <a:schemeClr val="tx2"/>
                </a:solidFill>
              </a:rPr>
              <a:t>(EMPLOYEE) − ρ </a:t>
            </a:r>
            <a:r>
              <a:rPr lang="en-US" altLang="en-US" baseline="-25000" dirty="0" err="1">
                <a:solidFill>
                  <a:schemeClr val="tx2"/>
                </a:solidFill>
              </a:rPr>
              <a:t>Ssn</a:t>
            </a:r>
            <a:r>
              <a:rPr lang="en-US" altLang="en-US" sz="2800" dirty="0">
                <a:solidFill>
                  <a:schemeClr val="tx2"/>
                </a:solidFill>
              </a:rPr>
              <a:t> (</a:t>
            </a:r>
            <a:r>
              <a:rPr lang="en-US" altLang="en-US" sz="2800" dirty="0">
                <a:solidFill>
                  <a:schemeClr val="tx2"/>
                </a:solidFill>
                <a:latin typeface="Symbol" pitchFamily="18" charset="2"/>
                <a:sym typeface="Symbol" pitchFamily="18" charset="2"/>
              </a:rPr>
              <a:t></a:t>
            </a:r>
            <a:r>
              <a:rPr lang="en-US" altLang="en-US" sz="2800" dirty="0">
                <a:solidFill>
                  <a:schemeClr val="tx2"/>
                </a:solidFill>
              </a:rPr>
              <a:t> </a:t>
            </a:r>
            <a:r>
              <a:rPr lang="en-US" altLang="en-US" sz="2000" dirty="0" err="1">
                <a:solidFill>
                  <a:schemeClr val="tx2"/>
                </a:solidFill>
              </a:rPr>
              <a:t>Essn</a:t>
            </a:r>
            <a:r>
              <a:rPr lang="en-US" altLang="en-US" sz="2000" dirty="0">
                <a:solidFill>
                  <a:schemeClr val="tx2"/>
                </a:solidFill>
              </a:rPr>
              <a:t> </a:t>
            </a:r>
            <a:r>
              <a:rPr lang="en-US" altLang="en-US" sz="2800" dirty="0">
                <a:solidFill>
                  <a:schemeClr val="tx2"/>
                </a:solidFill>
              </a:rPr>
              <a:t>(DEPENDENT))) ∗ EMPLOYEE)</a:t>
            </a:r>
          </a:p>
        </p:txBody>
      </p:sp>
    </p:spTree>
    <p:extLst>
      <p:ext uri="{BB962C8B-B14F-4D97-AF65-F5344CB8AC3E}">
        <p14:creationId xmlns:p14="http://schemas.microsoft.com/office/powerpoint/2010/main" val="414285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Query Tree Notation</a:t>
            </a:r>
            <a:endParaRPr lang="en-IN" dirty="0"/>
          </a:p>
        </p:txBody>
      </p:sp>
      <p:sp>
        <p:nvSpPr>
          <p:cNvPr id="4" name="Rectangle 3"/>
          <p:cNvSpPr>
            <a:spLocks noGrp="1" noChangeArrowheads="1"/>
          </p:cNvSpPr>
          <p:nvPr>
            <p:ph idx="1"/>
          </p:nvPr>
        </p:nvSpPr>
        <p:spPr/>
        <p:txBody>
          <a:bodyPr>
            <a:normAutofit fontScale="92500" lnSpcReduction="10000"/>
          </a:bodyPr>
          <a:lstStyle/>
          <a:p>
            <a:pPr eaLnBrk="1" hangingPunct="1">
              <a:lnSpc>
                <a:spcPct val="90000"/>
              </a:lnSpc>
            </a:pPr>
            <a:r>
              <a:rPr lang="en-US" altLang="en-US" sz="2400" dirty="0" smtClean="0"/>
              <a:t>Query Tree</a:t>
            </a:r>
          </a:p>
          <a:p>
            <a:pPr lvl="1" eaLnBrk="1" hangingPunct="1">
              <a:lnSpc>
                <a:spcPct val="90000"/>
              </a:lnSpc>
            </a:pPr>
            <a:r>
              <a:rPr lang="en-US" altLang="en-US" sz="2200" dirty="0" smtClean="0"/>
              <a:t>An internal data structure to represent a query </a:t>
            </a:r>
          </a:p>
          <a:p>
            <a:pPr lvl="1" eaLnBrk="1" hangingPunct="1">
              <a:lnSpc>
                <a:spcPct val="90000"/>
              </a:lnSpc>
            </a:pPr>
            <a:endParaRPr lang="en-US" altLang="en-US" sz="2200" dirty="0" smtClean="0"/>
          </a:p>
          <a:p>
            <a:pPr lvl="1" eaLnBrk="1" hangingPunct="1">
              <a:lnSpc>
                <a:spcPct val="90000"/>
              </a:lnSpc>
            </a:pPr>
            <a:r>
              <a:rPr lang="en-US" altLang="en-US" sz="2200" dirty="0" smtClean="0"/>
              <a:t>Standard technique for estimating the work involved in executing the query, the generation of intermediate results, and the optimization of execution </a:t>
            </a:r>
          </a:p>
          <a:p>
            <a:pPr lvl="1" eaLnBrk="1" hangingPunct="1">
              <a:lnSpc>
                <a:spcPct val="90000"/>
              </a:lnSpc>
            </a:pPr>
            <a:endParaRPr lang="en-US" altLang="en-US" sz="2200" dirty="0" smtClean="0"/>
          </a:p>
          <a:p>
            <a:pPr lvl="1" eaLnBrk="1" hangingPunct="1">
              <a:lnSpc>
                <a:spcPct val="90000"/>
              </a:lnSpc>
            </a:pPr>
            <a:r>
              <a:rPr lang="en-US" altLang="en-US" sz="2200" dirty="0" smtClean="0"/>
              <a:t>Nodes stand for operations like selection, projection, join, renaming, division, …. </a:t>
            </a:r>
          </a:p>
          <a:p>
            <a:pPr lvl="1" eaLnBrk="1" hangingPunct="1">
              <a:lnSpc>
                <a:spcPct val="90000"/>
              </a:lnSpc>
            </a:pPr>
            <a:endParaRPr lang="en-US" altLang="en-US" sz="2200" dirty="0" smtClean="0"/>
          </a:p>
          <a:p>
            <a:pPr lvl="1" eaLnBrk="1" hangingPunct="1">
              <a:lnSpc>
                <a:spcPct val="90000"/>
              </a:lnSpc>
            </a:pPr>
            <a:r>
              <a:rPr lang="en-US" altLang="en-US" sz="2200" dirty="0" smtClean="0"/>
              <a:t>Leaf nodes represent base relations</a:t>
            </a:r>
          </a:p>
          <a:p>
            <a:pPr lvl="1" eaLnBrk="1" hangingPunct="1">
              <a:lnSpc>
                <a:spcPct val="90000"/>
              </a:lnSpc>
            </a:pPr>
            <a:endParaRPr lang="en-US" altLang="en-US" sz="2200" dirty="0" smtClean="0"/>
          </a:p>
          <a:p>
            <a:pPr lvl="1" eaLnBrk="1" hangingPunct="1">
              <a:lnSpc>
                <a:spcPct val="90000"/>
              </a:lnSpc>
            </a:pPr>
            <a:r>
              <a:rPr lang="en-US" altLang="en-US" sz="2200" dirty="0" smtClean="0"/>
              <a:t>A tree gives a good visual feel of the complexity of the query and the operations involved</a:t>
            </a:r>
          </a:p>
          <a:p>
            <a:pPr lvl="1" eaLnBrk="1" hangingPunct="1">
              <a:lnSpc>
                <a:spcPct val="90000"/>
              </a:lnSpc>
            </a:pPr>
            <a:endParaRPr lang="en-US" altLang="en-US" sz="2200" dirty="0" smtClean="0"/>
          </a:p>
          <a:p>
            <a:pPr lvl="1" eaLnBrk="1" hangingPunct="1">
              <a:lnSpc>
                <a:spcPct val="90000"/>
              </a:lnSpc>
            </a:pPr>
            <a:r>
              <a:rPr lang="en-US" altLang="en-US" sz="2200" dirty="0" smtClean="0"/>
              <a:t>Algebraic Query Optimization consists of rewriting the query or modifying the query tree into an equivalent tree.		</a:t>
            </a:r>
          </a:p>
        </p:txBody>
      </p:sp>
    </p:spTree>
    <p:extLst>
      <p:ext uri="{BB962C8B-B14F-4D97-AF65-F5344CB8AC3E}">
        <p14:creationId xmlns:p14="http://schemas.microsoft.com/office/powerpoint/2010/main" val="35562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Example of Query </a:t>
            </a:r>
            <a:r>
              <a:rPr lang="en-US" altLang="en-US" b="1" dirty="0" smtClean="0"/>
              <a:t>Tree</a:t>
            </a:r>
            <a:endParaRPr lang="en-IN" b="1"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8488" y="1748352"/>
            <a:ext cx="635323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47730" y="2434107"/>
            <a:ext cx="3928056" cy="3139321"/>
          </a:xfrm>
          <a:prstGeom prst="rect">
            <a:avLst/>
          </a:prstGeom>
          <a:noFill/>
        </p:spPr>
        <p:txBody>
          <a:bodyPr wrap="square" rtlCol="0">
            <a:spAutoFit/>
          </a:bodyPr>
          <a:lstStyle/>
          <a:p>
            <a:r>
              <a:rPr lang="en-US" dirty="0"/>
              <a:t>SELECT </a:t>
            </a:r>
            <a:r>
              <a:rPr lang="en-US" dirty="0" err="1"/>
              <a:t>Pnumber</a:t>
            </a:r>
            <a:r>
              <a:rPr lang="en-US" dirty="0"/>
              <a:t>, </a:t>
            </a:r>
            <a:endParaRPr lang="en-US" dirty="0" smtClean="0"/>
          </a:p>
          <a:p>
            <a:r>
              <a:rPr lang="en-US" dirty="0"/>
              <a:t> </a:t>
            </a:r>
            <a:r>
              <a:rPr lang="en-US" dirty="0" smtClean="0"/>
              <a:t>             </a:t>
            </a:r>
            <a:r>
              <a:rPr lang="en-US" dirty="0" err="1" smtClean="0"/>
              <a:t>Dnum</a:t>
            </a:r>
            <a:r>
              <a:rPr lang="en-US" dirty="0"/>
              <a:t>, </a:t>
            </a:r>
            <a:endParaRPr lang="en-US" dirty="0" smtClean="0"/>
          </a:p>
          <a:p>
            <a:r>
              <a:rPr lang="en-US" dirty="0"/>
              <a:t> </a:t>
            </a:r>
            <a:r>
              <a:rPr lang="en-US" dirty="0" smtClean="0"/>
              <a:t>             </a:t>
            </a:r>
            <a:r>
              <a:rPr lang="en-US" dirty="0" err="1" smtClean="0"/>
              <a:t>Lname</a:t>
            </a:r>
            <a:r>
              <a:rPr lang="en-US" dirty="0"/>
              <a:t>, </a:t>
            </a:r>
            <a:endParaRPr lang="en-US" dirty="0" smtClean="0"/>
          </a:p>
          <a:p>
            <a:r>
              <a:rPr lang="en-US" dirty="0"/>
              <a:t> </a:t>
            </a:r>
            <a:r>
              <a:rPr lang="en-US" dirty="0" smtClean="0"/>
              <a:t>             Address</a:t>
            </a:r>
            <a:r>
              <a:rPr lang="en-US" dirty="0"/>
              <a:t>, </a:t>
            </a:r>
            <a:endParaRPr lang="en-US" dirty="0" smtClean="0"/>
          </a:p>
          <a:p>
            <a:r>
              <a:rPr lang="en-US" dirty="0"/>
              <a:t> </a:t>
            </a:r>
            <a:r>
              <a:rPr lang="en-US" dirty="0" smtClean="0"/>
              <a:t>             </a:t>
            </a:r>
            <a:r>
              <a:rPr lang="en-US" dirty="0" err="1" smtClean="0"/>
              <a:t>Bdate</a:t>
            </a:r>
            <a:r>
              <a:rPr lang="en-US" dirty="0" smtClean="0"/>
              <a:t> </a:t>
            </a:r>
          </a:p>
          <a:p>
            <a:r>
              <a:rPr lang="en-US" dirty="0" smtClean="0"/>
              <a:t>FROM </a:t>
            </a:r>
            <a:r>
              <a:rPr lang="en-US" dirty="0"/>
              <a:t>PROJECT, </a:t>
            </a:r>
            <a:endParaRPr lang="en-US" dirty="0" smtClean="0"/>
          </a:p>
          <a:p>
            <a:r>
              <a:rPr lang="en-US" dirty="0"/>
              <a:t> </a:t>
            </a:r>
            <a:r>
              <a:rPr lang="en-US" dirty="0" smtClean="0"/>
              <a:t>           DEPARTMENT</a:t>
            </a:r>
            <a:r>
              <a:rPr lang="en-US" dirty="0"/>
              <a:t>, </a:t>
            </a:r>
            <a:endParaRPr lang="en-US" dirty="0" smtClean="0"/>
          </a:p>
          <a:p>
            <a:r>
              <a:rPr lang="en-US" dirty="0"/>
              <a:t> </a:t>
            </a:r>
            <a:r>
              <a:rPr lang="en-US" dirty="0" smtClean="0"/>
              <a:t>           EMPLOYEE </a:t>
            </a:r>
          </a:p>
          <a:p>
            <a:r>
              <a:rPr lang="en-US" dirty="0" smtClean="0"/>
              <a:t>WHERE  </a:t>
            </a:r>
            <a:r>
              <a:rPr lang="en-US" dirty="0" err="1"/>
              <a:t>Dnum</a:t>
            </a:r>
            <a:r>
              <a:rPr lang="en-US" dirty="0"/>
              <a:t> = </a:t>
            </a:r>
            <a:r>
              <a:rPr lang="en-US" dirty="0" err="1"/>
              <a:t>Dnumber</a:t>
            </a:r>
            <a:r>
              <a:rPr lang="en-US" dirty="0"/>
              <a:t> </a:t>
            </a:r>
            <a:r>
              <a:rPr lang="en-US" dirty="0" smtClean="0"/>
              <a:t>AND</a:t>
            </a:r>
          </a:p>
          <a:p>
            <a:r>
              <a:rPr lang="en-US" dirty="0"/>
              <a:t> </a:t>
            </a:r>
            <a:r>
              <a:rPr lang="en-US" dirty="0" smtClean="0"/>
              <a:t>              </a:t>
            </a:r>
            <a:r>
              <a:rPr lang="en-US" dirty="0" err="1" smtClean="0"/>
              <a:t>Mgr_ssn</a:t>
            </a:r>
            <a:r>
              <a:rPr lang="en-US" dirty="0" smtClean="0"/>
              <a:t> </a:t>
            </a:r>
            <a:r>
              <a:rPr lang="en-US" dirty="0"/>
              <a:t>= </a:t>
            </a:r>
            <a:r>
              <a:rPr lang="en-US" dirty="0" err="1"/>
              <a:t>Ssn</a:t>
            </a:r>
            <a:r>
              <a:rPr lang="en-US" dirty="0"/>
              <a:t> AND  </a:t>
            </a:r>
            <a:endParaRPr lang="en-US" dirty="0" smtClean="0"/>
          </a:p>
          <a:p>
            <a:r>
              <a:rPr lang="en-US" dirty="0"/>
              <a:t> </a:t>
            </a:r>
            <a:r>
              <a:rPr lang="en-US" dirty="0" smtClean="0"/>
              <a:t>              </a:t>
            </a:r>
            <a:r>
              <a:rPr lang="en-US" dirty="0" err="1" smtClean="0"/>
              <a:t>Plocation</a:t>
            </a:r>
            <a:r>
              <a:rPr lang="en-US" dirty="0" smtClean="0"/>
              <a:t> </a:t>
            </a:r>
            <a:r>
              <a:rPr lang="en-US" dirty="0"/>
              <a:t>= ‘Stafford’</a:t>
            </a:r>
            <a:endParaRPr lang="en-IN" dirty="0"/>
          </a:p>
        </p:txBody>
      </p:sp>
    </p:spTree>
    <p:extLst>
      <p:ext uri="{BB962C8B-B14F-4D97-AF65-F5344CB8AC3E}">
        <p14:creationId xmlns:p14="http://schemas.microsoft.com/office/powerpoint/2010/main" val="160675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Additional Relational Operations: </a:t>
            </a:r>
            <a:r>
              <a:rPr lang="en-US" altLang="en-US" b="1" dirty="0" smtClean="0"/>
              <a:t/>
            </a:r>
            <a:br>
              <a:rPr lang="en-US" altLang="en-US" b="1" dirty="0" smtClean="0"/>
            </a:br>
            <a:r>
              <a:rPr lang="en-US" altLang="en-US" b="1" dirty="0" smtClean="0"/>
              <a:t>Aggregate </a:t>
            </a:r>
            <a:r>
              <a:rPr lang="en-US" altLang="en-US" b="1" dirty="0"/>
              <a:t>Functions and Grouping</a:t>
            </a:r>
            <a:endParaRPr lang="en-IN" b="1" dirty="0"/>
          </a:p>
        </p:txBody>
      </p:sp>
      <p:sp>
        <p:nvSpPr>
          <p:cNvPr id="4" name="Rectangle 5"/>
          <p:cNvSpPr>
            <a:spLocks noGrp="1" noChangeArrowheads="1"/>
          </p:cNvSpPr>
          <p:nvPr>
            <p:ph idx="1"/>
          </p:nvPr>
        </p:nvSpPr>
        <p:spPr/>
        <p:txBody>
          <a:bodyPr/>
          <a:lstStyle/>
          <a:p>
            <a:pPr eaLnBrk="1" hangingPunct="1">
              <a:lnSpc>
                <a:spcPct val="80000"/>
              </a:lnSpc>
            </a:pPr>
            <a:r>
              <a:rPr lang="en-US" altLang="en-US" sz="2400" dirty="0" smtClean="0"/>
              <a:t>A type of request that cannot be expressed in the basic relational algebra is to specify mathematical </a:t>
            </a:r>
            <a:r>
              <a:rPr lang="en-US" altLang="en-US" sz="2400" b="1" dirty="0" smtClean="0"/>
              <a:t>aggregate functions</a:t>
            </a:r>
            <a:r>
              <a:rPr lang="en-US" altLang="en-US" sz="2400" dirty="0" smtClean="0"/>
              <a:t> on collections of values from the database. </a:t>
            </a:r>
          </a:p>
          <a:p>
            <a:pPr eaLnBrk="1" hangingPunct="1">
              <a:lnSpc>
                <a:spcPct val="80000"/>
              </a:lnSpc>
            </a:pPr>
            <a:r>
              <a:rPr lang="en-US" altLang="en-US" sz="2400" dirty="0" smtClean="0"/>
              <a:t>Examples of such functions include retrieving the average or total salary of all employees or the total number of employee tuples.</a:t>
            </a:r>
          </a:p>
          <a:p>
            <a:pPr lvl="1" eaLnBrk="1" hangingPunct="1">
              <a:lnSpc>
                <a:spcPct val="80000"/>
              </a:lnSpc>
            </a:pPr>
            <a:r>
              <a:rPr lang="en-US" altLang="en-US" sz="2200" dirty="0" smtClean="0"/>
              <a:t>These functions are used in simple statistical queries that summarize information from the database tuples.</a:t>
            </a:r>
          </a:p>
          <a:p>
            <a:pPr eaLnBrk="1" hangingPunct="1">
              <a:lnSpc>
                <a:spcPct val="80000"/>
              </a:lnSpc>
            </a:pPr>
            <a:endParaRPr lang="en-US" altLang="en-US" sz="2400" dirty="0" smtClean="0"/>
          </a:p>
          <a:p>
            <a:pPr eaLnBrk="1" hangingPunct="1">
              <a:lnSpc>
                <a:spcPct val="80000"/>
              </a:lnSpc>
            </a:pPr>
            <a:r>
              <a:rPr lang="en-US" altLang="en-US" sz="2400" dirty="0" smtClean="0"/>
              <a:t>Common functions applied to collections of numeric values include</a:t>
            </a:r>
          </a:p>
          <a:p>
            <a:pPr lvl="1" eaLnBrk="1" hangingPunct="1">
              <a:lnSpc>
                <a:spcPct val="80000"/>
              </a:lnSpc>
            </a:pPr>
            <a:r>
              <a:rPr lang="en-US" altLang="en-US" sz="2200" dirty="0" smtClean="0"/>
              <a:t>SUM, AVERAGE, MAXIMUM, and MINIMUM.</a:t>
            </a:r>
          </a:p>
          <a:p>
            <a:pPr eaLnBrk="1" hangingPunct="1">
              <a:lnSpc>
                <a:spcPct val="80000"/>
              </a:lnSpc>
            </a:pPr>
            <a:endParaRPr lang="en-US" altLang="en-US" sz="2400" dirty="0" smtClean="0"/>
          </a:p>
          <a:p>
            <a:pPr eaLnBrk="1" hangingPunct="1">
              <a:lnSpc>
                <a:spcPct val="80000"/>
              </a:lnSpc>
            </a:pPr>
            <a:r>
              <a:rPr lang="en-US" altLang="en-US" sz="2400" dirty="0" smtClean="0"/>
              <a:t>The COUNT function is used for counting tuples or values.</a:t>
            </a:r>
          </a:p>
        </p:txBody>
      </p:sp>
    </p:spTree>
    <p:extLst>
      <p:ext uri="{BB962C8B-B14F-4D97-AF65-F5344CB8AC3E}">
        <p14:creationId xmlns:p14="http://schemas.microsoft.com/office/powerpoint/2010/main" val="260977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Aggregate Function Operation</a:t>
            </a:r>
            <a:endParaRPr lang="en-IN" b="1" dirty="0"/>
          </a:p>
        </p:txBody>
      </p:sp>
      <p:sp>
        <p:nvSpPr>
          <p:cNvPr id="4" name="Rectangle 5"/>
          <p:cNvSpPr>
            <a:spLocks noGrp="1" noChangeArrowheads="1"/>
          </p:cNvSpPr>
          <p:nvPr>
            <p:ph idx="1"/>
          </p:nvPr>
        </p:nvSpPr>
        <p:spPr/>
        <p:txBody>
          <a:bodyPr/>
          <a:lstStyle/>
          <a:p>
            <a:pPr eaLnBrk="1" hangingPunct="1"/>
            <a:r>
              <a:rPr lang="en-US" altLang="en-US" sz="2400" dirty="0" smtClean="0"/>
              <a:t>Use of the Aggregate Functional operation ℱ</a:t>
            </a:r>
          </a:p>
          <a:p>
            <a:pPr lvl="1" eaLnBrk="1" hangingPunct="1"/>
            <a:r>
              <a:rPr lang="en-US" altLang="en-US" sz="2200" dirty="0" smtClean="0"/>
              <a:t>ℱ</a:t>
            </a:r>
            <a:r>
              <a:rPr lang="en-US" altLang="en-US" sz="2200" baseline="-25000" dirty="0" smtClean="0"/>
              <a:t>MAX Salary</a:t>
            </a:r>
            <a:r>
              <a:rPr lang="en-US" altLang="en-US" sz="2200" dirty="0" smtClean="0"/>
              <a:t> (EMPLOYEE) retrieves the maximum salary value from the EMPLOYEE relation</a:t>
            </a:r>
          </a:p>
          <a:p>
            <a:pPr lvl="1" eaLnBrk="1" hangingPunct="1"/>
            <a:r>
              <a:rPr lang="en-US" altLang="en-US" sz="2200" dirty="0" smtClean="0"/>
              <a:t>ℱ</a:t>
            </a:r>
            <a:r>
              <a:rPr lang="en-US" altLang="en-US" sz="2200" baseline="-25000" dirty="0" smtClean="0"/>
              <a:t>MIN Salary</a:t>
            </a:r>
            <a:r>
              <a:rPr lang="en-US" altLang="en-US" sz="2200" dirty="0" smtClean="0"/>
              <a:t> (EMPLOYEE) retrieves the minimum Salary value from the EMPLOYEE relation</a:t>
            </a:r>
          </a:p>
          <a:p>
            <a:pPr lvl="1" eaLnBrk="1" hangingPunct="1"/>
            <a:r>
              <a:rPr lang="en-US" altLang="en-US" sz="2200" dirty="0" smtClean="0"/>
              <a:t>ℱ</a:t>
            </a:r>
            <a:r>
              <a:rPr lang="en-US" altLang="en-US" sz="2200" baseline="-25000" dirty="0" smtClean="0"/>
              <a:t>SUM Salary</a:t>
            </a:r>
            <a:r>
              <a:rPr lang="en-US" altLang="en-US" sz="2200" dirty="0" smtClean="0"/>
              <a:t> (EMPLOYEE) retrieves the sum of the Salary from the EMPLOYEE relation</a:t>
            </a:r>
          </a:p>
          <a:p>
            <a:pPr lvl="1" eaLnBrk="1" hangingPunct="1"/>
            <a:r>
              <a:rPr lang="en-US" altLang="en-US" sz="2200" dirty="0" smtClean="0"/>
              <a:t> ℱ</a:t>
            </a:r>
            <a:r>
              <a:rPr lang="en-US" altLang="en-US" sz="2200" baseline="-25000" dirty="0" smtClean="0"/>
              <a:t>COUNT SSN, AVERAGE Salary</a:t>
            </a:r>
            <a:r>
              <a:rPr lang="en-US" altLang="en-US" sz="2200" dirty="0" smtClean="0"/>
              <a:t> (EMPLOYEE) computes the count (number) of employees and their average salary</a:t>
            </a:r>
          </a:p>
          <a:p>
            <a:pPr lvl="2" eaLnBrk="1" hangingPunct="1"/>
            <a:r>
              <a:rPr lang="en-US" altLang="en-US" sz="2000" dirty="0" smtClean="0"/>
              <a:t>Note: count just counts the number of rows, without removing duplicates</a:t>
            </a:r>
          </a:p>
        </p:txBody>
      </p:sp>
    </p:spTree>
    <p:extLst>
      <p:ext uri="{BB962C8B-B14F-4D97-AF65-F5344CB8AC3E}">
        <p14:creationId xmlns:p14="http://schemas.microsoft.com/office/powerpoint/2010/main" val="349657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Using Grouping with Aggregation</a:t>
            </a:r>
            <a:endParaRPr lang="en-IN" b="1" dirty="0"/>
          </a:p>
        </p:txBody>
      </p:sp>
      <p:sp>
        <p:nvSpPr>
          <p:cNvPr id="4" name="Rectangle 3"/>
          <p:cNvSpPr>
            <a:spLocks noGrp="1" noChangeArrowheads="1"/>
          </p:cNvSpPr>
          <p:nvPr>
            <p:ph idx="1"/>
          </p:nvPr>
        </p:nvSpPr>
        <p:spPr/>
        <p:txBody>
          <a:bodyPr/>
          <a:lstStyle/>
          <a:p>
            <a:pPr eaLnBrk="1" hangingPunct="1">
              <a:lnSpc>
                <a:spcPct val="80000"/>
              </a:lnSpc>
            </a:pPr>
            <a:r>
              <a:rPr lang="en-US" altLang="en-US" sz="2400" dirty="0" smtClean="0"/>
              <a:t>The previous examples all summarized one or more attributes for a set of tuples</a:t>
            </a:r>
          </a:p>
          <a:p>
            <a:pPr lvl="1" eaLnBrk="1" hangingPunct="1">
              <a:lnSpc>
                <a:spcPct val="80000"/>
              </a:lnSpc>
            </a:pPr>
            <a:r>
              <a:rPr lang="en-US" altLang="en-US" sz="2200" dirty="0" smtClean="0"/>
              <a:t>Maximum Salary or Count (number of) </a:t>
            </a:r>
            <a:r>
              <a:rPr lang="en-US" altLang="en-US" sz="2200" dirty="0" err="1" smtClean="0"/>
              <a:t>Ssn</a:t>
            </a:r>
            <a:endParaRPr lang="en-US" altLang="en-US" sz="2200" dirty="0" smtClean="0"/>
          </a:p>
          <a:p>
            <a:pPr eaLnBrk="1" hangingPunct="1">
              <a:lnSpc>
                <a:spcPct val="80000"/>
              </a:lnSpc>
            </a:pPr>
            <a:r>
              <a:rPr lang="en-US" altLang="en-US" sz="2400" dirty="0" smtClean="0"/>
              <a:t>Grouping can be combined with Aggregate Functions</a:t>
            </a:r>
          </a:p>
          <a:p>
            <a:pPr eaLnBrk="1" hangingPunct="1">
              <a:lnSpc>
                <a:spcPct val="80000"/>
              </a:lnSpc>
            </a:pPr>
            <a:r>
              <a:rPr lang="en-US" altLang="en-US" sz="2400" dirty="0" smtClean="0"/>
              <a:t>Example: For each department, retrieve the DNO, COUNT SSN, and AVERAGE SALARY</a:t>
            </a:r>
          </a:p>
          <a:p>
            <a:pPr eaLnBrk="1" hangingPunct="1">
              <a:lnSpc>
                <a:spcPct val="80000"/>
              </a:lnSpc>
            </a:pPr>
            <a:r>
              <a:rPr lang="en-US" altLang="en-US" sz="2400" dirty="0" smtClean="0"/>
              <a:t>A variation of aggregate operation ℱ allows this:</a:t>
            </a:r>
          </a:p>
          <a:p>
            <a:pPr lvl="1" eaLnBrk="1" hangingPunct="1">
              <a:lnSpc>
                <a:spcPct val="80000"/>
              </a:lnSpc>
            </a:pPr>
            <a:r>
              <a:rPr lang="en-US" altLang="en-US" sz="2200" dirty="0" smtClean="0"/>
              <a:t>Grouping attribute placed to left of symbol</a:t>
            </a:r>
          </a:p>
          <a:p>
            <a:pPr lvl="1" eaLnBrk="1" hangingPunct="1">
              <a:lnSpc>
                <a:spcPct val="80000"/>
              </a:lnSpc>
            </a:pPr>
            <a:r>
              <a:rPr lang="en-US" altLang="en-US" sz="2200" dirty="0" smtClean="0"/>
              <a:t>Aggregate functions to right of symbol</a:t>
            </a:r>
          </a:p>
          <a:p>
            <a:pPr lvl="1" eaLnBrk="1" hangingPunct="1">
              <a:lnSpc>
                <a:spcPct val="80000"/>
              </a:lnSpc>
            </a:pPr>
            <a:r>
              <a:rPr lang="en-US" altLang="en-US" sz="2200" baseline="-25000" dirty="0" smtClean="0"/>
              <a:t>DNO</a:t>
            </a:r>
            <a:r>
              <a:rPr lang="en-US" altLang="en-US" sz="2200" dirty="0" smtClean="0"/>
              <a:t> ℱ</a:t>
            </a:r>
            <a:r>
              <a:rPr lang="en-US" altLang="en-US" sz="2200" baseline="-25000" dirty="0" smtClean="0"/>
              <a:t>COUNT SSN, AVERAGE Salary</a:t>
            </a:r>
            <a:r>
              <a:rPr lang="en-US" altLang="en-US" sz="2200" dirty="0" smtClean="0"/>
              <a:t> (EMPLOYEE)</a:t>
            </a:r>
          </a:p>
          <a:p>
            <a:pPr eaLnBrk="1" hangingPunct="1">
              <a:lnSpc>
                <a:spcPct val="80000"/>
              </a:lnSpc>
            </a:pPr>
            <a:r>
              <a:rPr lang="en-US" altLang="en-US" sz="2400" dirty="0" smtClean="0"/>
              <a:t>Above operation groups employees by DNO (department number) and computes the count of employees and average salary per department</a:t>
            </a:r>
          </a:p>
        </p:txBody>
      </p:sp>
    </p:spTree>
    <p:extLst>
      <p:ext uri="{BB962C8B-B14F-4D97-AF65-F5344CB8AC3E}">
        <p14:creationId xmlns:p14="http://schemas.microsoft.com/office/powerpoint/2010/main" val="31814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Verdana" pitchFamily="34" charset="0"/>
              </a:rPr>
              <a:t>The aggregate function </a:t>
            </a:r>
            <a:r>
              <a:rPr lang="en-US" altLang="en-US" dirty="0" smtClean="0">
                <a:latin typeface="Verdana" pitchFamily="34" charset="0"/>
              </a:rPr>
              <a:t>operation</a:t>
            </a:r>
            <a:endParaRPr lang="en-IN" dirty="0"/>
          </a:p>
        </p:txBody>
      </p:sp>
      <p:sp>
        <p:nvSpPr>
          <p:cNvPr id="6" name="TextBox 1"/>
          <p:cNvSpPr txBox="1">
            <a:spLocks noGrp="1" noChangeArrowheads="1"/>
          </p:cNvSpPr>
          <p:nvPr>
            <p:ph idx="1"/>
          </p:nvPr>
        </p:nvSpPr>
        <p:spPr bwMode="auto">
          <a:xfrm>
            <a:off x="838200" y="1825625"/>
            <a:ext cx="10515600" cy="167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2"/>
                </a:solidFill>
                <a:latin typeface="Arial" pitchFamily="34" charset="0"/>
                <a:ea typeface="MS PGothic" pitchFamily="34" charset="-128"/>
              </a:defRPr>
            </a:lvl1pPr>
            <a:lvl2pPr>
              <a:defRPr sz="2600">
                <a:solidFill>
                  <a:srgbClr val="800000"/>
                </a:solidFill>
                <a:latin typeface="Arial" pitchFamily="34" charset="0"/>
                <a:ea typeface="MS PGothic" pitchFamily="34" charset="-128"/>
              </a:defRPr>
            </a:lvl2pPr>
            <a:lvl3pPr>
              <a:defRPr sz="2400">
                <a:solidFill>
                  <a:schemeClr val="tx2"/>
                </a:solidFill>
                <a:latin typeface="Arial" pitchFamily="34" charset="0"/>
                <a:ea typeface="MS PGothic" pitchFamily="34" charset="-128"/>
              </a:defRPr>
            </a:lvl3pPr>
            <a:lvl4pPr>
              <a:defRPr sz="2000">
                <a:solidFill>
                  <a:srgbClr val="800000"/>
                </a:solidFill>
                <a:latin typeface="Arial" pitchFamily="34" charset="0"/>
                <a:ea typeface="MS PGothic" pitchFamily="34" charset="-128"/>
              </a:defRPr>
            </a:lvl4pPr>
            <a:lvl5pPr>
              <a:defRPr sz="2000">
                <a:solidFill>
                  <a:schemeClr val="tx2"/>
                </a:solidFill>
                <a:latin typeface="Arial" pitchFamily="34" charset="0"/>
                <a:ea typeface="MS PGothic" pitchFamily="34" charset="-128"/>
              </a:defRPr>
            </a:lvl5pPr>
            <a:lvl6pPr eaLnBrk="0" hangingPunct="0">
              <a:defRPr sz="2000">
                <a:solidFill>
                  <a:schemeClr val="tx2"/>
                </a:solidFill>
                <a:latin typeface="Arial" pitchFamily="34" charset="0"/>
                <a:ea typeface="MS PGothic" pitchFamily="34" charset="-128"/>
              </a:defRPr>
            </a:lvl6pPr>
            <a:lvl7pPr eaLnBrk="0" hangingPunct="0">
              <a:defRPr sz="2000">
                <a:solidFill>
                  <a:schemeClr val="tx2"/>
                </a:solidFill>
                <a:latin typeface="Arial" pitchFamily="34" charset="0"/>
                <a:ea typeface="MS PGothic" pitchFamily="34" charset="-128"/>
              </a:defRPr>
            </a:lvl7pPr>
            <a:lvl8pPr eaLnBrk="0" hangingPunct="0">
              <a:defRPr sz="2000">
                <a:solidFill>
                  <a:schemeClr val="tx2"/>
                </a:solidFill>
                <a:latin typeface="Arial" pitchFamily="34" charset="0"/>
                <a:ea typeface="MS PGothic" pitchFamily="34" charset="-128"/>
              </a:defRPr>
            </a:lvl8pPr>
            <a:lvl9pPr eaLnBrk="0" hangingPunct="0">
              <a:defRPr sz="2000">
                <a:solidFill>
                  <a:schemeClr val="tx2"/>
                </a:solidFill>
                <a:latin typeface="Arial" pitchFamily="34" charset="0"/>
                <a:ea typeface="MS PGothic" pitchFamily="34" charset="-128"/>
              </a:defRPr>
            </a:lvl9pPr>
          </a:lstStyle>
          <a:p>
            <a:pPr>
              <a:buFont typeface="+mj-lt"/>
              <a:buAutoNum type="alphaLcPeriod"/>
            </a:pPr>
            <a:r>
              <a:rPr lang="en-US" altLang="en-US" sz="2400" dirty="0" err="1">
                <a:solidFill>
                  <a:schemeClr val="tx1"/>
                </a:solidFill>
                <a:latin typeface="Times" pitchFamily="-84" charset="0"/>
              </a:rPr>
              <a:t>ρ</a:t>
            </a:r>
            <a:r>
              <a:rPr lang="en-US" altLang="en-US" sz="2400" i="1" baseline="-25000" dirty="0" err="1">
                <a:solidFill>
                  <a:schemeClr val="tx1"/>
                </a:solidFill>
                <a:latin typeface="Verdana" pitchFamily="34" charset="0"/>
              </a:rPr>
              <a:t>R</a:t>
            </a:r>
            <a:r>
              <a:rPr lang="en-US" altLang="en-US" sz="2400" baseline="-25000" dirty="0">
                <a:solidFill>
                  <a:schemeClr val="tx1"/>
                </a:solidFill>
                <a:latin typeface="Verdana" pitchFamily="34" charset="0"/>
              </a:rPr>
              <a:t>(</a:t>
            </a:r>
            <a:r>
              <a:rPr lang="en-US" altLang="en-US" sz="2400" baseline="-25000" dirty="0" err="1">
                <a:solidFill>
                  <a:schemeClr val="tx1"/>
                </a:solidFill>
                <a:latin typeface="Verdana" pitchFamily="34" charset="0"/>
              </a:rPr>
              <a:t>Dno</a:t>
            </a:r>
            <a:r>
              <a:rPr lang="en-US" altLang="en-US" sz="2400" baseline="-25000" dirty="0">
                <a:solidFill>
                  <a:schemeClr val="tx1"/>
                </a:solidFill>
                <a:latin typeface="Verdana" pitchFamily="34" charset="0"/>
              </a:rPr>
              <a:t>, </a:t>
            </a:r>
            <a:r>
              <a:rPr lang="en-US" altLang="en-US" sz="2400" baseline="-25000" dirty="0" err="1">
                <a:solidFill>
                  <a:schemeClr val="tx1"/>
                </a:solidFill>
                <a:latin typeface="Verdana" pitchFamily="34" charset="0"/>
              </a:rPr>
              <a:t>No_of_employees</a:t>
            </a:r>
            <a:r>
              <a:rPr lang="en-US" altLang="en-US" sz="2400" baseline="-25000" dirty="0">
                <a:solidFill>
                  <a:schemeClr val="tx1"/>
                </a:solidFill>
                <a:latin typeface="Verdana" pitchFamily="34" charset="0"/>
              </a:rPr>
              <a:t>, </a:t>
            </a:r>
            <a:r>
              <a:rPr lang="en-US" altLang="en-US" sz="2400" baseline="-25000" dirty="0" err="1">
                <a:solidFill>
                  <a:schemeClr val="tx1"/>
                </a:solidFill>
                <a:latin typeface="Verdana" pitchFamily="34" charset="0"/>
              </a:rPr>
              <a:t>Average_sal</a:t>
            </a:r>
            <a:r>
              <a:rPr lang="en-US" altLang="en-US" sz="2400" baseline="-25000" dirty="0">
                <a:solidFill>
                  <a:schemeClr val="tx1"/>
                </a:solidFill>
                <a:latin typeface="Verdana" pitchFamily="34" charset="0"/>
              </a:rPr>
              <a:t>)</a:t>
            </a:r>
            <a:r>
              <a:rPr lang="en-US" altLang="en-US" sz="2400" dirty="0">
                <a:solidFill>
                  <a:schemeClr val="tx1"/>
                </a:solidFill>
                <a:latin typeface="Verdana" pitchFamily="34" charset="0"/>
              </a:rPr>
              <a:t>(</a:t>
            </a:r>
            <a:r>
              <a:rPr lang="en-US" altLang="en-US" sz="2400" baseline="-25000" dirty="0" err="1">
                <a:solidFill>
                  <a:schemeClr val="tx1"/>
                </a:solidFill>
                <a:latin typeface="Verdana" pitchFamily="34" charset="0"/>
              </a:rPr>
              <a:t>Dno</a:t>
            </a:r>
            <a:r>
              <a:rPr lang="en-US" altLang="en-US" sz="2400" dirty="0">
                <a:solidFill>
                  <a:schemeClr val="tx1"/>
                </a:solidFill>
                <a:latin typeface="Verdana" pitchFamily="34" charset="0"/>
              </a:rPr>
              <a:t> </a:t>
            </a:r>
            <a:r>
              <a:rPr lang="en-US" altLang="en-US" sz="2400" dirty="0">
                <a:solidFill>
                  <a:schemeClr val="tx1"/>
                </a:solidFill>
                <a:latin typeface="Times" pitchFamily="-84" charset="0"/>
              </a:rPr>
              <a:t>ℑ</a:t>
            </a:r>
            <a:r>
              <a:rPr lang="en-US" altLang="en-US" sz="2400" dirty="0">
                <a:solidFill>
                  <a:schemeClr val="tx1"/>
                </a:solidFill>
                <a:latin typeface="Verdana" pitchFamily="34" charset="0"/>
              </a:rPr>
              <a:t> </a:t>
            </a:r>
            <a:r>
              <a:rPr lang="en-US" altLang="en-US" sz="2400" baseline="-25000" dirty="0">
                <a:solidFill>
                  <a:schemeClr val="tx1"/>
                </a:solidFill>
                <a:latin typeface="Verdana" pitchFamily="34" charset="0"/>
              </a:rPr>
              <a:t>COUNT </a:t>
            </a:r>
            <a:r>
              <a:rPr lang="en-US" altLang="en-US" sz="2400" baseline="-25000" dirty="0" err="1">
                <a:solidFill>
                  <a:schemeClr val="tx1"/>
                </a:solidFill>
                <a:latin typeface="Verdana" pitchFamily="34" charset="0"/>
              </a:rPr>
              <a:t>Ssn</a:t>
            </a:r>
            <a:r>
              <a:rPr lang="en-US" altLang="en-US" sz="2400" baseline="-25000" dirty="0">
                <a:solidFill>
                  <a:schemeClr val="tx1"/>
                </a:solidFill>
                <a:latin typeface="Verdana" pitchFamily="34" charset="0"/>
              </a:rPr>
              <a:t>, AVERAGE Salary</a:t>
            </a:r>
            <a:r>
              <a:rPr lang="en-US" altLang="en-US" sz="2400" dirty="0">
                <a:solidFill>
                  <a:schemeClr val="tx1"/>
                </a:solidFill>
                <a:latin typeface="Verdana" pitchFamily="34" charset="0"/>
              </a:rPr>
              <a:t> (EMPLOYEE)). </a:t>
            </a:r>
          </a:p>
          <a:p>
            <a:pPr>
              <a:buFont typeface="+mj-lt"/>
              <a:buAutoNum type="alphaLcPeriod"/>
            </a:pPr>
            <a:r>
              <a:rPr lang="en-US" altLang="en-US" sz="2400" baseline="-25000" dirty="0" err="1" smtClean="0">
                <a:solidFill>
                  <a:schemeClr val="tx1"/>
                </a:solidFill>
                <a:latin typeface="Verdana" pitchFamily="34" charset="0"/>
              </a:rPr>
              <a:t>Dno</a:t>
            </a:r>
            <a:r>
              <a:rPr lang="en-US" altLang="en-US" sz="2400" dirty="0" smtClean="0">
                <a:solidFill>
                  <a:schemeClr val="tx1"/>
                </a:solidFill>
                <a:latin typeface="Verdana" pitchFamily="34" charset="0"/>
              </a:rPr>
              <a:t> </a:t>
            </a:r>
            <a:r>
              <a:rPr lang="en-US" altLang="en-US" sz="2400" dirty="0">
                <a:solidFill>
                  <a:schemeClr val="tx1"/>
                </a:solidFill>
                <a:latin typeface="Times" pitchFamily="-84" charset="0"/>
              </a:rPr>
              <a:t>ℑ</a:t>
            </a:r>
            <a:r>
              <a:rPr lang="en-US" altLang="en-US" sz="2400" dirty="0">
                <a:solidFill>
                  <a:schemeClr val="tx1"/>
                </a:solidFill>
                <a:latin typeface="Verdana" pitchFamily="34" charset="0"/>
              </a:rPr>
              <a:t> </a:t>
            </a:r>
            <a:r>
              <a:rPr lang="en-US" altLang="en-US" sz="2400" baseline="-25000" dirty="0">
                <a:solidFill>
                  <a:schemeClr val="tx1"/>
                </a:solidFill>
                <a:latin typeface="Verdana" pitchFamily="34" charset="0"/>
              </a:rPr>
              <a:t>alary</a:t>
            </a:r>
            <a:r>
              <a:rPr lang="en-US" altLang="en-US" sz="2400" dirty="0">
                <a:solidFill>
                  <a:schemeClr val="tx1"/>
                </a:solidFill>
                <a:latin typeface="Verdana" pitchFamily="34" charset="0"/>
              </a:rPr>
              <a:t>(EMPLOYEE). </a:t>
            </a:r>
          </a:p>
          <a:p>
            <a:pPr>
              <a:buFont typeface="+mj-lt"/>
              <a:buAutoNum type="alphaLcPeriod"/>
            </a:pPr>
            <a:r>
              <a:rPr lang="en-US" altLang="en-US" sz="2400" dirty="0" smtClean="0">
                <a:solidFill>
                  <a:schemeClr val="tx1"/>
                </a:solidFill>
                <a:latin typeface="Times" pitchFamily="-84" charset="0"/>
              </a:rPr>
              <a:t>ℑ</a:t>
            </a:r>
            <a:r>
              <a:rPr lang="en-US" altLang="en-US" sz="2400" dirty="0" smtClean="0">
                <a:solidFill>
                  <a:schemeClr val="tx1"/>
                </a:solidFill>
                <a:latin typeface="Verdana" pitchFamily="34" charset="0"/>
              </a:rPr>
              <a:t> </a:t>
            </a:r>
            <a:r>
              <a:rPr lang="en-US" altLang="en-US" sz="2400" baseline="-25000" dirty="0">
                <a:solidFill>
                  <a:schemeClr val="tx1"/>
                </a:solidFill>
                <a:latin typeface="Verdana" pitchFamily="34" charset="0"/>
              </a:rPr>
              <a:t>COUNT </a:t>
            </a:r>
            <a:r>
              <a:rPr lang="en-US" altLang="en-US" sz="2400" baseline="-25000" dirty="0" err="1">
                <a:solidFill>
                  <a:schemeClr val="tx1"/>
                </a:solidFill>
                <a:latin typeface="Verdana" pitchFamily="34" charset="0"/>
              </a:rPr>
              <a:t>Ssn</a:t>
            </a:r>
            <a:r>
              <a:rPr lang="en-US" altLang="en-US" sz="2400" baseline="-25000" dirty="0">
                <a:solidFill>
                  <a:schemeClr val="tx1"/>
                </a:solidFill>
                <a:latin typeface="Verdana" pitchFamily="34" charset="0"/>
              </a:rPr>
              <a:t>, AVERAGE Salary</a:t>
            </a:r>
            <a:r>
              <a:rPr lang="en-US" altLang="en-US" sz="2400" dirty="0">
                <a:solidFill>
                  <a:schemeClr val="tx1"/>
                </a:solidFill>
                <a:latin typeface="Verdana" pitchFamily="34" charset="0"/>
              </a:rPr>
              <a:t>(EMPLOYEE).</a:t>
            </a:r>
            <a:endParaRPr lang="en-US" altLang="en-US" sz="2400" dirty="0">
              <a:solidFill>
                <a:schemeClr val="tx1"/>
              </a:solidFill>
            </a:endParaRPr>
          </a:p>
        </p:txBody>
      </p:sp>
      <p:pic>
        <p:nvPicPr>
          <p:cNvPr id="7" name="Picture 2" descr="fig08_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9365" y="3776730"/>
            <a:ext cx="86868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90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Additional Relational Operations</a:t>
            </a:r>
            <a:endParaRPr lang="en-IN" b="1" dirty="0"/>
          </a:p>
        </p:txBody>
      </p:sp>
      <p:sp>
        <p:nvSpPr>
          <p:cNvPr id="4" name="Rectangle 3"/>
          <p:cNvSpPr>
            <a:spLocks noGrp="1" noChangeArrowheads="1"/>
          </p:cNvSpPr>
          <p:nvPr>
            <p:ph idx="1"/>
          </p:nvPr>
        </p:nvSpPr>
        <p:spPr/>
        <p:txBody>
          <a:bodyPr>
            <a:normAutofit fontScale="92500" lnSpcReduction="20000"/>
          </a:bodyPr>
          <a:lstStyle/>
          <a:p>
            <a:pPr eaLnBrk="1" hangingPunct="1">
              <a:lnSpc>
                <a:spcPct val="80000"/>
              </a:lnSpc>
            </a:pPr>
            <a:r>
              <a:rPr lang="en-US" altLang="en-US" dirty="0" smtClean="0"/>
              <a:t>Recursive Closure Operations</a:t>
            </a:r>
          </a:p>
          <a:p>
            <a:pPr lvl="1" eaLnBrk="1" hangingPunct="1">
              <a:lnSpc>
                <a:spcPct val="80000"/>
              </a:lnSpc>
            </a:pPr>
            <a:endParaRPr lang="en-US" altLang="en-US" sz="2800" dirty="0" smtClean="0"/>
          </a:p>
          <a:p>
            <a:pPr lvl="1" eaLnBrk="1" hangingPunct="1">
              <a:lnSpc>
                <a:spcPct val="80000"/>
              </a:lnSpc>
            </a:pPr>
            <a:r>
              <a:rPr lang="en-US" altLang="en-US" sz="2800" dirty="0" smtClean="0"/>
              <a:t>Another type of operation that, in general, cannot be specified in the basic original relational algebra is </a:t>
            </a:r>
            <a:r>
              <a:rPr lang="en-US" altLang="en-US" sz="2800" b="1" dirty="0" smtClean="0"/>
              <a:t>recursive closure</a:t>
            </a:r>
            <a:r>
              <a:rPr lang="en-US" altLang="en-US" sz="2800" dirty="0" smtClean="0"/>
              <a:t>.</a:t>
            </a:r>
          </a:p>
          <a:p>
            <a:pPr lvl="2" eaLnBrk="1" hangingPunct="1">
              <a:lnSpc>
                <a:spcPct val="80000"/>
              </a:lnSpc>
            </a:pPr>
            <a:r>
              <a:rPr lang="en-US" altLang="en-US" dirty="0" smtClean="0"/>
              <a:t>This operation is applied to a </a:t>
            </a:r>
            <a:r>
              <a:rPr lang="en-US" altLang="en-US" b="1" dirty="0" smtClean="0"/>
              <a:t>recursive relationship</a:t>
            </a:r>
            <a:r>
              <a:rPr lang="en-US" altLang="en-US" dirty="0" smtClean="0"/>
              <a:t>.</a:t>
            </a:r>
          </a:p>
          <a:p>
            <a:pPr lvl="1" eaLnBrk="1" hangingPunct="1">
              <a:lnSpc>
                <a:spcPct val="80000"/>
              </a:lnSpc>
            </a:pPr>
            <a:endParaRPr lang="en-US" altLang="en-US" sz="2800" dirty="0" smtClean="0"/>
          </a:p>
          <a:p>
            <a:pPr lvl="1" eaLnBrk="1" hangingPunct="1">
              <a:lnSpc>
                <a:spcPct val="80000"/>
              </a:lnSpc>
            </a:pPr>
            <a:r>
              <a:rPr lang="en-US" altLang="en-US" sz="2800" dirty="0" smtClean="0"/>
              <a:t>An example of a recursive operation is to retrieve all SUPERVISEES of an EMPLOYEE </a:t>
            </a:r>
            <a:r>
              <a:rPr lang="en-US" altLang="en-US" sz="2800" b="1" dirty="0" smtClean="0"/>
              <a:t>e</a:t>
            </a:r>
            <a:r>
              <a:rPr lang="en-US" altLang="en-US" sz="2800" dirty="0" smtClean="0"/>
              <a:t> at all levels — that is, all EMPLOYEE </a:t>
            </a:r>
            <a:r>
              <a:rPr lang="en-US" altLang="en-US" sz="2800" b="1" dirty="0" smtClean="0"/>
              <a:t>e’</a:t>
            </a:r>
            <a:r>
              <a:rPr lang="en-US" altLang="ja-JP" sz="2800" dirty="0" smtClean="0"/>
              <a:t> directly supervised by </a:t>
            </a:r>
            <a:r>
              <a:rPr lang="en-US" altLang="ja-JP" sz="2800" b="1" dirty="0" smtClean="0"/>
              <a:t>e</a:t>
            </a:r>
            <a:r>
              <a:rPr lang="en-US" altLang="ja-JP" sz="2800" dirty="0" smtClean="0"/>
              <a:t>; all employees </a:t>
            </a:r>
            <a:r>
              <a:rPr lang="en-US" altLang="ja-JP" sz="2800" b="1" dirty="0" smtClean="0"/>
              <a:t>e</a:t>
            </a:r>
            <a:r>
              <a:rPr lang="en-US" altLang="en-US" sz="2800" b="1" dirty="0" smtClean="0"/>
              <a:t>’’</a:t>
            </a:r>
            <a:r>
              <a:rPr lang="en-US" altLang="ja-JP" sz="2800" dirty="0" smtClean="0"/>
              <a:t> directly supervised by each employee </a:t>
            </a:r>
            <a:r>
              <a:rPr lang="en-US" altLang="ja-JP" sz="2800" b="1" dirty="0" smtClean="0"/>
              <a:t>e</a:t>
            </a:r>
            <a:r>
              <a:rPr lang="en-US" altLang="en-US" sz="2800" b="1" dirty="0" smtClean="0"/>
              <a:t>’</a:t>
            </a:r>
            <a:r>
              <a:rPr lang="en-US" altLang="ja-JP" sz="2800" dirty="0" smtClean="0"/>
              <a:t>; all employees </a:t>
            </a:r>
            <a:r>
              <a:rPr lang="en-US" altLang="ja-JP" sz="2800" b="1" dirty="0" smtClean="0"/>
              <a:t>e</a:t>
            </a:r>
            <a:r>
              <a:rPr lang="en-US" altLang="en-US" sz="2800" b="1" dirty="0" smtClean="0"/>
              <a:t>’’’</a:t>
            </a:r>
            <a:r>
              <a:rPr lang="en-US" altLang="ja-JP" sz="2800" dirty="0" smtClean="0"/>
              <a:t> directly supervised by each employee </a:t>
            </a:r>
            <a:r>
              <a:rPr lang="en-US" altLang="ja-JP" sz="2800" b="1" dirty="0" smtClean="0"/>
              <a:t>e</a:t>
            </a:r>
            <a:r>
              <a:rPr lang="en-US" altLang="en-US" sz="2800" b="1" dirty="0" smtClean="0"/>
              <a:t>’’</a:t>
            </a:r>
            <a:r>
              <a:rPr lang="en-US" altLang="ja-JP" sz="2800" dirty="0" smtClean="0"/>
              <a:t>; and so on.</a:t>
            </a:r>
          </a:p>
          <a:p>
            <a:pPr lvl="1">
              <a:lnSpc>
                <a:spcPct val="80000"/>
              </a:lnSpc>
            </a:pPr>
            <a:endParaRPr lang="en-US" altLang="en-US" sz="2800" dirty="0" smtClean="0"/>
          </a:p>
          <a:p>
            <a:pPr lvl="1">
              <a:lnSpc>
                <a:spcPct val="80000"/>
              </a:lnSpc>
            </a:pPr>
            <a:r>
              <a:rPr lang="en-US" altLang="en-US" sz="2800" dirty="0" smtClean="0"/>
              <a:t>Although </a:t>
            </a:r>
            <a:r>
              <a:rPr lang="en-US" altLang="en-US" sz="2800" dirty="0"/>
              <a:t>it is possible to retrieve employees at each level and then take their union, we cannot, in general, specify a query such as “retrieve the supervisees of ‘James Borg’ at all levels” without utilizing a looping mechanism.</a:t>
            </a:r>
          </a:p>
          <a:p>
            <a:pPr lvl="2">
              <a:lnSpc>
                <a:spcPct val="80000"/>
              </a:lnSpc>
            </a:pPr>
            <a:r>
              <a:rPr lang="en-US" altLang="en-US" dirty="0"/>
              <a:t>The SQL3 standard includes syntax for recursive closure.</a:t>
            </a:r>
          </a:p>
          <a:p>
            <a:pPr marL="457200" lvl="1" indent="0" eaLnBrk="1" hangingPunct="1">
              <a:lnSpc>
                <a:spcPct val="80000"/>
              </a:lnSpc>
              <a:buNone/>
            </a:pPr>
            <a:endParaRPr lang="en-US" altLang="en-US" sz="2800" dirty="0" smtClean="0"/>
          </a:p>
        </p:txBody>
      </p:sp>
    </p:spTree>
    <p:extLst>
      <p:ext uri="{BB962C8B-B14F-4D97-AF65-F5344CB8AC3E}">
        <p14:creationId xmlns:p14="http://schemas.microsoft.com/office/powerpoint/2010/main" val="270419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Verdana" pitchFamily="34" charset="0"/>
              </a:rPr>
              <a:t>A two-level recursive query.</a:t>
            </a:r>
            <a:endParaRPr lang="en-IN" dirty="0"/>
          </a:p>
        </p:txBody>
      </p:sp>
      <p:pic>
        <p:nvPicPr>
          <p:cNvPr id="4" name="Picture 2" descr="fig08_11.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00779" y="1914633"/>
            <a:ext cx="3990442" cy="417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67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Additional Relational Operations</a:t>
            </a:r>
            <a:endParaRPr lang="en-IN" b="1" dirty="0"/>
          </a:p>
        </p:txBody>
      </p:sp>
      <p:sp>
        <p:nvSpPr>
          <p:cNvPr id="4" name="Rectangle 30"/>
          <p:cNvSpPr>
            <a:spLocks noGrp="1" noChangeArrowheads="1"/>
          </p:cNvSpPr>
          <p:nvPr>
            <p:ph idx="1"/>
          </p:nvPr>
        </p:nvSpPr>
        <p:spPr/>
        <p:txBody>
          <a:bodyPr/>
          <a:lstStyle/>
          <a:p>
            <a:pPr eaLnBrk="1" hangingPunct="1"/>
            <a:r>
              <a:rPr lang="en-US" altLang="en-US" sz="2400" b="1" dirty="0" smtClean="0"/>
              <a:t>OUTER JOIN </a:t>
            </a:r>
            <a:r>
              <a:rPr lang="en-US" altLang="en-US" sz="2400" dirty="0" smtClean="0"/>
              <a:t>Operation</a:t>
            </a:r>
          </a:p>
          <a:p>
            <a:pPr lvl="1" eaLnBrk="1" hangingPunct="1"/>
            <a:r>
              <a:rPr lang="en-US" altLang="en-US" sz="2200" dirty="0" smtClean="0"/>
              <a:t>In NATURAL JOIN and EQUIJOIN, tuples without a </a:t>
            </a:r>
            <a:r>
              <a:rPr lang="en-US" altLang="en-US" sz="2200" i="1" dirty="0" smtClean="0"/>
              <a:t>matching</a:t>
            </a:r>
            <a:r>
              <a:rPr lang="en-US" altLang="en-US" sz="2200" dirty="0" smtClean="0"/>
              <a:t> (or </a:t>
            </a:r>
            <a:r>
              <a:rPr lang="en-US" altLang="en-US" sz="2200" i="1" dirty="0" smtClean="0"/>
              <a:t>related</a:t>
            </a:r>
            <a:r>
              <a:rPr lang="en-US" altLang="en-US" sz="2200" dirty="0" smtClean="0"/>
              <a:t>) tuple are eliminated from the join result</a:t>
            </a:r>
          </a:p>
          <a:p>
            <a:pPr lvl="2" eaLnBrk="1" hangingPunct="1"/>
            <a:r>
              <a:rPr lang="en-US" altLang="en-US" sz="2000" dirty="0" smtClean="0"/>
              <a:t>Tuples with null in the join attributes are also eliminated</a:t>
            </a:r>
          </a:p>
          <a:p>
            <a:pPr lvl="2" eaLnBrk="1" hangingPunct="1"/>
            <a:r>
              <a:rPr lang="en-US" altLang="en-US" sz="2000" dirty="0" smtClean="0"/>
              <a:t>This amounts to loss of information.</a:t>
            </a:r>
          </a:p>
          <a:p>
            <a:pPr lvl="1" eaLnBrk="1" hangingPunct="1"/>
            <a:r>
              <a:rPr lang="en-US" altLang="en-US" sz="2200" dirty="0" smtClean="0"/>
              <a:t>A set of operations, called OUTER joins, can be used when we want to keep all the tuples in R, or all those in S, or all those in both relations in the result of the join, regardless of whether or not they have matching tuples in the other relation.</a:t>
            </a:r>
          </a:p>
        </p:txBody>
      </p:sp>
    </p:spTree>
    <p:extLst>
      <p:ext uri="{BB962C8B-B14F-4D97-AF65-F5344CB8AC3E}">
        <p14:creationId xmlns:p14="http://schemas.microsoft.com/office/powerpoint/2010/main" val="81400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Outer join</a:t>
            </a:r>
            <a:endParaRPr lang="en-IN" b="1" dirty="0"/>
          </a:p>
        </p:txBody>
      </p:sp>
      <p:sp>
        <p:nvSpPr>
          <p:cNvPr id="4" name="Rectangle 30"/>
          <p:cNvSpPr>
            <a:spLocks noGrp="1" noChangeArrowheads="1"/>
          </p:cNvSpPr>
          <p:nvPr>
            <p:ph idx="1"/>
          </p:nvPr>
        </p:nvSpPr>
        <p:spPr/>
        <p:txBody>
          <a:bodyPr/>
          <a:lstStyle/>
          <a:p>
            <a:pPr eaLnBrk="1" hangingPunct="1">
              <a:lnSpc>
                <a:spcPct val="90000"/>
              </a:lnSpc>
            </a:pPr>
            <a:r>
              <a:rPr lang="en-US" altLang="en-US" dirty="0" smtClean="0"/>
              <a:t>The left outer join operation keeps </a:t>
            </a:r>
            <a:r>
              <a:rPr lang="en-US" altLang="en-US" u="sng" dirty="0" smtClean="0"/>
              <a:t>every tuple</a:t>
            </a:r>
            <a:r>
              <a:rPr lang="en-US" altLang="en-US" dirty="0" smtClean="0"/>
              <a:t> in the first or left relation R in R      S; if no matching tuple is found in S, then the attributes of S in the join result are filled or “padded” with null values.</a:t>
            </a:r>
          </a:p>
          <a:p>
            <a:pPr eaLnBrk="1" hangingPunct="1">
              <a:lnSpc>
                <a:spcPct val="90000"/>
              </a:lnSpc>
            </a:pPr>
            <a:r>
              <a:rPr lang="en-US" altLang="en-US" dirty="0" smtClean="0"/>
              <a:t>A similar operation, right outer join, keeps every tuple in the second or right relation S in the result of R       S.</a:t>
            </a:r>
          </a:p>
          <a:p>
            <a:pPr eaLnBrk="1" hangingPunct="1">
              <a:lnSpc>
                <a:spcPct val="90000"/>
              </a:lnSpc>
            </a:pPr>
            <a:r>
              <a:rPr lang="en-US" altLang="en-US" dirty="0" smtClean="0"/>
              <a:t>A third operation, full outer join, denoted by               keeps all tuples </a:t>
            </a:r>
            <a:r>
              <a:rPr lang="en-US" altLang="en-US" u="sng" dirty="0" smtClean="0"/>
              <a:t>in both the left and the right relations</a:t>
            </a:r>
            <a:r>
              <a:rPr lang="en-US" altLang="en-US" dirty="0" smtClean="0"/>
              <a:t> when no matching tuples are found, padding them with null values as needed. </a:t>
            </a:r>
          </a:p>
        </p:txBody>
      </p:sp>
      <p:grpSp>
        <p:nvGrpSpPr>
          <p:cNvPr id="15" name="Group 4"/>
          <p:cNvGrpSpPr>
            <a:grpSpLocks/>
          </p:cNvGrpSpPr>
          <p:nvPr/>
        </p:nvGrpSpPr>
        <p:grpSpPr bwMode="auto">
          <a:xfrm>
            <a:off x="3222044" y="2293245"/>
            <a:ext cx="378636" cy="266700"/>
            <a:chOff x="2672" y="1534"/>
            <a:chExt cx="1670" cy="666"/>
          </a:xfrm>
        </p:grpSpPr>
        <p:grpSp>
          <p:nvGrpSpPr>
            <p:cNvPr id="16" name="Group 5"/>
            <p:cNvGrpSpPr>
              <a:grpSpLocks/>
            </p:cNvGrpSpPr>
            <p:nvPr/>
          </p:nvGrpSpPr>
          <p:grpSpPr bwMode="auto">
            <a:xfrm>
              <a:off x="3112" y="1534"/>
              <a:ext cx="1230" cy="666"/>
              <a:chOff x="377" y="2904"/>
              <a:chExt cx="154" cy="110"/>
            </a:xfrm>
          </p:grpSpPr>
          <p:sp>
            <p:nvSpPr>
              <p:cNvPr id="19" name="Line 6"/>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 name="Line 7"/>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 name="Line 8"/>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 name="Line 9"/>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7" name="Line 10"/>
            <p:cNvSpPr>
              <a:spLocks noChangeShapeType="1"/>
            </p:cNvSpPr>
            <p:nvPr/>
          </p:nvSpPr>
          <p:spPr bwMode="auto">
            <a:xfrm flipH="1">
              <a:off x="2672" y="2200"/>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8" name="Line 11"/>
            <p:cNvSpPr>
              <a:spLocks noChangeShapeType="1"/>
            </p:cNvSpPr>
            <p:nvPr/>
          </p:nvSpPr>
          <p:spPr bwMode="auto">
            <a:xfrm flipH="1">
              <a:off x="2672" y="1534"/>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23" name="Group 12"/>
          <p:cNvGrpSpPr>
            <a:grpSpLocks/>
          </p:cNvGrpSpPr>
          <p:nvPr/>
        </p:nvGrpSpPr>
        <p:grpSpPr bwMode="auto">
          <a:xfrm>
            <a:off x="6200104" y="3581400"/>
            <a:ext cx="392113" cy="266700"/>
            <a:chOff x="2537" y="3040"/>
            <a:chExt cx="311" cy="168"/>
          </a:xfrm>
        </p:grpSpPr>
        <p:grpSp>
          <p:nvGrpSpPr>
            <p:cNvPr id="24" name="Group 13"/>
            <p:cNvGrpSpPr>
              <a:grpSpLocks/>
            </p:cNvGrpSpPr>
            <p:nvPr/>
          </p:nvGrpSpPr>
          <p:grpSpPr bwMode="auto">
            <a:xfrm>
              <a:off x="2537" y="3040"/>
              <a:ext cx="183" cy="168"/>
              <a:chOff x="377" y="2904"/>
              <a:chExt cx="154" cy="110"/>
            </a:xfrm>
          </p:grpSpPr>
          <p:sp>
            <p:nvSpPr>
              <p:cNvPr id="27" name="Line 14"/>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8" name="Line 15"/>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 name="Line 16"/>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 name="Line 17"/>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5" name="Line 18"/>
            <p:cNvSpPr>
              <a:spLocks noChangeShapeType="1"/>
            </p:cNvSpPr>
            <p:nvPr/>
          </p:nvSpPr>
          <p:spPr bwMode="auto">
            <a:xfrm>
              <a:off x="2720" y="3040"/>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6" name="Line 19"/>
            <p:cNvSpPr>
              <a:spLocks noChangeShapeType="1"/>
            </p:cNvSpPr>
            <p:nvPr/>
          </p:nvSpPr>
          <p:spPr bwMode="auto">
            <a:xfrm>
              <a:off x="2720" y="3208"/>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36" name="Group 12"/>
          <p:cNvGrpSpPr>
            <a:grpSpLocks/>
          </p:cNvGrpSpPr>
          <p:nvPr/>
        </p:nvGrpSpPr>
        <p:grpSpPr bwMode="auto">
          <a:xfrm>
            <a:off x="8093299" y="4114800"/>
            <a:ext cx="493713" cy="266700"/>
            <a:chOff x="2537" y="3040"/>
            <a:chExt cx="311" cy="168"/>
          </a:xfrm>
        </p:grpSpPr>
        <p:grpSp>
          <p:nvGrpSpPr>
            <p:cNvPr id="37" name="Group 13"/>
            <p:cNvGrpSpPr>
              <a:grpSpLocks/>
            </p:cNvGrpSpPr>
            <p:nvPr/>
          </p:nvGrpSpPr>
          <p:grpSpPr bwMode="auto">
            <a:xfrm>
              <a:off x="2537" y="3040"/>
              <a:ext cx="183" cy="168"/>
              <a:chOff x="377" y="2904"/>
              <a:chExt cx="154" cy="110"/>
            </a:xfrm>
          </p:grpSpPr>
          <p:sp>
            <p:nvSpPr>
              <p:cNvPr id="40" name="Line 14"/>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1" name="Line 15"/>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2" name="Line 16"/>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3" name="Line 17"/>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8" name="Line 18"/>
            <p:cNvSpPr>
              <a:spLocks noChangeShapeType="1"/>
            </p:cNvSpPr>
            <p:nvPr/>
          </p:nvSpPr>
          <p:spPr bwMode="auto">
            <a:xfrm>
              <a:off x="2720" y="3040"/>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39" name="Line 19"/>
            <p:cNvSpPr>
              <a:spLocks noChangeShapeType="1"/>
            </p:cNvSpPr>
            <p:nvPr/>
          </p:nvSpPr>
          <p:spPr bwMode="auto">
            <a:xfrm>
              <a:off x="2720" y="3208"/>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46" name="Group 4"/>
          <p:cNvGrpSpPr>
            <a:grpSpLocks/>
          </p:cNvGrpSpPr>
          <p:nvPr/>
        </p:nvGrpSpPr>
        <p:grpSpPr bwMode="auto">
          <a:xfrm>
            <a:off x="7990085" y="4114800"/>
            <a:ext cx="378636" cy="266700"/>
            <a:chOff x="2672" y="1534"/>
            <a:chExt cx="1670" cy="666"/>
          </a:xfrm>
        </p:grpSpPr>
        <p:grpSp>
          <p:nvGrpSpPr>
            <p:cNvPr id="47" name="Group 5"/>
            <p:cNvGrpSpPr>
              <a:grpSpLocks/>
            </p:cNvGrpSpPr>
            <p:nvPr/>
          </p:nvGrpSpPr>
          <p:grpSpPr bwMode="auto">
            <a:xfrm>
              <a:off x="3112" y="1534"/>
              <a:ext cx="1230" cy="666"/>
              <a:chOff x="377" y="2904"/>
              <a:chExt cx="154" cy="110"/>
            </a:xfrm>
          </p:grpSpPr>
          <p:sp>
            <p:nvSpPr>
              <p:cNvPr id="50" name="Line 6"/>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 name="Line 7"/>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 name="Line 8"/>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 name="Line 9"/>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8" name="Line 10"/>
            <p:cNvSpPr>
              <a:spLocks noChangeShapeType="1"/>
            </p:cNvSpPr>
            <p:nvPr/>
          </p:nvSpPr>
          <p:spPr bwMode="auto">
            <a:xfrm flipH="1">
              <a:off x="2672" y="2200"/>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49" name="Line 11"/>
            <p:cNvSpPr>
              <a:spLocks noChangeShapeType="1"/>
            </p:cNvSpPr>
            <p:nvPr/>
          </p:nvSpPr>
          <p:spPr bwMode="auto">
            <a:xfrm flipH="1">
              <a:off x="2672" y="1534"/>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1655127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1122</Words>
  <Application>Microsoft Office PowerPoint</Application>
  <PresentationFormat>Custom</PresentationFormat>
  <Paragraphs>114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 252 Database Management Systems</vt:lpstr>
      <vt:lpstr>Additional Relational Operations:  Aggregate Functions and Grouping</vt:lpstr>
      <vt:lpstr>Aggregate Function Operation</vt:lpstr>
      <vt:lpstr>Using Grouping with Aggregation</vt:lpstr>
      <vt:lpstr>The aggregate function operation</vt:lpstr>
      <vt:lpstr>Additional Relational Operations</vt:lpstr>
      <vt:lpstr>A two-level recursive query.</vt:lpstr>
      <vt:lpstr>Additional Relational Operations</vt:lpstr>
      <vt:lpstr>Outer join</vt:lpstr>
      <vt:lpstr>Result of a LEFT OUTER JOIN operation</vt:lpstr>
      <vt:lpstr>Outer join</vt:lpstr>
      <vt:lpstr>Outer join</vt:lpstr>
      <vt:lpstr>Examples of Queries in Relational Algebra : Procedural Form</vt:lpstr>
      <vt:lpstr>Examples of Queries in Relational Algebra – Single expressions</vt:lpstr>
      <vt:lpstr>Query Tree Notation</vt:lpstr>
      <vt:lpstr>Example of Query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CS252 Database Management Systems</dc:title>
  <dc:creator>Suresh Jamadagni</dc:creator>
  <cp:lastModifiedBy>Dell</cp:lastModifiedBy>
  <cp:revision>160</cp:revision>
  <dcterms:created xsi:type="dcterms:W3CDTF">2020-01-06T03:12:19Z</dcterms:created>
  <dcterms:modified xsi:type="dcterms:W3CDTF">2020-02-10T07:53:38Z</dcterms:modified>
</cp:coreProperties>
</file>