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D463A-EF3F-481E-86E9-F328028F84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BDDEE-DE01-40BE-9D1D-96D91228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CS 252</a:t>
            </a:r>
            <a:br>
              <a:rPr lang="en-US" b="1" dirty="0"/>
            </a:br>
            <a:r>
              <a:rPr lang="en-US" b="1" dirty="0"/>
              <a:t>Database Management Systems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– May 2020</a:t>
            </a:r>
          </a:p>
          <a:p>
            <a:r>
              <a:rPr lang="en-US" dirty="0"/>
              <a:t>IV Semester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94457" y="5575433"/>
            <a:ext cx="86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* Use the slides for reference only. Refer the text book for </a:t>
            </a:r>
            <a:r>
              <a:rPr lang="en-US" b="1" i="1" dirty="0" smtClean="0"/>
              <a:t>details.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38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Attribute Data Types and Domains in SQL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Domain </a:t>
            </a:r>
          </a:p>
          <a:p>
            <a:pPr lvl="1" eaLnBrk="1" hangingPunct="1"/>
            <a:r>
              <a:rPr lang="en-US" altLang="en-US" dirty="0" smtClean="0"/>
              <a:t>Name used with the attribute specification</a:t>
            </a:r>
          </a:p>
          <a:p>
            <a:pPr lvl="1" eaLnBrk="1" hangingPunct="1"/>
            <a:r>
              <a:rPr lang="en-US" altLang="en-US" dirty="0" smtClean="0"/>
              <a:t>Makes it easier to change the data type for a domain that is used by numerous attributes </a:t>
            </a:r>
          </a:p>
          <a:p>
            <a:pPr lvl="1" eaLnBrk="1" hangingPunct="1"/>
            <a:r>
              <a:rPr lang="en-US" altLang="en-US" dirty="0" smtClean="0"/>
              <a:t>Improves schema readability</a:t>
            </a:r>
          </a:p>
          <a:p>
            <a:pPr lvl="1" eaLnBrk="1" hangingPunct="1"/>
            <a:r>
              <a:rPr lang="en-US" altLang="en-US" dirty="0" smtClean="0">
                <a:cs typeface="Courier New" pitchFamily="49" charset="0"/>
              </a:rPr>
              <a:t>Example:</a:t>
            </a:r>
          </a:p>
          <a:p>
            <a:pPr lvl="2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CREATE DOMAIN SSN_TYPE AS CHAR(9);</a:t>
            </a:r>
          </a:p>
          <a:p>
            <a:pPr eaLnBrk="1" hangingPunct="1"/>
            <a:r>
              <a:rPr lang="en-US" altLang="en-US" b="1" dirty="0" smtClean="0"/>
              <a:t>TYPE</a:t>
            </a:r>
          </a:p>
          <a:p>
            <a:pPr lvl="1" eaLnBrk="1" hangingPunct="1"/>
            <a:r>
              <a:rPr lang="en-US" altLang="en-US" dirty="0" smtClean="0"/>
              <a:t>User Defined Types (UDTs) are supported for object-oriented applications. (See Ch.12) Uses the command:   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CREATE TYPE</a:t>
            </a:r>
          </a:p>
        </p:txBody>
      </p:sp>
    </p:spTree>
    <p:extLst>
      <p:ext uri="{BB962C8B-B14F-4D97-AF65-F5344CB8AC3E}">
        <p14:creationId xmlns:p14="http://schemas.microsoft.com/office/powerpoint/2010/main" val="307662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Specifying Constraints in SQL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b="1" dirty="0" smtClean="0">
                <a:ea typeface="ＭＳ Ｐゴシック" charset="0"/>
              </a:rPr>
              <a:t>Basic constraints:</a:t>
            </a: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charset="0"/>
              </a:rPr>
              <a:t>Relational Model has 3 basic constraint types that are supported in SQL:</a:t>
            </a:r>
          </a:p>
          <a:p>
            <a:pPr lvl="1" eaLnBrk="1" hangingPunct="1">
              <a:defRPr/>
            </a:pPr>
            <a:r>
              <a:rPr lang="en-US" altLang="en-US" b="1" dirty="0" smtClean="0">
                <a:ea typeface="ＭＳ Ｐゴシック" charset="0"/>
              </a:rPr>
              <a:t>Key</a:t>
            </a:r>
            <a:r>
              <a:rPr lang="en-US" altLang="en-US" dirty="0" smtClean="0">
                <a:ea typeface="ＭＳ Ｐゴシック" charset="0"/>
              </a:rPr>
              <a:t> constraint: A primary key value cannot be duplicated</a:t>
            </a:r>
          </a:p>
          <a:p>
            <a:pPr lvl="1" eaLnBrk="1" hangingPunct="1">
              <a:defRPr/>
            </a:pPr>
            <a:r>
              <a:rPr lang="en-US" altLang="en-US" b="1" dirty="0" smtClean="0">
                <a:ea typeface="ＭＳ Ｐゴシック" charset="0"/>
              </a:rPr>
              <a:t>Entity Integrity </a:t>
            </a:r>
            <a:r>
              <a:rPr lang="en-US" altLang="en-US" dirty="0" smtClean="0">
                <a:ea typeface="ＭＳ Ｐゴシック" charset="0"/>
              </a:rPr>
              <a:t>Constraint: A primary key value cannot be null</a:t>
            </a:r>
          </a:p>
          <a:p>
            <a:pPr lvl="1" eaLnBrk="1" hangingPunct="1">
              <a:defRPr/>
            </a:pPr>
            <a:r>
              <a:rPr lang="en-US" altLang="en-US" b="1" dirty="0" smtClean="0">
                <a:ea typeface="ＭＳ Ｐゴシック" charset="0"/>
              </a:rPr>
              <a:t>Referential integrity </a:t>
            </a:r>
            <a:r>
              <a:rPr lang="en-US" altLang="en-US" dirty="0" smtClean="0">
                <a:ea typeface="ＭＳ Ｐゴシック" charset="0"/>
              </a:rPr>
              <a:t>constraints : The “foreign key “ must have a value that is already present as a primary key, or may be null.</a:t>
            </a:r>
            <a:endParaRPr lang="en-US" altLang="en-US" dirty="0">
              <a:ea typeface="ＭＳ Ｐゴシック" charset="0"/>
            </a:endParaRPr>
          </a:p>
          <a:p>
            <a:r>
              <a:rPr lang="en-US" altLang="en-US" dirty="0"/>
              <a:t>Default value of an attribute</a:t>
            </a:r>
          </a:p>
          <a:p>
            <a:pPr marL="457200" lvl="1" indent="0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&lt;value&gt; </a:t>
            </a:r>
          </a:p>
          <a:p>
            <a:pPr marL="457200" lvl="1" indent="0">
              <a:buClr>
                <a:srgbClr val="990033"/>
              </a:buClr>
              <a:buSzPct val="60000"/>
            </a:pPr>
            <a:r>
              <a:rPr lang="en-US" altLang="en-US" sz="2800" dirty="0"/>
              <a:t>NULL</a:t>
            </a:r>
            <a:r>
              <a:rPr lang="en-US" altLang="en-US" sz="3200" dirty="0"/>
              <a:t> </a:t>
            </a:r>
            <a:r>
              <a:rPr lang="en-US" altLang="en-US" sz="2800" dirty="0">
                <a:solidFill>
                  <a:schemeClr val="tx2"/>
                </a:solidFill>
              </a:rPr>
              <a:t>is not permitted for a particular attribute </a:t>
            </a:r>
            <a:r>
              <a:rPr lang="en-US" altLang="en-US" sz="2800" dirty="0"/>
              <a:t>(NOT NULL)</a:t>
            </a:r>
          </a:p>
          <a:p>
            <a:r>
              <a:rPr lang="en-US" altLang="en-US" sz="2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/>
              <a:t>clause</a:t>
            </a:r>
          </a:p>
          <a:p>
            <a:pPr marL="457200" lvl="1" indent="0"/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Dnumber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INT NOT NULL CHECK (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Dnumber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&gt; 0 AND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Dnumber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&lt; 21);</a:t>
            </a:r>
          </a:p>
          <a:p>
            <a:pPr marL="0" indent="0">
              <a:buNone/>
              <a:defRPr/>
            </a:pPr>
            <a:endParaRPr lang="en-US" altLang="en-US" dirty="0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1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Specifying Key and Referential Integrity Constraints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PRIMARY KEY </a:t>
            </a:r>
            <a:r>
              <a:rPr lang="en-US" altLang="en-US" dirty="0" smtClean="0"/>
              <a:t>clause </a:t>
            </a:r>
          </a:p>
          <a:p>
            <a:pPr lvl="1" eaLnBrk="1" hangingPunct="1"/>
            <a:r>
              <a:rPr lang="en-US" altLang="en-US" dirty="0" smtClean="0"/>
              <a:t>Specifies one or more attributes that make up the primary key of a relation</a:t>
            </a: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Dnumber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INT PRIMARY KEY;</a:t>
            </a:r>
          </a:p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smtClean="0"/>
              <a:t>clause </a:t>
            </a:r>
          </a:p>
          <a:p>
            <a:pPr lvl="1" eaLnBrk="1" hangingPunct="1"/>
            <a:r>
              <a:rPr lang="en-US" altLang="en-US" dirty="0" smtClean="0"/>
              <a:t>Specifies alternate (secondary) keys (called CANDIDATE keys in the relational model).</a:t>
            </a: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Dname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VARCHAR(15) UNIQUE;</a:t>
            </a:r>
          </a:p>
        </p:txBody>
      </p:sp>
    </p:spTree>
    <p:extLst>
      <p:ext uri="{BB962C8B-B14F-4D97-AF65-F5344CB8AC3E}">
        <p14:creationId xmlns:p14="http://schemas.microsoft.com/office/powerpoint/2010/main" val="175744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Specifying Key and Referential Integrity Constraints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FOREIGN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clause</a:t>
            </a:r>
          </a:p>
          <a:p>
            <a:pPr lvl="1" eaLnBrk="1" hangingPunct="1"/>
            <a:r>
              <a:rPr lang="en-US" altLang="en-US" dirty="0" smtClean="0"/>
              <a:t>Default operation: reject update on violation</a:t>
            </a:r>
          </a:p>
          <a:p>
            <a:pPr lvl="1" eaLnBrk="1" hangingPunct="1"/>
            <a:r>
              <a:rPr lang="en-US" altLang="en-US" dirty="0" smtClean="0"/>
              <a:t>Attach </a:t>
            </a:r>
            <a:r>
              <a:rPr lang="en-US" altLang="en-US" b="1" dirty="0" smtClean="0"/>
              <a:t>referential triggered action </a:t>
            </a:r>
            <a:r>
              <a:rPr lang="en-US" altLang="en-US" dirty="0" smtClean="0"/>
              <a:t>clause</a:t>
            </a:r>
          </a:p>
          <a:p>
            <a:pPr lvl="2" eaLnBrk="1" hangingPunct="1"/>
            <a:r>
              <a:rPr lang="en-US" altLang="en-US" dirty="0" smtClean="0"/>
              <a:t>Options include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SET NULL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CASCADE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SET DEFAULT</a:t>
            </a:r>
          </a:p>
          <a:p>
            <a:pPr lvl="2" eaLnBrk="1" hangingPunct="1"/>
            <a:r>
              <a:rPr lang="en-US" altLang="en-US" dirty="0" smtClean="0"/>
              <a:t>Action taken by the DBMS for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SET NULL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SET DEFAULT</a:t>
            </a:r>
            <a:r>
              <a:rPr lang="en-US" altLang="en-US" dirty="0" smtClean="0"/>
              <a:t> is the same for both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ON DELETE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ON UPDATE</a:t>
            </a:r>
          </a:p>
          <a:p>
            <a:pPr lvl="2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CASCADE</a:t>
            </a:r>
            <a:r>
              <a:rPr lang="en-US" altLang="en-US" dirty="0" smtClean="0"/>
              <a:t> option suitable for “relationship” relations</a:t>
            </a:r>
          </a:p>
        </p:txBody>
      </p:sp>
    </p:spTree>
    <p:extLst>
      <p:ext uri="{BB962C8B-B14F-4D97-AF65-F5344CB8AC3E}">
        <p14:creationId xmlns:p14="http://schemas.microsoft.com/office/powerpoint/2010/main" val="37565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Giving Names to Constraints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the Keyword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CONSTRAINT</a:t>
            </a:r>
          </a:p>
          <a:p>
            <a:pPr lvl="1" eaLnBrk="1" hangingPunct="1"/>
            <a:r>
              <a:rPr lang="en-US" altLang="en-US" dirty="0" smtClean="0"/>
              <a:t>Name a constraint</a:t>
            </a:r>
          </a:p>
          <a:p>
            <a:pPr lvl="1" eaLnBrk="1" hangingPunct="1"/>
            <a:r>
              <a:rPr lang="en-US" altLang="en-US" dirty="0" smtClean="0"/>
              <a:t>Useful for later altering</a:t>
            </a:r>
          </a:p>
        </p:txBody>
      </p:sp>
    </p:spTree>
    <p:extLst>
      <p:ext uri="{BB962C8B-B14F-4D97-AF65-F5344CB8AC3E}">
        <p14:creationId xmlns:p14="http://schemas.microsoft.com/office/powerpoint/2010/main" val="118222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Company database – relational model</a:t>
            </a:r>
            <a:endParaRPr lang="en-IN" b="1" dirty="0"/>
          </a:p>
        </p:txBody>
      </p:sp>
      <p:pic>
        <p:nvPicPr>
          <p:cNvPr id="4" name="Picture 2" descr="fig05_0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28" y="2093002"/>
            <a:ext cx="5964814" cy="423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91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Basic SQL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SQL language </a:t>
            </a:r>
          </a:p>
          <a:p>
            <a:pPr lvl="1" eaLnBrk="1" hangingPunct="1"/>
            <a:r>
              <a:rPr lang="en-US" altLang="en-US" sz="2400" dirty="0" smtClean="0"/>
              <a:t>Considered one of the major reasons for the commercial success of relational databases</a:t>
            </a:r>
          </a:p>
          <a:p>
            <a:pPr eaLnBrk="1" hangingPunct="1"/>
            <a:r>
              <a:rPr lang="en-US" altLang="en-US" dirty="0" smtClean="0"/>
              <a:t>SQL </a:t>
            </a:r>
          </a:p>
          <a:p>
            <a:pPr lvl="1" eaLnBrk="1" hangingPunct="1"/>
            <a:r>
              <a:rPr lang="en-US" altLang="en-US" sz="2400" dirty="0" smtClean="0"/>
              <a:t>The origin of SQL is relational predicate calculus called tuple calculus (see Ch.8) which was proposed initially as the language SQUARE.</a:t>
            </a:r>
          </a:p>
          <a:p>
            <a:pPr lvl="1" eaLnBrk="1" hangingPunct="1"/>
            <a:r>
              <a:rPr lang="en-US" altLang="en-US" dirty="0" smtClean="0"/>
              <a:t>SQL </a:t>
            </a:r>
            <a:r>
              <a:rPr lang="en-US" altLang="en-US" sz="2000" dirty="0" smtClean="0"/>
              <a:t>Actually comes from the word “SEQUEL” which was the original term used in the paper: “SEQUEL TO SQUARE” by Chamberlin and Boyce. IBM could not copyright that term, so they abbreviated to SQL and copyrighted the term SQL.</a:t>
            </a:r>
          </a:p>
          <a:p>
            <a:pPr lvl="1" eaLnBrk="1" hangingPunct="1"/>
            <a:r>
              <a:rPr lang="en-US" altLang="en-US" dirty="0"/>
              <a:t>Now popularly  known as “Structured Query language”.</a:t>
            </a:r>
          </a:p>
          <a:p>
            <a:pPr lvl="1" eaLnBrk="1" hangingPunct="1"/>
            <a:r>
              <a:rPr lang="en-US" altLang="en-US" sz="2400" dirty="0" smtClean="0"/>
              <a:t>SQL is an informal  or practical rendering of the relational data model with syntax</a:t>
            </a:r>
          </a:p>
        </p:txBody>
      </p:sp>
    </p:spTree>
    <p:extLst>
      <p:ext uri="{BB962C8B-B14F-4D97-AF65-F5344CB8AC3E}">
        <p14:creationId xmlns:p14="http://schemas.microsoft.com/office/powerpoint/2010/main" val="280563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SQL Data Definition, Data Types, Standards</a:t>
            </a:r>
            <a:endParaRPr lang="en-IN" b="1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Terminology:</a:t>
            </a:r>
          </a:p>
          <a:p>
            <a:pPr lvl="1" eaLnBrk="1" hangingPunct="1"/>
            <a:r>
              <a:rPr lang="en-US" altLang="en-US" b="1" dirty="0" smtClean="0"/>
              <a:t>Table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row</a:t>
            </a:r>
            <a:r>
              <a:rPr lang="en-US" altLang="en-US" dirty="0" smtClean="0"/>
              <a:t>, and </a:t>
            </a:r>
            <a:r>
              <a:rPr lang="en-US" altLang="en-US" b="1" dirty="0" smtClean="0"/>
              <a:t>column</a:t>
            </a:r>
            <a:r>
              <a:rPr lang="en-US" altLang="en-US" dirty="0" smtClean="0"/>
              <a:t> used for relational model terms relation, tuple, and attribute</a:t>
            </a:r>
          </a:p>
          <a:p>
            <a:pPr eaLnBrk="1" hangingPunct="1"/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altLang="en-US" dirty="0" smtClean="0"/>
              <a:t> statement</a:t>
            </a:r>
          </a:p>
          <a:p>
            <a:pPr lvl="1" eaLnBrk="1" hangingPunct="1"/>
            <a:r>
              <a:rPr lang="en-US" altLang="en-US" dirty="0" smtClean="0"/>
              <a:t>Main SQL command for data definition</a:t>
            </a:r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The language has features for : Data Definition, Data Manipulation, Transaction control, Indexing, Security specification, Active databases, Multi-media, Distributed databases etc.</a:t>
            </a:r>
          </a:p>
        </p:txBody>
      </p:sp>
    </p:spTree>
    <p:extLst>
      <p:ext uri="{BB962C8B-B14F-4D97-AF65-F5344CB8AC3E}">
        <p14:creationId xmlns:p14="http://schemas.microsoft.com/office/powerpoint/2010/main" val="416987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SQL Standards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 smtClean="0"/>
              <a:t>SQL has gone through many standards: starting with SQL-86 or SQL 1.A. SQL-92 is referred to as SQL-2. </a:t>
            </a:r>
          </a:p>
          <a:p>
            <a:pPr eaLnBrk="1" hangingPunct="1"/>
            <a:r>
              <a:rPr lang="en-US" altLang="en-US" sz="2600" dirty="0" smtClean="0"/>
              <a:t>Later standards (from SQL-1999) are divided into </a:t>
            </a:r>
            <a:r>
              <a:rPr lang="en-US" altLang="en-US" sz="2600" b="1" dirty="0" smtClean="0"/>
              <a:t>core</a:t>
            </a:r>
            <a:r>
              <a:rPr lang="en-US" altLang="en-US" sz="2600" dirty="0" smtClean="0"/>
              <a:t> specification and specialized </a:t>
            </a:r>
            <a:r>
              <a:rPr lang="en-US" altLang="en-US" sz="2600" b="1" dirty="0" smtClean="0"/>
              <a:t>extensions</a:t>
            </a:r>
            <a:r>
              <a:rPr lang="en-US" altLang="en-US" sz="2600" dirty="0" smtClean="0"/>
              <a:t>. The extensions are implemented for different applications – such as data mining, data warehousing, multimedia etc. </a:t>
            </a:r>
          </a:p>
          <a:p>
            <a:pPr eaLnBrk="1" hangingPunct="1"/>
            <a:r>
              <a:rPr lang="en-US" altLang="en-US" sz="2600" dirty="0" smtClean="0"/>
              <a:t>SQL-2006 added XML features; In 2008 they added Object-oriented features. </a:t>
            </a:r>
          </a:p>
          <a:p>
            <a:pPr eaLnBrk="1" hangingPunct="1"/>
            <a:r>
              <a:rPr lang="en-US" altLang="en-US" sz="2600" dirty="0" smtClean="0"/>
              <a:t>SQL-3 is the current standard which started with SQL-1999. It is not fully implemented in any RDBMS.</a:t>
            </a:r>
          </a:p>
          <a:p>
            <a:pPr eaLnBrk="1" hangingPunct="1"/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8381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Schema and Catalog Concepts in SQL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cover the basic standard SQL syntax – there are variations in existing RDBMS systems</a:t>
            </a:r>
          </a:p>
          <a:p>
            <a:pPr eaLnBrk="1" hangingPunct="1"/>
            <a:r>
              <a:rPr lang="en-US" altLang="en-US" b="1" dirty="0" smtClean="0"/>
              <a:t>SQL schema </a:t>
            </a:r>
          </a:p>
          <a:p>
            <a:pPr lvl="1" eaLnBrk="1" hangingPunct="1"/>
            <a:r>
              <a:rPr lang="en-US" altLang="en-US" sz="2400" dirty="0" smtClean="0"/>
              <a:t>Identified by a </a:t>
            </a:r>
            <a:r>
              <a:rPr lang="en-US" altLang="en-US" sz="2400" b="1" dirty="0" smtClean="0"/>
              <a:t>schema name</a:t>
            </a:r>
          </a:p>
          <a:p>
            <a:pPr lvl="1" eaLnBrk="1" hangingPunct="1"/>
            <a:r>
              <a:rPr lang="en-US" altLang="en-US" sz="2400" dirty="0" smtClean="0"/>
              <a:t>Includes an </a:t>
            </a:r>
            <a:r>
              <a:rPr lang="en-US" altLang="en-US" sz="2400" b="1" dirty="0" smtClean="0"/>
              <a:t>authorization identifier </a:t>
            </a:r>
            <a:r>
              <a:rPr lang="en-US" altLang="en-US" sz="2400" dirty="0" smtClean="0"/>
              <a:t>and </a:t>
            </a:r>
            <a:r>
              <a:rPr lang="en-US" altLang="en-US" sz="2400" b="1" dirty="0" smtClean="0"/>
              <a:t>descriptors</a:t>
            </a:r>
            <a:r>
              <a:rPr lang="en-US" altLang="en-US" sz="2400" dirty="0" smtClean="0"/>
              <a:t> for each element </a:t>
            </a:r>
          </a:p>
          <a:p>
            <a:pPr eaLnBrk="1" hangingPunct="1"/>
            <a:r>
              <a:rPr lang="en-US" altLang="en-US" b="1" dirty="0" smtClean="0"/>
              <a:t>Schema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elements</a:t>
            </a:r>
            <a:r>
              <a:rPr lang="en-US" altLang="en-US" dirty="0" smtClean="0"/>
              <a:t> include </a:t>
            </a:r>
          </a:p>
          <a:p>
            <a:pPr lvl="1" eaLnBrk="1" hangingPunct="1"/>
            <a:r>
              <a:rPr lang="en-US" altLang="en-US" sz="2400" dirty="0" smtClean="0"/>
              <a:t>Tables, constraints, views, domains, and other constructs</a:t>
            </a:r>
          </a:p>
          <a:p>
            <a:pPr eaLnBrk="1" hangingPunct="1"/>
            <a:r>
              <a:rPr lang="en-US" altLang="en-US" dirty="0" smtClean="0"/>
              <a:t>Each statement in SQL ends with a </a:t>
            </a:r>
            <a:r>
              <a:rPr lang="en-US" altLang="en-US" b="1" dirty="0" smtClean="0"/>
              <a:t>semicolon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61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Schema and Catalog Concepts in </a:t>
            </a:r>
            <a:r>
              <a:rPr lang="en-US" altLang="en-US" b="1" dirty="0" smtClean="0"/>
              <a:t>SQL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CREATE SCHEMA </a:t>
            </a:r>
            <a:r>
              <a:rPr lang="en-US" altLang="en-US" dirty="0" smtClean="0"/>
              <a:t>statement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CREATE SCHEMA COMPANY AUTHORIZATION ‘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Jsmith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 eaLnBrk="1" hangingPunct="1"/>
            <a:r>
              <a:rPr lang="en-US" altLang="en-US" b="1" dirty="0" smtClean="0"/>
              <a:t>Catalog</a:t>
            </a:r>
          </a:p>
          <a:p>
            <a:pPr lvl="1" eaLnBrk="1" hangingPunct="1"/>
            <a:r>
              <a:rPr lang="en-US" altLang="en-US" dirty="0" smtClean="0"/>
              <a:t>Named collection of schemas in an SQL environment</a:t>
            </a:r>
          </a:p>
          <a:p>
            <a:pPr eaLnBrk="1" hangingPunct="1"/>
            <a:r>
              <a:rPr lang="en-US" altLang="en-US" dirty="0" smtClean="0"/>
              <a:t>SQL also has the concept of a cluster of catalogs.</a:t>
            </a:r>
          </a:p>
        </p:txBody>
      </p:sp>
    </p:spTree>
    <p:extLst>
      <p:ext uri="{BB962C8B-B14F-4D97-AF65-F5344CB8AC3E}">
        <p14:creationId xmlns:p14="http://schemas.microsoft.com/office/powerpoint/2010/main" val="349631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CREATE TABLE Command in SQL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Specifying a new relation </a:t>
            </a:r>
          </a:p>
          <a:p>
            <a:pPr lvl="1" eaLnBrk="1" hangingPunct="1">
              <a:defRPr/>
            </a:pPr>
            <a:r>
              <a:rPr lang="en-US" dirty="0" smtClean="0">
                <a:ea typeface="ＭＳ Ｐゴシック" charset="0"/>
              </a:rPr>
              <a:t>Provide name of table</a:t>
            </a:r>
          </a:p>
          <a:p>
            <a:pPr lvl="1" eaLnBrk="1" hangingPunct="1">
              <a:defRPr/>
            </a:pPr>
            <a:r>
              <a:rPr lang="en-US" dirty="0" smtClean="0">
                <a:ea typeface="ＭＳ Ｐゴシック" charset="0"/>
              </a:rPr>
              <a:t>Specify attributes, their types  and initial constraints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Can optionally specify schema:</a:t>
            </a:r>
          </a:p>
          <a:p>
            <a:pPr lvl="1" eaLnBrk="1" hangingPunct="1">
              <a:defRPr/>
            </a:pPr>
            <a:r>
              <a:rPr lang="en-US" dirty="0" smtClean="0">
                <a:latin typeface="Courier New" pitchFamily="49" charset="0"/>
                <a:ea typeface="ＭＳ Ｐゴシック" charset="0"/>
                <a:cs typeface="Courier New" pitchFamily="49" charset="0"/>
              </a:rPr>
              <a:t>CREATE TABLE COMPANY.EMPLOYEE ...</a:t>
            </a:r>
          </a:p>
          <a:p>
            <a:pPr marL="971550" lvl="1" indent="-51435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ＭＳ Ｐゴシック" charset="0"/>
              </a:rPr>
              <a:t>	or</a:t>
            </a:r>
          </a:p>
          <a:p>
            <a:pPr lvl="1" eaLnBrk="1" hangingPunct="1">
              <a:defRPr/>
            </a:pPr>
            <a:r>
              <a:rPr lang="en-US" dirty="0" smtClean="0">
                <a:latin typeface="Courier New" pitchFamily="49" charset="0"/>
                <a:ea typeface="ＭＳ Ｐゴシック" charset="0"/>
                <a:cs typeface="Courier New" pitchFamily="49" charset="0"/>
              </a:rPr>
              <a:t>CREATE TABLE EMPLOYEE ...</a:t>
            </a:r>
          </a:p>
          <a:p>
            <a:r>
              <a:rPr lang="en-US" altLang="en-US" dirty="0"/>
              <a:t>Base tables (base relations)</a:t>
            </a:r>
          </a:p>
          <a:p>
            <a:pPr lvl="1"/>
            <a:r>
              <a:rPr lang="en-US" altLang="en-US" dirty="0"/>
              <a:t>Relation and its tuples are actually created and stored as a file by the DBMS</a:t>
            </a:r>
          </a:p>
          <a:p>
            <a:r>
              <a:rPr lang="en-US" altLang="en-US" dirty="0"/>
              <a:t>Virtual relations (views)</a:t>
            </a:r>
          </a:p>
          <a:p>
            <a:pPr lvl="1"/>
            <a:r>
              <a:rPr lang="en-US" altLang="en-US" dirty="0"/>
              <a:t>Created through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CREATE VIEW </a:t>
            </a:r>
            <a:r>
              <a:rPr lang="en-US" altLang="en-US" dirty="0"/>
              <a:t>statement. Do not correspond to any physical file.</a:t>
            </a:r>
            <a:endParaRPr lang="en-US" dirty="0" smtClean="0">
              <a:latin typeface="Courier New" pitchFamily="49" charset="0"/>
              <a:ea typeface="ＭＳ Ｐゴシック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9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Attribute Data Types and Domains in SQL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Basic </a:t>
            </a:r>
            <a:r>
              <a:rPr lang="en-US" altLang="en-US" b="1" dirty="0" smtClean="0"/>
              <a:t>data types</a:t>
            </a:r>
          </a:p>
          <a:p>
            <a:pPr lvl="1" eaLnBrk="1" hangingPunct="1"/>
            <a:r>
              <a:rPr lang="en-US" altLang="en-US" b="1" dirty="0" smtClean="0"/>
              <a:t>Numeric </a:t>
            </a:r>
            <a:r>
              <a:rPr lang="en-US" altLang="en-US" dirty="0" smtClean="0"/>
              <a:t>data types </a:t>
            </a:r>
          </a:p>
          <a:p>
            <a:pPr lvl="2" eaLnBrk="1" hangingPunct="1"/>
            <a:r>
              <a:rPr lang="en-US" altLang="en-US" dirty="0" smtClean="0"/>
              <a:t>Integer numbers: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SMALLINT</a:t>
            </a:r>
          </a:p>
          <a:p>
            <a:pPr lvl="2" eaLnBrk="1" hangingPunct="1"/>
            <a:r>
              <a:rPr lang="en-US" altLang="en-US" dirty="0" smtClean="0"/>
              <a:t>Floating-point (real) numbers: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en-US" dirty="0" smtClean="0"/>
              <a:t>or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DOUBLE PRECISION</a:t>
            </a:r>
          </a:p>
          <a:p>
            <a:pPr lvl="1" eaLnBrk="1" hangingPunct="1"/>
            <a:r>
              <a:rPr lang="en-US" altLang="en-US" b="1" dirty="0" smtClean="0"/>
              <a:t>Character-string </a:t>
            </a:r>
            <a:r>
              <a:rPr lang="en-US" altLang="en-US" dirty="0" smtClean="0"/>
              <a:t>data types </a:t>
            </a:r>
          </a:p>
          <a:p>
            <a:pPr lvl="2" eaLnBrk="1" hangingPunct="1"/>
            <a:r>
              <a:rPr lang="en-US" altLang="en-US" dirty="0" smtClean="0"/>
              <a:t>Fixed length: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CHAR(</a:t>
            </a:r>
            <a:r>
              <a:rPr lang="en-US" altLang="en-US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altLang="en-US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/>
            <a:r>
              <a:rPr lang="en-US" altLang="en-US" dirty="0" smtClean="0"/>
              <a:t>Varying length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: VARCHAR(</a:t>
            </a:r>
            <a:r>
              <a:rPr lang="en-US" altLang="en-US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dirty="0" smtClean="0">
                <a:cs typeface="Courier New" pitchFamily="49" charset="0"/>
              </a:rPr>
              <a:t>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CHAR VARYING(</a:t>
            </a:r>
            <a:r>
              <a:rPr lang="en-US" altLang="en-US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dirty="0" smtClean="0">
                <a:cs typeface="Courier New" pitchFamily="49" charset="0"/>
              </a:rPr>
              <a:t>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CHARACTER VARYING(</a:t>
            </a:r>
            <a:r>
              <a:rPr lang="en-US" altLang="en-US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en-US" b="1" dirty="0"/>
              <a:t>Bit-string</a:t>
            </a:r>
            <a:r>
              <a:rPr lang="en-US" altLang="en-US" dirty="0"/>
              <a:t> data types </a:t>
            </a:r>
          </a:p>
          <a:p>
            <a:pPr lvl="2"/>
            <a:r>
              <a:rPr lang="en-US" altLang="en-US" dirty="0"/>
              <a:t>Fixed length: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BIT(</a:t>
            </a:r>
            <a:r>
              <a:rPr lang="en-US" altLang="en-US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altLang="en-US" dirty="0"/>
              <a:t>Varying length: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BIT VARYING(</a:t>
            </a:r>
            <a:r>
              <a:rPr lang="en-US" altLang="en-US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en-US" b="1" dirty="0"/>
              <a:t>Boolean</a:t>
            </a:r>
            <a:r>
              <a:rPr lang="en-US" altLang="en-US" dirty="0"/>
              <a:t> data type </a:t>
            </a:r>
          </a:p>
          <a:p>
            <a:pPr lvl="2"/>
            <a:r>
              <a:rPr lang="en-US" altLang="en-US" dirty="0"/>
              <a:t>Values of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altLang="en-US" dirty="0"/>
              <a:t>or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FALSE </a:t>
            </a:r>
            <a:r>
              <a:rPr lang="en-US" altLang="en-US" dirty="0"/>
              <a:t>or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/>
            <a:r>
              <a:rPr lang="en-US" altLang="en-US" b="1" dirty="0"/>
              <a:t>DATE</a:t>
            </a:r>
            <a:r>
              <a:rPr lang="en-US" altLang="en-US" dirty="0"/>
              <a:t> data type </a:t>
            </a:r>
          </a:p>
          <a:p>
            <a:pPr lvl="2"/>
            <a:r>
              <a:rPr lang="en-US" altLang="en-US" dirty="0"/>
              <a:t>Ten positions</a:t>
            </a:r>
          </a:p>
          <a:p>
            <a:pPr lvl="2"/>
            <a:r>
              <a:rPr lang="en-US" altLang="en-US" dirty="0">
                <a:cs typeface="Courier New" pitchFamily="49" charset="0"/>
              </a:rPr>
              <a:t>Components are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MONTH</a:t>
            </a:r>
            <a:r>
              <a:rPr lang="en-US" altLang="en-US" dirty="0"/>
              <a:t>, </a:t>
            </a:r>
            <a:r>
              <a:rPr lang="en-US" altLang="en-US" dirty="0">
                <a:cs typeface="Courier New" pitchFamily="49" charset="0"/>
              </a:rPr>
              <a:t>and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DAY </a:t>
            </a:r>
            <a:r>
              <a:rPr lang="en-US" altLang="en-US" dirty="0">
                <a:cs typeface="Courier New" pitchFamily="49" charset="0"/>
              </a:rPr>
              <a:t>in the form YYYY-MM-DD</a:t>
            </a:r>
          </a:p>
          <a:p>
            <a:pPr lvl="2"/>
            <a:r>
              <a:rPr lang="en-US" altLang="en-US" dirty="0">
                <a:cs typeface="Courier New" pitchFamily="49" charset="0"/>
              </a:rPr>
              <a:t>Multiple mapping functions available in RDBMSs to change date formats</a:t>
            </a:r>
          </a:p>
          <a:p>
            <a:pPr lvl="1"/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0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Attribute Data Types and Domains in SQL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charset="0"/>
              </a:rPr>
              <a:t>Additional data types</a:t>
            </a:r>
          </a:p>
          <a:p>
            <a:pPr lvl="1" eaLnBrk="1" hangingPunct="1">
              <a:defRPr/>
            </a:pPr>
            <a:r>
              <a:rPr lang="en-US" altLang="en-US" b="1" dirty="0" smtClean="0">
                <a:ea typeface="ＭＳ Ｐゴシック" charset="0"/>
              </a:rPr>
              <a:t>Timestamp</a:t>
            </a:r>
            <a:r>
              <a:rPr lang="en-US" altLang="en-US" dirty="0" smtClean="0">
                <a:ea typeface="ＭＳ Ｐゴシック" charset="0"/>
              </a:rPr>
              <a:t> data type 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ea typeface="ＭＳ Ｐゴシック" charset="0"/>
              </a:rPr>
              <a:t>Includes the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DATE</a:t>
            </a:r>
            <a:r>
              <a:rPr lang="en-US" altLang="en-US" dirty="0" smtClean="0">
                <a:ea typeface="ＭＳ Ｐゴシック" charset="0"/>
              </a:rPr>
              <a:t> and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TIME</a:t>
            </a:r>
            <a:r>
              <a:rPr lang="en-US" altLang="en-US" dirty="0" smtClean="0">
                <a:ea typeface="ＭＳ Ｐゴシック" charset="0"/>
              </a:rPr>
              <a:t> fields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ＭＳ Ｐゴシック" charset="0"/>
              </a:rPr>
              <a:t>Plus a minimum of six positions for decimal fractions of seconds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ＭＳ Ｐゴシック" charset="0"/>
              </a:rPr>
              <a:t>Optional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WITH TIME ZONE</a:t>
            </a:r>
            <a:r>
              <a:rPr lang="en-US" altLang="en-US" dirty="0" smtClean="0">
                <a:ea typeface="ＭＳ Ｐゴシック" charset="0"/>
              </a:rPr>
              <a:t> qualifier</a:t>
            </a:r>
          </a:p>
          <a:p>
            <a:pPr lvl="1" eaLnBrk="1" hangingPunct="1">
              <a:defRPr/>
            </a:pPr>
            <a:r>
              <a:rPr lang="en-US" altLang="en-US" b="1" dirty="0" smtClean="0">
                <a:ea typeface="ＭＳ Ｐゴシック" charset="0"/>
                <a:cs typeface="Courier New" panose="02070309020205020404" pitchFamily="49" charset="0"/>
              </a:rPr>
              <a:t>INTERVAL</a:t>
            </a:r>
            <a:r>
              <a:rPr lang="en-US" altLang="en-US" dirty="0" smtClean="0">
                <a:ea typeface="ＭＳ Ｐゴシック" charset="0"/>
              </a:rPr>
              <a:t> data type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ＭＳ Ｐゴシック" charset="0"/>
              </a:rPr>
              <a:t>Specifies a relative value that can be used to increment or decrement an absolute value of a date, time, or timestamp</a:t>
            </a:r>
          </a:p>
          <a:p>
            <a:pPr lvl="1" eaLnBrk="1" hangingPunct="1">
              <a:defRPr/>
            </a:pPr>
            <a:r>
              <a:rPr lang="en-US" altLang="en-US" sz="2400" b="1" dirty="0" smtClean="0">
                <a:ea typeface="ＭＳ Ｐゴシック" charset="0"/>
              </a:rPr>
              <a:t>DATE, TIME, Timestamp, INTERVAL </a:t>
            </a:r>
            <a:r>
              <a:rPr lang="en-US" altLang="en-US" sz="2400" dirty="0" smtClean="0">
                <a:ea typeface="ＭＳ Ｐゴシック" charset="0"/>
              </a:rPr>
              <a:t> </a:t>
            </a:r>
            <a:r>
              <a:rPr lang="en-US" altLang="en-US" sz="2400" dirty="0">
                <a:ea typeface="ＭＳ Ｐゴシック" charset="0"/>
              </a:rPr>
              <a:t>data </a:t>
            </a:r>
            <a:r>
              <a:rPr lang="en-US" altLang="en-US" sz="2400" dirty="0" smtClean="0">
                <a:ea typeface="ＭＳ Ｐゴシック" charset="0"/>
              </a:rPr>
              <a:t>types can be </a:t>
            </a:r>
            <a:r>
              <a:rPr lang="en-US" altLang="en-US" sz="2400" b="1" dirty="0" smtClean="0">
                <a:ea typeface="ＭＳ Ｐゴシック" charset="0"/>
              </a:rPr>
              <a:t>cast</a:t>
            </a:r>
            <a:r>
              <a:rPr lang="en-US" altLang="en-US" sz="2400" dirty="0" smtClean="0">
                <a:ea typeface="ＭＳ Ｐゴシック" charset="0"/>
              </a:rPr>
              <a:t> or converted to string formats for comparison.  </a:t>
            </a:r>
            <a:endParaRPr lang="en-US" alt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4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900</Words>
  <Application>Microsoft Office PowerPoint</Application>
  <PresentationFormat>Custom</PresentationFormat>
  <Paragraphs>116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 252 Database Management Systems</vt:lpstr>
      <vt:lpstr>Basic SQL</vt:lpstr>
      <vt:lpstr>SQL Data Definition, Data Types, Standards</vt:lpstr>
      <vt:lpstr>SQL Standards</vt:lpstr>
      <vt:lpstr>Schema and Catalog Concepts in SQL</vt:lpstr>
      <vt:lpstr>Schema and Catalog Concepts in SQL</vt:lpstr>
      <vt:lpstr>CREATE TABLE Command in SQL</vt:lpstr>
      <vt:lpstr>Attribute Data Types and Domains in SQL</vt:lpstr>
      <vt:lpstr>Attribute Data Types and Domains in SQL</vt:lpstr>
      <vt:lpstr>Attribute Data Types and Domains in SQL</vt:lpstr>
      <vt:lpstr>Specifying Constraints in SQL</vt:lpstr>
      <vt:lpstr>Specifying Key and Referential Integrity Constraints</vt:lpstr>
      <vt:lpstr>Specifying Key and Referential Integrity Constraints</vt:lpstr>
      <vt:lpstr>Giving Names to Constraints</vt:lpstr>
      <vt:lpstr>Company database – relational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CS252 Database Management Systems</dc:title>
  <dc:creator>Suresh Jamadagni</dc:creator>
  <cp:lastModifiedBy>Dell</cp:lastModifiedBy>
  <cp:revision>174</cp:revision>
  <dcterms:created xsi:type="dcterms:W3CDTF">2020-01-06T03:12:19Z</dcterms:created>
  <dcterms:modified xsi:type="dcterms:W3CDTF">2020-02-10T07:54:07Z</dcterms:modified>
</cp:coreProperties>
</file>