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3" r:id="rId3"/>
    <p:sldId id="274" r:id="rId4"/>
    <p:sldId id="275" r:id="rId5"/>
    <p:sldId id="276" r:id="rId6"/>
    <p:sldId id="277" r:id="rId7"/>
    <p:sldId id="278" r:id="rId8"/>
    <p:sldId id="279" r:id="rId9"/>
    <p:sldId id="281" r:id="rId10"/>
    <p:sldId id="282" r:id="rId11"/>
    <p:sldId id="283" r:id="rId12"/>
    <p:sldId id="284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D463A-EF3F-481E-86E9-F328028F841A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BDDEE-DE01-40BE-9D1D-96D91228A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20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fld id="{3E2DB60D-608D-438A-8D72-FE8F3D9E836F}" type="slidenum">
              <a:rPr lang="en-CA" altLang="en-US" sz="1200" smtClean="0">
                <a:latin typeface="Tahoma" pitchFamily="34" charset="0"/>
              </a:rPr>
              <a:pPr/>
              <a:t>9</a:t>
            </a:fld>
            <a:endParaRPr lang="en-CA" altLang="en-US" sz="1200" smtClean="0">
              <a:latin typeface="Tahoma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07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243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33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540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62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48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34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68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96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03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66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35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CS 252</a:t>
            </a:r>
            <a:br>
              <a:rPr lang="en-US" b="1" dirty="0"/>
            </a:br>
            <a:r>
              <a:rPr lang="en-US" b="1" dirty="0"/>
              <a:t>Database Management Systems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 – May 2020</a:t>
            </a:r>
          </a:p>
          <a:p>
            <a:r>
              <a:rPr lang="en-US" dirty="0"/>
              <a:t>IV Semester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794457" y="5588312"/>
            <a:ext cx="860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i="1" dirty="0"/>
              <a:t>* Use the slides for reference only. Refer the text book for </a:t>
            </a:r>
            <a:r>
              <a:rPr lang="en-US" b="1" i="1" dirty="0" smtClean="0"/>
              <a:t>details.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30387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UPDATE</a:t>
            </a:r>
            <a:endParaRPr lang="en-IN" b="1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Example: Give all employees in the 'Research' department a 10% raise in salary.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200" dirty="0" smtClean="0"/>
              <a:t>U6:	UPDATE 	EMPLOYEE</a:t>
            </a:r>
            <a:br>
              <a:rPr lang="en-US" altLang="en-US" sz="2200" dirty="0" smtClean="0"/>
            </a:br>
            <a:r>
              <a:rPr lang="en-US" altLang="en-US" sz="2200" dirty="0" smtClean="0"/>
              <a:t>	SET		SALARY = SALARY *1.1</a:t>
            </a:r>
            <a:br>
              <a:rPr lang="en-US" altLang="en-US" sz="2200" dirty="0" smtClean="0"/>
            </a:br>
            <a:r>
              <a:rPr lang="en-US" altLang="en-US" sz="2200" dirty="0" smtClean="0"/>
              <a:t>	WHERE	DNO  IN (SELECT	DNUMBER</a:t>
            </a:r>
            <a:br>
              <a:rPr lang="en-US" altLang="en-US" sz="2200" dirty="0" smtClean="0"/>
            </a:br>
            <a:r>
              <a:rPr lang="en-US" altLang="en-US" sz="2200" dirty="0" smtClean="0"/>
              <a:t>			    FROM	DEPARTMENT</a:t>
            </a:r>
            <a:br>
              <a:rPr lang="en-US" altLang="en-US" sz="2200" dirty="0" smtClean="0"/>
            </a:br>
            <a:r>
              <a:rPr lang="en-US" altLang="en-US" sz="2200" dirty="0" smtClean="0"/>
              <a:t>			    WHERE	DNAME='Research')</a:t>
            </a:r>
            <a:br>
              <a:rPr lang="en-US" altLang="en-US" sz="2200" dirty="0" smtClean="0"/>
            </a:br>
            <a:endParaRPr lang="en-US" altLang="en-US" sz="22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In this request, the modified SALARY value depends on the original SALARY value in each tuple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The reference to the SALARY attribute on the right of = refers to the old SALARY value before modification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The reference to the SALARY attribute on the left of = refers to the new SALARY value after modification</a:t>
            </a:r>
            <a:br>
              <a:rPr lang="en-US" altLang="en-US" sz="2400" dirty="0" smtClean="0"/>
            </a:b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30975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DELETE</a:t>
            </a:r>
            <a:endParaRPr lang="en-IN" b="1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Removes tuples from a relation</a:t>
            </a:r>
          </a:p>
          <a:p>
            <a:pPr lvl="1" eaLnBrk="1" hangingPunct="1"/>
            <a:r>
              <a:rPr lang="en-US" altLang="en-US" sz="2400" dirty="0" smtClean="0"/>
              <a:t>Includes a WHERE-clause to select the tuples to be deleted</a:t>
            </a:r>
          </a:p>
          <a:p>
            <a:pPr lvl="1" eaLnBrk="1" hangingPunct="1"/>
            <a:r>
              <a:rPr lang="en-US" altLang="en-US" sz="2400" dirty="0" smtClean="0"/>
              <a:t>Referential integrity should be enforced</a:t>
            </a:r>
          </a:p>
          <a:p>
            <a:pPr lvl="1" eaLnBrk="1" hangingPunct="1"/>
            <a:r>
              <a:rPr lang="en-US" altLang="en-US" sz="2400" dirty="0" smtClean="0"/>
              <a:t>Tuples are deleted from only </a:t>
            </a:r>
            <a:r>
              <a:rPr lang="en-US" altLang="en-US" sz="2400" i="1" dirty="0" smtClean="0"/>
              <a:t>one table</a:t>
            </a:r>
            <a:r>
              <a:rPr lang="en-US" altLang="en-US" sz="2400" dirty="0" smtClean="0"/>
              <a:t> at a time (unless CASCADE is specified on a referential integrity constraint)</a:t>
            </a:r>
          </a:p>
          <a:p>
            <a:pPr lvl="1" eaLnBrk="1" hangingPunct="1"/>
            <a:r>
              <a:rPr lang="en-US" altLang="en-US" sz="2400" dirty="0" smtClean="0"/>
              <a:t>A missing WHERE-clause specifies that </a:t>
            </a:r>
            <a:r>
              <a:rPr lang="en-US" altLang="en-US" sz="2400" i="1" dirty="0" smtClean="0"/>
              <a:t>all tuples</a:t>
            </a:r>
            <a:r>
              <a:rPr lang="en-US" altLang="en-US" sz="2400" dirty="0" smtClean="0"/>
              <a:t> in the relation are to be deleted; the table then becomes an empty table</a:t>
            </a:r>
          </a:p>
          <a:p>
            <a:pPr lvl="1" eaLnBrk="1" hangingPunct="1"/>
            <a:r>
              <a:rPr lang="en-US" altLang="en-US" sz="2400" dirty="0" smtClean="0"/>
              <a:t>The number of tuples deleted depends on the number of tuples in the relation that satisfy the WHERE-clause</a:t>
            </a:r>
          </a:p>
          <a:p>
            <a:pPr eaLnBrk="1" hangingPunct="1"/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24945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The DELETE Command</a:t>
            </a:r>
            <a:endParaRPr lang="en-IN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Removes tuples from a relation</a:t>
            </a:r>
          </a:p>
          <a:p>
            <a:pPr lvl="1" eaLnBrk="1" hangingPunct="1"/>
            <a:r>
              <a:rPr lang="en-US" altLang="en-US" dirty="0" smtClean="0"/>
              <a:t>Includes a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altLang="en-US" dirty="0" smtClean="0"/>
              <a:t> clause to select the tuples to be deleted. The number of tuples deleted will vary.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7"/>
          <a:stretch>
            <a:fillRect/>
          </a:stretch>
        </p:blipFill>
        <p:spPr bwMode="auto">
          <a:xfrm>
            <a:off x="1752600" y="3348038"/>
            <a:ext cx="4979988" cy="267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5468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The SELECT-FROM-WHERE Structure of Basic SQL Queries</a:t>
            </a:r>
            <a:endParaRPr lang="en-IN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Basic form of the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altLang="en-US" dirty="0" smtClean="0"/>
              <a:t> statement: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847" y="2760372"/>
            <a:ext cx="7307263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6830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The SELECT-FROM-WHERE Structure of Basic SQL Queries</a:t>
            </a:r>
            <a:endParaRPr lang="en-IN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Logical comparison operators</a:t>
            </a:r>
          </a:p>
          <a:p>
            <a:pPr lvl="1" eaLnBrk="1" hangingPunct="1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=, &lt;, &lt;=, &gt;, &gt;=,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&lt;&gt;</a:t>
            </a:r>
          </a:p>
          <a:p>
            <a:pPr eaLnBrk="1" hangingPunct="1"/>
            <a:r>
              <a:rPr lang="en-US" altLang="en-US" b="1" dirty="0" smtClean="0"/>
              <a:t>Projection attributes</a:t>
            </a:r>
          </a:p>
          <a:p>
            <a:pPr lvl="1" eaLnBrk="1" hangingPunct="1"/>
            <a:r>
              <a:rPr lang="en-US" altLang="en-US" dirty="0" smtClean="0"/>
              <a:t>Attributes whose values are to be retrieved </a:t>
            </a:r>
          </a:p>
          <a:p>
            <a:pPr eaLnBrk="1" hangingPunct="1"/>
            <a:r>
              <a:rPr lang="en-US" altLang="en-US" b="1" dirty="0" smtClean="0"/>
              <a:t>Selection condition</a:t>
            </a:r>
          </a:p>
          <a:p>
            <a:pPr lvl="1" eaLnBrk="1" hangingPunct="1"/>
            <a:r>
              <a:rPr lang="en-US" altLang="en-US" dirty="0" smtClean="0"/>
              <a:t>Boolean condition that must be true for any retrieved tuple. Selection conditions include join conditions  when multiple relations are involved.</a:t>
            </a:r>
          </a:p>
        </p:txBody>
      </p:sp>
    </p:spTree>
    <p:extLst>
      <p:ext uri="{BB962C8B-B14F-4D97-AF65-F5344CB8AC3E}">
        <p14:creationId xmlns:p14="http://schemas.microsoft.com/office/powerpoint/2010/main" val="1054860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18" y="2982913"/>
            <a:ext cx="9112249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4648200"/>
            <a:ext cx="912706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2" name="Picture 3" descr="fig06_03a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1477964"/>
            <a:ext cx="6193367" cy="10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767" y="1462088"/>
            <a:ext cx="46736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Basic Retrieval Queries</a:t>
            </a:r>
          </a:p>
        </p:txBody>
      </p:sp>
    </p:spTree>
    <p:extLst>
      <p:ext uri="{BB962C8B-B14F-4D97-AF65-F5344CB8AC3E}">
        <p14:creationId xmlns:p14="http://schemas.microsoft.com/office/powerpoint/2010/main" val="367695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370"/>
          <a:stretch>
            <a:fillRect/>
          </a:stretch>
        </p:blipFill>
        <p:spPr bwMode="auto">
          <a:xfrm>
            <a:off x="609600" y="1600200"/>
            <a:ext cx="9711267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1" y="3429000"/>
            <a:ext cx="9774767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Basic Retrieval Queries (Contd.)</a:t>
            </a:r>
          </a:p>
        </p:txBody>
      </p:sp>
    </p:spTree>
    <p:extLst>
      <p:ext uri="{BB962C8B-B14F-4D97-AF65-F5344CB8AC3E}">
        <p14:creationId xmlns:p14="http://schemas.microsoft.com/office/powerpoint/2010/main" val="290039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Ambiguous Attribute Names 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Same name can be used for two (or more) attributes in different relations</a:t>
            </a:r>
          </a:p>
          <a:p>
            <a:pPr lvl="1" eaLnBrk="1" hangingPunct="1"/>
            <a:r>
              <a:rPr lang="en-US" altLang="en-US" smtClean="0"/>
              <a:t>As long as the attributes are in different relations</a:t>
            </a:r>
          </a:p>
          <a:p>
            <a:pPr lvl="1" eaLnBrk="1" hangingPunct="1"/>
            <a:r>
              <a:rPr lang="en-US" altLang="en-US" smtClean="0"/>
              <a:t>Must </a:t>
            </a:r>
            <a:r>
              <a:rPr lang="en-US" altLang="en-US" b="1" smtClean="0"/>
              <a:t>qualify</a:t>
            </a:r>
            <a:r>
              <a:rPr lang="en-US" altLang="en-US" smtClean="0"/>
              <a:t> the attribute name with the relation name to prevent ambiguity</a:t>
            </a:r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4724400"/>
            <a:ext cx="8811684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0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Aliasing, and Renaming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Aliases</a:t>
            </a:r>
            <a:r>
              <a:rPr lang="en-US" altLang="en-US" dirty="0" smtClean="0"/>
              <a:t> or </a:t>
            </a:r>
            <a:r>
              <a:rPr lang="en-US" altLang="en-US" b="1" dirty="0" smtClean="0"/>
              <a:t>tuple variables</a:t>
            </a:r>
          </a:p>
          <a:p>
            <a:pPr lvl="1" eaLnBrk="1" hangingPunct="1"/>
            <a:r>
              <a:rPr lang="en-US" altLang="en-US" dirty="0" smtClean="0"/>
              <a:t>Declare alternative relation names E and S to refer to the EMPLOYEE relation twice in a query: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en-US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b="1" dirty="0" smtClean="0"/>
              <a:t>Query 8.</a:t>
            </a:r>
            <a:r>
              <a:rPr lang="en-US" altLang="en-US" sz="2000" dirty="0" smtClean="0"/>
              <a:t> For each employee, retrieve the employee’s first and last name and the first and last name of his or her immediate supervisor.</a:t>
            </a:r>
            <a:endParaRPr lang="en-US" altLang="en-US" sz="1600" dirty="0" smtClean="0"/>
          </a:p>
          <a:p>
            <a:pPr eaLnBrk="1" hangingPunct="1"/>
            <a:r>
              <a:rPr lang="en-US" altLang="en-US" sz="2000" dirty="0" smtClean="0"/>
              <a:t>	</a:t>
            </a:r>
            <a:r>
              <a:rPr lang="en-US" altLang="en-US" sz="2000" b="1" dirty="0" smtClean="0"/>
              <a:t>SELECT</a:t>
            </a:r>
            <a:r>
              <a:rPr lang="en-US" altLang="en-US" sz="2000" dirty="0" smtClean="0"/>
              <a:t>  </a:t>
            </a:r>
            <a:r>
              <a:rPr lang="en-US" altLang="en-US" sz="2000" dirty="0" err="1" smtClean="0"/>
              <a:t>E.Fname</a:t>
            </a:r>
            <a:r>
              <a:rPr lang="en-US" altLang="en-US" sz="2000" dirty="0" smtClean="0"/>
              <a:t>, </a:t>
            </a:r>
            <a:r>
              <a:rPr lang="en-US" altLang="en-US" sz="2000" dirty="0" err="1" smtClean="0"/>
              <a:t>E.Lname</a:t>
            </a:r>
            <a:r>
              <a:rPr lang="en-US" altLang="en-US" sz="2000" dirty="0" smtClean="0"/>
              <a:t>, </a:t>
            </a:r>
            <a:r>
              <a:rPr lang="en-US" altLang="en-US" sz="2000" dirty="0" err="1" smtClean="0"/>
              <a:t>S.Fname</a:t>
            </a:r>
            <a:r>
              <a:rPr lang="en-US" altLang="en-US" sz="2000" dirty="0" smtClean="0"/>
              <a:t>, </a:t>
            </a:r>
            <a:r>
              <a:rPr lang="en-US" altLang="en-US" sz="2000" dirty="0" err="1" smtClean="0"/>
              <a:t>S.Lname</a:t>
            </a:r>
            <a:endParaRPr lang="en-US" altLang="en-US" sz="12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dirty="0" smtClean="0"/>
              <a:t>		</a:t>
            </a:r>
            <a:r>
              <a:rPr lang="en-US" altLang="en-US" sz="2000" b="1" dirty="0" smtClean="0"/>
              <a:t>FROM</a:t>
            </a:r>
            <a:r>
              <a:rPr lang="en-US" altLang="en-US" sz="2000" dirty="0" smtClean="0"/>
              <a:t>	EMPLOYEE </a:t>
            </a:r>
            <a:r>
              <a:rPr lang="en-US" altLang="en-US" sz="2000" b="1" dirty="0" smtClean="0"/>
              <a:t>AS</a:t>
            </a:r>
            <a:r>
              <a:rPr lang="en-US" altLang="en-US" sz="2000" dirty="0" smtClean="0"/>
              <a:t> E, EMPLOYEE </a:t>
            </a:r>
            <a:r>
              <a:rPr lang="en-US" altLang="en-US" sz="2000" b="1" dirty="0" smtClean="0"/>
              <a:t>AS</a:t>
            </a:r>
            <a:r>
              <a:rPr lang="en-US" altLang="en-US" sz="2000" dirty="0" smtClean="0"/>
              <a:t> S</a:t>
            </a:r>
            <a:endParaRPr lang="en-US" altLang="en-US" sz="12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dirty="0" smtClean="0"/>
              <a:t>		</a:t>
            </a:r>
            <a:r>
              <a:rPr lang="en-US" altLang="en-US" sz="2000" b="1" dirty="0" smtClean="0"/>
              <a:t>WHERE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E.Super_ssn</a:t>
            </a:r>
            <a:r>
              <a:rPr lang="en-US" altLang="en-US" sz="2000" dirty="0" smtClean="0"/>
              <a:t>=</a:t>
            </a:r>
            <a:r>
              <a:rPr lang="en-US" altLang="en-US" sz="2000" dirty="0" err="1" smtClean="0"/>
              <a:t>S.Ssn</a:t>
            </a:r>
            <a:r>
              <a:rPr lang="en-US" altLang="en-US" sz="2000" dirty="0" smtClean="0"/>
              <a:t>;</a:t>
            </a:r>
          </a:p>
          <a:p>
            <a:pPr lvl="1" eaLnBrk="1" hangingPunct="1"/>
            <a:r>
              <a:rPr lang="en-US" altLang="en-US" dirty="0" smtClean="0"/>
              <a:t>Recommended practice to abbreviate names and to prefix same or similar attribute from multiple tables.</a:t>
            </a:r>
          </a:p>
        </p:txBody>
      </p:sp>
    </p:spTree>
    <p:extLst>
      <p:ext uri="{BB962C8B-B14F-4D97-AF65-F5344CB8AC3E}">
        <p14:creationId xmlns:p14="http://schemas.microsoft.com/office/powerpoint/2010/main" val="93721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Aliasing,Renaming and Tuple Variables (contd.)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 sz="2800" smtClean="0">
                <a:cs typeface="Courier New" pitchFamily="49" charset="0"/>
              </a:rPr>
              <a:t>The attribute names can also be renamed</a:t>
            </a:r>
            <a:endParaRPr lang="en-US" altLang="en-US" sz="280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800" smtClean="0">
                <a:latin typeface="Courier New" pitchFamily="49" charset="0"/>
                <a:cs typeface="Courier New" pitchFamily="49" charset="0"/>
              </a:rPr>
              <a:t>EMPLOYEE AS E(Fn, Mi, Ln, Ssn, Bd, Addr, Sex, Sal, Sssn, Dno)</a:t>
            </a:r>
          </a:p>
          <a:p>
            <a:pPr lvl="1" eaLnBrk="1" hangingPunct="1"/>
            <a:r>
              <a:rPr lang="en-US" altLang="en-US" sz="2800" smtClean="0">
                <a:cs typeface="Courier New" pitchFamily="49" charset="0"/>
              </a:rPr>
              <a:t>Note that the relation EMPLOYEE now has a variable name E which corresponds to a tuple variable</a:t>
            </a:r>
          </a:p>
          <a:p>
            <a:pPr lvl="1" eaLnBrk="1" hangingPunct="1"/>
            <a:r>
              <a:rPr lang="en-US" altLang="en-US" sz="2800" smtClean="0">
                <a:cs typeface="Courier New" pitchFamily="49" charset="0"/>
              </a:rPr>
              <a:t>The “AS” may be dropped in most SQL implementations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9129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Company database – relational model</a:t>
            </a:r>
            <a:endParaRPr lang="en-IN" b="1" dirty="0"/>
          </a:p>
        </p:txBody>
      </p:sp>
      <p:pic>
        <p:nvPicPr>
          <p:cNvPr id="4" name="Picture 2" descr="fig05_07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228" y="2093002"/>
            <a:ext cx="5964814" cy="4239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3916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Unspecified WHERE Clause</a:t>
            </a:r>
            <a:br>
              <a:rPr lang="en-US" altLang="en-US" smtClean="0"/>
            </a:br>
            <a:r>
              <a:rPr lang="en-US" altLang="en-US" smtClean="0"/>
              <a:t>and Use of the Asterisk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Missing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altLang="en-US" dirty="0" smtClean="0"/>
              <a:t>clause </a:t>
            </a:r>
          </a:p>
          <a:p>
            <a:pPr lvl="1" eaLnBrk="1" hangingPunct="1"/>
            <a:r>
              <a:rPr lang="en-US" altLang="en-US" dirty="0" smtClean="0"/>
              <a:t>Indicates no condition on tuple selection</a:t>
            </a:r>
          </a:p>
          <a:p>
            <a:pPr eaLnBrk="1" hangingPunct="1"/>
            <a:r>
              <a:rPr lang="en-US" altLang="en-US" dirty="0" smtClean="0">
                <a:cs typeface="Courier New" pitchFamily="49" charset="0"/>
              </a:rPr>
              <a:t>Effect is a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CROSS PRODUCT</a:t>
            </a:r>
          </a:p>
          <a:p>
            <a:pPr lvl="1" eaLnBrk="1" hangingPunct="1"/>
            <a:r>
              <a:rPr lang="en-US" altLang="en-US" dirty="0" smtClean="0"/>
              <a:t>Result is all possible tuple combinations result </a:t>
            </a:r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1" y="3962400"/>
            <a:ext cx="902123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07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Unspecified WHERE Clause</a:t>
            </a:r>
            <a:br>
              <a:rPr lang="en-US" altLang="en-US" b="1" dirty="0" smtClean="0"/>
            </a:br>
            <a:r>
              <a:rPr lang="en-US" altLang="en-US" b="1" dirty="0" smtClean="0"/>
              <a:t>and Use of the Asterisk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04800" y="2034862"/>
            <a:ext cx="11059584" cy="383888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Specify an asterisk (*)</a:t>
            </a:r>
          </a:p>
          <a:p>
            <a:pPr lvl="1" eaLnBrk="1" hangingPunct="1"/>
            <a:r>
              <a:rPr lang="en-US" altLang="en-US" dirty="0" smtClean="0"/>
              <a:t>Retrieve all the attribute values of the selected tuples</a:t>
            </a:r>
          </a:p>
          <a:p>
            <a:pPr lvl="1" eaLnBrk="1" hangingPunct="1"/>
            <a:r>
              <a:rPr lang="en-US" altLang="en-US" dirty="0" smtClean="0"/>
              <a:t>The * can be prefixed by the relation name; e.g., EMPLOYEE *</a:t>
            </a:r>
          </a:p>
          <a:p>
            <a:pPr lvl="1" eaLnBrk="1" hangingPunct="1"/>
            <a:endParaRPr lang="en-US" altLang="en-US" dirty="0" smtClean="0"/>
          </a:p>
        </p:txBody>
      </p:sp>
      <p:pic>
        <p:nvPicPr>
          <p:cNvPr id="389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3649664"/>
            <a:ext cx="7416800" cy="243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083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Tables as Sets in SQL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SQL does not automatically eliminate duplicate tuples in query results </a:t>
            </a:r>
          </a:p>
          <a:p>
            <a:pPr eaLnBrk="1" hangingPunct="1"/>
            <a:r>
              <a:rPr lang="en-US" altLang="en-US" sz="2400" dirty="0" smtClean="0"/>
              <a:t>For aggregate operations duplicates must be accounted for</a:t>
            </a:r>
          </a:p>
          <a:p>
            <a:pPr eaLnBrk="1" hangingPunct="1"/>
            <a:r>
              <a:rPr lang="en-US" altLang="en-US" sz="2400" dirty="0" smtClean="0"/>
              <a:t>Use the keyword </a:t>
            </a:r>
            <a:r>
              <a:rPr lang="en-US" altLang="en-US" sz="2400" b="1" dirty="0" smtClean="0">
                <a:latin typeface="Courier New" pitchFamily="49" charset="0"/>
                <a:cs typeface="Courier New" pitchFamily="49" charset="0"/>
              </a:rPr>
              <a:t>DISTINCT</a:t>
            </a:r>
            <a:r>
              <a:rPr lang="en-US" altLang="en-US" sz="2400" dirty="0" smtClean="0"/>
              <a:t> in the 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altLang="en-US" sz="2400" dirty="0" smtClean="0"/>
              <a:t> clause</a:t>
            </a:r>
          </a:p>
          <a:p>
            <a:pPr lvl="1" eaLnBrk="1" hangingPunct="1"/>
            <a:r>
              <a:rPr lang="en-US" altLang="en-US" dirty="0" smtClean="0"/>
              <a:t>Only distinct tuples should remain in the result</a:t>
            </a:r>
          </a:p>
        </p:txBody>
      </p:sp>
      <p:pic>
        <p:nvPicPr>
          <p:cNvPr id="399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4191000"/>
            <a:ext cx="88392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648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</a:t>
            </a:r>
            <a:r>
              <a:rPr lang="en-US" b="1" dirty="0" smtClean="0"/>
              <a:t>tate of Company relational database schema</a:t>
            </a:r>
            <a:endParaRPr lang="en-IN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745" y="1825624"/>
            <a:ext cx="4080510" cy="4850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2716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INSERT, </a:t>
            </a:r>
            <a:r>
              <a:rPr lang="en-US" altLang="en-US" b="1" dirty="0" smtClean="0"/>
              <a:t>DELETE </a:t>
            </a:r>
            <a:r>
              <a:rPr lang="en-US" altLang="en-US" b="1" dirty="0"/>
              <a:t>and UPDATE Statements in SQL</a:t>
            </a:r>
            <a:endParaRPr lang="en-IN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Three commands used to modify the database: </a:t>
            </a:r>
          </a:p>
          <a:p>
            <a:pPr lvl="1" eaLnBrk="1" hangingPunct="1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INSERT</a:t>
            </a:r>
            <a:r>
              <a:rPr lang="en-US" altLang="en-US" dirty="0" smtClean="0"/>
              <a:t>,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altLang="en-US" dirty="0" smtClean="0"/>
              <a:t>, </a:t>
            </a:r>
            <a:r>
              <a:rPr lang="en-US" altLang="en-US" sz="2800" dirty="0" smtClean="0">
                <a:solidFill>
                  <a:schemeClr val="tx2"/>
                </a:solidFill>
              </a:rPr>
              <a:t>and</a:t>
            </a:r>
            <a:r>
              <a:rPr lang="en-US" altLang="en-US" dirty="0" smtClean="0"/>
              <a:t>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UPDATE</a:t>
            </a:r>
          </a:p>
          <a:p>
            <a:pPr eaLnBrk="1" hangingPunct="1"/>
            <a:r>
              <a:rPr lang="en-US" altLang="en-US" sz="26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INSERT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dirty="0" smtClean="0"/>
              <a:t>typically inserts a tuple (row) in a relation (table)</a:t>
            </a:r>
          </a:p>
          <a:p>
            <a:pPr eaLnBrk="1" hangingPunct="1"/>
            <a:r>
              <a:rPr lang="en-US" altLang="en-US" sz="26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UPDATE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dirty="0" smtClean="0"/>
              <a:t>may update a number of tuples (rows) in a relation (table) that satisfy the condition</a:t>
            </a:r>
          </a:p>
          <a:p>
            <a:pPr eaLnBrk="1" hangingPunct="1"/>
            <a:r>
              <a:rPr lang="en-US" altLang="en-US" sz="26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dirty="0" smtClean="0"/>
              <a:t>may also update a number of tuples (rows) in a relation (table) that satisfy the condition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1763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INSERT</a:t>
            </a:r>
            <a:endParaRPr lang="en-IN" b="1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 its simplest form, it is used to add one or more tuples to a relation</a:t>
            </a:r>
          </a:p>
          <a:p>
            <a:pPr eaLnBrk="1" hangingPunct="1"/>
            <a:r>
              <a:rPr lang="en-US" altLang="en-US" dirty="0" smtClean="0"/>
              <a:t>Attribute values should be listed in the same order as the attributes were specified in the </a:t>
            </a:r>
            <a:r>
              <a:rPr lang="en-US" altLang="en-US" b="1" dirty="0" smtClean="0"/>
              <a:t>CREATE TABLE</a:t>
            </a:r>
            <a:r>
              <a:rPr lang="en-US" altLang="en-US" dirty="0" smtClean="0"/>
              <a:t> command</a:t>
            </a:r>
          </a:p>
          <a:p>
            <a:pPr eaLnBrk="1" hangingPunct="1"/>
            <a:r>
              <a:rPr lang="en-US" altLang="en-US" dirty="0" smtClean="0"/>
              <a:t>Constraints on data types are observed automatically</a:t>
            </a:r>
          </a:p>
          <a:p>
            <a:pPr eaLnBrk="1" hangingPunct="1"/>
            <a:r>
              <a:rPr lang="en-US" altLang="en-US" dirty="0" smtClean="0"/>
              <a:t>Any integrity constraints as a part of the DDL specification are enforced</a:t>
            </a:r>
          </a:p>
        </p:txBody>
      </p:sp>
    </p:spTree>
    <p:extLst>
      <p:ext uri="{BB962C8B-B14F-4D97-AF65-F5344CB8AC3E}">
        <p14:creationId xmlns:p14="http://schemas.microsoft.com/office/powerpoint/2010/main" val="964675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The INSERT Command</a:t>
            </a:r>
            <a:endParaRPr lang="en-IN" b="1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Specify the relation name and a list of values for the tuple. All values including nulls are supplied.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The variation below inserts multiple tuples where a new table is loaded values from the result of a query.</a:t>
            </a:r>
          </a:p>
          <a:p>
            <a:pPr marL="0" indent="0" eaLnBrk="1" hangingPunct="1">
              <a:buNone/>
            </a:pPr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985" y="2745357"/>
            <a:ext cx="70294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48" y="4836708"/>
            <a:ext cx="7113587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7394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BULK LOADING OF TABLES</a:t>
            </a:r>
            <a:endParaRPr lang="en-IN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z="2600" dirty="0" smtClean="0"/>
              <a:t>Another variation of </a:t>
            </a:r>
            <a:r>
              <a:rPr lang="en-US" altLang="en-US" sz="2600" b="1" dirty="0" smtClean="0"/>
              <a:t>INSERT </a:t>
            </a:r>
            <a:r>
              <a:rPr lang="en-US" altLang="en-US" sz="2600" dirty="0" smtClean="0"/>
              <a:t>is used for bulk-loading of several tuples into tables</a:t>
            </a:r>
          </a:p>
          <a:p>
            <a:pPr eaLnBrk="1" hangingPunct="1"/>
            <a:r>
              <a:rPr lang="en-US" altLang="en-US" sz="2600" dirty="0" smtClean="0"/>
              <a:t>A new table TNEW can be created with the same attributes as T and using LIKE and DATA in the syntax, it can be loaded with entire data.</a:t>
            </a:r>
          </a:p>
          <a:p>
            <a:pPr eaLnBrk="1" hangingPunct="1"/>
            <a:r>
              <a:rPr lang="en-US" altLang="en-US" sz="2600" dirty="0" smtClean="0"/>
              <a:t>EXAMPLE: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0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b="1" dirty="0" smtClean="0">
                <a:solidFill>
                  <a:srgbClr val="990033"/>
                </a:solidFill>
              </a:rPr>
              <a:t>CREATE TABLE</a:t>
            </a:r>
            <a:r>
              <a:rPr lang="en-US" altLang="en-US" sz="2000" dirty="0" smtClean="0">
                <a:solidFill>
                  <a:srgbClr val="990033"/>
                </a:solidFill>
              </a:rPr>
              <a:t> D5EMPS  </a:t>
            </a:r>
            <a:r>
              <a:rPr lang="en-US" altLang="en-US" sz="2000" b="1" dirty="0" smtClean="0">
                <a:solidFill>
                  <a:srgbClr val="990033"/>
                </a:solidFill>
              </a:rPr>
              <a:t>LIKE  </a:t>
            </a:r>
            <a:r>
              <a:rPr lang="en-US" altLang="en-US" sz="2000" dirty="0" smtClean="0">
                <a:solidFill>
                  <a:srgbClr val="990033"/>
                </a:solidFill>
              </a:rPr>
              <a:t>EMPLOYEE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dirty="0" smtClean="0">
                <a:solidFill>
                  <a:srgbClr val="990033"/>
                </a:solidFill>
              </a:rPr>
              <a:t>		(</a:t>
            </a:r>
            <a:r>
              <a:rPr lang="en-US" altLang="en-US" sz="2000" b="1" dirty="0" smtClean="0">
                <a:solidFill>
                  <a:srgbClr val="990033"/>
                </a:solidFill>
              </a:rPr>
              <a:t>SELECT</a:t>
            </a:r>
            <a:r>
              <a:rPr lang="en-US" altLang="en-US" sz="2000" dirty="0" smtClean="0">
                <a:solidFill>
                  <a:srgbClr val="990033"/>
                </a:solidFill>
              </a:rPr>
              <a:t>   E.*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dirty="0" smtClean="0">
                <a:solidFill>
                  <a:srgbClr val="990033"/>
                </a:solidFill>
              </a:rPr>
              <a:t>		 </a:t>
            </a:r>
            <a:r>
              <a:rPr lang="en-US" altLang="en-US" sz="2000" b="1" dirty="0" smtClean="0">
                <a:solidFill>
                  <a:srgbClr val="990033"/>
                </a:solidFill>
              </a:rPr>
              <a:t>FROM</a:t>
            </a:r>
            <a:r>
              <a:rPr lang="en-US" altLang="en-US" sz="2000" dirty="0" smtClean="0">
                <a:solidFill>
                  <a:srgbClr val="990033"/>
                </a:solidFill>
              </a:rPr>
              <a:t>	      EMPLOYEE </a:t>
            </a:r>
            <a:r>
              <a:rPr lang="en-US" altLang="en-US" sz="2000" b="1" dirty="0" smtClean="0">
                <a:solidFill>
                  <a:srgbClr val="990033"/>
                </a:solidFill>
              </a:rPr>
              <a:t>AS </a:t>
            </a:r>
            <a:r>
              <a:rPr lang="en-US" altLang="en-US" sz="2000" dirty="0" smtClean="0">
                <a:solidFill>
                  <a:srgbClr val="990033"/>
                </a:solidFill>
              </a:rPr>
              <a:t>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dirty="0" smtClean="0">
                <a:solidFill>
                  <a:srgbClr val="990033"/>
                </a:solidFill>
              </a:rPr>
              <a:t>		</a:t>
            </a:r>
            <a:r>
              <a:rPr lang="en-US" altLang="en-US" sz="2000" b="1" dirty="0" smtClean="0">
                <a:solidFill>
                  <a:srgbClr val="990033"/>
                </a:solidFill>
              </a:rPr>
              <a:t>WHERE</a:t>
            </a:r>
            <a:r>
              <a:rPr lang="en-US" altLang="en-US" sz="2000" dirty="0" smtClean="0">
                <a:solidFill>
                  <a:srgbClr val="990033"/>
                </a:solidFill>
              </a:rPr>
              <a:t>     </a:t>
            </a:r>
            <a:r>
              <a:rPr lang="en-US" altLang="en-US" sz="2000" dirty="0" err="1" smtClean="0">
                <a:solidFill>
                  <a:srgbClr val="990033"/>
                </a:solidFill>
              </a:rPr>
              <a:t>E.Dno</a:t>
            </a:r>
            <a:r>
              <a:rPr lang="en-US" altLang="en-US" sz="2000" dirty="0" smtClean="0">
                <a:solidFill>
                  <a:srgbClr val="990033"/>
                </a:solidFill>
              </a:rPr>
              <a:t>=5)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dirty="0" smtClean="0">
                <a:solidFill>
                  <a:srgbClr val="990033"/>
                </a:solidFill>
              </a:rPr>
              <a:t> </a:t>
            </a:r>
            <a:r>
              <a:rPr lang="en-US" altLang="en-US" sz="2000" b="1" dirty="0" smtClean="0">
                <a:solidFill>
                  <a:srgbClr val="990033"/>
                </a:solidFill>
              </a:rPr>
              <a:t>WITH DATA</a:t>
            </a:r>
            <a:r>
              <a:rPr lang="en-US" altLang="en-US" sz="2000" dirty="0" smtClean="0">
                <a:solidFill>
                  <a:srgbClr val="990033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61264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UPDATE</a:t>
            </a:r>
            <a:endParaRPr lang="en-IN" b="1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Used to modify attribute values of one or more selected tuples</a:t>
            </a:r>
          </a:p>
          <a:p>
            <a:pPr eaLnBrk="1" hangingPunct="1"/>
            <a:r>
              <a:rPr lang="en-US" altLang="en-US" dirty="0" smtClean="0"/>
              <a:t>A WHERE-clause selects the tuples to be modified</a:t>
            </a:r>
          </a:p>
          <a:p>
            <a:pPr eaLnBrk="1" hangingPunct="1"/>
            <a:r>
              <a:rPr lang="en-US" altLang="en-US" dirty="0" smtClean="0"/>
              <a:t>An additional SET-clause specifies the attributes to be modified and their new values</a:t>
            </a:r>
          </a:p>
          <a:p>
            <a:pPr eaLnBrk="1" hangingPunct="1"/>
            <a:r>
              <a:rPr lang="en-US" altLang="en-US" dirty="0" smtClean="0"/>
              <a:t>Each command modifies tuples </a:t>
            </a:r>
            <a:r>
              <a:rPr lang="en-US" altLang="en-US" i="1" dirty="0" smtClean="0"/>
              <a:t>in the same relation</a:t>
            </a:r>
          </a:p>
          <a:p>
            <a:pPr eaLnBrk="1" hangingPunct="1"/>
            <a:r>
              <a:rPr lang="en-US" altLang="en-US" dirty="0" smtClean="0"/>
              <a:t>Referential integrity specified as part of DDL specification is enforced</a:t>
            </a:r>
          </a:p>
        </p:txBody>
      </p:sp>
    </p:spTree>
    <p:extLst>
      <p:ext uri="{BB962C8B-B14F-4D97-AF65-F5344CB8AC3E}">
        <p14:creationId xmlns:p14="http://schemas.microsoft.com/office/powerpoint/2010/main" val="1428971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UPDATE</a:t>
            </a:r>
            <a:r>
              <a:rPr lang="en-US" altLang="en-US" dirty="0" smtClean="0"/>
              <a:t> </a:t>
            </a:r>
          </a:p>
        </p:txBody>
      </p:sp>
      <p:sp>
        <p:nvSpPr>
          <p:cNvPr id="5325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Example: Change the location and controlling department number of project number 10 to 'Bellaire' and 5, respectively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dirty="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dirty="0" smtClean="0"/>
              <a:t>U5:	UPDATE 	PROJECT</a:t>
            </a:r>
            <a:br>
              <a:rPr lang="en-US" altLang="en-US" dirty="0" smtClean="0"/>
            </a:br>
            <a:r>
              <a:rPr lang="en-US" altLang="en-US" dirty="0" smtClean="0"/>
              <a:t>		SET		PLOCATION = 'Bellaire', 					DNUM = 5</a:t>
            </a:r>
            <a:br>
              <a:rPr lang="en-US" altLang="en-US" dirty="0" smtClean="0"/>
            </a:br>
            <a:r>
              <a:rPr lang="en-US" altLang="en-US" dirty="0" smtClean="0"/>
              <a:t>		WHERE	PNUMBER=10</a:t>
            </a:r>
            <a:br>
              <a:rPr lang="en-US" altLang="en-US" dirty="0" smtClean="0"/>
            </a:b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319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2133</TotalTime>
  <Words>767</Words>
  <Application>Microsoft Office PowerPoint</Application>
  <PresentationFormat>Custom</PresentationFormat>
  <Paragraphs>104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CS 252 Database Management Systems</vt:lpstr>
      <vt:lpstr>Company database – relational model</vt:lpstr>
      <vt:lpstr>State of Company relational database schema</vt:lpstr>
      <vt:lpstr>INSERT, DELETE and UPDATE Statements in SQL</vt:lpstr>
      <vt:lpstr>INSERT</vt:lpstr>
      <vt:lpstr>The INSERT Command</vt:lpstr>
      <vt:lpstr>BULK LOADING OF TABLES</vt:lpstr>
      <vt:lpstr>UPDATE</vt:lpstr>
      <vt:lpstr>UPDATE </vt:lpstr>
      <vt:lpstr>UPDATE</vt:lpstr>
      <vt:lpstr>DELETE</vt:lpstr>
      <vt:lpstr>The DELETE Command</vt:lpstr>
      <vt:lpstr>The SELECT-FROM-WHERE Structure of Basic SQL Queries</vt:lpstr>
      <vt:lpstr>The SELECT-FROM-WHERE Structure of Basic SQL Queries</vt:lpstr>
      <vt:lpstr>Basic Retrieval Queries</vt:lpstr>
      <vt:lpstr>Basic Retrieval Queries (Contd.)</vt:lpstr>
      <vt:lpstr>Ambiguous Attribute Names </vt:lpstr>
      <vt:lpstr>Aliasing, and Renaming</vt:lpstr>
      <vt:lpstr>Aliasing,Renaming and Tuple Variables (contd.)</vt:lpstr>
      <vt:lpstr>Unspecified WHERE Clause and Use of the Asterisk</vt:lpstr>
      <vt:lpstr>Unspecified WHERE Clause and Use of the Asterisk</vt:lpstr>
      <vt:lpstr>Tables as Sets in SQL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CS252 Database Management Systems</dc:title>
  <dc:creator>Suresh Jamadagni</dc:creator>
  <cp:lastModifiedBy>Dell</cp:lastModifiedBy>
  <cp:revision>195</cp:revision>
  <dcterms:created xsi:type="dcterms:W3CDTF">2020-01-06T03:12:19Z</dcterms:created>
  <dcterms:modified xsi:type="dcterms:W3CDTF">2020-02-10T07:54:32Z</dcterms:modified>
</cp:coreProperties>
</file>