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74" r:id="rId4"/>
    <p:sldId id="276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532AA0C-EA72-432E-B1BD-B23BA51E0DAF}" type="slidenum">
              <a:rPr lang="en-CA" altLang="en-US" sz="1200" smtClean="0">
                <a:latin typeface="Tahoma" pitchFamily="34" charset="0"/>
              </a:rPr>
              <a:pPr/>
              <a:t>6</a:t>
            </a:fld>
            <a:endParaRPr lang="en-CA" altLang="en-US" sz="12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690584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Nested Queries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Avoid potential errors and ambiguities</a:t>
            </a:r>
          </a:p>
          <a:p>
            <a:pPr lvl="1" eaLnBrk="1" hangingPunct="1"/>
            <a:r>
              <a:rPr lang="en-US" altLang="en-US" dirty="0" smtClean="0"/>
              <a:t>Create tuple variables (aliases) for all tables referenced in SQL query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429000"/>
            <a:ext cx="969645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Correlated Nested Queries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Queries that are nested using the = or IN comparison operator </a:t>
            </a:r>
            <a:r>
              <a:rPr lang="en-US" altLang="en-US" dirty="0" smtClean="0"/>
              <a:t>can be collapsed into one single block: E.g., Q16 can be written as: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sz="1800" b="1" dirty="0" smtClean="0">
                <a:solidFill>
                  <a:srgbClr val="800000"/>
                </a:solidFill>
              </a:rPr>
              <a:t>Q16A:</a:t>
            </a:r>
            <a:r>
              <a:rPr lang="en-US" altLang="en-US" sz="1800" dirty="0" smtClean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SELECT</a:t>
            </a:r>
            <a:r>
              <a:rPr lang="en-US" altLang="en-US" sz="1800" dirty="0" smtClean="0">
                <a:solidFill>
                  <a:srgbClr val="800000"/>
                </a:solidFill>
              </a:rPr>
              <a:t>		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E.Fname</a:t>
            </a:r>
            <a:r>
              <a:rPr lang="en-US" altLang="en-US" sz="1800" dirty="0" smtClean="0">
                <a:solidFill>
                  <a:srgbClr val="800000"/>
                </a:solidFill>
              </a:rPr>
              <a:t>, 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E.Lname</a:t>
            </a:r>
            <a:endParaRPr lang="en-US" altLang="en-US" sz="1800" dirty="0" smtClean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</a:rPr>
              <a:t>	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FROM</a:t>
            </a:r>
            <a:r>
              <a:rPr lang="en-US" altLang="en-US" sz="1800" dirty="0" smtClean="0">
                <a:solidFill>
                  <a:srgbClr val="800000"/>
                </a:solidFill>
              </a:rPr>
              <a:t>		EMPLOYEE 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AS</a:t>
            </a:r>
            <a:r>
              <a:rPr lang="en-US" altLang="en-US" sz="1800" dirty="0" smtClean="0">
                <a:solidFill>
                  <a:srgbClr val="800000"/>
                </a:solidFill>
              </a:rPr>
              <a:t> E, DEPENDENT 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AS</a:t>
            </a:r>
            <a:r>
              <a:rPr lang="en-US" altLang="en-US" sz="1800" dirty="0" smtClean="0">
                <a:solidFill>
                  <a:srgbClr val="800000"/>
                </a:solidFill>
              </a:rPr>
              <a:t> 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</a:rPr>
              <a:t>	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WHERE</a:t>
            </a:r>
            <a:r>
              <a:rPr lang="en-US" altLang="en-US" sz="1800" dirty="0" smtClean="0">
                <a:solidFill>
                  <a:srgbClr val="800000"/>
                </a:solidFill>
              </a:rPr>
              <a:t>		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E.Ssn</a:t>
            </a:r>
            <a:r>
              <a:rPr lang="en-US" altLang="en-US" sz="1800" dirty="0" smtClean="0">
                <a:solidFill>
                  <a:srgbClr val="800000"/>
                </a:solidFill>
              </a:rPr>
              <a:t>=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D.Essn</a:t>
            </a:r>
            <a:r>
              <a:rPr lang="en-US" altLang="en-US" sz="1800" dirty="0" smtClean="0">
                <a:solidFill>
                  <a:srgbClr val="8000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			AND</a:t>
            </a:r>
            <a:r>
              <a:rPr lang="en-US" altLang="en-US" sz="1800" dirty="0" smtClean="0">
                <a:solidFill>
                  <a:srgbClr val="800000"/>
                </a:solidFill>
              </a:rPr>
              <a:t> 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E.Sex</a:t>
            </a:r>
            <a:r>
              <a:rPr lang="en-US" altLang="en-US" sz="1800" dirty="0" smtClean="0">
                <a:solidFill>
                  <a:srgbClr val="800000"/>
                </a:solidFill>
              </a:rPr>
              <a:t>=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D.Sex</a:t>
            </a:r>
            <a:endParaRPr lang="en-US" altLang="en-US" sz="1800" dirty="0" smtClean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</a:rPr>
              <a:t>			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AND</a:t>
            </a:r>
            <a:r>
              <a:rPr lang="en-US" altLang="en-US" sz="1800" dirty="0" smtClean="0">
                <a:solidFill>
                  <a:srgbClr val="800000"/>
                </a:solidFill>
              </a:rPr>
              <a:t> 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E.Fname</a:t>
            </a:r>
            <a:r>
              <a:rPr lang="en-US" altLang="en-US" sz="1800" dirty="0" smtClean="0">
                <a:solidFill>
                  <a:srgbClr val="800000"/>
                </a:solidFill>
              </a:rPr>
              <a:t>=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D.Dependent_name</a:t>
            </a:r>
            <a:r>
              <a:rPr lang="en-US" altLang="en-US" sz="1800" dirty="0" smtClean="0">
                <a:solidFill>
                  <a:srgbClr val="800000"/>
                </a:solidFill>
              </a:rPr>
              <a:t>;</a:t>
            </a:r>
          </a:p>
          <a:p>
            <a:pPr eaLnBrk="1" hangingPunct="1"/>
            <a:r>
              <a:rPr lang="en-US" altLang="en-US" b="1" dirty="0" smtClean="0"/>
              <a:t>Correlated</a:t>
            </a:r>
            <a:r>
              <a:rPr lang="en-US" altLang="en-US" dirty="0" smtClean="0"/>
              <a:t> nested query </a:t>
            </a:r>
          </a:p>
          <a:p>
            <a:pPr lvl="1" eaLnBrk="1" hangingPunct="1"/>
            <a:r>
              <a:rPr lang="en-US" altLang="en-US" dirty="0" smtClean="0"/>
              <a:t>Evaluated once for each tuple in the outer query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6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The EXISTS and UNIQUE Functions in SQL for correlating queries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altLang="en-US" smtClean="0"/>
              <a:t> function </a:t>
            </a:r>
          </a:p>
          <a:p>
            <a:pPr lvl="1" eaLnBrk="1" hangingPunct="1"/>
            <a:r>
              <a:rPr lang="en-US" altLang="en-US" smtClean="0"/>
              <a:t>Check whether the result of a correlated nested query is empty or not. They are Boolean functions that return a TRUE or FALSE result.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NOT EXISTS </a:t>
            </a:r>
          </a:p>
          <a:p>
            <a:pPr lvl="1" eaLnBrk="1" hangingPunct="1"/>
            <a:r>
              <a:rPr lang="en-US" altLang="en-US" smtClean="0"/>
              <a:t>Typically used in conjunction with a correlated nested query</a:t>
            </a:r>
          </a:p>
          <a:p>
            <a:pPr eaLnBrk="1" hangingPunct="1"/>
            <a:r>
              <a:rPr lang="en-US" altLang="en-US" smtClean="0"/>
              <a:t>SQL function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UNIQUE(Q)</a:t>
            </a:r>
          </a:p>
          <a:p>
            <a:pPr lvl="1" eaLnBrk="1" hangingPunct="1"/>
            <a:r>
              <a:rPr lang="en-US" altLang="en-US" smtClean="0"/>
              <a:t>Returns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smtClean="0"/>
              <a:t> if there are no duplicate tuples in the result of query Q</a:t>
            </a:r>
          </a:p>
        </p:txBody>
      </p:sp>
    </p:spTree>
    <p:extLst>
      <p:ext uri="{BB962C8B-B14F-4D97-AF65-F5344CB8AC3E}">
        <p14:creationId xmlns:p14="http://schemas.microsoft.com/office/powerpoint/2010/main" val="38781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of EXISTS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08000" y="1828800"/>
            <a:ext cx="718997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>
              <a:defRPr sz="26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2pPr>
            <a:lvl3pPr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>
              <a:defRPr sz="20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4pPr>
            <a:lvl5pPr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Q7: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SELECT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Fname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Lname</a:t>
            </a:r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FROM Employee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WHERE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EXISTS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(SELECT * 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FROM DEPENDENT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WHERE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=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Essn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AND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EXISTS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(SELECT   *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           FROM Department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           WHERE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=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Mgr_Ssn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              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OF NOT EXISTS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/>
              <a:t>To achieve the “for all” effect, we use double negation this way in SQL: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/>
              <a:t>Query: List first and last name of employees who work on </a:t>
            </a:r>
            <a:r>
              <a:rPr lang="en-US" altLang="en-US" sz="2400" u="sng" dirty="0" smtClean="0"/>
              <a:t>ALL projects controlled by </a:t>
            </a:r>
            <a:r>
              <a:rPr lang="en-US" altLang="en-US" sz="2400" u="sng" dirty="0" err="1" smtClean="0"/>
              <a:t>Dno</a:t>
            </a:r>
            <a:r>
              <a:rPr lang="en-US" altLang="en-US" sz="2400" u="sng" dirty="0" smtClean="0"/>
              <a:t>=5.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878417" y="3309938"/>
            <a:ext cx="9245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>
              <a:defRPr sz="26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2pPr>
            <a:lvl3pPr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>
              <a:defRPr sz="20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4pPr>
            <a:lvl5pPr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SELECT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Fname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Lname</a:t>
            </a:r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FROM Employee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WHERE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NOT EXISTS 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( (SELECT 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Pnumber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          FROM PROJECT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         WHERE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Dno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=5)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</a:t>
            </a:r>
            <a:r>
              <a:rPr lang="en-US" altLang="en-US" sz="1800" b="1" dirty="0" smtClean="0">
                <a:solidFill>
                  <a:schemeClr val="tx1"/>
                </a:solidFill>
                <a:cs typeface="Arial" charset="0"/>
              </a:rPr>
              <a:t>EXCEPT 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(SELECT  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Pno</a:t>
            </a:r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           FROM WORKS_ON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                         WHERE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=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ESsn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eaLnBrk="1" hangingPunct="1"/>
            <a:r>
              <a:rPr lang="en-US" altLang="en-US" sz="1800" dirty="0">
                <a:cs typeface="Arial" charset="0"/>
              </a:rPr>
              <a:t>The above is equivalent to double negation: List names of those employees for whom there does NOT exist a project managed by department no. 5 that they do NOT work on.</a:t>
            </a:r>
          </a:p>
        </p:txBody>
      </p:sp>
    </p:spTree>
    <p:extLst>
      <p:ext uri="{BB962C8B-B14F-4D97-AF65-F5344CB8AC3E}">
        <p14:creationId xmlns:p14="http://schemas.microsoft.com/office/powerpoint/2010/main" val="11517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Explicit Sets and Renaming of Attributes in SQL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Can use explicit set of values in WHERE clause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595959"/>
                </a:solidFill>
              </a:rPr>
              <a:t>   Q17:</a:t>
            </a:r>
            <a:r>
              <a:rPr lang="en-US" altLang="en-US" sz="2000" dirty="0" smtClean="0">
                <a:solidFill>
                  <a:srgbClr val="595959"/>
                </a:solidFill>
              </a:rPr>
              <a:t>		</a:t>
            </a:r>
            <a:r>
              <a:rPr lang="en-US" altLang="en-US" sz="2000" b="1" dirty="0" smtClean="0">
                <a:solidFill>
                  <a:srgbClr val="595959"/>
                </a:solidFill>
              </a:rPr>
              <a:t>SELECT	DISTINCT</a:t>
            </a:r>
            <a:r>
              <a:rPr lang="en-US" altLang="en-US" sz="2000" dirty="0" smtClean="0">
                <a:solidFill>
                  <a:srgbClr val="595959"/>
                </a:solidFill>
              </a:rPr>
              <a:t> </a:t>
            </a:r>
            <a:r>
              <a:rPr lang="en-US" altLang="en-US" sz="2000" dirty="0" err="1" smtClean="0">
                <a:solidFill>
                  <a:srgbClr val="595959"/>
                </a:solidFill>
              </a:rPr>
              <a:t>Essn</a:t>
            </a:r>
            <a:endParaRPr lang="en-US" altLang="en-US" sz="1200" dirty="0" smtClean="0">
              <a:solidFill>
                <a:srgbClr val="59595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595959"/>
                </a:solidFill>
              </a:rPr>
              <a:t>		                </a:t>
            </a:r>
            <a:r>
              <a:rPr lang="en-US" altLang="en-US" sz="2000" b="1" dirty="0" smtClean="0">
                <a:solidFill>
                  <a:srgbClr val="595959"/>
                </a:solidFill>
              </a:rPr>
              <a:t>FROM</a:t>
            </a:r>
            <a:r>
              <a:rPr lang="en-US" altLang="en-US" sz="2000" dirty="0" smtClean="0">
                <a:solidFill>
                  <a:srgbClr val="595959"/>
                </a:solidFill>
              </a:rPr>
              <a:t>	WORKS_ON</a:t>
            </a:r>
            <a:endParaRPr lang="en-US" altLang="en-US" sz="1200" dirty="0" smtClean="0">
              <a:solidFill>
                <a:srgbClr val="59595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595959"/>
                </a:solidFill>
              </a:rPr>
              <a:t>			</a:t>
            </a:r>
            <a:r>
              <a:rPr lang="en-US" altLang="en-US" sz="2000" b="1" dirty="0" smtClean="0">
                <a:solidFill>
                  <a:srgbClr val="595959"/>
                </a:solidFill>
              </a:rPr>
              <a:t>WHERE</a:t>
            </a:r>
            <a:r>
              <a:rPr lang="en-US" altLang="en-US" sz="2000" dirty="0" smtClean="0">
                <a:solidFill>
                  <a:srgbClr val="595959"/>
                </a:solidFill>
              </a:rPr>
              <a:t>	</a:t>
            </a:r>
            <a:r>
              <a:rPr lang="en-US" altLang="en-US" sz="2000" dirty="0" err="1" smtClean="0">
                <a:solidFill>
                  <a:srgbClr val="595959"/>
                </a:solidFill>
              </a:rPr>
              <a:t>Pno</a:t>
            </a:r>
            <a:r>
              <a:rPr lang="en-US" altLang="en-US" sz="2000" dirty="0" smtClean="0">
                <a:solidFill>
                  <a:srgbClr val="595959"/>
                </a:solidFill>
              </a:rPr>
              <a:t> </a:t>
            </a:r>
            <a:r>
              <a:rPr lang="en-US" altLang="en-US" sz="2000" b="1" dirty="0" smtClean="0">
                <a:solidFill>
                  <a:srgbClr val="595959"/>
                </a:solidFill>
              </a:rPr>
              <a:t>IN</a:t>
            </a:r>
            <a:r>
              <a:rPr lang="en-US" altLang="en-US" sz="2000" dirty="0" smtClean="0">
                <a:solidFill>
                  <a:srgbClr val="595959"/>
                </a:solidFill>
              </a:rPr>
              <a:t> (1, 2, 3);</a:t>
            </a:r>
            <a:endParaRPr lang="en-US" altLang="en-US" sz="1200" dirty="0" smtClean="0">
              <a:solidFill>
                <a:srgbClr val="595959"/>
              </a:solidFill>
            </a:endParaRPr>
          </a:p>
          <a:p>
            <a:pPr eaLnBrk="1" hangingPunct="1"/>
            <a:r>
              <a:rPr lang="en-US" altLang="en-US" dirty="0" smtClean="0"/>
              <a:t>Use qualifier AS followed by desired new name</a:t>
            </a:r>
          </a:p>
          <a:p>
            <a:pPr lvl="1" eaLnBrk="1" hangingPunct="1"/>
            <a:r>
              <a:rPr lang="en-US" altLang="en-US" dirty="0" smtClean="0"/>
              <a:t>Rename any attribute that appears in the result of a query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5045075"/>
            <a:ext cx="99081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8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Specifying Joined Tables in the FROM Clause of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Joined table</a:t>
            </a:r>
          </a:p>
          <a:p>
            <a:pPr lvl="1" eaLnBrk="1" hangingPunct="1"/>
            <a:r>
              <a:rPr lang="en-US" altLang="en-US" smtClean="0"/>
              <a:t>Permits users to specify a table resulting from a join operation in the FROM clause of a query</a:t>
            </a:r>
          </a:p>
          <a:p>
            <a:pPr eaLnBrk="1" hangingPunct="1"/>
            <a:r>
              <a:rPr lang="en-US" altLang="en-US" smtClean="0"/>
              <a:t>The FROM clause in Q1A </a:t>
            </a:r>
          </a:p>
          <a:p>
            <a:pPr lvl="1" eaLnBrk="1" hangingPunct="1"/>
            <a:r>
              <a:rPr lang="en-US" altLang="en-US" smtClean="0"/>
              <a:t>Contains a single joined table. JOIN may also be called INNER JOIN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4648200"/>
            <a:ext cx="1077595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NATURAL JOIN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800000"/>
                </a:solidFill>
              </a:rPr>
              <a:t>Rename attributes of one relation so it can be joined with another using NATURAL JOIN: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Q1B:        SELECT</a:t>
            </a:r>
            <a:r>
              <a:rPr lang="en-US" altLang="en-US" sz="2000" dirty="0" smtClean="0"/>
              <a:t>        </a:t>
            </a:r>
            <a:r>
              <a:rPr lang="en-US" altLang="en-US" sz="2000" dirty="0" err="1" smtClean="0"/>
              <a:t>Fname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Lname</a:t>
            </a:r>
            <a:r>
              <a:rPr lang="en-US" altLang="en-US" sz="2000" dirty="0" smtClean="0"/>
              <a:t>, Address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    	 </a:t>
            </a:r>
            <a:r>
              <a:rPr lang="en-US" altLang="en-US" sz="2000" b="1" dirty="0" smtClean="0"/>
              <a:t>FROM</a:t>
            </a:r>
            <a:r>
              <a:rPr lang="en-US" altLang="en-US" sz="2000" dirty="0" smtClean="0"/>
              <a:t>	(EMPLOYEE </a:t>
            </a:r>
            <a:r>
              <a:rPr lang="en-US" altLang="en-US" sz="2000" b="1" dirty="0" smtClean="0"/>
              <a:t>NATURAL JOIN</a:t>
            </a:r>
            <a:endParaRPr lang="en-US" alt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		(DEPARTMENT </a:t>
            </a:r>
            <a:r>
              <a:rPr lang="en-US" altLang="en-US" sz="2000" b="1" dirty="0" smtClean="0"/>
              <a:t>AS</a:t>
            </a:r>
            <a:r>
              <a:rPr lang="en-US" altLang="en-US" sz="2000" dirty="0" smtClean="0"/>
              <a:t> DEPT (</a:t>
            </a:r>
            <a:r>
              <a:rPr lang="en-US" altLang="en-US" sz="2000" dirty="0" err="1" smtClean="0"/>
              <a:t>Dname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Dno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Mssn</a:t>
            </a:r>
            <a:r>
              <a:rPr lang="en-US" altLang="en-US" sz="2000" dirty="0" smtClean="0"/>
              <a:t>,  </a:t>
            </a:r>
            <a:r>
              <a:rPr lang="en-US" altLang="en-US" sz="2000" dirty="0" err="1" smtClean="0"/>
              <a:t>Msdate</a:t>
            </a:r>
            <a:r>
              <a:rPr lang="en-US" altLang="en-US" sz="2000" dirty="0" smtClean="0"/>
              <a:t>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    </a:t>
            </a:r>
            <a:r>
              <a:rPr lang="en-US" altLang="en-US" sz="2000" b="1" dirty="0" smtClean="0"/>
              <a:t>WHERE</a:t>
            </a:r>
            <a:r>
              <a:rPr lang="en-US" altLang="en-US" sz="2000" dirty="0" smtClean="0"/>
              <a:t>	 </a:t>
            </a:r>
            <a:r>
              <a:rPr lang="en-US" altLang="en-US" sz="2000" dirty="0" err="1" smtClean="0"/>
              <a:t>Dname</a:t>
            </a:r>
            <a:r>
              <a:rPr lang="en-US" altLang="en-US" sz="2000" dirty="0" smtClean="0"/>
              <a:t>=‘Research’;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800000"/>
                </a:solidFill>
              </a:rPr>
              <a:t>The above works with 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EMPLOYEE.Dno</a:t>
            </a:r>
            <a:r>
              <a:rPr lang="en-US" altLang="en-US" sz="2400" dirty="0" smtClean="0">
                <a:solidFill>
                  <a:srgbClr val="800000"/>
                </a:solidFill>
              </a:rPr>
              <a:t> = 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DEPT.Dno</a:t>
            </a:r>
            <a:r>
              <a:rPr lang="en-US" altLang="en-US" sz="2400" dirty="0" smtClean="0">
                <a:solidFill>
                  <a:srgbClr val="800000"/>
                </a:solidFill>
              </a:rPr>
              <a:t> as an implicit join condition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4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Example: LEFT OUTER JOIN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1320800" y="2133601"/>
            <a:ext cx="94488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>
              <a:defRPr sz="26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2pPr>
            <a:lvl3pPr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>
              <a:defRPr sz="20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4pPr>
            <a:lvl5pPr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SELECT </a:t>
            </a:r>
            <a:r>
              <a:rPr lang="en-US" alt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  <a:cs typeface="Arial" charset="0"/>
              </a:rPr>
              <a:t>E.Lname</a:t>
            </a:r>
            <a:r>
              <a:rPr lang="en-US" alt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Employee_Name</a:t>
            </a:r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S.Lname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Supervisor_Name</a:t>
            </a:r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FROM </a:t>
            </a:r>
            <a:r>
              <a:rPr lang="en-US" altLang="en-US" sz="1800" dirty="0" smtClean="0">
                <a:solidFill>
                  <a:schemeClr val="tx1"/>
                </a:solidFill>
                <a:cs typeface="Arial" charset="0"/>
              </a:rPr>
              <a:t>     Employee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E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LEFT OUTER JOIN 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EMPLOYEE </a:t>
            </a:r>
            <a:r>
              <a:rPr lang="en-US" altLang="en-US" sz="1800" b="1" dirty="0">
                <a:solidFill>
                  <a:schemeClr val="tx1"/>
                </a:solidFill>
                <a:cs typeface="Arial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S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                </a:t>
            </a:r>
            <a:r>
              <a:rPr lang="en-US" altLang="en-US" sz="1800" dirty="0" smtClean="0">
                <a:solidFill>
                  <a:schemeClr val="tx1"/>
                </a:solidFill>
                <a:cs typeface="Arial" charset="0"/>
              </a:rPr>
              <a:t>ON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E.Super_ssn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cs typeface="Arial" charset="0"/>
              </a:rPr>
              <a:t>S.Ssn</a:t>
            </a:r>
            <a:r>
              <a:rPr lang="en-US" altLang="en-US" sz="1800" dirty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2400" b="1" dirty="0">
                <a:cs typeface="Arial" charset="0"/>
              </a:rPr>
              <a:t>ALTERNATE SYNTAX: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cs typeface="Arial" charset="0"/>
              </a:rPr>
              <a:t>SELECT </a:t>
            </a:r>
            <a:r>
              <a:rPr lang="en-US" altLang="en-US" sz="2000" dirty="0" err="1">
                <a:solidFill>
                  <a:schemeClr val="tx1"/>
                </a:solidFill>
                <a:cs typeface="Arial" charset="0"/>
              </a:rPr>
              <a:t>E.Lname</a:t>
            </a:r>
            <a:r>
              <a:rPr lang="en-US" altLang="en-US" sz="2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cs typeface="Arial" charset="0"/>
              </a:rPr>
              <a:t>S.Lname</a:t>
            </a:r>
            <a:endParaRPr lang="en-US" altLang="en-US" sz="20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2000" b="1" dirty="0">
                <a:solidFill>
                  <a:schemeClr val="tx1"/>
                </a:solidFill>
                <a:cs typeface="Arial" charset="0"/>
              </a:rPr>
              <a:t>FROM  EMPLOYEE E, EMPLOYEE S</a:t>
            </a:r>
          </a:p>
          <a:p>
            <a:pPr eaLnBrk="1" hangingPunct="1"/>
            <a:r>
              <a:rPr lang="en-US" altLang="en-US" sz="2000" b="1" dirty="0">
                <a:solidFill>
                  <a:schemeClr val="tx1"/>
                </a:solidFill>
                <a:cs typeface="Arial" charset="0"/>
              </a:rPr>
              <a:t>WHERE </a:t>
            </a:r>
            <a:r>
              <a:rPr lang="en-US" altLang="en-US" sz="2000" dirty="0" err="1">
                <a:solidFill>
                  <a:schemeClr val="tx1"/>
                </a:solidFill>
                <a:cs typeface="Arial" charset="0"/>
              </a:rPr>
              <a:t>E.Super_ssn</a:t>
            </a:r>
            <a:r>
              <a:rPr lang="en-US" altLang="en-US" sz="2000" dirty="0">
                <a:solidFill>
                  <a:schemeClr val="tx1"/>
                </a:solidFill>
                <a:cs typeface="Arial" charset="0"/>
              </a:rPr>
              <a:t> + = </a:t>
            </a:r>
            <a:r>
              <a:rPr lang="en-US" altLang="en-US" sz="2000" dirty="0" err="1">
                <a:solidFill>
                  <a:schemeClr val="tx1"/>
                </a:solidFill>
                <a:cs typeface="Arial" charset="0"/>
              </a:rPr>
              <a:t>S.Ssn</a:t>
            </a:r>
            <a:endParaRPr lang="en-US" altLang="en-US" sz="20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cs typeface="Arial" charset="0"/>
              </a:rPr>
              <a:t>                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endParaRPr lang="en-US" altLang="en-US" sz="18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Multiway</a:t>
            </a:r>
            <a:r>
              <a:rPr lang="en-US" altLang="en-US" b="1" dirty="0" smtClean="0"/>
              <a:t> JOIN in the FROM clause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FULL OUTER JOIN – combines result if LEFT and RIGHT OUTER JOIN</a:t>
            </a:r>
          </a:p>
          <a:p>
            <a:pPr eaLnBrk="1" hangingPunct="1"/>
            <a:r>
              <a:rPr lang="en-US" altLang="en-US" dirty="0" smtClean="0"/>
              <a:t>Can nest JOIN specifications for a </a:t>
            </a:r>
            <a:r>
              <a:rPr lang="en-US" altLang="en-US" dirty="0" err="1" smtClean="0"/>
              <a:t>multiway</a:t>
            </a:r>
            <a:r>
              <a:rPr lang="en-US" altLang="en-US" dirty="0" smtClean="0"/>
              <a:t> join: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404040"/>
                </a:solidFill>
              </a:rPr>
              <a:t>	Q2A:</a:t>
            </a:r>
            <a:r>
              <a:rPr lang="en-US" altLang="en-US" sz="2000" dirty="0" smtClean="0">
                <a:solidFill>
                  <a:srgbClr val="404040"/>
                </a:solidFill>
              </a:rPr>
              <a:t>	</a:t>
            </a:r>
            <a:r>
              <a:rPr lang="en-US" altLang="en-US" sz="2000" b="1" dirty="0" smtClean="0">
                <a:solidFill>
                  <a:srgbClr val="404040"/>
                </a:solidFill>
              </a:rPr>
              <a:t>SELECT</a:t>
            </a:r>
            <a:r>
              <a:rPr lang="en-US" altLang="en-US" sz="2000" dirty="0" smtClean="0">
                <a:solidFill>
                  <a:srgbClr val="404040"/>
                </a:solidFill>
              </a:rPr>
              <a:t> 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Pnumber</a:t>
            </a:r>
            <a:r>
              <a:rPr lang="en-US" altLang="en-US" sz="2000" dirty="0" smtClean="0">
                <a:solidFill>
                  <a:srgbClr val="40404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Dnum</a:t>
            </a:r>
            <a:r>
              <a:rPr lang="en-US" altLang="en-US" sz="2000" dirty="0" smtClean="0">
                <a:solidFill>
                  <a:srgbClr val="40404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Lname</a:t>
            </a:r>
            <a:r>
              <a:rPr lang="en-US" altLang="en-US" sz="2000" dirty="0" smtClean="0">
                <a:solidFill>
                  <a:srgbClr val="404040"/>
                </a:solidFill>
              </a:rPr>
              <a:t>, Address, 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Bdate</a:t>
            </a:r>
            <a:endParaRPr lang="en-US" altLang="en-US" sz="2000" dirty="0" smtClean="0">
              <a:solidFill>
                <a:srgbClr val="40404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404040"/>
                </a:solidFill>
              </a:rPr>
              <a:t>		</a:t>
            </a:r>
            <a:r>
              <a:rPr lang="en-US" altLang="en-US" sz="2000" b="1" dirty="0" smtClean="0">
                <a:solidFill>
                  <a:srgbClr val="404040"/>
                </a:solidFill>
              </a:rPr>
              <a:t>FROM</a:t>
            </a:r>
            <a:r>
              <a:rPr lang="en-US" altLang="en-US" sz="2000" dirty="0" smtClean="0">
                <a:solidFill>
                  <a:srgbClr val="404040"/>
                </a:solidFill>
              </a:rPr>
              <a:t>	   ((PROJECT </a:t>
            </a:r>
            <a:r>
              <a:rPr lang="en-US" altLang="en-US" sz="2000" b="1" dirty="0" smtClean="0">
                <a:solidFill>
                  <a:srgbClr val="404040"/>
                </a:solidFill>
              </a:rPr>
              <a:t>JOIN</a:t>
            </a:r>
            <a:r>
              <a:rPr lang="en-US" altLang="en-US" sz="2000" dirty="0" smtClean="0">
                <a:solidFill>
                  <a:srgbClr val="404040"/>
                </a:solidFill>
              </a:rPr>
              <a:t> DEPARTMENT </a:t>
            </a:r>
            <a:r>
              <a:rPr lang="en-US" altLang="en-US" sz="2000" b="1" dirty="0" smtClean="0">
                <a:solidFill>
                  <a:srgbClr val="404040"/>
                </a:solidFill>
              </a:rPr>
              <a:t>ON</a:t>
            </a:r>
            <a:r>
              <a:rPr lang="en-US" altLang="en-US" sz="2000" dirty="0" smtClean="0">
                <a:solidFill>
                  <a:srgbClr val="404040"/>
                </a:solidFill>
              </a:rPr>
              <a:t>  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Dnum</a:t>
            </a:r>
            <a:r>
              <a:rPr lang="en-US" altLang="en-US" sz="2000" dirty="0" smtClean="0">
                <a:solidFill>
                  <a:srgbClr val="404040"/>
                </a:solidFill>
              </a:rPr>
              <a:t>=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Dnumber</a:t>
            </a:r>
            <a:r>
              <a:rPr lang="en-US" altLang="en-US" sz="2000" dirty="0" smtClean="0">
                <a:solidFill>
                  <a:srgbClr val="404040"/>
                </a:solidFill>
              </a:rPr>
              <a:t>)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404040"/>
                </a:solidFill>
              </a:rPr>
              <a:t>	</a:t>
            </a:r>
            <a:r>
              <a:rPr lang="en-US" altLang="en-US" sz="2000" b="1" dirty="0" smtClean="0">
                <a:solidFill>
                  <a:srgbClr val="404040"/>
                </a:solidFill>
              </a:rPr>
              <a:t>			JOIN</a:t>
            </a:r>
            <a:r>
              <a:rPr lang="en-US" altLang="en-US" sz="2000" dirty="0" smtClean="0">
                <a:solidFill>
                  <a:srgbClr val="404040"/>
                </a:solidFill>
              </a:rPr>
              <a:t> EMPLOYEE </a:t>
            </a:r>
            <a:r>
              <a:rPr lang="en-US" altLang="en-US" sz="2000" b="1" dirty="0" smtClean="0">
                <a:solidFill>
                  <a:srgbClr val="404040"/>
                </a:solidFill>
              </a:rPr>
              <a:t>ON</a:t>
            </a:r>
            <a:r>
              <a:rPr lang="en-US" altLang="en-US" sz="2000" dirty="0" smtClean="0">
                <a:solidFill>
                  <a:srgbClr val="404040"/>
                </a:solidFill>
              </a:rPr>
              <a:t> 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Mgr_ssn</a:t>
            </a:r>
            <a:r>
              <a:rPr lang="en-US" altLang="en-US" sz="2000" dirty="0" smtClean="0">
                <a:solidFill>
                  <a:srgbClr val="404040"/>
                </a:solidFill>
              </a:rPr>
              <a:t>=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Ssn</a:t>
            </a:r>
            <a:r>
              <a:rPr lang="en-US" altLang="en-US" sz="2000" dirty="0" smtClean="0">
                <a:solidFill>
                  <a:srgbClr val="40404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404040"/>
                </a:solidFill>
              </a:rPr>
              <a:t>		</a:t>
            </a:r>
            <a:r>
              <a:rPr lang="en-US" altLang="en-US" sz="2000" b="1" dirty="0" smtClean="0">
                <a:solidFill>
                  <a:srgbClr val="404040"/>
                </a:solidFill>
              </a:rPr>
              <a:t>WHERE</a:t>
            </a:r>
            <a:r>
              <a:rPr lang="en-US" altLang="en-US" sz="2000" dirty="0" smtClean="0">
                <a:solidFill>
                  <a:srgbClr val="404040"/>
                </a:solidFill>
              </a:rPr>
              <a:t>   </a:t>
            </a:r>
            <a:r>
              <a:rPr lang="en-US" altLang="en-US" sz="2000" dirty="0" err="1" smtClean="0">
                <a:solidFill>
                  <a:srgbClr val="404040"/>
                </a:solidFill>
              </a:rPr>
              <a:t>Plocation</a:t>
            </a:r>
            <a:r>
              <a:rPr lang="en-US" altLang="en-US" sz="2000" dirty="0" smtClean="0">
                <a:solidFill>
                  <a:srgbClr val="404040"/>
                </a:solidFill>
              </a:rPr>
              <a:t>=‘Stafford’;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4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Company database – relational model</a:t>
            </a:r>
            <a:endParaRPr lang="en-IN" b="1" dirty="0"/>
          </a:p>
        </p:txBody>
      </p:sp>
      <p:pic>
        <p:nvPicPr>
          <p:cNvPr id="4" name="Picture 2" descr="fig05_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28" y="2093002"/>
            <a:ext cx="5964814" cy="423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of WITH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WITH clause allows a user to define a table that will only be used in a particular query (not available in all SQL implementations)</a:t>
            </a:r>
          </a:p>
          <a:p>
            <a:pPr eaLnBrk="1" hangingPunct="1"/>
            <a:r>
              <a:rPr lang="en-US" altLang="en-US" smtClean="0"/>
              <a:t>Used for convenience to create a temporary “View” and use that immediately in a query</a:t>
            </a:r>
          </a:p>
          <a:p>
            <a:pPr eaLnBrk="1" hangingPunct="1"/>
            <a:r>
              <a:rPr lang="en-US" altLang="en-US" smtClean="0"/>
              <a:t>Allows a more straightforward way of looking a step-by-step query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42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WITH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See an alternate approach to doing Q28:</a:t>
            </a:r>
          </a:p>
          <a:p>
            <a:pPr eaLnBrk="1" hangingPunct="1"/>
            <a:endParaRPr lang="en-US" altLang="en-US" sz="1600" b="1" dirty="0" smtClean="0"/>
          </a:p>
          <a:p>
            <a:pPr eaLnBrk="1" hangingPunct="1"/>
            <a:r>
              <a:rPr lang="en-US" altLang="en-US" sz="1600" b="1" dirty="0" smtClean="0"/>
              <a:t>Q28’:</a:t>
            </a:r>
            <a:r>
              <a:rPr lang="en-US" altLang="en-US" sz="1600" dirty="0" smtClean="0"/>
              <a:t>	 </a:t>
            </a:r>
            <a:r>
              <a:rPr lang="en-US" altLang="en-US" sz="1600" b="1" dirty="0" smtClean="0"/>
              <a:t>WITH	</a:t>
            </a:r>
            <a:r>
              <a:rPr lang="en-US" altLang="en-US" sz="1600" dirty="0" smtClean="0"/>
              <a:t>BIGDEPTS (</a:t>
            </a:r>
            <a:r>
              <a:rPr lang="en-US" altLang="en-US" sz="1600" dirty="0" err="1" smtClean="0"/>
              <a:t>Dno</a:t>
            </a:r>
            <a:r>
              <a:rPr lang="en-US" altLang="en-US" sz="1600" dirty="0" smtClean="0"/>
              <a:t>) </a:t>
            </a:r>
            <a:r>
              <a:rPr lang="en-US" altLang="en-US" sz="1600" b="1" dirty="0" smtClean="0"/>
              <a:t>AS</a:t>
            </a: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             (	</a:t>
            </a:r>
            <a:r>
              <a:rPr lang="en-US" altLang="en-US" sz="1600" b="1" dirty="0" smtClean="0"/>
              <a:t>SELECT</a:t>
            </a:r>
            <a:r>
              <a:rPr lang="en-US" altLang="en-US" sz="1600" dirty="0" smtClean="0"/>
              <a:t>	</a:t>
            </a:r>
            <a:r>
              <a:rPr lang="en-US" altLang="en-US" sz="1600" dirty="0" err="1" smtClean="0"/>
              <a:t>Dno</a:t>
            </a: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b="1" dirty="0" smtClean="0"/>
              <a:t>FROM</a:t>
            </a:r>
            <a:r>
              <a:rPr lang="en-US" altLang="en-US" sz="1600" dirty="0" smtClean="0"/>
              <a:t>	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b="1" dirty="0" smtClean="0"/>
              <a:t>GROUP BY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Dno</a:t>
            </a: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b="1" dirty="0" smtClean="0"/>
              <a:t>HAVING</a:t>
            </a:r>
            <a:r>
              <a:rPr lang="en-US" altLang="en-US" sz="1600" dirty="0" smtClean="0"/>
              <a:t>	</a:t>
            </a:r>
            <a:r>
              <a:rPr lang="en-US" altLang="en-US" sz="1600" b="1" dirty="0" smtClean="0"/>
              <a:t>COUNT</a:t>
            </a:r>
            <a:r>
              <a:rPr lang="en-US" altLang="en-US" sz="1600" dirty="0" smtClean="0"/>
              <a:t> (*) &gt; 5)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</a:t>
            </a:r>
            <a:r>
              <a:rPr lang="en-US" altLang="en-US" sz="1600" b="1" dirty="0" smtClean="0"/>
              <a:t>SELECT</a:t>
            </a:r>
            <a:r>
              <a:rPr lang="en-US" altLang="en-US" sz="1600" dirty="0" smtClean="0"/>
              <a:t>		</a:t>
            </a:r>
            <a:r>
              <a:rPr lang="en-US" altLang="en-US" sz="1600" dirty="0" err="1" smtClean="0"/>
              <a:t>Dno</a:t>
            </a:r>
            <a:r>
              <a:rPr lang="en-US" altLang="en-US" sz="1600" dirty="0" smtClean="0"/>
              <a:t>, </a:t>
            </a:r>
            <a:r>
              <a:rPr lang="en-US" altLang="en-US" sz="1600" b="1" dirty="0" smtClean="0"/>
              <a:t>COUNT</a:t>
            </a:r>
            <a:r>
              <a:rPr lang="en-US" altLang="en-US" sz="1600" dirty="0" smtClean="0"/>
              <a:t> (*)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</a:t>
            </a:r>
            <a:r>
              <a:rPr lang="en-US" altLang="en-US" sz="1600" b="1" dirty="0" smtClean="0"/>
              <a:t>FROM</a:t>
            </a:r>
            <a:r>
              <a:rPr lang="en-US" altLang="en-US" sz="1600" dirty="0" smtClean="0"/>
              <a:t>		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</a:t>
            </a:r>
            <a:r>
              <a:rPr lang="en-US" altLang="en-US" sz="1600" b="1" dirty="0" smtClean="0"/>
              <a:t>WHERE</a:t>
            </a:r>
            <a:r>
              <a:rPr lang="en-US" altLang="en-US" sz="1600" dirty="0" smtClean="0"/>
              <a:t>		Salary&gt;40000 </a:t>
            </a:r>
            <a:r>
              <a:rPr lang="en-US" altLang="en-US" sz="1600" b="1" dirty="0" smtClean="0"/>
              <a:t>AND </a:t>
            </a:r>
            <a:r>
              <a:rPr lang="en-US" altLang="en-US" sz="1600" dirty="0" err="1" smtClean="0"/>
              <a:t>Dno</a:t>
            </a:r>
            <a:r>
              <a:rPr lang="en-US" altLang="en-US" sz="1600" dirty="0" smtClean="0"/>
              <a:t> </a:t>
            </a:r>
            <a:r>
              <a:rPr lang="en-US" altLang="en-US" sz="1600" b="1" dirty="0" smtClean="0"/>
              <a:t>IN </a:t>
            </a:r>
            <a:r>
              <a:rPr lang="en-US" altLang="en-US" sz="1600" dirty="0" smtClean="0"/>
              <a:t>BIGDEPTS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dirty="0" smtClean="0"/>
              <a:t>	</a:t>
            </a:r>
            <a:r>
              <a:rPr lang="en-US" altLang="en-US" sz="1600" b="1" dirty="0" smtClean="0"/>
              <a:t>GROUP BY </a:t>
            </a:r>
            <a:r>
              <a:rPr lang="en-US" altLang="en-US" sz="1600" dirty="0" err="1" smtClean="0"/>
              <a:t>Dno</a:t>
            </a:r>
            <a:r>
              <a:rPr lang="en-US" altLang="en-US" sz="1600" dirty="0" smtClean="0"/>
              <a:t>;</a:t>
            </a:r>
          </a:p>
          <a:p>
            <a:pPr eaLnBrk="1" hangingPunct="1"/>
            <a:endParaRPr lang="en-US" altLang="en-US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of CASE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also has a CASE construct</a:t>
            </a:r>
          </a:p>
          <a:p>
            <a:pPr eaLnBrk="1" hangingPunct="1"/>
            <a:r>
              <a:rPr lang="en-US" altLang="en-US" smtClean="0"/>
              <a:t>Used when a value can be different based on certain conditions. </a:t>
            </a:r>
          </a:p>
          <a:p>
            <a:pPr eaLnBrk="1" hangingPunct="1"/>
            <a:r>
              <a:rPr lang="en-US" altLang="en-US" smtClean="0"/>
              <a:t>Can be used in any part of an SQL query where a value is expected</a:t>
            </a:r>
          </a:p>
          <a:p>
            <a:pPr eaLnBrk="1" hangingPunct="1"/>
            <a:r>
              <a:rPr lang="en-US" altLang="en-US" smtClean="0"/>
              <a:t>Applicable when querying, inserting or updating tuples</a:t>
            </a:r>
          </a:p>
        </p:txBody>
      </p:sp>
    </p:spTree>
    <p:extLst>
      <p:ext uri="{BB962C8B-B14F-4D97-AF65-F5344CB8AC3E}">
        <p14:creationId xmlns:p14="http://schemas.microsoft.com/office/powerpoint/2010/main" val="126582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EXAMPLE of use of CASE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following example shows that employees are receiving different raises in different departments (A variation of the update U6)</a:t>
            </a:r>
          </a:p>
          <a:p>
            <a:pPr eaLnBrk="1" hangingPunct="1"/>
            <a:endParaRPr lang="en-US" altLang="en-US" sz="2400" b="1" dirty="0" smtClean="0"/>
          </a:p>
          <a:p>
            <a:pPr eaLnBrk="1" hangingPunct="1"/>
            <a:r>
              <a:rPr lang="en-US" altLang="en-US" sz="2000" b="1" dirty="0" smtClean="0"/>
              <a:t>U6’: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UPDATE</a:t>
            </a:r>
            <a:r>
              <a:rPr lang="en-US" altLang="en-US" sz="2000" dirty="0" smtClean="0"/>
              <a:t>	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SET</a:t>
            </a:r>
            <a:r>
              <a:rPr lang="en-US" altLang="en-US" sz="2000" dirty="0" smtClean="0"/>
              <a:t>	Salary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CASE		WHEN</a:t>
            </a: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Dno</a:t>
            </a:r>
            <a:r>
              <a:rPr lang="en-US" altLang="en-US" sz="2000" dirty="0" smtClean="0"/>
              <a:t> = 5	</a:t>
            </a:r>
            <a:r>
              <a:rPr lang="en-US" altLang="en-US" sz="2000" b="1" dirty="0" smtClean="0"/>
              <a:t>THEN</a:t>
            </a:r>
            <a:r>
              <a:rPr lang="en-US" altLang="en-US" sz="2000" dirty="0" smtClean="0"/>
              <a:t>	  Salary + 2000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				WHEN</a:t>
            </a: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Dno</a:t>
            </a:r>
            <a:r>
              <a:rPr lang="en-US" altLang="en-US" sz="2000" dirty="0" smtClean="0"/>
              <a:t> = 4	</a:t>
            </a:r>
            <a:r>
              <a:rPr lang="en-US" altLang="en-US" sz="2000" b="1" dirty="0" smtClean="0"/>
              <a:t>THEN</a:t>
            </a:r>
            <a:r>
              <a:rPr lang="en-US" altLang="en-US" sz="2000" dirty="0" smtClean="0"/>
              <a:t>	  Salary + 1500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				WHEN</a:t>
            </a: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Dno</a:t>
            </a:r>
            <a:r>
              <a:rPr lang="en-US" altLang="en-US" sz="2000" dirty="0" smtClean="0"/>
              <a:t> = 1	</a:t>
            </a:r>
            <a:r>
              <a:rPr lang="en-US" altLang="en-US" sz="2000" b="1" dirty="0" smtClean="0"/>
              <a:t>THEN</a:t>
            </a:r>
            <a:r>
              <a:rPr lang="en-US" altLang="en-US" sz="2000" dirty="0" smtClean="0"/>
              <a:t>	  Salary + 3000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smtClean="0"/>
              <a:t>	END;</a:t>
            </a:r>
            <a:endParaRPr lang="en-US" altLang="en-US" sz="2000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61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 of RECURSIVE Query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1800" b="1" dirty="0" smtClean="0"/>
              <a:t>Q29: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</a:t>
            </a:r>
            <a:r>
              <a:rPr lang="en-US" altLang="en-US" sz="1800" b="1" dirty="0" smtClean="0"/>
              <a:t>WITH RECURSIVE </a:t>
            </a:r>
            <a:r>
              <a:rPr lang="en-US" altLang="en-US" sz="1800" dirty="0" smtClean="0"/>
              <a:t>SUP_EMP (</a:t>
            </a:r>
            <a:r>
              <a:rPr lang="en-US" altLang="en-US" sz="1800" dirty="0" err="1" smtClean="0"/>
              <a:t>SupSsn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EmpSsn</a:t>
            </a:r>
            <a:r>
              <a:rPr lang="en-US" altLang="en-US" sz="1800" dirty="0" smtClean="0"/>
              <a:t>) </a:t>
            </a:r>
            <a:r>
              <a:rPr lang="en-US" altLang="en-US" sz="1800" b="1" dirty="0" smtClean="0"/>
              <a:t>AS</a:t>
            </a: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           </a:t>
            </a:r>
            <a:r>
              <a:rPr lang="en-US" altLang="en-US" sz="1800" b="1" dirty="0" smtClean="0"/>
              <a:t>SELECT</a:t>
            </a: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SupervisorSsn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Ssn</a:t>
            </a: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           </a:t>
            </a:r>
            <a:r>
              <a:rPr lang="en-US" altLang="en-US" sz="1800" b="1" dirty="0" smtClean="0"/>
              <a:t>FROM</a:t>
            </a:r>
            <a:r>
              <a:rPr lang="en-US" altLang="en-US" sz="1800" dirty="0" smtClean="0"/>
              <a:t>	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        </a:t>
            </a:r>
            <a:r>
              <a:rPr lang="en-US" altLang="en-US" sz="1800" b="1" dirty="0" smtClean="0"/>
              <a:t>UNION</a:t>
            </a: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           </a:t>
            </a:r>
            <a:r>
              <a:rPr lang="en-US" altLang="en-US" sz="1800" b="1" dirty="0" smtClean="0"/>
              <a:t>SELECT</a:t>
            </a: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E.Ssn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S.SupSsn</a:t>
            </a: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           </a:t>
            </a:r>
            <a:r>
              <a:rPr lang="en-US" altLang="en-US" sz="1800" b="1" dirty="0" smtClean="0"/>
              <a:t>FROM</a:t>
            </a:r>
            <a:r>
              <a:rPr lang="en-US" altLang="en-US" sz="1800" dirty="0" smtClean="0"/>
              <a:t>	EMPLOYEE </a:t>
            </a:r>
            <a:r>
              <a:rPr lang="en-US" altLang="en-US" sz="1800" b="1" dirty="0" smtClean="0"/>
              <a:t>AS </a:t>
            </a:r>
            <a:r>
              <a:rPr lang="en-US" altLang="en-US" sz="1800" dirty="0" smtClean="0"/>
              <a:t>E, SUP_EMP </a:t>
            </a:r>
            <a:r>
              <a:rPr lang="en-US" altLang="en-US" sz="1800" b="1" dirty="0" smtClean="0"/>
              <a:t>AS </a:t>
            </a:r>
            <a:r>
              <a:rPr lang="en-US" altLang="en-US" sz="1800" dirty="0" smtClean="0"/>
              <a:t>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           </a:t>
            </a:r>
            <a:r>
              <a:rPr lang="en-US" altLang="en-US" sz="1800" b="1" dirty="0" smtClean="0"/>
              <a:t>WHERE</a:t>
            </a: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E.SupervisorSsn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S.EmpSsn</a:t>
            </a:r>
            <a:r>
              <a:rPr lang="en-US" altLang="en-US" sz="18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           </a:t>
            </a:r>
            <a:r>
              <a:rPr lang="en-US" altLang="en-US" sz="1800" b="1" dirty="0" smtClean="0"/>
              <a:t>SELECT</a:t>
            </a:r>
            <a:r>
              <a:rPr lang="en-US" altLang="en-US" sz="1800" dirty="0" smtClean="0"/>
              <a:t>	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           </a:t>
            </a:r>
            <a:r>
              <a:rPr lang="en-US" altLang="en-US" sz="1800" b="1" dirty="0" smtClean="0"/>
              <a:t>FROM</a:t>
            </a:r>
            <a:r>
              <a:rPr lang="en-US" altLang="en-US" sz="1800" dirty="0" smtClean="0"/>
              <a:t>	SUP_EMP;</a:t>
            </a:r>
          </a:p>
          <a:p>
            <a:pPr eaLnBrk="1" hangingPunct="1"/>
            <a:r>
              <a:rPr lang="en-US" altLang="en-US" sz="2400" dirty="0" smtClean="0"/>
              <a:t>The above query starts with an empty SUP_EMP and successively builds SUP_EMP table by computing immediate supervisees first, then second level supervisees, etc. until a </a:t>
            </a:r>
            <a:r>
              <a:rPr lang="en-US" altLang="en-US" sz="2400" b="1" dirty="0" smtClean="0"/>
              <a:t>fixed point </a:t>
            </a:r>
            <a:r>
              <a:rPr lang="en-US" altLang="en-US" sz="2400" dirty="0" smtClean="0"/>
              <a:t>is reached and no more supervisees can be added</a:t>
            </a:r>
          </a:p>
        </p:txBody>
      </p:sp>
    </p:spTree>
    <p:extLst>
      <p:ext uri="{BB962C8B-B14F-4D97-AF65-F5344CB8AC3E}">
        <p14:creationId xmlns:p14="http://schemas.microsoft.com/office/powerpoint/2010/main" val="28799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tate of Company relational database schema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45" y="1825624"/>
            <a:ext cx="4080510" cy="485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71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Substring Pattern Matching and Arithmetic Operators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comparison operator</a:t>
            </a:r>
          </a:p>
          <a:p>
            <a:pPr lvl="1" eaLnBrk="1" hangingPunct="1"/>
            <a:r>
              <a:rPr lang="en-US" altLang="en-US" dirty="0" smtClean="0"/>
              <a:t>Used for string </a:t>
            </a:r>
            <a:r>
              <a:rPr lang="en-US" altLang="en-US" b="1" dirty="0" smtClean="0"/>
              <a:t>pattern matching</a:t>
            </a:r>
          </a:p>
          <a:p>
            <a:pPr lvl="1" eaLnBrk="1" hangingPunct="1"/>
            <a:r>
              <a:rPr lang="en-US" altLang="en-US" dirty="0" smtClean="0"/>
              <a:t>% replaces an arbitrary number of zero or more characters</a:t>
            </a:r>
          </a:p>
          <a:p>
            <a:pPr lvl="1" eaLnBrk="1" hangingPunct="1"/>
            <a:r>
              <a:rPr lang="en-US" altLang="en-US" dirty="0" smtClean="0"/>
              <a:t>underscore (_) replaces a single character</a:t>
            </a:r>
          </a:p>
          <a:p>
            <a:pPr lvl="1" eaLnBrk="1" hangingPunct="1"/>
            <a:r>
              <a:rPr lang="en-US" altLang="en-US" dirty="0" smtClean="0">
                <a:solidFill>
                  <a:schemeClr val="tx2"/>
                </a:solidFill>
              </a:rPr>
              <a:t>Examples: </a:t>
            </a:r>
            <a:r>
              <a:rPr lang="en-US" altLang="en-US" b="1" dirty="0" smtClean="0"/>
              <a:t>WHERE</a:t>
            </a:r>
            <a:r>
              <a:rPr lang="en-US" altLang="en-US" dirty="0" smtClean="0"/>
              <a:t> Address </a:t>
            </a:r>
            <a:r>
              <a:rPr lang="en-US" altLang="en-US" b="1" dirty="0" smtClean="0"/>
              <a:t>LIKE</a:t>
            </a:r>
            <a:r>
              <a:rPr lang="en-US" altLang="en-US" dirty="0" smtClean="0"/>
              <a:t> ‘%</a:t>
            </a:r>
            <a:r>
              <a:rPr lang="en-US" altLang="en-US" dirty="0" err="1" smtClean="0"/>
              <a:t>Houston,TX</a:t>
            </a:r>
            <a:r>
              <a:rPr lang="en-US" altLang="en-US" dirty="0" smtClean="0"/>
              <a:t>%’;</a:t>
            </a:r>
          </a:p>
          <a:p>
            <a:pPr lvl="1" eaLnBrk="1" hangingPunct="1"/>
            <a:r>
              <a:rPr lang="en-US" altLang="en-US" b="1" dirty="0" smtClean="0"/>
              <a:t>WHERE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Ssn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LIKE</a:t>
            </a:r>
            <a:r>
              <a:rPr lang="en-US" altLang="en-US" dirty="0" smtClean="0"/>
              <a:t> ‘_ _ 1_ _ 8901’;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altLang="en-US" dirty="0" smtClean="0"/>
              <a:t> comparison operator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dirty="0" smtClean="0"/>
              <a:t>E.g.,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 smtClean="0">
                <a:solidFill>
                  <a:srgbClr val="800000"/>
                </a:solidFill>
              </a:rPr>
              <a:t>WHERE </a:t>
            </a:r>
            <a:r>
              <a:rPr lang="en-US" altLang="en-US" sz="2600" dirty="0" smtClean="0">
                <a:solidFill>
                  <a:srgbClr val="800000"/>
                </a:solidFill>
              </a:rPr>
              <a:t>(Salary 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BETWEEN</a:t>
            </a:r>
            <a:r>
              <a:rPr lang="en-US" altLang="en-US" sz="2600" dirty="0" smtClean="0">
                <a:solidFill>
                  <a:srgbClr val="800000"/>
                </a:solidFill>
              </a:rPr>
              <a:t> 30000 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AND</a:t>
            </a:r>
            <a:r>
              <a:rPr lang="en-US" altLang="en-US" sz="2600" dirty="0" smtClean="0">
                <a:solidFill>
                  <a:srgbClr val="800000"/>
                </a:solidFill>
              </a:rPr>
              <a:t> 40000)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dirty="0" smtClean="0">
                <a:solidFill>
                  <a:srgbClr val="800000"/>
                </a:solidFill>
              </a:rPr>
              <a:t>                         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 AND </a:t>
            </a:r>
            <a:r>
              <a:rPr lang="en-US" altLang="en-US" sz="2600" dirty="0" err="1" smtClean="0">
                <a:solidFill>
                  <a:srgbClr val="800000"/>
                </a:solidFill>
              </a:rPr>
              <a:t>Dno</a:t>
            </a:r>
            <a:r>
              <a:rPr lang="en-US" altLang="en-US" sz="2600" dirty="0" smtClean="0">
                <a:solidFill>
                  <a:srgbClr val="800000"/>
                </a:solidFill>
              </a:rPr>
              <a:t> = 5;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52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Operations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altLang="en-US" dirty="0" smtClean="0"/>
              <a:t> (difference),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 lvl="1" eaLnBrk="1" hangingPunct="1"/>
            <a:r>
              <a:rPr lang="en-US" altLang="en-US" dirty="0" smtClean="0"/>
              <a:t>Corresponding </a:t>
            </a:r>
            <a:r>
              <a:rPr lang="en-US" altLang="en-US" dirty="0" err="1" smtClean="0"/>
              <a:t>multiset</a:t>
            </a:r>
            <a:r>
              <a:rPr lang="en-US" altLang="en-US" dirty="0" smtClean="0"/>
              <a:t> operations: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ALL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ALL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ALL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Type compatibility is needed for these operations to be valid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30" y="3705896"/>
            <a:ext cx="4962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3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Nested Queries, Tuples and Set/</a:t>
            </a:r>
            <a:r>
              <a:rPr lang="en-US" altLang="en-US" b="1" dirty="0" err="1" smtClean="0"/>
              <a:t>Multiset</a:t>
            </a:r>
            <a:r>
              <a:rPr lang="en-US" altLang="en-US" b="1" dirty="0" smtClean="0"/>
              <a:t> Comparisons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Nested queries</a:t>
            </a:r>
          </a:p>
          <a:p>
            <a:pPr lvl="1" eaLnBrk="1" hangingPunct="1"/>
            <a:r>
              <a:rPr lang="en-US" altLang="en-US" dirty="0" smtClean="0"/>
              <a:t>Complete select-from-where blocks within WHERE clause of another query</a:t>
            </a:r>
          </a:p>
          <a:p>
            <a:pPr lvl="1" eaLnBrk="1" hangingPunct="1"/>
            <a:r>
              <a:rPr lang="en-US" altLang="en-US" b="1" dirty="0" smtClean="0"/>
              <a:t>Outer query and nested </a:t>
            </a:r>
            <a:r>
              <a:rPr lang="en-US" altLang="en-US" b="1" dirty="0" err="1" smtClean="0"/>
              <a:t>subqueries</a:t>
            </a:r>
            <a:endParaRPr lang="en-US" altLang="en-US" b="1" dirty="0" smtClean="0"/>
          </a:p>
          <a:p>
            <a:pPr eaLnBrk="1" hangingPunct="1"/>
            <a:r>
              <a:rPr lang="en-US" altLang="en-US" dirty="0" smtClean="0"/>
              <a:t>Comparison operator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lvl="1" eaLnBrk="1" hangingPunct="1"/>
            <a:r>
              <a:rPr lang="en-US" altLang="en-US" dirty="0" smtClean="0"/>
              <a:t>Compares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with a set (or </a:t>
            </a:r>
            <a:r>
              <a:rPr lang="en-US" altLang="en-US" dirty="0" err="1" smtClean="0"/>
              <a:t>multiset</a:t>
            </a:r>
            <a:r>
              <a:rPr lang="en-US" altLang="en-US" dirty="0" smtClean="0"/>
              <a:t>) of values </a:t>
            </a:r>
            <a:r>
              <a:rPr lang="en-US" altLang="en-US" i="1" dirty="0" smtClean="0"/>
              <a:t>V </a:t>
            </a:r>
          </a:p>
          <a:p>
            <a:pPr lvl="1" eaLnBrk="1" hangingPunct="1"/>
            <a:r>
              <a:rPr lang="en-US" altLang="en-US" dirty="0" smtClean="0"/>
              <a:t>Evaluates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/>
              <a:t> if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one of the elements in </a:t>
            </a:r>
            <a:r>
              <a:rPr lang="en-US" altLang="en-US" i="1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7386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Nested Queries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362200"/>
            <a:ext cx="971973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2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Nested Queries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tuples of values in comparisons </a:t>
            </a:r>
          </a:p>
          <a:p>
            <a:pPr lvl="1" eaLnBrk="1" hangingPunct="1"/>
            <a:r>
              <a:rPr lang="en-US" altLang="en-US" dirty="0" smtClean="0"/>
              <a:t>Place them within parentheses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276600"/>
            <a:ext cx="8750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8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>
            <a:spLocks noGrp="1"/>
          </p:cNvSpPr>
          <p:nvPr>
            <p:ph type="title"/>
          </p:nvPr>
        </p:nvSpPr>
        <p:spPr>
          <a:xfrm>
            <a:off x="304801" y="-195263"/>
            <a:ext cx="10394951" cy="992188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Nested Queries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101725"/>
            <a:ext cx="11480800" cy="43005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other comparison operators to compare a single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 ANY </a:t>
            </a:r>
            <a:r>
              <a:rPr lang="en-US" altLang="en-US" dirty="0" smtClean="0"/>
              <a:t>(or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 SOME</a:t>
            </a:r>
            <a:r>
              <a:rPr lang="en-US" altLang="en-US" dirty="0" smtClean="0"/>
              <a:t>) operator </a:t>
            </a:r>
          </a:p>
          <a:p>
            <a:pPr lvl="2" eaLnBrk="1" hangingPunct="1"/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altLang="en-US" dirty="0" smtClean="0"/>
              <a:t>if the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equal to some value in the set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and is hence equivalent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lvl="1" eaLnBrk="1" hangingPunct="1"/>
            <a:r>
              <a:rPr lang="en-US" altLang="en-US" dirty="0" smtClean="0"/>
              <a:t>Other operators that can be combined with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ANY</a:t>
            </a:r>
            <a:r>
              <a:rPr lang="en-US" altLang="en-US" dirty="0" smtClean="0"/>
              <a:t> (or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altLang="en-US" dirty="0" smtClean="0"/>
              <a:t>):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en-US" dirty="0" smtClean="0">
                <a:cs typeface="Courier New" pitchFamily="49" charset="0"/>
              </a:rPr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&lt;&gt;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ALL: </a:t>
            </a:r>
            <a:r>
              <a:rPr lang="en-US" altLang="en-US" dirty="0" smtClean="0">
                <a:cs typeface="Courier New" pitchFamily="49" charset="0"/>
              </a:rPr>
              <a:t>value must exceed all values from nested query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74" y="3476884"/>
            <a:ext cx="67923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7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858</Words>
  <Application>Microsoft Office PowerPoint</Application>
  <PresentationFormat>Custom</PresentationFormat>
  <Paragraphs>168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CS 252 Database Management Systems</vt:lpstr>
      <vt:lpstr>Company database – relational model</vt:lpstr>
      <vt:lpstr>State of Company relational database schema</vt:lpstr>
      <vt:lpstr>Substring Pattern Matching and Arithmetic Operators</vt:lpstr>
      <vt:lpstr>Set Operations</vt:lpstr>
      <vt:lpstr>Nested Queries, Tuples and Set/Multiset Comparisons</vt:lpstr>
      <vt:lpstr>Nested Queries</vt:lpstr>
      <vt:lpstr>Nested Queries</vt:lpstr>
      <vt:lpstr>Nested Queries</vt:lpstr>
      <vt:lpstr>Nested Queries</vt:lpstr>
      <vt:lpstr>Correlated Nested Queries</vt:lpstr>
      <vt:lpstr>The EXISTS and UNIQUE Functions in SQL for correlating queries</vt:lpstr>
      <vt:lpstr>USE of EXISTS</vt:lpstr>
      <vt:lpstr>USE OF NOT EXISTS</vt:lpstr>
      <vt:lpstr>Explicit Sets and Renaming of Attributes in SQL</vt:lpstr>
      <vt:lpstr>Specifying Joined Tables in the FROM Clause of SQL</vt:lpstr>
      <vt:lpstr>NATURAL JOIN</vt:lpstr>
      <vt:lpstr>Example: LEFT OUTER JOIN</vt:lpstr>
      <vt:lpstr>Multiway JOIN in the FROM clause</vt:lpstr>
      <vt:lpstr>Use of WITH</vt:lpstr>
      <vt:lpstr>Example of WITH</vt:lpstr>
      <vt:lpstr>Use of CASE</vt:lpstr>
      <vt:lpstr>EXAMPLE of use of CASE</vt:lpstr>
      <vt:lpstr>An EXAMPLE of RECURSIVE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217</cp:revision>
  <dcterms:created xsi:type="dcterms:W3CDTF">2020-01-06T03:12:19Z</dcterms:created>
  <dcterms:modified xsi:type="dcterms:W3CDTF">2020-02-10T07:54:58Z</dcterms:modified>
</cp:coreProperties>
</file>