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283807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50324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46633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45054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94162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9260A4-1B96-4004-9D59-894E47BCEB37}" type="datetimeFigureOut">
              <a:rPr lang="en-IN" smtClean="0"/>
              <a:t>10-02-2020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300348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9260A4-1B96-4004-9D59-894E47BCEB37}" type="datetimeFigureOut">
              <a:rPr lang="en-IN" smtClean="0"/>
              <a:t>10-02-2020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06834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9260A4-1B96-4004-9D59-894E47BCEB37}" type="datetimeFigureOut">
              <a:rPr lang="en-IN" smtClean="0"/>
              <a:t>10-02-2020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01468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260A4-1B96-4004-9D59-894E47BCEB37}" type="datetimeFigureOut">
              <a:rPr lang="en-IN" smtClean="0"/>
              <a:t>10-02-2020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407096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260A4-1B96-4004-9D59-894E47BCEB37}" type="datetimeFigureOut">
              <a:rPr lang="en-IN" smtClean="0"/>
              <a:t>10-02-2020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405603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260A4-1B96-4004-9D59-894E47BCEB37}" type="datetimeFigureOut">
              <a:rPr lang="en-IN" smtClean="0"/>
              <a:t>10-02-2020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226766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260A4-1B96-4004-9D59-894E47BCEB37}" type="datetimeFigureOut">
              <a:rPr lang="en-IN" smtClean="0"/>
              <a:t>10-02-2020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33ED8-6573-4980-A264-AC282FF20A75}" type="slidenum">
              <a:rPr lang="en-IN" smtClean="0"/>
              <a:t>‹#›</a:t>
            </a:fld>
            <a:endParaRPr lang="en-IN"/>
          </a:p>
        </p:txBody>
      </p:sp>
    </p:spTree>
    <p:extLst>
      <p:ext uri="{BB962C8B-B14F-4D97-AF65-F5344CB8AC3E}">
        <p14:creationId xmlns:p14="http://schemas.microsoft.com/office/powerpoint/2010/main" val="484355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CS 252</a:t>
            </a:r>
            <a:br>
              <a:rPr lang="en-US" b="1" dirty="0" smtClean="0"/>
            </a:br>
            <a:r>
              <a:rPr lang="en-US" b="1" dirty="0" smtClean="0"/>
              <a:t>Database Management Systems</a:t>
            </a:r>
            <a:endParaRPr lang="en-IN" b="1" dirty="0"/>
          </a:p>
        </p:txBody>
      </p:sp>
      <p:sp>
        <p:nvSpPr>
          <p:cNvPr id="3" name="Subtitle 2"/>
          <p:cNvSpPr>
            <a:spLocks noGrp="1"/>
          </p:cNvSpPr>
          <p:nvPr>
            <p:ph type="subTitle" idx="1"/>
          </p:nvPr>
        </p:nvSpPr>
        <p:spPr/>
        <p:txBody>
          <a:bodyPr/>
          <a:lstStyle/>
          <a:p>
            <a:r>
              <a:rPr lang="en-US" dirty="0" smtClean="0"/>
              <a:t>Jan – May 2020</a:t>
            </a:r>
          </a:p>
          <a:p>
            <a:r>
              <a:rPr lang="en-US" dirty="0" smtClean="0"/>
              <a:t>IV Semester</a:t>
            </a:r>
            <a:endParaRPr lang="en-IN" dirty="0"/>
          </a:p>
        </p:txBody>
      </p:sp>
      <p:sp>
        <p:nvSpPr>
          <p:cNvPr id="4" name="TextBox 3"/>
          <p:cNvSpPr txBox="1"/>
          <p:nvPr/>
        </p:nvSpPr>
        <p:spPr>
          <a:xfrm>
            <a:off x="1214907" y="5781497"/>
            <a:ext cx="976218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i="1" dirty="0"/>
              <a:t>* Use the slides for reference only. Refer the text book for </a:t>
            </a:r>
            <a:r>
              <a:rPr lang="en-US" b="1" i="1"/>
              <a:t>details  </a:t>
            </a:r>
            <a:endParaRPr lang="en-IN" b="1" i="1"/>
          </a:p>
        </p:txBody>
      </p:sp>
    </p:spTree>
    <p:extLst>
      <p:ext uri="{BB962C8B-B14F-4D97-AF65-F5344CB8AC3E}">
        <p14:creationId xmlns:p14="http://schemas.microsoft.com/office/powerpoint/2010/main" val="3038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Languages</a:t>
            </a:r>
            <a:endParaRPr lang="en-IN" b="1" dirty="0"/>
          </a:p>
        </p:txBody>
      </p:sp>
      <p:sp>
        <p:nvSpPr>
          <p:cNvPr id="3" name="Content Placeholder 2"/>
          <p:cNvSpPr>
            <a:spLocks noGrp="1"/>
          </p:cNvSpPr>
          <p:nvPr>
            <p:ph idx="1"/>
          </p:nvPr>
        </p:nvSpPr>
        <p:spPr/>
        <p:txBody>
          <a:bodyPr/>
          <a:lstStyle/>
          <a:p>
            <a:r>
              <a:rPr lang="en-US" b="1" dirty="0"/>
              <a:t>V</a:t>
            </a:r>
            <a:r>
              <a:rPr lang="en-US" b="1" dirty="0" smtClean="0"/>
              <a:t>iew definition language</a:t>
            </a:r>
            <a:r>
              <a:rPr lang="en-US" dirty="0" smtClean="0"/>
              <a:t> (VDL) is used to specify user views and their mappings to the conceptual schema. In relational DBMSs, SQL is used to define user or application views as results of predefined queries.</a:t>
            </a:r>
          </a:p>
          <a:p>
            <a:pPr marL="0" indent="0">
              <a:buNone/>
            </a:pPr>
            <a:endParaRPr lang="en-US" dirty="0" smtClean="0"/>
          </a:p>
          <a:p>
            <a:r>
              <a:rPr lang="en-US" b="1" dirty="0"/>
              <a:t>D</a:t>
            </a:r>
            <a:r>
              <a:rPr lang="en-US" b="1" dirty="0" smtClean="0"/>
              <a:t>ata manipulation language</a:t>
            </a:r>
            <a:r>
              <a:rPr lang="en-US" dirty="0" smtClean="0"/>
              <a:t> (DML) provides users ability to manipulate the data in a database. Typical manipulations include retrieval, insertion, deletion and modification of the data.</a:t>
            </a:r>
          </a:p>
          <a:p>
            <a:pPr lvl="1">
              <a:buFontTx/>
              <a:buChar char="-"/>
            </a:pPr>
            <a:r>
              <a:rPr lang="en-US" dirty="0" smtClean="0"/>
              <a:t>A high-level or nonprocedural DML </a:t>
            </a:r>
          </a:p>
          <a:p>
            <a:pPr lvl="1">
              <a:buFontTx/>
              <a:buChar char="-"/>
            </a:pPr>
            <a:r>
              <a:rPr lang="en-US" dirty="0" smtClean="0"/>
              <a:t>A low-level or procedural DML</a:t>
            </a:r>
          </a:p>
        </p:txBody>
      </p:sp>
    </p:spTree>
    <p:extLst>
      <p:ext uri="{BB962C8B-B14F-4D97-AF65-F5344CB8AC3E}">
        <p14:creationId xmlns:p14="http://schemas.microsoft.com/office/powerpoint/2010/main" val="95637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Interfaces</a:t>
            </a:r>
            <a:endParaRPr lang="en-IN" b="1" dirty="0"/>
          </a:p>
        </p:txBody>
      </p:sp>
      <p:sp>
        <p:nvSpPr>
          <p:cNvPr id="3" name="Content Placeholder 2"/>
          <p:cNvSpPr>
            <a:spLocks noGrp="1"/>
          </p:cNvSpPr>
          <p:nvPr>
            <p:ph idx="1"/>
          </p:nvPr>
        </p:nvSpPr>
        <p:spPr/>
        <p:txBody>
          <a:bodyPr>
            <a:normAutofit lnSpcReduction="10000"/>
          </a:bodyPr>
          <a:lstStyle/>
          <a:p>
            <a:r>
              <a:rPr lang="en-US" b="1" dirty="0" smtClean="0"/>
              <a:t>Menu-Based Interfaces for Web Clients or Browsing</a:t>
            </a:r>
            <a:r>
              <a:rPr lang="en-US" dirty="0" smtClean="0"/>
              <a:t>. </a:t>
            </a:r>
          </a:p>
          <a:p>
            <a:pPr lvl="1">
              <a:buFontTx/>
              <a:buChar char="-"/>
            </a:pPr>
            <a:r>
              <a:rPr lang="en-US" dirty="0" smtClean="0"/>
              <a:t>These interfaces present the user with lists of options (called menus) that lead the user through the formulation of a request. Menus do away with the need to memorize the specific commands and syntax of a query language</a:t>
            </a:r>
          </a:p>
          <a:p>
            <a:pPr lvl="1">
              <a:buFontTx/>
              <a:buChar char="-"/>
            </a:pPr>
            <a:endParaRPr lang="en-US" dirty="0"/>
          </a:p>
          <a:p>
            <a:pPr lvl="1">
              <a:buFontTx/>
              <a:buChar char="-"/>
            </a:pPr>
            <a:endParaRPr lang="en-US" dirty="0" smtClean="0"/>
          </a:p>
          <a:p>
            <a:r>
              <a:rPr lang="en-US" sz="3200" b="1" dirty="0"/>
              <a:t>Forms-Based </a:t>
            </a:r>
            <a:r>
              <a:rPr lang="en-US" sz="3200" b="1" dirty="0" smtClean="0"/>
              <a:t>Interfaces</a:t>
            </a:r>
          </a:p>
          <a:p>
            <a:pPr marL="457200" lvl="1" indent="0">
              <a:buNone/>
            </a:pPr>
            <a:r>
              <a:rPr lang="en-US" sz="2000" dirty="0" smtClean="0"/>
              <a:t>- </a:t>
            </a:r>
            <a:r>
              <a:rPr lang="en-US" dirty="0"/>
              <a:t>A forms-based interface displays a form to each user. Users can fill out all of the form entries to insert new data, or they can fill out only certain </a:t>
            </a:r>
            <a:r>
              <a:rPr lang="en-US" dirty="0" smtClean="0"/>
              <a:t>entries in </a:t>
            </a:r>
            <a:r>
              <a:rPr lang="en-US" dirty="0"/>
              <a:t>which case the DBMS will retrieve matching data for the remaining entries. Forms are usually designed and programmed for naive users as interfaces to canned transactions</a:t>
            </a:r>
          </a:p>
        </p:txBody>
      </p:sp>
    </p:spTree>
    <p:extLst>
      <p:ext uri="{BB962C8B-B14F-4D97-AF65-F5344CB8AC3E}">
        <p14:creationId xmlns:p14="http://schemas.microsoft.com/office/powerpoint/2010/main" val="229996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Interfaces</a:t>
            </a:r>
            <a:endParaRPr lang="en-IN" dirty="0"/>
          </a:p>
        </p:txBody>
      </p:sp>
      <p:sp>
        <p:nvSpPr>
          <p:cNvPr id="3" name="Content Placeholder 2"/>
          <p:cNvSpPr>
            <a:spLocks noGrp="1"/>
          </p:cNvSpPr>
          <p:nvPr>
            <p:ph idx="1"/>
          </p:nvPr>
        </p:nvSpPr>
        <p:spPr/>
        <p:txBody>
          <a:bodyPr>
            <a:normAutofit lnSpcReduction="10000"/>
          </a:bodyPr>
          <a:lstStyle/>
          <a:p>
            <a:r>
              <a:rPr lang="en-US" b="1" dirty="0" smtClean="0"/>
              <a:t>Graphical User Interfaces</a:t>
            </a:r>
          </a:p>
          <a:p>
            <a:pPr lvl="1">
              <a:buFontTx/>
              <a:buChar char="-"/>
            </a:pPr>
            <a:r>
              <a:rPr lang="en-US" dirty="0" smtClean="0"/>
              <a:t>A GUI typically displays a schema to the user in diagrammatic form. The user then can specify a query by manipulating the diagram</a:t>
            </a:r>
          </a:p>
          <a:p>
            <a:pPr lvl="1">
              <a:buFontTx/>
              <a:buChar char="-"/>
            </a:pPr>
            <a:endParaRPr lang="en-US" dirty="0"/>
          </a:p>
          <a:p>
            <a:r>
              <a:rPr lang="en-US" b="1" dirty="0" smtClean="0"/>
              <a:t>Natural Language Interfaces</a:t>
            </a:r>
            <a:r>
              <a:rPr lang="en-US" dirty="0" smtClean="0"/>
              <a:t>. </a:t>
            </a:r>
          </a:p>
          <a:p>
            <a:pPr marL="457200" lvl="1" indent="0">
              <a:buNone/>
            </a:pPr>
            <a:r>
              <a:rPr lang="en-US" dirty="0" smtClean="0"/>
              <a:t>- These interfaces accept requests written in English or some other language and attempt to understand them. A natural language interface usually has its own </a:t>
            </a:r>
            <a:r>
              <a:rPr lang="en-US" dirty="0" err="1" smtClean="0"/>
              <a:t>schema,which</a:t>
            </a:r>
            <a:r>
              <a:rPr lang="en-US" dirty="0" smtClean="0"/>
              <a:t> is similar to the database conceptual schema, as well as a dictionary of important words. The natural language interface refers to the words in its schema, as well as to the set of standard words in its dictionary, to interpret the request. If the interpretation is successful, the interface generates a high-level query corresponding to the natural language request and submits it to the DBMS for processing</a:t>
            </a:r>
            <a:endParaRPr lang="en-IN" dirty="0"/>
          </a:p>
        </p:txBody>
      </p:sp>
    </p:spTree>
    <p:extLst>
      <p:ext uri="{BB962C8B-B14F-4D97-AF65-F5344CB8AC3E}">
        <p14:creationId xmlns:p14="http://schemas.microsoft.com/office/powerpoint/2010/main" val="12696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Interfaces</a:t>
            </a:r>
            <a:endParaRPr lang="en-IN" b="1" dirty="0"/>
          </a:p>
        </p:txBody>
      </p:sp>
      <p:sp>
        <p:nvSpPr>
          <p:cNvPr id="3" name="Content Placeholder 2"/>
          <p:cNvSpPr>
            <a:spLocks noGrp="1"/>
          </p:cNvSpPr>
          <p:nvPr>
            <p:ph idx="1"/>
          </p:nvPr>
        </p:nvSpPr>
        <p:spPr/>
        <p:txBody>
          <a:bodyPr>
            <a:normAutofit lnSpcReduction="10000"/>
          </a:bodyPr>
          <a:lstStyle/>
          <a:p>
            <a:r>
              <a:rPr lang="en-US" b="1" dirty="0" smtClean="0"/>
              <a:t>Speech Input and Output</a:t>
            </a:r>
            <a:r>
              <a:rPr lang="en-US" dirty="0" smtClean="0"/>
              <a:t>. </a:t>
            </a:r>
          </a:p>
          <a:p>
            <a:pPr lvl="1">
              <a:buFontTx/>
              <a:buChar char="-"/>
            </a:pPr>
            <a:r>
              <a:rPr lang="en-US" dirty="0" smtClean="0"/>
              <a:t>Limited use of speech as an input query and speech as an answer to a question or result of a request is becoming commonplace. </a:t>
            </a:r>
          </a:p>
          <a:p>
            <a:pPr lvl="1">
              <a:buFontTx/>
              <a:buChar char="-"/>
            </a:pPr>
            <a:r>
              <a:rPr lang="en-US" dirty="0" smtClean="0"/>
              <a:t>Applications with limited vocabularies such as inquiries for telephone directory, flight arrival/departure, and credit card account information are allowing speech for input and output to enable customers to access this information. The speech input is detected using a library of predefined words and used to set up the parameters that are supplied to the queries. </a:t>
            </a:r>
          </a:p>
          <a:p>
            <a:r>
              <a:rPr lang="en-US" b="1" dirty="0" smtClean="0"/>
              <a:t>Interfaces for Parametric Users</a:t>
            </a:r>
            <a:r>
              <a:rPr lang="en-US" dirty="0" smtClean="0"/>
              <a:t>. </a:t>
            </a:r>
          </a:p>
          <a:p>
            <a:pPr marL="457200" lvl="1" indent="0">
              <a:buNone/>
            </a:pPr>
            <a:r>
              <a:rPr lang="en-US" dirty="0" smtClean="0"/>
              <a:t>- Parametric users, such as bank tellers, often have a small set of operations that they must perform repeatedly. Usually a small set of abbreviated commands is included, with the goal of minimizing the number of keystrokes required for each request. </a:t>
            </a:r>
          </a:p>
          <a:p>
            <a:pPr lvl="1">
              <a:buFontTx/>
              <a:buChar char="-"/>
            </a:pPr>
            <a:endParaRPr lang="en-US" dirty="0"/>
          </a:p>
          <a:p>
            <a:pPr lvl="1">
              <a:buFontTx/>
              <a:buChar char="-"/>
            </a:pPr>
            <a:endParaRPr lang="en-IN" dirty="0"/>
          </a:p>
        </p:txBody>
      </p:sp>
    </p:spTree>
    <p:extLst>
      <p:ext uri="{BB962C8B-B14F-4D97-AF65-F5344CB8AC3E}">
        <p14:creationId xmlns:p14="http://schemas.microsoft.com/office/powerpoint/2010/main" val="400784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Interfaces</a:t>
            </a:r>
            <a:endParaRPr lang="en-IN" b="1" dirty="0"/>
          </a:p>
        </p:txBody>
      </p:sp>
      <p:sp>
        <p:nvSpPr>
          <p:cNvPr id="3" name="Content Placeholder 2"/>
          <p:cNvSpPr>
            <a:spLocks noGrp="1"/>
          </p:cNvSpPr>
          <p:nvPr>
            <p:ph idx="1"/>
          </p:nvPr>
        </p:nvSpPr>
        <p:spPr/>
        <p:txBody>
          <a:bodyPr>
            <a:normAutofit/>
          </a:bodyPr>
          <a:lstStyle/>
          <a:p>
            <a:pPr marL="0" indent="0">
              <a:buNone/>
            </a:pPr>
            <a:r>
              <a:rPr lang="en-US" b="1" dirty="0" smtClean="0"/>
              <a:t>Application </a:t>
            </a:r>
            <a:r>
              <a:rPr lang="en-US" b="1" dirty="0"/>
              <a:t>P</a:t>
            </a:r>
            <a:r>
              <a:rPr lang="en-US" b="1" dirty="0" smtClean="0"/>
              <a:t>rogramming Interfaces</a:t>
            </a:r>
          </a:p>
          <a:p>
            <a:pPr marL="457200" lvl="1" indent="0">
              <a:buNone/>
            </a:pPr>
            <a:r>
              <a:rPr lang="en-US" dirty="0" smtClean="0"/>
              <a:t>- Applications interact </a:t>
            </a:r>
            <a:r>
              <a:rPr lang="en-US" dirty="0"/>
              <a:t>with most of the </a:t>
            </a:r>
            <a:r>
              <a:rPr lang="en-US" dirty="0" smtClean="0"/>
              <a:t>databases using </a:t>
            </a:r>
            <a:r>
              <a:rPr lang="en-US" dirty="0"/>
              <a:t>the API calls to the database. These APIs are defined in a manner to pass out the requested data in a predefined format that is understandable by the requesting client</a:t>
            </a:r>
            <a:r>
              <a:rPr lang="en-US" dirty="0" smtClean="0"/>
              <a:t>. </a:t>
            </a:r>
          </a:p>
          <a:p>
            <a:pPr lvl="1">
              <a:buFontTx/>
              <a:buChar char="-"/>
            </a:pPr>
            <a:endParaRPr lang="en-US" dirty="0"/>
          </a:p>
          <a:p>
            <a:pPr lvl="1">
              <a:buFontTx/>
              <a:buChar char="-"/>
            </a:pPr>
            <a:endParaRPr lang="en-IN" dirty="0"/>
          </a:p>
        </p:txBody>
      </p:sp>
    </p:spTree>
    <p:extLst>
      <p:ext uri="{BB962C8B-B14F-4D97-AF65-F5344CB8AC3E}">
        <p14:creationId xmlns:p14="http://schemas.microsoft.com/office/powerpoint/2010/main" val="62790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model, Schema and Instance</a:t>
            </a:r>
            <a:endParaRPr lang="en-IN"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a:t>
            </a:r>
            <a:r>
              <a:rPr lang="en-US" b="1" dirty="0" smtClean="0"/>
              <a:t>data model </a:t>
            </a:r>
            <a:r>
              <a:rPr lang="en-US" dirty="0" smtClean="0"/>
              <a:t>is a collection of concepts that can be used to describe the structure of a database. It provides details about the data types, relationships and constraints that apply to the data</a:t>
            </a:r>
          </a:p>
          <a:p>
            <a:pPr marL="0" indent="0">
              <a:buNone/>
            </a:pPr>
            <a:endParaRPr lang="en-US" dirty="0" smtClean="0"/>
          </a:p>
          <a:p>
            <a:pPr lvl="1"/>
            <a:r>
              <a:rPr lang="en-US" dirty="0" smtClean="0"/>
              <a:t>Conceptual data model – represents concepts as perceived by users</a:t>
            </a:r>
          </a:p>
          <a:p>
            <a:pPr lvl="1"/>
            <a:r>
              <a:rPr lang="en-US" dirty="0" smtClean="0"/>
              <a:t>Physical data model – represents concepts as stored physically in a database</a:t>
            </a:r>
          </a:p>
          <a:p>
            <a:pPr marL="0" indent="0">
              <a:buNone/>
            </a:pPr>
            <a:endParaRPr lang="en-US" dirty="0"/>
          </a:p>
          <a:p>
            <a:pPr marL="0" indent="0">
              <a:buNone/>
            </a:pPr>
            <a:r>
              <a:rPr lang="en-US" dirty="0" smtClean="0"/>
              <a:t>The description of a database is called the database </a:t>
            </a:r>
            <a:r>
              <a:rPr lang="en-US" b="1" dirty="0" smtClean="0"/>
              <a:t>schema</a:t>
            </a:r>
            <a:r>
              <a:rPr lang="en-US" dirty="0" smtClean="0"/>
              <a:t>, which is specified during database design and is not expected to change frequently.</a:t>
            </a:r>
          </a:p>
          <a:p>
            <a:pPr marL="0" indent="0">
              <a:buNone/>
            </a:pPr>
            <a:endParaRPr lang="en-US" dirty="0"/>
          </a:p>
          <a:p>
            <a:pPr marL="0" indent="0">
              <a:buNone/>
            </a:pPr>
            <a:r>
              <a:rPr lang="en-US" dirty="0" smtClean="0"/>
              <a:t>The actual data in a database may change quite frequently. The data in the database at a particular moment in time is called a database state or snap shot. It is also called the current set of occurrences or </a:t>
            </a:r>
            <a:r>
              <a:rPr lang="en-US" b="1" dirty="0" smtClean="0"/>
              <a:t>instances</a:t>
            </a:r>
            <a:r>
              <a:rPr lang="en-US" dirty="0" smtClean="0"/>
              <a:t> in the database.</a:t>
            </a:r>
            <a:endParaRPr lang="en-IN" dirty="0"/>
          </a:p>
        </p:txBody>
      </p:sp>
    </p:spTree>
    <p:extLst>
      <p:ext uri="{BB962C8B-B14F-4D97-AF65-F5344CB8AC3E}">
        <p14:creationId xmlns:p14="http://schemas.microsoft.com/office/powerpoint/2010/main" val="425462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Example of a Database Schema</a:t>
            </a:r>
            <a:endParaRPr lang="en-IN" b="1" dirty="0"/>
          </a:p>
        </p:txBody>
      </p:sp>
      <p:pic>
        <p:nvPicPr>
          <p:cNvPr id="4" name="Picture 6" descr="fig02_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4822" y="1825625"/>
            <a:ext cx="8042356"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82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a database instance</a:t>
            </a:r>
            <a:endParaRPr lang="en-IN" b="1" dirty="0"/>
          </a:p>
        </p:txBody>
      </p:sp>
      <p:pic>
        <p:nvPicPr>
          <p:cNvPr id="4" name="Picture 4" descr="fig01_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05043" y="1690688"/>
            <a:ext cx="4389332" cy="505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400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 schema architecture</a:t>
            </a:r>
            <a:endParaRPr lang="en-IN" b="1" dirty="0"/>
          </a:p>
        </p:txBody>
      </p:sp>
      <p:sp>
        <p:nvSpPr>
          <p:cNvPr id="3" name="Content Placeholder 2"/>
          <p:cNvSpPr>
            <a:spLocks noGrp="1"/>
          </p:cNvSpPr>
          <p:nvPr>
            <p:ph idx="1"/>
          </p:nvPr>
        </p:nvSpPr>
        <p:spPr/>
        <p:txBody>
          <a:bodyPr/>
          <a:lstStyle/>
          <a:p>
            <a:r>
              <a:rPr lang="en-US" dirty="0" smtClean="0"/>
              <a:t>Goal is to separate the user applications from the physical database. </a:t>
            </a:r>
          </a:p>
          <a:p>
            <a:pPr marL="0" indent="0">
              <a:buNone/>
            </a:pPr>
            <a:endParaRPr lang="en-US" dirty="0" smtClean="0"/>
          </a:p>
          <a:p>
            <a:r>
              <a:rPr lang="en-US" dirty="0" smtClean="0"/>
              <a:t>In this architecture, schemas can be defined at the following three levels: </a:t>
            </a:r>
          </a:p>
          <a:p>
            <a:pPr marL="1428750" lvl="2" indent="-514350">
              <a:buFont typeface="+mj-lt"/>
              <a:buAutoNum type="arabicPeriod"/>
            </a:pPr>
            <a:r>
              <a:rPr lang="en-US" dirty="0" smtClean="0"/>
              <a:t>Internal level </a:t>
            </a:r>
          </a:p>
          <a:p>
            <a:pPr marL="1828800" lvl="4" indent="0">
              <a:buNone/>
            </a:pPr>
            <a:r>
              <a:rPr lang="en-US" dirty="0" smtClean="0"/>
              <a:t>-  Describes the physical storage structure of the database.</a:t>
            </a:r>
          </a:p>
          <a:p>
            <a:pPr marL="1428750" lvl="2" indent="-514350">
              <a:buFont typeface="+mj-lt"/>
              <a:buAutoNum type="arabicPeriod"/>
            </a:pPr>
            <a:r>
              <a:rPr lang="en-US" dirty="0" smtClean="0"/>
              <a:t>Conceptual level</a:t>
            </a:r>
          </a:p>
          <a:p>
            <a:pPr marL="1828800" lvl="4" indent="0">
              <a:buNone/>
            </a:pPr>
            <a:r>
              <a:rPr lang="en-US" dirty="0" smtClean="0"/>
              <a:t>- The conceptual schema hides the details of physical storage structures and concentrates on describing entities, data types, relationships, user operations and constraints</a:t>
            </a:r>
          </a:p>
          <a:p>
            <a:pPr marL="1428750" lvl="2" indent="-514350">
              <a:buFont typeface="+mj-lt"/>
              <a:buAutoNum type="arabicPeriod"/>
            </a:pPr>
            <a:r>
              <a:rPr lang="en-US" dirty="0" smtClean="0"/>
              <a:t>External level</a:t>
            </a:r>
          </a:p>
          <a:p>
            <a:pPr marL="1828800" lvl="4" indent="0">
              <a:buNone/>
            </a:pPr>
            <a:r>
              <a:rPr lang="en-US" dirty="0" smtClean="0"/>
              <a:t>- Each external schema describes the part of the database that a particular user group is interested in and hides the rest of the database from that user group</a:t>
            </a:r>
            <a:endParaRPr lang="en-IN" dirty="0"/>
          </a:p>
        </p:txBody>
      </p:sp>
    </p:spTree>
    <p:extLst>
      <p:ext uri="{BB962C8B-B14F-4D97-AF65-F5344CB8AC3E}">
        <p14:creationId xmlns:p14="http://schemas.microsoft.com/office/powerpoint/2010/main" val="223793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 schema architecture</a:t>
            </a:r>
            <a:endParaRPr lang="en-IN" b="1" dirty="0"/>
          </a:p>
        </p:txBody>
      </p:sp>
      <p:pic>
        <p:nvPicPr>
          <p:cNvPr id="4" name="Content Placeholder 3"/>
          <p:cNvPicPr>
            <a:picLocks noGrp="1" noChangeAspect="1"/>
          </p:cNvPicPr>
          <p:nvPr>
            <p:ph idx="1"/>
          </p:nvPr>
        </p:nvPicPr>
        <p:blipFill>
          <a:blip r:embed="rId2"/>
          <a:stretch>
            <a:fillRect/>
          </a:stretch>
        </p:blipFill>
        <p:spPr>
          <a:xfrm>
            <a:off x="3156775" y="1941607"/>
            <a:ext cx="5878449" cy="4435316"/>
          </a:xfrm>
          <a:prstGeom prst="rect">
            <a:avLst/>
          </a:prstGeom>
        </p:spPr>
      </p:pic>
    </p:spTree>
    <p:extLst>
      <p:ext uri="{BB962C8B-B14F-4D97-AF65-F5344CB8AC3E}">
        <p14:creationId xmlns:p14="http://schemas.microsoft.com/office/powerpoint/2010/main" val="168687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abstraction</a:t>
            </a:r>
            <a:endParaRPr lang="en-IN" b="1" dirty="0"/>
          </a:p>
        </p:txBody>
      </p:sp>
      <p:sp>
        <p:nvSpPr>
          <p:cNvPr id="3" name="Content Placeholder 2"/>
          <p:cNvSpPr>
            <a:spLocks noGrp="1"/>
          </p:cNvSpPr>
          <p:nvPr>
            <p:ph idx="1"/>
          </p:nvPr>
        </p:nvSpPr>
        <p:spPr/>
        <p:txBody>
          <a:bodyPr/>
          <a:lstStyle/>
          <a:p>
            <a:r>
              <a:rPr lang="en-US" dirty="0" smtClean="0"/>
              <a:t>Data abstraction generally refers to the suppression of details of data organization and storage and highlighting of the essential features for an improved understanding of data</a:t>
            </a:r>
          </a:p>
          <a:p>
            <a:pPr marL="0" indent="0">
              <a:buNone/>
            </a:pPr>
            <a:endParaRPr lang="en-US" dirty="0" smtClean="0"/>
          </a:p>
          <a:p>
            <a:r>
              <a:rPr lang="en-US" dirty="0" smtClean="0"/>
              <a:t>One fundamental characteristic of any database management system is that it provides some level of data abstraction so that different users can perceive data at their preferred level of detail.</a:t>
            </a:r>
            <a:endParaRPr lang="en-IN" dirty="0"/>
          </a:p>
        </p:txBody>
      </p:sp>
    </p:spTree>
    <p:extLst>
      <p:ext uri="{BB962C8B-B14F-4D97-AF65-F5344CB8AC3E}">
        <p14:creationId xmlns:p14="http://schemas.microsoft.com/office/powerpoint/2010/main" val="276685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Independence</a:t>
            </a:r>
            <a:endParaRPr lang="en-IN" b="1" dirty="0"/>
          </a:p>
        </p:txBody>
      </p:sp>
      <p:sp>
        <p:nvSpPr>
          <p:cNvPr id="3" name="Content Placeholder 2"/>
          <p:cNvSpPr>
            <a:spLocks noGrp="1"/>
          </p:cNvSpPr>
          <p:nvPr>
            <p:ph idx="1"/>
          </p:nvPr>
        </p:nvSpPr>
        <p:spPr/>
        <p:txBody>
          <a:bodyPr>
            <a:normAutofit fontScale="92500" lnSpcReduction="10000"/>
          </a:bodyPr>
          <a:lstStyle/>
          <a:p>
            <a:r>
              <a:rPr lang="en-US" b="1" dirty="0" smtClean="0"/>
              <a:t>Data independence</a:t>
            </a:r>
            <a:r>
              <a:rPr lang="en-US" dirty="0" smtClean="0"/>
              <a:t> can be defined as the ability to change the schema at one level of a database system without having to change the schema at the next higher level.</a:t>
            </a:r>
          </a:p>
          <a:p>
            <a:endParaRPr lang="en-US" dirty="0"/>
          </a:p>
          <a:p>
            <a:r>
              <a:rPr lang="en-US" b="1" dirty="0" smtClean="0"/>
              <a:t>Logical data independence</a:t>
            </a:r>
            <a:r>
              <a:rPr lang="en-US" dirty="0" smtClean="0"/>
              <a:t> is the capacity to change the conceptual schema without having to change external schemas or application programs</a:t>
            </a:r>
          </a:p>
          <a:p>
            <a:endParaRPr lang="en-US" dirty="0"/>
          </a:p>
          <a:p>
            <a:r>
              <a:rPr lang="en-US" b="1" dirty="0" smtClean="0"/>
              <a:t>Physical data independence</a:t>
            </a:r>
            <a:r>
              <a:rPr lang="en-US" dirty="0" smtClean="0"/>
              <a:t> is the capacity to change the internal schema without having to change the conceptual schema. Hence, the external schemas need not be changed as well</a:t>
            </a:r>
            <a:endParaRPr lang="en-IN" dirty="0"/>
          </a:p>
        </p:txBody>
      </p:sp>
    </p:spTree>
    <p:extLst>
      <p:ext uri="{BB962C8B-B14F-4D97-AF65-F5344CB8AC3E}">
        <p14:creationId xmlns:p14="http://schemas.microsoft.com/office/powerpoint/2010/main" val="19935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Languages</a:t>
            </a:r>
            <a:endParaRPr lang="en-IN" b="1" dirty="0"/>
          </a:p>
        </p:txBody>
      </p:sp>
      <p:sp>
        <p:nvSpPr>
          <p:cNvPr id="3" name="Content Placeholder 2"/>
          <p:cNvSpPr>
            <a:spLocks noGrp="1"/>
          </p:cNvSpPr>
          <p:nvPr>
            <p:ph idx="1"/>
          </p:nvPr>
        </p:nvSpPr>
        <p:spPr/>
        <p:txBody>
          <a:bodyPr/>
          <a:lstStyle/>
          <a:p>
            <a:r>
              <a:rPr lang="en-US" b="1" dirty="0" smtClean="0"/>
              <a:t>Data definition language</a:t>
            </a:r>
            <a:r>
              <a:rPr lang="en-US" dirty="0" smtClean="0"/>
              <a:t> (DDL), is used by the Database administrators and by database designers to define conceptual and internal schemas. The DBMS will have a DDL compiler whose function is to process DDL statements in order to identify descriptions of the schema constructs and to store the schema description in the DBMS catalog.</a:t>
            </a:r>
          </a:p>
          <a:p>
            <a:r>
              <a:rPr lang="en-US" dirty="0" smtClean="0"/>
              <a:t>In DBMSs where a clear separation is maintained between the conceptual and internal schemas, DDL is used to specify the conceptual schema only. </a:t>
            </a:r>
            <a:r>
              <a:rPr lang="en-US" b="1" dirty="0"/>
              <a:t>S</a:t>
            </a:r>
            <a:r>
              <a:rPr lang="en-US" b="1" dirty="0" smtClean="0"/>
              <a:t>torage definition language</a:t>
            </a:r>
            <a:r>
              <a:rPr lang="en-US" dirty="0" smtClean="0"/>
              <a:t> (SDL) is used to specify the internal schema</a:t>
            </a:r>
            <a:endParaRPr lang="en-IN" dirty="0"/>
          </a:p>
        </p:txBody>
      </p:sp>
    </p:spTree>
    <p:extLst>
      <p:ext uri="{BB962C8B-B14F-4D97-AF65-F5344CB8AC3E}">
        <p14:creationId xmlns:p14="http://schemas.microsoft.com/office/powerpoint/2010/main" val="337016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1026</Words>
  <Application>Microsoft Office PowerPoint</Application>
  <PresentationFormat>Custom</PresentationFormat>
  <Paragraphs>67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CS 252 Database Management Systems</vt:lpstr>
      <vt:lpstr>Data model, Schema and Instance</vt:lpstr>
      <vt:lpstr>Example of a Database Schema</vt:lpstr>
      <vt:lpstr>Example of a database instance</vt:lpstr>
      <vt:lpstr>Three schema architecture</vt:lpstr>
      <vt:lpstr>Three schema architecture</vt:lpstr>
      <vt:lpstr>Data abstraction</vt:lpstr>
      <vt:lpstr>Data Independence</vt:lpstr>
      <vt:lpstr>Database Languages</vt:lpstr>
      <vt:lpstr>Database Languages</vt:lpstr>
      <vt:lpstr>Database Interfaces</vt:lpstr>
      <vt:lpstr>Database Interfaces</vt:lpstr>
      <vt:lpstr>Database Interfaces</vt:lpstr>
      <vt:lpstr>Database Interfaces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CS252 Database Management Systems</dc:title>
  <dc:creator>Suresh Jamadagni</dc:creator>
  <cp:lastModifiedBy>Dell</cp:lastModifiedBy>
  <cp:revision>17</cp:revision>
  <dcterms:created xsi:type="dcterms:W3CDTF">2020-01-06T03:12:19Z</dcterms:created>
  <dcterms:modified xsi:type="dcterms:W3CDTF">2020-02-10T07:42:27Z</dcterms:modified>
</cp:coreProperties>
</file>