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1" r:id="rId12"/>
    <p:sldId id="259" r:id="rId13"/>
    <p:sldId id="260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0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24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33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54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62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48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34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68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96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03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66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35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CS 252</a:t>
            </a:r>
            <a:br>
              <a:rPr lang="en-US" b="1" dirty="0" smtClean="0"/>
            </a:br>
            <a:r>
              <a:rPr lang="en-US" b="1" dirty="0" smtClean="0"/>
              <a:t>Database Management Systems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 – May 2020</a:t>
            </a:r>
          </a:p>
          <a:p>
            <a:r>
              <a:rPr lang="en-US" dirty="0" smtClean="0"/>
              <a:t>IV Semester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511380" y="5679583"/>
            <a:ext cx="82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* Use the slides for reference only. Refer the text book </a:t>
            </a:r>
            <a:r>
              <a:rPr lang="en-US" b="1" i="1"/>
              <a:t>for </a:t>
            </a:r>
            <a:r>
              <a:rPr lang="en-US" b="1" i="1" smtClean="0"/>
              <a:t>details.  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3038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Attributes and Value Sets</a:t>
            </a:r>
            <a:endParaRPr lang="en-IN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Value sets are similar to data types in most programming languages – e.g., integer, character (n), real, bit </a:t>
            </a:r>
          </a:p>
          <a:p>
            <a:pPr eaLnBrk="1" hangingPunct="1"/>
            <a:r>
              <a:rPr lang="en-US" altLang="en-US" dirty="0" smtClean="0"/>
              <a:t>Mathematically, an attribute A for an entity type E whose value set is V is defined as a function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                        A : E -&gt; P(V)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Where P(V) indicates a power set (which means all possible subsets) of V. The above definition covers simple and multivalued attributes.</a:t>
            </a:r>
          </a:p>
          <a:p>
            <a:pPr eaLnBrk="1" hangingPunct="1"/>
            <a:r>
              <a:rPr lang="en-US" altLang="en-US" dirty="0" smtClean="0"/>
              <a:t>We refer to the value of attribute A for entity e as A(e). </a:t>
            </a:r>
          </a:p>
        </p:txBody>
      </p:sp>
    </p:spTree>
    <p:extLst>
      <p:ext uri="{BB962C8B-B14F-4D97-AF65-F5344CB8AC3E}">
        <p14:creationId xmlns:p14="http://schemas.microsoft.com/office/powerpoint/2010/main" val="334187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6389"/>
          </a:xfrm>
        </p:spPr>
        <p:txBody>
          <a:bodyPr/>
          <a:lstStyle/>
          <a:p>
            <a:r>
              <a:rPr lang="en-US" b="1" dirty="0" smtClean="0"/>
              <a:t>ER Diagram Notation</a:t>
            </a:r>
            <a:endParaRPr lang="en-IN" b="1" dirty="0"/>
          </a:p>
        </p:txBody>
      </p:sp>
      <p:pic>
        <p:nvPicPr>
          <p:cNvPr id="4" name="Picture 4" descr="fig03_1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628" y="1825619"/>
            <a:ext cx="3761690" cy="5004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86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Example COMPANY Database</a:t>
            </a:r>
            <a:endParaRPr lang="en-IN" b="1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We need to create a database schema design based on the following </a:t>
            </a:r>
            <a:r>
              <a:rPr lang="en-US" altLang="en-US" b="1" dirty="0" smtClean="0"/>
              <a:t>requirements</a:t>
            </a:r>
            <a:r>
              <a:rPr lang="en-US" altLang="en-US" dirty="0" smtClean="0"/>
              <a:t> of the COMPANY Database: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The company is organized into DEPARTMENTs. Each department has a name, number and an employee who </a:t>
            </a:r>
            <a:r>
              <a:rPr lang="en-US" altLang="en-US" i="1" dirty="0" smtClean="0"/>
              <a:t>manages</a:t>
            </a:r>
            <a:r>
              <a:rPr lang="en-US" altLang="en-US" dirty="0" smtClean="0"/>
              <a:t> the department. We keep track of the start date of the department manager. A department may have several locations.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Each department </a:t>
            </a:r>
            <a:r>
              <a:rPr lang="en-US" altLang="en-US" i="1" dirty="0" smtClean="0"/>
              <a:t>controls</a:t>
            </a:r>
            <a:r>
              <a:rPr lang="en-US" altLang="en-US" dirty="0" smtClean="0"/>
              <a:t> a number of PROJECTs. Each project has a unique name, unique number and is located at a single location.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753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Example COMPANY Database</a:t>
            </a:r>
            <a:endParaRPr lang="en-IN" b="1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The database will store each EMPLOYEE’s social security number, address, salary, sex, and birthdate.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Each employee </a:t>
            </a:r>
            <a:r>
              <a:rPr lang="en-US" altLang="en-US" i="1" dirty="0" smtClean="0"/>
              <a:t>works for</a:t>
            </a:r>
            <a:r>
              <a:rPr lang="en-US" altLang="en-US" dirty="0" smtClean="0"/>
              <a:t> one department but may </a:t>
            </a:r>
            <a:r>
              <a:rPr lang="en-US" altLang="en-US" i="1" dirty="0" smtClean="0"/>
              <a:t>work on</a:t>
            </a:r>
            <a:r>
              <a:rPr lang="en-US" altLang="en-US" dirty="0" smtClean="0"/>
              <a:t> several projects.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The DB will keep track of the number of hours per week that an employee currently works on each project.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It is required to keep track of the </a:t>
            </a:r>
            <a:r>
              <a:rPr lang="en-US" altLang="en-US" i="1" dirty="0" smtClean="0"/>
              <a:t>direct supervisor</a:t>
            </a:r>
            <a:r>
              <a:rPr lang="en-US" altLang="en-US" dirty="0" smtClean="0"/>
              <a:t> of each employee.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Each employee may </a:t>
            </a:r>
            <a:r>
              <a:rPr lang="en-US" altLang="en-US" i="1" dirty="0" smtClean="0"/>
              <a:t>have</a:t>
            </a:r>
            <a:r>
              <a:rPr lang="en-US" altLang="en-US" dirty="0" smtClean="0"/>
              <a:t> a number of DEPENDENTs.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For each dependent, the DB keeps a record of name, sex, birthdate, and relationship to the employee.</a:t>
            </a:r>
          </a:p>
        </p:txBody>
      </p:sp>
    </p:spTree>
    <p:extLst>
      <p:ext uri="{BB962C8B-B14F-4D97-AF65-F5344CB8AC3E}">
        <p14:creationId xmlns:p14="http://schemas.microsoft.com/office/powerpoint/2010/main" val="243944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Example COMPANY Database</a:t>
            </a:r>
            <a:endParaRPr lang="en-IN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Based on the requirements, we can identify four initial entity types in the COMPANY database:</a:t>
            </a:r>
          </a:p>
          <a:p>
            <a:pPr lvl="1" eaLnBrk="1" hangingPunct="1"/>
            <a:r>
              <a:rPr lang="en-US" altLang="en-US" dirty="0" smtClean="0"/>
              <a:t>DEPARTMENT</a:t>
            </a:r>
          </a:p>
          <a:p>
            <a:pPr lvl="1" eaLnBrk="1" hangingPunct="1"/>
            <a:r>
              <a:rPr lang="en-US" altLang="en-US" dirty="0" smtClean="0"/>
              <a:t>PROJECT</a:t>
            </a:r>
          </a:p>
          <a:p>
            <a:pPr lvl="1" eaLnBrk="1" hangingPunct="1"/>
            <a:r>
              <a:rPr lang="en-US" altLang="en-US" dirty="0" smtClean="0"/>
              <a:t>EMPLOYEE</a:t>
            </a:r>
          </a:p>
          <a:p>
            <a:pPr lvl="1" eaLnBrk="1" hangingPunct="1"/>
            <a:r>
              <a:rPr lang="en-US" altLang="en-US" dirty="0" smtClean="0"/>
              <a:t>DEPENDENT</a:t>
            </a:r>
          </a:p>
          <a:p>
            <a:pPr eaLnBrk="1" hangingPunct="1"/>
            <a:r>
              <a:rPr lang="en-US" altLang="en-US" dirty="0" smtClean="0"/>
              <a:t>Their initial conceptual design is shown on the following slide</a:t>
            </a:r>
          </a:p>
          <a:p>
            <a:pPr eaLnBrk="1" hangingPunct="1"/>
            <a:r>
              <a:rPr lang="en-US" altLang="en-US" dirty="0" smtClean="0"/>
              <a:t>The initial attributes shown are derived from the requirements description</a:t>
            </a:r>
          </a:p>
        </p:txBody>
      </p:sp>
    </p:spTree>
    <p:extLst>
      <p:ext uri="{BB962C8B-B14F-4D97-AF65-F5344CB8AC3E}">
        <p14:creationId xmlns:p14="http://schemas.microsoft.com/office/powerpoint/2010/main" val="70233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Initial Design of Entity Types</a:t>
            </a:r>
            <a:r>
              <a:rPr lang="en-US" altLang="en-US" b="1" dirty="0" smtClean="0"/>
              <a:t>:</a:t>
            </a:r>
            <a:endParaRPr lang="en-IN" b="1" dirty="0"/>
          </a:p>
        </p:txBody>
      </p:sp>
      <p:pic>
        <p:nvPicPr>
          <p:cNvPr id="4" name="Picture 4" descr="fig03_0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495" y="1825624"/>
            <a:ext cx="5081588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23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Overview of Database Design Process</a:t>
            </a:r>
            <a:endParaRPr lang="en-IN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Two main activities:</a:t>
            </a:r>
          </a:p>
          <a:p>
            <a:pPr lvl="1" eaLnBrk="1" hangingPunct="1"/>
            <a:r>
              <a:rPr lang="en-US" altLang="en-US" dirty="0" smtClean="0"/>
              <a:t>Database design</a:t>
            </a:r>
          </a:p>
          <a:p>
            <a:pPr lvl="1" eaLnBrk="1" hangingPunct="1"/>
            <a:r>
              <a:rPr lang="en-US" altLang="en-US" dirty="0" smtClean="0"/>
              <a:t>Application design</a:t>
            </a:r>
          </a:p>
          <a:p>
            <a:pPr eaLnBrk="1" hangingPunct="1"/>
            <a:r>
              <a:rPr lang="en-US" altLang="en-US" dirty="0" smtClean="0"/>
              <a:t>Focus is on </a:t>
            </a:r>
            <a:r>
              <a:rPr lang="en-US" altLang="en-US" u="sng" dirty="0" smtClean="0"/>
              <a:t>conceptual database design</a:t>
            </a:r>
          </a:p>
          <a:p>
            <a:pPr lvl="1" eaLnBrk="1" hangingPunct="1"/>
            <a:r>
              <a:rPr lang="en-US" altLang="en-US" dirty="0" smtClean="0"/>
              <a:t>To design the conceptual schema for a database application</a:t>
            </a:r>
          </a:p>
          <a:p>
            <a:pPr eaLnBrk="1" hangingPunct="1"/>
            <a:r>
              <a:rPr lang="en-US" altLang="en-US" dirty="0" smtClean="0"/>
              <a:t>Applications design focuses on the programs and interfaces that access the database</a:t>
            </a:r>
          </a:p>
          <a:p>
            <a:pPr lvl="1" eaLnBrk="1" hangingPunct="1"/>
            <a:r>
              <a:rPr lang="en-US" altLang="en-US" dirty="0" smtClean="0"/>
              <a:t>Generally considered part of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07782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Overview of Database Design Process</a:t>
            </a:r>
            <a:endParaRPr lang="en-IN" b="1" dirty="0"/>
          </a:p>
        </p:txBody>
      </p:sp>
      <p:pic>
        <p:nvPicPr>
          <p:cNvPr id="4" name="Picture 4" descr="fig03_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358" y="1825625"/>
            <a:ext cx="5171313" cy="496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67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ER Model concepts</a:t>
            </a:r>
            <a:endParaRPr lang="en-IN" b="1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Entities and Attributes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Entity is a basic concept for the ER model. Entities are specific things or objects in the mini-world that are represented in the database.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 smtClean="0"/>
              <a:t>For example the EMPLOYEE John Smith, the Research DEPARTMENT, the </a:t>
            </a:r>
            <a:r>
              <a:rPr lang="en-US" altLang="en-US" sz="2000" dirty="0" err="1" smtClean="0"/>
              <a:t>ProductX</a:t>
            </a:r>
            <a:r>
              <a:rPr lang="en-US" altLang="en-US" sz="2000" dirty="0" smtClean="0"/>
              <a:t> PROJECT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Attributes are properties used to describe an entity.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 smtClean="0"/>
              <a:t>For example an EMPLOYEE entity may have the attributes Name, SSN, Address, Sex, </a:t>
            </a:r>
            <a:r>
              <a:rPr lang="en-US" altLang="en-US" sz="2000" dirty="0" err="1" smtClean="0"/>
              <a:t>BirthDate</a:t>
            </a:r>
            <a:endParaRPr lang="en-US" alt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A specific entity will have a value for each of its attributes.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 smtClean="0"/>
              <a:t>For example a specific employee entity may have Name='John Smith', SSN='123456789', Address ='731, </a:t>
            </a:r>
            <a:r>
              <a:rPr lang="en-US" altLang="en-US" sz="2000" dirty="0" err="1" smtClean="0"/>
              <a:t>Fondren</a:t>
            </a:r>
            <a:r>
              <a:rPr lang="en-US" altLang="en-US" sz="2000" dirty="0" smtClean="0"/>
              <a:t>, Houston, TX', Sex='M', </a:t>
            </a:r>
            <a:r>
              <a:rPr lang="en-US" altLang="en-US" sz="2000" dirty="0" err="1" smtClean="0"/>
              <a:t>BirthDate</a:t>
            </a:r>
            <a:r>
              <a:rPr lang="en-US" altLang="en-US" sz="2000" dirty="0" smtClean="0"/>
              <a:t>='09-JAN-55‘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Each attribute has a data type associated with it – e.g. integer, string, date, enumerated type, …</a:t>
            </a:r>
          </a:p>
        </p:txBody>
      </p:sp>
    </p:spTree>
    <p:extLst>
      <p:ext uri="{BB962C8B-B14F-4D97-AF65-F5344CB8AC3E}">
        <p14:creationId xmlns:p14="http://schemas.microsoft.com/office/powerpoint/2010/main" val="156677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170"/>
          </a:xfrm>
        </p:spPr>
        <p:txBody>
          <a:bodyPr/>
          <a:lstStyle/>
          <a:p>
            <a:r>
              <a:rPr lang="en-US" b="1" dirty="0" smtClean="0"/>
              <a:t>Types of attributes</a:t>
            </a:r>
            <a:endParaRPr lang="en-IN" b="1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491175"/>
            <a:ext cx="10515600" cy="4685788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Simple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/>
              <a:t>Each entity has a single atomic value for the attribute. For example, SSN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Composite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/>
              <a:t>The attribute may be composed of several components. </a:t>
            </a:r>
            <a:endParaRPr lang="en-US" altLang="en-US" sz="2800" dirty="0" smtClean="0"/>
          </a:p>
          <a:p>
            <a:pPr marL="914400" lvl="2" indent="0">
              <a:lnSpc>
                <a:spcPct val="80000"/>
              </a:lnSpc>
              <a:buNone/>
            </a:pPr>
            <a:r>
              <a:rPr lang="en-US" altLang="en-US" sz="2600" dirty="0" smtClean="0"/>
              <a:t>For </a:t>
            </a:r>
            <a:r>
              <a:rPr lang="en-US" altLang="en-US" sz="2600" dirty="0"/>
              <a:t>example: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800" dirty="0"/>
              <a:t>Address(Apt#, House#, Street, City, State, </a:t>
            </a:r>
            <a:r>
              <a:rPr lang="en-US" altLang="en-US" sz="2800" dirty="0" err="1"/>
              <a:t>ZipCode</a:t>
            </a:r>
            <a:r>
              <a:rPr lang="en-US" altLang="en-US" sz="2800" dirty="0"/>
              <a:t>, Country</a:t>
            </a:r>
            <a:r>
              <a:rPr lang="en-US" altLang="en-US" sz="2800" dirty="0" smtClean="0"/>
              <a:t>)</a:t>
            </a:r>
            <a:endParaRPr lang="en-US" altLang="en-US" sz="2800" dirty="0"/>
          </a:p>
          <a:p>
            <a:pPr lvl="2" eaLnBrk="1" hangingPunct="1">
              <a:lnSpc>
                <a:spcPct val="80000"/>
              </a:lnSpc>
            </a:pPr>
            <a:r>
              <a:rPr lang="en-US" altLang="en-US" sz="2800" dirty="0"/>
              <a:t>Name(</a:t>
            </a:r>
            <a:r>
              <a:rPr lang="en-US" altLang="en-US" sz="2800" dirty="0" err="1"/>
              <a:t>FirstName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MiddleName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LastName</a:t>
            </a:r>
            <a:r>
              <a:rPr lang="en-US" altLang="en-US" sz="2800" dirty="0" smtClean="0"/>
              <a:t>)</a:t>
            </a:r>
            <a:endParaRPr lang="en-US" altLang="en-US" sz="2800" dirty="0"/>
          </a:p>
          <a:p>
            <a:pPr lvl="2" eaLnBrk="1" hangingPunct="1">
              <a:lnSpc>
                <a:spcPct val="80000"/>
              </a:lnSpc>
            </a:pPr>
            <a:r>
              <a:rPr lang="en-US" altLang="en-US" sz="2800" dirty="0"/>
              <a:t>Composition may form a hierarchy where some components are themselves composite.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Multi-valued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/>
              <a:t>An entity may have multiple values for that attribute. For example, </a:t>
            </a:r>
            <a:r>
              <a:rPr lang="en-US" altLang="en-US" sz="2800" dirty="0" err="1" smtClean="0"/>
              <a:t>PreviousDegrees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of a STUDENT.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800" dirty="0"/>
              <a:t>Denoted as </a:t>
            </a:r>
            <a:r>
              <a:rPr lang="en-US" altLang="en-US" sz="2800" dirty="0" smtClean="0"/>
              <a:t>{</a:t>
            </a:r>
            <a:r>
              <a:rPr lang="en-US" altLang="en-US" sz="2800" dirty="0" err="1"/>
              <a:t>PreviousDegrees</a:t>
            </a:r>
            <a:r>
              <a:rPr lang="en-US" altLang="en-US" sz="2800" dirty="0"/>
              <a:t>}.</a:t>
            </a:r>
          </a:p>
          <a:p>
            <a:r>
              <a:rPr lang="en-US" altLang="en-US" dirty="0"/>
              <a:t>In general, composite and multi-valued attributes may be nested arbitrarily to any number of levels, although this is rare.</a:t>
            </a:r>
          </a:p>
          <a:p>
            <a:pPr marL="457200" lvl="1" indent="0">
              <a:buNone/>
            </a:pPr>
            <a:r>
              <a:rPr lang="en-US" altLang="en-US" dirty="0"/>
              <a:t>For example, 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PreviousDegrees</a:t>
            </a:r>
            <a:r>
              <a:rPr lang="en-US" altLang="en-US" dirty="0" smtClean="0"/>
              <a:t> </a:t>
            </a:r>
            <a:r>
              <a:rPr lang="en-US" altLang="en-US" dirty="0"/>
              <a:t>of a STUDENT is a composite multi-valued attribute denoted by {</a:t>
            </a:r>
            <a:r>
              <a:rPr lang="en-US" altLang="en-US" dirty="0" err="1"/>
              <a:t>PreviousDegrees</a:t>
            </a:r>
            <a:r>
              <a:rPr lang="en-US" altLang="en-US" dirty="0"/>
              <a:t> (College, Year, Degree, Field)}</a:t>
            </a:r>
          </a:p>
          <a:p>
            <a:pPr lvl="1"/>
            <a:r>
              <a:rPr lang="en-US" altLang="en-US" dirty="0"/>
              <a:t>Multiple </a:t>
            </a:r>
            <a:r>
              <a:rPr lang="en-US" altLang="en-US" dirty="0" err="1"/>
              <a:t>PreviousDegrees</a:t>
            </a:r>
            <a:r>
              <a:rPr lang="en-US" altLang="en-US" dirty="0"/>
              <a:t> values can </a:t>
            </a:r>
            <a:r>
              <a:rPr lang="en-US" altLang="en-US" dirty="0" smtClean="0"/>
              <a:t>exist. Each </a:t>
            </a:r>
            <a:r>
              <a:rPr lang="en-US" altLang="en-US" dirty="0"/>
              <a:t>has four subcomponent </a:t>
            </a:r>
            <a:r>
              <a:rPr lang="en-US" altLang="en-US" dirty="0" smtClean="0"/>
              <a:t>attributes: College</a:t>
            </a:r>
            <a:r>
              <a:rPr lang="en-US" altLang="en-US" dirty="0"/>
              <a:t>, Year, Degree, Field</a:t>
            </a:r>
          </a:p>
          <a:p>
            <a:pPr>
              <a:lnSpc>
                <a:spcPct val="80000"/>
              </a:lnSpc>
            </a:pP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7103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of composite attribute</a:t>
            </a:r>
            <a:endParaRPr lang="en-IN" b="1" dirty="0"/>
          </a:p>
        </p:txBody>
      </p:sp>
      <p:pic>
        <p:nvPicPr>
          <p:cNvPr id="4" name="Picture 4" descr="fig03_0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2" y="2248694"/>
            <a:ext cx="85629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55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Entity Types and Key Attributes</a:t>
            </a:r>
            <a:endParaRPr lang="en-IN" b="1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32500" lnSpcReduction="20000"/>
          </a:bodyPr>
          <a:lstStyle/>
          <a:p>
            <a:pPr eaLnBrk="1" hangingPunct="1"/>
            <a:r>
              <a:rPr lang="en-US" altLang="en-US" sz="4900" dirty="0"/>
              <a:t>Entities with the same basic attributes are grouped or typed into an entity type. </a:t>
            </a:r>
          </a:p>
          <a:p>
            <a:pPr lvl="1" eaLnBrk="1" hangingPunct="1"/>
            <a:r>
              <a:rPr lang="en-US" altLang="en-US" sz="4900" dirty="0"/>
              <a:t>For example, the entity type EMPLOYEE and PROJECT.</a:t>
            </a:r>
          </a:p>
          <a:p>
            <a:pPr eaLnBrk="1" hangingPunct="1"/>
            <a:endParaRPr lang="en-US" altLang="en-US" sz="4900" dirty="0" smtClean="0"/>
          </a:p>
          <a:p>
            <a:pPr eaLnBrk="1" hangingPunct="1"/>
            <a:r>
              <a:rPr lang="en-US" altLang="en-US" sz="4900" dirty="0" smtClean="0"/>
              <a:t>An </a:t>
            </a:r>
            <a:r>
              <a:rPr lang="en-US" altLang="en-US" sz="4900" b="1" dirty="0"/>
              <a:t>attribute</a:t>
            </a:r>
            <a:r>
              <a:rPr lang="en-US" altLang="en-US" sz="4900" dirty="0"/>
              <a:t> of an entity type for which each entity must have a </a:t>
            </a:r>
            <a:r>
              <a:rPr lang="en-US" altLang="en-US" sz="4900" b="1" dirty="0"/>
              <a:t>unique value </a:t>
            </a:r>
            <a:r>
              <a:rPr lang="en-US" altLang="en-US" sz="4900" dirty="0"/>
              <a:t>is called a </a:t>
            </a:r>
            <a:r>
              <a:rPr lang="en-US" altLang="en-US" sz="4900" b="1" dirty="0"/>
              <a:t>key attribute </a:t>
            </a:r>
            <a:r>
              <a:rPr lang="en-US" altLang="en-US" sz="4900" dirty="0"/>
              <a:t>of the entity type. </a:t>
            </a:r>
          </a:p>
          <a:p>
            <a:pPr lvl="1" eaLnBrk="1" hangingPunct="1"/>
            <a:r>
              <a:rPr lang="en-US" altLang="en-US" sz="4900" dirty="0"/>
              <a:t>For example, SSN of EMPLOYEE.</a:t>
            </a:r>
          </a:p>
          <a:p>
            <a:endParaRPr lang="en-US" altLang="en-US" sz="4900" dirty="0" smtClean="0"/>
          </a:p>
          <a:p>
            <a:r>
              <a:rPr lang="en-US" altLang="en-US" sz="4900" dirty="0" smtClean="0"/>
              <a:t>A </a:t>
            </a:r>
            <a:r>
              <a:rPr lang="en-US" altLang="en-US" sz="4900" b="1" dirty="0"/>
              <a:t>key attribute </a:t>
            </a:r>
            <a:r>
              <a:rPr lang="en-US" altLang="en-US" sz="4900" dirty="0"/>
              <a:t>may be </a:t>
            </a:r>
            <a:r>
              <a:rPr lang="en-US" altLang="en-US" sz="4900" b="1" dirty="0"/>
              <a:t>composite</a:t>
            </a:r>
            <a:r>
              <a:rPr lang="en-US" altLang="en-US" sz="4900" dirty="0"/>
              <a:t>. </a:t>
            </a:r>
          </a:p>
          <a:p>
            <a:pPr lvl="1"/>
            <a:r>
              <a:rPr lang="en-US" altLang="en-US" sz="4900" dirty="0" err="1" smtClean="0"/>
              <a:t>VehicleChassisNumber</a:t>
            </a:r>
            <a:r>
              <a:rPr lang="en-US" altLang="en-US" sz="4900" dirty="0" smtClean="0"/>
              <a:t>, </a:t>
            </a:r>
            <a:r>
              <a:rPr lang="en-US" altLang="en-US" sz="4900" dirty="0" err="1" smtClean="0"/>
              <a:t>VehicleEngineNumber</a:t>
            </a:r>
            <a:r>
              <a:rPr lang="en-US" altLang="en-US" sz="4900" dirty="0" smtClean="0"/>
              <a:t> </a:t>
            </a:r>
            <a:r>
              <a:rPr lang="en-US" altLang="en-US" sz="4900" dirty="0"/>
              <a:t>is a key of the CAR entity type with components </a:t>
            </a:r>
            <a:r>
              <a:rPr lang="en-US" altLang="en-US" sz="4900" dirty="0" smtClean="0"/>
              <a:t>(</a:t>
            </a:r>
            <a:r>
              <a:rPr lang="en-US" altLang="en-US" sz="4900" dirty="0" err="1"/>
              <a:t>ChassisNumber</a:t>
            </a:r>
            <a:r>
              <a:rPr lang="en-US" altLang="en-US" sz="4900" dirty="0" smtClean="0"/>
              <a:t>, </a:t>
            </a:r>
            <a:r>
              <a:rPr lang="en-US" altLang="en-US" sz="4900" dirty="0" err="1"/>
              <a:t>EngineNumber</a:t>
            </a:r>
            <a:r>
              <a:rPr lang="en-US" altLang="en-US" sz="4900" dirty="0" smtClean="0"/>
              <a:t>).</a:t>
            </a:r>
            <a:endParaRPr lang="en-US" altLang="en-US" sz="4900" dirty="0"/>
          </a:p>
          <a:p>
            <a:endParaRPr lang="en-US" altLang="en-US" sz="4900" dirty="0" smtClean="0"/>
          </a:p>
          <a:p>
            <a:r>
              <a:rPr lang="en-US" altLang="en-US" sz="4900" dirty="0" smtClean="0"/>
              <a:t>An </a:t>
            </a:r>
            <a:r>
              <a:rPr lang="en-US" altLang="en-US" sz="4900" b="1" dirty="0"/>
              <a:t>entity</a:t>
            </a:r>
            <a:r>
              <a:rPr lang="en-US" altLang="en-US" sz="4900" dirty="0"/>
              <a:t> type may have </a:t>
            </a:r>
            <a:r>
              <a:rPr lang="en-US" altLang="en-US" sz="4900" b="1" dirty="0"/>
              <a:t>more than one key</a:t>
            </a:r>
            <a:r>
              <a:rPr lang="en-US" altLang="en-US" sz="4900" dirty="0"/>
              <a:t>. </a:t>
            </a:r>
          </a:p>
          <a:p>
            <a:pPr lvl="1"/>
            <a:r>
              <a:rPr lang="en-US" altLang="en-US" sz="4900" dirty="0"/>
              <a:t>The CAR entity type may have </a:t>
            </a:r>
            <a:r>
              <a:rPr lang="en-US" altLang="en-US" sz="4900" dirty="0" smtClean="0"/>
              <a:t>three </a:t>
            </a:r>
            <a:r>
              <a:rPr lang="en-US" altLang="en-US" sz="4900" dirty="0"/>
              <a:t>keys:</a:t>
            </a:r>
          </a:p>
          <a:p>
            <a:pPr lvl="2"/>
            <a:r>
              <a:rPr lang="en-US" altLang="en-US" sz="4900" dirty="0" err="1"/>
              <a:t>VehicleIdentificationNumber</a:t>
            </a:r>
            <a:r>
              <a:rPr lang="en-US" altLang="en-US" sz="4900" dirty="0"/>
              <a:t> (popularly called VIN)</a:t>
            </a:r>
          </a:p>
          <a:p>
            <a:pPr lvl="2"/>
            <a:r>
              <a:rPr lang="en-US" altLang="en-US" sz="4900" dirty="0" err="1" smtClean="0"/>
              <a:t>VehicleRegistrationNumber</a:t>
            </a:r>
            <a:r>
              <a:rPr lang="en-US" altLang="en-US" sz="4900" dirty="0" smtClean="0"/>
              <a:t> aka </a:t>
            </a:r>
            <a:r>
              <a:rPr lang="en-US" altLang="en-US" sz="4900" dirty="0"/>
              <a:t>license plate number</a:t>
            </a:r>
            <a:r>
              <a:rPr lang="en-US" altLang="en-US" sz="4900" dirty="0" smtClean="0"/>
              <a:t>.</a:t>
            </a:r>
          </a:p>
          <a:p>
            <a:pPr lvl="2"/>
            <a:r>
              <a:rPr lang="en-US" altLang="en-US" sz="4900" dirty="0" err="1"/>
              <a:t>VehicleChassisNumber</a:t>
            </a:r>
            <a:r>
              <a:rPr lang="en-US" altLang="en-US" sz="4900" dirty="0"/>
              <a:t>, </a:t>
            </a:r>
            <a:r>
              <a:rPr lang="en-US" altLang="en-US" sz="4900" dirty="0" err="1"/>
              <a:t>VehicleEngineNumber</a:t>
            </a:r>
            <a:endParaRPr lang="en-US" altLang="en-US" sz="4900" dirty="0"/>
          </a:p>
          <a:p>
            <a:endParaRPr lang="en-US" altLang="en-US" sz="4900" dirty="0" smtClean="0"/>
          </a:p>
          <a:p>
            <a:r>
              <a:rPr lang="en-US" altLang="en-US" sz="4900" dirty="0" smtClean="0"/>
              <a:t>Each </a:t>
            </a:r>
            <a:r>
              <a:rPr lang="en-US" altLang="en-US" sz="4900" dirty="0"/>
              <a:t>key is underlined (Note: this is different from the relational schema where only one “primary </a:t>
            </a:r>
            <a:r>
              <a:rPr lang="en-US" altLang="en-US" sz="4900" dirty="0" smtClean="0"/>
              <a:t>key” </a:t>
            </a:r>
            <a:r>
              <a:rPr lang="en-US" altLang="en-US" sz="4900" dirty="0"/>
              <a:t>is underlined).</a:t>
            </a:r>
          </a:p>
          <a:p>
            <a:endParaRPr lang="en-US" alt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53521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Entity set</a:t>
            </a:r>
            <a:endParaRPr lang="en-IN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Each entity type will have a collection of entities stored in the database</a:t>
            </a:r>
          </a:p>
          <a:p>
            <a:pPr lvl="1" eaLnBrk="1" hangingPunct="1"/>
            <a:r>
              <a:rPr lang="en-US" altLang="en-US" dirty="0" smtClean="0"/>
              <a:t>Called the </a:t>
            </a:r>
            <a:r>
              <a:rPr lang="en-US" altLang="en-US" b="1" dirty="0" smtClean="0"/>
              <a:t>entity set </a:t>
            </a:r>
            <a:r>
              <a:rPr lang="en-US" altLang="en-US" dirty="0" smtClean="0"/>
              <a:t>or sometimes </a:t>
            </a:r>
            <a:r>
              <a:rPr lang="en-US" altLang="en-US" b="1" dirty="0" smtClean="0"/>
              <a:t>entity collection</a:t>
            </a:r>
          </a:p>
          <a:p>
            <a:pPr eaLnBrk="1" hangingPunct="1"/>
            <a:r>
              <a:rPr lang="en-US" altLang="en-US" dirty="0" smtClean="0"/>
              <a:t>Previous slide shows three CAR entity instances in the entity set for CAR</a:t>
            </a:r>
          </a:p>
          <a:p>
            <a:pPr eaLnBrk="1" hangingPunct="1"/>
            <a:r>
              <a:rPr lang="en-US" altLang="en-US" dirty="0" smtClean="0"/>
              <a:t>Same name (CAR) used to refer to both the entity type and the entity set</a:t>
            </a:r>
          </a:p>
          <a:p>
            <a:pPr eaLnBrk="1" hangingPunct="1"/>
            <a:r>
              <a:rPr lang="en-US" altLang="en-US" dirty="0" smtClean="0"/>
              <a:t>However, entity type and entity set may be given different names</a:t>
            </a:r>
          </a:p>
          <a:p>
            <a:pPr eaLnBrk="1" hangingPunct="1"/>
            <a:r>
              <a:rPr lang="en-US" altLang="en-US" dirty="0" smtClean="0"/>
              <a:t>Entity set is the current </a:t>
            </a:r>
            <a:r>
              <a:rPr lang="en-US" altLang="en-US" i="1" dirty="0" smtClean="0"/>
              <a:t>state</a:t>
            </a:r>
            <a:r>
              <a:rPr lang="en-US" altLang="en-US" dirty="0" smtClean="0"/>
              <a:t> of the entities of that type that are stored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328601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Value Sets (Domains) of Attributes</a:t>
            </a:r>
            <a:endParaRPr lang="en-IN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Each simple attribute is associated with a value set</a:t>
            </a:r>
          </a:p>
          <a:p>
            <a:pPr lvl="1" eaLnBrk="1" hangingPunct="1"/>
            <a:r>
              <a:rPr lang="en-US" altLang="en-US" dirty="0" smtClean="0"/>
              <a:t>E.g., </a:t>
            </a:r>
            <a:r>
              <a:rPr lang="en-US" altLang="en-US" dirty="0" err="1" smtClean="0"/>
              <a:t>Lastname</a:t>
            </a:r>
            <a:r>
              <a:rPr lang="en-US" altLang="en-US" dirty="0" smtClean="0"/>
              <a:t> has a value which is a character string of </a:t>
            </a:r>
            <a:r>
              <a:rPr lang="en-US" altLang="en-US" dirty="0" err="1" smtClean="0"/>
              <a:t>upto</a:t>
            </a:r>
            <a:r>
              <a:rPr lang="en-US" altLang="en-US" dirty="0" smtClean="0"/>
              <a:t> 15 characters, say</a:t>
            </a:r>
          </a:p>
          <a:p>
            <a:pPr lvl="1" eaLnBrk="1" hangingPunct="1"/>
            <a:r>
              <a:rPr lang="en-US" altLang="en-US" dirty="0" smtClean="0"/>
              <a:t>Date has a value consisting of MM-DD-YYYY where each letter is an integer</a:t>
            </a:r>
          </a:p>
          <a:p>
            <a:pPr eaLnBrk="1" hangingPunct="1"/>
            <a:r>
              <a:rPr lang="en-US" altLang="en-US" dirty="0" smtClean="0"/>
              <a:t>A </a:t>
            </a:r>
            <a:r>
              <a:rPr lang="en-US" altLang="en-US" b="1" dirty="0" smtClean="0"/>
              <a:t>value set </a:t>
            </a:r>
            <a:r>
              <a:rPr lang="en-US" altLang="en-US" dirty="0" smtClean="0"/>
              <a:t>specifies the set of values associated with an attribute</a:t>
            </a:r>
          </a:p>
        </p:txBody>
      </p:sp>
    </p:spTree>
    <p:extLst>
      <p:ext uri="{BB962C8B-B14F-4D97-AF65-F5344CB8AC3E}">
        <p14:creationId xmlns:p14="http://schemas.microsoft.com/office/powerpoint/2010/main" val="205704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996</Words>
  <Application>Microsoft Office PowerPoint</Application>
  <PresentationFormat>Custom</PresentationFormat>
  <Paragraphs>98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CS 252 Database Management Systems</vt:lpstr>
      <vt:lpstr>Overview of Database Design Process</vt:lpstr>
      <vt:lpstr>Overview of Database Design Process</vt:lpstr>
      <vt:lpstr>ER Model concepts</vt:lpstr>
      <vt:lpstr>Types of attributes</vt:lpstr>
      <vt:lpstr>Example of composite attribute</vt:lpstr>
      <vt:lpstr>Entity Types and Key Attributes</vt:lpstr>
      <vt:lpstr>Entity set</vt:lpstr>
      <vt:lpstr>Value Sets (Domains) of Attributes</vt:lpstr>
      <vt:lpstr>Attributes and Value Sets</vt:lpstr>
      <vt:lpstr>ER Diagram Notation</vt:lpstr>
      <vt:lpstr>Example COMPANY Database</vt:lpstr>
      <vt:lpstr>Example COMPANY Database</vt:lpstr>
      <vt:lpstr>Example COMPANY Database</vt:lpstr>
      <vt:lpstr>Initial Design of Entity Types: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CS252 Database Management Systems</dc:title>
  <dc:creator>Suresh Jamadagni</dc:creator>
  <cp:lastModifiedBy>Dell</cp:lastModifiedBy>
  <cp:revision>34</cp:revision>
  <dcterms:created xsi:type="dcterms:W3CDTF">2020-01-06T03:12:19Z</dcterms:created>
  <dcterms:modified xsi:type="dcterms:W3CDTF">2020-02-10T07:45:42Z</dcterms:modified>
</cp:coreProperties>
</file>