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 252</a:t>
            </a:r>
            <a:br>
              <a:rPr lang="en-US" b="1" dirty="0" smtClean="0"/>
            </a:br>
            <a:r>
              <a:rPr lang="en-US" b="1" dirty="0" smtClean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– May 2020</a:t>
            </a:r>
          </a:p>
          <a:p>
            <a:r>
              <a:rPr lang="en-US" dirty="0" smtClean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13656" y="5847008"/>
            <a:ext cx="685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* Use the slides for reference only. Refer the text book for details </a:t>
            </a:r>
            <a:r>
              <a:rPr lang="en-US" b="1" i="1" dirty="0" smtClean="0"/>
              <a:t>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Constraints on Relationships</a:t>
            </a:r>
            <a:endParaRPr lang="en-IN" b="1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Constraints on Relationship Types</a:t>
            </a:r>
          </a:p>
          <a:p>
            <a:pPr lvl="1" eaLnBrk="1" hangingPunct="1"/>
            <a:r>
              <a:rPr lang="en-US" altLang="en-US" sz="2200" dirty="0" smtClean="0"/>
              <a:t>(Also known as ratio constraints)</a:t>
            </a:r>
          </a:p>
          <a:p>
            <a:pPr lvl="1" eaLnBrk="1" hangingPunct="1"/>
            <a:r>
              <a:rPr lang="en-US" altLang="en-US" sz="2200" dirty="0" smtClean="0"/>
              <a:t>Cardinality Ratio (specifies </a:t>
            </a:r>
            <a:r>
              <a:rPr lang="en-US" altLang="en-US" sz="2200" i="1" dirty="0" smtClean="0"/>
              <a:t>maximum</a:t>
            </a:r>
            <a:r>
              <a:rPr lang="en-US" altLang="en-US" sz="2200" dirty="0" smtClean="0"/>
              <a:t> participation) </a:t>
            </a:r>
          </a:p>
          <a:p>
            <a:pPr lvl="2" eaLnBrk="1" hangingPunct="1"/>
            <a:r>
              <a:rPr lang="en-US" altLang="en-US" sz="2000" dirty="0" smtClean="0"/>
              <a:t>One-to-one (1:1)</a:t>
            </a:r>
          </a:p>
          <a:p>
            <a:pPr lvl="2" eaLnBrk="1" hangingPunct="1"/>
            <a:r>
              <a:rPr lang="en-US" altLang="en-US" sz="2000" dirty="0" smtClean="0"/>
              <a:t>One-to-many (1:N) or Many-to-one (N:1)</a:t>
            </a:r>
          </a:p>
          <a:p>
            <a:pPr lvl="2" eaLnBrk="1" hangingPunct="1"/>
            <a:r>
              <a:rPr lang="en-US" altLang="en-US" sz="2000" dirty="0" smtClean="0"/>
              <a:t>Many-to-many (M:N)</a:t>
            </a:r>
          </a:p>
          <a:p>
            <a:pPr lvl="1" eaLnBrk="1" hangingPunct="1"/>
            <a:r>
              <a:rPr lang="en-US" altLang="en-US" sz="2200" dirty="0" smtClean="0"/>
              <a:t>Existence Dependency Constraint (specifies </a:t>
            </a:r>
            <a:r>
              <a:rPr lang="en-US" altLang="en-US" sz="2200" i="1" dirty="0" smtClean="0"/>
              <a:t>minimum</a:t>
            </a:r>
            <a:r>
              <a:rPr lang="en-US" altLang="en-US" sz="2200" dirty="0" smtClean="0"/>
              <a:t> participation) (also called participation constraint)</a:t>
            </a:r>
          </a:p>
          <a:p>
            <a:pPr lvl="2" eaLnBrk="1" hangingPunct="1"/>
            <a:r>
              <a:rPr lang="en-US" altLang="en-US" sz="2000" dirty="0" smtClean="0"/>
              <a:t>zero (optional participation, not existence-dependent)</a:t>
            </a:r>
          </a:p>
          <a:p>
            <a:pPr lvl="2" eaLnBrk="1" hangingPunct="1"/>
            <a:r>
              <a:rPr lang="en-US" altLang="en-US" sz="2000" dirty="0" smtClean="0"/>
              <a:t>one or more (mandatory participation, existence-dependent)</a:t>
            </a:r>
          </a:p>
        </p:txBody>
      </p:sp>
    </p:spTree>
    <p:extLst>
      <p:ext uri="{BB962C8B-B14F-4D97-AF65-F5344CB8AC3E}">
        <p14:creationId xmlns:p14="http://schemas.microsoft.com/office/powerpoint/2010/main" val="252437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Many-to-one (N:1) Relationship</a:t>
            </a:r>
            <a:endParaRPr lang="en-IN" b="1" dirty="0"/>
          </a:p>
        </p:txBody>
      </p:sp>
      <p:pic>
        <p:nvPicPr>
          <p:cNvPr id="4" name="Picture 1054" descr="fig03_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87" y="1825625"/>
            <a:ext cx="72992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06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Many-to-many (M:N) Relationship</a:t>
            </a:r>
            <a:endParaRPr lang="en-IN" b="1" dirty="0"/>
          </a:p>
        </p:txBody>
      </p:sp>
      <p:pic>
        <p:nvPicPr>
          <p:cNvPr id="4" name="Picture 1062" descr="fig03_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8" y="1825625"/>
            <a:ext cx="632212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1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Recursive Relationship Type</a:t>
            </a:r>
            <a:endParaRPr lang="en-IN" b="1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 relationship type between the same participating entity type in </a:t>
            </a:r>
            <a:r>
              <a:rPr lang="en-US" altLang="en-US" sz="2400" b="1" dirty="0" smtClean="0"/>
              <a:t>distinct roles</a:t>
            </a:r>
          </a:p>
          <a:p>
            <a:pPr eaLnBrk="1" hangingPunct="1"/>
            <a:r>
              <a:rPr lang="en-US" altLang="en-US" sz="2400" dirty="0" smtClean="0"/>
              <a:t>Also called a</a:t>
            </a:r>
            <a:r>
              <a:rPr lang="en-US" altLang="en-US" sz="2400" b="1" dirty="0" smtClean="0"/>
              <a:t> self-referencing </a:t>
            </a:r>
            <a:r>
              <a:rPr lang="en-US" altLang="en-US" sz="2400" dirty="0" smtClean="0"/>
              <a:t>relationship type.</a:t>
            </a:r>
          </a:p>
          <a:p>
            <a:pPr eaLnBrk="1" hangingPunct="1"/>
            <a:r>
              <a:rPr lang="en-US" altLang="en-US" sz="2400" dirty="0" smtClean="0"/>
              <a:t>Example: the SUPERVISION relationship</a:t>
            </a:r>
          </a:p>
          <a:p>
            <a:pPr eaLnBrk="1" hangingPunct="1"/>
            <a:r>
              <a:rPr lang="en-US" altLang="en-US" sz="2400" dirty="0" smtClean="0"/>
              <a:t>EMPLOYEE participates twice in two distinct roles:</a:t>
            </a:r>
          </a:p>
          <a:p>
            <a:pPr lvl="1" eaLnBrk="1" hangingPunct="1"/>
            <a:r>
              <a:rPr lang="en-US" altLang="en-US" sz="2200" dirty="0" smtClean="0"/>
              <a:t>supervisor (or boss) role</a:t>
            </a:r>
          </a:p>
          <a:p>
            <a:pPr lvl="1" eaLnBrk="1" hangingPunct="1"/>
            <a:r>
              <a:rPr lang="en-US" altLang="en-US" sz="2200" dirty="0" smtClean="0"/>
              <a:t>supervisee (or subordinate) role</a:t>
            </a:r>
          </a:p>
          <a:p>
            <a:pPr eaLnBrk="1" hangingPunct="1"/>
            <a:r>
              <a:rPr lang="en-US" altLang="en-US" sz="2400" dirty="0" smtClean="0"/>
              <a:t>Each relationship instance relates two distinct EMPLOYEE entities:</a:t>
            </a:r>
          </a:p>
          <a:p>
            <a:pPr lvl="1" eaLnBrk="1" hangingPunct="1"/>
            <a:r>
              <a:rPr lang="en-US" altLang="en-US" sz="2200" dirty="0" smtClean="0"/>
              <a:t>One employee in </a:t>
            </a:r>
            <a:r>
              <a:rPr lang="en-US" altLang="en-US" sz="2200" i="1" dirty="0" smtClean="0"/>
              <a:t>supervisor</a:t>
            </a:r>
            <a:r>
              <a:rPr lang="en-US" altLang="en-US" sz="2200" dirty="0" smtClean="0"/>
              <a:t> role</a:t>
            </a:r>
          </a:p>
          <a:p>
            <a:pPr lvl="1" eaLnBrk="1" hangingPunct="1"/>
            <a:r>
              <a:rPr lang="en-US" altLang="en-US" sz="2200" dirty="0" smtClean="0"/>
              <a:t>One employee in </a:t>
            </a:r>
            <a:r>
              <a:rPr lang="en-US" altLang="en-US" sz="2200" i="1" dirty="0" smtClean="0"/>
              <a:t>supervisee</a:t>
            </a:r>
            <a:r>
              <a:rPr lang="en-US" altLang="en-US" sz="2200" dirty="0" smtClean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46486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 Recursive Relationship Supervision</a:t>
            </a:r>
            <a:endParaRPr lang="en-IN" b="1" dirty="0"/>
          </a:p>
        </p:txBody>
      </p:sp>
      <p:pic>
        <p:nvPicPr>
          <p:cNvPr id="4" name="Picture 1074" descr="fig03_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96" y="1825625"/>
            <a:ext cx="737220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03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Representing a recursive relation in ER diagram</a:t>
            </a:r>
            <a:endParaRPr lang="en-IN" sz="4000" b="1" dirty="0"/>
          </a:p>
        </p:txBody>
      </p:sp>
      <p:pic>
        <p:nvPicPr>
          <p:cNvPr id="4" name="Picture 4" descr="fig03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42" y="1825625"/>
            <a:ext cx="451291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7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 and Relationship Types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relationship</a:t>
            </a:r>
            <a:r>
              <a:rPr lang="en-US" altLang="en-US" sz="2400" dirty="0" smtClean="0"/>
              <a:t> relates two or more distinct entities with a specific meaning.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For example, EMPLOYEE John Smith </a:t>
            </a:r>
            <a:r>
              <a:rPr lang="en-US" altLang="en-US" sz="2100" i="1" dirty="0" smtClean="0"/>
              <a:t>works on</a:t>
            </a:r>
            <a:r>
              <a:rPr lang="en-US" altLang="en-US" sz="2100" dirty="0" smtClean="0"/>
              <a:t> the </a:t>
            </a:r>
            <a:r>
              <a:rPr lang="en-US" altLang="en-US" sz="2100" dirty="0" err="1" smtClean="0"/>
              <a:t>ProductX</a:t>
            </a:r>
            <a:r>
              <a:rPr lang="en-US" altLang="en-US" sz="2100" dirty="0" smtClean="0"/>
              <a:t> PROJECT, or EMPLOYEE Franklin Wong </a:t>
            </a:r>
            <a:r>
              <a:rPr lang="en-US" altLang="en-US" sz="2100" i="1" dirty="0" smtClean="0"/>
              <a:t>manages</a:t>
            </a:r>
            <a:r>
              <a:rPr lang="en-US" altLang="en-US" sz="2100" dirty="0" smtClean="0"/>
              <a:t> the Research DEPARTMENT.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Relationships of the same type are grouped or typed into a </a:t>
            </a:r>
            <a:r>
              <a:rPr lang="en-US" altLang="en-US" sz="2400" b="1" dirty="0" smtClean="0"/>
              <a:t>relationship type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For example, the WORKS_ON relationship type in which EMPLOYEEs and PROJECTs participate, or the MANAGES relationship type in which EMPLOYEEs and DEPARTMENTs participate.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degree of a relationship type is the number of participating entity types.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Both MANAGES and WORKS_ON are </a:t>
            </a:r>
            <a:r>
              <a:rPr lang="en-US" altLang="en-US" sz="2100" i="1" dirty="0" smtClean="0"/>
              <a:t>binary</a:t>
            </a:r>
            <a:r>
              <a:rPr lang="en-US" altLang="en-US" sz="2100" dirty="0" smtClean="0"/>
              <a:t>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8656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Relationship instances of the WORKS_FOR N:1 relationship between EMPLOYEE and DEPARTMENT</a:t>
            </a:r>
            <a:endParaRPr lang="en-IN" sz="3600" b="1" dirty="0"/>
          </a:p>
        </p:txBody>
      </p:sp>
      <p:pic>
        <p:nvPicPr>
          <p:cNvPr id="4" name="Picture 31" descr="fig03_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87" y="1825625"/>
            <a:ext cx="72992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Relationship instances of the M:N  WORKS_ON relationship between EMPLOYEE and PROJECT</a:t>
            </a:r>
            <a:endParaRPr lang="en-IN" sz="4000" b="1" dirty="0"/>
          </a:p>
        </p:txBody>
      </p:sp>
      <p:pic>
        <p:nvPicPr>
          <p:cNvPr id="4" name="Picture 38" descr="fig03_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8" y="2005931"/>
            <a:ext cx="632212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4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Relationship type vs. relationship set</a:t>
            </a:r>
            <a:endParaRPr lang="en-IN" b="1" dirty="0"/>
          </a:p>
        </p:txBody>
      </p:sp>
      <p:sp>
        <p:nvSpPr>
          <p:cNvPr id="4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Relationship Type:</a:t>
            </a:r>
          </a:p>
          <a:p>
            <a:pPr lvl="1" eaLnBrk="1" hangingPunct="1"/>
            <a:r>
              <a:rPr lang="en-US" altLang="en-US" dirty="0" smtClean="0"/>
              <a:t>Is the schema description of a relationship</a:t>
            </a:r>
          </a:p>
          <a:p>
            <a:pPr lvl="1" eaLnBrk="1" hangingPunct="1"/>
            <a:r>
              <a:rPr lang="en-US" altLang="en-US" dirty="0" smtClean="0"/>
              <a:t>Identifies the relationship name and the participating entity types</a:t>
            </a:r>
          </a:p>
          <a:p>
            <a:pPr lvl="1" eaLnBrk="1" hangingPunct="1"/>
            <a:r>
              <a:rPr lang="en-US" altLang="en-US" dirty="0" smtClean="0"/>
              <a:t>Also identifies certain relationship constraints</a:t>
            </a:r>
          </a:p>
          <a:p>
            <a:pPr eaLnBrk="1" hangingPunct="1"/>
            <a:r>
              <a:rPr lang="en-US" altLang="en-US" dirty="0" smtClean="0"/>
              <a:t>Relationship Set:</a:t>
            </a:r>
          </a:p>
          <a:p>
            <a:pPr lvl="1" eaLnBrk="1" hangingPunct="1"/>
            <a:r>
              <a:rPr lang="en-US" altLang="en-US" dirty="0" smtClean="0"/>
              <a:t>The current set of relationship instances represented in the database</a:t>
            </a:r>
          </a:p>
          <a:p>
            <a:pPr lvl="1" eaLnBrk="1" hangingPunct="1"/>
            <a:r>
              <a:rPr lang="en-US" altLang="en-US" dirty="0" smtClean="0"/>
              <a:t>The current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of a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235543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Relationship type vs. relationship set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Previous figures displayed the relationship sets</a:t>
            </a:r>
          </a:p>
          <a:p>
            <a:pPr eaLnBrk="1" hangingPunct="1"/>
            <a:r>
              <a:rPr lang="en-US" altLang="en-US" sz="2400" dirty="0" smtClean="0"/>
              <a:t>Each instance in the set relates individual participating entities – one from each participating entity type</a:t>
            </a:r>
          </a:p>
          <a:p>
            <a:pPr eaLnBrk="1" hangingPunct="1"/>
            <a:r>
              <a:rPr lang="en-US" altLang="en-US" sz="2400" dirty="0" smtClean="0"/>
              <a:t>In ER diagrams, we represent the </a:t>
            </a:r>
            <a:r>
              <a:rPr lang="en-US" altLang="en-US" sz="2400" i="1" dirty="0" smtClean="0"/>
              <a:t>relationship type </a:t>
            </a:r>
            <a:r>
              <a:rPr lang="en-US" altLang="en-US" sz="2400" dirty="0" smtClean="0"/>
              <a:t>as follows:</a:t>
            </a:r>
          </a:p>
          <a:p>
            <a:pPr lvl="1" eaLnBrk="1" hangingPunct="1"/>
            <a:r>
              <a:rPr lang="en-US" altLang="en-US" sz="2400" dirty="0" smtClean="0"/>
              <a:t>Diamond-shaped box is used to display a relationship type</a:t>
            </a:r>
          </a:p>
          <a:p>
            <a:pPr lvl="1" eaLnBrk="1" hangingPunct="1"/>
            <a:r>
              <a:rPr lang="en-US" altLang="en-US" sz="2400" dirty="0" smtClean="0"/>
              <a:t>Connected to the participating entity types via straight lines</a:t>
            </a:r>
          </a:p>
          <a:p>
            <a:pPr lvl="1" eaLnBrk="1" hangingPunct="1"/>
            <a:r>
              <a:rPr lang="en-US" altLang="en-US" sz="2400" dirty="0" smtClean="0"/>
              <a:t>Note that the relationship type is not shown with an arrow. The name should be typically be readable from left to right and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260806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Refining the COMPANY database schema by introducing relationships</a:t>
            </a:r>
            <a:endParaRPr lang="en-IN" sz="4000" b="1" dirty="0"/>
          </a:p>
        </p:txBody>
      </p:sp>
      <p:sp>
        <p:nvSpPr>
          <p:cNvPr id="4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By examining the requirements, six relationship types are identified</a:t>
            </a:r>
          </a:p>
          <a:p>
            <a:pPr eaLnBrk="1" hangingPunct="1"/>
            <a:r>
              <a:rPr lang="en-US" altLang="en-US" sz="2400" dirty="0" smtClean="0"/>
              <a:t>All are </a:t>
            </a:r>
            <a:r>
              <a:rPr lang="en-US" altLang="en-US" sz="2400" i="1" dirty="0" smtClean="0"/>
              <a:t>binary</a:t>
            </a:r>
            <a:r>
              <a:rPr lang="en-US" altLang="en-US" sz="2400" dirty="0" smtClean="0"/>
              <a:t> relationships( degree 2)</a:t>
            </a:r>
          </a:p>
          <a:p>
            <a:pPr eaLnBrk="1" hangingPunct="1"/>
            <a:r>
              <a:rPr lang="en-US" altLang="en-US" sz="2400" dirty="0" smtClean="0"/>
              <a:t>Listed below with their participating entity types:</a:t>
            </a:r>
          </a:p>
          <a:p>
            <a:pPr lvl="1" eaLnBrk="1" hangingPunct="1"/>
            <a:r>
              <a:rPr lang="en-US" altLang="en-US" sz="2200" dirty="0" smtClean="0"/>
              <a:t>WORKS_FOR (between EMPLOYEE, DEPARTMENT)</a:t>
            </a:r>
          </a:p>
          <a:p>
            <a:pPr lvl="1" eaLnBrk="1" hangingPunct="1"/>
            <a:r>
              <a:rPr lang="en-US" altLang="en-US" sz="2200" dirty="0" smtClean="0"/>
              <a:t>MANAGES (also between EMPLOYEE, DEPARTMENT)</a:t>
            </a:r>
          </a:p>
          <a:p>
            <a:pPr lvl="1" eaLnBrk="1" hangingPunct="1"/>
            <a:r>
              <a:rPr lang="en-US" altLang="en-US" sz="2200" dirty="0" smtClean="0"/>
              <a:t>CONTROLS (between DEPARTMENT, PROJECT)</a:t>
            </a:r>
          </a:p>
          <a:p>
            <a:pPr lvl="1" eaLnBrk="1" hangingPunct="1"/>
            <a:r>
              <a:rPr lang="en-US" altLang="en-US" sz="2200" dirty="0" smtClean="0"/>
              <a:t>WORKS_ON (between EMPLOYEE, PROJECT)</a:t>
            </a:r>
          </a:p>
          <a:p>
            <a:pPr lvl="1" eaLnBrk="1" hangingPunct="1"/>
            <a:r>
              <a:rPr lang="en-US" altLang="en-US" sz="2200" dirty="0" smtClean="0"/>
              <a:t>SUPERVISION (between EMPLOYEE (as subordinate), EMPLOYEE (as supervisor))</a:t>
            </a:r>
          </a:p>
          <a:p>
            <a:pPr lvl="1" eaLnBrk="1" hangingPunct="1"/>
            <a:r>
              <a:rPr lang="en-US" altLang="en-US" sz="2200" dirty="0" smtClean="0"/>
              <a:t>DEPENDENTS_OF (between EMPLOYEE, DEPENDENT)</a:t>
            </a:r>
          </a:p>
          <a:p>
            <a:pPr lvl="1"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8677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 Diagram</a:t>
            </a:r>
            <a:endParaRPr lang="en-IN" b="1" dirty="0"/>
          </a:p>
        </p:txBody>
      </p:sp>
      <p:pic>
        <p:nvPicPr>
          <p:cNvPr id="4" name="Picture 4" descr="fig03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42" y="1825625"/>
            <a:ext cx="451291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39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Discussion on Relationship Types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 the refined design, some attributes from the initial entity types are refined into relationships:</a:t>
            </a:r>
          </a:p>
          <a:p>
            <a:pPr lvl="1" eaLnBrk="1" hangingPunct="1"/>
            <a:r>
              <a:rPr lang="en-US" altLang="en-US" sz="2200" dirty="0" smtClean="0"/>
              <a:t>Manager of DEPARTMENT -&gt; MANAGES</a:t>
            </a:r>
          </a:p>
          <a:p>
            <a:pPr lvl="1" eaLnBrk="1" hangingPunct="1"/>
            <a:r>
              <a:rPr lang="en-US" altLang="en-US" sz="2200" dirty="0" err="1" smtClean="0"/>
              <a:t>Works_on</a:t>
            </a:r>
            <a:r>
              <a:rPr lang="en-US" altLang="en-US" sz="2200" dirty="0" smtClean="0"/>
              <a:t> of EMPLOYEE -&gt; WORKS_ON</a:t>
            </a:r>
          </a:p>
          <a:p>
            <a:pPr lvl="1" eaLnBrk="1" hangingPunct="1"/>
            <a:r>
              <a:rPr lang="en-US" altLang="en-US" sz="2200" dirty="0" smtClean="0"/>
              <a:t>Department of EMPLOYEE -&gt; WORKS_FOR</a:t>
            </a:r>
          </a:p>
          <a:p>
            <a:pPr lvl="1" eaLnBrk="1" hangingPunct="1"/>
            <a:r>
              <a:rPr lang="en-US" altLang="en-US" sz="2200" dirty="0" err="1" smtClean="0"/>
              <a:t>etc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In general, more than one relationship type can exist between the same participating entity types </a:t>
            </a:r>
          </a:p>
          <a:p>
            <a:pPr lvl="1" eaLnBrk="1" hangingPunct="1"/>
            <a:r>
              <a:rPr lang="en-US" altLang="en-US" sz="2200" dirty="0" smtClean="0"/>
              <a:t>MANAGES and WORKS_FOR are distinct relationship types between EMPLOYEE and DEPARTMENT</a:t>
            </a:r>
          </a:p>
          <a:p>
            <a:pPr lvl="1" eaLnBrk="1" hangingPunct="1"/>
            <a:r>
              <a:rPr lang="en-US" altLang="en-US" sz="2200" dirty="0" smtClean="0"/>
              <a:t>Different meanings and different relationship instances.</a:t>
            </a:r>
          </a:p>
        </p:txBody>
      </p:sp>
    </p:spTree>
    <p:extLst>
      <p:ext uri="{BB962C8B-B14F-4D97-AF65-F5344CB8AC3E}">
        <p14:creationId xmlns:p14="http://schemas.microsoft.com/office/powerpoint/2010/main" val="165316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593</Words>
  <Application>Microsoft Office PowerPoint</Application>
  <PresentationFormat>Custom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252 Database Management Systems</vt:lpstr>
      <vt:lpstr>Relationship and Relationship Types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</vt:lpstr>
      <vt:lpstr>Relationship type vs. relationship set</vt:lpstr>
      <vt:lpstr>Refining the COMPANY database schema by introducing relationships</vt:lpstr>
      <vt:lpstr>ER Diagram</vt:lpstr>
      <vt:lpstr>Discussion on Relationship Types</vt:lpstr>
      <vt:lpstr>Constraints on Relationships</vt:lpstr>
      <vt:lpstr>Many-to-one (N:1) Relationship</vt:lpstr>
      <vt:lpstr>Many-to-many (M:N) Relationship</vt:lpstr>
      <vt:lpstr>Recursive Relationship Type</vt:lpstr>
      <vt:lpstr>A Recursive Relationship Supervision</vt:lpstr>
      <vt:lpstr>Representing a recursive relation in 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41</cp:revision>
  <dcterms:created xsi:type="dcterms:W3CDTF">2020-01-06T03:12:19Z</dcterms:created>
  <dcterms:modified xsi:type="dcterms:W3CDTF">2020-02-10T07:46:54Z</dcterms:modified>
</cp:coreProperties>
</file>