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 252</a:t>
            </a:r>
            <a:br>
              <a:rPr lang="en-US" b="1" dirty="0" smtClean="0"/>
            </a:br>
            <a:r>
              <a:rPr lang="en-US" b="1" dirty="0" smtClean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– May 2020</a:t>
            </a:r>
          </a:p>
          <a:p>
            <a:r>
              <a:rPr lang="en-US" dirty="0" smtClean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69713" y="5628068"/>
            <a:ext cx="79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</a:t>
            </a:r>
            <a:r>
              <a:rPr lang="en-IN" dirty="0" smtClean="0"/>
              <a:t>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 of a Relationship Type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Degree = 2 (binary)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Degree = 3 (ternary)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30204" y="2701139"/>
            <a:ext cx="4758595" cy="2897505"/>
          </a:xfrm>
          <a:prstGeom prst="rect">
            <a:avLst/>
          </a:prstGeom>
        </p:spPr>
      </p:pic>
      <p:pic>
        <p:nvPicPr>
          <p:cNvPr id="7" name="Picture 31" descr="fig03_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09995"/>
            <a:ext cx="5157787" cy="307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59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Relationships of Higher Degree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Relationship types of degree n </a:t>
            </a:r>
            <a:r>
              <a:rPr lang="en-US" altLang="en-US" dirty="0"/>
              <a:t>are called n-</a:t>
            </a:r>
            <a:r>
              <a:rPr lang="en-US" altLang="en-US" dirty="0" err="1"/>
              <a:t>ary</a:t>
            </a:r>
            <a:endParaRPr lang="en-US" altLang="en-US" dirty="0"/>
          </a:p>
          <a:p>
            <a:r>
              <a:rPr lang="en-US" altLang="en-US" dirty="0"/>
              <a:t>In general, an n-</a:t>
            </a:r>
            <a:r>
              <a:rPr lang="en-US" altLang="en-US" dirty="0" err="1"/>
              <a:t>ary</a:t>
            </a:r>
            <a:r>
              <a:rPr lang="en-US" altLang="en-US" dirty="0"/>
              <a:t> relationship is not equivalent to n binary relationships</a:t>
            </a:r>
          </a:p>
          <a:p>
            <a:r>
              <a:rPr lang="en-US" altLang="en-US" dirty="0"/>
              <a:t>Constraints are harder to specify for higher-degree relationships (n &gt; 2) than for binary relationships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49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a ternary relationship</a:t>
            </a:r>
            <a:endParaRPr lang="en-IN" b="1" dirty="0"/>
          </a:p>
        </p:txBody>
      </p:sp>
      <p:pic>
        <p:nvPicPr>
          <p:cNvPr id="4" name="Picture 1029" descr="fig03_1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649" y="1825625"/>
            <a:ext cx="363270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9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Discussion of n-</a:t>
            </a:r>
            <a:r>
              <a:rPr lang="en-US" altLang="en-US" b="1" dirty="0" err="1"/>
              <a:t>ary</a:t>
            </a:r>
            <a:r>
              <a:rPr lang="en-US" altLang="en-US" b="1" dirty="0"/>
              <a:t> relationships (n &gt; 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 general, 3 binary relationships can represent different information than a single ternary relationship (see Figure </a:t>
            </a:r>
            <a:r>
              <a:rPr lang="en-US" altLang="en-US" dirty="0" smtClean="0"/>
              <a:t>a </a:t>
            </a:r>
            <a:r>
              <a:rPr lang="en-US" altLang="en-US" dirty="0"/>
              <a:t>and b on </a:t>
            </a:r>
            <a:r>
              <a:rPr lang="en-US" altLang="en-US" dirty="0" smtClean="0"/>
              <a:t>previous slide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needed, the binary and n-</a:t>
            </a:r>
            <a:r>
              <a:rPr lang="en-US" altLang="en-US" dirty="0" err="1"/>
              <a:t>ary</a:t>
            </a:r>
            <a:r>
              <a:rPr lang="en-US" altLang="en-US" dirty="0"/>
              <a:t> relationships can all be included in the schema design (see Figure </a:t>
            </a:r>
            <a:r>
              <a:rPr lang="en-US" altLang="en-US" dirty="0" smtClean="0"/>
              <a:t>a </a:t>
            </a:r>
            <a:r>
              <a:rPr lang="en-US" altLang="en-US" dirty="0"/>
              <a:t>and </a:t>
            </a:r>
            <a:r>
              <a:rPr lang="en-US" altLang="en-US" dirty="0" smtClean="0"/>
              <a:t>b </a:t>
            </a:r>
            <a:r>
              <a:rPr lang="en-US" altLang="en-US" dirty="0"/>
              <a:t>on previous slide</a:t>
            </a:r>
            <a:r>
              <a:rPr lang="en-US" altLang="en-US" dirty="0" smtClean="0"/>
              <a:t>, </a:t>
            </a:r>
            <a:r>
              <a:rPr lang="en-US" altLang="en-US" dirty="0"/>
              <a:t>where all relationships convey different meanings)</a:t>
            </a:r>
          </a:p>
          <a:p>
            <a:r>
              <a:rPr lang="en-US" altLang="en-US" dirty="0"/>
              <a:t>In some cases, a ternary relationship can be represented as a weak entity if the data model allows a weak entity type to have multiple identifying relationships (and hence multiple owner entity types) (see Figure </a:t>
            </a:r>
            <a:r>
              <a:rPr lang="en-US" altLang="en-US" dirty="0" smtClean="0"/>
              <a:t>c </a:t>
            </a:r>
            <a:r>
              <a:rPr lang="en-US" altLang="en-US" dirty="0"/>
              <a:t>on previous slide</a:t>
            </a:r>
            <a:r>
              <a:rPr lang="en-US" altLang="en-US" dirty="0" smtClean="0"/>
              <a:t>)</a:t>
            </a:r>
          </a:p>
          <a:p>
            <a:r>
              <a:rPr lang="en-US" altLang="en-US" dirty="0"/>
              <a:t>If a particular binary relationship can be derived from a higher-degree relationship at all times, then it is </a:t>
            </a:r>
            <a:r>
              <a:rPr lang="en-US" altLang="en-US" dirty="0" smtClean="0"/>
              <a:t>redundant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74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Another example of a ternary relationship</a:t>
            </a:r>
            <a:endParaRPr lang="en-IN" b="1" dirty="0"/>
          </a:p>
        </p:txBody>
      </p:sp>
      <p:pic>
        <p:nvPicPr>
          <p:cNvPr id="4" name="Picture 1029" descr="fig03_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80" y="1825625"/>
            <a:ext cx="930983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20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Displaying constraints on higher-degree relationships</a:t>
            </a:r>
            <a:endParaRPr lang="en-IN" sz="4000" b="1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(min, max) constraints can be displayed on the edges – however, they do not fully describe the constraints</a:t>
            </a:r>
          </a:p>
          <a:p>
            <a:pPr eaLnBrk="1" hangingPunct="1"/>
            <a:r>
              <a:rPr lang="en-US" altLang="en-US" sz="2400" dirty="0" smtClean="0"/>
              <a:t>Displaying a 1, M, or N indicates additional constraints</a:t>
            </a:r>
          </a:p>
          <a:p>
            <a:pPr lvl="1" eaLnBrk="1" hangingPunct="1"/>
            <a:r>
              <a:rPr lang="en-US" altLang="en-US" sz="2200" dirty="0" smtClean="0"/>
              <a:t>An M or N indicates no constraint</a:t>
            </a:r>
          </a:p>
          <a:p>
            <a:pPr lvl="1" eaLnBrk="1" hangingPunct="1"/>
            <a:r>
              <a:rPr lang="en-US" altLang="en-US" sz="2200" dirty="0" smtClean="0"/>
              <a:t>A 1 indicates that an entity can participate in at most one relationship instance </a:t>
            </a:r>
            <a:r>
              <a:rPr lang="en-US" altLang="en-US" sz="2200" i="1" dirty="0" smtClean="0"/>
              <a:t>that has a particular combination of the other participating entities</a:t>
            </a:r>
          </a:p>
          <a:p>
            <a:pPr eaLnBrk="1" hangingPunct="1"/>
            <a:r>
              <a:rPr lang="en-US" altLang="en-US" sz="2400" dirty="0" smtClean="0"/>
              <a:t>In general, both (min, max) and 1, M, or N are needed to describe fully the constraints</a:t>
            </a:r>
          </a:p>
          <a:p>
            <a:pPr eaLnBrk="1" hangingPunct="1"/>
            <a:r>
              <a:rPr lang="en-US" altLang="en-US" sz="2400" dirty="0" smtClean="0"/>
              <a:t>Overall, the constraint specification is difficult and possibly ambiguous when we consider relationships of a degree higher than two.</a:t>
            </a:r>
          </a:p>
        </p:txBody>
      </p:sp>
    </p:spTree>
    <p:extLst>
      <p:ext uri="{BB962C8B-B14F-4D97-AF65-F5344CB8AC3E}">
        <p14:creationId xmlns:p14="http://schemas.microsoft.com/office/powerpoint/2010/main" val="183150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Weak Entity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/>
              <a:t>An entity that does not have a key attribute and that is identification-dependent on another entity type.</a:t>
            </a:r>
          </a:p>
          <a:p>
            <a:r>
              <a:rPr lang="en-US" altLang="en-US" sz="2000" dirty="0"/>
              <a:t>A weak entity must participate in an identifying relationship type with an owner or identifying entity type</a:t>
            </a:r>
          </a:p>
          <a:p>
            <a:r>
              <a:rPr lang="en-US" altLang="en-US" sz="2000" dirty="0"/>
              <a:t>Entities are identified by the combination of:</a:t>
            </a:r>
          </a:p>
          <a:p>
            <a:pPr lvl="1"/>
            <a:r>
              <a:rPr lang="en-US" altLang="en-US" sz="2000" dirty="0"/>
              <a:t>A partial key of the weak entity type</a:t>
            </a:r>
          </a:p>
          <a:p>
            <a:pPr lvl="1"/>
            <a:r>
              <a:rPr lang="en-US" altLang="en-US" sz="2000" dirty="0"/>
              <a:t>The particular entity they are related to in the identifying relationship  type</a:t>
            </a:r>
          </a:p>
          <a:p>
            <a:r>
              <a:rPr lang="en-US" altLang="en-US" sz="2000" b="1" dirty="0"/>
              <a:t>Example: </a:t>
            </a:r>
          </a:p>
          <a:p>
            <a:pPr lvl="1"/>
            <a:r>
              <a:rPr lang="en-US" altLang="en-US" sz="2000" dirty="0"/>
              <a:t>A DEPENDENT entity is identified by the dependent’s first name,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the specific EMPLOYEE with whom the dependent is related</a:t>
            </a:r>
          </a:p>
          <a:p>
            <a:pPr lvl="1"/>
            <a:r>
              <a:rPr lang="en-US" altLang="en-US" sz="2000" dirty="0"/>
              <a:t>Name of DEPENDENT is the </a:t>
            </a:r>
            <a:r>
              <a:rPr lang="en-US" altLang="en-US" sz="2000" i="1" dirty="0"/>
              <a:t>partial key</a:t>
            </a:r>
          </a:p>
          <a:p>
            <a:pPr lvl="1"/>
            <a:r>
              <a:rPr lang="en-US" altLang="en-US" sz="2000" dirty="0"/>
              <a:t>DEPENDENT is a </a:t>
            </a:r>
            <a:r>
              <a:rPr lang="en-US" altLang="en-US" sz="2000" i="1" dirty="0"/>
              <a:t>weak entity type</a:t>
            </a:r>
          </a:p>
          <a:p>
            <a:pPr lvl="1"/>
            <a:r>
              <a:rPr lang="en-US" altLang="en-US" sz="2000" dirty="0"/>
              <a:t>EMPLOYEE is its identifying entity type via the identifying relationship type DEPENDENT_OF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Attributes of Relationship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relationship type can have attributes: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en-US" dirty="0" err="1"/>
              <a:t>HoursPerWeek</a:t>
            </a:r>
            <a:r>
              <a:rPr lang="en-US" altLang="en-US" dirty="0"/>
              <a:t> of WORKS_ON</a:t>
            </a:r>
          </a:p>
          <a:p>
            <a:pPr lvl="1"/>
            <a:r>
              <a:rPr lang="en-US" altLang="en-US" dirty="0"/>
              <a:t>Its value for each relationship instance describes the number of hours per week that an EMPLOYEE works on a PROJECT.</a:t>
            </a:r>
          </a:p>
          <a:p>
            <a:pPr lvl="2"/>
            <a:r>
              <a:rPr lang="en-US" altLang="en-US" dirty="0"/>
              <a:t>A value of </a:t>
            </a:r>
            <a:r>
              <a:rPr lang="en-US" altLang="en-US" dirty="0" err="1"/>
              <a:t>HoursPerWeek</a:t>
            </a:r>
            <a:r>
              <a:rPr lang="en-US" altLang="en-US" dirty="0"/>
              <a:t> depends on a particular (employee, project) combination</a:t>
            </a:r>
          </a:p>
          <a:p>
            <a:pPr lvl="1"/>
            <a:r>
              <a:rPr lang="en-US" altLang="en-US" dirty="0"/>
              <a:t>Most relationship attributes are used with M:N relationships</a:t>
            </a:r>
          </a:p>
          <a:p>
            <a:pPr lvl="2"/>
            <a:r>
              <a:rPr lang="en-US" altLang="en-US" dirty="0"/>
              <a:t>In 1:N relationships, they can be transferred to the entity type on the N-side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736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Example </a:t>
            </a:r>
            <a:r>
              <a:rPr lang="en-US" altLang="en-US" sz="4000" b="1" dirty="0" smtClean="0"/>
              <a:t>of an Attribute </a:t>
            </a:r>
            <a:r>
              <a:rPr lang="en-US" altLang="en-US" sz="4000" b="1" dirty="0"/>
              <a:t>of a Relationship Type</a:t>
            </a:r>
            <a:endParaRPr lang="en-IN" sz="4000" b="1" dirty="0"/>
          </a:p>
        </p:txBody>
      </p:sp>
      <p:pic>
        <p:nvPicPr>
          <p:cNvPr id="4" name="Picture 4" descr="fig03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42" y="1825625"/>
            <a:ext cx="451291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3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Notation for Constraints on Relationships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Cardinality ratio (of a binary relationship): 1:1, 1:N, N:1, or M:N</a:t>
            </a:r>
          </a:p>
          <a:p>
            <a:pPr lvl="1"/>
            <a:r>
              <a:rPr lang="en-US" altLang="en-US" dirty="0"/>
              <a:t>Shown by placing appropriate numbers on the relationship edges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Participation constraint (on each participating entity type): total (called existence dependency) or partial.</a:t>
            </a:r>
          </a:p>
          <a:p>
            <a:pPr lvl="1"/>
            <a:r>
              <a:rPr lang="en-US" altLang="en-US" dirty="0"/>
              <a:t>Total shown by double line, partial by single line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NOTE: These are easy to specify for Binary Relationship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2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Alternative (min, max) notation for relationship structural constraints:</a:t>
            </a:r>
            <a:endParaRPr lang="en-IN" sz="4000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Specified on each participation of an entity type E in a relationship type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Specifies that each entity e in E participates in at least </a:t>
            </a:r>
            <a:r>
              <a:rPr lang="en-US" altLang="en-US" sz="2000" i="1" dirty="0" smtClean="0"/>
              <a:t>min</a:t>
            </a:r>
            <a:r>
              <a:rPr lang="en-US" altLang="en-US" sz="2000" dirty="0" smtClean="0"/>
              <a:t> and at most </a:t>
            </a:r>
            <a:r>
              <a:rPr lang="en-US" altLang="en-US" sz="2000" i="1" dirty="0" smtClean="0"/>
              <a:t>max</a:t>
            </a:r>
            <a:r>
              <a:rPr lang="en-US" altLang="en-US" sz="2000" dirty="0" smtClean="0"/>
              <a:t> relationship instances in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Default(no constraint): min</a:t>
            </a:r>
            <a:r>
              <a:rPr lang="en-US" altLang="en-US" sz="2000" dirty="0" smtClean="0">
                <a:sym typeface="Symbol" panose="05050102010706020507" pitchFamily="18" charset="2"/>
              </a:rPr>
              <a:t>=0, max=n (signifying no limit)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Must have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minmax</a:t>
            </a:r>
            <a:r>
              <a:rPr lang="en-US" altLang="en-US" sz="2000" dirty="0" smtClean="0">
                <a:sym typeface="Symbol" panose="05050102010706020507" pitchFamily="18" charset="2"/>
              </a:rPr>
              <a:t>, min0, max 1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Derived from the knowledge of mini-world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Specify (0,1) for participation of EMPLOYEE in MANAGES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Specify (1,1) for participation of EMPLOYEE in WORKS_FOR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>
                <a:sym typeface="Symbol" panose="05050102010706020507" pitchFamily="18" charset="2"/>
              </a:rPr>
              <a:t>Specify (0,n) for participation of DEPARTMENT in WORKS_FOR</a:t>
            </a:r>
          </a:p>
        </p:txBody>
      </p:sp>
    </p:spTree>
    <p:extLst>
      <p:ext uri="{BB962C8B-B14F-4D97-AF65-F5344CB8AC3E}">
        <p14:creationId xmlns:p14="http://schemas.microsoft.com/office/powerpoint/2010/main" val="30837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(</a:t>
            </a:r>
            <a:r>
              <a:rPr lang="en-US" altLang="en-US" b="1" dirty="0" err="1"/>
              <a:t>min,max</a:t>
            </a:r>
            <a:r>
              <a:rPr lang="en-US" altLang="en-US" b="1" dirty="0"/>
              <a:t>) notation for relationship constraints</a:t>
            </a:r>
            <a:endParaRPr lang="en-IN" b="1" dirty="0"/>
          </a:p>
        </p:txBody>
      </p:sp>
      <p:pic>
        <p:nvPicPr>
          <p:cNvPr id="4" name="Picture 27" descr="Slide3-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46" y="1825625"/>
            <a:ext cx="7773987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8" descr="Pink tissue paper"/>
          <p:cNvSpPr txBox="1">
            <a:spLocks noChangeArrowheads="1"/>
          </p:cNvSpPr>
          <p:nvPr/>
        </p:nvSpPr>
        <p:spPr bwMode="auto">
          <a:xfrm>
            <a:off x="2982533" y="5026025"/>
            <a:ext cx="647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Read the </a:t>
            </a:r>
            <a:r>
              <a:rPr lang="en-US" altLang="en-US" sz="2400" dirty="0" err="1">
                <a:solidFill>
                  <a:schemeClr val="tx1"/>
                </a:solidFill>
              </a:rPr>
              <a:t>min,max</a:t>
            </a:r>
            <a:r>
              <a:rPr lang="en-US" altLang="en-US" sz="2400" dirty="0">
                <a:solidFill>
                  <a:schemeClr val="tx1"/>
                </a:solidFill>
              </a:rPr>
              <a:t> numbers next to the entity type and looking </a:t>
            </a:r>
            <a:r>
              <a:rPr lang="en-US" altLang="en-US" sz="2400" b="1" dirty="0">
                <a:solidFill>
                  <a:schemeClr val="tx1"/>
                </a:solidFill>
              </a:rPr>
              <a:t>away from </a:t>
            </a:r>
            <a:r>
              <a:rPr lang="en-US" altLang="en-US" sz="2400" dirty="0">
                <a:solidFill>
                  <a:schemeClr val="tx1"/>
                </a:solidFill>
              </a:rPr>
              <a:t>the entity type</a:t>
            </a:r>
          </a:p>
        </p:txBody>
      </p:sp>
    </p:spTree>
    <p:extLst>
      <p:ext uri="{BB962C8B-B14F-4D97-AF65-F5344CB8AC3E}">
        <p14:creationId xmlns:p14="http://schemas.microsoft.com/office/powerpoint/2010/main" val="347665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COMPANY ER Schema Diagram using (min, max) notation</a:t>
            </a:r>
            <a:endParaRPr lang="en-IN" sz="4000" b="1" dirty="0"/>
          </a:p>
        </p:txBody>
      </p:sp>
      <p:pic>
        <p:nvPicPr>
          <p:cNvPr id="4" name="Picture 4" descr="fig03_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61" y="1825625"/>
            <a:ext cx="410587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9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Refining </a:t>
            </a:r>
            <a:r>
              <a:rPr lang="en-US" sz="4000" b="1" dirty="0"/>
              <a:t>the ER Design </a:t>
            </a:r>
            <a:r>
              <a:rPr lang="en-US" sz="4000" b="1" dirty="0" smtClean="0"/>
              <a:t>of COMPANY </a:t>
            </a:r>
            <a:r>
              <a:rPr lang="en-US" sz="4000" b="1" dirty="0"/>
              <a:t>Database </a:t>
            </a:r>
            <a:endParaRPr lang="en-IN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6912" y="2129631"/>
            <a:ext cx="2924175" cy="3743325"/>
          </a:xfrm>
          <a:prstGeom prst="rect">
            <a:avLst/>
          </a:prstGeom>
        </p:spPr>
      </p:pic>
      <p:pic>
        <p:nvPicPr>
          <p:cNvPr id="6" name="Picture 4" descr="fig03_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66" y="1825625"/>
            <a:ext cx="451326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8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805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252 Database Management Systems</vt:lpstr>
      <vt:lpstr>Weak Entity Types</vt:lpstr>
      <vt:lpstr>Attributes of Relationship types</vt:lpstr>
      <vt:lpstr>Example of an Attribute of a Relationship Type</vt:lpstr>
      <vt:lpstr>Notation for Constraints on Relationships</vt:lpstr>
      <vt:lpstr>Alternative (min, max) notation for relationship structural constraints:</vt:lpstr>
      <vt:lpstr>The (min,max) notation for relationship constraints</vt:lpstr>
      <vt:lpstr>COMPANY ER Schema Diagram using (min, max) notation</vt:lpstr>
      <vt:lpstr>Refining the ER Design of COMPANY Database </vt:lpstr>
      <vt:lpstr>Degree of a Relationship Type</vt:lpstr>
      <vt:lpstr>Relationships of Higher Degree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56</cp:revision>
  <dcterms:created xsi:type="dcterms:W3CDTF">2020-01-06T03:12:19Z</dcterms:created>
  <dcterms:modified xsi:type="dcterms:W3CDTF">2020-02-10T07:47:32Z</dcterms:modified>
</cp:coreProperties>
</file>