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 252</a:t>
            </a:r>
            <a:br>
              <a:rPr lang="en-US" b="1" dirty="0" smtClean="0"/>
            </a:br>
            <a:r>
              <a:rPr lang="en-US" b="1" dirty="0" smtClean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– May 2020</a:t>
            </a:r>
          </a:p>
          <a:p>
            <a:r>
              <a:rPr lang="en-US" dirty="0" smtClean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87132" y="5769735"/>
            <a:ext cx="88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University database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sz="2000" dirty="0"/>
              <a:t>The university is organized into colleges (COLLEGE), and each college has a unique name (</a:t>
            </a:r>
            <a:r>
              <a:rPr lang="en-US" altLang="en-US" sz="2000" dirty="0" err="1"/>
              <a:t>CName</a:t>
            </a:r>
            <a:r>
              <a:rPr lang="en-US" altLang="en-US" sz="2000" dirty="0"/>
              <a:t>), a main office (</a:t>
            </a:r>
            <a:r>
              <a:rPr lang="en-US" altLang="en-US" sz="2000" dirty="0" err="1"/>
              <a:t>COffice</a:t>
            </a:r>
            <a:r>
              <a:rPr lang="en-US" altLang="en-US" sz="2000" dirty="0"/>
              <a:t>) and phone (</a:t>
            </a:r>
            <a:r>
              <a:rPr lang="en-US" altLang="en-US" sz="2000" dirty="0" err="1"/>
              <a:t>CPhone</a:t>
            </a:r>
            <a:r>
              <a:rPr lang="en-US" altLang="en-US" sz="2000" dirty="0"/>
              <a:t>), and a particular faculty member who is dean of the college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/>
              <a:t> </a:t>
            </a:r>
            <a:r>
              <a:rPr lang="en-US" altLang="en-US" sz="2000" dirty="0"/>
              <a:t>Each college administers a number of academic departments (DEPT</a:t>
            </a:r>
            <a:r>
              <a:rPr lang="en-US" altLang="en-US" sz="2000" dirty="0" smtClean="0"/>
              <a:t>).</a:t>
            </a:r>
          </a:p>
          <a:p>
            <a:r>
              <a:rPr lang="en-US" altLang="en-US" sz="2000" dirty="0" smtClean="0"/>
              <a:t> </a:t>
            </a:r>
            <a:r>
              <a:rPr lang="en-US" altLang="en-US" sz="2000" dirty="0"/>
              <a:t>Each department has a unique name (</a:t>
            </a:r>
            <a:r>
              <a:rPr lang="en-US" altLang="en-US" sz="2000" dirty="0" err="1"/>
              <a:t>DName</a:t>
            </a:r>
            <a:r>
              <a:rPr lang="en-US" altLang="en-US" sz="2000" dirty="0"/>
              <a:t>), a unique code number (</a:t>
            </a:r>
            <a:r>
              <a:rPr lang="en-US" altLang="en-US" sz="2000" dirty="0" err="1"/>
              <a:t>DCode</a:t>
            </a:r>
            <a:r>
              <a:rPr lang="en-US" altLang="en-US" sz="2000" dirty="0"/>
              <a:t>), a main office (</a:t>
            </a:r>
            <a:r>
              <a:rPr lang="en-US" altLang="en-US" sz="2000" dirty="0" err="1"/>
              <a:t>DOffice</a:t>
            </a:r>
            <a:r>
              <a:rPr lang="en-US" altLang="en-US" sz="2000" dirty="0"/>
              <a:t>) and phone (</a:t>
            </a:r>
            <a:r>
              <a:rPr lang="en-US" altLang="en-US" sz="2000" dirty="0" err="1"/>
              <a:t>DPhone</a:t>
            </a:r>
            <a:r>
              <a:rPr lang="en-US" altLang="en-US" sz="2000" dirty="0"/>
              <a:t>), and a particular faculty member who chairs the department. We keep track of the start date (</a:t>
            </a:r>
            <a:r>
              <a:rPr lang="en-US" altLang="en-US" sz="2000" dirty="0" err="1"/>
              <a:t>CStartDate</a:t>
            </a:r>
            <a:r>
              <a:rPr lang="en-US" altLang="en-US" sz="2000" dirty="0"/>
              <a:t>) when that faculty member began chairing the department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62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University database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/>
              <a:t>A department offers a number of courses (COURSE), each of which has a unique course name (</a:t>
            </a:r>
            <a:r>
              <a:rPr lang="en-US" sz="2000" dirty="0" err="1"/>
              <a:t>CoName</a:t>
            </a:r>
            <a:r>
              <a:rPr lang="en-US" sz="2000" dirty="0"/>
              <a:t>), a unique code number (</a:t>
            </a:r>
            <a:r>
              <a:rPr lang="en-US" sz="2000" dirty="0" err="1"/>
              <a:t>CCode</a:t>
            </a:r>
            <a:r>
              <a:rPr lang="en-US" sz="2000" dirty="0"/>
              <a:t>), a course level (Level: this can be coded as 1 for freshman level, 2 for sophomore, 3 for junior, 4 for senior, 5 for MS level, and 6 for PhD level), a course credit hours (Credits), and a course description (</a:t>
            </a:r>
            <a:r>
              <a:rPr lang="en-US" sz="2000" dirty="0" err="1"/>
              <a:t>CDesc</a:t>
            </a:r>
            <a:r>
              <a:rPr lang="en-US" sz="2000" dirty="0"/>
              <a:t>). The database also keeps track of instructors (INSTRUCTOR); and each instructor has a unique identifier (Id), name (</a:t>
            </a:r>
            <a:r>
              <a:rPr lang="en-US" sz="2000" dirty="0" err="1"/>
              <a:t>IName</a:t>
            </a:r>
            <a:r>
              <a:rPr lang="en-US" sz="2000" dirty="0"/>
              <a:t>), office (</a:t>
            </a:r>
            <a:r>
              <a:rPr lang="en-US" sz="2000" dirty="0" err="1"/>
              <a:t>IOffice</a:t>
            </a:r>
            <a:r>
              <a:rPr lang="en-US" sz="2000" dirty="0"/>
              <a:t>), phone (IPhone), and rank (Rank); in addition, each instructor works for one primary academic department. 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database will keep student data (STUDENT) and stores each student’s name (</a:t>
            </a:r>
            <a:r>
              <a:rPr lang="en-US" sz="2000" dirty="0" err="1"/>
              <a:t>SName</a:t>
            </a:r>
            <a:r>
              <a:rPr lang="en-US" sz="2000" dirty="0"/>
              <a:t>, composed of first name (</a:t>
            </a:r>
            <a:r>
              <a:rPr lang="en-US" sz="2000" dirty="0" err="1"/>
              <a:t>FName</a:t>
            </a:r>
            <a:r>
              <a:rPr lang="en-US" sz="2000" dirty="0"/>
              <a:t>), middle name (</a:t>
            </a:r>
            <a:r>
              <a:rPr lang="en-US" sz="2000" dirty="0" err="1"/>
              <a:t>MName</a:t>
            </a:r>
            <a:r>
              <a:rPr lang="en-US" sz="2000" dirty="0"/>
              <a:t>), last name (</a:t>
            </a:r>
            <a:r>
              <a:rPr lang="en-US" sz="2000" dirty="0" err="1"/>
              <a:t>LName</a:t>
            </a:r>
            <a:r>
              <a:rPr lang="en-US" sz="2000" dirty="0"/>
              <a:t>)), student id (Sid, unique for every student), address (</a:t>
            </a:r>
            <a:r>
              <a:rPr lang="en-US" sz="2000" dirty="0" err="1"/>
              <a:t>Addr</a:t>
            </a:r>
            <a:r>
              <a:rPr lang="en-US" sz="2000" dirty="0"/>
              <a:t>), phone (Phone), major code (Major), and date of birth (</a:t>
            </a:r>
            <a:r>
              <a:rPr lang="en-US" sz="2000" dirty="0" err="1"/>
              <a:t>DoB</a:t>
            </a:r>
            <a:r>
              <a:rPr lang="en-US" sz="2000" dirty="0"/>
              <a:t>). A student is assigned to one primary academic department. It is required to keep track of the student’s grades in each section the student has completed. </a:t>
            </a:r>
          </a:p>
        </p:txBody>
      </p:sp>
    </p:spTree>
    <p:extLst>
      <p:ext uri="{BB962C8B-B14F-4D97-AF65-F5344CB8AC3E}">
        <p14:creationId xmlns:p14="http://schemas.microsoft.com/office/powerpoint/2010/main" val="9832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University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Courses are offered as sections (SECTION). Each section is related to a single course and a single instructor and has a unique section identifier (</a:t>
            </a:r>
            <a:r>
              <a:rPr lang="en-US" sz="2000" dirty="0" err="1"/>
              <a:t>SecId</a:t>
            </a:r>
            <a:r>
              <a:rPr lang="en-US" sz="2000" dirty="0"/>
              <a:t>). A section also has a section number (</a:t>
            </a:r>
            <a:r>
              <a:rPr lang="en-US" sz="2000" dirty="0" err="1"/>
              <a:t>SecNo</a:t>
            </a:r>
            <a:r>
              <a:rPr lang="en-US" sz="2000" dirty="0"/>
              <a:t>: this is coded as 1, 2, 3, . . . for multiple sections offered during the same semester/year), semester (</a:t>
            </a:r>
            <a:r>
              <a:rPr lang="en-US" sz="2000" dirty="0" err="1"/>
              <a:t>Sem</a:t>
            </a:r>
            <a:r>
              <a:rPr lang="en-US" sz="2000" dirty="0"/>
              <a:t>), year (Year), classroom (</a:t>
            </a:r>
            <a:r>
              <a:rPr lang="en-US" sz="2000" dirty="0" err="1"/>
              <a:t>CRoom</a:t>
            </a:r>
            <a:r>
              <a:rPr lang="en-US" sz="2000" dirty="0"/>
              <a:t>: this is coded as a combination of building code (</a:t>
            </a:r>
            <a:r>
              <a:rPr lang="en-US" sz="2000" dirty="0" err="1"/>
              <a:t>Bldg</a:t>
            </a:r>
            <a:r>
              <a:rPr lang="en-US" sz="2000" dirty="0"/>
              <a:t>) and room number (</a:t>
            </a:r>
            <a:r>
              <a:rPr lang="en-US" sz="2000" dirty="0" err="1"/>
              <a:t>RoomNo</a:t>
            </a:r>
            <a:r>
              <a:rPr lang="en-US" sz="2000" dirty="0"/>
              <a:t>) within the building), and days/times (</a:t>
            </a:r>
            <a:r>
              <a:rPr lang="en-US" sz="2000" dirty="0" err="1"/>
              <a:t>DaysTime</a:t>
            </a:r>
            <a:r>
              <a:rPr lang="en-US" sz="2000" dirty="0"/>
              <a:t>: for example, ‘MWF 9am-9.50am’ or ‘TR 3.30pm-5.20pm’— restricted to only allowed days/time values). (Note: The database will keep track of all the sections offered for the past several years, in addition to the current offerings. The </a:t>
            </a:r>
            <a:r>
              <a:rPr lang="en-US" sz="2000" dirty="0" err="1"/>
              <a:t>SecId</a:t>
            </a:r>
            <a:r>
              <a:rPr lang="en-US" sz="2000" dirty="0"/>
              <a:t> is unique for all sections, not just the sections for a particular semester.) The database keeps track of the students in each section, and the grade is recorded when available (this is a many-to-many relationship between students and sections). A section must have at least five students. 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35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Calibri Light" panose="020F0302020204030204" pitchFamily="34" charset="0"/>
              </a:rPr>
              <a:t>UNIVERSITY database conceptual schema</a:t>
            </a: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1690689"/>
            <a:ext cx="7888287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4" y="1243014"/>
            <a:ext cx="78898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9" y="1690689"/>
            <a:ext cx="4733925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416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 252 Database Management Systems</vt:lpstr>
      <vt:lpstr>University database</vt:lpstr>
      <vt:lpstr>University database</vt:lpstr>
      <vt:lpstr>University database</vt:lpstr>
      <vt:lpstr>UNIVERSITY database conceptual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53</cp:revision>
  <dcterms:created xsi:type="dcterms:W3CDTF">2020-01-06T03:12:19Z</dcterms:created>
  <dcterms:modified xsi:type="dcterms:W3CDTF">2020-02-10T07:49:00Z</dcterms:modified>
</cp:coreProperties>
</file>