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5" r:id="rId12"/>
    <p:sldId id="336" r:id="rId13"/>
    <p:sldId id="337" r:id="rId14"/>
    <p:sldId id="361" r:id="rId15"/>
    <p:sldId id="338" r:id="rId16"/>
    <p:sldId id="3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D463A-EF3F-481E-86E9-F328028F84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BDDEE-DE01-40BE-9D1D-96D91228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xmlns="" id="{5D0F7CF3-0131-437C-9141-707DDB941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59842-F3B4-48EC-A780-584022B2AE5C}" type="slidenum">
              <a:rPr lang="en-CA" altLang="en-US" sz="1200">
                <a:latin typeface="Tahoma" panose="020B0604030504040204" pitchFamily="34" charset="0"/>
              </a:rPr>
              <a:pPr/>
              <a:t>11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2467" name="Rectangle 1026">
            <a:extLst>
              <a:ext uri="{FF2B5EF4-FFF2-40B4-BE49-F238E27FC236}">
                <a16:creationId xmlns:a16="http://schemas.microsoft.com/office/drawing/2014/main" xmlns="" id="{C5473EF0-4DE2-4854-9D26-8297B8B8F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>
            <a:extLst>
              <a:ext uri="{FF2B5EF4-FFF2-40B4-BE49-F238E27FC236}">
                <a16:creationId xmlns:a16="http://schemas.microsoft.com/office/drawing/2014/main" xmlns="" id="{F9DD30C8-CF9F-4A63-9812-36B01F5CF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2DEE3E40-6A0C-439D-B87E-4DF58D7ED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55A1BB9-55A8-4B8B-9A8E-A89035C9432C}" type="slidenum">
              <a:rPr lang="en-CA" altLang="en-US" sz="1200">
                <a:latin typeface="Tahoma" panose="020B0604030504040204" pitchFamily="34" charset="0"/>
              </a:rPr>
              <a:pPr/>
              <a:t>12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FE03D6A5-080E-4BA0-8FD8-79CD83DE9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9CA5D718-420A-4F5A-A3E9-4849F6FA6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xmlns="" id="{EC0B3BE0-44F3-4C7A-94EB-106B5C9810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B79CB6-7C01-4438-A41B-9C529996DE6B}" type="slidenum">
              <a:rPr lang="en-CA" altLang="en-US" sz="1200">
                <a:latin typeface="Tahoma" panose="020B0604030504040204" pitchFamily="34" charset="0"/>
              </a:rPr>
              <a:pPr/>
              <a:t>13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4515" name="Rectangle 1026">
            <a:extLst>
              <a:ext uri="{FF2B5EF4-FFF2-40B4-BE49-F238E27FC236}">
                <a16:creationId xmlns:a16="http://schemas.microsoft.com/office/drawing/2014/main" xmlns="" id="{9A80E367-2D39-4C7B-9F2A-A4BFF2E97E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>
            <a:extLst>
              <a:ext uri="{FF2B5EF4-FFF2-40B4-BE49-F238E27FC236}">
                <a16:creationId xmlns:a16="http://schemas.microsoft.com/office/drawing/2014/main" xmlns="" id="{B47BB9B4-794E-4A7B-8E61-B471E65FB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xmlns="" id="{7E51EBF1-9AB1-4918-A5B6-1F3620EF6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CB7972-1C57-4F9D-84CC-F0D742DB9A35}" type="slidenum">
              <a:rPr lang="en-CA" altLang="en-US" sz="1200">
                <a:latin typeface="Tahoma" panose="020B0604030504040204" pitchFamily="34" charset="0"/>
              </a:rPr>
              <a:pPr/>
              <a:t>14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xmlns="" id="{49CD879C-B22D-42B5-96AF-9AD5F4EA8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xmlns="" id="{289E0919-58D1-4CF4-9A16-2668FD9F5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xmlns="" id="{51346022-514A-4705-A469-E71519068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53599F-F4B0-4969-B1D8-98F1998E0703}" type="slidenum">
              <a:rPr lang="en-CA" altLang="en-US" sz="1200">
                <a:latin typeface="Tahoma" panose="020B0604030504040204" pitchFamily="34" charset="0"/>
              </a:rPr>
              <a:pPr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6563" name="Rectangle 1026">
            <a:extLst>
              <a:ext uri="{FF2B5EF4-FFF2-40B4-BE49-F238E27FC236}">
                <a16:creationId xmlns:a16="http://schemas.microsoft.com/office/drawing/2014/main" xmlns="" id="{71E57347-5190-457A-BC45-158350B59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1027">
            <a:extLst>
              <a:ext uri="{FF2B5EF4-FFF2-40B4-BE49-F238E27FC236}">
                <a16:creationId xmlns:a16="http://schemas.microsoft.com/office/drawing/2014/main" xmlns="" id="{14B70AC4-1951-41CF-AA0C-FF016073F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xmlns="" id="{5B0695C3-937A-4C58-B0EA-E63C9FF19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D6DC3F-96DA-4121-B132-AFA3BDF21382}" type="slidenum">
              <a:rPr lang="en-CA" altLang="en-US" sz="1200">
                <a:latin typeface="Tahoma" panose="020B0604030504040204" pitchFamily="34" charset="0"/>
              </a:rPr>
              <a:pPr/>
              <a:t>16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xmlns="" id="{8A903456-A689-4FDA-AC08-E271492B0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xmlns="" id="{B3B98483-0C7A-4235-BDB0-AFE9E01D4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 252</a:t>
            </a:r>
            <a:br>
              <a:rPr lang="en-US" b="1" dirty="0"/>
            </a:br>
            <a:r>
              <a:rPr lang="en-US" b="1" dirty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– May 2020</a:t>
            </a:r>
          </a:p>
          <a:p>
            <a:r>
              <a:rPr lang="en-US" dirty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125014" y="5512158"/>
            <a:ext cx="86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* Use the slides for reference only. Refer the text book for </a:t>
            </a:r>
            <a:r>
              <a:rPr lang="en-US" b="1" i="1" dirty="0" smtClean="0"/>
              <a:t>details.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A022F-3773-43ED-9F05-DF95D67D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Formal Definitions - Example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1DDB5BD-A83B-403D-9718-EE7B354B1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Let R(A1, A2) be a relation schema:</a:t>
            </a:r>
          </a:p>
          <a:p>
            <a:pPr lvl="1" eaLnBrk="1" hangingPunct="1"/>
            <a:r>
              <a:rPr lang="en-US" altLang="en-US" sz="2200" dirty="0"/>
              <a:t>Let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(A1) = {0,1}</a:t>
            </a:r>
          </a:p>
          <a:p>
            <a:pPr lvl="1" eaLnBrk="1" hangingPunct="1"/>
            <a:r>
              <a:rPr lang="en-US" altLang="en-US" sz="2200" dirty="0"/>
              <a:t>Let 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(A2) =  {</a:t>
            </a:r>
            <a:r>
              <a:rPr lang="en-US" altLang="en-US" sz="2200" dirty="0" err="1"/>
              <a:t>a,b,c</a:t>
            </a:r>
            <a:r>
              <a:rPr lang="en-US" altLang="en-US" sz="2200" dirty="0"/>
              <a:t>}</a:t>
            </a:r>
          </a:p>
          <a:p>
            <a:pPr eaLnBrk="1" hangingPunct="1"/>
            <a:r>
              <a:rPr lang="en-US" altLang="en-US" sz="2400" dirty="0"/>
              <a:t>Then: </a:t>
            </a:r>
            <a:r>
              <a:rPr lang="en-US" altLang="en-US" sz="2400" dirty="0" err="1"/>
              <a:t>dom</a:t>
            </a:r>
            <a:r>
              <a:rPr lang="en-US" altLang="en-US" sz="2400" dirty="0"/>
              <a:t>(A1) X </a:t>
            </a:r>
            <a:r>
              <a:rPr lang="en-US" altLang="en-US" sz="2400" dirty="0" err="1"/>
              <a:t>dom</a:t>
            </a:r>
            <a:r>
              <a:rPr lang="en-US" altLang="en-US" sz="2400" dirty="0"/>
              <a:t>(A2) is all possible combinations: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{&lt;0,a&gt; , &lt;0,b&gt; , &lt;0,c&gt;, &lt;1,a&gt;, &lt;1,b&gt;, &lt;1,c&gt; }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eaLnBrk="1" hangingPunct="1"/>
            <a:r>
              <a:rPr lang="en-US" altLang="en-US" sz="2400" dirty="0"/>
              <a:t>The relation state r(R) </a:t>
            </a:r>
            <a:r>
              <a:rPr lang="en-US" altLang="en-US" sz="2400" dirty="0">
                <a:sym typeface="Symbol" panose="05050102010706020507" pitchFamily="18" charset="2"/>
              </a:rPr>
              <a:t>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dom</a:t>
            </a:r>
            <a:r>
              <a:rPr lang="en-US" altLang="en-US" sz="2400" dirty="0"/>
              <a:t>(A1) X </a:t>
            </a:r>
            <a:r>
              <a:rPr lang="en-US" altLang="en-US" sz="2400" dirty="0" err="1"/>
              <a:t>dom</a:t>
            </a:r>
            <a:r>
              <a:rPr lang="en-US" altLang="en-US" sz="2400" dirty="0"/>
              <a:t>(A2)</a:t>
            </a:r>
          </a:p>
          <a:p>
            <a:pPr eaLnBrk="1" hangingPunct="1"/>
            <a:r>
              <a:rPr lang="en-US" altLang="en-US" sz="2400" dirty="0"/>
              <a:t>For example: r(R) could be {&lt;0,a&gt; , &lt;0,b&gt; , &lt;1,c&gt; }</a:t>
            </a:r>
          </a:p>
          <a:p>
            <a:pPr lvl="1" eaLnBrk="1" hangingPunct="1"/>
            <a:r>
              <a:rPr lang="en-US" altLang="en-US" sz="2200" dirty="0"/>
              <a:t>this is one possible state (or “population” or “extension”) r of the relation R, defined over A1 and A2.</a:t>
            </a:r>
          </a:p>
          <a:p>
            <a:pPr lvl="1" eaLnBrk="1" hangingPunct="1"/>
            <a:r>
              <a:rPr lang="en-US" altLang="en-US" sz="2200" dirty="0"/>
              <a:t>It has three 2-tuples: &lt;0,a&gt; , &lt;0,b&gt; , &lt;1,c&gt; </a:t>
            </a:r>
          </a:p>
        </p:txBody>
      </p:sp>
    </p:spTree>
    <p:extLst>
      <p:ext uri="{BB962C8B-B14F-4D97-AF65-F5344CB8AC3E}">
        <p14:creationId xmlns:p14="http://schemas.microsoft.com/office/powerpoint/2010/main" val="8165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2">
            <a:extLst>
              <a:ext uri="{FF2B5EF4-FFF2-40B4-BE49-F238E27FC236}">
                <a16:creationId xmlns:a16="http://schemas.microsoft.com/office/drawing/2014/main" xmlns="" id="{152C68E4-BED6-4668-8F70-CF3EE0764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Definition Summary</a:t>
            </a:r>
          </a:p>
        </p:txBody>
      </p:sp>
      <p:graphicFrame>
        <p:nvGraphicFramePr>
          <p:cNvPr id="686130" name="Group 50">
            <a:extLst>
              <a:ext uri="{FF2B5EF4-FFF2-40B4-BE49-F238E27FC236}">
                <a16:creationId xmlns:a16="http://schemas.microsoft.com/office/drawing/2014/main" xmlns="" id="{8C679BF4-058D-481B-8F86-34395CD21993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1911351" y="1392239"/>
          <a:ext cx="8050213" cy="4822823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04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xmlns="" id="{E758DE68-F083-4398-8741-089493BFF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A relation STUDENT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xmlns="" id="{272E6727-45E6-4540-8096-231E5CC5A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2" name="Picture 8" descr="fig05_01">
            <a:extLst>
              <a:ext uri="{FF2B5EF4-FFF2-40B4-BE49-F238E27FC236}">
                <a16:creationId xmlns:a16="http://schemas.microsoft.com/office/drawing/2014/main" xmlns="" id="{8692A626-5145-4322-B6A7-25673DD5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219326"/>
            <a:ext cx="85899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xmlns="" id="{CDAFCFC3-0F0D-451E-B8A1-22210EDEC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Characteristics Of Relations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xmlns="" id="{4B0A2DE1-85DD-4A6A-94C3-A98DB0ADB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Ordering of tuples in a relation r(R):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tuples are </a:t>
            </a:r>
            <a:r>
              <a:rPr lang="en-US" altLang="en-US" i="1"/>
              <a:t>not considered to be ordered</a:t>
            </a:r>
            <a:r>
              <a:rPr lang="en-US" altLang="en-US"/>
              <a:t>, even though they appear to be in the tabular 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Ordering of attributes in a relation schema R (and of values within each tuple):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We will consider the attributes in R(A1, A2, ..., An) and the values in t=&lt;v1, v2, ..., vn&gt; to be ordered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(However, a more general alternative definition  of relation does not require this ordering. It includes both the name and the value for each of the attributes 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Example: t= { &lt;name, “John” &gt;, &lt;SSN, 123456789&gt;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This representation may be called as “self-describing”.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F3AA961C-2F81-45F4-8331-BEEF04C49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Same state as previous Figure (but with different order of tuples)</a:t>
            </a:r>
          </a:p>
        </p:txBody>
      </p:sp>
      <p:pic>
        <p:nvPicPr>
          <p:cNvPr id="19459" name="Picture 5" descr="fig05_02">
            <a:extLst>
              <a:ext uri="{FF2B5EF4-FFF2-40B4-BE49-F238E27FC236}">
                <a16:creationId xmlns:a16="http://schemas.microsoft.com/office/drawing/2014/main" xmlns="" id="{B10BA1DE-DD76-4E26-BB80-892BE92A5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444750"/>
            <a:ext cx="84502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xmlns="" id="{9D7C561E-ACF4-4512-8D61-09CD3F9DF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Characteristics Of Relations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xmlns="" id="{E27712BC-91FA-4DAD-8998-E18AE9B46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Values in a tuple:</a:t>
            </a:r>
          </a:p>
          <a:p>
            <a:pPr lvl="1" eaLnBrk="1" hangingPunct="1"/>
            <a:r>
              <a:rPr lang="en-US" altLang="en-US"/>
              <a:t>All values are considered atomic (indivisible).</a:t>
            </a:r>
          </a:p>
          <a:p>
            <a:pPr lvl="1" eaLnBrk="1" hangingPunct="1"/>
            <a:r>
              <a:rPr lang="en-US" altLang="en-US"/>
              <a:t>Each value in a tuple must be from the domain of the attribute for that column</a:t>
            </a:r>
          </a:p>
          <a:p>
            <a:pPr lvl="2" eaLnBrk="1" hangingPunct="1"/>
            <a:r>
              <a:rPr lang="en-US" altLang="en-US"/>
              <a:t>If tuple t = &lt;v1, v2, …, vn&gt; is a tuple (row) in the relation state r of R(A1, A2, …, An)</a:t>
            </a:r>
          </a:p>
          <a:p>
            <a:pPr lvl="2" eaLnBrk="1" hangingPunct="1"/>
            <a:r>
              <a:rPr lang="en-US" altLang="en-US"/>
              <a:t>Then each </a:t>
            </a:r>
            <a:r>
              <a:rPr lang="en-US" altLang="en-US" i="1"/>
              <a:t>vi</a:t>
            </a:r>
            <a:r>
              <a:rPr lang="en-US" altLang="en-US"/>
              <a:t> must be a value from </a:t>
            </a:r>
            <a:r>
              <a:rPr lang="en-US" altLang="en-US" i="1"/>
              <a:t>dom(Ai)</a:t>
            </a:r>
          </a:p>
          <a:p>
            <a:pPr lvl="2" eaLnBrk="1" hangingPunct="1"/>
            <a:endParaRPr lang="en-US" altLang="en-US"/>
          </a:p>
          <a:p>
            <a:pPr lvl="1" eaLnBrk="1" hangingPunct="1"/>
            <a:r>
              <a:rPr lang="en-US" altLang="en-US"/>
              <a:t>A special </a:t>
            </a:r>
            <a:r>
              <a:rPr lang="en-US" altLang="en-US" b="1"/>
              <a:t>null</a:t>
            </a:r>
            <a:r>
              <a:rPr lang="en-US" altLang="en-US"/>
              <a:t> value is used to represent values that are unknown or not available or inapplicable in certain tuples.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xmlns="" id="{3533349F-CC7A-489B-A5D4-0FACEAFA0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Characteristics Of Relations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xmlns="" id="{4E42491A-CF75-401E-AACF-FEC98CC733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Notation:</a:t>
            </a:r>
          </a:p>
          <a:p>
            <a:pPr lvl="1" eaLnBrk="1" hangingPunct="1"/>
            <a:r>
              <a:rPr lang="en-US" altLang="en-US"/>
              <a:t>We refer to </a:t>
            </a:r>
            <a:r>
              <a:rPr lang="en-US" altLang="en-US" b="1"/>
              <a:t>component values</a:t>
            </a:r>
            <a:r>
              <a:rPr lang="en-US" altLang="en-US"/>
              <a:t> of a tuple t by:</a:t>
            </a:r>
          </a:p>
          <a:p>
            <a:pPr lvl="2" eaLnBrk="1" hangingPunct="1"/>
            <a:r>
              <a:rPr lang="en-US" altLang="en-US"/>
              <a:t>t[Ai] or t.Ai</a:t>
            </a:r>
          </a:p>
          <a:p>
            <a:pPr lvl="2" eaLnBrk="1" hangingPunct="1"/>
            <a:r>
              <a:rPr lang="en-US" altLang="en-US"/>
              <a:t>This is the value vi of attribute Ai for tuple t</a:t>
            </a:r>
          </a:p>
          <a:p>
            <a:pPr lvl="1" eaLnBrk="1" hangingPunct="1"/>
            <a:r>
              <a:rPr lang="en-US" altLang="en-US"/>
              <a:t>Similarly, t[Au, Av, ..., Aw] refers to the subtuple of t containing the values of attributes Au, Av, ..., Aw, respectively in 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7D44C-C9E2-4116-9EE7-12703137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Model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C1D2-EA44-4963-828D-D3B0248F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relational Model of Data is based on the concept of a Relation</a:t>
            </a:r>
          </a:p>
          <a:p>
            <a:pPr lvl="1"/>
            <a:r>
              <a:rPr lang="en-US" altLang="en-US" sz="2800" dirty="0"/>
              <a:t>The strength of the relational approach to data management comes from the formal foundation provided by the theory of relations</a:t>
            </a:r>
          </a:p>
          <a:p>
            <a:r>
              <a:rPr lang="en-US" altLang="en-US" dirty="0"/>
              <a:t>A Relation is a mathematical concept based on the ideas of sets</a:t>
            </a:r>
          </a:p>
          <a:p>
            <a:r>
              <a:rPr lang="en-US" altLang="en-US" dirty="0"/>
              <a:t>The model was first proposed by Dr. E.F. Codd of IBM Research in 1970 in the following paper:</a:t>
            </a:r>
          </a:p>
          <a:p>
            <a:pPr lvl="1"/>
            <a:r>
              <a:rPr lang="en-US" altLang="en-US" dirty="0"/>
              <a:t>"A Relational Model for Large Shared Data Banks," Communications of the ACM, June 1970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9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778E7-6CD9-4FBA-BB4C-134F87AA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 of a Relation</a:t>
            </a:r>
            <a:endParaRPr lang="en-US" b="1" dirty="0"/>
          </a:p>
        </p:txBody>
      </p:sp>
      <p:pic>
        <p:nvPicPr>
          <p:cNvPr id="4" name="Picture 6" descr="fig05_01">
            <a:extLst>
              <a:ext uri="{FF2B5EF4-FFF2-40B4-BE49-F238E27FC236}">
                <a16:creationId xmlns:a16="http://schemas.microsoft.com/office/drawing/2014/main" xmlns="" id="{53AC4632-4905-4EB9-A727-5397EBABD2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4957"/>
            <a:ext cx="10515600" cy="381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27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CDE64-7C6B-4A61-83DF-8299BBA6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Informal Definitions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5D7C709-F3B3-495C-B19D-8BD360DB68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Key of a Relation:</a:t>
            </a:r>
          </a:p>
          <a:p>
            <a:pPr lvl="1" eaLnBrk="1" hangingPunct="1"/>
            <a:r>
              <a:rPr lang="en-US" altLang="en-US" sz="2500" dirty="0"/>
              <a:t>Each row has a value of a data item (or set of items) that uniquely identifies that row in the table</a:t>
            </a:r>
          </a:p>
          <a:p>
            <a:pPr lvl="2" eaLnBrk="1" hangingPunct="1"/>
            <a:r>
              <a:rPr lang="en-US" altLang="en-US" sz="2300" dirty="0"/>
              <a:t>Called the </a:t>
            </a:r>
            <a:r>
              <a:rPr lang="en-US" altLang="en-US" sz="2300" i="1" dirty="0"/>
              <a:t>key</a:t>
            </a:r>
          </a:p>
          <a:p>
            <a:pPr lvl="1" eaLnBrk="1" hangingPunct="1"/>
            <a:r>
              <a:rPr lang="en-US" altLang="en-US" sz="2500" dirty="0"/>
              <a:t>In the STUDENT table, SSN is the key</a:t>
            </a:r>
          </a:p>
          <a:p>
            <a:pPr lvl="1" eaLnBrk="1" hangingPunct="1"/>
            <a:endParaRPr lang="en-US" altLang="en-US" sz="2500" dirty="0"/>
          </a:p>
          <a:p>
            <a:pPr lvl="1" eaLnBrk="1" hangingPunct="1"/>
            <a:r>
              <a:rPr lang="en-US" altLang="en-US" sz="2500" dirty="0"/>
              <a:t>Sometimes row-ids or sequential numbers are assigned as keys to identify the rows in a table</a:t>
            </a:r>
          </a:p>
          <a:p>
            <a:pPr lvl="2" eaLnBrk="1" hangingPunct="1"/>
            <a:r>
              <a:rPr lang="en-US" altLang="en-US" sz="2300" dirty="0"/>
              <a:t>Called </a:t>
            </a:r>
            <a:r>
              <a:rPr lang="en-US" altLang="en-US" sz="2300" i="1" dirty="0"/>
              <a:t>artificial key</a:t>
            </a:r>
            <a:r>
              <a:rPr lang="en-US" altLang="en-US" sz="2300" dirty="0"/>
              <a:t> or </a:t>
            </a:r>
            <a:r>
              <a:rPr lang="en-US" altLang="en-US" sz="2300" i="1" dirty="0"/>
              <a:t>surrogate key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8049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63A8A-DFFF-45D6-8CA2-FE436957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Formal Definitions - Schema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5EA8EB8-94AE-45E5-8D6B-F94569132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b="1" dirty="0"/>
              <a:t>Schema</a:t>
            </a:r>
            <a:r>
              <a:rPr lang="en-US" altLang="en-US" sz="2400" dirty="0"/>
              <a:t> (or description) of a Relation:</a:t>
            </a:r>
          </a:p>
          <a:p>
            <a:pPr lvl="1" eaLnBrk="1" hangingPunct="1"/>
            <a:r>
              <a:rPr lang="en-US" altLang="en-US" sz="2200" dirty="0"/>
              <a:t>Denoted by R(A1, A2, .....An)</a:t>
            </a:r>
          </a:p>
          <a:p>
            <a:pPr lvl="1" eaLnBrk="1" hangingPunct="1"/>
            <a:r>
              <a:rPr lang="en-US" altLang="en-US" sz="2200" dirty="0"/>
              <a:t>R is the </a:t>
            </a:r>
            <a:r>
              <a:rPr lang="en-US" altLang="en-US" sz="2200" b="1" dirty="0"/>
              <a:t>name</a:t>
            </a:r>
            <a:r>
              <a:rPr lang="en-US" altLang="en-US" sz="2200" dirty="0"/>
              <a:t> of the relation</a:t>
            </a:r>
          </a:p>
          <a:p>
            <a:pPr lvl="1" eaLnBrk="1" hangingPunct="1"/>
            <a:r>
              <a:rPr lang="en-US" altLang="en-US" sz="2200" dirty="0"/>
              <a:t>The </a:t>
            </a:r>
            <a:r>
              <a:rPr lang="en-US" altLang="en-US" sz="2200" b="1" dirty="0"/>
              <a:t>attributes</a:t>
            </a:r>
            <a:r>
              <a:rPr lang="en-US" altLang="en-US" sz="2200" dirty="0"/>
              <a:t> of the relation are A1, A2, ..., An</a:t>
            </a:r>
          </a:p>
          <a:p>
            <a:pPr eaLnBrk="1" hangingPunct="1"/>
            <a:r>
              <a:rPr lang="en-US" altLang="en-US" sz="2400" dirty="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CUSTOMER (Cust-id, Cust-name, Address, Phone#)</a:t>
            </a:r>
          </a:p>
          <a:p>
            <a:pPr lvl="1" eaLnBrk="1" hangingPunct="1"/>
            <a:r>
              <a:rPr lang="en-US" altLang="en-US" sz="2200" dirty="0"/>
              <a:t>CUSTOMER is the relation name</a:t>
            </a:r>
          </a:p>
          <a:p>
            <a:pPr lvl="1" eaLnBrk="1" hangingPunct="1"/>
            <a:r>
              <a:rPr lang="en-US" altLang="en-US" sz="2200" dirty="0"/>
              <a:t>Defined over the four attributes: Cust-id, Cust-name, Address, Phone#</a:t>
            </a:r>
          </a:p>
          <a:p>
            <a:pPr eaLnBrk="1" hangingPunct="1"/>
            <a:r>
              <a:rPr lang="en-US" altLang="en-US" sz="2400" dirty="0"/>
              <a:t>Each attribute has a </a:t>
            </a:r>
            <a:r>
              <a:rPr lang="en-US" altLang="en-US" sz="2400" b="1" dirty="0"/>
              <a:t>domain</a:t>
            </a:r>
            <a:r>
              <a:rPr lang="en-US" altLang="en-US" sz="2400" dirty="0"/>
              <a:t> or a set of valid values. </a:t>
            </a:r>
          </a:p>
          <a:p>
            <a:pPr lvl="1" eaLnBrk="1" hangingPunct="1"/>
            <a:r>
              <a:rPr lang="en-US" altLang="en-US" sz="2200" dirty="0"/>
              <a:t>For example, the domain of Cust-id is 6 digit numbers.</a:t>
            </a:r>
          </a:p>
        </p:txBody>
      </p:sp>
    </p:spTree>
    <p:extLst>
      <p:ext uri="{BB962C8B-B14F-4D97-AF65-F5344CB8AC3E}">
        <p14:creationId xmlns:p14="http://schemas.microsoft.com/office/powerpoint/2010/main" val="387624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B3FFE-2D31-4A7A-82ED-6E9114F8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Formal Definitions - Tuple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8C18474A-ED56-4C80-8AC0-48E02B9B5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 is an ordered set of values (enclosed in angled brackets ‘&lt; … &gt;’)</a:t>
            </a:r>
          </a:p>
          <a:p>
            <a:pPr eaLnBrk="1" hangingPunct="1"/>
            <a:r>
              <a:rPr lang="en-US" altLang="en-US" sz="2400" dirty="0"/>
              <a:t>Each value is derived from an appropriate </a:t>
            </a:r>
            <a:r>
              <a:rPr lang="en-US" altLang="en-US" sz="2400" i="1" dirty="0"/>
              <a:t>domain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A row in the CUSTOMER relation would consist of four values, for example:</a:t>
            </a:r>
          </a:p>
          <a:p>
            <a:pPr lvl="1" eaLnBrk="1" hangingPunct="1"/>
            <a:r>
              <a:rPr lang="en-US" altLang="en-US" sz="2200" dirty="0"/>
              <a:t>&lt;632895, "John Smith", "101 Main St. Atlanta, GA  30332", "(404) 894-2000"&gt;</a:t>
            </a:r>
          </a:p>
          <a:p>
            <a:pPr eaLnBrk="1" hangingPunct="1"/>
            <a:r>
              <a:rPr lang="en-US" altLang="en-US" sz="2400" dirty="0"/>
              <a:t>A relation is a </a:t>
            </a:r>
            <a:r>
              <a:rPr lang="en-US" altLang="en-US" sz="2400" b="1" dirty="0"/>
              <a:t>set </a:t>
            </a:r>
            <a:r>
              <a:rPr lang="en-US" altLang="en-US" sz="2400" dirty="0"/>
              <a:t>of such tuples (rows)</a:t>
            </a:r>
          </a:p>
        </p:txBody>
      </p:sp>
    </p:spTree>
    <p:extLst>
      <p:ext uri="{BB962C8B-B14F-4D97-AF65-F5344CB8AC3E}">
        <p14:creationId xmlns:p14="http://schemas.microsoft.com/office/powerpoint/2010/main" val="36364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D2D7A-61FB-4F16-B86D-55CD7556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Formal Definitions - Domain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77C9AE22-61D1-4315-955F-8ED6A1479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/>
              <a:t>domain</a:t>
            </a:r>
            <a:r>
              <a:rPr lang="en-US" altLang="en-US" sz="2000" dirty="0"/>
              <a:t> has a logical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/>
              <a:t>Example: “</a:t>
            </a:r>
            <a:r>
              <a:rPr lang="en-US" altLang="en-US" sz="1900" dirty="0" err="1"/>
              <a:t>USA_phone_numbers</a:t>
            </a:r>
            <a:r>
              <a:rPr lang="en-US" altLang="en-US" sz="1900" dirty="0"/>
              <a:t>” are the set of 10 digit phone numbers valid in the U.S.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domain also has a data-type or a format defined for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/>
              <a:t>The </a:t>
            </a:r>
            <a:r>
              <a:rPr lang="en-US" altLang="en-US" sz="1900" dirty="0" err="1"/>
              <a:t>USA_phone_numbers</a:t>
            </a:r>
            <a:r>
              <a:rPr lang="en-US" altLang="en-US" sz="1900" dirty="0"/>
              <a:t> may have a format: (</a:t>
            </a:r>
            <a:r>
              <a:rPr lang="en-US" altLang="en-US" sz="1900" dirty="0" err="1"/>
              <a:t>ddd</a:t>
            </a:r>
            <a:r>
              <a:rPr lang="en-US" altLang="en-US" sz="1900" dirty="0"/>
              <a:t>)</a:t>
            </a:r>
            <a:r>
              <a:rPr lang="en-US" altLang="en-US" sz="1900" dirty="0" err="1"/>
              <a:t>ddd-dddd</a:t>
            </a:r>
            <a:r>
              <a:rPr lang="en-US" altLang="en-US" sz="1900" dirty="0"/>
              <a:t> where each d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Dates have various formats such as year, month, date formatted as </a:t>
            </a:r>
            <a:r>
              <a:rPr lang="en-US" altLang="en-US" sz="2000" dirty="0" err="1"/>
              <a:t>yyyy</a:t>
            </a:r>
            <a:r>
              <a:rPr lang="en-US" altLang="en-US" sz="2000" dirty="0"/>
              <a:t>-mm-dd, or as dd </a:t>
            </a:r>
            <a:r>
              <a:rPr lang="en-US" altLang="en-US" sz="2000" dirty="0" err="1"/>
              <a:t>mm,yyyy</a:t>
            </a:r>
            <a:r>
              <a:rPr lang="en-US" altLang="en-US" sz="2000" dirty="0"/>
              <a:t> etc.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attribute name designates the role played by a domain in a relation: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Used to interpret the meaning of the data elements corresponding to that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/>
              <a:t>Example: The domain Date may be used to define two attributes named “Invoice-date” and “Payment-date” with different meanings</a:t>
            </a:r>
          </a:p>
        </p:txBody>
      </p:sp>
    </p:spTree>
    <p:extLst>
      <p:ext uri="{BB962C8B-B14F-4D97-AF65-F5344CB8AC3E}">
        <p14:creationId xmlns:p14="http://schemas.microsoft.com/office/powerpoint/2010/main" val="117258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AF4C1-768B-4D56-A807-BC8E1C9A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Formal Definitions - State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1FB079AD-269F-472E-98D4-B5E98E30A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/>
              <a:t>relation state</a:t>
            </a:r>
            <a:r>
              <a:rPr lang="en-US" altLang="en-US" dirty="0"/>
              <a:t> is a subset of the Cartesian product of the domains of its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domain contains the set of all possible values the attribute can take.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Example: attribute Cust-name is defined over the domain of character strings of maximum length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dom</a:t>
            </a:r>
            <a:r>
              <a:rPr lang="en-US" altLang="en-US" dirty="0"/>
              <a:t>(Cust-name) is varchar(25)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role these strings play in the CUSTOMER relation is that of the </a:t>
            </a:r>
            <a:r>
              <a:rPr lang="en-US" altLang="en-US" i="1" dirty="0"/>
              <a:t>name of a customer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67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9F660-5F84-4C10-8A4A-A26FAB5F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Formal Definitions - Summary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033CF56-65AE-4C5F-81A1-6F42FBD40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Formally,</a:t>
            </a:r>
          </a:p>
          <a:p>
            <a:pPr lvl="1" eaLnBrk="1" hangingPunct="1"/>
            <a:r>
              <a:rPr lang="en-US" altLang="en-US" sz="2200" dirty="0"/>
              <a:t>Given R(A1, A2, .........., An)</a:t>
            </a:r>
          </a:p>
          <a:p>
            <a:pPr lvl="1" eaLnBrk="1" hangingPunct="1"/>
            <a:r>
              <a:rPr lang="en-US" altLang="en-US" sz="2200" dirty="0"/>
              <a:t> 	r(R) </a:t>
            </a:r>
            <a:r>
              <a:rPr lang="en-US" altLang="en-US" sz="2200" dirty="0">
                <a:sym typeface="Symbol" panose="05050102010706020507" pitchFamily="18" charset="2"/>
              </a:rPr>
              <a:t>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 (A1) X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 (A2) X ....X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(An)</a:t>
            </a:r>
          </a:p>
          <a:p>
            <a:pPr eaLnBrk="1" hangingPunct="1"/>
            <a:r>
              <a:rPr lang="en-US" altLang="en-US" sz="2400" dirty="0"/>
              <a:t>R(A1, A2, …, An) is the </a:t>
            </a:r>
            <a:r>
              <a:rPr lang="en-US" altLang="en-US" sz="2400" b="1" dirty="0"/>
              <a:t>schema</a:t>
            </a:r>
            <a:r>
              <a:rPr lang="en-US" altLang="en-US" sz="2400" dirty="0"/>
              <a:t> of the relation</a:t>
            </a:r>
          </a:p>
          <a:p>
            <a:pPr eaLnBrk="1" hangingPunct="1"/>
            <a:r>
              <a:rPr lang="en-US" altLang="en-US" sz="2400" dirty="0"/>
              <a:t>R is the </a:t>
            </a:r>
            <a:r>
              <a:rPr lang="en-US" altLang="en-US" sz="2400" b="1" dirty="0"/>
              <a:t>name</a:t>
            </a:r>
            <a:r>
              <a:rPr lang="en-US" altLang="en-US" sz="2400" dirty="0"/>
              <a:t> of the relation</a:t>
            </a:r>
          </a:p>
          <a:p>
            <a:pPr eaLnBrk="1" hangingPunct="1"/>
            <a:r>
              <a:rPr lang="en-US" altLang="en-US" sz="2400" dirty="0"/>
              <a:t>A1, A2, …, An are the </a:t>
            </a:r>
            <a:r>
              <a:rPr lang="en-US" altLang="en-US" sz="2400" b="1" dirty="0"/>
              <a:t>attributes</a:t>
            </a:r>
            <a:r>
              <a:rPr lang="en-US" altLang="en-US" sz="2400" dirty="0"/>
              <a:t> of the relation</a:t>
            </a:r>
          </a:p>
          <a:p>
            <a:pPr eaLnBrk="1" hangingPunct="1"/>
            <a:r>
              <a:rPr lang="en-US" altLang="en-US" sz="2400" dirty="0"/>
              <a:t>r(R):  a specific </a:t>
            </a:r>
            <a:r>
              <a:rPr lang="en-US" altLang="en-US" sz="2400" b="1" dirty="0"/>
              <a:t>state</a:t>
            </a:r>
            <a:r>
              <a:rPr lang="en-US" altLang="en-US" sz="2400" dirty="0"/>
              <a:t> (or "value" or “population”) of relation R – this is a </a:t>
            </a:r>
            <a:r>
              <a:rPr lang="en-US" altLang="en-US" sz="2400" i="1" dirty="0"/>
              <a:t>set of tuples</a:t>
            </a:r>
            <a:r>
              <a:rPr lang="en-US" altLang="en-US" sz="2400" dirty="0"/>
              <a:t> (rows)</a:t>
            </a:r>
          </a:p>
          <a:p>
            <a:pPr lvl="1" eaLnBrk="1" hangingPunct="1"/>
            <a:r>
              <a:rPr lang="en-US" altLang="en-US" sz="2200" dirty="0"/>
              <a:t>r(R) = {t1, t2, …, </a:t>
            </a:r>
            <a:r>
              <a:rPr lang="en-US" altLang="en-US" sz="2200" dirty="0" err="1"/>
              <a:t>tn</a:t>
            </a:r>
            <a:r>
              <a:rPr lang="en-US" altLang="en-US" sz="2200" dirty="0"/>
              <a:t>} where each </a:t>
            </a:r>
            <a:r>
              <a:rPr lang="en-US" altLang="en-US" sz="2200" dirty="0" err="1"/>
              <a:t>ti</a:t>
            </a:r>
            <a:r>
              <a:rPr lang="en-US" altLang="en-US" sz="2200" dirty="0"/>
              <a:t> is an n-tuple</a:t>
            </a:r>
          </a:p>
          <a:p>
            <a:pPr lvl="1" eaLnBrk="1" hangingPunct="1"/>
            <a:r>
              <a:rPr lang="en-US" altLang="en-US" sz="2200" dirty="0" err="1"/>
              <a:t>ti</a:t>
            </a:r>
            <a:r>
              <a:rPr lang="en-US" altLang="en-US" sz="2200" dirty="0"/>
              <a:t> = &lt;v1, v2, …, </a:t>
            </a:r>
            <a:r>
              <a:rPr lang="en-US" altLang="en-US" sz="2200" dirty="0" err="1"/>
              <a:t>vn</a:t>
            </a:r>
            <a:r>
              <a:rPr lang="en-US" altLang="en-US" sz="2200" dirty="0"/>
              <a:t>&gt; where each </a:t>
            </a:r>
            <a:r>
              <a:rPr lang="en-US" altLang="en-US" sz="2200" dirty="0" err="1"/>
              <a:t>vj</a:t>
            </a:r>
            <a:r>
              <a:rPr lang="en-US" altLang="en-US" sz="2200" dirty="0"/>
              <a:t> </a:t>
            </a:r>
            <a:r>
              <a:rPr lang="en-US" altLang="en-US" sz="2200" i="1" dirty="0"/>
              <a:t>element-of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(</a:t>
            </a:r>
            <a:r>
              <a:rPr lang="en-US" altLang="en-US" sz="2200" dirty="0" err="1"/>
              <a:t>Aj</a:t>
            </a:r>
            <a:r>
              <a:rPr lang="en-US" alt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49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992</Words>
  <Application>Microsoft Office PowerPoint</Application>
  <PresentationFormat>Custom</PresentationFormat>
  <Paragraphs>118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 252 Database Management Systems</vt:lpstr>
      <vt:lpstr>Relational Model Concepts 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Characteristics Of Relations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61</cp:revision>
  <dcterms:created xsi:type="dcterms:W3CDTF">2020-01-06T03:12:19Z</dcterms:created>
  <dcterms:modified xsi:type="dcterms:W3CDTF">2020-02-10T07:49:55Z</dcterms:modified>
</cp:coreProperties>
</file>