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D463A-EF3F-481E-86E9-F328028F84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BDDEE-DE01-40BE-9D1D-96D91228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CS 252</a:t>
            </a:r>
            <a:br>
              <a:rPr lang="en-US" b="1" dirty="0"/>
            </a:br>
            <a:r>
              <a:rPr lang="en-US" b="1" dirty="0"/>
              <a:t>Database Management Systems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– May 2020</a:t>
            </a:r>
          </a:p>
          <a:p>
            <a:r>
              <a:rPr lang="en-US" dirty="0"/>
              <a:t>IV Semester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94457" y="5511016"/>
            <a:ext cx="86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* Use the slides for reference only. Refer the text book for </a:t>
            </a:r>
            <a:r>
              <a:rPr lang="en-US" b="1" i="1" dirty="0" smtClean="0"/>
              <a:t>details.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38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CDA5B-521B-4E52-AA85-79973692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Populated database state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A07F5-462C-465D-8209-E6989B8E4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Each </a:t>
            </a:r>
            <a:r>
              <a:rPr lang="en-US" altLang="en-US" sz="2400" b="1" i="1" dirty="0"/>
              <a:t>relation</a:t>
            </a:r>
            <a:r>
              <a:rPr lang="en-US" altLang="en-US" sz="2400" dirty="0"/>
              <a:t> will have many tuples in its current relation state</a:t>
            </a:r>
          </a:p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b="1" i="1" dirty="0"/>
              <a:t>relational database state</a:t>
            </a:r>
            <a:r>
              <a:rPr lang="en-US" altLang="en-US" sz="2400" b="1" dirty="0"/>
              <a:t> </a:t>
            </a:r>
            <a:r>
              <a:rPr lang="en-US" altLang="en-US" sz="2400" dirty="0"/>
              <a:t>is a union of all the individual relation states</a:t>
            </a:r>
          </a:p>
          <a:p>
            <a:pPr eaLnBrk="1" hangingPunct="1"/>
            <a:r>
              <a:rPr lang="en-US" altLang="en-US" sz="2400" dirty="0"/>
              <a:t>Whenever the database is changed, a new state arises</a:t>
            </a:r>
          </a:p>
          <a:p>
            <a:pPr eaLnBrk="1" hangingPunct="1"/>
            <a:r>
              <a:rPr lang="en-US" altLang="en-US" sz="2400" dirty="0"/>
              <a:t>Basic operations for changing the database:</a:t>
            </a:r>
          </a:p>
          <a:p>
            <a:pPr lvl="1" eaLnBrk="1" hangingPunct="1"/>
            <a:r>
              <a:rPr lang="en-US" altLang="en-US" sz="2200" dirty="0"/>
              <a:t>INSERT a new tuple in a relation</a:t>
            </a:r>
          </a:p>
          <a:p>
            <a:pPr lvl="1" eaLnBrk="1" hangingPunct="1"/>
            <a:r>
              <a:rPr lang="en-US" altLang="en-US" sz="2200" dirty="0"/>
              <a:t>DELETE an existing tuple from a relation</a:t>
            </a:r>
          </a:p>
          <a:p>
            <a:pPr lvl="1" eaLnBrk="1" hangingPunct="1"/>
            <a:r>
              <a:rPr lang="en-US" altLang="en-US" sz="2200" dirty="0"/>
              <a:t>MODIFY an attribute of an existing tuple</a:t>
            </a:r>
          </a:p>
        </p:txBody>
      </p:sp>
    </p:spTree>
    <p:extLst>
      <p:ext uri="{BB962C8B-B14F-4D97-AF65-F5344CB8AC3E}">
        <p14:creationId xmlns:p14="http://schemas.microsoft.com/office/powerpoint/2010/main" val="155129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86C73-0CEC-48AB-AE5B-865B8684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Populated database state for COMPANY</a:t>
            </a:r>
            <a:endParaRPr lang="en-US" b="1" dirty="0"/>
          </a:p>
        </p:txBody>
      </p:sp>
      <p:pic>
        <p:nvPicPr>
          <p:cNvPr id="4" name="Picture 9" descr="fig05_06">
            <a:extLst>
              <a:ext uri="{FF2B5EF4-FFF2-40B4-BE49-F238E27FC236}">
                <a16:creationId xmlns:a16="http://schemas.microsoft.com/office/drawing/2014/main" xmlns="" id="{9C49F50F-2244-4CF4-A710-BD82CCD4C0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632" y="1690688"/>
            <a:ext cx="3948736" cy="502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82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21E6B3-9E95-4119-869A-8D916FD5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Entity Integrity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68BFABE-A010-4258-B6E3-8C0914C30B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Entity Integrity:</a:t>
            </a:r>
          </a:p>
          <a:p>
            <a:pPr lvl="1" eaLnBrk="1" hangingPunct="1"/>
            <a:r>
              <a:rPr lang="en-US" altLang="en-US" sz="2400" dirty="0"/>
              <a:t>The </a:t>
            </a:r>
            <a:r>
              <a:rPr lang="en-US" altLang="en-US" sz="2400" i="1" dirty="0"/>
              <a:t>primary key attributes</a:t>
            </a:r>
            <a:r>
              <a:rPr lang="en-US" altLang="en-US" sz="2400" dirty="0"/>
              <a:t> PK of each relation schema R in S cannot have null values in any tuple of r(R).</a:t>
            </a:r>
          </a:p>
          <a:p>
            <a:pPr lvl="2" eaLnBrk="1" hangingPunct="1"/>
            <a:r>
              <a:rPr lang="en-US" altLang="en-US" sz="2000" dirty="0"/>
              <a:t>This is because primary key values are used to </a:t>
            </a:r>
            <a:r>
              <a:rPr lang="en-US" altLang="en-US" sz="2000" i="1" dirty="0"/>
              <a:t>identify</a:t>
            </a:r>
            <a:r>
              <a:rPr lang="en-US" altLang="en-US" sz="2000" dirty="0"/>
              <a:t> the individual tuples.</a:t>
            </a:r>
          </a:p>
          <a:p>
            <a:pPr lvl="2" eaLnBrk="1" hangingPunct="1"/>
            <a:r>
              <a:rPr lang="en-US" altLang="en-US" sz="2000" dirty="0"/>
              <a:t>t[PK] </a:t>
            </a:r>
            <a:r>
              <a:rPr lang="en-US" altLang="en-US" sz="2000" dirty="0">
                <a:sym typeface="Symbol" panose="05050102010706020507" pitchFamily="18" charset="2"/>
              </a:rPr>
              <a:t></a:t>
            </a:r>
            <a:r>
              <a:rPr lang="en-US" altLang="en-US" sz="2000" dirty="0"/>
              <a:t> null for any tuple t in r(R)</a:t>
            </a:r>
          </a:p>
          <a:p>
            <a:pPr lvl="2" eaLnBrk="1" hangingPunct="1"/>
            <a:r>
              <a:rPr lang="en-US" altLang="en-US" sz="2000" dirty="0"/>
              <a:t>If PK has several attributes, null is not allowed in any of these attributes</a:t>
            </a:r>
          </a:p>
          <a:p>
            <a:pPr lvl="1" eaLnBrk="1" hangingPunct="1"/>
            <a:r>
              <a:rPr lang="en-US" altLang="en-US" sz="2400" dirty="0"/>
              <a:t>Note: Other attributes of R may be constrained  to disallow null values, even though they are not members of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214445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3557A-AD2B-48AE-9ADD-3BC233F6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Referential Integrity</a:t>
            </a:r>
            <a:endParaRPr lang="en-US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0B923CA8-B233-42ED-B059-B3C5EEF3CA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 constraint involving </a:t>
            </a:r>
            <a:r>
              <a:rPr lang="en-US" altLang="en-US" b="1" dirty="0"/>
              <a:t>two</a:t>
            </a:r>
            <a:r>
              <a:rPr lang="en-US" altLang="en-US" dirty="0"/>
              <a:t> relations</a:t>
            </a:r>
          </a:p>
          <a:p>
            <a:pPr lvl="1" eaLnBrk="1" hangingPunct="1"/>
            <a:r>
              <a:rPr lang="en-US" altLang="en-US" dirty="0"/>
              <a:t>The previous constraints involve a single  relation.</a:t>
            </a:r>
          </a:p>
          <a:p>
            <a:pPr eaLnBrk="1" hangingPunct="1"/>
            <a:r>
              <a:rPr lang="en-US" altLang="en-US" dirty="0"/>
              <a:t>Used to specify a </a:t>
            </a:r>
            <a:r>
              <a:rPr lang="en-US" altLang="en-US" b="1" dirty="0"/>
              <a:t>relationship</a:t>
            </a:r>
            <a:r>
              <a:rPr lang="en-US" altLang="en-US" dirty="0"/>
              <a:t> among tuples in two relations: </a:t>
            </a:r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b="1" dirty="0"/>
              <a:t>referencing relation </a:t>
            </a:r>
            <a:r>
              <a:rPr lang="en-US" altLang="en-US" dirty="0"/>
              <a:t>and the </a:t>
            </a:r>
            <a:r>
              <a:rPr lang="en-US" altLang="en-US" b="1" dirty="0"/>
              <a:t>referenced relation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Tuples in the </a:t>
            </a:r>
            <a:r>
              <a:rPr lang="en-US" altLang="en-US" b="1" dirty="0"/>
              <a:t>referencing relation</a:t>
            </a:r>
            <a:r>
              <a:rPr lang="en-US" altLang="en-US" dirty="0"/>
              <a:t> R1 have attributes FK (called </a:t>
            </a:r>
            <a:r>
              <a:rPr lang="en-US" altLang="en-US" b="1" dirty="0"/>
              <a:t>foreign key</a:t>
            </a:r>
            <a:r>
              <a:rPr lang="en-US" altLang="en-US" dirty="0"/>
              <a:t> attributes) that reference the primary key attributes PK of the </a:t>
            </a:r>
            <a:r>
              <a:rPr lang="en-US" altLang="en-US" b="1" dirty="0"/>
              <a:t>referenced relation</a:t>
            </a:r>
            <a:r>
              <a:rPr lang="en-US" altLang="en-US" dirty="0"/>
              <a:t> R2.</a:t>
            </a:r>
          </a:p>
          <a:p>
            <a:pPr lvl="1"/>
            <a:r>
              <a:rPr lang="en-US" altLang="en-US" dirty="0"/>
              <a:t>A tuple t1 in R1 is said to </a:t>
            </a:r>
            <a:r>
              <a:rPr lang="en-US" altLang="en-US" b="1" dirty="0"/>
              <a:t>reference</a:t>
            </a:r>
            <a:r>
              <a:rPr lang="en-US" altLang="en-US" dirty="0"/>
              <a:t> a tuple t2 in R2 if t1[FK] = t2[PK].</a:t>
            </a:r>
          </a:p>
          <a:p>
            <a:r>
              <a:rPr lang="en-US" altLang="en-US" dirty="0"/>
              <a:t>A referential integrity constraint can be displayed in a relational database schema as a directed arc from R1.FK to R2. 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084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5D7A54-634D-4744-A3B7-39D2CA32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/>
              <a:t>Referential Integrity (or foreign key) Constraint</a:t>
            </a:r>
            <a:endParaRPr lang="en-US" sz="4000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9B0214F-0D6F-4E5E-98C1-7312E3F3A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Statement of the constraint</a:t>
            </a:r>
          </a:p>
          <a:p>
            <a:pPr lvl="1" eaLnBrk="1" hangingPunct="1"/>
            <a:r>
              <a:rPr lang="en-US" altLang="en-US" dirty="0"/>
              <a:t>The value in the foreign key column (or columns) FK of the </a:t>
            </a:r>
            <a:r>
              <a:rPr lang="en-US" altLang="en-US" b="1" dirty="0"/>
              <a:t>referencing relation</a:t>
            </a:r>
            <a:r>
              <a:rPr lang="en-US" altLang="en-US" dirty="0"/>
              <a:t> R1 can be </a:t>
            </a:r>
            <a:r>
              <a:rPr lang="en-US" altLang="en-US" b="1" dirty="0"/>
              <a:t>either</a:t>
            </a:r>
            <a:r>
              <a:rPr lang="en-US" altLang="en-US" dirty="0"/>
              <a:t>:</a:t>
            </a:r>
          </a:p>
          <a:p>
            <a:pPr lvl="2" eaLnBrk="1" hangingPunct="1"/>
            <a:r>
              <a:rPr lang="en-US" altLang="en-US" dirty="0"/>
              <a:t>(1) a value of an existing primary key value of a corresponding primary key PK in the </a:t>
            </a:r>
            <a:r>
              <a:rPr lang="en-US" altLang="en-US" b="1" dirty="0"/>
              <a:t>referenced relation</a:t>
            </a:r>
            <a:r>
              <a:rPr lang="en-US" altLang="en-US" dirty="0"/>
              <a:t> R2, </a:t>
            </a:r>
            <a:r>
              <a:rPr lang="en-US" altLang="en-US" u="sng" dirty="0"/>
              <a:t>or</a:t>
            </a:r>
          </a:p>
          <a:p>
            <a:pPr lvl="2" eaLnBrk="1" hangingPunct="1"/>
            <a:r>
              <a:rPr lang="en-US" altLang="en-US" dirty="0"/>
              <a:t>(2) a </a:t>
            </a:r>
            <a:r>
              <a:rPr lang="en-US" altLang="en-US" b="1" dirty="0"/>
              <a:t>null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 case (2), the FK in R1 should </a:t>
            </a:r>
            <a:r>
              <a:rPr lang="en-US" altLang="en-US" b="1" dirty="0"/>
              <a:t>not</a:t>
            </a:r>
            <a:r>
              <a:rPr lang="en-US" altLang="en-US" dirty="0"/>
              <a:t> be a part of its own primary key.</a:t>
            </a:r>
          </a:p>
        </p:txBody>
      </p:sp>
    </p:spTree>
    <p:extLst>
      <p:ext uri="{BB962C8B-B14F-4D97-AF65-F5344CB8AC3E}">
        <p14:creationId xmlns:p14="http://schemas.microsoft.com/office/powerpoint/2010/main" val="169314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18DFC-02BE-4C3A-9BE1-5D9A6815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Displaying a relational database schema and its constraints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962154-58FC-40E6-8240-7C476548EE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Each relation schema can be displayed as a row of attribute names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name of the relation is written above the attribute names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primary key attribute (or attributes) will be underlined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foreign key (referential integrity) constraints is displayed as a directed arc (arrow) from the foreign key attributes to the referenced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Can also point the primary key of the referenced relation for clarity</a:t>
            </a:r>
          </a:p>
        </p:txBody>
      </p:sp>
    </p:spTree>
    <p:extLst>
      <p:ext uri="{BB962C8B-B14F-4D97-AF65-F5344CB8AC3E}">
        <p14:creationId xmlns:p14="http://schemas.microsoft.com/office/powerpoint/2010/main" val="126617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EED8A-8596-469E-A0D0-61F4A6E9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Referential Integrity Constraints for COMPANY database </a:t>
            </a:r>
            <a:endParaRPr lang="en-US" sz="3600" b="1" dirty="0"/>
          </a:p>
        </p:txBody>
      </p:sp>
      <p:pic>
        <p:nvPicPr>
          <p:cNvPr id="4" name="Picture 5" descr="fig05_07">
            <a:extLst>
              <a:ext uri="{FF2B5EF4-FFF2-40B4-BE49-F238E27FC236}">
                <a16:creationId xmlns:a16="http://schemas.microsoft.com/office/drawing/2014/main" xmlns="" id="{15866D4C-EABA-4139-9682-5AAD0A7779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52" y="1825625"/>
            <a:ext cx="6589395" cy="489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EF5100-F5AC-4945-85E0-1FB8CBD4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Other Types of Constraints</a:t>
            </a:r>
            <a:endParaRPr lang="en-US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F1A11BB0-D1F5-44F8-A106-4576209649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Semantic Integrity Constraints:</a:t>
            </a:r>
          </a:p>
          <a:p>
            <a:pPr lvl="1" eaLnBrk="1" hangingPunct="1"/>
            <a:r>
              <a:rPr lang="en-US" altLang="en-US" sz="2400" dirty="0"/>
              <a:t>based on application semantics and cannot be expressed by the model per se</a:t>
            </a:r>
          </a:p>
          <a:p>
            <a:pPr lvl="1" eaLnBrk="1" hangingPunct="1"/>
            <a:r>
              <a:rPr lang="en-US" altLang="en-US" sz="2400" dirty="0"/>
              <a:t>Example: “the max. no. of hours per employee for all projects he or she works on is 56 </a:t>
            </a:r>
            <a:r>
              <a:rPr lang="en-US" altLang="en-US" sz="2400" dirty="0" err="1"/>
              <a:t>hrs</a:t>
            </a:r>
            <a:r>
              <a:rPr lang="en-US" altLang="en-US" sz="2400" dirty="0"/>
              <a:t> per week”</a:t>
            </a:r>
          </a:p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b="1" dirty="0"/>
              <a:t>constraint specification</a:t>
            </a:r>
            <a:r>
              <a:rPr lang="en-US" altLang="en-US" sz="2400" dirty="0"/>
              <a:t> language may have to be used to express these</a:t>
            </a:r>
          </a:p>
          <a:p>
            <a:pPr eaLnBrk="1" hangingPunct="1"/>
            <a:r>
              <a:rPr lang="en-US" altLang="en-US" sz="2400" dirty="0"/>
              <a:t>SQL-99 allows </a:t>
            </a:r>
            <a:r>
              <a:rPr lang="en-US" altLang="en-US" sz="2400" b="1" dirty="0"/>
              <a:t>CREATE TRIGGER </a:t>
            </a:r>
            <a:r>
              <a:rPr lang="en-US" altLang="en-US" sz="2400" dirty="0"/>
              <a:t>and </a:t>
            </a:r>
            <a:r>
              <a:rPr lang="en-US" altLang="en-US" sz="2400" b="1" dirty="0"/>
              <a:t>CREATE</a:t>
            </a:r>
            <a:r>
              <a:rPr lang="en-US" altLang="en-US" sz="2400" dirty="0"/>
              <a:t> </a:t>
            </a:r>
            <a:r>
              <a:rPr lang="en-US" altLang="en-US" sz="2400" b="1" dirty="0"/>
              <a:t>ASSERTION</a:t>
            </a:r>
            <a:r>
              <a:rPr lang="en-US" altLang="en-US" sz="2400" dirty="0"/>
              <a:t> to express some of these semantic constraints</a:t>
            </a:r>
          </a:p>
          <a:p>
            <a:pPr eaLnBrk="1" hangingPunct="1"/>
            <a:r>
              <a:rPr lang="en-US" altLang="en-US" sz="2400" dirty="0"/>
              <a:t>Keys, Permissibility of Null values, Candidate Keys (Unique in SQL), Foreign Keys, Referential Integrity etc. are expressed by the </a:t>
            </a:r>
            <a:r>
              <a:rPr lang="en-US" altLang="en-US" sz="2400" b="1" dirty="0"/>
              <a:t>CREATE TABLE </a:t>
            </a:r>
            <a:r>
              <a:rPr lang="en-US" altLang="en-US" sz="2400" dirty="0"/>
              <a:t>statement in SQL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12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F962DC6-37C6-47FF-ABD9-6F36E7DC72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Constraints determine which values are permissible and which are not in the database.</a:t>
            </a:r>
          </a:p>
          <a:p>
            <a:pPr marL="0" indent="0">
              <a:buNone/>
            </a:pPr>
            <a:r>
              <a:rPr lang="en-US" altLang="en-US" sz="2400" dirty="0"/>
              <a:t>They are of three main types:</a:t>
            </a:r>
          </a:p>
          <a:p>
            <a:pPr marL="0" indent="0">
              <a:buNone/>
            </a:pPr>
            <a:r>
              <a:rPr lang="en-US" altLang="en-US" sz="2400" dirty="0"/>
              <a:t>1. </a:t>
            </a:r>
            <a:r>
              <a:rPr lang="en-US" altLang="en-US" sz="2400" b="1" dirty="0"/>
              <a:t>Inherent or Implicit Constraints</a:t>
            </a:r>
            <a:r>
              <a:rPr lang="en-US" altLang="en-US" sz="2400" dirty="0"/>
              <a:t>: These are based on the data model itself. (E.g., relational model does not allow a list as a value for any attribute)</a:t>
            </a:r>
          </a:p>
          <a:p>
            <a:pPr marL="0" indent="0">
              <a:buNone/>
            </a:pPr>
            <a:r>
              <a:rPr lang="en-US" altLang="en-US" sz="2400" dirty="0"/>
              <a:t>2. </a:t>
            </a:r>
            <a:r>
              <a:rPr lang="en-US" altLang="en-US" sz="2400" b="1" dirty="0"/>
              <a:t>Schema-based or Explicit Constraints</a:t>
            </a:r>
            <a:r>
              <a:rPr lang="en-US" altLang="en-US" sz="2400" dirty="0"/>
              <a:t>: They are expressed in the schema by using the facilities provided by the model. (E.g., max. cardinality ratio constraint in the ER model)</a:t>
            </a:r>
          </a:p>
          <a:p>
            <a:pPr marL="0" indent="0">
              <a:buNone/>
            </a:pPr>
            <a:r>
              <a:rPr lang="en-US" altLang="en-US" sz="2400" dirty="0"/>
              <a:t>3. </a:t>
            </a:r>
            <a:r>
              <a:rPr lang="en-US" altLang="en-US" sz="2400" b="1" dirty="0"/>
              <a:t>Application based or semantic constraints</a:t>
            </a:r>
            <a:r>
              <a:rPr lang="en-US" altLang="en-US" sz="2400" dirty="0"/>
              <a:t>: These are beyond the expressive power of the model and must be specified and enforced by the application programs.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202F1C5-B19F-43CC-B14F-0A1D8EEC3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71937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63E513-4730-4DDB-BD88-32CF8D4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Relational Integrity Constraints</a:t>
            </a:r>
            <a:endParaRPr lang="en-US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573F2611-1767-4E17-87F4-823B7AAB23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Constraints are </a:t>
            </a:r>
            <a:r>
              <a:rPr lang="en-US" altLang="en-US" sz="2400" b="1" dirty="0"/>
              <a:t>conditions</a:t>
            </a:r>
            <a:r>
              <a:rPr lang="en-US" altLang="en-US" sz="2400" dirty="0"/>
              <a:t> that must hold on </a:t>
            </a:r>
            <a:r>
              <a:rPr lang="en-US" altLang="en-US" sz="2400" b="1" dirty="0"/>
              <a:t>all</a:t>
            </a:r>
            <a:r>
              <a:rPr lang="en-US" altLang="en-US" sz="2400" dirty="0"/>
              <a:t>  valid relation states.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There are three </a:t>
            </a:r>
            <a:r>
              <a:rPr lang="en-US" altLang="en-US" sz="2400" i="1" dirty="0"/>
              <a:t>main types</a:t>
            </a:r>
            <a:r>
              <a:rPr lang="en-US" altLang="en-US" sz="2400" dirty="0"/>
              <a:t> of (explicit schema-based) constraints that can be expressed in the relational model:</a:t>
            </a:r>
          </a:p>
          <a:p>
            <a:pPr lvl="1" eaLnBrk="1" hangingPunct="1"/>
            <a:r>
              <a:rPr lang="en-US" altLang="en-US" sz="2200" b="1" dirty="0"/>
              <a:t>Key</a:t>
            </a:r>
            <a:r>
              <a:rPr lang="en-US" altLang="en-US" sz="2200" dirty="0"/>
              <a:t> constraints</a:t>
            </a:r>
          </a:p>
          <a:p>
            <a:pPr lvl="1" eaLnBrk="1" hangingPunct="1"/>
            <a:r>
              <a:rPr lang="en-US" altLang="en-US" sz="2200" b="1" dirty="0"/>
              <a:t>Entity</a:t>
            </a:r>
            <a:r>
              <a:rPr lang="en-US" altLang="en-US" sz="2200" dirty="0"/>
              <a:t> </a:t>
            </a:r>
            <a:r>
              <a:rPr lang="en-US" altLang="en-US" sz="2200" b="1" dirty="0"/>
              <a:t>integrity</a:t>
            </a:r>
            <a:r>
              <a:rPr lang="en-US" altLang="en-US" sz="2200" dirty="0"/>
              <a:t> constraints</a:t>
            </a:r>
          </a:p>
          <a:p>
            <a:pPr lvl="1" eaLnBrk="1" hangingPunct="1"/>
            <a:r>
              <a:rPr lang="en-US" altLang="en-US" sz="2200" b="1" dirty="0"/>
              <a:t>Referential integrity</a:t>
            </a:r>
            <a:r>
              <a:rPr lang="en-US" altLang="en-US" sz="2200" dirty="0"/>
              <a:t> constraints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Another schema-based constraint is the </a:t>
            </a:r>
            <a:r>
              <a:rPr lang="en-US" altLang="en-US" sz="2400" b="1" dirty="0"/>
              <a:t>domain</a:t>
            </a:r>
            <a:r>
              <a:rPr lang="en-US" altLang="en-US" sz="2400" dirty="0"/>
              <a:t> constraint</a:t>
            </a:r>
          </a:p>
          <a:p>
            <a:pPr lvl="1" eaLnBrk="1" hangingPunct="1"/>
            <a:r>
              <a:rPr lang="en-US" altLang="en-US" sz="2200" dirty="0"/>
              <a:t>Every value in a tuple must be from the </a:t>
            </a:r>
            <a:r>
              <a:rPr lang="en-US" altLang="en-US" sz="2200" i="1" dirty="0"/>
              <a:t>domain of its attribute</a:t>
            </a:r>
            <a:r>
              <a:rPr lang="en-US" altLang="en-US" sz="2200" dirty="0"/>
              <a:t> (or it could be </a:t>
            </a:r>
            <a:r>
              <a:rPr lang="en-US" altLang="en-US" sz="2200" b="1" dirty="0"/>
              <a:t>null</a:t>
            </a:r>
            <a:r>
              <a:rPr lang="en-US" altLang="en-US" sz="2200" dirty="0"/>
              <a:t>, if allowed for that attribute)</a:t>
            </a:r>
          </a:p>
        </p:txBody>
      </p:sp>
    </p:spTree>
    <p:extLst>
      <p:ext uri="{BB962C8B-B14F-4D97-AF65-F5344CB8AC3E}">
        <p14:creationId xmlns:p14="http://schemas.microsoft.com/office/powerpoint/2010/main" val="29318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2CBBE-B5E8-48E8-B7D3-CDCF4B4B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Key Constraints</a:t>
            </a:r>
            <a:endParaRPr lang="en-US" b="1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5A9DED90-BABB-4B2E-A21E-F37C6471B2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sz="2400" b="1" dirty="0" err="1"/>
              <a:t>Superkey</a:t>
            </a:r>
            <a:r>
              <a:rPr lang="en-US" altLang="en-US" sz="2400" dirty="0"/>
              <a:t> of R: </a:t>
            </a:r>
          </a:p>
          <a:p>
            <a:pPr lvl="1" eaLnBrk="1" hangingPunct="1"/>
            <a:r>
              <a:rPr lang="en-US" altLang="en-US" sz="2200" dirty="0"/>
              <a:t>Is a set of attributes SK of R with the following condition:</a:t>
            </a:r>
          </a:p>
          <a:p>
            <a:pPr lvl="2" eaLnBrk="1" hangingPunct="1"/>
            <a:r>
              <a:rPr lang="en-US" altLang="en-US" sz="2000" dirty="0"/>
              <a:t>No two tuples in any valid relation state r(R) will have the same value for SK</a:t>
            </a:r>
          </a:p>
          <a:p>
            <a:pPr lvl="2" eaLnBrk="1" hangingPunct="1"/>
            <a:r>
              <a:rPr lang="en-US" altLang="en-US" sz="2000" dirty="0"/>
              <a:t>That is, for any distinct tuples t1 and t2 in r(R), t1[SK] </a:t>
            </a:r>
            <a:r>
              <a:rPr lang="en-US" altLang="en-US" sz="2000" dirty="0">
                <a:sym typeface="Symbol" panose="05050102010706020507" pitchFamily="18" charset="2"/>
              </a:rPr>
              <a:t></a:t>
            </a:r>
            <a:r>
              <a:rPr lang="en-US" altLang="en-US" sz="2000" dirty="0"/>
              <a:t> t2[SK]</a:t>
            </a:r>
          </a:p>
          <a:p>
            <a:pPr lvl="2" eaLnBrk="1" hangingPunct="1"/>
            <a:r>
              <a:rPr lang="en-US" altLang="en-US" sz="2000" dirty="0"/>
              <a:t>This condition must hold in </a:t>
            </a:r>
            <a:r>
              <a:rPr lang="en-US" altLang="en-US" sz="2000" i="1" dirty="0"/>
              <a:t>any valid state</a:t>
            </a:r>
            <a:r>
              <a:rPr lang="en-US" altLang="en-US" sz="2000" dirty="0"/>
              <a:t> r(R)</a:t>
            </a:r>
          </a:p>
          <a:p>
            <a:pPr eaLnBrk="1" hangingPunct="1"/>
            <a:r>
              <a:rPr lang="en-US" altLang="en-US" sz="2400" b="1" dirty="0"/>
              <a:t>Key</a:t>
            </a:r>
            <a:r>
              <a:rPr lang="en-US" altLang="en-US" sz="2400" dirty="0"/>
              <a:t> of R:</a:t>
            </a:r>
          </a:p>
          <a:p>
            <a:pPr lvl="1" eaLnBrk="1" hangingPunct="1"/>
            <a:r>
              <a:rPr lang="en-US" altLang="en-US" sz="2200" dirty="0"/>
              <a:t>A "minimal" </a:t>
            </a:r>
            <a:r>
              <a:rPr lang="en-US" altLang="en-US" sz="2200" dirty="0" err="1"/>
              <a:t>superkey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That is, a key is a </a:t>
            </a:r>
            <a:r>
              <a:rPr lang="en-US" altLang="en-US" sz="2200" dirty="0" err="1"/>
              <a:t>superkey</a:t>
            </a:r>
            <a:r>
              <a:rPr lang="en-US" altLang="en-US" sz="2200" dirty="0"/>
              <a:t> K such that removal of any attribute from K results in a set of attributes that is not a </a:t>
            </a:r>
            <a:r>
              <a:rPr lang="en-US" altLang="en-US" sz="2200" dirty="0" err="1"/>
              <a:t>superkey</a:t>
            </a:r>
            <a:r>
              <a:rPr lang="en-US" altLang="en-US" sz="2200" dirty="0"/>
              <a:t> (does not possess the </a:t>
            </a:r>
            <a:r>
              <a:rPr lang="en-US" altLang="en-US" sz="2200" dirty="0" err="1"/>
              <a:t>superkey</a:t>
            </a:r>
            <a:r>
              <a:rPr lang="en-US" altLang="en-US" sz="2200" dirty="0"/>
              <a:t> uniqueness property)</a:t>
            </a:r>
          </a:p>
          <a:p>
            <a:pPr eaLnBrk="1" hangingPunct="1"/>
            <a:r>
              <a:rPr lang="en-US" altLang="en-US" sz="2400" dirty="0"/>
              <a:t>A Key is a </a:t>
            </a:r>
            <a:r>
              <a:rPr lang="en-US" altLang="en-US" sz="2400" dirty="0" err="1"/>
              <a:t>Superkey</a:t>
            </a:r>
            <a:r>
              <a:rPr lang="en-US" altLang="en-US" sz="2400" dirty="0"/>
              <a:t> but not vice versa</a:t>
            </a:r>
          </a:p>
        </p:txBody>
      </p:sp>
    </p:spTree>
    <p:extLst>
      <p:ext uri="{BB962C8B-B14F-4D97-AF65-F5344CB8AC3E}">
        <p14:creationId xmlns:p14="http://schemas.microsoft.com/office/powerpoint/2010/main" val="333411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2CBBE-B5E8-48E8-B7D3-CDCF4B4B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Key Constraints</a:t>
            </a:r>
            <a:endParaRPr lang="en-US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7A3DA7C-3E3A-433D-B7C3-F2615D7A5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If a relation has several </a:t>
            </a:r>
            <a:r>
              <a:rPr lang="en-US" altLang="en-US" sz="2400" b="1" dirty="0"/>
              <a:t>candidate keys</a:t>
            </a:r>
            <a:r>
              <a:rPr lang="en-US" altLang="en-US" sz="2400" dirty="0"/>
              <a:t>, one is chosen arbitrarily to be the </a:t>
            </a:r>
            <a:r>
              <a:rPr lang="en-US" altLang="en-US" sz="2400" b="1" dirty="0"/>
              <a:t>primary key</a:t>
            </a:r>
            <a:r>
              <a:rPr lang="en-US" altLang="en-US" sz="2400" dirty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The primary key attributes are </a:t>
            </a:r>
            <a:r>
              <a:rPr lang="en-US" altLang="en-US" sz="2200" u="sng" dirty="0"/>
              <a:t>underlined</a:t>
            </a:r>
            <a:r>
              <a:rPr lang="en-US" altLang="en-US" sz="22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Example: Consider the CAR relation schema: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CAR(State, Reg#, </a:t>
            </a:r>
            <a:r>
              <a:rPr lang="en-US" altLang="en-US" sz="2200" u="sng" dirty="0" err="1"/>
              <a:t>SerialNo</a:t>
            </a:r>
            <a:r>
              <a:rPr lang="en-US" altLang="en-US" sz="2200" dirty="0"/>
              <a:t>, Make, Model, Year)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We chose </a:t>
            </a:r>
            <a:r>
              <a:rPr lang="en-US" altLang="en-US" sz="2200" dirty="0" err="1"/>
              <a:t>SerialNo</a:t>
            </a:r>
            <a:r>
              <a:rPr lang="en-US" altLang="en-US" sz="2200" dirty="0"/>
              <a:t> as the primary key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primary key value is used to </a:t>
            </a:r>
            <a:r>
              <a:rPr lang="en-US" altLang="en-US" sz="2400" i="1" dirty="0"/>
              <a:t>uniquely identify</a:t>
            </a:r>
            <a:r>
              <a:rPr lang="en-US" altLang="en-US" sz="2400" dirty="0"/>
              <a:t> each tuple in a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Provides the tuple identity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Also used to </a:t>
            </a:r>
            <a:r>
              <a:rPr lang="en-US" altLang="en-US" sz="2400" i="1" dirty="0"/>
              <a:t>reference</a:t>
            </a:r>
            <a:r>
              <a:rPr lang="en-US" altLang="en-US" sz="2400" dirty="0"/>
              <a:t> the tuple from another tuple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General rule: Choose as primary key the smallest of the candidate keys (in terms of size)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Not always applicable – choice is sometimes subjective</a:t>
            </a:r>
          </a:p>
        </p:txBody>
      </p:sp>
    </p:spTree>
    <p:extLst>
      <p:ext uri="{BB962C8B-B14F-4D97-AF65-F5344CB8AC3E}">
        <p14:creationId xmlns:p14="http://schemas.microsoft.com/office/powerpoint/2010/main" val="148705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676BC-0931-476C-B729-C00FDE7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CAR table with two candidate keys</a:t>
            </a:r>
            <a:endParaRPr lang="en-US" b="1" dirty="0"/>
          </a:p>
        </p:txBody>
      </p:sp>
      <p:pic>
        <p:nvPicPr>
          <p:cNvPr id="4" name="Picture 9" descr="fig05_04">
            <a:extLst>
              <a:ext uri="{FF2B5EF4-FFF2-40B4-BE49-F238E27FC236}">
                <a16:creationId xmlns:a16="http://schemas.microsoft.com/office/drawing/2014/main" xmlns="" id="{886B3F1F-5BD2-4F7A-AFB2-7682678535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2691"/>
            <a:ext cx="10515600" cy="285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19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66C37-8CA2-4A70-B8D1-84550648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Relational Database Schema</a:t>
            </a:r>
            <a:endParaRPr lang="en-US" b="1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EAD1C354-D7D3-4CD6-9F8D-EDD98CBA8A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b="1" dirty="0"/>
              <a:t>Relational Database Schema:</a:t>
            </a:r>
          </a:p>
          <a:p>
            <a:pPr lvl="1" eaLnBrk="1" hangingPunct="1"/>
            <a:r>
              <a:rPr lang="en-US" altLang="en-US" dirty="0"/>
              <a:t>A set S of relation schemas that belong to the same database.</a:t>
            </a:r>
          </a:p>
          <a:p>
            <a:pPr lvl="1" eaLnBrk="1" hangingPunct="1"/>
            <a:r>
              <a:rPr lang="en-US" altLang="en-US" dirty="0"/>
              <a:t>S is the name of the whole </a:t>
            </a:r>
            <a:r>
              <a:rPr lang="en-US" altLang="en-US" b="1" dirty="0"/>
              <a:t>database schema</a:t>
            </a:r>
          </a:p>
          <a:p>
            <a:pPr lvl="1" eaLnBrk="1" hangingPunct="1"/>
            <a:r>
              <a:rPr lang="en-US" altLang="en-US" dirty="0"/>
              <a:t>S = {R1, R2, ..., Rn} and a set IC of integrity constraints.</a:t>
            </a:r>
          </a:p>
          <a:p>
            <a:pPr lvl="1" eaLnBrk="1" hangingPunct="1"/>
            <a:r>
              <a:rPr lang="en-US" altLang="en-US" dirty="0"/>
              <a:t>R1, R2, …, Rn are the names of the individual </a:t>
            </a:r>
            <a:r>
              <a:rPr lang="en-US" altLang="en-US" b="1" dirty="0"/>
              <a:t>relation schemas</a:t>
            </a:r>
            <a:r>
              <a:rPr lang="en-US" altLang="en-US" dirty="0"/>
              <a:t> within the database S</a:t>
            </a:r>
          </a:p>
          <a:p>
            <a:pPr eaLnBrk="1" hangingPunct="1"/>
            <a:r>
              <a:rPr lang="en-US" altLang="en-US" dirty="0"/>
              <a:t>Following slide shows a COMPANY database schema with 6 relation schemas</a:t>
            </a:r>
          </a:p>
        </p:txBody>
      </p:sp>
    </p:spTree>
    <p:extLst>
      <p:ext uri="{BB962C8B-B14F-4D97-AF65-F5344CB8AC3E}">
        <p14:creationId xmlns:p14="http://schemas.microsoft.com/office/powerpoint/2010/main" val="322077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0D6E6-DA2F-4F25-B157-6AFF2CAC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COMPANY Database Schema</a:t>
            </a:r>
            <a:endParaRPr lang="en-US" b="1" dirty="0"/>
          </a:p>
        </p:txBody>
      </p:sp>
      <p:pic>
        <p:nvPicPr>
          <p:cNvPr id="4" name="Picture 5" descr="fig05_05">
            <a:extLst>
              <a:ext uri="{FF2B5EF4-FFF2-40B4-BE49-F238E27FC236}">
                <a16:creationId xmlns:a16="http://schemas.microsoft.com/office/drawing/2014/main" xmlns="" id="{CDA61019-B892-4DDE-8AB8-68A405C5B0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16" y="1825625"/>
            <a:ext cx="716616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57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0C48D-8983-49B5-83F2-B143E877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Relational Database State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505CD45-D866-47EE-BF0B-CDC77A511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A </a:t>
            </a:r>
            <a:r>
              <a:rPr lang="en-US" altLang="en-US" sz="2600" b="1" dirty="0"/>
              <a:t>relational database state</a:t>
            </a:r>
            <a:r>
              <a:rPr lang="en-US" altLang="en-US" sz="2600" dirty="0"/>
              <a:t> DB of </a:t>
            </a:r>
            <a:r>
              <a:rPr lang="en-US" altLang="en-US" sz="2600" i="1" dirty="0"/>
              <a:t>S</a:t>
            </a:r>
            <a:r>
              <a:rPr lang="en-US" altLang="en-US" sz="2600" dirty="0"/>
              <a:t> is a set of relation states DB = {</a:t>
            </a:r>
            <a:r>
              <a:rPr lang="en-US" altLang="en-US" sz="2600" i="1" dirty="0"/>
              <a:t>r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, </a:t>
            </a:r>
            <a:r>
              <a:rPr lang="en-US" altLang="en-US" sz="2600" i="1" dirty="0"/>
              <a:t>r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, ..., </a:t>
            </a:r>
            <a:r>
              <a:rPr lang="en-US" altLang="en-US" sz="2600" i="1" dirty="0"/>
              <a:t>r</a:t>
            </a:r>
            <a:r>
              <a:rPr lang="en-US" altLang="en-US" sz="2600" i="1" baseline="-25000" dirty="0"/>
              <a:t>m</a:t>
            </a:r>
            <a:r>
              <a:rPr lang="en-US" altLang="en-US" sz="2600" dirty="0"/>
              <a:t>} such that each </a:t>
            </a:r>
            <a:r>
              <a:rPr lang="en-US" altLang="en-US" sz="2600" i="1" dirty="0" err="1"/>
              <a:t>r</a:t>
            </a:r>
            <a:r>
              <a:rPr lang="en-US" altLang="en-US" sz="2600" i="1" baseline="-25000" dirty="0" err="1"/>
              <a:t>i</a:t>
            </a:r>
            <a:r>
              <a:rPr lang="en-US" altLang="en-US" sz="2600" dirty="0"/>
              <a:t> is a state of </a:t>
            </a:r>
            <a:r>
              <a:rPr lang="en-US" altLang="en-US" sz="2600" i="1" dirty="0"/>
              <a:t>R</a:t>
            </a:r>
            <a:r>
              <a:rPr lang="en-US" altLang="en-US" sz="2600" i="1" baseline="-25000" dirty="0"/>
              <a:t>i</a:t>
            </a:r>
            <a:r>
              <a:rPr lang="en-US" altLang="en-US" sz="2600" dirty="0"/>
              <a:t> and such that the </a:t>
            </a:r>
            <a:r>
              <a:rPr lang="en-US" altLang="en-US" sz="2600" i="1" dirty="0" err="1"/>
              <a:t>r</a:t>
            </a:r>
            <a:r>
              <a:rPr lang="en-US" altLang="en-US" sz="2600" i="1" baseline="-25000" dirty="0" err="1"/>
              <a:t>i</a:t>
            </a:r>
            <a:r>
              <a:rPr lang="en-US" altLang="en-US" sz="2600" dirty="0"/>
              <a:t> relation states satisfy the integrity </a:t>
            </a:r>
            <a:r>
              <a:rPr lang="en-US" altLang="en-US" sz="2600"/>
              <a:t>constraints specified. </a:t>
            </a:r>
            <a:endParaRPr lang="en-US" altLang="en-US" sz="2600" dirty="0"/>
          </a:p>
          <a:p>
            <a:pPr eaLnBrk="1" hangingPunct="1"/>
            <a:r>
              <a:rPr lang="en-US" altLang="en-US" sz="2600" dirty="0"/>
              <a:t>A relational database </a:t>
            </a:r>
            <a:r>
              <a:rPr lang="en-US" altLang="en-US" sz="2600" b="1" i="1" dirty="0"/>
              <a:t>state</a:t>
            </a:r>
            <a:r>
              <a:rPr lang="en-US" altLang="en-US" sz="2600" dirty="0"/>
              <a:t> is sometimes called a relational database </a:t>
            </a:r>
            <a:r>
              <a:rPr lang="en-US" altLang="en-US" sz="2600" b="1" i="1" dirty="0"/>
              <a:t>snapshot</a:t>
            </a:r>
            <a:r>
              <a:rPr lang="en-US" altLang="en-US" sz="2600" dirty="0"/>
              <a:t> or </a:t>
            </a:r>
            <a:r>
              <a:rPr lang="en-US" altLang="en-US" sz="2600" b="1" i="1" dirty="0"/>
              <a:t>instance</a:t>
            </a:r>
            <a:r>
              <a:rPr lang="en-US" altLang="en-US" sz="2600" dirty="0"/>
              <a:t>. </a:t>
            </a:r>
          </a:p>
          <a:p>
            <a:pPr eaLnBrk="1" hangingPunct="1"/>
            <a:r>
              <a:rPr lang="en-US" altLang="en-US" sz="2600" dirty="0"/>
              <a:t>We will not use the term </a:t>
            </a:r>
            <a:r>
              <a:rPr lang="en-US" altLang="en-US" sz="2600" i="1" dirty="0"/>
              <a:t>instance</a:t>
            </a:r>
            <a:r>
              <a:rPr lang="en-US" altLang="en-US" sz="2600" dirty="0"/>
              <a:t> since it also applies to single tuples.</a:t>
            </a:r>
          </a:p>
          <a:p>
            <a:pPr eaLnBrk="1" hangingPunct="1"/>
            <a:r>
              <a:rPr lang="en-US" altLang="en-US" sz="2600" dirty="0"/>
              <a:t>A database state that does not meet the constraints is an </a:t>
            </a:r>
            <a:r>
              <a:rPr lang="en-US" altLang="en-US" sz="2600" b="1" dirty="0"/>
              <a:t>invalid</a:t>
            </a:r>
            <a:r>
              <a:rPr lang="en-US" altLang="en-US" sz="2600" dirty="0"/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66289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1157</Words>
  <Application>Microsoft Office PowerPoint</Application>
  <PresentationFormat>Custom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 252 Database Management Systems</vt:lpstr>
      <vt:lpstr>CONSTRAINTS</vt:lpstr>
      <vt:lpstr>Relational Integrity Constraints</vt:lpstr>
      <vt:lpstr>Key Constraints</vt:lpstr>
      <vt:lpstr>Key Constraints</vt:lpstr>
      <vt:lpstr>CAR table with two candidate keys</vt:lpstr>
      <vt:lpstr>Relational Database Schema</vt:lpstr>
      <vt:lpstr>COMPANY Database Schema</vt:lpstr>
      <vt:lpstr>Relational Database State</vt:lpstr>
      <vt:lpstr>Populated database state</vt:lpstr>
      <vt:lpstr>Populated database state for COMPANY</vt:lpstr>
      <vt:lpstr>Entity Integrity</vt:lpstr>
      <vt:lpstr>Referential Integrity</vt:lpstr>
      <vt:lpstr>Referential Integrity (or foreign key) Constraint</vt:lpstr>
      <vt:lpstr>Displaying a relational database schema and its constraints</vt:lpstr>
      <vt:lpstr>Referential Integrity Constraints for COMPANY database </vt:lpstr>
      <vt:lpstr>Other Types of Constraints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CS252 Database Management Systems</dc:title>
  <dc:creator>Suresh Jamadagni</dc:creator>
  <cp:lastModifiedBy>Dell</cp:lastModifiedBy>
  <cp:revision>79</cp:revision>
  <dcterms:created xsi:type="dcterms:W3CDTF">2020-01-06T03:12:19Z</dcterms:created>
  <dcterms:modified xsi:type="dcterms:W3CDTF">2020-02-10T07:50:34Z</dcterms:modified>
</cp:coreProperties>
</file>