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6"/>
  </p:notesMasterIdLst>
  <p:sldIdLst>
    <p:sldId id="256" r:id="rId2"/>
    <p:sldId id="258" r:id="rId3"/>
    <p:sldId id="434" r:id="rId4"/>
    <p:sldId id="259" r:id="rId5"/>
    <p:sldId id="328" r:id="rId6"/>
    <p:sldId id="329" r:id="rId7"/>
    <p:sldId id="330" r:id="rId8"/>
    <p:sldId id="331" r:id="rId9"/>
    <p:sldId id="332" r:id="rId10"/>
    <p:sldId id="333" r:id="rId11"/>
    <p:sldId id="334" r:id="rId12"/>
    <p:sldId id="342"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335" r:id="rId31"/>
    <p:sldId id="336" r:id="rId32"/>
    <p:sldId id="337" r:id="rId33"/>
    <p:sldId id="338" r:id="rId34"/>
    <p:sldId id="339" r:id="rId35"/>
    <p:sldId id="340" r:id="rId36"/>
    <p:sldId id="341"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435" r:id="rId64"/>
    <p:sldId id="436" r:id="rId65"/>
    <p:sldId id="303" r:id="rId66"/>
    <p:sldId id="304" r:id="rId67"/>
    <p:sldId id="305" r:id="rId68"/>
    <p:sldId id="306" r:id="rId69"/>
    <p:sldId id="307" r:id="rId70"/>
    <p:sldId id="308" r:id="rId71"/>
    <p:sldId id="309" r:id="rId72"/>
    <p:sldId id="310" r:id="rId73"/>
    <p:sldId id="311" r:id="rId74"/>
    <p:sldId id="385" r:id="rId75"/>
    <p:sldId id="386" r:id="rId76"/>
    <p:sldId id="387" r:id="rId77"/>
    <p:sldId id="388" r:id="rId78"/>
    <p:sldId id="389" r:id="rId79"/>
    <p:sldId id="390" r:id="rId80"/>
    <p:sldId id="391" r:id="rId81"/>
    <p:sldId id="392" r:id="rId82"/>
    <p:sldId id="393" r:id="rId83"/>
    <p:sldId id="394" r:id="rId84"/>
    <p:sldId id="395" r:id="rId85"/>
    <p:sldId id="396" r:id="rId86"/>
    <p:sldId id="397" r:id="rId87"/>
    <p:sldId id="398"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437" r:id="rId112"/>
    <p:sldId id="438" r:id="rId113"/>
    <p:sldId id="457" r:id="rId114"/>
    <p:sldId id="458" r:id="rId115"/>
    <p:sldId id="459" r:id="rId116"/>
    <p:sldId id="460" r:id="rId117"/>
    <p:sldId id="461" r:id="rId118"/>
    <p:sldId id="462" r:id="rId119"/>
    <p:sldId id="463" r:id="rId120"/>
    <p:sldId id="464" r:id="rId121"/>
    <p:sldId id="439" r:id="rId122"/>
    <p:sldId id="451" r:id="rId123"/>
    <p:sldId id="453" r:id="rId124"/>
    <p:sldId id="454" r:id="rId125"/>
    <p:sldId id="455" r:id="rId126"/>
    <p:sldId id="456" r:id="rId127"/>
    <p:sldId id="440" r:id="rId128"/>
    <p:sldId id="441" r:id="rId129"/>
    <p:sldId id="442" r:id="rId130"/>
    <p:sldId id="443" r:id="rId131"/>
    <p:sldId id="444" r:id="rId132"/>
    <p:sldId id="445" r:id="rId133"/>
    <p:sldId id="446" r:id="rId134"/>
    <p:sldId id="447" r:id="rId135"/>
    <p:sldId id="448" r:id="rId136"/>
    <p:sldId id="449" r:id="rId137"/>
    <p:sldId id="450" r:id="rId138"/>
    <p:sldId id="419" r:id="rId139"/>
    <p:sldId id="420" r:id="rId140"/>
    <p:sldId id="421" r:id="rId141"/>
    <p:sldId id="430" r:id="rId142"/>
    <p:sldId id="431" r:id="rId143"/>
    <p:sldId id="432" r:id="rId144"/>
    <p:sldId id="433" r:id="rId1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EE5B9-8136-4C78-AC0B-59B4CD2A6E8A}" type="datetimeFigureOut">
              <a:rPr lang="en-US" smtClean="0"/>
              <a:t>4/4/2020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2EE00-A0F8-4EC5-AA07-FB164C29992D}" type="slidenum">
              <a:rPr lang="en-US" smtClean="0"/>
              <a:t>‹#›</a:t>
            </a:fld>
            <a:endParaRPr lang="en-US"/>
          </a:p>
        </p:txBody>
      </p:sp>
    </p:spTree>
    <p:extLst>
      <p:ext uri="{BB962C8B-B14F-4D97-AF65-F5344CB8AC3E}">
        <p14:creationId xmlns:p14="http://schemas.microsoft.com/office/powerpoint/2010/main" val="55126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14FA94-4FCE-4233-8EA1-FB4E83149C09}" type="slidenum">
              <a:rPr lang="en-US" smtClean="0"/>
              <a:pPr/>
              <a:t>2</a:t>
            </a:fld>
            <a:endParaRPr lang="en-US"/>
          </a:p>
        </p:txBody>
      </p:sp>
    </p:spTree>
    <p:extLst>
      <p:ext uri="{BB962C8B-B14F-4D97-AF65-F5344CB8AC3E}">
        <p14:creationId xmlns:p14="http://schemas.microsoft.com/office/powerpoint/2010/main" val="890537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14FA94-4FCE-4233-8EA1-FB4E83149C09}" type="slidenum">
              <a:rPr lang="en-US" smtClean="0"/>
              <a:pPr/>
              <a:t>3</a:t>
            </a:fld>
            <a:endParaRPr lang="en-US"/>
          </a:p>
        </p:txBody>
      </p:sp>
    </p:spTree>
    <p:extLst>
      <p:ext uri="{BB962C8B-B14F-4D97-AF65-F5344CB8AC3E}">
        <p14:creationId xmlns:p14="http://schemas.microsoft.com/office/powerpoint/2010/main" val="1700210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4FA94-4FCE-4233-8EA1-FB4E83149C09}" type="slidenum">
              <a:rPr lang="en-US" smtClean="0"/>
              <a:pPr/>
              <a:t>115</a:t>
            </a:fld>
            <a:endParaRPr lang="en-US"/>
          </a:p>
        </p:txBody>
      </p:sp>
    </p:spTree>
    <p:extLst>
      <p:ext uri="{BB962C8B-B14F-4D97-AF65-F5344CB8AC3E}">
        <p14:creationId xmlns:p14="http://schemas.microsoft.com/office/powerpoint/2010/main" val="16932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0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Context-Free Languages and Grammars</a:t>
            </a:r>
            <a:endParaRPr lang="en-US" b="1" dirty="0"/>
          </a:p>
        </p:txBody>
      </p:sp>
    </p:spTree>
    <p:extLst>
      <p:ext uri="{BB962C8B-B14F-4D97-AF65-F5344CB8AC3E}">
        <p14:creationId xmlns:p14="http://schemas.microsoft.com/office/powerpoint/2010/main" val="1821946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928414"/>
          </a:xfrm>
        </p:spPr>
        <p:txBody>
          <a:bodyPr>
            <a:normAutofit/>
          </a:bodyPr>
          <a:lstStyle/>
          <a:p>
            <a:r>
              <a:rPr lang="en-US" b="1" dirty="0" smtClean="0">
                <a:solidFill>
                  <a:schemeClr val="accent5">
                    <a:lumMod val="50000"/>
                  </a:schemeClr>
                </a:solidFill>
              </a:rPr>
              <a:t>Derivation Trees (Cont.)</a:t>
            </a:r>
            <a:endParaRPr lang="en-US" b="1" dirty="0">
              <a:solidFill>
                <a:schemeClr val="accent5">
                  <a:lumMod val="50000"/>
                </a:schemeClr>
              </a:solidFill>
            </a:endParaRPr>
          </a:p>
        </p:txBody>
      </p:sp>
      <p:sp>
        <p:nvSpPr>
          <p:cNvPr id="3" name="Content Placeholder 2"/>
          <p:cNvSpPr>
            <a:spLocks noGrp="1"/>
          </p:cNvSpPr>
          <p:nvPr>
            <p:ph idx="1"/>
          </p:nvPr>
        </p:nvSpPr>
        <p:spPr>
          <a:xfrm>
            <a:off x="2152650" y="1293541"/>
            <a:ext cx="7779371" cy="4906537"/>
          </a:xfrm>
        </p:spPr>
        <p:txBody>
          <a:bodyPr>
            <a:normAutofit/>
          </a:bodyPr>
          <a:lstStyle/>
          <a:p>
            <a:r>
              <a:rPr lang="en-US" altLang="en-US" sz="2400" dirty="0">
                <a:solidFill>
                  <a:prstClr val="black"/>
                </a:solidFill>
              </a:rPr>
              <a:t>The yield of a derivation tree is the string of terminals produced by a leftmost depth-first traversal of the tree</a:t>
            </a:r>
          </a:p>
          <a:p>
            <a:r>
              <a:rPr lang="en-US" sz="2400" dirty="0"/>
              <a:t>For example, using the grammar from example 5.5, the derivation tree below yields the string abbbb </a:t>
            </a:r>
            <a:endParaRPr lang="en-US" altLang="en-US" sz="2400" dirty="0">
              <a:solidFill>
                <a:prstClr val="black"/>
              </a:solidFill>
            </a:endParaRPr>
          </a:p>
          <a:p>
            <a:pPr marL="0" indent="0" algn="ctr">
              <a:buNone/>
            </a:pPr>
            <a:endParaRPr lang="en-US" altLang="en-US" dirty="0">
              <a:solidFill>
                <a:prstClr val="black"/>
              </a:solidFill>
            </a:endParaRPr>
          </a:p>
        </p:txBody>
      </p:sp>
      <p:pic>
        <p:nvPicPr>
          <p:cNvPr id="2050" name="Picture 2" descr="C:\Users\taylor.ferracane\Desktop\Linz PPT Images\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873" y="3324873"/>
            <a:ext cx="4330254" cy="303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62882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CFG to PDA: Example </a:t>
            </a:r>
            <a:r>
              <a:rPr lang="en-US" b="1" dirty="0" smtClean="0">
                <a:solidFill>
                  <a:schemeClr val="bg2">
                    <a:lumMod val="25000"/>
                  </a:schemeClr>
                </a:solidFill>
              </a:rPr>
              <a:t>4</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Even palindromes</a:t>
            </a:r>
          </a:p>
          <a:p>
            <a:r>
              <a:rPr lang="en-US" dirty="0" smtClean="0"/>
              <a:t>Grammar: </a:t>
            </a:r>
            <a:r>
              <a:rPr lang="en-US" i="1" dirty="0" smtClean="0"/>
              <a:t>S</a:t>
            </a:r>
            <a:r>
              <a:rPr lang="en-US" dirty="0" smtClean="0"/>
              <a:t> </a:t>
            </a:r>
            <a:r>
              <a:rPr lang="en-US" dirty="0" smtClean="0">
                <a:sym typeface="Symbol"/>
              </a:rPr>
              <a:t></a:t>
            </a:r>
            <a:r>
              <a:rPr lang="en-US" dirty="0" smtClean="0"/>
              <a:t> </a:t>
            </a:r>
            <a:r>
              <a:rPr lang="en-US" i="1" dirty="0" err="1" smtClean="0"/>
              <a:t>aSa</a:t>
            </a:r>
            <a:r>
              <a:rPr lang="en-US" dirty="0" smtClean="0"/>
              <a:t> |</a:t>
            </a:r>
            <a:r>
              <a:rPr lang="en-US" i="1" dirty="0" smtClean="0"/>
              <a:t> </a:t>
            </a:r>
            <a:r>
              <a:rPr lang="en-US" i="1" dirty="0" err="1" smtClean="0"/>
              <a:t>bSb</a:t>
            </a:r>
            <a:r>
              <a:rPr lang="en-US" dirty="0" smtClean="0"/>
              <a:t> |</a:t>
            </a:r>
            <a:r>
              <a:rPr lang="en-US" i="1" dirty="0" smtClean="0"/>
              <a:t> λ</a:t>
            </a:r>
            <a:endParaRPr lang="en-US" dirty="0" smtClean="0"/>
          </a:p>
          <a:p>
            <a:r>
              <a:rPr lang="en-US" dirty="0" smtClean="0"/>
              <a:t>Greibach Normal Form</a:t>
            </a:r>
          </a:p>
          <a:p>
            <a:pPr lvl="3">
              <a:buNone/>
            </a:pPr>
            <a:r>
              <a:rPr lang="en-US" sz="1800" dirty="0"/>
              <a:t>	</a:t>
            </a:r>
            <a:r>
              <a:rPr lang="en-US" sz="1800" i="1" dirty="0"/>
              <a:t>S</a:t>
            </a:r>
            <a:r>
              <a:rPr lang="en-US" sz="1800" dirty="0"/>
              <a:t> </a:t>
            </a:r>
            <a:r>
              <a:rPr lang="en-US" sz="1800" dirty="0">
                <a:sym typeface="Symbol"/>
              </a:rPr>
              <a:t></a:t>
            </a:r>
            <a:r>
              <a:rPr lang="en-US" sz="1800" dirty="0"/>
              <a:t> </a:t>
            </a:r>
            <a:r>
              <a:rPr lang="en-US" sz="1800" i="1" dirty="0" err="1"/>
              <a:t>aSA</a:t>
            </a:r>
            <a:r>
              <a:rPr lang="en-US" sz="1800" dirty="0"/>
              <a:t> | </a:t>
            </a:r>
            <a:r>
              <a:rPr lang="en-US" sz="1800" i="1" dirty="0" err="1"/>
              <a:t>bSB</a:t>
            </a:r>
            <a:r>
              <a:rPr lang="en-US" sz="1800" dirty="0"/>
              <a:t> | </a:t>
            </a:r>
            <a:r>
              <a:rPr lang="en-US" sz="1800" i="1" dirty="0"/>
              <a:t>λ</a:t>
            </a:r>
            <a:endParaRPr lang="en-US" sz="1800" dirty="0"/>
          </a:p>
          <a:p>
            <a:pPr lvl="3">
              <a:buNone/>
            </a:pPr>
            <a:r>
              <a:rPr lang="en-US" sz="1800" dirty="0"/>
              <a:t>	</a:t>
            </a:r>
            <a:r>
              <a:rPr lang="en-US" sz="1800" i="1" dirty="0"/>
              <a:t>A</a:t>
            </a:r>
            <a:r>
              <a:rPr lang="en-US" sz="1800" dirty="0"/>
              <a:t> </a:t>
            </a:r>
            <a:r>
              <a:rPr lang="en-US" sz="1800" dirty="0">
                <a:sym typeface="Symbol"/>
              </a:rPr>
              <a:t></a:t>
            </a:r>
            <a:r>
              <a:rPr lang="en-US" sz="1800" dirty="0"/>
              <a:t> </a:t>
            </a:r>
            <a:r>
              <a:rPr lang="en-US" sz="1800" i="1" dirty="0"/>
              <a:t>a</a:t>
            </a:r>
            <a:endParaRPr lang="en-US" sz="1800" dirty="0"/>
          </a:p>
          <a:p>
            <a:pPr lvl="3">
              <a:buNone/>
            </a:pPr>
            <a:r>
              <a:rPr lang="en-US" sz="1800" dirty="0"/>
              <a:t>	</a:t>
            </a:r>
            <a:r>
              <a:rPr lang="en-US" sz="1800" i="1" dirty="0"/>
              <a:t>B </a:t>
            </a:r>
            <a:r>
              <a:rPr lang="en-US" sz="1800" dirty="0">
                <a:sym typeface="Symbol"/>
              </a:rPr>
              <a:t></a:t>
            </a:r>
            <a:r>
              <a:rPr lang="en-US" sz="1800" dirty="0"/>
              <a:t> </a:t>
            </a:r>
            <a:r>
              <a:rPr lang="en-US" sz="1800" i="1" dirty="0"/>
              <a:t>b</a:t>
            </a:r>
            <a:endParaRPr lang="en-US" sz="1800" dirty="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100</a:t>
            </a:fld>
            <a:endParaRPr lang="en-US"/>
          </a:p>
        </p:txBody>
      </p:sp>
      <p:pic>
        <p:nvPicPr>
          <p:cNvPr id="6" name="Picture 5"/>
          <p:cNvPicPr>
            <a:picLocks noChangeAspect="1"/>
          </p:cNvPicPr>
          <p:nvPr/>
        </p:nvPicPr>
        <p:blipFill>
          <a:blip r:embed="rId2"/>
          <a:stretch>
            <a:fillRect/>
          </a:stretch>
        </p:blipFill>
        <p:spPr>
          <a:xfrm>
            <a:off x="2895601" y="4038600"/>
            <a:ext cx="6334125" cy="1371600"/>
          </a:xfrm>
          <a:prstGeom prst="rect">
            <a:avLst/>
          </a:prstGeom>
        </p:spPr>
      </p:pic>
    </p:spTree>
    <p:extLst>
      <p:ext uri="{BB962C8B-B14F-4D97-AF65-F5344CB8AC3E}">
        <p14:creationId xmlns:p14="http://schemas.microsoft.com/office/powerpoint/2010/main" val="767702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915" y="266663"/>
            <a:ext cx="8911687" cy="1280890"/>
          </a:xfrm>
        </p:spPr>
        <p:txBody>
          <a:bodyPr/>
          <a:lstStyle/>
          <a:p>
            <a:r>
              <a:rPr lang="en-US" b="1" dirty="0" smtClean="0">
                <a:solidFill>
                  <a:schemeClr val="bg2">
                    <a:lumMod val="25000"/>
                  </a:schemeClr>
                </a:solidFill>
              </a:rPr>
              <a:t>Example </a:t>
            </a:r>
            <a:r>
              <a:rPr lang="en-US" b="1" dirty="0" smtClean="0">
                <a:solidFill>
                  <a:schemeClr val="bg2">
                    <a:lumMod val="25000"/>
                  </a:schemeClr>
                </a:solidFill>
              </a:rPr>
              <a:t>4</a:t>
            </a:r>
            <a:r>
              <a:rPr lang="en-US" b="1" dirty="0" smtClean="0">
                <a:solidFill>
                  <a:schemeClr val="bg2">
                    <a:lumMod val="25000"/>
                  </a:schemeClr>
                </a:solidFill>
              </a:rPr>
              <a:t>: Accepting Configuration</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101</a:t>
            </a:fld>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2057400" y="1156364"/>
            <a:ext cx="8077200" cy="3872837"/>
          </a:xfrm>
          <a:prstGeom prst="rect">
            <a:avLst/>
          </a:prstGeom>
          <a:noFill/>
          <a:ln w="9525">
            <a:noFill/>
            <a:miter lim="800000"/>
            <a:headEnd/>
            <a:tailEnd/>
          </a:ln>
          <a:effectLst/>
        </p:spPr>
      </p:pic>
    </p:spTree>
    <p:extLst>
      <p:ext uri="{BB962C8B-B14F-4D97-AF65-F5344CB8AC3E}">
        <p14:creationId xmlns:p14="http://schemas.microsoft.com/office/powerpoint/2010/main" val="7863369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Another PDA for Example </a:t>
            </a:r>
            <a:r>
              <a:rPr lang="en-US" b="1" dirty="0" smtClean="0">
                <a:solidFill>
                  <a:schemeClr val="bg2">
                    <a:lumMod val="25000"/>
                  </a:schemeClr>
                </a:solidFill>
              </a:rPr>
              <a:t>4</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102</a:t>
            </a:fld>
            <a:endParaRPr lang="en-US"/>
          </a:p>
        </p:txBody>
      </p:sp>
      <p:pic>
        <p:nvPicPr>
          <p:cNvPr id="6" name="Picture 5"/>
          <p:cNvPicPr>
            <a:picLocks noChangeAspect="1"/>
          </p:cNvPicPr>
          <p:nvPr/>
        </p:nvPicPr>
        <p:blipFill>
          <a:blip r:embed="rId2"/>
          <a:stretch>
            <a:fillRect/>
          </a:stretch>
        </p:blipFill>
        <p:spPr>
          <a:xfrm>
            <a:off x="2862522" y="1970896"/>
            <a:ext cx="6267450" cy="2600325"/>
          </a:xfrm>
          <a:prstGeom prst="rect">
            <a:avLst/>
          </a:prstGeom>
        </p:spPr>
      </p:pic>
    </p:spTree>
    <p:extLst>
      <p:ext uri="{BB962C8B-B14F-4D97-AF65-F5344CB8AC3E}">
        <p14:creationId xmlns:p14="http://schemas.microsoft.com/office/powerpoint/2010/main" val="60086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109" y="631766"/>
            <a:ext cx="9800503" cy="1273233"/>
          </a:xfrm>
        </p:spPr>
        <p:txBody>
          <a:bodyPr/>
          <a:lstStyle/>
          <a:p>
            <a:r>
              <a:rPr lang="en-US" b="1" dirty="0" smtClean="0">
                <a:solidFill>
                  <a:schemeClr val="bg2">
                    <a:lumMod val="25000"/>
                  </a:schemeClr>
                </a:solidFill>
              </a:rPr>
              <a:t>Another Accepting Sequence: Example </a:t>
            </a:r>
            <a:r>
              <a:rPr lang="en-US" b="1" dirty="0" smtClean="0">
                <a:solidFill>
                  <a:schemeClr val="bg2">
                    <a:lumMod val="25000"/>
                  </a:schemeClr>
                </a:solidFill>
              </a:rPr>
              <a:t>4</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103</a:t>
            </a:fld>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2407920" y="2054842"/>
            <a:ext cx="7848600" cy="3603354"/>
          </a:xfrm>
          <a:prstGeom prst="rect">
            <a:avLst/>
          </a:prstGeom>
          <a:noFill/>
          <a:ln w="9525">
            <a:noFill/>
            <a:miter lim="800000"/>
            <a:headEnd/>
            <a:tailEnd/>
          </a:ln>
          <a:effectLst/>
        </p:spPr>
      </p:pic>
    </p:spTree>
    <p:extLst>
      <p:ext uri="{BB962C8B-B14F-4D97-AF65-F5344CB8AC3E}">
        <p14:creationId xmlns:p14="http://schemas.microsoft.com/office/powerpoint/2010/main" val="36309957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71" y="259463"/>
            <a:ext cx="8911687" cy="1280890"/>
          </a:xfrm>
        </p:spPr>
        <p:txBody>
          <a:bodyPr/>
          <a:lstStyle/>
          <a:p>
            <a:r>
              <a:rPr lang="en-US" b="1" dirty="0" smtClean="0">
                <a:solidFill>
                  <a:schemeClr val="bg2">
                    <a:lumMod val="25000"/>
                  </a:schemeClr>
                </a:solidFill>
              </a:rPr>
              <a:t>Converting PDA to CFG: Example </a:t>
            </a:r>
            <a:r>
              <a:rPr lang="en-US" b="1" dirty="0" smtClean="0">
                <a:solidFill>
                  <a:schemeClr val="bg2">
                    <a:lumMod val="25000"/>
                  </a:schemeClr>
                </a:solidFill>
              </a:rPr>
              <a:t>5</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104</a:t>
            </a:fld>
            <a:endParaRPr lang="en-US"/>
          </a:p>
        </p:txBody>
      </p:sp>
      <p:sp>
        <p:nvSpPr>
          <p:cNvPr id="6" name="Content Placeholder 5"/>
          <p:cNvSpPr>
            <a:spLocks noGrp="1"/>
          </p:cNvSpPr>
          <p:nvPr>
            <p:ph idx="1"/>
          </p:nvPr>
        </p:nvSpPr>
        <p:spPr>
          <a:xfrm>
            <a:off x="1774564" y="1152907"/>
            <a:ext cx="8915400" cy="3777622"/>
          </a:xfrm>
        </p:spPr>
        <p:txBody>
          <a:bodyPr/>
          <a:lstStyle/>
          <a:p>
            <a:r>
              <a:rPr lang="en-US" dirty="0" smtClean="0"/>
              <a:t>Equal numbers of </a:t>
            </a:r>
            <a:r>
              <a:rPr lang="en-US" i="1" dirty="0" smtClean="0"/>
              <a:t>a </a:t>
            </a:r>
            <a:r>
              <a:rPr lang="en-US" dirty="0" smtClean="0"/>
              <a:t> and </a:t>
            </a:r>
            <a:r>
              <a:rPr lang="en-US" i="1" dirty="0" smtClean="0"/>
              <a:t>b </a:t>
            </a:r>
            <a:endParaRPr lang="en-US" dirty="0" smtClean="0"/>
          </a:p>
          <a:p>
            <a:r>
              <a:rPr lang="en-US" dirty="0" smtClean="0"/>
              <a:t>CFG</a:t>
            </a:r>
            <a:endParaRPr lang="en-US" dirty="0"/>
          </a:p>
        </p:txBody>
      </p:sp>
      <p:pic>
        <p:nvPicPr>
          <p:cNvPr id="7" name="Picture 6" descr="C08F008.jpg"/>
          <p:cNvPicPr>
            <a:picLocks noChangeAspect="1"/>
          </p:cNvPicPr>
          <p:nvPr/>
        </p:nvPicPr>
        <p:blipFill>
          <a:blip r:embed="rId2" cstate="print"/>
          <a:stretch>
            <a:fillRect/>
          </a:stretch>
        </p:blipFill>
        <p:spPr>
          <a:xfrm>
            <a:off x="6140335" y="1540353"/>
            <a:ext cx="4419600" cy="3002729"/>
          </a:xfrm>
          <a:prstGeom prst="rect">
            <a:avLst/>
          </a:prstGeom>
        </p:spPr>
      </p:pic>
      <p:pic>
        <p:nvPicPr>
          <p:cNvPr id="8" name="Picture 7" descr="Ch8Temp1.bmp"/>
          <p:cNvPicPr>
            <a:picLocks noChangeAspect="1"/>
          </p:cNvPicPr>
          <p:nvPr/>
        </p:nvPicPr>
        <p:blipFill>
          <a:blip r:embed="rId3" cstate="print"/>
          <a:stretch>
            <a:fillRect/>
          </a:stretch>
        </p:blipFill>
        <p:spPr>
          <a:xfrm>
            <a:off x="1521108" y="2194759"/>
            <a:ext cx="3200400" cy="4022124"/>
          </a:xfrm>
          <a:prstGeom prst="rect">
            <a:avLst/>
          </a:prstGeom>
        </p:spPr>
      </p:pic>
      <p:pic>
        <p:nvPicPr>
          <p:cNvPr id="9" name="Picture 8" descr="Ch8Temp2.bmp"/>
          <p:cNvPicPr>
            <a:picLocks noChangeAspect="1"/>
          </p:cNvPicPr>
          <p:nvPr/>
        </p:nvPicPr>
        <p:blipFill>
          <a:blip r:embed="rId4" cstate="print"/>
          <a:stretch>
            <a:fillRect/>
          </a:stretch>
        </p:blipFill>
        <p:spPr>
          <a:xfrm>
            <a:off x="6718709" y="4627939"/>
            <a:ext cx="2897092" cy="1781175"/>
          </a:xfrm>
          <a:prstGeom prst="rect">
            <a:avLst/>
          </a:prstGeom>
        </p:spPr>
      </p:pic>
    </p:spTree>
    <p:extLst>
      <p:ext uri="{BB962C8B-B14F-4D97-AF65-F5344CB8AC3E}">
        <p14:creationId xmlns:p14="http://schemas.microsoft.com/office/powerpoint/2010/main" val="30668560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Example </a:t>
            </a:r>
            <a:r>
              <a:rPr lang="en-US" b="1" dirty="0" smtClean="0">
                <a:solidFill>
                  <a:schemeClr val="bg2">
                    <a:lumMod val="25000"/>
                  </a:schemeClr>
                </a:solidFill>
              </a:rPr>
              <a:t>5</a:t>
            </a:r>
            <a:r>
              <a:rPr lang="en-US" b="1" dirty="0" smtClean="0">
                <a:solidFill>
                  <a:schemeClr val="bg2">
                    <a:lumMod val="25000"/>
                  </a:schemeClr>
                </a:solidFill>
              </a:rPr>
              <a:t>: Accepting Configuration</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105</a:t>
            </a:fld>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1752600" y="1457670"/>
            <a:ext cx="8686800" cy="3571530"/>
          </a:xfrm>
          <a:prstGeom prst="rect">
            <a:avLst/>
          </a:prstGeom>
          <a:noFill/>
          <a:ln w="9525">
            <a:noFill/>
            <a:miter lim="800000"/>
            <a:headEnd/>
            <a:tailEnd/>
          </a:ln>
          <a:effectLst/>
        </p:spPr>
      </p:pic>
    </p:spTree>
    <p:extLst>
      <p:ext uri="{BB962C8B-B14F-4D97-AF65-F5344CB8AC3E}">
        <p14:creationId xmlns:p14="http://schemas.microsoft.com/office/powerpoint/2010/main" val="30733498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PDA to CFG: Algorithm</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106</a:t>
            </a:fld>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2039389" y="1507461"/>
            <a:ext cx="8212306" cy="4767262"/>
          </a:xfrm>
          <a:prstGeom prst="rect">
            <a:avLst/>
          </a:prstGeom>
          <a:noFill/>
          <a:ln w="9525">
            <a:noFill/>
            <a:miter lim="800000"/>
            <a:headEnd/>
            <a:tailEnd/>
          </a:ln>
          <a:effectLst/>
        </p:spPr>
      </p:pic>
    </p:spTree>
    <p:extLst>
      <p:ext uri="{BB962C8B-B14F-4D97-AF65-F5344CB8AC3E}">
        <p14:creationId xmlns:p14="http://schemas.microsoft.com/office/powerpoint/2010/main" val="21594127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Deterministic PDA: Example </a:t>
            </a:r>
            <a:r>
              <a:rPr lang="en-US" b="1" dirty="0" smtClean="0">
                <a:solidFill>
                  <a:schemeClr val="bg2">
                    <a:lumMod val="25000"/>
                  </a:schemeClr>
                </a:solidFill>
              </a:rPr>
              <a:t>6</a:t>
            </a:r>
            <a:endParaRPr lang="en-US" b="1" dirty="0">
              <a:solidFill>
                <a:schemeClr val="bg2">
                  <a:lumMod val="25000"/>
                </a:schemeClr>
              </a:solidFill>
            </a:endParaRPr>
          </a:p>
        </p:txBody>
      </p:sp>
      <p:sp>
        <p:nvSpPr>
          <p:cNvPr id="3" name="Content Placeholder 2"/>
          <p:cNvSpPr>
            <a:spLocks noGrp="1"/>
          </p:cNvSpPr>
          <p:nvPr>
            <p:ph idx="1"/>
          </p:nvPr>
        </p:nvSpPr>
        <p:spPr>
          <a:xfrm>
            <a:off x="2281641" y="1626524"/>
            <a:ext cx="8915400" cy="3777622"/>
          </a:xfrm>
        </p:spPr>
        <p:txBody>
          <a:bodyPr/>
          <a:lstStyle/>
          <a:p>
            <a:r>
              <a:rPr lang="en-US" dirty="0" smtClean="0"/>
              <a:t>The language of odd palindromes, </a:t>
            </a:r>
            <a:r>
              <a:rPr lang="en-US" i="1" dirty="0" err="1" smtClean="0"/>
              <a:t>wcw</a:t>
            </a:r>
            <a:r>
              <a:rPr lang="en-US" i="1" baseline="30000" dirty="0" err="1" smtClean="0"/>
              <a:t>R</a:t>
            </a:r>
            <a:endParaRPr lang="en-US"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107</a:t>
            </a:fld>
            <a:endParaRPr lang="en-US"/>
          </a:p>
        </p:txBody>
      </p:sp>
      <p:pic>
        <p:nvPicPr>
          <p:cNvPr id="5" name="Picture 4" descr="C08F009.jpg"/>
          <p:cNvPicPr>
            <a:picLocks noChangeAspect="1"/>
          </p:cNvPicPr>
          <p:nvPr/>
        </p:nvPicPr>
        <p:blipFill>
          <a:blip r:embed="rId2" cstate="print"/>
          <a:stretch>
            <a:fillRect/>
          </a:stretch>
        </p:blipFill>
        <p:spPr>
          <a:xfrm>
            <a:off x="2281641" y="2360814"/>
            <a:ext cx="8222408" cy="3754069"/>
          </a:xfrm>
          <a:prstGeom prst="rect">
            <a:avLst/>
          </a:prstGeom>
        </p:spPr>
      </p:pic>
    </p:spTree>
    <p:extLst>
      <p:ext uri="{BB962C8B-B14F-4D97-AF65-F5344CB8AC3E}">
        <p14:creationId xmlns:p14="http://schemas.microsoft.com/office/powerpoint/2010/main" val="245336072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Theorems</a:t>
            </a:r>
            <a:endParaRPr lang="en-US" b="1" dirty="0">
              <a:solidFill>
                <a:schemeClr val="bg2">
                  <a:lumMod val="25000"/>
                </a:schemeClr>
              </a:solidFill>
            </a:endParaRPr>
          </a:p>
        </p:txBody>
      </p:sp>
      <p:sp>
        <p:nvSpPr>
          <p:cNvPr id="3" name="Content Placeholder 2"/>
          <p:cNvSpPr>
            <a:spLocks noGrp="1"/>
          </p:cNvSpPr>
          <p:nvPr>
            <p:ph idx="1"/>
          </p:nvPr>
        </p:nvSpPr>
        <p:spPr>
          <a:xfrm>
            <a:off x="1787236" y="1745673"/>
            <a:ext cx="9717376" cy="4165549"/>
          </a:xfrm>
        </p:spPr>
        <p:txBody>
          <a:bodyPr/>
          <a:lstStyle/>
          <a:p>
            <a:pPr marL="0" indent="0">
              <a:buNone/>
            </a:pPr>
            <a:endParaRPr lang="en-US" dirty="0" smtClean="0"/>
          </a:p>
          <a:p>
            <a:r>
              <a:rPr lang="en-US" sz="2400" b="1" dirty="0"/>
              <a:t>Theorem 15:</a:t>
            </a:r>
            <a:r>
              <a:rPr lang="en-US" sz="2400" dirty="0"/>
              <a:t> </a:t>
            </a:r>
            <a:r>
              <a:rPr lang="en-US" sz="2400" i="1" dirty="0"/>
              <a:t>Equivalence of Nondeterministic PDA and CFL</a:t>
            </a:r>
            <a:r>
              <a:rPr lang="en-US" sz="2400" dirty="0"/>
              <a:t>:</a:t>
            </a:r>
            <a:r>
              <a:rPr lang="en-US" sz="2400" i="1" dirty="0"/>
              <a:t> </a:t>
            </a:r>
            <a:r>
              <a:rPr lang="en-US" sz="2400" dirty="0"/>
              <a:t>The language of every nondeterministic pushdown automaton is a context-free language. Conversely, for every CFL, there is an equivalent NPDA that accepts the language.</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108</a:t>
            </a:fld>
            <a:endParaRPr lang="en-US"/>
          </a:p>
        </p:txBody>
      </p:sp>
    </p:spTree>
    <p:extLst>
      <p:ext uri="{BB962C8B-B14F-4D97-AF65-F5344CB8AC3E}">
        <p14:creationId xmlns:p14="http://schemas.microsoft.com/office/powerpoint/2010/main" val="28272905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lumMod val="25000"/>
                  </a:schemeClr>
                </a:solidFill>
              </a:rPr>
              <a:t>Summary</a:t>
            </a:r>
            <a:endParaRPr lang="en-US" b="1" dirty="0"/>
          </a:p>
        </p:txBody>
      </p:sp>
      <p:sp>
        <p:nvSpPr>
          <p:cNvPr id="3" name="Content Placeholder 2"/>
          <p:cNvSpPr>
            <a:spLocks noGrp="1"/>
          </p:cNvSpPr>
          <p:nvPr>
            <p:ph idx="1"/>
          </p:nvPr>
        </p:nvSpPr>
        <p:spPr>
          <a:xfrm>
            <a:off x="1903615" y="1596044"/>
            <a:ext cx="9600997" cy="4315178"/>
          </a:xfrm>
        </p:spPr>
        <p:txBody>
          <a:bodyPr>
            <a:normAutofit/>
          </a:bodyPr>
          <a:lstStyle/>
          <a:p>
            <a:pPr lvl="0"/>
            <a:r>
              <a:rPr lang="en-US" dirty="0" smtClean="0"/>
              <a:t>A memory unit is added to a finite automaton to overcome its limitations of not being able to count or remember a sequence of input symbols.</a:t>
            </a:r>
          </a:p>
          <a:p>
            <a:pPr lvl="0"/>
            <a:r>
              <a:rPr lang="en-US" dirty="0" smtClean="0"/>
              <a:t>Adding a memory unit that behaves like a stack data structure to a finite automaton gives us a pushdown automaton.</a:t>
            </a:r>
          </a:p>
          <a:p>
            <a:pPr lvl="0"/>
            <a:r>
              <a:rPr lang="en-US" dirty="0" smtClean="0"/>
              <a:t>The stack memory is supposed to be of unlimited size although the number of states in the pushdown automaton must still be finite. There is no reason to limit the memory size of a PDA and thereby eliminate some input strings from being accepted.</a:t>
            </a:r>
          </a:p>
          <a:p>
            <a:pPr lvl="0"/>
            <a:r>
              <a:rPr lang="en-US" dirty="0" smtClean="0"/>
              <a:t>The language of a pushdown automaton is a context-free language.</a:t>
            </a:r>
          </a:p>
          <a:p>
            <a:pPr lvl="0"/>
            <a:r>
              <a:rPr lang="en-US" dirty="0" smtClean="0"/>
              <a:t>Context-free languages require the PDA to be non-deterministic. A deterministic PDA cannot handle languages such as even palindromes that require guessing the midpoint of the input string non-deterministically.</a:t>
            </a:r>
          </a:p>
          <a:p>
            <a:pPr lvl="0"/>
            <a:r>
              <a:rPr lang="en-US" dirty="0" smtClean="0"/>
              <a:t>Context-free grammars and pushdown automata are equivalent.</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109</a:t>
            </a:fld>
            <a:endParaRPr lang="en-US"/>
          </a:p>
        </p:txBody>
      </p:sp>
    </p:spTree>
    <p:extLst>
      <p:ext uri="{BB962C8B-B14F-4D97-AF65-F5344CB8AC3E}">
        <p14:creationId xmlns:p14="http://schemas.microsoft.com/office/powerpoint/2010/main" val="1344264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928414"/>
          </a:xfrm>
        </p:spPr>
        <p:txBody>
          <a:bodyPr>
            <a:normAutofit fontScale="90000"/>
          </a:bodyPr>
          <a:lstStyle/>
          <a:p>
            <a:r>
              <a:rPr lang="en-US" b="1" dirty="0" smtClean="0">
                <a:solidFill>
                  <a:schemeClr val="accent5">
                    <a:lumMod val="50000"/>
                  </a:schemeClr>
                </a:solidFill>
              </a:rPr>
              <a:t>Sentential Forms and Derivation Trees</a:t>
            </a:r>
            <a:endParaRPr lang="en-US" b="1" dirty="0">
              <a:solidFill>
                <a:schemeClr val="accent5">
                  <a:lumMod val="50000"/>
                </a:schemeClr>
              </a:solidFill>
            </a:endParaRPr>
          </a:p>
        </p:txBody>
      </p:sp>
      <p:sp>
        <p:nvSpPr>
          <p:cNvPr id="3" name="Content Placeholder 2"/>
          <p:cNvSpPr>
            <a:spLocks noGrp="1"/>
          </p:cNvSpPr>
          <p:nvPr>
            <p:ph idx="1"/>
          </p:nvPr>
        </p:nvSpPr>
        <p:spPr>
          <a:xfrm>
            <a:off x="2152650" y="1293541"/>
            <a:ext cx="7455985" cy="4906537"/>
          </a:xfrm>
        </p:spPr>
        <p:txBody>
          <a:bodyPr>
            <a:normAutofit/>
          </a:bodyPr>
          <a:lstStyle/>
          <a:p>
            <a:r>
              <a:rPr lang="en-US" altLang="en-US" dirty="0" smtClean="0">
                <a:solidFill>
                  <a:prstClr val="black"/>
                </a:solidFill>
              </a:rPr>
              <a:t>Theorem 5.1 states that, given a context-free grammar G, for every string w in L(G), there exists a derivation tree whose yield is w</a:t>
            </a:r>
          </a:p>
          <a:p>
            <a:r>
              <a:rPr lang="en-US" altLang="en-US" dirty="0" smtClean="0">
                <a:solidFill>
                  <a:prstClr val="black"/>
                </a:solidFill>
              </a:rPr>
              <a:t>The converse is also true: the yield of any derivation tree formed with productions from G is in L(G)</a:t>
            </a:r>
          </a:p>
          <a:p>
            <a:r>
              <a:rPr lang="en-US" altLang="en-US" dirty="0" smtClean="0">
                <a:solidFill>
                  <a:prstClr val="black"/>
                </a:solidFill>
              </a:rPr>
              <a:t>Derivation trees show which productions are used in obtaining a sentence, but do not give the order of their application</a:t>
            </a:r>
          </a:p>
          <a:p>
            <a:endParaRPr lang="en-US" altLang="en-US" dirty="0" smtClean="0">
              <a:solidFill>
                <a:prstClr val="black"/>
              </a:solidFill>
            </a:endParaRPr>
          </a:p>
          <a:p>
            <a:pPr marL="0" indent="0" algn="ctr">
              <a:buNone/>
            </a:pPr>
            <a:endParaRPr lang="en-US" altLang="en-US" dirty="0">
              <a:solidFill>
                <a:prstClr val="black"/>
              </a:solidFill>
            </a:endParaRPr>
          </a:p>
        </p:txBody>
      </p:sp>
    </p:spTree>
    <p:extLst>
      <p:ext uri="{BB962C8B-B14F-4D97-AF65-F5344CB8AC3E}">
        <p14:creationId xmlns:p14="http://schemas.microsoft.com/office/powerpoint/2010/main" val="357712612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lumMod val="25000"/>
                  </a:schemeClr>
                </a:solidFill>
              </a:rPr>
              <a:t>Summary(contd</a:t>
            </a:r>
            <a:r>
              <a:rPr lang="en-US" b="1" dirty="0" smtClean="0">
                <a:solidFill>
                  <a:schemeClr val="bg2">
                    <a:lumMod val="25000"/>
                  </a:schemeClr>
                </a:solidFill>
              </a:rPr>
              <a:t>..)</a:t>
            </a:r>
            <a:endParaRPr lang="en-US" b="1" dirty="0">
              <a:solidFill>
                <a:schemeClr val="bg2">
                  <a:lumMod val="25000"/>
                </a:schemeClr>
              </a:solidFill>
            </a:endParaRPr>
          </a:p>
        </p:txBody>
      </p:sp>
      <p:sp>
        <p:nvSpPr>
          <p:cNvPr id="3" name="Content Placeholder 2"/>
          <p:cNvSpPr>
            <a:spLocks noGrp="1"/>
          </p:cNvSpPr>
          <p:nvPr>
            <p:ph idx="1"/>
          </p:nvPr>
        </p:nvSpPr>
        <p:spPr>
          <a:xfrm>
            <a:off x="2227811" y="1695796"/>
            <a:ext cx="9276801" cy="4215426"/>
          </a:xfrm>
        </p:spPr>
        <p:txBody>
          <a:bodyPr>
            <a:normAutofit lnSpcReduction="10000"/>
          </a:bodyPr>
          <a:lstStyle/>
          <a:p>
            <a:pPr lvl="0"/>
            <a:r>
              <a:rPr lang="en-US" sz="2000" dirty="0"/>
              <a:t>A grammar in Greibach Normal Form can be used to convert it to an equivalent pushdown automaton. The terminal symbol in the production rule matches the next input symbol and the non-terminal symbol on the left-hand side of the production is popped off the stack to be replaced by the non-terminals on the right-hand side.</a:t>
            </a:r>
          </a:p>
          <a:p>
            <a:pPr lvl="0"/>
            <a:r>
              <a:rPr lang="en-US" sz="2000" dirty="0"/>
              <a:t>A pushdown automaton can be converted to an equivalent context-free grammar although the resulting grammar is often unreadable.</a:t>
            </a:r>
          </a:p>
          <a:p>
            <a:pPr lvl="0"/>
            <a:r>
              <a:rPr lang="en-US" sz="2000" dirty="0"/>
              <a:t>Deterministic pushdown automata can only handle deterministic context-free languages which are a proper subset of context-free languages.</a:t>
            </a:r>
          </a:p>
          <a:p>
            <a:r>
              <a:rPr lang="en-US" sz="2000" dirty="0"/>
              <a:t>Although there is no algorithm to design a pushdown automaton, the set of mantras discussed in this chapter help us in designing an accurate PDA for a given problem.</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110</a:t>
            </a:fld>
            <a:endParaRPr lang="en-US"/>
          </a:p>
        </p:txBody>
      </p:sp>
    </p:spTree>
    <p:extLst>
      <p:ext uri="{BB962C8B-B14F-4D97-AF65-F5344CB8AC3E}">
        <p14:creationId xmlns:p14="http://schemas.microsoft.com/office/powerpoint/2010/main" val="22626633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6234" y="365127"/>
            <a:ext cx="8608742" cy="1229498"/>
          </a:xfrm>
        </p:spPr>
        <p:txBody>
          <a:bodyPr>
            <a:normAutofit fontScale="90000"/>
          </a:bodyPr>
          <a:lstStyle/>
          <a:p>
            <a:r>
              <a:rPr lang="en-US" b="1" dirty="0">
                <a:solidFill>
                  <a:schemeClr val="accent5">
                    <a:lumMod val="50000"/>
                  </a:schemeClr>
                </a:solidFill>
              </a:rPr>
              <a:t>Learning </a:t>
            </a:r>
            <a:r>
              <a:rPr lang="en-US" b="1" dirty="0" smtClean="0">
                <a:solidFill>
                  <a:schemeClr val="accent5">
                    <a:lumMod val="50000"/>
                  </a:schemeClr>
                </a:solidFill>
              </a:rPr>
              <a:t>Objectives</a:t>
            </a:r>
            <a:br>
              <a:rPr lang="en-US" b="1" dirty="0" smtClean="0">
                <a:solidFill>
                  <a:schemeClr val="accent5">
                    <a:lumMod val="50000"/>
                  </a:schemeClr>
                </a:solidFill>
              </a:rPr>
            </a:br>
            <a:r>
              <a:rPr lang="en-US" sz="3100" b="1" i="1" dirty="0">
                <a:solidFill>
                  <a:schemeClr val="accent5">
                    <a:lumMod val="50000"/>
                  </a:schemeClr>
                </a:solidFill>
              </a:rPr>
              <a:t>At the conclusion of the chapter, the student will be able to:</a:t>
            </a:r>
          </a:p>
        </p:txBody>
      </p:sp>
      <p:sp>
        <p:nvSpPr>
          <p:cNvPr id="3" name="Content Placeholder 2"/>
          <p:cNvSpPr>
            <a:spLocks noGrp="1"/>
          </p:cNvSpPr>
          <p:nvPr>
            <p:ph idx="1"/>
          </p:nvPr>
        </p:nvSpPr>
        <p:spPr>
          <a:xfrm>
            <a:off x="2152650" y="1690689"/>
            <a:ext cx="7886700" cy="4486274"/>
          </a:xfrm>
        </p:spPr>
        <p:txBody>
          <a:bodyPr>
            <a:normAutofit/>
          </a:bodyPr>
          <a:lstStyle/>
          <a:p>
            <a:r>
              <a:rPr lang="en-US" dirty="0"/>
              <a:t>Apply the pumping lemma to show that a language is not </a:t>
            </a:r>
            <a:r>
              <a:rPr lang="en-US" dirty="0" smtClean="0"/>
              <a:t>context-free</a:t>
            </a:r>
          </a:p>
          <a:p>
            <a:r>
              <a:rPr lang="en-US" dirty="0" smtClean="0"/>
              <a:t>State the closure properties applicable to </a:t>
            </a:r>
            <a:r>
              <a:rPr lang="en-US" dirty="0"/>
              <a:t>context-free </a:t>
            </a:r>
            <a:r>
              <a:rPr lang="en-US" dirty="0" smtClean="0"/>
              <a:t>languages</a:t>
            </a:r>
          </a:p>
          <a:p>
            <a:r>
              <a:rPr lang="en-US" dirty="0" smtClean="0"/>
              <a:t>Prove that </a:t>
            </a:r>
            <a:r>
              <a:rPr lang="en-US" dirty="0"/>
              <a:t>context-free </a:t>
            </a:r>
            <a:r>
              <a:rPr lang="en-US" dirty="0" smtClean="0"/>
              <a:t>languages are closed under union, concatenation, and star-closure</a:t>
            </a:r>
          </a:p>
          <a:p>
            <a:r>
              <a:rPr lang="en-US" dirty="0"/>
              <a:t>Prove that context-free languages are </a:t>
            </a:r>
            <a:r>
              <a:rPr lang="en-US" dirty="0" smtClean="0"/>
              <a:t>not closed </a:t>
            </a:r>
            <a:r>
              <a:rPr lang="en-US" dirty="0"/>
              <a:t>under </a:t>
            </a:r>
            <a:r>
              <a:rPr lang="en-US" dirty="0" smtClean="0"/>
              <a:t>either intersection or complementation</a:t>
            </a:r>
          </a:p>
          <a:p>
            <a:r>
              <a:rPr lang="en-US" dirty="0" smtClean="0"/>
              <a:t>Describe a membership algorithm for </a:t>
            </a:r>
            <a:r>
              <a:rPr lang="en-US" dirty="0"/>
              <a:t>context-free </a:t>
            </a:r>
            <a:r>
              <a:rPr lang="en-US" dirty="0" smtClean="0"/>
              <a:t>languages</a:t>
            </a:r>
          </a:p>
          <a:p>
            <a:r>
              <a:rPr lang="en-US" dirty="0" smtClean="0"/>
              <a:t>Describe an algorithm to determine if a </a:t>
            </a:r>
            <a:r>
              <a:rPr lang="en-US" dirty="0"/>
              <a:t>context-free </a:t>
            </a:r>
            <a:r>
              <a:rPr lang="en-US" dirty="0" smtClean="0"/>
              <a:t>language is empty</a:t>
            </a:r>
          </a:p>
          <a:p>
            <a:r>
              <a:rPr lang="en-US" dirty="0"/>
              <a:t>Describe an algorithm to determine if a context-free language is </a:t>
            </a:r>
            <a:r>
              <a:rPr lang="en-US" dirty="0" smtClean="0"/>
              <a:t>infinite</a:t>
            </a:r>
          </a:p>
          <a:p>
            <a:endParaRPr lang="en-US" dirty="0" smtClean="0"/>
          </a:p>
          <a:p>
            <a:endParaRPr lang="en-US" dirty="0"/>
          </a:p>
        </p:txBody>
      </p:sp>
    </p:spTree>
    <p:extLst>
      <p:ext uri="{BB962C8B-B14F-4D97-AF65-F5344CB8AC3E}">
        <p14:creationId xmlns:p14="http://schemas.microsoft.com/office/powerpoint/2010/main" val="235776975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503" y="278630"/>
            <a:ext cx="7649890" cy="1271391"/>
          </a:xfrm>
        </p:spPr>
        <p:txBody>
          <a:bodyPr>
            <a:normAutofit/>
          </a:bodyPr>
          <a:lstStyle/>
          <a:p>
            <a:r>
              <a:rPr lang="en-US" b="1" dirty="0" smtClean="0">
                <a:solidFill>
                  <a:schemeClr val="accent5">
                    <a:lumMod val="50000"/>
                  </a:schemeClr>
                </a:solidFill>
              </a:rPr>
              <a:t>A Pumping Lemma for Context-Free Languages</a:t>
            </a:r>
            <a:endParaRPr lang="en-US" b="1" dirty="0">
              <a:solidFill>
                <a:schemeClr val="accent5">
                  <a:lumMod val="50000"/>
                </a:schemeClr>
              </a:solidFill>
            </a:endParaRPr>
          </a:p>
        </p:txBody>
      </p:sp>
      <p:sp>
        <p:nvSpPr>
          <p:cNvPr id="3" name="Content Placeholder 2"/>
          <p:cNvSpPr>
            <a:spLocks noGrp="1"/>
          </p:cNvSpPr>
          <p:nvPr>
            <p:ph idx="1"/>
          </p:nvPr>
        </p:nvSpPr>
        <p:spPr>
          <a:xfrm>
            <a:off x="2003503" y="1761894"/>
            <a:ext cx="8025671" cy="4329988"/>
          </a:xfrm>
        </p:spPr>
        <p:txBody>
          <a:bodyPr>
            <a:normAutofit/>
          </a:bodyPr>
          <a:lstStyle/>
          <a:p>
            <a:r>
              <a:rPr lang="en-US" dirty="0" smtClean="0"/>
              <a:t>Theorem 8.1:   Given an infinite context-free language L, every sufficiently long string </a:t>
            </a:r>
            <a:r>
              <a:rPr lang="en-US" i="1" dirty="0" smtClean="0"/>
              <a:t>w</a:t>
            </a:r>
            <a:r>
              <a:rPr lang="en-US" dirty="0" smtClean="0"/>
              <a:t> in L can be broken into four parts </a:t>
            </a:r>
            <a:r>
              <a:rPr lang="en-US" i="1" dirty="0" smtClean="0"/>
              <a:t>uvxyz</a:t>
            </a:r>
            <a:r>
              <a:rPr lang="en-US" dirty="0" smtClean="0"/>
              <a:t> such that</a:t>
            </a:r>
          </a:p>
          <a:p>
            <a:pPr lvl="1"/>
            <a:r>
              <a:rPr lang="en-US" dirty="0" smtClean="0"/>
              <a:t>|vy| ≥ 1 </a:t>
            </a:r>
            <a:endParaRPr lang="en-US" dirty="0"/>
          </a:p>
          <a:p>
            <a:pPr lvl="1"/>
            <a:r>
              <a:rPr lang="en-US" dirty="0" smtClean="0"/>
              <a:t>|vxy| </a:t>
            </a:r>
            <a:r>
              <a:rPr lang="en-US" dirty="0" smtClean="0">
                <a:sym typeface="Symbol" panose="05050102010706020507" pitchFamily="18" charset="2"/>
              </a:rPr>
              <a:t></a:t>
            </a:r>
            <a:r>
              <a:rPr lang="en-US" dirty="0" smtClean="0"/>
              <a:t> m (where m is an arbitrary integer </a:t>
            </a:r>
            <a:r>
              <a:rPr lang="en-US" dirty="0">
                <a:sym typeface="Symbol" panose="05050102010706020507" pitchFamily="18" charset="2"/>
              </a:rPr>
              <a:t></a:t>
            </a:r>
            <a:r>
              <a:rPr lang="en-US" dirty="0" smtClean="0"/>
              <a:t> |w|)</a:t>
            </a:r>
          </a:p>
          <a:p>
            <a:pPr lvl="1"/>
            <a:r>
              <a:rPr lang="en-US" dirty="0" smtClean="0"/>
              <a:t>An arbitrary, but equal number of repetitions of v and y yields another string in L</a:t>
            </a:r>
          </a:p>
          <a:p>
            <a:r>
              <a:rPr lang="en-US" dirty="0" smtClean="0"/>
              <a:t>The “pumped” string consists of two separate parts (v and y) and can occur anywhere in the string</a:t>
            </a:r>
          </a:p>
          <a:p>
            <a:r>
              <a:rPr lang="en-US" dirty="0" smtClean="0"/>
              <a:t>The pumping lemma can be used to show that, by contradiction, a certain language is not context-free</a:t>
            </a:r>
          </a:p>
        </p:txBody>
      </p:sp>
    </p:spTree>
    <p:extLst>
      <p:ext uri="{BB962C8B-B14F-4D97-AF65-F5344CB8AC3E}">
        <p14:creationId xmlns:p14="http://schemas.microsoft.com/office/powerpoint/2010/main" val="286503193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Pumping Lemma for CFLs</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sz="2000" dirty="0"/>
              <a:t>In plain English: </a:t>
            </a:r>
            <a:r>
              <a:rPr lang="en-US" sz="2000" i="1" dirty="0"/>
              <a:t>Context-free languages are context-free because every non-trivial string in every infinite context-free language (that is not regular) has two correlated repeating patterns at least one of which is not empty and the two patterns are not too far from each other; these two patterns can be repeated in equal numbers any number of times to generate infinitely many strings in the language.</a:t>
            </a:r>
          </a:p>
          <a:p>
            <a:endParaRPr lang="en-US" sz="2000" i="1" dirty="0"/>
          </a:p>
          <a:p>
            <a:r>
              <a:rPr lang="en-US" sz="2000" dirty="0"/>
              <a:t>Formally: </a:t>
            </a:r>
            <a:r>
              <a:rPr lang="en-US" sz="2000" i="1" dirty="0"/>
              <a:t>Every infinite context-free language L has a constant m, specific to that language, such that all strings w, |w| </a:t>
            </a:r>
            <a:r>
              <a:rPr lang="en-US" sz="2000" b="1" i="1" dirty="0">
                <a:sym typeface="Symbol"/>
              </a:rPr>
              <a:t></a:t>
            </a:r>
            <a:r>
              <a:rPr lang="en-US" sz="2000" i="1" dirty="0"/>
              <a:t> m belonging to L can be split into w = </a:t>
            </a:r>
            <a:r>
              <a:rPr lang="en-US" sz="2000" i="1" dirty="0" err="1"/>
              <a:t>uvxyz</a:t>
            </a:r>
            <a:r>
              <a:rPr lang="en-US" sz="2000" i="1" dirty="0"/>
              <a:t>, where |</a:t>
            </a:r>
            <a:r>
              <a:rPr lang="en-US" sz="2000" i="1" dirty="0" err="1"/>
              <a:t>vxy</a:t>
            </a:r>
            <a:r>
              <a:rPr lang="en-US" sz="2000" i="1" dirty="0"/>
              <a:t>| </a:t>
            </a:r>
            <a:r>
              <a:rPr lang="en-US" sz="2000" b="1" i="1" dirty="0">
                <a:sym typeface="Symbol"/>
              </a:rPr>
              <a:t></a:t>
            </a:r>
            <a:r>
              <a:rPr lang="en-US" sz="2000" i="1" dirty="0"/>
              <a:t> m and |</a:t>
            </a:r>
            <a:r>
              <a:rPr lang="en-US" sz="2000" i="1" dirty="0" err="1"/>
              <a:t>vy</a:t>
            </a:r>
            <a:r>
              <a:rPr lang="en-US" sz="2000" i="1" dirty="0"/>
              <a:t>| </a:t>
            </a:r>
            <a:r>
              <a:rPr lang="en-US" sz="2000" b="1" i="1" dirty="0">
                <a:sym typeface="Symbol"/>
              </a:rPr>
              <a:t></a:t>
            </a:r>
            <a:r>
              <a:rPr lang="en-US" sz="2000" i="1" dirty="0"/>
              <a:t> 1 and for all </a:t>
            </a:r>
            <a:r>
              <a:rPr lang="en-US" sz="2000" i="1" dirty="0" err="1"/>
              <a:t>i</a:t>
            </a:r>
            <a:r>
              <a:rPr lang="en-US" sz="2000" i="1" dirty="0"/>
              <a:t> = 0, 1, 2, ..., the strings </a:t>
            </a:r>
            <a:r>
              <a:rPr lang="en-US" sz="2000" i="1" dirty="0" err="1"/>
              <a:t>uv</a:t>
            </a:r>
            <a:r>
              <a:rPr lang="en-US" sz="2000" b="1" i="1" baseline="30000" dirty="0" err="1"/>
              <a:t>i</a:t>
            </a:r>
            <a:r>
              <a:rPr lang="en-US" sz="2000" i="1" dirty="0" err="1"/>
              <a:t>xy</a:t>
            </a:r>
            <a:r>
              <a:rPr lang="en-US" sz="2000" b="1" i="1" baseline="30000" dirty="0" err="1"/>
              <a:t>i</a:t>
            </a:r>
            <a:r>
              <a:rPr lang="en-US" sz="2000" i="1" dirty="0" err="1"/>
              <a:t>z</a:t>
            </a:r>
            <a:r>
              <a:rPr lang="en-US" sz="2000" i="1" dirty="0"/>
              <a:t> belong to L.</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113</a:t>
            </a:fld>
            <a:endParaRPr lang="en-US"/>
          </a:p>
        </p:txBody>
      </p:sp>
    </p:spTree>
    <p:extLst>
      <p:ext uri="{BB962C8B-B14F-4D97-AF65-F5344CB8AC3E}">
        <p14:creationId xmlns:p14="http://schemas.microsoft.com/office/powerpoint/2010/main" val="125164578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Why is the Pumping Lemma True?</a:t>
            </a:r>
            <a:endParaRPr lang="en-US" b="1" dirty="0">
              <a:solidFill>
                <a:schemeClr val="bg2">
                  <a:lumMod val="25000"/>
                </a:schemeClr>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Consider a leftmost derivation of a long string using a Greibach Normal Form grammar for the language. In such a derivation:</a:t>
            </a:r>
          </a:p>
          <a:p>
            <a:pPr lvl="0"/>
            <a:r>
              <a:rPr lang="en-US" dirty="0" smtClean="0"/>
              <a:t>there is no limit on the length of the input string; </a:t>
            </a:r>
          </a:p>
          <a:p>
            <a:pPr lvl="0"/>
            <a:r>
              <a:rPr lang="en-US" dirty="0" smtClean="0"/>
              <a:t>there is no limit on the depth of the derivation tree; </a:t>
            </a:r>
          </a:p>
          <a:p>
            <a:pPr lvl="0"/>
            <a:r>
              <a:rPr lang="en-US" dirty="0" smtClean="0"/>
              <a:t>there is no limit on the length of the path from a leaf node to </a:t>
            </a:r>
            <a:r>
              <a:rPr lang="en-US" i="1" dirty="0" smtClean="0"/>
              <a:t>S</a:t>
            </a:r>
            <a:r>
              <a:rPr lang="en-US" dirty="0" smtClean="0"/>
              <a:t> in the derivation tree; </a:t>
            </a:r>
          </a:p>
          <a:p>
            <a:pPr lvl="0"/>
            <a:r>
              <a:rPr lang="en-US" dirty="0" smtClean="0"/>
              <a:t>but there is a finite number of variables in the grammar, and thus, </a:t>
            </a:r>
          </a:p>
          <a:p>
            <a:pPr lvl="0"/>
            <a:r>
              <a:rPr lang="en-US" dirty="0" smtClean="0"/>
              <a:t>there must be at least one repeated variable along the path. </a:t>
            </a:r>
          </a:p>
          <a:p>
            <a:r>
              <a:rPr lang="en-US" dirty="0" smtClean="0"/>
              <a:t>The productions used at the different occurrences of the repeated variable can be interchanged according to the grammar to either collapse or pull out and expand the derivation tree. This is what is called pumping on </a:t>
            </a:r>
            <a:r>
              <a:rPr lang="en-US" i="1" dirty="0" err="1" smtClean="0"/>
              <a:t>i</a:t>
            </a:r>
            <a:r>
              <a:rPr lang="en-US" dirty="0" smtClean="0"/>
              <a:t> in the Pumping Lemma for CFLs.</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114</a:t>
            </a:fld>
            <a:endParaRPr lang="en-US"/>
          </a:p>
        </p:txBody>
      </p:sp>
    </p:spTree>
    <p:extLst>
      <p:ext uri="{BB962C8B-B14F-4D97-AF65-F5344CB8AC3E}">
        <p14:creationId xmlns:p14="http://schemas.microsoft.com/office/powerpoint/2010/main" val="361452513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Why Pumping Lemma (contd..)</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The resulting five parts of the yield of the tree are </a:t>
            </a:r>
            <a:r>
              <a:rPr lang="en-US" i="1" dirty="0" smtClean="0"/>
              <a:t>u, v, x, y</a:t>
            </a:r>
            <a:r>
              <a:rPr lang="en-US" dirty="0" smtClean="0"/>
              <a:t> and </a:t>
            </a:r>
            <a:r>
              <a:rPr lang="en-US" i="1" dirty="0" smtClean="0"/>
              <a:t>z</a:t>
            </a:r>
            <a:r>
              <a:rPr lang="en-US" dirty="0" smtClean="0"/>
              <a:t>. </a:t>
            </a:r>
          </a:p>
          <a:p>
            <a:pPr lvl="0"/>
            <a:r>
              <a:rPr lang="en-US" i="1" dirty="0" smtClean="0"/>
              <a:t>u</a:t>
            </a:r>
            <a:r>
              <a:rPr lang="en-US" dirty="0" smtClean="0"/>
              <a:t> is the part derived by everything before the repeating variable </a:t>
            </a:r>
            <a:r>
              <a:rPr lang="en-US" i="1" dirty="0" smtClean="0"/>
              <a:t>T</a:t>
            </a:r>
            <a:r>
              <a:rPr lang="en-US" dirty="0" smtClean="0"/>
              <a:t>; </a:t>
            </a:r>
          </a:p>
          <a:p>
            <a:pPr lvl="0"/>
            <a:r>
              <a:rPr lang="en-US" i="1" dirty="0" smtClean="0"/>
              <a:t>v</a:t>
            </a:r>
            <a:r>
              <a:rPr lang="en-US" dirty="0" smtClean="0"/>
              <a:t> is the part generated by </a:t>
            </a:r>
            <a:r>
              <a:rPr lang="en-US" i="1" dirty="0" smtClean="0"/>
              <a:t>T</a:t>
            </a:r>
            <a:r>
              <a:rPr lang="en-US" dirty="0" smtClean="0"/>
              <a:t> before repeating itself;</a:t>
            </a:r>
          </a:p>
          <a:p>
            <a:pPr lvl="0"/>
            <a:r>
              <a:rPr lang="en-US" i="1" dirty="0" smtClean="0"/>
              <a:t>x</a:t>
            </a:r>
            <a:r>
              <a:rPr lang="en-US" dirty="0" smtClean="0"/>
              <a:t> is the part generated by </a:t>
            </a:r>
            <a:r>
              <a:rPr lang="en-US" i="1" dirty="0" smtClean="0"/>
              <a:t>T</a:t>
            </a:r>
            <a:r>
              <a:rPr lang="en-US" dirty="0" smtClean="0"/>
              <a:t> finally when it stops reappearing; </a:t>
            </a:r>
          </a:p>
          <a:p>
            <a:pPr lvl="0"/>
            <a:r>
              <a:rPr lang="en-US" i="1" dirty="0" smtClean="0"/>
              <a:t>y</a:t>
            </a:r>
            <a:r>
              <a:rPr lang="en-US" dirty="0" smtClean="0"/>
              <a:t> is the part that is generated by </a:t>
            </a:r>
            <a:r>
              <a:rPr lang="en-US" i="1" dirty="0" smtClean="0"/>
              <a:t>T</a:t>
            </a:r>
            <a:r>
              <a:rPr lang="en-US" dirty="0" smtClean="0"/>
              <a:t> after repeating itself;</a:t>
            </a:r>
          </a:p>
          <a:p>
            <a:pPr lvl="0"/>
            <a:r>
              <a:rPr lang="en-US" i="1" dirty="0" smtClean="0"/>
              <a:t>z</a:t>
            </a:r>
            <a:r>
              <a:rPr lang="en-US" dirty="0" smtClean="0"/>
              <a:t> is the part generated by everything after </a:t>
            </a:r>
            <a:r>
              <a:rPr lang="en-US" i="1" dirty="0" smtClean="0"/>
              <a:t>T</a:t>
            </a: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115</a:t>
            </a:fld>
            <a:endParaRPr lang="en-US"/>
          </a:p>
        </p:txBody>
      </p:sp>
      <p:pic>
        <p:nvPicPr>
          <p:cNvPr id="5" name="Picture 4" descr="Ch9Temp1.bmp"/>
          <p:cNvPicPr>
            <a:picLocks noChangeAspect="1"/>
          </p:cNvPicPr>
          <p:nvPr/>
        </p:nvPicPr>
        <p:blipFill>
          <a:blip r:embed="rId3" cstate="print"/>
          <a:stretch>
            <a:fillRect/>
          </a:stretch>
        </p:blipFill>
        <p:spPr>
          <a:xfrm>
            <a:off x="1648400" y="3733800"/>
            <a:ext cx="8410001" cy="2362200"/>
          </a:xfrm>
          <a:prstGeom prst="rect">
            <a:avLst/>
          </a:prstGeom>
        </p:spPr>
      </p:pic>
    </p:spTree>
    <p:extLst>
      <p:ext uri="{BB962C8B-B14F-4D97-AF65-F5344CB8AC3E}">
        <p14:creationId xmlns:p14="http://schemas.microsoft.com/office/powerpoint/2010/main" val="271938795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Why Pumping Lemma (contd..)</a:t>
            </a:r>
            <a:endParaRPr lang="en-US" b="1" dirty="0">
              <a:solidFill>
                <a:schemeClr val="bg2">
                  <a:lumMod val="25000"/>
                </a:schemeClr>
              </a:solidFill>
            </a:endParaRPr>
          </a:p>
        </p:txBody>
      </p:sp>
      <p:pic>
        <p:nvPicPr>
          <p:cNvPr id="5" name="Content Placeholder 4" descr="C09F002.jpg"/>
          <p:cNvPicPr>
            <a:picLocks noGrp="1" noChangeAspect="1"/>
          </p:cNvPicPr>
          <p:nvPr>
            <p:ph idx="1"/>
          </p:nvPr>
        </p:nvPicPr>
        <p:blipFill>
          <a:blip r:embed="rId2" cstate="print"/>
          <a:stretch>
            <a:fillRect/>
          </a:stretch>
        </p:blipFill>
        <p:spPr>
          <a:xfrm>
            <a:off x="3785616" y="1219200"/>
            <a:ext cx="3986784" cy="4705432"/>
          </a:xfrm>
        </p:spPr>
      </p:pic>
      <p:sp>
        <p:nvSpPr>
          <p:cNvPr id="4" name="Slide Number Placeholder 3"/>
          <p:cNvSpPr>
            <a:spLocks noGrp="1"/>
          </p:cNvSpPr>
          <p:nvPr>
            <p:ph type="sldNum" sz="quarter" idx="12"/>
          </p:nvPr>
        </p:nvSpPr>
        <p:spPr/>
        <p:txBody>
          <a:bodyPr/>
          <a:lstStyle/>
          <a:p>
            <a:fld id="{F46CFAAC-42DA-48D0-8146-B16E92842438}" type="slidenum">
              <a:rPr lang="en-US" smtClean="0"/>
              <a:pPr/>
              <a:t>116</a:t>
            </a:fld>
            <a:endParaRPr lang="en-US"/>
          </a:p>
        </p:txBody>
      </p:sp>
    </p:spTree>
    <p:extLst>
      <p:ext uri="{BB962C8B-B14F-4D97-AF65-F5344CB8AC3E}">
        <p14:creationId xmlns:p14="http://schemas.microsoft.com/office/powerpoint/2010/main" val="6025967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Using Pumping Lemma: Example </a:t>
            </a:r>
            <a:r>
              <a:rPr lang="en-US" b="1" dirty="0" smtClean="0">
                <a:solidFill>
                  <a:schemeClr val="bg2">
                    <a:lumMod val="25000"/>
                  </a:schemeClr>
                </a:solidFill>
              </a:rPr>
              <a:t>1</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We cannot construct a CFG or PDA for a language such as </a:t>
            </a:r>
            <a:r>
              <a:rPr lang="en-US" i="1" dirty="0" err="1" smtClean="0"/>
              <a:t>a</a:t>
            </a:r>
            <a:r>
              <a:rPr lang="en-US" baseline="30000" dirty="0" err="1" smtClean="0"/>
              <a:t>n</a:t>
            </a:r>
            <a:r>
              <a:rPr lang="en-US" i="1" dirty="0" err="1" smtClean="0"/>
              <a:t>b</a:t>
            </a:r>
            <a:r>
              <a:rPr lang="en-US" baseline="30000" dirty="0" err="1" smtClean="0"/>
              <a:t>n</a:t>
            </a:r>
            <a:r>
              <a:rPr lang="en-US" i="1" dirty="0" err="1" smtClean="0"/>
              <a:t>c</a:t>
            </a:r>
            <a:r>
              <a:rPr lang="en-US" baseline="30000" dirty="0" err="1" smtClean="0"/>
              <a:t>n</a:t>
            </a:r>
            <a:endParaRPr lang="en-US" baseline="30000" dirty="0" smtClean="0"/>
          </a:p>
          <a:p>
            <a:r>
              <a:rPr lang="en-US" dirty="0" smtClean="0"/>
              <a:t>Now let us prove that this language is not context-free. In a proof by contradiction using the Pumping Lemma, choose </a:t>
            </a:r>
            <a:r>
              <a:rPr lang="en-US" i="1" dirty="0" smtClean="0"/>
              <a:t>w</a:t>
            </a:r>
            <a:r>
              <a:rPr lang="en-US" dirty="0" smtClean="0"/>
              <a:t> = </a:t>
            </a:r>
            <a:r>
              <a:rPr lang="en-US" i="1" dirty="0" err="1" smtClean="0"/>
              <a:t>a</a:t>
            </a:r>
            <a:r>
              <a:rPr lang="en-US" baseline="30000" dirty="0" err="1" smtClean="0"/>
              <a:t>m</a:t>
            </a:r>
            <a:r>
              <a:rPr lang="en-US" i="1" dirty="0" err="1" smtClean="0"/>
              <a:t>b</a:t>
            </a:r>
            <a:r>
              <a:rPr lang="en-US" baseline="30000" dirty="0" err="1" smtClean="0"/>
              <a:t>m</a:t>
            </a:r>
            <a:r>
              <a:rPr lang="en-US" i="1" dirty="0" err="1" smtClean="0"/>
              <a:t>c</a:t>
            </a:r>
            <a:r>
              <a:rPr lang="en-US" baseline="30000" dirty="0" err="1" smtClean="0"/>
              <a:t>m</a:t>
            </a:r>
            <a:endParaRPr lang="en-US" baseline="30000" dirty="0" smtClean="0"/>
          </a:p>
          <a:p>
            <a:r>
              <a:rPr lang="en-US" dirty="0" smtClean="0"/>
              <a:t>Possible Cases: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117</a:t>
            </a:fld>
            <a:endParaRPr lang="en-US"/>
          </a:p>
        </p:txBody>
      </p:sp>
      <p:pic>
        <p:nvPicPr>
          <p:cNvPr id="1026" name="Picture 2"/>
          <p:cNvPicPr>
            <a:picLocks noChangeAspect="1" noChangeArrowheads="1"/>
          </p:cNvPicPr>
          <p:nvPr/>
        </p:nvPicPr>
        <p:blipFill>
          <a:blip r:embed="rId2"/>
          <a:srcRect/>
          <a:stretch>
            <a:fillRect/>
          </a:stretch>
        </p:blipFill>
        <p:spPr bwMode="auto">
          <a:xfrm>
            <a:off x="4191000" y="2133600"/>
            <a:ext cx="4686300" cy="4000500"/>
          </a:xfrm>
          <a:prstGeom prst="rect">
            <a:avLst/>
          </a:prstGeom>
          <a:noFill/>
          <a:ln w="9525">
            <a:noFill/>
            <a:miter lim="800000"/>
            <a:headEnd/>
            <a:tailEnd/>
          </a:ln>
          <a:effectLst/>
        </p:spPr>
      </p:pic>
    </p:spTree>
    <p:extLst>
      <p:ext uri="{BB962C8B-B14F-4D97-AF65-F5344CB8AC3E}">
        <p14:creationId xmlns:p14="http://schemas.microsoft.com/office/powerpoint/2010/main" val="38766144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Pumping Lemma: Example </a:t>
            </a:r>
            <a:r>
              <a:rPr lang="en-US" b="1" dirty="0" smtClean="0">
                <a:solidFill>
                  <a:schemeClr val="bg2">
                    <a:lumMod val="25000"/>
                  </a:schemeClr>
                </a:solidFill>
              </a:rPr>
              <a:t>1 </a:t>
            </a:r>
            <a:r>
              <a:rPr lang="en-US" b="1" dirty="0" smtClean="0">
                <a:solidFill>
                  <a:schemeClr val="bg2">
                    <a:lumMod val="25000"/>
                  </a:schemeClr>
                </a:solidFill>
              </a:rPr>
              <a:t>(contd..)</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118</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600201" y="1366838"/>
            <a:ext cx="8951319" cy="3052762"/>
          </a:xfrm>
          <a:prstGeom prst="rect">
            <a:avLst/>
          </a:prstGeom>
          <a:noFill/>
          <a:ln w="9525">
            <a:noFill/>
            <a:miter lim="800000"/>
            <a:headEnd/>
            <a:tailEnd/>
          </a:ln>
          <a:effectLst/>
        </p:spPr>
      </p:pic>
    </p:spTree>
    <p:extLst>
      <p:ext uri="{BB962C8B-B14F-4D97-AF65-F5344CB8AC3E}">
        <p14:creationId xmlns:p14="http://schemas.microsoft.com/office/powerpoint/2010/main" val="45660288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Pumping Lemma: Example </a:t>
            </a:r>
            <a:r>
              <a:rPr lang="en-US" b="1" dirty="0" smtClean="0">
                <a:solidFill>
                  <a:schemeClr val="bg2">
                    <a:lumMod val="25000"/>
                  </a:schemeClr>
                </a:solidFill>
              </a:rPr>
              <a:t>2</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To show that </a:t>
            </a:r>
            <a:r>
              <a:rPr lang="en-US" i="1" dirty="0" err="1" smtClean="0"/>
              <a:t>ww</a:t>
            </a:r>
            <a:r>
              <a:rPr lang="en-US" dirty="0" smtClean="0"/>
              <a:t> is not context-free:</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119</a:t>
            </a:fld>
            <a:endParaRPr lang="en-US"/>
          </a:p>
        </p:txBody>
      </p:sp>
      <p:pic>
        <p:nvPicPr>
          <p:cNvPr id="5" name="Picture 4" descr="Ch9Temp3.bmp"/>
          <p:cNvPicPr>
            <a:picLocks noChangeAspect="1"/>
          </p:cNvPicPr>
          <p:nvPr/>
        </p:nvPicPr>
        <p:blipFill>
          <a:blip r:embed="rId2" cstate="print"/>
          <a:stretch>
            <a:fillRect/>
          </a:stretch>
        </p:blipFill>
        <p:spPr>
          <a:xfrm>
            <a:off x="1600200" y="1399662"/>
            <a:ext cx="8991600" cy="3324739"/>
          </a:xfrm>
          <a:prstGeom prst="rect">
            <a:avLst/>
          </a:prstGeom>
        </p:spPr>
      </p:pic>
    </p:spTree>
    <p:extLst>
      <p:ext uri="{BB962C8B-B14F-4D97-AF65-F5344CB8AC3E}">
        <p14:creationId xmlns:p14="http://schemas.microsoft.com/office/powerpoint/2010/main" val="1339848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2">
                    <a:lumMod val="25000"/>
                  </a:schemeClr>
                </a:solidFill>
              </a:rPr>
              <a:t>Chomsky Hierarchy</a:t>
            </a:r>
            <a:endParaRPr lang="en-IN" b="1" dirty="0">
              <a:solidFill>
                <a:schemeClr val="bg2">
                  <a:lumMod val="25000"/>
                </a:schemeClr>
              </a:solidFill>
            </a:endParaRPr>
          </a:p>
        </p:txBody>
      </p:sp>
      <p:pic>
        <p:nvPicPr>
          <p:cNvPr id="5" name="Content Placeholder 4" descr="C11F006.jpg"/>
          <p:cNvPicPr>
            <a:picLocks noGrp="1" noChangeAspect="1"/>
          </p:cNvPicPr>
          <p:nvPr>
            <p:ph idx="1"/>
          </p:nvPr>
        </p:nvPicPr>
        <p:blipFill>
          <a:blip r:embed="rId2" cstate="print"/>
          <a:stretch>
            <a:fillRect/>
          </a:stretch>
        </p:blipFill>
        <p:spPr>
          <a:xfrm>
            <a:off x="2326179" y="1540250"/>
            <a:ext cx="6355080" cy="5187519"/>
          </a:xfrm>
        </p:spPr>
      </p:pic>
      <p:sp>
        <p:nvSpPr>
          <p:cNvPr id="4" name="Slide Number Placeholder 3"/>
          <p:cNvSpPr>
            <a:spLocks noGrp="1"/>
          </p:cNvSpPr>
          <p:nvPr>
            <p:ph type="sldNum" sz="quarter" idx="12"/>
          </p:nvPr>
        </p:nvSpPr>
        <p:spPr/>
        <p:txBody>
          <a:bodyPr/>
          <a:lstStyle/>
          <a:p>
            <a:fld id="{F46CFAAC-42DA-48D0-8146-B16E92842438}" type="slidenum">
              <a:rPr lang="en-US" smtClean="0"/>
              <a:pPr/>
              <a:t>12</a:t>
            </a:fld>
            <a:endParaRPr lang="en-US"/>
          </a:p>
        </p:txBody>
      </p:sp>
    </p:spTree>
    <p:extLst>
      <p:ext uri="{BB962C8B-B14F-4D97-AF65-F5344CB8AC3E}">
        <p14:creationId xmlns:p14="http://schemas.microsoft.com/office/powerpoint/2010/main" val="402483094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Pumping Lemma: Example </a:t>
            </a:r>
            <a:r>
              <a:rPr lang="en-US" b="1" dirty="0" smtClean="0">
                <a:solidFill>
                  <a:schemeClr val="bg2">
                    <a:lumMod val="25000"/>
                  </a:schemeClr>
                </a:solidFill>
              </a:rPr>
              <a:t>3</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The formal language of </a:t>
            </a:r>
            <a:r>
              <a:rPr lang="en-US" i="1" dirty="0" smtClean="0"/>
              <a:t>multiplication is not a context-free language.</a:t>
            </a:r>
          </a:p>
          <a:p>
            <a:r>
              <a:rPr lang="en-US" sz="2400" i="1" dirty="0" err="1"/>
              <a:t>a</a:t>
            </a:r>
            <a:r>
              <a:rPr lang="en-US" sz="2400" baseline="30000" dirty="0" err="1"/>
              <a:t>p</a:t>
            </a:r>
            <a:r>
              <a:rPr lang="en-US" sz="2400" i="1" dirty="0" err="1"/>
              <a:t>b</a:t>
            </a:r>
            <a:r>
              <a:rPr lang="en-US" sz="2400" baseline="30000" dirty="0" err="1"/>
              <a:t>q</a:t>
            </a:r>
            <a:r>
              <a:rPr lang="en-US" sz="2400" i="1" dirty="0" err="1"/>
              <a:t>c</a:t>
            </a:r>
            <a:r>
              <a:rPr lang="en-US" sz="2400" baseline="30000" dirty="0" err="1"/>
              <a:t>r</a:t>
            </a:r>
            <a:r>
              <a:rPr lang="en-US" sz="2400" i="1" dirty="0"/>
              <a:t> </a:t>
            </a:r>
            <a:r>
              <a:rPr lang="en-US" dirty="0" smtClean="0"/>
              <a:t> where r = p x q</a:t>
            </a:r>
          </a:p>
          <a:p>
            <a:r>
              <a:rPr lang="en-US" dirty="0" smtClean="0"/>
              <a:t>Choose </a:t>
            </a:r>
            <a:r>
              <a:rPr lang="en-US" sz="2400" i="1" dirty="0"/>
              <a:t>w</a:t>
            </a:r>
            <a:r>
              <a:rPr lang="en-US" sz="2400" dirty="0"/>
              <a:t> = </a:t>
            </a:r>
            <a:r>
              <a:rPr lang="en-US" sz="2400" i="1" dirty="0" err="1"/>
              <a:t>a</a:t>
            </a:r>
            <a:r>
              <a:rPr lang="en-US" sz="2400" baseline="30000" dirty="0" err="1"/>
              <a:t>m</a:t>
            </a:r>
            <a:r>
              <a:rPr lang="en-US" sz="2400" i="1" dirty="0" err="1"/>
              <a:t>b</a:t>
            </a:r>
            <a:r>
              <a:rPr lang="en-US" sz="2400" baseline="30000" dirty="0" err="1"/>
              <a:t>m</a:t>
            </a:r>
            <a:r>
              <a:rPr lang="en-US" sz="2400" i="1" dirty="0" err="1"/>
              <a:t>c</a:t>
            </a:r>
            <a:r>
              <a:rPr lang="en-US" sz="2400" baseline="30000" dirty="0" err="1"/>
              <a:t>m</a:t>
            </a:r>
            <a:r>
              <a:rPr lang="en-US" sz="2400" baseline="30000" dirty="0"/>
              <a:t> x m</a:t>
            </a:r>
            <a:endParaRPr lang="en-US"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120</a:t>
            </a:fld>
            <a:endParaRPr lang="en-US"/>
          </a:p>
        </p:txBody>
      </p:sp>
      <p:pic>
        <p:nvPicPr>
          <p:cNvPr id="5" name="Picture 4" descr="Ch9Temp4.bmp"/>
          <p:cNvPicPr>
            <a:picLocks noChangeAspect="1"/>
          </p:cNvPicPr>
          <p:nvPr/>
        </p:nvPicPr>
        <p:blipFill>
          <a:blip r:embed="rId2" cstate="print"/>
          <a:stretch>
            <a:fillRect/>
          </a:stretch>
        </p:blipFill>
        <p:spPr>
          <a:xfrm>
            <a:off x="1864273" y="2514600"/>
            <a:ext cx="8603703" cy="2952750"/>
          </a:xfrm>
          <a:prstGeom prst="rect">
            <a:avLst/>
          </a:prstGeom>
        </p:spPr>
      </p:pic>
    </p:spTree>
    <p:extLst>
      <p:ext uri="{BB962C8B-B14F-4D97-AF65-F5344CB8AC3E}">
        <p14:creationId xmlns:p14="http://schemas.microsoft.com/office/powerpoint/2010/main" val="12427432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503" y="278630"/>
            <a:ext cx="7649890" cy="1271391"/>
          </a:xfrm>
        </p:spPr>
        <p:txBody>
          <a:bodyPr>
            <a:normAutofit fontScale="90000"/>
          </a:bodyPr>
          <a:lstStyle/>
          <a:p>
            <a:r>
              <a:rPr lang="en-US" b="1" dirty="0" smtClean="0">
                <a:solidFill>
                  <a:schemeClr val="accent5">
                    <a:lumMod val="50000"/>
                  </a:schemeClr>
                </a:solidFill>
              </a:rPr>
              <a:t>An Illustration of the Pumping Lemma for Context-Free Languages</a:t>
            </a:r>
            <a:endParaRPr lang="en-US" b="1" dirty="0">
              <a:solidFill>
                <a:schemeClr val="accent5">
                  <a:lumMod val="50000"/>
                </a:schemeClr>
              </a:solidFill>
            </a:endParaRPr>
          </a:p>
        </p:txBody>
      </p:sp>
      <p:sp>
        <p:nvSpPr>
          <p:cNvPr id="3" name="Content Placeholder 2"/>
          <p:cNvSpPr>
            <a:spLocks noGrp="1"/>
          </p:cNvSpPr>
          <p:nvPr>
            <p:ph idx="1"/>
          </p:nvPr>
        </p:nvSpPr>
        <p:spPr>
          <a:xfrm>
            <a:off x="2003503" y="1761894"/>
            <a:ext cx="3516301" cy="4329988"/>
          </a:xfrm>
        </p:spPr>
        <p:txBody>
          <a:bodyPr>
            <a:normAutofit/>
          </a:bodyPr>
          <a:lstStyle/>
          <a:p>
            <a:pPr marL="0" indent="0">
              <a:buNone/>
            </a:pPr>
            <a:r>
              <a:rPr lang="en-US" dirty="0" smtClean="0"/>
              <a:t>As shown in Figure 8.1, the pumping lemma for context-free languages can be illustrated by sketching a general derivation tree that shows a decomposition of the string into the required components</a:t>
            </a:r>
          </a:p>
        </p:txBody>
      </p:sp>
      <p:pic>
        <p:nvPicPr>
          <p:cNvPr id="1026" name="Picture 2" descr="C:\Users\taylor.ferracane\Desktop\Linz PPT Images\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5454" y="1825709"/>
            <a:ext cx="180975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30206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2422" y="2427318"/>
            <a:ext cx="10083338" cy="1479666"/>
          </a:xfrm>
        </p:spPr>
        <p:txBody>
          <a:bodyPr/>
          <a:lstStyle/>
          <a:p>
            <a:r>
              <a:rPr lang="en-US" b="1" dirty="0" smtClean="0">
                <a:solidFill>
                  <a:schemeClr val="bg2">
                    <a:lumMod val="25000"/>
                  </a:schemeClr>
                </a:solidFill>
              </a:rPr>
              <a:t>Closure Properties of CFG Pumping Lemma</a:t>
            </a:r>
            <a:endParaRPr lang="en-US" b="1" dirty="0">
              <a:solidFill>
                <a:schemeClr val="bg2">
                  <a:lumMod val="25000"/>
                </a:schemeClr>
              </a:solidFill>
            </a:endParaRPr>
          </a:p>
        </p:txBody>
      </p:sp>
    </p:spTree>
    <p:extLst>
      <p:ext uri="{BB962C8B-B14F-4D97-AF65-F5344CB8AC3E}">
        <p14:creationId xmlns:p14="http://schemas.microsoft.com/office/powerpoint/2010/main" val="54992211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045" y="598516"/>
            <a:ext cx="9908568" cy="1306484"/>
          </a:xfrm>
        </p:spPr>
        <p:txBody>
          <a:bodyPr/>
          <a:lstStyle/>
          <a:p>
            <a:r>
              <a:rPr lang="en-US" b="1" dirty="0" smtClean="0">
                <a:solidFill>
                  <a:schemeClr val="bg2">
                    <a:lumMod val="25000"/>
                  </a:schemeClr>
                </a:solidFill>
              </a:rPr>
              <a:t>Context-Free Languages: Closure Properties</a:t>
            </a:r>
            <a:endParaRPr lang="en-US" b="1" dirty="0">
              <a:solidFill>
                <a:schemeClr val="bg2">
                  <a:lumMod val="25000"/>
                </a:schemeClr>
              </a:solidFill>
            </a:endParaRPr>
          </a:p>
        </p:txBody>
      </p:sp>
      <p:sp>
        <p:nvSpPr>
          <p:cNvPr id="3" name="Content Placeholder 2"/>
          <p:cNvSpPr>
            <a:spLocks noGrp="1"/>
          </p:cNvSpPr>
          <p:nvPr>
            <p:ph idx="1"/>
          </p:nvPr>
        </p:nvSpPr>
        <p:spPr/>
        <p:txBody>
          <a:bodyPr>
            <a:normAutofit lnSpcReduction="10000"/>
          </a:bodyPr>
          <a:lstStyle/>
          <a:p>
            <a:r>
              <a:rPr lang="en-US" dirty="0" smtClean="0"/>
              <a:t>Context-free languages (CFLs):</a:t>
            </a:r>
          </a:p>
          <a:p>
            <a:pPr lvl="1"/>
            <a:r>
              <a:rPr lang="en-US" sz="1800" dirty="0"/>
              <a:t>Languages of non-deterministic pushdown automata</a:t>
            </a:r>
          </a:p>
          <a:p>
            <a:pPr lvl="1"/>
            <a:r>
              <a:rPr lang="en-US" sz="1800" dirty="0"/>
              <a:t>Languages of context-free grammars</a:t>
            </a:r>
          </a:p>
          <a:p>
            <a:r>
              <a:rPr lang="en-US" dirty="0" smtClean="0"/>
              <a:t>Closure Properties of CFLs:</a:t>
            </a:r>
          </a:p>
          <a:p>
            <a:r>
              <a:rPr lang="en-US" dirty="0" smtClean="0"/>
              <a:t>Union of two CFLs is a CFL</a:t>
            </a:r>
          </a:p>
          <a:p>
            <a:pPr lvl="1"/>
            <a:r>
              <a:rPr lang="en-US" sz="1800" dirty="0"/>
              <a:t>By combining two CFGs: </a:t>
            </a:r>
            <a:r>
              <a:rPr lang="en-US" sz="1800" i="1" dirty="0"/>
              <a:t>S</a:t>
            </a:r>
            <a:r>
              <a:rPr lang="en-US" sz="1800" dirty="0"/>
              <a:t>  </a:t>
            </a:r>
            <a:r>
              <a:rPr lang="en-US" sz="1800" dirty="0">
                <a:sym typeface="Symbol"/>
              </a:rPr>
              <a:t> </a:t>
            </a:r>
            <a:r>
              <a:rPr lang="en-US" sz="1800" i="1" dirty="0"/>
              <a:t>S</a:t>
            </a:r>
            <a:r>
              <a:rPr lang="en-US" sz="1800" baseline="-25000" dirty="0"/>
              <a:t>1 </a:t>
            </a:r>
            <a:r>
              <a:rPr lang="en-US" sz="1800" dirty="0"/>
              <a:t>| </a:t>
            </a:r>
            <a:r>
              <a:rPr lang="en-US" sz="1800" i="1" dirty="0"/>
              <a:t>S</a:t>
            </a:r>
            <a:r>
              <a:rPr lang="en-US" sz="1800" baseline="-25000" dirty="0"/>
              <a:t>2</a:t>
            </a:r>
            <a:endParaRPr lang="en-US" sz="1800" dirty="0"/>
          </a:p>
          <a:p>
            <a:r>
              <a:rPr lang="en-US" dirty="0" smtClean="0"/>
              <a:t>Concatenation of two CFLs is a CFL</a:t>
            </a:r>
          </a:p>
          <a:p>
            <a:pPr lvl="1"/>
            <a:r>
              <a:rPr lang="en-US" sz="1800" dirty="0"/>
              <a:t>By combining two CFGs: </a:t>
            </a:r>
            <a:r>
              <a:rPr lang="en-US" sz="1800" i="1" dirty="0"/>
              <a:t>S</a:t>
            </a:r>
            <a:r>
              <a:rPr lang="en-US" sz="1800" dirty="0"/>
              <a:t>  </a:t>
            </a:r>
            <a:r>
              <a:rPr lang="en-US" sz="1800" dirty="0">
                <a:sym typeface="Symbol"/>
              </a:rPr>
              <a:t> </a:t>
            </a:r>
            <a:r>
              <a:rPr lang="en-US" sz="1800" i="1" dirty="0"/>
              <a:t>S</a:t>
            </a:r>
            <a:r>
              <a:rPr lang="en-US" sz="1800" baseline="-25000" dirty="0"/>
              <a:t>1</a:t>
            </a:r>
            <a:r>
              <a:rPr lang="en-US" sz="1800" i="1" dirty="0"/>
              <a:t>S</a:t>
            </a:r>
            <a:r>
              <a:rPr lang="en-US" sz="1800" baseline="-25000" dirty="0"/>
              <a:t>2</a:t>
            </a:r>
            <a:endParaRPr lang="en-US" sz="1800" dirty="0"/>
          </a:p>
          <a:p>
            <a:r>
              <a:rPr lang="en-US" dirty="0" smtClean="0"/>
              <a:t>* Closure of a CFL is a CFL</a:t>
            </a:r>
          </a:p>
          <a:p>
            <a:pPr lvl="1"/>
            <a:r>
              <a:rPr lang="en-US" sz="1800" dirty="0"/>
              <a:t>By adding </a:t>
            </a:r>
            <a:r>
              <a:rPr lang="en-US" sz="1800" i="1" dirty="0"/>
              <a:t>S</a:t>
            </a:r>
            <a:r>
              <a:rPr lang="en-US" sz="1800" dirty="0"/>
              <a:t>  </a:t>
            </a:r>
            <a:r>
              <a:rPr lang="en-US" sz="1800" dirty="0">
                <a:sym typeface="Symbol"/>
              </a:rPr>
              <a:t> </a:t>
            </a:r>
            <a:r>
              <a:rPr lang="en-US" sz="1800" i="1" dirty="0">
                <a:sym typeface="Symbol"/>
              </a:rPr>
              <a:t>S</a:t>
            </a:r>
            <a:r>
              <a:rPr lang="en-US" sz="1800" i="1" dirty="0"/>
              <a:t>S</a:t>
            </a:r>
            <a:r>
              <a:rPr lang="en-US" sz="1800" baseline="-25000" dirty="0"/>
              <a:t>1 </a:t>
            </a:r>
            <a:r>
              <a:rPr lang="en-US" sz="1800" dirty="0"/>
              <a:t>| </a:t>
            </a:r>
            <a:r>
              <a:rPr lang="en-US" sz="1800" i="1" dirty="0"/>
              <a:t>S</a:t>
            </a:r>
            <a:r>
              <a:rPr lang="en-US" sz="1800" baseline="-25000" dirty="0"/>
              <a:t>1</a:t>
            </a:r>
            <a:r>
              <a:rPr lang="en-US" sz="1800" dirty="0"/>
              <a:t> | </a:t>
            </a:r>
            <a:r>
              <a:rPr lang="el-GR" sz="1800" i="1" dirty="0"/>
              <a:t>λ</a:t>
            </a:r>
            <a:endParaRPr lang="en-US" sz="1800" i="1" dirty="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123</a:t>
            </a:fld>
            <a:endParaRPr lang="en-US"/>
          </a:p>
        </p:txBody>
      </p:sp>
    </p:spTree>
    <p:extLst>
      <p:ext uri="{BB962C8B-B14F-4D97-AF65-F5344CB8AC3E}">
        <p14:creationId xmlns:p14="http://schemas.microsoft.com/office/powerpoint/2010/main" val="19829537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CFLs are NOT Closed Under…</a:t>
            </a:r>
            <a:endParaRPr lang="en-US" b="1" dirty="0">
              <a:solidFill>
                <a:schemeClr val="bg2">
                  <a:lumMod val="25000"/>
                </a:schemeClr>
              </a:solidFill>
            </a:endParaRPr>
          </a:p>
        </p:txBody>
      </p:sp>
      <p:sp>
        <p:nvSpPr>
          <p:cNvPr id="3" name="Content Placeholder 2"/>
          <p:cNvSpPr>
            <a:spLocks noGrp="1"/>
          </p:cNvSpPr>
          <p:nvPr>
            <p:ph idx="1"/>
          </p:nvPr>
        </p:nvSpPr>
        <p:spPr>
          <a:xfrm>
            <a:off x="1812175" y="989215"/>
            <a:ext cx="9784080" cy="5611090"/>
          </a:xfrm>
        </p:spPr>
        <p:txBody>
          <a:bodyPr/>
          <a:lstStyle/>
          <a:p>
            <a:endParaRPr lang="en-US" sz="2000" dirty="0"/>
          </a:p>
          <a:p>
            <a:r>
              <a:rPr lang="en-US" sz="2000" b="1" dirty="0"/>
              <a:t>Complementation:</a:t>
            </a:r>
            <a:r>
              <a:rPr lang="en-US" sz="2000" dirty="0"/>
              <a:t> The </a:t>
            </a:r>
            <a:r>
              <a:rPr lang="en-US" sz="2000" i="1" dirty="0"/>
              <a:t>complement</a:t>
            </a:r>
            <a:r>
              <a:rPr lang="en-US" sz="2000" dirty="0"/>
              <a:t> of a context-free language may not be a context-free language.</a:t>
            </a:r>
          </a:p>
          <a:p>
            <a:r>
              <a:rPr lang="en-US" sz="2000" b="1" dirty="0"/>
              <a:t>Intersection:</a:t>
            </a:r>
            <a:r>
              <a:rPr lang="en-US" sz="2000" dirty="0"/>
              <a:t> The </a:t>
            </a:r>
            <a:r>
              <a:rPr lang="en-US" sz="2000" i="1" dirty="0"/>
              <a:t>intersection </a:t>
            </a:r>
            <a:r>
              <a:rPr lang="en-US" sz="2000" dirty="0"/>
              <a:t>of two context-free languages may not be a context-free language.</a:t>
            </a:r>
          </a:p>
          <a:p>
            <a:r>
              <a:rPr lang="en-US" sz="2000" b="1" dirty="0"/>
              <a:t>Set difference:</a:t>
            </a:r>
            <a:r>
              <a:rPr lang="en-US" sz="2000" dirty="0"/>
              <a:t> The </a:t>
            </a:r>
            <a:r>
              <a:rPr lang="en-US" sz="2000" i="1" dirty="0"/>
              <a:t>set difference </a:t>
            </a:r>
            <a:r>
              <a:rPr lang="en-US" sz="2000" dirty="0"/>
              <a:t>of two context-free languages may not be a context-free language.</a:t>
            </a:r>
          </a:p>
          <a:p>
            <a:r>
              <a:rPr lang="en-US" sz="2000" dirty="0"/>
              <a:t>However, the intersection of a context-free language and a regular language is context-free.</a:t>
            </a:r>
          </a:p>
          <a:p>
            <a:r>
              <a:rPr lang="en-US" sz="2000" dirty="0"/>
              <a:t>Homomorphism is replacing symbols in strings with new symbols</a:t>
            </a:r>
            <a:r>
              <a:rPr lang="en-US" dirty="0" smtClean="0"/>
              <a:t>.</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124</a:t>
            </a:fld>
            <a:endParaRPr lang="en-US"/>
          </a:p>
        </p:txBody>
      </p:sp>
    </p:spTree>
    <p:extLst>
      <p:ext uri="{BB962C8B-B14F-4D97-AF65-F5344CB8AC3E}">
        <p14:creationId xmlns:p14="http://schemas.microsoft.com/office/powerpoint/2010/main" val="225103489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Example: Complement of a CFL</a:t>
            </a:r>
            <a:endParaRPr lang="en-US" b="1" dirty="0">
              <a:solidFill>
                <a:schemeClr val="bg2">
                  <a:lumMod val="25000"/>
                </a:schemeClr>
              </a:solidFill>
            </a:endParaRPr>
          </a:p>
        </p:txBody>
      </p:sp>
      <p:sp>
        <p:nvSpPr>
          <p:cNvPr id="3" name="Content Placeholder 2"/>
          <p:cNvSpPr>
            <a:spLocks noGrp="1"/>
          </p:cNvSpPr>
          <p:nvPr>
            <p:ph idx="1"/>
          </p:nvPr>
        </p:nvSpPr>
        <p:spPr>
          <a:xfrm>
            <a:off x="1936865" y="1629295"/>
            <a:ext cx="9567747" cy="4281927"/>
          </a:xfrm>
        </p:spPr>
        <p:txBody>
          <a:bodyPr>
            <a:normAutofit fontScale="92500" lnSpcReduction="20000"/>
          </a:bodyPr>
          <a:lstStyle/>
          <a:p>
            <a:r>
              <a:rPr lang="en-US" sz="2000" dirty="0"/>
              <a:t>Subset of </a:t>
            </a:r>
            <a:r>
              <a:rPr lang="en-US" sz="2000" i="1" dirty="0"/>
              <a:t>a</a:t>
            </a:r>
            <a:r>
              <a:rPr lang="en-US" sz="2000" dirty="0"/>
              <a:t>*</a:t>
            </a:r>
            <a:r>
              <a:rPr lang="en-US" sz="2000" i="1" dirty="0"/>
              <a:t>b</a:t>
            </a:r>
            <a:r>
              <a:rPr lang="en-US" sz="2000" dirty="0"/>
              <a:t>*</a:t>
            </a:r>
            <a:r>
              <a:rPr lang="en-US" sz="2000" i="1" dirty="0"/>
              <a:t>c</a:t>
            </a:r>
            <a:r>
              <a:rPr lang="en-US" sz="2000" dirty="0"/>
              <a:t>* where either the number of </a:t>
            </a:r>
            <a:r>
              <a:rPr lang="en-US" sz="2000" i="1" dirty="0"/>
              <a:t>a</a:t>
            </a:r>
            <a:r>
              <a:rPr lang="en-US" sz="2000" dirty="0"/>
              <a:t> s is not equal to the number of </a:t>
            </a:r>
            <a:r>
              <a:rPr lang="en-US" sz="2000" i="1" dirty="0"/>
              <a:t>b</a:t>
            </a:r>
            <a:r>
              <a:rPr lang="en-US" sz="2000" dirty="0"/>
              <a:t> s or the number of </a:t>
            </a:r>
            <a:r>
              <a:rPr lang="en-US" sz="2000" i="1" dirty="0"/>
              <a:t>b</a:t>
            </a:r>
            <a:r>
              <a:rPr lang="en-US" sz="2000" dirty="0"/>
              <a:t> s is not equal to the number of </a:t>
            </a:r>
            <a:r>
              <a:rPr lang="en-US" sz="2000" i="1" dirty="0"/>
              <a:t>c</a:t>
            </a:r>
            <a:r>
              <a:rPr lang="en-US" sz="2000" dirty="0"/>
              <a:t> s (i.e., </a:t>
            </a:r>
            <a:r>
              <a:rPr lang="en-US" sz="2000" i="1" dirty="0" err="1"/>
              <a:t>n</a:t>
            </a:r>
            <a:r>
              <a:rPr lang="en-US" sz="2000" i="1" baseline="-25000" dirty="0" err="1"/>
              <a:t>a</a:t>
            </a:r>
            <a:r>
              <a:rPr lang="en-US" sz="2000" dirty="0"/>
              <a:t> ≠ </a:t>
            </a:r>
            <a:r>
              <a:rPr lang="en-US" sz="2000" i="1" dirty="0" err="1"/>
              <a:t>n</a:t>
            </a:r>
            <a:r>
              <a:rPr lang="en-US" sz="2000" i="1" baseline="-25000" dirty="0" err="1"/>
              <a:t>b</a:t>
            </a:r>
            <a:r>
              <a:rPr lang="en-US" sz="2000" dirty="0"/>
              <a:t> or </a:t>
            </a:r>
            <a:r>
              <a:rPr lang="en-US" sz="2000" i="1" dirty="0" err="1"/>
              <a:t>n</a:t>
            </a:r>
            <a:r>
              <a:rPr lang="en-US" sz="2000" i="1" baseline="-25000" dirty="0" err="1"/>
              <a:t>b</a:t>
            </a:r>
            <a:r>
              <a:rPr lang="en-US" sz="2000" dirty="0"/>
              <a:t> ≠ </a:t>
            </a:r>
            <a:r>
              <a:rPr lang="en-US" sz="2000" i="1" dirty="0" err="1"/>
              <a:t>n</a:t>
            </a:r>
            <a:r>
              <a:rPr lang="en-US" sz="2000" i="1" baseline="-25000" dirty="0" err="1"/>
              <a:t>c</a:t>
            </a:r>
            <a:r>
              <a:rPr lang="en-US" sz="2000" dirty="0"/>
              <a:t>). </a:t>
            </a:r>
          </a:p>
          <a:p>
            <a:r>
              <a:rPr lang="en-US" sz="2000" dirty="0"/>
              <a:t>This is a CFL since we can write a CFG for it:</a:t>
            </a:r>
          </a:p>
          <a:p>
            <a:pPr lvl="1"/>
            <a:r>
              <a:rPr lang="en-US" sz="2000" i="1" dirty="0"/>
              <a:t>S</a:t>
            </a:r>
            <a:r>
              <a:rPr lang="en-US" sz="2000" dirty="0"/>
              <a:t>  </a:t>
            </a:r>
            <a:r>
              <a:rPr lang="en-US" sz="2000" dirty="0">
                <a:sym typeface="Symbol"/>
              </a:rPr>
              <a:t> </a:t>
            </a:r>
            <a:r>
              <a:rPr lang="en-US" sz="2000" i="1" dirty="0"/>
              <a:t>S</a:t>
            </a:r>
            <a:r>
              <a:rPr lang="en-US" sz="2000" baseline="-25000" dirty="0"/>
              <a:t>1</a:t>
            </a:r>
            <a:r>
              <a:rPr lang="en-US" sz="2000" dirty="0"/>
              <a:t> | </a:t>
            </a:r>
            <a:r>
              <a:rPr lang="en-US" sz="2000" i="1" dirty="0"/>
              <a:t>S</a:t>
            </a:r>
            <a:r>
              <a:rPr lang="en-US" sz="2000" baseline="-25000" dirty="0"/>
              <a:t>2</a:t>
            </a:r>
            <a:endParaRPr lang="en-US" sz="2000" dirty="0"/>
          </a:p>
          <a:p>
            <a:pPr lvl="1"/>
            <a:r>
              <a:rPr lang="en-US" sz="2000" i="1" dirty="0"/>
              <a:t>S</a:t>
            </a:r>
            <a:r>
              <a:rPr lang="en-US" sz="2000" baseline="-25000" dirty="0"/>
              <a:t>1</a:t>
            </a:r>
            <a:r>
              <a:rPr lang="en-US" sz="2000" dirty="0"/>
              <a:t> </a:t>
            </a:r>
            <a:r>
              <a:rPr lang="en-US" sz="2000" dirty="0">
                <a:sym typeface="Symbol"/>
              </a:rPr>
              <a:t> </a:t>
            </a:r>
            <a:r>
              <a:rPr lang="en-US" sz="2000" i="1" dirty="0"/>
              <a:t>S</a:t>
            </a:r>
            <a:r>
              <a:rPr lang="en-US" sz="2000" baseline="-25000" dirty="0"/>
              <a:t>3</a:t>
            </a:r>
            <a:r>
              <a:rPr lang="en-US" sz="2000" dirty="0"/>
              <a:t> | </a:t>
            </a:r>
            <a:r>
              <a:rPr lang="en-US" sz="2000" i="1" dirty="0"/>
              <a:t>S</a:t>
            </a:r>
            <a:r>
              <a:rPr lang="en-US" sz="2000" baseline="-25000" dirty="0"/>
              <a:t>4 </a:t>
            </a:r>
            <a:r>
              <a:rPr lang="en-US" sz="2000" dirty="0"/>
              <a:t>| </a:t>
            </a:r>
            <a:r>
              <a:rPr lang="en-US" sz="2000" i="1" dirty="0"/>
              <a:t>S</a:t>
            </a:r>
            <a:r>
              <a:rPr lang="en-US" sz="2000" baseline="-25000" dirty="0"/>
              <a:t>1</a:t>
            </a:r>
            <a:r>
              <a:rPr lang="en-US" sz="2000" i="1" dirty="0"/>
              <a:t>c </a:t>
            </a:r>
            <a:r>
              <a:rPr lang="en-US" sz="2000" dirty="0"/>
              <a:t>| </a:t>
            </a:r>
            <a:r>
              <a:rPr lang="en-US" sz="2000" i="1" dirty="0"/>
              <a:t>c</a:t>
            </a:r>
            <a:endParaRPr lang="en-US" sz="2000" dirty="0"/>
          </a:p>
          <a:p>
            <a:pPr lvl="1"/>
            <a:r>
              <a:rPr lang="en-US" sz="2000" i="1" dirty="0"/>
              <a:t>S</a:t>
            </a:r>
            <a:r>
              <a:rPr lang="en-US" sz="2000" baseline="-25000" dirty="0"/>
              <a:t>3 </a:t>
            </a:r>
            <a:r>
              <a:rPr lang="en-US" sz="2000" dirty="0">
                <a:sym typeface="Symbol"/>
              </a:rPr>
              <a:t> </a:t>
            </a:r>
            <a:r>
              <a:rPr lang="en-US" sz="2000" i="1" dirty="0"/>
              <a:t>aS</a:t>
            </a:r>
            <a:r>
              <a:rPr lang="en-US" sz="2000" baseline="-25000" dirty="0"/>
              <a:t>3</a:t>
            </a:r>
            <a:r>
              <a:rPr lang="en-US" sz="2000" dirty="0"/>
              <a:t> | </a:t>
            </a:r>
            <a:r>
              <a:rPr lang="en-US" sz="2000" i="1" dirty="0"/>
              <a:t>aS</a:t>
            </a:r>
            <a:r>
              <a:rPr lang="en-US" sz="2000" baseline="-25000" dirty="0"/>
              <a:t>3</a:t>
            </a:r>
            <a:r>
              <a:rPr lang="en-US" sz="2000" i="1" dirty="0"/>
              <a:t>b</a:t>
            </a:r>
            <a:r>
              <a:rPr lang="en-US" sz="2000" dirty="0"/>
              <a:t> | </a:t>
            </a:r>
            <a:r>
              <a:rPr lang="en-US" sz="2000" i="1" dirty="0"/>
              <a:t>a</a:t>
            </a:r>
            <a:endParaRPr lang="en-US" sz="2000" dirty="0"/>
          </a:p>
          <a:p>
            <a:pPr lvl="1"/>
            <a:r>
              <a:rPr lang="en-US" sz="2000" i="1" dirty="0"/>
              <a:t>S</a:t>
            </a:r>
            <a:r>
              <a:rPr lang="en-US" sz="2000" baseline="-25000" dirty="0"/>
              <a:t>4 </a:t>
            </a:r>
            <a:r>
              <a:rPr lang="en-US" sz="2000" dirty="0">
                <a:sym typeface="Symbol"/>
              </a:rPr>
              <a:t> </a:t>
            </a:r>
            <a:r>
              <a:rPr lang="en-US" sz="2000" i="1" dirty="0"/>
              <a:t>S</a:t>
            </a:r>
            <a:r>
              <a:rPr lang="en-US" sz="2000" baseline="-25000" dirty="0"/>
              <a:t>4</a:t>
            </a:r>
            <a:r>
              <a:rPr lang="en-US" sz="2000" i="1" dirty="0"/>
              <a:t>b</a:t>
            </a:r>
            <a:r>
              <a:rPr lang="en-US" sz="2000" dirty="0"/>
              <a:t> | </a:t>
            </a:r>
            <a:r>
              <a:rPr lang="en-US" sz="2000" i="1" dirty="0"/>
              <a:t>aS</a:t>
            </a:r>
            <a:r>
              <a:rPr lang="en-US" sz="2000" baseline="-25000" dirty="0"/>
              <a:t>4</a:t>
            </a:r>
            <a:r>
              <a:rPr lang="en-US" sz="2000" i="1" dirty="0"/>
              <a:t>b</a:t>
            </a:r>
            <a:r>
              <a:rPr lang="en-US" sz="2000" dirty="0"/>
              <a:t> | </a:t>
            </a:r>
            <a:r>
              <a:rPr lang="en-US" sz="2000" i="1" dirty="0"/>
              <a:t>b</a:t>
            </a:r>
            <a:endParaRPr lang="en-US" sz="2000" dirty="0"/>
          </a:p>
          <a:p>
            <a:pPr lvl="1"/>
            <a:r>
              <a:rPr lang="en-US" sz="2000" i="1" dirty="0"/>
              <a:t>S</a:t>
            </a:r>
            <a:r>
              <a:rPr lang="en-US" sz="2000" baseline="-25000" dirty="0"/>
              <a:t>2</a:t>
            </a:r>
            <a:r>
              <a:rPr lang="en-US" sz="2000" dirty="0"/>
              <a:t> </a:t>
            </a:r>
            <a:r>
              <a:rPr lang="en-US" sz="2000" dirty="0">
                <a:sym typeface="Symbol"/>
              </a:rPr>
              <a:t> </a:t>
            </a:r>
            <a:r>
              <a:rPr lang="en-US" sz="2000" i="1" dirty="0"/>
              <a:t>S</a:t>
            </a:r>
            <a:r>
              <a:rPr lang="en-US" sz="2000" baseline="-25000" dirty="0"/>
              <a:t>5</a:t>
            </a:r>
            <a:r>
              <a:rPr lang="en-US" sz="2000" dirty="0"/>
              <a:t> | </a:t>
            </a:r>
            <a:r>
              <a:rPr lang="en-US" sz="2000" i="1" dirty="0"/>
              <a:t>S</a:t>
            </a:r>
            <a:r>
              <a:rPr lang="en-US" sz="2000" baseline="-25000" dirty="0"/>
              <a:t>6</a:t>
            </a:r>
            <a:r>
              <a:rPr lang="en-US" sz="2000" dirty="0"/>
              <a:t> | </a:t>
            </a:r>
            <a:r>
              <a:rPr lang="en-US" sz="2000" i="1" dirty="0"/>
              <a:t>aS</a:t>
            </a:r>
            <a:r>
              <a:rPr lang="en-US" sz="2000" baseline="-25000" dirty="0"/>
              <a:t>2</a:t>
            </a:r>
            <a:r>
              <a:rPr lang="en-US" sz="2000" dirty="0"/>
              <a:t> |</a:t>
            </a:r>
            <a:r>
              <a:rPr lang="en-US" sz="2000" i="1" dirty="0"/>
              <a:t> a</a:t>
            </a:r>
            <a:endParaRPr lang="en-US" sz="2000" dirty="0"/>
          </a:p>
          <a:p>
            <a:pPr lvl="1"/>
            <a:r>
              <a:rPr lang="en-US" sz="2000" i="1" dirty="0"/>
              <a:t>S</a:t>
            </a:r>
            <a:r>
              <a:rPr lang="en-US" sz="2000" baseline="-25000" dirty="0"/>
              <a:t>5 </a:t>
            </a:r>
            <a:r>
              <a:rPr lang="en-US" sz="2000" dirty="0">
                <a:sym typeface="Symbol"/>
              </a:rPr>
              <a:t> </a:t>
            </a:r>
            <a:r>
              <a:rPr lang="en-US" sz="2000" i="1" dirty="0"/>
              <a:t>bS</a:t>
            </a:r>
            <a:r>
              <a:rPr lang="en-US" sz="2000" baseline="-25000" dirty="0"/>
              <a:t>5</a:t>
            </a:r>
            <a:r>
              <a:rPr lang="en-US" sz="2000" dirty="0"/>
              <a:t> | </a:t>
            </a:r>
            <a:r>
              <a:rPr lang="en-US" sz="2000" i="1" dirty="0"/>
              <a:t>bS</a:t>
            </a:r>
            <a:r>
              <a:rPr lang="en-US" sz="2000" baseline="-25000" dirty="0"/>
              <a:t>5</a:t>
            </a:r>
            <a:r>
              <a:rPr lang="en-US" sz="2000" i="1" dirty="0"/>
              <a:t>c</a:t>
            </a:r>
            <a:r>
              <a:rPr lang="en-US" sz="2000" dirty="0"/>
              <a:t> |</a:t>
            </a:r>
            <a:r>
              <a:rPr lang="en-US" sz="2000" i="1" dirty="0"/>
              <a:t> b</a:t>
            </a:r>
            <a:r>
              <a:rPr lang="en-US" sz="2000" dirty="0"/>
              <a:t>	</a:t>
            </a:r>
          </a:p>
          <a:p>
            <a:pPr lvl="1"/>
            <a:r>
              <a:rPr lang="en-US" sz="2000" i="1" dirty="0"/>
              <a:t>S</a:t>
            </a:r>
            <a:r>
              <a:rPr lang="en-US" sz="2000" baseline="-25000" dirty="0"/>
              <a:t>6 </a:t>
            </a:r>
            <a:r>
              <a:rPr lang="en-US" sz="2000" dirty="0">
                <a:sym typeface="Symbol"/>
              </a:rPr>
              <a:t> </a:t>
            </a:r>
            <a:r>
              <a:rPr lang="en-US" sz="2000" i="1" dirty="0"/>
              <a:t>S</a:t>
            </a:r>
            <a:r>
              <a:rPr lang="en-US" sz="2000" baseline="-25000" dirty="0"/>
              <a:t>6</a:t>
            </a:r>
            <a:r>
              <a:rPr lang="en-US" sz="2000" i="1" dirty="0"/>
              <a:t>c</a:t>
            </a:r>
            <a:r>
              <a:rPr lang="en-US" sz="2000" dirty="0"/>
              <a:t> | </a:t>
            </a:r>
            <a:r>
              <a:rPr lang="en-US" sz="2000" i="1" dirty="0"/>
              <a:t>bS</a:t>
            </a:r>
            <a:r>
              <a:rPr lang="en-US" sz="2000" baseline="-25000" dirty="0"/>
              <a:t>6</a:t>
            </a:r>
            <a:r>
              <a:rPr lang="en-US" sz="2000" i="1" dirty="0"/>
              <a:t>c</a:t>
            </a:r>
            <a:r>
              <a:rPr lang="en-US" sz="2000" dirty="0"/>
              <a:t> | </a:t>
            </a:r>
            <a:r>
              <a:rPr lang="en-US" sz="2000" i="1" dirty="0"/>
              <a:t>c</a:t>
            </a:r>
            <a:endParaRPr lang="en-US" sz="2000" dirty="0"/>
          </a:p>
          <a:p>
            <a:r>
              <a:rPr lang="en-US" sz="2000" dirty="0"/>
              <a:t>The complement of this language, however, is the language </a:t>
            </a:r>
            <a:r>
              <a:rPr lang="en-US" sz="2000" i="1" dirty="0" err="1"/>
              <a:t>a</a:t>
            </a:r>
            <a:r>
              <a:rPr lang="en-US" sz="2000" baseline="30000" dirty="0" err="1"/>
              <a:t>n</a:t>
            </a:r>
            <a:r>
              <a:rPr lang="en-US" sz="2000" i="1" dirty="0" err="1"/>
              <a:t>b</a:t>
            </a:r>
            <a:r>
              <a:rPr lang="en-US" sz="2000" baseline="30000" dirty="0" err="1"/>
              <a:t>n</a:t>
            </a:r>
            <a:r>
              <a:rPr lang="en-US" sz="2000" i="1" dirty="0" err="1"/>
              <a:t>c</a:t>
            </a:r>
            <a:r>
              <a:rPr lang="en-US" sz="2000" baseline="30000" dirty="0" err="1"/>
              <a:t>n</a:t>
            </a:r>
            <a:r>
              <a:rPr lang="en-US" sz="2000" i="1" dirty="0"/>
              <a:t> </a:t>
            </a:r>
            <a:r>
              <a:rPr lang="en-US" sz="2000" dirty="0"/>
              <a:t>which is not a CFL.</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125</a:t>
            </a:fld>
            <a:endParaRPr lang="en-US"/>
          </a:p>
        </p:txBody>
      </p:sp>
    </p:spTree>
    <p:extLst>
      <p:ext uri="{BB962C8B-B14F-4D97-AF65-F5344CB8AC3E}">
        <p14:creationId xmlns:p14="http://schemas.microsoft.com/office/powerpoint/2010/main" val="12942870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965" y="147450"/>
            <a:ext cx="8911687" cy="1280890"/>
          </a:xfrm>
        </p:spPr>
        <p:txBody>
          <a:bodyPr/>
          <a:lstStyle/>
          <a:p>
            <a:r>
              <a:rPr lang="en-US" b="1" dirty="0" smtClean="0">
                <a:solidFill>
                  <a:schemeClr val="bg2">
                    <a:lumMod val="25000"/>
                  </a:schemeClr>
                </a:solidFill>
              </a:rPr>
              <a:t>Example: Complement of a CFL</a:t>
            </a:r>
            <a:endParaRPr lang="en-US" b="1" dirty="0">
              <a:solidFill>
                <a:schemeClr val="bg2">
                  <a:lumMod val="25000"/>
                </a:schemeClr>
              </a:solidFill>
            </a:endParaRPr>
          </a:p>
        </p:txBody>
      </p:sp>
      <p:sp>
        <p:nvSpPr>
          <p:cNvPr id="3" name="Content Placeholder 2"/>
          <p:cNvSpPr>
            <a:spLocks noGrp="1"/>
          </p:cNvSpPr>
          <p:nvPr>
            <p:ph idx="1"/>
          </p:nvPr>
        </p:nvSpPr>
        <p:spPr>
          <a:xfrm>
            <a:off x="1649874" y="914400"/>
            <a:ext cx="9031778" cy="4016129"/>
          </a:xfrm>
        </p:spPr>
        <p:txBody>
          <a:bodyPr/>
          <a:lstStyle/>
          <a:p>
            <a:r>
              <a:rPr lang="en-US" dirty="0" smtClean="0"/>
              <a:t>Complement of a CFL may not be a CFL</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126</a:t>
            </a:fld>
            <a:endParaRPr lang="en-US"/>
          </a:p>
        </p:txBody>
      </p:sp>
      <p:pic>
        <p:nvPicPr>
          <p:cNvPr id="5" name="Picture 4" descr="C09F001.jpg"/>
          <p:cNvPicPr>
            <a:picLocks noChangeAspect="1"/>
          </p:cNvPicPr>
          <p:nvPr/>
        </p:nvPicPr>
        <p:blipFill>
          <a:blip r:embed="rId2" cstate="print"/>
          <a:stretch>
            <a:fillRect/>
          </a:stretch>
        </p:blipFill>
        <p:spPr>
          <a:xfrm>
            <a:off x="1920042" y="1499085"/>
            <a:ext cx="6733507" cy="5358915"/>
          </a:xfrm>
          <a:prstGeom prst="rect">
            <a:avLst/>
          </a:prstGeom>
        </p:spPr>
      </p:pic>
    </p:spTree>
    <p:extLst>
      <p:ext uri="{BB962C8B-B14F-4D97-AF65-F5344CB8AC3E}">
        <p14:creationId xmlns:p14="http://schemas.microsoft.com/office/powerpoint/2010/main" val="379083375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1073381"/>
          </a:xfrm>
        </p:spPr>
        <p:txBody>
          <a:bodyPr>
            <a:normAutofit fontScale="90000"/>
          </a:bodyPr>
          <a:lstStyle/>
          <a:p>
            <a:r>
              <a:rPr lang="en-US" altLang="en-US" b="1" dirty="0">
                <a:solidFill>
                  <a:schemeClr val="accent5">
                    <a:lumMod val="50000"/>
                  </a:schemeClr>
                </a:solidFill>
              </a:rPr>
              <a:t>Closure </a:t>
            </a:r>
            <a:r>
              <a:rPr lang="en-US" altLang="en-US" b="1" dirty="0" smtClean="0">
                <a:solidFill>
                  <a:schemeClr val="accent5">
                    <a:lumMod val="50000"/>
                  </a:schemeClr>
                </a:solidFill>
              </a:rPr>
              <a:t>Properties for Context-Free Languages</a:t>
            </a:r>
            <a:endParaRPr lang="en-US" b="1" dirty="0">
              <a:solidFill>
                <a:schemeClr val="accent5">
                  <a:lumMod val="50000"/>
                </a:schemeClr>
              </a:solidFill>
            </a:endParaRPr>
          </a:p>
        </p:txBody>
      </p:sp>
      <p:sp>
        <p:nvSpPr>
          <p:cNvPr id="3" name="Content Placeholder 2"/>
          <p:cNvSpPr>
            <a:spLocks noGrp="1"/>
          </p:cNvSpPr>
          <p:nvPr>
            <p:ph idx="1"/>
          </p:nvPr>
        </p:nvSpPr>
        <p:spPr>
          <a:xfrm>
            <a:off x="2152650" y="1605777"/>
            <a:ext cx="8039361" cy="4571187"/>
          </a:xfrm>
        </p:spPr>
        <p:txBody>
          <a:bodyPr>
            <a:normAutofit/>
          </a:bodyPr>
          <a:lstStyle/>
          <a:p>
            <a:r>
              <a:rPr lang="en-US" dirty="0" smtClean="0"/>
              <a:t>Theorem 8.3 states that if L</a:t>
            </a:r>
            <a:r>
              <a:rPr lang="en-US" baseline="-25000" dirty="0" smtClean="0"/>
              <a:t>1</a:t>
            </a:r>
            <a:r>
              <a:rPr lang="en-US" dirty="0" smtClean="0"/>
              <a:t> and L</a:t>
            </a:r>
            <a:r>
              <a:rPr lang="en-US" baseline="-25000" dirty="0"/>
              <a:t>2</a:t>
            </a:r>
            <a:r>
              <a:rPr lang="en-US" dirty="0" smtClean="0"/>
              <a:t> are context-free languages, so are the languages that result from the following operations:</a:t>
            </a:r>
          </a:p>
          <a:p>
            <a:pPr lvl="1"/>
            <a:r>
              <a:rPr lang="en-US" dirty="0"/>
              <a:t>L</a:t>
            </a:r>
            <a:r>
              <a:rPr lang="en-US" baseline="-25000" dirty="0"/>
              <a:t>1</a:t>
            </a:r>
            <a:r>
              <a:rPr lang="en-US" dirty="0"/>
              <a:t> </a:t>
            </a:r>
            <a:r>
              <a:rPr lang="en-US" dirty="0" smtClean="0">
                <a:sym typeface="Symbol" panose="05050102010706020507" pitchFamily="18" charset="2"/>
              </a:rPr>
              <a:t></a:t>
            </a:r>
            <a:r>
              <a:rPr lang="en-US" dirty="0" smtClean="0"/>
              <a:t> L</a:t>
            </a:r>
            <a:r>
              <a:rPr lang="en-US" baseline="-25000" dirty="0" smtClean="0"/>
              <a:t>2</a:t>
            </a:r>
          </a:p>
          <a:p>
            <a:pPr lvl="1"/>
            <a:r>
              <a:rPr lang="en-US" dirty="0"/>
              <a:t>L</a:t>
            </a:r>
            <a:r>
              <a:rPr lang="en-US" baseline="-25000" dirty="0"/>
              <a:t>1</a:t>
            </a:r>
            <a:r>
              <a:rPr lang="en-US" dirty="0"/>
              <a:t> </a:t>
            </a:r>
            <a:r>
              <a:rPr lang="en-US" dirty="0" smtClean="0">
                <a:sym typeface="Symbol" panose="05050102010706020507" pitchFamily="18" charset="2"/>
              </a:rPr>
              <a:t></a:t>
            </a:r>
            <a:r>
              <a:rPr lang="en-US" dirty="0" smtClean="0"/>
              <a:t> L</a:t>
            </a:r>
            <a:r>
              <a:rPr lang="en-US" baseline="-25000" dirty="0" smtClean="0"/>
              <a:t>2</a:t>
            </a:r>
            <a:endParaRPr lang="en-US" dirty="0" smtClean="0"/>
          </a:p>
          <a:p>
            <a:pPr lvl="1"/>
            <a:r>
              <a:rPr lang="en-US" dirty="0" smtClean="0"/>
              <a:t>L</a:t>
            </a:r>
            <a:r>
              <a:rPr lang="en-US" baseline="-25000" dirty="0" smtClean="0"/>
              <a:t>1</a:t>
            </a:r>
            <a:r>
              <a:rPr lang="en-US" dirty="0" smtClean="0"/>
              <a:t>*</a:t>
            </a:r>
          </a:p>
          <a:p>
            <a:r>
              <a:rPr lang="en-US" dirty="0" smtClean="0"/>
              <a:t>In other words, the family of regular languages is closed under union, intersection, and star-closure.</a:t>
            </a:r>
          </a:p>
          <a:p>
            <a:r>
              <a:rPr lang="en-US" dirty="0" smtClean="0"/>
              <a:t>To prove these properties, we assume the existence of two context-free grammars G</a:t>
            </a:r>
            <a:r>
              <a:rPr lang="en-US" baseline="-25000" dirty="0" smtClean="0"/>
              <a:t>1</a:t>
            </a:r>
            <a:r>
              <a:rPr lang="en-US" dirty="0" smtClean="0"/>
              <a:t> and G</a:t>
            </a:r>
            <a:r>
              <a:rPr lang="en-US" baseline="-25000" dirty="0" smtClean="0"/>
              <a:t>2</a:t>
            </a:r>
            <a:r>
              <a:rPr lang="en-US" dirty="0" smtClean="0"/>
              <a:t> that generate the respective languages</a:t>
            </a:r>
            <a:endParaRPr lang="en-US" dirty="0"/>
          </a:p>
        </p:txBody>
      </p:sp>
    </p:spTree>
    <p:extLst>
      <p:ext uri="{BB962C8B-B14F-4D97-AF65-F5344CB8AC3E}">
        <p14:creationId xmlns:p14="http://schemas.microsoft.com/office/powerpoint/2010/main" val="40343839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78630"/>
            <a:ext cx="7886700" cy="848713"/>
          </a:xfrm>
        </p:spPr>
        <p:txBody>
          <a:bodyPr>
            <a:normAutofit/>
          </a:bodyPr>
          <a:lstStyle/>
          <a:p>
            <a:r>
              <a:rPr lang="en-US" altLang="en-US" b="1" dirty="0" smtClean="0">
                <a:solidFill>
                  <a:schemeClr val="accent5">
                    <a:lumMod val="50000"/>
                  </a:schemeClr>
                </a:solidFill>
              </a:rPr>
              <a:t>Proof of Closure under Union</a:t>
            </a:r>
            <a:endParaRPr lang="en-US" b="1" dirty="0">
              <a:solidFill>
                <a:schemeClr val="accent5">
                  <a:lumMod val="50000"/>
                </a:schemeClr>
              </a:solidFill>
            </a:endParaRPr>
          </a:p>
        </p:txBody>
      </p:sp>
      <p:sp>
        <p:nvSpPr>
          <p:cNvPr id="3" name="Content Placeholder 2"/>
          <p:cNvSpPr>
            <a:spLocks noGrp="1"/>
          </p:cNvSpPr>
          <p:nvPr>
            <p:ph idx="1"/>
          </p:nvPr>
        </p:nvSpPr>
        <p:spPr>
          <a:xfrm>
            <a:off x="1047404" y="798022"/>
            <a:ext cx="11421687" cy="5810596"/>
          </a:xfrm>
        </p:spPr>
        <p:txBody>
          <a:bodyPr>
            <a:noAutofit/>
          </a:bodyPr>
          <a:lstStyle/>
          <a:p>
            <a:r>
              <a:rPr lang="en-US" sz="2400" dirty="0"/>
              <a:t>Assume that L</a:t>
            </a:r>
            <a:r>
              <a:rPr lang="en-US" sz="2400" baseline="-25000" dirty="0"/>
              <a:t>1</a:t>
            </a:r>
            <a:r>
              <a:rPr lang="en-US" sz="2400" dirty="0"/>
              <a:t> and L</a:t>
            </a:r>
            <a:r>
              <a:rPr lang="en-US" sz="2400" baseline="-25000" dirty="0"/>
              <a:t>2 </a:t>
            </a:r>
            <a:r>
              <a:rPr lang="en-US" sz="2400" dirty="0"/>
              <a:t>are generated by the context-free grammars </a:t>
            </a:r>
            <a:r>
              <a:rPr lang="en-US" sz="2400" dirty="0">
                <a:solidFill>
                  <a:schemeClr val="accent5">
                    <a:lumMod val="75000"/>
                  </a:schemeClr>
                </a:solidFill>
              </a:rPr>
              <a:t>G</a:t>
            </a:r>
            <a:r>
              <a:rPr lang="en-US" sz="2400" baseline="-25000" dirty="0">
                <a:solidFill>
                  <a:schemeClr val="accent5">
                    <a:lumMod val="75000"/>
                  </a:schemeClr>
                </a:solidFill>
              </a:rPr>
              <a:t>1</a:t>
            </a:r>
            <a:r>
              <a:rPr lang="en-US" sz="2400" dirty="0">
                <a:solidFill>
                  <a:schemeClr val="accent5">
                    <a:lumMod val="75000"/>
                  </a:schemeClr>
                </a:solidFill>
              </a:rPr>
              <a:t> = (V</a:t>
            </a:r>
            <a:r>
              <a:rPr lang="en-US" sz="2400" baseline="-25000" dirty="0">
                <a:solidFill>
                  <a:schemeClr val="accent5">
                    <a:lumMod val="75000"/>
                  </a:schemeClr>
                </a:solidFill>
              </a:rPr>
              <a:t>1</a:t>
            </a:r>
            <a:r>
              <a:rPr lang="en-US" sz="2400" dirty="0">
                <a:solidFill>
                  <a:schemeClr val="accent5">
                    <a:lumMod val="75000"/>
                  </a:schemeClr>
                </a:solidFill>
              </a:rPr>
              <a:t>, T</a:t>
            </a:r>
            <a:r>
              <a:rPr lang="en-US" sz="2400" baseline="-25000" dirty="0">
                <a:solidFill>
                  <a:schemeClr val="accent5">
                    <a:lumMod val="75000"/>
                  </a:schemeClr>
                </a:solidFill>
              </a:rPr>
              <a:t>1</a:t>
            </a:r>
            <a:r>
              <a:rPr lang="en-US" sz="2400" dirty="0">
                <a:solidFill>
                  <a:schemeClr val="accent5">
                    <a:lumMod val="75000"/>
                  </a:schemeClr>
                </a:solidFill>
              </a:rPr>
              <a:t>, S</a:t>
            </a:r>
            <a:r>
              <a:rPr lang="en-US" sz="2400" baseline="-25000" dirty="0">
                <a:solidFill>
                  <a:schemeClr val="accent5">
                    <a:lumMod val="75000"/>
                  </a:schemeClr>
                </a:solidFill>
              </a:rPr>
              <a:t>1</a:t>
            </a:r>
            <a:r>
              <a:rPr lang="en-US" sz="2400" dirty="0">
                <a:solidFill>
                  <a:schemeClr val="accent5">
                    <a:lumMod val="75000"/>
                  </a:schemeClr>
                </a:solidFill>
              </a:rPr>
              <a:t>, P</a:t>
            </a:r>
            <a:r>
              <a:rPr lang="en-US" sz="2400" baseline="-25000" dirty="0">
                <a:solidFill>
                  <a:schemeClr val="accent5">
                    <a:lumMod val="75000"/>
                  </a:schemeClr>
                </a:solidFill>
              </a:rPr>
              <a:t>1</a:t>
            </a:r>
            <a:r>
              <a:rPr lang="en-US" sz="2400" dirty="0">
                <a:solidFill>
                  <a:schemeClr val="accent5">
                    <a:lumMod val="75000"/>
                  </a:schemeClr>
                </a:solidFill>
              </a:rPr>
              <a:t>) </a:t>
            </a:r>
            <a:r>
              <a:rPr lang="en-US" sz="2400" dirty="0"/>
              <a:t>and </a:t>
            </a:r>
            <a:r>
              <a:rPr lang="en-US" sz="2400" dirty="0">
                <a:solidFill>
                  <a:schemeClr val="accent5">
                    <a:lumMod val="75000"/>
                  </a:schemeClr>
                </a:solidFill>
              </a:rPr>
              <a:t>G</a:t>
            </a:r>
            <a:r>
              <a:rPr lang="en-US" sz="2400" baseline="-25000" dirty="0">
                <a:solidFill>
                  <a:schemeClr val="accent5">
                    <a:lumMod val="75000"/>
                  </a:schemeClr>
                </a:solidFill>
              </a:rPr>
              <a:t>2</a:t>
            </a:r>
            <a:r>
              <a:rPr lang="en-US" sz="2400" dirty="0">
                <a:solidFill>
                  <a:schemeClr val="accent5">
                    <a:lumMod val="75000"/>
                  </a:schemeClr>
                </a:solidFill>
              </a:rPr>
              <a:t> = (V</a:t>
            </a:r>
            <a:r>
              <a:rPr lang="en-US" sz="2400" baseline="-25000" dirty="0">
                <a:solidFill>
                  <a:schemeClr val="accent5">
                    <a:lumMod val="75000"/>
                  </a:schemeClr>
                </a:solidFill>
              </a:rPr>
              <a:t>2</a:t>
            </a:r>
            <a:r>
              <a:rPr lang="en-US" sz="2400" dirty="0">
                <a:solidFill>
                  <a:schemeClr val="accent5">
                    <a:lumMod val="75000"/>
                  </a:schemeClr>
                </a:solidFill>
              </a:rPr>
              <a:t>, T</a:t>
            </a:r>
            <a:r>
              <a:rPr lang="en-US" sz="2400" baseline="-25000" dirty="0">
                <a:solidFill>
                  <a:schemeClr val="accent5">
                    <a:lumMod val="75000"/>
                  </a:schemeClr>
                </a:solidFill>
              </a:rPr>
              <a:t>2</a:t>
            </a:r>
            <a:r>
              <a:rPr lang="en-US" sz="2400" dirty="0">
                <a:solidFill>
                  <a:schemeClr val="accent5">
                    <a:lumMod val="75000"/>
                  </a:schemeClr>
                </a:solidFill>
              </a:rPr>
              <a:t>, S</a:t>
            </a:r>
            <a:r>
              <a:rPr lang="en-US" sz="2400" baseline="-25000" dirty="0">
                <a:solidFill>
                  <a:schemeClr val="accent5">
                    <a:lumMod val="75000"/>
                  </a:schemeClr>
                </a:solidFill>
              </a:rPr>
              <a:t>2</a:t>
            </a:r>
            <a:r>
              <a:rPr lang="en-US" sz="2400" dirty="0">
                <a:solidFill>
                  <a:schemeClr val="accent5">
                    <a:lumMod val="75000"/>
                  </a:schemeClr>
                </a:solidFill>
              </a:rPr>
              <a:t>, P</a:t>
            </a:r>
            <a:r>
              <a:rPr lang="en-US" sz="2400" baseline="-25000" dirty="0">
                <a:solidFill>
                  <a:schemeClr val="accent5">
                    <a:lumMod val="75000"/>
                  </a:schemeClr>
                </a:solidFill>
              </a:rPr>
              <a:t>2</a:t>
            </a:r>
            <a:r>
              <a:rPr lang="en-US" sz="2400" dirty="0">
                <a:solidFill>
                  <a:schemeClr val="accent5">
                    <a:lumMod val="75000"/>
                  </a:schemeClr>
                </a:solidFill>
              </a:rPr>
              <a:t>)</a:t>
            </a:r>
          </a:p>
          <a:p>
            <a:pPr>
              <a:spcBef>
                <a:spcPts val="600"/>
              </a:spcBef>
            </a:pPr>
            <a:r>
              <a:rPr lang="en-US" sz="2400" dirty="0"/>
              <a:t>Without loss of generality, assume that the sets V</a:t>
            </a:r>
            <a:r>
              <a:rPr lang="en-US" sz="2400" baseline="-25000" dirty="0"/>
              <a:t>1</a:t>
            </a:r>
            <a:r>
              <a:rPr lang="en-US" sz="2400" dirty="0"/>
              <a:t> and V</a:t>
            </a:r>
            <a:r>
              <a:rPr lang="en-US" sz="2400" baseline="-25000" dirty="0"/>
              <a:t>2 </a:t>
            </a:r>
            <a:r>
              <a:rPr lang="en-US" sz="2400" dirty="0"/>
              <a:t>are disjoint</a:t>
            </a:r>
          </a:p>
          <a:p>
            <a:pPr>
              <a:spcBef>
                <a:spcPts val="600"/>
              </a:spcBef>
            </a:pPr>
            <a:r>
              <a:rPr lang="en-US" sz="2400" dirty="0"/>
              <a:t>Create a new variable S</a:t>
            </a:r>
            <a:r>
              <a:rPr lang="en-US" sz="2400" baseline="-25000" dirty="0"/>
              <a:t>3</a:t>
            </a:r>
            <a:r>
              <a:rPr lang="en-US" sz="2400" dirty="0"/>
              <a:t> which is not in V</a:t>
            </a:r>
            <a:r>
              <a:rPr lang="en-US" sz="2400" baseline="-25000" dirty="0"/>
              <a:t>1</a:t>
            </a:r>
            <a:r>
              <a:rPr lang="en-US" sz="2400" dirty="0"/>
              <a:t> </a:t>
            </a:r>
            <a:r>
              <a:rPr lang="en-US" sz="2400" dirty="0">
                <a:sym typeface="Symbol" panose="05050102010706020507" pitchFamily="18" charset="2"/>
              </a:rPr>
              <a:t></a:t>
            </a:r>
            <a:r>
              <a:rPr lang="en-US" sz="2400" dirty="0"/>
              <a:t> V</a:t>
            </a:r>
            <a:r>
              <a:rPr lang="en-US" sz="2400" baseline="-25000" dirty="0"/>
              <a:t>2 </a:t>
            </a:r>
            <a:endParaRPr lang="en-US" sz="2400" dirty="0"/>
          </a:p>
          <a:p>
            <a:pPr>
              <a:spcBef>
                <a:spcPts val="600"/>
              </a:spcBef>
            </a:pPr>
            <a:r>
              <a:rPr lang="en-US" sz="2400" dirty="0"/>
              <a:t>Construct a new grammar </a:t>
            </a:r>
            <a:r>
              <a:rPr lang="en-US" sz="2400" dirty="0">
                <a:solidFill>
                  <a:schemeClr val="accent5">
                    <a:lumMod val="75000"/>
                  </a:schemeClr>
                </a:solidFill>
              </a:rPr>
              <a:t>G</a:t>
            </a:r>
            <a:r>
              <a:rPr lang="en-US" sz="2400" baseline="-25000" dirty="0">
                <a:solidFill>
                  <a:schemeClr val="accent5">
                    <a:lumMod val="75000"/>
                  </a:schemeClr>
                </a:solidFill>
              </a:rPr>
              <a:t>3</a:t>
            </a:r>
            <a:r>
              <a:rPr lang="en-US" sz="2400" dirty="0">
                <a:solidFill>
                  <a:schemeClr val="accent5">
                    <a:lumMod val="75000"/>
                  </a:schemeClr>
                </a:solidFill>
              </a:rPr>
              <a:t> = (V</a:t>
            </a:r>
            <a:r>
              <a:rPr lang="en-US" sz="2400" baseline="-25000" dirty="0">
                <a:solidFill>
                  <a:schemeClr val="accent5">
                    <a:lumMod val="75000"/>
                  </a:schemeClr>
                </a:solidFill>
              </a:rPr>
              <a:t>3</a:t>
            </a:r>
            <a:r>
              <a:rPr lang="en-US" sz="2400" dirty="0">
                <a:solidFill>
                  <a:schemeClr val="accent5">
                    <a:lumMod val="75000"/>
                  </a:schemeClr>
                </a:solidFill>
              </a:rPr>
              <a:t>, T</a:t>
            </a:r>
            <a:r>
              <a:rPr lang="en-US" sz="2400" baseline="-25000" dirty="0">
                <a:solidFill>
                  <a:schemeClr val="accent5">
                    <a:lumMod val="75000"/>
                  </a:schemeClr>
                </a:solidFill>
              </a:rPr>
              <a:t>3</a:t>
            </a:r>
            <a:r>
              <a:rPr lang="en-US" sz="2400" dirty="0">
                <a:solidFill>
                  <a:schemeClr val="accent5">
                    <a:lumMod val="75000"/>
                  </a:schemeClr>
                </a:solidFill>
              </a:rPr>
              <a:t>, S</a:t>
            </a:r>
            <a:r>
              <a:rPr lang="en-US" sz="2400" baseline="-25000" dirty="0">
                <a:solidFill>
                  <a:schemeClr val="accent5">
                    <a:lumMod val="75000"/>
                  </a:schemeClr>
                </a:solidFill>
              </a:rPr>
              <a:t>3</a:t>
            </a:r>
            <a:r>
              <a:rPr lang="en-US" sz="2400" dirty="0">
                <a:solidFill>
                  <a:schemeClr val="accent5">
                    <a:lumMod val="75000"/>
                  </a:schemeClr>
                </a:solidFill>
              </a:rPr>
              <a:t>, P</a:t>
            </a:r>
            <a:r>
              <a:rPr lang="en-US" sz="2400" baseline="-25000" dirty="0">
                <a:solidFill>
                  <a:schemeClr val="accent5">
                    <a:lumMod val="75000"/>
                  </a:schemeClr>
                </a:solidFill>
              </a:rPr>
              <a:t>3</a:t>
            </a:r>
            <a:r>
              <a:rPr lang="en-US" sz="2400" dirty="0">
                <a:solidFill>
                  <a:schemeClr val="accent5">
                    <a:lumMod val="75000"/>
                  </a:schemeClr>
                </a:solidFill>
              </a:rPr>
              <a:t>) </a:t>
            </a:r>
            <a:r>
              <a:rPr lang="en-US" sz="2400" dirty="0"/>
              <a:t>so that</a:t>
            </a:r>
          </a:p>
          <a:p>
            <a:pPr lvl="1"/>
            <a:r>
              <a:rPr lang="en-US" sz="2000" dirty="0">
                <a:solidFill>
                  <a:schemeClr val="accent5">
                    <a:lumMod val="75000"/>
                  </a:schemeClr>
                </a:solidFill>
              </a:rPr>
              <a:t>V</a:t>
            </a:r>
            <a:r>
              <a:rPr lang="en-US" sz="2000" baseline="-25000" dirty="0">
                <a:solidFill>
                  <a:schemeClr val="accent5">
                    <a:lumMod val="75000"/>
                  </a:schemeClr>
                </a:solidFill>
              </a:rPr>
              <a:t>3 </a:t>
            </a:r>
            <a:r>
              <a:rPr lang="en-US" sz="2000" dirty="0">
                <a:solidFill>
                  <a:schemeClr val="accent5">
                    <a:lumMod val="75000"/>
                  </a:schemeClr>
                </a:solidFill>
              </a:rPr>
              <a:t>= V</a:t>
            </a:r>
            <a:r>
              <a:rPr lang="en-US" sz="2000" baseline="-25000" dirty="0">
                <a:solidFill>
                  <a:schemeClr val="accent5">
                    <a:lumMod val="75000"/>
                  </a:schemeClr>
                </a:solidFill>
              </a:rPr>
              <a:t>1</a:t>
            </a:r>
            <a:r>
              <a:rPr lang="en-US" sz="2000" dirty="0">
                <a:solidFill>
                  <a:schemeClr val="accent5">
                    <a:lumMod val="75000"/>
                  </a:schemeClr>
                </a:solidFill>
              </a:rPr>
              <a:t> </a:t>
            </a:r>
            <a:r>
              <a:rPr lang="en-US" sz="2000" dirty="0">
                <a:solidFill>
                  <a:schemeClr val="accent5">
                    <a:lumMod val="75000"/>
                  </a:schemeClr>
                </a:solidFill>
                <a:sym typeface="Symbol" panose="05050102010706020507" pitchFamily="18" charset="2"/>
              </a:rPr>
              <a:t></a:t>
            </a:r>
            <a:r>
              <a:rPr lang="en-US" sz="2000" dirty="0">
                <a:solidFill>
                  <a:schemeClr val="accent5">
                    <a:lumMod val="75000"/>
                  </a:schemeClr>
                </a:solidFill>
              </a:rPr>
              <a:t> V</a:t>
            </a:r>
            <a:r>
              <a:rPr lang="en-US" sz="2000" baseline="-25000" dirty="0">
                <a:solidFill>
                  <a:schemeClr val="accent5">
                    <a:lumMod val="75000"/>
                  </a:schemeClr>
                </a:solidFill>
              </a:rPr>
              <a:t>2 </a:t>
            </a:r>
            <a:r>
              <a:rPr lang="en-US" sz="2000" dirty="0">
                <a:solidFill>
                  <a:schemeClr val="accent5">
                    <a:lumMod val="75000"/>
                  </a:schemeClr>
                </a:solidFill>
                <a:sym typeface="Symbol" panose="05050102010706020507" pitchFamily="18" charset="2"/>
              </a:rPr>
              <a:t></a:t>
            </a:r>
            <a:r>
              <a:rPr lang="en-US" sz="2000" dirty="0">
                <a:solidFill>
                  <a:schemeClr val="accent5">
                    <a:lumMod val="75000"/>
                  </a:schemeClr>
                </a:solidFill>
              </a:rPr>
              <a:t> { S</a:t>
            </a:r>
            <a:r>
              <a:rPr lang="en-US" sz="2000" baseline="-25000" dirty="0">
                <a:solidFill>
                  <a:schemeClr val="accent5">
                    <a:lumMod val="75000"/>
                  </a:schemeClr>
                </a:solidFill>
              </a:rPr>
              <a:t>3 </a:t>
            </a:r>
            <a:r>
              <a:rPr lang="en-US" sz="2000" dirty="0">
                <a:solidFill>
                  <a:schemeClr val="accent5">
                    <a:lumMod val="75000"/>
                  </a:schemeClr>
                </a:solidFill>
              </a:rPr>
              <a:t>}</a:t>
            </a:r>
            <a:r>
              <a:rPr lang="en-US" sz="2000" baseline="-25000" dirty="0">
                <a:solidFill>
                  <a:schemeClr val="accent5">
                    <a:lumMod val="75000"/>
                  </a:schemeClr>
                </a:solidFill>
              </a:rPr>
              <a:t> </a:t>
            </a:r>
          </a:p>
          <a:p>
            <a:pPr lvl="1"/>
            <a:r>
              <a:rPr lang="en-US" sz="2000" dirty="0">
                <a:solidFill>
                  <a:schemeClr val="accent5">
                    <a:lumMod val="75000"/>
                  </a:schemeClr>
                </a:solidFill>
              </a:rPr>
              <a:t>T</a:t>
            </a:r>
            <a:r>
              <a:rPr lang="en-US" sz="2000" baseline="-25000" dirty="0">
                <a:solidFill>
                  <a:schemeClr val="accent5">
                    <a:lumMod val="75000"/>
                  </a:schemeClr>
                </a:solidFill>
              </a:rPr>
              <a:t>3 </a:t>
            </a:r>
            <a:r>
              <a:rPr lang="en-US" sz="2000" dirty="0">
                <a:solidFill>
                  <a:schemeClr val="accent5">
                    <a:lumMod val="75000"/>
                  </a:schemeClr>
                </a:solidFill>
              </a:rPr>
              <a:t>= T</a:t>
            </a:r>
            <a:r>
              <a:rPr lang="en-US" sz="2000" baseline="-25000" dirty="0">
                <a:solidFill>
                  <a:schemeClr val="accent5">
                    <a:lumMod val="75000"/>
                  </a:schemeClr>
                </a:solidFill>
              </a:rPr>
              <a:t>1</a:t>
            </a:r>
            <a:r>
              <a:rPr lang="en-US" sz="2000" dirty="0">
                <a:solidFill>
                  <a:schemeClr val="accent5">
                    <a:lumMod val="75000"/>
                  </a:schemeClr>
                </a:solidFill>
              </a:rPr>
              <a:t> </a:t>
            </a:r>
            <a:r>
              <a:rPr lang="en-US" sz="2000" dirty="0">
                <a:solidFill>
                  <a:schemeClr val="accent5">
                    <a:lumMod val="75000"/>
                  </a:schemeClr>
                </a:solidFill>
                <a:sym typeface="Symbol" panose="05050102010706020507" pitchFamily="18" charset="2"/>
              </a:rPr>
              <a:t></a:t>
            </a:r>
            <a:r>
              <a:rPr lang="en-US" sz="2000" dirty="0">
                <a:solidFill>
                  <a:schemeClr val="accent5">
                    <a:lumMod val="75000"/>
                  </a:schemeClr>
                </a:solidFill>
              </a:rPr>
              <a:t> T</a:t>
            </a:r>
            <a:r>
              <a:rPr lang="en-US" sz="2000" baseline="-25000" dirty="0">
                <a:solidFill>
                  <a:schemeClr val="accent5">
                    <a:lumMod val="75000"/>
                  </a:schemeClr>
                </a:solidFill>
              </a:rPr>
              <a:t>2</a:t>
            </a:r>
          </a:p>
          <a:p>
            <a:pPr lvl="1"/>
            <a:r>
              <a:rPr lang="en-US" sz="2000" dirty="0">
                <a:solidFill>
                  <a:schemeClr val="accent5">
                    <a:lumMod val="75000"/>
                  </a:schemeClr>
                </a:solidFill>
              </a:rPr>
              <a:t>P</a:t>
            </a:r>
            <a:r>
              <a:rPr lang="en-US" sz="2000" baseline="-25000" dirty="0">
                <a:solidFill>
                  <a:schemeClr val="accent5">
                    <a:lumMod val="75000"/>
                  </a:schemeClr>
                </a:solidFill>
              </a:rPr>
              <a:t>3 </a:t>
            </a:r>
            <a:r>
              <a:rPr lang="en-US" sz="2000" dirty="0">
                <a:solidFill>
                  <a:schemeClr val="accent5">
                    <a:lumMod val="75000"/>
                  </a:schemeClr>
                </a:solidFill>
              </a:rPr>
              <a:t>= P</a:t>
            </a:r>
            <a:r>
              <a:rPr lang="en-US" sz="2000" baseline="-25000" dirty="0">
                <a:solidFill>
                  <a:schemeClr val="accent5">
                    <a:lumMod val="75000"/>
                  </a:schemeClr>
                </a:solidFill>
              </a:rPr>
              <a:t>1</a:t>
            </a:r>
            <a:r>
              <a:rPr lang="en-US" sz="2000" dirty="0">
                <a:solidFill>
                  <a:schemeClr val="accent5">
                    <a:lumMod val="75000"/>
                  </a:schemeClr>
                </a:solidFill>
              </a:rPr>
              <a:t> </a:t>
            </a:r>
            <a:r>
              <a:rPr lang="en-US" sz="2000" dirty="0">
                <a:solidFill>
                  <a:schemeClr val="accent5">
                    <a:lumMod val="75000"/>
                  </a:schemeClr>
                </a:solidFill>
                <a:sym typeface="Symbol" panose="05050102010706020507" pitchFamily="18" charset="2"/>
              </a:rPr>
              <a:t></a:t>
            </a:r>
            <a:r>
              <a:rPr lang="en-US" sz="2000" dirty="0">
                <a:solidFill>
                  <a:schemeClr val="accent5">
                    <a:lumMod val="75000"/>
                  </a:schemeClr>
                </a:solidFill>
              </a:rPr>
              <a:t> P</a:t>
            </a:r>
            <a:r>
              <a:rPr lang="en-US" sz="2000" baseline="-25000" dirty="0">
                <a:solidFill>
                  <a:schemeClr val="accent5">
                    <a:lumMod val="75000"/>
                  </a:schemeClr>
                </a:solidFill>
              </a:rPr>
              <a:t>2</a:t>
            </a:r>
            <a:endParaRPr lang="en-US" sz="2000" dirty="0">
              <a:solidFill>
                <a:schemeClr val="accent5">
                  <a:lumMod val="75000"/>
                </a:schemeClr>
              </a:solidFill>
            </a:endParaRPr>
          </a:p>
          <a:p>
            <a:pPr>
              <a:spcBef>
                <a:spcPts val="600"/>
              </a:spcBef>
            </a:pPr>
            <a:r>
              <a:rPr lang="en-US" sz="2400" dirty="0"/>
              <a:t>Add to P</a:t>
            </a:r>
            <a:r>
              <a:rPr lang="en-US" sz="2400" baseline="-25000" dirty="0"/>
              <a:t>3 </a:t>
            </a:r>
            <a:r>
              <a:rPr lang="en-US" sz="2400" dirty="0"/>
              <a:t>a production that allows the new start symbol to derive either of the start symbols for L</a:t>
            </a:r>
            <a:r>
              <a:rPr lang="en-US" sz="2400" baseline="-25000" dirty="0"/>
              <a:t>1</a:t>
            </a:r>
            <a:r>
              <a:rPr lang="en-US" sz="2400" dirty="0"/>
              <a:t> and L</a:t>
            </a:r>
            <a:r>
              <a:rPr lang="en-US" sz="2400" baseline="-25000" dirty="0"/>
              <a:t>2 </a:t>
            </a:r>
            <a:endParaRPr lang="en-US" sz="2400" dirty="0"/>
          </a:p>
          <a:p>
            <a:pPr marL="457200" lvl="1" indent="0">
              <a:buNone/>
            </a:pPr>
            <a:r>
              <a:rPr lang="en-US" sz="2000" dirty="0">
                <a:solidFill>
                  <a:schemeClr val="accent5">
                    <a:lumMod val="75000"/>
                  </a:schemeClr>
                </a:solidFill>
              </a:rPr>
              <a:t>S</a:t>
            </a:r>
            <a:r>
              <a:rPr lang="en-US" sz="2000" baseline="-25000" dirty="0">
                <a:solidFill>
                  <a:schemeClr val="accent5">
                    <a:lumMod val="75000"/>
                  </a:schemeClr>
                </a:solidFill>
              </a:rPr>
              <a:t>3 </a:t>
            </a:r>
            <a:r>
              <a:rPr lang="en-US" sz="2000" dirty="0">
                <a:solidFill>
                  <a:schemeClr val="accent5">
                    <a:lumMod val="75000"/>
                  </a:schemeClr>
                </a:solidFill>
                <a:sym typeface="Symbol" panose="05050102010706020507" pitchFamily="18" charset="2"/>
              </a:rPr>
              <a:t> </a:t>
            </a:r>
            <a:r>
              <a:rPr lang="en-US" sz="2000" dirty="0">
                <a:solidFill>
                  <a:schemeClr val="accent5">
                    <a:lumMod val="75000"/>
                  </a:schemeClr>
                </a:solidFill>
              </a:rPr>
              <a:t>S</a:t>
            </a:r>
            <a:r>
              <a:rPr lang="en-US" sz="2000" baseline="-25000" dirty="0">
                <a:solidFill>
                  <a:schemeClr val="accent5">
                    <a:lumMod val="75000"/>
                  </a:schemeClr>
                </a:solidFill>
              </a:rPr>
              <a:t>1 </a:t>
            </a:r>
            <a:r>
              <a:rPr lang="en-US" sz="2000" dirty="0">
                <a:solidFill>
                  <a:schemeClr val="accent5">
                    <a:lumMod val="75000"/>
                  </a:schemeClr>
                </a:solidFill>
              </a:rPr>
              <a:t>| S</a:t>
            </a:r>
            <a:r>
              <a:rPr lang="en-US" sz="2000" baseline="-25000" dirty="0">
                <a:solidFill>
                  <a:schemeClr val="accent5">
                    <a:lumMod val="75000"/>
                  </a:schemeClr>
                </a:solidFill>
              </a:rPr>
              <a:t>2 </a:t>
            </a:r>
            <a:endParaRPr lang="en-US" sz="2000" dirty="0">
              <a:solidFill>
                <a:schemeClr val="accent5">
                  <a:lumMod val="75000"/>
                </a:schemeClr>
              </a:solidFill>
            </a:endParaRPr>
          </a:p>
          <a:p>
            <a:pPr>
              <a:spcBef>
                <a:spcPts val="600"/>
              </a:spcBef>
            </a:pPr>
            <a:r>
              <a:rPr lang="en-US" sz="2400" dirty="0"/>
              <a:t>Clearly, G</a:t>
            </a:r>
            <a:r>
              <a:rPr lang="en-US" sz="2400" baseline="-25000" dirty="0"/>
              <a:t>3 </a:t>
            </a:r>
            <a:r>
              <a:rPr lang="en-US" sz="2400" dirty="0"/>
              <a:t>is context-free and generates the union of L</a:t>
            </a:r>
            <a:r>
              <a:rPr lang="en-US" sz="2400" baseline="-25000" dirty="0"/>
              <a:t>1</a:t>
            </a:r>
            <a:r>
              <a:rPr lang="en-US" sz="2400" dirty="0"/>
              <a:t> and L</a:t>
            </a:r>
            <a:r>
              <a:rPr lang="en-US" sz="2400" baseline="-25000" dirty="0"/>
              <a:t>2 </a:t>
            </a:r>
            <a:r>
              <a:rPr lang="en-US" sz="2400" dirty="0"/>
              <a:t>, thus completing the proof</a:t>
            </a:r>
          </a:p>
        </p:txBody>
      </p:sp>
    </p:spTree>
    <p:extLst>
      <p:ext uri="{BB962C8B-B14F-4D97-AF65-F5344CB8AC3E}">
        <p14:creationId xmlns:p14="http://schemas.microsoft.com/office/powerpoint/2010/main" val="55706281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78630"/>
            <a:ext cx="7886700" cy="1073381"/>
          </a:xfrm>
        </p:spPr>
        <p:txBody>
          <a:bodyPr>
            <a:normAutofit fontScale="90000"/>
          </a:bodyPr>
          <a:lstStyle/>
          <a:p>
            <a:r>
              <a:rPr lang="en-US" altLang="en-US" b="1" dirty="0" smtClean="0">
                <a:solidFill>
                  <a:schemeClr val="accent5">
                    <a:lumMod val="50000"/>
                  </a:schemeClr>
                </a:solidFill>
              </a:rPr>
              <a:t>Proof of Closure under Concatenation</a:t>
            </a:r>
            <a:endParaRPr lang="en-US" b="1" dirty="0">
              <a:solidFill>
                <a:schemeClr val="accent5">
                  <a:lumMod val="50000"/>
                </a:schemeClr>
              </a:solidFill>
            </a:endParaRPr>
          </a:p>
        </p:txBody>
      </p:sp>
      <p:sp>
        <p:nvSpPr>
          <p:cNvPr id="3" name="Content Placeholder 2"/>
          <p:cNvSpPr>
            <a:spLocks noGrp="1"/>
          </p:cNvSpPr>
          <p:nvPr>
            <p:ph idx="1"/>
          </p:nvPr>
        </p:nvSpPr>
        <p:spPr>
          <a:xfrm>
            <a:off x="2152650" y="1352010"/>
            <a:ext cx="8181718" cy="4885952"/>
          </a:xfrm>
        </p:spPr>
        <p:txBody>
          <a:bodyPr>
            <a:normAutofit/>
          </a:bodyPr>
          <a:lstStyle/>
          <a:p>
            <a:r>
              <a:rPr lang="en-US" dirty="0"/>
              <a:t>Assume that L</a:t>
            </a:r>
            <a:r>
              <a:rPr lang="en-US" baseline="-25000" dirty="0"/>
              <a:t>1</a:t>
            </a:r>
            <a:r>
              <a:rPr lang="en-US" dirty="0"/>
              <a:t> and </a:t>
            </a:r>
            <a:r>
              <a:rPr lang="en-US" dirty="0" smtClean="0"/>
              <a:t>L</a:t>
            </a:r>
            <a:r>
              <a:rPr lang="en-US" baseline="-25000" dirty="0" smtClean="0"/>
              <a:t>2 </a:t>
            </a:r>
            <a:r>
              <a:rPr lang="en-US" dirty="0" smtClean="0"/>
              <a:t>are generated by the context-free grammars </a:t>
            </a:r>
            <a:r>
              <a:rPr lang="en-US" dirty="0" smtClean="0">
                <a:solidFill>
                  <a:schemeClr val="accent5">
                    <a:lumMod val="75000"/>
                  </a:schemeClr>
                </a:solidFill>
              </a:rPr>
              <a:t>G</a:t>
            </a:r>
            <a:r>
              <a:rPr lang="en-US" baseline="-25000" dirty="0" smtClean="0">
                <a:solidFill>
                  <a:schemeClr val="accent5">
                    <a:lumMod val="75000"/>
                  </a:schemeClr>
                </a:solidFill>
              </a:rPr>
              <a:t>1</a:t>
            </a:r>
            <a:r>
              <a:rPr lang="en-US" dirty="0" smtClean="0">
                <a:solidFill>
                  <a:schemeClr val="accent5">
                    <a:lumMod val="75000"/>
                  </a:schemeClr>
                </a:solidFill>
              </a:rPr>
              <a:t> = (V</a:t>
            </a:r>
            <a:r>
              <a:rPr lang="en-US" baseline="-25000" dirty="0">
                <a:solidFill>
                  <a:schemeClr val="accent5">
                    <a:lumMod val="75000"/>
                  </a:schemeClr>
                </a:solidFill>
              </a:rPr>
              <a:t>1</a:t>
            </a:r>
            <a:r>
              <a:rPr lang="en-US" dirty="0" smtClean="0">
                <a:solidFill>
                  <a:schemeClr val="accent5">
                    <a:lumMod val="75000"/>
                  </a:schemeClr>
                </a:solidFill>
              </a:rPr>
              <a:t>, T</a:t>
            </a:r>
            <a:r>
              <a:rPr lang="en-US" baseline="-25000" dirty="0" smtClean="0">
                <a:solidFill>
                  <a:schemeClr val="accent5">
                    <a:lumMod val="75000"/>
                  </a:schemeClr>
                </a:solidFill>
              </a:rPr>
              <a:t>1</a:t>
            </a:r>
            <a:r>
              <a:rPr lang="en-US" dirty="0" smtClean="0">
                <a:solidFill>
                  <a:schemeClr val="accent5">
                    <a:lumMod val="75000"/>
                  </a:schemeClr>
                </a:solidFill>
              </a:rPr>
              <a:t>, S</a:t>
            </a:r>
            <a:r>
              <a:rPr lang="en-US" baseline="-25000" dirty="0" smtClean="0">
                <a:solidFill>
                  <a:schemeClr val="accent5">
                    <a:lumMod val="75000"/>
                  </a:schemeClr>
                </a:solidFill>
              </a:rPr>
              <a:t>1</a:t>
            </a:r>
            <a:r>
              <a:rPr lang="en-US" dirty="0" smtClean="0">
                <a:solidFill>
                  <a:schemeClr val="accent5">
                    <a:lumMod val="75000"/>
                  </a:schemeClr>
                </a:solidFill>
              </a:rPr>
              <a:t>, P</a:t>
            </a:r>
            <a:r>
              <a:rPr lang="en-US" baseline="-25000" dirty="0" smtClean="0">
                <a:solidFill>
                  <a:schemeClr val="accent5">
                    <a:lumMod val="75000"/>
                  </a:schemeClr>
                </a:solidFill>
              </a:rPr>
              <a:t>1</a:t>
            </a:r>
            <a:r>
              <a:rPr lang="en-US" dirty="0" smtClean="0">
                <a:solidFill>
                  <a:schemeClr val="accent5">
                    <a:lumMod val="75000"/>
                  </a:schemeClr>
                </a:solidFill>
              </a:rPr>
              <a:t>) </a:t>
            </a:r>
            <a:r>
              <a:rPr lang="en-US" dirty="0"/>
              <a:t>and </a:t>
            </a:r>
            <a:r>
              <a:rPr lang="en-US" dirty="0" smtClean="0">
                <a:solidFill>
                  <a:schemeClr val="accent5">
                    <a:lumMod val="75000"/>
                  </a:schemeClr>
                </a:solidFill>
              </a:rPr>
              <a:t>G</a:t>
            </a:r>
            <a:r>
              <a:rPr lang="en-US" baseline="-25000" dirty="0" smtClean="0">
                <a:solidFill>
                  <a:schemeClr val="accent5">
                    <a:lumMod val="75000"/>
                  </a:schemeClr>
                </a:solidFill>
              </a:rPr>
              <a:t>2</a:t>
            </a:r>
            <a:r>
              <a:rPr lang="en-US" dirty="0" smtClean="0">
                <a:solidFill>
                  <a:schemeClr val="accent5">
                    <a:lumMod val="75000"/>
                  </a:schemeClr>
                </a:solidFill>
              </a:rPr>
              <a:t> </a:t>
            </a:r>
            <a:r>
              <a:rPr lang="en-US" dirty="0">
                <a:solidFill>
                  <a:schemeClr val="accent5">
                    <a:lumMod val="75000"/>
                  </a:schemeClr>
                </a:solidFill>
              </a:rPr>
              <a:t>= (</a:t>
            </a:r>
            <a:r>
              <a:rPr lang="en-US" dirty="0" smtClean="0">
                <a:solidFill>
                  <a:schemeClr val="accent5">
                    <a:lumMod val="75000"/>
                  </a:schemeClr>
                </a:solidFill>
              </a:rPr>
              <a:t>V</a:t>
            </a:r>
            <a:r>
              <a:rPr lang="en-US" baseline="-25000" dirty="0" smtClean="0">
                <a:solidFill>
                  <a:schemeClr val="accent5">
                    <a:lumMod val="75000"/>
                  </a:schemeClr>
                </a:solidFill>
              </a:rPr>
              <a:t>2</a:t>
            </a:r>
            <a:r>
              <a:rPr lang="en-US" dirty="0" smtClean="0">
                <a:solidFill>
                  <a:schemeClr val="accent5">
                    <a:lumMod val="75000"/>
                  </a:schemeClr>
                </a:solidFill>
              </a:rPr>
              <a:t>, T</a:t>
            </a:r>
            <a:r>
              <a:rPr lang="en-US" baseline="-25000" dirty="0" smtClean="0">
                <a:solidFill>
                  <a:schemeClr val="accent5">
                    <a:lumMod val="75000"/>
                  </a:schemeClr>
                </a:solidFill>
              </a:rPr>
              <a:t>2</a:t>
            </a:r>
            <a:r>
              <a:rPr lang="en-US" dirty="0" smtClean="0">
                <a:solidFill>
                  <a:schemeClr val="accent5">
                    <a:lumMod val="75000"/>
                  </a:schemeClr>
                </a:solidFill>
              </a:rPr>
              <a:t>, S</a:t>
            </a:r>
            <a:r>
              <a:rPr lang="en-US" baseline="-25000" dirty="0" smtClean="0">
                <a:solidFill>
                  <a:schemeClr val="accent5">
                    <a:lumMod val="75000"/>
                  </a:schemeClr>
                </a:solidFill>
              </a:rPr>
              <a:t>2</a:t>
            </a:r>
            <a:r>
              <a:rPr lang="en-US" dirty="0" smtClean="0">
                <a:solidFill>
                  <a:schemeClr val="accent5">
                    <a:lumMod val="75000"/>
                  </a:schemeClr>
                </a:solidFill>
              </a:rPr>
              <a:t>, P</a:t>
            </a:r>
            <a:r>
              <a:rPr lang="en-US" baseline="-25000" dirty="0" smtClean="0">
                <a:solidFill>
                  <a:schemeClr val="accent5">
                    <a:lumMod val="75000"/>
                  </a:schemeClr>
                </a:solidFill>
              </a:rPr>
              <a:t>2</a:t>
            </a:r>
            <a:r>
              <a:rPr lang="en-US" dirty="0" smtClean="0">
                <a:solidFill>
                  <a:schemeClr val="accent5">
                    <a:lumMod val="75000"/>
                  </a:schemeClr>
                </a:solidFill>
              </a:rPr>
              <a:t>)</a:t>
            </a:r>
          </a:p>
          <a:p>
            <a:r>
              <a:rPr lang="en-US" dirty="0" smtClean="0"/>
              <a:t>Without loss of generality, assume that the </a:t>
            </a:r>
            <a:r>
              <a:rPr lang="en-US" dirty="0"/>
              <a:t>sets </a:t>
            </a:r>
            <a:r>
              <a:rPr lang="en-US" dirty="0" smtClean="0"/>
              <a:t>V</a:t>
            </a:r>
            <a:r>
              <a:rPr lang="en-US" baseline="-25000" dirty="0" smtClean="0"/>
              <a:t>1</a:t>
            </a:r>
            <a:r>
              <a:rPr lang="en-US" dirty="0" smtClean="0"/>
              <a:t> </a:t>
            </a:r>
            <a:r>
              <a:rPr lang="en-US" dirty="0"/>
              <a:t>and </a:t>
            </a:r>
            <a:r>
              <a:rPr lang="en-US" dirty="0" smtClean="0"/>
              <a:t>V</a:t>
            </a:r>
            <a:r>
              <a:rPr lang="en-US" baseline="-25000" dirty="0" smtClean="0"/>
              <a:t>2 </a:t>
            </a:r>
            <a:r>
              <a:rPr lang="en-US" dirty="0" smtClean="0"/>
              <a:t>are disjoint</a:t>
            </a:r>
          </a:p>
          <a:p>
            <a:r>
              <a:rPr lang="en-US" dirty="0" smtClean="0"/>
              <a:t>Create a new variable S</a:t>
            </a:r>
            <a:r>
              <a:rPr lang="en-US" baseline="-25000" dirty="0" smtClean="0"/>
              <a:t>4</a:t>
            </a:r>
            <a:r>
              <a:rPr lang="en-US" dirty="0" smtClean="0"/>
              <a:t> which is not in </a:t>
            </a:r>
            <a:r>
              <a:rPr lang="en-US" dirty="0"/>
              <a:t>V</a:t>
            </a:r>
            <a:r>
              <a:rPr lang="en-US" baseline="-25000" dirty="0"/>
              <a:t>1</a:t>
            </a:r>
            <a:r>
              <a:rPr lang="en-US" dirty="0"/>
              <a:t> </a:t>
            </a:r>
            <a:r>
              <a:rPr lang="en-US" dirty="0">
                <a:sym typeface="Symbol" panose="05050102010706020507" pitchFamily="18" charset="2"/>
              </a:rPr>
              <a:t></a:t>
            </a:r>
            <a:r>
              <a:rPr lang="en-US" dirty="0" smtClean="0"/>
              <a:t> </a:t>
            </a:r>
            <a:r>
              <a:rPr lang="en-US" dirty="0"/>
              <a:t>V</a:t>
            </a:r>
            <a:r>
              <a:rPr lang="en-US" baseline="-25000" dirty="0"/>
              <a:t>2 </a:t>
            </a:r>
            <a:endParaRPr lang="en-US" dirty="0" smtClean="0"/>
          </a:p>
          <a:p>
            <a:r>
              <a:rPr lang="en-US" dirty="0" smtClean="0"/>
              <a:t>Construct a new grammar </a:t>
            </a:r>
            <a:r>
              <a:rPr lang="en-US" dirty="0" smtClean="0">
                <a:solidFill>
                  <a:schemeClr val="accent5">
                    <a:lumMod val="75000"/>
                  </a:schemeClr>
                </a:solidFill>
              </a:rPr>
              <a:t>G</a:t>
            </a:r>
            <a:r>
              <a:rPr lang="en-US" baseline="-25000" dirty="0" smtClean="0">
                <a:solidFill>
                  <a:schemeClr val="accent5">
                    <a:lumMod val="75000"/>
                  </a:schemeClr>
                </a:solidFill>
              </a:rPr>
              <a:t>4</a:t>
            </a:r>
            <a:r>
              <a:rPr lang="en-US" dirty="0" smtClean="0">
                <a:solidFill>
                  <a:schemeClr val="accent5">
                    <a:lumMod val="75000"/>
                  </a:schemeClr>
                </a:solidFill>
              </a:rPr>
              <a:t> = (V</a:t>
            </a:r>
            <a:r>
              <a:rPr lang="en-US" baseline="-25000" dirty="0" smtClean="0">
                <a:solidFill>
                  <a:schemeClr val="accent5">
                    <a:lumMod val="75000"/>
                  </a:schemeClr>
                </a:solidFill>
              </a:rPr>
              <a:t>4</a:t>
            </a:r>
            <a:r>
              <a:rPr lang="en-US" dirty="0" smtClean="0">
                <a:solidFill>
                  <a:schemeClr val="accent5">
                    <a:lumMod val="75000"/>
                  </a:schemeClr>
                </a:solidFill>
              </a:rPr>
              <a:t>, T</a:t>
            </a:r>
            <a:r>
              <a:rPr lang="en-US" baseline="-25000" dirty="0" smtClean="0">
                <a:solidFill>
                  <a:schemeClr val="accent5">
                    <a:lumMod val="75000"/>
                  </a:schemeClr>
                </a:solidFill>
              </a:rPr>
              <a:t>4</a:t>
            </a:r>
            <a:r>
              <a:rPr lang="en-US" dirty="0" smtClean="0">
                <a:solidFill>
                  <a:schemeClr val="accent5">
                    <a:lumMod val="75000"/>
                  </a:schemeClr>
                </a:solidFill>
              </a:rPr>
              <a:t>, S</a:t>
            </a:r>
            <a:r>
              <a:rPr lang="en-US" baseline="-25000" dirty="0" smtClean="0">
                <a:solidFill>
                  <a:schemeClr val="accent5">
                    <a:lumMod val="75000"/>
                  </a:schemeClr>
                </a:solidFill>
              </a:rPr>
              <a:t>4</a:t>
            </a:r>
            <a:r>
              <a:rPr lang="en-US" dirty="0" smtClean="0">
                <a:solidFill>
                  <a:schemeClr val="accent5">
                    <a:lumMod val="75000"/>
                  </a:schemeClr>
                </a:solidFill>
              </a:rPr>
              <a:t>, P</a:t>
            </a:r>
            <a:r>
              <a:rPr lang="en-US" baseline="-25000" dirty="0" smtClean="0">
                <a:solidFill>
                  <a:schemeClr val="accent5">
                    <a:lumMod val="75000"/>
                  </a:schemeClr>
                </a:solidFill>
              </a:rPr>
              <a:t>4</a:t>
            </a:r>
            <a:r>
              <a:rPr lang="en-US" dirty="0" smtClean="0">
                <a:solidFill>
                  <a:schemeClr val="accent5">
                    <a:lumMod val="75000"/>
                  </a:schemeClr>
                </a:solidFill>
              </a:rPr>
              <a:t>) </a:t>
            </a:r>
            <a:r>
              <a:rPr lang="en-US" dirty="0" smtClean="0"/>
              <a:t>so that</a:t>
            </a:r>
          </a:p>
          <a:p>
            <a:pPr lvl="1"/>
            <a:r>
              <a:rPr lang="en-US" dirty="0" smtClean="0">
                <a:solidFill>
                  <a:schemeClr val="accent5">
                    <a:lumMod val="75000"/>
                  </a:schemeClr>
                </a:solidFill>
              </a:rPr>
              <a:t>V</a:t>
            </a:r>
            <a:r>
              <a:rPr lang="en-US" baseline="-25000" dirty="0" smtClean="0">
                <a:solidFill>
                  <a:schemeClr val="accent5">
                    <a:lumMod val="75000"/>
                  </a:schemeClr>
                </a:solidFill>
              </a:rPr>
              <a:t>4 </a:t>
            </a:r>
            <a:r>
              <a:rPr lang="en-US" dirty="0" smtClean="0">
                <a:solidFill>
                  <a:schemeClr val="accent5">
                    <a:lumMod val="75000"/>
                  </a:schemeClr>
                </a:solidFill>
              </a:rPr>
              <a:t>= </a:t>
            </a:r>
            <a:r>
              <a:rPr lang="en-US" dirty="0">
                <a:solidFill>
                  <a:schemeClr val="accent5">
                    <a:lumMod val="75000"/>
                  </a:schemeClr>
                </a:solidFill>
              </a:rPr>
              <a:t>V</a:t>
            </a:r>
            <a:r>
              <a:rPr lang="en-US" baseline="-25000" dirty="0">
                <a:solidFill>
                  <a:schemeClr val="accent5">
                    <a:lumMod val="75000"/>
                  </a:schemeClr>
                </a:solidFill>
              </a:rPr>
              <a:t>1</a:t>
            </a:r>
            <a:r>
              <a:rPr lang="en-US" dirty="0">
                <a:solidFill>
                  <a:schemeClr val="accent5">
                    <a:lumMod val="75000"/>
                  </a:schemeClr>
                </a:solidFill>
              </a:rPr>
              <a:t> </a:t>
            </a:r>
            <a:r>
              <a:rPr lang="en-US" dirty="0">
                <a:solidFill>
                  <a:schemeClr val="accent5">
                    <a:lumMod val="75000"/>
                  </a:schemeClr>
                </a:solidFill>
                <a:sym typeface="Symbol" panose="05050102010706020507" pitchFamily="18" charset="2"/>
              </a:rPr>
              <a:t></a:t>
            </a:r>
            <a:r>
              <a:rPr lang="en-US" dirty="0">
                <a:solidFill>
                  <a:schemeClr val="accent5">
                    <a:lumMod val="75000"/>
                  </a:schemeClr>
                </a:solidFill>
              </a:rPr>
              <a:t> V</a:t>
            </a:r>
            <a:r>
              <a:rPr lang="en-US" baseline="-25000" dirty="0">
                <a:solidFill>
                  <a:schemeClr val="accent5">
                    <a:lumMod val="75000"/>
                  </a:schemeClr>
                </a:solidFill>
              </a:rPr>
              <a:t>2 </a:t>
            </a:r>
            <a:r>
              <a:rPr lang="en-US" dirty="0">
                <a:solidFill>
                  <a:schemeClr val="accent5">
                    <a:lumMod val="75000"/>
                  </a:schemeClr>
                </a:solidFill>
                <a:sym typeface="Symbol" panose="05050102010706020507" pitchFamily="18" charset="2"/>
              </a:rPr>
              <a:t></a:t>
            </a:r>
            <a:r>
              <a:rPr lang="en-US" dirty="0">
                <a:solidFill>
                  <a:schemeClr val="accent5">
                    <a:lumMod val="75000"/>
                  </a:schemeClr>
                </a:solidFill>
              </a:rPr>
              <a:t> </a:t>
            </a:r>
            <a:r>
              <a:rPr lang="en-US" dirty="0" smtClean="0">
                <a:solidFill>
                  <a:schemeClr val="accent5">
                    <a:lumMod val="75000"/>
                  </a:schemeClr>
                </a:solidFill>
              </a:rPr>
              <a:t>{ S</a:t>
            </a:r>
            <a:r>
              <a:rPr lang="en-US" baseline="-25000" dirty="0" smtClean="0">
                <a:solidFill>
                  <a:schemeClr val="accent5">
                    <a:lumMod val="75000"/>
                  </a:schemeClr>
                </a:solidFill>
              </a:rPr>
              <a:t>4 </a:t>
            </a:r>
            <a:r>
              <a:rPr lang="en-US" dirty="0" smtClean="0">
                <a:solidFill>
                  <a:schemeClr val="accent5">
                    <a:lumMod val="75000"/>
                  </a:schemeClr>
                </a:solidFill>
              </a:rPr>
              <a:t>}</a:t>
            </a:r>
            <a:r>
              <a:rPr lang="en-US" baseline="-25000" dirty="0" smtClean="0">
                <a:solidFill>
                  <a:schemeClr val="accent5">
                    <a:lumMod val="75000"/>
                  </a:schemeClr>
                </a:solidFill>
              </a:rPr>
              <a:t> </a:t>
            </a:r>
          </a:p>
          <a:p>
            <a:pPr lvl="1"/>
            <a:r>
              <a:rPr lang="en-US" dirty="0" smtClean="0">
                <a:solidFill>
                  <a:schemeClr val="accent5">
                    <a:lumMod val="75000"/>
                  </a:schemeClr>
                </a:solidFill>
              </a:rPr>
              <a:t>T</a:t>
            </a:r>
            <a:r>
              <a:rPr lang="en-US" baseline="-25000" dirty="0" smtClean="0">
                <a:solidFill>
                  <a:schemeClr val="accent5">
                    <a:lumMod val="75000"/>
                  </a:schemeClr>
                </a:solidFill>
              </a:rPr>
              <a:t>4 </a:t>
            </a:r>
            <a:r>
              <a:rPr lang="en-US" dirty="0">
                <a:solidFill>
                  <a:schemeClr val="accent5">
                    <a:lumMod val="75000"/>
                  </a:schemeClr>
                </a:solidFill>
              </a:rPr>
              <a:t>= </a:t>
            </a:r>
            <a:r>
              <a:rPr lang="en-US" dirty="0" smtClean="0">
                <a:solidFill>
                  <a:schemeClr val="accent5">
                    <a:lumMod val="75000"/>
                  </a:schemeClr>
                </a:solidFill>
              </a:rPr>
              <a:t>T</a:t>
            </a:r>
            <a:r>
              <a:rPr lang="en-US" baseline="-25000" dirty="0" smtClean="0">
                <a:solidFill>
                  <a:schemeClr val="accent5">
                    <a:lumMod val="75000"/>
                  </a:schemeClr>
                </a:solidFill>
              </a:rPr>
              <a:t>1</a:t>
            </a:r>
            <a:r>
              <a:rPr lang="en-US" dirty="0" smtClean="0">
                <a:solidFill>
                  <a:schemeClr val="accent5">
                    <a:lumMod val="75000"/>
                  </a:schemeClr>
                </a:solidFill>
              </a:rPr>
              <a:t> </a:t>
            </a:r>
            <a:r>
              <a:rPr lang="en-US" dirty="0">
                <a:solidFill>
                  <a:schemeClr val="accent5">
                    <a:lumMod val="75000"/>
                  </a:schemeClr>
                </a:solidFill>
                <a:sym typeface="Symbol" panose="05050102010706020507" pitchFamily="18" charset="2"/>
              </a:rPr>
              <a:t></a:t>
            </a:r>
            <a:r>
              <a:rPr lang="en-US" dirty="0">
                <a:solidFill>
                  <a:schemeClr val="accent5">
                    <a:lumMod val="75000"/>
                  </a:schemeClr>
                </a:solidFill>
              </a:rPr>
              <a:t> </a:t>
            </a:r>
            <a:r>
              <a:rPr lang="en-US" dirty="0" smtClean="0">
                <a:solidFill>
                  <a:schemeClr val="accent5">
                    <a:lumMod val="75000"/>
                  </a:schemeClr>
                </a:solidFill>
              </a:rPr>
              <a:t>T</a:t>
            </a:r>
            <a:r>
              <a:rPr lang="en-US" baseline="-25000" dirty="0" smtClean="0">
                <a:solidFill>
                  <a:schemeClr val="accent5">
                    <a:lumMod val="75000"/>
                  </a:schemeClr>
                </a:solidFill>
              </a:rPr>
              <a:t>2</a:t>
            </a:r>
          </a:p>
          <a:p>
            <a:pPr lvl="1"/>
            <a:r>
              <a:rPr lang="en-US" dirty="0" smtClean="0">
                <a:solidFill>
                  <a:schemeClr val="accent5">
                    <a:lumMod val="75000"/>
                  </a:schemeClr>
                </a:solidFill>
              </a:rPr>
              <a:t>P</a:t>
            </a:r>
            <a:r>
              <a:rPr lang="en-US" baseline="-25000" dirty="0" smtClean="0">
                <a:solidFill>
                  <a:schemeClr val="accent5">
                    <a:lumMod val="75000"/>
                  </a:schemeClr>
                </a:solidFill>
              </a:rPr>
              <a:t>4 </a:t>
            </a:r>
            <a:r>
              <a:rPr lang="en-US" dirty="0">
                <a:solidFill>
                  <a:schemeClr val="accent5">
                    <a:lumMod val="75000"/>
                  </a:schemeClr>
                </a:solidFill>
              </a:rPr>
              <a:t>= </a:t>
            </a:r>
            <a:r>
              <a:rPr lang="en-US" dirty="0" smtClean="0">
                <a:solidFill>
                  <a:schemeClr val="accent5">
                    <a:lumMod val="75000"/>
                  </a:schemeClr>
                </a:solidFill>
              </a:rPr>
              <a:t>P</a:t>
            </a:r>
            <a:r>
              <a:rPr lang="en-US" baseline="-25000" dirty="0" smtClean="0">
                <a:solidFill>
                  <a:schemeClr val="accent5">
                    <a:lumMod val="75000"/>
                  </a:schemeClr>
                </a:solidFill>
              </a:rPr>
              <a:t>1</a:t>
            </a:r>
            <a:r>
              <a:rPr lang="en-US" dirty="0" smtClean="0">
                <a:solidFill>
                  <a:schemeClr val="accent5">
                    <a:lumMod val="75000"/>
                  </a:schemeClr>
                </a:solidFill>
              </a:rPr>
              <a:t> </a:t>
            </a:r>
            <a:r>
              <a:rPr lang="en-US" dirty="0">
                <a:solidFill>
                  <a:schemeClr val="accent5">
                    <a:lumMod val="75000"/>
                  </a:schemeClr>
                </a:solidFill>
                <a:sym typeface="Symbol" panose="05050102010706020507" pitchFamily="18" charset="2"/>
              </a:rPr>
              <a:t></a:t>
            </a:r>
            <a:r>
              <a:rPr lang="en-US" dirty="0">
                <a:solidFill>
                  <a:schemeClr val="accent5">
                    <a:lumMod val="75000"/>
                  </a:schemeClr>
                </a:solidFill>
              </a:rPr>
              <a:t> </a:t>
            </a:r>
            <a:r>
              <a:rPr lang="en-US" dirty="0" smtClean="0">
                <a:solidFill>
                  <a:schemeClr val="accent5">
                    <a:lumMod val="75000"/>
                  </a:schemeClr>
                </a:solidFill>
              </a:rPr>
              <a:t>P</a:t>
            </a:r>
            <a:r>
              <a:rPr lang="en-US" baseline="-25000" dirty="0" smtClean="0">
                <a:solidFill>
                  <a:schemeClr val="accent5">
                    <a:lumMod val="75000"/>
                  </a:schemeClr>
                </a:solidFill>
              </a:rPr>
              <a:t>2</a:t>
            </a:r>
            <a:endParaRPr lang="en-US" dirty="0">
              <a:solidFill>
                <a:schemeClr val="accent5">
                  <a:lumMod val="75000"/>
                </a:schemeClr>
              </a:solidFill>
            </a:endParaRPr>
          </a:p>
          <a:p>
            <a:r>
              <a:rPr lang="en-US" dirty="0" smtClean="0"/>
              <a:t>Add to P</a:t>
            </a:r>
            <a:r>
              <a:rPr lang="en-US" baseline="-25000" dirty="0" smtClean="0"/>
              <a:t>4 </a:t>
            </a:r>
            <a:r>
              <a:rPr lang="en-US" dirty="0" smtClean="0"/>
              <a:t>a production that allows the new start symbol to derive the concatenation of the start symbols for </a:t>
            </a:r>
            <a:r>
              <a:rPr lang="en-US" dirty="0"/>
              <a:t>L</a:t>
            </a:r>
            <a:r>
              <a:rPr lang="en-US" baseline="-25000" dirty="0"/>
              <a:t>1</a:t>
            </a:r>
            <a:r>
              <a:rPr lang="en-US" dirty="0"/>
              <a:t> and L</a:t>
            </a:r>
            <a:r>
              <a:rPr lang="en-US" baseline="-25000" dirty="0"/>
              <a:t>2 </a:t>
            </a:r>
            <a:endParaRPr lang="en-US" dirty="0"/>
          </a:p>
          <a:p>
            <a:pPr marL="457200" lvl="1" indent="0">
              <a:buNone/>
            </a:pPr>
            <a:r>
              <a:rPr lang="en-US" dirty="0" smtClean="0">
                <a:solidFill>
                  <a:schemeClr val="accent5">
                    <a:lumMod val="75000"/>
                  </a:schemeClr>
                </a:solidFill>
              </a:rPr>
              <a:t>S</a:t>
            </a:r>
            <a:r>
              <a:rPr lang="en-US" baseline="-25000" dirty="0">
                <a:solidFill>
                  <a:schemeClr val="accent5">
                    <a:lumMod val="75000"/>
                  </a:schemeClr>
                </a:solidFill>
              </a:rPr>
              <a:t>4</a:t>
            </a:r>
            <a:r>
              <a:rPr lang="en-US" baseline="-25000" dirty="0" smtClean="0">
                <a:solidFill>
                  <a:schemeClr val="accent5">
                    <a:lumMod val="75000"/>
                  </a:schemeClr>
                </a:solidFill>
              </a:rPr>
              <a:t> </a:t>
            </a:r>
            <a:r>
              <a:rPr lang="en-US" dirty="0" smtClean="0">
                <a:solidFill>
                  <a:schemeClr val="accent5">
                    <a:lumMod val="75000"/>
                  </a:schemeClr>
                </a:solidFill>
                <a:sym typeface="Symbol" panose="05050102010706020507" pitchFamily="18" charset="2"/>
              </a:rPr>
              <a:t> </a:t>
            </a:r>
            <a:r>
              <a:rPr lang="en-US" dirty="0" smtClean="0">
                <a:solidFill>
                  <a:schemeClr val="accent5">
                    <a:lumMod val="75000"/>
                  </a:schemeClr>
                </a:solidFill>
              </a:rPr>
              <a:t>S</a:t>
            </a:r>
            <a:r>
              <a:rPr lang="en-US" baseline="-25000" dirty="0" smtClean="0">
                <a:solidFill>
                  <a:schemeClr val="accent5">
                    <a:lumMod val="75000"/>
                  </a:schemeClr>
                </a:solidFill>
              </a:rPr>
              <a:t>1</a:t>
            </a:r>
            <a:r>
              <a:rPr lang="en-US" dirty="0" smtClean="0">
                <a:solidFill>
                  <a:schemeClr val="accent5">
                    <a:lumMod val="75000"/>
                  </a:schemeClr>
                </a:solidFill>
              </a:rPr>
              <a:t>S</a:t>
            </a:r>
            <a:r>
              <a:rPr lang="en-US" baseline="-25000" dirty="0" smtClean="0">
                <a:solidFill>
                  <a:schemeClr val="accent5">
                    <a:lumMod val="75000"/>
                  </a:schemeClr>
                </a:solidFill>
              </a:rPr>
              <a:t>2 </a:t>
            </a:r>
            <a:endParaRPr lang="en-US" dirty="0" smtClean="0">
              <a:solidFill>
                <a:schemeClr val="accent5">
                  <a:lumMod val="75000"/>
                </a:schemeClr>
              </a:solidFill>
            </a:endParaRPr>
          </a:p>
          <a:p>
            <a:r>
              <a:rPr lang="en-US" dirty="0"/>
              <a:t>Clearly, </a:t>
            </a:r>
            <a:r>
              <a:rPr lang="en-US" dirty="0" smtClean="0"/>
              <a:t>G</a:t>
            </a:r>
            <a:r>
              <a:rPr lang="en-US" baseline="-25000" dirty="0" smtClean="0"/>
              <a:t>4 </a:t>
            </a:r>
            <a:r>
              <a:rPr lang="en-US" dirty="0" smtClean="0"/>
              <a:t>is context-free and generates the concatenation </a:t>
            </a:r>
            <a:r>
              <a:rPr lang="en-US" dirty="0"/>
              <a:t>of L</a:t>
            </a:r>
            <a:r>
              <a:rPr lang="en-US" baseline="-25000" dirty="0"/>
              <a:t>1</a:t>
            </a:r>
            <a:r>
              <a:rPr lang="en-US" dirty="0"/>
              <a:t> and </a:t>
            </a:r>
            <a:r>
              <a:rPr lang="en-US" dirty="0" smtClean="0"/>
              <a:t>L</a:t>
            </a:r>
            <a:r>
              <a:rPr lang="en-US" baseline="-25000" dirty="0" smtClean="0"/>
              <a:t>2 </a:t>
            </a:r>
            <a:r>
              <a:rPr lang="en-US" dirty="0" smtClean="0"/>
              <a:t>, thus completing the proof</a:t>
            </a:r>
          </a:p>
        </p:txBody>
      </p:sp>
    </p:spTree>
    <p:extLst>
      <p:ext uri="{BB962C8B-B14F-4D97-AF65-F5344CB8AC3E}">
        <p14:creationId xmlns:p14="http://schemas.microsoft.com/office/powerpoint/2010/main" val="3507160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Non-Context-Free Grammars</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If a variable can only be expanded in a given context</a:t>
            </a:r>
          </a:p>
          <a:p>
            <a:r>
              <a:rPr lang="en-US" dirty="0" smtClean="0"/>
              <a:t>If the context is encoded on the left-hand side of the production rule</a:t>
            </a:r>
          </a:p>
          <a:p>
            <a:r>
              <a:rPr lang="en-US" dirty="0" smtClean="0"/>
              <a:t>E.g., </a:t>
            </a:r>
            <a:r>
              <a:rPr lang="en-US" i="1" dirty="0" err="1" smtClean="0"/>
              <a:t>aS</a:t>
            </a:r>
            <a:r>
              <a:rPr lang="en-US" i="1" dirty="0" smtClean="0"/>
              <a:t> </a:t>
            </a:r>
            <a:r>
              <a:rPr lang="en-US" dirty="0" smtClean="0">
                <a:sym typeface="Symbol"/>
              </a:rPr>
              <a:t> </a:t>
            </a:r>
            <a:r>
              <a:rPr lang="en-US" i="1" dirty="0" err="1" smtClean="0"/>
              <a:t>aaSb</a:t>
            </a:r>
            <a:r>
              <a:rPr lang="en-US" i="1" dirty="0" smtClean="0"/>
              <a:t> </a:t>
            </a:r>
            <a:r>
              <a:rPr lang="en-US" dirty="0" smtClean="0"/>
              <a:t>can be applied only if the </a:t>
            </a:r>
            <a:r>
              <a:rPr lang="en-US" i="1" dirty="0" smtClean="0"/>
              <a:t>S </a:t>
            </a:r>
            <a:r>
              <a:rPr lang="en-US" dirty="0" smtClean="0"/>
              <a:t>is preceded by an </a:t>
            </a:r>
            <a:r>
              <a:rPr lang="en-US" i="1" dirty="0" smtClean="0"/>
              <a:t>a</a:t>
            </a:r>
            <a:endParaRPr lang="en-US" dirty="0" smtClean="0"/>
          </a:p>
          <a:p>
            <a:r>
              <a:rPr lang="en-US" dirty="0" smtClean="0"/>
              <a:t>Such grammars are called </a:t>
            </a:r>
            <a:r>
              <a:rPr lang="en-US" i="1" dirty="0" smtClean="0"/>
              <a:t>context-sensitive grammars </a:t>
            </a:r>
            <a:r>
              <a:rPr lang="en-US" dirty="0" smtClean="0"/>
              <a:t>(see Chapter 11)</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13</a:t>
            </a:fld>
            <a:endParaRPr lang="en-US"/>
          </a:p>
        </p:txBody>
      </p:sp>
    </p:spTree>
    <p:extLst>
      <p:ext uri="{BB962C8B-B14F-4D97-AF65-F5344CB8AC3E}">
        <p14:creationId xmlns:p14="http://schemas.microsoft.com/office/powerpoint/2010/main" val="102835667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78630"/>
            <a:ext cx="7886700" cy="1073381"/>
          </a:xfrm>
        </p:spPr>
        <p:txBody>
          <a:bodyPr>
            <a:normAutofit/>
          </a:bodyPr>
          <a:lstStyle/>
          <a:p>
            <a:r>
              <a:rPr lang="en-US" altLang="en-US" b="1" dirty="0" smtClean="0">
                <a:solidFill>
                  <a:schemeClr val="accent5">
                    <a:lumMod val="50000"/>
                  </a:schemeClr>
                </a:solidFill>
              </a:rPr>
              <a:t>Proof of Closure under Star-Closure</a:t>
            </a:r>
            <a:endParaRPr lang="en-US" b="1" dirty="0">
              <a:solidFill>
                <a:schemeClr val="accent5">
                  <a:lumMod val="50000"/>
                </a:schemeClr>
              </a:solidFill>
            </a:endParaRPr>
          </a:p>
        </p:txBody>
      </p:sp>
      <p:sp>
        <p:nvSpPr>
          <p:cNvPr id="3" name="Content Placeholder 2"/>
          <p:cNvSpPr>
            <a:spLocks noGrp="1"/>
          </p:cNvSpPr>
          <p:nvPr>
            <p:ph idx="1"/>
          </p:nvPr>
        </p:nvSpPr>
        <p:spPr>
          <a:xfrm>
            <a:off x="2152650" y="1352010"/>
            <a:ext cx="7763788" cy="4885952"/>
          </a:xfrm>
        </p:spPr>
        <p:txBody>
          <a:bodyPr>
            <a:normAutofit/>
          </a:bodyPr>
          <a:lstStyle/>
          <a:p>
            <a:r>
              <a:rPr lang="en-US" dirty="0"/>
              <a:t>Assume that L</a:t>
            </a:r>
            <a:r>
              <a:rPr lang="en-US" baseline="-25000" dirty="0"/>
              <a:t>1</a:t>
            </a:r>
            <a:r>
              <a:rPr lang="en-US" dirty="0"/>
              <a:t> </a:t>
            </a:r>
            <a:r>
              <a:rPr lang="en-US" dirty="0" smtClean="0"/>
              <a:t>is generated by the context-free grammars </a:t>
            </a:r>
            <a:r>
              <a:rPr lang="en-US" dirty="0" smtClean="0">
                <a:solidFill>
                  <a:schemeClr val="accent5">
                    <a:lumMod val="75000"/>
                  </a:schemeClr>
                </a:solidFill>
              </a:rPr>
              <a:t>G</a:t>
            </a:r>
            <a:r>
              <a:rPr lang="en-US" baseline="-25000" dirty="0" smtClean="0">
                <a:solidFill>
                  <a:schemeClr val="accent5">
                    <a:lumMod val="75000"/>
                  </a:schemeClr>
                </a:solidFill>
              </a:rPr>
              <a:t>1</a:t>
            </a:r>
            <a:r>
              <a:rPr lang="en-US" dirty="0" smtClean="0">
                <a:solidFill>
                  <a:schemeClr val="accent5">
                    <a:lumMod val="75000"/>
                  </a:schemeClr>
                </a:solidFill>
              </a:rPr>
              <a:t> = (V</a:t>
            </a:r>
            <a:r>
              <a:rPr lang="en-US" baseline="-25000" dirty="0">
                <a:solidFill>
                  <a:schemeClr val="accent5">
                    <a:lumMod val="75000"/>
                  </a:schemeClr>
                </a:solidFill>
              </a:rPr>
              <a:t>1</a:t>
            </a:r>
            <a:r>
              <a:rPr lang="en-US" dirty="0" smtClean="0">
                <a:solidFill>
                  <a:schemeClr val="accent5">
                    <a:lumMod val="75000"/>
                  </a:schemeClr>
                </a:solidFill>
              </a:rPr>
              <a:t>, T</a:t>
            </a:r>
            <a:r>
              <a:rPr lang="en-US" baseline="-25000" dirty="0" smtClean="0">
                <a:solidFill>
                  <a:schemeClr val="accent5">
                    <a:lumMod val="75000"/>
                  </a:schemeClr>
                </a:solidFill>
              </a:rPr>
              <a:t>1</a:t>
            </a:r>
            <a:r>
              <a:rPr lang="en-US" dirty="0" smtClean="0">
                <a:solidFill>
                  <a:schemeClr val="accent5">
                    <a:lumMod val="75000"/>
                  </a:schemeClr>
                </a:solidFill>
              </a:rPr>
              <a:t>, S</a:t>
            </a:r>
            <a:r>
              <a:rPr lang="en-US" baseline="-25000" dirty="0" smtClean="0">
                <a:solidFill>
                  <a:schemeClr val="accent5">
                    <a:lumMod val="75000"/>
                  </a:schemeClr>
                </a:solidFill>
              </a:rPr>
              <a:t>1</a:t>
            </a:r>
            <a:r>
              <a:rPr lang="en-US" dirty="0" smtClean="0">
                <a:solidFill>
                  <a:schemeClr val="accent5">
                    <a:lumMod val="75000"/>
                  </a:schemeClr>
                </a:solidFill>
              </a:rPr>
              <a:t>, P</a:t>
            </a:r>
            <a:r>
              <a:rPr lang="en-US" baseline="-25000" dirty="0" smtClean="0">
                <a:solidFill>
                  <a:schemeClr val="accent5">
                    <a:lumMod val="75000"/>
                  </a:schemeClr>
                </a:solidFill>
              </a:rPr>
              <a:t>1</a:t>
            </a:r>
            <a:r>
              <a:rPr lang="en-US" dirty="0" smtClean="0">
                <a:solidFill>
                  <a:schemeClr val="accent5">
                    <a:lumMod val="75000"/>
                  </a:schemeClr>
                </a:solidFill>
              </a:rPr>
              <a:t>)</a:t>
            </a:r>
          </a:p>
          <a:p>
            <a:r>
              <a:rPr lang="en-US" dirty="0" smtClean="0"/>
              <a:t>Create a new variable S</a:t>
            </a:r>
            <a:r>
              <a:rPr lang="en-US" baseline="-25000" dirty="0" smtClean="0"/>
              <a:t>5</a:t>
            </a:r>
            <a:r>
              <a:rPr lang="en-US" dirty="0" smtClean="0"/>
              <a:t> which is not in V</a:t>
            </a:r>
            <a:r>
              <a:rPr lang="en-US" baseline="-25000" dirty="0" smtClean="0"/>
              <a:t>1 </a:t>
            </a:r>
            <a:endParaRPr lang="en-US" dirty="0" smtClean="0"/>
          </a:p>
          <a:p>
            <a:r>
              <a:rPr lang="en-US" dirty="0" smtClean="0"/>
              <a:t>Construct a new grammar </a:t>
            </a:r>
            <a:r>
              <a:rPr lang="en-US" dirty="0" smtClean="0">
                <a:solidFill>
                  <a:schemeClr val="accent5">
                    <a:lumMod val="75000"/>
                  </a:schemeClr>
                </a:solidFill>
              </a:rPr>
              <a:t>G</a:t>
            </a:r>
            <a:r>
              <a:rPr lang="en-US" baseline="-25000" dirty="0">
                <a:solidFill>
                  <a:schemeClr val="accent5">
                    <a:lumMod val="75000"/>
                  </a:schemeClr>
                </a:solidFill>
              </a:rPr>
              <a:t>5</a:t>
            </a:r>
            <a:r>
              <a:rPr lang="en-US" dirty="0" smtClean="0">
                <a:solidFill>
                  <a:schemeClr val="accent5">
                    <a:lumMod val="75000"/>
                  </a:schemeClr>
                </a:solidFill>
              </a:rPr>
              <a:t> = (V</a:t>
            </a:r>
            <a:r>
              <a:rPr lang="en-US" baseline="-25000" dirty="0">
                <a:solidFill>
                  <a:schemeClr val="accent5">
                    <a:lumMod val="75000"/>
                  </a:schemeClr>
                </a:solidFill>
              </a:rPr>
              <a:t>5</a:t>
            </a:r>
            <a:r>
              <a:rPr lang="en-US" dirty="0" smtClean="0">
                <a:solidFill>
                  <a:schemeClr val="accent5">
                    <a:lumMod val="75000"/>
                  </a:schemeClr>
                </a:solidFill>
              </a:rPr>
              <a:t>, T</a:t>
            </a:r>
            <a:r>
              <a:rPr lang="en-US" baseline="-25000" dirty="0">
                <a:solidFill>
                  <a:schemeClr val="accent5">
                    <a:lumMod val="75000"/>
                  </a:schemeClr>
                </a:solidFill>
              </a:rPr>
              <a:t>5</a:t>
            </a:r>
            <a:r>
              <a:rPr lang="en-US" dirty="0" smtClean="0">
                <a:solidFill>
                  <a:schemeClr val="accent5">
                    <a:lumMod val="75000"/>
                  </a:schemeClr>
                </a:solidFill>
              </a:rPr>
              <a:t>, S</a:t>
            </a:r>
            <a:r>
              <a:rPr lang="en-US" baseline="-25000" dirty="0">
                <a:solidFill>
                  <a:schemeClr val="accent5">
                    <a:lumMod val="75000"/>
                  </a:schemeClr>
                </a:solidFill>
              </a:rPr>
              <a:t>5</a:t>
            </a:r>
            <a:r>
              <a:rPr lang="en-US" dirty="0" smtClean="0">
                <a:solidFill>
                  <a:schemeClr val="accent5">
                    <a:lumMod val="75000"/>
                  </a:schemeClr>
                </a:solidFill>
              </a:rPr>
              <a:t>, P</a:t>
            </a:r>
            <a:r>
              <a:rPr lang="en-US" baseline="-25000" dirty="0">
                <a:solidFill>
                  <a:schemeClr val="accent5">
                    <a:lumMod val="75000"/>
                  </a:schemeClr>
                </a:solidFill>
              </a:rPr>
              <a:t>5</a:t>
            </a:r>
            <a:r>
              <a:rPr lang="en-US" dirty="0" smtClean="0">
                <a:solidFill>
                  <a:schemeClr val="accent5">
                    <a:lumMod val="75000"/>
                  </a:schemeClr>
                </a:solidFill>
              </a:rPr>
              <a:t>) </a:t>
            </a:r>
            <a:r>
              <a:rPr lang="en-US" dirty="0" smtClean="0"/>
              <a:t>so that</a:t>
            </a:r>
          </a:p>
          <a:p>
            <a:pPr lvl="1"/>
            <a:r>
              <a:rPr lang="en-US" dirty="0" smtClean="0">
                <a:solidFill>
                  <a:schemeClr val="accent5">
                    <a:lumMod val="75000"/>
                  </a:schemeClr>
                </a:solidFill>
              </a:rPr>
              <a:t>V</a:t>
            </a:r>
            <a:r>
              <a:rPr lang="en-US" baseline="-25000" dirty="0">
                <a:solidFill>
                  <a:schemeClr val="accent5">
                    <a:lumMod val="75000"/>
                  </a:schemeClr>
                </a:solidFill>
              </a:rPr>
              <a:t>5</a:t>
            </a:r>
            <a:r>
              <a:rPr lang="en-US" baseline="-25000" dirty="0" smtClean="0">
                <a:solidFill>
                  <a:schemeClr val="accent5">
                    <a:lumMod val="75000"/>
                  </a:schemeClr>
                </a:solidFill>
              </a:rPr>
              <a:t> </a:t>
            </a:r>
            <a:r>
              <a:rPr lang="en-US" dirty="0" smtClean="0">
                <a:solidFill>
                  <a:schemeClr val="accent5">
                    <a:lumMod val="75000"/>
                  </a:schemeClr>
                </a:solidFill>
              </a:rPr>
              <a:t>= </a:t>
            </a:r>
            <a:r>
              <a:rPr lang="en-US" dirty="0">
                <a:solidFill>
                  <a:schemeClr val="accent5">
                    <a:lumMod val="75000"/>
                  </a:schemeClr>
                </a:solidFill>
              </a:rPr>
              <a:t>V</a:t>
            </a:r>
            <a:r>
              <a:rPr lang="en-US" baseline="-25000" dirty="0">
                <a:solidFill>
                  <a:schemeClr val="accent5">
                    <a:lumMod val="75000"/>
                  </a:schemeClr>
                </a:solidFill>
              </a:rPr>
              <a:t>1</a:t>
            </a:r>
            <a:r>
              <a:rPr lang="en-US" dirty="0">
                <a:solidFill>
                  <a:schemeClr val="accent5">
                    <a:lumMod val="75000"/>
                  </a:schemeClr>
                </a:solidFill>
              </a:rPr>
              <a:t> </a:t>
            </a:r>
            <a:r>
              <a:rPr lang="en-US" dirty="0" smtClean="0">
                <a:solidFill>
                  <a:schemeClr val="accent5">
                    <a:lumMod val="75000"/>
                  </a:schemeClr>
                </a:solidFill>
                <a:sym typeface="Symbol" panose="05050102010706020507" pitchFamily="18" charset="2"/>
              </a:rPr>
              <a:t> </a:t>
            </a:r>
            <a:r>
              <a:rPr lang="en-US" dirty="0" smtClean="0">
                <a:solidFill>
                  <a:schemeClr val="accent5">
                    <a:lumMod val="75000"/>
                  </a:schemeClr>
                </a:solidFill>
              </a:rPr>
              <a:t>{ S</a:t>
            </a:r>
            <a:r>
              <a:rPr lang="en-US" baseline="-25000" dirty="0">
                <a:solidFill>
                  <a:schemeClr val="accent5">
                    <a:lumMod val="75000"/>
                  </a:schemeClr>
                </a:solidFill>
              </a:rPr>
              <a:t>5</a:t>
            </a:r>
            <a:r>
              <a:rPr lang="en-US" baseline="-25000" dirty="0" smtClean="0">
                <a:solidFill>
                  <a:schemeClr val="accent5">
                    <a:lumMod val="75000"/>
                  </a:schemeClr>
                </a:solidFill>
              </a:rPr>
              <a:t> </a:t>
            </a:r>
            <a:r>
              <a:rPr lang="en-US" dirty="0" smtClean="0">
                <a:solidFill>
                  <a:schemeClr val="accent5">
                    <a:lumMod val="75000"/>
                  </a:schemeClr>
                </a:solidFill>
              </a:rPr>
              <a:t>}</a:t>
            </a:r>
            <a:r>
              <a:rPr lang="en-US" baseline="-25000" dirty="0" smtClean="0">
                <a:solidFill>
                  <a:schemeClr val="accent5">
                    <a:lumMod val="75000"/>
                  </a:schemeClr>
                </a:solidFill>
              </a:rPr>
              <a:t> </a:t>
            </a:r>
          </a:p>
          <a:p>
            <a:pPr lvl="1"/>
            <a:r>
              <a:rPr lang="en-US" dirty="0" smtClean="0">
                <a:solidFill>
                  <a:schemeClr val="accent5">
                    <a:lumMod val="75000"/>
                  </a:schemeClr>
                </a:solidFill>
              </a:rPr>
              <a:t>T</a:t>
            </a:r>
            <a:r>
              <a:rPr lang="en-US" baseline="-25000" dirty="0">
                <a:solidFill>
                  <a:schemeClr val="accent5">
                    <a:lumMod val="75000"/>
                  </a:schemeClr>
                </a:solidFill>
              </a:rPr>
              <a:t>5</a:t>
            </a:r>
            <a:r>
              <a:rPr lang="en-US" baseline="-25000" dirty="0" smtClean="0">
                <a:solidFill>
                  <a:schemeClr val="accent5">
                    <a:lumMod val="75000"/>
                  </a:schemeClr>
                </a:solidFill>
              </a:rPr>
              <a:t> </a:t>
            </a:r>
            <a:r>
              <a:rPr lang="en-US" dirty="0">
                <a:solidFill>
                  <a:schemeClr val="accent5">
                    <a:lumMod val="75000"/>
                  </a:schemeClr>
                </a:solidFill>
              </a:rPr>
              <a:t>= </a:t>
            </a:r>
            <a:r>
              <a:rPr lang="en-US" dirty="0" smtClean="0">
                <a:solidFill>
                  <a:schemeClr val="accent5">
                    <a:lumMod val="75000"/>
                  </a:schemeClr>
                </a:solidFill>
              </a:rPr>
              <a:t>T</a:t>
            </a:r>
            <a:r>
              <a:rPr lang="en-US" baseline="-25000" dirty="0" smtClean="0">
                <a:solidFill>
                  <a:schemeClr val="accent5">
                    <a:lumMod val="75000"/>
                  </a:schemeClr>
                </a:solidFill>
              </a:rPr>
              <a:t>1</a:t>
            </a:r>
          </a:p>
          <a:p>
            <a:pPr lvl="1"/>
            <a:r>
              <a:rPr lang="en-US" dirty="0" smtClean="0">
                <a:solidFill>
                  <a:schemeClr val="accent5">
                    <a:lumMod val="75000"/>
                  </a:schemeClr>
                </a:solidFill>
              </a:rPr>
              <a:t>P</a:t>
            </a:r>
            <a:r>
              <a:rPr lang="en-US" baseline="-25000" dirty="0">
                <a:solidFill>
                  <a:schemeClr val="accent5">
                    <a:lumMod val="75000"/>
                  </a:schemeClr>
                </a:solidFill>
              </a:rPr>
              <a:t>5</a:t>
            </a:r>
            <a:r>
              <a:rPr lang="en-US" baseline="-25000" dirty="0" smtClean="0">
                <a:solidFill>
                  <a:schemeClr val="accent5">
                    <a:lumMod val="75000"/>
                  </a:schemeClr>
                </a:solidFill>
              </a:rPr>
              <a:t> </a:t>
            </a:r>
            <a:r>
              <a:rPr lang="en-US" dirty="0">
                <a:solidFill>
                  <a:schemeClr val="accent5">
                    <a:lumMod val="75000"/>
                  </a:schemeClr>
                </a:solidFill>
              </a:rPr>
              <a:t>= </a:t>
            </a:r>
            <a:r>
              <a:rPr lang="en-US" dirty="0" smtClean="0">
                <a:solidFill>
                  <a:schemeClr val="accent5">
                    <a:lumMod val="75000"/>
                  </a:schemeClr>
                </a:solidFill>
              </a:rPr>
              <a:t>P</a:t>
            </a:r>
            <a:r>
              <a:rPr lang="en-US" baseline="-25000" dirty="0" smtClean="0">
                <a:solidFill>
                  <a:schemeClr val="accent5">
                    <a:lumMod val="75000"/>
                  </a:schemeClr>
                </a:solidFill>
              </a:rPr>
              <a:t>1</a:t>
            </a:r>
            <a:endParaRPr lang="en-US" dirty="0">
              <a:solidFill>
                <a:schemeClr val="accent5">
                  <a:lumMod val="75000"/>
                </a:schemeClr>
              </a:solidFill>
            </a:endParaRPr>
          </a:p>
          <a:p>
            <a:r>
              <a:rPr lang="en-US" dirty="0" smtClean="0"/>
              <a:t>Add to P</a:t>
            </a:r>
            <a:r>
              <a:rPr lang="en-US" baseline="-25000" dirty="0"/>
              <a:t>5</a:t>
            </a:r>
            <a:r>
              <a:rPr lang="en-US" baseline="-25000" dirty="0" smtClean="0"/>
              <a:t> </a:t>
            </a:r>
            <a:r>
              <a:rPr lang="en-US" dirty="0" smtClean="0"/>
              <a:t>a production that allows the new start symbol </a:t>
            </a:r>
            <a:r>
              <a:rPr lang="en-US" dirty="0"/>
              <a:t>S</a:t>
            </a:r>
            <a:r>
              <a:rPr lang="en-US" baseline="-25000" dirty="0"/>
              <a:t>5 </a:t>
            </a:r>
            <a:r>
              <a:rPr lang="en-US" dirty="0" smtClean="0"/>
              <a:t>to derive the repetition of the start symbol for </a:t>
            </a:r>
            <a:r>
              <a:rPr lang="en-US" dirty="0"/>
              <a:t>L</a:t>
            </a:r>
            <a:r>
              <a:rPr lang="en-US" baseline="-25000" dirty="0"/>
              <a:t>1</a:t>
            </a:r>
            <a:r>
              <a:rPr lang="en-US" dirty="0"/>
              <a:t> </a:t>
            </a:r>
            <a:r>
              <a:rPr lang="en-US" dirty="0" smtClean="0"/>
              <a:t>any number of times</a:t>
            </a:r>
            <a:r>
              <a:rPr lang="en-US" baseline="-25000" dirty="0" smtClean="0"/>
              <a:t> </a:t>
            </a:r>
            <a:endParaRPr lang="en-US" dirty="0"/>
          </a:p>
          <a:p>
            <a:pPr marL="457200" lvl="1" indent="0">
              <a:buNone/>
            </a:pPr>
            <a:r>
              <a:rPr lang="en-US" dirty="0" smtClean="0">
                <a:solidFill>
                  <a:schemeClr val="accent5">
                    <a:lumMod val="75000"/>
                  </a:schemeClr>
                </a:solidFill>
              </a:rPr>
              <a:t>S</a:t>
            </a:r>
            <a:r>
              <a:rPr lang="en-US" baseline="-25000" dirty="0" smtClean="0">
                <a:solidFill>
                  <a:schemeClr val="accent5">
                    <a:lumMod val="75000"/>
                  </a:schemeClr>
                </a:solidFill>
              </a:rPr>
              <a:t>5 </a:t>
            </a:r>
            <a:r>
              <a:rPr lang="en-US" dirty="0" smtClean="0">
                <a:solidFill>
                  <a:schemeClr val="accent5">
                    <a:lumMod val="75000"/>
                  </a:schemeClr>
                </a:solidFill>
                <a:sym typeface="Symbol" panose="05050102010706020507" pitchFamily="18" charset="2"/>
              </a:rPr>
              <a:t> </a:t>
            </a:r>
            <a:r>
              <a:rPr lang="en-US" dirty="0" smtClean="0">
                <a:solidFill>
                  <a:schemeClr val="accent5">
                    <a:lumMod val="75000"/>
                  </a:schemeClr>
                </a:solidFill>
              </a:rPr>
              <a:t>S</a:t>
            </a:r>
            <a:r>
              <a:rPr lang="en-US" baseline="-25000" dirty="0" smtClean="0">
                <a:solidFill>
                  <a:schemeClr val="accent5">
                    <a:lumMod val="75000"/>
                  </a:schemeClr>
                </a:solidFill>
              </a:rPr>
              <a:t>1</a:t>
            </a:r>
            <a:r>
              <a:rPr lang="en-US" dirty="0" smtClean="0">
                <a:solidFill>
                  <a:schemeClr val="accent5">
                    <a:lumMod val="75000"/>
                  </a:schemeClr>
                </a:solidFill>
              </a:rPr>
              <a:t>S</a:t>
            </a:r>
            <a:r>
              <a:rPr lang="en-US" baseline="-25000" dirty="0" smtClean="0">
                <a:solidFill>
                  <a:schemeClr val="accent5">
                    <a:lumMod val="75000"/>
                  </a:schemeClr>
                </a:solidFill>
              </a:rPr>
              <a:t>5</a:t>
            </a:r>
            <a:r>
              <a:rPr lang="en-US" dirty="0" smtClean="0">
                <a:solidFill>
                  <a:schemeClr val="accent5">
                    <a:lumMod val="75000"/>
                  </a:schemeClr>
                </a:solidFill>
              </a:rPr>
              <a:t> | </a:t>
            </a:r>
            <a:r>
              <a:rPr lang="en-US" dirty="0" smtClean="0">
                <a:solidFill>
                  <a:schemeClr val="accent5">
                    <a:lumMod val="75000"/>
                  </a:schemeClr>
                </a:solidFill>
                <a:sym typeface="Symbol" panose="05050102010706020507" pitchFamily="18" charset="2"/>
              </a:rPr>
              <a:t></a:t>
            </a:r>
            <a:r>
              <a:rPr lang="en-US" baseline="-25000" dirty="0" smtClean="0">
                <a:solidFill>
                  <a:schemeClr val="accent5">
                    <a:lumMod val="75000"/>
                  </a:schemeClr>
                </a:solidFill>
              </a:rPr>
              <a:t> </a:t>
            </a:r>
            <a:endParaRPr lang="en-US" dirty="0" smtClean="0">
              <a:solidFill>
                <a:schemeClr val="accent5">
                  <a:lumMod val="75000"/>
                </a:schemeClr>
              </a:solidFill>
            </a:endParaRPr>
          </a:p>
          <a:p>
            <a:r>
              <a:rPr lang="en-US" dirty="0"/>
              <a:t>Clearly, </a:t>
            </a:r>
            <a:r>
              <a:rPr lang="en-US" dirty="0" smtClean="0"/>
              <a:t>G</a:t>
            </a:r>
            <a:r>
              <a:rPr lang="en-US" baseline="-25000" dirty="0" smtClean="0"/>
              <a:t>5 </a:t>
            </a:r>
            <a:r>
              <a:rPr lang="en-US" dirty="0" smtClean="0"/>
              <a:t>is context-free and generates the star-closure </a:t>
            </a:r>
            <a:r>
              <a:rPr lang="en-US" dirty="0"/>
              <a:t>of </a:t>
            </a:r>
            <a:r>
              <a:rPr lang="en-US" dirty="0" smtClean="0"/>
              <a:t>L</a:t>
            </a:r>
            <a:r>
              <a:rPr lang="en-US" baseline="-25000" dirty="0" smtClean="0"/>
              <a:t>1</a:t>
            </a:r>
            <a:r>
              <a:rPr lang="en-US" dirty="0" smtClean="0"/>
              <a:t>, thus completing the proof</a:t>
            </a:r>
          </a:p>
        </p:txBody>
      </p:sp>
    </p:spTree>
    <p:extLst>
      <p:ext uri="{BB962C8B-B14F-4D97-AF65-F5344CB8AC3E}">
        <p14:creationId xmlns:p14="http://schemas.microsoft.com/office/powerpoint/2010/main" val="93654547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844" y="278630"/>
            <a:ext cx="8699157" cy="1073381"/>
          </a:xfrm>
        </p:spPr>
        <p:txBody>
          <a:bodyPr>
            <a:noAutofit/>
          </a:bodyPr>
          <a:lstStyle/>
          <a:p>
            <a:r>
              <a:rPr lang="en-US" altLang="en-US" b="1" dirty="0" smtClean="0">
                <a:solidFill>
                  <a:schemeClr val="accent5">
                    <a:lumMod val="50000"/>
                  </a:schemeClr>
                </a:solidFill>
              </a:rPr>
              <a:t>No Closure under Intersection</a:t>
            </a:r>
            <a:endParaRPr lang="en-US" b="1" dirty="0">
              <a:solidFill>
                <a:schemeClr val="accent5">
                  <a:lumMod val="50000"/>
                </a:schemeClr>
              </a:solidFill>
            </a:endParaRPr>
          </a:p>
        </p:txBody>
      </p:sp>
      <p:sp>
        <p:nvSpPr>
          <p:cNvPr id="3" name="Content Placeholder 2"/>
          <p:cNvSpPr>
            <a:spLocks noGrp="1"/>
          </p:cNvSpPr>
          <p:nvPr>
            <p:ph idx="1"/>
          </p:nvPr>
        </p:nvSpPr>
        <p:spPr>
          <a:xfrm>
            <a:off x="2152650" y="1352011"/>
            <a:ext cx="8181718" cy="4739871"/>
          </a:xfrm>
        </p:spPr>
        <p:txBody>
          <a:bodyPr>
            <a:normAutofit/>
          </a:bodyPr>
          <a:lstStyle/>
          <a:p>
            <a:r>
              <a:rPr lang="en-US" dirty="0"/>
              <a:t>U</a:t>
            </a:r>
            <a:r>
              <a:rPr lang="en-US" dirty="0" smtClean="0"/>
              <a:t>nlike regular languages, the intersection of two context-free </a:t>
            </a:r>
            <a:r>
              <a:rPr lang="en-US" dirty="0"/>
              <a:t>languages L</a:t>
            </a:r>
            <a:r>
              <a:rPr lang="en-US" baseline="-25000" dirty="0"/>
              <a:t>1</a:t>
            </a:r>
            <a:r>
              <a:rPr lang="en-US" dirty="0"/>
              <a:t> and L</a:t>
            </a:r>
            <a:r>
              <a:rPr lang="en-US" baseline="-25000" dirty="0"/>
              <a:t>2</a:t>
            </a:r>
            <a:r>
              <a:rPr lang="en-US" dirty="0"/>
              <a:t> </a:t>
            </a:r>
            <a:r>
              <a:rPr lang="en-US" dirty="0" smtClean="0"/>
              <a:t>does not necessarily produce a context-free language</a:t>
            </a:r>
          </a:p>
          <a:p>
            <a:r>
              <a:rPr lang="en-US" dirty="0" smtClean="0"/>
              <a:t>As a counterexample, consider the context-free languages</a:t>
            </a:r>
          </a:p>
          <a:p>
            <a:pPr marL="0" indent="0">
              <a:buNone/>
            </a:pPr>
            <a:r>
              <a:rPr lang="en-US" dirty="0" smtClean="0">
                <a:solidFill>
                  <a:schemeClr val="accent1">
                    <a:lumMod val="75000"/>
                  </a:schemeClr>
                </a:solidFill>
                <a:cs typeface="Arial" charset="0"/>
              </a:rPr>
              <a:t>	L</a:t>
            </a:r>
            <a:r>
              <a:rPr lang="en-US" baseline="-25000" dirty="0" smtClean="0">
                <a:solidFill>
                  <a:schemeClr val="accent1">
                    <a:lumMod val="75000"/>
                  </a:schemeClr>
                </a:solidFill>
                <a:cs typeface="Arial" charset="0"/>
              </a:rPr>
              <a:t>1</a:t>
            </a:r>
            <a:r>
              <a:rPr lang="en-US" dirty="0" smtClean="0">
                <a:solidFill>
                  <a:schemeClr val="accent1">
                    <a:lumMod val="75000"/>
                  </a:schemeClr>
                </a:solidFill>
                <a:cs typeface="Arial" charset="0"/>
              </a:rPr>
              <a:t> = { a</a:t>
            </a:r>
            <a:r>
              <a:rPr lang="en-US" baseline="30000" dirty="0" smtClean="0">
                <a:solidFill>
                  <a:schemeClr val="accent1">
                    <a:lumMod val="75000"/>
                  </a:schemeClr>
                </a:solidFill>
                <a:cs typeface="Arial" charset="0"/>
              </a:rPr>
              <a:t>n</a:t>
            </a:r>
            <a:r>
              <a:rPr lang="en-US" dirty="0" smtClean="0">
                <a:solidFill>
                  <a:schemeClr val="accent1">
                    <a:lumMod val="75000"/>
                  </a:schemeClr>
                </a:solidFill>
                <a:cs typeface="Arial" charset="0"/>
              </a:rPr>
              <a:t>b</a:t>
            </a:r>
            <a:r>
              <a:rPr lang="en-US" baseline="30000" dirty="0" smtClean="0">
                <a:solidFill>
                  <a:schemeClr val="accent1">
                    <a:lumMod val="75000"/>
                  </a:schemeClr>
                </a:solidFill>
                <a:cs typeface="Arial" charset="0"/>
              </a:rPr>
              <a:t>n</a:t>
            </a:r>
            <a:r>
              <a:rPr lang="en-US" dirty="0" smtClean="0">
                <a:solidFill>
                  <a:schemeClr val="accent1">
                    <a:lumMod val="75000"/>
                  </a:schemeClr>
                </a:solidFill>
                <a:cs typeface="Arial" charset="0"/>
              </a:rPr>
              <a:t>c</a:t>
            </a:r>
            <a:r>
              <a:rPr lang="en-US" baseline="30000" dirty="0" smtClean="0">
                <a:solidFill>
                  <a:schemeClr val="accent1">
                    <a:lumMod val="75000"/>
                  </a:schemeClr>
                </a:solidFill>
                <a:cs typeface="Arial" charset="0"/>
              </a:rPr>
              <a:t>m</a:t>
            </a:r>
            <a:r>
              <a:rPr lang="en-US" dirty="0" smtClean="0">
                <a:solidFill>
                  <a:schemeClr val="accent1">
                    <a:lumMod val="75000"/>
                  </a:schemeClr>
                </a:solidFill>
                <a:cs typeface="Arial" charset="0"/>
              </a:rPr>
              <a:t>: </a:t>
            </a:r>
            <a:r>
              <a:rPr lang="en-US" dirty="0">
                <a:solidFill>
                  <a:schemeClr val="accent1">
                    <a:lumMod val="75000"/>
                  </a:schemeClr>
                </a:solidFill>
                <a:cs typeface="Arial" charset="0"/>
              </a:rPr>
              <a:t>n ≥ </a:t>
            </a:r>
            <a:r>
              <a:rPr lang="en-US" dirty="0" smtClean="0">
                <a:solidFill>
                  <a:schemeClr val="accent1">
                    <a:lumMod val="75000"/>
                  </a:schemeClr>
                </a:solidFill>
                <a:cs typeface="Arial" charset="0"/>
              </a:rPr>
              <a:t>0, m </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0 }</a:t>
            </a:r>
          </a:p>
          <a:p>
            <a:pPr marL="0" indent="0">
              <a:buNone/>
            </a:pPr>
            <a:r>
              <a:rPr lang="en-US" dirty="0">
                <a:solidFill>
                  <a:schemeClr val="accent1">
                    <a:lumMod val="75000"/>
                  </a:schemeClr>
                </a:solidFill>
                <a:cs typeface="Arial" charset="0"/>
              </a:rPr>
              <a:t>	</a:t>
            </a:r>
            <a:r>
              <a:rPr lang="en-US" dirty="0" smtClean="0">
                <a:solidFill>
                  <a:schemeClr val="accent1">
                    <a:lumMod val="75000"/>
                  </a:schemeClr>
                </a:solidFill>
                <a:cs typeface="Arial" charset="0"/>
              </a:rPr>
              <a:t>L</a:t>
            </a:r>
            <a:r>
              <a:rPr lang="en-US" baseline="-25000" dirty="0" smtClean="0">
                <a:solidFill>
                  <a:schemeClr val="accent1">
                    <a:lumMod val="75000"/>
                  </a:schemeClr>
                </a:solidFill>
                <a:cs typeface="Arial" charset="0"/>
              </a:rPr>
              <a:t>2</a:t>
            </a:r>
            <a:r>
              <a:rPr lang="en-US" dirty="0" smtClean="0">
                <a:solidFill>
                  <a:schemeClr val="accent1">
                    <a:lumMod val="75000"/>
                  </a:schemeClr>
                </a:solidFill>
                <a:cs typeface="Arial" charset="0"/>
              </a:rPr>
              <a:t> </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 a</a:t>
            </a:r>
            <a:r>
              <a:rPr lang="en-US" baseline="30000" dirty="0" smtClean="0">
                <a:solidFill>
                  <a:schemeClr val="accent1">
                    <a:lumMod val="75000"/>
                  </a:schemeClr>
                </a:solidFill>
                <a:cs typeface="Arial" charset="0"/>
              </a:rPr>
              <a:t>n</a:t>
            </a:r>
            <a:r>
              <a:rPr lang="en-US" dirty="0" smtClean="0">
                <a:solidFill>
                  <a:schemeClr val="accent1">
                    <a:lumMod val="75000"/>
                  </a:schemeClr>
                </a:solidFill>
                <a:cs typeface="Arial" charset="0"/>
              </a:rPr>
              <a:t>b</a:t>
            </a:r>
            <a:r>
              <a:rPr lang="en-US" baseline="30000" dirty="0" smtClean="0">
                <a:solidFill>
                  <a:schemeClr val="accent1">
                    <a:lumMod val="75000"/>
                  </a:schemeClr>
                </a:solidFill>
                <a:cs typeface="Arial" charset="0"/>
              </a:rPr>
              <a:t>m</a:t>
            </a:r>
            <a:r>
              <a:rPr lang="en-US" dirty="0" smtClean="0">
                <a:solidFill>
                  <a:schemeClr val="accent1">
                    <a:lumMod val="75000"/>
                  </a:schemeClr>
                </a:solidFill>
                <a:cs typeface="Arial" charset="0"/>
              </a:rPr>
              <a:t>c</a:t>
            </a:r>
            <a:r>
              <a:rPr lang="en-US" baseline="30000" dirty="0" smtClean="0">
                <a:solidFill>
                  <a:schemeClr val="accent1">
                    <a:lumMod val="75000"/>
                  </a:schemeClr>
                </a:solidFill>
                <a:cs typeface="Arial" charset="0"/>
              </a:rPr>
              <a:t>m</a:t>
            </a:r>
            <a:r>
              <a:rPr lang="en-US" dirty="0">
                <a:solidFill>
                  <a:schemeClr val="accent1">
                    <a:lumMod val="75000"/>
                  </a:schemeClr>
                </a:solidFill>
                <a:cs typeface="Arial" charset="0"/>
              </a:rPr>
              <a:t>: n ≥ 0, m ≥ </a:t>
            </a:r>
            <a:r>
              <a:rPr lang="en-US" dirty="0" smtClean="0">
                <a:solidFill>
                  <a:schemeClr val="accent1">
                    <a:lumMod val="75000"/>
                  </a:schemeClr>
                </a:solidFill>
                <a:cs typeface="Arial" charset="0"/>
              </a:rPr>
              <a:t>0 }</a:t>
            </a:r>
            <a:endParaRPr lang="en-US" dirty="0" smtClean="0"/>
          </a:p>
          <a:p>
            <a:r>
              <a:rPr lang="en-US" dirty="0" smtClean="0"/>
              <a:t>However, the intersection L</a:t>
            </a:r>
            <a:r>
              <a:rPr lang="en-US" baseline="-25000" dirty="0" smtClean="0"/>
              <a:t>1</a:t>
            </a:r>
            <a:r>
              <a:rPr lang="en-US" dirty="0"/>
              <a:t> and L</a:t>
            </a:r>
            <a:r>
              <a:rPr lang="en-US" baseline="-25000" dirty="0"/>
              <a:t>2</a:t>
            </a:r>
            <a:r>
              <a:rPr lang="en-US" dirty="0" smtClean="0"/>
              <a:t> is the language</a:t>
            </a:r>
          </a:p>
          <a:p>
            <a:pPr marL="0" indent="0">
              <a:buNone/>
            </a:pPr>
            <a:r>
              <a:rPr lang="en-US" dirty="0" smtClean="0"/>
              <a:t>	</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L</a:t>
            </a:r>
            <a:r>
              <a:rPr lang="en-US" baseline="-25000" dirty="0" smtClean="0">
                <a:solidFill>
                  <a:schemeClr val="accent1">
                    <a:lumMod val="75000"/>
                  </a:schemeClr>
                </a:solidFill>
                <a:cs typeface="Arial" charset="0"/>
              </a:rPr>
              <a:t>3</a:t>
            </a:r>
            <a:r>
              <a:rPr lang="en-US" dirty="0" smtClean="0">
                <a:solidFill>
                  <a:schemeClr val="accent1">
                    <a:lumMod val="75000"/>
                  </a:schemeClr>
                </a:solidFill>
                <a:cs typeface="Arial" charset="0"/>
              </a:rPr>
              <a:t> = { a</a:t>
            </a:r>
            <a:r>
              <a:rPr lang="en-US" baseline="30000" dirty="0" smtClean="0">
                <a:solidFill>
                  <a:schemeClr val="accent1">
                    <a:lumMod val="75000"/>
                  </a:schemeClr>
                </a:solidFill>
                <a:cs typeface="Arial" charset="0"/>
              </a:rPr>
              <a:t>n</a:t>
            </a:r>
            <a:r>
              <a:rPr lang="en-US" dirty="0" smtClean="0">
                <a:solidFill>
                  <a:schemeClr val="accent1">
                    <a:lumMod val="75000"/>
                  </a:schemeClr>
                </a:solidFill>
                <a:cs typeface="Arial" charset="0"/>
              </a:rPr>
              <a:t>b</a:t>
            </a:r>
            <a:r>
              <a:rPr lang="en-US" baseline="30000" dirty="0" smtClean="0">
                <a:solidFill>
                  <a:schemeClr val="accent1">
                    <a:lumMod val="75000"/>
                  </a:schemeClr>
                </a:solidFill>
                <a:cs typeface="Arial" charset="0"/>
              </a:rPr>
              <a:t>n</a:t>
            </a:r>
            <a:r>
              <a:rPr lang="en-US" dirty="0" smtClean="0">
                <a:solidFill>
                  <a:schemeClr val="accent1">
                    <a:lumMod val="75000"/>
                  </a:schemeClr>
                </a:solidFill>
                <a:cs typeface="Arial" charset="0"/>
              </a:rPr>
              <a:t>c</a:t>
            </a:r>
            <a:r>
              <a:rPr lang="en-US" baseline="30000" dirty="0" smtClean="0">
                <a:solidFill>
                  <a:schemeClr val="accent1">
                    <a:lumMod val="75000"/>
                  </a:schemeClr>
                </a:solidFill>
                <a:cs typeface="Arial" charset="0"/>
              </a:rPr>
              <a:t>n</a:t>
            </a:r>
            <a:r>
              <a:rPr lang="en-US" dirty="0" smtClean="0">
                <a:solidFill>
                  <a:schemeClr val="accent1">
                    <a:lumMod val="75000"/>
                  </a:schemeClr>
                </a:solidFill>
                <a:cs typeface="Arial" charset="0"/>
              </a:rPr>
              <a:t>: </a:t>
            </a:r>
            <a:r>
              <a:rPr lang="en-US" dirty="0">
                <a:solidFill>
                  <a:schemeClr val="accent1">
                    <a:lumMod val="75000"/>
                  </a:schemeClr>
                </a:solidFill>
                <a:cs typeface="Arial" charset="0"/>
              </a:rPr>
              <a:t>n ≥ </a:t>
            </a:r>
            <a:r>
              <a:rPr lang="en-US" dirty="0" smtClean="0">
                <a:solidFill>
                  <a:schemeClr val="accent1">
                    <a:lumMod val="75000"/>
                  </a:schemeClr>
                </a:solidFill>
                <a:cs typeface="Arial" charset="0"/>
              </a:rPr>
              <a:t>0 }</a:t>
            </a:r>
            <a:endParaRPr lang="en-US" dirty="0">
              <a:solidFill>
                <a:schemeClr val="accent1">
                  <a:lumMod val="75000"/>
                </a:schemeClr>
              </a:solidFill>
              <a:cs typeface="Arial" charset="0"/>
            </a:endParaRPr>
          </a:p>
          <a:p>
            <a:r>
              <a:rPr lang="en-US" dirty="0" smtClean="0"/>
              <a:t>L</a:t>
            </a:r>
            <a:r>
              <a:rPr lang="en-US" baseline="-25000" dirty="0" smtClean="0"/>
              <a:t>3</a:t>
            </a:r>
            <a:r>
              <a:rPr lang="en-US" dirty="0" smtClean="0"/>
              <a:t> can be shown not be context-free by applying the pumping lemma for context-free languages</a:t>
            </a:r>
            <a:endParaRPr lang="en-US" dirty="0"/>
          </a:p>
        </p:txBody>
      </p:sp>
    </p:spTree>
    <p:extLst>
      <p:ext uri="{BB962C8B-B14F-4D97-AF65-F5344CB8AC3E}">
        <p14:creationId xmlns:p14="http://schemas.microsoft.com/office/powerpoint/2010/main" val="362386180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844" y="162296"/>
            <a:ext cx="8699157" cy="1073381"/>
          </a:xfrm>
        </p:spPr>
        <p:txBody>
          <a:bodyPr>
            <a:noAutofit/>
          </a:bodyPr>
          <a:lstStyle/>
          <a:p>
            <a:r>
              <a:rPr lang="en-US" altLang="en-US" b="1" dirty="0" smtClean="0">
                <a:solidFill>
                  <a:schemeClr val="accent5">
                    <a:lumMod val="50000"/>
                  </a:schemeClr>
                </a:solidFill>
              </a:rPr>
              <a:t>No Closure under Complementation</a:t>
            </a:r>
            <a:endParaRPr lang="en-US" b="1" dirty="0">
              <a:solidFill>
                <a:schemeClr val="accent5">
                  <a:lumMod val="50000"/>
                </a:schemeClr>
              </a:solidFill>
            </a:endParaRPr>
          </a:p>
        </p:txBody>
      </p:sp>
      <p:sp>
        <p:nvSpPr>
          <p:cNvPr id="3" name="Content Placeholder 2"/>
          <p:cNvSpPr>
            <a:spLocks noGrp="1"/>
          </p:cNvSpPr>
          <p:nvPr>
            <p:ph idx="1"/>
          </p:nvPr>
        </p:nvSpPr>
        <p:spPr>
          <a:xfrm>
            <a:off x="2152650" y="1116454"/>
            <a:ext cx="7823372" cy="4382473"/>
          </a:xfrm>
        </p:spPr>
        <p:txBody>
          <a:bodyPr>
            <a:normAutofit fontScale="92500" lnSpcReduction="20000"/>
          </a:bodyPr>
          <a:lstStyle/>
          <a:p>
            <a:r>
              <a:rPr lang="en-US" sz="2400" dirty="0"/>
              <a:t>The complement of a context-free language L</a:t>
            </a:r>
            <a:r>
              <a:rPr lang="en-US" sz="2400" baseline="-25000" dirty="0"/>
              <a:t>1</a:t>
            </a:r>
            <a:r>
              <a:rPr lang="en-US" sz="2400" dirty="0"/>
              <a:t> does not necessarily produce a context-free language</a:t>
            </a:r>
          </a:p>
          <a:p>
            <a:r>
              <a:rPr lang="en-US" sz="2400" dirty="0"/>
              <a:t>The proof is by contradiction: given two context-free languages L</a:t>
            </a:r>
            <a:r>
              <a:rPr lang="en-US" sz="2400" baseline="-25000" dirty="0"/>
              <a:t>1</a:t>
            </a:r>
            <a:r>
              <a:rPr lang="en-US" sz="2400" dirty="0"/>
              <a:t> and L</a:t>
            </a:r>
            <a:r>
              <a:rPr lang="en-US" sz="2400" baseline="-25000" dirty="0"/>
              <a:t>2</a:t>
            </a:r>
            <a:r>
              <a:rPr lang="en-US" sz="2400" dirty="0"/>
              <a:t>, assume that their complements are also context-free</a:t>
            </a:r>
          </a:p>
          <a:p>
            <a:r>
              <a:rPr lang="en-US" sz="2400" dirty="0"/>
              <a:t>By Theorem 8.3, the union of the complements must also produce a context-free language L</a:t>
            </a:r>
            <a:r>
              <a:rPr lang="en-US" sz="2400" baseline="-25000" dirty="0"/>
              <a:t>3</a:t>
            </a:r>
            <a:r>
              <a:rPr lang="en-US" sz="2400" dirty="0"/>
              <a:t>  </a:t>
            </a:r>
          </a:p>
          <a:p>
            <a:r>
              <a:rPr lang="en-US" sz="2400" dirty="0"/>
              <a:t>Using our assumption, the complement of L</a:t>
            </a:r>
            <a:r>
              <a:rPr lang="en-US" sz="2400" baseline="-25000" dirty="0"/>
              <a:t>3</a:t>
            </a:r>
            <a:r>
              <a:rPr lang="en-US" sz="2400" dirty="0"/>
              <a:t> is also context-free</a:t>
            </a:r>
          </a:p>
          <a:p>
            <a:r>
              <a:rPr lang="en-US" sz="2400" dirty="0"/>
              <a:t>However, using the set identity below, we conclude that the complement of L</a:t>
            </a:r>
            <a:r>
              <a:rPr lang="en-US" sz="2400" baseline="-25000" dirty="0"/>
              <a:t>3 </a:t>
            </a:r>
            <a:r>
              <a:rPr lang="en-US" sz="2400" dirty="0"/>
              <a:t>is the intersection of L</a:t>
            </a:r>
            <a:r>
              <a:rPr lang="en-US" sz="2400" baseline="-25000" dirty="0"/>
              <a:t>1</a:t>
            </a:r>
            <a:r>
              <a:rPr lang="en-US" sz="2400" dirty="0"/>
              <a:t> and L</a:t>
            </a:r>
            <a:r>
              <a:rPr lang="en-US" sz="2400" baseline="-25000" dirty="0"/>
              <a:t>2</a:t>
            </a:r>
            <a:r>
              <a:rPr lang="en-US" sz="2400" dirty="0"/>
              <a:t>, which has been shown not to be context-free, thus contradicting our assumption. </a:t>
            </a:r>
          </a:p>
        </p:txBody>
      </p:sp>
      <p:pic>
        <p:nvPicPr>
          <p:cNvPr id="5" name="Picture 4"/>
          <p:cNvPicPr>
            <a:picLocks noChangeAspect="1"/>
          </p:cNvPicPr>
          <p:nvPr/>
        </p:nvPicPr>
        <p:blipFill>
          <a:blip r:embed="rId2"/>
          <a:stretch>
            <a:fillRect/>
          </a:stretch>
        </p:blipFill>
        <p:spPr>
          <a:xfrm>
            <a:off x="4568085" y="4889326"/>
            <a:ext cx="2705100" cy="609600"/>
          </a:xfrm>
          <a:prstGeom prst="rect">
            <a:avLst/>
          </a:prstGeom>
        </p:spPr>
      </p:pic>
    </p:spTree>
    <p:extLst>
      <p:ext uri="{BB962C8B-B14F-4D97-AF65-F5344CB8AC3E}">
        <p14:creationId xmlns:p14="http://schemas.microsoft.com/office/powerpoint/2010/main" val="53285257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789" y="274319"/>
            <a:ext cx="11230495" cy="1537855"/>
          </a:xfrm>
        </p:spPr>
        <p:txBody>
          <a:bodyPr>
            <a:normAutofit/>
          </a:bodyPr>
          <a:lstStyle/>
          <a:p>
            <a:r>
              <a:rPr lang="en-US" altLang="en-US" b="1" dirty="0" smtClean="0">
                <a:solidFill>
                  <a:schemeClr val="accent5">
                    <a:lumMod val="50000"/>
                  </a:schemeClr>
                </a:solidFill>
              </a:rPr>
              <a:t>Elementary Questions about Context-Free Languages</a:t>
            </a:r>
            <a:endParaRPr lang="en-US" b="1" dirty="0">
              <a:solidFill>
                <a:schemeClr val="accent5">
                  <a:lumMod val="50000"/>
                </a:schemeClr>
              </a:solidFill>
            </a:endParaRPr>
          </a:p>
        </p:txBody>
      </p:sp>
      <p:sp>
        <p:nvSpPr>
          <p:cNvPr id="3" name="Content Placeholder 2"/>
          <p:cNvSpPr>
            <a:spLocks noGrp="1"/>
          </p:cNvSpPr>
          <p:nvPr>
            <p:ph idx="1"/>
          </p:nvPr>
        </p:nvSpPr>
        <p:spPr>
          <a:xfrm>
            <a:off x="2152650" y="2029523"/>
            <a:ext cx="7768218" cy="4062359"/>
          </a:xfrm>
        </p:spPr>
        <p:txBody>
          <a:bodyPr>
            <a:normAutofit/>
          </a:bodyPr>
          <a:lstStyle/>
          <a:p>
            <a:r>
              <a:rPr lang="en-US" dirty="0" smtClean="0"/>
              <a:t>Given a context-free language L and an arbitrary string w, is there an algorithm to determine whether or not w is in L?</a:t>
            </a:r>
          </a:p>
          <a:p>
            <a:r>
              <a:rPr lang="en-US" dirty="0"/>
              <a:t>Given a context-free language </a:t>
            </a:r>
            <a:r>
              <a:rPr lang="en-US" dirty="0" smtClean="0"/>
              <a:t>L, is </a:t>
            </a:r>
            <a:r>
              <a:rPr lang="en-US" dirty="0"/>
              <a:t>there an algorithm to </a:t>
            </a:r>
            <a:r>
              <a:rPr lang="en-US" dirty="0" smtClean="0"/>
              <a:t>determine if L is empty?</a:t>
            </a:r>
            <a:endParaRPr lang="en-US" dirty="0"/>
          </a:p>
          <a:p>
            <a:r>
              <a:rPr lang="en-US" dirty="0"/>
              <a:t>Given a context-free language L, is there an algorithm to determine if L is </a:t>
            </a:r>
            <a:r>
              <a:rPr lang="en-US" dirty="0" smtClean="0"/>
              <a:t>infinite?</a:t>
            </a:r>
            <a:endParaRPr lang="en-US" dirty="0"/>
          </a:p>
          <a:p>
            <a:r>
              <a:rPr lang="en-US" dirty="0"/>
              <a:t>Given </a:t>
            </a:r>
            <a:r>
              <a:rPr lang="en-US" dirty="0" smtClean="0"/>
              <a:t>two </a:t>
            </a:r>
            <a:r>
              <a:rPr lang="en-US" dirty="0"/>
              <a:t>context-free </a:t>
            </a:r>
            <a:r>
              <a:rPr lang="en-US" dirty="0" smtClean="0"/>
              <a:t>grammars G</a:t>
            </a:r>
            <a:r>
              <a:rPr lang="en-US" baseline="-25000" dirty="0" smtClean="0"/>
              <a:t>1</a:t>
            </a:r>
            <a:r>
              <a:rPr lang="en-US" dirty="0" smtClean="0"/>
              <a:t> </a:t>
            </a:r>
            <a:r>
              <a:rPr lang="en-US" dirty="0"/>
              <a:t>and </a:t>
            </a:r>
            <a:r>
              <a:rPr lang="en-US" dirty="0" smtClean="0"/>
              <a:t>G</a:t>
            </a:r>
            <a:r>
              <a:rPr lang="en-US" baseline="-25000" dirty="0" smtClean="0"/>
              <a:t>2</a:t>
            </a:r>
            <a:r>
              <a:rPr lang="en-US" dirty="0" smtClean="0"/>
              <a:t>, </a:t>
            </a:r>
            <a:r>
              <a:rPr lang="en-US" dirty="0"/>
              <a:t>is there an algorithm to determine if </a:t>
            </a:r>
            <a:r>
              <a:rPr lang="en-US" dirty="0" smtClean="0"/>
              <a:t>L(G</a:t>
            </a:r>
            <a:r>
              <a:rPr lang="en-US" baseline="-25000" dirty="0" smtClean="0"/>
              <a:t>1</a:t>
            </a:r>
            <a:r>
              <a:rPr lang="en-US" dirty="0" smtClean="0"/>
              <a:t>) = L(G</a:t>
            </a:r>
            <a:r>
              <a:rPr lang="en-US" baseline="-25000" dirty="0" smtClean="0"/>
              <a:t>2</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16655322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1" y="278629"/>
            <a:ext cx="7389077" cy="1483264"/>
          </a:xfrm>
        </p:spPr>
        <p:txBody>
          <a:bodyPr>
            <a:normAutofit/>
          </a:bodyPr>
          <a:lstStyle/>
          <a:p>
            <a:r>
              <a:rPr lang="en-US" altLang="en-US" b="1" dirty="0" smtClean="0">
                <a:solidFill>
                  <a:schemeClr val="accent5">
                    <a:lumMod val="50000"/>
                  </a:schemeClr>
                </a:solidFill>
              </a:rPr>
              <a:t>A Membership Algorithm for Context-Free Languages</a:t>
            </a:r>
            <a:endParaRPr lang="en-US" b="1" dirty="0">
              <a:solidFill>
                <a:schemeClr val="accent5">
                  <a:lumMod val="50000"/>
                </a:schemeClr>
              </a:solidFill>
            </a:endParaRPr>
          </a:p>
        </p:txBody>
      </p:sp>
      <p:sp>
        <p:nvSpPr>
          <p:cNvPr id="3" name="Content Placeholder 2"/>
          <p:cNvSpPr>
            <a:spLocks noGrp="1"/>
          </p:cNvSpPr>
          <p:nvPr>
            <p:ph idx="1"/>
          </p:nvPr>
        </p:nvSpPr>
        <p:spPr>
          <a:xfrm>
            <a:off x="2152650" y="1761894"/>
            <a:ext cx="7638528" cy="4329988"/>
          </a:xfrm>
        </p:spPr>
        <p:txBody>
          <a:bodyPr>
            <a:normAutofit/>
          </a:bodyPr>
          <a:lstStyle/>
          <a:p>
            <a:r>
              <a:rPr lang="en-US" dirty="0" smtClean="0"/>
              <a:t>The combination of Theorems 5.2 and 6.5 confirms the existence of a membership algorithm for context-free languages</a:t>
            </a:r>
          </a:p>
          <a:p>
            <a:r>
              <a:rPr lang="en-US" dirty="0" smtClean="0"/>
              <a:t>By Theorem 5.2, exhaustive parsing is guaranteed to give the correct result for any context-free grammar that contains neither </a:t>
            </a:r>
            <a:r>
              <a:rPr lang="en-US" altLang="en-US" dirty="0" smtClean="0">
                <a:cs typeface="Arial" panose="020B0604020202020204" pitchFamily="34" charset="0"/>
                <a:sym typeface="Symbol" panose="05050102010706020507" pitchFamily="18" charset="2"/>
              </a:rPr>
              <a:t>-productions nor unit-productions</a:t>
            </a:r>
            <a:endParaRPr lang="en-US" dirty="0" smtClean="0"/>
          </a:p>
          <a:p>
            <a:r>
              <a:rPr lang="en-US" dirty="0" smtClean="0"/>
              <a:t>By Theorem 6.5, such a grammar can always be produced if the language does not include </a:t>
            </a:r>
            <a:r>
              <a:rPr lang="en-US" altLang="en-US" dirty="0">
                <a:cs typeface="Arial" panose="020B0604020202020204" pitchFamily="34" charset="0"/>
                <a:sym typeface="Symbol" panose="05050102010706020507" pitchFamily="18" charset="2"/>
              </a:rPr>
              <a:t></a:t>
            </a:r>
            <a:endParaRPr lang="en-US" dirty="0"/>
          </a:p>
          <a:p>
            <a:r>
              <a:rPr lang="en-US" dirty="0" smtClean="0"/>
              <a:t>Alternatively, a npda to accept the language can be constructed as established by Theorem 7.1</a:t>
            </a:r>
            <a:endParaRPr lang="en-US" dirty="0"/>
          </a:p>
        </p:txBody>
      </p:sp>
    </p:spTree>
    <p:extLst>
      <p:ext uri="{BB962C8B-B14F-4D97-AF65-F5344CB8AC3E}">
        <p14:creationId xmlns:p14="http://schemas.microsoft.com/office/powerpoint/2010/main" val="278349186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1" y="278629"/>
            <a:ext cx="7337903" cy="1483264"/>
          </a:xfrm>
        </p:spPr>
        <p:txBody>
          <a:bodyPr>
            <a:normAutofit/>
          </a:bodyPr>
          <a:lstStyle/>
          <a:p>
            <a:r>
              <a:rPr lang="en-US" altLang="en-US" b="1" dirty="0" smtClean="0">
                <a:solidFill>
                  <a:schemeClr val="accent5">
                    <a:lumMod val="50000"/>
                  </a:schemeClr>
                </a:solidFill>
              </a:rPr>
              <a:t>Determining Whether a </a:t>
            </a:r>
            <a:r>
              <a:rPr lang="en-US" altLang="en-US" b="1" dirty="0">
                <a:solidFill>
                  <a:schemeClr val="accent5">
                    <a:lumMod val="50000"/>
                  </a:schemeClr>
                </a:solidFill>
              </a:rPr>
              <a:t>Context-Free </a:t>
            </a:r>
            <a:r>
              <a:rPr lang="en-US" altLang="en-US" b="1" dirty="0" smtClean="0">
                <a:solidFill>
                  <a:schemeClr val="accent5">
                    <a:lumMod val="50000"/>
                  </a:schemeClr>
                </a:solidFill>
              </a:rPr>
              <a:t>Language is Empty</a:t>
            </a:r>
            <a:endParaRPr lang="en-US" b="1" dirty="0">
              <a:solidFill>
                <a:schemeClr val="accent5">
                  <a:lumMod val="50000"/>
                </a:schemeClr>
              </a:solidFill>
            </a:endParaRPr>
          </a:p>
        </p:txBody>
      </p:sp>
      <p:sp>
        <p:nvSpPr>
          <p:cNvPr id="3" name="Content Placeholder 2"/>
          <p:cNvSpPr>
            <a:spLocks noGrp="1"/>
          </p:cNvSpPr>
          <p:nvPr>
            <p:ph idx="1"/>
          </p:nvPr>
        </p:nvSpPr>
        <p:spPr>
          <a:xfrm>
            <a:off x="2152650" y="1761894"/>
            <a:ext cx="7634404" cy="4329988"/>
          </a:xfrm>
        </p:spPr>
        <p:txBody>
          <a:bodyPr>
            <a:normAutofit/>
          </a:bodyPr>
          <a:lstStyle/>
          <a:p>
            <a:r>
              <a:rPr lang="en-US" dirty="0"/>
              <a:t>Theorem </a:t>
            </a:r>
            <a:r>
              <a:rPr lang="en-US" dirty="0" smtClean="0"/>
              <a:t>8.6 </a:t>
            </a:r>
            <a:r>
              <a:rPr lang="en-US" dirty="0"/>
              <a:t>confirms the existence of </a:t>
            </a:r>
            <a:r>
              <a:rPr lang="en-US" dirty="0" smtClean="0"/>
              <a:t>an algorithm to determine if a context-free language L(G) is empty</a:t>
            </a:r>
            <a:endParaRPr lang="en-US" dirty="0"/>
          </a:p>
          <a:p>
            <a:r>
              <a:rPr lang="en-US" dirty="0" smtClean="0"/>
              <a:t>For simplicity, assume that </a:t>
            </a:r>
            <a:r>
              <a:rPr lang="en-US" altLang="en-US" dirty="0">
                <a:cs typeface="Arial" panose="020B0604020202020204" pitchFamily="34" charset="0"/>
                <a:sym typeface="Symbol" panose="05050102010706020507" pitchFamily="18" charset="2"/>
              </a:rPr>
              <a:t> </a:t>
            </a:r>
            <a:r>
              <a:rPr lang="en-US" altLang="en-US" dirty="0" smtClean="0">
                <a:cs typeface="Arial" panose="020B0604020202020204" pitchFamily="34" charset="0"/>
                <a:sym typeface="Symbol" panose="05050102010706020507" pitchFamily="18" charset="2"/>
              </a:rPr>
              <a:t>is not in L(G)</a:t>
            </a:r>
          </a:p>
          <a:p>
            <a:r>
              <a:rPr lang="en-US" altLang="en-US" dirty="0" smtClean="0">
                <a:cs typeface="Arial" panose="020B0604020202020204" pitchFamily="34" charset="0"/>
                <a:sym typeface="Symbol" panose="05050102010706020507" pitchFamily="18" charset="2"/>
              </a:rPr>
              <a:t>Apply the algorithm for removing useless symbols and productions</a:t>
            </a:r>
          </a:p>
          <a:p>
            <a:r>
              <a:rPr lang="en-US" altLang="en-US" dirty="0" smtClean="0">
                <a:cs typeface="Arial" panose="020B0604020202020204" pitchFamily="34" charset="0"/>
                <a:sym typeface="Symbol" panose="05050102010706020507" pitchFamily="18" charset="2"/>
              </a:rPr>
              <a:t>If the start symbol is found to be useless, then L(G) is empty; otherwise, L(G) contains at least one string</a:t>
            </a:r>
          </a:p>
          <a:p>
            <a:pPr marL="0" indent="0">
              <a:buNone/>
            </a:pPr>
            <a:endParaRPr lang="en-US" dirty="0"/>
          </a:p>
        </p:txBody>
      </p:sp>
    </p:spTree>
    <p:extLst>
      <p:ext uri="{BB962C8B-B14F-4D97-AF65-F5344CB8AC3E}">
        <p14:creationId xmlns:p14="http://schemas.microsoft.com/office/powerpoint/2010/main" val="217889042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78629"/>
            <a:ext cx="7634404" cy="1483264"/>
          </a:xfrm>
        </p:spPr>
        <p:txBody>
          <a:bodyPr>
            <a:normAutofit fontScale="90000"/>
          </a:bodyPr>
          <a:lstStyle/>
          <a:p>
            <a:r>
              <a:rPr lang="en-US" altLang="en-US" sz="4000" b="1" dirty="0">
                <a:solidFill>
                  <a:schemeClr val="accent5">
                    <a:lumMod val="50000"/>
                  </a:schemeClr>
                </a:solidFill>
              </a:rPr>
              <a:t>Determining Whether a Context-Free Language is Infinite</a:t>
            </a:r>
            <a:endParaRPr lang="en-US" sz="4000" b="1" dirty="0">
              <a:solidFill>
                <a:schemeClr val="accent5">
                  <a:lumMod val="50000"/>
                </a:schemeClr>
              </a:solidFill>
            </a:endParaRPr>
          </a:p>
        </p:txBody>
      </p:sp>
      <p:sp>
        <p:nvSpPr>
          <p:cNvPr id="3" name="Content Placeholder 2"/>
          <p:cNvSpPr>
            <a:spLocks noGrp="1"/>
          </p:cNvSpPr>
          <p:nvPr>
            <p:ph idx="1"/>
          </p:nvPr>
        </p:nvSpPr>
        <p:spPr>
          <a:xfrm>
            <a:off x="2152650" y="1761894"/>
            <a:ext cx="7634404" cy="4329988"/>
          </a:xfrm>
        </p:spPr>
        <p:txBody>
          <a:bodyPr>
            <a:normAutofit/>
          </a:bodyPr>
          <a:lstStyle/>
          <a:p>
            <a:r>
              <a:rPr lang="en-US" dirty="0"/>
              <a:t>Theorem </a:t>
            </a:r>
            <a:r>
              <a:rPr lang="en-US" dirty="0" smtClean="0"/>
              <a:t>8.7 </a:t>
            </a:r>
            <a:r>
              <a:rPr lang="en-US" dirty="0"/>
              <a:t>confirms the existence of </a:t>
            </a:r>
            <a:r>
              <a:rPr lang="en-US" dirty="0" smtClean="0"/>
              <a:t>an algorithm to determine if a context-free language L(G) is infinite</a:t>
            </a:r>
            <a:endParaRPr lang="en-US" altLang="en-US" dirty="0" smtClean="0">
              <a:cs typeface="Arial" panose="020B0604020202020204" pitchFamily="34" charset="0"/>
              <a:sym typeface="Symbol" panose="05050102010706020507" pitchFamily="18" charset="2"/>
            </a:endParaRPr>
          </a:p>
          <a:p>
            <a:r>
              <a:rPr lang="en-US" altLang="en-US" dirty="0" smtClean="0">
                <a:cs typeface="Arial" panose="020B0604020202020204" pitchFamily="34" charset="0"/>
                <a:sym typeface="Symbol" panose="05050102010706020507" pitchFamily="18" charset="2"/>
              </a:rPr>
              <a:t>Apply the algorithms for removing </a:t>
            </a:r>
            <a:r>
              <a:rPr lang="en-US" altLang="en-US" dirty="0">
                <a:cs typeface="Arial" panose="020B0604020202020204" pitchFamily="34" charset="0"/>
                <a:sym typeface="Symbol" panose="05050102010706020507" pitchFamily="18" charset="2"/>
              </a:rPr>
              <a:t>-productions, </a:t>
            </a:r>
            <a:r>
              <a:rPr lang="en-US" altLang="en-US" dirty="0" smtClean="0">
                <a:cs typeface="Arial" panose="020B0604020202020204" pitchFamily="34" charset="0"/>
                <a:sym typeface="Symbol" panose="05050102010706020507" pitchFamily="18" charset="2"/>
              </a:rPr>
              <a:t>unit-productions, and useless productions</a:t>
            </a:r>
          </a:p>
          <a:p>
            <a:r>
              <a:rPr lang="en-US" altLang="en-US" dirty="0" smtClean="0">
                <a:cs typeface="Arial" panose="020B0604020202020204" pitchFamily="34" charset="0"/>
                <a:sym typeface="Symbol" panose="05050102010706020507" pitchFamily="18" charset="2"/>
              </a:rPr>
              <a:t>If G has a variable A for which there is a derivation that allows A to produce a sentential form xAy, then L(G) is infinite</a:t>
            </a:r>
          </a:p>
          <a:p>
            <a:r>
              <a:rPr lang="en-US" altLang="en-US" dirty="0" smtClean="0">
                <a:cs typeface="Arial" panose="020B0604020202020204" pitchFamily="34" charset="0"/>
                <a:sym typeface="Symbol" panose="05050102010706020507" pitchFamily="18" charset="2"/>
              </a:rPr>
              <a:t>Otherwise, L(G) is finite</a:t>
            </a:r>
          </a:p>
          <a:p>
            <a:r>
              <a:rPr lang="en-US" altLang="en-US" dirty="0" smtClean="0">
                <a:cs typeface="Arial" panose="020B0604020202020204" pitchFamily="34" charset="0"/>
                <a:sym typeface="Symbol" panose="05050102010706020507" pitchFamily="18" charset="2"/>
              </a:rPr>
              <a:t>Can be implemented by building a dependency graph which contains an edge from A to B for every rule of the form A  xBy</a:t>
            </a:r>
          </a:p>
        </p:txBody>
      </p:sp>
    </p:spTree>
    <p:extLst>
      <p:ext uri="{BB962C8B-B14F-4D97-AF65-F5344CB8AC3E}">
        <p14:creationId xmlns:p14="http://schemas.microsoft.com/office/powerpoint/2010/main" val="205756074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1" y="278629"/>
            <a:ext cx="7262747" cy="1483264"/>
          </a:xfrm>
        </p:spPr>
        <p:txBody>
          <a:bodyPr>
            <a:normAutofit fontScale="90000"/>
          </a:bodyPr>
          <a:lstStyle/>
          <a:p>
            <a:r>
              <a:rPr lang="en-US" altLang="en-US" b="1" dirty="0" smtClean="0">
                <a:solidFill>
                  <a:schemeClr val="accent5">
                    <a:lumMod val="50000"/>
                  </a:schemeClr>
                </a:solidFill>
              </a:rPr>
              <a:t>Determining Whether Two Context-Free Languages are Equal</a:t>
            </a:r>
            <a:endParaRPr lang="en-US" b="1" dirty="0">
              <a:solidFill>
                <a:schemeClr val="accent5">
                  <a:lumMod val="50000"/>
                </a:schemeClr>
              </a:solidFill>
            </a:endParaRPr>
          </a:p>
        </p:txBody>
      </p:sp>
      <p:sp>
        <p:nvSpPr>
          <p:cNvPr id="3" name="Content Placeholder 2"/>
          <p:cNvSpPr>
            <a:spLocks noGrp="1"/>
          </p:cNvSpPr>
          <p:nvPr>
            <p:ph idx="1"/>
          </p:nvPr>
        </p:nvSpPr>
        <p:spPr>
          <a:xfrm>
            <a:off x="2152650" y="1761894"/>
            <a:ext cx="7634404" cy="4329988"/>
          </a:xfrm>
        </p:spPr>
        <p:txBody>
          <a:bodyPr>
            <a:normAutofit/>
          </a:bodyPr>
          <a:lstStyle/>
          <a:p>
            <a:r>
              <a:rPr lang="en-US" dirty="0"/>
              <a:t>Given two context-free grammars G</a:t>
            </a:r>
            <a:r>
              <a:rPr lang="en-US" baseline="-25000" dirty="0"/>
              <a:t>1</a:t>
            </a:r>
            <a:r>
              <a:rPr lang="en-US" dirty="0"/>
              <a:t> and G</a:t>
            </a:r>
            <a:r>
              <a:rPr lang="en-US" baseline="-25000" dirty="0"/>
              <a:t>2</a:t>
            </a:r>
            <a:r>
              <a:rPr lang="en-US" dirty="0"/>
              <a:t>, is there an algorithm to determine if L(G</a:t>
            </a:r>
            <a:r>
              <a:rPr lang="en-US" baseline="-25000" dirty="0"/>
              <a:t>1</a:t>
            </a:r>
            <a:r>
              <a:rPr lang="en-US" dirty="0"/>
              <a:t>) = L(G</a:t>
            </a:r>
            <a:r>
              <a:rPr lang="en-US" baseline="-25000" dirty="0"/>
              <a:t>2</a:t>
            </a:r>
            <a:r>
              <a:rPr lang="en-US" dirty="0"/>
              <a:t>)?</a:t>
            </a:r>
          </a:p>
          <a:p>
            <a:r>
              <a:rPr lang="en-US" dirty="0" smtClean="0"/>
              <a:t>If the languages are finite, the answer can be found by performing a string-by-string comparison</a:t>
            </a:r>
          </a:p>
          <a:p>
            <a:r>
              <a:rPr lang="en-US" dirty="0" smtClean="0"/>
              <a:t>However, for general context-free languages, </a:t>
            </a:r>
            <a:r>
              <a:rPr lang="en-US" u="sng" dirty="0" smtClean="0"/>
              <a:t>no algorithm exists to determine equality</a:t>
            </a:r>
            <a:endParaRPr lang="en-US" u="sng" dirty="0"/>
          </a:p>
          <a:p>
            <a:pPr marL="0" indent="0">
              <a:buNone/>
            </a:pPr>
            <a:endParaRPr lang="en-US" dirty="0"/>
          </a:p>
        </p:txBody>
      </p:sp>
    </p:spTree>
    <p:extLst>
      <p:ext uri="{BB962C8B-B14F-4D97-AF65-F5344CB8AC3E}">
        <p14:creationId xmlns:p14="http://schemas.microsoft.com/office/powerpoint/2010/main" val="153276472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79" y="624109"/>
            <a:ext cx="8911687" cy="1280890"/>
          </a:xfrm>
        </p:spPr>
        <p:txBody>
          <a:bodyPr/>
          <a:lstStyle/>
          <a:p>
            <a:r>
              <a:rPr lang="en-US" b="1" dirty="0" smtClean="0">
                <a:solidFill>
                  <a:schemeClr val="bg2">
                    <a:lumMod val="25000"/>
                  </a:schemeClr>
                </a:solidFill>
              </a:rPr>
              <a:t>Decidable Questions about CFLs</a:t>
            </a:r>
            <a:endParaRPr lang="en-US" b="1" dirty="0">
              <a:solidFill>
                <a:schemeClr val="bg2">
                  <a:lumMod val="25000"/>
                </a:schemeClr>
              </a:solidFill>
            </a:endParaRPr>
          </a:p>
        </p:txBody>
      </p:sp>
      <p:sp>
        <p:nvSpPr>
          <p:cNvPr id="3" name="Content Placeholder 2"/>
          <p:cNvSpPr>
            <a:spLocks noGrp="1"/>
          </p:cNvSpPr>
          <p:nvPr>
            <p:ph idx="1"/>
          </p:nvPr>
        </p:nvSpPr>
        <p:spPr>
          <a:xfrm>
            <a:off x="2069869" y="1904999"/>
            <a:ext cx="9434743" cy="4736869"/>
          </a:xfrm>
        </p:spPr>
        <p:txBody>
          <a:bodyPr>
            <a:normAutofit fontScale="92500" lnSpcReduction="10000"/>
          </a:bodyPr>
          <a:lstStyle/>
          <a:p>
            <a:pPr lvl="0"/>
            <a:r>
              <a:rPr lang="en-US" sz="2000" i="1" dirty="0"/>
              <a:t>Is a given context-free</a:t>
            </a:r>
            <a:r>
              <a:rPr lang="en-US" sz="2000" dirty="0"/>
              <a:t> </a:t>
            </a:r>
            <a:r>
              <a:rPr lang="en-US" sz="2000" i="1" dirty="0"/>
              <a:t>language empty?</a:t>
            </a:r>
            <a:r>
              <a:rPr lang="en-US" sz="2000" dirty="0"/>
              <a:t> That is, given a representation of the language in the form of a context-free grammar, is there any string that is generated by it or is the language a null set? </a:t>
            </a:r>
          </a:p>
          <a:p>
            <a:r>
              <a:rPr lang="en-US" sz="2000" dirty="0"/>
              <a:t>If </a:t>
            </a:r>
            <a:r>
              <a:rPr lang="en-US" sz="2000" i="1" dirty="0"/>
              <a:t>S </a:t>
            </a:r>
            <a:r>
              <a:rPr lang="en-US" sz="2000" dirty="0"/>
              <a:t>is useless, i.e., non-generating, then the language is empty</a:t>
            </a:r>
          </a:p>
          <a:p>
            <a:r>
              <a:rPr lang="en-US" sz="2000" dirty="0"/>
              <a:t>Example of a CFL whose language is empty:</a:t>
            </a:r>
          </a:p>
          <a:p>
            <a:pPr lvl="1"/>
            <a:r>
              <a:rPr lang="en-US" sz="2000" i="1" dirty="0"/>
              <a:t>S</a:t>
            </a:r>
            <a:r>
              <a:rPr lang="en-US" sz="2000" dirty="0"/>
              <a:t>  </a:t>
            </a:r>
            <a:r>
              <a:rPr lang="en-US" sz="2000" dirty="0">
                <a:sym typeface="Symbol"/>
              </a:rPr>
              <a:t> </a:t>
            </a:r>
            <a:r>
              <a:rPr lang="en-US" sz="2000" i="1" dirty="0" err="1"/>
              <a:t>aA</a:t>
            </a:r>
            <a:r>
              <a:rPr lang="en-US" sz="2000" dirty="0"/>
              <a:t> | </a:t>
            </a:r>
            <a:r>
              <a:rPr lang="en-US" sz="2000" i="1" dirty="0" err="1"/>
              <a:t>bB</a:t>
            </a:r>
            <a:r>
              <a:rPr lang="en-US" sz="2000" dirty="0"/>
              <a:t> | </a:t>
            </a:r>
            <a:r>
              <a:rPr lang="en-US" sz="2000" i="1" dirty="0"/>
              <a:t>C</a:t>
            </a:r>
            <a:endParaRPr lang="en-US" sz="2000" dirty="0"/>
          </a:p>
          <a:p>
            <a:pPr lvl="1"/>
            <a:r>
              <a:rPr lang="en-US" sz="2000" i="1" dirty="0"/>
              <a:t>A</a:t>
            </a:r>
            <a:r>
              <a:rPr lang="en-US" sz="2000" dirty="0"/>
              <a:t>  </a:t>
            </a:r>
            <a:r>
              <a:rPr lang="en-US" sz="2000" dirty="0">
                <a:sym typeface="Symbol"/>
              </a:rPr>
              <a:t> </a:t>
            </a:r>
            <a:r>
              <a:rPr lang="en-US" sz="2000" i="1" dirty="0" err="1"/>
              <a:t>aA</a:t>
            </a:r>
            <a:r>
              <a:rPr lang="en-US" sz="2000" dirty="0"/>
              <a:t> | </a:t>
            </a:r>
            <a:r>
              <a:rPr lang="en-US" sz="2000" i="1" dirty="0" err="1"/>
              <a:t>Ab</a:t>
            </a:r>
            <a:r>
              <a:rPr lang="en-US" sz="2000" dirty="0"/>
              <a:t> | </a:t>
            </a:r>
            <a:r>
              <a:rPr lang="en-US" sz="2000" i="1" dirty="0" err="1"/>
              <a:t>bB</a:t>
            </a:r>
            <a:endParaRPr lang="en-US" sz="2000" dirty="0"/>
          </a:p>
          <a:p>
            <a:pPr lvl="1"/>
            <a:r>
              <a:rPr lang="en-US" sz="2000" i="1" dirty="0"/>
              <a:t>B</a:t>
            </a:r>
            <a:r>
              <a:rPr lang="en-US" sz="2000" dirty="0"/>
              <a:t>  </a:t>
            </a:r>
            <a:r>
              <a:rPr lang="en-US" sz="2000" dirty="0">
                <a:sym typeface="Symbol"/>
              </a:rPr>
              <a:t> </a:t>
            </a:r>
            <a:r>
              <a:rPr lang="en-US" sz="2000" i="1" dirty="0" err="1"/>
              <a:t>bB</a:t>
            </a:r>
            <a:r>
              <a:rPr lang="en-US" sz="2000" dirty="0"/>
              <a:t> | </a:t>
            </a:r>
            <a:r>
              <a:rPr lang="en-US" sz="2000" i="1" dirty="0" err="1"/>
              <a:t>Ba</a:t>
            </a:r>
            <a:r>
              <a:rPr lang="en-US" sz="2000" dirty="0"/>
              <a:t> | </a:t>
            </a:r>
            <a:r>
              <a:rPr lang="en-US" sz="2000" i="1" dirty="0" err="1"/>
              <a:t>aA</a:t>
            </a:r>
            <a:endParaRPr lang="en-US" sz="2000" dirty="0"/>
          </a:p>
          <a:p>
            <a:pPr lvl="1"/>
            <a:r>
              <a:rPr lang="en-US" sz="2000" i="1" dirty="0"/>
              <a:t>C</a:t>
            </a:r>
            <a:r>
              <a:rPr lang="en-US" sz="2000" dirty="0"/>
              <a:t>  </a:t>
            </a:r>
            <a:r>
              <a:rPr lang="en-US" sz="2000" dirty="0">
                <a:sym typeface="Symbol"/>
              </a:rPr>
              <a:t> </a:t>
            </a:r>
            <a:r>
              <a:rPr lang="en-US" sz="2000" i="1" dirty="0" err="1"/>
              <a:t>bA</a:t>
            </a:r>
            <a:r>
              <a:rPr lang="en-US" sz="2000" dirty="0"/>
              <a:t> | </a:t>
            </a:r>
            <a:r>
              <a:rPr lang="en-US" sz="2000" i="1" dirty="0" err="1"/>
              <a:t>aB</a:t>
            </a:r>
            <a:r>
              <a:rPr lang="en-US" sz="2000" dirty="0"/>
              <a:t> | </a:t>
            </a:r>
            <a:r>
              <a:rPr lang="en-US" sz="2000" i="1" dirty="0" err="1"/>
              <a:t>aSb</a:t>
            </a:r>
            <a:r>
              <a:rPr lang="en-US" sz="2000" dirty="0"/>
              <a:t> | </a:t>
            </a:r>
            <a:r>
              <a:rPr lang="en-US" sz="2000" i="1" dirty="0" err="1"/>
              <a:t>bSa</a:t>
            </a:r>
            <a:endParaRPr lang="en-US" sz="2000" i="1" dirty="0"/>
          </a:p>
          <a:p>
            <a:pPr lvl="0"/>
            <a:r>
              <a:rPr lang="en-US" sz="2000" i="1" dirty="0"/>
              <a:t>Is a given context-free language finite or Infinite?</a:t>
            </a:r>
            <a:r>
              <a:rPr lang="en-US" sz="2000" dirty="0"/>
              <a:t> Infinite if products are cyclic.</a:t>
            </a:r>
          </a:p>
          <a:p>
            <a:pPr lvl="0"/>
            <a:r>
              <a:rPr lang="en-US" sz="2000" i="1" dirty="0"/>
              <a:t>Does a given string w belong to a </a:t>
            </a:r>
            <a:r>
              <a:rPr lang="en-US" sz="2000" dirty="0"/>
              <a:t>context-free </a:t>
            </a:r>
            <a:r>
              <a:rPr lang="en-US" sz="2000" i="1" dirty="0"/>
              <a:t>language L?</a:t>
            </a:r>
            <a:r>
              <a:rPr lang="en-US" sz="2000" dirty="0"/>
              <a:t> This is called the </a:t>
            </a:r>
            <a:r>
              <a:rPr lang="en-US" sz="2000" i="1" dirty="0"/>
              <a:t>membership question. </a:t>
            </a:r>
            <a:r>
              <a:rPr lang="en-US" sz="2000" dirty="0"/>
              <a:t>We can apply the CYK algorithm to answer this.</a:t>
            </a:r>
            <a:r>
              <a:rPr lang="en-US" sz="2000" i="1" dirty="0"/>
              <a:t> </a:t>
            </a:r>
            <a:endParaRPr lang="en-US" sz="2000" dirty="0"/>
          </a:p>
          <a:p>
            <a:endParaRPr lang="en-US" sz="20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138</a:t>
            </a:fld>
            <a:endParaRPr lang="en-US"/>
          </a:p>
        </p:txBody>
      </p:sp>
    </p:spTree>
    <p:extLst>
      <p:ext uri="{BB962C8B-B14F-4D97-AF65-F5344CB8AC3E}">
        <p14:creationId xmlns:p14="http://schemas.microsoft.com/office/powerpoint/2010/main" val="215506743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796" y="581891"/>
            <a:ext cx="10424159" cy="1551707"/>
          </a:xfrm>
        </p:spPr>
        <p:txBody>
          <a:bodyPr/>
          <a:lstStyle/>
          <a:p>
            <a:r>
              <a:rPr lang="en-US" b="1" dirty="0" smtClean="0">
                <a:solidFill>
                  <a:schemeClr val="bg2">
                    <a:lumMod val="25000"/>
                  </a:schemeClr>
                </a:solidFill>
              </a:rPr>
              <a:t> </a:t>
            </a:r>
            <a:r>
              <a:rPr lang="en-US" b="1" dirty="0" smtClean="0">
                <a:solidFill>
                  <a:schemeClr val="bg2">
                    <a:lumMod val="25000"/>
                  </a:schemeClr>
                </a:solidFill>
              </a:rPr>
              <a:t>Undecidable Questions about CFLs</a:t>
            </a:r>
            <a:endParaRPr lang="en-US" b="1" dirty="0">
              <a:solidFill>
                <a:schemeClr val="bg2">
                  <a:lumMod val="25000"/>
                </a:schemeClr>
              </a:solidFill>
            </a:endParaRPr>
          </a:p>
        </p:txBody>
      </p:sp>
      <p:sp>
        <p:nvSpPr>
          <p:cNvPr id="3" name="Content Placeholder 2"/>
          <p:cNvSpPr>
            <a:spLocks noGrp="1"/>
          </p:cNvSpPr>
          <p:nvPr>
            <p:ph idx="1"/>
          </p:nvPr>
        </p:nvSpPr>
        <p:spPr>
          <a:xfrm>
            <a:off x="2152996" y="2133599"/>
            <a:ext cx="9351616" cy="4142509"/>
          </a:xfrm>
        </p:spPr>
        <p:txBody>
          <a:bodyPr/>
          <a:lstStyle/>
          <a:p>
            <a:pPr lvl="0">
              <a:buNone/>
            </a:pPr>
            <a:r>
              <a:rPr lang="en-US" dirty="0" smtClean="0"/>
              <a:t>There is no method (or algorithm) to answer the following:</a:t>
            </a:r>
          </a:p>
          <a:p>
            <a:pPr lvl="0"/>
            <a:r>
              <a:rPr lang="en-US" i="1" dirty="0" smtClean="0"/>
              <a:t>Are two </a:t>
            </a:r>
            <a:r>
              <a:rPr lang="en-US" dirty="0" smtClean="0"/>
              <a:t>context-free </a:t>
            </a:r>
            <a:r>
              <a:rPr lang="en-US" i="1" dirty="0" smtClean="0"/>
              <a:t>languages the same?</a:t>
            </a:r>
            <a:r>
              <a:rPr lang="en-US" dirty="0" smtClean="0"/>
              <a:t> </a:t>
            </a:r>
          </a:p>
          <a:p>
            <a:pPr lvl="1"/>
            <a:r>
              <a:rPr lang="en-US" sz="1800" dirty="0"/>
              <a:t>No way to compare two CFGs</a:t>
            </a:r>
          </a:p>
          <a:p>
            <a:r>
              <a:rPr lang="en-US" i="1" dirty="0" smtClean="0"/>
              <a:t>Is a given context-free language ambiguous?</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139</a:t>
            </a:fld>
            <a:endParaRPr lang="en-US"/>
          </a:p>
        </p:txBody>
      </p:sp>
    </p:spTree>
    <p:extLst>
      <p:ext uri="{BB962C8B-B14F-4D97-AF65-F5344CB8AC3E}">
        <p14:creationId xmlns:p14="http://schemas.microsoft.com/office/powerpoint/2010/main" val="3859069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Context-Free Grammars</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Every regular grammar is context-free, but</a:t>
            </a:r>
          </a:p>
          <a:p>
            <a:r>
              <a:rPr lang="en-US" dirty="0" smtClean="0"/>
              <a:t>Not every context-free grammar is regular</a:t>
            </a:r>
          </a:p>
          <a:p>
            <a:r>
              <a:rPr lang="en-US" dirty="0" smtClean="0"/>
              <a:t>It may not be right-linear or left-linear, i.e., it may have a variable in the middle of the right-hand side of the grammar, surrounded by terminal symbols on both sides</a:t>
            </a:r>
          </a:p>
          <a:p>
            <a:pPr lvl="1"/>
            <a:r>
              <a:rPr lang="en-US" sz="1800" dirty="0"/>
              <a:t>E.g., </a:t>
            </a:r>
            <a:r>
              <a:rPr lang="en-US" sz="1800" i="1" dirty="0"/>
              <a:t>S </a:t>
            </a:r>
            <a:r>
              <a:rPr lang="en-US" sz="1800" i="1" dirty="0">
                <a:sym typeface="Symbol"/>
              </a:rPr>
              <a:t> </a:t>
            </a:r>
            <a:r>
              <a:rPr lang="en-US" sz="1800" i="1" dirty="0" err="1"/>
              <a:t>aSb</a:t>
            </a:r>
            <a:r>
              <a:rPr lang="en-US" sz="1800" i="1" dirty="0"/>
              <a:t> </a:t>
            </a:r>
            <a:r>
              <a:rPr lang="en-US" sz="1800" dirty="0"/>
              <a:t>| </a:t>
            </a:r>
            <a:r>
              <a:rPr lang="el-GR" sz="1800" i="1" dirty="0">
                <a:sym typeface="Symbol"/>
              </a:rPr>
              <a:t>λ</a:t>
            </a:r>
            <a:endParaRPr lang="en-US" sz="1800" i="1" dirty="0"/>
          </a:p>
          <a:p>
            <a:r>
              <a:rPr lang="en-US" dirty="0" smtClean="0"/>
              <a:t>It may not even be linear, i.e., may have more than one variable on the right-hand side</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14</a:t>
            </a:fld>
            <a:endParaRPr lang="en-US"/>
          </a:p>
        </p:txBody>
      </p:sp>
    </p:spTree>
    <p:extLst>
      <p:ext uri="{BB962C8B-B14F-4D97-AF65-F5344CB8AC3E}">
        <p14:creationId xmlns:p14="http://schemas.microsoft.com/office/powerpoint/2010/main" val="74899106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Non-Context-Free Languages</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Languages such as </a:t>
            </a:r>
            <a:r>
              <a:rPr lang="en-US" i="1" dirty="0" err="1" smtClean="0"/>
              <a:t>a</a:t>
            </a:r>
            <a:r>
              <a:rPr lang="en-US" baseline="30000" dirty="0" err="1" smtClean="0"/>
              <a:t>n</a:t>
            </a:r>
            <a:r>
              <a:rPr lang="en-US" i="1" dirty="0" err="1" smtClean="0"/>
              <a:t>b</a:t>
            </a:r>
            <a:r>
              <a:rPr lang="en-US" baseline="30000" dirty="0" err="1" smtClean="0"/>
              <a:t>n</a:t>
            </a:r>
            <a:r>
              <a:rPr lang="en-US" i="1" dirty="0" err="1" smtClean="0"/>
              <a:t>c</a:t>
            </a:r>
            <a:r>
              <a:rPr lang="en-US" baseline="30000" dirty="0" err="1" smtClean="0"/>
              <a:t>n</a:t>
            </a:r>
            <a:r>
              <a:rPr lang="en-US" i="1" baseline="30000" dirty="0" smtClean="0"/>
              <a:t> </a:t>
            </a:r>
            <a:r>
              <a:rPr lang="en-US" dirty="0" smtClean="0"/>
              <a:t>and </a:t>
            </a:r>
            <a:r>
              <a:rPr lang="en-US" i="1" dirty="0" err="1" smtClean="0"/>
              <a:t>ww</a:t>
            </a:r>
            <a:r>
              <a:rPr lang="en-US" dirty="0" smtClean="0"/>
              <a:t> are not context-free.</a:t>
            </a:r>
          </a:p>
          <a:p>
            <a:r>
              <a:rPr lang="en-US" dirty="0" smtClean="0"/>
              <a:t>Why?</a:t>
            </a:r>
          </a:p>
          <a:p>
            <a:r>
              <a:rPr lang="en-US" dirty="0" smtClean="0"/>
              <a:t>They involve types of counting or matching that is not possible with the single stack of a pushdown automaton</a:t>
            </a:r>
          </a:p>
          <a:p>
            <a:r>
              <a:rPr lang="en-US" dirty="0" smtClean="0"/>
              <a:t>They involve coordinating the derivation of two or more parts of the sentential form which is not possible in a context-free grammar</a:t>
            </a:r>
          </a:p>
          <a:p>
            <a:r>
              <a:rPr lang="en-US" dirty="0" smtClean="0"/>
              <a:t>Pumping lemma for CFLs helps us show that such languages are not context-free.</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140</a:t>
            </a:fld>
            <a:endParaRPr lang="en-US"/>
          </a:p>
        </p:txBody>
      </p:sp>
    </p:spTree>
    <p:extLst>
      <p:ext uri="{BB962C8B-B14F-4D97-AF65-F5344CB8AC3E}">
        <p14:creationId xmlns:p14="http://schemas.microsoft.com/office/powerpoint/2010/main" val="394022227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Theorems</a:t>
            </a:r>
            <a:endParaRPr lang="en-US" b="1" dirty="0">
              <a:solidFill>
                <a:schemeClr val="bg2">
                  <a:lumMod val="25000"/>
                </a:schemeClr>
              </a:solidFill>
            </a:endParaRPr>
          </a:p>
        </p:txBody>
      </p:sp>
      <p:sp>
        <p:nvSpPr>
          <p:cNvPr id="3" name="Content Placeholder 2"/>
          <p:cNvSpPr>
            <a:spLocks noGrp="1"/>
          </p:cNvSpPr>
          <p:nvPr>
            <p:ph idx="1"/>
          </p:nvPr>
        </p:nvSpPr>
        <p:spPr/>
        <p:txBody>
          <a:bodyPr>
            <a:normAutofit fontScale="85000" lnSpcReduction="10000"/>
          </a:bodyPr>
          <a:lstStyle/>
          <a:p>
            <a:r>
              <a:rPr lang="en-US" b="1" dirty="0" smtClean="0"/>
              <a:t>Theorem 16:</a:t>
            </a:r>
            <a:r>
              <a:rPr lang="en-US" dirty="0" smtClean="0"/>
              <a:t> </a:t>
            </a:r>
            <a:r>
              <a:rPr lang="en-US" i="1" dirty="0" smtClean="0"/>
              <a:t>Closure properties of CFL</a:t>
            </a:r>
            <a:r>
              <a:rPr lang="en-US" dirty="0" smtClean="0"/>
              <a:t>: Context-free languages are closed under union, concatenation and *-closure. </a:t>
            </a:r>
          </a:p>
          <a:p>
            <a:r>
              <a:rPr lang="en-US" b="1" dirty="0" smtClean="0"/>
              <a:t>Corollary 16.1:</a:t>
            </a:r>
            <a:r>
              <a:rPr lang="en-US" dirty="0" smtClean="0"/>
              <a:t> CFLs are not closed under complementation, intersection or set-difference.</a:t>
            </a:r>
          </a:p>
          <a:p>
            <a:r>
              <a:rPr lang="en-US" b="1" dirty="0" smtClean="0"/>
              <a:t>Theorem 17:</a:t>
            </a:r>
            <a:r>
              <a:rPr lang="en-US" dirty="0" smtClean="0"/>
              <a:t> </a:t>
            </a:r>
            <a:r>
              <a:rPr lang="en-US" i="1" dirty="0" smtClean="0"/>
              <a:t>Pumping Lemma for CFL</a:t>
            </a:r>
            <a:r>
              <a:rPr lang="en-US" dirty="0" smtClean="0"/>
              <a:t>: Every infinite context-free language</a:t>
            </a:r>
            <a:r>
              <a:rPr lang="en-US" i="1" dirty="0" smtClean="0"/>
              <a:t> L </a:t>
            </a:r>
            <a:r>
              <a:rPr lang="en-US" dirty="0" smtClean="0"/>
              <a:t>has a constant</a:t>
            </a:r>
            <a:r>
              <a:rPr lang="en-US" i="1" dirty="0" smtClean="0"/>
              <a:t> m</a:t>
            </a:r>
            <a:r>
              <a:rPr lang="en-US" dirty="0" smtClean="0"/>
              <a:t>, specific to that language, such that all strings </a:t>
            </a:r>
            <a:r>
              <a:rPr lang="en-US" i="1" dirty="0" smtClean="0"/>
              <a:t>w</a:t>
            </a:r>
            <a:r>
              <a:rPr lang="en-US" dirty="0" smtClean="0"/>
              <a:t>, |</a:t>
            </a:r>
            <a:r>
              <a:rPr lang="en-US" i="1" dirty="0" smtClean="0"/>
              <a:t>w</a:t>
            </a:r>
            <a:r>
              <a:rPr lang="en-US" dirty="0" smtClean="0"/>
              <a:t>|</a:t>
            </a:r>
            <a:r>
              <a:rPr lang="en-US" i="1" dirty="0" smtClean="0"/>
              <a:t> </a:t>
            </a:r>
            <a:r>
              <a:rPr lang="en-US" b="1" i="1" dirty="0" smtClean="0">
                <a:sym typeface="Symbol"/>
              </a:rPr>
              <a:t></a:t>
            </a:r>
            <a:r>
              <a:rPr lang="en-US" b="1" i="1" dirty="0" smtClean="0"/>
              <a:t> </a:t>
            </a:r>
            <a:r>
              <a:rPr lang="en-US" i="1" dirty="0" smtClean="0"/>
              <a:t> m </a:t>
            </a:r>
            <a:r>
              <a:rPr lang="en-US" dirty="0" smtClean="0"/>
              <a:t>belonging to</a:t>
            </a:r>
            <a:r>
              <a:rPr lang="en-US" i="1" dirty="0" smtClean="0"/>
              <a:t> L</a:t>
            </a:r>
            <a:r>
              <a:rPr lang="en-US" dirty="0" smtClean="0"/>
              <a:t> can be split into</a:t>
            </a:r>
            <a:r>
              <a:rPr lang="en-US" i="1" dirty="0" smtClean="0"/>
              <a:t> w = </a:t>
            </a:r>
            <a:r>
              <a:rPr lang="en-US" i="1" dirty="0" err="1" smtClean="0"/>
              <a:t>uvxyz</a:t>
            </a:r>
            <a:r>
              <a:rPr lang="en-US" dirty="0" smtClean="0"/>
              <a:t>, where |</a:t>
            </a:r>
            <a:r>
              <a:rPr lang="en-US" i="1" dirty="0" err="1" smtClean="0"/>
              <a:t>vxy</a:t>
            </a:r>
            <a:r>
              <a:rPr lang="en-US" dirty="0" smtClean="0"/>
              <a:t>|</a:t>
            </a:r>
            <a:r>
              <a:rPr lang="en-US" i="1" dirty="0" smtClean="0"/>
              <a:t> </a:t>
            </a:r>
            <a:r>
              <a:rPr lang="en-US" b="1" i="1" dirty="0" smtClean="0">
                <a:sym typeface="Symbol"/>
              </a:rPr>
              <a:t></a:t>
            </a:r>
            <a:r>
              <a:rPr lang="en-US" b="1" i="1" dirty="0" smtClean="0"/>
              <a:t> </a:t>
            </a:r>
            <a:r>
              <a:rPr lang="en-US" i="1" dirty="0" smtClean="0"/>
              <a:t> m </a:t>
            </a:r>
            <a:r>
              <a:rPr lang="en-US" dirty="0" smtClean="0"/>
              <a:t>and</a:t>
            </a:r>
            <a:r>
              <a:rPr lang="en-US" i="1" dirty="0" smtClean="0"/>
              <a:t> </a:t>
            </a:r>
            <a:r>
              <a:rPr lang="en-US" dirty="0" smtClean="0"/>
              <a:t>|</a:t>
            </a:r>
            <a:r>
              <a:rPr lang="en-US" i="1" dirty="0" err="1" smtClean="0"/>
              <a:t>vy</a:t>
            </a:r>
            <a:r>
              <a:rPr lang="en-US" dirty="0" smtClean="0"/>
              <a:t>|</a:t>
            </a:r>
            <a:r>
              <a:rPr lang="en-US" i="1" dirty="0" smtClean="0"/>
              <a:t> </a:t>
            </a:r>
            <a:r>
              <a:rPr lang="en-US" b="1" i="1" dirty="0" smtClean="0">
                <a:sym typeface="Symbol"/>
              </a:rPr>
              <a:t></a:t>
            </a:r>
            <a:r>
              <a:rPr lang="en-US" b="1" i="1" dirty="0" smtClean="0"/>
              <a:t> </a:t>
            </a:r>
            <a:r>
              <a:rPr lang="en-US" i="1" dirty="0" smtClean="0"/>
              <a:t> 1 </a:t>
            </a:r>
            <a:r>
              <a:rPr lang="en-US" dirty="0" smtClean="0"/>
              <a:t>and for all</a:t>
            </a:r>
            <a:r>
              <a:rPr lang="en-US" i="1" dirty="0" smtClean="0"/>
              <a:t> </a:t>
            </a:r>
            <a:r>
              <a:rPr lang="en-US" i="1" dirty="0" err="1" smtClean="0"/>
              <a:t>i</a:t>
            </a:r>
            <a:r>
              <a:rPr lang="en-US" i="1" dirty="0" smtClean="0"/>
              <a:t> = 0, 1, 2, ..., </a:t>
            </a:r>
            <a:r>
              <a:rPr lang="en-US" dirty="0" smtClean="0"/>
              <a:t>the strings</a:t>
            </a:r>
            <a:r>
              <a:rPr lang="en-US" i="1" dirty="0" smtClean="0"/>
              <a:t> </a:t>
            </a:r>
            <a:r>
              <a:rPr lang="en-US" i="1" dirty="0" err="1" smtClean="0"/>
              <a:t>uv</a:t>
            </a:r>
            <a:r>
              <a:rPr lang="en-US" b="1" i="1" baseline="30000" dirty="0" err="1" smtClean="0"/>
              <a:t>i</a:t>
            </a:r>
            <a:r>
              <a:rPr lang="en-US" i="1" dirty="0" err="1" smtClean="0"/>
              <a:t>xy</a:t>
            </a:r>
            <a:r>
              <a:rPr lang="en-US" b="1" i="1" baseline="30000" dirty="0" err="1" smtClean="0"/>
              <a:t>i</a:t>
            </a:r>
            <a:r>
              <a:rPr lang="en-US" i="1" dirty="0" err="1" smtClean="0"/>
              <a:t>z</a:t>
            </a:r>
            <a:r>
              <a:rPr lang="en-US" i="1" dirty="0" smtClean="0"/>
              <a:t> </a:t>
            </a:r>
            <a:r>
              <a:rPr lang="en-US" dirty="0" smtClean="0"/>
              <a:t>belong to</a:t>
            </a:r>
            <a:r>
              <a:rPr lang="en-US" i="1" dirty="0" smtClean="0"/>
              <a:t> L</a:t>
            </a:r>
            <a:r>
              <a:rPr lang="en-US" dirty="0" smtClean="0"/>
              <a:t>.</a:t>
            </a:r>
          </a:p>
          <a:p>
            <a:r>
              <a:rPr lang="en-US" b="1" dirty="0" smtClean="0"/>
              <a:t>Theorem 18:</a:t>
            </a:r>
            <a:r>
              <a:rPr lang="en-US" dirty="0" smtClean="0"/>
              <a:t> </a:t>
            </a:r>
            <a:r>
              <a:rPr lang="en-US" i="1" dirty="0" smtClean="0"/>
              <a:t>Ogden’s Lemma</a:t>
            </a:r>
            <a:r>
              <a:rPr lang="en-US" dirty="0" smtClean="0"/>
              <a:t>: Every infinite context-free language</a:t>
            </a:r>
            <a:r>
              <a:rPr lang="en-US" i="1" dirty="0" smtClean="0"/>
              <a:t> L </a:t>
            </a:r>
            <a:r>
              <a:rPr lang="en-US" dirty="0" smtClean="0"/>
              <a:t>has a constant</a:t>
            </a:r>
            <a:r>
              <a:rPr lang="en-US" i="1" dirty="0" smtClean="0"/>
              <a:t> m</a:t>
            </a:r>
            <a:r>
              <a:rPr lang="en-US" dirty="0" smtClean="0"/>
              <a:t>, specific to that language, such that all strings </a:t>
            </a:r>
            <a:r>
              <a:rPr lang="en-US" i="1" dirty="0" smtClean="0"/>
              <a:t>w</a:t>
            </a:r>
            <a:r>
              <a:rPr lang="en-US" dirty="0" smtClean="0"/>
              <a:t>, |</a:t>
            </a:r>
            <a:r>
              <a:rPr lang="en-US" i="1" dirty="0" smtClean="0"/>
              <a:t>w</a:t>
            </a:r>
            <a:r>
              <a:rPr lang="en-US" dirty="0" smtClean="0"/>
              <a:t>|</a:t>
            </a:r>
            <a:r>
              <a:rPr lang="en-US" i="1" dirty="0" smtClean="0"/>
              <a:t> </a:t>
            </a:r>
            <a:r>
              <a:rPr lang="en-US" b="1" i="1" dirty="0" smtClean="0">
                <a:sym typeface="Symbol"/>
              </a:rPr>
              <a:t></a:t>
            </a:r>
            <a:r>
              <a:rPr lang="en-US" b="1" i="1" dirty="0" smtClean="0"/>
              <a:t> </a:t>
            </a:r>
            <a:r>
              <a:rPr lang="en-US" i="1" dirty="0" smtClean="0"/>
              <a:t> m </a:t>
            </a:r>
            <a:r>
              <a:rPr lang="en-US" dirty="0" smtClean="0"/>
              <a:t>belonging to</a:t>
            </a:r>
            <a:r>
              <a:rPr lang="en-US" i="1" dirty="0" smtClean="0"/>
              <a:t> L</a:t>
            </a:r>
            <a:r>
              <a:rPr lang="en-US" dirty="0" smtClean="0"/>
              <a:t> can be marked (or distinguished) at any </a:t>
            </a:r>
            <a:r>
              <a:rPr lang="en-US" i="1" dirty="0" smtClean="0"/>
              <a:t>m</a:t>
            </a:r>
            <a:r>
              <a:rPr lang="en-US" dirty="0" smtClean="0"/>
              <a:t> or more symbols and split into</a:t>
            </a:r>
            <a:r>
              <a:rPr lang="en-US" i="1" dirty="0" smtClean="0"/>
              <a:t> w = </a:t>
            </a:r>
            <a:r>
              <a:rPr lang="en-US" i="1" dirty="0" err="1" smtClean="0"/>
              <a:t>uvxyz</a:t>
            </a:r>
            <a:r>
              <a:rPr lang="en-US" dirty="0" smtClean="0"/>
              <a:t>, where </a:t>
            </a:r>
            <a:r>
              <a:rPr lang="en-US" i="1" dirty="0" err="1" smtClean="0"/>
              <a:t>vxy</a:t>
            </a:r>
            <a:r>
              <a:rPr lang="en-US" i="1" dirty="0" smtClean="0"/>
              <a:t> </a:t>
            </a:r>
            <a:r>
              <a:rPr lang="en-US" dirty="0" smtClean="0"/>
              <a:t>has at most </a:t>
            </a:r>
            <a:r>
              <a:rPr lang="en-US" i="1" dirty="0" smtClean="0"/>
              <a:t>m</a:t>
            </a:r>
            <a:r>
              <a:rPr lang="en-US" dirty="0" smtClean="0"/>
              <a:t> marked symbols,</a:t>
            </a:r>
            <a:r>
              <a:rPr lang="en-US" i="1" dirty="0" smtClean="0"/>
              <a:t> </a:t>
            </a:r>
            <a:r>
              <a:rPr lang="en-US" i="1" dirty="0" err="1" smtClean="0"/>
              <a:t>vy</a:t>
            </a:r>
            <a:r>
              <a:rPr lang="en-US" i="1" dirty="0" smtClean="0"/>
              <a:t> </a:t>
            </a:r>
            <a:r>
              <a:rPr lang="en-US" dirty="0" smtClean="0"/>
              <a:t>contains at least one marked symbol and for all</a:t>
            </a:r>
            <a:r>
              <a:rPr lang="en-US" i="1" dirty="0" smtClean="0"/>
              <a:t> </a:t>
            </a:r>
            <a:r>
              <a:rPr lang="en-US" i="1" dirty="0" err="1" smtClean="0"/>
              <a:t>i</a:t>
            </a:r>
            <a:r>
              <a:rPr lang="en-US" i="1" dirty="0" smtClean="0"/>
              <a:t> = 0, 1, 2, ..., </a:t>
            </a:r>
            <a:r>
              <a:rPr lang="en-US" dirty="0" smtClean="0"/>
              <a:t>the strings</a:t>
            </a:r>
            <a:r>
              <a:rPr lang="en-US" i="1" dirty="0" smtClean="0"/>
              <a:t> </a:t>
            </a:r>
            <a:r>
              <a:rPr lang="en-US" i="1" dirty="0" err="1" smtClean="0"/>
              <a:t>uv</a:t>
            </a:r>
            <a:r>
              <a:rPr lang="en-US" b="1" i="1" baseline="30000" dirty="0" err="1" smtClean="0"/>
              <a:t>i</a:t>
            </a:r>
            <a:r>
              <a:rPr lang="en-US" i="1" dirty="0" err="1" smtClean="0"/>
              <a:t>xy</a:t>
            </a:r>
            <a:r>
              <a:rPr lang="en-US" b="1" i="1" baseline="30000" dirty="0" err="1" smtClean="0"/>
              <a:t>i</a:t>
            </a:r>
            <a:r>
              <a:rPr lang="en-US" i="1" dirty="0" err="1" smtClean="0"/>
              <a:t>z</a:t>
            </a:r>
            <a:r>
              <a:rPr lang="en-US" i="1" dirty="0" smtClean="0"/>
              <a:t> </a:t>
            </a:r>
            <a:r>
              <a:rPr lang="en-US" dirty="0" smtClean="0"/>
              <a:t>belong to</a:t>
            </a:r>
            <a:r>
              <a:rPr lang="en-US" i="1" dirty="0" smtClean="0"/>
              <a:t> L</a:t>
            </a:r>
            <a:r>
              <a:rPr lang="en-US" dirty="0" smtClean="0"/>
              <a:t>.</a:t>
            </a:r>
          </a:p>
          <a:p>
            <a:r>
              <a:rPr lang="en-US" b="1" dirty="0" smtClean="0"/>
              <a:t>Theorem 19:</a:t>
            </a:r>
            <a:r>
              <a:rPr lang="en-US" dirty="0" smtClean="0"/>
              <a:t> </a:t>
            </a:r>
            <a:r>
              <a:rPr lang="en-US" i="1" dirty="0" smtClean="0"/>
              <a:t>Decidable Questions about CFL</a:t>
            </a:r>
            <a:r>
              <a:rPr lang="en-US" dirty="0" smtClean="0"/>
              <a:t>:</a:t>
            </a:r>
            <a:r>
              <a:rPr lang="en-US" i="1" dirty="0" smtClean="0"/>
              <a:t> </a:t>
            </a:r>
            <a:r>
              <a:rPr lang="en-US" dirty="0" smtClean="0"/>
              <a:t>Algorithms exist to determine if a given context-free language is empty, finite or infinite; an algorithm exists to determine if a given string belongs to the language of a given context-free grammar. </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141</a:t>
            </a:fld>
            <a:endParaRPr lang="en-US"/>
          </a:p>
        </p:txBody>
      </p:sp>
    </p:spTree>
    <p:extLst>
      <p:ext uri="{BB962C8B-B14F-4D97-AF65-F5344CB8AC3E}">
        <p14:creationId xmlns:p14="http://schemas.microsoft.com/office/powerpoint/2010/main" val="416344509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lumMod val="25000"/>
                  </a:schemeClr>
                </a:solidFill>
              </a:rPr>
              <a:t>Summary</a:t>
            </a:r>
            <a:endParaRPr lang="en-US" b="1" dirty="0"/>
          </a:p>
        </p:txBody>
      </p:sp>
      <p:sp>
        <p:nvSpPr>
          <p:cNvPr id="3" name="Content Placeholder 2"/>
          <p:cNvSpPr>
            <a:spLocks noGrp="1"/>
          </p:cNvSpPr>
          <p:nvPr>
            <p:ph idx="1"/>
          </p:nvPr>
        </p:nvSpPr>
        <p:spPr/>
        <p:txBody>
          <a:bodyPr>
            <a:normAutofit fontScale="92500" lnSpcReduction="20000"/>
          </a:bodyPr>
          <a:lstStyle/>
          <a:p>
            <a:pPr lvl="0"/>
            <a:r>
              <a:rPr lang="en-US" dirty="0" smtClean="0"/>
              <a:t>Combining context-free languages is not as simple as combining regular languages. Context-free languages are well-behaved only under the operations of union, concatenation and *-closure.</a:t>
            </a:r>
          </a:p>
          <a:p>
            <a:pPr lvl="0"/>
            <a:r>
              <a:rPr lang="en-US" dirty="0" smtClean="0"/>
              <a:t>The complement of a context-free language or the intersection or set difference of two context-free languages may or may not be context-free.</a:t>
            </a:r>
          </a:p>
          <a:p>
            <a:pPr lvl="0"/>
            <a:r>
              <a:rPr lang="en-US" dirty="0" smtClean="0"/>
              <a:t>A context-free language is empty if in any equivalent grammar, the start symbol </a:t>
            </a:r>
            <a:r>
              <a:rPr lang="en-US" i="1" dirty="0" smtClean="0"/>
              <a:t>S</a:t>
            </a:r>
            <a:r>
              <a:rPr lang="en-US" dirty="0" smtClean="0"/>
              <a:t> is non-generating.</a:t>
            </a:r>
          </a:p>
          <a:p>
            <a:pPr lvl="0"/>
            <a:r>
              <a:rPr lang="en-US" dirty="0" smtClean="0"/>
              <a:t>A context-free language is finite if its grammar has no recursive production rule or cycle among any of its nonterminals. </a:t>
            </a:r>
          </a:p>
          <a:p>
            <a:pPr lvl="0"/>
            <a:r>
              <a:rPr lang="en-US" dirty="0" smtClean="0"/>
              <a:t>Most other questions about context-free languages cannot be answered. Whether two context-free grammars have the same language or whether a given context-free language is ambiguous are undecidable questions. There can never be an algorithm to answer such questions about context-free languages!</a:t>
            </a:r>
          </a:p>
          <a:p>
            <a:pPr lvl="0"/>
            <a:endParaRPr lang="en-US" dirty="0" smtClean="0"/>
          </a:p>
        </p:txBody>
      </p:sp>
      <p:sp>
        <p:nvSpPr>
          <p:cNvPr id="4" name="Slide Number Placeholder 3"/>
          <p:cNvSpPr>
            <a:spLocks noGrp="1"/>
          </p:cNvSpPr>
          <p:nvPr>
            <p:ph type="sldNum" sz="quarter" idx="12"/>
          </p:nvPr>
        </p:nvSpPr>
        <p:spPr/>
        <p:txBody>
          <a:bodyPr/>
          <a:lstStyle/>
          <a:p>
            <a:fld id="{F46CFAAC-42DA-48D0-8146-B16E92842438}" type="slidenum">
              <a:rPr lang="en-US" smtClean="0"/>
              <a:pPr/>
              <a:t>142</a:t>
            </a:fld>
            <a:endParaRPr lang="en-US"/>
          </a:p>
        </p:txBody>
      </p:sp>
    </p:spTree>
    <p:extLst>
      <p:ext uri="{BB962C8B-B14F-4D97-AF65-F5344CB8AC3E}">
        <p14:creationId xmlns:p14="http://schemas.microsoft.com/office/powerpoint/2010/main" val="9580345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lumMod val="25000"/>
                  </a:schemeClr>
                </a:solidFill>
              </a:rPr>
              <a:t>Summary(contd</a:t>
            </a:r>
            <a:r>
              <a:rPr lang="en-US" b="1" dirty="0" smtClean="0">
                <a:solidFill>
                  <a:schemeClr val="bg2">
                    <a:lumMod val="25000"/>
                  </a:schemeClr>
                </a:solidFill>
              </a:rPr>
              <a:t>..)</a:t>
            </a:r>
            <a:endParaRPr lang="en-US" b="1" dirty="0">
              <a:solidFill>
                <a:schemeClr val="bg2">
                  <a:lumMod val="25000"/>
                </a:schemeClr>
              </a:solidFill>
            </a:endParaRPr>
          </a:p>
        </p:txBody>
      </p:sp>
      <p:sp>
        <p:nvSpPr>
          <p:cNvPr id="3" name="Content Placeholder 2"/>
          <p:cNvSpPr>
            <a:spLocks noGrp="1"/>
          </p:cNvSpPr>
          <p:nvPr>
            <p:ph idx="1"/>
          </p:nvPr>
        </p:nvSpPr>
        <p:spPr/>
        <p:txBody>
          <a:bodyPr>
            <a:normAutofit fontScale="92500" lnSpcReduction="10000"/>
          </a:bodyPr>
          <a:lstStyle/>
          <a:p>
            <a:pPr lvl="0"/>
            <a:r>
              <a:rPr lang="en-US" dirty="0" smtClean="0"/>
              <a:t>Every regular language is context-free.</a:t>
            </a:r>
          </a:p>
          <a:p>
            <a:pPr lvl="0"/>
            <a:r>
              <a:rPr lang="en-US" dirty="0" smtClean="0"/>
              <a:t>There are languages that are not context-free. </a:t>
            </a:r>
          </a:p>
          <a:p>
            <a:pPr lvl="0"/>
            <a:r>
              <a:rPr lang="en-US" dirty="0" smtClean="0"/>
              <a:t>A PDA can count or remember one sequence of symbols and match it with another sequence. However, in the process of matching, the PDA forgets the count by emptying its stack. If the language requires matching with a third sequence, for example, such a language is not context-free.</a:t>
            </a:r>
          </a:p>
          <a:p>
            <a:pPr lvl="0"/>
            <a:r>
              <a:rPr lang="en-US" dirty="0" smtClean="0"/>
              <a:t>All infinite context-free languages have a pair of correlated repeating patterns that are not too far from each other.</a:t>
            </a:r>
          </a:p>
          <a:p>
            <a:pPr lvl="0"/>
            <a:r>
              <a:rPr lang="en-US" dirty="0" smtClean="0"/>
              <a:t>The repeating patterns can together be repeated any number of times to generate an infinite set of strings each of which must belong to the context-free language. This is called the Pumping Lemma.</a:t>
            </a:r>
          </a:p>
          <a:p>
            <a:pPr lvl="0"/>
            <a:r>
              <a:rPr lang="en-US" dirty="0" smtClean="0"/>
              <a:t>The Pumping Lemma is used only to show that a given language is not context-free in a proof by contradiction.</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143</a:t>
            </a:fld>
            <a:endParaRPr lang="en-US"/>
          </a:p>
        </p:txBody>
      </p:sp>
    </p:spTree>
    <p:extLst>
      <p:ext uri="{BB962C8B-B14F-4D97-AF65-F5344CB8AC3E}">
        <p14:creationId xmlns:p14="http://schemas.microsoft.com/office/powerpoint/2010/main" val="305253937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Summary (</a:t>
            </a:r>
            <a:r>
              <a:rPr lang="en-US" b="1" dirty="0">
                <a:solidFill>
                  <a:schemeClr val="bg2">
                    <a:lumMod val="25000"/>
                  </a:schemeClr>
                </a:solidFill>
              </a:rPr>
              <a:t>contd</a:t>
            </a:r>
            <a:r>
              <a:rPr lang="en-US" b="1" dirty="0" smtClean="0">
                <a:solidFill>
                  <a:schemeClr val="bg2">
                    <a:lumMod val="25000"/>
                  </a:schemeClr>
                </a:solidFill>
              </a:rPr>
              <a:t>..)</a:t>
            </a:r>
            <a:endParaRPr lang="en-US" b="1" dirty="0">
              <a:solidFill>
                <a:schemeClr val="bg2">
                  <a:lumMod val="25000"/>
                </a:schemeClr>
              </a:solidFill>
            </a:endParaRPr>
          </a:p>
        </p:txBody>
      </p:sp>
      <p:sp>
        <p:nvSpPr>
          <p:cNvPr id="3" name="Content Placeholder 2"/>
          <p:cNvSpPr>
            <a:spLocks noGrp="1"/>
          </p:cNvSpPr>
          <p:nvPr>
            <p:ph idx="1"/>
          </p:nvPr>
        </p:nvSpPr>
        <p:spPr/>
        <p:txBody>
          <a:bodyPr>
            <a:normAutofit fontScale="85000" lnSpcReduction="10000"/>
          </a:bodyPr>
          <a:lstStyle/>
          <a:p>
            <a:pPr lvl="0"/>
            <a:r>
              <a:rPr lang="en-US" dirty="0" smtClean="0"/>
              <a:t>The pumping lemma is used in an adversarial game where the opponent chooses an unknown value for the constant m and an unknown partition of the string w into </a:t>
            </a:r>
            <a:r>
              <a:rPr lang="en-US" dirty="0" err="1" smtClean="0"/>
              <a:t>uvxyz</a:t>
            </a:r>
            <a:r>
              <a:rPr lang="en-US" dirty="0" smtClean="0"/>
              <a:t>. We can choose the string w and the value of </a:t>
            </a:r>
            <a:r>
              <a:rPr lang="en-US" dirty="0" err="1" smtClean="0"/>
              <a:t>i</a:t>
            </a:r>
            <a:r>
              <a:rPr lang="en-US" dirty="0" smtClean="0"/>
              <a:t> to our convenience.</a:t>
            </a:r>
          </a:p>
          <a:p>
            <a:pPr lvl="0"/>
            <a:r>
              <a:rPr lang="en-US" dirty="0" smtClean="0"/>
              <a:t>Application of the Pumping Lemma works like an adversarial game because of alternating universal and existential quantifiers. We are free to choose any value when a variable is universally quantified but must ensure that our arguments work for any unknown value when under an existential quantifier.</a:t>
            </a:r>
          </a:p>
          <a:p>
            <a:pPr lvl="0"/>
            <a:r>
              <a:rPr lang="en-US" dirty="0" smtClean="0"/>
              <a:t>The key to a successful application of the pumping lemma is to choose a string that includes the constant m and takes full control over the crucial substring of length m.</a:t>
            </a:r>
          </a:p>
          <a:p>
            <a:r>
              <a:rPr lang="en-US" dirty="0" smtClean="0"/>
              <a:t>Context-free grammars can generate strings with a pair of coordinated repeating patterns only if the two patterns mirror each other at opposite ends of strings. They are unable to deal with either more than two patterns, e.g., </a:t>
            </a:r>
            <a:r>
              <a:rPr lang="en-US" dirty="0" err="1" smtClean="0"/>
              <a:t>a</a:t>
            </a:r>
            <a:r>
              <a:rPr lang="en-US" baseline="30000" dirty="0" err="1" smtClean="0"/>
              <a:t>n</a:t>
            </a:r>
            <a:r>
              <a:rPr lang="en-US" dirty="0" err="1" smtClean="0"/>
              <a:t>b</a:t>
            </a:r>
            <a:r>
              <a:rPr lang="en-US" baseline="30000" dirty="0" err="1" smtClean="0"/>
              <a:t>n</a:t>
            </a:r>
            <a:r>
              <a:rPr lang="en-US" dirty="0" err="1" smtClean="0"/>
              <a:t>c</a:t>
            </a:r>
            <a:r>
              <a:rPr lang="en-US" baseline="30000" dirty="0" err="1" smtClean="0"/>
              <a:t>n</a:t>
            </a:r>
            <a:r>
              <a:rPr lang="en-US" dirty="0" smtClean="0"/>
              <a:t>, or with kinds of patterns that do </a:t>
            </a:r>
            <a:r>
              <a:rPr lang="en-US" smtClean="0"/>
              <a:t>not correspond </a:t>
            </a:r>
            <a:r>
              <a:rPr lang="en-US" dirty="0" smtClean="0"/>
              <a:t>to the behavior of a stack, e.g., </a:t>
            </a:r>
            <a:r>
              <a:rPr lang="en-US" dirty="0" err="1" smtClean="0"/>
              <a:t>ww</a:t>
            </a:r>
            <a:r>
              <a:rPr lang="en-US" dirty="0" smtClean="0"/>
              <a:t>.</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144</a:t>
            </a:fld>
            <a:endParaRPr lang="en-US"/>
          </a:p>
        </p:txBody>
      </p:sp>
    </p:spTree>
    <p:extLst>
      <p:ext uri="{BB962C8B-B14F-4D97-AF65-F5344CB8AC3E}">
        <p14:creationId xmlns:p14="http://schemas.microsoft.com/office/powerpoint/2010/main" val="222406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CFG: Example</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endParaRPr lang="en-US" dirty="0" smtClean="0"/>
          </a:p>
          <a:p>
            <a:r>
              <a:rPr lang="en-US" dirty="0" smtClean="0"/>
              <a:t>Even number of </a:t>
            </a:r>
            <a:r>
              <a:rPr lang="en-US" i="1" dirty="0" smtClean="0"/>
              <a:t>a </a:t>
            </a:r>
            <a:r>
              <a:rPr lang="en-US" dirty="0" smtClean="0"/>
              <a:t>s followed by even number of </a:t>
            </a:r>
            <a:r>
              <a:rPr lang="en-US" i="1" dirty="0" smtClean="0"/>
              <a:t>b </a:t>
            </a:r>
            <a:r>
              <a:rPr lang="en-US" dirty="0" smtClean="0"/>
              <a:t>s: (</a:t>
            </a:r>
            <a:r>
              <a:rPr lang="en-US" i="1" dirty="0" err="1" smtClean="0"/>
              <a:t>aa</a:t>
            </a:r>
            <a:r>
              <a:rPr lang="en-US" dirty="0" smtClean="0"/>
              <a:t>)*(</a:t>
            </a:r>
            <a:r>
              <a:rPr lang="en-US" i="1" dirty="0" smtClean="0"/>
              <a:t>bb</a:t>
            </a:r>
            <a:r>
              <a:rPr lang="en-US" dirty="0" smtClean="0"/>
              <a:t>)*</a:t>
            </a:r>
          </a:p>
          <a:p>
            <a:pPr algn="ctr">
              <a:buNone/>
            </a:pPr>
            <a:r>
              <a:rPr lang="en-US" i="1" dirty="0" smtClean="0"/>
              <a:t>S</a:t>
            </a:r>
            <a:r>
              <a:rPr lang="en-US" dirty="0" smtClean="0"/>
              <a:t> </a:t>
            </a:r>
            <a:r>
              <a:rPr lang="en-US" dirty="0" smtClean="0">
                <a:sym typeface="Symbol"/>
              </a:rPr>
              <a:t></a:t>
            </a:r>
            <a:r>
              <a:rPr lang="en-US" i="1" dirty="0" smtClean="0">
                <a:sym typeface="Symbol"/>
              </a:rPr>
              <a:t> </a:t>
            </a:r>
            <a:r>
              <a:rPr lang="en-US" i="1" dirty="0" err="1" smtClean="0"/>
              <a:t>aaS</a:t>
            </a:r>
            <a:r>
              <a:rPr lang="en-US" dirty="0" smtClean="0"/>
              <a:t> | </a:t>
            </a:r>
            <a:r>
              <a:rPr lang="en-US" i="1" dirty="0" err="1" smtClean="0"/>
              <a:t>Sbb</a:t>
            </a:r>
            <a:r>
              <a:rPr lang="en-US" dirty="0" smtClean="0"/>
              <a:t> | </a:t>
            </a:r>
            <a:r>
              <a:rPr lang="en-US" i="1" dirty="0" err="1" smtClean="0"/>
              <a:t>aaSbb</a:t>
            </a:r>
            <a:r>
              <a:rPr lang="en-US" dirty="0" smtClean="0"/>
              <a:t> | </a:t>
            </a:r>
            <a:r>
              <a:rPr lang="en-US" i="1" dirty="0" smtClean="0"/>
              <a:t>λ</a:t>
            </a:r>
          </a:p>
          <a:p>
            <a:endParaRPr lang="en-US" dirty="0" smtClean="0"/>
          </a:p>
          <a:p>
            <a:r>
              <a:rPr lang="en-US" dirty="0" smtClean="0"/>
              <a:t>This is a CFG but is not regular</a:t>
            </a:r>
          </a:p>
          <a:p>
            <a:r>
              <a:rPr lang="en-US" dirty="0" smtClean="0"/>
              <a:t>An equivalent right-linear grammar (since this is a regular language) is:</a:t>
            </a:r>
          </a:p>
          <a:p>
            <a:pPr lvl="4" algn="l">
              <a:buNone/>
            </a:pPr>
            <a:r>
              <a:rPr lang="en-US" sz="2000" i="1" dirty="0"/>
              <a:t>S </a:t>
            </a:r>
            <a:r>
              <a:rPr lang="en-US" sz="2000" dirty="0">
                <a:sym typeface="Symbol"/>
              </a:rPr>
              <a:t> </a:t>
            </a:r>
            <a:r>
              <a:rPr lang="en-US" sz="2000" i="1" dirty="0" err="1"/>
              <a:t>aaS</a:t>
            </a:r>
            <a:r>
              <a:rPr lang="en-US" sz="2000" dirty="0"/>
              <a:t> | </a:t>
            </a:r>
            <a:r>
              <a:rPr lang="en-US" sz="2000" i="1" dirty="0"/>
              <a:t>A</a:t>
            </a:r>
            <a:endParaRPr lang="en-US" sz="2000" dirty="0"/>
          </a:p>
          <a:p>
            <a:pPr lvl="4" algn="l">
              <a:buNone/>
            </a:pPr>
            <a:r>
              <a:rPr lang="en-US" sz="2000" dirty="0"/>
              <a:t>A </a:t>
            </a:r>
            <a:r>
              <a:rPr lang="en-US" sz="2000" dirty="0">
                <a:sym typeface="Symbol"/>
              </a:rPr>
              <a:t> </a:t>
            </a:r>
            <a:r>
              <a:rPr lang="en-US" sz="2000" i="1" dirty="0" err="1"/>
              <a:t>bbA</a:t>
            </a:r>
            <a:r>
              <a:rPr lang="en-US" sz="2000" dirty="0"/>
              <a:t> | </a:t>
            </a:r>
            <a:r>
              <a:rPr lang="en-US" sz="2000" i="1" dirty="0"/>
              <a:t>λ</a:t>
            </a:r>
            <a:endParaRPr lang="en-US" sz="2000" dirty="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15</a:t>
            </a:fld>
            <a:endParaRPr lang="en-US"/>
          </a:p>
        </p:txBody>
      </p:sp>
    </p:spTree>
    <p:extLst>
      <p:ext uri="{BB962C8B-B14F-4D97-AF65-F5344CB8AC3E}">
        <p14:creationId xmlns:p14="http://schemas.microsoft.com/office/powerpoint/2010/main" val="384781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10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10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10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10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Context-Free Languages</a:t>
            </a:r>
            <a:endParaRPr lang="en-US" b="1" dirty="0">
              <a:solidFill>
                <a:schemeClr val="bg2">
                  <a:lumMod val="25000"/>
                </a:schemeClr>
              </a:solidFill>
            </a:endParaRPr>
          </a:p>
        </p:txBody>
      </p:sp>
      <p:sp>
        <p:nvSpPr>
          <p:cNvPr id="3" name="Content Placeholder 2"/>
          <p:cNvSpPr>
            <a:spLocks noGrp="1"/>
          </p:cNvSpPr>
          <p:nvPr>
            <p:ph idx="1"/>
          </p:nvPr>
        </p:nvSpPr>
        <p:spPr/>
        <p:txBody>
          <a:bodyPr>
            <a:normAutofit fontScale="92500" lnSpcReduction="10000"/>
          </a:bodyPr>
          <a:lstStyle/>
          <a:p>
            <a:r>
              <a:rPr lang="en-US" i="1" dirty="0" smtClean="0"/>
              <a:t>What is the language of a CFG that is not regular? </a:t>
            </a:r>
            <a:endParaRPr lang="en-US" dirty="0" smtClean="0"/>
          </a:p>
          <a:p>
            <a:pPr lvl="0"/>
            <a:r>
              <a:rPr lang="en-US" dirty="0" smtClean="0"/>
              <a:t>The language of a grammar is the set of all strings over its alphabet which can be derived or generated from the start symbol </a:t>
            </a:r>
            <a:r>
              <a:rPr lang="en-US" i="1" dirty="0" smtClean="0"/>
              <a:t>S</a:t>
            </a:r>
            <a:r>
              <a:rPr lang="en-US" dirty="0" smtClean="0"/>
              <a:t> of the grammar, or,</a:t>
            </a:r>
          </a:p>
          <a:p>
            <a:pPr lvl="0"/>
            <a:r>
              <a:rPr lang="en-US" dirty="0" smtClean="0"/>
              <a:t>The same set of grammatically correct strings which can be parsed using the grammar to construct a parse tree with </a:t>
            </a:r>
            <a:r>
              <a:rPr lang="en-US" i="1" dirty="0" smtClean="0"/>
              <a:t>S</a:t>
            </a:r>
            <a:r>
              <a:rPr lang="en-US" dirty="0" smtClean="0"/>
              <a:t> as its root and the input string along the leaves of the parse tree (which is also called the </a:t>
            </a:r>
            <a:r>
              <a:rPr lang="en-US" i="1" dirty="0" smtClean="0"/>
              <a:t>yield</a:t>
            </a:r>
            <a:r>
              <a:rPr lang="en-US" dirty="0" smtClean="0"/>
              <a:t> of the parse tree).</a:t>
            </a:r>
          </a:p>
          <a:p>
            <a:r>
              <a:rPr lang="en-US" dirty="0" smtClean="0"/>
              <a:t>The language of a CFG that is not a regular language is called a </a:t>
            </a:r>
            <a:r>
              <a:rPr lang="en-US" i="1" dirty="0" smtClean="0"/>
              <a:t>context-free language</a:t>
            </a:r>
            <a:r>
              <a:rPr lang="en-US" dirty="0" smtClean="0"/>
              <a:t> (CFL for short). </a:t>
            </a:r>
          </a:p>
          <a:p>
            <a:r>
              <a:rPr lang="en-US" dirty="0" smtClean="0"/>
              <a:t>CFLs are a superset of the set of regular languages, that is, </a:t>
            </a:r>
            <a:r>
              <a:rPr lang="en-US" i="1" dirty="0" smtClean="0"/>
              <a:t>there are CFLs that are not regular.</a:t>
            </a:r>
          </a:p>
          <a:p>
            <a:r>
              <a:rPr lang="en-US" dirty="0" smtClean="0"/>
              <a:t>One cannot construct a finite automaton or regular expression for a CFL that is not regular.</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16</a:t>
            </a:fld>
            <a:endParaRPr lang="en-US"/>
          </a:p>
        </p:txBody>
      </p:sp>
    </p:spTree>
    <p:extLst>
      <p:ext uri="{BB962C8B-B14F-4D97-AF65-F5344CB8AC3E}">
        <p14:creationId xmlns:p14="http://schemas.microsoft.com/office/powerpoint/2010/main" val="761933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Linear CFG: Example 1</a:t>
            </a:r>
            <a:endParaRPr lang="en-US" b="1" dirty="0">
              <a:solidFill>
                <a:schemeClr val="bg2">
                  <a:lumMod val="25000"/>
                </a:schemeClr>
              </a:solidFill>
            </a:endParaRPr>
          </a:p>
        </p:txBody>
      </p:sp>
      <p:sp>
        <p:nvSpPr>
          <p:cNvPr id="3" name="Content Placeholder 2"/>
          <p:cNvSpPr>
            <a:spLocks noGrp="1"/>
          </p:cNvSpPr>
          <p:nvPr>
            <p:ph idx="1"/>
          </p:nvPr>
        </p:nvSpPr>
        <p:spPr>
          <a:xfrm>
            <a:off x="2589212" y="1346662"/>
            <a:ext cx="8915400" cy="4564560"/>
          </a:xfrm>
        </p:spPr>
        <p:txBody>
          <a:bodyPr/>
          <a:lstStyle/>
          <a:p>
            <a:r>
              <a:rPr lang="en-US" dirty="0" smtClean="0"/>
              <a:t>Simple nesting language </a:t>
            </a:r>
            <a:r>
              <a:rPr lang="en-US" i="1" dirty="0" smtClean="0"/>
              <a:t>a</a:t>
            </a:r>
            <a:r>
              <a:rPr lang="en-US" baseline="30000" dirty="0" smtClean="0"/>
              <a:t>n</a:t>
            </a:r>
            <a:r>
              <a:rPr lang="en-US" i="1" dirty="0" smtClean="0"/>
              <a:t>b</a:t>
            </a:r>
            <a:r>
              <a:rPr lang="en-US" baseline="30000" dirty="0" smtClean="0"/>
              <a:t>n</a:t>
            </a:r>
            <a:endParaRPr lang="en-US" dirty="0" smtClean="0"/>
          </a:p>
          <a:p>
            <a:r>
              <a:rPr lang="en-US" dirty="0" smtClean="0"/>
              <a:t>Observation: </a:t>
            </a:r>
            <a:r>
              <a:rPr lang="en-US" i="1" dirty="0" smtClean="0"/>
              <a:t>a</a:t>
            </a:r>
            <a:r>
              <a:rPr lang="en-US" i="1" baseline="30000" dirty="0" smtClean="0"/>
              <a:t>n</a:t>
            </a:r>
            <a:r>
              <a:rPr lang="en-US" i="1" dirty="0" smtClean="0"/>
              <a:t>b</a:t>
            </a:r>
            <a:r>
              <a:rPr lang="en-US" i="1" baseline="30000" dirty="0" smtClean="0"/>
              <a:t>n </a:t>
            </a:r>
            <a:r>
              <a:rPr lang="en-US" dirty="0" smtClean="0"/>
              <a:t>= </a:t>
            </a:r>
            <a:r>
              <a:rPr lang="en-US" i="1" dirty="0" smtClean="0"/>
              <a:t>aa</a:t>
            </a:r>
            <a:r>
              <a:rPr lang="en-US" i="1" baseline="30000" dirty="0" smtClean="0"/>
              <a:t>n-1</a:t>
            </a:r>
            <a:r>
              <a:rPr lang="en-US" i="1" dirty="0" smtClean="0"/>
              <a:t>b</a:t>
            </a:r>
            <a:r>
              <a:rPr lang="en-US" i="1" baseline="30000" dirty="0" smtClean="0"/>
              <a:t>n-1</a:t>
            </a:r>
            <a:r>
              <a:rPr lang="en-US" i="1" dirty="0" smtClean="0"/>
              <a:t>b</a:t>
            </a:r>
            <a:endParaRPr lang="en-US" dirty="0" smtClean="0"/>
          </a:p>
          <a:p>
            <a:pPr algn="ctr">
              <a:buNone/>
            </a:pPr>
            <a:r>
              <a:rPr lang="en-US" i="1" dirty="0" smtClean="0"/>
              <a:t>S</a:t>
            </a:r>
            <a:r>
              <a:rPr lang="en-US" dirty="0" smtClean="0"/>
              <a:t> </a:t>
            </a:r>
            <a:r>
              <a:rPr lang="en-US" dirty="0" smtClean="0">
                <a:sym typeface="Symbol"/>
              </a:rPr>
              <a:t> </a:t>
            </a:r>
            <a:r>
              <a:rPr lang="en-US" i="1" dirty="0" err="1" smtClean="0"/>
              <a:t>aSb</a:t>
            </a:r>
            <a:r>
              <a:rPr lang="en-US" dirty="0" smtClean="0"/>
              <a:t> | </a:t>
            </a:r>
            <a:r>
              <a:rPr lang="en-US" i="1" dirty="0" smtClean="0"/>
              <a:t>λ</a:t>
            </a:r>
          </a:p>
          <a:p>
            <a:r>
              <a:rPr lang="en-US" dirty="0" smtClean="0"/>
              <a:t>Derivation for </a:t>
            </a:r>
            <a:r>
              <a:rPr lang="en-US" i="1" dirty="0" smtClean="0"/>
              <a:t>a</a:t>
            </a:r>
            <a:r>
              <a:rPr lang="en-US" baseline="30000" dirty="0" smtClean="0"/>
              <a:t>4</a:t>
            </a:r>
            <a:r>
              <a:rPr lang="en-US" i="1" dirty="0" smtClean="0"/>
              <a:t>b</a:t>
            </a:r>
            <a:r>
              <a:rPr lang="en-US" baseline="30000" dirty="0" smtClean="0"/>
              <a:t>4</a:t>
            </a:r>
          </a:p>
          <a:p>
            <a:r>
              <a:rPr lang="en-US" dirty="0" smtClean="0"/>
              <a:t>Parse tree:</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17</a:t>
            </a:fld>
            <a:endParaRPr lang="en-US"/>
          </a:p>
        </p:txBody>
      </p:sp>
      <p:pic>
        <p:nvPicPr>
          <p:cNvPr id="5" name="Picture 4" descr="Ch7Temp1.bmp"/>
          <p:cNvPicPr>
            <a:picLocks noChangeAspect="1"/>
          </p:cNvPicPr>
          <p:nvPr/>
        </p:nvPicPr>
        <p:blipFill>
          <a:blip r:embed="rId2" cstate="print"/>
          <a:stretch>
            <a:fillRect/>
          </a:stretch>
        </p:blipFill>
        <p:spPr>
          <a:xfrm>
            <a:off x="5207721" y="2627552"/>
            <a:ext cx="6591801" cy="514350"/>
          </a:xfrm>
          <a:prstGeom prst="rect">
            <a:avLst/>
          </a:prstGeom>
        </p:spPr>
      </p:pic>
      <p:pic>
        <p:nvPicPr>
          <p:cNvPr id="6" name="Picture 5" descr="C07F001.jpg"/>
          <p:cNvPicPr>
            <a:picLocks noChangeAspect="1"/>
          </p:cNvPicPr>
          <p:nvPr/>
        </p:nvPicPr>
        <p:blipFill>
          <a:blip r:embed="rId3" cstate="print"/>
          <a:stretch>
            <a:fillRect/>
          </a:stretch>
        </p:blipFill>
        <p:spPr>
          <a:xfrm>
            <a:off x="4398949" y="3185890"/>
            <a:ext cx="2033181" cy="3142507"/>
          </a:xfrm>
          <a:prstGeom prst="rect">
            <a:avLst/>
          </a:prstGeom>
        </p:spPr>
      </p:pic>
    </p:spTree>
    <p:extLst>
      <p:ext uri="{BB962C8B-B14F-4D97-AF65-F5344CB8AC3E}">
        <p14:creationId xmlns:p14="http://schemas.microsoft.com/office/powerpoint/2010/main" val="28612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1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Linear CFG: Example</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Even palindromes </a:t>
            </a:r>
            <a:r>
              <a:rPr lang="en-US" i="1" dirty="0" err="1" smtClean="0"/>
              <a:t>ww</a:t>
            </a:r>
            <a:r>
              <a:rPr lang="en-US" i="1" baseline="30000" dirty="0" err="1" smtClean="0"/>
              <a:t>R</a:t>
            </a:r>
            <a:endParaRPr lang="en-US" dirty="0" smtClean="0"/>
          </a:p>
          <a:p>
            <a:r>
              <a:rPr lang="en-US" i="1" dirty="0" smtClean="0"/>
              <a:t>S</a:t>
            </a:r>
            <a:r>
              <a:rPr lang="en-US" dirty="0" smtClean="0"/>
              <a:t> </a:t>
            </a:r>
            <a:r>
              <a:rPr lang="en-US" dirty="0" smtClean="0">
                <a:sym typeface="Symbol"/>
              </a:rPr>
              <a:t></a:t>
            </a:r>
            <a:r>
              <a:rPr lang="en-US" dirty="0" smtClean="0"/>
              <a:t> </a:t>
            </a:r>
            <a:r>
              <a:rPr lang="en-US" i="1" dirty="0" err="1" smtClean="0"/>
              <a:t>aSa</a:t>
            </a:r>
            <a:r>
              <a:rPr lang="en-US" dirty="0" smtClean="0"/>
              <a:t> | </a:t>
            </a:r>
            <a:r>
              <a:rPr lang="en-US" i="1" dirty="0" err="1" smtClean="0"/>
              <a:t>bSb</a:t>
            </a:r>
            <a:r>
              <a:rPr lang="en-US" dirty="0" smtClean="0"/>
              <a:t> | </a:t>
            </a:r>
            <a:r>
              <a:rPr lang="el-GR" i="1" dirty="0" smtClean="0"/>
              <a:t>λ</a:t>
            </a:r>
            <a:endParaRPr lang="en-US" i="1" dirty="0" smtClean="0"/>
          </a:p>
          <a:p>
            <a:r>
              <a:rPr lang="en-US" dirty="0" smtClean="0"/>
              <a:t>Derivation of: </a:t>
            </a:r>
            <a:r>
              <a:rPr lang="en-US" i="1" dirty="0" err="1" smtClean="0"/>
              <a:t>abbabbabba</a:t>
            </a:r>
            <a:r>
              <a:rPr lang="en-US" dirty="0" smtClean="0"/>
              <a:t> </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18</a:t>
            </a:fld>
            <a:endParaRPr lang="en-US"/>
          </a:p>
        </p:txBody>
      </p:sp>
      <p:pic>
        <p:nvPicPr>
          <p:cNvPr id="5" name="Picture 4" descr="Ch7Temp2.bmp"/>
          <p:cNvPicPr>
            <a:picLocks noChangeAspect="1"/>
          </p:cNvPicPr>
          <p:nvPr/>
        </p:nvPicPr>
        <p:blipFill>
          <a:blip r:embed="rId2" cstate="print"/>
          <a:stretch>
            <a:fillRect/>
          </a:stretch>
        </p:blipFill>
        <p:spPr>
          <a:xfrm>
            <a:off x="2803655" y="3580881"/>
            <a:ext cx="7404374" cy="1266825"/>
          </a:xfrm>
          <a:prstGeom prst="rect">
            <a:avLst/>
          </a:prstGeom>
        </p:spPr>
      </p:pic>
    </p:spTree>
    <p:extLst>
      <p:ext uri="{BB962C8B-B14F-4D97-AF65-F5344CB8AC3E}">
        <p14:creationId xmlns:p14="http://schemas.microsoft.com/office/powerpoint/2010/main" val="121877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Linear CFG: Examples </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endParaRPr lang="en-US" dirty="0" smtClean="0"/>
          </a:p>
          <a:p>
            <a:r>
              <a:rPr lang="en-US" dirty="0" smtClean="0"/>
              <a:t>Example </a:t>
            </a:r>
            <a:r>
              <a:rPr lang="en-US" dirty="0"/>
              <a:t>2</a:t>
            </a:r>
            <a:r>
              <a:rPr lang="en-US" dirty="0" smtClean="0"/>
              <a:t>: Odd palindromes </a:t>
            </a:r>
            <a:r>
              <a:rPr lang="en-US" i="1" dirty="0" err="1" smtClean="0"/>
              <a:t>wcw</a:t>
            </a:r>
            <a:r>
              <a:rPr lang="en-US" i="1" baseline="30000" dirty="0" err="1" smtClean="0"/>
              <a:t>R</a:t>
            </a:r>
            <a:endParaRPr lang="en-US" dirty="0" smtClean="0"/>
          </a:p>
          <a:p>
            <a:pPr lvl="4" algn="l">
              <a:buNone/>
            </a:pPr>
            <a:r>
              <a:rPr lang="en-US" sz="1800" i="1" dirty="0"/>
              <a:t>S </a:t>
            </a:r>
            <a:r>
              <a:rPr lang="en-US" sz="1800" dirty="0">
                <a:sym typeface="Symbol"/>
              </a:rPr>
              <a:t></a:t>
            </a:r>
            <a:r>
              <a:rPr lang="en-US" sz="1800" dirty="0"/>
              <a:t> </a:t>
            </a:r>
            <a:r>
              <a:rPr lang="en-US" sz="1800" i="1" dirty="0" err="1"/>
              <a:t>aSa</a:t>
            </a:r>
            <a:r>
              <a:rPr lang="en-US" sz="1800" dirty="0"/>
              <a:t> | </a:t>
            </a:r>
            <a:r>
              <a:rPr lang="en-US" sz="1800" i="1" dirty="0" err="1"/>
              <a:t>bSb</a:t>
            </a:r>
            <a:r>
              <a:rPr lang="en-US" sz="1800" dirty="0"/>
              <a:t> | </a:t>
            </a:r>
            <a:r>
              <a:rPr lang="en-US" sz="1800" i="1" dirty="0"/>
              <a:t>c</a:t>
            </a:r>
          </a:p>
          <a:p>
            <a:r>
              <a:rPr lang="en-US" dirty="0" smtClean="0"/>
              <a:t>Example </a:t>
            </a:r>
            <a:r>
              <a:rPr lang="en-US" dirty="0"/>
              <a:t>3</a:t>
            </a:r>
            <a:r>
              <a:rPr lang="en-US" dirty="0" smtClean="0"/>
              <a:t>: One more </a:t>
            </a:r>
            <a:r>
              <a:rPr lang="en-US" i="1" dirty="0" smtClean="0"/>
              <a:t>b </a:t>
            </a:r>
            <a:r>
              <a:rPr lang="en-US" dirty="0" smtClean="0"/>
              <a:t>than </a:t>
            </a:r>
            <a:r>
              <a:rPr lang="en-US" i="1" dirty="0" smtClean="0"/>
              <a:t>a</a:t>
            </a:r>
            <a:r>
              <a:rPr lang="en-US" dirty="0" smtClean="0"/>
              <a:t>, i.e., </a:t>
            </a:r>
            <a:r>
              <a:rPr lang="en-US" i="1" dirty="0" smtClean="0"/>
              <a:t>a</a:t>
            </a:r>
            <a:r>
              <a:rPr lang="en-US" baseline="30000" dirty="0" smtClean="0"/>
              <a:t>n</a:t>
            </a:r>
            <a:r>
              <a:rPr lang="en-US" i="1" dirty="0" smtClean="0"/>
              <a:t>b</a:t>
            </a:r>
            <a:r>
              <a:rPr lang="en-US" baseline="30000" dirty="0" smtClean="0"/>
              <a:t>n+1</a:t>
            </a:r>
            <a:endParaRPr lang="en-US" dirty="0" smtClean="0"/>
          </a:p>
          <a:p>
            <a:pPr lvl="4" algn="l">
              <a:buNone/>
            </a:pPr>
            <a:r>
              <a:rPr lang="en-US" sz="1800" i="1" dirty="0"/>
              <a:t>S </a:t>
            </a:r>
            <a:r>
              <a:rPr lang="en-US" sz="1800" dirty="0">
                <a:sym typeface="Symbol"/>
              </a:rPr>
              <a:t></a:t>
            </a:r>
            <a:r>
              <a:rPr lang="en-US" sz="1800" dirty="0"/>
              <a:t> </a:t>
            </a:r>
            <a:r>
              <a:rPr lang="en-US" sz="1800" i="1" dirty="0" err="1"/>
              <a:t>aSb</a:t>
            </a:r>
            <a:r>
              <a:rPr lang="en-US" sz="1800" dirty="0"/>
              <a:t> | </a:t>
            </a:r>
            <a:r>
              <a:rPr lang="en-US" sz="1800" i="1" dirty="0"/>
              <a:t>b</a:t>
            </a:r>
            <a:endParaRPr lang="en-US" i="1" dirty="0" smtClean="0"/>
          </a:p>
          <a:p>
            <a:r>
              <a:rPr lang="en-US" dirty="0" smtClean="0"/>
              <a:t>Example 4: </a:t>
            </a:r>
            <a:r>
              <a:rPr lang="en-US" i="1" dirty="0" smtClean="0"/>
              <a:t>a </a:t>
            </a:r>
            <a:r>
              <a:rPr lang="en-US" dirty="0" smtClean="0"/>
              <a:t>s followed by twice as many </a:t>
            </a:r>
            <a:r>
              <a:rPr lang="en-US" i="1" dirty="0" smtClean="0"/>
              <a:t>b</a:t>
            </a:r>
            <a:r>
              <a:rPr lang="en-US" dirty="0" smtClean="0"/>
              <a:t> s, i.e., </a:t>
            </a:r>
            <a:r>
              <a:rPr lang="en-US" i="1" dirty="0" smtClean="0"/>
              <a:t>a</a:t>
            </a:r>
            <a:r>
              <a:rPr lang="en-US" baseline="30000" dirty="0" smtClean="0"/>
              <a:t>n</a:t>
            </a:r>
            <a:r>
              <a:rPr lang="en-US" i="1" dirty="0" smtClean="0"/>
              <a:t>b</a:t>
            </a:r>
            <a:r>
              <a:rPr lang="en-US" baseline="30000" dirty="0" smtClean="0"/>
              <a:t>2n</a:t>
            </a:r>
            <a:endParaRPr lang="en-US" dirty="0" smtClean="0"/>
          </a:p>
          <a:p>
            <a:pPr lvl="4" algn="l">
              <a:buNone/>
            </a:pPr>
            <a:r>
              <a:rPr lang="en-US" sz="1800" i="1" dirty="0"/>
              <a:t>S </a:t>
            </a:r>
            <a:r>
              <a:rPr lang="en-US" sz="1800" dirty="0">
                <a:sym typeface="Symbol"/>
              </a:rPr>
              <a:t></a:t>
            </a:r>
            <a:r>
              <a:rPr lang="en-US" sz="1800" dirty="0"/>
              <a:t> </a:t>
            </a:r>
            <a:r>
              <a:rPr lang="en-US" sz="1800" i="1" dirty="0" err="1"/>
              <a:t>aSbb</a:t>
            </a:r>
            <a:r>
              <a:rPr lang="en-US" sz="1800" dirty="0"/>
              <a:t> | </a:t>
            </a:r>
            <a:r>
              <a:rPr lang="en-US" sz="1800" i="1" dirty="0"/>
              <a:t>λ</a:t>
            </a:r>
            <a:endParaRPr lang="en-US" i="1" dirty="0" smtClean="0"/>
          </a:p>
          <a:p>
            <a:r>
              <a:rPr lang="en-US" dirty="0" smtClean="0"/>
              <a:t>Example 5: </a:t>
            </a:r>
            <a:r>
              <a:rPr lang="en-US" i="1" dirty="0" smtClean="0"/>
              <a:t>a </a:t>
            </a:r>
            <a:r>
              <a:rPr lang="en-US" dirty="0" smtClean="0"/>
              <a:t>s followed by a lesser number of </a:t>
            </a:r>
            <a:r>
              <a:rPr lang="en-US" i="1" dirty="0" smtClean="0"/>
              <a:t>b </a:t>
            </a:r>
            <a:r>
              <a:rPr lang="en-US" dirty="0" smtClean="0"/>
              <a:t>s, i.e., </a:t>
            </a:r>
            <a:r>
              <a:rPr lang="en-US" i="1" dirty="0" err="1" smtClean="0"/>
              <a:t>a</a:t>
            </a:r>
            <a:r>
              <a:rPr lang="en-US" baseline="30000" dirty="0" err="1" smtClean="0"/>
              <a:t>n</a:t>
            </a:r>
            <a:r>
              <a:rPr lang="en-US" i="1" dirty="0" err="1" smtClean="0"/>
              <a:t>b</a:t>
            </a:r>
            <a:r>
              <a:rPr lang="en-US" baseline="30000" dirty="0" err="1" smtClean="0"/>
              <a:t>m</a:t>
            </a:r>
            <a:r>
              <a:rPr lang="en-US" baseline="30000" dirty="0" smtClean="0"/>
              <a:t>  </a:t>
            </a:r>
            <a:r>
              <a:rPr lang="en-US" dirty="0" smtClean="0"/>
              <a:t>n &gt; m</a:t>
            </a:r>
          </a:p>
          <a:p>
            <a:pPr lvl="4" algn="l">
              <a:buNone/>
            </a:pPr>
            <a:r>
              <a:rPr lang="en-US" sz="1800" i="1" dirty="0"/>
              <a:t>S </a:t>
            </a:r>
            <a:r>
              <a:rPr lang="en-US" sz="1800" dirty="0">
                <a:sym typeface="Symbol"/>
              </a:rPr>
              <a:t></a:t>
            </a:r>
            <a:r>
              <a:rPr lang="en-US" sz="1800" dirty="0"/>
              <a:t> </a:t>
            </a:r>
            <a:r>
              <a:rPr lang="en-US" sz="1800" i="1" dirty="0" err="1"/>
              <a:t>aSb</a:t>
            </a:r>
            <a:r>
              <a:rPr lang="en-US" sz="1800" dirty="0"/>
              <a:t> | </a:t>
            </a:r>
            <a:r>
              <a:rPr lang="en-US" sz="1800" i="1" dirty="0" err="1"/>
              <a:t>aS</a:t>
            </a:r>
            <a:r>
              <a:rPr lang="en-US" sz="1800" i="1" dirty="0"/>
              <a:t> </a:t>
            </a:r>
            <a:r>
              <a:rPr lang="en-US" sz="1800" dirty="0"/>
              <a:t>| </a:t>
            </a:r>
            <a:r>
              <a:rPr lang="en-US" sz="1800" i="1" dirty="0"/>
              <a:t>a</a:t>
            </a:r>
            <a:endParaRPr lang="en-US" sz="1800" dirty="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19</a:t>
            </a:fld>
            <a:endParaRPr lang="en-US"/>
          </a:p>
        </p:txBody>
      </p:sp>
    </p:spTree>
    <p:extLst>
      <p:ext uri="{BB962C8B-B14F-4D97-AF65-F5344CB8AC3E}">
        <p14:creationId xmlns:p14="http://schemas.microsoft.com/office/powerpoint/2010/main" val="173206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Learning Objectives</a:t>
            </a:r>
            <a:endParaRPr lang="en-US" b="1" dirty="0"/>
          </a:p>
        </p:txBody>
      </p:sp>
      <p:sp>
        <p:nvSpPr>
          <p:cNvPr id="3" name="Content Placeholder 2"/>
          <p:cNvSpPr>
            <a:spLocks noGrp="1"/>
          </p:cNvSpPr>
          <p:nvPr>
            <p:ph idx="1"/>
          </p:nvPr>
        </p:nvSpPr>
        <p:spPr>
          <a:xfrm>
            <a:off x="1311579" y="1737360"/>
            <a:ext cx="9204021" cy="4511040"/>
          </a:xfrm>
        </p:spPr>
        <p:txBody>
          <a:bodyPr>
            <a:normAutofit/>
          </a:bodyPr>
          <a:lstStyle/>
          <a:p>
            <a:pPr lvl="0"/>
            <a:r>
              <a:rPr lang="en-US" dirty="0" smtClean="0"/>
              <a:t>Learn what context-free behavior is.</a:t>
            </a:r>
          </a:p>
          <a:p>
            <a:pPr lvl="0"/>
            <a:r>
              <a:rPr lang="en-US" dirty="0" smtClean="0"/>
              <a:t>Learn how context-free grammars can derive languages that are not regular.</a:t>
            </a:r>
          </a:p>
          <a:p>
            <a:pPr lvl="0"/>
            <a:r>
              <a:rPr lang="en-US" dirty="0" smtClean="0"/>
              <a:t>Learn to construct linear context-free grammars.</a:t>
            </a:r>
          </a:p>
          <a:p>
            <a:pPr lvl="0"/>
            <a:r>
              <a:rPr lang="en-US" dirty="0" smtClean="0"/>
              <a:t>Learn to construct non-linear context-free grammars.</a:t>
            </a:r>
          </a:p>
          <a:p>
            <a:pPr lvl="0"/>
            <a:r>
              <a:rPr lang="en-US" dirty="0" smtClean="0"/>
              <a:t>Learn to construct leftmost and rightmost derivation trees for strings.</a:t>
            </a:r>
          </a:p>
          <a:p>
            <a:pPr lvl="0"/>
            <a:r>
              <a:rPr lang="en-US" dirty="0" smtClean="0"/>
              <a:t>Learn the relationship between parsing and ambiguity in grammars.</a:t>
            </a:r>
          </a:p>
          <a:p>
            <a:pPr lvl="0"/>
            <a:r>
              <a:rPr lang="en-US" dirty="0" smtClean="0"/>
              <a:t>Learn to eliminate ambiguity in grammars.</a:t>
            </a:r>
          </a:p>
          <a:p>
            <a:pPr lvl="0"/>
            <a:r>
              <a:rPr lang="en-US" dirty="0" smtClean="0"/>
              <a:t>Learn to convert a context-free grammar to Chomsky Normal Form.</a:t>
            </a:r>
          </a:p>
          <a:p>
            <a:pPr lvl="0"/>
            <a:r>
              <a:rPr lang="en-US" dirty="0" smtClean="0"/>
              <a:t>Learn to convert a context-free grammar to Greibach Normal Form.</a:t>
            </a:r>
          </a:p>
          <a:p>
            <a:r>
              <a:rPr lang="en-US" dirty="0" smtClean="0"/>
              <a:t>Learn to parse a string using the CYK algorithm.</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a:t>
            </a:fld>
            <a:endParaRPr lang="en-US" dirty="0"/>
          </a:p>
        </p:txBody>
      </p:sp>
    </p:spTree>
    <p:extLst>
      <p:ext uri="{BB962C8B-B14F-4D97-AF65-F5344CB8AC3E}">
        <p14:creationId xmlns:p14="http://schemas.microsoft.com/office/powerpoint/2010/main" val="37964850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Linear CFG: Examples </a:t>
            </a:r>
            <a:endParaRPr lang="en-US" b="1" dirty="0">
              <a:solidFill>
                <a:schemeClr val="bg2">
                  <a:lumMod val="25000"/>
                </a:schemeClr>
              </a:solidFill>
            </a:endParaRPr>
          </a:p>
        </p:txBody>
      </p:sp>
      <p:sp>
        <p:nvSpPr>
          <p:cNvPr id="3" name="Content Placeholder 2"/>
          <p:cNvSpPr>
            <a:spLocks noGrp="1"/>
          </p:cNvSpPr>
          <p:nvPr>
            <p:ph idx="1"/>
          </p:nvPr>
        </p:nvSpPr>
        <p:spPr/>
        <p:txBody>
          <a:bodyPr>
            <a:normAutofit/>
          </a:bodyPr>
          <a:lstStyle/>
          <a:p>
            <a:r>
              <a:rPr lang="en-US" dirty="0" smtClean="0"/>
              <a:t>Example </a:t>
            </a:r>
            <a:r>
              <a:rPr lang="en-US" dirty="0"/>
              <a:t>6</a:t>
            </a:r>
            <a:r>
              <a:rPr lang="en-US" dirty="0" smtClean="0"/>
              <a:t>: Unequal numbers of </a:t>
            </a:r>
            <a:r>
              <a:rPr lang="en-US" i="1" dirty="0" smtClean="0"/>
              <a:t>a </a:t>
            </a:r>
            <a:r>
              <a:rPr lang="en-US" dirty="0" smtClean="0"/>
              <a:t>s and </a:t>
            </a:r>
            <a:r>
              <a:rPr lang="en-US" i="1" dirty="0" smtClean="0"/>
              <a:t>b </a:t>
            </a:r>
            <a:r>
              <a:rPr lang="en-US" dirty="0" smtClean="0"/>
              <a:t>s</a:t>
            </a:r>
          </a:p>
          <a:p>
            <a:pPr lvl="4" algn="l">
              <a:buNone/>
            </a:pPr>
            <a:r>
              <a:rPr lang="en-US" sz="1800" i="1" dirty="0"/>
              <a:t>S</a:t>
            </a:r>
            <a:r>
              <a:rPr lang="en-US" sz="1800" dirty="0"/>
              <a:t>  </a:t>
            </a:r>
            <a:r>
              <a:rPr lang="en-US" sz="1800" dirty="0">
                <a:sym typeface="Symbol"/>
              </a:rPr>
              <a:t> </a:t>
            </a:r>
            <a:r>
              <a:rPr lang="en-US" sz="1800" i="1" dirty="0">
                <a:sym typeface="Symbol"/>
              </a:rPr>
              <a:t>A</a:t>
            </a:r>
            <a:r>
              <a:rPr lang="en-US" sz="1800" dirty="0"/>
              <a:t> | </a:t>
            </a:r>
            <a:r>
              <a:rPr lang="en-US" sz="1800" i="1" dirty="0"/>
              <a:t>B</a:t>
            </a:r>
            <a:endParaRPr lang="en-US" sz="1800" dirty="0"/>
          </a:p>
          <a:p>
            <a:pPr lvl="4" algn="l">
              <a:buNone/>
            </a:pPr>
            <a:r>
              <a:rPr lang="en-US" sz="1800" i="1" dirty="0"/>
              <a:t>A</a:t>
            </a:r>
            <a:r>
              <a:rPr lang="en-US" sz="1800" dirty="0"/>
              <a:t> </a:t>
            </a:r>
            <a:r>
              <a:rPr lang="en-US" sz="1800" dirty="0">
                <a:sym typeface="Symbol"/>
              </a:rPr>
              <a:t> </a:t>
            </a:r>
            <a:r>
              <a:rPr lang="en-US" sz="1800" i="1" dirty="0" err="1"/>
              <a:t>aAb</a:t>
            </a:r>
            <a:r>
              <a:rPr lang="en-US" sz="1800" dirty="0"/>
              <a:t> | </a:t>
            </a:r>
            <a:r>
              <a:rPr lang="en-US" sz="1800" i="1" dirty="0" err="1"/>
              <a:t>aA</a:t>
            </a:r>
            <a:r>
              <a:rPr lang="en-US" sz="1800" dirty="0"/>
              <a:t> | </a:t>
            </a:r>
            <a:r>
              <a:rPr lang="en-US" sz="1800" i="1" dirty="0"/>
              <a:t>a</a:t>
            </a:r>
            <a:endParaRPr lang="en-US" sz="1800" dirty="0"/>
          </a:p>
          <a:p>
            <a:pPr lvl="4" algn="l">
              <a:buNone/>
            </a:pPr>
            <a:r>
              <a:rPr lang="en-US" sz="1800" dirty="0"/>
              <a:t>B  </a:t>
            </a:r>
            <a:r>
              <a:rPr lang="en-US" sz="1800" dirty="0">
                <a:sym typeface="Symbol"/>
              </a:rPr>
              <a:t> </a:t>
            </a:r>
            <a:r>
              <a:rPr lang="en-US" sz="1800" i="1" dirty="0" err="1"/>
              <a:t>aBb</a:t>
            </a:r>
            <a:r>
              <a:rPr lang="en-US" sz="1800" dirty="0"/>
              <a:t> | B</a:t>
            </a:r>
            <a:r>
              <a:rPr lang="en-US" sz="1800" i="1" dirty="0"/>
              <a:t>b</a:t>
            </a:r>
            <a:r>
              <a:rPr lang="en-US" sz="1800" dirty="0"/>
              <a:t> | </a:t>
            </a:r>
            <a:r>
              <a:rPr lang="en-US" sz="1800" i="1" dirty="0"/>
              <a:t>b</a:t>
            </a:r>
            <a:endParaRPr lang="en-US" sz="1800" dirty="0"/>
          </a:p>
          <a:p>
            <a:pPr lvl="4" algn="l">
              <a:buNone/>
            </a:pPr>
            <a:endParaRPr lang="en-US" sz="18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20</a:t>
            </a:fld>
            <a:endParaRPr lang="en-US"/>
          </a:p>
        </p:txBody>
      </p:sp>
    </p:spTree>
    <p:extLst>
      <p:ext uri="{BB962C8B-B14F-4D97-AF65-F5344CB8AC3E}">
        <p14:creationId xmlns:p14="http://schemas.microsoft.com/office/powerpoint/2010/main" val="148926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Linear CFG: Language of Addition</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endParaRPr lang="en-US" dirty="0" smtClean="0"/>
          </a:p>
          <a:p>
            <a:r>
              <a:rPr lang="en-US" dirty="0" smtClean="0"/>
              <a:t>Example 7: Language of addition </a:t>
            </a:r>
            <a:r>
              <a:rPr lang="en-US" sz="2400" i="1" dirty="0" err="1"/>
              <a:t>a</a:t>
            </a:r>
            <a:r>
              <a:rPr lang="en-US" sz="2400" baseline="30000" dirty="0" err="1"/>
              <a:t>n</a:t>
            </a:r>
            <a:r>
              <a:rPr lang="en-US" sz="2400" i="1" dirty="0" err="1"/>
              <a:t>b</a:t>
            </a:r>
            <a:r>
              <a:rPr lang="en-US" sz="2400" baseline="30000" dirty="0" err="1"/>
              <a:t>m</a:t>
            </a:r>
            <a:r>
              <a:rPr lang="en-US" sz="2400" i="1" dirty="0" err="1"/>
              <a:t>c</a:t>
            </a:r>
            <a:r>
              <a:rPr lang="en-US" sz="2400" baseline="30000" dirty="0" err="1"/>
              <a:t>k</a:t>
            </a:r>
            <a:r>
              <a:rPr lang="en-US" i="1" dirty="0" smtClean="0"/>
              <a:t> </a:t>
            </a:r>
            <a:r>
              <a:rPr lang="en-US" dirty="0" smtClean="0"/>
              <a:t>where k = n + m</a:t>
            </a:r>
          </a:p>
          <a:p>
            <a:r>
              <a:rPr lang="en-US" dirty="0" smtClean="0"/>
              <a:t>Observation: </a:t>
            </a:r>
            <a:r>
              <a:rPr lang="en-US" i="1" dirty="0" err="1" smtClean="0"/>
              <a:t>a</a:t>
            </a:r>
            <a:r>
              <a:rPr lang="en-US" baseline="30000" dirty="0" err="1" smtClean="0"/>
              <a:t>n</a:t>
            </a:r>
            <a:r>
              <a:rPr lang="en-US" i="1" dirty="0" err="1" smtClean="0"/>
              <a:t>b</a:t>
            </a:r>
            <a:r>
              <a:rPr lang="en-US" baseline="30000" dirty="0" err="1" smtClean="0"/>
              <a:t>m</a:t>
            </a:r>
            <a:r>
              <a:rPr lang="en-US" i="1" dirty="0" err="1" smtClean="0"/>
              <a:t>c</a:t>
            </a:r>
            <a:r>
              <a:rPr lang="en-US" baseline="30000" dirty="0" err="1" smtClean="0"/>
              <a:t>k</a:t>
            </a:r>
            <a:r>
              <a:rPr lang="en-US" i="1" dirty="0" smtClean="0"/>
              <a:t> </a:t>
            </a:r>
            <a:r>
              <a:rPr lang="en-US" dirty="0" smtClean="0"/>
              <a:t>= </a:t>
            </a:r>
            <a:r>
              <a:rPr lang="en-US" i="1" dirty="0" err="1" smtClean="0"/>
              <a:t>a</a:t>
            </a:r>
            <a:r>
              <a:rPr lang="en-US" baseline="30000" dirty="0" err="1" smtClean="0"/>
              <a:t>n</a:t>
            </a:r>
            <a:r>
              <a:rPr lang="en-US" i="1" dirty="0" err="1" smtClean="0"/>
              <a:t>b</a:t>
            </a:r>
            <a:r>
              <a:rPr lang="en-US" baseline="30000" dirty="0" err="1" smtClean="0"/>
              <a:t>m</a:t>
            </a:r>
            <a:r>
              <a:rPr lang="en-US" i="1" dirty="0" err="1" smtClean="0"/>
              <a:t>c</a:t>
            </a:r>
            <a:r>
              <a:rPr lang="en-US" baseline="30000" dirty="0" err="1" smtClean="0"/>
              <a:t>m</a:t>
            </a:r>
            <a:r>
              <a:rPr lang="en-US" i="1" dirty="0" err="1" smtClean="0"/>
              <a:t>c</a:t>
            </a:r>
            <a:r>
              <a:rPr lang="en-US" baseline="30000" dirty="0" err="1" smtClean="0"/>
              <a:t>n</a:t>
            </a:r>
            <a:r>
              <a:rPr lang="en-US" i="1" dirty="0" smtClean="0"/>
              <a:t> </a:t>
            </a:r>
          </a:p>
          <a:p>
            <a:pPr lvl="4" algn="l">
              <a:buNone/>
            </a:pPr>
            <a:r>
              <a:rPr lang="en-US" sz="2000" i="1" dirty="0"/>
              <a:t>S</a:t>
            </a:r>
            <a:r>
              <a:rPr lang="en-US" sz="2000" dirty="0"/>
              <a:t> </a:t>
            </a:r>
            <a:r>
              <a:rPr lang="en-US" sz="2000" dirty="0">
                <a:sym typeface="Symbol"/>
              </a:rPr>
              <a:t> </a:t>
            </a:r>
            <a:r>
              <a:rPr lang="en-US" sz="2000" i="1" dirty="0" err="1"/>
              <a:t>aSc</a:t>
            </a:r>
            <a:r>
              <a:rPr lang="en-US" sz="2000" i="1" dirty="0"/>
              <a:t> </a:t>
            </a:r>
            <a:r>
              <a:rPr lang="en-US" sz="2000" dirty="0"/>
              <a:t>| </a:t>
            </a:r>
            <a:r>
              <a:rPr lang="en-US" sz="2000" i="1" dirty="0"/>
              <a:t>A</a:t>
            </a:r>
            <a:endParaRPr lang="en-US" sz="2000" dirty="0"/>
          </a:p>
          <a:p>
            <a:pPr lvl="4" algn="l">
              <a:buNone/>
            </a:pPr>
            <a:r>
              <a:rPr lang="en-US" sz="2000" dirty="0"/>
              <a:t>A </a:t>
            </a:r>
            <a:r>
              <a:rPr lang="en-US" sz="2000" dirty="0">
                <a:sym typeface="Symbol"/>
              </a:rPr>
              <a:t> </a:t>
            </a:r>
            <a:r>
              <a:rPr lang="en-US" sz="2000" i="1" dirty="0" err="1"/>
              <a:t>bAc</a:t>
            </a:r>
            <a:r>
              <a:rPr lang="en-US" sz="2000" dirty="0"/>
              <a:t> | </a:t>
            </a:r>
            <a:r>
              <a:rPr lang="en-US" sz="2000" i="1" dirty="0"/>
              <a:t>λ</a:t>
            </a:r>
            <a:endParaRPr lang="en-US" sz="2000" dirty="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21</a:t>
            </a:fld>
            <a:endParaRPr lang="en-US"/>
          </a:p>
        </p:txBody>
      </p:sp>
    </p:spTree>
    <p:extLst>
      <p:ext uri="{BB962C8B-B14F-4D97-AF65-F5344CB8AC3E}">
        <p14:creationId xmlns:p14="http://schemas.microsoft.com/office/powerpoint/2010/main" val="241447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264" y="147337"/>
            <a:ext cx="8911687" cy="1280890"/>
          </a:xfrm>
        </p:spPr>
        <p:txBody>
          <a:bodyPr/>
          <a:lstStyle/>
          <a:p>
            <a:r>
              <a:rPr lang="en-US" b="1" dirty="0" smtClean="0">
                <a:solidFill>
                  <a:schemeClr val="bg2">
                    <a:lumMod val="25000"/>
                  </a:schemeClr>
                </a:solidFill>
              </a:rPr>
              <a:t>Non-Linear CFG: Example </a:t>
            </a:r>
            <a:r>
              <a:rPr lang="en-US" b="1" dirty="0">
                <a:solidFill>
                  <a:schemeClr val="bg2">
                    <a:lumMod val="25000"/>
                  </a:schemeClr>
                </a:solidFill>
              </a:rPr>
              <a:t>8</a:t>
            </a:r>
          </a:p>
        </p:txBody>
      </p:sp>
      <p:sp>
        <p:nvSpPr>
          <p:cNvPr id="3" name="Content Placeholder 2"/>
          <p:cNvSpPr>
            <a:spLocks noGrp="1"/>
          </p:cNvSpPr>
          <p:nvPr>
            <p:ph idx="1"/>
          </p:nvPr>
        </p:nvSpPr>
        <p:spPr>
          <a:xfrm>
            <a:off x="1774565" y="1121089"/>
            <a:ext cx="8915400" cy="3777622"/>
          </a:xfrm>
        </p:spPr>
        <p:txBody>
          <a:bodyPr/>
          <a:lstStyle/>
          <a:p>
            <a:r>
              <a:rPr lang="en-US" dirty="0" smtClean="0"/>
              <a:t>Proper nesting language (parentheses matching)</a:t>
            </a:r>
          </a:p>
          <a:p>
            <a:pPr lvl="1"/>
            <a:r>
              <a:rPr lang="en-US" sz="1800" dirty="0"/>
              <a:t>The string must start with an </a:t>
            </a:r>
            <a:r>
              <a:rPr lang="en-US" sz="1800" i="1" dirty="0"/>
              <a:t>o</a:t>
            </a:r>
            <a:r>
              <a:rPr lang="en-US" sz="1800" dirty="0"/>
              <a:t>, that is, an opening parenthesis.</a:t>
            </a:r>
          </a:p>
          <a:p>
            <a:pPr lvl="1"/>
            <a:r>
              <a:rPr lang="en-US" sz="1800" dirty="0"/>
              <a:t>At any point, counting from left to right (i.e., in any prefix), the number of closing parentheses (i.e., </a:t>
            </a:r>
            <a:r>
              <a:rPr lang="en-US" sz="1800" i="1" dirty="0"/>
              <a:t>c</a:t>
            </a:r>
            <a:r>
              <a:rPr lang="en-US" sz="1800" dirty="0"/>
              <a:t>) encountered thus far cannot be greater than the number of opening parentheses (i.e., </a:t>
            </a:r>
            <a:r>
              <a:rPr lang="en-US" sz="1800" i="1" dirty="0"/>
              <a:t>o</a:t>
            </a:r>
            <a:r>
              <a:rPr lang="en-US" sz="1800" dirty="0"/>
              <a:t>).</a:t>
            </a:r>
          </a:p>
          <a:p>
            <a:pPr lvl="1"/>
            <a:r>
              <a:rPr lang="en-US" sz="1800" dirty="0"/>
              <a:t>The number of opening and closing parentheses must be equal at the end of the string.</a:t>
            </a:r>
          </a:p>
          <a:p>
            <a:pPr algn="ctr">
              <a:buNone/>
            </a:pPr>
            <a:r>
              <a:rPr lang="en-US" i="1" dirty="0" smtClean="0"/>
              <a:t>S</a:t>
            </a:r>
            <a:r>
              <a:rPr lang="en-US" dirty="0" smtClean="0"/>
              <a:t> </a:t>
            </a:r>
            <a:r>
              <a:rPr lang="en-US" dirty="0" smtClean="0">
                <a:sym typeface="Symbol"/>
              </a:rPr>
              <a:t> </a:t>
            </a:r>
            <a:r>
              <a:rPr lang="en-US" i="1" dirty="0" err="1" smtClean="0">
                <a:sym typeface="Symbol"/>
              </a:rPr>
              <a:t>o</a:t>
            </a:r>
            <a:r>
              <a:rPr lang="en-US" i="1" dirty="0" err="1" smtClean="0"/>
              <a:t>Sc</a:t>
            </a:r>
            <a:r>
              <a:rPr lang="en-US" dirty="0" smtClean="0"/>
              <a:t> | </a:t>
            </a:r>
            <a:r>
              <a:rPr lang="en-US" i="1" dirty="0" smtClean="0"/>
              <a:t>SS</a:t>
            </a:r>
            <a:r>
              <a:rPr lang="en-US" dirty="0" smtClean="0"/>
              <a:t> | </a:t>
            </a:r>
            <a:r>
              <a:rPr lang="el-GR" i="1" dirty="0" smtClean="0"/>
              <a:t>λ</a:t>
            </a:r>
            <a:endParaRPr lang="en-US" dirty="0" smtClean="0"/>
          </a:p>
          <a:p>
            <a:r>
              <a:rPr lang="en-US" dirty="0" smtClean="0"/>
              <a:t>Example:                             ((((())()()))()), that is, </a:t>
            </a:r>
            <a:r>
              <a:rPr lang="en-US" dirty="0" err="1" smtClean="0"/>
              <a:t>ooooo</a:t>
            </a:r>
            <a:r>
              <a:rPr lang="en-US" i="1" dirty="0" err="1" smtClean="0"/>
              <a:t>ccococccocc</a:t>
            </a:r>
            <a:endParaRPr lang="en-US" i="1" dirty="0" smtClean="0"/>
          </a:p>
          <a:p>
            <a:r>
              <a:rPr lang="en-US" dirty="0" smtClean="0"/>
              <a:t>Tree structure: </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22</a:t>
            </a:fld>
            <a:endParaRPr lang="en-US"/>
          </a:p>
        </p:txBody>
      </p:sp>
      <p:pic>
        <p:nvPicPr>
          <p:cNvPr id="6" name="Picture 5" descr="C07F002.jpg"/>
          <p:cNvPicPr>
            <a:picLocks noChangeAspect="1"/>
          </p:cNvPicPr>
          <p:nvPr/>
        </p:nvPicPr>
        <p:blipFill>
          <a:blip r:embed="rId2" cstate="print"/>
          <a:stretch>
            <a:fillRect/>
          </a:stretch>
        </p:blipFill>
        <p:spPr>
          <a:xfrm>
            <a:off x="4375489" y="4472247"/>
            <a:ext cx="2989894" cy="2133600"/>
          </a:xfrm>
          <a:prstGeom prst="rect">
            <a:avLst/>
          </a:prstGeom>
        </p:spPr>
      </p:pic>
    </p:spTree>
    <p:extLst>
      <p:ext uri="{BB962C8B-B14F-4D97-AF65-F5344CB8AC3E}">
        <p14:creationId xmlns:p14="http://schemas.microsoft.com/office/powerpoint/2010/main" val="932966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Non-Linear CFG: Example </a:t>
            </a:r>
            <a:r>
              <a:rPr lang="en-US" b="1" dirty="0">
                <a:solidFill>
                  <a:schemeClr val="bg2">
                    <a:lumMod val="25000"/>
                  </a:schemeClr>
                </a:solidFill>
              </a:rPr>
              <a:t>9</a:t>
            </a:r>
          </a:p>
        </p:txBody>
      </p:sp>
      <p:sp>
        <p:nvSpPr>
          <p:cNvPr id="3" name="Content Placeholder 2"/>
          <p:cNvSpPr>
            <a:spLocks noGrp="1"/>
          </p:cNvSpPr>
          <p:nvPr>
            <p:ph idx="1"/>
          </p:nvPr>
        </p:nvSpPr>
        <p:spPr/>
        <p:txBody>
          <a:bodyPr/>
          <a:lstStyle/>
          <a:p>
            <a:r>
              <a:rPr lang="en-US" dirty="0" smtClean="0"/>
              <a:t>Equal numbers of </a:t>
            </a:r>
            <a:r>
              <a:rPr lang="en-US" i="1" dirty="0" smtClean="0"/>
              <a:t>a </a:t>
            </a:r>
            <a:r>
              <a:rPr lang="en-US" dirty="0" smtClean="0"/>
              <a:t>and </a:t>
            </a:r>
            <a:r>
              <a:rPr lang="en-US" i="1" dirty="0" smtClean="0"/>
              <a:t>b </a:t>
            </a:r>
            <a:r>
              <a:rPr lang="en-US" dirty="0" smtClean="0"/>
              <a:t>in any order (</a:t>
            </a:r>
            <a:r>
              <a:rPr lang="en-US" i="1" dirty="0" err="1" smtClean="0"/>
              <a:t>n</a:t>
            </a:r>
            <a:r>
              <a:rPr lang="en-US" i="1" baseline="-25000" dirty="0" err="1" smtClean="0"/>
              <a:t>a</a:t>
            </a:r>
            <a:r>
              <a:rPr lang="en-US" i="1" dirty="0" smtClean="0"/>
              <a:t> </a:t>
            </a:r>
            <a:r>
              <a:rPr lang="en-US" dirty="0" smtClean="0"/>
              <a:t>= </a:t>
            </a:r>
            <a:r>
              <a:rPr lang="en-US" i="1" dirty="0" err="1" smtClean="0"/>
              <a:t>n</a:t>
            </a:r>
            <a:r>
              <a:rPr lang="en-US" i="1" baseline="-25000" dirty="0" err="1" smtClean="0"/>
              <a:t>b</a:t>
            </a:r>
            <a:r>
              <a:rPr lang="en-US" dirty="0" smtClean="0"/>
              <a:t>)</a:t>
            </a:r>
          </a:p>
          <a:p>
            <a:pPr algn="ctr">
              <a:buNone/>
            </a:pPr>
            <a:r>
              <a:rPr lang="en-US" i="1" dirty="0" smtClean="0"/>
              <a:t>S</a:t>
            </a:r>
            <a:r>
              <a:rPr lang="en-US" dirty="0" smtClean="0"/>
              <a:t> </a:t>
            </a:r>
            <a:r>
              <a:rPr lang="en-US" dirty="0" smtClean="0">
                <a:sym typeface="Symbol"/>
              </a:rPr>
              <a:t> </a:t>
            </a:r>
            <a:r>
              <a:rPr lang="en-US" i="1" dirty="0" err="1" smtClean="0"/>
              <a:t>aSb</a:t>
            </a:r>
            <a:r>
              <a:rPr lang="en-US" dirty="0" smtClean="0"/>
              <a:t> | </a:t>
            </a:r>
            <a:r>
              <a:rPr lang="en-US" i="1" dirty="0" err="1" smtClean="0"/>
              <a:t>bSa</a:t>
            </a:r>
            <a:r>
              <a:rPr lang="en-US" dirty="0" smtClean="0"/>
              <a:t> | </a:t>
            </a:r>
            <a:r>
              <a:rPr lang="en-US" i="1" dirty="0" smtClean="0"/>
              <a:t>SS </a:t>
            </a:r>
            <a:r>
              <a:rPr lang="en-US" dirty="0" smtClean="0"/>
              <a:t>| </a:t>
            </a:r>
            <a:r>
              <a:rPr lang="el-GR" i="1" dirty="0" smtClean="0"/>
              <a:t>λ</a:t>
            </a:r>
            <a:endParaRPr lang="en-US" dirty="0" smtClean="0"/>
          </a:p>
          <a:p>
            <a:r>
              <a:rPr lang="en-US" dirty="0" smtClean="0"/>
              <a:t>Example: </a:t>
            </a:r>
            <a:r>
              <a:rPr lang="en-US" i="1" dirty="0" err="1" smtClean="0"/>
              <a:t>babbabaaaababb</a:t>
            </a:r>
            <a:r>
              <a:rPr lang="en-US" dirty="0" smtClean="0"/>
              <a:t> </a:t>
            </a:r>
          </a:p>
          <a:p>
            <a:r>
              <a:rPr lang="en-US" dirty="0" smtClean="0"/>
              <a:t>Derivation: </a:t>
            </a:r>
          </a:p>
          <a:p>
            <a:endParaRPr lang="en-US" dirty="0" smtClean="0"/>
          </a:p>
          <a:p>
            <a:endParaRPr lang="en-US" dirty="0" smtClean="0"/>
          </a:p>
          <a:p>
            <a:pPr algn="ctr">
              <a:buNone/>
            </a:pP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23</a:t>
            </a:fld>
            <a:endParaRPr lang="en-US"/>
          </a:p>
        </p:txBody>
      </p:sp>
      <p:pic>
        <p:nvPicPr>
          <p:cNvPr id="5" name="Picture 4" descr="Ch7Temp3.bmp"/>
          <p:cNvPicPr>
            <a:picLocks noChangeAspect="1"/>
          </p:cNvPicPr>
          <p:nvPr/>
        </p:nvPicPr>
        <p:blipFill>
          <a:blip r:embed="rId2" cstate="print"/>
          <a:stretch>
            <a:fillRect/>
          </a:stretch>
        </p:blipFill>
        <p:spPr>
          <a:xfrm>
            <a:off x="3129523" y="3906982"/>
            <a:ext cx="7377764" cy="1371600"/>
          </a:xfrm>
          <a:prstGeom prst="rect">
            <a:avLst/>
          </a:prstGeom>
        </p:spPr>
      </p:pic>
    </p:spTree>
    <p:extLst>
      <p:ext uri="{BB962C8B-B14F-4D97-AF65-F5344CB8AC3E}">
        <p14:creationId xmlns:p14="http://schemas.microsoft.com/office/powerpoint/2010/main" val="273700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Parse Tree: Example 10</a:t>
            </a:r>
            <a:endParaRPr lang="en-US" b="1" dirty="0">
              <a:solidFill>
                <a:schemeClr val="bg2">
                  <a:lumMod val="25000"/>
                </a:schemeClr>
              </a:solidFill>
            </a:endParaRPr>
          </a:p>
        </p:txBody>
      </p:sp>
      <p:pic>
        <p:nvPicPr>
          <p:cNvPr id="5" name="Content Placeholder 4" descr="C07F003.jpg"/>
          <p:cNvPicPr>
            <a:picLocks noGrp="1" noChangeAspect="1"/>
          </p:cNvPicPr>
          <p:nvPr>
            <p:ph idx="1"/>
          </p:nvPr>
        </p:nvPicPr>
        <p:blipFill>
          <a:blip r:embed="rId2" cstate="print"/>
          <a:stretch>
            <a:fillRect/>
          </a:stretch>
        </p:blipFill>
        <p:spPr>
          <a:xfrm>
            <a:off x="2545080" y="1459394"/>
            <a:ext cx="6370320" cy="4484206"/>
          </a:xfrm>
        </p:spPr>
      </p:pic>
      <p:sp>
        <p:nvSpPr>
          <p:cNvPr id="4" name="Slide Number Placeholder 3"/>
          <p:cNvSpPr>
            <a:spLocks noGrp="1"/>
          </p:cNvSpPr>
          <p:nvPr>
            <p:ph type="sldNum" sz="quarter" idx="12"/>
          </p:nvPr>
        </p:nvSpPr>
        <p:spPr/>
        <p:txBody>
          <a:bodyPr/>
          <a:lstStyle/>
          <a:p>
            <a:fld id="{F46CFAAC-42DA-48D0-8146-B16E92842438}" type="slidenum">
              <a:rPr lang="en-US" smtClean="0"/>
              <a:pPr/>
              <a:t>24</a:t>
            </a:fld>
            <a:endParaRPr lang="en-US"/>
          </a:p>
        </p:txBody>
      </p:sp>
    </p:spTree>
    <p:extLst>
      <p:ext uri="{BB962C8B-B14F-4D97-AF65-F5344CB8AC3E}">
        <p14:creationId xmlns:p14="http://schemas.microsoft.com/office/powerpoint/2010/main" val="2525037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Non-Linear CFG: Example 11</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Unequal numbers of </a:t>
            </a:r>
            <a:r>
              <a:rPr lang="en-US" i="1" dirty="0" smtClean="0"/>
              <a:t>a </a:t>
            </a:r>
            <a:r>
              <a:rPr lang="en-US" dirty="0" smtClean="0"/>
              <a:t>and </a:t>
            </a:r>
            <a:r>
              <a:rPr lang="en-US" i="1" dirty="0" smtClean="0"/>
              <a:t>b </a:t>
            </a:r>
            <a:r>
              <a:rPr lang="en-US" dirty="0" smtClean="0"/>
              <a:t>in any order</a:t>
            </a:r>
          </a:p>
          <a:p>
            <a:pPr lvl="5">
              <a:buNone/>
            </a:pPr>
            <a:r>
              <a:rPr lang="en-US" sz="2000" i="1" dirty="0"/>
              <a:t>S</a:t>
            </a:r>
            <a:r>
              <a:rPr lang="en-US" sz="2000" dirty="0"/>
              <a:t> </a:t>
            </a:r>
            <a:r>
              <a:rPr lang="en-US" sz="2000" dirty="0">
                <a:sym typeface="Symbol"/>
              </a:rPr>
              <a:t> A</a:t>
            </a:r>
            <a:r>
              <a:rPr lang="en-US" sz="2000" dirty="0"/>
              <a:t> | </a:t>
            </a:r>
            <a:r>
              <a:rPr lang="en-US" sz="2000" i="1" dirty="0"/>
              <a:t>B</a:t>
            </a:r>
            <a:endParaRPr lang="en-US" sz="2000" dirty="0"/>
          </a:p>
          <a:p>
            <a:pPr lvl="5">
              <a:buNone/>
            </a:pPr>
            <a:r>
              <a:rPr lang="en-US" sz="2000" i="1" dirty="0"/>
              <a:t>A </a:t>
            </a:r>
            <a:r>
              <a:rPr lang="en-US" sz="2000" dirty="0">
                <a:sym typeface="Symbol"/>
              </a:rPr>
              <a:t> </a:t>
            </a:r>
            <a:r>
              <a:rPr lang="en-US" sz="2000" i="1" dirty="0" err="1"/>
              <a:t>aAb</a:t>
            </a:r>
            <a:r>
              <a:rPr lang="en-US" sz="2000" dirty="0"/>
              <a:t> | </a:t>
            </a:r>
            <a:r>
              <a:rPr lang="en-US" sz="2000" i="1" dirty="0" err="1"/>
              <a:t>bAa</a:t>
            </a:r>
            <a:r>
              <a:rPr lang="en-US" sz="2000" dirty="0"/>
              <a:t> |</a:t>
            </a:r>
            <a:r>
              <a:rPr lang="en-US" sz="2000" i="1" dirty="0"/>
              <a:t> AA</a:t>
            </a:r>
            <a:r>
              <a:rPr lang="en-US" sz="2000" dirty="0"/>
              <a:t> | </a:t>
            </a:r>
            <a:r>
              <a:rPr lang="en-US" sz="2000" i="1" dirty="0"/>
              <a:t>a</a:t>
            </a:r>
            <a:r>
              <a:rPr lang="en-US" sz="2000" dirty="0"/>
              <a:t> | </a:t>
            </a:r>
            <a:r>
              <a:rPr lang="en-US" sz="2000" i="1" dirty="0" err="1"/>
              <a:t>aA</a:t>
            </a:r>
            <a:r>
              <a:rPr lang="en-US" sz="2000" i="1" dirty="0"/>
              <a:t> </a:t>
            </a:r>
            <a:r>
              <a:rPr lang="en-US" sz="2000" dirty="0"/>
              <a:t>| </a:t>
            </a:r>
            <a:r>
              <a:rPr lang="en-US" sz="2000" dirty="0" err="1"/>
              <a:t>A</a:t>
            </a:r>
            <a:r>
              <a:rPr lang="en-US" sz="2000" i="1" dirty="0" err="1"/>
              <a:t>a</a:t>
            </a:r>
            <a:endParaRPr lang="en-US" sz="2000" dirty="0"/>
          </a:p>
          <a:p>
            <a:pPr lvl="5">
              <a:buNone/>
            </a:pPr>
            <a:r>
              <a:rPr lang="en-US" sz="2000" dirty="0"/>
              <a:t>B </a:t>
            </a:r>
            <a:r>
              <a:rPr lang="en-US" sz="2000" dirty="0">
                <a:sym typeface="Symbol"/>
              </a:rPr>
              <a:t> </a:t>
            </a:r>
            <a:r>
              <a:rPr lang="en-US" sz="2000" i="1" dirty="0" err="1"/>
              <a:t>aBb</a:t>
            </a:r>
            <a:r>
              <a:rPr lang="en-US" sz="2000" dirty="0"/>
              <a:t> | </a:t>
            </a:r>
            <a:r>
              <a:rPr lang="en-US" sz="2000" i="1" dirty="0" err="1"/>
              <a:t>bBa</a:t>
            </a:r>
            <a:r>
              <a:rPr lang="en-US" sz="2000" dirty="0"/>
              <a:t> | BB | </a:t>
            </a:r>
            <a:r>
              <a:rPr lang="en-US" sz="2000" i="1" dirty="0"/>
              <a:t>b</a:t>
            </a:r>
            <a:r>
              <a:rPr lang="en-US" sz="2000" dirty="0"/>
              <a:t> | </a:t>
            </a:r>
            <a:r>
              <a:rPr lang="en-US" sz="2000" i="1" dirty="0" err="1"/>
              <a:t>bB</a:t>
            </a:r>
            <a:r>
              <a:rPr lang="en-US" sz="2000" dirty="0"/>
              <a:t>| </a:t>
            </a:r>
            <a:r>
              <a:rPr lang="en-US" sz="2000" i="1" dirty="0"/>
              <a:t>Bb</a:t>
            </a:r>
            <a:endParaRPr lang="en-US" sz="2000" dirty="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25</a:t>
            </a:fld>
            <a:endParaRPr lang="en-US"/>
          </a:p>
        </p:txBody>
      </p:sp>
    </p:spTree>
    <p:extLst>
      <p:ext uri="{BB962C8B-B14F-4D97-AF65-F5344CB8AC3E}">
        <p14:creationId xmlns:p14="http://schemas.microsoft.com/office/powerpoint/2010/main" val="39959409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Non-Linear CFG: Nested If-Then-Else</a:t>
            </a:r>
            <a:endParaRPr lang="en-US" b="1" dirty="0">
              <a:solidFill>
                <a:schemeClr val="bg2">
                  <a:lumMod val="25000"/>
                </a:schemeClr>
              </a:solidFill>
            </a:endParaRPr>
          </a:p>
        </p:txBody>
      </p:sp>
      <p:sp>
        <p:nvSpPr>
          <p:cNvPr id="3" name="Content Placeholder 2"/>
          <p:cNvSpPr>
            <a:spLocks noGrp="1"/>
          </p:cNvSpPr>
          <p:nvPr>
            <p:ph idx="1"/>
          </p:nvPr>
        </p:nvSpPr>
        <p:spPr/>
        <p:txBody>
          <a:bodyPr>
            <a:normAutofit lnSpcReduction="10000"/>
          </a:bodyPr>
          <a:lstStyle/>
          <a:p>
            <a:r>
              <a:rPr lang="en-US" dirty="0" smtClean="0"/>
              <a:t>Example 12: </a:t>
            </a:r>
          </a:p>
          <a:p>
            <a:r>
              <a:rPr lang="en-US" i="1" dirty="0" smtClean="0"/>
              <a:t>Σ</a:t>
            </a:r>
            <a:r>
              <a:rPr lang="en-US" dirty="0" smtClean="0"/>
              <a:t> = {if, condition, then, else, statement, \{, \} }</a:t>
            </a:r>
          </a:p>
          <a:p>
            <a:r>
              <a:rPr lang="en-US" dirty="0" smtClean="0"/>
              <a:t>An example string in the language is as follows:</a:t>
            </a:r>
          </a:p>
          <a:p>
            <a:pPr algn="ctr">
              <a:buNone/>
            </a:pPr>
            <a:r>
              <a:rPr lang="en-US" dirty="0" smtClean="0"/>
              <a:t> 	If condition then statement else { if condition then statement else statement }</a:t>
            </a:r>
          </a:p>
          <a:p>
            <a:r>
              <a:rPr lang="en-US" dirty="0" smtClean="0"/>
              <a:t>CFG:</a:t>
            </a:r>
          </a:p>
          <a:p>
            <a:pPr lvl="5">
              <a:buNone/>
            </a:pPr>
            <a:r>
              <a:rPr lang="en-US" sz="2000" i="1" dirty="0"/>
              <a:t>S</a:t>
            </a:r>
            <a:r>
              <a:rPr lang="en-US" sz="2000" dirty="0"/>
              <a:t> </a:t>
            </a:r>
            <a:r>
              <a:rPr lang="en-US" sz="2000" dirty="0">
                <a:sym typeface="Symbol"/>
              </a:rPr>
              <a:t> </a:t>
            </a:r>
            <a:r>
              <a:rPr lang="en-US" sz="2000" dirty="0"/>
              <a:t>if condition then </a:t>
            </a:r>
            <a:r>
              <a:rPr lang="en-US" sz="2000" i="1" dirty="0"/>
              <a:t>S</a:t>
            </a:r>
            <a:endParaRPr lang="en-US" sz="2000" dirty="0"/>
          </a:p>
          <a:p>
            <a:pPr lvl="5">
              <a:buNone/>
            </a:pPr>
            <a:r>
              <a:rPr lang="en-US" sz="2000" i="1" dirty="0"/>
              <a:t>S</a:t>
            </a:r>
            <a:r>
              <a:rPr lang="en-US" sz="2000" dirty="0"/>
              <a:t> </a:t>
            </a:r>
            <a:r>
              <a:rPr lang="en-US" sz="2000" dirty="0">
                <a:sym typeface="Symbol"/>
              </a:rPr>
              <a:t> </a:t>
            </a:r>
            <a:r>
              <a:rPr lang="en-US" sz="2000" dirty="0"/>
              <a:t>if condition then </a:t>
            </a:r>
            <a:r>
              <a:rPr lang="en-US" sz="2000" i="1" dirty="0"/>
              <a:t>S</a:t>
            </a:r>
            <a:r>
              <a:rPr lang="en-US" sz="2000" dirty="0"/>
              <a:t> else </a:t>
            </a:r>
            <a:r>
              <a:rPr lang="en-US" sz="2000" i="1" dirty="0"/>
              <a:t>S</a:t>
            </a:r>
            <a:endParaRPr lang="en-US" sz="2000" dirty="0"/>
          </a:p>
          <a:p>
            <a:pPr lvl="5">
              <a:buNone/>
            </a:pPr>
            <a:r>
              <a:rPr lang="en-US" sz="2000" i="1" dirty="0"/>
              <a:t>S</a:t>
            </a:r>
            <a:r>
              <a:rPr lang="en-US" sz="2000" dirty="0"/>
              <a:t> </a:t>
            </a:r>
            <a:r>
              <a:rPr lang="en-US" sz="2000" dirty="0">
                <a:sym typeface="Symbol"/>
              </a:rPr>
              <a:t> </a:t>
            </a:r>
            <a:r>
              <a:rPr lang="en-US" sz="2000" dirty="0"/>
              <a:t>{</a:t>
            </a:r>
            <a:r>
              <a:rPr lang="en-US" sz="2000" i="1" dirty="0"/>
              <a:t> S</a:t>
            </a:r>
            <a:r>
              <a:rPr lang="en-US" sz="2000" dirty="0"/>
              <a:t> }</a:t>
            </a:r>
          </a:p>
          <a:p>
            <a:pPr lvl="5">
              <a:buNone/>
            </a:pPr>
            <a:r>
              <a:rPr lang="en-US" sz="2000" i="1" dirty="0"/>
              <a:t>S</a:t>
            </a:r>
            <a:r>
              <a:rPr lang="en-US" sz="2000" dirty="0"/>
              <a:t> </a:t>
            </a:r>
            <a:r>
              <a:rPr lang="en-US" sz="2000" dirty="0">
                <a:sym typeface="Symbol"/>
              </a:rPr>
              <a:t> </a:t>
            </a:r>
            <a:r>
              <a:rPr lang="en-US" sz="2000" dirty="0"/>
              <a:t>statement</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26</a:t>
            </a:fld>
            <a:endParaRPr lang="en-US"/>
          </a:p>
        </p:txBody>
      </p:sp>
    </p:spTree>
    <p:extLst>
      <p:ext uri="{BB962C8B-B14F-4D97-AF65-F5344CB8AC3E}">
        <p14:creationId xmlns:p14="http://schemas.microsoft.com/office/powerpoint/2010/main" val="7545983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420" y="216786"/>
            <a:ext cx="8911687" cy="1280890"/>
          </a:xfrm>
        </p:spPr>
        <p:txBody>
          <a:bodyPr/>
          <a:lstStyle/>
          <a:p>
            <a:r>
              <a:rPr lang="en-US" b="1" dirty="0" smtClean="0">
                <a:solidFill>
                  <a:schemeClr val="bg2">
                    <a:lumMod val="25000"/>
                  </a:schemeClr>
                </a:solidFill>
              </a:rPr>
              <a:t>Non-Linear CFG: Arithmetic Expressions</a:t>
            </a:r>
            <a:endParaRPr lang="en-US" b="1" dirty="0">
              <a:solidFill>
                <a:schemeClr val="bg2">
                  <a:lumMod val="25000"/>
                </a:schemeClr>
              </a:solidFill>
            </a:endParaRPr>
          </a:p>
        </p:txBody>
      </p:sp>
      <p:sp>
        <p:nvSpPr>
          <p:cNvPr id="3" name="Content Placeholder 2"/>
          <p:cNvSpPr>
            <a:spLocks noGrp="1"/>
          </p:cNvSpPr>
          <p:nvPr>
            <p:ph idx="1"/>
          </p:nvPr>
        </p:nvSpPr>
        <p:spPr>
          <a:xfrm>
            <a:off x="2115387" y="1302327"/>
            <a:ext cx="8915400" cy="3777622"/>
          </a:xfrm>
        </p:spPr>
        <p:txBody>
          <a:bodyPr/>
          <a:lstStyle/>
          <a:p>
            <a:r>
              <a:rPr lang="en-US" dirty="0" smtClean="0"/>
              <a:t>Example 13: </a:t>
            </a:r>
            <a:r>
              <a:rPr lang="el-GR" i="1" dirty="0" smtClean="0"/>
              <a:t>Σ</a:t>
            </a:r>
            <a:r>
              <a:rPr lang="en-US" dirty="0" smtClean="0"/>
              <a:t> = { variable, constant, +, -, *, /, (, ) }</a:t>
            </a:r>
          </a:p>
          <a:p>
            <a:pPr lvl="5">
              <a:buNone/>
            </a:pPr>
            <a:r>
              <a:rPr lang="en-US" sz="2000" i="1" dirty="0"/>
              <a:t>S</a:t>
            </a:r>
            <a:r>
              <a:rPr lang="en-US" sz="2000" dirty="0"/>
              <a:t> </a:t>
            </a:r>
            <a:r>
              <a:rPr lang="en-US" sz="2000" dirty="0">
                <a:sym typeface="Symbol"/>
              </a:rPr>
              <a:t> </a:t>
            </a:r>
            <a:r>
              <a:rPr lang="en-US" sz="2000" i="1" dirty="0"/>
              <a:t>S</a:t>
            </a:r>
            <a:r>
              <a:rPr lang="en-US" sz="2000" dirty="0"/>
              <a:t> + </a:t>
            </a:r>
            <a:r>
              <a:rPr lang="en-US" sz="2000" i="1" dirty="0"/>
              <a:t>S</a:t>
            </a:r>
            <a:endParaRPr lang="en-US" sz="2000" dirty="0"/>
          </a:p>
          <a:p>
            <a:pPr lvl="5">
              <a:buNone/>
            </a:pPr>
            <a:r>
              <a:rPr lang="en-US" sz="2000" i="1" dirty="0"/>
              <a:t>S</a:t>
            </a:r>
            <a:r>
              <a:rPr lang="en-US" sz="2000" dirty="0"/>
              <a:t> </a:t>
            </a:r>
            <a:r>
              <a:rPr lang="en-US" sz="2000" dirty="0">
                <a:sym typeface="Symbol"/>
              </a:rPr>
              <a:t> </a:t>
            </a:r>
            <a:r>
              <a:rPr lang="en-US" sz="2000" i="1" dirty="0"/>
              <a:t>S</a:t>
            </a:r>
            <a:r>
              <a:rPr lang="en-US" sz="2000" dirty="0"/>
              <a:t> * </a:t>
            </a:r>
            <a:r>
              <a:rPr lang="en-US" sz="2000" i="1" dirty="0"/>
              <a:t>S</a:t>
            </a:r>
            <a:endParaRPr lang="en-US" sz="2000" dirty="0"/>
          </a:p>
          <a:p>
            <a:pPr lvl="5">
              <a:buNone/>
            </a:pPr>
            <a:r>
              <a:rPr lang="en-US" sz="2000" i="1" dirty="0"/>
              <a:t>S</a:t>
            </a:r>
            <a:r>
              <a:rPr lang="en-US" sz="2000" dirty="0"/>
              <a:t> </a:t>
            </a:r>
            <a:r>
              <a:rPr lang="en-US" sz="2000" dirty="0">
                <a:sym typeface="Symbol"/>
              </a:rPr>
              <a:t> </a:t>
            </a:r>
            <a:r>
              <a:rPr lang="en-US" sz="2000" i="1" dirty="0"/>
              <a:t>S</a:t>
            </a:r>
            <a:r>
              <a:rPr lang="en-US" sz="2000" dirty="0"/>
              <a:t> – </a:t>
            </a:r>
            <a:r>
              <a:rPr lang="en-US" sz="2000" i="1" dirty="0"/>
              <a:t>S</a:t>
            </a:r>
            <a:endParaRPr lang="en-US" sz="2000" dirty="0"/>
          </a:p>
          <a:p>
            <a:pPr lvl="5">
              <a:buNone/>
            </a:pPr>
            <a:r>
              <a:rPr lang="en-US" sz="2000" i="1" dirty="0"/>
              <a:t>S</a:t>
            </a:r>
            <a:r>
              <a:rPr lang="en-US" sz="2000" dirty="0"/>
              <a:t> </a:t>
            </a:r>
            <a:r>
              <a:rPr lang="en-US" sz="2000" dirty="0">
                <a:sym typeface="Symbol"/>
              </a:rPr>
              <a:t> </a:t>
            </a:r>
            <a:r>
              <a:rPr lang="en-US" sz="2000" i="1" dirty="0"/>
              <a:t>S</a:t>
            </a:r>
            <a:r>
              <a:rPr lang="en-US" sz="2000" dirty="0"/>
              <a:t> / </a:t>
            </a:r>
            <a:r>
              <a:rPr lang="en-US" sz="2000" i="1" dirty="0"/>
              <a:t>S</a:t>
            </a:r>
            <a:endParaRPr lang="en-US" sz="2000" dirty="0"/>
          </a:p>
          <a:p>
            <a:pPr lvl="5">
              <a:buNone/>
            </a:pPr>
            <a:r>
              <a:rPr lang="en-US" sz="2000" i="1" dirty="0"/>
              <a:t>S</a:t>
            </a:r>
            <a:r>
              <a:rPr lang="en-US" sz="2000" dirty="0"/>
              <a:t> </a:t>
            </a:r>
            <a:r>
              <a:rPr lang="en-US" sz="2000" dirty="0">
                <a:sym typeface="Symbol"/>
              </a:rPr>
              <a:t> </a:t>
            </a:r>
            <a:r>
              <a:rPr lang="en-US" sz="2000" dirty="0"/>
              <a:t>(</a:t>
            </a:r>
            <a:r>
              <a:rPr lang="en-US" sz="2000" i="1" dirty="0"/>
              <a:t>S</a:t>
            </a:r>
            <a:r>
              <a:rPr lang="en-US" sz="2000" dirty="0"/>
              <a:t>)</a:t>
            </a:r>
          </a:p>
          <a:p>
            <a:pPr lvl="5">
              <a:buNone/>
            </a:pPr>
            <a:r>
              <a:rPr lang="en-US" sz="2000" i="1" dirty="0"/>
              <a:t>S</a:t>
            </a:r>
            <a:r>
              <a:rPr lang="en-US" sz="2000" dirty="0"/>
              <a:t> </a:t>
            </a:r>
            <a:r>
              <a:rPr lang="en-US" sz="2000" dirty="0">
                <a:sym typeface="Symbol"/>
              </a:rPr>
              <a:t> </a:t>
            </a:r>
            <a:r>
              <a:rPr lang="en-US" sz="2000" dirty="0"/>
              <a:t>variable | constant</a:t>
            </a:r>
          </a:p>
          <a:p>
            <a:r>
              <a:rPr lang="en-US" dirty="0" smtClean="0"/>
              <a:t>Example: (</a:t>
            </a:r>
            <a:r>
              <a:rPr lang="en-US" i="1" dirty="0" smtClean="0"/>
              <a:t>x</a:t>
            </a:r>
            <a:r>
              <a:rPr lang="en-US" dirty="0" smtClean="0"/>
              <a:t> + 2.0) * </a:t>
            </a:r>
            <a:r>
              <a:rPr lang="en-US" i="1" dirty="0" smtClean="0"/>
              <a:t>y</a:t>
            </a:r>
            <a:r>
              <a:rPr lang="en-US" dirty="0" smtClean="0"/>
              <a:t> / (</a:t>
            </a:r>
            <a:r>
              <a:rPr lang="en-US" i="1" dirty="0" smtClean="0"/>
              <a:t>z</a:t>
            </a:r>
            <a:r>
              <a:rPr lang="en-US" dirty="0" smtClean="0"/>
              <a:t> – 6.0)</a:t>
            </a:r>
          </a:p>
          <a:p>
            <a:r>
              <a:rPr lang="en-US" dirty="0" smtClean="0"/>
              <a:t>Derivation:</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27</a:t>
            </a:fld>
            <a:endParaRPr lang="en-US"/>
          </a:p>
        </p:txBody>
      </p:sp>
      <p:pic>
        <p:nvPicPr>
          <p:cNvPr id="5" name="Picture 4" descr="Ch7Temp4.bmp"/>
          <p:cNvPicPr>
            <a:picLocks noChangeAspect="1"/>
          </p:cNvPicPr>
          <p:nvPr/>
        </p:nvPicPr>
        <p:blipFill>
          <a:blip r:embed="rId2" cstate="print"/>
          <a:stretch>
            <a:fillRect/>
          </a:stretch>
        </p:blipFill>
        <p:spPr>
          <a:xfrm>
            <a:off x="4081536" y="4808913"/>
            <a:ext cx="7355393" cy="1219200"/>
          </a:xfrm>
          <a:prstGeom prst="rect">
            <a:avLst/>
          </a:prstGeom>
        </p:spPr>
      </p:pic>
    </p:spTree>
    <p:extLst>
      <p:ext uri="{BB962C8B-B14F-4D97-AF65-F5344CB8AC3E}">
        <p14:creationId xmlns:p14="http://schemas.microsoft.com/office/powerpoint/2010/main" val="1369178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841" y="147337"/>
            <a:ext cx="8911687" cy="1280890"/>
          </a:xfrm>
        </p:spPr>
        <p:txBody>
          <a:bodyPr/>
          <a:lstStyle/>
          <a:p>
            <a:r>
              <a:rPr lang="en-US" b="1" dirty="0" smtClean="0">
                <a:solidFill>
                  <a:schemeClr val="bg2">
                    <a:lumMod val="25000"/>
                  </a:schemeClr>
                </a:solidFill>
              </a:rPr>
              <a:t>Summary</a:t>
            </a:r>
            <a:r>
              <a:rPr lang="en-US" b="1" dirty="0" smtClean="0">
                <a:solidFill>
                  <a:schemeClr val="bg2">
                    <a:lumMod val="25000"/>
                  </a:schemeClr>
                </a:solidFill>
              </a:rPr>
              <a:t> </a:t>
            </a:r>
            <a:r>
              <a:rPr lang="en-US" b="1" dirty="0" smtClean="0">
                <a:solidFill>
                  <a:schemeClr val="bg2">
                    <a:lumMod val="25000"/>
                  </a:schemeClr>
                </a:solidFill>
              </a:rPr>
              <a:t>for CFGs</a:t>
            </a:r>
            <a:endParaRPr lang="en-US" b="1" dirty="0">
              <a:solidFill>
                <a:schemeClr val="bg2">
                  <a:lumMod val="25000"/>
                </a:schemeClr>
              </a:solidFill>
            </a:endParaRPr>
          </a:p>
        </p:txBody>
      </p:sp>
      <p:sp>
        <p:nvSpPr>
          <p:cNvPr id="3" name="Content Placeholder 2"/>
          <p:cNvSpPr>
            <a:spLocks noGrp="1"/>
          </p:cNvSpPr>
          <p:nvPr>
            <p:ph idx="1"/>
          </p:nvPr>
        </p:nvSpPr>
        <p:spPr>
          <a:xfrm>
            <a:off x="1479665" y="1230284"/>
            <a:ext cx="10024948" cy="5536276"/>
          </a:xfrm>
        </p:spPr>
        <p:txBody>
          <a:bodyPr>
            <a:normAutofit lnSpcReduction="10000"/>
          </a:bodyPr>
          <a:lstStyle/>
          <a:p>
            <a:pPr>
              <a:buNone/>
            </a:pPr>
            <a:r>
              <a:rPr lang="en-US" dirty="0" smtClean="0"/>
              <a:t>In addition to </a:t>
            </a:r>
            <a:r>
              <a:rPr lang="en-US" i="1" dirty="0" smtClean="0"/>
              <a:t>mantras </a:t>
            </a:r>
            <a:r>
              <a:rPr lang="en-US" dirty="0" smtClean="0"/>
              <a:t>for regular grammars (Chapter 5):</a:t>
            </a:r>
          </a:p>
          <a:p>
            <a:pPr lvl="0"/>
            <a:r>
              <a:rPr lang="en-US" dirty="0" smtClean="0"/>
              <a:t>Since CFGs have the ability to generate strings with a tree structure, we need not be constrained by left-to-right processing of strings. Thinking in terms of parse trees and actually constructing parse trees for a few sample strings in the language will help in writing a suitable grammar.</a:t>
            </a:r>
          </a:p>
          <a:p>
            <a:pPr lvl="0"/>
            <a:r>
              <a:rPr lang="en-US" dirty="0" smtClean="0"/>
              <a:t>As we will see in Chapter 9, CFLs have two parts in their strings that are correlated with one another. For example, the number of opening parentheses must match the number of closing parentheses. Figure out what is the correlation in the given language. To model such correlated behaviors, CFGs can add corresponding elements in two places in the string being generated by having non-regular productions (i.e., rules of the form </a:t>
            </a:r>
            <a:r>
              <a:rPr lang="en-US" i="1" dirty="0" smtClean="0"/>
              <a:t>S</a:t>
            </a:r>
            <a:r>
              <a:rPr lang="en-US" dirty="0" smtClean="0"/>
              <a:t>  … </a:t>
            </a:r>
            <a:r>
              <a:rPr lang="en-US" i="1" dirty="0" smtClean="0"/>
              <a:t>S</a:t>
            </a:r>
            <a:r>
              <a:rPr lang="en-US" dirty="0" smtClean="0"/>
              <a:t> ... where the variable is in the middle of the right-hand side). </a:t>
            </a:r>
          </a:p>
          <a:p>
            <a:pPr lvl="0"/>
            <a:r>
              <a:rPr lang="en-US" dirty="0" smtClean="0"/>
              <a:t>CFGs can also be non-linear, that is, they can have more than one variable on the right-hand side of a production rule. This gives them the ability to concatenate sub-strings (or join sub-trees) each of which can be from its own CFL.  A single non-linear production of the form </a:t>
            </a:r>
            <a:r>
              <a:rPr lang="en-US" i="1" dirty="0" smtClean="0"/>
              <a:t>S</a:t>
            </a:r>
            <a:r>
              <a:rPr lang="en-US" dirty="0" smtClean="0"/>
              <a:t>  </a:t>
            </a:r>
            <a:r>
              <a:rPr lang="en-US" i="1" dirty="0" smtClean="0"/>
              <a:t>SS</a:t>
            </a:r>
            <a:r>
              <a:rPr lang="en-US" dirty="0" smtClean="0"/>
              <a:t> is often sufficient. If you determine that the given language is non-linear, apply the counting technique used in Example 7.12 to mark the boundaries of the sub-strings to be concatenated. This will help in separating the linear and non-linear parts of the grammar.</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28</a:t>
            </a:fld>
            <a:endParaRPr lang="en-US"/>
          </a:p>
        </p:txBody>
      </p:sp>
    </p:spTree>
    <p:extLst>
      <p:ext uri="{BB962C8B-B14F-4D97-AF65-F5344CB8AC3E}">
        <p14:creationId xmlns:p14="http://schemas.microsoft.com/office/powerpoint/2010/main" val="2037936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47" y="83782"/>
            <a:ext cx="8911687" cy="1280890"/>
          </a:xfrm>
        </p:spPr>
        <p:txBody>
          <a:bodyPr/>
          <a:lstStyle/>
          <a:p>
            <a:r>
              <a:rPr lang="en-US" b="1" dirty="0">
                <a:solidFill>
                  <a:schemeClr val="bg2">
                    <a:lumMod val="25000"/>
                  </a:schemeClr>
                </a:solidFill>
              </a:rPr>
              <a:t>Summary </a:t>
            </a:r>
            <a:r>
              <a:rPr lang="en-US" b="1" dirty="0" smtClean="0">
                <a:solidFill>
                  <a:schemeClr val="bg2">
                    <a:lumMod val="25000"/>
                  </a:schemeClr>
                </a:solidFill>
              </a:rPr>
              <a:t>for CFGs (contd..)</a:t>
            </a:r>
            <a:endParaRPr lang="en-US" b="1" dirty="0">
              <a:solidFill>
                <a:schemeClr val="bg2">
                  <a:lumMod val="25000"/>
                </a:schemeClr>
              </a:solidFill>
            </a:endParaRPr>
          </a:p>
        </p:txBody>
      </p:sp>
      <p:sp>
        <p:nvSpPr>
          <p:cNvPr id="3" name="Content Placeholder 2"/>
          <p:cNvSpPr>
            <a:spLocks noGrp="1"/>
          </p:cNvSpPr>
          <p:nvPr>
            <p:ph idx="1"/>
          </p:nvPr>
        </p:nvSpPr>
        <p:spPr>
          <a:xfrm>
            <a:off x="1679171" y="1537855"/>
            <a:ext cx="9825441" cy="5336771"/>
          </a:xfrm>
        </p:spPr>
        <p:txBody>
          <a:bodyPr/>
          <a:lstStyle/>
          <a:p>
            <a:pPr lvl="0"/>
            <a:r>
              <a:rPr lang="en-US" dirty="0" smtClean="0"/>
              <a:t>It is often useful to compare the given language to one of the known CFLs such as the languages of simple nesting, proper nesting, addition, if-then-else and arithmetic expressions. Differences, if any, can be accommodated by modifying the production rules appropriately.</a:t>
            </a:r>
          </a:p>
          <a:p>
            <a:r>
              <a:rPr lang="en-US" dirty="0" smtClean="0"/>
              <a:t>CFLs usually have some parts that are </a:t>
            </a:r>
            <a:r>
              <a:rPr lang="en-US" i="1" dirty="0" smtClean="0"/>
              <a:t>regular </a:t>
            </a:r>
            <a:r>
              <a:rPr lang="en-US" dirty="0" smtClean="0"/>
              <a:t>as well, that is, in addition to their correlated context-free behaviors, strings in the language contain parts that can be modeled using regular expressions. For example, one or more extra symbols (i.e., </a:t>
            </a:r>
            <a:r>
              <a:rPr lang="en-US" i="1" dirty="0" smtClean="0"/>
              <a:t>a</a:t>
            </a:r>
            <a:r>
              <a:rPr lang="en-US" i="1" baseline="30000" dirty="0" smtClean="0"/>
              <a:t>n</a:t>
            </a:r>
            <a:r>
              <a:rPr lang="en-US" i="1" dirty="0" smtClean="0"/>
              <a:t>b</a:t>
            </a:r>
            <a:r>
              <a:rPr lang="en-US" i="1" baseline="30000" dirty="0" smtClean="0"/>
              <a:t>n</a:t>
            </a:r>
            <a:r>
              <a:rPr lang="en-US" baseline="30000" dirty="0" smtClean="0"/>
              <a:t> + 1</a:t>
            </a:r>
            <a:r>
              <a:rPr lang="en-US" dirty="0" smtClean="0"/>
              <a:t>), some symbols in the middle (i.e., odd palindromes) and so on. Figuring out these will ease the construction of suitable productions (which by themselves tend to be right or left-linear) for modeling the </a:t>
            </a:r>
            <a:r>
              <a:rPr lang="en-US" i="1" dirty="0" smtClean="0"/>
              <a:t>regular</a:t>
            </a:r>
            <a:r>
              <a:rPr lang="en-US" dirty="0" smtClean="0"/>
              <a:t> parts of the language.</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29</a:t>
            </a:fld>
            <a:endParaRPr lang="en-US"/>
          </a:p>
        </p:txBody>
      </p:sp>
    </p:spTree>
    <p:extLst>
      <p:ext uri="{BB962C8B-B14F-4D97-AF65-F5344CB8AC3E}">
        <p14:creationId xmlns:p14="http://schemas.microsoft.com/office/powerpoint/2010/main" val="4116264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Learning Objectives</a:t>
            </a:r>
            <a:endParaRPr lang="en-US" b="1" dirty="0"/>
          </a:p>
        </p:txBody>
      </p:sp>
      <p:sp>
        <p:nvSpPr>
          <p:cNvPr id="3" name="Content Placeholder 2"/>
          <p:cNvSpPr>
            <a:spLocks noGrp="1"/>
          </p:cNvSpPr>
          <p:nvPr>
            <p:ph idx="1"/>
          </p:nvPr>
        </p:nvSpPr>
        <p:spPr>
          <a:xfrm>
            <a:off x="1723505" y="1476895"/>
            <a:ext cx="8991600" cy="5486400"/>
          </a:xfrm>
        </p:spPr>
        <p:txBody>
          <a:bodyPr>
            <a:normAutofit/>
          </a:bodyPr>
          <a:lstStyle/>
          <a:p>
            <a:pPr lvl="0"/>
            <a:r>
              <a:rPr lang="en-US" sz="2000" dirty="0"/>
              <a:t>Learn how to add memory to a finite automaton.</a:t>
            </a:r>
          </a:p>
          <a:p>
            <a:pPr lvl="0"/>
            <a:r>
              <a:rPr lang="en-US" sz="2000" dirty="0"/>
              <a:t>Learn the equivalence of stack memory and context-free behavior.</a:t>
            </a:r>
          </a:p>
          <a:p>
            <a:pPr lvl="0"/>
            <a:r>
              <a:rPr lang="en-US" sz="2000" dirty="0"/>
              <a:t>Learn to construct a pushdown automaton for a context-free language.</a:t>
            </a:r>
          </a:p>
          <a:p>
            <a:pPr lvl="0"/>
            <a:r>
              <a:rPr lang="en-US" sz="2000" dirty="0"/>
              <a:t>Learn to convert a context-free grammar to a pushdown automaton.</a:t>
            </a:r>
          </a:p>
          <a:p>
            <a:pPr lvl="0"/>
            <a:r>
              <a:rPr lang="en-US" sz="2000" dirty="0"/>
              <a:t>Learn to convert a pushdown automaton to a context-free grammar.</a:t>
            </a:r>
          </a:p>
          <a:p>
            <a:r>
              <a:rPr lang="en-US" sz="2000" dirty="0"/>
              <a:t>Understand why non-determinism is required in pushdown automata.</a:t>
            </a:r>
          </a:p>
        </p:txBody>
      </p:sp>
      <p:sp>
        <p:nvSpPr>
          <p:cNvPr id="4" name="Slide Number Placeholder 3"/>
          <p:cNvSpPr>
            <a:spLocks noGrp="1"/>
          </p:cNvSpPr>
          <p:nvPr>
            <p:ph type="sldNum" sz="quarter" idx="12"/>
          </p:nvPr>
        </p:nvSpPr>
        <p:spPr/>
        <p:txBody>
          <a:bodyPr/>
          <a:lstStyle/>
          <a:p>
            <a:fld id="{F46CFAAC-42DA-48D0-8146-B16E92842438}" type="slidenum">
              <a:rPr lang="en-US" smtClean="0"/>
              <a:pPr/>
              <a:t>3</a:t>
            </a:fld>
            <a:endParaRPr lang="en-US" dirty="0"/>
          </a:p>
        </p:txBody>
      </p:sp>
    </p:spTree>
    <p:extLst>
      <p:ext uri="{BB962C8B-B14F-4D97-AF65-F5344CB8AC3E}">
        <p14:creationId xmlns:p14="http://schemas.microsoft.com/office/powerpoint/2010/main" val="3830117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928414"/>
          </a:xfrm>
        </p:spPr>
        <p:txBody>
          <a:bodyPr>
            <a:normAutofit/>
          </a:bodyPr>
          <a:lstStyle/>
          <a:p>
            <a:r>
              <a:rPr lang="en-US" b="1" dirty="0" smtClean="0">
                <a:solidFill>
                  <a:schemeClr val="accent5">
                    <a:lumMod val="50000"/>
                  </a:schemeClr>
                </a:solidFill>
              </a:rPr>
              <a:t>Parsing and Membership</a:t>
            </a:r>
            <a:endParaRPr lang="en-US" b="1" dirty="0">
              <a:solidFill>
                <a:schemeClr val="accent5">
                  <a:lumMod val="50000"/>
                </a:schemeClr>
              </a:solidFill>
            </a:endParaRPr>
          </a:p>
        </p:txBody>
      </p:sp>
      <p:sp>
        <p:nvSpPr>
          <p:cNvPr id="3" name="Content Placeholder 2"/>
          <p:cNvSpPr>
            <a:spLocks noGrp="1"/>
          </p:cNvSpPr>
          <p:nvPr>
            <p:ph idx="1"/>
          </p:nvPr>
        </p:nvSpPr>
        <p:spPr>
          <a:xfrm>
            <a:off x="2152650" y="1293541"/>
            <a:ext cx="7400229" cy="4906537"/>
          </a:xfrm>
        </p:spPr>
        <p:txBody>
          <a:bodyPr>
            <a:normAutofit/>
          </a:bodyPr>
          <a:lstStyle/>
          <a:p>
            <a:r>
              <a:rPr lang="en-US" dirty="0"/>
              <a:t>The </a:t>
            </a:r>
            <a:r>
              <a:rPr lang="en-US" i="1" dirty="0"/>
              <a:t>parsing</a:t>
            </a:r>
            <a:r>
              <a:rPr lang="en-US" dirty="0"/>
              <a:t> problem: given a grammar G and a string w, find a sequence of derivations using the productions in G to produce </a:t>
            </a:r>
            <a:r>
              <a:rPr lang="en-US" dirty="0" smtClean="0"/>
              <a:t>w</a:t>
            </a:r>
            <a:endParaRPr lang="en-US" dirty="0"/>
          </a:p>
          <a:p>
            <a:r>
              <a:rPr lang="en-US" dirty="0"/>
              <a:t>Can be solved in an exhaustive, </a:t>
            </a:r>
            <a:r>
              <a:rPr lang="en-US" dirty="0" smtClean="0"/>
              <a:t>top-down, but not very efficient fashion</a:t>
            </a:r>
            <a:endParaRPr lang="en-US" dirty="0"/>
          </a:p>
          <a:p>
            <a:r>
              <a:rPr lang="en-US" dirty="0" smtClean="0"/>
              <a:t>Theorem : Exhaustive </a:t>
            </a:r>
            <a:r>
              <a:rPr lang="en-US" dirty="0"/>
              <a:t>parsing is guaranteed to yield all strings eventually, but may fail to stop for strings not in </a:t>
            </a:r>
            <a:r>
              <a:rPr lang="en-US" dirty="0" smtClean="0"/>
              <a:t>L(G), unless </a:t>
            </a:r>
            <a:r>
              <a:rPr lang="en-US" dirty="0"/>
              <a:t>we restrict the </a:t>
            </a:r>
            <a:r>
              <a:rPr lang="en-US" dirty="0" smtClean="0"/>
              <a:t>productions in the grammar to avoid the forms </a:t>
            </a:r>
            <a:r>
              <a:rPr lang="en-US" altLang="en-US" dirty="0" smtClean="0">
                <a:cs typeface="Arial" panose="020B0604020202020204" pitchFamily="34" charset="0"/>
              </a:rPr>
              <a:t>A </a:t>
            </a:r>
            <a:r>
              <a:rPr lang="en-US" altLang="en-US" dirty="0">
                <a:cs typeface="Arial" panose="020B0604020202020204" pitchFamily="34" charset="0"/>
                <a:sym typeface="Symbol" panose="05050102010706020507" pitchFamily="18" charset="2"/>
              </a:rPr>
              <a:t></a:t>
            </a:r>
            <a:r>
              <a:rPr lang="en-US" altLang="en-US" dirty="0">
                <a:cs typeface="Arial" panose="020B0604020202020204" pitchFamily="34" charset="0"/>
              </a:rPr>
              <a:t> </a:t>
            </a:r>
            <a:r>
              <a:rPr lang="en-US" altLang="en-US" dirty="0" smtClean="0">
                <a:cs typeface="Arial" panose="020B0604020202020204" pitchFamily="34" charset="0"/>
                <a:sym typeface="Symbol" panose="05050102010706020507" pitchFamily="18" charset="2"/>
              </a:rPr>
              <a:t> and </a:t>
            </a:r>
            <a:r>
              <a:rPr lang="en-US" altLang="en-US" dirty="0">
                <a:cs typeface="Arial" panose="020B0604020202020204" pitchFamily="34" charset="0"/>
              </a:rPr>
              <a:t>A </a:t>
            </a:r>
            <a:r>
              <a:rPr lang="en-US" altLang="en-US" dirty="0">
                <a:cs typeface="Arial" panose="020B0604020202020204" pitchFamily="34" charset="0"/>
                <a:sym typeface="Symbol" panose="05050102010706020507" pitchFamily="18" charset="2"/>
              </a:rPr>
              <a:t></a:t>
            </a:r>
            <a:r>
              <a:rPr lang="en-US" altLang="en-US" dirty="0">
                <a:cs typeface="Arial" panose="020B0604020202020204" pitchFamily="34" charset="0"/>
              </a:rPr>
              <a:t> </a:t>
            </a:r>
            <a:r>
              <a:rPr lang="en-US" altLang="en-US" dirty="0">
                <a:cs typeface="Arial" panose="020B0604020202020204" pitchFamily="34" charset="0"/>
                <a:sym typeface="Symbol" panose="05050102010706020507" pitchFamily="18" charset="2"/>
              </a:rPr>
              <a:t>B</a:t>
            </a:r>
            <a:endParaRPr lang="en-US" altLang="en-US" dirty="0" smtClean="0"/>
          </a:p>
        </p:txBody>
      </p:sp>
    </p:spTree>
    <p:extLst>
      <p:ext uri="{BB962C8B-B14F-4D97-AF65-F5344CB8AC3E}">
        <p14:creationId xmlns:p14="http://schemas.microsoft.com/office/powerpoint/2010/main" val="29681234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928414"/>
          </a:xfrm>
        </p:spPr>
        <p:txBody>
          <a:bodyPr>
            <a:normAutofit/>
          </a:bodyPr>
          <a:lstStyle/>
          <a:p>
            <a:r>
              <a:rPr lang="en-US" b="1" dirty="0" smtClean="0">
                <a:solidFill>
                  <a:schemeClr val="accent5">
                    <a:lumMod val="50000"/>
                  </a:schemeClr>
                </a:solidFill>
              </a:rPr>
              <a:t>Parsing and Ambiguity</a:t>
            </a:r>
            <a:endParaRPr lang="en-US" b="1" dirty="0">
              <a:solidFill>
                <a:schemeClr val="accent5">
                  <a:lumMod val="50000"/>
                </a:schemeClr>
              </a:solidFill>
            </a:endParaRPr>
          </a:p>
        </p:txBody>
      </p:sp>
      <p:sp>
        <p:nvSpPr>
          <p:cNvPr id="3" name="Content Placeholder 2"/>
          <p:cNvSpPr>
            <a:spLocks noGrp="1"/>
          </p:cNvSpPr>
          <p:nvPr>
            <p:ph idx="1"/>
          </p:nvPr>
        </p:nvSpPr>
        <p:spPr>
          <a:xfrm>
            <a:off x="2152650" y="1293541"/>
            <a:ext cx="7043390" cy="4906537"/>
          </a:xfrm>
        </p:spPr>
        <p:txBody>
          <a:bodyPr>
            <a:normAutofit/>
          </a:bodyPr>
          <a:lstStyle/>
          <a:p>
            <a:r>
              <a:rPr lang="en-US" sz="2400" dirty="0"/>
              <a:t>A grammar G is </a:t>
            </a:r>
            <a:r>
              <a:rPr lang="en-US" sz="2400" i="1" dirty="0"/>
              <a:t>ambiguous </a:t>
            </a:r>
            <a:r>
              <a:rPr lang="en-US" sz="2400" dirty="0"/>
              <a:t>if there is some string w in L(G) for which more than one derivation tree exists</a:t>
            </a:r>
          </a:p>
          <a:p>
            <a:r>
              <a:rPr lang="en-US" sz="2400" dirty="0"/>
              <a:t>The grammar with productions S </a:t>
            </a:r>
            <a:r>
              <a:rPr lang="en-US" sz="2400" dirty="0">
                <a:sym typeface="Wingdings" pitchFamily="2" charset="2"/>
              </a:rPr>
              <a:t> aSb | SS | </a:t>
            </a:r>
            <a:r>
              <a:rPr lang="el-GR" sz="2400" dirty="0">
                <a:sym typeface="Wingdings" pitchFamily="2" charset="2"/>
              </a:rPr>
              <a:t>λ</a:t>
            </a:r>
            <a:r>
              <a:rPr lang="en-US" sz="2400" dirty="0">
                <a:sym typeface="Wingdings" pitchFamily="2" charset="2"/>
              </a:rPr>
              <a:t> is ambiguous, since the string aabb has two derivation trees, as shown below</a:t>
            </a:r>
          </a:p>
          <a:p>
            <a:endParaRPr lang="en-US" dirty="0">
              <a:sym typeface="Wingdings" pitchFamily="2" charset="2"/>
            </a:endParaRPr>
          </a:p>
          <a:p>
            <a:endParaRPr lang="en-US" dirty="0">
              <a:sym typeface="Wingdings" pitchFamily="2" charset="2"/>
            </a:endParaRPr>
          </a:p>
        </p:txBody>
      </p:sp>
      <p:pic>
        <p:nvPicPr>
          <p:cNvPr id="3074" name="Picture 2" descr="C:\Users\taylor.ferracane\Desktop\Linz PPT Images\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1858" y="3813636"/>
            <a:ext cx="4626309" cy="3044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466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928414"/>
          </a:xfrm>
        </p:spPr>
        <p:txBody>
          <a:bodyPr>
            <a:normAutofit fontScale="90000"/>
          </a:bodyPr>
          <a:lstStyle/>
          <a:p>
            <a:r>
              <a:rPr lang="en-US" b="1" dirty="0" smtClean="0">
                <a:solidFill>
                  <a:schemeClr val="accent5">
                    <a:lumMod val="50000"/>
                  </a:schemeClr>
                </a:solidFill>
              </a:rPr>
              <a:t>Ambiguity in Programming Languages</a:t>
            </a:r>
            <a:endParaRPr lang="en-US" b="1" dirty="0">
              <a:solidFill>
                <a:schemeClr val="accent5">
                  <a:lumMod val="50000"/>
                </a:schemeClr>
              </a:solidFill>
            </a:endParaRPr>
          </a:p>
        </p:txBody>
      </p:sp>
      <p:sp>
        <p:nvSpPr>
          <p:cNvPr id="3" name="Content Placeholder 2"/>
          <p:cNvSpPr>
            <a:spLocks noGrp="1"/>
          </p:cNvSpPr>
          <p:nvPr>
            <p:ph idx="1"/>
          </p:nvPr>
        </p:nvSpPr>
        <p:spPr>
          <a:xfrm>
            <a:off x="2152649" y="1293541"/>
            <a:ext cx="7723614" cy="4906537"/>
          </a:xfrm>
        </p:spPr>
        <p:txBody>
          <a:bodyPr>
            <a:normAutofit/>
          </a:bodyPr>
          <a:lstStyle/>
          <a:p>
            <a:r>
              <a:rPr lang="en-US" dirty="0" smtClean="0">
                <a:sym typeface="Wingdings" pitchFamily="2" charset="2"/>
              </a:rPr>
              <a:t>Consider the grammar below, designed to generate simple arithmetic expressions such as </a:t>
            </a:r>
            <a:r>
              <a:rPr lang="en-US" dirty="0">
                <a:solidFill>
                  <a:schemeClr val="accent5">
                    <a:lumMod val="75000"/>
                  </a:schemeClr>
                </a:solidFill>
                <a:cs typeface="Arial" panose="020B0604020202020204" pitchFamily="34" charset="0"/>
                <a:sym typeface="Wingdings" pitchFamily="2" charset="2"/>
              </a:rPr>
              <a:t>(a+b)*c </a:t>
            </a:r>
            <a:r>
              <a:rPr lang="en-US" dirty="0" smtClean="0">
                <a:sym typeface="Wingdings" pitchFamily="2" charset="2"/>
              </a:rPr>
              <a:t>and </a:t>
            </a:r>
            <a:r>
              <a:rPr lang="en-US" dirty="0">
                <a:solidFill>
                  <a:schemeClr val="accent5">
                    <a:lumMod val="75000"/>
                  </a:schemeClr>
                </a:solidFill>
                <a:cs typeface="Arial" panose="020B0604020202020204" pitchFamily="34" charset="0"/>
                <a:sym typeface="Wingdings" pitchFamily="2" charset="2"/>
              </a:rPr>
              <a:t>a*b+c</a:t>
            </a:r>
          </a:p>
          <a:p>
            <a:pPr>
              <a:buNone/>
              <a:defRPr/>
            </a:pPr>
            <a:r>
              <a:rPr lang="en-US" dirty="0" smtClean="0">
                <a:sym typeface="Wingdings" pitchFamily="2" charset="2"/>
              </a:rPr>
              <a:t> 	</a:t>
            </a:r>
            <a:r>
              <a:rPr lang="en-US" altLang="en-US" dirty="0" smtClean="0">
                <a:solidFill>
                  <a:schemeClr val="accent5">
                    <a:lumMod val="75000"/>
                  </a:schemeClr>
                </a:solidFill>
                <a:cs typeface="Arial" panose="020B0604020202020204" pitchFamily="34" charset="0"/>
              </a:rPr>
              <a:t>V </a:t>
            </a:r>
            <a:r>
              <a:rPr lang="en-US" altLang="en-US" dirty="0">
                <a:solidFill>
                  <a:schemeClr val="accent5">
                    <a:lumMod val="75000"/>
                  </a:schemeClr>
                </a:solidFill>
                <a:cs typeface="Arial" panose="020B0604020202020204" pitchFamily="34" charset="0"/>
              </a:rPr>
              <a:t>= { </a:t>
            </a:r>
            <a:r>
              <a:rPr lang="en-US" altLang="en-US" dirty="0" smtClean="0">
                <a:solidFill>
                  <a:schemeClr val="accent5">
                    <a:lumMod val="75000"/>
                  </a:schemeClr>
                </a:solidFill>
                <a:cs typeface="Arial" panose="020B0604020202020204" pitchFamily="34" charset="0"/>
              </a:rPr>
              <a:t>E, I </a:t>
            </a:r>
            <a:r>
              <a:rPr lang="en-US" altLang="en-US" dirty="0">
                <a:solidFill>
                  <a:schemeClr val="accent5">
                    <a:lumMod val="75000"/>
                  </a:schemeClr>
                </a:solidFill>
                <a:cs typeface="Arial" panose="020B0604020202020204" pitchFamily="34" charset="0"/>
              </a:rPr>
              <a:t>}, T = { a, </a:t>
            </a:r>
            <a:r>
              <a:rPr lang="en-US" altLang="en-US" dirty="0" smtClean="0">
                <a:solidFill>
                  <a:schemeClr val="accent5">
                    <a:lumMod val="75000"/>
                  </a:schemeClr>
                </a:solidFill>
                <a:cs typeface="Arial" panose="020B0604020202020204" pitchFamily="34" charset="0"/>
              </a:rPr>
              <a:t>b, c, +, *, (, ) </a:t>
            </a:r>
            <a:r>
              <a:rPr lang="en-US" altLang="en-US" dirty="0">
                <a:solidFill>
                  <a:schemeClr val="accent5">
                    <a:lumMod val="75000"/>
                  </a:schemeClr>
                </a:solidFill>
                <a:cs typeface="Arial" panose="020B0604020202020204" pitchFamily="34" charset="0"/>
              </a:rPr>
              <a:t>}</a:t>
            </a:r>
            <a:r>
              <a:rPr lang="en-US" altLang="en-US" dirty="0">
                <a:cs typeface="Arial" panose="020B0604020202020204" pitchFamily="34" charset="0"/>
              </a:rPr>
              <a:t>, </a:t>
            </a:r>
            <a:r>
              <a:rPr lang="en-US" altLang="en-US" dirty="0">
                <a:solidFill>
                  <a:schemeClr val="accent5">
                    <a:lumMod val="75000"/>
                  </a:schemeClr>
                </a:solidFill>
                <a:cs typeface="Arial" panose="020B0604020202020204" pitchFamily="34" charset="0"/>
              </a:rPr>
              <a:t>and productions </a:t>
            </a:r>
          </a:p>
          <a:p>
            <a:pPr>
              <a:buNone/>
              <a:defRPr/>
            </a:pP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E </a:t>
            </a:r>
            <a:r>
              <a:rPr lang="en-US" altLang="en-US" dirty="0" smtClean="0">
                <a:solidFill>
                  <a:schemeClr val="accent5">
                    <a:lumMod val="75000"/>
                  </a:schemeClr>
                </a:solidFill>
                <a:cs typeface="Arial" panose="020B0604020202020204" pitchFamily="34" charset="0"/>
                <a:sym typeface="Symbol" panose="05050102010706020507" pitchFamily="18" charset="2"/>
              </a:rPr>
              <a:t> I</a:t>
            </a:r>
            <a:endParaRPr lang="en-US" altLang="en-US" dirty="0" smtClean="0">
              <a:solidFill>
                <a:schemeClr val="accent5">
                  <a:lumMod val="75000"/>
                </a:schemeClr>
              </a:solidFill>
              <a:cs typeface="Arial" panose="020B0604020202020204" pitchFamily="34" charset="0"/>
            </a:endParaRPr>
          </a:p>
          <a:p>
            <a:pPr>
              <a:buNone/>
              <a:defRPr/>
            </a:pPr>
            <a:r>
              <a:rPr lang="en-US" altLang="en-US" dirty="0" smtClean="0">
                <a:solidFill>
                  <a:schemeClr val="accent5">
                    <a:lumMod val="75000"/>
                  </a:schemeClr>
                </a:solidFill>
                <a:cs typeface="Arial" panose="020B0604020202020204" pitchFamily="34" charset="0"/>
              </a:rPr>
              <a:t>	E </a:t>
            </a:r>
            <a:r>
              <a:rPr lang="en-US" altLang="en-US" dirty="0" smtClean="0">
                <a:solidFill>
                  <a:schemeClr val="accent5">
                    <a:lumMod val="75000"/>
                  </a:schemeClr>
                </a:solidFill>
                <a:cs typeface="Arial" panose="020B0604020202020204" pitchFamily="34" charset="0"/>
                <a:sym typeface="Symbol" panose="05050102010706020507" pitchFamily="18" charset="2"/>
              </a:rPr>
              <a:t> </a:t>
            </a:r>
            <a:r>
              <a:rPr lang="en-US" altLang="en-US" dirty="0">
                <a:solidFill>
                  <a:schemeClr val="accent5">
                    <a:lumMod val="75000"/>
                  </a:schemeClr>
                </a:solidFill>
                <a:cs typeface="Arial" panose="020B0604020202020204" pitchFamily="34" charset="0"/>
                <a:sym typeface="Symbol" panose="05050102010706020507" pitchFamily="18" charset="2"/>
              </a:rPr>
              <a:t>E+E</a:t>
            </a:r>
            <a:endParaRPr lang="en-US" altLang="en-US" dirty="0" smtClean="0">
              <a:solidFill>
                <a:schemeClr val="accent5">
                  <a:lumMod val="75000"/>
                </a:schemeClr>
              </a:solidFill>
              <a:cs typeface="Arial" panose="020B0604020202020204" pitchFamily="34" charset="0"/>
              <a:sym typeface="Symbol" panose="05050102010706020507" pitchFamily="18" charset="2"/>
            </a:endParaRPr>
          </a:p>
          <a:p>
            <a:pPr>
              <a:buNone/>
              <a:defRPr/>
            </a:pPr>
            <a:r>
              <a:rPr lang="en-US" altLang="en-US" dirty="0" smtClean="0">
                <a:solidFill>
                  <a:schemeClr val="accent5">
                    <a:lumMod val="75000"/>
                  </a:schemeClr>
                </a:solidFill>
                <a:cs typeface="Arial" panose="020B0604020202020204" pitchFamily="34" charset="0"/>
              </a:rPr>
              <a:t>	E </a:t>
            </a:r>
            <a:r>
              <a:rPr lang="en-US" altLang="en-US" dirty="0" smtClean="0">
                <a:solidFill>
                  <a:schemeClr val="accent5">
                    <a:lumMod val="75000"/>
                  </a:schemeClr>
                </a:solidFill>
                <a:cs typeface="Arial" panose="020B0604020202020204" pitchFamily="34" charset="0"/>
                <a:sym typeface="Symbol" panose="05050102010706020507" pitchFamily="18" charset="2"/>
              </a:rPr>
              <a:t> </a:t>
            </a:r>
            <a:r>
              <a:rPr lang="en-US" altLang="en-US" dirty="0">
                <a:solidFill>
                  <a:schemeClr val="accent5">
                    <a:lumMod val="75000"/>
                  </a:schemeClr>
                </a:solidFill>
                <a:cs typeface="Arial" panose="020B0604020202020204" pitchFamily="34" charset="0"/>
                <a:sym typeface="Symbol" panose="05050102010706020507" pitchFamily="18" charset="2"/>
              </a:rPr>
              <a:t>E*E</a:t>
            </a:r>
            <a:endParaRPr lang="en-US" altLang="en-US" dirty="0" smtClean="0">
              <a:solidFill>
                <a:schemeClr val="accent5">
                  <a:lumMod val="75000"/>
                </a:schemeClr>
              </a:solidFill>
              <a:cs typeface="Arial" panose="020B0604020202020204" pitchFamily="34" charset="0"/>
              <a:sym typeface="Symbol" panose="05050102010706020507" pitchFamily="18" charset="2"/>
            </a:endParaRPr>
          </a:p>
          <a:p>
            <a:pPr>
              <a:buNone/>
              <a:defRPr/>
            </a:pPr>
            <a:r>
              <a:rPr lang="en-US" altLang="en-US" dirty="0" smtClean="0">
                <a:solidFill>
                  <a:schemeClr val="accent5">
                    <a:lumMod val="75000"/>
                  </a:schemeClr>
                </a:solidFill>
                <a:cs typeface="Arial" panose="020B0604020202020204" pitchFamily="34" charset="0"/>
              </a:rPr>
              <a:t>	E </a:t>
            </a:r>
            <a:r>
              <a:rPr lang="en-US" altLang="en-US" dirty="0" smtClean="0">
                <a:solidFill>
                  <a:schemeClr val="accent5">
                    <a:lumMod val="75000"/>
                  </a:schemeClr>
                </a:solidFill>
                <a:cs typeface="Arial" panose="020B0604020202020204" pitchFamily="34" charset="0"/>
                <a:sym typeface="Symbol" panose="05050102010706020507" pitchFamily="18" charset="2"/>
              </a:rPr>
              <a:t> </a:t>
            </a:r>
            <a:r>
              <a:rPr lang="en-US" altLang="en-US" dirty="0">
                <a:solidFill>
                  <a:schemeClr val="accent5">
                    <a:lumMod val="75000"/>
                  </a:schemeClr>
                </a:solidFill>
                <a:cs typeface="Arial" panose="020B0604020202020204" pitchFamily="34" charset="0"/>
                <a:sym typeface="Symbol" panose="05050102010706020507" pitchFamily="18" charset="2"/>
              </a:rPr>
              <a:t>(E)</a:t>
            </a:r>
            <a:endParaRPr lang="en-US" altLang="en-US" dirty="0">
              <a:solidFill>
                <a:schemeClr val="accent5">
                  <a:lumMod val="75000"/>
                </a:schemeClr>
              </a:solidFill>
              <a:cs typeface="Arial" panose="020B0604020202020204" pitchFamily="34" charset="0"/>
            </a:endParaRPr>
          </a:p>
          <a:p>
            <a:pPr>
              <a:buNone/>
              <a:defRPr/>
            </a:pP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I  </a:t>
            </a:r>
            <a:r>
              <a:rPr lang="en-US" altLang="en-US" dirty="0" smtClean="0">
                <a:solidFill>
                  <a:schemeClr val="accent5">
                    <a:lumMod val="75000"/>
                  </a:schemeClr>
                </a:solidFill>
                <a:cs typeface="Arial" panose="020B0604020202020204" pitchFamily="34" charset="0"/>
                <a:sym typeface="Symbol" panose="05050102010706020507" pitchFamily="18" charset="2"/>
              </a:rPr>
              <a:t> a | b | c</a:t>
            </a:r>
            <a:endParaRPr lang="en-US" altLang="en-US" dirty="0">
              <a:solidFill>
                <a:schemeClr val="accent5">
                  <a:lumMod val="75000"/>
                </a:schemeClr>
              </a:solidFill>
              <a:cs typeface="Arial" panose="020B0604020202020204" pitchFamily="34" charset="0"/>
            </a:endParaRPr>
          </a:p>
          <a:p>
            <a:r>
              <a:rPr lang="en-US" dirty="0" smtClean="0">
                <a:sym typeface="Wingdings" pitchFamily="2" charset="2"/>
              </a:rPr>
              <a:t>The grammar is ambiguous because strings such as </a:t>
            </a:r>
            <a:r>
              <a:rPr lang="en-US" dirty="0" smtClean="0">
                <a:solidFill>
                  <a:schemeClr val="accent5">
                    <a:lumMod val="75000"/>
                  </a:schemeClr>
                </a:solidFill>
                <a:cs typeface="Arial" panose="020B0604020202020204" pitchFamily="34" charset="0"/>
                <a:sym typeface="Wingdings" pitchFamily="2" charset="2"/>
              </a:rPr>
              <a:t>a+b*c </a:t>
            </a:r>
            <a:r>
              <a:rPr lang="en-US" dirty="0" smtClean="0">
                <a:cs typeface="Arial" panose="020B0604020202020204" pitchFamily="34" charset="0"/>
                <a:sym typeface="Wingdings" pitchFamily="2" charset="2"/>
              </a:rPr>
              <a:t>have more than one derivation tree, as shown in Figure 5.5  </a:t>
            </a:r>
            <a:endParaRPr lang="el-GR" i="1" dirty="0"/>
          </a:p>
        </p:txBody>
      </p:sp>
    </p:spTree>
    <p:extLst>
      <p:ext uri="{BB962C8B-B14F-4D97-AF65-F5344CB8AC3E}">
        <p14:creationId xmlns:p14="http://schemas.microsoft.com/office/powerpoint/2010/main" val="1536466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646" y="365127"/>
            <a:ext cx="8288216" cy="1325563"/>
          </a:xfrm>
        </p:spPr>
        <p:txBody>
          <a:bodyPr>
            <a:normAutofit/>
          </a:bodyPr>
          <a:lstStyle/>
          <a:p>
            <a:r>
              <a:rPr lang="en-US" b="1" dirty="0" smtClean="0">
                <a:solidFill>
                  <a:schemeClr val="accent5">
                    <a:lumMod val="50000"/>
                  </a:schemeClr>
                </a:solidFill>
              </a:rPr>
              <a:t>Derivation Trees from Ambiguous Grammar</a:t>
            </a:r>
            <a:endParaRPr lang="en-US" b="1" dirty="0">
              <a:solidFill>
                <a:schemeClr val="accent5">
                  <a:lumMod val="50000"/>
                </a:schemeClr>
              </a:solidFill>
            </a:endParaRPr>
          </a:p>
        </p:txBody>
      </p:sp>
      <p:pic>
        <p:nvPicPr>
          <p:cNvPr id="4098" name="Picture 2" descr="C:\Users\taylor.ferracane\Desktop\Linz PPT Images\5.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1" y="1791703"/>
            <a:ext cx="6553201"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4983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928414"/>
          </a:xfrm>
        </p:spPr>
        <p:txBody>
          <a:bodyPr>
            <a:normAutofit/>
          </a:bodyPr>
          <a:lstStyle/>
          <a:p>
            <a:r>
              <a:rPr lang="en-US" b="1" dirty="0" smtClean="0">
                <a:solidFill>
                  <a:schemeClr val="accent5">
                    <a:lumMod val="50000"/>
                  </a:schemeClr>
                </a:solidFill>
              </a:rPr>
              <a:t>Resolving Ambiguity</a:t>
            </a:r>
            <a:endParaRPr lang="en-US" b="1" dirty="0">
              <a:solidFill>
                <a:schemeClr val="accent5">
                  <a:lumMod val="50000"/>
                </a:schemeClr>
              </a:solidFill>
            </a:endParaRPr>
          </a:p>
        </p:txBody>
      </p:sp>
      <p:sp>
        <p:nvSpPr>
          <p:cNvPr id="3" name="Content Placeholder 2"/>
          <p:cNvSpPr>
            <a:spLocks noGrp="1"/>
          </p:cNvSpPr>
          <p:nvPr>
            <p:ph idx="1"/>
          </p:nvPr>
        </p:nvSpPr>
        <p:spPr>
          <a:xfrm>
            <a:off x="2152650" y="1293541"/>
            <a:ext cx="7886701" cy="5073805"/>
          </a:xfrm>
        </p:spPr>
        <p:txBody>
          <a:bodyPr>
            <a:normAutofit/>
          </a:bodyPr>
          <a:lstStyle/>
          <a:p>
            <a:r>
              <a:rPr lang="en-US" dirty="0" smtClean="0">
                <a:sym typeface="Wingdings" pitchFamily="2" charset="2"/>
              </a:rPr>
              <a:t>Ambiguity can often be removed by rewriting the grammar so that only one parsing is possible </a:t>
            </a:r>
          </a:p>
          <a:p>
            <a:r>
              <a:rPr lang="en-US" dirty="0" smtClean="0">
                <a:sym typeface="Wingdings" pitchFamily="2" charset="2"/>
              </a:rPr>
              <a:t>Consider the grammar</a:t>
            </a:r>
          </a:p>
          <a:p>
            <a:pPr marL="0" indent="0">
              <a:buNone/>
            </a:pPr>
            <a:r>
              <a:rPr lang="en-US" dirty="0" smtClean="0">
                <a:sym typeface="Wingdings" pitchFamily="2" charset="2"/>
              </a:rPr>
              <a:t>    </a:t>
            </a:r>
            <a:r>
              <a:rPr lang="en-US" altLang="en-US" dirty="0" smtClean="0">
                <a:solidFill>
                  <a:schemeClr val="accent5">
                    <a:lumMod val="75000"/>
                  </a:schemeClr>
                </a:solidFill>
                <a:cs typeface="Arial" panose="020B0604020202020204" pitchFamily="34" charset="0"/>
              </a:rPr>
              <a:t>V </a:t>
            </a:r>
            <a:r>
              <a:rPr lang="en-US" altLang="en-US" dirty="0">
                <a:solidFill>
                  <a:schemeClr val="accent5">
                    <a:lumMod val="75000"/>
                  </a:schemeClr>
                </a:solidFill>
                <a:cs typeface="Arial" panose="020B0604020202020204" pitchFamily="34" charset="0"/>
              </a:rPr>
              <a:t>= { </a:t>
            </a:r>
            <a:r>
              <a:rPr lang="en-US" altLang="en-US" dirty="0" smtClean="0">
                <a:solidFill>
                  <a:schemeClr val="accent5">
                    <a:lumMod val="75000"/>
                  </a:schemeClr>
                </a:solidFill>
                <a:cs typeface="Arial" panose="020B0604020202020204" pitchFamily="34" charset="0"/>
              </a:rPr>
              <a:t>E, T, F, I </a:t>
            </a: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 T </a:t>
            </a:r>
            <a:r>
              <a:rPr lang="en-US" altLang="en-US" dirty="0">
                <a:solidFill>
                  <a:schemeClr val="accent5">
                    <a:lumMod val="75000"/>
                  </a:schemeClr>
                </a:solidFill>
                <a:cs typeface="Arial" panose="020B0604020202020204" pitchFamily="34" charset="0"/>
              </a:rPr>
              <a:t>= { a, </a:t>
            </a:r>
            <a:r>
              <a:rPr lang="en-US" altLang="en-US" dirty="0" smtClean="0">
                <a:solidFill>
                  <a:schemeClr val="accent5">
                    <a:lumMod val="75000"/>
                  </a:schemeClr>
                </a:solidFill>
                <a:cs typeface="Arial" panose="020B0604020202020204" pitchFamily="34" charset="0"/>
              </a:rPr>
              <a:t>b, c, +, *, (, ) </a:t>
            </a:r>
            <a:r>
              <a:rPr lang="en-US" altLang="en-US" dirty="0">
                <a:solidFill>
                  <a:schemeClr val="accent5">
                    <a:lumMod val="75000"/>
                  </a:schemeClr>
                </a:solidFill>
                <a:cs typeface="Arial" panose="020B0604020202020204" pitchFamily="34" charset="0"/>
              </a:rPr>
              <a:t>}, and productions </a:t>
            </a:r>
          </a:p>
          <a:p>
            <a:pPr>
              <a:buNone/>
              <a:defRPr/>
            </a:pP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E </a:t>
            </a:r>
            <a:r>
              <a:rPr lang="en-US" altLang="en-US" dirty="0" smtClean="0">
                <a:solidFill>
                  <a:schemeClr val="accent5">
                    <a:lumMod val="75000"/>
                  </a:schemeClr>
                </a:solidFill>
                <a:cs typeface="Arial" panose="020B0604020202020204" pitchFamily="34" charset="0"/>
                <a:sym typeface="Symbol" panose="05050102010706020507" pitchFamily="18" charset="2"/>
              </a:rPr>
              <a:t> T</a:t>
            </a:r>
          </a:p>
          <a:p>
            <a:pPr>
              <a:buNone/>
              <a:defRPr/>
            </a:pP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T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F</a:t>
            </a:r>
          </a:p>
          <a:p>
            <a:pPr>
              <a:buNone/>
              <a:defRPr/>
            </a:pPr>
            <a:r>
              <a:rPr lang="en-US" altLang="en-US" dirty="0" smtClean="0">
                <a:solidFill>
                  <a:schemeClr val="accent5">
                    <a:lumMod val="75000"/>
                  </a:schemeClr>
                </a:solidFill>
                <a:cs typeface="Arial" panose="020B0604020202020204" pitchFamily="34" charset="0"/>
                <a:sym typeface="Symbol" panose="05050102010706020507" pitchFamily="18" charset="2"/>
              </a:rPr>
              <a:t>	F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I</a:t>
            </a:r>
          </a:p>
          <a:p>
            <a:pPr>
              <a:buNone/>
              <a:defRPr/>
            </a:pP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E  E+T</a:t>
            </a:r>
          </a:p>
          <a:p>
            <a:pPr>
              <a:buNone/>
              <a:defRPr/>
            </a:pPr>
            <a:r>
              <a:rPr lang="en-US" altLang="en-US" dirty="0">
                <a:solidFill>
                  <a:schemeClr val="accent5">
                    <a:lumMod val="75000"/>
                  </a:schemeClr>
                </a:solidFill>
                <a:cs typeface="Arial" panose="020B0604020202020204" pitchFamily="34" charset="0"/>
                <a:sym typeface="Symbol" panose="05050102010706020507" pitchFamily="18" charset="2"/>
              </a:rPr>
              <a:t>	T  </a:t>
            </a:r>
            <a:r>
              <a:rPr lang="en-US" altLang="en-US" dirty="0" smtClean="0">
                <a:solidFill>
                  <a:schemeClr val="accent5">
                    <a:lumMod val="75000"/>
                  </a:schemeClr>
                </a:solidFill>
                <a:cs typeface="Arial" panose="020B0604020202020204" pitchFamily="34" charset="0"/>
                <a:sym typeface="Symbol" panose="05050102010706020507" pitchFamily="18" charset="2"/>
              </a:rPr>
              <a:t>T*F</a:t>
            </a:r>
            <a:endParaRPr lang="en-US" altLang="en-US" dirty="0">
              <a:solidFill>
                <a:schemeClr val="accent5">
                  <a:lumMod val="75000"/>
                </a:schemeClr>
              </a:solidFill>
              <a:cs typeface="Arial" panose="020B0604020202020204" pitchFamily="34" charset="0"/>
              <a:sym typeface="Symbol" panose="05050102010706020507" pitchFamily="18" charset="2"/>
            </a:endParaRPr>
          </a:p>
          <a:p>
            <a:pPr>
              <a:buNone/>
              <a:defRPr/>
            </a:pPr>
            <a:r>
              <a:rPr lang="en-US" altLang="en-US" dirty="0" smtClean="0">
                <a:solidFill>
                  <a:schemeClr val="accent5">
                    <a:lumMod val="75000"/>
                  </a:schemeClr>
                </a:solidFill>
                <a:cs typeface="Arial" panose="020B0604020202020204" pitchFamily="34" charset="0"/>
                <a:sym typeface="Symbol" panose="05050102010706020507" pitchFamily="18" charset="2"/>
              </a:rPr>
              <a:t>	F  (E)</a:t>
            </a:r>
            <a:r>
              <a:rPr lang="en-US" altLang="en-US" dirty="0" smtClean="0">
                <a:solidFill>
                  <a:schemeClr val="accent5">
                    <a:lumMod val="75000"/>
                  </a:schemeClr>
                </a:solidFill>
                <a:cs typeface="Arial" panose="020B0604020202020204" pitchFamily="34" charset="0"/>
              </a:rPr>
              <a:t> </a:t>
            </a:r>
            <a:endParaRPr lang="en-US" altLang="en-US" dirty="0">
              <a:solidFill>
                <a:schemeClr val="accent5">
                  <a:lumMod val="75000"/>
                </a:schemeClr>
              </a:solidFill>
              <a:cs typeface="Arial" panose="020B0604020202020204" pitchFamily="34" charset="0"/>
            </a:endParaRPr>
          </a:p>
          <a:p>
            <a:pPr>
              <a:buNone/>
              <a:defRPr/>
            </a:pP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I  </a:t>
            </a:r>
            <a:r>
              <a:rPr lang="en-US" altLang="en-US" dirty="0" smtClean="0">
                <a:solidFill>
                  <a:schemeClr val="accent5">
                    <a:lumMod val="75000"/>
                  </a:schemeClr>
                </a:solidFill>
                <a:cs typeface="Arial" panose="020B0604020202020204" pitchFamily="34" charset="0"/>
                <a:sym typeface="Symbol" panose="05050102010706020507" pitchFamily="18" charset="2"/>
              </a:rPr>
              <a:t> a | b | c</a:t>
            </a:r>
          </a:p>
          <a:p>
            <a:pPr>
              <a:defRPr/>
            </a:pPr>
            <a:r>
              <a:rPr lang="en-US" dirty="0" smtClean="0">
                <a:sym typeface="Wingdings" pitchFamily="2" charset="2"/>
              </a:rPr>
              <a:t>As shown in Figure 5.6, only one derivation tree yields the string </a:t>
            </a:r>
            <a:r>
              <a:rPr lang="en-US" dirty="0" smtClean="0">
                <a:solidFill>
                  <a:schemeClr val="accent5">
                    <a:lumMod val="75000"/>
                  </a:schemeClr>
                </a:solidFill>
                <a:cs typeface="Arial" panose="020B0604020202020204" pitchFamily="34" charset="0"/>
                <a:sym typeface="Wingdings" pitchFamily="2" charset="2"/>
              </a:rPr>
              <a:t>a+b*c</a:t>
            </a:r>
            <a:endParaRPr lang="en-US" altLang="en-US" dirty="0">
              <a:solidFill>
                <a:schemeClr val="accent5">
                  <a:lumMod val="75000"/>
                </a:schemeClr>
              </a:solidFill>
              <a:cs typeface="Arial" panose="020B0604020202020204" pitchFamily="34" charset="0"/>
            </a:endParaRPr>
          </a:p>
        </p:txBody>
      </p:sp>
    </p:spTree>
    <p:extLst>
      <p:ext uri="{BB962C8B-B14F-4D97-AF65-F5344CB8AC3E}">
        <p14:creationId xmlns:p14="http://schemas.microsoft.com/office/powerpoint/2010/main" val="10195847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646" y="365127"/>
            <a:ext cx="8288216" cy="1325563"/>
          </a:xfrm>
        </p:spPr>
        <p:txBody>
          <a:bodyPr>
            <a:normAutofit/>
          </a:bodyPr>
          <a:lstStyle/>
          <a:p>
            <a:r>
              <a:rPr lang="en-US" b="1" dirty="0" smtClean="0">
                <a:solidFill>
                  <a:schemeClr val="accent5">
                    <a:lumMod val="50000"/>
                  </a:schemeClr>
                </a:solidFill>
              </a:rPr>
              <a:t>Derivation Tree for </a:t>
            </a:r>
            <a:r>
              <a:rPr lang="en-US" dirty="0" smtClean="0">
                <a:solidFill>
                  <a:schemeClr val="accent5">
                    <a:lumMod val="75000"/>
                  </a:schemeClr>
                </a:solidFill>
                <a:cs typeface="Arial" panose="020B0604020202020204" pitchFamily="34" charset="0"/>
                <a:sym typeface="Wingdings" pitchFamily="2" charset="2"/>
              </a:rPr>
              <a:t>a+b*c </a:t>
            </a:r>
            <a:r>
              <a:rPr lang="en-US" altLang="en-US" b="1" dirty="0" smtClean="0">
                <a:solidFill>
                  <a:schemeClr val="accent5">
                    <a:lumMod val="50000"/>
                  </a:schemeClr>
                </a:solidFill>
              </a:rPr>
              <a:t>Using</a:t>
            </a:r>
            <a:r>
              <a:rPr lang="en-US" b="1" dirty="0" smtClean="0">
                <a:solidFill>
                  <a:schemeClr val="accent5">
                    <a:lumMod val="50000"/>
                  </a:schemeClr>
                </a:solidFill>
              </a:rPr>
              <a:t> Unambiguous Grammar</a:t>
            </a:r>
            <a:endParaRPr lang="en-US" b="1" dirty="0">
              <a:solidFill>
                <a:schemeClr val="accent5">
                  <a:lumMod val="50000"/>
                </a:schemeClr>
              </a:solidFill>
            </a:endParaRPr>
          </a:p>
        </p:txBody>
      </p:sp>
      <p:pic>
        <p:nvPicPr>
          <p:cNvPr id="5122" name="Picture 2" descr="C:\Users\taylor.ferracane\Desktop\Linz PPT Images\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635" y="1961148"/>
            <a:ext cx="3046733" cy="416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9542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49" y="253614"/>
            <a:ext cx="7886700" cy="928414"/>
          </a:xfrm>
        </p:spPr>
        <p:txBody>
          <a:bodyPr>
            <a:normAutofit/>
          </a:bodyPr>
          <a:lstStyle/>
          <a:p>
            <a:r>
              <a:rPr lang="en-US" b="1" dirty="0" smtClean="0">
                <a:solidFill>
                  <a:schemeClr val="accent5">
                    <a:lumMod val="50000"/>
                  </a:schemeClr>
                </a:solidFill>
              </a:rPr>
              <a:t>Ambiguous Languages</a:t>
            </a:r>
            <a:endParaRPr lang="en-US" b="1" dirty="0">
              <a:solidFill>
                <a:schemeClr val="accent5">
                  <a:lumMod val="50000"/>
                </a:schemeClr>
              </a:solidFill>
            </a:endParaRPr>
          </a:p>
        </p:txBody>
      </p:sp>
      <p:sp>
        <p:nvSpPr>
          <p:cNvPr id="3" name="Content Placeholder 2"/>
          <p:cNvSpPr>
            <a:spLocks noGrp="1"/>
          </p:cNvSpPr>
          <p:nvPr>
            <p:ph idx="1"/>
          </p:nvPr>
        </p:nvSpPr>
        <p:spPr>
          <a:xfrm>
            <a:off x="2152650" y="1182029"/>
            <a:ext cx="7534044" cy="5029201"/>
          </a:xfrm>
        </p:spPr>
        <p:txBody>
          <a:bodyPr>
            <a:normAutofit/>
          </a:bodyPr>
          <a:lstStyle/>
          <a:p>
            <a:pPr>
              <a:defRPr/>
            </a:pPr>
            <a:r>
              <a:rPr lang="en-US" dirty="0">
                <a:sym typeface="Wingdings" pitchFamily="2" charset="2"/>
              </a:rPr>
              <a:t>For some languages, it is always possible to find an unambiguous grammar, </a:t>
            </a:r>
            <a:r>
              <a:rPr lang="en-US" dirty="0" smtClean="0">
                <a:sym typeface="Wingdings" pitchFamily="2" charset="2"/>
              </a:rPr>
              <a:t>as shown in the previous example</a:t>
            </a:r>
          </a:p>
          <a:p>
            <a:pPr>
              <a:defRPr/>
            </a:pPr>
            <a:r>
              <a:rPr lang="en-US" dirty="0" smtClean="0">
                <a:sym typeface="Wingdings" pitchFamily="2" charset="2"/>
              </a:rPr>
              <a:t>However, there are </a:t>
            </a:r>
            <a:r>
              <a:rPr lang="en-US" i="1" dirty="0">
                <a:sym typeface="Wingdings" pitchFamily="2" charset="2"/>
              </a:rPr>
              <a:t>inherently ambiguous</a:t>
            </a:r>
            <a:r>
              <a:rPr lang="en-US" dirty="0">
                <a:sym typeface="Wingdings" pitchFamily="2" charset="2"/>
              </a:rPr>
              <a:t> </a:t>
            </a:r>
            <a:r>
              <a:rPr lang="en-US" dirty="0" smtClean="0">
                <a:sym typeface="Wingdings" pitchFamily="2" charset="2"/>
              </a:rPr>
              <a:t>languages, for which every possible grammar is ambiguous</a:t>
            </a:r>
            <a:endParaRPr lang="el-GR" i="1" dirty="0"/>
          </a:p>
          <a:p>
            <a:r>
              <a:rPr lang="en-US" altLang="en-US" dirty="0" smtClean="0"/>
              <a:t>Consider the language </a:t>
            </a:r>
            <a:r>
              <a:rPr lang="en-US" altLang="en-US" dirty="0" smtClean="0">
                <a:solidFill>
                  <a:schemeClr val="accent5">
                    <a:lumMod val="75000"/>
                  </a:schemeClr>
                </a:solidFill>
                <a:cs typeface="Arial" panose="020B0604020202020204" pitchFamily="34" charset="0"/>
              </a:rPr>
              <a:t>{ </a:t>
            </a:r>
            <a:r>
              <a:rPr lang="en-US" altLang="en-US" dirty="0" err="1" smtClean="0">
                <a:solidFill>
                  <a:schemeClr val="accent5">
                    <a:lumMod val="75000"/>
                  </a:schemeClr>
                </a:solidFill>
                <a:cs typeface="Arial" panose="020B0604020202020204" pitchFamily="34" charset="0"/>
              </a:rPr>
              <a:t>a</a:t>
            </a:r>
            <a:r>
              <a:rPr lang="en-US" altLang="en-US" baseline="30000" dirty="0" err="1" smtClean="0">
                <a:solidFill>
                  <a:schemeClr val="accent5">
                    <a:lumMod val="75000"/>
                  </a:schemeClr>
                </a:solidFill>
                <a:cs typeface="Arial" panose="020B0604020202020204" pitchFamily="34" charset="0"/>
              </a:rPr>
              <a:t>n</a:t>
            </a:r>
            <a:r>
              <a:rPr lang="en-US" altLang="en-US" dirty="0" err="1" smtClean="0">
                <a:solidFill>
                  <a:schemeClr val="accent5">
                    <a:lumMod val="75000"/>
                  </a:schemeClr>
                </a:solidFill>
                <a:cs typeface="Arial" panose="020B0604020202020204" pitchFamily="34" charset="0"/>
              </a:rPr>
              <a:t>b</a:t>
            </a:r>
            <a:r>
              <a:rPr lang="en-US" altLang="en-US" baseline="30000" dirty="0" err="1" smtClean="0">
                <a:solidFill>
                  <a:schemeClr val="accent5">
                    <a:lumMod val="75000"/>
                  </a:schemeClr>
                </a:solidFill>
                <a:cs typeface="Arial" panose="020B0604020202020204" pitchFamily="34" charset="0"/>
              </a:rPr>
              <a:t>n</a:t>
            </a:r>
            <a:r>
              <a:rPr lang="en-US" altLang="en-US" dirty="0" err="1">
                <a:solidFill>
                  <a:schemeClr val="accent5">
                    <a:lumMod val="75000"/>
                  </a:schemeClr>
                </a:solidFill>
                <a:cs typeface="Arial" panose="020B0604020202020204" pitchFamily="34" charset="0"/>
              </a:rPr>
              <a:t>c</a:t>
            </a:r>
            <a:r>
              <a:rPr lang="en-US" altLang="en-US" baseline="30000" dirty="0" err="1" smtClean="0">
                <a:solidFill>
                  <a:schemeClr val="accent5">
                    <a:lumMod val="75000"/>
                  </a:schemeClr>
                </a:solidFill>
                <a:cs typeface="Arial" panose="020B0604020202020204" pitchFamily="34" charset="0"/>
              </a:rPr>
              <a:t>m</a:t>
            </a:r>
            <a:r>
              <a:rPr lang="en-US" altLang="en-US" dirty="0" smtClean="0">
                <a:solidFill>
                  <a:schemeClr val="accent5">
                    <a:lumMod val="75000"/>
                  </a:schemeClr>
                </a:solidFill>
                <a:cs typeface="Arial" panose="020B0604020202020204" pitchFamily="34" charset="0"/>
              </a:rPr>
              <a:t> } </a:t>
            </a:r>
            <a:r>
              <a:rPr lang="en-US" altLang="en-US" dirty="0" smtClean="0">
                <a:solidFill>
                  <a:schemeClr val="accent5">
                    <a:lumMod val="75000"/>
                  </a:schemeClr>
                </a:solidFill>
                <a:cs typeface="Arial" panose="020B0604020202020204" pitchFamily="34" charset="0"/>
                <a:sym typeface="Symbol" panose="05050102010706020507" pitchFamily="18" charset="2"/>
              </a:rPr>
              <a:t></a:t>
            </a:r>
            <a:r>
              <a:rPr lang="en-US" altLang="en-US" dirty="0" smtClean="0">
                <a:solidFill>
                  <a:schemeClr val="accent5">
                    <a:lumMod val="75000"/>
                  </a:schemeClr>
                </a:solidFill>
                <a:cs typeface="Arial" panose="020B0604020202020204" pitchFamily="34" charset="0"/>
              </a:rPr>
              <a:t> { </a:t>
            </a:r>
            <a:r>
              <a:rPr lang="en-US" altLang="en-US" dirty="0" err="1" smtClean="0">
                <a:solidFill>
                  <a:schemeClr val="accent5">
                    <a:lumMod val="75000"/>
                  </a:schemeClr>
                </a:solidFill>
                <a:cs typeface="Arial" panose="020B0604020202020204" pitchFamily="34" charset="0"/>
              </a:rPr>
              <a:t>a</a:t>
            </a:r>
            <a:r>
              <a:rPr lang="en-US" altLang="en-US" baseline="30000" dirty="0" err="1" smtClean="0">
                <a:solidFill>
                  <a:schemeClr val="accent5">
                    <a:lumMod val="75000"/>
                  </a:schemeClr>
                </a:solidFill>
                <a:cs typeface="Arial" panose="020B0604020202020204" pitchFamily="34" charset="0"/>
              </a:rPr>
              <a:t>n</a:t>
            </a:r>
            <a:r>
              <a:rPr lang="en-US" altLang="en-US" dirty="0" err="1" smtClean="0">
                <a:solidFill>
                  <a:schemeClr val="accent5">
                    <a:lumMod val="75000"/>
                  </a:schemeClr>
                </a:solidFill>
                <a:cs typeface="Arial" panose="020B0604020202020204" pitchFamily="34" charset="0"/>
              </a:rPr>
              <a:t>b</a:t>
            </a:r>
            <a:r>
              <a:rPr lang="en-US" altLang="en-US" baseline="30000" dirty="0" err="1" smtClean="0">
                <a:solidFill>
                  <a:schemeClr val="accent5">
                    <a:lumMod val="75000"/>
                  </a:schemeClr>
                </a:solidFill>
                <a:cs typeface="Arial" panose="020B0604020202020204" pitchFamily="34" charset="0"/>
              </a:rPr>
              <a:t>m</a:t>
            </a:r>
            <a:r>
              <a:rPr lang="en-US" altLang="en-US" dirty="0" err="1">
                <a:solidFill>
                  <a:schemeClr val="accent5">
                    <a:lumMod val="75000"/>
                  </a:schemeClr>
                </a:solidFill>
                <a:cs typeface="Arial" panose="020B0604020202020204" pitchFamily="34" charset="0"/>
              </a:rPr>
              <a:t>c</a:t>
            </a:r>
            <a:r>
              <a:rPr lang="en-US" altLang="en-US" baseline="30000" dirty="0" err="1" smtClean="0">
                <a:solidFill>
                  <a:schemeClr val="accent5">
                    <a:lumMod val="75000"/>
                  </a:schemeClr>
                </a:solidFill>
                <a:cs typeface="Arial" panose="020B0604020202020204" pitchFamily="34" charset="0"/>
              </a:rPr>
              <a:t>m</a:t>
            </a:r>
            <a:r>
              <a:rPr lang="en-US" altLang="en-US" dirty="0" smtClean="0">
                <a:solidFill>
                  <a:schemeClr val="accent5">
                    <a:lumMod val="75000"/>
                  </a:schemeClr>
                </a:solidFill>
                <a:cs typeface="Arial" panose="020B0604020202020204" pitchFamily="34" charset="0"/>
              </a:rPr>
              <a:t> }, </a:t>
            </a:r>
            <a:r>
              <a:rPr lang="en-US" altLang="en-US" dirty="0" smtClean="0">
                <a:cs typeface="Arial" panose="020B0604020202020204" pitchFamily="34" charset="0"/>
              </a:rPr>
              <a:t>which is generated by the grammar</a:t>
            </a:r>
          </a:p>
          <a:p>
            <a:pPr marL="457200" lvl="1" indent="0">
              <a:buNone/>
            </a:pPr>
            <a:r>
              <a:rPr lang="en-US" altLang="en-US" dirty="0" smtClean="0">
                <a:solidFill>
                  <a:schemeClr val="accent5">
                    <a:lumMod val="75000"/>
                  </a:schemeClr>
                </a:solidFill>
                <a:cs typeface="Arial" panose="020B0604020202020204" pitchFamily="34" charset="0"/>
              </a:rPr>
              <a:t>S </a:t>
            </a:r>
            <a:r>
              <a:rPr lang="en-US" altLang="en-US" dirty="0" smtClean="0">
                <a:solidFill>
                  <a:schemeClr val="accent5">
                    <a:lumMod val="75000"/>
                  </a:schemeClr>
                </a:solidFill>
                <a:cs typeface="Arial" panose="020B0604020202020204" pitchFamily="34" charset="0"/>
                <a:sym typeface="Symbol" panose="05050102010706020507" pitchFamily="18" charset="2"/>
              </a:rPr>
              <a:t> S</a:t>
            </a:r>
            <a:r>
              <a:rPr lang="en-US" altLang="en-US" baseline="-25000" dirty="0" smtClean="0">
                <a:solidFill>
                  <a:schemeClr val="accent5">
                    <a:lumMod val="75000"/>
                  </a:schemeClr>
                </a:solidFill>
                <a:cs typeface="Arial" panose="020B0604020202020204" pitchFamily="34" charset="0"/>
                <a:sym typeface="Symbol" panose="05050102010706020507" pitchFamily="18" charset="2"/>
              </a:rPr>
              <a:t>1</a:t>
            </a:r>
            <a:r>
              <a:rPr lang="en-US" altLang="en-US" dirty="0" smtClean="0">
                <a:solidFill>
                  <a:schemeClr val="accent5">
                    <a:lumMod val="75000"/>
                  </a:schemeClr>
                </a:solidFill>
                <a:cs typeface="Arial" panose="020B0604020202020204" pitchFamily="34" charset="0"/>
                <a:sym typeface="Symbol" panose="05050102010706020507" pitchFamily="18" charset="2"/>
              </a:rPr>
              <a:t> | S</a:t>
            </a:r>
            <a:r>
              <a:rPr lang="en-US" altLang="en-US" baseline="-25000" dirty="0" smtClean="0">
                <a:solidFill>
                  <a:schemeClr val="accent5">
                    <a:lumMod val="75000"/>
                  </a:schemeClr>
                </a:solidFill>
                <a:cs typeface="Arial" panose="020B0604020202020204" pitchFamily="34" charset="0"/>
                <a:sym typeface="Symbol" panose="05050102010706020507" pitchFamily="18" charset="2"/>
              </a:rPr>
              <a:t>2</a:t>
            </a:r>
          </a:p>
          <a:p>
            <a:pPr marL="457200" lvl="1" indent="0">
              <a:buNone/>
            </a:pPr>
            <a:r>
              <a:rPr lang="en-US" altLang="en-US" dirty="0">
                <a:solidFill>
                  <a:schemeClr val="accent5">
                    <a:lumMod val="75000"/>
                  </a:schemeClr>
                </a:solidFill>
                <a:cs typeface="Arial" panose="020B0604020202020204" pitchFamily="34" charset="0"/>
                <a:sym typeface="Symbol" panose="05050102010706020507" pitchFamily="18" charset="2"/>
              </a:rPr>
              <a:t>S</a:t>
            </a:r>
            <a:r>
              <a:rPr lang="en-US" altLang="en-US" baseline="-25000" dirty="0">
                <a:solidFill>
                  <a:schemeClr val="accent5">
                    <a:lumMod val="75000"/>
                  </a:schemeClr>
                </a:solidFill>
                <a:cs typeface="Arial" panose="020B0604020202020204" pitchFamily="34" charset="0"/>
                <a:sym typeface="Symbol" panose="05050102010706020507" pitchFamily="18" charset="2"/>
              </a:rPr>
              <a:t>1 </a:t>
            </a:r>
            <a:r>
              <a:rPr lang="en-US" altLang="en-US" dirty="0" smtClean="0">
                <a:solidFill>
                  <a:schemeClr val="accent5">
                    <a:lumMod val="75000"/>
                  </a:schemeClr>
                </a:solidFill>
                <a:cs typeface="Arial" panose="020B0604020202020204" pitchFamily="34" charset="0"/>
                <a:sym typeface="Symbol" panose="05050102010706020507" pitchFamily="18" charset="2"/>
              </a:rPr>
              <a:t> S</a:t>
            </a:r>
            <a:r>
              <a:rPr lang="en-US" altLang="en-US" baseline="-25000" dirty="0" smtClean="0">
                <a:solidFill>
                  <a:schemeClr val="accent5">
                    <a:lumMod val="75000"/>
                  </a:schemeClr>
                </a:solidFill>
                <a:cs typeface="Arial" panose="020B0604020202020204" pitchFamily="34" charset="0"/>
                <a:sym typeface="Symbol" panose="05050102010706020507" pitchFamily="18" charset="2"/>
              </a:rPr>
              <a:t>1</a:t>
            </a:r>
            <a:r>
              <a:rPr lang="en-US" altLang="en-US" dirty="0" smtClean="0">
                <a:solidFill>
                  <a:schemeClr val="accent5">
                    <a:lumMod val="75000"/>
                  </a:schemeClr>
                </a:solidFill>
                <a:cs typeface="Arial" panose="020B0604020202020204" pitchFamily="34" charset="0"/>
                <a:sym typeface="Symbol" panose="05050102010706020507" pitchFamily="18" charset="2"/>
              </a:rPr>
              <a:t>c</a:t>
            </a:r>
            <a:r>
              <a:rPr lang="en-US" altLang="en-US" baseline="-25000" dirty="0" smtClean="0">
                <a:solidFill>
                  <a:schemeClr val="accent5">
                    <a:lumMod val="75000"/>
                  </a:schemeClr>
                </a:solidFill>
                <a:cs typeface="Arial" panose="020B0604020202020204" pitchFamily="34" charset="0"/>
                <a:sym typeface="Symbol" panose="05050102010706020507" pitchFamily="18" charset="2"/>
              </a:rPr>
              <a:t>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A</a:t>
            </a:r>
          </a:p>
          <a:p>
            <a:pPr marL="457200" lvl="1" indent="0">
              <a:buNone/>
            </a:pPr>
            <a:r>
              <a:rPr lang="en-US" altLang="en-US" dirty="0" smtClean="0">
                <a:solidFill>
                  <a:schemeClr val="accent5">
                    <a:lumMod val="75000"/>
                  </a:schemeClr>
                </a:solidFill>
                <a:cs typeface="Arial" panose="020B0604020202020204" pitchFamily="34" charset="0"/>
                <a:sym typeface="Symbol" panose="05050102010706020507" pitchFamily="18" charset="2"/>
              </a:rPr>
              <a:t>A</a:t>
            </a:r>
            <a:r>
              <a:rPr lang="en-US" altLang="en-US" baseline="-25000" dirty="0" smtClean="0">
                <a:solidFill>
                  <a:schemeClr val="accent5">
                    <a:lumMod val="75000"/>
                  </a:schemeClr>
                </a:solidFill>
                <a:cs typeface="Arial" panose="020B0604020202020204" pitchFamily="34" charset="0"/>
                <a:sym typeface="Symbol" panose="05050102010706020507" pitchFamily="18" charset="2"/>
              </a:rPr>
              <a:t>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aAb</a:t>
            </a:r>
            <a:r>
              <a:rPr lang="en-US" altLang="en-US" baseline="-25000" dirty="0" smtClean="0">
                <a:solidFill>
                  <a:schemeClr val="accent5">
                    <a:lumMod val="75000"/>
                  </a:schemeClr>
                </a:solidFill>
                <a:cs typeface="Arial" panose="020B0604020202020204" pitchFamily="34" charset="0"/>
                <a:sym typeface="Symbol" panose="05050102010706020507" pitchFamily="18" charset="2"/>
              </a:rPr>
              <a:t>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a:t>
            </a:r>
            <a:endParaRPr lang="en-US" altLang="en-US" dirty="0">
              <a:solidFill>
                <a:schemeClr val="accent5">
                  <a:lumMod val="75000"/>
                </a:schemeClr>
              </a:solidFill>
              <a:cs typeface="Arial" panose="020B0604020202020204" pitchFamily="34" charset="0"/>
              <a:sym typeface="Symbol" panose="05050102010706020507" pitchFamily="18" charset="2"/>
            </a:endParaRPr>
          </a:p>
          <a:p>
            <a:pPr marL="457200" lvl="1" indent="0">
              <a:buNone/>
            </a:pPr>
            <a:r>
              <a:rPr lang="en-US" altLang="en-US" dirty="0" smtClean="0">
                <a:solidFill>
                  <a:schemeClr val="accent5">
                    <a:lumMod val="75000"/>
                  </a:schemeClr>
                </a:solidFill>
                <a:cs typeface="Arial" panose="020B0604020202020204" pitchFamily="34" charset="0"/>
                <a:sym typeface="Symbol" panose="05050102010706020507" pitchFamily="18" charset="2"/>
              </a:rPr>
              <a:t>S</a:t>
            </a:r>
            <a:r>
              <a:rPr lang="en-US" altLang="en-US" baseline="-25000" dirty="0" smtClean="0">
                <a:solidFill>
                  <a:schemeClr val="accent5">
                    <a:lumMod val="75000"/>
                  </a:schemeClr>
                </a:solidFill>
                <a:cs typeface="Arial" panose="020B0604020202020204" pitchFamily="34" charset="0"/>
                <a:sym typeface="Symbol" panose="05050102010706020507" pitchFamily="18" charset="2"/>
              </a:rPr>
              <a:t>2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aS</a:t>
            </a:r>
            <a:r>
              <a:rPr lang="en-US" altLang="en-US" baseline="-25000" dirty="0" smtClean="0">
                <a:solidFill>
                  <a:schemeClr val="accent5">
                    <a:lumMod val="75000"/>
                  </a:schemeClr>
                </a:solidFill>
                <a:cs typeface="Arial" panose="020B0604020202020204" pitchFamily="34" charset="0"/>
                <a:sym typeface="Symbol" panose="05050102010706020507" pitchFamily="18" charset="2"/>
              </a:rPr>
              <a:t>2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B</a:t>
            </a:r>
            <a:endParaRPr lang="en-US" altLang="en-US" dirty="0">
              <a:solidFill>
                <a:schemeClr val="accent5">
                  <a:lumMod val="75000"/>
                </a:schemeClr>
              </a:solidFill>
              <a:cs typeface="Arial" panose="020B0604020202020204" pitchFamily="34" charset="0"/>
              <a:sym typeface="Symbol" panose="05050102010706020507" pitchFamily="18" charset="2"/>
            </a:endParaRPr>
          </a:p>
          <a:p>
            <a:pPr marL="457200" lvl="1" indent="0">
              <a:buNone/>
            </a:pPr>
            <a:r>
              <a:rPr lang="en-US" altLang="en-US" dirty="0" smtClean="0">
                <a:solidFill>
                  <a:schemeClr val="accent5">
                    <a:lumMod val="75000"/>
                  </a:schemeClr>
                </a:solidFill>
                <a:cs typeface="Arial" panose="020B0604020202020204" pitchFamily="34" charset="0"/>
                <a:sym typeface="Symbol" panose="05050102010706020507" pitchFamily="18" charset="2"/>
              </a:rPr>
              <a:t>B</a:t>
            </a:r>
            <a:r>
              <a:rPr lang="en-US" altLang="en-US" baseline="-25000" dirty="0" smtClean="0">
                <a:solidFill>
                  <a:schemeClr val="accent5">
                    <a:lumMod val="75000"/>
                  </a:schemeClr>
                </a:solidFill>
                <a:cs typeface="Arial" panose="020B0604020202020204" pitchFamily="34" charset="0"/>
                <a:sym typeface="Symbol" panose="05050102010706020507" pitchFamily="18" charset="2"/>
              </a:rPr>
              <a:t>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bBc</a:t>
            </a:r>
            <a:r>
              <a:rPr lang="en-US" altLang="en-US" baseline="-25000" dirty="0" smtClean="0">
                <a:solidFill>
                  <a:schemeClr val="accent5">
                    <a:lumMod val="75000"/>
                  </a:schemeClr>
                </a:solidFill>
                <a:cs typeface="Arial" panose="020B0604020202020204" pitchFamily="34" charset="0"/>
                <a:sym typeface="Symbol" panose="05050102010706020507" pitchFamily="18" charset="2"/>
              </a:rPr>
              <a:t> </a:t>
            </a:r>
            <a:r>
              <a:rPr lang="en-US" altLang="en-US" dirty="0">
                <a:solidFill>
                  <a:schemeClr val="accent5">
                    <a:lumMod val="75000"/>
                  </a:schemeClr>
                </a:solidFill>
                <a:cs typeface="Arial" panose="020B0604020202020204" pitchFamily="34" charset="0"/>
                <a:sym typeface="Symbol" panose="05050102010706020507" pitchFamily="18" charset="2"/>
              </a:rPr>
              <a:t>| </a:t>
            </a:r>
          </a:p>
          <a:p>
            <a:r>
              <a:rPr lang="en-US" altLang="en-US" dirty="0" smtClean="0"/>
              <a:t>The grammar above (and every other equivalent grammar) is ambiguous, because any string of the form </a:t>
            </a:r>
            <a:r>
              <a:rPr lang="en-US" altLang="en-US" dirty="0" err="1" smtClean="0">
                <a:solidFill>
                  <a:schemeClr val="accent5">
                    <a:lumMod val="75000"/>
                  </a:schemeClr>
                </a:solidFill>
                <a:cs typeface="Arial" panose="020B0604020202020204" pitchFamily="34" charset="0"/>
              </a:rPr>
              <a:t>a</a:t>
            </a:r>
            <a:r>
              <a:rPr lang="en-US" altLang="en-US" baseline="30000" dirty="0" err="1" smtClean="0">
                <a:solidFill>
                  <a:schemeClr val="accent5">
                    <a:lumMod val="75000"/>
                  </a:schemeClr>
                </a:solidFill>
                <a:cs typeface="Arial" panose="020B0604020202020204" pitchFamily="34" charset="0"/>
              </a:rPr>
              <a:t>n</a:t>
            </a:r>
            <a:r>
              <a:rPr lang="en-US" altLang="en-US" dirty="0" err="1" smtClean="0">
                <a:solidFill>
                  <a:schemeClr val="accent5">
                    <a:lumMod val="75000"/>
                  </a:schemeClr>
                </a:solidFill>
                <a:cs typeface="Arial" panose="020B0604020202020204" pitchFamily="34" charset="0"/>
              </a:rPr>
              <a:t>b</a:t>
            </a:r>
            <a:r>
              <a:rPr lang="en-US" altLang="en-US" baseline="30000" dirty="0" err="1" smtClean="0">
                <a:solidFill>
                  <a:schemeClr val="accent5">
                    <a:lumMod val="75000"/>
                  </a:schemeClr>
                </a:solidFill>
                <a:cs typeface="Arial" panose="020B0604020202020204" pitchFamily="34" charset="0"/>
              </a:rPr>
              <a:t>n</a:t>
            </a:r>
            <a:r>
              <a:rPr lang="en-US" altLang="en-US" dirty="0" err="1">
                <a:solidFill>
                  <a:schemeClr val="accent5">
                    <a:lumMod val="75000"/>
                  </a:schemeClr>
                </a:solidFill>
                <a:cs typeface="Arial" panose="020B0604020202020204" pitchFamily="34" charset="0"/>
              </a:rPr>
              <a:t>c</a:t>
            </a:r>
            <a:r>
              <a:rPr lang="en-US" altLang="en-US" baseline="30000" dirty="0" err="1" smtClean="0">
                <a:solidFill>
                  <a:schemeClr val="accent5">
                    <a:lumMod val="75000"/>
                  </a:schemeClr>
                </a:solidFill>
                <a:cs typeface="Arial" panose="020B0604020202020204" pitchFamily="34" charset="0"/>
              </a:rPr>
              <a:t>m</a:t>
            </a:r>
            <a:r>
              <a:rPr lang="en-US" altLang="en-US" baseline="30000" dirty="0" smtClean="0">
                <a:solidFill>
                  <a:schemeClr val="accent5">
                    <a:lumMod val="75000"/>
                  </a:schemeClr>
                </a:solidFill>
                <a:cs typeface="Arial" panose="020B0604020202020204" pitchFamily="34" charset="0"/>
              </a:rPr>
              <a:t> </a:t>
            </a:r>
            <a:r>
              <a:rPr lang="en-US" altLang="en-US" dirty="0"/>
              <a:t>has two distinct </a:t>
            </a:r>
            <a:r>
              <a:rPr lang="en-US" altLang="en-US" dirty="0" smtClean="0"/>
              <a:t>derivations</a:t>
            </a:r>
            <a:endParaRPr lang="en-US" altLang="en-US" dirty="0"/>
          </a:p>
        </p:txBody>
      </p:sp>
    </p:spTree>
    <p:extLst>
      <p:ext uri="{BB962C8B-B14F-4D97-AF65-F5344CB8AC3E}">
        <p14:creationId xmlns:p14="http://schemas.microsoft.com/office/powerpoint/2010/main" val="29584262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Parsing: Simple Algorithm</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37</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194261" y="1905000"/>
            <a:ext cx="10537866" cy="2795760"/>
          </a:xfrm>
          <a:prstGeom prst="rect">
            <a:avLst/>
          </a:prstGeom>
          <a:noFill/>
          <a:ln w="9525">
            <a:noFill/>
            <a:miter lim="800000"/>
            <a:headEnd/>
            <a:tailEnd/>
          </a:ln>
          <a:effectLst/>
        </p:spPr>
      </p:pic>
    </p:spTree>
    <p:extLst>
      <p:ext uri="{BB962C8B-B14F-4D97-AF65-F5344CB8AC3E}">
        <p14:creationId xmlns:p14="http://schemas.microsoft.com/office/powerpoint/2010/main" val="222041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Ambiguity: Example  (again)</a:t>
            </a:r>
            <a:endParaRPr lang="en-US" b="1" dirty="0">
              <a:solidFill>
                <a:schemeClr val="bg2">
                  <a:lumMod val="25000"/>
                </a:schemeClr>
              </a:solidFill>
            </a:endParaRPr>
          </a:p>
        </p:txBody>
      </p:sp>
      <p:sp>
        <p:nvSpPr>
          <p:cNvPr id="3" name="Content Placeholder 2"/>
          <p:cNvSpPr>
            <a:spLocks noGrp="1"/>
          </p:cNvSpPr>
          <p:nvPr>
            <p:ph idx="1"/>
          </p:nvPr>
        </p:nvSpPr>
        <p:spPr>
          <a:xfrm>
            <a:off x="1311579" y="1554481"/>
            <a:ext cx="10193033" cy="4356742"/>
          </a:xfrm>
        </p:spPr>
        <p:txBody>
          <a:bodyPr/>
          <a:lstStyle/>
          <a:p>
            <a:r>
              <a:rPr lang="en-US" dirty="0" smtClean="0"/>
              <a:t>Equal numbers of </a:t>
            </a:r>
            <a:r>
              <a:rPr lang="en-US" i="1" dirty="0" smtClean="0"/>
              <a:t>a </a:t>
            </a:r>
            <a:r>
              <a:rPr lang="en-US" dirty="0" smtClean="0"/>
              <a:t>and </a:t>
            </a:r>
            <a:r>
              <a:rPr lang="en-US" i="1" dirty="0" smtClean="0"/>
              <a:t>b </a:t>
            </a:r>
            <a:r>
              <a:rPr lang="en-US" dirty="0" smtClean="0"/>
              <a:t>in any order (</a:t>
            </a:r>
            <a:r>
              <a:rPr lang="en-US" i="1" dirty="0" err="1" smtClean="0"/>
              <a:t>n</a:t>
            </a:r>
            <a:r>
              <a:rPr lang="en-US" i="1" baseline="-25000" dirty="0" err="1" smtClean="0"/>
              <a:t>a</a:t>
            </a:r>
            <a:r>
              <a:rPr lang="en-US" i="1" dirty="0" smtClean="0"/>
              <a:t> </a:t>
            </a:r>
            <a:r>
              <a:rPr lang="en-US" dirty="0" smtClean="0"/>
              <a:t>= </a:t>
            </a:r>
            <a:r>
              <a:rPr lang="en-US" i="1" dirty="0" err="1" smtClean="0"/>
              <a:t>n</a:t>
            </a:r>
            <a:r>
              <a:rPr lang="en-US" i="1" baseline="-25000" dirty="0" err="1" smtClean="0"/>
              <a:t>b</a:t>
            </a:r>
            <a:r>
              <a:rPr lang="en-US" dirty="0" smtClean="0"/>
              <a:t>)</a:t>
            </a:r>
          </a:p>
          <a:p>
            <a:pPr algn="ctr">
              <a:buNone/>
            </a:pPr>
            <a:r>
              <a:rPr lang="en-US" i="1" dirty="0" smtClean="0"/>
              <a:t>S</a:t>
            </a:r>
            <a:r>
              <a:rPr lang="en-US" dirty="0" smtClean="0"/>
              <a:t> </a:t>
            </a:r>
            <a:r>
              <a:rPr lang="en-US" dirty="0" smtClean="0">
                <a:sym typeface="Symbol"/>
              </a:rPr>
              <a:t> </a:t>
            </a:r>
            <a:r>
              <a:rPr lang="en-US" i="1" dirty="0" err="1" smtClean="0"/>
              <a:t>aSb</a:t>
            </a:r>
            <a:r>
              <a:rPr lang="en-US" dirty="0" smtClean="0"/>
              <a:t> | </a:t>
            </a:r>
            <a:r>
              <a:rPr lang="en-US" i="1" dirty="0" err="1" smtClean="0"/>
              <a:t>bSa</a:t>
            </a:r>
            <a:r>
              <a:rPr lang="en-US" dirty="0" smtClean="0"/>
              <a:t> | </a:t>
            </a:r>
            <a:r>
              <a:rPr lang="en-US" i="1" dirty="0" smtClean="0"/>
              <a:t>SS </a:t>
            </a:r>
            <a:r>
              <a:rPr lang="en-US" dirty="0" smtClean="0"/>
              <a:t>| </a:t>
            </a:r>
            <a:r>
              <a:rPr lang="el-GR" i="1" dirty="0" smtClean="0"/>
              <a:t>λ</a:t>
            </a:r>
            <a:endParaRPr lang="en-US" dirty="0" smtClean="0"/>
          </a:p>
          <a:p>
            <a:r>
              <a:rPr lang="en-US" dirty="0" smtClean="0"/>
              <a:t>Example: </a:t>
            </a:r>
            <a:r>
              <a:rPr lang="en-US" i="1" dirty="0" err="1" smtClean="0"/>
              <a:t>babbabaaaababb</a:t>
            </a:r>
            <a:r>
              <a:rPr lang="en-US" dirty="0" smtClean="0"/>
              <a:t> </a:t>
            </a:r>
          </a:p>
          <a:p>
            <a:r>
              <a:rPr lang="en-US" dirty="0" smtClean="0"/>
              <a:t>Derivation: </a:t>
            </a:r>
          </a:p>
          <a:p>
            <a:endParaRPr lang="en-US" dirty="0" smtClean="0"/>
          </a:p>
          <a:p>
            <a:endParaRPr lang="en-US" dirty="0" smtClean="0"/>
          </a:p>
          <a:p>
            <a:r>
              <a:rPr lang="en-US" dirty="0" smtClean="0"/>
              <a:t>Another derivation:</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38</a:t>
            </a:fld>
            <a:endParaRPr lang="en-US"/>
          </a:p>
        </p:txBody>
      </p:sp>
      <p:pic>
        <p:nvPicPr>
          <p:cNvPr id="5" name="Picture 4" descr="Ch7Temp3.bmp"/>
          <p:cNvPicPr>
            <a:picLocks noChangeAspect="1"/>
          </p:cNvPicPr>
          <p:nvPr/>
        </p:nvPicPr>
        <p:blipFill>
          <a:blip r:embed="rId2" cstate="print"/>
          <a:stretch>
            <a:fillRect/>
          </a:stretch>
        </p:blipFill>
        <p:spPr>
          <a:xfrm>
            <a:off x="3548175" y="2757379"/>
            <a:ext cx="7065793" cy="1313601"/>
          </a:xfrm>
          <a:prstGeom prst="rect">
            <a:avLst/>
          </a:prstGeom>
        </p:spPr>
      </p:pic>
      <p:pic>
        <p:nvPicPr>
          <p:cNvPr id="6" name="Picture 5" descr="Ch7Temp5.bmp"/>
          <p:cNvPicPr>
            <a:picLocks noChangeAspect="1"/>
          </p:cNvPicPr>
          <p:nvPr/>
        </p:nvPicPr>
        <p:blipFill>
          <a:blip r:embed="rId3" cstate="print"/>
          <a:stretch>
            <a:fillRect/>
          </a:stretch>
        </p:blipFill>
        <p:spPr>
          <a:xfrm>
            <a:off x="2059083" y="4343402"/>
            <a:ext cx="8412975" cy="1295399"/>
          </a:xfrm>
          <a:prstGeom prst="rect">
            <a:avLst/>
          </a:prstGeom>
        </p:spPr>
      </p:pic>
    </p:spTree>
    <p:extLst>
      <p:ext uri="{BB962C8B-B14F-4D97-AF65-F5344CB8AC3E}">
        <p14:creationId xmlns:p14="http://schemas.microsoft.com/office/powerpoint/2010/main" val="25711052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Ambiguity: Two Parse </a:t>
            </a:r>
            <a:r>
              <a:rPr lang="en-US" b="1" dirty="0">
                <a:solidFill>
                  <a:schemeClr val="bg2">
                    <a:lumMod val="25000"/>
                  </a:schemeClr>
                </a:solidFill>
              </a:rPr>
              <a:t>Trees</a:t>
            </a:r>
          </a:p>
        </p:txBody>
      </p:sp>
      <p:sp>
        <p:nvSpPr>
          <p:cNvPr id="3" name="Content Placeholder 2"/>
          <p:cNvSpPr>
            <a:spLocks noGrp="1"/>
          </p:cNvSpPr>
          <p:nvPr>
            <p:ph idx="1"/>
          </p:nvPr>
        </p:nvSpPr>
        <p:spPr/>
        <p:txBody>
          <a:bodyPr/>
          <a:lstStyle/>
          <a:p>
            <a:endParaRPr lang="en-US"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39</a:t>
            </a:fld>
            <a:endParaRPr lang="en-US"/>
          </a:p>
        </p:txBody>
      </p:sp>
      <p:pic>
        <p:nvPicPr>
          <p:cNvPr id="5" name="Picture 4" descr="C07F003.jpg"/>
          <p:cNvPicPr>
            <a:picLocks noChangeAspect="1"/>
          </p:cNvPicPr>
          <p:nvPr/>
        </p:nvPicPr>
        <p:blipFill>
          <a:blip r:embed="rId2" cstate="print"/>
          <a:stretch>
            <a:fillRect/>
          </a:stretch>
        </p:blipFill>
        <p:spPr>
          <a:xfrm>
            <a:off x="1543018" y="2133600"/>
            <a:ext cx="4171982" cy="2936748"/>
          </a:xfrm>
          <a:prstGeom prst="rect">
            <a:avLst/>
          </a:prstGeom>
        </p:spPr>
      </p:pic>
      <p:pic>
        <p:nvPicPr>
          <p:cNvPr id="6" name="Picture 5" descr="C07F004.jpg"/>
          <p:cNvPicPr>
            <a:picLocks noChangeAspect="1"/>
          </p:cNvPicPr>
          <p:nvPr/>
        </p:nvPicPr>
        <p:blipFill>
          <a:blip r:embed="rId3" cstate="print"/>
          <a:stretch>
            <a:fillRect/>
          </a:stretch>
        </p:blipFill>
        <p:spPr>
          <a:xfrm>
            <a:off x="5938512" y="1981200"/>
            <a:ext cx="4647192" cy="3041904"/>
          </a:xfrm>
          <a:prstGeom prst="rect">
            <a:avLst/>
          </a:prstGeom>
        </p:spPr>
      </p:pic>
    </p:spTree>
    <p:extLst>
      <p:ext uri="{BB962C8B-B14F-4D97-AF65-F5344CB8AC3E}">
        <p14:creationId xmlns:p14="http://schemas.microsoft.com/office/powerpoint/2010/main" val="4067307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The Idea of </a:t>
            </a:r>
            <a:r>
              <a:rPr lang="en-US" b="1" dirty="0" smtClean="0"/>
              <a:t>Context-Free Behavior</a:t>
            </a:r>
            <a:endParaRPr lang="en-US" b="1" i="1" dirty="0"/>
          </a:p>
        </p:txBody>
      </p:sp>
      <p:sp>
        <p:nvSpPr>
          <p:cNvPr id="3" name="Content Placeholder 2"/>
          <p:cNvSpPr>
            <a:spLocks noGrp="1"/>
          </p:cNvSpPr>
          <p:nvPr>
            <p:ph idx="1"/>
          </p:nvPr>
        </p:nvSpPr>
        <p:spPr>
          <a:xfrm>
            <a:off x="1803862" y="1546167"/>
            <a:ext cx="9700750" cy="5087389"/>
          </a:xfrm>
        </p:spPr>
        <p:txBody>
          <a:bodyPr>
            <a:normAutofit lnSpcReduction="10000"/>
          </a:bodyPr>
          <a:lstStyle/>
          <a:p>
            <a:r>
              <a:rPr lang="en-US" dirty="0" smtClean="0"/>
              <a:t>In linguistics, </a:t>
            </a:r>
            <a:r>
              <a:rPr lang="en-US" i="1" dirty="0" smtClean="0"/>
              <a:t>context</a:t>
            </a:r>
            <a:r>
              <a:rPr lang="en-US" dirty="0" smtClean="0"/>
              <a:t> refers to the relevant constraints of the communicative situation, both verbal and social, that influence language use, language variation and discourse.</a:t>
            </a:r>
          </a:p>
          <a:p>
            <a:r>
              <a:rPr lang="en-US" dirty="0" smtClean="0"/>
              <a:t>For us, context usually means the surrounding text, that is, what appears before and what appears after the current (set of) symbol(s) in the input string. </a:t>
            </a:r>
          </a:p>
          <a:p>
            <a:r>
              <a:rPr lang="en-US" dirty="0" smtClean="0"/>
              <a:t>Context-free means being able to take an action irrespective of the context, that is, irrespective of the surroundings.</a:t>
            </a:r>
          </a:p>
          <a:p>
            <a:r>
              <a:rPr lang="en-US" dirty="0" smtClean="0"/>
              <a:t>A grammar is called context-free (CFG) if the application of a production rule for parsing or derivation is independent of the context in the sentential form where it is applied. </a:t>
            </a:r>
          </a:p>
          <a:p>
            <a:r>
              <a:rPr lang="en-US" dirty="0" smtClean="0"/>
              <a:t>If a variable </a:t>
            </a:r>
            <a:r>
              <a:rPr lang="en-US" i="1" dirty="0" smtClean="0"/>
              <a:t>A</a:t>
            </a:r>
            <a:r>
              <a:rPr lang="en-US" dirty="0" smtClean="0"/>
              <a:t> occurs in the sentential form, it can be expanded using any production whose left-hand side is </a:t>
            </a:r>
            <a:r>
              <a:rPr lang="en-US" i="1" dirty="0" smtClean="0"/>
              <a:t>A</a:t>
            </a:r>
            <a:r>
              <a:rPr lang="en-US" dirty="0" smtClean="0"/>
              <a:t> irrespective of what terminal or variable is to the left or right of </a:t>
            </a:r>
            <a:r>
              <a:rPr lang="en-US" i="1" dirty="0" smtClean="0"/>
              <a:t>A</a:t>
            </a:r>
            <a:r>
              <a:rPr lang="en-US" dirty="0" smtClean="0"/>
              <a:t> in the present sentential form (and, indirectly, in the input string).</a:t>
            </a:r>
          </a:p>
          <a:p>
            <a:r>
              <a:rPr lang="en-US" dirty="0" smtClean="0"/>
              <a:t>Every production rule must have only one non-terminal (and nothing else) on its left-hand side.</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a:t>
            </a:fld>
            <a:endParaRPr lang="en-US"/>
          </a:p>
        </p:txBody>
      </p:sp>
    </p:spTree>
    <p:extLst>
      <p:ext uri="{BB962C8B-B14F-4D97-AF65-F5344CB8AC3E}">
        <p14:creationId xmlns:p14="http://schemas.microsoft.com/office/powerpoint/2010/main" val="9954736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Ambiguity in Natural Language</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I saw the man on the hill with the telescope.</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40</a:t>
            </a:fld>
            <a:endParaRPr lang="en-US"/>
          </a:p>
        </p:txBody>
      </p:sp>
      <p:pic>
        <p:nvPicPr>
          <p:cNvPr id="5" name="Picture 4" descr="C07F005.jpg"/>
          <p:cNvPicPr>
            <a:picLocks noChangeAspect="1"/>
          </p:cNvPicPr>
          <p:nvPr/>
        </p:nvPicPr>
        <p:blipFill>
          <a:blip r:embed="rId2" cstate="print"/>
          <a:stretch>
            <a:fillRect/>
          </a:stretch>
        </p:blipFill>
        <p:spPr>
          <a:xfrm>
            <a:off x="2679192" y="1293036"/>
            <a:ext cx="6584610" cy="4726765"/>
          </a:xfrm>
          <a:prstGeom prst="rect">
            <a:avLst/>
          </a:prstGeom>
        </p:spPr>
      </p:pic>
    </p:spTree>
    <p:extLst>
      <p:ext uri="{BB962C8B-B14F-4D97-AF65-F5344CB8AC3E}">
        <p14:creationId xmlns:p14="http://schemas.microsoft.com/office/powerpoint/2010/main" val="39821357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Ambiguity in Expression Evaluation</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Example 14: </a:t>
            </a:r>
            <a:r>
              <a:rPr lang="el-GR" i="1" dirty="0" smtClean="0"/>
              <a:t>Σ</a:t>
            </a:r>
            <a:r>
              <a:rPr lang="en-US" dirty="0" smtClean="0"/>
              <a:t> = { variable, constant, +, -, *, /, (, ) }</a:t>
            </a:r>
          </a:p>
          <a:p>
            <a:pPr lvl="5">
              <a:buNone/>
            </a:pPr>
            <a:r>
              <a:rPr lang="en-US" sz="2000" i="1" dirty="0"/>
              <a:t>S</a:t>
            </a:r>
            <a:r>
              <a:rPr lang="en-US" sz="2000" dirty="0"/>
              <a:t> </a:t>
            </a:r>
            <a:r>
              <a:rPr lang="en-US" sz="2000" dirty="0">
                <a:sym typeface="Symbol"/>
              </a:rPr>
              <a:t> </a:t>
            </a:r>
            <a:r>
              <a:rPr lang="en-US" sz="2000" i="1" dirty="0"/>
              <a:t>S</a:t>
            </a:r>
            <a:r>
              <a:rPr lang="en-US" sz="2000" dirty="0"/>
              <a:t> + </a:t>
            </a:r>
            <a:r>
              <a:rPr lang="en-US" sz="2000" i="1" dirty="0"/>
              <a:t>S</a:t>
            </a:r>
            <a:endParaRPr lang="en-US" sz="2000" dirty="0"/>
          </a:p>
          <a:p>
            <a:pPr lvl="5">
              <a:buNone/>
            </a:pPr>
            <a:r>
              <a:rPr lang="en-US" sz="2000" i="1" dirty="0"/>
              <a:t>S</a:t>
            </a:r>
            <a:r>
              <a:rPr lang="en-US" sz="2000" dirty="0"/>
              <a:t> </a:t>
            </a:r>
            <a:r>
              <a:rPr lang="en-US" sz="2000" dirty="0">
                <a:sym typeface="Symbol"/>
              </a:rPr>
              <a:t> </a:t>
            </a:r>
            <a:r>
              <a:rPr lang="en-US" sz="2000" i="1" dirty="0"/>
              <a:t>S</a:t>
            </a:r>
            <a:r>
              <a:rPr lang="en-US" sz="2000" dirty="0"/>
              <a:t> * </a:t>
            </a:r>
            <a:r>
              <a:rPr lang="en-US" sz="2000" i="1" dirty="0"/>
              <a:t>S</a:t>
            </a:r>
            <a:endParaRPr lang="en-US" sz="2000" dirty="0"/>
          </a:p>
          <a:p>
            <a:pPr lvl="5">
              <a:buNone/>
            </a:pPr>
            <a:r>
              <a:rPr lang="en-US" sz="2000" i="1" dirty="0"/>
              <a:t>S</a:t>
            </a:r>
            <a:r>
              <a:rPr lang="en-US" sz="2000" dirty="0"/>
              <a:t> </a:t>
            </a:r>
            <a:r>
              <a:rPr lang="en-US" sz="2000" dirty="0">
                <a:sym typeface="Symbol"/>
              </a:rPr>
              <a:t> </a:t>
            </a:r>
            <a:r>
              <a:rPr lang="en-US" sz="2000" i="1" dirty="0"/>
              <a:t>S</a:t>
            </a:r>
            <a:r>
              <a:rPr lang="en-US" sz="2000" dirty="0"/>
              <a:t> – </a:t>
            </a:r>
            <a:r>
              <a:rPr lang="en-US" sz="2000" i="1" dirty="0"/>
              <a:t>S</a:t>
            </a:r>
            <a:endParaRPr lang="en-US" sz="2000" dirty="0"/>
          </a:p>
          <a:p>
            <a:pPr lvl="5">
              <a:buNone/>
            </a:pPr>
            <a:r>
              <a:rPr lang="en-US" sz="2000" i="1" dirty="0"/>
              <a:t>S</a:t>
            </a:r>
            <a:r>
              <a:rPr lang="en-US" sz="2000" dirty="0"/>
              <a:t> </a:t>
            </a:r>
            <a:r>
              <a:rPr lang="en-US" sz="2000" dirty="0">
                <a:sym typeface="Symbol"/>
              </a:rPr>
              <a:t> </a:t>
            </a:r>
            <a:r>
              <a:rPr lang="en-US" sz="2000" i="1" dirty="0"/>
              <a:t>S</a:t>
            </a:r>
            <a:r>
              <a:rPr lang="en-US" sz="2000" dirty="0"/>
              <a:t> / </a:t>
            </a:r>
            <a:r>
              <a:rPr lang="en-US" sz="2000" i="1" dirty="0"/>
              <a:t>S</a:t>
            </a:r>
            <a:endParaRPr lang="en-US" sz="2000" dirty="0"/>
          </a:p>
          <a:p>
            <a:pPr lvl="5">
              <a:buNone/>
            </a:pPr>
            <a:r>
              <a:rPr lang="en-US" sz="2000" i="1" dirty="0"/>
              <a:t>S</a:t>
            </a:r>
            <a:r>
              <a:rPr lang="en-US" sz="2000" dirty="0"/>
              <a:t> </a:t>
            </a:r>
            <a:r>
              <a:rPr lang="en-US" sz="2000" dirty="0">
                <a:sym typeface="Symbol"/>
              </a:rPr>
              <a:t> </a:t>
            </a:r>
            <a:r>
              <a:rPr lang="en-US" sz="2000" dirty="0"/>
              <a:t>(</a:t>
            </a:r>
            <a:r>
              <a:rPr lang="en-US" sz="2000" i="1" dirty="0"/>
              <a:t>S</a:t>
            </a:r>
            <a:r>
              <a:rPr lang="en-US" sz="2000" dirty="0"/>
              <a:t>)</a:t>
            </a:r>
          </a:p>
          <a:p>
            <a:pPr lvl="5">
              <a:buNone/>
            </a:pPr>
            <a:r>
              <a:rPr lang="en-US" sz="2000" i="1" dirty="0"/>
              <a:t>S</a:t>
            </a:r>
            <a:r>
              <a:rPr lang="en-US" sz="2000" dirty="0"/>
              <a:t> </a:t>
            </a:r>
            <a:r>
              <a:rPr lang="en-US" sz="2000" dirty="0">
                <a:sym typeface="Symbol"/>
              </a:rPr>
              <a:t> </a:t>
            </a:r>
            <a:r>
              <a:rPr lang="en-US" sz="2000" dirty="0"/>
              <a:t>variable | constant</a:t>
            </a:r>
            <a:endParaRPr lang="en-US" dirty="0" smtClean="0"/>
          </a:p>
          <a:p>
            <a:r>
              <a:rPr lang="en-US" dirty="0" smtClean="0"/>
              <a:t>Example 15: </a:t>
            </a:r>
            <a:r>
              <a:rPr lang="en-US" i="1" dirty="0" smtClean="0"/>
              <a:t>a </a:t>
            </a:r>
            <a:r>
              <a:rPr lang="en-US" dirty="0" smtClean="0"/>
              <a:t>+ </a:t>
            </a:r>
            <a:r>
              <a:rPr lang="en-US" i="1" dirty="0" smtClean="0"/>
              <a:t>b</a:t>
            </a:r>
            <a:r>
              <a:rPr lang="en-US" dirty="0" smtClean="0"/>
              <a:t>/</a:t>
            </a:r>
            <a:r>
              <a:rPr lang="en-US" i="1" dirty="0" smtClean="0"/>
              <a:t>c </a:t>
            </a:r>
            <a:r>
              <a:rPr lang="en-US" dirty="0" smtClean="0"/>
              <a:t>with two leftmost derivations;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41</a:t>
            </a:fld>
            <a:endParaRPr lang="en-US"/>
          </a:p>
        </p:txBody>
      </p:sp>
      <p:pic>
        <p:nvPicPr>
          <p:cNvPr id="5" name="Picture 4" descr="Ch7Temp6.bmp"/>
          <p:cNvPicPr>
            <a:picLocks noChangeAspect="1"/>
          </p:cNvPicPr>
          <p:nvPr/>
        </p:nvPicPr>
        <p:blipFill>
          <a:blip r:embed="rId2" cstate="print"/>
          <a:stretch>
            <a:fillRect/>
          </a:stretch>
        </p:blipFill>
        <p:spPr>
          <a:xfrm>
            <a:off x="2589212" y="5454022"/>
            <a:ext cx="7720149" cy="1371600"/>
          </a:xfrm>
          <a:prstGeom prst="rect">
            <a:avLst/>
          </a:prstGeom>
        </p:spPr>
      </p:pic>
    </p:spTree>
    <p:extLst>
      <p:ext uri="{BB962C8B-B14F-4D97-AF65-F5344CB8AC3E}">
        <p14:creationId xmlns:p14="http://schemas.microsoft.com/office/powerpoint/2010/main" val="18372557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79" y="332087"/>
            <a:ext cx="8911687" cy="1280890"/>
          </a:xfrm>
        </p:spPr>
        <p:txBody>
          <a:bodyPr/>
          <a:lstStyle/>
          <a:p>
            <a:r>
              <a:rPr lang="en-US" b="1" dirty="0" smtClean="0">
                <a:solidFill>
                  <a:schemeClr val="bg2">
                    <a:lumMod val="25000"/>
                  </a:schemeClr>
                </a:solidFill>
              </a:rPr>
              <a:t>Eliminating Ambiguity: Example 16</a:t>
            </a:r>
            <a:endParaRPr lang="en-US" b="1" dirty="0">
              <a:solidFill>
                <a:schemeClr val="bg2">
                  <a:lumMod val="25000"/>
                </a:schemeClr>
              </a:solidFill>
            </a:endParaRPr>
          </a:p>
        </p:txBody>
      </p:sp>
      <p:sp>
        <p:nvSpPr>
          <p:cNvPr id="3" name="Content Placeholder 2"/>
          <p:cNvSpPr>
            <a:spLocks noGrp="1"/>
          </p:cNvSpPr>
          <p:nvPr>
            <p:ph idx="1"/>
          </p:nvPr>
        </p:nvSpPr>
        <p:spPr>
          <a:xfrm>
            <a:off x="1579418" y="1255222"/>
            <a:ext cx="9925194" cy="4656000"/>
          </a:xfrm>
        </p:spPr>
        <p:txBody>
          <a:bodyPr/>
          <a:lstStyle/>
          <a:p>
            <a:r>
              <a:rPr lang="en-US" dirty="0" smtClean="0"/>
              <a:t>Modified expression grammar</a:t>
            </a:r>
          </a:p>
          <a:p>
            <a:r>
              <a:rPr lang="en-US" dirty="0" smtClean="0"/>
              <a:t>Grammar</a:t>
            </a:r>
          </a:p>
          <a:p>
            <a:endParaRPr lang="en-US" dirty="0" smtClean="0"/>
          </a:p>
          <a:p>
            <a:r>
              <a:rPr lang="en-US" dirty="0" smtClean="0"/>
              <a:t>Single leftmost derivation</a:t>
            </a:r>
          </a:p>
          <a:p>
            <a:pPr>
              <a:buNone/>
            </a:pPr>
            <a:endParaRPr lang="en-US" dirty="0" smtClean="0"/>
          </a:p>
        </p:txBody>
      </p:sp>
      <p:sp>
        <p:nvSpPr>
          <p:cNvPr id="4" name="Slide Number Placeholder 3"/>
          <p:cNvSpPr>
            <a:spLocks noGrp="1"/>
          </p:cNvSpPr>
          <p:nvPr>
            <p:ph type="sldNum" sz="quarter" idx="12"/>
          </p:nvPr>
        </p:nvSpPr>
        <p:spPr/>
        <p:txBody>
          <a:bodyPr/>
          <a:lstStyle/>
          <a:p>
            <a:fld id="{F46CFAAC-42DA-48D0-8146-B16E92842438}" type="slidenum">
              <a:rPr lang="en-US" smtClean="0"/>
              <a:pPr/>
              <a:t>42</a:t>
            </a:fld>
            <a:endParaRPr lang="en-US"/>
          </a:p>
        </p:txBody>
      </p:sp>
      <p:pic>
        <p:nvPicPr>
          <p:cNvPr id="5" name="Picture 4" descr="Ch7Temp7.bmp"/>
          <p:cNvPicPr>
            <a:picLocks noChangeAspect="1"/>
          </p:cNvPicPr>
          <p:nvPr/>
        </p:nvPicPr>
        <p:blipFill>
          <a:blip r:embed="rId2" cstate="print"/>
          <a:stretch>
            <a:fillRect/>
          </a:stretch>
        </p:blipFill>
        <p:spPr>
          <a:xfrm>
            <a:off x="5415498" y="1178575"/>
            <a:ext cx="6089114" cy="2667000"/>
          </a:xfrm>
          <a:prstGeom prst="rect">
            <a:avLst/>
          </a:prstGeom>
        </p:spPr>
      </p:pic>
      <p:pic>
        <p:nvPicPr>
          <p:cNvPr id="6" name="Picture 5" descr="C07F006.jpg"/>
          <p:cNvPicPr>
            <a:picLocks noChangeAspect="1"/>
          </p:cNvPicPr>
          <p:nvPr/>
        </p:nvPicPr>
        <p:blipFill>
          <a:blip r:embed="rId3" cstate="print"/>
          <a:stretch>
            <a:fillRect/>
          </a:stretch>
        </p:blipFill>
        <p:spPr>
          <a:xfrm>
            <a:off x="2151611" y="3029866"/>
            <a:ext cx="3124200" cy="3512468"/>
          </a:xfrm>
          <a:prstGeom prst="rect">
            <a:avLst/>
          </a:prstGeom>
        </p:spPr>
      </p:pic>
    </p:spTree>
    <p:extLst>
      <p:ext uri="{BB962C8B-B14F-4D97-AF65-F5344CB8AC3E}">
        <p14:creationId xmlns:p14="http://schemas.microsoft.com/office/powerpoint/2010/main" val="24649643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bg2">
                    <a:lumMod val="25000"/>
                  </a:schemeClr>
                </a:solidFill>
              </a:rPr>
              <a:t>The Idea of </a:t>
            </a:r>
            <a:r>
              <a:rPr lang="en-US" b="1" dirty="0" smtClean="0">
                <a:solidFill>
                  <a:schemeClr val="bg2">
                    <a:lumMod val="25000"/>
                  </a:schemeClr>
                </a:solidFill>
              </a:rPr>
              <a:t>Chomsky Normal Form</a:t>
            </a:r>
            <a:endParaRPr lang="en-US" b="1" i="1" dirty="0">
              <a:solidFill>
                <a:schemeClr val="bg2">
                  <a:lumMod val="25000"/>
                </a:schemeClr>
              </a:solidFill>
            </a:endParaRPr>
          </a:p>
        </p:txBody>
      </p:sp>
      <p:sp>
        <p:nvSpPr>
          <p:cNvPr id="3" name="Content Placeholder 2"/>
          <p:cNvSpPr>
            <a:spLocks noGrp="1"/>
          </p:cNvSpPr>
          <p:nvPr>
            <p:ph idx="1"/>
          </p:nvPr>
        </p:nvSpPr>
        <p:spPr/>
        <p:txBody>
          <a:bodyPr>
            <a:normAutofit fontScale="92500"/>
          </a:bodyPr>
          <a:lstStyle/>
          <a:p>
            <a:r>
              <a:rPr lang="en-US" dirty="0" smtClean="0"/>
              <a:t>Normal forms clean up a grammar</a:t>
            </a:r>
          </a:p>
          <a:p>
            <a:r>
              <a:rPr lang="en-US" dirty="0" smtClean="0"/>
              <a:t>They make parsing efficient</a:t>
            </a:r>
          </a:p>
          <a:p>
            <a:r>
              <a:rPr lang="en-US" dirty="0" smtClean="0"/>
              <a:t>Any CFG can be converted to Chomsky Normal Form</a:t>
            </a:r>
          </a:p>
          <a:p>
            <a:r>
              <a:rPr lang="en-US" dirty="0" smtClean="0"/>
              <a:t>If the language includes the null string, it should be excluded</a:t>
            </a:r>
          </a:p>
          <a:p>
            <a:r>
              <a:rPr lang="en-US" dirty="0" smtClean="0"/>
              <a:t>Chomsky Normal Form: every production is of one of the two forms:</a:t>
            </a:r>
          </a:p>
          <a:p>
            <a:pPr lvl="1"/>
            <a:r>
              <a:rPr lang="en-US" sz="1800" i="1" dirty="0"/>
              <a:t>A</a:t>
            </a:r>
            <a:r>
              <a:rPr lang="en-US" sz="1800" dirty="0"/>
              <a:t> </a:t>
            </a:r>
            <a:r>
              <a:rPr lang="en-US" sz="1800" dirty="0">
                <a:sym typeface="Symbol"/>
              </a:rPr>
              <a:t> </a:t>
            </a:r>
            <a:r>
              <a:rPr lang="en-US" sz="1800" i="1" dirty="0"/>
              <a:t>a</a:t>
            </a:r>
            <a:r>
              <a:rPr lang="en-US" sz="1800" dirty="0"/>
              <a:t> 	 Replaces a variable in the sentential form by a terminal symbol</a:t>
            </a:r>
          </a:p>
          <a:p>
            <a:pPr lvl="1"/>
            <a:r>
              <a:rPr lang="en-US" sz="1800" i="1" dirty="0"/>
              <a:t>A</a:t>
            </a:r>
            <a:r>
              <a:rPr lang="en-US" sz="1800" dirty="0"/>
              <a:t> </a:t>
            </a:r>
            <a:r>
              <a:rPr lang="en-US" sz="1800" dirty="0">
                <a:sym typeface="Symbol"/>
              </a:rPr>
              <a:t> </a:t>
            </a:r>
            <a:r>
              <a:rPr lang="en-US" sz="1800" i="1" dirty="0"/>
              <a:t>BC</a:t>
            </a:r>
            <a:r>
              <a:rPr lang="en-US" sz="1800" dirty="0"/>
              <a:t> 	 Replaces a variable by two variables to grow the sentential form</a:t>
            </a:r>
          </a:p>
          <a:p>
            <a:r>
              <a:rPr lang="en-US" dirty="0" smtClean="0"/>
              <a:t>Idea: Binary parse tree</a:t>
            </a:r>
          </a:p>
          <a:p>
            <a:r>
              <a:rPr lang="en-US" dirty="0" smtClean="0"/>
              <a:t>Idea: Each step in derivation either does not change the length of the sentential form or grows it by 1</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43</a:t>
            </a:fld>
            <a:endParaRPr lang="en-US"/>
          </a:p>
        </p:txBody>
      </p:sp>
    </p:spTree>
    <p:extLst>
      <p:ext uri="{BB962C8B-B14F-4D97-AF65-F5344CB8AC3E}">
        <p14:creationId xmlns:p14="http://schemas.microsoft.com/office/powerpoint/2010/main" val="35736790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Cleaning up a Grammar</a:t>
            </a:r>
            <a:endParaRPr lang="en-US" b="1" dirty="0">
              <a:solidFill>
                <a:schemeClr val="bg2">
                  <a:lumMod val="25000"/>
                </a:schemeClr>
              </a:solidFill>
            </a:endParaRPr>
          </a:p>
        </p:txBody>
      </p:sp>
      <p:sp>
        <p:nvSpPr>
          <p:cNvPr id="3" name="Content Placeholder 2"/>
          <p:cNvSpPr>
            <a:spLocks noGrp="1"/>
          </p:cNvSpPr>
          <p:nvPr>
            <p:ph idx="1"/>
          </p:nvPr>
        </p:nvSpPr>
        <p:spPr>
          <a:xfrm>
            <a:off x="2086495" y="1596044"/>
            <a:ext cx="9418117" cy="4315178"/>
          </a:xfrm>
        </p:spPr>
        <p:txBody>
          <a:bodyPr>
            <a:normAutofit fontScale="92500" lnSpcReduction="10000"/>
          </a:bodyPr>
          <a:lstStyle/>
          <a:p>
            <a:pPr>
              <a:buNone/>
            </a:pPr>
            <a:r>
              <a:rPr lang="en-US" dirty="0" smtClean="0"/>
              <a:t>Grammars in normal forms cannot have</a:t>
            </a:r>
          </a:p>
          <a:p>
            <a:pPr lvl="0"/>
            <a:r>
              <a:rPr lang="en-US" i="1" dirty="0" smtClean="0"/>
              <a:t>Lambda productions</a:t>
            </a:r>
            <a:r>
              <a:rPr lang="en-US" dirty="0" smtClean="0"/>
              <a:t> of the form </a:t>
            </a:r>
            <a:r>
              <a:rPr lang="en-US" i="1" dirty="0" smtClean="0"/>
              <a:t>A</a:t>
            </a:r>
            <a:r>
              <a:rPr lang="en-US" dirty="0" smtClean="0"/>
              <a:t> </a:t>
            </a:r>
            <a:r>
              <a:rPr lang="en-US" dirty="0" smtClean="0">
                <a:sym typeface="Symbol"/>
              </a:rPr>
              <a:t> </a:t>
            </a:r>
            <a:r>
              <a:rPr lang="en-US" i="1" dirty="0" smtClean="0"/>
              <a:t>λ</a:t>
            </a:r>
            <a:r>
              <a:rPr lang="en-US" dirty="0" smtClean="0"/>
              <a:t>. Variables having such productions are called </a:t>
            </a:r>
            <a:r>
              <a:rPr lang="en-US" i="1" dirty="0" smtClean="0"/>
              <a:t>nullable variables</a:t>
            </a:r>
            <a:r>
              <a:rPr lang="en-US" dirty="0" smtClean="0"/>
              <a:t>. </a:t>
            </a:r>
          </a:p>
          <a:p>
            <a:pPr lvl="0"/>
            <a:r>
              <a:rPr lang="en-US" i="1" dirty="0" smtClean="0"/>
              <a:t>Unit productions</a:t>
            </a:r>
            <a:r>
              <a:rPr lang="en-US" dirty="0" smtClean="0"/>
              <a:t> of the form </a:t>
            </a:r>
            <a:r>
              <a:rPr lang="en-US" i="1" dirty="0" smtClean="0"/>
              <a:t>A</a:t>
            </a:r>
            <a:r>
              <a:rPr lang="en-US" dirty="0" smtClean="0"/>
              <a:t> </a:t>
            </a:r>
            <a:r>
              <a:rPr lang="en-US" dirty="0" smtClean="0">
                <a:sym typeface="Symbol"/>
              </a:rPr>
              <a:t> </a:t>
            </a:r>
            <a:r>
              <a:rPr lang="en-US" i="1" dirty="0" smtClean="0"/>
              <a:t>B</a:t>
            </a:r>
            <a:r>
              <a:rPr lang="en-US" dirty="0" smtClean="0"/>
              <a:t> which merely replace one variable by another without making any progress in the derivation. </a:t>
            </a:r>
          </a:p>
          <a:p>
            <a:pPr lvl="0"/>
            <a:r>
              <a:rPr lang="en-US" i="1" dirty="0" smtClean="0"/>
              <a:t>Useless variables</a:t>
            </a:r>
            <a:r>
              <a:rPr lang="en-US" dirty="0" smtClean="0"/>
              <a:t> which are of two kinds: </a:t>
            </a:r>
          </a:p>
          <a:p>
            <a:pPr lvl="1"/>
            <a:r>
              <a:rPr lang="en-US" sz="1800" i="1" dirty="0"/>
              <a:t>Non-generating</a:t>
            </a:r>
            <a:r>
              <a:rPr lang="en-US" sz="1800" dirty="0"/>
              <a:t> ones which never lead to terminal symbols. If a non-generating variable is introduced into the sentential form, it is a dead-end; the sentential form can never generate any string in the language since there is no way to get rid of the non-generating variable.</a:t>
            </a:r>
          </a:p>
          <a:p>
            <a:pPr lvl="1"/>
            <a:r>
              <a:rPr lang="en-US" sz="1800" dirty="0"/>
              <a:t>Productions for </a:t>
            </a:r>
            <a:r>
              <a:rPr lang="en-US" sz="1800" i="1" dirty="0"/>
              <a:t>unreachable variables.</a:t>
            </a:r>
            <a:r>
              <a:rPr lang="en-US" sz="1800" dirty="0"/>
              <a:t> An unreachable variable, on the other hand, does not appear on the right-hand side of any production (to make it reachable from the start symbol </a:t>
            </a:r>
            <a:r>
              <a:rPr lang="en-US" sz="1800" i="1" dirty="0"/>
              <a:t>S</a:t>
            </a:r>
            <a:r>
              <a:rPr lang="en-US" sz="1800" dirty="0"/>
              <a:t>) and hence will never appear in a sentential form.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44</a:t>
            </a:fld>
            <a:endParaRPr lang="en-US"/>
          </a:p>
        </p:txBody>
      </p:sp>
    </p:spTree>
    <p:extLst>
      <p:ext uri="{BB962C8B-B14F-4D97-AF65-F5344CB8AC3E}">
        <p14:creationId xmlns:p14="http://schemas.microsoft.com/office/powerpoint/2010/main" val="6252986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Converting to Chomsky Normal Form</a:t>
            </a:r>
            <a:endParaRPr lang="en-US" b="1" dirty="0">
              <a:solidFill>
                <a:schemeClr val="bg2">
                  <a:lumMod val="25000"/>
                </a:schemeClr>
              </a:solidFill>
            </a:endParaRPr>
          </a:p>
        </p:txBody>
      </p:sp>
      <p:pic>
        <p:nvPicPr>
          <p:cNvPr id="5" name="Content Placeholder 4" descr="Ch7Temp8.bmp"/>
          <p:cNvPicPr>
            <a:picLocks noGrp="1" noChangeAspect="1"/>
          </p:cNvPicPr>
          <p:nvPr>
            <p:ph idx="1"/>
          </p:nvPr>
        </p:nvPicPr>
        <p:blipFill>
          <a:blip r:embed="rId2" cstate="print"/>
          <a:stretch>
            <a:fillRect/>
          </a:stretch>
        </p:blipFill>
        <p:spPr>
          <a:xfrm>
            <a:off x="1752601" y="1295400"/>
            <a:ext cx="8640199" cy="4572000"/>
          </a:xfrm>
        </p:spPr>
      </p:pic>
      <p:sp>
        <p:nvSpPr>
          <p:cNvPr id="4" name="Slide Number Placeholder 3"/>
          <p:cNvSpPr>
            <a:spLocks noGrp="1"/>
          </p:cNvSpPr>
          <p:nvPr>
            <p:ph type="sldNum" sz="quarter" idx="12"/>
          </p:nvPr>
        </p:nvSpPr>
        <p:spPr/>
        <p:txBody>
          <a:bodyPr/>
          <a:lstStyle/>
          <a:p>
            <a:fld id="{F46CFAAC-42DA-48D0-8146-B16E92842438}" type="slidenum">
              <a:rPr lang="en-US" smtClean="0"/>
              <a:pPr/>
              <a:t>45</a:t>
            </a:fld>
            <a:endParaRPr lang="en-US"/>
          </a:p>
        </p:txBody>
      </p:sp>
    </p:spTree>
    <p:extLst>
      <p:ext uri="{BB962C8B-B14F-4D97-AF65-F5344CB8AC3E}">
        <p14:creationId xmlns:p14="http://schemas.microsoft.com/office/powerpoint/2010/main" val="21576819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Converting to CNF (contd..)</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46</a:t>
            </a:fld>
            <a:endParaRPr lang="en-US"/>
          </a:p>
        </p:txBody>
      </p:sp>
      <p:pic>
        <p:nvPicPr>
          <p:cNvPr id="5" name="Content Placeholder 4" descr="Ch7Temp9.bmp"/>
          <p:cNvPicPr>
            <a:picLocks noGrp="1" noChangeAspect="1"/>
          </p:cNvPicPr>
          <p:nvPr>
            <p:ph idx="1"/>
          </p:nvPr>
        </p:nvPicPr>
        <p:blipFill>
          <a:blip r:embed="rId2" cstate="print"/>
          <a:stretch>
            <a:fillRect/>
          </a:stretch>
        </p:blipFill>
        <p:spPr>
          <a:xfrm>
            <a:off x="1676400" y="1371601"/>
            <a:ext cx="8850314" cy="2500313"/>
          </a:xfrm>
          <a:prstGeom prst="rect">
            <a:avLst/>
          </a:prstGeom>
        </p:spPr>
      </p:pic>
    </p:spTree>
    <p:extLst>
      <p:ext uri="{BB962C8B-B14F-4D97-AF65-F5344CB8AC3E}">
        <p14:creationId xmlns:p14="http://schemas.microsoft.com/office/powerpoint/2010/main" val="23480117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731" y="340822"/>
            <a:ext cx="10806545" cy="1564178"/>
          </a:xfrm>
        </p:spPr>
        <p:txBody>
          <a:bodyPr/>
          <a:lstStyle/>
          <a:p>
            <a:r>
              <a:rPr lang="en-US" b="1" dirty="0" smtClean="0">
                <a:solidFill>
                  <a:schemeClr val="bg2">
                    <a:lumMod val="25000"/>
                  </a:schemeClr>
                </a:solidFill>
              </a:rPr>
              <a:t>Removing Lambda Productions: Example 17</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47</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680556" y="1122911"/>
            <a:ext cx="7938202" cy="5004164"/>
          </a:xfrm>
          <a:prstGeom prst="rect">
            <a:avLst/>
          </a:prstGeom>
          <a:noFill/>
          <a:ln w="9525">
            <a:noFill/>
            <a:miter lim="800000"/>
            <a:headEnd/>
            <a:tailEnd/>
          </a:ln>
          <a:effectLst/>
        </p:spPr>
      </p:pic>
    </p:spTree>
    <p:extLst>
      <p:ext uri="{BB962C8B-B14F-4D97-AF65-F5344CB8AC3E}">
        <p14:creationId xmlns:p14="http://schemas.microsoft.com/office/powerpoint/2010/main" val="36806808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7841" y="399011"/>
            <a:ext cx="9736771" cy="1505989"/>
          </a:xfrm>
        </p:spPr>
        <p:txBody>
          <a:bodyPr/>
          <a:lstStyle/>
          <a:p>
            <a:r>
              <a:rPr lang="en-US" b="1" dirty="0" smtClean="0">
                <a:solidFill>
                  <a:schemeClr val="bg2">
                    <a:lumMod val="25000"/>
                  </a:schemeClr>
                </a:solidFill>
              </a:rPr>
              <a:t>Removing Unit Productions: Example 18</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48</a:t>
            </a:fld>
            <a:endParaRPr lang="en-US"/>
          </a:p>
        </p:txBody>
      </p:sp>
      <p:pic>
        <p:nvPicPr>
          <p:cNvPr id="3075" name="Picture 3"/>
          <p:cNvPicPr>
            <a:picLocks noGrp="1" noChangeAspect="1" noChangeArrowheads="1"/>
          </p:cNvPicPr>
          <p:nvPr>
            <p:ph idx="1"/>
          </p:nvPr>
        </p:nvPicPr>
        <p:blipFill>
          <a:blip r:embed="rId2" cstate="print"/>
          <a:srcRect/>
          <a:stretch>
            <a:fillRect/>
          </a:stretch>
        </p:blipFill>
        <p:spPr bwMode="auto">
          <a:xfrm>
            <a:off x="1186488" y="1354975"/>
            <a:ext cx="10899475" cy="3501044"/>
          </a:xfrm>
          <a:prstGeom prst="rect">
            <a:avLst/>
          </a:prstGeom>
          <a:noFill/>
          <a:ln w="9525">
            <a:noFill/>
            <a:miter lim="800000"/>
            <a:headEnd/>
            <a:tailEnd/>
          </a:ln>
          <a:effectLst/>
        </p:spPr>
      </p:pic>
    </p:spTree>
    <p:extLst>
      <p:ext uri="{BB962C8B-B14F-4D97-AF65-F5344CB8AC3E}">
        <p14:creationId xmlns:p14="http://schemas.microsoft.com/office/powerpoint/2010/main" val="25571491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129" y="615142"/>
            <a:ext cx="9513483" cy="1289858"/>
          </a:xfrm>
        </p:spPr>
        <p:txBody>
          <a:bodyPr/>
          <a:lstStyle/>
          <a:p>
            <a:r>
              <a:rPr lang="en-US" b="1" dirty="0" smtClean="0">
                <a:solidFill>
                  <a:schemeClr val="bg2">
                    <a:lumMod val="25000"/>
                  </a:schemeClr>
                </a:solidFill>
              </a:rPr>
              <a:t>Removing Useless Variables: Example 19</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49</a:t>
            </a:fld>
            <a:endParaRPr lang="en-US"/>
          </a:p>
        </p:txBody>
      </p:sp>
      <p:pic>
        <p:nvPicPr>
          <p:cNvPr id="4099" name="Picture 3"/>
          <p:cNvPicPr>
            <a:picLocks noGrp="1" noChangeAspect="1" noChangeArrowheads="1"/>
          </p:cNvPicPr>
          <p:nvPr>
            <p:ph idx="1"/>
          </p:nvPr>
        </p:nvPicPr>
        <p:blipFill>
          <a:blip r:embed="rId2" cstate="print"/>
          <a:srcRect/>
          <a:stretch>
            <a:fillRect/>
          </a:stretch>
        </p:blipFill>
        <p:spPr bwMode="auto">
          <a:xfrm>
            <a:off x="1991129" y="1659775"/>
            <a:ext cx="8293100" cy="3657600"/>
          </a:xfrm>
          <a:prstGeom prst="rect">
            <a:avLst/>
          </a:prstGeom>
          <a:noFill/>
          <a:ln w="9525">
            <a:noFill/>
            <a:miter lim="800000"/>
            <a:headEnd/>
            <a:tailEnd/>
          </a:ln>
          <a:effectLst/>
        </p:spPr>
      </p:pic>
    </p:spTree>
    <p:extLst>
      <p:ext uri="{BB962C8B-B14F-4D97-AF65-F5344CB8AC3E}">
        <p14:creationId xmlns:p14="http://schemas.microsoft.com/office/powerpoint/2010/main" val="1183182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8"/>
            <a:ext cx="7886700" cy="900965"/>
          </a:xfrm>
        </p:spPr>
        <p:txBody>
          <a:bodyPr>
            <a:noAutofit/>
          </a:bodyPr>
          <a:lstStyle/>
          <a:p>
            <a:r>
              <a:rPr lang="en-US" b="1" dirty="0" smtClean="0">
                <a:solidFill>
                  <a:schemeClr val="accent5">
                    <a:lumMod val="50000"/>
                  </a:schemeClr>
                </a:solidFill>
              </a:rPr>
              <a:t>Context-Free Grammars</a:t>
            </a:r>
            <a:endParaRPr lang="en-US" b="1" dirty="0">
              <a:solidFill>
                <a:schemeClr val="accent5">
                  <a:lumMod val="50000"/>
                </a:schemeClr>
              </a:solidFill>
            </a:endParaRPr>
          </a:p>
        </p:txBody>
      </p:sp>
      <p:sp>
        <p:nvSpPr>
          <p:cNvPr id="3" name="Content Placeholder 2"/>
          <p:cNvSpPr>
            <a:spLocks noGrp="1"/>
          </p:cNvSpPr>
          <p:nvPr>
            <p:ph idx="1"/>
          </p:nvPr>
        </p:nvSpPr>
        <p:spPr>
          <a:xfrm>
            <a:off x="2305049" y="1406770"/>
            <a:ext cx="8234162" cy="4887425"/>
          </a:xfrm>
        </p:spPr>
        <p:txBody>
          <a:bodyPr>
            <a:normAutofit/>
          </a:bodyPr>
          <a:lstStyle/>
          <a:p>
            <a:r>
              <a:rPr lang="en-US" dirty="0"/>
              <a:t>Many useful languages are not </a:t>
            </a:r>
            <a:r>
              <a:rPr lang="en-US" dirty="0" smtClean="0"/>
              <a:t>regular</a:t>
            </a:r>
            <a:endParaRPr lang="en-US" dirty="0"/>
          </a:p>
          <a:p>
            <a:r>
              <a:rPr lang="en-US" dirty="0"/>
              <a:t>Context-free grammars are </a:t>
            </a:r>
            <a:r>
              <a:rPr lang="en-US" dirty="0" smtClean="0"/>
              <a:t>very useful for </a:t>
            </a:r>
            <a:r>
              <a:rPr lang="en-US" dirty="0"/>
              <a:t>the definition and processing of programming languages</a:t>
            </a:r>
          </a:p>
          <a:p>
            <a:r>
              <a:rPr lang="en-US" dirty="0" smtClean="0"/>
              <a:t>A context-free grammar has no restrictions on the right side of its productions, while the left side must be a single variable</a:t>
            </a:r>
            <a:endParaRPr lang="en-US" dirty="0"/>
          </a:p>
          <a:p>
            <a:r>
              <a:rPr lang="en-US" dirty="0"/>
              <a:t>A </a:t>
            </a:r>
            <a:r>
              <a:rPr lang="en-US" i="1" dirty="0"/>
              <a:t>language</a:t>
            </a:r>
            <a:r>
              <a:rPr lang="en-US" dirty="0"/>
              <a:t> is context-free </a:t>
            </a:r>
            <a:r>
              <a:rPr lang="en-US" dirty="0" smtClean="0"/>
              <a:t>if </a:t>
            </a:r>
            <a:r>
              <a:rPr lang="en-US" dirty="0"/>
              <a:t>it is generated by a context-free</a:t>
            </a:r>
            <a:r>
              <a:rPr lang="en-US" dirty="0" smtClean="0"/>
              <a:t> grammar</a:t>
            </a:r>
          </a:p>
          <a:p>
            <a:r>
              <a:rPr lang="en-US" dirty="0" smtClean="0"/>
              <a:t>Since regular grammars are context-free, the family of regular languages is a proper subset of the family of context-free languages</a:t>
            </a:r>
            <a:endParaRPr lang="en-US" dirty="0"/>
          </a:p>
          <a:p>
            <a:pPr marL="0" indent="0">
              <a:spcBef>
                <a:spcPts val="600"/>
              </a:spcBef>
              <a:buNone/>
            </a:pPr>
            <a:endParaRPr lang="en-US" altLang="en-US" i="1" u="sng" dirty="0"/>
          </a:p>
          <a:p>
            <a:pPr marL="0" indent="0">
              <a:buNone/>
            </a:pPr>
            <a:endParaRPr lang="en-US" altLang="en-US" dirty="0"/>
          </a:p>
          <a:p>
            <a:pPr>
              <a:buNone/>
            </a:pPr>
            <a:endParaRPr lang="en-US" altLang="en-US" i="1" u="sng" dirty="0"/>
          </a:p>
          <a:p>
            <a:pPr lvl="1">
              <a:buNone/>
            </a:pPr>
            <a:endParaRPr lang="en-US" altLang="en-US" dirty="0"/>
          </a:p>
        </p:txBody>
      </p:sp>
    </p:spTree>
    <p:extLst>
      <p:ext uri="{BB962C8B-B14F-4D97-AF65-F5344CB8AC3E}">
        <p14:creationId xmlns:p14="http://schemas.microsoft.com/office/powerpoint/2010/main" val="6678297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212" y="624110"/>
            <a:ext cx="8911687" cy="1280890"/>
          </a:xfrm>
        </p:spPr>
        <p:txBody>
          <a:bodyPr/>
          <a:lstStyle/>
          <a:p>
            <a:r>
              <a:rPr lang="en-US" b="1" dirty="0" smtClean="0">
                <a:solidFill>
                  <a:schemeClr val="bg2">
                    <a:lumMod val="25000"/>
                  </a:schemeClr>
                </a:solidFill>
              </a:rPr>
              <a:t>Order of Steps in Converting to CNF</a:t>
            </a:r>
            <a:endParaRPr lang="en-US" b="1" dirty="0">
              <a:solidFill>
                <a:schemeClr val="bg2">
                  <a:lumMod val="25000"/>
                </a:schemeClr>
              </a:solidFill>
            </a:endParaRPr>
          </a:p>
        </p:txBody>
      </p:sp>
      <p:sp>
        <p:nvSpPr>
          <p:cNvPr id="3" name="Content Placeholder 2"/>
          <p:cNvSpPr>
            <a:spLocks noGrp="1"/>
          </p:cNvSpPr>
          <p:nvPr>
            <p:ph idx="1"/>
          </p:nvPr>
        </p:nvSpPr>
        <p:spPr>
          <a:xfrm>
            <a:off x="1953491" y="1354975"/>
            <a:ext cx="9551121" cy="4556247"/>
          </a:xfrm>
        </p:spPr>
        <p:txBody>
          <a:bodyPr/>
          <a:lstStyle/>
          <a:p>
            <a:endParaRPr lang="en-US" dirty="0" smtClean="0"/>
          </a:p>
          <a:p>
            <a:r>
              <a:rPr lang="en-US" sz="2000" dirty="0"/>
              <a:t>Eliminate lambda productions</a:t>
            </a:r>
          </a:p>
          <a:p>
            <a:r>
              <a:rPr lang="en-US" sz="2000" dirty="0"/>
              <a:t>Eliminate unit productions</a:t>
            </a:r>
          </a:p>
          <a:p>
            <a:r>
              <a:rPr lang="en-US" sz="2000" dirty="0"/>
              <a:t>Eliminate useless variables</a:t>
            </a:r>
          </a:p>
          <a:p>
            <a:r>
              <a:rPr lang="en-US" sz="2000" dirty="0"/>
              <a:t>Rewrite in Chomsky Normal Form</a:t>
            </a:r>
          </a:p>
          <a:p>
            <a:endParaRPr lang="en-US" sz="2000" dirty="0"/>
          </a:p>
          <a:p>
            <a:r>
              <a:rPr lang="en-US" sz="2000" dirty="0"/>
              <a:t>Remember: </a:t>
            </a:r>
            <a:r>
              <a:rPr lang="en-US" sz="2000" i="1" dirty="0"/>
              <a:t>lambda units are useless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50</a:t>
            </a:fld>
            <a:endParaRPr lang="en-US"/>
          </a:p>
        </p:txBody>
      </p:sp>
    </p:spTree>
    <p:extLst>
      <p:ext uri="{BB962C8B-B14F-4D97-AF65-F5344CB8AC3E}">
        <p14:creationId xmlns:p14="http://schemas.microsoft.com/office/powerpoint/2010/main" val="35616273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Converting to CNF: Example 20</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51</a:t>
            </a:fld>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1808017" y="1566555"/>
            <a:ext cx="9522229" cy="2965702"/>
          </a:xfrm>
          <a:prstGeom prst="rect">
            <a:avLst/>
          </a:prstGeom>
          <a:noFill/>
          <a:ln w="9525">
            <a:noFill/>
            <a:miter lim="800000"/>
            <a:headEnd/>
            <a:tailEnd/>
          </a:ln>
          <a:effectLst/>
        </p:spPr>
      </p:pic>
    </p:spTree>
    <p:extLst>
      <p:ext uri="{BB962C8B-B14F-4D97-AF65-F5344CB8AC3E}">
        <p14:creationId xmlns:p14="http://schemas.microsoft.com/office/powerpoint/2010/main" val="29501068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CNF: Example 21 (contd..)</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52</a:t>
            </a:fld>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2359429" y="1299191"/>
            <a:ext cx="7548562" cy="5055354"/>
          </a:xfrm>
          <a:prstGeom prst="rect">
            <a:avLst/>
          </a:prstGeom>
          <a:noFill/>
          <a:ln w="9525">
            <a:noFill/>
            <a:miter lim="800000"/>
            <a:headEnd/>
            <a:tailEnd/>
          </a:ln>
          <a:effectLst/>
        </p:spPr>
      </p:pic>
    </p:spTree>
    <p:extLst>
      <p:ext uri="{BB962C8B-B14F-4D97-AF65-F5344CB8AC3E}">
        <p14:creationId xmlns:p14="http://schemas.microsoft.com/office/powerpoint/2010/main" val="7392704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Converting to CNF: Example 22</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53</a:t>
            </a:fld>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1821816" y="1219202"/>
            <a:ext cx="8541385" cy="4571999"/>
          </a:xfrm>
          <a:prstGeom prst="rect">
            <a:avLst/>
          </a:prstGeom>
          <a:noFill/>
          <a:ln w="9525">
            <a:noFill/>
            <a:miter lim="800000"/>
            <a:headEnd/>
            <a:tailEnd/>
          </a:ln>
          <a:effectLst/>
        </p:spPr>
      </p:pic>
    </p:spTree>
    <p:extLst>
      <p:ext uri="{BB962C8B-B14F-4D97-AF65-F5344CB8AC3E}">
        <p14:creationId xmlns:p14="http://schemas.microsoft.com/office/powerpoint/2010/main" val="14658182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CNF: Example 22 (contd..)</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54</a:t>
            </a:fld>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2762597" y="1436849"/>
            <a:ext cx="6629399" cy="5123279"/>
          </a:xfrm>
          <a:prstGeom prst="rect">
            <a:avLst/>
          </a:prstGeom>
          <a:noFill/>
          <a:ln w="9525">
            <a:noFill/>
            <a:miter lim="800000"/>
            <a:headEnd/>
            <a:tailEnd/>
          </a:ln>
          <a:effectLst/>
        </p:spPr>
      </p:pic>
    </p:spTree>
    <p:extLst>
      <p:ext uri="{BB962C8B-B14F-4D97-AF65-F5344CB8AC3E}">
        <p14:creationId xmlns:p14="http://schemas.microsoft.com/office/powerpoint/2010/main" val="25285579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lumMod val="25000"/>
                  </a:schemeClr>
                </a:solidFill>
              </a:rPr>
              <a:t>Parsing with CNF: CYK Algorithm</a:t>
            </a:r>
            <a:endParaRPr lang="en-US" b="1" i="1" dirty="0">
              <a:solidFill>
                <a:schemeClr val="bg2">
                  <a:lumMod val="25000"/>
                </a:schemeClr>
              </a:solidFill>
            </a:endParaRPr>
          </a:p>
        </p:txBody>
      </p:sp>
      <p:sp>
        <p:nvSpPr>
          <p:cNvPr id="3" name="Content Placeholder 2"/>
          <p:cNvSpPr>
            <a:spLocks noGrp="1"/>
          </p:cNvSpPr>
          <p:nvPr>
            <p:ph idx="1"/>
          </p:nvPr>
        </p:nvSpPr>
        <p:spPr/>
        <p:txBody>
          <a:bodyPr>
            <a:normAutofit fontScale="85000" lnSpcReduction="10000"/>
          </a:bodyPr>
          <a:lstStyle/>
          <a:p>
            <a:pPr>
              <a:spcBef>
                <a:spcPts val="600"/>
              </a:spcBef>
              <a:spcAft>
                <a:spcPts val="600"/>
              </a:spcAft>
            </a:pPr>
            <a:r>
              <a:rPr lang="en-GB" dirty="0"/>
              <a:t>The </a:t>
            </a:r>
            <a:r>
              <a:rPr lang="en-GB" dirty="0" smtClean="0"/>
              <a:t>algorithm described </a:t>
            </a:r>
            <a:r>
              <a:rPr lang="en-GB" dirty="0"/>
              <a:t>here is called the CYK algorithm</a:t>
            </a:r>
            <a:r>
              <a:rPr lang="en-GB" dirty="0" smtClean="0"/>
              <a:t>, after </a:t>
            </a:r>
            <a:r>
              <a:rPr lang="en-GB" dirty="0"/>
              <a:t>its originators J. </a:t>
            </a:r>
            <a:r>
              <a:rPr lang="en-GB" dirty="0" err="1"/>
              <a:t>Cocke</a:t>
            </a:r>
            <a:r>
              <a:rPr lang="en-GB" dirty="0"/>
              <a:t>, </a:t>
            </a:r>
            <a:r>
              <a:rPr lang="en-GB" dirty="0" smtClean="0"/>
              <a:t>D.H</a:t>
            </a:r>
            <a:r>
              <a:rPr lang="en-GB" dirty="0"/>
              <a:t>. Younger, and T. </a:t>
            </a:r>
            <a:r>
              <a:rPr lang="en-GB" dirty="0" err="1" smtClean="0"/>
              <a:t>Kasami</a:t>
            </a:r>
            <a:r>
              <a:rPr lang="en-GB" dirty="0" smtClean="0"/>
              <a:t>.</a:t>
            </a:r>
          </a:p>
          <a:p>
            <a:pPr>
              <a:spcBef>
                <a:spcPts val="600"/>
              </a:spcBef>
              <a:spcAft>
                <a:spcPts val="600"/>
              </a:spcAft>
            </a:pPr>
            <a:r>
              <a:rPr lang="en-GB" dirty="0" smtClean="0"/>
              <a:t>The </a:t>
            </a:r>
            <a:r>
              <a:rPr lang="en-GB" dirty="0"/>
              <a:t>algorithm works only if </a:t>
            </a:r>
            <a:r>
              <a:rPr lang="en-GB" dirty="0" smtClean="0"/>
              <a:t>the grammar </a:t>
            </a:r>
            <a:r>
              <a:rPr lang="en-GB" dirty="0"/>
              <a:t>is in Chomsky normal form and succeeds by breaking one problem into a sequence </a:t>
            </a:r>
            <a:r>
              <a:rPr lang="en-GB" dirty="0" smtClean="0"/>
              <a:t>of smaller </a:t>
            </a:r>
            <a:r>
              <a:rPr lang="en-GB" dirty="0"/>
              <a:t>ones in the following </a:t>
            </a:r>
            <a:r>
              <a:rPr lang="en-GB" dirty="0" smtClean="0"/>
              <a:t>way.</a:t>
            </a:r>
          </a:p>
          <a:p>
            <a:pPr>
              <a:spcBef>
                <a:spcPts val="600"/>
              </a:spcBef>
              <a:spcAft>
                <a:spcPts val="600"/>
              </a:spcAft>
            </a:pPr>
            <a:r>
              <a:rPr lang="en-GB" dirty="0" smtClean="0"/>
              <a:t>Assume that a </a:t>
            </a:r>
            <a:r>
              <a:rPr lang="en-GB" dirty="0"/>
              <a:t>grammar </a:t>
            </a:r>
            <a:r>
              <a:rPr lang="en-GB" i="1" dirty="0"/>
              <a:t>G </a:t>
            </a:r>
            <a:r>
              <a:rPr lang="en-GB" dirty="0"/>
              <a:t>= (</a:t>
            </a:r>
            <a:r>
              <a:rPr lang="en-GB" i="1" dirty="0"/>
              <a:t>V</a:t>
            </a:r>
            <a:r>
              <a:rPr lang="en-GB" dirty="0"/>
              <a:t>, </a:t>
            </a:r>
            <a:r>
              <a:rPr lang="en-GB" i="1" dirty="0"/>
              <a:t>T</a:t>
            </a:r>
            <a:r>
              <a:rPr lang="en-GB" dirty="0"/>
              <a:t>, </a:t>
            </a:r>
            <a:r>
              <a:rPr lang="en-GB" i="1" dirty="0" smtClean="0"/>
              <a:t>P, S</a:t>
            </a:r>
            <a:r>
              <a:rPr lang="en-GB" dirty="0" smtClean="0"/>
              <a:t>) is </a:t>
            </a:r>
            <a:r>
              <a:rPr lang="en-GB" dirty="0"/>
              <a:t>in </a:t>
            </a:r>
            <a:r>
              <a:rPr lang="en-GB" dirty="0" smtClean="0"/>
              <a:t>Chomsky normal </a:t>
            </a:r>
            <a:r>
              <a:rPr lang="en-GB" dirty="0"/>
              <a:t>form and a string</a:t>
            </a:r>
          </a:p>
          <a:p>
            <a:pPr marL="540000" indent="0">
              <a:spcBef>
                <a:spcPts val="600"/>
              </a:spcBef>
              <a:spcAft>
                <a:spcPts val="600"/>
              </a:spcAft>
              <a:buNone/>
            </a:pPr>
            <a:r>
              <a:rPr lang="en-GB" i="1" dirty="0"/>
              <a:t>w </a:t>
            </a:r>
            <a:r>
              <a:rPr lang="en-GB" dirty="0"/>
              <a:t>= </a:t>
            </a:r>
            <a:r>
              <a:rPr lang="en-GB" i="1" dirty="0"/>
              <a:t>a</a:t>
            </a:r>
            <a:r>
              <a:rPr lang="en-GB" baseline="-25000" dirty="0"/>
              <a:t>1</a:t>
            </a:r>
            <a:r>
              <a:rPr lang="en-GB" dirty="0"/>
              <a:t> </a:t>
            </a:r>
            <a:r>
              <a:rPr lang="en-GB" i="1" dirty="0"/>
              <a:t>a</a:t>
            </a:r>
            <a:r>
              <a:rPr lang="en-GB" baseline="-25000" dirty="0"/>
              <a:t>2</a:t>
            </a:r>
            <a:r>
              <a:rPr lang="en-GB" dirty="0"/>
              <a:t>…</a:t>
            </a:r>
            <a:r>
              <a:rPr lang="en-GB" i="1" dirty="0"/>
              <a:t>a</a:t>
            </a:r>
            <a:r>
              <a:rPr lang="en-GB" i="1" baseline="-25000" dirty="0"/>
              <a:t>n</a:t>
            </a:r>
            <a:r>
              <a:rPr lang="en-GB" dirty="0"/>
              <a:t>.</a:t>
            </a:r>
          </a:p>
          <a:p>
            <a:pPr>
              <a:spcBef>
                <a:spcPts val="600"/>
              </a:spcBef>
              <a:spcAft>
                <a:spcPts val="600"/>
              </a:spcAft>
            </a:pPr>
            <a:r>
              <a:rPr lang="en-GB" dirty="0" smtClean="0"/>
              <a:t>Substrings are defined as</a:t>
            </a:r>
            <a:endParaRPr lang="en-GB" dirty="0"/>
          </a:p>
          <a:p>
            <a:pPr marL="540000" indent="0">
              <a:spcBef>
                <a:spcPts val="600"/>
              </a:spcBef>
              <a:spcAft>
                <a:spcPts val="600"/>
              </a:spcAft>
              <a:buNone/>
            </a:pPr>
            <a:r>
              <a:rPr lang="en-GB" i="1" dirty="0" err="1"/>
              <a:t>w</a:t>
            </a:r>
            <a:r>
              <a:rPr lang="en-GB" i="1" baseline="-25000" dirty="0" err="1"/>
              <a:t>ij</a:t>
            </a:r>
            <a:r>
              <a:rPr lang="en-GB" i="1" dirty="0"/>
              <a:t> </a:t>
            </a:r>
            <a:r>
              <a:rPr lang="en-GB" dirty="0"/>
              <a:t>= </a:t>
            </a:r>
            <a:r>
              <a:rPr lang="en-GB" i="1" dirty="0" err="1" smtClean="0"/>
              <a:t>a</a:t>
            </a:r>
            <a:r>
              <a:rPr lang="en-GB" i="1" baseline="-25000" dirty="0" err="1" smtClean="0"/>
              <a:t>i</a:t>
            </a:r>
            <a:r>
              <a:rPr lang="en-GB" dirty="0" smtClean="0"/>
              <a:t>..</a:t>
            </a:r>
            <a:r>
              <a:rPr lang="en-GB" i="1" dirty="0" err="1" smtClean="0"/>
              <a:t>a</a:t>
            </a:r>
            <a:r>
              <a:rPr lang="en-GB" i="1" baseline="-25000" dirty="0" err="1" smtClean="0"/>
              <a:t>j</a:t>
            </a:r>
            <a:endParaRPr lang="en-GB" dirty="0"/>
          </a:p>
          <a:p>
            <a:pPr marL="230400" indent="0">
              <a:spcBef>
                <a:spcPts val="600"/>
              </a:spcBef>
              <a:spcAft>
                <a:spcPts val="600"/>
              </a:spcAft>
              <a:buNone/>
            </a:pPr>
            <a:r>
              <a:rPr lang="en-GB" dirty="0"/>
              <a:t>and subsets of </a:t>
            </a:r>
            <a:r>
              <a:rPr lang="en-GB" i="1" dirty="0" smtClean="0"/>
              <a:t>V as</a:t>
            </a:r>
          </a:p>
          <a:p>
            <a:pPr marL="0" indent="0">
              <a:spcBef>
                <a:spcPts val="600"/>
              </a:spcBef>
              <a:spcAft>
                <a:spcPts val="600"/>
              </a:spcAft>
              <a:buNone/>
            </a:pPr>
            <a:endParaRPr lang="en-GB" dirty="0" smtClean="0"/>
          </a:p>
          <a:p>
            <a:pPr>
              <a:spcBef>
                <a:spcPts val="600"/>
              </a:spcBef>
              <a:spcAft>
                <a:spcPts val="600"/>
              </a:spcAft>
            </a:pPr>
            <a:r>
              <a:rPr lang="en-GB" dirty="0" smtClean="0"/>
              <a:t>Clearly</a:t>
            </a:r>
            <a:r>
              <a:rPr lang="en-GB" dirty="0"/>
              <a:t>, </a:t>
            </a:r>
            <a:r>
              <a:rPr lang="en-GB" i="1" dirty="0"/>
              <a:t>w </a:t>
            </a:r>
            <a:r>
              <a:rPr lang="en-GB" dirty="0"/>
              <a:t>∈ </a:t>
            </a:r>
            <a:r>
              <a:rPr lang="en-GB" i="1" dirty="0" smtClean="0"/>
              <a:t>L</a:t>
            </a:r>
            <a:r>
              <a:rPr lang="en-GB" dirty="0" smtClean="0"/>
              <a:t>(</a:t>
            </a:r>
            <a:r>
              <a:rPr lang="en-GB" i="1" dirty="0" smtClean="0"/>
              <a:t>G</a:t>
            </a:r>
            <a:r>
              <a:rPr lang="en-GB" dirty="0"/>
              <a:t>) if and only if </a:t>
            </a:r>
            <a:r>
              <a:rPr lang="en-GB" i="1" dirty="0"/>
              <a:t>S </a:t>
            </a:r>
            <a:r>
              <a:rPr lang="en-GB" dirty="0"/>
              <a:t>∈ </a:t>
            </a:r>
            <a:r>
              <a:rPr lang="en-GB" i="1" dirty="0" smtClean="0"/>
              <a:t>V</a:t>
            </a:r>
            <a:r>
              <a:rPr lang="en-GB" baseline="-25000" dirty="0" smtClean="0"/>
              <a:t>1</a:t>
            </a:r>
            <a:r>
              <a:rPr lang="en-GB" i="1" baseline="-25000" dirty="0" smtClean="0"/>
              <a:t>n</a:t>
            </a:r>
            <a:r>
              <a:rPr lang="en-GB" dirty="0"/>
              <a:t>.</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55</a:t>
            </a:fld>
            <a:endParaRPr lang="en-US"/>
          </a:p>
        </p:txBody>
      </p:sp>
      <p:pic>
        <p:nvPicPr>
          <p:cNvPr id="5" name="Picture 4"/>
          <p:cNvPicPr>
            <a:picLocks noChangeAspect="1"/>
          </p:cNvPicPr>
          <p:nvPr/>
        </p:nvPicPr>
        <p:blipFill>
          <a:blip r:embed="rId2"/>
          <a:stretch>
            <a:fillRect/>
          </a:stretch>
        </p:blipFill>
        <p:spPr>
          <a:xfrm>
            <a:off x="2209801" y="4265174"/>
            <a:ext cx="2497439" cy="459227"/>
          </a:xfrm>
          <a:prstGeom prst="rect">
            <a:avLst/>
          </a:prstGeom>
        </p:spPr>
      </p:pic>
    </p:spTree>
    <p:extLst>
      <p:ext uri="{BB962C8B-B14F-4D97-AF65-F5344CB8AC3E}">
        <p14:creationId xmlns:p14="http://schemas.microsoft.com/office/powerpoint/2010/main" val="39068164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887" y="141971"/>
            <a:ext cx="8911687" cy="822305"/>
          </a:xfrm>
        </p:spPr>
        <p:txBody>
          <a:bodyPr/>
          <a:lstStyle/>
          <a:p>
            <a:r>
              <a:rPr lang="en-US" b="1" dirty="0">
                <a:solidFill>
                  <a:schemeClr val="bg2">
                    <a:lumMod val="25000"/>
                  </a:schemeClr>
                </a:solidFill>
              </a:rPr>
              <a:t>Parsing with CNF: CYK Algorithm</a:t>
            </a:r>
            <a:endParaRPr lang="en-US" b="1" i="1" dirty="0">
              <a:solidFill>
                <a:schemeClr val="bg2">
                  <a:lumMod val="25000"/>
                </a:schemeClr>
              </a:solidFill>
            </a:endParaRPr>
          </a:p>
        </p:txBody>
      </p:sp>
      <p:sp>
        <p:nvSpPr>
          <p:cNvPr id="3" name="Content Placeholder 2"/>
          <p:cNvSpPr>
            <a:spLocks noGrp="1"/>
          </p:cNvSpPr>
          <p:nvPr>
            <p:ph idx="1"/>
          </p:nvPr>
        </p:nvSpPr>
        <p:spPr>
          <a:xfrm>
            <a:off x="1404851" y="964276"/>
            <a:ext cx="10099761" cy="4946946"/>
          </a:xfrm>
        </p:spPr>
        <p:txBody>
          <a:bodyPr>
            <a:normAutofit/>
          </a:bodyPr>
          <a:lstStyle/>
          <a:p>
            <a:r>
              <a:rPr lang="en-GB" dirty="0"/>
              <a:t>To compute </a:t>
            </a:r>
            <a:r>
              <a:rPr lang="en-GB" i="1" dirty="0" err="1"/>
              <a:t>V</a:t>
            </a:r>
            <a:r>
              <a:rPr lang="en-GB" i="1" baseline="-25000" dirty="0" err="1"/>
              <a:t>ij</a:t>
            </a:r>
            <a:r>
              <a:rPr lang="en-GB" dirty="0"/>
              <a:t>, observe that </a:t>
            </a:r>
            <a:r>
              <a:rPr lang="en-GB" i="1" dirty="0"/>
              <a:t>A </a:t>
            </a:r>
            <a:r>
              <a:rPr lang="en-GB" dirty="0" smtClean="0"/>
              <a:t>∈ </a:t>
            </a:r>
            <a:r>
              <a:rPr lang="en-GB" i="1" dirty="0" smtClean="0"/>
              <a:t>V</a:t>
            </a:r>
            <a:r>
              <a:rPr lang="en-GB" i="1" baseline="-25000" dirty="0" smtClean="0"/>
              <a:t>ii</a:t>
            </a:r>
            <a:r>
              <a:rPr lang="en-GB" i="1" dirty="0" smtClean="0"/>
              <a:t> </a:t>
            </a:r>
            <a:r>
              <a:rPr lang="en-GB" dirty="0" err="1" smtClean="0"/>
              <a:t>iff</a:t>
            </a:r>
            <a:r>
              <a:rPr lang="en-GB" dirty="0" smtClean="0"/>
              <a:t> </a:t>
            </a:r>
            <a:r>
              <a:rPr lang="en-GB" i="1" dirty="0"/>
              <a:t>G </a:t>
            </a:r>
            <a:r>
              <a:rPr lang="en-GB" dirty="0"/>
              <a:t>contains a production </a:t>
            </a:r>
            <a:r>
              <a:rPr lang="en-GB" i="1" dirty="0"/>
              <a:t>A </a:t>
            </a:r>
            <a:r>
              <a:rPr lang="en-GB" dirty="0"/>
              <a:t>→ </a:t>
            </a:r>
            <a:r>
              <a:rPr lang="en-GB" i="1" dirty="0" err="1"/>
              <a:t>a</a:t>
            </a:r>
            <a:r>
              <a:rPr lang="en-GB" i="1" baseline="-25000" dirty="0" err="1"/>
              <a:t>i</a:t>
            </a:r>
            <a:r>
              <a:rPr lang="en-GB" dirty="0"/>
              <a:t>. </a:t>
            </a:r>
            <a:endParaRPr lang="en-GB" dirty="0" smtClean="0"/>
          </a:p>
          <a:p>
            <a:r>
              <a:rPr lang="en-GB" dirty="0" smtClean="0"/>
              <a:t>Therefore</a:t>
            </a:r>
            <a:r>
              <a:rPr lang="en-GB" dirty="0"/>
              <a:t>, </a:t>
            </a:r>
            <a:r>
              <a:rPr lang="en-GB" i="1" dirty="0" smtClean="0"/>
              <a:t>V</a:t>
            </a:r>
            <a:r>
              <a:rPr lang="en-GB" i="1" baseline="-25000" dirty="0" smtClean="0"/>
              <a:t>ii</a:t>
            </a:r>
            <a:r>
              <a:rPr lang="en-GB" i="1" dirty="0" smtClean="0"/>
              <a:t> </a:t>
            </a:r>
            <a:r>
              <a:rPr lang="en-GB" dirty="0" smtClean="0"/>
              <a:t>can </a:t>
            </a:r>
            <a:r>
              <a:rPr lang="en-GB" dirty="0"/>
              <a:t>be computed for all 1 ≤ </a:t>
            </a:r>
            <a:r>
              <a:rPr lang="en-GB" i="1" dirty="0" err="1"/>
              <a:t>i</a:t>
            </a:r>
            <a:r>
              <a:rPr lang="en-GB" i="1" dirty="0"/>
              <a:t> </a:t>
            </a:r>
            <a:r>
              <a:rPr lang="en-GB" dirty="0"/>
              <a:t>≤ </a:t>
            </a:r>
            <a:r>
              <a:rPr lang="en-GB" i="1" dirty="0"/>
              <a:t>n </a:t>
            </a:r>
            <a:r>
              <a:rPr lang="en-GB" dirty="0"/>
              <a:t>by inspection of </a:t>
            </a:r>
            <a:r>
              <a:rPr lang="en-GB" i="1" dirty="0"/>
              <a:t>w </a:t>
            </a:r>
            <a:r>
              <a:rPr lang="en-GB" dirty="0"/>
              <a:t>and the productions of the </a:t>
            </a:r>
            <a:r>
              <a:rPr lang="en-GB" dirty="0" smtClean="0"/>
              <a:t>grammar.</a:t>
            </a:r>
          </a:p>
          <a:p>
            <a:r>
              <a:rPr lang="en-GB" dirty="0" smtClean="0"/>
              <a:t>To </a:t>
            </a:r>
            <a:r>
              <a:rPr lang="en-GB" dirty="0"/>
              <a:t>continue</a:t>
            </a:r>
            <a:r>
              <a:rPr lang="en-GB" dirty="0" smtClean="0"/>
              <a:t>, notice </a:t>
            </a:r>
            <a:r>
              <a:rPr lang="en-GB" dirty="0"/>
              <a:t>that for </a:t>
            </a:r>
            <a:r>
              <a:rPr lang="en-GB" i="1" dirty="0"/>
              <a:t>j </a:t>
            </a:r>
            <a:r>
              <a:rPr lang="en-GB" dirty="0"/>
              <a:t>&gt; </a:t>
            </a:r>
            <a:r>
              <a:rPr lang="en-GB" i="1" dirty="0" err="1"/>
              <a:t>i</a:t>
            </a:r>
            <a:r>
              <a:rPr lang="en-GB" dirty="0"/>
              <a:t>, A derives </a:t>
            </a:r>
            <a:r>
              <a:rPr lang="en-GB" i="1" dirty="0" err="1"/>
              <a:t>w</a:t>
            </a:r>
            <a:r>
              <a:rPr lang="en-GB" i="1" baseline="-25000" dirty="0" err="1"/>
              <a:t>ij</a:t>
            </a:r>
            <a:r>
              <a:rPr lang="en-GB" i="1" dirty="0"/>
              <a:t> </a:t>
            </a:r>
            <a:r>
              <a:rPr lang="en-GB" dirty="0" smtClean="0"/>
              <a:t>if and only if </a:t>
            </a:r>
            <a:r>
              <a:rPr lang="en-GB" dirty="0"/>
              <a:t>there is a production </a:t>
            </a:r>
            <a:r>
              <a:rPr lang="en-GB" i="1" dirty="0"/>
              <a:t>A </a:t>
            </a:r>
            <a:r>
              <a:rPr lang="en-GB" dirty="0"/>
              <a:t>→ </a:t>
            </a:r>
            <a:r>
              <a:rPr lang="en-GB" i="1" dirty="0"/>
              <a:t>BC</a:t>
            </a:r>
            <a:r>
              <a:rPr lang="en-GB" dirty="0"/>
              <a:t>, </a:t>
            </a:r>
            <a:r>
              <a:rPr lang="en-GB" dirty="0" smtClean="0"/>
              <a:t>with               and                    for </a:t>
            </a:r>
            <a:r>
              <a:rPr lang="en-GB" dirty="0"/>
              <a:t>some </a:t>
            </a:r>
            <a:r>
              <a:rPr lang="en-GB" i="1" dirty="0"/>
              <a:t>k </a:t>
            </a:r>
            <a:r>
              <a:rPr lang="en-GB" dirty="0"/>
              <a:t>with </a:t>
            </a:r>
            <a:r>
              <a:rPr lang="en-GB" i="1" dirty="0" err="1"/>
              <a:t>i</a:t>
            </a:r>
            <a:r>
              <a:rPr lang="en-GB" i="1" dirty="0"/>
              <a:t> </a:t>
            </a:r>
            <a:r>
              <a:rPr lang="en-GB" dirty="0"/>
              <a:t>≤ </a:t>
            </a:r>
            <a:r>
              <a:rPr lang="en-GB" i="1" dirty="0"/>
              <a:t>k, k </a:t>
            </a:r>
            <a:r>
              <a:rPr lang="en-GB" dirty="0"/>
              <a:t>&lt; </a:t>
            </a:r>
            <a:r>
              <a:rPr lang="en-GB" i="1" dirty="0" smtClean="0"/>
              <a:t>j</a:t>
            </a:r>
            <a:r>
              <a:rPr lang="en-GB" dirty="0" smtClean="0"/>
              <a:t>.</a:t>
            </a:r>
          </a:p>
          <a:p>
            <a:r>
              <a:rPr lang="en-GB" dirty="0" smtClean="0"/>
              <a:t>In </a:t>
            </a:r>
            <a:r>
              <a:rPr lang="en-GB" dirty="0"/>
              <a:t>other words,</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56</a:t>
            </a:fld>
            <a:endParaRPr lang="en-US"/>
          </a:p>
        </p:txBody>
      </p:sp>
      <p:pic>
        <p:nvPicPr>
          <p:cNvPr id="6" name="Picture 5"/>
          <p:cNvPicPr>
            <a:picLocks noChangeAspect="1"/>
          </p:cNvPicPr>
          <p:nvPr/>
        </p:nvPicPr>
        <p:blipFill>
          <a:blip r:embed="rId2"/>
          <a:stretch>
            <a:fillRect/>
          </a:stretch>
        </p:blipFill>
        <p:spPr>
          <a:xfrm>
            <a:off x="2819400" y="2362200"/>
            <a:ext cx="862012" cy="272214"/>
          </a:xfrm>
          <a:prstGeom prst="rect">
            <a:avLst/>
          </a:prstGeom>
        </p:spPr>
      </p:pic>
      <p:pic>
        <p:nvPicPr>
          <p:cNvPr id="7" name="Picture 6"/>
          <p:cNvPicPr>
            <a:picLocks noChangeAspect="1"/>
          </p:cNvPicPr>
          <p:nvPr/>
        </p:nvPicPr>
        <p:blipFill>
          <a:blip r:embed="rId3"/>
          <a:stretch>
            <a:fillRect/>
          </a:stretch>
        </p:blipFill>
        <p:spPr>
          <a:xfrm>
            <a:off x="4157931" y="2362201"/>
            <a:ext cx="1142999" cy="314157"/>
          </a:xfrm>
          <a:prstGeom prst="rect">
            <a:avLst/>
          </a:prstGeom>
        </p:spPr>
      </p:pic>
      <p:pic>
        <p:nvPicPr>
          <p:cNvPr id="8" name="Picture 7"/>
          <p:cNvPicPr>
            <a:picLocks noChangeAspect="1"/>
          </p:cNvPicPr>
          <p:nvPr/>
        </p:nvPicPr>
        <p:blipFill>
          <a:blip r:embed="rId4"/>
          <a:stretch>
            <a:fillRect/>
          </a:stretch>
        </p:blipFill>
        <p:spPr>
          <a:xfrm>
            <a:off x="2438401" y="3245539"/>
            <a:ext cx="5362575" cy="519323"/>
          </a:xfrm>
          <a:prstGeom prst="rect">
            <a:avLst/>
          </a:prstGeom>
        </p:spPr>
      </p:pic>
    </p:spTree>
    <p:extLst>
      <p:ext uri="{BB962C8B-B14F-4D97-AF65-F5344CB8AC3E}">
        <p14:creationId xmlns:p14="http://schemas.microsoft.com/office/powerpoint/2010/main" val="40130184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lumMod val="25000"/>
                  </a:schemeClr>
                </a:solidFill>
              </a:rPr>
              <a:t>Parsing with CNF: CYK Algorithm</a:t>
            </a:r>
            <a:endParaRPr lang="en-US" b="1" i="1" dirty="0">
              <a:solidFill>
                <a:schemeClr val="bg2">
                  <a:lumMod val="25000"/>
                </a:schemeClr>
              </a:solidFill>
            </a:endParaRPr>
          </a:p>
        </p:txBody>
      </p:sp>
      <p:sp>
        <p:nvSpPr>
          <p:cNvPr id="3" name="Content Placeholder 2"/>
          <p:cNvSpPr>
            <a:spLocks noGrp="1"/>
          </p:cNvSpPr>
          <p:nvPr>
            <p:ph idx="1"/>
          </p:nvPr>
        </p:nvSpPr>
        <p:spPr/>
        <p:txBody>
          <a:bodyPr>
            <a:normAutofit/>
          </a:bodyPr>
          <a:lstStyle/>
          <a:p>
            <a:pPr>
              <a:spcBef>
                <a:spcPts val="600"/>
              </a:spcBef>
              <a:spcAft>
                <a:spcPts val="600"/>
              </a:spcAft>
            </a:pPr>
            <a:r>
              <a:rPr lang="en-GB" dirty="0"/>
              <a:t>An inspection of the indices in </a:t>
            </a:r>
            <a:r>
              <a:rPr lang="en-GB" dirty="0" smtClean="0"/>
              <a:t>the previous equation </a:t>
            </a:r>
            <a:r>
              <a:rPr lang="en-GB" dirty="0"/>
              <a:t>shows that it can be used to compute all the </a:t>
            </a:r>
            <a:r>
              <a:rPr lang="en-GB" i="1" dirty="0" err="1"/>
              <a:t>V</a:t>
            </a:r>
            <a:r>
              <a:rPr lang="en-GB" i="1" baseline="-25000" dirty="0" err="1"/>
              <a:t>ij</a:t>
            </a:r>
            <a:r>
              <a:rPr lang="en-GB" i="1" dirty="0"/>
              <a:t> </a:t>
            </a:r>
            <a:r>
              <a:rPr lang="en-GB" dirty="0"/>
              <a:t>if we proceed </a:t>
            </a:r>
            <a:r>
              <a:rPr lang="en-GB" dirty="0" smtClean="0"/>
              <a:t>in the </a:t>
            </a:r>
            <a:r>
              <a:rPr lang="en-GB" dirty="0"/>
              <a:t>sequence</a:t>
            </a:r>
          </a:p>
          <a:p>
            <a:pPr marL="230400" indent="0">
              <a:spcBef>
                <a:spcPts val="600"/>
              </a:spcBef>
              <a:spcAft>
                <a:spcPts val="600"/>
              </a:spcAft>
              <a:buNone/>
            </a:pPr>
            <a:r>
              <a:rPr lang="it-IT" b="1" dirty="0"/>
              <a:t>1. </a:t>
            </a:r>
            <a:r>
              <a:rPr lang="it-IT" dirty="0"/>
              <a:t>Compute </a:t>
            </a:r>
            <a:r>
              <a:rPr lang="it-IT" i="1" dirty="0"/>
              <a:t>V</a:t>
            </a:r>
            <a:r>
              <a:rPr lang="it-IT" baseline="-25000" dirty="0"/>
              <a:t>11</a:t>
            </a:r>
            <a:r>
              <a:rPr lang="it-IT" dirty="0"/>
              <a:t>, </a:t>
            </a:r>
            <a:r>
              <a:rPr lang="it-IT" i="1" dirty="0"/>
              <a:t>V</a:t>
            </a:r>
            <a:r>
              <a:rPr lang="it-IT" baseline="-25000" dirty="0"/>
              <a:t>22</a:t>
            </a:r>
            <a:r>
              <a:rPr lang="it-IT" dirty="0"/>
              <a:t>,…,</a:t>
            </a:r>
            <a:r>
              <a:rPr lang="it-IT" i="1" dirty="0"/>
              <a:t>V</a:t>
            </a:r>
            <a:r>
              <a:rPr lang="it-IT" i="1" baseline="-25000" dirty="0"/>
              <a:t>nn</a:t>
            </a:r>
            <a:r>
              <a:rPr lang="it-IT" dirty="0"/>
              <a:t>;</a:t>
            </a:r>
          </a:p>
          <a:p>
            <a:pPr marL="230400" indent="0">
              <a:spcBef>
                <a:spcPts val="600"/>
              </a:spcBef>
              <a:spcAft>
                <a:spcPts val="600"/>
              </a:spcAft>
              <a:buNone/>
            </a:pPr>
            <a:r>
              <a:rPr lang="en-GB" b="1" dirty="0"/>
              <a:t>2. </a:t>
            </a:r>
            <a:r>
              <a:rPr lang="en-GB" dirty="0"/>
              <a:t>Compute </a:t>
            </a:r>
            <a:r>
              <a:rPr lang="en-GB" i="1" dirty="0"/>
              <a:t>V</a:t>
            </a:r>
            <a:r>
              <a:rPr lang="en-GB" baseline="-25000" dirty="0"/>
              <a:t>12</a:t>
            </a:r>
            <a:r>
              <a:rPr lang="en-GB" dirty="0"/>
              <a:t>, </a:t>
            </a:r>
            <a:r>
              <a:rPr lang="en-GB" i="1" dirty="0"/>
              <a:t>V</a:t>
            </a:r>
            <a:r>
              <a:rPr lang="en-GB" baseline="-25000" dirty="0"/>
              <a:t>23</a:t>
            </a:r>
            <a:r>
              <a:rPr lang="en-GB" dirty="0"/>
              <a:t>,…,</a:t>
            </a:r>
            <a:r>
              <a:rPr lang="en-GB" i="1" dirty="0" err="1"/>
              <a:t>V</a:t>
            </a:r>
            <a:r>
              <a:rPr lang="en-GB" i="1" baseline="-25000" dirty="0" err="1"/>
              <a:t>n</a:t>
            </a:r>
            <a:r>
              <a:rPr lang="en-GB" i="1" baseline="-25000" dirty="0"/>
              <a:t> </a:t>
            </a:r>
            <a:r>
              <a:rPr lang="en-GB" baseline="-25000" dirty="0"/>
              <a:t>– </a:t>
            </a:r>
            <a:r>
              <a:rPr lang="en-GB" i="1" baseline="-25000" dirty="0" err="1"/>
              <a:t>i</a:t>
            </a:r>
            <a:r>
              <a:rPr lang="en-GB" baseline="-25000" dirty="0" err="1"/>
              <a:t>,</a:t>
            </a:r>
            <a:r>
              <a:rPr lang="en-GB" i="1" baseline="-25000" dirty="0" err="1"/>
              <a:t>n</a:t>
            </a:r>
            <a:r>
              <a:rPr lang="en-GB" dirty="0"/>
              <a:t>,</a:t>
            </a:r>
          </a:p>
          <a:p>
            <a:pPr marL="230400" indent="0">
              <a:spcBef>
                <a:spcPts val="600"/>
              </a:spcBef>
              <a:spcAft>
                <a:spcPts val="600"/>
              </a:spcAft>
              <a:buNone/>
            </a:pPr>
            <a:r>
              <a:rPr lang="pt-BR" b="1" dirty="0"/>
              <a:t>3. </a:t>
            </a:r>
            <a:r>
              <a:rPr lang="pt-BR" dirty="0"/>
              <a:t>Compute </a:t>
            </a:r>
            <a:r>
              <a:rPr lang="pt-BR" i="1" dirty="0"/>
              <a:t>V</a:t>
            </a:r>
            <a:r>
              <a:rPr lang="pt-BR" baseline="-25000" dirty="0"/>
              <a:t>13</a:t>
            </a:r>
            <a:r>
              <a:rPr lang="pt-BR" dirty="0"/>
              <a:t>, </a:t>
            </a:r>
            <a:r>
              <a:rPr lang="pt-BR" i="1" dirty="0"/>
              <a:t>V</a:t>
            </a:r>
            <a:r>
              <a:rPr lang="pt-BR" baseline="-25000" dirty="0"/>
              <a:t>24</a:t>
            </a:r>
            <a:r>
              <a:rPr lang="pt-BR" dirty="0"/>
              <a:t>, </a:t>
            </a:r>
            <a:r>
              <a:rPr lang="pt-BR" i="1" dirty="0"/>
              <a:t>V</a:t>
            </a:r>
            <a:r>
              <a:rPr lang="pt-BR" i="1" baseline="-25000" dirty="0"/>
              <a:t>n </a:t>
            </a:r>
            <a:r>
              <a:rPr lang="pt-BR" baseline="-25000" dirty="0"/>
              <a:t>– 2,</a:t>
            </a:r>
            <a:r>
              <a:rPr lang="pt-BR" i="1" baseline="-25000" dirty="0"/>
              <a:t>n</a:t>
            </a:r>
            <a:r>
              <a:rPr lang="pt-BR" dirty="0"/>
              <a:t>,</a:t>
            </a:r>
          </a:p>
          <a:p>
            <a:pPr marL="230400" indent="0">
              <a:spcBef>
                <a:spcPts val="600"/>
              </a:spcBef>
              <a:spcAft>
                <a:spcPts val="600"/>
              </a:spcAft>
              <a:buNone/>
            </a:pPr>
            <a:r>
              <a:rPr lang="en-GB" dirty="0"/>
              <a:t>and so on.</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57</a:t>
            </a:fld>
            <a:endParaRPr lang="en-US"/>
          </a:p>
        </p:txBody>
      </p:sp>
    </p:spTree>
    <p:extLst>
      <p:ext uri="{BB962C8B-B14F-4D97-AF65-F5344CB8AC3E}">
        <p14:creationId xmlns:p14="http://schemas.microsoft.com/office/powerpoint/2010/main" val="18245931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Parsing with CNF: CYK Algorithm</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58</a:t>
            </a:fld>
            <a:endParaRPr lang="en-US"/>
          </a:p>
        </p:txBody>
      </p:sp>
      <p:pic>
        <p:nvPicPr>
          <p:cNvPr id="9218" name="Picture 2"/>
          <p:cNvPicPr>
            <a:picLocks noGrp="1" noChangeAspect="1" noChangeArrowheads="1"/>
          </p:cNvPicPr>
          <p:nvPr>
            <p:ph idx="1"/>
          </p:nvPr>
        </p:nvPicPr>
        <p:blipFill>
          <a:blip r:embed="rId2" cstate="print"/>
          <a:srcRect/>
          <a:stretch>
            <a:fillRect/>
          </a:stretch>
        </p:blipFill>
        <p:spPr bwMode="auto">
          <a:xfrm>
            <a:off x="1921626" y="1469108"/>
            <a:ext cx="8410121" cy="4171950"/>
          </a:xfrm>
          <a:prstGeom prst="rect">
            <a:avLst/>
          </a:prstGeom>
          <a:noFill/>
          <a:ln w="9525">
            <a:noFill/>
            <a:miter lim="800000"/>
            <a:headEnd/>
            <a:tailEnd/>
          </a:ln>
          <a:effectLst/>
        </p:spPr>
      </p:pic>
    </p:spTree>
    <p:extLst>
      <p:ext uri="{BB962C8B-B14F-4D97-AF65-F5344CB8AC3E}">
        <p14:creationId xmlns:p14="http://schemas.microsoft.com/office/powerpoint/2010/main" val="12054560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CYK Parsing: Example 23</a:t>
            </a:r>
            <a:endParaRPr lang="en-US" b="1" dirty="0">
              <a:solidFill>
                <a:schemeClr val="bg2">
                  <a:lumMod val="25000"/>
                </a:schemeClr>
              </a:solidFill>
            </a:endParaRPr>
          </a:p>
        </p:txBody>
      </p:sp>
      <p:sp>
        <p:nvSpPr>
          <p:cNvPr id="3" name="Content Placeholder 2"/>
          <p:cNvSpPr>
            <a:spLocks noGrp="1"/>
          </p:cNvSpPr>
          <p:nvPr>
            <p:ph idx="1"/>
          </p:nvPr>
        </p:nvSpPr>
        <p:spPr>
          <a:xfrm>
            <a:off x="1047404" y="1637607"/>
            <a:ext cx="10457208" cy="4273615"/>
          </a:xfrm>
        </p:spPr>
        <p:txBody>
          <a:bodyPr/>
          <a:lstStyle/>
          <a:p>
            <a:r>
              <a:rPr lang="en-US" dirty="0" smtClean="0"/>
              <a:t>Grammar:</a:t>
            </a:r>
          </a:p>
          <a:p>
            <a:endParaRPr lang="en-US" dirty="0" smtClean="0"/>
          </a:p>
          <a:p>
            <a:r>
              <a:rPr lang="en-US" dirty="0" smtClean="0"/>
              <a:t>CNF grammar:</a:t>
            </a:r>
          </a:p>
          <a:p>
            <a:endParaRPr lang="en-US" dirty="0" smtClean="0"/>
          </a:p>
          <a:p>
            <a:endParaRPr lang="en-US" dirty="0" smtClean="0"/>
          </a:p>
          <a:p>
            <a:endParaRPr lang="en-US" dirty="0" smtClean="0"/>
          </a:p>
          <a:p>
            <a:endParaRPr lang="en-US" dirty="0" smtClean="0"/>
          </a:p>
          <a:p>
            <a:endParaRPr lang="en-US" dirty="0" smtClean="0"/>
          </a:p>
          <a:p>
            <a:r>
              <a:rPr lang="en-US" dirty="0" smtClean="0"/>
              <a:t>Input string: </a:t>
            </a:r>
            <a:r>
              <a:rPr lang="en-US" i="1" dirty="0" err="1" smtClean="0"/>
              <a:t>abbaabab</a:t>
            </a:r>
            <a:endParaRPr lang="en-US" i="1"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59</a:t>
            </a:fld>
            <a:endParaRPr lang="en-US"/>
          </a:p>
        </p:txBody>
      </p:sp>
      <p:pic>
        <p:nvPicPr>
          <p:cNvPr id="5" name="Picture 4" descr="Ch7Temp10.bmp"/>
          <p:cNvPicPr>
            <a:picLocks noChangeAspect="1"/>
          </p:cNvPicPr>
          <p:nvPr/>
        </p:nvPicPr>
        <p:blipFill>
          <a:blip r:embed="rId2" cstate="print"/>
          <a:stretch>
            <a:fillRect/>
          </a:stretch>
        </p:blipFill>
        <p:spPr>
          <a:xfrm>
            <a:off x="4236721" y="1637607"/>
            <a:ext cx="2709862" cy="3655908"/>
          </a:xfrm>
          <a:prstGeom prst="rect">
            <a:avLst/>
          </a:prstGeom>
        </p:spPr>
      </p:pic>
      <p:pic>
        <p:nvPicPr>
          <p:cNvPr id="6" name="Picture 5" descr="Ch7Temp11.bmp"/>
          <p:cNvPicPr>
            <a:picLocks noChangeAspect="1"/>
          </p:cNvPicPr>
          <p:nvPr/>
        </p:nvPicPr>
        <p:blipFill>
          <a:blip r:embed="rId3" cstate="print"/>
          <a:stretch>
            <a:fillRect/>
          </a:stretch>
        </p:blipFill>
        <p:spPr>
          <a:xfrm>
            <a:off x="7211290" y="1637607"/>
            <a:ext cx="4876800" cy="4124528"/>
          </a:xfrm>
          <a:prstGeom prst="rect">
            <a:avLst/>
          </a:prstGeom>
        </p:spPr>
      </p:pic>
    </p:spTree>
    <p:extLst>
      <p:ext uri="{BB962C8B-B14F-4D97-AF65-F5344CB8AC3E}">
        <p14:creationId xmlns:p14="http://schemas.microsoft.com/office/powerpoint/2010/main" val="2798478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352" y="498765"/>
            <a:ext cx="10828713" cy="973196"/>
          </a:xfrm>
        </p:spPr>
        <p:txBody>
          <a:bodyPr>
            <a:normAutofit/>
          </a:bodyPr>
          <a:lstStyle/>
          <a:p>
            <a:r>
              <a:rPr lang="en-US" sz="4900" b="1" dirty="0">
                <a:solidFill>
                  <a:schemeClr val="accent5">
                    <a:lumMod val="50000"/>
                  </a:schemeClr>
                </a:solidFill>
              </a:rPr>
              <a:t>Context-Free Languages </a:t>
            </a:r>
            <a:endParaRPr lang="en-US" b="1" dirty="0">
              <a:solidFill>
                <a:schemeClr val="accent5">
                  <a:lumMod val="50000"/>
                </a:schemeClr>
              </a:solidFill>
            </a:endParaRPr>
          </a:p>
        </p:txBody>
      </p:sp>
      <p:sp>
        <p:nvSpPr>
          <p:cNvPr id="3" name="Content Placeholder 2"/>
          <p:cNvSpPr>
            <a:spLocks noGrp="1"/>
          </p:cNvSpPr>
          <p:nvPr>
            <p:ph idx="1"/>
          </p:nvPr>
        </p:nvSpPr>
        <p:spPr>
          <a:xfrm>
            <a:off x="2152649" y="1572323"/>
            <a:ext cx="7991244" cy="4604641"/>
          </a:xfrm>
        </p:spPr>
        <p:txBody>
          <a:bodyPr>
            <a:normAutofit/>
          </a:bodyPr>
          <a:lstStyle/>
          <a:p>
            <a:pPr>
              <a:defRPr/>
            </a:pPr>
            <a:r>
              <a:rPr lang="en-US" dirty="0" smtClean="0"/>
              <a:t>Consider the grammar</a:t>
            </a:r>
            <a:endParaRPr lang="en-US" dirty="0"/>
          </a:p>
          <a:p>
            <a:pPr>
              <a:buNone/>
              <a:defRPr/>
            </a:pPr>
            <a:r>
              <a:rPr lang="en-US" dirty="0" smtClean="0"/>
              <a:t>	</a:t>
            </a:r>
            <a:r>
              <a:rPr lang="en-US" altLang="en-US" dirty="0">
                <a:solidFill>
                  <a:schemeClr val="accent5">
                    <a:lumMod val="75000"/>
                  </a:schemeClr>
                </a:solidFill>
                <a:cs typeface="Arial" panose="020B0604020202020204" pitchFamily="34" charset="0"/>
              </a:rPr>
              <a:t>V = { S }, T = { a, b }, and productions </a:t>
            </a:r>
            <a:endParaRPr lang="en-US" altLang="en-US" dirty="0" smtClean="0">
              <a:solidFill>
                <a:schemeClr val="accent5">
                  <a:lumMod val="75000"/>
                </a:schemeClr>
              </a:solidFill>
              <a:cs typeface="Arial" panose="020B0604020202020204" pitchFamily="34" charset="0"/>
            </a:endParaRPr>
          </a:p>
          <a:p>
            <a:pPr>
              <a:buNone/>
              <a:defRPr/>
            </a:pP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S </a:t>
            </a:r>
            <a:r>
              <a:rPr lang="en-US" altLang="en-US" dirty="0">
                <a:solidFill>
                  <a:schemeClr val="accent5">
                    <a:lumMod val="75000"/>
                  </a:schemeClr>
                </a:solidFill>
                <a:cs typeface="Arial" panose="020B0604020202020204" pitchFamily="34" charset="0"/>
                <a:sym typeface="Symbol" panose="05050102010706020507" pitchFamily="18" charset="2"/>
              </a:rPr>
              <a:t></a:t>
            </a: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aSa </a:t>
            </a: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bSb | </a:t>
            </a:r>
            <a:r>
              <a:rPr lang="en-US" altLang="en-US" dirty="0" smtClean="0">
                <a:solidFill>
                  <a:schemeClr val="accent5">
                    <a:lumMod val="75000"/>
                  </a:schemeClr>
                </a:solidFill>
                <a:cs typeface="Arial" panose="020B0604020202020204" pitchFamily="34" charset="0"/>
                <a:sym typeface="Symbol" panose="05050102010706020507" pitchFamily="18" charset="2"/>
              </a:rPr>
              <a:t></a:t>
            </a:r>
            <a:r>
              <a:rPr lang="en-US" altLang="en-US" dirty="0" smtClean="0">
                <a:solidFill>
                  <a:schemeClr val="accent5">
                    <a:lumMod val="75000"/>
                  </a:schemeClr>
                </a:solidFill>
                <a:cs typeface="Arial" panose="020B0604020202020204" pitchFamily="34" charset="0"/>
              </a:rPr>
              <a:t> </a:t>
            </a:r>
            <a:endParaRPr lang="en-US" altLang="en-US" dirty="0">
              <a:solidFill>
                <a:schemeClr val="accent5">
                  <a:lumMod val="75000"/>
                </a:schemeClr>
              </a:solidFill>
              <a:cs typeface="Arial" panose="020B0604020202020204" pitchFamily="34" charset="0"/>
            </a:endParaRPr>
          </a:p>
          <a:p>
            <a:pPr>
              <a:spcBef>
                <a:spcPts val="600"/>
              </a:spcBef>
            </a:pPr>
            <a:r>
              <a:rPr lang="en-US" dirty="0" smtClean="0"/>
              <a:t>Sample derivations:</a:t>
            </a:r>
            <a:endParaRPr lang="en-US" dirty="0"/>
          </a:p>
          <a:p>
            <a:pPr marL="0" indent="0">
              <a:spcBef>
                <a:spcPts val="600"/>
              </a:spcBef>
              <a:buNone/>
            </a:pPr>
            <a:r>
              <a:rPr lang="en-US" altLang="en-US" dirty="0"/>
              <a:t>	</a:t>
            </a:r>
            <a:r>
              <a:rPr lang="en-US" altLang="en-US" dirty="0" smtClean="0">
                <a:solidFill>
                  <a:schemeClr val="accent5">
                    <a:lumMod val="75000"/>
                  </a:schemeClr>
                </a:solidFill>
                <a:cs typeface="Arial" panose="020B0604020202020204" pitchFamily="34" charset="0"/>
              </a:rPr>
              <a:t>S </a:t>
            </a:r>
            <a:r>
              <a:rPr lang="en-US" altLang="en-US" dirty="0" smtClean="0">
                <a:solidFill>
                  <a:schemeClr val="accent5">
                    <a:lumMod val="75000"/>
                  </a:schemeClr>
                </a:solidFill>
                <a:cs typeface="Arial" panose="020B0604020202020204" pitchFamily="34" charset="0"/>
                <a:sym typeface="Symbol" panose="05050102010706020507" pitchFamily="18" charset="2"/>
              </a:rPr>
              <a:t></a:t>
            </a:r>
            <a:r>
              <a:rPr lang="en-US" altLang="en-US" dirty="0" smtClean="0">
                <a:solidFill>
                  <a:schemeClr val="accent5">
                    <a:lumMod val="75000"/>
                  </a:schemeClr>
                </a:solidFill>
                <a:cs typeface="Arial" panose="020B0604020202020204" pitchFamily="34" charset="0"/>
              </a:rPr>
              <a:t> aSa </a:t>
            </a:r>
            <a:r>
              <a:rPr lang="en-US" altLang="en-US" dirty="0" smtClean="0">
                <a:solidFill>
                  <a:schemeClr val="accent5">
                    <a:lumMod val="75000"/>
                  </a:schemeClr>
                </a:solidFill>
                <a:cs typeface="Arial" panose="020B0604020202020204" pitchFamily="34" charset="0"/>
                <a:sym typeface="Symbol" panose="05050102010706020507" pitchFamily="18" charset="2"/>
              </a:rPr>
              <a:t> aaSaa  aabSbaa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aabbaa</a:t>
            </a:r>
          </a:p>
          <a:p>
            <a:pPr marL="0" indent="0">
              <a:spcBef>
                <a:spcPts val="600"/>
              </a:spcBef>
              <a:buNone/>
            </a:pPr>
            <a:r>
              <a:rPr lang="en-US" altLang="en-US" i="1" dirty="0" smtClean="0"/>
              <a:t>	</a:t>
            </a:r>
            <a:r>
              <a:rPr lang="en-US" altLang="en-US" dirty="0">
                <a:solidFill>
                  <a:schemeClr val="accent5">
                    <a:lumMod val="75000"/>
                  </a:schemeClr>
                </a:solidFill>
                <a:cs typeface="Arial" panose="020B0604020202020204" pitchFamily="34" charset="0"/>
              </a:rPr>
              <a:t>S </a:t>
            </a:r>
            <a:r>
              <a:rPr lang="en-US" altLang="en-US" dirty="0">
                <a:solidFill>
                  <a:schemeClr val="accent5">
                    <a:lumMod val="75000"/>
                  </a:schemeClr>
                </a:solidFill>
                <a:cs typeface="Arial" panose="020B0604020202020204" pitchFamily="34" charset="0"/>
                <a:sym typeface="Symbol" panose="05050102010706020507" pitchFamily="18" charset="2"/>
              </a:rPr>
              <a:t></a:t>
            </a: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bSb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baSab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baab </a:t>
            </a:r>
          </a:p>
          <a:p>
            <a:pPr>
              <a:spcBef>
                <a:spcPts val="600"/>
              </a:spcBef>
            </a:pPr>
            <a:r>
              <a:rPr lang="en-US" dirty="0" smtClean="0"/>
              <a:t>The language generated by the grammar is</a:t>
            </a:r>
            <a:endParaRPr lang="en-US" dirty="0"/>
          </a:p>
          <a:p>
            <a:pPr>
              <a:buNone/>
            </a:pPr>
            <a:r>
              <a:rPr lang="en-US" altLang="en-US" i="1" dirty="0" smtClean="0"/>
              <a:t>			</a:t>
            </a:r>
            <a:r>
              <a:rPr lang="en-US" altLang="en-US" dirty="0" smtClean="0">
                <a:solidFill>
                  <a:schemeClr val="accent5">
                    <a:lumMod val="75000"/>
                  </a:schemeClr>
                </a:solidFill>
                <a:cs typeface="Arial" panose="020B0604020202020204" pitchFamily="34" charset="0"/>
              </a:rPr>
              <a:t>{ ww</a:t>
            </a:r>
            <a:r>
              <a:rPr lang="en-US" altLang="en-US" baseline="30000" dirty="0" smtClean="0">
                <a:solidFill>
                  <a:schemeClr val="accent5">
                    <a:lumMod val="75000"/>
                  </a:schemeClr>
                </a:solidFill>
                <a:cs typeface="Arial" panose="020B0604020202020204" pitchFamily="34" charset="0"/>
              </a:rPr>
              <a:t>R</a:t>
            </a:r>
            <a:r>
              <a:rPr lang="en-US" altLang="en-US" dirty="0" smtClean="0">
                <a:solidFill>
                  <a:schemeClr val="accent5">
                    <a:lumMod val="75000"/>
                  </a:schemeClr>
                </a:solidFill>
                <a:cs typeface="Arial" panose="020B0604020202020204" pitchFamily="34" charset="0"/>
              </a:rPr>
              <a:t>: w </a:t>
            </a:r>
            <a:r>
              <a:rPr lang="en-US" altLang="en-US" dirty="0" smtClean="0">
                <a:solidFill>
                  <a:schemeClr val="accent5">
                    <a:lumMod val="75000"/>
                  </a:schemeClr>
                </a:solidFill>
                <a:cs typeface="Arial" panose="020B0604020202020204" pitchFamily="34" charset="0"/>
                <a:sym typeface="Symbol" panose="05050102010706020507" pitchFamily="18" charset="2"/>
              </a:rPr>
              <a:t> </a:t>
            </a:r>
            <a:r>
              <a:rPr lang="en-US" altLang="en-US" sz="2400" dirty="0">
                <a:solidFill>
                  <a:schemeClr val="accent5">
                    <a:lumMod val="75000"/>
                  </a:schemeClr>
                </a:solidFill>
                <a:cs typeface="Arial" panose="020B0604020202020204" pitchFamily="34" charset="0"/>
              </a:rPr>
              <a:t>{</a:t>
            </a:r>
            <a:r>
              <a:rPr lang="en-US" altLang="en-US" dirty="0" smtClean="0">
                <a:solidFill>
                  <a:schemeClr val="accent5">
                    <a:lumMod val="75000"/>
                  </a:schemeClr>
                </a:solidFill>
                <a:cs typeface="Arial" panose="020B0604020202020204" pitchFamily="34" charset="0"/>
              </a:rPr>
              <a:t> a, b </a:t>
            </a:r>
            <a:r>
              <a:rPr lang="en-US" altLang="en-US" sz="2400" dirty="0">
                <a:solidFill>
                  <a:schemeClr val="accent5">
                    <a:lumMod val="75000"/>
                  </a:schemeClr>
                </a:solidFill>
                <a:cs typeface="Arial" panose="020B0604020202020204" pitchFamily="34" charset="0"/>
              </a:rPr>
              <a:t>}</a:t>
            </a:r>
            <a:r>
              <a:rPr lang="en-US" altLang="en-US" dirty="0" smtClean="0">
                <a:solidFill>
                  <a:schemeClr val="accent5">
                    <a:lumMod val="75000"/>
                  </a:schemeClr>
                </a:solidFill>
                <a:cs typeface="Arial" panose="020B0604020202020204" pitchFamily="34" charset="0"/>
              </a:rPr>
              <a:t>*}</a:t>
            </a:r>
            <a:endParaRPr lang="en-US" altLang="en-US" dirty="0"/>
          </a:p>
          <a:p>
            <a:pPr>
              <a:buNone/>
            </a:pPr>
            <a:r>
              <a:rPr lang="en-US" altLang="en-US" i="1" dirty="0"/>
              <a:t>	</a:t>
            </a:r>
            <a:r>
              <a:rPr lang="en-US" altLang="en-US" dirty="0" smtClean="0"/>
              <a:t>(in other words, even-length palindromes in </a:t>
            </a:r>
            <a:r>
              <a:rPr lang="en-US" altLang="en-US" sz="2400" dirty="0">
                <a:cs typeface="Arial" panose="020B0604020202020204" pitchFamily="34" charset="0"/>
              </a:rPr>
              <a:t>{</a:t>
            </a:r>
            <a:r>
              <a:rPr lang="en-US" altLang="en-US" dirty="0">
                <a:cs typeface="Arial" panose="020B0604020202020204" pitchFamily="34" charset="0"/>
              </a:rPr>
              <a:t> a, b </a:t>
            </a:r>
            <a:r>
              <a:rPr lang="en-US" altLang="en-US" sz="2400" dirty="0">
                <a:cs typeface="Arial" panose="020B0604020202020204" pitchFamily="34" charset="0"/>
              </a:rPr>
              <a:t>}</a:t>
            </a:r>
            <a:r>
              <a:rPr lang="en-US" altLang="en-US" dirty="0">
                <a:cs typeface="Arial" panose="020B0604020202020204" pitchFamily="34" charset="0"/>
              </a:rPr>
              <a:t>*</a:t>
            </a:r>
            <a:r>
              <a:rPr lang="en-US" altLang="en-US" dirty="0" smtClean="0"/>
              <a:t>)</a:t>
            </a:r>
            <a:endParaRPr lang="en-US" altLang="en-US" dirty="0"/>
          </a:p>
        </p:txBody>
      </p:sp>
    </p:spTree>
    <p:extLst>
      <p:ext uri="{BB962C8B-B14F-4D97-AF65-F5344CB8AC3E}">
        <p14:creationId xmlns:p14="http://schemas.microsoft.com/office/powerpoint/2010/main" val="2113595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416" y="58845"/>
            <a:ext cx="8911687" cy="1280890"/>
          </a:xfrm>
        </p:spPr>
        <p:txBody>
          <a:bodyPr/>
          <a:lstStyle/>
          <a:p>
            <a:r>
              <a:rPr lang="en-US" b="1" dirty="0" smtClean="0">
                <a:solidFill>
                  <a:schemeClr val="bg2">
                    <a:lumMod val="25000"/>
                  </a:schemeClr>
                </a:solidFill>
              </a:rPr>
              <a:t>Filling CYK Table: Example 24 (contd..)</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60</a:t>
            </a:fld>
            <a:endParaRPr lang="en-US"/>
          </a:p>
        </p:txBody>
      </p:sp>
      <p:pic>
        <p:nvPicPr>
          <p:cNvPr id="7" name="Picture 6" descr="Ch7Temp12.bmp"/>
          <p:cNvPicPr>
            <a:picLocks noChangeAspect="1"/>
          </p:cNvPicPr>
          <p:nvPr/>
        </p:nvPicPr>
        <p:blipFill>
          <a:blip r:embed="rId2" cstate="print"/>
          <a:stretch>
            <a:fillRect/>
          </a:stretch>
        </p:blipFill>
        <p:spPr>
          <a:xfrm>
            <a:off x="2133600" y="1339735"/>
            <a:ext cx="5181601" cy="1731894"/>
          </a:xfrm>
          <a:prstGeom prst="rect">
            <a:avLst/>
          </a:prstGeom>
        </p:spPr>
      </p:pic>
      <p:pic>
        <p:nvPicPr>
          <p:cNvPr id="8" name="Picture 7" descr="Ch7Temp13.bmp"/>
          <p:cNvPicPr>
            <a:picLocks noChangeAspect="1"/>
          </p:cNvPicPr>
          <p:nvPr/>
        </p:nvPicPr>
        <p:blipFill>
          <a:blip r:embed="rId3" cstate="print"/>
          <a:stretch>
            <a:fillRect/>
          </a:stretch>
        </p:blipFill>
        <p:spPr>
          <a:xfrm>
            <a:off x="2133600" y="2917767"/>
            <a:ext cx="5762444" cy="3817620"/>
          </a:xfrm>
          <a:prstGeom prst="rect">
            <a:avLst/>
          </a:prstGeom>
        </p:spPr>
      </p:pic>
    </p:spTree>
    <p:extLst>
      <p:ext uri="{BB962C8B-B14F-4D97-AF65-F5344CB8AC3E}">
        <p14:creationId xmlns:p14="http://schemas.microsoft.com/office/powerpoint/2010/main" val="23999797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CYK Table–Filling: Pattern</a:t>
            </a:r>
            <a:endParaRPr lang="en-US" b="1" dirty="0">
              <a:solidFill>
                <a:schemeClr val="bg2">
                  <a:lumMod val="25000"/>
                </a:schemeClr>
              </a:solidFill>
            </a:endParaRPr>
          </a:p>
        </p:txBody>
      </p:sp>
      <p:pic>
        <p:nvPicPr>
          <p:cNvPr id="5" name="Content Placeholder 4" descr="C07F007.jpg"/>
          <p:cNvPicPr>
            <a:picLocks noGrp="1" noChangeAspect="1"/>
          </p:cNvPicPr>
          <p:nvPr>
            <p:ph idx="1"/>
          </p:nvPr>
        </p:nvPicPr>
        <p:blipFill>
          <a:blip r:embed="rId2" cstate="print"/>
          <a:stretch>
            <a:fillRect/>
          </a:stretch>
        </p:blipFill>
        <p:spPr>
          <a:xfrm>
            <a:off x="2418848" y="1645556"/>
            <a:ext cx="7912487" cy="3886564"/>
          </a:xfrm>
        </p:spPr>
      </p:pic>
      <p:sp>
        <p:nvSpPr>
          <p:cNvPr id="4" name="Slide Number Placeholder 3"/>
          <p:cNvSpPr>
            <a:spLocks noGrp="1"/>
          </p:cNvSpPr>
          <p:nvPr>
            <p:ph type="sldNum" sz="quarter" idx="12"/>
          </p:nvPr>
        </p:nvSpPr>
        <p:spPr/>
        <p:txBody>
          <a:bodyPr/>
          <a:lstStyle/>
          <a:p>
            <a:fld id="{F46CFAAC-42DA-48D0-8146-B16E92842438}" type="slidenum">
              <a:rPr lang="en-US" smtClean="0"/>
              <a:pPr/>
              <a:t>61</a:t>
            </a:fld>
            <a:endParaRPr lang="en-US"/>
          </a:p>
        </p:txBody>
      </p:sp>
    </p:spTree>
    <p:extLst>
      <p:ext uri="{BB962C8B-B14F-4D97-AF65-F5344CB8AC3E}">
        <p14:creationId xmlns:p14="http://schemas.microsoft.com/office/powerpoint/2010/main" val="21924195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The Idea of Greibach Normal Form</a:t>
            </a:r>
            <a:endParaRPr lang="en-US" b="1" dirty="0">
              <a:solidFill>
                <a:schemeClr val="bg2">
                  <a:lumMod val="25000"/>
                </a:schemeClr>
              </a:solidFill>
            </a:endParaRPr>
          </a:p>
        </p:txBody>
      </p:sp>
      <p:sp>
        <p:nvSpPr>
          <p:cNvPr id="3" name="Content Placeholder 2"/>
          <p:cNvSpPr>
            <a:spLocks noGrp="1"/>
          </p:cNvSpPr>
          <p:nvPr>
            <p:ph idx="1"/>
          </p:nvPr>
        </p:nvSpPr>
        <p:spPr/>
        <p:txBody>
          <a:bodyPr>
            <a:normAutofit fontScale="92500" lnSpcReduction="20000"/>
          </a:bodyPr>
          <a:lstStyle/>
          <a:p>
            <a:r>
              <a:rPr lang="en-US" dirty="0" smtClean="0"/>
              <a:t>The idea of GNF is to make parsing linear, that is, every step in the derivation should introduce (or parse) exactly one terminal symbol from the input string. </a:t>
            </a:r>
          </a:p>
          <a:p>
            <a:r>
              <a:rPr lang="en-US" dirty="0" smtClean="0"/>
              <a:t>With a grammar in GNF and a leftmost derivation, in each step, one more symbol, from left to right, is generated so that exactly </a:t>
            </a:r>
            <a:r>
              <a:rPr lang="en-US" i="1" dirty="0" smtClean="0"/>
              <a:t>n</a:t>
            </a:r>
            <a:r>
              <a:rPr lang="en-US" dirty="0" smtClean="0"/>
              <a:t> steps later, a string of length </a:t>
            </a:r>
            <a:r>
              <a:rPr lang="en-US" i="1" dirty="0" smtClean="0"/>
              <a:t>n</a:t>
            </a:r>
            <a:r>
              <a:rPr lang="en-US" dirty="0" smtClean="0"/>
              <a:t> is derived. </a:t>
            </a:r>
          </a:p>
          <a:p>
            <a:r>
              <a:rPr lang="en-US" dirty="0" smtClean="0"/>
              <a:t>Every production in GNF looks like either of the following:</a:t>
            </a:r>
          </a:p>
          <a:p>
            <a:pPr lvl="1"/>
            <a:r>
              <a:rPr lang="en-US" sz="1800" i="1" dirty="0"/>
              <a:t>A</a:t>
            </a:r>
            <a:r>
              <a:rPr lang="en-US" sz="1800" dirty="0"/>
              <a:t> </a:t>
            </a:r>
            <a:r>
              <a:rPr lang="en-US" sz="1800" dirty="0">
                <a:sym typeface="Symbol"/>
              </a:rPr>
              <a:t> </a:t>
            </a:r>
            <a:r>
              <a:rPr lang="en-US" sz="1800" i="1" dirty="0" err="1"/>
              <a:t>aBCD</a:t>
            </a:r>
            <a:r>
              <a:rPr lang="en-US" sz="1800" dirty="0"/>
              <a:t>…</a:t>
            </a:r>
          </a:p>
          <a:p>
            <a:pPr lvl="1"/>
            <a:r>
              <a:rPr lang="en-US" sz="1800" i="1" dirty="0"/>
              <a:t>A </a:t>
            </a:r>
            <a:r>
              <a:rPr lang="en-US" sz="1800" dirty="0">
                <a:sym typeface="Symbol"/>
              </a:rPr>
              <a:t> </a:t>
            </a:r>
            <a:r>
              <a:rPr lang="en-US" sz="1800" i="1" dirty="0"/>
              <a:t>a</a:t>
            </a:r>
            <a:endParaRPr lang="en-US" sz="1800" dirty="0"/>
          </a:p>
          <a:p>
            <a:r>
              <a:rPr lang="en-US" dirty="0" smtClean="0"/>
              <a:t>The leftmost symbol on the right</a:t>
            </a:r>
            <a:r>
              <a:rPr lang="en-GB" dirty="0"/>
              <a:t>–</a:t>
            </a:r>
            <a:r>
              <a:rPr lang="en-US" dirty="0" smtClean="0"/>
              <a:t>hand side of every production is a terminal symbol. </a:t>
            </a:r>
          </a:p>
          <a:p>
            <a:r>
              <a:rPr lang="en-US" dirty="0" smtClean="0"/>
              <a:t>There cannot be any further terminal symbols in the production. </a:t>
            </a:r>
          </a:p>
          <a:p>
            <a:r>
              <a:rPr lang="en-US" dirty="0" smtClean="0"/>
              <a:t>Instead, there can be zero or more non</a:t>
            </a:r>
            <a:r>
              <a:rPr lang="en-GB" dirty="0"/>
              <a:t>–</a:t>
            </a:r>
            <a:r>
              <a:rPr lang="en-US" dirty="0" smtClean="0"/>
              <a:t>terminals to the right of the terminal symbol.</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62</a:t>
            </a:fld>
            <a:endParaRPr lang="en-US"/>
          </a:p>
        </p:txBody>
      </p:sp>
    </p:spTree>
    <p:extLst>
      <p:ext uri="{BB962C8B-B14F-4D97-AF65-F5344CB8AC3E}">
        <p14:creationId xmlns:p14="http://schemas.microsoft.com/office/powerpoint/2010/main" val="29562830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2152560" y="365040"/>
            <a:ext cx="7816320" cy="866520"/>
          </a:xfrm>
          <a:prstGeom prst="rect">
            <a:avLst/>
          </a:prstGeom>
          <a:noFill/>
          <a:ln>
            <a:noFill/>
          </a:ln>
        </p:spPr>
        <p:txBody>
          <a:bodyPr anchor="ctr"/>
          <a:lstStyle/>
          <a:p>
            <a:pPr>
              <a:lnSpc>
                <a:spcPct val="90000"/>
              </a:lnSpc>
            </a:pPr>
            <a:r>
              <a:rPr lang="en-US" sz="3200" b="1" spc="-1" dirty="0">
                <a:solidFill>
                  <a:schemeClr val="bg2">
                    <a:lumMod val="25000"/>
                  </a:schemeClr>
                </a:solidFill>
                <a:uFill>
                  <a:solidFill>
                    <a:srgbClr val="FFFFFF"/>
                  </a:solidFill>
                </a:uFill>
                <a:latin typeface="Century Gothic" panose="020B0502020202020204" pitchFamily="34" charset="0"/>
              </a:rPr>
              <a:t>Greibach Normal Form</a:t>
            </a:r>
          </a:p>
        </p:txBody>
      </p:sp>
      <p:sp>
        <p:nvSpPr>
          <p:cNvPr id="113" name="TextShape 2"/>
          <p:cNvSpPr txBox="1"/>
          <p:nvPr/>
        </p:nvSpPr>
        <p:spPr>
          <a:xfrm>
            <a:off x="2152560" y="1346040"/>
            <a:ext cx="7951320" cy="4944600"/>
          </a:xfrm>
          <a:prstGeom prst="rect">
            <a:avLst/>
          </a:prstGeom>
          <a:noFill/>
          <a:ln>
            <a:noFill/>
          </a:ln>
        </p:spPr>
        <p:txBody>
          <a:bodyPr/>
          <a:lstStyle/>
          <a:p>
            <a:pPr marL="228600" indent="-228240">
              <a:buClr>
                <a:srgbClr val="000000"/>
              </a:buClr>
              <a:buFont typeface="Arial"/>
              <a:buChar char="•"/>
            </a:pPr>
            <a:r>
              <a:rPr lang="en-US" sz="2800" spc="-1" dirty="0">
                <a:solidFill>
                  <a:srgbClr val="000000"/>
                </a:solidFill>
                <a:uFill>
                  <a:solidFill>
                    <a:srgbClr val="FFFFFF"/>
                  </a:solidFill>
                </a:uFill>
                <a:latin typeface="Calibri"/>
              </a:rPr>
              <a:t>In Greibach normal form, there are restrictions on the positions of terminal and variable symbols</a:t>
            </a:r>
          </a:p>
          <a:p>
            <a:pPr marL="228600" indent="-228240">
              <a:buClr>
                <a:srgbClr val="000000"/>
              </a:buClr>
              <a:buFont typeface="Arial"/>
              <a:buChar char="•"/>
            </a:pPr>
            <a:r>
              <a:rPr lang="en-US" sz="2800" spc="-1" dirty="0">
                <a:solidFill>
                  <a:srgbClr val="000000"/>
                </a:solidFill>
                <a:uFill>
                  <a:solidFill>
                    <a:srgbClr val="FFFFFF"/>
                  </a:solidFill>
                </a:uFill>
                <a:latin typeface="Calibri"/>
              </a:rPr>
              <a:t>A context-free grammar is in </a:t>
            </a:r>
            <a:r>
              <a:rPr lang="en-US" sz="2800" i="1" spc="-1" dirty="0">
                <a:solidFill>
                  <a:srgbClr val="000000"/>
                </a:solidFill>
                <a:uFill>
                  <a:solidFill>
                    <a:srgbClr val="FFFFFF"/>
                  </a:solidFill>
                </a:uFill>
                <a:latin typeface="Calibri"/>
              </a:rPr>
              <a:t>Greibach Normal Form</a:t>
            </a:r>
            <a:r>
              <a:rPr lang="en-US" sz="2800" spc="-1" dirty="0">
                <a:solidFill>
                  <a:srgbClr val="000000"/>
                </a:solidFill>
                <a:uFill>
                  <a:solidFill>
                    <a:srgbClr val="FFFFFF"/>
                  </a:solidFill>
                </a:uFill>
                <a:latin typeface="Calibri"/>
              </a:rPr>
              <a:t> if, in all of its productions, the right side consists of single terminal followed by any number of variables</a:t>
            </a:r>
          </a:p>
          <a:p>
            <a:pPr marL="228600" indent="-228240">
              <a:buClr>
                <a:srgbClr val="000000"/>
              </a:buClr>
              <a:buFont typeface="Arial"/>
              <a:buChar char="•"/>
            </a:pPr>
            <a:r>
              <a:rPr lang="en-US" sz="2800" spc="-1" dirty="0">
                <a:solidFill>
                  <a:srgbClr val="000000"/>
                </a:solidFill>
                <a:uFill>
                  <a:solidFill>
                    <a:srgbClr val="FFFFFF"/>
                  </a:solidFill>
                </a:uFill>
                <a:latin typeface="Calibri"/>
              </a:rPr>
              <a:t>The grammar below is in Greibach normal form</a:t>
            </a:r>
          </a:p>
          <a:p>
            <a:pPr marL="228600" indent="-228240"/>
            <a:r>
              <a:rPr lang="en-US" sz="2800" spc="-1" dirty="0">
                <a:solidFill>
                  <a:srgbClr val="2F5597"/>
                </a:solidFill>
                <a:uFill>
                  <a:solidFill>
                    <a:srgbClr val="FFFFFF"/>
                  </a:solidFill>
                </a:uFill>
                <a:latin typeface="Calibri"/>
              </a:rPr>
              <a:t>		S  </a:t>
            </a:r>
            <a:r>
              <a:rPr lang="en-US" sz="2800" spc="-1" dirty="0">
                <a:solidFill>
                  <a:srgbClr val="2F5597"/>
                </a:solidFill>
                <a:uFill>
                  <a:solidFill>
                    <a:srgbClr val="FFFFFF"/>
                  </a:solidFill>
                </a:uFill>
                <a:latin typeface="Symbol"/>
              </a:rPr>
              <a:t></a:t>
            </a:r>
            <a:r>
              <a:rPr lang="en-US" sz="2800" spc="-1" dirty="0">
                <a:solidFill>
                  <a:srgbClr val="2F5597"/>
                </a:solidFill>
                <a:uFill>
                  <a:solidFill>
                    <a:srgbClr val="FFFFFF"/>
                  </a:solidFill>
                </a:uFill>
                <a:latin typeface="Calibri"/>
              </a:rPr>
              <a:t> </a:t>
            </a:r>
            <a:r>
              <a:rPr lang="en-US" sz="2800" spc="-1" dirty="0" err="1">
                <a:solidFill>
                  <a:srgbClr val="2F5597"/>
                </a:solidFill>
                <a:uFill>
                  <a:solidFill>
                    <a:srgbClr val="FFFFFF"/>
                  </a:solidFill>
                </a:uFill>
                <a:latin typeface="Calibri"/>
              </a:rPr>
              <a:t>aAB</a:t>
            </a:r>
            <a:r>
              <a:rPr lang="en-US" sz="2800" spc="-1" dirty="0">
                <a:solidFill>
                  <a:srgbClr val="2F5597"/>
                </a:solidFill>
                <a:uFill>
                  <a:solidFill>
                    <a:srgbClr val="FFFFFF"/>
                  </a:solidFill>
                </a:uFill>
                <a:latin typeface="Calibri"/>
              </a:rPr>
              <a:t> | </a:t>
            </a:r>
            <a:r>
              <a:rPr lang="en-US" sz="2800" spc="-1" dirty="0" err="1">
                <a:solidFill>
                  <a:srgbClr val="2F5597"/>
                </a:solidFill>
                <a:uFill>
                  <a:solidFill>
                    <a:srgbClr val="FFFFFF"/>
                  </a:solidFill>
                </a:uFill>
                <a:latin typeface="Calibri"/>
              </a:rPr>
              <a:t>bBB</a:t>
            </a:r>
            <a:r>
              <a:rPr lang="en-US" sz="2800" spc="-1" dirty="0">
                <a:solidFill>
                  <a:srgbClr val="2F5597"/>
                </a:solidFill>
                <a:uFill>
                  <a:solidFill>
                    <a:srgbClr val="FFFFFF"/>
                  </a:solidFill>
                </a:uFill>
                <a:latin typeface="Calibri"/>
              </a:rPr>
              <a:t> | </a:t>
            </a:r>
            <a:r>
              <a:rPr lang="en-US" sz="2800" spc="-1" dirty="0" err="1">
                <a:solidFill>
                  <a:srgbClr val="2F5597"/>
                </a:solidFill>
                <a:uFill>
                  <a:solidFill>
                    <a:srgbClr val="FFFFFF"/>
                  </a:solidFill>
                </a:uFill>
                <a:latin typeface="Calibri"/>
              </a:rPr>
              <a:t>bB</a:t>
            </a:r>
            <a:endParaRPr lang="en-US" sz="2800" spc="-1" dirty="0">
              <a:solidFill>
                <a:srgbClr val="000000"/>
              </a:solidFill>
              <a:uFill>
                <a:solidFill>
                  <a:srgbClr val="FFFFFF"/>
                </a:solidFill>
              </a:uFill>
              <a:latin typeface="Calibri"/>
            </a:endParaRPr>
          </a:p>
          <a:p>
            <a:pPr marL="228600" indent="-228240"/>
            <a:r>
              <a:rPr lang="en-US" sz="2800" spc="-1" dirty="0">
                <a:solidFill>
                  <a:srgbClr val="2F5597"/>
                </a:solidFill>
                <a:uFill>
                  <a:solidFill>
                    <a:srgbClr val="FFFFFF"/>
                  </a:solidFill>
                </a:uFill>
                <a:latin typeface="Calibri"/>
              </a:rPr>
              <a:t>		A </a:t>
            </a:r>
            <a:r>
              <a:rPr lang="en-US" sz="2800" spc="-1" dirty="0">
                <a:solidFill>
                  <a:srgbClr val="2F5597"/>
                </a:solidFill>
                <a:uFill>
                  <a:solidFill>
                    <a:srgbClr val="FFFFFF"/>
                  </a:solidFill>
                </a:uFill>
                <a:latin typeface="Symbol"/>
              </a:rPr>
              <a:t></a:t>
            </a:r>
            <a:r>
              <a:rPr lang="en-US" sz="2800" spc="-1" dirty="0">
                <a:solidFill>
                  <a:srgbClr val="2F5597"/>
                </a:solidFill>
                <a:uFill>
                  <a:solidFill>
                    <a:srgbClr val="FFFFFF"/>
                  </a:solidFill>
                </a:uFill>
                <a:latin typeface="Calibri"/>
              </a:rPr>
              <a:t>  </a:t>
            </a:r>
            <a:r>
              <a:rPr lang="en-US" sz="2800" spc="-1" dirty="0" err="1">
                <a:solidFill>
                  <a:srgbClr val="2F5597"/>
                </a:solidFill>
                <a:uFill>
                  <a:solidFill>
                    <a:srgbClr val="FFFFFF"/>
                  </a:solidFill>
                </a:uFill>
                <a:latin typeface="Calibri"/>
              </a:rPr>
              <a:t>aA</a:t>
            </a:r>
            <a:r>
              <a:rPr lang="en-US" sz="2800" spc="-1" dirty="0">
                <a:solidFill>
                  <a:srgbClr val="2F5597"/>
                </a:solidFill>
                <a:uFill>
                  <a:solidFill>
                    <a:srgbClr val="FFFFFF"/>
                  </a:solidFill>
                </a:uFill>
                <a:latin typeface="Calibri"/>
              </a:rPr>
              <a:t>| </a:t>
            </a:r>
            <a:r>
              <a:rPr lang="en-US" sz="2800" spc="-1" dirty="0" err="1">
                <a:solidFill>
                  <a:srgbClr val="2F5597"/>
                </a:solidFill>
                <a:uFill>
                  <a:solidFill>
                    <a:srgbClr val="FFFFFF"/>
                  </a:solidFill>
                </a:uFill>
                <a:latin typeface="Calibri"/>
              </a:rPr>
              <a:t>bB</a:t>
            </a:r>
            <a:r>
              <a:rPr lang="en-US" sz="2800" spc="-1" dirty="0">
                <a:solidFill>
                  <a:srgbClr val="2F5597"/>
                </a:solidFill>
                <a:uFill>
                  <a:solidFill>
                    <a:srgbClr val="FFFFFF"/>
                  </a:solidFill>
                </a:uFill>
                <a:latin typeface="Calibri"/>
              </a:rPr>
              <a:t> | b</a:t>
            </a:r>
            <a:endParaRPr lang="en-US" sz="2800" spc="-1" dirty="0">
              <a:solidFill>
                <a:srgbClr val="000000"/>
              </a:solidFill>
              <a:uFill>
                <a:solidFill>
                  <a:srgbClr val="FFFFFF"/>
                </a:solidFill>
              </a:uFill>
              <a:latin typeface="Calibri"/>
            </a:endParaRPr>
          </a:p>
          <a:p>
            <a:pPr marL="228600" indent="-228240"/>
            <a:r>
              <a:rPr lang="en-US" sz="2800" spc="-1" dirty="0">
                <a:solidFill>
                  <a:srgbClr val="2F5597"/>
                </a:solidFill>
                <a:uFill>
                  <a:solidFill>
                    <a:srgbClr val="FFFFFF"/>
                  </a:solidFill>
                </a:uFill>
                <a:latin typeface="Calibri"/>
              </a:rPr>
              <a:t>		B </a:t>
            </a:r>
            <a:r>
              <a:rPr lang="en-US" sz="2800" spc="-1" dirty="0">
                <a:solidFill>
                  <a:srgbClr val="2F5597"/>
                </a:solidFill>
                <a:uFill>
                  <a:solidFill>
                    <a:srgbClr val="FFFFFF"/>
                  </a:solidFill>
                </a:uFill>
                <a:latin typeface="Symbol"/>
              </a:rPr>
              <a:t></a:t>
            </a:r>
            <a:r>
              <a:rPr lang="en-US" sz="2800" spc="-1" dirty="0">
                <a:solidFill>
                  <a:srgbClr val="2F5597"/>
                </a:solidFill>
                <a:uFill>
                  <a:solidFill>
                    <a:srgbClr val="FFFFFF"/>
                  </a:solidFill>
                </a:uFill>
                <a:latin typeface="Calibri"/>
              </a:rPr>
              <a:t>  b</a:t>
            </a:r>
            <a:endParaRPr lang="en-US" sz="2800" spc="-1" dirty="0">
              <a:solidFill>
                <a:srgbClr val="000000"/>
              </a:solidFill>
              <a:uFill>
                <a:solidFill>
                  <a:srgbClr val="FFFFFF"/>
                </a:solidFill>
              </a:uFill>
              <a:latin typeface="Calibri"/>
            </a:endParaRPr>
          </a:p>
          <a:p>
            <a:pPr marL="228600" indent="-228240"/>
            <a:endParaRPr lang="en-US" sz="2800"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28853489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1546167" y="440575"/>
            <a:ext cx="10731731" cy="972590"/>
          </a:xfrm>
          <a:prstGeom prst="rect">
            <a:avLst/>
          </a:prstGeom>
          <a:noFill/>
          <a:ln>
            <a:noFill/>
          </a:ln>
        </p:spPr>
        <p:txBody>
          <a:bodyPr anchor="ctr"/>
          <a:lstStyle/>
          <a:p>
            <a:pPr>
              <a:lnSpc>
                <a:spcPct val="90000"/>
              </a:lnSpc>
            </a:pPr>
            <a:r>
              <a:rPr lang="en-US" sz="3200" b="1" spc="-1" dirty="0">
                <a:solidFill>
                  <a:schemeClr val="bg2">
                    <a:lumMod val="25000"/>
                  </a:schemeClr>
                </a:solidFill>
                <a:uFill>
                  <a:solidFill>
                    <a:srgbClr val="FFFFFF"/>
                  </a:solidFill>
                </a:uFill>
                <a:latin typeface="Century Gothic" panose="020B0502020202020204" pitchFamily="34" charset="0"/>
              </a:rPr>
              <a:t>Transforming a Grammar into Greibach Normal Form</a:t>
            </a:r>
          </a:p>
        </p:txBody>
      </p:sp>
      <p:sp>
        <p:nvSpPr>
          <p:cNvPr id="115" name="TextShape 2"/>
          <p:cNvSpPr txBox="1"/>
          <p:nvPr/>
        </p:nvSpPr>
        <p:spPr>
          <a:xfrm>
            <a:off x="2152560" y="1528920"/>
            <a:ext cx="7755120" cy="4683600"/>
          </a:xfrm>
          <a:prstGeom prst="rect">
            <a:avLst/>
          </a:prstGeom>
          <a:noFill/>
          <a:ln>
            <a:noFill/>
          </a:ln>
        </p:spPr>
        <p:txBody>
          <a:bodyPr/>
          <a:lstStyle/>
          <a:p>
            <a:pPr marL="228600" indent="-228240">
              <a:buClr>
                <a:srgbClr val="000000"/>
              </a:buClr>
              <a:buFont typeface="Arial"/>
              <a:buChar char="•"/>
            </a:pPr>
            <a:r>
              <a:rPr lang="en-US" sz="2800" spc="-1" dirty="0">
                <a:solidFill>
                  <a:srgbClr val="000000"/>
                </a:solidFill>
                <a:uFill>
                  <a:solidFill>
                    <a:srgbClr val="FFFFFF"/>
                  </a:solidFill>
                </a:uFill>
                <a:latin typeface="Calibri"/>
              </a:rPr>
              <a:t>For any context-free grammar that does not generate </a:t>
            </a:r>
            <a:r>
              <a:rPr lang="en-US" sz="2800" spc="-1" dirty="0">
                <a:solidFill>
                  <a:srgbClr val="000000"/>
                </a:solidFill>
                <a:uFill>
                  <a:solidFill>
                    <a:srgbClr val="FFFFFF"/>
                  </a:solidFill>
                </a:uFill>
                <a:latin typeface="Symbol"/>
              </a:rPr>
              <a:t></a:t>
            </a:r>
            <a:r>
              <a:rPr lang="en-US" sz="2800" spc="-1" dirty="0">
                <a:solidFill>
                  <a:srgbClr val="000000"/>
                </a:solidFill>
                <a:uFill>
                  <a:solidFill>
                    <a:srgbClr val="FFFFFF"/>
                  </a:solidFill>
                </a:uFill>
                <a:latin typeface="Calibri"/>
              </a:rPr>
              <a:t>, it is possible to find an equivalent grammar in Greibach normal form</a:t>
            </a:r>
          </a:p>
          <a:p>
            <a:pPr marL="228600" indent="-228240">
              <a:buClr>
                <a:srgbClr val="000000"/>
              </a:buClr>
              <a:buFont typeface="Arial"/>
              <a:buChar char="•"/>
            </a:pPr>
            <a:r>
              <a:rPr lang="en-US" sz="2800" spc="-1" dirty="0">
                <a:solidFill>
                  <a:srgbClr val="000000"/>
                </a:solidFill>
                <a:uFill>
                  <a:solidFill>
                    <a:srgbClr val="FFFFFF"/>
                  </a:solidFill>
                </a:uFill>
                <a:latin typeface="Calibri"/>
              </a:rPr>
              <a:t>Consider the grammar from example 6.10, which is clearly not in Greibach normal form</a:t>
            </a:r>
          </a:p>
          <a:p>
            <a:pPr marL="228600" indent="-228240"/>
            <a:r>
              <a:rPr lang="en-US" sz="2800" spc="-1" dirty="0">
                <a:solidFill>
                  <a:srgbClr val="2F5597"/>
                </a:solidFill>
                <a:uFill>
                  <a:solidFill>
                    <a:srgbClr val="FFFFFF"/>
                  </a:solidFill>
                </a:uFill>
                <a:latin typeface="Calibri"/>
              </a:rPr>
              <a:t>	S </a:t>
            </a:r>
            <a:r>
              <a:rPr lang="en-US" sz="2800" spc="-1" dirty="0">
                <a:solidFill>
                  <a:srgbClr val="2F5597"/>
                </a:solidFill>
                <a:uFill>
                  <a:solidFill>
                    <a:srgbClr val="FFFFFF"/>
                  </a:solidFill>
                </a:uFill>
                <a:latin typeface="Symbol"/>
              </a:rPr>
              <a:t></a:t>
            </a:r>
            <a:r>
              <a:rPr lang="en-US" sz="2800" spc="-1" dirty="0">
                <a:solidFill>
                  <a:srgbClr val="2F5597"/>
                </a:solidFill>
                <a:uFill>
                  <a:solidFill>
                    <a:srgbClr val="FFFFFF"/>
                  </a:solidFill>
                </a:uFill>
                <a:latin typeface="Calibri"/>
              </a:rPr>
              <a:t> </a:t>
            </a:r>
            <a:r>
              <a:rPr lang="en-US" sz="2800" spc="-1" dirty="0" err="1">
                <a:solidFill>
                  <a:srgbClr val="2F5597"/>
                </a:solidFill>
                <a:uFill>
                  <a:solidFill>
                    <a:srgbClr val="FFFFFF"/>
                  </a:solidFill>
                </a:uFill>
                <a:latin typeface="Calibri"/>
              </a:rPr>
              <a:t>abSb</a:t>
            </a:r>
            <a:r>
              <a:rPr lang="en-US" sz="2800" spc="-1" dirty="0">
                <a:solidFill>
                  <a:srgbClr val="2F5597"/>
                </a:solidFill>
                <a:uFill>
                  <a:solidFill>
                    <a:srgbClr val="FFFFFF"/>
                  </a:solidFill>
                </a:uFill>
                <a:latin typeface="Calibri"/>
              </a:rPr>
              <a:t> | aa </a:t>
            </a:r>
            <a:endParaRPr lang="en-US" sz="2800" spc="-1" dirty="0">
              <a:solidFill>
                <a:srgbClr val="000000"/>
              </a:solidFill>
              <a:uFill>
                <a:solidFill>
                  <a:srgbClr val="FFFFFF"/>
                </a:solidFill>
              </a:uFill>
              <a:latin typeface="Calibri"/>
            </a:endParaRPr>
          </a:p>
          <a:p>
            <a:pPr marL="228600" indent="-228240">
              <a:buClr>
                <a:srgbClr val="000000"/>
              </a:buClr>
              <a:buFont typeface="Arial"/>
              <a:buChar char="•"/>
            </a:pPr>
            <a:r>
              <a:rPr lang="en-US" sz="2800" spc="-1" dirty="0">
                <a:solidFill>
                  <a:srgbClr val="000000"/>
                </a:solidFill>
                <a:uFill>
                  <a:solidFill>
                    <a:srgbClr val="FFFFFF"/>
                  </a:solidFill>
                </a:uFill>
                <a:latin typeface="Calibri"/>
              </a:rPr>
              <a:t>After replacing terminal symbols with new variables and adding new productions (in </a:t>
            </a:r>
            <a:r>
              <a:rPr lang="en-US" sz="2800" spc="-1" dirty="0">
                <a:solidFill>
                  <a:srgbClr val="FF0000"/>
                </a:solidFill>
                <a:uFill>
                  <a:solidFill>
                    <a:srgbClr val="FFFFFF"/>
                  </a:solidFill>
                </a:uFill>
                <a:latin typeface="Calibri"/>
              </a:rPr>
              <a:t>red</a:t>
            </a:r>
            <a:r>
              <a:rPr lang="en-US" sz="2800" spc="-1" dirty="0">
                <a:solidFill>
                  <a:srgbClr val="000000"/>
                </a:solidFill>
                <a:uFill>
                  <a:solidFill>
                    <a:srgbClr val="FFFFFF"/>
                  </a:solidFill>
                </a:uFill>
                <a:latin typeface="Calibri"/>
              </a:rPr>
              <a:t>), the resulting grammar is</a:t>
            </a:r>
          </a:p>
          <a:p>
            <a:pPr marL="228600" indent="-228240"/>
            <a:r>
              <a:rPr lang="en-US" sz="2800" spc="-1" dirty="0">
                <a:solidFill>
                  <a:srgbClr val="2F5597"/>
                </a:solidFill>
                <a:uFill>
                  <a:solidFill>
                    <a:srgbClr val="FFFFFF"/>
                  </a:solidFill>
                </a:uFill>
                <a:latin typeface="Calibri"/>
              </a:rPr>
              <a:t>	S </a:t>
            </a:r>
            <a:r>
              <a:rPr lang="en-US" sz="2800" spc="-1" dirty="0">
                <a:solidFill>
                  <a:srgbClr val="2F5597"/>
                </a:solidFill>
                <a:uFill>
                  <a:solidFill>
                    <a:srgbClr val="FFFFFF"/>
                  </a:solidFill>
                </a:uFill>
                <a:latin typeface="Symbol"/>
              </a:rPr>
              <a:t></a:t>
            </a:r>
            <a:r>
              <a:rPr lang="en-US" sz="2800" spc="-1" dirty="0">
                <a:solidFill>
                  <a:srgbClr val="2F5597"/>
                </a:solidFill>
                <a:uFill>
                  <a:solidFill>
                    <a:srgbClr val="FFFFFF"/>
                  </a:solidFill>
                </a:uFill>
                <a:latin typeface="Calibri"/>
              </a:rPr>
              <a:t> </a:t>
            </a:r>
            <a:r>
              <a:rPr lang="en-US" sz="2800" spc="-1" dirty="0" err="1">
                <a:solidFill>
                  <a:srgbClr val="2F5597"/>
                </a:solidFill>
                <a:uFill>
                  <a:solidFill>
                    <a:srgbClr val="FFFFFF"/>
                  </a:solidFill>
                </a:uFill>
                <a:latin typeface="Calibri"/>
              </a:rPr>
              <a:t>aBSB</a:t>
            </a:r>
            <a:r>
              <a:rPr lang="en-US" sz="2800" spc="-1" dirty="0">
                <a:solidFill>
                  <a:srgbClr val="2F5597"/>
                </a:solidFill>
                <a:uFill>
                  <a:solidFill>
                    <a:srgbClr val="FFFFFF"/>
                  </a:solidFill>
                </a:uFill>
                <a:latin typeface="Calibri"/>
              </a:rPr>
              <a:t> | </a:t>
            </a:r>
            <a:r>
              <a:rPr lang="en-US" sz="2800" spc="-1" dirty="0" err="1">
                <a:solidFill>
                  <a:srgbClr val="2F5597"/>
                </a:solidFill>
                <a:uFill>
                  <a:solidFill>
                    <a:srgbClr val="FFFFFF"/>
                  </a:solidFill>
                </a:uFill>
                <a:latin typeface="Calibri"/>
              </a:rPr>
              <a:t>aA</a:t>
            </a:r>
            <a:endParaRPr lang="en-US" sz="2800" spc="-1" dirty="0">
              <a:solidFill>
                <a:srgbClr val="000000"/>
              </a:solidFill>
              <a:uFill>
                <a:solidFill>
                  <a:srgbClr val="FFFFFF"/>
                </a:solidFill>
              </a:uFill>
              <a:latin typeface="Calibri"/>
            </a:endParaRPr>
          </a:p>
          <a:p>
            <a:pPr marL="228600" indent="-228240"/>
            <a:r>
              <a:rPr lang="en-US" sz="2800" spc="-1" dirty="0">
                <a:solidFill>
                  <a:srgbClr val="2F5597"/>
                </a:solidFill>
                <a:uFill>
                  <a:solidFill>
                    <a:srgbClr val="FFFFFF"/>
                  </a:solidFill>
                </a:uFill>
                <a:latin typeface="Calibri"/>
              </a:rPr>
              <a:t>	</a:t>
            </a:r>
            <a:r>
              <a:rPr lang="en-US" sz="2800" spc="-1" dirty="0">
                <a:solidFill>
                  <a:srgbClr val="FF0000"/>
                </a:solidFill>
                <a:uFill>
                  <a:solidFill>
                    <a:srgbClr val="FFFFFF"/>
                  </a:solidFill>
                </a:uFill>
                <a:latin typeface="Calibri"/>
              </a:rPr>
              <a:t>A </a:t>
            </a:r>
            <a:r>
              <a:rPr lang="en-US" sz="2800" spc="-1" dirty="0">
                <a:solidFill>
                  <a:srgbClr val="FF0000"/>
                </a:solidFill>
                <a:uFill>
                  <a:solidFill>
                    <a:srgbClr val="FFFFFF"/>
                  </a:solidFill>
                </a:uFill>
                <a:latin typeface="Symbol"/>
              </a:rPr>
              <a:t></a:t>
            </a:r>
            <a:r>
              <a:rPr lang="en-US" sz="2800" spc="-1" dirty="0">
                <a:solidFill>
                  <a:srgbClr val="FF0000"/>
                </a:solidFill>
                <a:uFill>
                  <a:solidFill>
                    <a:srgbClr val="FFFFFF"/>
                  </a:solidFill>
                </a:uFill>
                <a:latin typeface="Calibri"/>
              </a:rPr>
              <a:t> a</a:t>
            </a:r>
            <a:endParaRPr lang="en-US" sz="2800" spc="-1" dirty="0">
              <a:solidFill>
                <a:srgbClr val="000000"/>
              </a:solidFill>
              <a:uFill>
                <a:solidFill>
                  <a:srgbClr val="FFFFFF"/>
                </a:solidFill>
              </a:uFill>
              <a:latin typeface="Calibri"/>
            </a:endParaRPr>
          </a:p>
          <a:p>
            <a:pPr marL="228600" indent="-228240"/>
            <a:r>
              <a:rPr lang="en-US" sz="2800" spc="-1" dirty="0">
                <a:solidFill>
                  <a:srgbClr val="2F5597"/>
                </a:solidFill>
                <a:uFill>
                  <a:solidFill>
                    <a:srgbClr val="FFFFFF"/>
                  </a:solidFill>
                </a:uFill>
                <a:latin typeface="Calibri"/>
              </a:rPr>
              <a:t>	</a:t>
            </a:r>
            <a:r>
              <a:rPr lang="en-US" sz="2800" spc="-1" dirty="0">
                <a:solidFill>
                  <a:srgbClr val="FF0000"/>
                </a:solidFill>
                <a:uFill>
                  <a:solidFill>
                    <a:srgbClr val="FFFFFF"/>
                  </a:solidFill>
                </a:uFill>
                <a:latin typeface="Calibri"/>
              </a:rPr>
              <a:t>B </a:t>
            </a:r>
            <a:r>
              <a:rPr lang="en-US" sz="2800" spc="-1" dirty="0">
                <a:solidFill>
                  <a:srgbClr val="FF0000"/>
                </a:solidFill>
                <a:uFill>
                  <a:solidFill>
                    <a:srgbClr val="FFFFFF"/>
                  </a:solidFill>
                </a:uFill>
                <a:latin typeface="Symbol"/>
              </a:rPr>
              <a:t></a:t>
            </a:r>
            <a:r>
              <a:rPr lang="en-US" sz="2800" spc="-1" dirty="0">
                <a:solidFill>
                  <a:srgbClr val="FF0000"/>
                </a:solidFill>
                <a:uFill>
                  <a:solidFill>
                    <a:srgbClr val="FFFFFF"/>
                  </a:solidFill>
                </a:uFill>
                <a:latin typeface="Calibri"/>
              </a:rPr>
              <a:t> b</a:t>
            </a:r>
            <a:endParaRPr lang="en-US" sz="2800" spc="-1" dirty="0">
              <a:solidFill>
                <a:srgbClr val="000000"/>
              </a:solidFill>
              <a:uFill>
                <a:solidFill>
                  <a:srgbClr val="FFFFFF"/>
                </a:solidFill>
              </a:uFill>
              <a:latin typeface="Calibri"/>
            </a:endParaRPr>
          </a:p>
          <a:p>
            <a:pPr>
              <a:lnSpc>
                <a:spcPct val="100000"/>
              </a:lnSpc>
            </a:pPr>
            <a:endParaRPr lang="en-US" sz="2800" spc="-1" dirty="0">
              <a:solidFill>
                <a:srgbClr val="000000"/>
              </a:solidFill>
              <a:uFill>
                <a:solidFill>
                  <a:srgbClr val="FFFFFF"/>
                </a:solidFill>
              </a:uFill>
              <a:latin typeface="Calibri"/>
            </a:endParaRPr>
          </a:p>
          <a:p>
            <a:pPr>
              <a:lnSpc>
                <a:spcPct val="100000"/>
              </a:lnSpc>
            </a:pPr>
            <a:endParaRPr lang="en-US" sz="2800"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14589843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Converting to GNF: Example 25</a:t>
            </a:r>
            <a:endParaRPr lang="en-US" b="1" dirty="0">
              <a:solidFill>
                <a:schemeClr val="bg2">
                  <a:lumMod val="25000"/>
                </a:schemeClr>
              </a:solidFill>
            </a:endParaRPr>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Equal numbers of </a:t>
            </a:r>
            <a:r>
              <a:rPr lang="en-US" i="1" dirty="0" smtClean="0"/>
              <a:t>a s </a:t>
            </a:r>
            <a:r>
              <a:rPr lang="en-US" dirty="0" smtClean="0"/>
              <a:t>and </a:t>
            </a:r>
            <a:r>
              <a:rPr lang="en-US" i="1" dirty="0" smtClean="0"/>
              <a:t>b s</a:t>
            </a:r>
            <a:endParaRPr lang="en-US" dirty="0" smtClean="0"/>
          </a:p>
          <a:p>
            <a:pPr lvl="2">
              <a:buNone/>
            </a:pPr>
            <a:r>
              <a:rPr lang="en-US" dirty="0" smtClean="0"/>
              <a:t>	</a:t>
            </a:r>
            <a:r>
              <a:rPr lang="en-US" sz="1800" i="1" dirty="0"/>
              <a:t>S </a:t>
            </a:r>
            <a:r>
              <a:rPr lang="en-US" sz="1800" dirty="0">
                <a:sym typeface="Symbol"/>
              </a:rPr>
              <a:t> </a:t>
            </a:r>
            <a:r>
              <a:rPr lang="en-US" sz="1800" i="1" dirty="0" err="1"/>
              <a:t>aSb</a:t>
            </a:r>
            <a:r>
              <a:rPr lang="en-US" sz="1800" dirty="0"/>
              <a:t> | </a:t>
            </a:r>
            <a:r>
              <a:rPr lang="en-US" sz="1800" i="1" dirty="0" err="1"/>
              <a:t>bSa</a:t>
            </a:r>
            <a:r>
              <a:rPr lang="en-US" sz="1800" dirty="0"/>
              <a:t> | </a:t>
            </a:r>
            <a:r>
              <a:rPr lang="en-US" sz="1800" i="1" dirty="0"/>
              <a:t>SS </a:t>
            </a:r>
            <a:r>
              <a:rPr lang="en-US" sz="1800" dirty="0"/>
              <a:t>| </a:t>
            </a:r>
            <a:r>
              <a:rPr lang="el-GR" sz="1800" i="1" dirty="0"/>
              <a:t>λ</a:t>
            </a:r>
            <a:r>
              <a:rPr lang="el-GR" sz="1800" dirty="0"/>
              <a:t> </a:t>
            </a:r>
            <a:endParaRPr lang="en-US" sz="1800" dirty="0"/>
          </a:p>
          <a:p>
            <a:endParaRPr lang="en-US" dirty="0" smtClean="0"/>
          </a:p>
          <a:p>
            <a:r>
              <a:rPr lang="en-US" dirty="0" smtClean="0"/>
              <a:t>Converting to GNF, we get:</a:t>
            </a:r>
          </a:p>
          <a:p>
            <a:pPr lvl="2">
              <a:buNone/>
            </a:pPr>
            <a:r>
              <a:rPr lang="en-US" sz="1800" i="1" dirty="0"/>
              <a:t>	S </a:t>
            </a:r>
            <a:r>
              <a:rPr lang="en-US" sz="1800" dirty="0">
                <a:sym typeface="Symbol"/>
              </a:rPr>
              <a:t> </a:t>
            </a:r>
            <a:r>
              <a:rPr lang="en-US" sz="1800" i="1" dirty="0" err="1"/>
              <a:t>aSB</a:t>
            </a:r>
            <a:r>
              <a:rPr lang="en-US" sz="1800" dirty="0"/>
              <a:t> | </a:t>
            </a:r>
            <a:r>
              <a:rPr lang="en-US" sz="1800" i="1" dirty="0" err="1"/>
              <a:t>bSA</a:t>
            </a:r>
            <a:r>
              <a:rPr lang="en-US" sz="1800" dirty="0"/>
              <a:t>		 Introducing variables </a:t>
            </a:r>
            <a:r>
              <a:rPr lang="en-US" sz="1800" i="1" dirty="0"/>
              <a:t>A</a:t>
            </a:r>
            <a:r>
              <a:rPr lang="en-US" sz="1800" dirty="0"/>
              <a:t> for </a:t>
            </a:r>
            <a:r>
              <a:rPr lang="en-US" sz="1800" i="1" dirty="0"/>
              <a:t>a</a:t>
            </a:r>
            <a:r>
              <a:rPr lang="en-US" sz="1800" dirty="0"/>
              <a:t> and </a:t>
            </a:r>
            <a:r>
              <a:rPr lang="en-US" sz="1800" i="1" dirty="0"/>
              <a:t>B</a:t>
            </a:r>
            <a:r>
              <a:rPr lang="en-US" sz="1800" dirty="0"/>
              <a:t> for </a:t>
            </a:r>
            <a:r>
              <a:rPr lang="en-US" sz="1800" i="1" dirty="0"/>
              <a:t>b</a:t>
            </a:r>
            <a:endParaRPr lang="en-US" sz="1800" dirty="0"/>
          </a:p>
          <a:p>
            <a:pPr lvl="2">
              <a:buNone/>
            </a:pPr>
            <a:r>
              <a:rPr lang="en-US" sz="1800" i="1" dirty="0"/>
              <a:t>	A </a:t>
            </a:r>
            <a:r>
              <a:rPr lang="en-US" sz="1800" dirty="0">
                <a:sym typeface="Symbol"/>
              </a:rPr>
              <a:t> </a:t>
            </a:r>
            <a:r>
              <a:rPr lang="en-US" sz="1800" i="1" dirty="0"/>
              <a:t>a</a:t>
            </a:r>
            <a:r>
              <a:rPr lang="en-US" sz="1800" dirty="0"/>
              <a:t>	</a:t>
            </a:r>
          </a:p>
          <a:p>
            <a:pPr lvl="2">
              <a:buNone/>
            </a:pPr>
            <a:r>
              <a:rPr lang="en-US" sz="1800" i="1" dirty="0"/>
              <a:t>	B </a:t>
            </a:r>
            <a:r>
              <a:rPr lang="en-US" sz="1800" dirty="0">
                <a:sym typeface="Symbol"/>
              </a:rPr>
              <a:t> </a:t>
            </a:r>
            <a:r>
              <a:rPr lang="en-US" sz="1800" i="1" dirty="0"/>
              <a:t>b</a:t>
            </a:r>
            <a:endParaRPr lang="en-US" sz="1800" dirty="0"/>
          </a:p>
          <a:p>
            <a:pPr lvl="2">
              <a:buNone/>
            </a:pPr>
            <a:r>
              <a:rPr lang="en-US" sz="1800" dirty="0"/>
              <a:t> 	</a:t>
            </a:r>
            <a:r>
              <a:rPr lang="en-US" sz="1800" i="1" dirty="0"/>
              <a:t>S</a:t>
            </a:r>
            <a:r>
              <a:rPr lang="en-US" sz="1800" dirty="0"/>
              <a:t> </a:t>
            </a:r>
            <a:r>
              <a:rPr lang="en-US" sz="1800" dirty="0">
                <a:sym typeface="Symbol"/>
              </a:rPr>
              <a:t> </a:t>
            </a:r>
            <a:r>
              <a:rPr lang="en-US" sz="1800" i="1" dirty="0" err="1"/>
              <a:t>aSBS</a:t>
            </a:r>
            <a:r>
              <a:rPr lang="en-US" sz="1800" dirty="0"/>
              <a:t> | </a:t>
            </a:r>
            <a:r>
              <a:rPr lang="en-US" sz="1800" i="1" dirty="0" err="1"/>
              <a:t>bSAS</a:t>
            </a:r>
            <a:r>
              <a:rPr lang="en-US" sz="1800" i="1" dirty="0"/>
              <a:t> | </a:t>
            </a:r>
            <a:r>
              <a:rPr lang="el-GR" sz="1800" i="1" dirty="0"/>
              <a:t>λ </a:t>
            </a:r>
            <a:r>
              <a:rPr lang="en-US" sz="1800" dirty="0"/>
              <a:t>	 Substituting for the first</a:t>
            </a:r>
            <a:r>
              <a:rPr lang="en-US" sz="1800" i="1" dirty="0"/>
              <a:t> S</a:t>
            </a:r>
            <a:r>
              <a:rPr lang="en-US" sz="1800" dirty="0"/>
              <a:t> from the above rules </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65</a:t>
            </a:fld>
            <a:endParaRPr lang="en-US"/>
          </a:p>
        </p:txBody>
      </p:sp>
    </p:spTree>
    <p:extLst>
      <p:ext uri="{BB962C8B-B14F-4D97-AF65-F5344CB8AC3E}">
        <p14:creationId xmlns:p14="http://schemas.microsoft.com/office/powerpoint/2010/main" val="901813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656" y="329899"/>
            <a:ext cx="8911687" cy="1280890"/>
          </a:xfrm>
        </p:spPr>
        <p:txBody>
          <a:bodyPr/>
          <a:lstStyle/>
          <a:p>
            <a:r>
              <a:rPr lang="en-US" b="1" dirty="0" smtClean="0">
                <a:solidFill>
                  <a:schemeClr val="bg2">
                    <a:lumMod val="25000"/>
                  </a:schemeClr>
                </a:solidFill>
              </a:rPr>
              <a:t>Simple Grammars</a:t>
            </a:r>
            <a:endParaRPr lang="en-US" b="1" dirty="0">
              <a:solidFill>
                <a:schemeClr val="bg2">
                  <a:lumMod val="25000"/>
                </a:schemeClr>
              </a:solidFill>
            </a:endParaRPr>
          </a:p>
        </p:txBody>
      </p:sp>
      <p:sp>
        <p:nvSpPr>
          <p:cNvPr id="3" name="Content Placeholder 2"/>
          <p:cNvSpPr>
            <a:spLocks noGrp="1"/>
          </p:cNvSpPr>
          <p:nvPr>
            <p:ph idx="1"/>
          </p:nvPr>
        </p:nvSpPr>
        <p:spPr>
          <a:xfrm>
            <a:off x="1496291" y="1346662"/>
            <a:ext cx="10008321" cy="5237018"/>
          </a:xfrm>
        </p:spPr>
        <p:txBody>
          <a:bodyPr>
            <a:normAutofit fontScale="92500" lnSpcReduction="10000"/>
          </a:bodyPr>
          <a:lstStyle/>
          <a:p>
            <a:pPr>
              <a:lnSpc>
                <a:spcPct val="110000"/>
              </a:lnSpc>
              <a:spcBef>
                <a:spcPts val="600"/>
              </a:spcBef>
              <a:spcAft>
                <a:spcPts val="600"/>
              </a:spcAft>
            </a:pPr>
            <a:r>
              <a:rPr lang="en-US" dirty="0" smtClean="0"/>
              <a:t>All regular grammars are of course linear. </a:t>
            </a:r>
          </a:p>
          <a:p>
            <a:pPr>
              <a:lnSpc>
                <a:spcPct val="110000"/>
              </a:lnSpc>
              <a:spcBef>
                <a:spcPts val="600"/>
              </a:spcBef>
              <a:spcAft>
                <a:spcPts val="600"/>
              </a:spcAft>
            </a:pPr>
            <a:r>
              <a:rPr lang="en-US" dirty="0" smtClean="0"/>
              <a:t>A good characteristic of linear grammars is that, since there is only one variable on the right</a:t>
            </a:r>
            <a:r>
              <a:rPr lang="en-GB" dirty="0"/>
              <a:t>–</a:t>
            </a:r>
            <a:r>
              <a:rPr lang="en-US" dirty="0" smtClean="0"/>
              <a:t>hand side of any production, the sentential form always contains just one variable (except when the entire string is generated and there are no variables). The parser needs to consider only productions for that one variable. This reduces the number of choices for the parser, thereby making parsing more efficient.</a:t>
            </a:r>
          </a:p>
          <a:p>
            <a:pPr>
              <a:lnSpc>
                <a:spcPct val="110000"/>
              </a:lnSpc>
              <a:spcBef>
                <a:spcPts val="600"/>
              </a:spcBef>
              <a:spcAft>
                <a:spcPts val="600"/>
              </a:spcAft>
            </a:pPr>
            <a:r>
              <a:rPr lang="en-US" dirty="0" smtClean="0"/>
              <a:t>In general, inefficiency in parsing is caused by the number of production rules that can be applied to the present sentential form. </a:t>
            </a:r>
          </a:p>
          <a:p>
            <a:pPr>
              <a:lnSpc>
                <a:spcPct val="110000"/>
              </a:lnSpc>
              <a:spcBef>
                <a:spcPts val="600"/>
              </a:spcBef>
              <a:spcAft>
                <a:spcPts val="600"/>
              </a:spcAft>
            </a:pPr>
            <a:r>
              <a:rPr lang="en-US" dirty="0" smtClean="0"/>
              <a:t>Even in a linear grammar, there are still multiple choices since there can be more than one production with the same variable on the left</a:t>
            </a:r>
            <a:r>
              <a:rPr lang="en-GB" dirty="0" smtClean="0"/>
              <a:t>–</a:t>
            </a:r>
            <a:r>
              <a:rPr lang="en-US" dirty="0" smtClean="0"/>
              <a:t>hand side.</a:t>
            </a:r>
          </a:p>
          <a:p>
            <a:pPr>
              <a:lnSpc>
                <a:spcPct val="110000"/>
              </a:lnSpc>
              <a:spcBef>
                <a:spcPts val="600"/>
              </a:spcBef>
              <a:spcAft>
                <a:spcPts val="600"/>
              </a:spcAft>
            </a:pPr>
            <a:r>
              <a:rPr lang="en-US" dirty="0" smtClean="0"/>
              <a:t>An effective way to reduce the number of choices is to ensure that each production rule being applied matches the “next” terminal symbol in the input string to be generated or parsed. </a:t>
            </a:r>
          </a:p>
          <a:p>
            <a:pPr>
              <a:lnSpc>
                <a:spcPct val="110000"/>
              </a:lnSpc>
              <a:spcBef>
                <a:spcPts val="600"/>
              </a:spcBef>
              <a:spcAft>
                <a:spcPts val="600"/>
              </a:spcAft>
            </a:pPr>
            <a:r>
              <a:rPr lang="en-US" dirty="0" smtClean="0"/>
              <a:t>For example, GNF ensured that every production began with a terminal symbol. A production can be applied in parsing with GNF only if its terminal symbol matches the next symbol in the input string. </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66</a:t>
            </a:fld>
            <a:endParaRPr lang="en-US"/>
          </a:p>
        </p:txBody>
      </p:sp>
    </p:spTree>
    <p:extLst>
      <p:ext uri="{BB962C8B-B14F-4D97-AF65-F5344CB8AC3E}">
        <p14:creationId xmlns:p14="http://schemas.microsoft.com/office/powerpoint/2010/main" val="24294962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Simple Grammars (contd..)</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For example, if the current sentential form is </a:t>
            </a:r>
            <a:r>
              <a:rPr lang="en-US" i="1" dirty="0" err="1" smtClean="0"/>
              <a:t>aaSBB</a:t>
            </a:r>
            <a:r>
              <a:rPr lang="en-US" dirty="0" smtClean="0"/>
              <a:t> and the complete input string is </a:t>
            </a:r>
            <a:r>
              <a:rPr lang="en-US" i="1" dirty="0" err="1" smtClean="0"/>
              <a:t>aabbaab</a:t>
            </a:r>
            <a:r>
              <a:rPr lang="en-US" dirty="0" smtClean="0"/>
              <a:t> and the available productions for </a:t>
            </a:r>
            <a:r>
              <a:rPr lang="en-US" i="1" dirty="0" smtClean="0"/>
              <a:t>S</a:t>
            </a:r>
            <a:r>
              <a:rPr lang="en-US" dirty="0" smtClean="0"/>
              <a:t> are as follows:</a:t>
            </a:r>
          </a:p>
          <a:p>
            <a:pPr lvl="2">
              <a:buNone/>
            </a:pPr>
            <a:r>
              <a:rPr lang="en-US" sz="1800" dirty="0"/>
              <a:t>	</a:t>
            </a:r>
            <a:r>
              <a:rPr lang="en-US" sz="1800" i="1" dirty="0"/>
              <a:t>S</a:t>
            </a:r>
            <a:r>
              <a:rPr lang="en-US" sz="1800" dirty="0"/>
              <a:t>  </a:t>
            </a:r>
            <a:r>
              <a:rPr lang="en-US" sz="1800" dirty="0">
                <a:sym typeface="Symbol"/>
              </a:rPr>
              <a:t> </a:t>
            </a:r>
            <a:r>
              <a:rPr lang="en-US" sz="1800" i="1" dirty="0" err="1"/>
              <a:t>aSB</a:t>
            </a:r>
            <a:r>
              <a:rPr lang="en-US" sz="1800" dirty="0"/>
              <a:t>	 Next input symbol must be </a:t>
            </a:r>
            <a:r>
              <a:rPr lang="en-US" sz="1800" i="1" dirty="0"/>
              <a:t>a</a:t>
            </a:r>
            <a:r>
              <a:rPr lang="en-US" sz="1800" dirty="0"/>
              <a:t>:</a:t>
            </a:r>
            <a:r>
              <a:rPr lang="en-US" sz="1800" i="1" dirty="0"/>
              <a:t> </a:t>
            </a:r>
            <a:r>
              <a:rPr lang="en-US" sz="1800" dirty="0"/>
              <a:t>NOT APPLICABLE</a:t>
            </a:r>
          </a:p>
          <a:p>
            <a:pPr lvl="2">
              <a:buNone/>
            </a:pPr>
            <a:r>
              <a:rPr lang="en-US" sz="1800" dirty="0"/>
              <a:t>	</a:t>
            </a:r>
            <a:r>
              <a:rPr lang="en-US" sz="1800" i="1" dirty="0"/>
              <a:t>S</a:t>
            </a:r>
            <a:r>
              <a:rPr lang="en-US" sz="1800" dirty="0"/>
              <a:t> </a:t>
            </a:r>
            <a:r>
              <a:rPr lang="en-US" sz="1800" dirty="0">
                <a:sym typeface="Symbol"/>
              </a:rPr>
              <a:t> </a:t>
            </a:r>
            <a:r>
              <a:rPr lang="en-US" sz="1800" i="1" dirty="0" err="1"/>
              <a:t>bSA</a:t>
            </a:r>
            <a:r>
              <a:rPr lang="en-US" sz="1800" i="1" dirty="0"/>
              <a:t> </a:t>
            </a:r>
            <a:r>
              <a:rPr lang="en-US" sz="1800" dirty="0"/>
              <a:t>	 Next input symbol must be </a:t>
            </a:r>
            <a:r>
              <a:rPr lang="en-US" sz="1800" i="1" dirty="0"/>
              <a:t>b</a:t>
            </a:r>
            <a:r>
              <a:rPr lang="en-US" sz="1800" dirty="0"/>
              <a:t>:</a:t>
            </a:r>
            <a:r>
              <a:rPr lang="en-US" sz="1800" i="1" dirty="0"/>
              <a:t> </a:t>
            </a:r>
            <a:r>
              <a:rPr lang="en-US" sz="1800" dirty="0"/>
              <a:t>APPLICABLE</a:t>
            </a:r>
          </a:p>
          <a:p>
            <a:r>
              <a:rPr lang="en-US" dirty="0" smtClean="0"/>
              <a:t>In GNF, there can still be more than one production rule that matches a given sentential form (even in a leftmost derivation). </a:t>
            </a:r>
          </a:p>
          <a:p>
            <a:r>
              <a:rPr lang="en-US" dirty="0" smtClean="0"/>
              <a:t>This choice is eliminated in a stricter type of grammar known as </a:t>
            </a:r>
            <a:r>
              <a:rPr lang="en-US" i="1" dirty="0" smtClean="0"/>
              <a:t>simple grammar </a:t>
            </a:r>
            <a:r>
              <a:rPr lang="en-US" dirty="0" smtClean="0"/>
              <a:t>or </a:t>
            </a:r>
            <a:r>
              <a:rPr lang="en-US" i="1" dirty="0" smtClean="0"/>
              <a:t>s</a:t>
            </a:r>
            <a:r>
              <a:rPr lang="en-GB" dirty="0"/>
              <a:t>–</a:t>
            </a:r>
            <a:r>
              <a:rPr lang="en-US" i="1" dirty="0" smtClean="0"/>
              <a:t>grammar</a:t>
            </a:r>
            <a:r>
              <a:rPr lang="en-US" dirty="0" smtClean="0"/>
              <a:t> in which, for a given variable </a:t>
            </a:r>
            <a:r>
              <a:rPr lang="en-US" i="1" dirty="0" smtClean="0"/>
              <a:t>T</a:t>
            </a:r>
            <a:r>
              <a:rPr lang="en-US" dirty="0" smtClean="0"/>
              <a:t> and given terminal symbol </a:t>
            </a:r>
            <a:r>
              <a:rPr lang="en-US" i="1" dirty="0" smtClean="0"/>
              <a:t>a</a:t>
            </a:r>
            <a:r>
              <a:rPr lang="en-US" dirty="0" smtClean="0"/>
              <a:t>, there can be only one production rule of the type </a:t>
            </a:r>
            <a:r>
              <a:rPr lang="en-US" i="1" dirty="0" smtClean="0"/>
              <a:t>T</a:t>
            </a:r>
            <a:r>
              <a:rPr lang="en-US" dirty="0" smtClean="0"/>
              <a:t> </a:t>
            </a:r>
            <a:r>
              <a:rPr lang="en-US" dirty="0">
                <a:sym typeface="Symbol"/>
              </a:rPr>
              <a:t></a:t>
            </a:r>
            <a:r>
              <a:rPr lang="en-US" dirty="0" smtClean="0"/>
              <a:t> </a:t>
            </a:r>
            <a:r>
              <a:rPr lang="en-US" i="1" dirty="0" err="1" smtClean="0"/>
              <a:t>aXYZ</a:t>
            </a:r>
            <a:r>
              <a:rPr lang="en-US" dirty="0" smtClean="0"/>
              <a:t>. </a:t>
            </a:r>
          </a:p>
          <a:p>
            <a:r>
              <a:rPr lang="en-US" dirty="0" smtClean="0"/>
              <a:t>There is also a sub</a:t>
            </a:r>
            <a:r>
              <a:rPr lang="en-GB" dirty="0"/>
              <a:t>–</a:t>
            </a:r>
            <a:r>
              <a:rPr lang="en-US" dirty="0" smtClean="0"/>
              <a:t>class of CFGs known as </a:t>
            </a:r>
            <a:r>
              <a:rPr lang="en-US" i="1" dirty="0" smtClean="0"/>
              <a:t>deterministic context</a:t>
            </a:r>
            <a:r>
              <a:rPr lang="en-GB" dirty="0"/>
              <a:t>–</a:t>
            </a:r>
            <a:r>
              <a:rPr lang="en-US" i="1" dirty="0" smtClean="0"/>
              <a:t>free grammars </a:t>
            </a:r>
            <a:r>
              <a:rPr lang="en-US" dirty="0" smtClean="0"/>
              <a:t>(see Chapter 11, Sec. 11.12).</a:t>
            </a:r>
          </a:p>
          <a:p>
            <a:pPr>
              <a:buNone/>
            </a:pP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67</a:t>
            </a:fld>
            <a:endParaRPr lang="en-US"/>
          </a:p>
        </p:txBody>
      </p:sp>
    </p:spTree>
    <p:extLst>
      <p:ext uri="{BB962C8B-B14F-4D97-AF65-F5344CB8AC3E}">
        <p14:creationId xmlns:p14="http://schemas.microsoft.com/office/powerpoint/2010/main" val="5108757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lumMod val="25000"/>
                  </a:schemeClr>
                </a:solidFill>
              </a:rPr>
              <a:t>Simple Grammars (contd..)</a:t>
            </a:r>
            <a:endParaRPr lang="en-US" b="1" i="1" dirty="0">
              <a:solidFill>
                <a:schemeClr val="bg2">
                  <a:lumMod val="25000"/>
                </a:schemeClr>
              </a:solidFill>
            </a:endParaRPr>
          </a:p>
        </p:txBody>
      </p:sp>
      <p:sp>
        <p:nvSpPr>
          <p:cNvPr id="3" name="Content Placeholder 2"/>
          <p:cNvSpPr>
            <a:spLocks noGrp="1"/>
          </p:cNvSpPr>
          <p:nvPr>
            <p:ph idx="1"/>
          </p:nvPr>
        </p:nvSpPr>
        <p:spPr/>
        <p:txBody>
          <a:bodyPr>
            <a:normAutofit fontScale="92500" lnSpcReduction="20000"/>
          </a:bodyPr>
          <a:lstStyle/>
          <a:p>
            <a:pPr marL="230400">
              <a:spcBef>
                <a:spcPts val="600"/>
              </a:spcBef>
              <a:spcAft>
                <a:spcPts val="600"/>
              </a:spcAft>
            </a:pPr>
            <a:r>
              <a:rPr lang="en-GB" dirty="0"/>
              <a:t>A </a:t>
            </a:r>
            <a:r>
              <a:rPr lang="en-GB" dirty="0" smtClean="0"/>
              <a:t>context–free </a:t>
            </a:r>
            <a:r>
              <a:rPr lang="en-GB" dirty="0"/>
              <a:t>grammar </a:t>
            </a:r>
            <a:r>
              <a:rPr lang="en-GB" i="1" dirty="0"/>
              <a:t>G </a:t>
            </a:r>
            <a:r>
              <a:rPr lang="en-GB" dirty="0"/>
              <a:t>= (</a:t>
            </a:r>
            <a:r>
              <a:rPr lang="en-GB" i="1" dirty="0"/>
              <a:t>V, T</a:t>
            </a:r>
            <a:r>
              <a:rPr lang="en-GB" i="1" dirty="0" smtClean="0"/>
              <a:t>, P, S</a:t>
            </a:r>
            <a:r>
              <a:rPr lang="en-GB" dirty="0" smtClean="0"/>
              <a:t>) </a:t>
            </a:r>
            <a:r>
              <a:rPr lang="en-GB" dirty="0"/>
              <a:t>is said to be a </a:t>
            </a:r>
            <a:r>
              <a:rPr lang="en-GB" b="1" dirty="0"/>
              <a:t>simple grammar </a:t>
            </a:r>
            <a:r>
              <a:rPr lang="en-GB" dirty="0"/>
              <a:t>or </a:t>
            </a:r>
            <a:r>
              <a:rPr lang="en-GB" b="1" dirty="0" smtClean="0"/>
              <a:t>s–grammar </a:t>
            </a:r>
            <a:r>
              <a:rPr lang="en-GB" dirty="0"/>
              <a:t>if all </a:t>
            </a:r>
            <a:r>
              <a:rPr lang="en-GB" dirty="0" smtClean="0"/>
              <a:t>its productions </a:t>
            </a:r>
            <a:r>
              <a:rPr lang="en-GB" dirty="0"/>
              <a:t>are of the form</a:t>
            </a:r>
          </a:p>
          <a:p>
            <a:pPr marL="540000" indent="0">
              <a:spcBef>
                <a:spcPts val="600"/>
              </a:spcBef>
              <a:spcAft>
                <a:spcPts val="600"/>
              </a:spcAft>
              <a:buNone/>
            </a:pPr>
            <a:r>
              <a:rPr lang="en-GB" i="1" dirty="0"/>
              <a:t>A </a:t>
            </a:r>
            <a:r>
              <a:rPr lang="en-GB" dirty="0"/>
              <a:t>→ </a:t>
            </a:r>
            <a:r>
              <a:rPr lang="en-GB" i="1" dirty="0" err="1"/>
              <a:t>ax</a:t>
            </a:r>
            <a:r>
              <a:rPr lang="en-GB" dirty="0"/>
              <a:t>,</a:t>
            </a:r>
          </a:p>
          <a:p>
            <a:pPr marL="230400" indent="0">
              <a:spcBef>
                <a:spcPts val="600"/>
              </a:spcBef>
              <a:spcAft>
                <a:spcPts val="600"/>
              </a:spcAft>
              <a:buNone/>
            </a:pPr>
            <a:r>
              <a:rPr lang="en-GB" dirty="0"/>
              <a:t>where </a:t>
            </a:r>
            <a:r>
              <a:rPr lang="en-GB" i="1" dirty="0"/>
              <a:t>A </a:t>
            </a:r>
            <a:r>
              <a:rPr lang="en-GB" dirty="0"/>
              <a:t>∈ </a:t>
            </a:r>
            <a:r>
              <a:rPr lang="en-GB" i="1" dirty="0"/>
              <a:t>V</a:t>
            </a:r>
            <a:r>
              <a:rPr lang="en-GB" dirty="0"/>
              <a:t>, </a:t>
            </a:r>
            <a:r>
              <a:rPr lang="en-GB" i="1" dirty="0"/>
              <a:t>a </a:t>
            </a:r>
            <a:r>
              <a:rPr lang="en-GB" dirty="0"/>
              <a:t>∈ </a:t>
            </a:r>
            <a:r>
              <a:rPr lang="en-GB" i="1" dirty="0"/>
              <a:t>T</a:t>
            </a:r>
            <a:r>
              <a:rPr lang="en-GB" dirty="0"/>
              <a:t>, </a:t>
            </a:r>
            <a:r>
              <a:rPr lang="en-GB" i="1" dirty="0"/>
              <a:t>x </a:t>
            </a:r>
            <a:r>
              <a:rPr lang="en-GB" dirty="0"/>
              <a:t>∈ </a:t>
            </a:r>
            <a:r>
              <a:rPr lang="en-GB" i="1" dirty="0"/>
              <a:t>V</a:t>
            </a:r>
            <a:r>
              <a:rPr lang="en-GB" dirty="0"/>
              <a:t>*, and any pair (</a:t>
            </a:r>
            <a:r>
              <a:rPr lang="en-GB" i="1" dirty="0"/>
              <a:t>A, a</a:t>
            </a:r>
            <a:r>
              <a:rPr lang="en-GB" dirty="0"/>
              <a:t>) occurs at most once in </a:t>
            </a:r>
            <a:r>
              <a:rPr lang="en-GB" i="1" dirty="0"/>
              <a:t>P</a:t>
            </a:r>
            <a:r>
              <a:rPr lang="en-GB" dirty="0"/>
              <a:t>.</a:t>
            </a:r>
            <a:endParaRPr lang="en-GB" dirty="0" smtClean="0"/>
          </a:p>
          <a:p>
            <a:pPr marL="230400">
              <a:spcBef>
                <a:spcPts val="600"/>
              </a:spcBef>
              <a:spcAft>
                <a:spcPts val="600"/>
              </a:spcAft>
            </a:pPr>
            <a:r>
              <a:rPr lang="en-GB" dirty="0"/>
              <a:t>The </a:t>
            </a:r>
            <a:r>
              <a:rPr lang="en-GB" dirty="0" smtClean="0"/>
              <a:t>grammar</a:t>
            </a:r>
          </a:p>
          <a:p>
            <a:pPr marL="540000" indent="0">
              <a:spcBef>
                <a:spcPts val="600"/>
              </a:spcBef>
              <a:spcAft>
                <a:spcPts val="600"/>
              </a:spcAft>
              <a:buNone/>
            </a:pPr>
            <a:r>
              <a:rPr lang="en-IN" i="1" dirty="0" smtClean="0"/>
              <a:t>S </a:t>
            </a:r>
            <a:r>
              <a:rPr lang="en-GB" i="1" dirty="0" smtClean="0"/>
              <a:t>→ </a:t>
            </a:r>
            <a:r>
              <a:rPr lang="en-GB" i="1" dirty="0" err="1" smtClean="0"/>
              <a:t>aS</a:t>
            </a:r>
            <a:r>
              <a:rPr lang="en-GB" i="1" dirty="0" smtClean="0"/>
              <a:t> | </a:t>
            </a:r>
            <a:r>
              <a:rPr lang="en-GB" i="1" dirty="0" err="1" smtClean="0"/>
              <a:t>bSS</a:t>
            </a:r>
            <a:r>
              <a:rPr lang="en-GB" i="1" dirty="0" smtClean="0"/>
              <a:t> | </a:t>
            </a:r>
            <a:r>
              <a:rPr lang="el-GR" i="1" dirty="0" smtClean="0"/>
              <a:t>λ</a:t>
            </a:r>
            <a:endParaRPr lang="en-GB" i="1" dirty="0"/>
          </a:p>
          <a:p>
            <a:pPr marL="230400" indent="0">
              <a:spcBef>
                <a:spcPts val="600"/>
              </a:spcBef>
              <a:spcAft>
                <a:spcPts val="600"/>
              </a:spcAft>
              <a:buNone/>
            </a:pPr>
            <a:r>
              <a:rPr lang="en-GB" dirty="0"/>
              <a:t>is an </a:t>
            </a:r>
            <a:r>
              <a:rPr lang="en-GB" dirty="0" smtClean="0"/>
              <a:t>s</a:t>
            </a:r>
            <a:r>
              <a:rPr lang="en-GB" dirty="0"/>
              <a:t>–</a:t>
            </a:r>
            <a:r>
              <a:rPr lang="en-GB" dirty="0" smtClean="0"/>
              <a:t>grammar</a:t>
            </a:r>
            <a:r>
              <a:rPr lang="en-GB" dirty="0"/>
              <a:t>. </a:t>
            </a:r>
            <a:endParaRPr lang="en-GB" dirty="0" smtClean="0"/>
          </a:p>
          <a:p>
            <a:pPr marL="230400">
              <a:spcBef>
                <a:spcPts val="600"/>
              </a:spcBef>
              <a:spcAft>
                <a:spcPts val="600"/>
              </a:spcAft>
            </a:pPr>
            <a:r>
              <a:rPr lang="en-GB" dirty="0" smtClean="0"/>
              <a:t>The grammar</a:t>
            </a:r>
          </a:p>
          <a:p>
            <a:pPr marL="540000" indent="0">
              <a:spcBef>
                <a:spcPts val="600"/>
              </a:spcBef>
              <a:spcAft>
                <a:spcPts val="600"/>
              </a:spcAft>
              <a:buNone/>
            </a:pPr>
            <a:r>
              <a:rPr lang="en-IN" i="1" dirty="0"/>
              <a:t>S </a:t>
            </a:r>
            <a:r>
              <a:rPr lang="en-GB" i="1" dirty="0"/>
              <a:t>→ </a:t>
            </a:r>
            <a:r>
              <a:rPr lang="en-GB" i="1" dirty="0" err="1"/>
              <a:t>aS</a:t>
            </a:r>
            <a:r>
              <a:rPr lang="en-GB" i="1" dirty="0"/>
              <a:t> | </a:t>
            </a:r>
            <a:r>
              <a:rPr lang="en-GB" i="1" dirty="0" err="1"/>
              <a:t>bSS</a:t>
            </a:r>
            <a:r>
              <a:rPr lang="en-GB" i="1" dirty="0"/>
              <a:t> | </a:t>
            </a:r>
            <a:r>
              <a:rPr lang="en-GB" i="1" dirty="0" err="1" smtClean="0"/>
              <a:t>aSS</a:t>
            </a:r>
            <a:r>
              <a:rPr lang="en-GB" i="1" dirty="0" smtClean="0"/>
              <a:t> | </a:t>
            </a:r>
            <a:r>
              <a:rPr lang="el-GR" i="1" dirty="0" smtClean="0"/>
              <a:t>λ</a:t>
            </a:r>
            <a:endParaRPr lang="en-GB" dirty="0"/>
          </a:p>
          <a:p>
            <a:pPr marL="230400" indent="0">
              <a:spcBef>
                <a:spcPts val="600"/>
              </a:spcBef>
              <a:spcAft>
                <a:spcPts val="600"/>
              </a:spcAft>
              <a:buNone/>
            </a:pPr>
            <a:r>
              <a:rPr lang="en-GB" dirty="0" smtClean="0"/>
              <a:t>is </a:t>
            </a:r>
            <a:r>
              <a:rPr lang="en-GB" dirty="0"/>
              <a:t>not an </a:t>
            </a:r>
            <a:r>
              <a:rPr lang="en-GB" dirty="0" smtClean="0"/>
              <a:t>s</a:t>
            </a:r>
            <a:r>
              <a:rPr lang="en-GB" dirty="0"/>
              <a:t>–</a:t>
            </a:r>
            <a:r>
              <a:rPr lang="en-GB" dirty="0" smtClean="0"/>
              <a:t>grammar </a:t>
            </a:r>
            <a:r>
              <a:rPr lang="en-GB" dirty="0"/>
              <a:t>because the pair (</a:t>
            </a:r>
            <a:r>
              <a:rPr lang="en-GB" i="1" dirty="0"/>
              <a:t>S, a</a:t>
            </a:r>
            <a:r>
              <a:rPr lang="en-GB" dirty="0"/>
              <a:t>) occurs in the two productions </a:t>
            </a:r>
            <a:r>
              <a:rPr lang="en-GB" i="1" dirty="0"/>
              <a:t>S </a:t>
            </a:r>
            <a:r>
              <a:rPr lang="en-GB" dirty="0"/>
              <a:t>→ </a:t>
            </a:r>
            <a:r>
              <a:rPr lang="en-GB" i="1" dirty="0" err="1"/>
              <a:t>aS</a:t>
            </a:r>
            <a:r>
              <a:rPr lang="en-GB" i="1" dirty="0"/>
              <a:t> </a:t>
            </a:r>
            <a:r>
              <a:rPr lang="en-GB" dirty="0"/>
              <a:t>and </a:t>
            </a:r>
            <a:r>
              <a:rPr lang="en-GB" i="1" dirty="0"/>
              <a:t>S </a:t>
            </a:r>
            <a:r>
              <a:rPr lang="en-GB" dirty="0"/>
              <a:t>→ </a:t>
            </a:r>
            <a:r>
              <a:rPr lang="en-GB" i="1" dirty="0" err="1"/>
              <a:t>aSS</a:t>
            </a:r>
            <a:r>
              <a:rPr lang="en-GB" dirty="0" smtClean="0"/>
              <a:t>.</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68</a:t>
            </a:fld>
            <a:endParaRPr lang="en-US"/>
          </a:p>
        </p:txBody>
      </p:sp>
    </p:spTree>
    <p:extLst>
      <p:ext uri="{BB962C8B-B14F-4D97-AF65-F5344CB8AC3E}">
        <p14:creationId xmlns:p14="http://schemas.microsoft.com/office/powerpoint/2010/main" val="25821135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Theorems</a:t>
            </a:r>
            <a:endParaRPr lang="en-US" b="1" dirty="0">
              <a:solidFill>
                <a:schemeClr val="bg2">
                  <a:lumMod val="25000"/>
                </a:schemeClr>
              </a:solidFill>
            </a:endParaRPr>
          </a:p>
        </p:txBody>
      </p:sp>
      <p:sp>
        <p:nvSpPr>
          <p:cNvPr id="3" name="Content Placeholder 2"/>
          <p:cNvSpPr>
            <a:spLocks noGrp="1"/>
          </p:cNvSpPr>
          <p:nvPr>
            <p:ph idx="1"/>
          </p:nvPr>
        </p:nvSpPr>
        <p:spPr>
          <a:xfrm>
            <a:off x="1961804" y="1571105"/>
            <a:ext cx="9542808" cy="4340117"/>
          </a:xfrm>
        </p:spPr>
        <p:txBody>
          <a:bodyPr>
            <a:normAutofit fontScale="85000" lnSpcReduction="10000"/>
          </a:bodyPr>
          <a:lstStyle/>
          <a:p>
            <a:pPr>
              <a:spcBef>
                <a:spcPts val="600"/>
              </a:spcBef>
              <a:spcAft>
                <a:spcPts val="600"/>
              </a:spcAft>
            </a:pPr>
            <a:r>
              <a:rPr lang="en-US" b="1" dirty="0" smtClean="0"/>
              <a:t>Theorem 11:</a:t>
            </a:r>
            <a:r>
              <a:rPr lang="en-US" dirty="0" smtClean="0"/>
              <a:t> </a:t>
            </a:r>
            <a:r>
              <a:rPr lang="en-US" i="1" dirty="0" smtClean="0"/>
              <a:t>Substitution rule for Grammars</a:t>
            </a:r>
            <a:r>
              <a:rPr lang="en-US" dirty="0" smtClean="0"/>
              <a:t>: If a grammar has a set of productions:</a:t>
            </a:r>
          </a:p>
          <a:p>
            <a:pPr marL="540000" indent="0">
              <a:spcBef>
                <a:spcPts val="600"/>
              </a:spcBef>
              <a:spcAft>
                <a:spcPts val="600"/>
              </a:spcAft>
              <a:buNone/>
            </a:pPr>
            <a:r>
              <a:rPr lang="en-US" i="1" dirty="0" smtClean="0"/>
              <a:t>A</a:t>
            </a:r>
            <a:r>
              <a:rPr lang="en-US" dirty="0" smtClean="0"/>
              <a:t> </a:t>
            </a:r>
            <a:r>
              <a:rPr lang="en-GB" i="1" dirty="0"/>
              <a:t>→</a:t>
            </a:r>
            <a:r>
              <a:rPr lang="en-US" dirty="0" smtClean="0"/>
              <a:t> </a:t>
            </a:r>
            <a:r>
              <a:rPr lang="en-US" i="1" dirty="0" err="1" smtClean="0"/>
              <a:t>uBv</a:t>
            </a:r>
            <a:r>
              <a:rPr lang="en-US" dirty="0" smtClean="0"/>
              <a:t> and </a:t>
            </a:r>
            <a:r>
              <a:rPr lang="en-US" i="1" dirty="0" smtClean="0"/>
              <a:t>B</a:t>
            </a:r>
            <a:r>
              <a:rPr lang="en-US" dirty="0" smtClean="0"/>
              <a:t> </a:t>
            </a:r>
            <a:r>
              <a:rPr lang="en-GB" i="1" dirty="0"/>
              <a:t>→</a:t>
            </a:r>
            <a:r>
              <a:rPr lang="en-US" dirty="0" smtClean="0"/>
              <a:t> </a:t>
            </a:r>
            <a:r>
              <a:rPr lang="en-US" i="1" dirty="0" smtClean="0"/>
              <a:t>x</a:t>
            </a:r>
            <a:r>
              <a:rPr lang="en-US" dirty="0" smtClean="0"/>
              <a:t> | </a:t>
            </a:r>
            <a:r>
              <a:rPr lang="en-US" i="1" dirty="0" smtClean="0"/>
              <a:t>y</a:t>
            </a:r>
            <a:r>
              <a:rPr lang="en-US" dirty="0" smtClean="0"/>
              <a:t> | </a:t>
            </a:r>
            <a:r>
              <a:rPr lang="en-US" i="1" dirty="0" smtClean="0"/>
              <a:t>z</a:t>
            </a:r>
            <a:endParaRPr lang="en-US" dirty="0" smtClean="0"/>
          </a:p>
          <a:p>
            <a:pPr>
              <a:spcBef>
                <a:spcPts val="600"/>
              </a:spcBef>
              <a:spcAft>
                <a:spcPts val="600"/>
              </a:spcAft>
              <a:buNone/>
            </a:pPr>
            <a:r>
              <a:rPr lang="en-US" dirty="0" smtClean="0"/>
              <a:t>    where </a:t>
            </a:r>
            <a:r>
              <a:rPr lang="en-US" i="1" dirty="0" smtClean="0"/>
              <a:t>u, v, x, y, z</a:t>
            </a:r>
            <a:r>
              <a:rPr lang="en-US" dirty="0" smtClean="0"/>
              <a:t> stand for any piece of a sentential form with terminal and non</a:t>
            </a:r>
            <a:r>
              <a:rPr lang="en-GB" dirty="0" smtClean="0"/>
              <a:t>–</a:t>
            </a:r>
            <a:r>
              <a:rPr lang="en-US" dirty="0" smtClean="0"/>
              <a:t>terminal symbols, then the grammar obtained by eliminating the </a:t>
            </a:r>
            <a:r>
              <a:rPr lang="en-US" i="1" dirty="0" smtClean="0"/>
              <a:t>B</a:t>
            </a:r>
            <a:r>
              <a:rPr lang="en-US" dirty="0" smtClean="0"/>
              <a:t> productions by substituting the right</a:t>
            </a:r>
            <a:r>
              <a:rPr lang="en-GB" dirty="0" smtClean="0"/>
              <a:t>–</a:t>
            </a:r>
            <a:r>
              <a:rPr lang="en-US" dirty="0" smtClean="0"/>
              <a:t>hand sides of those productions wherever </a:t>
            </a:r>
            <a:r>
              <a:rPr lang="en-US" i="1" dirty="0" smtClean="0"/>
              <a:t>B</a:t>
            </a:r>
            <a:r>
              <a:rPr lang="en-US" dirty="0" smtClean="0"/>
              <a:t> occurs in other productions is equivalent to the original grammar:	</a:t>
            </a:r>
          </a:p>
          <a:p>
            <a:pPr marL="540000" indent="0">
              <a:spcBef>
                <a:spcPts val="600"/>
              </a:spcBef>
              <a:spcAft>
                <a:spcPts val="600"/>
              </a:spcAft>
              <a:buNone/>
            </a:pPr>
            <a:r>
              <a:rPr lang="en-US" i="1" dirty="0" smtClean="0"/>
              <a:t>A </a:t>
            </a:r>
            <a:r>
              <a:rPr lang="en-GB" i="1" dirty="0"/>
              <a:t>→</a:t>
            </a:r>
            <a:r>
              <a:rPr lang="en-US" i="1" dirty="0" smtClean="0"/>
              <a:t> </a:t>
            </a:r>
            <a:r>
              <a:rPr lang="en-US" i="1" dirty="0" err="1" smtClean="0"/>
              <a:t>uxv</a:t>
            </a:r>
            <a:r>
              <a:rPr lang="en-US" dirty="0" smtClean="0"/>
              <a:t> | </a:t>
            </a:r>
            <a:r>
              <a:rPr lang="en-US" i="1" dirty="0" err="1" smtClean="0"/>
              <a:t>uyv</a:t>
            </a:r>
            <a:r>
              <a:rPr lang="en-US" dirty="0" smtClean="0"/>
              <a:t> | </a:t>
            </a:r>
            <a:r>
              <a:rPr lang="en-US" i="1" dirty="0" err="1" smtClean="0"/>
              <a:t>uzv</a:t>
            </a:r>
            <a:endParaRPr lang="en-US" dirty="0" smtClean="0"/>
          </a:p>
          <a:p>
            <a:pPr>
              <a:spcBef>
                <a:spcPts val="600"/>
              </a:spcBef>
              <a:spcAft>
                <a:spcPts val="600"/>
              </a:spcAft>
            </a:pPr>
            <a:r>
              <a:rPr lang="en-US" b="1" dirty="0" smtClean="0"/>
              <a:t>Theorem 12:</a:t>
            </a:r>
            <a:r>
              <a:rPr lang="en-US" dirty="0" smtClean="0"/>
              <a:t> </a:t>
            </a:r>
            <a:r>
              <a:rPr lang="en-US" i="1" dirty="0" smtClean="0"/>
              <a:t>Equivalence of cleaned</a:t>
            </a:r>
            <a:r>
              <a:rPr lang="en-GB" dirty="0" smtClean="0"/>
              <a:t>–</a:t>
            </a:r>
            <a:r>
              <a:rPr lang="en-US" i="1" dirty="0" smtClean="0"/>
              <a:t>up grammars</a:t>
            </a:r>
            <a:r>
              <a:rPr lang="en-US" dirty="0" smtClean="0"/>
              <a:t>: The grammar obtained by eliminating </a:t>
            </a:r>
            <a:r>
              <a:rPr lang="en-US" i="1" dirty="0" smtClean="0"/>
              <a:t>λ</a:t>
            </a:r>
            <a:r>
              <a:rPr lang="en-GB" dirty="0" smtClean="0"/>
              <a:t>–</a:t>
            </a:r>
            <a:r>
              <a:rPr lang="en-US" dirty="0" smtClean="0"/>
              <a:t>productions, unit productions and useless variables from a context</a:t>
            </a:r>
            <a:r>
              <a:rPr lang="en-GB" dirty="0" smtClean="0"/>
              <a:t>–</a:t>
            </a:r>
            <a:r>
              <a:rPr lang="en-US" dirty="0" smtClean="0"/>
              <a:t>free grammar is equivalent to the original grammar.</a:t>
            </a:r>
          </a:p>
          <a:p>
            <a:pPr>
              <a:spcBef>
                <a:spcPts val="600"/>
              </a:spcBef>
              <a:spcAft>
                <a:spcPts val="600"/>
              </a:spcAft>
            </a:pPr>
            <a:r>
              <a:rPr lang="en-US" b="1" dirty="0" smtClean="0"/>
              <a:t>Theorem 13:</a:t>
            </a:r>
            <a:r>
              <a:rPr lang="en-US" dirty="0" smtClean="0"/>
              <a:t> </a:t>
            </a:r>
            <a:r>
              <a:rPr lang="en-US" i="1" dirty="0" smtClean="0"/>
              <a:t>Chomsky Normal Form</a:t>
            </a:r>
            <a:r>
              <a:rPr lang="en-US" dirty="0" smtClean="0"/>
              <a:t>: Every context</a:t>
            </a:r>
            <a:r>
              <a:rPr lang="en-GB" dirty="0" smtClean="0"/>
              <a:t>–</a:t>
            </a:r>
            <a:r>
              <a:rPr lang="en-US" dirty="0" smtClean="0"/>
              <a:t>free grammar whose language does not contain </a:t>
            </a:r>
            <a:r>
              <a:rPr lang="en-US" i="1" dirty="0" smtClean="0"/>
              <a:t>λ</a:t>
            </a:r>
            <a:r>
              <a:rPr lang="en-US" dirty="0" smtClean="0"/>
              <a:t> can be converted to an equivalent grammar that is in Chomsky Normal Form. </a:t>
            </a:r>
          </a:p>
          <a:p>
            <a:pPr>
              <a:spcBef>
                <a:spcPts val="600"/>
              </a:spcBef>
              <a:spcAft>
                <a:spcPts val="600"/>
              </a:spcAft>
            </a:pPr>
            <a:r>
              <a:rPr lang="en-US" b="1" dirty="0" smtClean="0"/>
              <a:t>Theorem 14:</a:t>
            </a:r>
            <a:r>
              <a:rPr lang="en-US" dirty="0" smtClean="0"/>
              <a:t> </a:t>
            </a:r>
            <a:r>
              <a:rPr lang="en-US" i="1" dirty="0" smtClean="0"/>
              <a:t>Greibach Normal Form</a:t>
            </a:r>
            <a:r>
              <a:rPr lang="en-US" dirty="0" smtClean="0"/>
              <a:t>: Every context</a:t>
            </a:r>
            <a:r>
              <a:rPr lang="en-GB" dirty="0" smtClean="0"/>
              <a:t>–</a:t>
            </a:r>
            <a:r>
              <a:rPr lang="en-US" dirty="0" smtClean="0"/>
              <a:t>free grammar whose language does not contain </a:t>
            </a:r>
            <a:r>
              <a:rPr lang="en-US" i="1" dirty="0" smtClean="0"/>
              <a:t>λ</a:t>
            </a:r>
            <a:r>
              <a:rPr lang="en-US" dirty="0" smtClean="0"/>
              <a:t> can be converted to an equivalent grammar that is in Greibach Normal Form.</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69</a:t>
            </a:fld>
            <a:endParaRPr lang="en-US"/>
          </a:p>
        </p:txBody>
      </p:sp>
    </p:spTree>
    <p:extLst>
      <p:ext uri="{BB962C8B-B14F-4D97-AF65-F5344CB8AC3E}">
        <p14:creationId xmlns:p14="http://schemas.microsoft.com/office/powerpoint/2010/main" val="460498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605" y="532015"/>
            <a:ext cx="10781606" cy="939946"/>
          </a:xfrm>
        </p:spPr>
        <p:txBody>
          <a:bodyPr>
            <a:normAutofit/>
          </a:bodyPr>
          <a:lstStyle/>
          <a:p>
            <a:r>
              <a:rPr lang="en-US" sz="4900" b="1" dirty="0">
                <a:solidFill>
                  <a:schemeClr val="accent5">
                    <a:lumMod val="50000"/>
                  </a:schemeClr>
                </a:solidFill>
              </a:rPr>
              <a:t>Context-Free Languages </a:t>
            </a:r>
            <a:endParaRPr lang="en-US" b="1" dirty="0">
              <a:solidFill>
                <a:schemeClr val="accent5">
                  <a:lumMod val="50000"/>
                </a:schemeClr>
              </a:solidFill>
            </a:endParaRPr>
          </a:p>
        </p:txBody>
      </p:sp>
      <p:sp>
        <p:nvSpPr>
          <p:cNvPr id="3" name="Content Placeholder 2"/>
          <p:cNvSpPr>
            <a:spLocks noGrp="1"/>
          </p:cNvSpPr>
          <p:nvPr>
            <p:ph idx="1"/>
          </p:nvPr>
        </p:nvSpPr>
        <p:spPr>
          <a:xfrm>
            <a:off x="2152649" y="1572323"/>
            <a:ext cx="7991244" cy="4604641"/>
          </a:xfrm>
        </p:spPr>
        <p:txBody>
          <a:bodyPr>
            <a:normAutofit/>
          </a:bodyPr>
          <a:lstStyle/>
          <a:p>
            <a:pPr>
              <a:defRPr/>
            </a:pPr>
            <a:r>
              <a:rPr lang="en-US" dirty="0" smtClean="0"/>
              <a:t>Consider the grammar</a:t>
            </a:r>
            <a:endParaRPr lang="en-US" dirty="0"/>
          </a:p>
          <a:p>
            <a:pPr>
              <a:buNone/>
              <a:defRPr/>
            </a:pPr>
            <a:r>
              <a:rPr lang="en-US" dirty="0" smtClean="0"/>
              <a:t>	</a:t>
            </a:r>
            <a:r>
              <a:rPr lang="en-US" altLang="en-US" dirty="0">
                <a:solidFill>
                  <a:schemeClr val="accent5">
                    <a:lumMod val="75000"/>
                  </a:schemeClr>
                </a:solidFill>
                <a:cs typeface="Arial" panose="020B0604020202020204" pitchFamily="34" charset="0"/>
              </a:rPr>
              <a:t>V = { S }, T = { a, b }, and productions </a:t>
            </a:r>
            <a:endParaRPr lang="en-US" altLang="en-US" dirty="0" smtClean="0">
              <a:solidFill>
                <a:schemeClr val="accent5">
                  <a:lumMod val="75000"/>
                </a:schemeClr>
              </a:solidFill>
              <a:cs typeface="Arial" panose="020B0604020202020204" pitchFamily="34" charset="0"/>
            </a:endParaRPr>
          </a:p>
          <a:p>
            <a:pPr>
              <a:buNone/>
              <a:defRPr/>
            </a:pP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S </a:t>
            </a:r>
            <a:r>
              <a:rPr lang="en-US" altLang="en-US" dirty="0">
                <a:solidFill>
                  <a:schemeClr val="accent5">
                    <a:lumMod val="75000"/>
                  </a:schemeClr>
                </a:solidFill>
                <a:cs typeface="Arial" panose="020B0604020202020204" pitchFamily="34" charset="0"/>
                <a:sym typeface="Symbol" panose="05050102010706020507" pitchFamily="18" charset="2"/>
              </a:rPr>
              <a:t></a:t>
            </a: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aSb </a:t>
            </a: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SS | </a:t>
            </a:r>
            <a:r>
              <a:rPr lang="en-US" altLang="en-US" dirty="0" smtClean="0">
                <a:solidFill>
                  <a:schemeClr val="accent5">
                    <a:lumMod val="75000"/>
                  </a:schemeClr>
                </a:solidFill>
                <a:cs typeface="Arial" panose="020B0604020202020204" pitchFamily="34" charset="0"/>
                <a:sym typeface="Symbol" panose="05050102010706020507" pitchFamily="18" charset="2"/>
              </a:rPr>
              <a:t></a:t>
            </a:r>
            <a:r>
              <a:rPr lang="en-US" altLang="en-US" dirty="0" smtClean="0">
                <a:solidFill>
                  <a:schemeClr val="accent5">
                    <a:lumMod val="75000"/>
                  </a:schemeClr>
                </a:solidFill>
                <a:cs typeface="Arial" panose="020B0604020202020204" pitchFamily="34" charset="0"/>
              </a:rPr>
              <a:t> </a:t>
            </a:r>
            <a:endParaRPr lang="en-US" altLang="en-US" dirty="0">
              <a:solidFill>
                <a:schemeClr val="accent5">
                  <a:lumMod val="75000"/>
                </a:schemeClr>
              </a:solidFill>
              <a:cs typeface="Arial" panose="020B0604020202020204" pitchFamily="34" charset="0"/>
            </a:endParaRPr>
          </a:p>
          <a:p>
            <a:pPr>
              <a:spcBef>
                <a:spcPts val="600"/>
              </a:spcBef>
            </a:pPr>
            <a:r>
              <a:rPr lang="en-US" dirty="0" smtClean="0"/>
              <a:t>Sample derivations:</a:t>
            </a:r>
            <a:endParaRPr lang="en-US" dirty="0"/>
          </a:p>
          <a:p>
            <a:pPr marL="0" indent="0">
              <a:spcBef>
                <a:spcPts val="600"/>
              </a:spcBef>
              <a:buNone/>
            </a:pPr>
            <a:r>
              <a:rPr lang="en-US" altLang="en-US" dirty="0"/>
              <a:t>	</a:t>
            </a:r>
            <a:r>
              <a:rPr lang="en-US" altLang="en-US" dirty="0" smtClean="0">
                <a:solidFill>
                  <a:schemeClr val="accent5">
                    <a:lumMod val="75000"/>
                  </a:schemeClr>
                </a:solidFill>
                <a:cs typeface="Arial" panose="020B0604020202020204" pitchFamily="34" charset="0"/>
              </a:rPr>
              <a:t>S </a:t>
            </a:r>
            <a:r>
              <a:rPr lang="en-US" altLang="en-US" dirty="0" smtClean="0">
                <a:solidFill>
                  <a:schemeClr val="accent5">
                    <a:lumMod val="75000"/>
                  </a:schemeClr>
                </a:solidFill>
                <a:cs typeface="Arial" panose="020B0604020202020204" pitchFamily="34" charset="0"/>
                <a:sym typeface="Symbol" panose="05050102010706020507" pitchFamily="18" charset="2"/>
              </a:rPr>
              <a:t></a:t>
            </a:r>
            <a:r>
              <a:rPr lang="en-US" altLang="en-US" dirty="0" smtClean="0">
                <a:solidFill>
                  <a:schemeClr val="accent5">
                    <a:lumMod val="75000"/>
                  </a:schemeClr>
                </a:solidFill>
                <a:cs typeface="Arial" panose="020B0604020202020204" pitchFamily="34" charset="0"/>
              </a:rPr>
              <a:t> aSb </a:t>
            </a:r>
            <a:r>
              <a:rPr lang="en-US" altLang="en-US" dirty="0" smtClean="0">
                <a:solidFill>
                  <a:schemeClr val="accent5">
                    <a:lumMod val="75000"/>
                  </a:schemeClr>
                </a:solidFill>
                <a:cs typeface="Arial" panose="020B0604020202020204" pitchFamily="34" charset="0"/>
                <a:sym typeface="Symbol" panose="05050102010706020507" pitchFamily="18" charset="2"/>
              </a:rPr>
              <a:t> aaSbb  aabb </a:t>
            </a:r>
          </a:p>
          <a:p>
            <a:pPr marL="0" indent="0">
              <a:spcBef>
                <a:spcPts val="600"/>
              </a:spcBef>
              <a:buNone/>
            </a:pPr>
            <a:r>
              <a:rPr lang="en-US" altLang="en-US" i="1" dirty="0" smtClean="0"/>
              <a:t>	</a:t>
            </a:r>
            <a:r>
              <a:rPr lang="en-US" altLang="en-US" dirty="0">
                <a:solidFill>
                  <a:schemeClr val="accent5">
                    <a:lumMod val="75000"/>
                  </a:schemeClr>
                </a:solidFill>
                <a:cs typeface="Arial" panose="020B0604020202020204" pitchFamily="34" charset="0"/>
              </a:rPr>
              <a:t>S </a:t>
            </a:r>
            <a:r>
              <a:rPr lang="en-US" altLang="en-US" dirty="0">
                <a:solidFill>
                  <a:schemeClr val="accent5">
                    <a:lumMod val="75000"/>
                  </a:schemeClr>
                </a:solidFill>
                <a:cs typeface="Arial" panose="020B0604020202020204" pitchFamily="34" charset="0"/>
                <a:sym typeface="Symbol" panose="05050102010706020507" pitchFamily="18" charset="2"/>
              </a:rPr>
              <a:t></a:t>
            </a: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SS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aSbS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abS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abaSb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abab</a:t>
            </a:r>
          </a:p>
          <a:p>
            <a:r>
              <a:rPr lang="en-US" dirty="0" smtClean="0"/>
              <a:t>The language generated by the grammar is</a:t>
            </a:r>
            <a:endParaRPr lang="en-US" dirty="0"/>
          </a:p>
          <a:p>
            <a:pPr>
              <a:buNone/>
            </a:pPr>
            <a:r>
              <a:rPr lang="en-US" altLang="en-US" i="1" dirty="0" smtClean="0"/>
              <a:t>	</a:t>
            </a:r>
            <a:r>
              <a:rPr lang="en-US" altLang="en-US" dirty="0" smtClean="0">
                <a:solidFill>
                  <a:schemeClr val="accent5">
                    <a:lumMod val="75000"/>
                  </a:schemeClr>
                </a:solidFill>
                <a:cs typeface="Arial" panose="020B0604020202020204" pitchFamily="34" charset="0"/>
              </a:rPr>
              <a:t>{ w </a:t>
            </a:r>
            <a:r>
              <a:rPr lang="en-US" altLang="en-US" dirty="0" smtClean="0">
                <a:solidFill>
                  <a:schemeClr val="accent5">
                    <a:lumMod val="75000"/>
                  </a:schemeClr>
                </a:solidFill>
                <a:cs typeface="Arial" panose="020B0604020202020204" pitchFamily="34" charset="0"/>
                <a:sym typeface="Symbol" panose="05050102010706020507" pitchFamily="18" charset="2"/>
              </a:rPr>
              <a:t> </a:t>
            </a:r>
            <a:r>
              <a:rPr lang="en-US" altLang="en-US" sz="2400" dirty="0">
                <a:solidFill>
                  <a:schemeClr val="accent5">
                    <a:lumMod val="75000"/>
                  </a:schemeClr>
                </a:solidFill>
                <a:cs typeface="Arial" panose="020B0604020202020204" pitchFamily="34" charset="0"/>
              </a:rPr>
              <a:t>{</a:t>
            </a:r>
            <a:r>
              <a:rPr lang="en-US" altLang="en-US" dirty="0" smtClean="0">
                <a:solidFill>
                  <a:schemeClr val="accent5">
                    <a:lumMod val="75000"/>
                  </a:schemeClr>
                </a:solidFill>
                <a:cs typeface="Arial" panose="020B0604020202020204" pitchFamily="34" charset="0"/>
              </a:rPr>
              <a:t> a, b </a:t>
            </a:r>
            <a:r>
              <a:rPr lang="en-US" altLang="en-US" sz="2400" dirty="0">
                <a:solidFill>
                  <a:schemeClr val="accent5">
                    <a:lumMod val="75000"/>
                  </a:schemeClr>
                </a:solidFill>
                <a:cs typeface="Arial" panose="020B0604020202020204" pitchFamily="34" charset="0"/>
              </a:rPr>
              <a:t>}</a:t>
            </a:r>
            <a:r>
              <a:rPr lang="en-US" altLang="en-US" dirty="0" smtClean="0">
                <a:solidFill>
                  <a:schemeClr val="accent5">
                    <a:lumMod val="75000"/>
                  </a:schemeClr>
                </a:solidFill>
                <a:cs typeface="Arial" panose="020B0604020202020204" pitchFamily="34" charset="0"/>
              </a:rPr>
              <a:t>*: n</a:t>
            </a:r>
            <a:r>
              <a:rPr lang="en-US" altLang="en-US" baseline="-25000" dirty="0" smtClean="0">
                <a:solidFill>
                  <a:schemeClr val="accent5">
                    <a:lumMod val="75000"/>
                  </a:schemeClr>
                </a:solidFill>
                <a:cs typeface="Arial" panose="020B0604020202020204" pitchFamily="34" charset="0"/>
              </a:rPr>
              <a:t>a</a:t>
            </a:r>
            <a:r>
              <a:rPr lang="en-US" altLang="en-US" dirty="0" smtClean="0">
                <a:solidFill>
                  <a:schemeClr val="accent5">
                    <a:lumMod val="75000"/>
                  </a:schemeClr>
                </a:solidFill>
                <a:cs typeface="Arial" panose="020B0604020202020204" pitchFamily="34" charset="0"/>
              </a:rPr>
              <a:t>(w) = n</a:t>
            </a:r>
            <a:r>
              <a:rPr lang="en-US" altLang="en-US" baseline="-25000" dirty="0" smtClean="0">
                <a:solidFill>
                  <a:schemeClr val="accent5">
                    <a:lumMod val="75000"/>
                  </a:schemeClr>
                </a:solidFill>
                <a:cs typeface="Arial" panose="020B0604020202020204" pitchFamily="34" charset="0"/>
              </a:rPr>
              <a:t>b</a:t>
            </a:r>
            <a:r>
              <a:rPr lang="en-US" altLang="en-US" dirty="0" smtClean="0">
                <a:solidFill>
                  <a:schemeClr val="accent5">
                    <a:lumMod val="75000"/>
                  </a:schemeClr>
                </a:solidFill>
                <a:cs typeface="Arial" panose="020B0604020202020204" pitchFamily="34" charset="0"/>
              </a:rPr>
              <a:t>(w) and n</a:t>
            </a:r>
            <a:r>
              <a:rPr lang="en-US" altLang="en-US" baseline="-25000" dirty="0" smtClean="0">
                <a:solidFill>
                  <a:schemeClr val="accent5">
                    <a:lumMod val="75000"/>
                  </a:schemeClr>
                </a:solidFill>
                <a:cs typeface="Arial" panose="020B0604020202020204" pitchFamily="34" charset="0"/>
              </a:rPr>
              <a:t>a</a:t>
            </a:r>
            <a:r>
              <a:rPr lang="en-US" altLang="en-US" dirty="0" smtClean="0">
                <a:solidFill>
                  <a:schemeClr val="accent5">
                    <a:lumMod val="75000"/>
                  </a:schemeClr>
                </a:solidFill>
                <a:cs typeface="Arial" panose="020B0604020202020204" pitchFamily="34" charset="0"/>
              </a:rPr>
              <a:t>(v) ≥ n</a:t>
            </a:r>
            <a:r>
              <a:rPr lang="en-US" altLang="en-US" baseline="-25000" dirty="0" smtClean="0">
                <a:solidFill>
                  <a:schemeClr val="accent5">
                    <a:lumMod val="75000"/>
                  </a:schemeClr>
                </a:solidFill>
                <a:cs typeface="Arial" panose="020B0604020202020204" pitchFamily="34" charset="0"/>
              </a:rPr>
              <a:t>b</a:t>
            </a:r>
            <a:r>
              <a:rPr lang="en-US" altLang="en-US" dirty="0" smtClean="0">
                <a:solidFill>
                  <a:schemeClr val="accent5">
                    <a:lumMod val="75000"/>
                  </a:schemeClr>
                </a:solidFill>
                <a:cs typeface="Arial" panose="020B0604020202020204" pitchFamily="34" charset="0"/>
              </a:rPr>
              <a:t>(v) }</a:t>
            </a:r>
            <a:endParaRPr lang="en-US" altLang="en-US" dirty="0"/>
          </a:p>
          <a:p>
            <a:pPr>
              <a:buNone/>
            </a:pPr>
            <a:r>
              <a:rPr lang="en-US" altLang="en-US" i="1" dirty="0"/>
              <a:t>	</a:t>
            </a:r>
            <a:r>
              <a:rPr lang="en-US" altLang="en-US" dirty="0" smtClean="0"/>
              <a:t>(where v is any prefix of w)</a:t>
            </a:r>
            <a:endParaRPr lang="en-US" altLang="en-US" dirty="0"/>
          </a:p>
        </p:txBody>
      </p:sp>
    </p:spTree>
    <p:extLst>
      <p:ext uri="{BB962C8B-B14F-4D97-AF65-F5344CB8AC3E}">
        <p14:creationId xmlns:p14="http://schemas.microsoft.com/office/powerpoint/2010/main" val="19815388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lumMod val="25000"/>
                  </a:schemeClr>
                </a:solidFill>
              </a:rPr>
              <a:t>Summary</a:t>
            </a:r>
            <a:endParaRPr lang="en-US" b="1" dirty="0">
              <a:solidFill>
                <a:schemeClr val="bg2">
                  <a:lumMod val="25000"/>
                </a:schemeClr>
              </a:solidFill>
            </a:endParaRPr>
          </a:p>
        </p:txBody>
      </p:sp>
      <p:sp>
        <p:nvSpPr>
          <p:cNvPr id="3" name="Content Placeholder 2"/>
          <p:cNvSpPr>
            <a:spLocks noGrp="1"/>
          </p:cNvSpPr>
          <p:nvPr>
            <p:ph idx="1"/>
          </p:nvPr>
        </p:nvSpPr>
        <p:spPr>
          <a:xfrm>
            <a:off x="1949132" y="1905000"/>
            <a:ext cx="8915400" cy="3777622"/>
          </a:xfrm>
        </p:spPr>
        <p:txBody>
          <a:bodyPr>
            <a:normAutofit lnSpcReduction="10000"/>
          </a:bodyPr>
          <a:lstStyle/>
          <a:p>
            <a:pPr>
              <a:spcBef>
                <a:spcPts val="600"/>
              </a:spcBef>
              <a:spcAft>
                <a:spcPts val="600"/>
              </a:spcAft>
            </a:pPr>
            <a:r>
              <a:rPr lang="en-US" sz="2000" dirty="0"/>
              <a:t>Context</a:t>
            </a:r>
            <a:r>
              <a:rPr lang="en-GB" sz="2000" dirty="0"/>
              <a:t>–</a:t>
            </a:r>
            <a:r>
              <a:rPr lang="en-US" sz="2000" dirty="0"/>
              <a:t>free behavior arises when an action is taken irrespective of the surrounding context. A context</a:t>
            </a:r>
            <a:r>
              <a:rPr lang="en-GB" sz="2000" dirty="0"/>
              <a:t>–</a:t>
            </a:r>
            <a:r>
              <a:rPr lang="en-US" sz="2000" dirty="0"/>
              <a:t>free language is one in which the occurrence or behavior of a symbol or pattern in a string is independent of other symbols or patterns to its left or right.</a:t>
            </a:r>
          </a:p>
          <a:p>
            <a:pPr>
              <a:spcBef>
                <a:spcPts val="600"/>
              </a:spcBef>
              <a:spcAft>
                <a:spcPts val="600"/>
              </a:spcAft>
            </a:pPr>
            <a:r>
              <a:rPr lang="en-US" sz="2000" dirty="0"/>
              <a:t>A context</a:t>
            </a:r>
            <a:r>
              <a:rPr lang="en-GB" sz="2000" dirty="0"/>
              <a:t>–</a:t>
            </a:r>
            <a:r>
              <a:rPr lang="en-US" sz="2000" dirty="0"/>
              <a:t>free language is the language of a context</a:t>
            </a:r>
            <a:r>
              <a:rPr lang="en-GB" sz="2000" dirty="0"/>
              <a:t>–</a:t>
            </a:r>
            <a:r>
              <a:rPr lang="en-US" sz="2000" dirty="0"/>
              <a:t>free grammar.</a:t>
            </a:r>
          </a:p>
          <a:p>
            <a:pPr>
              <a:spcBef>
                <a:spcPts val="600"/>
              </a:spcBef>
              <a:spcAft>
                <a:spcPts val="600"/>
              </a:spcAft>
            </a:pPr>
            <a:r>
              <a:rPr lang="en-US" sz="2000" dirty="0"/>
              <a:t>A context</a:t>
            </a:r>
            <a:r>
              <a:rPr lang="en-GB" sz="2000" dirty="0"/>
              <a:t>–</a:t>
            </a:r>
            <a:r>
              <a:rPr lang="en-US" sz="2000" dirty="0"/>
              <a:t>free grammar is one in which every production rule has a single non</a:t>
            </a:r>
            <a:r>
              <a:rPr lang="en-GB" sz="2000" dirty="0"/>
              <a:t>–</a:t>
            </a:r>
            <a:r>
              <a:rPr lang="en-US" sz="2000" dirty="0"/>
              <a:t>terminal and no other symbol on its left</a:t>
            </a:r>
            <a:r>
              <a:rPr lang="en-GB" sz="2000" dirty="0"/>
              <a:t>–</a:t>
            </a:r>
            <a:r>
              <a:rPr lang="en-US" sz="2000" dirty="0"/>
              <a:t>hand side.</a:t>
            </a:r>
          </a:p>
          <a:p>
            <a:pPr>
              <a:spcBef>
                <a:spcPts val="600"/>
              </a:spcBef>
              <a:spcAft>
                <a:spcPts val="600"/>
              </a:spcAft>
            </a:pPr>
            <a:r>
              <a:rPr lang="en-US" sz="2000" dirty="0"/>
              <a:t>A production in a context</a:t>
            </a:r>
            <a:r>
              <a:rPr lang="en-GB" sz="2000" dirty="0"/>
              <a:t>–</a:t>
            </a:r>
            <a:r>
              <a:rPr lang="en-US" sz="2000" dirty="0"/>
              <a:t>free grammar can be applied during parsing or derivation to a non</a:t>
            </a:r>
            <a:r>
              <a:rPr lang="en-GB" sz="2000" dirty="0"/>
              <a:t>–</a:t>
            </a:r>
            <a:r>
              <a:rPr lang="en-US" sz="2000" dirty="0"/>
              <a:t>terminal in the sentential form without regard to other symbols in the sentential form.</a:t>
            </a:r>
          </a:p>
          <a:p>
            <a:pPr lvl="0"/>
            <a:endParaRPr lang="en-US" dirty="0" smtClean="0"/>
          </a:p>
        </p:txBody>
      </p:sp>
      <p:sp>
        <p:nvSpPr>
          <p:cNvPr id="4" name="Slide Number Placeholder 3"/>
          <p:cNvSpPr>
            <a:spLocks noGrp="1"/>
          </p:cNvSpPr>
          <p:nvPr>
            <p:ph type="sldNum" sz="quarter" idx="12"/>
          </p:nvPr>
        </p:nvSpPr>
        <p:spPr/>
        <p:txBody>
          <a:bodyPr/>
          <a:lstStyle/>
          <a:p>
            <a:fld id="{F46CFAAC-42DA-48D0-8146-B16E92842438}" type="slidenum">
              <a:rPr lang="en-US" smtClean="0"/>
              <a:pPr/>
              <a:t>70</a:t>
            </a:fld>
            <a:endParaRPr lang="en-US"/>
          </a:p>
        </p:txBody>
      </p:sp>
    </p:spTree>
    <p:extLst>
      <p:ext uri="{BB962C8B-B14F-4D97-AF65-F5344CB8AC3E}">
        <p14:creationId xmlns:p14="http://schemas.microsoft.com/office/powerpoint/2010/main" val="2911372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lumMod val="25000"/>
                  </a:schemeClr>
                </a:solidFill>
              </a:rPr>
              <a:t>Summary(contd</a:t>
            </a:r>
            <a:r>
              <a:rPr lang="en-US" b="1" dirty="0" smtClean="0">
                <a:solidFill>
                  <a:schemeClr val="bg2">
                    <a:lumMod val="25000"/>
                  </a:schemeClr>
                </a:solidFill>
              </a:rPr>
              <a:t>..)</a:t>
            </a:r>
            <a:endParaRPr lang="en-US" b="1" dirty="0">
              <a:solidFill>
                <a:schemeClr val="bg2">
                  <a:lumMod val="25000"/>
                </a:schemeClr>
              </a:solidFill>
            </a:endParaRPr>
          </a:p>
        </p:txBody>
      </p:sp>
      <p:sp>
        <p:nvSpPr>
          <p:cNvPr id="3" name="Content Placeholder 2"/>
          <p:cNvSpPr>
            <a:spLocks noGrp="1"/>
          </p:cNvSpPr>
          <p:nvPr>
            <p:ph idx="1"/>
          </p:nvPr>
        </p:nvSpPr>
        <p:spPr>
          <a:xfrm>
            <a:off x="1446415" y="1413163"/>
            <a:ext cx="10324407" cy="5203768"/>
          </a:xfrm>
        </p:spPr>
        <p:txBody>
          <a:bodyPr>
            <a:normAutofit/>
          </a:bodyPr>
          <a:lstStyle/>
          <a:p>
            <a:pPr lvl="0"/>
            <a:r>
              <a:rPr lang="en-US" dirty="0" smtClean="0"/>
              <a:t>Context</a:t>
            </a:r>
            <a:r>
              <a:rPr lang="en-GB" dirty="0" smtClean="0"/>
              <a:t>–</a:t>
            </a:r>
            <a:r>
              <a:rPr lang="en-US" dirty="0" smtClean="0"/>
              <a:t>free grammars are more powerful than regular grammars. They can derive languages that are not regular.</a:t>
            </a:r>
          </a:p>
          <a:p>
            <a:pPr lvl="0"/>
            <a:r>
              <a:rPr lang="en-US" dirty="0" smtClean="0"/>
              <a:t>A linear context</a:t>
            </a:r>
            <a:r>
              <a:rPr lang="en-GB" dirty="0" smtClean="0"/>
              <a:t>–</a:t>
            </a:r>
            <a:r>
              <a:rPr lang="en-US" dirty="0" smtClean="0"/>
              <a:t>free grammar has only zero or one non</a:t>
            </a:r>
            <a:r>
              <a:rPr lang="en-GB" dirty="0" smtClean="0"/>
              <a:t>–</a:t>
            </a:r>
            <a:r>
              <a:rPr lang="en-US" dirty="0" smtClean="0"/>
              <a:t>terminal on the right</a:t>
            </a:r>
            <a:r>
              <a:rPr lang="en-GB" dirty="0" smtClean="0"/>
              <a:t>–</a:t>
            </a:r>
            <a:r>
              <a:rPr lang="en-US" dirty="0" smtClean="0"/>
              <a:t>hand side of every production rule. However, such a grammar may not be right</a:t>
            </a:r>
            <a:r>
              <a:rPr lang="en-GB" dirty="0" smtClean="0"/>
              <a:t>–</a:t>
            </a:r>
            <a:r>
              <a:rPr lang="en-US" dirty="0" smtClean="0"/>
              <a:t>linear or left</a:t>
            </a:r>
            <a:r>
              <a:rPr lang="en-GB" dirty="0" smtClean="0"/>
              <a:t>–</a:t>
            </a:r>
            <a:r>
              <a:rPr lang="en-US" dirty="0" smtClean="0"/>
              <a:t>linear. Non</a:t>
            </a:r>
            <a:r>
              <a:rPr lang="en-GB" dirty="0" smtClean="0"/>
              <a:t>–</a:t>
            </a:r>
            <a:r>
              <a:rPr lang="en-US" dirty="0" smtClean="0"/>
              <a:t>regular linear grammars can derive languages such as palindromes and the simple nesting language. </a:t>
            </a:r>
          </a:p>
          <a:p>
            <a:pPr lvl="0"/>
            <a:r>
              <a:rPr lang="en-US" dirty="0" smtClean="0"/>
              <a:t>Other context</a:t>
            </a:r>
            <a:r>
              <a:rPr lang="en-GB" dirty="0" smtClean="0"/>
              <a:t>–</a:t>
            </a:r>
            <a:r>
              <a:rPr lang="en-US" dirty="0" smtClean="0"/>
              <a:t>free languages require non</a:t>
            </a:r>
            <a:r>
              <a:rPr lang="en-GB" dirty="0" smtClean="0"/>
              <a:t>–</a:t>
            </a:r>
            <a:r>
              <a:rPr lang="en-US" dirty="0" smtClean="0"/>
              <a:t>linear grammars with production rules that have more than one non</a:t>
            </a:r>
            <a:r>
              <a:rPr lang="en-GB" dirty="0" smtClean="0"/>
              <a:t>–</a:t>
            </a:r>
            <a:r>
              <a:rPr lang="en-US" dirty="0" smtClean="0"/>
              <a:t>terminal on their right</a:t>
            </a:r>
            <a:r>
              <a:rPr lang="en-GB" dirty="0" smtClean="0"/>
              <a:t>–</a:t>
            </a:r>
            <a:r>
              <a:rPr lang="en-US" dirty="0" smtClean="0"/>
              <a:t>hand sides. The typical pattern </a:t>
            </a:r>
            <a:r>
              <a:rPr lang="en-US" i="1" dirty="0" smtClean="0"/>
              <a:t>SS</a:t>
            </a:r>
            <a:r>
              <a:rPr lang="en-US" dirty="0" smtClean="0"/>
              <a:t> is used to generate languages such as proper nesting, nested if</a:t>
            </a:r>
            <a:r>
              <a:rPr lang="en-GB" dirty="0" smtClean="0"/>
              <a:t>–</a:t>
            </a:r>
            <a:r>
              <a:rPr lang="en-US" dirty="0" smtClean="0"/>
              <a:t>then</a:t>
            </a:r>
            <a:r>
              <a:rPr lang="en-GB" dirty="0" smtClean="0"/>
              <a:t>–</a:t>
            </a:r>
            <a:r>
              <a:rPr lang="en-US" dirty="0" smtClean="0"/>
              <a:t>else statements and arithmetic expressions in programming languages.</a:t>
            </a:r>
          </a:p>
          <a:p>
            <a:pPr lvl="0"/>
            <a:r>
              <a:rPr lang="en-US" dirty="0" smtClean="0"/>
              <a:t>A context</a:t>
            </a:r>
            <a:r>
              <a:rPr lang="en-GB" dirty="0" smtClean="0"/>
              <a:t>–</a:t>
            </a:r>
            <a:r>
              <a:rPr lang="en-US" dirty="0" smtClean="0"/>
              <a:t>free grammar is said to be ambiguous if it produces two different leftmost (or two different rightmost) derivations for the same string.</a:t>
            </a:r>
          </a:p>
          <a:p>
            <a:pPr lvl="0"/>
            <a:r>
              <a:rPr lang="en-US" dirty="0" smtClean="0"/>
              <a:t>Often, an ambiguous grammar can be converted to an unambiguous grammar by introducing additional variables. </a:t>
            </a:r>
          </a:p>
          <a:p>
            <a:pPr lvl="0"/>
            <a:r>
              <a:rPr lang="en-US" dirty="0" smtClean="0"/>
              <a:t>A language is said to be inherently ambiguous if every grammar for the language is ambiguous.</a:t>
            </a:r>
          </a:p>
        </p:txBody>
      </p:sp>
      <p:sp>
        <p:nvSpPr>
          <p:cNvPr id="4" name="Slide Number Placeholder 3"/>
          <p:cNvSpPr>
            <a:spLocks noGrp="1"/>
          </p:cNvSpPr>
          <p:nvPr>
            <p:ph type="sldNum" sz="quarter" idx="12"/>
          </p:nvPr>
        </p:nvSpPr>
        <p:spPr/>
        <p:txBody>
          <a:bodyPr/>
          <a:lstStyle/>
          <a:p>
            <a:fld id="{F46CFAAC-42DA-48D0-8146-B16E92842438}" type="slidenum">
              <a:rPr lang="en-US" smtClean="0"/>
              <a:pPr/>
              <a:t>71</a:t>
            </a:fld>
            <a:endParaRPr lang="en-US"/>
          </a:p>
        </p:txBody>
      </p:sp>
    </p:spTree>
    <p:extLst>
      <p:ext uri="{BB962C8B-B14F-4D97-AF65-F5344CB8AC3E}">
        <p14:creationId xmlns:p14="http://schemas.microsoft.com/office/powerpoint/2010/main" val="353530347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lumMod val="25000"/>
                  </a:schemeClr>
                </a:solidFill>
              </a:rPr>
              <a:t>Summary(contd</a:t>
            </a:r>
            <a:r>
              <a:rPr lang="en-US" b="1" dirty="0" smtClean="0">
                <a:solidFill>
                  <a:schemeClr val="bg2">
                    <a:lumMod val="25000"/>
                  </a:schemeClr>
                </a:solidFill>
              </a:rPr>
              <a:t>..)</a:t>
            </a:r>
            <a:endParaRPr lang="en-US" b="1" dirty="0">
              <a:solidFill>
                <a:schemeClr val="bg2">
                  <a:lumMod val="25000"/>
                </a:schemeClr>
              </a:solidFill>
            </a:endParaRPr>
          </a:p>
        </p:txBody>
      </p:sp>
      <p:sp>
        <p:nvSpPr>
          <p:cNvPr id="3" name="Content Placeholder 2"/>
          <p:cNvSpPr>
            <a:spLocks noGrp="1"/>
          </p:cNvSpPr>
          <p:nvPr>
            <p:ph idx="1"/>
          </p:nvPr>
        </p:nvSpPr>
        <p:spPr>
          <a:xfrm>
            <a:off x="1787236" y="1371600"/>
            <a:ext cx="9717376" cy="4539622"/>
          </a:xfrm>
        </p:spPr>
        <p:txBody>
          <a:bodyPr>
            <a:normAutofit/>
          </a:bodyPr>
          <a:lstStyle/>
          <a:p>
            <a:r>
              <a:rPr lang="en-US" sz="2000" dirty="0"/>
              <a:t>Grammars can be cleaned up by eliminating </a:t>
            </a:r>
            <a:r>
              <a:rPr lang="en-US" sz="2000" i="1" dirty="0"/>
              <a:t>λ</a:t>
            </a:r>
            <a:r>
              <a:rPr lang="en-GB" sz="2000" dirty="0"/>
              <a:t>–</a:t>
            </a:r>
            <a:r>
              <a:rPr lang="en-US" sz="2000" dirty="0"/>
              <a:t>productions, unit productions and useless (i.e., non</a:t>
            </a:r>
            <a:r>
              <a:rPr lang="en-GB" sz="2000" dirty="0"/>
              <a:t>–</a:t>
            </a:r>
            <a:r>
              <a:rPr lang="en-US" sz="2000" dirty="0"/>
              <a:t>generating or unreachable) variables.</a:t>
            </a:r>
          </a:p>
          <a:p>
            <a:pPr lvl="0"/>
            <a:r>
              <a:rPr lang="en-US" sz="2000" dirty="0"/>
              <a:t>A context</a:t>
            </a:r>
            <a:r>
              <a:rPr lang="en-GB" sz="2000" dirty="0"/>
              <a:t>–</a:t>
            </a:r>
            <a:r>
              <a:rPr lang="en-US" sz="2000" dirty="0"/>
              <a:t>free grammar can be converted to Chomsky Normal Form in which every production is in one of two forms: </a:t>
            </a:r>
            <a:r>
              <a:rPr lang="en-US" sz="2000" i="1" dirty="0"/>
              <a:t>A</a:t>
            </a:r>
            <a:r>
              <a:rPr lang="en-US" sz="2000" dirty="0"/>
              <a:t> </a:t>
            </a:r>
            <a:r>
              <a:rPr lang="en-GB" sz="2000" i="1" dirty="0"/>
              <a:t>→</a:t>
            </a:r>
            <a:r>
              <a:rPr lang="en-US" sz="2000" dirty="0"/>
              <a:t> </a:t>
            </a:r>
            <a:r>
              <a:rPr lang="en-US" sz="2000" i="1" dirty="0"/>
              <a:t>a</a:t>
            </a:r>
            <a:r>
              <a:rPr lang="en-US" sz="2000" dirty="0"/>
              <a:t> or </a:t>
            </a:r>
            <a:r>
              <a:rPr lang="en-US" sz="2000" i="1" dirty="0"/>
              <a:t>A</a:t>
            </a:r>
            <a:r>
              <a:rPr lang="en-US" sz="2000" dirty="0"/>
              <a:t> </a:t>
            </a:r>
            <a:r>
              <a:rPr lang="en-GB" sz="2000" i="1" dirty="0"/>
              <a:t>→</a:t>
            </a:r>
            <a:r>
              <a:rPr lang="en-US" sz="2000" dirty="0"/>
              <a:t> </a:t>
            </a:r>
            <a:r>
              <a:rPr lang="en-US" sz="2000" i="1" dirty="0"/>
              <a:t>BC</a:t>
            </a:r>
            <a:r>
              <a:rPr lang="en-US" sz="2000" dirty="0"/>
              <a:t>. The idea is to ensure that the application of a production during derivation either eliminates a non</a:t>
            </a:r>
            <a:r>
              <a:rPr lang="en-GB" sz="2000" dirty="0"/>
              <a:t>–</a:t>
            </a:r>
            <a:r>
              <a:rPr lang="en-US" sz="2000" dirty="0"/>
              <a:t>terminal by replacing it by a terminal symbol or grows the sentential form by exactly one symbol. This results in a binary parse tree.</a:t>
            </a:r>
          </a:p>
          <a:p>
            <a:pPr lvl="0"/>
            <a:r>
              <a:rPr lang="en-US" sz="2000" dirty="0"/>
              <a:t>The CYK algorithm can be applied to a grammar in Chomsky Normal Form to determine if a given string is grammatical, that is, belongs to the language of the grammar. Book</a:t>
            </a:r>
            <a:r>
              <a:rPr lang="en-GB" sz="2000" dirty="0"/>
              <a:t>–</a:t>
            </a:r>
            <a:r>
              <a:rPr lang="en-US" sz="2000" dirty="0"/>
              <a:t>keeping in the CYK algorithm is made easy by applying a table</a:t>
            </a:r>
            <a:r>
              <a:rPr lang="en-GB" sz="2000" dirty="0"/>
              <a:t>–</a:t>
            </a:r>
            <a:r>
              <a:rPr lang="en-US" sz="2000" dirty="0"/>
              <a:t>filling technique.</a:t>
            </a:r>
          </a:p>
        </p:txBody>
      </p:sp>
      <p:sp>
        <p:nvSpPr>
          <p:cNvPr id="4" name="Slide Number Placeholder 3"/>
          <p:cNvSpPr>
            <a:spLocks noGrp="1"/>
          </p:cNvSpPr>
          <p:nvPr>
            <p:ph type="sldNum" sz="quarter" idx="12"/>
          </p:nvPr>
        </p:nvSpPr>
        <p:spPr/>
        <p:txBody>
          <a:bodyPr/>
          <a:lstStyle/>
          <a:p>
            <a:fld id="{F46CFAAC-42DA-48D0-8146-B16E92842438}" type="slidenum">
              <a:rPr lang="en-US" smtClean="0"/>
              <a:pPr/>
              <a:t>72</a:t>
            </a:fld>
            <a:endParaRPr lang="en-US"/>
          </a:p>
        </p:txBody>
      </p:sp>
    </p:spTree>
    <p:extLst>
      <p:ext uri="{BB962C8B-B14F-4D97-AF65-F5344CB8AC3E}">
        <p14:creationId xmlns:p14="http://schemas.microsoft.com/office/powerpoint/2010/main" val="26822374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lumMod val="25000"/>
                  </a:schemeClr>
                </a:solidFill>
              </a:rPr>
              <a:t>Summary(contd</a:t>
            </a:r>
            <a:r>
              <a:rPr lang="en-US" b="1" dirty="0" smtClean="0">
                <a:solidFill>
                  <a:schemeClr val="bg2">
                    <a:lumMod val="25000"/>
                  </a:schemeClr>
                </a:solidFill>
              </a:rPr>
              <a:t>..)</a:t>
            </a:r>
            <a:endParaRPr lang="en-US" b="1" dirty="0">
              <a:solidFill>
                <a:schemeClr val="bg2">
                  <a:lumMod val="25000"/>
                </a:schemeClr>
              </a:solidFill>
            </a:endParaRPr>
          </a:p>
        </p:txBody>
      </p:sp>
      <p:sp>
        <p:nvSpPr>
          <p:cNvPr id="3" name="Content Placeholder 2"/>
          <p:cNvSpPr>
            <a:spLocks noGrp="1"/>
          </p:cNvSpPr>
          <p:nvPr>
            <p:ph idx="1"/>
          </p:nvPr>
        </p:nvSpPr>
        <p:spPr/>
        <p:txBody>
          <a:bodyPr>
            <a:normAutofit/>
          </a:bodyPr>
          <a:lstStyle/>
          <a:p>
            <a:pPr lvl="0"/>
            <a:r>
              <a:rPr lang="en-US" sz="2000" dirty="0"/>
              <a:t>The idea of a Greibach Normal Form is to ensure that every step in parsing consumes exactly one terminal symbol. Productions in this form have exactly one terminal symbol followed by zero or more non</a:t>
            </a:r>
            <a:r>
              <a:rPr lang="en-GB" sz="2000" dirty="0"/>
              <a:t>–</a:t>
            </a:r>
            <a:r>
              <a:rPr lang="en-US" sz="2000" dirty="0"/>
              <a:t>terminals on their right</a:t>
            </a:r>
            <a:r>
              <a:rPr lang="en-GB" sz="2000" dirty="0"/>
              <a:t>–</a:t>
            </a:r>
            <a:r>
              <a:rPr lang="en-US" sz="2000" dirty="0"/>
              <a:t>hand sides.</a:t>
            </a:r>
          </a:p>
          <a:p>
            <a:pPr lvl="0"/>
            <a:r>
              <a:rPr lang="en-US" sz="2000" dirty="0"/>
              <a:t>Simple grammars and other variations are used to reduce ambiguity and make parsing more efficient. Such context</a:t>
            </a:r>
            <a:r>
              <a:rPr lang="en-GB" sz="2000" dirty="0"/>
              <a:t>–</a:t>
            </a:r>
            <a:r>
              <a:rPr lang="en-US" sz="2000" dirty="0"/>
              <a:t>free grammars are used extensively in the design of programming languages and compilers.</a:t>
            </a:r>
          </a:p>
          <a:p>
            <a:r>
              <a:rPr lang="en-US" sz="2000" dirty="0"/>
              <a:t>Although there is no algorithm to design a context</a:t>
            </a:r>
            <a:r>
              <a:rPr lang="en-GB" sz="2000" dirty="0"/>
              <a:t>–</a:t>
            </a:r>
            <a:r>
              <a:rPr lang="en-US" sz="2000" dirty="0"/>
              <a:t>free grammar, the set of mantras discussed in the chapter help us in designing an accurate grammar for a given problem.</a:t>
            </a:r>
          </a:p>
          <a:p>
            <a:endParaRPr lang="en-US" sz="20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73</a:t>
            </a:fld>
            <a:endParaRPr lang="en-US"/>
          </a:p>
        </p:txBody>
      </p:sp>
    </p:spTree>
    <p:extLst>
      <p:ext uri="{BB962C8B-B14F-4D97-AF65-F5344CB8AC3E}">
        <p14:creationId xmlns:p14="http://schemas.microsoft.com/office/powerpoint/2010/main" val="17784655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6234" y="365127"/>
            <a:ext cx="8608742" cy="1229498"/>
          </a:xfrm>
        </p:spPr>
        <p:txBody>
          <a:bodyPr>
            <a:normAutofit fontScale="90000"/>
          </a:bodyPr>
          <a:lstStyle/>
          <a:p>
            <a:r>
              <a:rPr lang="en-US" b="1" dirty="0">
                <a:solidFill>
                  <a:schemeClr val="accent5">
                    <a:lumMod val="50000"/>
                  </a:schemeClr>
                </a:solidFill>
              </a:rPr>
              <a:t>Learning </a:t>
            </a:r>
            <a:r>
              <a:rPr lang="en-US" b="1" dirty="0" smtClean="0">
                <a:solidFill>
                  <a:schemeClr val="accent5">
                    <a:lumMod val="50000"/>
                  </a:schemeClr>
                </a:solidFill>
              </a:rPr>
              <a:t>Objectives</a:t>
            </a:r>
            <a:br>
              <a:rPr lang="en-US" b="1" dirty="0" smtClean="0">
                <a:solidFill>
                  <a:schemeClr val="accent5">
                    <a:lumMod val="50000"/>
                  </a:schemeClr>
                </a:solidFill>
              </a:rPr>
            </a:br>
            <a:r>
              <a:rPr lang="en-US" sz="3100" b="1" i="1" dirty="0">
                <a:solidFill>
                  <a:schemeClr val="accent5">
                    <a:lumMod val="50000"/>
                  </a:schemeClr>
                </a:solidFill>
              </a:rPr>
              <a:t>At the conclusion of the chapter, the student will be able to:</a:t>
            </a:r>
          </a:p>
        </p:txBody>
      </p:sp>
      <p:sp>
        <p:nvSpPr>
          <p:cNvPr id="3" name="Content Placeholder 2"/>
          <p:cNvSpPr>
            <a:spLocks noGrp="1"/>
          </p:cNvSpPr>
          <p:nvPr>
            <p:ph idx="1"/>
          </p:nvPr>
        </p:nvSpPr>
        <p:spPr>
          <a:xfrm>
            <a:off x="2152650" y="1690689"/>
            <a:ext cx="7886700" cy="4486274"/>
          </a:xfrm>
        </p:spPr>
        <p:txBody>
          <a:bodyPr>
            <a:normAutofit/>
          </a:bodyPr>
          <a:lstStyle/>
          <a:p>
            <a:r>
              <a:rPr lang="en-US" dirty="0" smtClean="0"/>
              <a:t>Describe the components of a nondeterministic pushdown automaton</a:t>
            </a:r>
          </a:p>
          <a:p>
            <a:r>
              <a:rPr lang="en-US" dirty="0" smtClean="0"/>
              <a:t>State whether an input string is accepted by a </a:t>
            </a:r>
            <a:r>
              <a:rPr lang="en-US" dirty="0"/>
              <a:t>nondeterministic pushdown </a:t>
            </a:r>
            <a:r>
              <a:rPr lang="en-US" dirty="0" smtClean="0"/>
              <a:t>automaton</a:t>
            </a:r>
          </a:p>
          <a:p>
            <a:r>
              <a:rPr lang="en-US" dirty="0" smtClean="0"/>
              <a:t>Construct a </a:t>
            </a:r>
            <a:r>
              <a:rPr lang="en-US" dirty="0"/>
              <a:t>pushdown automaton to </a:t>
            </a:r>
            <a:r>
              <a:rPr lang="en-US" dirty="0" smtClean="0"/>
              <a:t>accept a </a:t>
            </a:r>
            <a:r>
              <a:rPr lang="en-US" dirty="0"/>
              <a:t>specific </a:t>
            </a:r>
            <a:r>
              <a:rPr lang="en-US" dirty="0" smtClean="0"/>
              <a:t>language</a:t>
            </a:r>
          </a:p>
          <a:p>
            <a:r>
              <a:rPr lang="en-US" dirty="0" smtClean="0"/>
              <a:t>Given a context-free grammar in Greibach normal form, construct the corresponding pushdown automaton</a:t>
            </a:r>
          </a:p>
          <a:p>
            <a:r>
              <a:rPr lang="en-US" dirty="0" smtClean="0"/>
              <a:t>Describe the differences between deterministic and nondeterministic pushdown automata</a:t>
            </a:r>
          </a:p>
          <a:p>
            <a:r>
              <a:rPr lang="en-US" dirty="0"/>
              <a:t>Describe the differences between deterministic and </a:t>
            </a:r>
            <a:r>
              <a:rPr lang="en-US" dirty="0" smtClean="0"/>
              <a:t>general context-free languages</a:t>
            </a:r>
          </a:p>
          <a:p>
            <a:endParaRPr lang="en-US" dirty="0" smtClean="0"/>
          </a:p>
          <a:p>
            <a:endParaRPr lang="en-US" dirty="0" smtClean="0"/>
          </a:p>
          <a:p>
            <a:endParaRPr lang="en-US" dirty="0"/>
          </a:p>
        </p:txBody>
      </p:sp>
    </p:spTree>
    <p:extLst>
      <p:ext uri="{BB962C8B-B14F-4D97-AF65-F5344CB8AC3E}">
        <p14:creationId xmlns:p14="http://schemas.microsoft.com/office/powerpoint/2010/main" val="20104054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50000"/>
                  </a:schemeClr>
                </a:solidFill>
              </a:rPr>
              <a:t>Nondeterministic Pushdown Automata</a:t>
            </a:r>
            <a:endParaRPr lang="en-US" b="1" dirty="0">
              <a:solidFill>
                <a:schemeClr val="accent5">
                  <a:lumMod val="50000"/>
                </a:schemeClr>
              </a:solidFill>
            </a:endParaRPr>
          </a:p>
        </p:txBody>
      </p:sp>
      <p:sp>
        <p:nvSpPr>
          <p:cNvPr id="3" name="Content Placeholder 2"/>
          <p:cNvSpPr>
            <a:spLocks noGrp="1"/>
          </p:cNvSpPr>
          <p:nvPr>
            <p:ph idx="1"/>
          </p:nvPr>
        </p:nvSpPr>
        <p:spPr>
          <a:xfrm>
            <a:off x="2152650" y="1690690"/>
            <a:ext cx="8091604" cy="4626943"/>
          </a:xfrm>
        </p:spPr>
        <p:txBody>
          <a:bodyPr>
            <a:normAutofit/>
          </a:bodyPr>
          <a:lstStyle/>
          <a:p>
            <a:r>
              <a:rPr lang="en-US" altLang="en-US" dirty="0" smtClean="0"/>
              <a:t>A pushdown automaton is a model </a:t>
            </a:r>
            <a:r>
              <a:rPr lang="en-US" altLang="en-US" dirty="0"/>
              <a:t>of computation </a:t>
            </a:r>
            <a:r>
              <a:rPr lang="en-US" altLang="en-US" dirty="0" smtClean="0"/>
              <a:t>designed to process context-free </a:t>
            </a:r>
            <a:r>
              <a:rPr lang="en-US" altLang="en-US" dirty="0"/>
              <a:t>l</a:t>
            </a:r>
            <a:r>
              <a:rPr lang="en-US" altLang="en-US" dirty="0" smtClean="0"/>
              <a:t>anguages</a:t>
            </a:r>
            <a:endParaRPr lang="en-US" altLang="en-US" dirty="0"/>
          </a:p>
          <a:p>
            <a:r>
              <a:rPr lang="en-US" dirty="0" smtClean="0"/>
              <a:t>Pushdown </a:t>
            </a:r>
            <a:r>
              <a:rPr lang="en-US" dirty="0"/>
              <a:t>automata</a:t>
            </a:r>
            <a:r>
              <a:rPr lang="en-US" altLang="en-US" dirty="0" smtClean="0"/>
              <a:t> </a:t>
            </a:r>
            <a:r>
              <a:rPr lang="en-US" altLang="en-US" dirty="0"/>
              <a:t>use a stack as storage </a:t>
            </a:r>
            <a:r>
              <a:rPr lang="en-US" altLang="en-US" dirty="0" smtClean="0"/>
              <a:t>mechanism</a:t>
            </a:r>
          </a:p>
          <a:p>
            <a:endParaRPr lang="en-US" altLang="en-US" dirty="0"/>
          </a:p>
          <a:p>
            <a:pPr marL="0" indent="0">
              <a:buNone/>
            </a:pPr>
            <a:endParaRPr lang="en-US" altLang="en-US" dirty="0"/>
          </a:p>
        </p:txBody>
      </p:sp>
      <p:pic>
        <p:nvPicPr>
          <p:cNvPr id="1026" name="Picture 2" descr="C:\Users\taylor.ferracane\Desktop\Linz PPT Images\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6" y="3393200"/>
            <a:ext cx="3233988" cy="267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5877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24458"/>
            <a:ext cx="7886700" cy="1325563"/>
          </a:xfrm>
        </p:spPr>
        <p:txBody>
          <a:bodyPr/>
          <a:lstStyle/>
          <a:p>
            <a:r>
              <a:rPr lang="en-US" b="1" dirty="0" smtClean="0">
                <a:solidFill>
                  <a:schemeClr val="accent5">
                    <a:lumMod val="50000"/>
                  </a:schemeClr>
                </a:solidFill>
              </a:rPr>
              <a:t>Nondeterministic Pushdown Automata</a:t>
            </a:r>
            <a:endParaRPr lang="en-US" b="1" dirty="0">
              <a:solidFill>
                <a:schemeClr val="accent5">
                  <a:lumMod val="50000"/>
                </a:schemeClr>
              </a:solidFill>
            </a:endParaRPr>
          </a:p>
        </p:txBody>
      </p:sp>
      <p:sp>
        <p:nvSpPr>
          <p:cNvPr id="3" name="Content Placeholder 2"/>
          <p:cNvSpPr>
            <a:spLocks noGrp="1"/>
          </p:cNvSpPr>
          <p:nvPr>
            <p:ph idx="1"/>
          </p:nvPr>
        </p:nvSpPr>
        <p:spPr>
          <a:xfrm>
            <a:off x="2152650" y="1550021"/>
            <a:ext cx="7886700" cy="4626943"/>
          </a:xfrm>
        </p:spPr>
        <p:txBody>
          <a:bodyPr>
            <a:normAutofit/>
          </a:bodyPr>
          <a:lstStyle/>
          <a:p>
            <a:r>
              <a:rPr lang="en-US" altLang="en-US" dirty="0"/>
              <a:t>A </a:t>
            </a:r>
            <a:r>
              <a:rPr lang="en-US" altLang="en-US" i="1" dirty="0"/>
              <a:t>nondeterministic </a:t>
            </a:r>
            <a:r>
              <a:rPr lang="en-US" altLang="en-US" i="1" dirty="0" smtClean="0"/>
              <a:t>pushdown accepter</a:t>
            </a:r>
            <a:r>
              <a:rPr lang="en-US" altLang="en-US" dirty="0" smtClean="0"/>
              <a:t> (npda) </a:t>
            </a:r>
            <a:r>
              <a:rPr lang="en-US" altLang="en-US" dirty="0"/>
              <a:t>is defined by:</a:t>
            </a:r>
          </a:p>
          <a:p>
            <a:pPr lvl="1"/>
            <a:r>
              <a:rPr lang="en-US" altLang="en-US" dirty="0"/>
              <a:t>A finite set of states Q</a:t>
            </a:r>
          </a:p>
          <a:p>
            <a:pPr lvl="1"/>
            <a:r>
              <a:rPr lang="en-US" altLang="en-US" dirty="0"/>
              <a:t>An input alphabet </a:t>
            </a:r>
            <a:r>
              <a:rPr lang="el-GR" altLang="en-US" dirty="0"/>
              <a:t>Σ</a:t>
            </a:r>
            <a:endParaRPr lang="en-US" altLang="en-US" dirty="0"/>
          </a:p>
          <a:p>
            <a:pPr lvl="1"/>
            <a:r>
              <a:rPr lang="en-US" altLang="en-US" dirty="0"/>
              <a:t>A stack alphabet </a:t>
            </a:r>
            <a:r>
              <a:rPr lang="el-GR" altLang="en-US" dirty="0"/>
              <a:t>Γ</a:t>
            </a:r>
            <a:endParaRPr lang="en-US" altLang="en-US" dirty="0"/>
          </a:p>
          <a:p>
            <a:pPr lvl="1"/>
            <a:r>
              <a:rPr lang="en-US" altLang="en-US" dirty="0"/>
              <a:t>A transition function </a:t>
            </a:r>
            <a:r>
              <a:rPr lang="el-GR" altLang="en-US" dirty="0"/>
              <a:t>δ</a:t>
            </a:r>
            <a:endParaRPr lang="en-US" altLang="en-US" dirty="0"/>
          </a:p>
          <a:p>
            <a:pPr lvl="1"/>
            <a:r>
              <a:rPr lang="en-US" altLang="en-US" dirty="0"/>
              <a:t>An initial state q</a:t>
            </a:r>
            <a:r>
              <a:rPr lang="en-US" altLang="en-US" baseline="-25000" dirty="0"/>
              <a:t>0</a:t>
            </a:r>
          </a:p>
          <a:p>
            <a:pPr lvl="1"/>
            <a:r>
              <a:rPr lang="en-US" altLang="en-US" dirty="0"/>
              <a:t>A stack start symbol z</a:t>
            </a:r>
          </a:p>
          <a:p>
            <a:pPr lvl="1"/>
            <a:r>
              <a:rPr lang="en-US" altLang="en-US" dirty="0"/>
              <a:t>A </a:t>
            </a:r>
            <a:r>
              <a:rPr lang="en-US" altLang="en-US" dirty="0" smtClean="0"/>
              <a:t>set </a:t>
            </a:r>
            <a:r>
              <a:rPr lang="en-US" altLang="en-US" dirty="0"/>
              <a:t>of final states F</a:t>
            </a:r>
          </a:p>
          <a:p>
            <a:r>
              <a:rPr lang="en-US" altLang="en-US" dirty="0" smtClean="0"/>
              <a:t>Input </a:t>
            </a:r>
            <a:r>
              <a:rPr lang="en-US" altLang="en-US" dirty="0"/>
              <a:t>to the transition </a:t>
            </a:r>
            <a:r>
              <a:rPr lang="en-US" altLang="en-US" dirty="0" smtClean="0"/>
              <a:t>function </a:t>
            </a:r>
            <a:r>
              <a:rPr lang="el-GR" altLang="en-US" dirty="0"/>
              <a:t>δ</a:t>
            </a:r>
            <a:r>
              <a:rPr lang="en-US" altLang="en-US" dirty="0" smtClean="0"/>
              <a:t> </a:t>
            </a:r>
            <a:r>
              <a:rPr lang="en-US" altLang="en-US" dirty="0"/>
              <a:t>consists of </a:t>
            </a:r>
            <a:r>
              <a:rPr lang="en-US" altLang="en-US" dirty="0" smtClean="0"/>
              <a:t>a triple consisting of a state</a:t>
            </a:r>
            <a:r>
              <a:rPr lang="en-US" altLang="en-US" dirty="0"/>
              <a:t>, input </a:t>
            </a:r>
            <a:r>
              <a:rPr lang="en-US" altLang="en-US" dirty="0" smtClean="0"/>
              <a:t>symbol (or </a:t>
            </a:r>
            <a:r>
              <a:rPr lang="en-US" altLang="en-US" dirty="0" smtClean="0">
                <a:sym typeface="Symbol" panose="05050102010706020507" pitchFamily="18" charset="2"/>
              </a:rPr>
              <a:t>)</a:t>
            </a:r>
            <a:r>
              <a:rPr lang="en-US" altLang="en-US" dirty="0" smtClean="0"/>
              <a:t>, and the symbol at the top </a:t>
            </a:r>
            <a:r>
              <a:rPr lang="en-US" altLang="en-US" dirty="0"/>
              <a:t>of </a:t>
            </a:r>
            <a:r>
              <a:rPr lang="en-US" altLang="en-US" dirty="0" smtClean="0"/>
              <a:t>stack</a:t>
            </a:r>
          </a:p>
          <a:p>
            <a:r>
              <a:rPr lang="en-US" altLang="en-US" dirty="0" smtClean="0"/>
              <a:t>Output of </a:t>
            </a:r>
            <a:r>
              <a:rPr lang="el-GR" altLang="en-US" dirty="0" smtClean="0"/>
              <a:t>δ</a:t>
            </a:r>
            <a:r>
              <a:rPr lang="en-US" altLang="en-US" dirty="0" smtClean="0"/>
              <a:t> consists of a new state and new top of stack</a:t>
            </a:r>
            <a:endParaRPr lang="en-US" altLang="en-US" dirty="0"/>
          </a:p>
          <a:p>
            <a:r>
              <a:rPr lang="en-US" altLang="en-US" dirty="0"/>
              <a:t>Transitions can be used to model common stack </a:t>
            </a:r>
            <a:r>
              <a:rPr lang="en-US" altLang="en-US" dirty="0" smtClean="0"/>
              <a:t>operations</a:t>
            </a:r>
            <a:endParaRPr lang="en-US" altLang="en-US" dirty="0"/>
          </a:p>
        </p:txBody>
      </p:sp>
    </p:spTree>
    <p:extLst>
      <p:ext uri="{BB962C8B-B14F-4D97-AF65-F5344CB8AC3E}">
        <p14:creationId xmlns:p14="http://schemas.microsoft.com/office/powerpoint/2010/main" val="320649179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24458"/>
            <a:ext cx="7886700" cy="1325563"/>
          </a:xfrm>
        </p:spPr>
        <p:txBody>
          <a:bodyPr/>
          <a:lstStyle/>
          <a:p>
            <a:r>
              <a:rPr lang="en-US" b="1" dirty="0" smtClean="0">
                <a:solidFill>
                  <a:schemeClr val="accent5">
                    <a:lumMod val="50000"/>
                  </a:schemeClr>
                </a:solidFill>
              </a:rPr>
              <a:t>Sample npda Transitions</a:t>
            </a:r>
            <a:endParaRPr lang="en-US" b="1" dirty="0">
              <a:solidFill>
                <a:schemeClr val="accent5">
                  <a:lumMod val="50000"/>
                </a:schemeClr>
              </a:solidFill>
            </a:endParaRPr>
          </a:p>
        </p:txBody>
      </p:sp>
      <p:sp>
        <p:nvSpPr>
          <p:cNvPr id="3" name="Content Placeholder 2"/>
          <p:cNvSpPr>
            <a:spLocks noGrp="1"/>
          </p:cNvSpPr>
          <p:nvPr>
            <p:ph idx="1"/>
          </p:nvPr>
        </p:nvSpPr>
        <p:spPr>
          <a:xfrm>
            <a:off x="2152650" y="1550021"/>
            <a:ext cx="8064413" cy="4626943"/>
          </a:xfrm>
        </p:spPr>
        <p:txBody>
          <a:bodyPr>
            <a:normAutofit/>
          </a:bodyPr>
          <a:lstStyle/>
          <a:p>
            <a:r>
              <a:rPr lang="en-US" altLang="en-US" dirty="0" smtClean="0"/>
              <a:t>Example </a:t>
            </a:r>
            <a:r>
              <a:rPr lang="en-US" altLang="en-US" dirty="0"/>
              <a:t>7.1 </a:t>
            </a:r>
            <a:r>
              <a:rPr lang="en-US" altLang="en-US" dirty="0" smtClean="0"/>
              <a:t>presents the sample transition rule:</a:t>
            </a:r>
          </a:p>
          <a:p>
            <a:pPr marL="0" indent="0">
              <a:buNone/>
            </a:pPr>
            <a:r>
              <a:rPr lang="en-US" dirty="0" smtClean="0">
                <a:solidFill>
                  <a:schemeClr val="accent1">
                    <a:lumMod val="75000"/>
                  </a:schemeClr>
                </a:solidFill>
                <a:cs typeface="Arial" charset="0"/>
              </a:rPr>
              <a:t>	</a:t>
            </a:r>
            <a:r>
              <a:rPr lang="el-GR" dirty="0" smtClean="0">
                <a:solidFill>
                  <a:schemeClr val="accent1">
                    <a:lumMod val="75000"/>
                  </a:schemeClr>
                </a:solidFill>
                <a:cs typeface="Arial" charset="0"/>
              </a:rPr>
              <a:t>δ</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1</a:t>
            </a:r>
            <a:r>
              <a:rPr lang="en-US" dirty="0" smtClean="0">
                <a:solidFill>
                  <a:schemeClr val="accent1">
                    <a:lumMod val="75000"/>
                  </a:schemeClr>
                </a:solidFill>
                <a:cs typeface="Arial" charset="0"/>
              </a:rPr>
              <a:t>, a, b) </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2</a:t>
            </a:r>
            <a:r>
              <a:rPr lang="en-US" dirty="0" smtClean="0">
                <a:solidFill>
                  <a:schemeClr val="accent1">
                    <a:lumMod val="75000"/>
                  </a:schemeClr>
                </a:solidFill>
                <a:cs typeface="Arial" charset="0"/>
              </a:rPr>
              <a:t>, cd), </a:t>
            </a:r>
            <a:r>
              <a:rPr lang="en-US" dirty="0">
                <a:solidFill>
                  <a:schemeClr val="accent1">
                    <a:lumMod val="75000"/>
                  </a:schemeClr>
                </a:solidFill>
                <a:cs typeface="Arial" charset="0"/>
              </a:rPr>
              <a:t>(</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3</a:t>
            </a:r>
            <a:r>
              <a:rPr lang="en-US" dirty="0" smtClean="0">
                <a:solidFill>
                  <a:schemeClr val="accent1">
                    <a:lumMod val="75000"/>
                  </a:schemeClr>
                </a:solidFill>
                <a:cs typeface="Arial" charset="0"/>
              </a:rPr>
              <a:t>, </a:t>
            </a:r>
            <a:r>
              <a:rPr lang="en-US" altLang="en-US" dirty="0">
                <a:solidFill>
                  <a:schemeClr val="accent1">
                    <a:lumMod val="75000"/>
                  </a:schemeClr>
                </a:solidFill>
                <a:cs typeface="Arial" charset="0"/>
                <a:sym typeface="Symbol" panose="05050102010706020507" pitchFamily="18" charset="2"/>
              </a:rPr>
              <a:t></a:t>
            </a:r>
            <a:r>
              <a:rPr lang="en-US" dirty="0" smtClean="0">
                <a:solidFill>
                  <a:schemeClr val="accent1">
                    <a:lumMod val="75000"/>
                  </a:schemeClr>
                </a:solidFill>
                <a:cs typeface="Arial" charset="0"/>
              </a:rPr>
              <a:t>)}</a:t>
            </a:r>
            <a:endParaRPr lang="en-US" altLang="en-US" dirty="0"/>
          </a:p>
          <a:p>
            <a:r>
              <a:rPr lang="en-US" altLang="en-US" dirty="0" smtClean="0"/>
              <a:t>According to this rule, when the control unit is in state q</a:t>
            </a:r>
            <a:r>
              <a:rPr lang="en-US" altLang="en-US" baseline="-25000" dirty="0" smtClean="0"/>
              <a:t>1</a:t>
            </a:r>
            <a:r>
              <a:rPr lang="en-US" altLang="en-US" dirty="0" smtClean="0"/>
              <a:t>, the input symbol is a, and the top of the stack is b, two moves are possible:</a:t>
            </a:r>
          </a:p>
          <a:p>
            <a:pPr lvl="1"/>
            <a:r>
              <a:rPr lang="en-US" altLang="en-US" dirty="0" smtClean="0"/>
              <a:t>New state is q</a:t>
            </a:r>
            <a:r>
              <a:rPr lang="en-US" altLang="en-US" baseline="-25000" dirty="0" smtClean="0"/>
              <a:t>2</a:t>
            </a:r>
            <a:r>
              <a:rPr lang="en-US" altLang="en-US" dirty="0" smtClean="0"/>
              <a:t> and the symbols cd replace b on the stack</a:t>
            </a:r>
          </a:p>
          <a:p>
            <a:pPr lvl="1"/>
            <a:r>
              <a:rPr lang="en-US" altLang="en-US" dirty="0" smtClean="0"/>
              <a:t>New state is q</a:t>
            </a:r>
            <a:r>
              <a:rPr lang="en-US" altLang="en-US" baseline="-25000" dirty="0" smtClean="0"/>
              <a:t>3</a:t>
            </a:r>
            <a:r>
              <a:rPr lang="en-US" altLang="en-US" dirty="0" smtClean="0"/>
              <a:t> and b is simply removed from the stack</a:t>
            </a:r>
          </a:p>
          <a:p>
            <a:r>
              <a:rPr lang="en-US" altLang="en-US" dirty="0" smtClean="0"/>
              <a:t>If </a:t>
            </a:r>
            <a:r>
              <a:rPr lang="en-US" altLang="en-US" dirty="0"/>
              <a:t>a particular transition is not defined, the corresponding (state, symbol, </a:t>
            </a:r>
            <a:r>
              <a:rPr lang="en-US" altLang="en-US" dirty="0" smtClean="0"/>
              <a:t>stack top) </a:t>
            </a:r>
            <a:r>
              <a:rPr lang="en-US" altLang="en-US" dirty="0"/>
              <a:t>configuration represents a </a:t>
            </a:r>
            <a:r>
              <a:rPr lang="en-US" altLang="en-US" i="1" dirty="0"/>
              <a:t>dead</a:t>
            </a:r>
            <a:r>
              <a:rPr lang="en-US" altLang="en-US" dirty="0"/>
              <a:t> state</a:t>
            </a:r>
          </a:p>
          <a:p>
            <a:endParaRPr lang="en-US" altLang="en-US" dirty="0"/>
          </a:p>
        </p:txBody>
      </p:sp>
    </p:spTree>
    <p:extLst>
      <p:ext uri="{BB962C8B-B14F-4D97-AF65-F5344CB8AC3E}">
        <p14:creationId xmlns:p14="http://schemas.microsoft.com/office/powerpoint/2010/main" val="26245635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49" y="239867"/>
            <a:ext cx="7886700" cy="1325563"/>
          </a:xfrm>
        </p:spPr>
        <p:txBody>
          <a:bodyPr/>
          <a:lstStyle/>
          <a:p>
            <a:r>
              <a:rPr lang="en-US" b="1" dirty="0" smtClean="0">
                <a:solidFill>
                  <a:schemeClr val="accent5">
                    <a:lumMod val="50000"/>
                  </a:schemeClr>
                </a:solidFill>
              </a:rPr>
              <a:t>A Sample Nondeterministic Pushdown Accepter</a:t>
            </a:r>
            <a:endParaRPr lang="en-US" b="1" dirty="0">
              <a:solidFill>
                <a:schemeClr val="accent5">
                  <a:lumMod val="50000"/>
                </a:schemeClr>
              </a:solidFill>
            </a:endParaRPr>
          </a:p>
        </p:txBody>
      </p:sp>
      <p:sp>
        <p:nvSpPr>
          <p:cNvPr id="3" name="Content Placeholder 2"/>
          <p:cNvSpPr>
            <a:spLocks noGrp="1"/>
          </p:cNvSpPr>
          <p:nvPr>
            <p:ph idx="1"/>
          </p:nvPr>
        </p:nvSpPr>
        <p:spPr>
          <a:xfrm>
            <a:off x="2152650" y="1788016"/>
            <a:ext cx="8264829" cy="4626943"/>
          </a:xfrm>
        </p:spPr>
        <p:txBody>
          <a:bodyPr>
            <a:normAutofit/>
          </a:bodyPr>
          <a:lstStyle/>
          <a:p>
            <a:pPr>
              <a:defRPr/>
            </a:pPr>
            <a:r>
              <a:rPr lang="en-US" dirty="0" smtClean="0"/>
              <a:t>Example 7.2: Consider </a:t>
            </a:r>
            <a:r>
              <a:rPr lang="en-US" dirty="0"/>
              <a:t>the </a:t>
            </a:r>
            <a:r>
              <a:rPr lang="en-US" dirty="0" smtClean="0"/>
              <a:t>npda </a:t>
            </a:r>
          </a:p>
          <a:p>
            <a:pPr marL="0" indent="0">
              <a:buNone/>
              <a:defRPr/>
            </a:pPr>
            <a:r>
              <a:rPr lang="en-US" dirty="0" smtClean="0"/>
              <a:t>   </a:t>
            </a:r>
            <a:r>
              <a:rPr lang="en-US" dirty="0" smtClean="0">
                <a:solidFill>
                  <a:schemeClr val="accent1">
                    <a:lumMod val="75000"/>
                  </a:schemeClr>
                </a:solidFill>
              </a:rPr>
              <a:t>Q = { </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0</a:t>
            </a:r>
            <a:r>
              <a:rPr lang="en-US" dirty="0" smtClean="0">
                <a:solidFill>
                  <a:schemeClr val="accent1">
                    <a:lumMod val="75000"/>
                  </a:schemeClr>
                </a:solidFill>
                <a:cs typeface="Arial" charset="0"/>
              </a:rPr>
              <a:t>,</a:t>
            </a:r>
            <a:r>
              <a:rPr lang="en-US" baseline="-25000" dirty="0" smtClean="0">
                <a:solidFill>
                  <a:schemeClr val="accent1">
                    <a:lumMod val="75000"/>
                  </a:schemeClr>
                </a:solidFill>
                <a:cs typeface="Arial" charset="0"/>
              </a:rPr>
              <a:t> </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1</a:t>
            </a:r>
            <a:r>
              <a:rPr lang="en-US" dirty="0" smtClean="0">
                <a:solidFill>
                  <a:schemeClr val="accent1">
                    <a:lumMod val="75000"/>
                  </a:schemeClr>
                </a:solidFill>
                <a:cs typeface="Arial" charset="0"/>
              </a:rPr>
              <a:t>,</a:t>
            </a:r>
            <a:r>
              <a:rPr lang="en-US" baseline="-25000" dirty="0" smtClean="0">
                <a:solidFill>
                  <a:schemeClr val="accent1">
                    <a:lumMod val="75000"/>
                  </a:schemeClr>
                </a:solidFill>
                <a:cs typeface="Arial" charset="0"/>
              </a:rPr>
              <a:t> </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2, </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3 </a:t>
            </a:r>
            <a:r>
              <a:rPr lang="en-US" dirty="0" smtClean="0">
                <a:solidFill>
                  <a:schemeClr val="accent1">
                    <a:lumMod val="75000"/>
                  </a:schemeClr>
                </a:solidFill>
                <a:cs typeface="Arial" charset="0"/>
              </a:rPr>
              <a:t>}, </a:t>
            </a:r>
            <a:r>
              <a:rPr lang="el-GR" dirty="0" smtClean="0">
                <a:solidFill>
                  <a:schemeClr val="accent1">
                    <a:lumMod val="75000"/>
                  </a:schemeClr>
                </a:solidFill>
              </a:rPr>
              <a:t>Σ</a:t>
            </a:r>
            <a:r>
              <a:rPr lang="en-US" dirty="0" smtClean="0">
                <a:solidFill>
                  <a:schemeClr val="accent1">
                    <a:lumMod val="75000"/>
                  </a:schemeClr>
                </a:solidFill>
              </a:rPr>
              <a:t> = { a, b }, </a:t>
            </a:r>
            <a:r>
              <a:rPr lang="en-US" dirty="0" smtClean="0">
                <a:solidFill>
                  <a:schemeClr val="accent1">
                    <a:lumMod val="75000"/>
                  </a:schemeClr>
                </a:solidFill>
                <a:sym typeface="Symbol" panose="05050102010706020507" pitchFamily="18" charset="2"/>
              </a:rPr>
              <a:t></a:t>
            </a:r>
            <a:r>
              <a:rPr lang="en-US" dirty="0" smtClean="0">
                <a:solidFill>
                  <a:schemeClr val="accent1">
                    <a:lumMod val="75000"/>
                  </a:schemeClr>
                </a:solidFill>
              </a:rPr>
              <a:t>= { 0, 1 }, z = 0, F = {</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3</a:t>
            </a:r>
            <a:r>
              <a:rPr lang="en-US" dirty="0" smtClean="0">
                <a:solidFill>
                  <a:schemeClr val="accent1">
                    <a:lumMod val="75000"/>
                  </a:schemeClr>
                </a:solidFill>
              </a:rPr>
              <a:t>}</a:t>
            </a:r>
            <a:endParaRPr lang="en-US" dirty="0">
              <a:solidFill>
                <a:schemeClr val="accent1">
                  <a:lumMod val="75000"/>
                </a:schemeClr>
              </a:solidFill>
            </a:endParaRPr>
          </a:p>
          <a:p>
            <a:pPr marL="0" indent="0">
              <a:buNone/>
              <a:defRPr/>
            </a:pPr>
            <a:r>
              <a:rPr lang="en-US" i="1" dirty="0" smtClean="0">
                <a:solidFill>
                  <a:schemeClr val="accent1">
                    <a:lumMod val="75000"/>
                  </a:schemeClr>
                </a:solidFill>
              </a:rPr>
              <a:t>   </a:t>
            </a:r>
            <a:r>
              <a:rPr lang="en-US" dirty="0" smtClean="0"/>
              <a:t>with initial state q</a:t>
            </a:r>
            <a:r>
              <a:rPr lang="en-US" baseline="-25000" dirty="0" smtClean="0"/>
              <a:t>0</a:t>
            </a:r>
            <a:r>
              <a:rPr lang="en-US" dirty="0" smtClean="0"/>
              <a:t> and </a:t>
            </a:r>
            <a:r>
              <a:rPr lang="en-US" dirty="0"/>
              <a:t>transition </a:t>
            </a:r>
            <a:r>
              <a:rPr lang="en-US" dirty="0" smtClean="0"/>
              <a:t>function </a:t>
            </a:r>
            <a:r>
              <a:rPr lang="en-US" dirty="0"/>
              <a:t>given </a:t>
            </a:r>
            <a:r>
              <a:rPr lang="en-US" dirty="0" smtClean="0"/>
              <a:t>by:</a:t>
            </a:r>
            <a:endParaRPr lang="en-US" dirty="0"/>
          </a:p>
          <a:p>
            <a:pPr>
              <a:spcBef>
                <a:spcPct val="10000"/>
              </a:spcBef>
              <a:spcAft>
                <a:spcPct val="10000"/>
              </a:spcAft>
              <a:buNone/>
              <a:defRPr/>
            </a:pPr>
            <a:r>
              <a:rPr lang="en-US" dirty="0">
                <a:solidFill>
                  <a:schemeClr val="accent1">
                    <a:lumMod val="75000"/>
                  </a:schemeClr>
                </a:solidFill>
                <a:cs typeface="Arial" charset="0"/>
              </a:rPr>
              <a:t>   </a:t>
            </a:r>
            <a:r>
              <a:rPr lang="el-GR" dirty="0" smtClean="0">
                <a:solidFill>
                  <a:schemeClr val="accent1">
                    <a:lumMod val="75000"/>
                  </a:schemeClr>
                </a:solidFill>
                <a:cs typeface="Arial" charset="0"/>
              </a:rPr>
              <a:t>δ</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0</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a, 0</a:t>
            </a:r>
            <a:r>
              <a:rPr lang="en-US" dirty="0">
                <a:solidFill>
                  <a:schemeClr val="accent1">
                    <a:lumMod val="75000"/>
                  </a:schemeClr>
                </a:solidFill>
                <a:cs typeface="Arial" charset="0"/>
              </a:rPr>
              <a:t>) = </a:t>
            </a:r>
            <a:r>
              <a:rPr lang="en-US" dirty="0" smtClean="0">
                <a:solidFill>
                  <a:schemeClr val="accent1">
                    <a:lumMod val="75000"/>
                  </a:schemeClr>
                </a:solidFill>
                <a:cs typeface="Arial" charset="0"/>
              </a:rPr>
              <a:t>{ (q</a:t>
            </a:r>
            <a:r>
              <a:rPr lang="en-US" baseline="-25000" dirty="0" smtClean="0">
                <a:solidFill>
                  <a:schemeClr val="accent1">
                    <a:lumMod val="75000"/>
                  </a:schemeClr>
                </a:solidFill>
                <a:cs typeface="Arial" charset="0"/>
              </a:rPr>
              <a:t>1,</a:t>
            </a:r>
            <a:r>
              <a:rPr lang="en-US" dirty="0" smtClean="0">
                <a:solidFill>
                  <a:schemeClr val="accent1">
                    <a:lumMod val="75000"/>
                  </a:schemeClr>
                </a:solidFill>
                <a:cs typeface="Arial" charset="0"/>
              </a:rPr>
              <a:t> 10), </a:t>
            </a:r>
            <a:r>
              <a:rPr lang="en-US" dirty="0">
                <a:solidFill>
                  <a:schemeClr val="accent1">
                    <a:lumMod val="75000"/>
                  </a:schemeClr>
                </a:solidFill>
                <a:cs typeface="Arial" charset="0"/>
              </a:rPr>
              <a:t>(q</a:t>
            </a:r>
            <a:r>
              <a:rPr lang="en-US" baseline="-25000" dirty="0">
                <a:solidFill>
                  <a:schemeClr val="accent1">
                    <a:lumMod val="75000"/>
                  </a:schemeClr>
                </a:solidFill>
                <a:cs typeface="Arial" charset="0"/>
              </a:rPr>
              <a:t>3</a:t>
            </a:r>
            <a:r>
              <a:rPr lang="en-US" dirty="0">
                <a:solidFill>
                  <a:schemeClr val="accent1">
                    <a:lumMod val="75000"/>
                  </a:schemeClr>
                </a:solidFill>
                <a:cs typeface="Arial" charset="0"/>
              </a:rPr>
              <a:t>, </a:t>
            </a:r>
            <a:r>
              <a:rPr lang="en-US" altLang="en-US" dirty="0">
                <a:solidFill>
                  <a:schemeClr val="accent1">
                    <a:lumMod val="75000"/>
                  </a:schemeClr>
                </a:solidFill>
                <a:cs typeface="Arial" charset="0"/>
                <a:sym typeface="Symbol" panose="05050102010706020507" pitchFamily="18" charset="2"/>
              </a:rPr>
              <a:t></a:t>
            </a:r>
            <a:r>
              <a:rPr lang="en-US" dirty="0" smtClean="0">
                <a:solidFill>
                  <a:schemeClr val="accent1">
                    <a:lumMod val="75000"/>
                  </a:schemeClr>
                </a:solidFill>
                <a:cs typeface="Arial" charset="0"/>
              </a:rPr>
              <a:t>) }</a:t>
            </a:r>
            <a:endParaRPr lang="en-US" altLang="en-US" dirty="0"/>
          </a:p>
          <a:p>
            <a:pPr>
              <a:spcBef>
                <a:spcPct val="10000"/>
              </a:spcBef>
              <a:spcAft>
                <a:spcPct val="10000"/>
              </a:spcAft>
              <a:buNone/>
              <a:defRPr/>
            </a:pPr>
            <a:r>
              <a:rPr lang="en-US" dirty="0" smtClean="0">
                <a:solidFill>
                  <a:schemeClr val="accent1">
                    <a:lumMod val="75000"/>
                  </a:schemeClr>
                </a:solidFill>
                <a:cs typeface="Arial" charset="0"/>
              </a:rPr>
              <a:t> </a:t>
            </a:r>
            <a:r>
              <a:rPr lang="en-US" baseline="-25000" dirty="0" smtClean="0">
                <a:solidFill>
                  <a:schemeClr val="accent1">
                    <a:lumMod val="75000"/>
                  </a:schemeClr>
                </a:solidFill>
                <a:cs typeface="Arial" charset="0"/>
              </a:rPr>
              <a:t> 	</a:t>
            </a:r>
            <a:r>
              <a:rPr lang="el-GR" dirty="0" smtClean="0">
                <a:solidFill>
                  <a:schemeClr val="accent1">
                    <a:lumMod val="75000"/>
                  </a:schemeClr>
                </a:solidFill>
                <a:cs typeface="Arial" charset="0"/>
              </a:rPr>
              <a:t>δ</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0</a:t>
            </a:r>
            <a:r>
              <a:rPr lang="en-US" dirty="0">
                <a:solidFill>
                  <a:schemeClr val="accent1">
                    <a:lumMod val="75000"/>
                  </a:schemeClr>
                </a:solidFill>
                <a:cs typeface="Arial" charset="0"/>
              </a:rPr>
              <a:t>, </a:t>
            </a:r>
            <a:r>
              <a:rPr lang="en-US" altLang="en-US" dirty="0" smtClean="0">
                <a:solidFill>
                  <a:schemeClr val="accent1">
                    <a:lumMod val="75000"/>
                  </a:schemeClr>
                </a:solidFill>
                <a:cs typeface="Arial" charset="0"/>
                <a:sym typeface="Symbol" panose="05050102010706020507" pitchFamily="18" charset="2"/>
              </a:rPr>
              <a:t>, 0</a:t>
            </a:r>
            <a:r>
              <a:rPr lang="en-US" dirty="0" smtClean="0">
                <a:solidFill>
                  <a:schemeClr val="accent1">
                    <a:lumMod val="75000"/>
                  </a:schemeClr>
                </a:solidFill>
                <a:cs typeface="Arial" charset="0"/>
              </a:rPr>
              <a:t>) </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 (</a:t>
            </a:r>
            <a:r>
              <a:rPr lang="en-US" dirty="0">
                <a:solidFill>
                  <a:schemeClr val="accent1">
                    <a:lumMod val="75000"/>
                  </a:schemeClr>
                </a:solidFill>
                <a:cs typeface="Arial" charset="0"/>
              </a:rPr>
              <a:t>q</a:t>
            </a:r>
            <a:r>
              <a:rPr lang="en-US" baseline="-25000" dirty="0">
                <a:solidFill>
                  <a:schemeClr val="accent1">
                    <a:lumMod val="75000"/>
                  </a:schemeClr>
                </a:solidFill>
                <a:cs typeface="Arial" charset="0"/>
              </a:rPr>
              <a:t>3</a:t>
            </a:r>
            <a:r>
              <a:rPr lang="en-US" dirty="0">
                <a:solidFill>
                  <a:schemeClr val="accent1">
                    <a:lumMod val="75000"/>
                  </a:schemeClr>
                </a:solidFill>
                <a:cs typeface="Arial" charset="0"/>
              </a:rPr>
              <a:t>, </a:t>
            </a:r>
            <a:r>
              <a:rPr lang="en-US" altLang="en-US" dirty="0">
                <a:solidFill>
                  <a:schemeClr val="accent1">
                    <a:lumMod val="75000"/>
                  </a:schemeClr>
                </a:solidFill>
                <a:cs typeface="Arial" charset="0"/>
                <a:sym typeface="Symbol" panose="05050102010706020507" pitchFamily="18" charset="2"/>
              </a:rPr>
              <a:t></a:t>
            </a:r>
            <a:r>
              <a:rPr lang="en-US" dirty="0">
                <a:solidFill>
                  <a:schemeClr val="accent1">
                    <a:lumMod val="75000"/>
                  </a:schemeClr>
                </a:solidFill>
                <a:cs typeface="Arial" charset="0"/>
              </a:rPr>
              <a:t>) }</a:t>
            </a:r>
            <a:endParaRPr lang="en-US" altLang="en-US" dirty="0"/>
          </a:p>
          <a:p>
            <a:pPr>
              <a:spcBef>
                <a:spcPct val="10000"/>
              </a:spcBef>
              <a:spcAft>
                <a:spcPct val="10000"/>
              </a:spcAft>
              <a:buNone/>
              <a:defRPr/>
            </a:pPr>
            <a:r>
              <a:rPr lang="en-US" baseline="-25000" dirty="0" smtClean="0">
                <a:solidFill>
                  <a:schemeClr val="accent1">
                    <a:lumMod val="75000"/>
                  </a:schemeClr>
                </a:solidFill>
                <a:cs typeface="Arial" charset="0"/>
              </a:rPr>
              <a:t>	</a:t>
            </a:r>
            <a:r>
              <a:rPr lang="el-GR" dirty="0" smtClean="0">
                <a:solidFill>
                  <a:schemeClr val="accent1">
                    <a:lumMod val="75000"/>
                  </a:schemeClr>
                </a:solidFill>
                <a:cs typeface="Arial" charset="0"/>
              </a:rPr>
              <a:t>δ</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1</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a, 1) </a:t>
            </a:r>
            <a:r>
              <a:rPr lang="en-US" dirty="0">
                <a:solidFill>
                  <a:schemeClr val="accent1">
                    <a:lumMod val="75000"/>
                  </a:schemeClr>
                </a:solidFill>
                <a:cs typeface="Arial" charset="0"/>
              </a:rPr>
              <a:t>= { (q</a:t>
            </a:r>
            <a:r>
              <a:rPr lang="en-US" baseline="-25000" dirty="0">
                <a:solidFill>
                  <a:schemeClr val="accent1">
                    <a:lumMod val="75000"/>
                  </a:schemeClr>
                </a:solidFill>
                <a:cs typeface="Arial" charset="0"/>
              </a:rPr>
              <a:t>1,</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11) }</a:t>
            </a:r>
          </a:p>
          <a:p>
            <a:pPr>
              <a:spcBef>
                <a:spcPct val="10000"/>
              </a:spcBef>
              <a:spcAft>
                <a:spcPct val="10000"/>
              </a:spcAft>
              <a:buNone/>
              <a:defRPr/>
            </a:pPr>
            <a:r>
              <a:rPr lang="en-US" dirty="0" smtClean="0">
                <a:solidFill>
                  <a:schemeClr val="accent1">
                    <a:lumMod val="75000"/>
                  </a:schemeClr>
                </a:solidFill>
                <a:cs typeface="Arial" charset="0"/>
              </a:rPr>
              <a:t>	</a:t>
            </a:r>
            <a:r>
              <a:rPr lang="el-GR" dirty="0" smtClean="0">
                <a:solidFill>
                  <a:schemeClr val="accent1">
                    <a:lumMod val="75000"/>
                  </a:schemeClr>
                </a:solidFill>
                <a:cs typeface="Arial" charset="0"/>
              </a:rPr>
              <a:t>δ</a:t>
            </a:r>
            <a:r>
              <a:rPr lang="en-US" dirty="0">
                <a:solidFill>
                  <a:schemeClr val="accent1">
                    <a:lumMod val="75000"/>
                  </a:schemeClr>
                </a:solidFill>
                <a:cs typeface="Arial" charset="0"/>
              </a:rPr>
              <a:t>(q</a:t>
            </a:r>
            <a:r>
              <a:rPr lang="en-US" baseline="-25000" dirty="0">
                <a:solidFill>
                  <a:schemeClr val="accent1">
                    <a:lumMod val="75000"/>
                  </a:schemeClr>
                </a:solidFill>
                <a:cs typeface="Arial" charset="0"/>
              </a:rPr>
              <a:t>1</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b, </a:t>
            </a:r>
            <a:r>
              <a:rPr lang="en-US" dirty="0">
                <a:solidFill>
                  <a:schemeClr val="accent1">
                    <a:lumMod val="75000"/>
                  </a:schemeClr>
                </a:solidFill>
                <a:cs typeface="Arial" charset="0"/>
              </a:rPr>
              <a:t>1) = { (</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2,</a:t>
            </a:r>
            <a:r>
              <a:rPr lang="en-US" dirty="0" smtClean="0">
                <a:solidFill>
                  <a:schemeClr val="accent1">
                    <a:lumMod val="75000"/>
                  </a:schemeClr>
                </a:solidFill>
                <a:cs typeface="Arial" charset="0"/>
              </a:rPr>
              <a:t> </a:t>
            </a:r>
            <a:r>
              <a:rPr lang="en-US" altLang="en-US" dirty="0">
                <a:solidFill>
                  <a:schemeClr val="accent1">
                    <a:lumMod val="75000"/>
                  </a:schemeClr>
                </a:solidFill>
                <a:cs typeface="Arial" charset="0"/>
                <a:sym typeface="Symbol" panose="05050102010706020507" pitchFamily="18" charset="2"/>
              </a:rPr>
              <a:t></a:t>
            </a:r>
            <a:r>
              <a:rPr lang="en-US" dirty="0" smtClean="0">
                <a:solidFill>
                  <a:schemeClr val="accent1">
                    <a:lumMod val="75000"/>
                  </a:schemeClr>
                </a:solidFill>
                <a:cs typeface="Arial" charset="0"/>
              </a:rPr>
              <a:t>) }</a:t>
            </a:r>
          </a:p>
          <a:p>
            <a:pPr>
              <a:spcBef>
                <a:spcPct val="10000"/>
              </a:spcBef>
              <a:spcAft>
                <a:spcPct val="10000"/>
              </a:spcAft>
              <a:buNone/>
              <a:defRPr/>
            </a:pPr>
            <a:r>
              <a:rPr lang="en-US" dirty="0" smtClean="0">
                <a:solidFill>
                  <a:schemeClr val="accent1">
                    <a:lumMod val="75000"/>
                  </a:schemeClr>
                </a:solidFill>
                <a:cs typeface="Arial" charset="0"/>
              </a:rPr>
              <a:t>	</a:t>
            </a:r>
            <a:r>
              <a:rPr lang="el-GR" dirty="0" smtClean="0">
                <a:solidFill>
                  <a:schemeClr val="accent1">
                    <a:lumMod val="75000"/>
                  </a:schemeClr>
                </a:solidFill>
                <a:cs typeface="Arial" charset="0"/>
              </a:rPr>
              <a:t>δ</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2</a:t>
            </a:r>
            <a:r>
              <a:rPr lang="en-US" dirty="0" smtClean="0">
                <a:solidFill>
                  <a:schemeClr val="accent1">
                    <a:lumMod val="75000"/>
                  </a:schemeClr>
                </a:solidFill>
                <a:cs typeface="Arial" charset="0"/>
              </a:rPr>
              <a:t>, </a:t>
            </a:r>
            <a:r>
              <a:rPr lang="en-US" dirty="0">
                <a:solidFill>
                  <a:schemeClr val="accent1">
                    <a:lumMod val="75000"/>
                  </a:schemeClr>
                </a:solidFill>
                <a:cs typeface="Arial" charset="0"/>
              </a:rPr>
              <a:t>b, 1) = { (q</a:t>
            </a:r>
            <a:r>
              <a:rPr lang="en-US" baseline="-25000" dirty="0">
                <a:solidFill>
                  <a:schemeClr val="accent1">
                    <a:lumMod val="75000"/>
                  </a:schemeClr>
                </a:solidFill>
                <a:cs typeface="Arial" charset="0"/>
              </a:rPr>
              <a:t>2,</a:t>
            </a:r>
            <a:r>
              <a:rPr lang="en-US" dirty="0">
                <a:solidFill>
                  <a:schemeClr val="accent1">
                    <a:lumMod val="75000"/>
                  </a:schemeClr>
                </a:solidFill>
                <a:cs typeface="Arial" charset="0"/>
              </a:rPr>
              <a:t> </a:t>
            </a:r>
            <a:r>
              <a:rPr lang="en-US" altLang="en-US" dirty="0">
                <a:solidFill>
                  <a:schemeClr val="accent1">
                    <a:lumMod val="75000"/>
                  </a:schemeClr>
                </a:solidFill>
                <a:cs typeface="Arial" charset="0"/>
                <a:sym typeface="Symbol" panose="05050102010706020507" pitchFamily="18" charset="2"/>
              </a:rPr>
              <a:t></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a:t>
            </a:r>
          </a:p>
          <a:p>
            <a:pPr>
              <a:spcBef>
                <a:spcPct val="10000"/>
              </a:spcBef>
              <a:spcAft>
                <a:spcPct val="10000"/>
              </a:spcAft>
              <a:buNone/>
              <a:defRPr/>
            </a:pPr>
            <a:r>
              <a:rPr lang="en-US" dirty="0" smtClean="0">
                <a:solidFill>
                  <a:schemeClr val="accent1">
                    <a:lumMod val="75000"/>
                  </a:schemeClr>
                </a:solidFill>
                <a:cs typeface="Arial" charset="0"/>
              </a:rPr>
              <a:t>	</a:t>
            </a:r>
            <a:r>
              <a:rPr lang="el-GR" dirty="0" smtClean="0">
                <a:solidFill>
                  <a:schemeClr val="accent1">
                    <a:lumMod val="75000"/>
                  </a:schemeClr>
                </a:solidFill>
                <a:cs typeface="Arial" charset="0"/>
              </a:rPr>
              <a:t>δ</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2</a:t>
            </a:r>
            <a:r>
              <a:rPr lang="en-US" dirty="0" smtClean="0">
                <a:solidFill>
                  <a:schemeClr val="accent1">
                    <a:lumMod val="75000"/>
                  </a:schemeClr>
                </a:solidFill>
                <a:cs typeface="Arial" charset="0"/>
              </a:rPr>
              <a:t>, </a:t>
            </a:r>
            <a:r>
              <a:rPr lang="en-US" altLang="en-US" dirty="0">
                <a:solidFill>
                  <a:schemeClr val="accent1">
                    <a:lumMod val="75000"/>
                  </a:schemeClr>
                </a:solidFill>
                <a:cs typeface="Arial" charset="0"/>
                <a:sym typeface="Symbol" panose="05050102010706020507" pitchFamily="18" charset="2"/>
              </a:rPr>
              <a:t>, 0</a:t>
            </a:r>
            <a:r>
              <a:rPr lang="en-US" dirty="0">
                <a:solidFill>
                  <a:schemeClr val="accent1">
                    <a:lumMod val="75000"/>
                  </a:schemeClr>
                </a:solidFill>
                <a:cs typeface="Arial" charset="0"/>
              </a:rPr>
              <a:t>) = { (q</a:t>
            </a:r>
            <a:r>
              <a:rPr lang="en-US" baseline="-25000" dirty="0">
                <a:solidFill>
                  <a:schemeClr val="accent1">
                    <a:lumMod val="75000"/>
                  </a:schemeClr>
                </a:solidFill>
                <a:cs typeface="Arial" charset="0"/>
              </a:rPr>
              <a:t>3</a:t>
            </a:r>
            <a:r>
              <a:rPr lang="en-US" dirty="0">
                <a:solidFill>
                  <a:schemeClr val="accent1">
                    <a:lumMod val="75000"/>
                  </a:schemeClr>
                </a:solidFill>
                <a:cs typeface="Arial" charset="0"/>
              </a:rPr>
              <a:t>, </a:t>
            </a:r>
            <a:r>
              <a:rPr lang="en-US" altLang="en-US" dirty="0">
                <a:solidFill>
                  <a:schemeClr val="accent1">
                    <a:lumMod val="75000"/>
                  </a:schemeClr>
                </a:solidFill>
                <a:cs typeface="Arial" charset="0"/>
                <a:sym typeface="Symbol" panose="05050102010706020507" pitchFamily="18" charset="2"/>
              </a:rPr>
              <a:t></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a:t>
            </a:r>
          </a:p>
          <a:p>
            <a:pPr>
              <a:spcBef>
                <a:spcPct val="10000"/>
              </a:spcBef>
              <a:spcAft>
                <a:spcPct val="10000"/>
              </a:spcAft>
              <a:defRPr/>
            </a:pPr>
            <a:r>
              <a:rPr lang="en-US" dirty="0" smtClean="0"/>
              <a:t>As long as the control unit is in q</a:t>
            </a:r>
            <a:r>
              <a:rPr lang="en-US" baseline="-25000" dirty="0" smtClean="0"/>
              <a:t>1</a:t>
            </a:r>
            <a:r>
              <a:rPr lang="en-US" dirty="0" smtClean="0"/>
              <a:t>, a 1 is pushed onto the stack when an a is read</a:t>
            </a:r>
          </a:p>
          <a:p>
            <a:pPr>
              <a:spcBef>
                <a:spcPct val="10000"/>
              </a:spcBef>
              <a:spcAft>
                <a:spcPct val="10000"/>
              </a:spcAft>
              <a:defRPr/>
            </a:pPr>
            <a:r>
              <a:rPr lang="en-US" dirty="0" smtClean="0"/>
              <a:t>The first b causes control to shift to q</a:t>
            </a:r>
            <a:r>
              <a:rPr lang="en-US" baseline="-25000" dirty="0" smtClean="0"/>
              <a:t>2</a:t>
            </a:r>
            <a:r>
              <a:rPr lang="en-US" dirty="0" smtClean="0"/>
              <a:t>, which removes a symbol from the stack whenever a b is read </a:t>
            </a:r>
            <a:endParaRPr lang="en-US" dirty="0"/>
          </a:p>
          <a:p>
            <a:pPr>
              <a:spcBef>
                <a:spcPct val="10000"/>
              </a:spcBef>
              <a:spcAft>
                <a:spcPct val="10000"/>
              </a:spcAft>
              <a:buNone/>
              <a:defRPr/>
            </a:pPr>
            <a:endParaRPr lang="en-US" dirty="0" smtClean="0">
              <a:solidFill>
                <a:schemeClr val="accent1">
                  <a:lumMod val="75000"/>
                </a:schemeClr>
              </a:solidFill>
              <a:cs typeface="Arial" charset="0"/>
            </a:endParaRPr>
          </a:p>
        </p:txBody>
      </p:sp>
    </p:spTree>
    <p:extLst>
      <p:ext uri="{BB962C8B-B14F-4D97-AF65-F5344CB8AC3E}">
        <p14:creationId xmlns:p14="http://schemas.microsoft.com/office/powerpoint/2010/main" val="19982438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50000"/>
                  </a:schemeClr>
                </a:solidFill>
              </a:rPr>
              <a:t>Transition Graphs</a:t>
            </a:r>
            <a:endParaRPr lang="en-US" b="1" dirty="0">
              <a:solidFill>
                <a:schemeClr val="accent5">
                  <a:lumMod val="50000"/>
                </a:schemeClr>
              </a:solidFill>
            </a:endParaRPr>
          </a:p>
        </p:txBody>
      </p:sp>
      <p:sp>
        <p:nvSpPr>
          <p:cNvPr id="3" name="Content Placeholder 2"/>
          <p:cNvSpPr>
            <a:spLocks noGrp="1"/>
          </p:cNvSpPr>
          <p:nvPr>
            <p:ph idx="1"/>
          </p:nvPr>
        </p:nvSpPr>
        <p:spPr>
          <a:xfrm>
            <a:off x="2152650" y="1412266"/>
            <a:ext cx="8152095" cy="3068347"/>
          </a:xfrm>
        </p:spPr>
        <p:txBody>
          <a:bodyPr>
            <a:normAutofit/>
          </a:bodyPr>
          <a:lstStyle/>
          <a:p>
            <a:pPr>
              <a:defRPr/>
            </a:pPr>
            <a:r>
              <a:rPr lang="en-US" dirty="0" smtClean="0"/>
              <a:t>In the</a:t>
            </a:r>
            <a:r>
              <a:rPr lang="en-US" i="1" dirty="0" smtClean="0"/>
              <a:t> </a:t>
            </a:r>
            <a:r>
              <a:rPr lang="en-US" dirty="0" smtClean="0"/>
              <a:t>transition graph for a npda, each edge is labeled with the input symbol, the stack top, and the string that replaces the top of the stack </a:t>
            </a:r>
          </a:p>
          <a:p>
            <a:pPr>
              <a:defRPr/>
            </a:pPr>
            <a:r>
              <a:rPr lang="en-US" dirty="0" smtClean="0"/>
              <a:t>The graph below represents the npda in Example 7.2:</a:t>
            </a:r>
          </a:p>
          <a:p>
            <a:pPr marL="0" indent="0">
              <a:buNone/>
              <a:defRPr/>
            </a:pPr>
            <a:endParaRPr lang="en-US" i="1" dirty="0"/>
          </a:p>
          <a:p>
            <a:pPr>
              <a:defRPr/>
            </a:pPr>
            <a:endParaRPr lang="en-US" i="1" dirty="0" smtClean="0"/>
          </a:p>
          <a:p>
            <a:pPr marL="0" indent="0">
              <a:buNone/>
              <a:defRPr/>
            </a:pPr>
            <a:endParaRPr lang="en-US" baseline="-25000" dirty="0"/>
          </a:p>
        </p:txBody>
      </p:sp>
      <p:pic>
        <p:nvPicPr>
          <p:cNvPr id="2050" name="Picture 2" descr="C:\Users\taylor.ferracane\Desktop\Linz PPT Images\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950" y="3649246"/>
            <a:ext cx="3848100"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93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549" y="390698"/>
            <a:ext cx="10396451" cy="1031386"/>
          </a:xfrm>
        </p:spPr>
        <p:txBody>
          <a:bodyPr>
            <a:normAutofit fontScale="90000"/>
          </a:bodyPr>
          <a:lstStyle/>
          <a:p>
            <a:r>
              <a:rPr lang="en-US" sz="4900" b="1" dirty="0">
                <a:solidFill>
                  <a:schemeClr val="accent5">
                    <a:lumMod val="50000"/>
                  </a:schemeClr>
                </a:solidFill>
              </a:rPr>
              <a:t>Leftmost and Rightmost Derivations</a:t>
            </a:r>
            <a:endParaRPr lang="en-US" b="1" dirty="0">
              <a:solidFill>
                <a:schemeClr val="accent5">
                  <a:lumMod val="50000"/>
                </a:schemeClr>
              </a:solidFill>
            </a:endParaRPr>
          </a:p>
        </p:txBody>
      </p:sp>
      <p:sp>
        <p:nvSpPr>
          <p:cNvPr id="3" name="Content Placeholder 2"/>
          <p:cNvSpPr>
            <a:spLocks noGrp="1"/>
          </p:cNvSpPr>
          <p:nvPr>
            <p:ph idx="1"/>
          </p:nvPr>
        </p:nvSpPr>
        <p:spPr>
          <a:xfrm>
            <a:off x="2152649" y="1315844"/>
            <a:ext cx="7991244" cy="4861120"/>
          </a:xfrm>
        </p:spPr>
        <p:txBody>
          <a:bodyPr>
            <a:normAutofit/>
          </a:bodyPr>
          <a:lstStyle/>
          <a:p>
            <a:pPr>
              <a:defRPr/>
            </a:pPr>
            <a:r>
              <a:rPr lang="en-US" dirty="0" smtClean="0"/>
              <a:t>In a </a:t>
            </a:r>
            <a:r>
              <a:rPr lang="en-US" i="1" dirty="0" smtClean="0"/>
              <a:t>leftmost derivation</a:t>
            </a:r>
            <a:r>
              <a:rPr lang="en-US" dirty="0" smtClean="0"/>
              <a:t>, the leftmost variable in a sentential form is replaced at each step</a:t>
            </a:r>
          </a:p>
          <a:p>
            <a:pPr>
              <a:defRPr/>
            </a:pPr>
            <a:r>
              <a:rPr lang="en-US" dirty="0"/>
              <a:t>In a </a:t>
            </a:r>
            <a:r>
              <a:rPr lang="en-US" i="1" dirty="0" smtClean="0"/>
              <a:t>rightmost </a:t>
            </a:r>
            <a:r>
              <a:rPr lang="en-US" i="1" dirty="0"/>
              <a:t>derivation</a:t>
            </a:r>
            <a:r>
              <a:rPr lang="en-US" dirty="0"/>
              <a:t>, the </a:t>
            </a:r>
            <a:r>
              <a:rPr lang="en-US" dirty="0" smtClean="0"/>
              <a:t>rightmost </a:t>
            </a:r>
            <a:r>
              <a:rPr lang="en-US" dirty="0"/>
              <a:t>variable in a sentential form is replaced at each step</a:t>
            </a:r>
          </a:p>
          <a:p>
            <a:pPr>
              <a:defRPr/>
            </a:pPr>
            <a:r>
              <a:rPr lang="en-US" dirty="0" smtClean="0"/>
              <a:t>Consider the grammar from example 5.5:</a:t>
            </a:r>
            <a:endParaRPr lang="en-US" dirty="0"/>
          </a:p>
          <a:p>
            <a:pPr>
              <a:buNone/>
              <a:defRPr/>
            </a:pPr>
            <a:r>
              <a:rPr lang="en-US" dirty="0" smtClean="0"/>
              <a:t>	</a:t>
            </a:r>
            <a:r>
              <a:rPr lang="en-US" altLang="en-US" dirty="0">
                <a:solidFill>
                  <a:schemeClr val="accent5">
                    <a:lumMod val="75000"/>
                  </a:schemeClr>
                </a:solidFill>
                <a:cs typeface="Arial" panose="020B0604020202020204" pitchFamily="34" charset="0"/>
              </a:rPr>
              <a:t>V = { </a:t>
            </a:r>
            <a:r>
              <a:rPr lang="en-US" altLang="en-US" dirty="0" smtClean="0">
                <a:solidFill>
                  <a:schemeClr val="accent5">
                    <a:lumMod val="75000"/>
                  </a:schemeClr>
                </a:solidFill>
                <a:cs typeface="Arial" panose="020B0604020202020204" pitchFamily="34" charset="0"/>
              </a:rPr>
              <a:t>S, A, B </a:t>
            </a:r>
            <a:r>
              <a:rPr lang="en-US" altLang="en-US" dirty="0">
                <a:solidFill>
                  <a:schemeClr val="accent5">
                    <a:lumMod val="75000"/>
                  </a:schemeClr>
                </a:solidFill>
                <a:cs typeface="Arial" panose="020B0604020202020204" pitchFamily="34" charset="0"/>
              </a:rPr>
              <a:t>}, T = { a, b }, and productions </a:t>
            </a:r>
            <a:endParaRPr lang="en-US" altLang="en-US" dirty="0" smtClean="0">
              <a:solidFill>
                <a:schemeClr val="accent5">
                  <a:lumMod val="75000"/>
                </a:schemeClr>
              </a:solidFill>
              <a:cs typeface="Arial" panose="020B0604020202020204" pitchFamily="34" charset="0"/>
            </a:endParaRPr>
          </a:p>
          <a:p>
            <a:pPr>
              <a:buNone/>
              <a:defRPr/>
            </a:pP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S </a:t>
            </a:r>
            <a:r>
              <a:rPr lang="en-US" altLang="en-US" dirty="0">
                <a:solidFill>
                  <a:schemeClr val="accent5">
                    <a:lumMod val="75000"/>
                  </a:schemeClr>
                </a:solidFill>
                <a:cs typeface="Arial" panose="020B0604020202020204" pitchFamily="34" charset="0"/>
                <a:sym typeface="Symbol" panose="05050102010706020507" pitchFamily="18" charset="2"/>
              </a:rPr>
              <a:t></a:t>
            </a: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aAB </a:t>
            </a:r>
          </a:p>
          <a:p>
            <a:pPr>
              <a:buNone/>
              <a:defRPr/>
            </a:pP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A </a:t>
            </a:r>
            <a:r>
              <a:rPr lang="en-US" altLang="en-US" dirty="0">
                <a:solidFill>
                  <a:schemeClr val="accent5">
                    <a:lumMod val="75000"/>
                  </a:schemeClr>
                </a:solidFill>
                <a:cs typeface="Arial" panose="020B0604020202020204" pitchFamily="34" charset="0"/>
                <a:sym typeface="Symbol" panose="05050102010706020507" pitchFamily="18" charset="2"/>
              </a:rPr>
              <a:t></a:t>
            </a: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bBb</a:t>
            </a:r>
          </a:p>
          <a:p>
            <a:pPr>
              <a:buNone/>
              <a:defRPr/>
            </a:pP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B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 A</a:t>
            </a:r>
            <a:r>
              <a:rPr lang="en-US" altLang="en-US" dirty="0" smtClean="0">
                <a:solidFill>
                  <a:schemeClr val="accent5">
                    <a:lumMod val="75000"/>
                  </a:schemeClr>
                </a:solidFill>
                <a:cs typeface="Arial" panose="020B0604020202020204" pitchFamily="34" charset="0"/>
              </a:rPr>
              <a:t> | </a:t>
            </a:r>
            <a:r>
              <a:rPr lang="en-US" altLang="en-US" dirty="0" smtClean="0">
                <a:solidFill>
                  <a:schemeClr val="accent5">
                    <a:lumMod val="75000"/>
                  </a:schemeClr>
                </a:solidFill>
                <a:cs typeface="Arial" panose="020B0604020202020204" pitchFamily="34" charset="0"/>
                <a:sym typeface="Symbol" panose="05050102010706020507" pitchFamily="18" charset="2"/>
              </a:rPr>
              <a:t></a:t>
            </a:r>
            <a:r>
              <a:rPr lang="en-US" altLang="en-US" dirty="0" smtClean="0">
                <a:solidFill>
                  <a:schemeClr val="accent5">
                    <a:lumMod val="75000"/>
                  </a:schemeClr>
                </a:solidFill>
                <a:cs typeface="Arial" panose="020B0604020202020204" pitchFamily="34" charset="0"/>
              </a:rPr>
              <a:t> </a:t>
            </a:r>
            <a:endParaRPr lang="en-US" altLang="en-US" dirty="0">
              <a:solidFill>
                <a:schemeClr val="accent5">
                  <a:lumMod val="75000"/>
                </a:schemeClr>
              </a:solidFill>
              <a:cs typeface="Arial" panose="020B0604020202020204" pitchFamily="34" charset="0"/>
            </a:endParaRPr>
          </a:p>
          <a:p>
            <a:pPr>
              <a:spcBef>
                <a:spcPts val="600"/>
              </a:spcBef>
            </a:pPr>
            <a:r>
              <a:rPr lang="en-US" dirty="0" smtClean="0"/>
              <a:t>The string abb has two distinct derivations:</a:t>
            </a:r>
            <a:endParaRPr lang="en-US" dirty="0"/>
          </a:p>
          <a:p>
            <a:pPr lvl="1">
              <a:spcBef>
                <a:spcPts val="600"/>
              </a:spcBef>
            </a:pPr>
            <a:r>
              <a:rPr lang="en-US" altLang="en-US" dirty="0" smtClean="0"/>
              <a:t>Leftmost:</a:t>
            </a:r>
            <a:r>
              <a:rPr lang="en-US" altLang="en-US" dirty="0"/>
              <a:t>	</a:t>
            </a:r>
            <a:r>
              <a:rPr lang="en-US" altLang="en-US" dirty="0" smtClean="0"/>
              <a:t>	</a:t>
            </a:r>
            <a:r>
              <a:rPr lang="en-US" altLang="en-US" dirty="0" smtClean="0">
                <a:solidFill>
                  <a:schemeClr val="accent5">
                    <a:lumMod val="75000"/>
                  </a:schemeClr>
                </a:solidFill>
                <a:cs typeface="Arial" panose="020B0604020202020204" pitchFamily="34" charset="0"/>
              </a:rPr>
              <a:t>S </a:t>
            </a:r>
            <a:r>
              <a:rPr lang="en-US" altLang="en-US" dirty="0" smtClean="0">
                <a:solidFill>
                  <a:schemeClr val="accent5">
                    <a:lumMod val="75000"/>
                  </a:schemeClr>
                </a:solidFill>
                <a:cs typeface="Arial" panose="020B0604020202020204" pitchFamily="34" charset="0"/>
                <a:sym typeface="Symbol" panose="05050102010706020507" pitchFamily="18" charset="2"/>
              </a:rPr>
              <a:t></a:t>
            </a:r>
            <a:r>
              <a:rPr lang="en-US" altLang="en-US" dirty="0" smtClean="0">
                <a:solidFill>
                  <a:schemeClr val="accent5">
                    <a:lumMod val="75000"/>
                  </a:schemeClr>
                </a:solidFill>
                <a:cs typeface="Arial" panose="020B0604020202020204" pitchFamily="34" charset="0"/>
              </a:rPr>
              <a:t> aAB </a:t>
            </a:r>
            <a:r>
              <a:rPr lang="en-US" altLang="en-US" dirty="0" smtClean="0">
                <a:solidFill>
                  <a:schemeClr val="accent5">
                    <a:lumMod val="75000"/>
                  </a:schemeClr>
                </a:solidFill>
                <a:cs typeface="Arial" panose="020B0604020202020204" pitchFamily="34" charset="0"/>
                <a:sym typeface="Symbol" panose="05050102010706020507" pitchFamily="18" charset="2"/>
              </a:rPr>
              <a:t> abBbB  abbB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abb</a:t>
            </a:r>
          </a:p>
          <a:p>
            <a:pPr lvl="1">
              <a:spcBef>
                <a:spcPts val="600"/>
              </a:spcBef>
            </a:pPr>
            <a:r>
              <a:rPr lang="en-US" altLang="en-US" dirty="0" smtClean="0"/>
              <a:t>Rightmost</a:t>
            </a:r>
            <a:r>
              <a:rPr lang="en-US" altLang="en-US" dirty="0"/>
              <a:t>:	</a:t>
            </a:r>
            <a:r>
              <a:rPr lang="en-US" altLang="en-US" dirty="0">
                <a:solidFill>
                  <a:schemeClr val="accent5">
                    <a:lumMod val="75000"/>
                  </a:schemeClr>
                </a:solidFill>
                <a:cs typeface="Arial" panose="020B0604020202020204" pitchFamily="34" charset="0"/>
              </a:rPr>
              <a:t>S </a:t>
            </a:r>
            <a:r>
              <a:rPr lang="en-US" altLang="en-US" dirty="0">
                <a:solidFill>
                  <a:schemeClr val="accent5">
                    <a:lumMod val="75000"/>
                  </a:schemeClr>
                </a:solidFill>
                <a:cs typeface="Arial" panose="020B0604020202020204" pitchFamily="34" charset="0"/>
                <a:sym typeface="Symbol" panose="05050102010706020507" pitchFamily="18" charset="2"/>
              </a:rPr>
              <a:t></a:t>
            </a:r>
            <a:r>
              <a:rPr lang="en-US" altLang="en-US" dirty="0">
                <a:solidFill>
                  <a:schemeClr val="accent5">
                    <a:lumMod val="75000"/>
                  </a:schemeClr>
                </a:solidFill>
                <a:cs typeface="Arial" panose="020B0604020202020204" pitchFamily="34" charset="0"/>
              </a:rPr>
              <a:t> aAB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aA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abBb </a:t>
            </a:r>
            <a:r>
              <a:rPr lang="en-US" altLang="en-US" dirty="0">
                <a:solidFill>
                  <a:schemeClr val="accent5">
                    <a:lumMod val="75000"/>
                  </a:schemeClr>
                </a:solidFill>
                <a:cs typeface="Arial" panose="020B0604020202020204" pitchFamily="34" charset="0"/>
                <a:sym typeface="Symbol" panose="05050102010706020507" pitchFamily="18" charset="2"/>
              </a:rPr>
              <a:t> </a:t>
            </a:r>
            <a:r>
              <a:rPr lang="en-US" altLang="en-US" dirty="0" smtClean="0">
                <a:solidFill>
                  <a:schemeClr val="accent5">
                    <a:lumMod val="75000"/>
                  </a:schemeClr>
                </a:solidFill>
                <a:cs typeface="Arial" panose="020B0604020202020204" pitchFamily="34" charset="0"/>
                <a:sym typeface="Symbol" panose="05050102010706020507" pitchFamily="18" charset="2"/>
              </a:rPr>
              <a:t>abb</a:t>
            </a:r>
          </a:p>
          <a:p>
            <a:pPr marL="0" indent="0">
              <a:spcBef>
                <a:spcPts val="600"/>
              </a:spcBef>
              <a:buNone/>
            </a:pPr>
            <a:endParaRPr lang="en-US" altLang="en-US" dirty="0" smtClean="0">
              <a:solidFill>
                <a:schemeClr val="accent5">
                  <a:lumMod val="75000"/>
                </a:schemeClr>
              </a:solidFill>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592678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1112945"/>
          </a:xfrm>
        </p:spPr>
        <p:txBody>
          <a:bodyPr>
            <a:normAutofit/>
          </a:bodyPr>
          <a:lstStyle/>
          <a:p>
            <a:r>
              <a:rPr lang="en-US" b="1" dirty="0" smtClean="0">
                <a:solidFill>
                  <a:schemeClr val="accent5">
                    <a:lumMod val="50000"/>
                  </a:schemeClr>
                </a:solidFill>
              </a:rPr>
              <a:t>Instantaneous Descriptions</a:t>
            </a:r>
            <a:endParaRPr lang="en-US" b="1" dirty="0">
              <a:solidFill>
                <a:schemeClr val="accent5">
                  <a:lumMod val="50000"/>
                </a:schemeClr>
              </a:solidFill>
            </a:endParaRPr>
          </a:p>
        </p:txBody>
      </p:sp>
      <p:sp>
        <p:nvSpPr>
          <p:cNvPr id="3" name="Content Placeholder 2"/>
          <p:cNvSpPr>
            <a:spLocks noGrp="1"/>
          </p:cNvSpPr>
          <p:nvPr>
            <p:ph idx="1"/>
          </p:nvPr>
        </p:nvSpPr>
        <p:spPr>
          <a:xfrm>
            <a:off x="2152650" y="1694985"/>
            <a:ext cx="7886700" cy="4259766"/>
          </a:xfrm>
        </p:spPr>
        <p:txBody>
          <a:bodyPr>
            <a:normAutofit/>
          </a:bodyPr>
          <a:lstStyle/>
          <a:p>
            <a:r>
              <a:rPr lang="en-US" altLang="en-US" dirty="0" smtClean="0"/>
              <a:t>To trace the operation of a npda, we must keep track of the current state of the control unit, the stack contents, and the unread part of the input string</a:t>
            </a:r>
            <a:endParaRPr lang="en-US" altLang="en-US" dirty="0"/>
          </a:p>
          <a:p>
            <a:r>
              <a:rPr lang="en-US" altLang="en-US" dirty="0" smtClean="0"/>
              <a:t>An </a:t>
            </a:r>
            <a:r>
              <a:rPr lang="en-US" altLang="en-US" i="1" dirty="0" smtClean="0"/>
              <a:t>instantaneous description</a:t>
            </a:r>
            <a:r>
              <a:rPr lang="en-US" altLang="en-US" dirty="0" smtClean="0"/>
              <a:t> is a triplet (q, w, u) that describes state, unread input symbols, and stack contents (with the top as the leftmost symbol)</a:t>
            </a:r>
            <a:endParaRPr lang="en-US" altLang="en-US" dirty="0"/>
          </a:p>
          <a:p>
            <a:r>
              <a:rPr lang="en-US" altLang="en-US" dirty="0" smtClean="0"/>
              <a:t>A move is denoted by the symbol </a:t>
            </a:r>
            <a:r>
              <a:rPr lang="en-US" altLang="en-US" sz="3200" dirty="0"/>
              <a:t>˫</a:t>
            </a:r>
            <a:endParaRPr lang="en-US" sz="3200" dirty="0">
              <a:cs typeface="Arial" charset="0"/>
            </a:endParaRPr>
          </a:p>
          <a:p>
            <a:pPr>
              <a:defRPr/>
            </a:pPr>
            <a:r>
              <a:rPr lang="en-US" dirty="0" smtClean="0"/>
              <a:t>A partial trace of the npda in Example 7.2 with input string ab is</a:t>
            </a:r>
          </a:p>
          <a:p>
            <a:pPr marL="0" indent="0">
              <a:buNone/>
              <a:defRPr/>
            </a:pPr>
            <a:r>
              <a:rPr lang="en-US" dirty="0"/>
              <a:t> </a:t>
            </a:r>
            <a:r>
              <a:rPr lang="en-US" dirty="0" smtClean="0"/>
              <a:t> 	</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0</a:t>
            </a:r>
            <a:r>
              <a:rPr lang="en-US" dirty="0" smtClean="0">
                <a:solidFill>
                  <a:schemeClr val="accent1">
                    <a:lumMod val="75000"/>
                  </a:schemeClr>
                </a:solidFill>
                <a:cs typeface="Arial" charset="0"/>
              </a:rPr>
              <a:t>, ab, 0) </a:t>
            </a:r>
            <a:r>
              <a:rPr lang="en-US" altLang="en-US" dirty="0" smtClean="0">
                <a:solidFill>
                  <a:schemeClr val="accent5">
                    <a:lumMod val="75000"/>
                  </a:schemeClr>
                </a:solidFill>
              </a:rPr>
              <a:t>˫</a:t>
            </a:r>
            <a:r>
              <a:rPr lang="en-US" altLang="en-US" dirty="0" smtClean="0"/>
              <a:t> </a:t>
            </a:r>
            <a:r>
              <a:rPr lang="en-US" dirty="0">
                <a:solidFill>
                  <a:schemeClr val="accent1">
                    <a:lumMod val="75000"/>
                  </a:schemeClr>
                </a:solidFill>
                <a:cs typeface="Arial" charset="0"/>
              </a:rPr>
              <a:t>(</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1</a:t>
            </a:r>
            <a:r>
              <a:rPr lang="en-US" dirty="0" smtClean="0">
                <a:solidFill>
                  <a:schemeClr val="accent1">
                    <a:lumMod val="75000"/>
                  </a:schemeClr>
                </a:solidFill>
                <a:cs typeface="Arial" charset="0"/>
              </a:rPr>
              <a:t>, b, 10) </a:t>
            </a:r>
            <a:r>
              <a:rPr lang="en-US" altLang="en-US" dirty="0">
                <a:solidFill>
                  <a:schemeClr val="accent5">
                    <a:lumMod val="75000"/>
                  </a:schemeClr>
                </a:solidFill>
              </a:rPr>
              <a:t>˫</a:t>
            </a:r>
            <a:r>
              <a:rPr lang="en-US" altLang="en-US" dirty="0" smtClean="0"/>
              <a:t> </a:t>
            </a:r>
            <a:r>
              <a:rPr lang="en-US" dirty="0">
                <a:solidFill>
                  <a:schemeClr val="accent1">
                    <a:lumMod val="75000"/>
                  </a:schemeClr>
                </a:solidFill>
                <a:cs typeface="Arial" charset="0"/>
              </a:rPr>
              <a:t>(</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2</a:t>
            </a:r>
            <a:r>
              <a:rPr lang="en-US" dirty="0" smtClean="0">
                <a:solidFill>
                  <a:schemeClr val="accent1">
                    <a:lumMod val="75000"/>
                  </a:schemeClr>
                </a:solidFill>
                <a:cs typeface="Arial" charset="0"/>
              </a:rPr>
              <a:t>, </a:t>
            </a:r>
            <a:r>
              <a:rPr lang="en-US" dirty="0" smtClean="0">
                <a:solidFill>
                  <a:schemeClr val="accent1">
                    <a:lumMod val="75000"/>
                  </a:schemeClr>
                </a:solidFill>
                <a:cs typeface="Arial" charset="0"/>
                <a:sym typeface="Symbol" panose="05050102010706020507" pitchFamily="18" charset="2"/>
              </a:rPr>
              <a:t>, 0</a:t>
            </a:r>
            <a:r>
              <a:rPr lang="en-US" dirty="0" smtClean="0">
                <a:solidFill>
                  <a:schemeClr val="accent1">
                    <a:lumMod val="75000"/>
                  </a:schemeClr>
                </a:solidFill>
                <a:cs typeface="Arial" charset="0"/>
              </a:rPr>
              <a:t>) </a:t>
            </a:r>
            <a:r>
              <a:rPr lang="en-US" altLang="en-US" dirty="0">
                <a:solidFill>
                  <a:schemeClr val="accent5">
                    <a:lumMod val="75000"/>
                  </a:schemeClr>
                </a:solidFill>
              </a:rPr>
              <a:t>˫</a:t>
            </a:r>
            <a:r>
              <a:rPr lang="en-US" altLang="en-US" dirty="0" smtClean="0"/>
              <a:t> </a:t>
            </a:r>
            <a:r>
              <a:rPr lang="en-US" dirty="0">
                <a:solidFill>
                  <a:schemeClr val="accent1">
                    <a:lumMod val="75000"/>
                  </a:schemeClr>
                </a:solidFill>
                <a:cs typeface="Arial" charset="0"/>
              </a:rPr>
              <a:t>(</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3</a:t>
            </a:r>
            <a:r>
              <a:rPr lang="en-US" dirty="0" smtClean="0">
                <a:solidFill>
                  <a:schemeClr val="accent1">
                    <a:lumMod val="75000"/>
                  </a:schemeClr>
                </a:solidFill>
                <a:cs typeface="Arial" charset="0"/>
              </a:rPr>
              <a:t>, </a:t>
            </a:r>
            <a:r>
              <a:rPr lang="en-US" dirty="0">
                <a:solidFill>
                  <a:schemeClr val="accent1">
                    <a:lumMod val="75000"/>
                  </a:schemeClr>
                </a:solidFill>
                <a:cs typeface="Arial" charset="0"/>
                <a:sym typeface="Symbol" panose="05050102010706020507" pitchFamily="18" charset="2"/>
              </a:rPr>
              <a:t></a:t>
            </a:r>
            <a:r>
              <a:rPr lang="en-US" dirty="0" smtClean="0">
                <a:solidFill>
                  <a:schemeClr val="accent1">
                    <a:lumMod val="75000"/>
                  </a:schemeClr>
                </a:solidFill>
                <a:cs typeface="Arial" charset="0"/>
              </a:rPr>
              <a:t>, </a:t>
            </a:r>
            <a:r>
              <a:rPr lang="en-US" dirty="0">
                <a:solidFill>
                  <a:schemeClr val="accent1">
                    <a:lumMod val="75000"/>
                  </a:schemeClr>
                </a:solidFill>
                <a:cs typeface="Arial" charset="0"/>
                <a:sym typeface="Symbol" panose="05050102010706020507" pitchFamily="18" charset="2"/>
              </a:rPr>
              <a:t></a:t>
            </a:r>
            <a:r>
              <a:rPr lang="en-US" dirty="0">
                <a:solidFill>
                  <a:schemeClr val="accent1">
                    <a:lumMod val="75000"/>
                  </a:schemeClr>
                </a:solidFill>
                <a:cs typeface="Arial" charset="0"/>
              </a:rPr>
              <a:t>) </a:t>
            </a:r>
            <a:endParaRPr lang="en-US" dirty="0"/>
          </a:p>
          <a:p>
            <a:pPr marL="0" indent="0">
              <a:buNone/>
              <a:defRPr/>
            </a:pPr>
            <a:endParaRPr lang="en-US" dirty="0"/>
          </a:p>
          <a:p>
            <a:pPr>
              <a:defRPr/>
            </a:pPr>
            <a:endParaRPr lang="en-US" baseline="-25000" dirty="0"/>
          </a:p>
        </p:txBody>
      </p:sp>
    </p:spTree>
    <p:extLst>
      <p:ext uri="{BB962C8B-B14F-4D97-AF65-F5344CB8AC3E}">
        <p14:creationId xmlns:p14="http://schemas.microsoft.com/office/powerpoint/2010/main" val="22427765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1329859"/>
          </a:xfrm>
        </p:spPr>
        <p:txBody>
          <a:bodyPr>
            <a:normAutofit/>
          </a:bodyPr>
          <a:lstStyle/>
          <a:p>
            <a:r>
              <a:rPr lang="en-US" b="1" dirty="0">
                <a:solidFill>
                  <a:schemeClr val="accent5">
                    <a:lumMod val="50000"/>
                  </a:schemeClr>
                </a:solidFill>
              </a:rPr>
              <a:t>The Language Accepted by a </a:t>
            </a:r>
            <a:r>
              <a:rPr lang="en-US" b="1" dirty="0" smtClean="0">
                <a:solidFill>
                  <a:schemeClr val="accent5">
                    <a:lumMod val="50000"/>
                  </a:schemeClr>
                </a:solidFill>
              </a:rPr>
              <a:t>Pushdown Automaton</a:t>
            </a:r>
            <a:endParaRPr lang="en-US" b="1" dirty="0">
              <a:solidFill>
                <a:schemeClr val="accent5">
                  <a:lumMod val="50000"/>
                </a:schemeClr>
              </a:solidFill>
            </a:endParaRPr>
          </a:p>
        </p:txBody>
      </p:sp>
      <p:sp>
        <p:nvSpPr>
          <p:cNvPr id="3" name="Content Placeholder 2"/>
          <p:cNvSpPr>
            <a:spLocks noGrp="1"/>
          </p:cNvSpPr>
          <p:nvPr>
            <p:ph idx="1"/>
          </p:nvPr>
        </p:nvSpPr>
        <p:spPr>
          <a:xfrm>
            <a:off x="2152650" y="1694985"/>
            <a:ext cx="7886700" cy="4259766"/>
          </a:xfrm>
        </p:spPr>
        <p:txBody>
          <a:bodyPr>
            <a:normAutofit/>
          </a:bodyPr>
          <a:lstStyle/>
          <a:p>
            <a:r>
              <a:rPr lang="en-US" altLang="en-US" dirty="0"/>
              <a:t>The language accepted by a </a:t>
            </a:r>
            <a:r>
              <a:rPr lang="en-US" altLang="en-US" dirty="0" smtClean="0"/>
              <a:t>npda </a:t>
            </a:r>
            <a:r>
              <a:rPr lang="en-US" altLang="en-US" dirty="0"/>
              <a:t>is the set of all strings that cause the </a:t>
            </a:r>
            <a:r>
              <a:rPr lang="en-US" altLang="en-US" dirty="0" smtClean="0"/>
              <a:t>npda </a:t>
            </a:r>
            <a:r>
              <a:rPr lang="en-US" altLang="en-US" dirty="0"/>
              <a:t>to halt in a final state, </a:t>
            </a:r>
            <a:r>
              <a:rPr lang="en-US" altLang="en-US" dirty="0" smtClean="0"/>
              <a:t>after starting </a:t>
            </a:r>
            <a:r>
              <a:rPr lang="en-US" altLang="en-US" dirty="0"/>
              <a:t>in q</a:t>
            </a:r>
            <a:r>
              <a:rPr lang="en-US" altLang="en-US" baseline="-25000" dirty="0"/>
              <a:t>0 </a:t>
            </a:r>
            <a:r>
              <a:rPr lang="en-US" altLang="en-US" dirty="0"/>
              <a:t>with an empty stack.</a:t>
            </a:r>
          </a:p>
          <a:p>
            <a:r>
              <a:rPr lang="en-US" altLang="en-US" dirty="0"/>
              <a:t>The final contents of the stack are irrelevant</a:t>
            </a:r>
          </a:p>
          <a:p>
            <a:r>
              <a:rPr lang="en-US" altLang="en-US" dirty="0"/>
              <a:t>As was the case with </a:t>
            </a:r>
            <a:r>
              <a:rPr lang="en-US" altLang="en-US" dirty="0" smtClean="0"/>
              <a:t>nondeterministic automata, </a:t>
            </a:r>
            <a:r>
              <a:rPr lang="en-US" altLang="en-US" dirty="0"/>
              <a:t>the string is accepted if any of the computations cause the </a:t>
            </a:r>
            <a:r>
              <a:rPr lang="en-US" altLang="en-US" dirty="0" smtClean="0"/>
              <a:t>npda </a:t>
            </a:r>
            <a:r>
              <a:rPr lang="en-US" altLang="en-US" dirty="0"/>
              <a:t>to halt in a final </a:t>
            </a:r>
            <a:r>
              <a:rPr lang="en-US" altLang="en-US" dirty="0" smtClean="0"/>
              <a:t>state</a:t>
            </a:r>
            <a:endParaRPr lang="en-US" dirty="0" smtClean="0">
              <a:cs typeface="Arial" charset="0"/>
            </a:endParaRPr>
          </a:p>
          <a:p>
            <a:pPr>
              <a:defRPr/>
            </a:pPr>
            <a:r>
              <a:rPr lang="en-US" dirty="0" smtClean="0"/>
              <a:t>The npda in example 7.2 accepts the language</a:t>
            </a:r>
          </a:p>
          <a:p>
            <a:pPr marL="0" indent="0">
              <a:buNone/>
              <a:defRPr/>
            </a:pPr>
            <a:r>
              <a:rPr lang="en-US" dirty="0"/>
              <a:t>	</a:t>
            </a:r>
            <a:r>
              <a:rPr lang="en-US" dirty="0" smtClean="0">
                <a:solidFill>
                  <a:schemeClr val="accent1">
                    <a:lumMod val="75000"/>
                  </a:schemeClr>
                </a:solidFill>
                <a:cs typeface="Arial" charset="0"/>
              </a:rPr>
              <a:t>{a</a:t>
            </a:r>
            <a:r>
              <a:rPr lang="en-US" baseline="30000" dirty="0" smtClean="0">
                <a:solidFill>
                  <a:schemeClr val="accent1">
                    <a:lumMod val="75000"/>
                  </a:schemeClr>
                </a:solidFill>
                <a:cs typeface="Arial" charset="0"/>
              </a:rPr>
              <a:t>n</a:t>
            </a:r>
            <a:r>
              <a:rPr lang="en-US" dirty="0" smtClean="0">
                <a:solidFill>
                  <a:schemeClr val="accent1">
                    <a:lumMod val="75000"/>
                  </a:schemeClr>
                </a:solidFill>
                <a:cs typeface="Arial" charset="0"/>
              </a:rPr>
              <a:t>b</a:t>
            </a:r>
            <a:r>
              <a:rPr lang="en-US" baseline="30000" dirty="0" smtClean="0">
                <a:solidFill>
                  <a:schemeClr val="accent1">
                    <a:lumMod val="75000"/>
                  </a:schemeClr>
                </a:solidFill>
                <a:cs typeface="Arial" charset="0"/>
              </a:rPr>
              <a:t>n</a:t>
            </a:r>
            <a:r>
              <a:rPr lang="en-US" dirty="0" smtClean="0">
                <a:solidFill>
                  <a:schemeClr val="accent1">
                    <a:lumMod val="75000"/>
                  </a:schemeClr>
                </a:solidFill>
                <a:cs typeface="Arial" charset="0"/>
              </a:rPr>
              <a:t>: n ≥ 0} </a:t>
            </a:r>
            <a:r>
              <a:rPr lang="en-US" dirty="0" smtClean="0">
                <a:solidFill>
                  <a:schemeClr val="accent1">
                    <a:lumMod val="75000"/>
                  </a:schemeClr>
                </a:solidFill>
                <a:cs typeface="Arial" charset="0"/>
                <a:sym typeface="Symbol" panose="05050102010706020507" pitchFamily="18" charset="2"/>
              </a:rPr>
              <a:t></a:t>
            </a:r>
            <a:r>
              <a:rPr lang="en-US" dirty="0" smtClean="0">
                <a:solidFill>
                  <a:schemeClr val="accent1">
                    <a:lumMod val="75000"/>
                  </a:schemeClr>
                </a:solidFill>
                <a:cs typeface="Arial" charset="0"/>
              </a:rPr>
              <a:t> { a }</a:t>
            </a:r>
            <a:endParaRPr lang="en-US" dirty="0"/>
          </a:p>
          <a:p>
            <a:pPr marL="0" indent="0">
              <a:buNone/>
              <a:defRPr/>
            </a:pPr>
            <a:endParaRPr lang="en-US" dirty="0"/>
          </a:p>
          <a:p>
            <a:pPr>
              <a:defRPr/>
            </a:pPr>
            <a:endParaRPr lang="en-US" baseline="-25000" dirty="0"/>
          </a:p>
        </p:txBody>
      </p:sp>
    </p:spTree>
    <p:extLst>
      <p:ext uri="{BB962C8B-B14F-4D97-AF65-F5344CB8AC3E}">
        <p14:creationId xmlns:p14="http://schemas.microsoft.com/office/powerpoint/2010/main" val="29183531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638528" cy="1325563"/>
          </a:xfrm>
        </p:spPr>
        <p:txBody>
          <a:bodyPr/>
          <a:lstStyle/>
          <a:p>
            <a:r>
              <a:rPr lang="en-US" altLang="en-US" b="1" dirty="0">
                <a:solidFill>
                  <a:schemeClr val="accent5">
                    <a:lumMod val="50000"/>
                  </a:schemeClr>
                </a:solidFill>
              </a:rPr>
              <a:t>Pushdown Automata and Context-Free </a:t>
            </a:r>
            <a:r>
              <a:rPr lang="en-US" b="1" dirty="0" smtClean="0">
                <a:solidFill>
                  <a:schemeClr val="accent5">
                    <a:lumMod val="50000"/>
                  </a:schemeClr>
                </a:solidFill>
              </a:rPr>
              <a:t>Languages</a:t>
            </a:r>
            <a:endParaRPr lang="en-US" b="1" dirty="0">
              <a:solidFill>
                <a:schemeClr val="accent5">
                  <a:lumMod val="50000"/>
                </a:schemeClr>
              </a:solidFill>
            </a:endParaRPr>
          </a:p>
        </p:txBody>
      </p:sp>
      <p:sp>
        <p:nvSpPr>
          <p:cNvPr id="3" name="Content Placeholder 2"/>
          <p:cNvSpPr>
            <a:spLocks noGrp="1"/>
          </p:cNvSpPr>
          <p:nvPr>
            <p:ph idx="1"/>
          </p:nvPr>
        </p:nvSpPr>
        <p:spPr>
          <a:xfrm>
            <a:off x="2152650" y="1690690"/>
            <a:ext cx="8091604" cy="4158966"/>
          </a:xfrm>
        </p:spPr>
        <p:txBody>
          <a:bodyPr>
            <a:normAutofit/>
          </a:bodyPr>
          <a:lstStyle/>
          <a:p>
            <a:r>
              <a:rPr lang="en-US" altLang="en-US" dirty="0" smtClean="0"/>
              <a:t>Theorem 7.1 states that, for </a:t>
            </a:r>
            <a:r>
              <a:rPr lang="en-US" altLang="en-US" dirty="0"/>
              <a:t>any </a:t>
            </a:r>
            <a:r>
              <a:rPr lang="en-US" altLang="en-US" dirty="0" smtClean="0"/>
              <a:t>context-free language L, </a:t>
            </a:r>
            <a:r>
              <a:rPr lang="en-US" altLang="en-US" dirty="0"/>
              <a:t>there is a </a:t>
            </a:r>
            <a:r>
              <a:rPr lang="en-US" altLang="en-US" dirty="0" smtClean="0"/>
              <a:t>npda </a:t>
            </a:r>
            <a:r>
              <a:rPr lang="en-US" altLang="en-US" dirty="0"/>
              <a:t>to recognize L</a:t>
            </a:r>
          </a:p>
          <a:p>
            <a:r>
              <a:rPr lang="en-US" altLang="en-US" dirty="0" smtClean="0"/>
              <a:t>Assuming </a:t>
            </a:r>
            <a:r>
              <a:rPr lang="en-US" altLang="en-US" dirty="0"/>
              <a:t>that the </a:t>
            </a:r>
            <a:r>
              <a:rPr lang="en-US" altLang="en-US" dirty="0" smtClean="0"/>
              <a:t>language is generated by a context-free grammar </a:t>
            </a:r>
            <a:r>
              <a:rPr lang="en-US" altLang="en-US" dirty="0"/>
              <a:t>in </a:t>
            </a:r>
            <a:r>
              <a:rPr lang="en-US" altLang="en-US" dirty="0" smtClean="0"/>
              <a:t>Greibach normal form, the constructive proof provides an algorithm that can be used to build the corresponding npda</a:t>
            </a:r>
            <a:endParaRPr lang="en-US" altLang="en-US" dirty="0"/>
          </a:p>
          <a:p>
            <a:r>
              <a:rPr lang="en-US" altLang="en-US" dirty="0" smtClean="0"/>
              <a:t>The resulting npda </a:t>
            </a:r>
            <a:r>
              <a:rPr lang="en-US" altLang="en-US" dirty="0"/>
              <a:t>simulates grammar derivations by keeping </a:t>
            </a:r>
            <a:r>
              <a:rPr lang="en-US" altLang="en-US" dirty="0" smtClean="0"/>
              <a:t>variables </a:t>
            </a:r>
            <a:r>
              <a:rPr lang="en-US" altLang="en-US" dirty="0"/>
              <a:t>on the stack </a:t>
            </a:r>
            <a:r>
              <a:rPr lang="en-US" altLang="en-US" dirty="0" smtClean="0"/>
              <a:t>while </a:t>
            </a:r>
            <a:r>
              <a:rPr lang="en-US" altLang="en-US" dirty="0"/>
              <a:t>making sure that the input symbol matches the terminal on the </a:t>
            </a:r>
            <a:r>
              <a:rPr lang="en-US" altLang="en-US" dirty="0" smtClean="0"/>
              <a:t>right side </a:t>
            </a:r>
            <a:r>
              <a:rPr lang="en-US" altLang="en-US" dirty="0"/>
              <a:t>of the </a:t>
            </a:r>
            <a:r>
              <a:rPr lang="en-US" altLang="en-US" dirty="0" smtClean="0"/>
              <a:t>production</a:t>
            </a:r>
            <a:endParaRPr lang="en-US" altLang="en-US" dirty="0"/>
          </a:p>
          <a:p>
            <a:pPr>
              <a:defRPr/>
            </a:pPr>
            <a:endParaRPr lang="en-US" baseline="-25000" dirty="0"/>
          </a:p>
        </p:txBody>
      </p:sp>
    </p:spTree>
    <p:extLst>
      <p:ext uri="{BB962C8B-B14F-4D97-AF65-F5344CB8AC3E}">
        <p14:creationId xmlns:p14="http://schemas.microsoft.com/office/powerpoint/2010/main" val="139613927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976731" cy="1325563"/>
          </a:xfrm>
        </p:spPr>
        <p:txBody>
          <a:bodyPr>
            <a:normAutofit fontScale="90000"/>
          </a:bodyPr>
          <a:lstStyle/>
          <a:p>
            <a:r>
              <a:rPr lang="en-US" altLang="en-US" b="1" dirty="0" smtClean="0">
                <a:solidFill>
                  <a:schemeClr val="accent5">
                    <a:lumMod val="50000"/>
                  </a:schemeClr>
                </a:solidFill>
              </a:rPr>
              <a:t>Construction of a Npda from a Grammar in Greibach Normal Form</a:t>
            </a:r>
            <a:endParaRPr lang="en-US" b="1" dirty="0">
              <a:solidFill>
                <a:schemeClr val="accent5">
                  <a:lumMod val="50000"/>
                </a:schemeClr>
              </a:solidFill>
            </a:endParaRPr>
          </a:p>
        </p:txBody>
      </p:sp>
      <p:sp>
        <p:nvSpPr>
          <p:cNvPr id="3" name="Content Placeholder 2"/>
          <p:cNvSpPr>
            <a:spLocks noGrp="1"/>
          </p:cNvSpPr>
          <p:nvPr>
            <p:ph idx="1"/>
          </p:nvPr>
        </p:nvSpPr>
        <p:spPr>
          <a:xfrm>
            <a:off x="2152650" y="1690690"/>
            <a:ext cx="8091604" cy="4158966"/>
          </a:xfrm>
        </p:spPr>
        <p:txBody>
          <a:bodyPr>
            <a:normAutofit/>
          </a:bodyPr>
          <a:lstStyle/>
          <a:p>
            <a:r>
              <a:rPr lang="en-US" altLang="en-US" dirty="0" smtClean="0"/>
              <a:t>The npda has Q = { q</a:t>
            </a:r>
            <a:r>
              <a:rPr lang="en-US" altLang="en-US" baseline="-25000" dirty="0" smtClean="0"/>
              <a:t>0</a:t>
            </a:r>
            <a:r>
              <a:rPr lang="en-US" altLang="en-US" dirty="0"/>
              <a:t>, q</a:t>
            </a:r>
            <a:r>
              <a:rPr lang="en-US" altLang="en-US" baseline="-25000" dirty="0"/>
              <a:t>1</a:t>
            </a:r>
            <a:r>
              <a:rPr lang="en-US" altLang="en-US" dirty="0"/>
              <a:t>, </a:t>
            </a:r>
            <a:r>
              <a:rPr lang="en-US" altLang="en-US" dirty="0" smtClean="0"/>
              <a:t>q</a:t>
            </a:r>
            <a:r>
              <a:rPr lang="en-US" altLang="en-US" baseline="-25000" dirty="0" smtClean="0"/>
              <a:t>F </a:t>
            </a:r>
            <a:r>
              <a:rPr lang="en-US" altLang="en-US" dirty="0" smtClean="0"/>
              <a:t>}, input alphabet equal to the grammar terminal symbols, and stack </a:t>
            </a:r>
            <a:r>
              <a:rPr lang="en-US" altLang="en-US" dirty="0"/>
              <a:t>alphabet </a:t>
            </a:r>
            <a:r>
              <a:rPr lang="en-US" altLang="en-US" dirty="0" smtClean="0"/>
              <a:t>equal to the grammar variables</a:t>
            </a:r>
            <a:endParaRPr lang="en-US" altLang="en-US" dirty="0"/>
          </a:p>
          <a:p>
            <a:r>
              <a:rPr lang="en-US" altLang="en-US" dirty="0" smtClean="0"/>
              <a:t>The transition function contains the following:</a:t>
            </a:r>
            <a:endParaRPr lang="en-US" altLang="en-US" dirty="0"/>
          </a:p>
          <a:p>
            <a:pPr lvl="1"/>
            <a:r>
              <a:rPr lang="en-US" altLang="en-US" dirty="0" smtClean="0"/>
              <a:t>A rule that pushes </a:t>
            </a:r>
            <a:r>
              <a:rPr lang="en-US" altLang="en-US" dirty="0"/>
              <a:t>S on the stack and switches </a:t>
            </a:r>
            <a:r>
              <a:rPr lang="en-US" altLang="en-US" dirty="0" smtClean="0"/>
              <a:t>control to </a:t>
            </a:r>
            <a:r>
              <a:rPr lang="en-US" altLang="en-US" dirty="0"/>
              <a:t>q</a:t>
            </a:r>
            <a:r>
              <a:rPr lang="en-US" altLang="en-US" baseline="-25000" dirty="0"/>
              <a:t>1</a:t>
            </a:r>
            <a:r>
              <a:rPr lang="en-US" altLang="en-US" dirty="0"/>
              <a:t> without consuming input</a:t>
            </a:r>
          </a:p>
          <a:p>
            <a:pPr lvl="1"/>
            <a:r>
              <a:rPr lang="en-US" altLang="en-US" dirty="0"/>
              <a:t>For every </a:t>
            </a:r>
            <a:r>
              <a:rPr lang="en-US" altLang="en-US" dirty="0" smtClean="0"/>
              <a:t>production of the form </a:t>
            </a:r>
            <a:r>
              <a:rPr lang="en-US" altLang="en-US" dirty="0"/>
              <a:t>A </a:t>
            </a:r>
            <a:r>
              <a:rPr lang="en-US" altLang="en-US" dirty="0" smtClean="0">
                <a:sym typeface="Symbol" panose="05050102010706020507" pitchFamily="18" charset="2"/>
              </a:rPr>
              <a:t></a:t>
            </a:r>
            <a:r>
              <a:rPr lang="en-US" altLang="en-US" dirty="0" smtClean="0">
                <a:sym typeface="Wingdings" panose="05000000000000000000" pitchFamily="2" charset="2"/>
              </a:rPr>
              <a:t> </a:t>
            </a:r>
            <a:r>
              <a:rPr lang="en-US" altLang="en-US" dirty="0">
                <a:sym typeface="Wingdings" panose="05000000000000000000" pitchFamily="2" charset="2"/>
              </a:rPr>
              <a:t>aX, </a:t>
            </a:r>
            <a:r>
              <a:rPr lang="en-US" altLang="en-US" dirty="0" smtClean="0">
                <a:sym typeface="Wingdings" panose="05000000000000000000" pitchFamily="2" charset="2"/>
              </a:rPr>
              <a:t>a rule</a:t>
            </a:r>
            <a:endParaRPr lang="en-US" altLang="en-US" dirty="0">
              <a:sym typeface="Wingdings" panose="05000000000000000000" pitchFamily="2" charset="2"/>
            </a:endParaRPr>
          </a:p>
          <a:p>
            <a:pPr lvl="1">
              <a:buNone/>
            </a:pPr>
            <a:r>
              <a:rPr lang="en-US" altLang="en-US" dirty="0"/>
              <a:t>	 </a:t>
            </a:r>
            <a:r>
              <a:rPr lang="el-GR" altLang="en-US" dirty="0"/>
              <a:t>δ</a:t>
            </a:r>
            <a:r>
              <a:rPr lang="en-US" altLang="en-US" dirty="0"/>
              <a:t> (q</a:t>
            </a:r>
            <a:r>
              <a:rPr lang="en-US" altLang="en-US" baseline="-25000" dirty="0"/>
              <a:t>1</a:t>
            </a:r>
            <a:r>
              <a:rPr lang="en-US" altLang="en-US" dirty="0"/>
              <a:t>, a, A) = (q</a:t>
            </a:r>
            <a:r>
              <a:rPr lang="en-US" altLang="en-US" baseline="-25000" dirty="0"/>
              <a:t>1</a:t>
            </a:r>
            <a:r>
              <a:rPr lang="en-US" altLang="en-US" dirty="0"/>
              <a:t>, X)</a:t>
            </a:r>
          </a:p>
          <a:p>
            <a:pPr lvl="1"/>
            <a:r>
              <a:rPr lang="en-US" altLang="en-US" dirty="0" smtClean="0"/>
              <a:t>A rule that switches </a:t>
            </a:r>
            <a:r>
              <a:rPr lang="en-US" altLang="en-US" dirty="0"/>
              <a:t>the </a:t>
            </a:r>
            <a:r>
              <a:rPr lang="en-US" altLang="en-US" dirty="0" smtClean="0"/>
              <a:t>control unit to </a:t>
            </a:r>
            <a:r>
              <a:rPr lang="en-US" altLang="en-US" dirty="0"/>
              <a:t>the final state when there is no more input and the stack is empty</a:t>
            </a:r>
          </a:p>
          <a:p>
            <a:pPr>
              <a:defRPr/>
            </a:pPr>
            <a:endParaRPr lang="en-US" baseline="-25000" dirty="0"/>
          </a:p>
        </p:txBody>
      </p:sp>
    </p:spTree>
    <p:extLst>
      <p:ext uri="{BB962C8B-B14F-4D97-AF65-F5344CB8AC3E}">
        <p14:creationId xmlns:p14="http://schemas.microsoft.com/office/powerpoint/2010/main" val="140667902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49" y="239867"/>
            <a:ext cx="7886700" cy="1325563"/>
          </a:xfrm>
        </p:spPr>
        <p:txBody>
          <a:bodyPr/>
          <a:lstStyle/>
          <a:p>
            <a:r>
              <a:rPr lang="en-US" b="1" dirty="0" smtClean="0">
                <a:solidFill>
                  <a:schemeClr val="accent5">
                    <a:lumMod val="50000"/>
                  </a:schemeClr>
                </a:solidFill>
              </a:rPr>
              <a:t>Sample Construction of a NPDA from a Grammar</a:t>
            </a:r>
            <a:endParaRPr lang="en-US" b="1" dirty="0">
              <a:solidFill>
                <a:schemeClr val="accent5">
                  <a:lumMod val="50000"/>
                </a:schemeClr>
              </a:solidFill>
            </a:endParaRPr>
          </a:p>
        </p:txBody>
      </p:sp>
      <p:sp>
        <p:nvSpPr>
          <p:cNvPr id="3" name="Content Placeholder 2"/>
          <p:cNvSpPr>
            <a:spLocks noGrp="1"/>
          </p:cNvSpPr>
          <p:nvPr>
            <p:ph idx="1"/>
          </p:nvPr>
        </p:nvSpPr>
        <p:spPr>
          <a:xfrm>
            <a:off x="2152650" y="1691015"/>
            <a:ext cx="8114518" cy="4723944"/>
          </a:xfrm>
        </p:spPr>
        <p:txBody>
          <a:bodyPr>
            <a:normAutofit fontScale="92500" lnSpcReduction="20000"/>
          </a:bodyPr>
          <a:lstStyle/>
          <a:p>
            <a:pPr>
              <a:defRPr/>
            </a:pPr>
            <a:r>
              <a:rPr lang="en-US" dirty="0" smtClean="0"/>
              <a:t>Example 7.6 presents the grammar below, in Greibach normal form</a:t>
            </a:r>
          </a:p>
          <a:p>
            <a:pPr marL="0" indent="0">
              <a:spcBef>
                <a:spcPts val="600"/>
              </a:spcBef>
              <a:buNone/>
              <a:defRPr/>
            </a:pPr>
            <a:r>
              <a:rPr lang="en-US" sz="2900" dirty="0">
                <a:solidFill>
                  <a:schemeClr val="accent1">
                    <a:lumMod val="75000"/>
                  </a:schemeClr>
                </a:solidFill>
              </a:rPr>
              <a:t>   S </a:t>
            </a:r>
            <a:r>
              <a:rPr lang="en-US" sz="2900" dirty="0">
                <a:solidFill>
                  <a:schemeClr val="accent1">
                    <a:lumMod val="75000"/>
                  </a:schemeClr>
                </a:solidFill>
                <a:sym typeface="Symbol" panose="05050102010706020507" pitchFamily="18" charset="2"/>
              </a:rPr>
              <a:t> aSA | a</a:t>
            </a:r>
          </a:p>
          <a:p>
            <a:pPr marL="0" indent="0">
              <a:spcBef>
                <a:spcPts val="600"/>
              </a:spcBef>
              <a:buNone/>
              <a:defRPr/>
            </a:pPr>
            <a:r>
              <a:rPr lang="en-US" sz="2900" dirty="0">
                <a:solidFill>
                  <a:schemeClr val="accent1">
                    <a:lumMod val="75000"/>
                  </a:schemeClr>
                </a:solidFill>
              </a:rPr>
              <a:t>   A </a:t>
            </a:r>
            <a:r>
              <a:rPr lang="en-US" sz="2900" dirty="0">
                <a:solidFill>
                  <a:schemeClr val="accent1">
                    <a:lumMod val="75000"/>
                  </a:schemeClr>
                </a:solidFill>
                <a:sym typeface="Symbol" panose="05050102010706020507" pitchFamily="18" charset="2"/>
              </a:rPr>
              <a:t> bB</a:t>
            </a:r>
          </a:p>
          <a:p>
            <a:pPr marL="0" indent="0">
              <a:spcBef>
                <a:spcPts val="600"/>
              </a:spcBef>
              <a:buNone/>
              <a:defRPr/>
            </a:pPr>
            <a:r>
              <a:rPr lang="en-US" sz="2900" dirty="0">
                <a:solidFill>
                  <a:schemeClr val="accent1">
                    <a:lumMod val="75000"/>
                  </a:schemeClr>
                </a:solidFill>
                <a:sym typeface="Symbol" panose="05050102010706020507" pitchFamily="18" charset="2"/>
              </a:rPr>
              <a:t>   B  b</a:t>
            </a:r>
          </a:p>
          <a:p>
            <a:pPr>
              <a:defRPr/>
            </a:pPr>
            <a:r>
              <a:rPr lang="en-US" dirty="0" smtClean="0"/>
              <a:t>The corresponding npda has </a:t>
            </a:r>
            <a:r>
              <a:rPr lang="en-US" dirty="0" smtClean="0">
                <a:solidFill>
                  <a:schemeClr val="accent1">
                    <a:lumMod val="75000"/>
                  </a:schemeClr>
                </a:solidFill>
              </a:rPr>
              <a:t>Q = { </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0</a:t>
            </a:r>
            <a:r>
              <a:rPr lang="en-US" dirty="0" smtClean="0">
                <a:solidFill>
                  <a:schemeClr val="accent1">
                    <a:lumMod val="75000"/>
                  </a:schemeClr>
                </a:solidFill>
                <a:cs typeface="Arial" charset="0"/>
              </a:rPr>
              <a:t>,</a:t>
            </a:r>
            <a:r>
              <a:rPr lang="en-US" baseline="-25000" dirty="0" smtClean="0">
                <a:solidFill>
                  <a:schemeClr val="accent1">
                    <a:lumMod val="75000"/>
                  </a:schemeClr>
                </a:solidFill>
                <a:cs typeface="Arial" charset="0"/>
              </a:rPr>
              <a:t> </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1</a:t>
            </a:r>
            <a:r>
              <a:rPr lang="en-US" dirty="0" smtClean="0">
                <a:solidFill>
                  <a:schemeClr val="accent1">
                    <a:lumMod val="75000"/>
                  </a:schemeClr>
                </a:solidFill>
                <a:cs typeface="Arial" charset="0"/>
              </a:rPr>
              <a:t>,</a:t>
            </a:r>
            <a:r>
              <a:rPr lang="en-US" baseline="-25000" dirty="0" smtClean="0">
                <a:solidFill>
                  <a:schemeClr val="accent1">
                    <a:lumMod val="75000"/>
                  </a:schemeClr>
                </a:solidFill>
                <a:cs typeface="Arial" charset="0"/>
              </a:rPr>
              <a:t> </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2 </a:t>
            </a:r>
            <a:r>
              <a:rPr lang="en-US" dirty="0" smtClean="0">
                <a:solidFill>
                  <a:schemeClr val="accent1">
                    <a:lumMod val="75000"/>
                  </a:schemeClr>
                </a:solidFill>
                <a:cs typeface="Arial" charset="0"/>
              </a:rPr>
              <a:t>}</a:t>
            </a:r>
            <a:r>
              <a:rPr lang="en-US" i="1" dirty="0" smtClean="0">
                <a:solidFill>
                  <a:schemeClr val="accent1">
                    <a:lumMod val="75000"/>
                  </a:schemeClr>
                </a:solidFill>
              </a:rPr>
              <a:t> </a:t>
            </a:r>
            <a:r>
              <a:rPr lang="en-US" dirty="0" smtClean="0"/>
              <a:t>with initial state q</a:t>
            </a:r>
            <a:r>
              <a:rPr lang="en-US" baseline="-25000" dirty="0" smtClean="0"/>
              <a:t>0</a:t>
            </a:r>
            <a:r>
              <a:rPr lang="en-US" dirty="0" smtClean="0"/>
              <a:t> and final state q</a:t>
            </a:r>
            <a:r>
              <a:rPr lang="en-US" baseline="-25000" dirty="0" smtClean="0"/>
              <a:t>2</a:t>
            </a:r>
            <a:endParaRPr lang="en-US" dirty="0"/>
          </a:p>
          <a:p>
            <a:pPr>
              <a:defRPr/>
            </a:pPr>
            <a:r>
              <a:rPr lang="en-US" dirty="0" smtClean="0"/>
              <a:t>The start symbol S is placed on the stack with the transition</a:t>
            </a:r>
            <a:endParaRPr lang="en-US" dirty="0"/>
          </a:p>
          <a:p>
            <a:pPr>
              <a:spcBef>
                <a:spcPct val="10000"/>
              </a:spcBef>
              <a:spcAft>
                <a:spcPct val="10000"/>
              </a:spcAft>
              <a:buNone/>
              <a:defRPr/>
            </a:pPr>
            <a:r>
              <a:rPr lang="en-US" dirty="0">
                <a:solidFill>
                  <a:schemeClr val="accent1">
                    <a:lumMod val="75000"/>
                  </a:schemeClr>
                </a:solidFill>
                <a:cs typeface="Arial" charset="0"/>
              </a:rPr>
              <a:t>    </a:t>
            </a:r>
            <a:r>
              <a:rPr lang="el-GR" dirty="0" smtClean="0">
                <a:solidFill>
                  <a:schemeClr val="accent1">
                    <a:lumMod val="75000"/>
                  </a:schemeClr>
                </a:solidFill>
                <a:cs typeface="Arial" charset="0"/>
              </a:rPr>
              <a:t>δ</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0</a:t>
            </a:r>
            <a:r>
              <a:rPr lang="en-US" dirty="0">
                <a:solidFill>
                  <a:schemeClr val="accent1">
                    <a:lumMod val="75000"/>
                  </a:schemeClr>
                </a:solidFill>
                <a:cs typeface="Arial" charset="0"/>
              </a:rPr>
              <a:t>, </a:t>
            </a:r>
            <a:r>
              <a:rPr lang="en-US" altLang="en-US" dirty="0" smtClean="0">
                <a:solidFill>
                  <a:schemeClr val="accent1">
                    <a:lumMod val="75000"/>
                  </a:schemeClr>
                </a:solidFill>
                <a:cs typeface="Arial" charset="0"/>
                <a:sym typeface="Symbol" panose="05050102010706020507" pitchFamily="18" charset="2"/>
              </a:rPr>
              <a:t>, z</a:t>
            </a:r>
            <a:r>
              <a:rPr lang="en-US" dirty="0" smtClean="0">
                <a:solidFill>
                  <a:schemeClr val="accent1">
                    <a:lumMod val="75000"/>
                  </a:schemeClr>
                </a:solidFill>
                <a:cs typeface="Arial" charset="0"/>
              </a:rPr>
              <a:t>) </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 (q</a:t>
            </a:r>
            <a:r>
              <a:rPr lang="en-US" baseline="-25000" dirty="0" smtClean="0">
                <a:solidFill>
                  <a:schemeClr val="accent1">
                    <a:lumMod val="75000"/>
                  </a:schemeClr>
                </a:solidFill>
                <a:cs typeface="Arial" charset="0"/>
              </a:rPr>
              <a:t>1</a:t>
            </a:r>
            <a:r>
              <a:rPr lang="en-US" dirty="0" smtClean="0">
                <a:solidFill>
                  <a:schemeClr val="accent1">
                    <a:lumMod val="75000"/>
                  </a:schemeClr>
                </a:solidFill>
                <a:cs typeface="Arial" charset="0"/>
              </a:rPr>
              <a:t>, </a:t>
            </a:r>
            <a:r>
              <a:rPr lang="en-US" dirty="0" smtClean="0">
                <a:solidFill>
                  <a:schemeClr val="accent1">
                    <a:lumMod val="75000"/>
                  </a:schemeClr>
                </a:solidFill>
                <a:cs typeface="Arial" charset="0"/>
                <a:sym typeface="Symbol" panose="05050102010706020507" pitchFamily="18" charset="2"/>
              </a:rPr>
              <a:t>Sz</a:t>
            </a:r>
            <a:r>
              <a:rPr lang="en-US" dirty="0" smtClean="0">
                <a:solidFill>
                  <a:schemeClr val="accent1">
                    <a:lumMod val="75000"/>
                  </a:schemeClr>
                </a:solidFill>
                <a:cs typeface="Arial" charset="0"/>
              </a:rPr>
              <a:t>) }</a:t>
            </a:r>
          </a:p>
          <a:p>
            <a:pPr>
              <a:spcBef>
                <a:spcPts val="600"/>
              </a:spcBef>
              <a:spcAft>
                <a:spcPct val="10000"/>
              </a:spcAft>
              <a:defRPr/>
            </a:pPr>
            <a:r>
              <a:rPr lang="en-US" dirty="0"/>
              <a:t>The </a:t>
            </a:r>
            <a:r>
              <a:rPr lang="en-US" dirty="0" smtClean="0"/>
              <a:t>grammar productions are simulated with the transitions</a:t>
            </a:r>
            <a:endParaRPr lang="en-US" altLang="en-US" dirty="0"/>
          </a:p>
          <a:p>
            <a:pPr>
              <a:spcBef>
                <a:spcPct val="10000"/>
              </a:spcBef>
              <a:spcAft>
                <a:spcPct val="10000"/>
              </a:spcAft>
              <a:buNone/>
              <a:defRPr/>
            </a:pPr>
            <a:r>
              <a:rPr lang="en-US" baseline="-25000" dirty="0" smtClean="0">
                <a:solidFill>
                  <a:schemeClr val="accent1">
                    <a:lumMod val="75000"/>
                  </a:schemeClr>
                </a:solidFill>
                <a:cs typeface="Arial" charset="0"/>
              </a:rPr>
              <a:t>	</a:t>
            </a:r>
            <a:r>
              <a:rPr lang="el-GR" dirty="0" smtClean="0">
                <a:solidFill>
                  <a:schemeClr val="accent1">
                    <a:lumMod val="75000"/>
                  </a:schemeClr>
                </a:solidFill>
                <a:cs typeface="Arial" charset="0"/>
              </a:rPr>
              <a:t>δ</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1</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a, S)  = </a:t>
            </a:r>
            <a:r>
              <a:rPr lang="en-US" dirty="0">
                <a:solidFill>
                  <a:schemeClr val="accent1">
                    <a:lumMod val="75000"/>
                  </a:schemeClr>
                </a:solidFill>
                <a:cs typeface="Arial" charset="0"/>
              </a:rPr>
              <a:t>{ (q</a:t>
            </a:r>
            <a:r>
              <a:rPr lang="en-US" baseline="-25000" dirty="0">
                <a:solidFill>
                  <a:schemeClr val="accent1">
                    <a:lumMod val="75000"/>
                  </a:schemeClr>
                </a:solidFill>
                <a:cs typeface="Arial" charset="0"/>
              </a:rPr>
              <a:t>1,</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SA), </a:t>
            </a:r>
            <a:r>
              <a:rPr lang="en-US" dirty="0">
                <a:solidFill>
                  <a:schemeClr val="accent1">
                    <a:lumMod val="75000"/>
                  </a:schemeClr>
                </a:solidFill>
                <a:cs typeface="Arial" charset="0"/>
              </a:rPr>
              <a:t>(</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1,</a:t>
            </a:r>
            <a:r>
              <a:rPr lang="en-US" dirty="0" smtClean="0">
                <a:solidFill>
                  <a:schemeClr val="accent1">
                    <a:lumMod val="75000"/>
                  </a:schemeClr>
                </a:solidFill>
                <a:cs typeface="Arial" charset="0"/>
              </a:rPr>
              <a:t> </a:t>
            </a:r>
            <a:r>
              <a:rPr lang="en-US" altLang="en-US" dirty="0">
                <a:solidFill>
                  <a:schemeClr val="accent1">
                    <a:lumMod val="75000"/>
                  </a:schemeClr>
                </a:solidFill>
                <a:cs typeface="Arial" charset="0"/>
                <a:sym typeface="Symbol" panose="05050102010706020507" pitchFamily="18" charset="2"/>
              </a:rPr>
              <a:t></a:t>
            </a:r>
            <a:r>
              <a:rPr lang="en-US" dirty="0" smtClean="0">
                <a:solidFill>
                  <a:schemeClr val="accent1">
                    <a:lumMod val="75000"/>
                  </a:schemeClr>
                </a:solidFill>
                <a:cs typeface="Arial" charset="0"/>
              </a:rPr>
              <a:t>) }</a:t>
            </a:r>
          </a:p>
          <a:p>
            <a:pPr>
              <a:spcBef>
                <a:spcPct val="10000"/>
              </a:spcBef>
              <a:spcAft>
                <a:spcPct val="10000"/>
              </a:spcAft>
              <a:buNone/>
              <a:defRPr/>
            </a:pPr>
            <a:r>
              <a:rPr lang="en-US" dirty="0" smtClean="0">
                <a:solidFill>
                  <a:schemeClr val="accent1">
                    <a:lumMod val="75000"/>
                  </a:schemeClr>
                </a:solidFill>
                <a:cs typeface="Arial" charset="0"/>
              </a:rPr>
              <a:t>	</a:t>
            </a:r>
            <a:r>
              <a:rPr lang="el-GR" dirty="0" smtClean="0">
                <a:solidFill>
                  <a:schemeClr val="accent1">
                    <a:lumMod val="75000"/>
                  </a:schemeClr>
                </a:solidFill>
                <a:cs typeface="Arial" charset="0"/>
              </a:rPr>
              <a:t>δ</a:t>
            </a:r>
            <a:r>
              <a:rPr lang="en-US" dirty="0">
                <a:solidFill>
                  <a:schemeClr val="accent1">
                    <a:lumMod val="75000"/>
                  </a:schemeClr>
                </a:solidFill>
                <a:cs typeface="Arial" charset="0"/>
              </a:rPr>
              <a:t>(q</a:t>
            </a:r>
            <a:r>
              <a:rPr lang="en-US" baseline="-25000" dirty="0">
                <a:solidFill>
                  <a:schemeClr val="accent1">
                    <a:lumMod val="75000"/>
                  </a:schemeClr>
                </a:solidFill>
                <a:cs typeface="Arial" charset="0"/>
              </a:rPr>
              <a:t>1</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b, A) </a:t>
            </a:r>
            <a:r>
              <a:rPr lang="en-US" dirty="0">
                <a:solidFill>
                  <a:schemeClr val="accent1">
                    <a:lumMod val="75000"/>
                  </a:schemeClr>
                </a:solidFill>
                <a:cs typeface="Arial" charset="0"/>
              </a:rPr>
              <a:t>= { (</a:t>
            </a:r>
            <a:r>
              <a:rPr lang="en-US" dirty="0" smtClean="0">
                <a:solidFill>
                  <a:schemeClr val="accent1">
                    <a:lumMod val="75000"/>
                  </a:schemeClr>
                </a:solidFill>
                <a:cs typeface="Arial" charset="0"/>
              </a:rPr>
              <a:t>q</a:t>
            </a:r>
            <a:r>
              <a:rPr lang="en-US" baseline="-25000" dirty="0">
                <a:solidFill>
                  <a:schemeClr val="accent1">
                    <a:lumMod val="75000"/>
                  </a:schemeClr>
                </a:solidFill>
                <a:cs typeface="Arial" charset="0"/>
              </a:rPr>
              <a:t>1</a:t>
            </a:r>
            <a:r>
              <a:rPr lang="en-US" baseline="-25000" dirty="0" smtClean="0">
                <a:solidFill>
                  <a:schemeClr val="accent1">
                    <a:lumMod val="75000"/>
                  </a:schemeClr>
                </a:solidFill>
                <a:cs typeface="Arial" charset="0"/>
              </a:rPr>
              <a:t>,</a:t>
            </a:r>
            <a:r>
              <a:rPr lang="en-US" dirty="0" smtClean="0">
                <a:solidFill>
                  <a:schemeClr val="accent1">
                    <a:lumMod val="75000"/>
                  </a:schemeClr>
                </a:solidFill>
                <a:cs typeface="Arial" charset="0"/>
              </a:rPr>
              <a:t> </a:t>
            </a:r>
            <a:r>
              <a:rPr lang="en-US" dirty="0" smtClean="0">
                <a:solidFill>
                  <a:schemeClr val="accent1">
                    <a:lumMod val="75000"/>
                  </a:schemeClr>
                </a:solidFill>
                <a:cs typeface="Arial" charset="0"/>
                <a:sym typeface="Symbol" panose="05050102010706020507" pitchFamily="18" charset="2"/>
              </a:rPr>
              <a:t>B</a:t>
            </a:r>
            <a:r>
              <a:rPr lang="en-US" dirty="0" smtClean="0">
                <a:solidFill>
                  <a:schemeClr val="accent1">
                    <a:lumMod val="75000"/>
                  </a:schemeClr>
                </a:solidFill>
                <a:cs typeface="Arial" charset="0"/>
              </a:rPr>
              <a:t>) }</a:t>
            </a:r>
          </a:p>
          <a:p>
            <a:pPr>
              <a:spcBef>
                <a:spcPct val="10000"/>
              </a:spcBef>
              <a:spcAft>
                <a:spcPct val="10000"/>
              </a:spcAft>
              <a:buNone/>
              <a:defRPr/>
            </a:pPr>
            <a:r>
              <a:rPr lang="en-US" dirty="0" smtClean="0">
                <a:solidFill>
                  <a:schemeClr val="accent1">
                    <a:lumMod val="75000"/>
                  </a:schemeClr>
                </a:solidFill>
                <a:cs typeface="Arial" charset="0"/>
              </a:rPr>
              <a:t>	</a:t>
            </a:r>
            <a:r>
              <a:rPr lang="el-GR" dirty="0" smtClean="0">
                <a:solidFill>
                  <a:schemeClr val="accent1">
                    <a:lumMod val="75000"/>
                  </a:schemeClr>
                </a:solidFill>
                <a:cs typeface="Arial" charset="0"/>
              </a:rPr>
              <a:t>δ</a:t>
            </a:r>
            <a:r>
              <a:rPr lang="en-US" dirty="0" smtClean="0">
                <a:solidFill>
                  <a:schemeClr val="accent1">
                    <a:lumMod val="75000"/>
                  </a:schemeClr>
                </a:solidFill>
                <a:cs typeface="Arial" charset="0"/>
              </a:rPr>
              <a:t>(q</a:t>
            </a:r>
            <a:r>
              <a:rPr lang="en-US" baseline="-25000" dirty="0">
                <a:solidFill>
                  <a:schemeClr val="accent1">
                    <a:lumMod val="75000"/>
                  </a:schemeClr>
                </a:solidFill>
                <a:cs typeface="Arial" charset="0"/>
              </a:rPr>
              <a:t>1</a:t>
            </a:r>
            <a:r>
              <a:rPr lang="en-US" dirty="0" smtClean="0">
                <a:solidFill>
                  <a:schemeClr val="accent1">
                    <a:lumMod val="75000"/>
                  </a:schemeClr>
                </a:solidFill>
                <a:cs typeface="Arial" charset="0"/>
              </a:rPr>
              <a:t>, </a:t>
            </a:r>
            <a:r>
              <a:rPr lang="en-US" dirty="0">
                <a:solidFill>
                  <a:schemeClr val="accent1">
                    <a:lumMod val="75000"/>
                  </a:schemeClr>
                </a:solidFill>
                <a:cs typeface="Arial" charset="0"/>
              </a:rPr>
              <a:t>b, </a:t>
            </a:r>
            <a:r>
              <a:rPr lang="en-US" dirty="0" smtClean="0">
                <a:solidFill>
                  <a:schemeClr val="accent1">
                    <a:lumMod val="75000"/>
                  </a:schemeClr>
                </a:solidFill>
                <a:cs typeface="Arial" charset="0"/>
              </a:rPr>
              <a:t>B) </a:t>
            </a:r>
            <a:r>
              <a:rPr lang="en-US" dirty="0">
                <a:solidFill>
                  <a:schemeClr val="accent1">
                    <a:lumMod val="75000"/>
                  </a:schemeClr>
                </a:solidFill>
                <a:cs typeface="Arial" charset="0"/>
              </a:rPr>
              <a:t>= { (</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1,</a:t>
            </a:r>
            <a:r>
              <a:rPr lang="en-US" dirty="0" smtClean="0">
                <a:solidFill>
                  <a:schemeClr val="accent1">
                    <a:lumMod val="75000"/>
                  </a:schemeClr>
                </a:solidFill>
                <a:cs typeface="Arial" charset="0"/>
              </a:rPr>
              <a:t> </a:t>
            </a:r>
            <a:r>
              <a:rPr lang="en-US" altLang="en-US" dirty="0">
                <a:solidFill>
                  <a:schemeClr val="accent1">
                    <a:lumMod val="75000"/>
                  </a:schemeClr>
                </a:solidFill>
                <a:cs typeface="Arial" charset="0"/>
                <a:sym typeface="Symbol" panose="05050102010706020507" pitchFamily="18" charset="2"/>
              </a:rPr>
              <a:t></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a:t>
            </a:r>
          </a:p>
          <a:p>
            <a:pPr>
              <a:spcBef>
                <a:spcPts val="600"/>
              </a:spcBef>
              <a:spcAft>
                <a:spcPct val="10000"/>
              </a:spcAft>
              <a:defRPr/>
            </a:pPr>
            <a:r>
              <a:rPr lang="en-US" altLang="en-US" dirty="0" smtClean="0"/>
              <a:t>A final transition places the control unit in its final state when the stack is empty</a:t>
            </a:r>
            <a:endParaRPr lang="en-US" dirty="0" smtClean="0">
              <a:solidFill>
                <a:schemeClr val="accent1">
                  <a:lumMod val="75000"/>
                </a:schemeClr>
              </a:solidFill>
              <a:cs typeface="Arial" charset="0"/>
            </a:endParaRPr>
          </a:p>
          <a:p>
            <a:pPr>
              <a:spcBef>
                <a:spcPct val="10000"/>
              </a:spcBef>
              <a:spcAft>
                <a:spcPct val="10000"/>
              </a:spcAft>
              <a:buNone/>
              <a:defRPr/>
            </a:pPr>
            <a:r>
              <a:rPr lang="en-US" dirty="0" smtClean="0">
                <a:solidFill>
                  <a:schemeClr val="accent1">
                    <a:lumMod val="75000"/>
                  </a:schemeClr>
                </a:solidFill>
                <a:cs typeface="Arial" charset="0"/>
              </a:rPr>
              <a:t>	</a:t>
            </a:r>
            <a:r>
              <a:rPr lang="el-GR" dirty="0" smtClean="0">
                <a:solidFill>
                  <a:schemeClr val="accent1">
                    <a:lumMod val="75000"/>
                  </a:schemeClr>
                </a:solidFill>
                <a:cs typeface="Arial" charset="0"/>
              </a:rPr>
              <a:t>δ</a:t>
            </a:r>
            <a:r>
              <a:rPr lang="en-US" dirty="0" smtClean="0">
                <a:solidFill>
                  <a:schemeClr val="accent1">
                    <a:lumMod val="75000"/>
                  </a:schemeClr>
                </a:solidFill>
                <a:cs typeface="Arial" charset="0"/>
              </a:rPr>
              <a:t>(q</a:t>
            </a:r>
            <a:r>
              <a:rPr lang="en-US" baseline="-25000" dirty="0">
                <a:solidFill>
                  <a:schemeClr val="accent1">
                    <a:lumMod val="75000"/>
                  </a:schemeClr>
                </a:solidFill>
                <a:cs typeface="Arial" charset="0"/>
              </a:rPr>
              <a:t>1</a:t>
            </a:r>
            <a:r>
              <a:rPr lang="en-US" dirty="0" smtClean="0">
                <a:solidFill>
                  <a:schemeClr val="accent1">
                    <a:lumMod val="75000"/>
                  </a:schemeClr>
                </a:solidFill>
                <a:cs typeface="Arial" charset="0"/>
              </a:rPr>
              <a:t>, </a:t>
            </a:r>
            <a:r>
              <a:rPr lang="en-US" altLang="en-US" dirty="0">
                <a:solidFill>
                  <a:schemeClr val="accent1">
                    <a:lumMod val="75000"/>
                  </a:schemeClr>
                </a:solidFill>
                <a:cs typeface="Arial" charset="0"/>
                <a:sym typeface="Symbol" panose="05050102010706020507" pitchFamily="18" charset="2"/>
              </a:rPr>
              <a:t>, </a:t>
            </a:r>
            <a:r>
              <a:rPr lang="en-US" altLang="en-US" dirty="0" smtClean="0">
                <a:solidFill>
                  <a:schemeClr val="accent1">
                    <a:lumMod val="75000"/>
                  </a:schemeClr>
                </a:solidFill>
                <a:cs typeface="Arial" charset="0"/>
                <a:sym typeface="Symbol" panose="05050102010706020507" pitchFamily="18" charset="2"/>
              </a:rPr>
              <a:t>z</a:t>
            </a:r>
            <a:r>
              <a:rPr lang="en-US" dirty="0" smtClean="0">
                <a:solidFill>
                  <a:schemeClr val="accent1">
                    <a:lumMod val="75000"/>
                  </a:schemeClr>
                </a:solidFill>
                <a:cs typeface="Arial" charset="0"/>
              </a:rPr>
              <a:t>) </a:t>
            </a:r>
            <a:r>
              <a:rPr lang="en-US" dirty="0">
                <a:solidFill>
                  <a:schemeClr val="accent1">
                    <a:lumMod val="75000"/>
                  </a:schemeClr>
                </a:solidFill>
                <a:cs typeface="Arial" charset="0"/>
              </a:rPr>
              <a:t>= { (</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2</a:t>
            </a:r>
            <a:r>
              <a:rPr lang="en-US" dirty="0" smtClean="0">
                <a:solidFill>
                  <a:schemeClr val="accent1">
                    <a:lumMod val="75000"/>
                  </a:schemeClr>
                </a:solidFill>
                <a:cs typeface="Arial" charset="0"/>
              </a:rPr>
              <a:t>, </a:t>
            </a:r>
            <a:r>
              <a:rPr lang="en-US" altLang="en-US" dirty="0">
                <a:solidFill>
                  <a:schemeClr val="accent1">
                    <a:lumMod val="75000"/>
                  </a:schemeClr>
                </a:solidFill>
                <a:cs typeface="Arial" charset="0"/>
                <a:sym typeface="Symbol" panose="05050102010706020507" pitchFamily="18" charset="2"/>
              </a:rPr>
              <a:t></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a:t>
            </a:r>
          </a:p>
          <a:p>
            <a:pPr>
              <a:spcBef>
                <a:spcPct val="10000"/>
              </a:spcBef>
              <a:spcAft>
                <a:spcPct val="10000"/>
              </a:spcAft>
              <a:buNone/>
              <a:defRPr/>
            </a:pPr>
            <a:endParaRPr lang="en-US" dirty="0" smtClean="0">
              <a:solidFill>
                <a:schemeClr val="accent1">
                  <a:lumMod val="75000"/>
                </a:schemeClr>
              </a:solidFill>
              <a:cs typeface="Arial" charset="0"/>
            </a:endParaRPr>
          </a:p>
        </p:txBody>
      </p:sp>
    </p:spTree>
    <p:extLst>
      <p:ext uri="{BB962C8B-B14F-4D97-AF65-F5344CB8AC3E}">
        <p14:creationId xmlns:p14="http://schemas.microsoft.com/office/powerpoint/2010/main" val="12558382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1084533"/>
          </a:xfrm>
        </p:spPr>
        <p:txBody>
          <a:bodyPr/>
          <a:lstStyle/>
          <a:p>
            <a:r>
              <a:rPr lang="en-US" b="1" dirty="0" smtClean="0">
                <a:solidFill>
                  <a:schemeClr val="accent5">
                    <a:lumMod val="50000"/>
                  </a:schemeClr>
                </a:solidFill>
              </a:rPr>
              <a:t>Deterministic Pushdown Automata</a:t>
            </a:r>
            <a:endParaRPr lang="en-US" b="1" dirty="0">
              <a:solidFill>
                <a:schemeClr val="accent5">
                  <a:lumMod val="50000"/>
                </a:schemeClr>
              </a:solidFill>
            </a:endParaRPr>
          </a:p>
        </p:txBody>
      </p:sp>
      <p:sp>
        <p:nvSpPr>
          <p:cNvPr id="3" name="Content Placeholder 2"/>
          <p:cNvSpPr>
            <a:spLocks noGrp="1"/>
          </p:cNvSpPr>
          <p:nvPr>
            <p:ph idx="1"/>
          </p:nvPr>
        </p:nvSpPr>
        <p:spPr>
          <a:xfrm>
            <a:off x="2152650" y="1550021"/>
            <a:ext cx="8091604" cy="4626943"/>
          </a:xfrm>
        </p:spPr>
        <p:txBody>
          <a:bodyPr>
            <a:normAutofit/>
          </a:bodyPr>
          <a:lstStyle/>
          <a:p>
            <a:r>
              <a:rPr lang="en-US" altLang="en-US" dirty="0" smtClean="0"/>
              <a:t>A </a:t>
            </a:r>
            <a:r>
              <a:rPr lang="en-US" altLang="en-US" i="1" dirty="0"/>
              <a:t>deterministic </a:t>
            </a:r>
            <a:r>
              <a:rPr lang="en-US" altLang="en-US" i="1" dirty="0" smtClean="0"/>
              <a:t>pushdown accepter</a:t>
            </a:r>
            <a:r>
              <a:rPr lang="en-US" altLang="en-US" dirty="0" smtClean="0"/>
              <a:t> (dpda) never </a:t>
            </a:r>
            <a:r>
              <a:rPr lang="en-US" altLang="en-US" dirty="0"/>
              <a:t>has a </a:t>
            </a:r>
            <a:r>
              <a:rPr lang="en-US" altLang="en-US" dirty="0" smtClean="0"/>
              <a:t>choice</a:t>
            </a:r>
            <a:r>
              <a:rPr lang="en-US" altLang="en-US" dirty="0"/>
              <a:t> </a:t>
            </a:r>
            <a:r>
              <a:rPr lang="en-US" altLang="en-US" dirty="0" smtClean="0"/>
              <a:t>in its move</a:t>
            </a:r>
          </a:p>
          <a:p>
            <a:r>
              <a:rPr lang="en-US" altLang="en-US" dirty="0" smtClean="0"/>
              <a:t>Restrictions </a:t>
            </a:r>
            <a:r>
              <a:rPr lang="en-US" altLang="en-US" dirty="0"/>
              <a:t>on </a:t>
            </a:r>
            <a:r>
              <a:rPr lang="en-US" altLang="en-US" dirty="0" smtClean="0"/>
              <a:t>dpda transitions</a:t>
            </a:r>
            <a:r>
              <a:rPr lang="en-US" altLang="en-US" dirty="0"/>
              <a:t>:</a:t>
            </a:r>
          </a:p>
          <a:p>
            <a:pPr lvl="1"/>
            <a:r>
              <a:rPr lang="en-US" altLang="en-US" dirty="0" smtClean="0"/>
              <a:t>Any </a:t>
            </a:r>
            <a:r>
              <a:rPr lang="en-US" altLang="en-US" dirty="0"/>
              <a:t>(state, symbol, </a:t>
            </a:r>
            <a:r>
              <a:rPr lang="en-US" altLang="en-US" dirty="0" smtClean="0"/>
              <a:t>stack top) </a:t>
            </a:r>
            <a:r>
              <a:rPr lang="en-US" altLang="en-US" dirty="0"/>
              <a:t>configuration may have at most one (state, </a:t>
            </a:r>
            <a:r>
              <a:rPr lang="en-US" altLang="en-US" dirty="0" smtClean="0"/>
              <a:t>stack top) transition definition</a:t>
            </a:r>
            <a:endParaRPr lang="en-US" altLang="en-US" dirty="0"/>
          </a:p>
          <a:p>
            <a:pPr lvl="1"/>
            <a:r>
              <a:rPr lang="en-US" altLang="en-US" dirty="0"/>
              <a:t>If the </a:t>
            </a:r>
            <a:r>
              <a:rPr lang="en-US" altLang="en-US" dirty="0" smtClean="0"/>
              <a:t>dpda </a:t>
            </a:r>
            <a:r>
              <a:rPr lang="en-US" altLang="en-US" dirty="0"/>
              <a:t>defines a transition for </a:t>
            </a:r>
            <a:r>
              <a:rPr lang="en-US" altLang="en-US" dirty="0" smtClean="0"/>
              <a:t>a particular </a:t>
            </a:r>
            <a:r>
              <a:rPr lang="en-US" altLang="en-US" dirty="0"/>
              <a:t>(</a:t>
            </a:r>
            <a:r>
              <a:rPr lang="en-US" altLang="en-US" dirty="0" smtClean="0"/>
              <a:t>state, </a:t>
            </a:r>
            <a:r>
              <a:rPr lang="el-GR" altLang="en-US" dirty="0"/>
              <a:t>λ</a:t>
            </a:r>
            <a:r>
              <a:rPr lang="en-US" altLang="en-US" dirty="0"/>
              <a:t>, </a:t>
            </a:r>
            <a:r>
              <a:rPr lang="en-US" altLang="en-US" dirty="0" smtClean="0"/>
              <a:t>stack top) </a:t>
            </a:r>
            <a:r>
              <a:rPr lang="en-US" altLang="en-US" dirty="0"/>
              <a:t>configuration, there can be no input-consuming transitions out of state s with a at the top of the stack</a:t>
            </a:r>
          </a:p>
          <a:p>
            <a:r>
              <a:rPr lang="en-US" altLang="en-US" dirty="0" smtClean="0"/>
              <a:t>Unlike the case for finite automata, a </a:t>
            </a:r>
            <a:r>
              <a:rPr lang="en-US" altLang="en-US" dirty="0" smtClean="0">
                <a:sym typeface="Symbol" panose="05050102010706020507" pitchFamily="18" charset="2"/>
              </a:rPr>
              <a:t>-t</a:t>
            </a:r>
            <a:r>
              <a:rPr lang="en-US" altLang="en-US" dirty="0" smtClean="0"/>
              <a:t>ransition </a:t>
            </a:r>
            <a:r>
              <a:rPr lang="en-US" altLang="en-US" dirty="0"/>
              <a:t>does not necessarily mean the </a:t>
            </a:r>
            <a:r>
              <a:rPr lang="en-US" altLang="en-US" dirty="0" smtClean="0"/>
              <a:t>automaton </a:t>
            </a:r>
            <a:r>
              <a:rPr lang="en-US" altLang="en-US" dirty="0"/>
              <a:t>is </a:t>
            </a:r>
            <a:r>
              <a:rPr lang="en-US" altLang="en-US" dirty="0" smtClean="0"/>
              <a:t>nondeterministic</a:t>
            </a:r>
            <a:endParaRPr lang="el-GR" altLang="en-US" dirty="0"/>
          </a:p>
        </p:txBody>
      </p:sp>
    </p:spTree>
    <p:extLst>
      <p:ext uri="{BB962C8B-B14F-4D97-AF65-F5344CB8AC3E}">
        <p14:creationId xmlns:p14="http://schemas.microsoft.com/office/powerpoint/2010/main" val="407480723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49" y="239867"/>
            <a:ext cx="7886700" cy="1325563"/>
          </a:xfrm>
        </p:spPr>
        <p:txBody>
          <a:bodyPr/>
          <a:lstStyle/>
          <a:p>
            <a:r>
              <a:rPr lang="en-US" b="1" dirty="0" smtClean="0">
                <a:solidFill>
                  <a:schemeClr val="accent5">
                    <a:lumMod val="50000"/>
                  </a:schemeClr>
                </a:solidFill>
              </a:rPr>
              <a:t>Example of a Deterministic Pushdown Automaton</a:t>
            </a:r>
            <a:endParaRPr lang="en-US" b="1" dirty="0">
              <a:solidFill>
                <a:schemeClr val="accent5">
                  <a:lumMod val="50000"/>
                </a:schemeClr>
              </a:solidFill>
            </a:endParaRPr>
          </a:p>
        </p:txBody>
      </p:sp>
      <p:sp>
        <p:nvSpPr>
          <p:cNvPr id="3" name="Content Placeholder 2"/>
          <p:cNvSpPr>
            <a:spLocks noGrp="1"/>
          </p:cNvSpPr>
          <p:nvPr>
            <p:ph idx="1"/>
          </p:nvPr>
        </p:nvSpPr>
        <p:spPr>
          <a:xfrm>
            <a:off x="2152650" y="1691015"/>
            <a:ext cx="8114518" cy="4723944"/>
          </a:xfrm>
        </p:spPr>
        <p:txBody>
          <a:bodyPr>
            <a:normAutofit/>
          </a:bodyPr>
          <a:lstStyle/>
          <a:p>
            <a:pPr>
              <a:defRPr/>
            </a:pPr>
            <a:r>
              <a:rPr lang="en-US" dirty="0" smtClean="0"/>
              <a:t>Example 7.10 presents a dpda to accept the language</a:t>
            </a:r>
          </a:p>
          <a:p>
            <a:pPr marL="0" indent="0">
              <a:buNone/>
              <a:defRPr/>
            </a:pPr>
            <a:r>
              <a:rPr lang="en-US" sz="2900" dirty="0">
                <a:solidFill>
                  <a:schemeClr val="accent1">
                    <a:lumMod val="75000"/>
                  </a:schemeClr>
                </a:solidFill>
              </a:rPr>
              <a:t>   L = { a</a:t>
            </a:r>
            <a:r>
              <a:rPr lang="en-US" sz="2900" baseline="30000" dirty="0">
                <a:solidFill>
                  <a:schemeClr val="accent1">
                    <a:lumMod val="75000"/>
                  </a:schemeClr>
                </a:solidFill>
              </a:rPr>
              <a:t>n</a:t>
            </a:r>
            <a:r>
              <a:rPr lang="en-US" sz="2900" dirty="0">
                <a:solidFill>
                  <a:schemeClr val="accent1">
                    <a:lumMod val="75000"/>
                  </a:schemeClr>
                </a:solidFill>
              </a:rPr>
              <a:t>b</a:t>
            </a:r>
            <a:r>
              <a:rPr lang="en-US" sz="2900" baseline="30000" dirty="0">
                <a:solidFill>
                  <a:schemeClr val="accent1">
                    <a:lumMod val="75000"/>
                  </a:schemeClr>
                </a:solidFill>
              </a:rPr>
              <a:t>n</a:t>
            </a:r>
            <a:r>
              <a:rPr lang="en-US" sz="2900" dirty="0">
                <a:solidFill>
                  <a:schemeClr val="accent1">
                    <a:lumMod val="75000"/>
                  </a:schemeClr>
                </a:solidFill>
              </a:rPr>
              <a:t>: n ≥ 0 } </a:t>
            </a:r>
          </a:p>
          <a:p>
            <a:pPr>
              <a:defRPr/>
            </a:pPr>
            <a:r>
              <a:rPr lang="en-US" dirty="0" smtClean="0"/>
              <a:t>The </a:t>
            </a:r>
            <a:r>
              <a:rPr lang="en-US" dirty="0" err="1" smtClean="0"/>
              <a:t>dpda</a:t>
            </a:r>
            <a:r>
              <a:rPr lang="en-US" dirty="0" smtClean="0"/>
              <a:t> has Q = { </a:t>
            </a:r>
            <a:r>
              <a:rPr lang="en-US" dirty="0" smtClean="0">
                <a:cs typeface="Arial" charset="0"/>
              </a:rPr>
              <a:t>q</a:t>
            </a:r>
            <a:r>
              <a:rPr lang="en-US" baseline="-25000" dirty="0" smtClean="0">
                <a:cs typeface="Arial" charset="0"/>
              </a:rPr>
              <a:t>0</a:t>
            </a:r>
            <a:r>
              <a:rPr lang="en-US" dirty="0" smtClean="0">
                <a:cs typeface="Arial" charset="0"/>
              </a:rPr>
              <a:t>,</a:t>
            </a:r>
            <a:r>
              <a:rPr lang="en-US" baseline="-25000" dirty="0" smtClean="0">
                <a:cs typeface="Arial" charset="0"/>
              </a:rPr>
              <a:t> </a:t>
            </a:r>
            <a:r>
              <a:rPr lang="en-US" dirty="0" smtClean="0">
                <a:cs typeface="Arial" charset="0"/>
              </a:rPr>
              <a:t>q</a:t>
            </a:r>
            <a:r>
              <a:rPr lang="en-US" baseline="-25000" dirty="0" smtClean="0">
                <a:cs typeface="Arial" charset="0"/>
              </a:rPr>
              <a:t>1</a:t>
            </a:r>
            <a:r>
              <a:rPr lang="en-US" dirty="0" smtClean="0">
                <a:cs typeface="Arial" charset="0"/>
              </a:rPr>
              <a:t>,</a:t>
            </a:r>
            <a:r>
              <a:rPr lang="en-US" baseline="-25000" dirty="0" smtClean="0">
                <a:cs typeface="Arial" charset="0"/>
              </a:rPr>
              <a:t> </a:t>
            </a:r>
            <a:r>
              <a:rPr lang="en-US" dirty="0" smtClean="0">
                <a:cs typeface="Arial" charset="0"/>
              </a:rPr>
              <a:t>q</a:t>
            </a:r>
            <a:r>
              <a:rPr lang="en-US" baseline="-25000" dirty="0" smtClean="0">
                <a:cs typeface="Arial" charset="0"/>
              </a:rPr>
              <a:t>2 </a:t>
            </a:r>
            <a:r>
              <a:rPr lang="en-US" dirty="0" smtClean="0">
                <a:cs typeface="Arial" charset="0"/>
              </a:rPr>
              <a:t>}, input alphabet { a, b }, stack alphabet { 0, 1 }, z = 0, and</a:t>
            </a:r>
            <a:r>
              <a:rPr lang="en-US" dirty="0" smtClean="0"/>
              <a:t> </a:t>
            </a:r>
            <a:r>
              <a:rPr lang="en-US" dirty="0"/>
              <a:t>q</a:t>
            </a:r>
            <a:r>
              <a:rPr lang="en-US" baseline="-25000" dirty="0"/>
              <a:t>0 </a:t>
            </a:r>
            <a:r>
              <a:rPr lang="en-US" baseline="-25000" dirty="0" smtClean="0"/>
              <a:t> </a:t>
            </a:r>
            <a:r>
              <a:rPr lang="en-US" dirty="0" smtClean="0"/>
              <a:t>as its initial and final state </a:t>
            </a:r>
            <a:endParaRPr lang="en-US" dirty="0"/>
          </a:p>
          <a:p>
            <a:pPr>
              <a:defRPr/>
            </a:pPr>
            <a:r>
              <a:rPr lang="en-US" dirty="0" smtClean="0"/>
              <a:t>The transition rules are</a:t>
            </a:r>
            <a:endParaRPr lang="en-US" dirty="0"/>
          </a:p>
          <a:p>
            <a:pPr>
              <a:spcBef>
                <a:spcPct val="10000"/>
              </a:spcBef>
              <a:spcAft>
                <a:spcPct val="10000"/>
              </a:spcAft>
              <a:buNone/>
              <a:defRPr/>
            </a:pPr>
            <a:r>
              <a:rPr lang="en-US" dirty="0">
                <a:solidFill>
                  <a:schemeClr val="accent1">
                    <a:lumMod val="75000"/>
                  </a:schemeClr>
                </a:solidFill>
                <a:cs typeface="Arial" charset="0"/>
              </a:rPr>
              <a:t>    </a:t>
            </a:r>
            <a:r>
              <a:rPr lang="el-GR" dirty="0" smtClean="0">
                <a:solidFill>
                  <a:schemeClr val="accent1">
                    <a:lumMod val="75000"/>
                  </a:schemeClr>
                </a:solidFill>
                <a:cs typeface="Arial" charset="0"/>
              </a:rPr>
              <a:t>δ</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0</a:t>
            </a:r>
            <a:r>
              <a:rPr lang="en-US" dirty="0">
                <a:solidFill>
                  <a:schemeClr val="accent1">
                    <a:lumMod val="75000"/>
                  </a:schemeClr>
                </a:solidFill>
                <a:cs typeface="Arial" charset="0"/>
              </a:rPr>
              <a:t>, </a:t>
            </a:r>
            <a:r>
              <a:rPr lang="en-US" dirty="0">
                <a:solidFill>
                  <a:schemeClr val="accent1">
                    <a:lumMod val="75000"/>
                  </a:schemeClr>
                </a:solidFill>
                <a:cs typeface="Arial" charset="0"/>
                <a:sym typeface="Symbol" panose="05050102010706020507" pitchFamily="18" charset="2"/>
              </a:rPr>
              <a:t>a</a:t>
            </a:r>
            <a:r>
              <a:rPr lang="en-US" altLang="en-US" dirty="0" smtClean="0">
                <a:solidFill>
                  <a:schemeClr val="accent1">
                    <a:lumMod val="75000"/>
                  </a:schemeClr>
                </a:solidFill>
                <a:cs typeface="Arial" charset="0"/>
                <a:sym typeface="Symbol" panose="05050102010706020507" pitchFamily="18" charset="2"/>
              </a:rPr>
              <a:t>, </a:t>
            </a:r>
            <a:r>
              <a:rPr lang="en-US" altLang="en-US" dirty="0">
                <a:solidFill>
                  <a:schemeClr val="accent1">
                    <a:lumMod val="75000"/>
                  </a:schemeClr>
                </a:solidFill>
                <a:cs typeface="Arial" charset="0"/>
                <a:sym typeface="Symbol" panose="05050102010706020507" pitchFamily="18" charset="2"/>
              </a:rPr>
              <a:t>0</a:t>
            </a:r>
            <a:r>
              <a:rPr lang="en-US" dirty="0" smtClean="0">
                <a:solidFill>
                  <a:schemeClr val="accent1">
                    <a:lumMod val="75000"/>
                  </a:schemeClr>
                </a:solidFill>
                <a:cs typeface="Arial" charset="0"/>
              </a:rPr>
              <a:t>)  = { (q</a:t>
            </a:r>
            <a:r>
              <a:rPr lang="en-US" baseline="-25000" dirty="0" smtClean="0">
                <a:solidFill>
                  <a:schemeClr val="accent1">
                    <a:lumMod val="75000"/>
                  </a:schemeClr>
                </a:solidFill>
                <a:cs typeface="Arial" charset="0"/>
              </a:rPr>
              <a:t>1</a:t>
            </a:r>
            <a:r>
              <a:rPr lang="en-US" dirty="0" smtClean="0">
                <a:solidFill>
                  <a:schemeClr val="accent1">
                    <a:lumMod val="75000"/>
                  </a:schemeClr>
                </a:solidFill>
                <a:cs typeface="Arial" charset="0"/>
              </a:rPr>
              <a:t>, </a:t>
            </a:r>
            <a:r>
              <a:rPr lang="en-US" dirty="0" smtClean="0">
                <a:solidFill>
                  <a:schemeClr val="accent1">
                    <a:lumMod val="75000"/>
                  </a:schemeClr>
                </a:solidFill>
                <a:cs typeface="Arial" charset="0"/>
                <a:sym typeface="Symbol" panose="05050102010706020507" pitchFamily="18" charset="2"/>
              </a:rPr>
              <a:t>10</a:t>
            </a:r>
            <a:r>
              <a:rPr lang="en-US" dirty="0" smtClean="0">
                <a:solidFill>
                  <a:schemeClr val="accent1">
                    <a:lumMod val="75000"/>
                  </a:schemeClr>
                </a:solidFill>
                <a:cs typeface="Arial" charset="0"/>
              </a:rPr>
              <a:t>) }</a:t>
            </a:r>
            <a:endParaRPr lang="en-US" altLang="en-US" dirty="0"/>
          </a:p>
          <a:p>
            <a:pPr>
              <a:spcBef>
                <a:spcPct val="10000"/>
              </a:spcBef>
              <a:spcAft>
                <a:spcPct val="10000"/>
              </a:spcAft>
              <a:buNone/>
              <a:defRPr/>
            </a:pPr>
            <a:r>
              <a:rPr lang="en-US" baseline="-25000" dirty="0" smtClean="0">
                <a:solidFill>
                  <a:schemeClr val="accent1">
                    <a:lumMod val="75000"/>
                  </a:schemeClr>
                </a:solidFill>
                <a:cs typeface="Arial" charset="0"/>
              </a:rPr>
              <a:t>	 </a:t>
            </a:r>
            <a:r>
              <a:rPr lang="el-GR" dirty="0" smtClean="0">
                <a:solidFill>
                  <a:schemeClr val="accent1">
                    <a:lumMod val="75000"/>
                  </a:schemeClr>
                </a:solidFill>
                <a:cs typeface="Arial" charset="0"/>
              </a:rPr>
              <a:t>δ</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1</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a, 1)  = </a:t>
            </a:r>
            <a:r>
              <a:rPr lang="en-US" dirty="0">
                <a:solidFill>
                  <a:schemeClr val="accent1">
                    <a:lumMod val="75000"/>
                  </a:schemeClr>
                </a:solidFill>
                <a:cs typeface="Arial" charset="0"/>
              </a:rPr>
              <a:t>{ (q</a:t>
            </a:r>
            <a:r>
              <a:rPr lang="en-US" baseline="-25000" dirty="0">
                <a:solidFill>
                  <a:schemeClr val="accent1">
                    <a:lumMod val="75000"/>
                  </a:schemeClr>
                </a:solidFill>
                <a:cs typeface="Arial" charset="0"/>
              </a:rPr>
              <a:t>1,</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11) }</a:t>
            </a:r>
          </a:p>
          <a:p>
            <a:pPr>
              <a:spcBef>
                <a:spcPct val="10000"/>
              </a:spcBef>
              <a:spcAft>
                <a:spcPct val="10000"/>
              </a:spcAft>
              <a:buNone/>
              <a:defRPr/>
            </a:pPr>
            <a:r>
              <a:rPr lang="en-US" dirty="0" smtClean="0">
                <a:solidFill>
                  <a:schemeClr val="accent1">
                    <a:lumMod val="75000"/>
                  </a:schemeClr>
                </a:solidFill>
                <a:cs typeface="Arial" charset="0"/>
              </a:rPr>
              <a:t>	 </a:t>
            </a:r>
            <a:r>
              <a:rPr lang="el-GR" dirty="0" smtClean="0">
                <a:solidFill>
                  <a:schemeClr val="accent1">
                    <a:lumMod val="75000"/>
                  </a:schemeClr>
                </a:solidFill>
                <a:cs typeface="Arial" charset="0"/>
              </a:rPr>
              <a:t>δ</a:t>
            </a:r>
            <a:r>
              <a:rPr lang="en-US" dirty="0">
                <a:solidFill>
                  <a:schemeClr val="accent1">
                    <a:lumMod val="75000"/>
                  </a:schemeClr>
                </a:solidFill>
                <a:cs typeface="Arial" charset="0"/>
              </a:rPr>
              <a:t>(q</a:t>
            </a:r>
            <a:r>
              <a:rPr lang="en-US" baseline="-25000" dirty="0">
                <a:solidFill>
                  <a:schemeClr val="accent1">
                    <a:lumMod val="75000"/>
                  </a:schemeClr>
                </a:solidFill>
                <a:cs typeface="Arial" charset="0"/>
              </a:rPr>
              <a:t>1</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b, 1)  = </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2,</a:t>
            </a:r>
            <a:r>
              <a:rPr lang="en-US" dirty="0" smtClean="0">
                <a:solidFill>
                  <a:schemeClr val="accent1">
                    <a:lumMod val="75000"/>
                  </a:schemeClr>
                </a:solidFill>
                <a:cs typeface="Arial" charset="0"/>
              </a:rPr>
              <a:t> </a:t>
            </a:r>
            <a:r>
              <a:rPr lang="en-US" altLang="en-US" dirty="0">
                <a:solidFill>
                  <a:schemeClr val="accent1">
                    <a:lumMod val="75000"/>
                  </a:schemeClr>
                </a:solidFill>
                <a:cs typeface="Arial" charset="0"/>
                <a:sym typeface="Symbol" panose="05050102010706020507" pitchFamily="18" charset="2"/>
              </a:rPr>
              <a:t></a:t>
            </a:r>
            <a:r>
              <a:rPr lang="en-US" dirty="0" smtClean="0">
                <a:solidFill>
                  <a:schemeClr val="accent1">
                    <a:lumMod val="75000"/>
                  </a:schemeClr>
                </a:solidFill>
                <a:cs typeface="Arial" charset="0"/>
              </a:rPr>
              <a:t>) }</a:t>
            </a:r>
          </a:p>
          <a:p>
            <a:pPr>
              <a:spcBef>
                <a:spcPct val="10000"/>
              </a:spcBef>
              <a:spcAft>
                <a:spcPct val="10000"/>
              </a:spcAft>
              <a:buNone/>
              <a:defRPr/>
            </a:pPr>
            <a:r>
              <a:rPr lang="en-US" dirty="0" smtClean="0">
                <a:solidFill>
                  <a:schemeClr val="accent1">
                    <a:lumMod val="75000"/>
                  </a:schemeClr>
                </a:solidFill>
                <a:cs typeface="Arial" charset="0"/>
              </a:rPr>
              <a:t>    </a:t>
            </a:r>
            <a:r>
              <a:rPr lang="el-GR" dirty="0" smtClean="0">
                <a:solidFill>
                  <a:schemeClr val="accent1">
                    <a:lumMod val="75000"/>
                  </a:schemeClr>
                </a:solidFill>
                <a:cs typeface="Arial" charset="0"/>
              </a:rPr>
              <a:t>δ</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2</a:t>
            </a:r>
            <a:r>
              <a:rPr lang="en-US" dirty="0" smtClean="0">
                <a:solidFill>
                  <a:schemeClr val="accent1">
                    <a:lumMod val="75000"/>
                  </a:schemeClr>
                </a:solidFill>
                <a:cs typeface="Arial" charset="0"/>
              </a:rPr>
              <a:t>, </a:t>
            </a:r>
            <a:r>
              <a:rPr lang="en-US" dirty="0">
                <a:solidFill>
                  <a:schemeClr val="accent1">
                    <a:lumMod val="75000"/>
                  </a:schemeClr>
                </a:solidFill>
                <a:cs typeface="Arial" charset="0"/>
              </a:rPr>
              <a:t>b, 1)  = { (q</a:t>
            </a:r>
            <a:r>
              <a:rPr lang="en-US" baseline="-25000" dirty="0">
                <a:solidFill>
                  <a:schemeClr val="accent1">
                    <a:lumMod val="75000"/>
                  </a:schemeClr>
                </a:solidFill>
                <a:cs typeface="Arial" charset="0"/>
              </a:rPr>
              <a:t>2,</a:t>
            </a:r>
            <a:r>
              <a:rPr lang="en-US" dirty="0">
                <a:solidFill>
                  <a:schemeClr val="accent1">
                    <a:lumMod val="75000"/>
                  </a:schemeClr>
                </a:solidFill>
                <a:cs typeface="Arial" charset="0"/>
              </a:rPr>
              <a:t> </a:t>
            </a:r>
            <a:r>
              <a:rPr lang="en-US" altLang="en-US" dirty="0">
                <a:solidFill>
                  <a:schemeClr val="accent1">
                    <a:lumMod val="75000"/>
                  </a:schemeClr>
                </a:solidFill>
                <a:cs typeface="Arial" charset="0"/>
                <a:sym typeface="Symbol" panose="05050102010706020507" pitchFamily="18" charset="2"/>
              </a:rPr>
              <a:t></a:t>
            </a:r>
            <a:r>
              <a:rPr lang="en-US" dirty="0">
                <a:solidFill>
                  <a:schemeClr val="accent1">
                    <a:lumMod val="75000"/>
                  </a:schemeClr>
                </a:solidFill>
                <a:cs typeface="Arial" charset="0"/>
              </a:rPr>
              <a:t>) }</a:t>
            </a:r>
            <a:endParaRPr lang="en-US" dirty="0" smtClean="0">
              <a:solidFill>
                <a:schemeClr val="accent1">
                  <a:lumMod val="75000"/>
                </a:schemeClr>
              </a:solidFill>
              <a:cs typeface="Arial" charset="0"/>
            </a:endParaRPr>
          </a:p>
          <a:p>
            <a:pPr>
              <a:spcBef>
                <a:spcPct val="10000"/>
              </a:spcBef>
              <a:spcAft>
                <a:spcPct val="10000"/>
              </a:spcAft>
              <a:buNone/>
              <a:defRPr/>
            </a:pPr>
            <a:r>
              <a:rPr lang="en-US" dirty="0" smtClean="0">
                <a:solidFill>
                  <a:schemeClr val="accent1">
                    <a:lumMod val="75000"/>
                  </a:schemeClr>
                </a:solidFill>
                <a:cs typeface="Arial" charset="0"/>
              </a:rPr>
              <a:t>	 </a:t>
            </a:r>
            <a:r>
              <a:rPr lang="el-GR" dirty="0" smtClean="0">
                <a:solidFill>
                  <a:schemeClr val="accent1">
                    <a:lumMod val="75000"/>
                  </a:schemeClr>
                </a:solidFill>
                <a:cs typeface="Arial" charset="0"/>
              </a:rPr>
              <a:t>δ</a:t>
            </a:r>
            <a:r>
              <a:rPr lang="en-US" dirty="0" smtClean="0">
                <a:solidFill>
                  <a:schemeClr val="accent1">
                    <a:lumMod val="75000"/>
                  </a:schemeClr>
                </a:solidFill>
                <a:cs typeface="Arial" charset="0"/>
              </a:rPr>
              <a:t>(q</a:t>
            </a:r>
            <a:r>
              <a:rPr lang="en-US" baseline="-25000" dirty="0" smtClean="0">
                <a:solidFill>
                  <a:schemeClr val="accent1">
                    <a:lumMod val="75000"/>
                  </a:schemeClr>
                </a:solidFill>
                <a:cs typeface="Arial" charset="0"/>
              </a:rPr>
              <a:t>2</a:t>
            </a:r>
            <a:r>
              <a:rPr lang="en-US" dirty="0" smtClean="0">
                <a:solidFill>
                  <a:schemeClr val="accent1">
                    <a:lumMod val="75000"/>
                  </a:schemeClr>
                </a:solidFill>
                <a:cs typeface="Arial" charset="0"/>
              </a:rPr>
              <a:t>, </a:t>
            </a:r>
            <a:r>
              <a:rPr lang="en-US" altLang="en-US" dirty="0">
                <a:solidFill>
                  <a:schemeClr val="accent1">
                    <a:lumMod val="75000"/>
                  </a:schemeClr>
                </a:solidFill>
                <a:cs typeface="Arial" charset="0"/>
                <a:sym typeface="Symbol" panose="05050102010706020507" pitchFamily="18" charset="2"/>
              </a:rPr>
              <a:t></a:t>
            </a:r>
            <a:r>
              <a:rPr lang="en-US" dirty="0" smtClean="0">
                <a:solidFill>
                  <a:schemeClr val="accent1">
                    <a:lumMod val="75000"/>
                  </a:schemeClr>
                </a:solidFill>
                <a:cs typeface="Arial" charset="0"/>
              </a:rPr>
              <a:t>, 0)  = </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q</a:t>
            </a:r>
            <a:r>
              <a:rPr lang="en-US" baseline="-25000" dirty="0">
                <a:solidFill>
                  <a:schemeClr val="accent1">
                    <a:lumMod val="75000"/>
                  </a:schemeClr>
                </a:solidFill>
                <a:cs typeface="Arial" charset="0"/>
              </a:rPr>
              <a:t>0</a:t>
            </a:r>
            <a:r>
              <a:rPr lang="en-US" baseline="-25000" dirty="0" smtClean="0">
                <a:solidFill>
                  <a:schemeClr val="accent1">
                    <a:lumMod val="75000"/>
                  </a:schemeClr>
                </a:solidFill>
                <a:cs typeface="Arial" charset="0"/>
              </a:rPr>
              <a:t>,</a:t>
            </a:r>
            <a:r>
              <a:rPr lang="en-US" dirty="0" smtClean="0">
                <a:solidFill>
                  <a:schemeClr val="accent1">
                    <a:lumMod val="75000"/>
                  </a:schemeClr>
                </a:solidFill>
                <a:cs typeface="Arial" charset="0"/>
              </a:rPr>
              <a:t> </a:t>
            </a:r>
            <a:r>
              <a:rPr lang="en-US" altLang="en-US" dirty="0">
                <a:solidFill>
                  <a:schemeClr val="accent1">
                    <a:lumMod val="75000"/>
                  </a:schemeClr>
                </a:solidFill>
                <a:cs typeface="Arial" charset="0"/>
                <a:sym typeface="Symbol" panose="05050102010706020507" pitchFamily="18" charset="2"/>
              </a:rPr>
              <a:t></a:t>
            </a:r>
            <a:r>
              <a:rPr lang="en-US" dirty="0">
                <a:solidFill>
                  <a:schemeClr val="accent1">
                    <a:lumMod val="75000"/>
                  </a:schemeClr>
                </a:solidFill>
                <a:cs typeface="Arial" charset="0"/>
              </a:rPr>
              <a:t>) </a:t>
            </a:r>
            <a:r>
              <a:rPr lang="en-US" dirty="0" smtClean="0">
                <a:solidFill>
                  <a:schemeClr val="accent1">
                    <a:lumMod val="75000"/>
                  </a:schemeClr>
                </a:solidFill>
                <a:cs typeface="Arial" charset="0"/>
              </a:rPr>
              <a:t>}</a:t>
            </a:r>
          </a:p>
        </p:txBody>
      </p:sp>
    </p:spTree>
    <p:extLst>
      <p:ext uri="{BB962C8B-B14F-4D97-AF65-F5344CB8AC3E}">
        <p14:creationId xmlns:p14="http://schemas.microsoft.com/office/powerpoint/2010/main" val="412958419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1084533"/>
          </a:xfrm>
        </p:spPr>
        <p:txBody>
          <a:bodyPr>
            <a:normAutofit fontScale="90000"/>
          </a:bodyPr>
          <a:lstStyle/>
          <a:p>
            <a:r>
              <a:rPr lang="en-US" b="1" dirty="0" smtClean="0">
                <a:solidFill>
                  <a:schemeClr val="accent5">
                    <a:lumMod val="50000"/>
                  </a:schemeClr>
                </a:solidFill>
              </a:rPr>
              <a:t>Deterministic Context-Free Languages</a:t>
            </a:r>
            <a:endParaRPr lang="en-US" b="1" dirty="0">
              <a:solidFill>
                <a:schemeClr val="accent5">
                  <a:lumMod val="50000"/>
                </a:schemeClr>
              </a:solidFill>
            </a:endParaRPr>
          </a:p>
        </p:txBody>
      </p:sp>
      <p:sp>
        <p:nvSpPr>
          <p:cNvPr id="3" name="Content Placeholder 2"/>
          <p:cNvSpPr>
            <a:spLocks noGrp="1"/>
          </p:cNvSpPr>
          <p:nvPr>
            <p:ph idx="1"/>
          </p:nvPr>
        </p:nvSpPr>
        <p:spPr>
          <a:xfrm>
            <a:off x="2152650" y="1550021"/>
            <a:ext cx="8091604" cy="4626943"/>
          </a:xfrm>
        </p:spPr>
        <p:txBody>
          <a:bodyPr>
            <a:normAutofit/>
          </a:bodyPr>
          <a:lstStyle/>
          <a:p>
            <a:r>
              <a:rPr lang="en-US" altLang="en-US" dirty="0" smtClean="0"/>
              <a:t>A context-free language L </a:t>
            </a:r>
            <a:r>
              <a:rPr lang="en-US" altLang="en-US" dirty="0"/>
              <a:t>is </a:t>
            </a:r>
            <a:r>
              <a:rPr lang="en-US" altLang="en-US" i="1" dirty="0"/>
              <a:t>deterministic</a:t>
            </a:r>
            <a:r>
              <a:rPr lang="en-US" altLang="en-US" dirty="0"/>
              <a:t> if there is a </a:t>
            </a:r>
            <a:r>
              <a:rPr lang="en-US" altLang="en-US" dirty="0" smtClean="0"/>
              <a:t>dpda </a:t>
            </a:r>
            <a:r>
              <a:rPr lang="en-US" altLang="en-US" dirty="0"/>
              <a:t>to </a:t>
            </a:r>
            <a:r>
              <a:rPr lang="en-US" altLang="en-US" dirty="0" smtClean="0"/>
              <a:t>accept L</a:t>
            </a:r>
          </a:p>
          <a:p>
            <a:r>
              <a:rPr lang="en-US" altLang="en-US" dirty="0" smtClean="0"/>
              <a:t>Sample deterministic context-free languages:</a:t>
            </a:r>
          </a:p>
          <a:p>
            <a:pPr marL="0" indent="0">
              <a:buNone/>
            </a:pPr>
            <a:r>
              <a:rPr lang="en-US" altLang="en-US" dirty="0" smtClean="0"/>
              <a:t>	</a:t>
            </a:r>
            <a:r>
              <a:rPr lang="en-US" altLang="en-US" dirty="0" smtClean="0">
                <a:solidFill>
                  <a:schemeClr val="accent5">
                    <a:lumMod val="75000"/>
                  </a:schemeClr>
                </a:solidFill>
              </a:rPr>
              <a:t>{ a</a:t>
            </a:r>
            <a:r>
              <a:rPr lang="en-US" altLang="en-US" baseline="30000" dirty="0" smtClean="0">
                <a:solidFill>
                  <a:schemeClr val="accent5">
                    <a:lumMod val="75000"/>
                  </a:schemeClr>
                </a:solidFill>
              </a:rPr>
              <a:t>n</a:t>
            </a:r>
            <a:r>
              <a:rPr lang="en-US" altLang="en-US" dirty="0" smtClean="0">
                <a:solidFill>
                  <a:schemeClr val="accent5">
                    <a:lumMod val="75000"/>
                  </a:schemeClr>
                </a:solidFill>
              </a:rPr>
              <a:t>b</a:t>
            </a:r>
            <a:r>
              <a:rPr lang="en-US" altLang="en-US" baseline="30000" dirty="0" smtClean="0">
                <a:solidFill>
                  <a:schemeClr val="accent5">
                    <a:lumMod val="75000"/>
                  </a:schemeClr>
                </a:solidFill>
              </a:rPr>
              <a:t>n</a:t>
            </a:r>
            <a:r>
              <a:rPr lang="en-US" altLang="en-US" dirty="0" smtClean="0">
                <a:solidFill>
                  <a:schemeClr val="accent5">
                    <a:lumMod val="75000"/>
                  </a:schemeClr>
                </a:solidFill>
              </a:rPr>
              <a:t>: n ≥ 0 }</a:t>
            </a:r>
          </a:p>
          <a:p>
            <a:pPr marL="0" indent="0">
              <a:buNone/>
            </a:pPr>
            <a:r>
              <a:rPr lang="en-US" altLang="en-US" dirty="0">
                <a:solidFill>
                  <a:schemeClr val="accent5">
                    <a:lumMod val="75000"/>
                  </a:schemeClr>
                </a:solidFill>
              </a:rPr>
              <a:t>	</a:t>
            </a:r>
            <a:r>
              <a:rPr lang="en-US" altLang="en-US" dirty="0" smtClean="0">
                <a:solidFill>
                  <a:schemeClr val="accent5">
                    <a:lumMod val="75000"/>
                  </a:schemeClr>
                </a:solidFill>
              </a:rPr>
              <a:t>{ wxw</a:t>
            </a:r>
            <a:r>
              <a:rPr lang="en-US" altLang="en-US" baseline="30000" dirty="0" smtClean="0">
                <a:solidFill>
                  <a:schemeClr val="accent5">
                    <a:lumMod val="75000"/>
                  </a:schemeClr>
                </a:solidFill>
              </a:rPr>
              <a:t>R</a:t>
            </a:r>
            <a:r>
              <a:rPr lang="en-US" altLang="en-US" dirty="0" smtClean="0">
                <a:solidFill>
                  <a:schemeClr val="accent5">
                    <a:lumMod val="75000"/>
                  </a:schemeClr>
                </a:solidFill>
              </a:rPr>
              <a:t>: w </a:t>
            </a:r>
            <a:r>
              <a:rPr lang="en-US" altLang="en-US" dirty="0" smtClean="0">
                <a:solidFill>
                  <a:schemeClr val="accent5">
                    <a:lumMod val="75000"/>
                  </a:schemeClr>
                </a:solidFill>
                <a:sym typeface="Symbol" panose="05050102010706020507" pitchFamily="18" charset="2"/>
              </a:rPr>
              <a:t></a:t>
            </a:r>
            <a:r>
              <a:rPr lang="en-US" altLang="en-US" dirty="0" smtClean="0">
                <a:solidFill>
                  <a:schemeClr val="accent5">
                    <a:lumMod val="75000"/>
                  </a:schemeClr>
                </a:solidFill>
              </a:rPr>
              <a:t> {a, b}*}</a:t>
            </a:r>
            <a:endParaRPr lang="en-US" altLang="en-US" baseline="30000" dirty="0">
              <a:solidFill>
                <a:schemeClr val="accent5">
                  <a:lumMod val="75000"/>
                </a:schemeClr>
              </a:solidFill>
            </a:endParaRPr>
          </a:p>
          <a:p>
            <a:r>
              <a:rPr lang="en-US" altLang="en-US" dirty="0" smtClean="0"/>
              <a:t>Deterministic and nondeterministic pushdown automata are </a:t>
            </a:r>
            <a:r>
              <a:rPr lang="en-US" altLang="en-US" dirty="0"/>
              <a:t>not equivalent:  there are some </a:t>
            </a:r>
            <a:r>
              <a:rPr lang="en-US" altLang="en-US" dirty="0" smtClean="0"/>
              <a:t>context-free </a:t>
            </a:r>
            <a:r>
              <a:rPr lang="en-US" altLang="en-US" dirty="0"/>
              <a:t>languages for which no </a:t>
            </a:r>
            <a:r>
              <a:rPr lang="en-US" altLang="en-US" dirty="0" smtClean="0"/>
              <a:t>dpda </a:t>
            </a:r>
            <a:r>
              <a:rPr lang="en-US" altLang="en-US" dirty="0"/>
              <a:t>can be </a:t>
            </a:r>
            <a:r>
              <a:rPr lang="en-US" altLang="en-US" dirty="0" smtClean="0"/>
              <a:t>built</a:t>
            </a:r>
            <a:endParaRPr lang="en-US" altLang="en-US" dirty="0"/>
          </a:p>
        </p:txBody>
      </p:sp>
    </p:spTree>
    <p:extLst>
      <p:ext uri="{BB962C8B-B14F-4D97-AF65-F5344CB8AC3E}">
        <p14:creationId xmlns:p14="http://schemas.microsoft.com/office/powerpoint/2010/main" val="313932570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Pushdown Automaton</a:t>
            </a:r>
            <a:endParaRPr lang="en-US" b="1" dirty="0">
              <a:solidFill>
                <a:schemeClr val="bg2">
                  <a:lumMod val="25000"/>
                </a:schemeClr>
              </a:solidFill>
            </a:endParaRPr>
          </a:p>
        </p:txBody>
      </p:sp>
      <p:pic>
        <p:nvPicPr>
          <p:cNvPr id="5" name="Content Placeholder 4" descr="C08F001.jpg"/>
          <p:cNvPicPr>
            <a:picLocks noGrp="1" noChangeAspect="1"/>
          </p:cNvPicPr>
          <p:nvPr>
            <p:ph idx="1"/>
          </p:nvPr>
        </p:nvPicPr>
        <p:blipFill>
          <a:blip r:embed="rId2" cstate="print"/>
          <a:stretch>
            <a:fillRect/>
          </a:stretch>
        </p:blipFill>
        <p:spPr>
          <a:xfrm>
            <a:off x="2654532" y="1360101"/>
            <a:ext cx="5886459" cy="4942332"/>
          </a:xfrm>
        </p:spPr>
      </p:pic>
      <p:sp>
        <p:nvSpPr>
          <p:cNvPr id="4" name="Slide Number Placeholder 3"/>
          <p:cNvSpPr>
            <a:spLocks noGrp="1"/>
          </p:cNvSpPr>
          <p:nvPr>
            <p:ph type="sldNum" sz="quarter" idx="12"/>
          </p:nvPr>
        </p:nvSpPr>
        <p:spPr/>
        <p:txBody>
          <a:bodyPr/>
          <a:lstStyle/>
          <a:p>
            <a:fld id="{F46CFAAC-42DA-48D0-8146-B16E92842438}" type="slidenum">
              <a:rPr lang="en-US" smtClean="0"/>
              <a:pPr/>
              <a:t>88</a:t>
            </a:fld>
            <a:endParaRPr lang="en-US"/>
          </a:p>
        </p:txBody>
      </p:sp>
    </p:spTree>
    <p:extLst>
      <p:ext uri="{BB962C8B-B14F-4D97-AF65-F5344CB8AC3E}">
        <p14:creationId xmlns:p14="http://schemas.microsoft.com/office/powerpoint/2010/main" val="33066164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Elements of a Pushdown Automaton</a:t>
            </a:r>
            <a:endParaRPr lang="en-US" b="1" dirty="0">
              <a:solidFill>
                <a:schemeClr val="bg2">
                  <a:lumMod val="25000"/>
                </a:schemeClr>
              </a:solidFill>
            </a:endParaRPr>
          </a:p>
        </p:txBody>
      </p:sp>
      <p:sp>
        <p:nvSpPr>
          <p:cNvPr id="3" name="Content Placeholder 2"/>
          <p:cNvSpPr>
            <a:spLocks noGrp="1"/>
          </p:cNvSpPr>
          <p:nvPr>
            <p:ph idx="1"/>
          </p:nvPr>
        </p:nvSpPr>
        <p:spPr>
          <a:xfrm>
            <a:off x="1862051" y="1413165"/>
            <a:ext cx="9725891" cy="4995948"/>
          </a:xfrm>
        </p:spPr>
        <p:txBody>
          <a:bodyPr>
            <a:normAutofit lnSpcReduction="10000"/>
          </a:bodyPr>
          <a:lstStyle/>
          <a:p>
            <a:pPr>
              <a:buNone/>
            </a:pPr>
            <a:r>
              <a:rPr lang="en-US" dirty="0" smtClean="0"/>
              <a:t>A pushdown-automaton (PDA) </a:t>
            </a:r>
            <a:r>
              <a:rPr lang="en-US" i="1" dirty="0" smtClean="0"/>
              <a:t>M</a:t>
            </a:r>
            <a:r>
              <a:rPr lang="en-US" dirty="0" smtClean="0"/>
              <a:t> has 7 elements:</a:t>
            </a:r>
          </a:p>
          <a:p>
            <a:pPr lvl="0"/>
            <a:r>
              <a:rPr lang="en-US" i="1" dirty="0" err="1" smtClean="0"/>
              <a:t>M.</a:t>
            </a:r>
            <a:r>
              <a:rPr lang="en-US" dirty="0" err="1" smtClean="0"/>
              <a:t>alphabet</a:t>
            </a:r>
            <a:r>
              <a:rPr lang="en-US" dirty="0" smtClean="0"/>
              <a:t>: Denoted by </a:t>
            </a:r>
            <a:r>
              <a:rPr lang="en-US" i="1" dirty="0" smtClean="0"/>
              <a:t>Σ</a:t>
            </a:r>
            <a:r>
              <a:rPr lang="en-US" dirty="0" smtClean="0"/>
              <a:t>, the input alphabet is the set of symbols present in input strings.</a:t>
            </a:r>
          </a:p>
          <a:p>
            <a:pPr lvl="0"/>
            <a:r>
              <a:rPr lang="en-US" i="1" dirty="0" err="1" smtClean="0"/>
              <a:t>M.</a:t>
            </a:r>
            <a:r>
              <a:rPr lang="en-US" dirty="0" err="1" smtClean="0"/>
              <a:t>stackAlphabet</a:t>
            </a:r>
            <a:r>
              <a:rPr lang="en-US" dirty="0" smtClean="0"/>
              <a:t>: Denoted by </a:t>
            </a:r>
            <a:r>
              <a:rPr lang="en-US" i="1" dirty="0" smtClean="0"/>
              <a:t>Τ</a:t>
            </a:r>
            <a:r>
              <a:rPr lang="en-US" dirty="0" smtClean="0"/>
              <a:t>, the stack alphabet is the set of symbols used for storing on the stack. This set may or may not be the same as the input alphabet.</a:t>
            </a:r>
          </a:p>
          <a:p>
            <a:pPr lvl="0"/>
            <a:r>
              <a:rPr lang="en-US" i="1" dirty="0" err="1" smtClean="0"/>
              <a:t>M.</a:t>
            </a:r>
            <a:r>
              <a:rPr lang="en-US" dirty="0" err="1" smtClean="0"/>
              <a:t>states</a:t>
            </a:r>
            <a:r>
              <a:rPr lang="en-US" dirty="0" smtClean="0"/>
              <a:t>: Also denoted by </a:t>
            </a:r>
            <a:r>
              <a:rPr lang="en-US" i="1" dirty="0" smtClean="0"/>
              <a:t>Q</a:t>
            </a:r>
            <a:r>
              <a:rPr lang="en-US" dirty="0" smtClean="0"/>
              <a:t>, it is the finite set of all states in the automaton.</a:t>
            </a:r>
          </a:p>
          <a:p>
            <a:pPr lvl="0"/>
            <a:r>
              <a:rPr lang="en-US" i="1" dirty="0" err="1" smtClean="0"/>
              <a:t>M.</a:t>
            </a:r>
            <a:r>
              <a:rPr lang="en-US" dirty="0" err="1" smtClean="0"/>
              <a:t>startState</a:t>
            </a:r>
            <a:r>
              <a:rPr lang="en-US" dirty="0" smtClean="0"/>
              <a:t>: Usually denoted by </a:t>
            </a:r>
            <a:r>
              <a:rPr lang="en-US" i="1" dirty="0" smtClean="0"/>
              <a:t>q</a:t>
            </a:r>
            <a:r>
              <a:rPr lang="en-US" baseline="-25000" dirty="0" smtClean="0"/>
              <a:t>0</a:t>
            </a:r>
            <a:r>
              <a:rPr lang="en-US" dirty="0" smtClean="0"/>
              <a:t>, it is the start state of the automaton.</a:t>
            </a:r>
          </a:p>
          <a:p>
            <a:pPr lvl="0"/>
            <a:r>
              <a:rPr lang="en-US" i="1" dirty="0" err="1" smtClean="0"/>
              <a:t>M.</a:t>
            </a:r>
            <a:r>
              <a:rPr lang="en-US" dirty="0" err="1" smtClean="0"/>
              <a:t>finalStates</a:t>
            </a:r>
            <a:r>
              <a:rPr lang="en-US" dirty="0" smtClean="0"/>
              <a:t>: Denoted by </a:t>
            </a:r>
            <a:r>
              <a:rPr lang="en-US" i="1" dirty="0" smtClean="0"/>
              <a:t>Q</a:t>
            </a:r>
            <a:r>
              <a:rPr lang="en-US" baseline="-25000" dirty="0" smtClean="0"/>
              <a:t>F</a:t>
            </a:r>
            <a:r>
              <a:rPr lang="en-US" dirty="0" smtClean="0"/>
              <a:t>, it is the subset of </a:t>
            </a:r>
            <a:r>
              <a:rPr lang="en-US" i="1" dirty="0" err="1" smtClean="0"/>
              <a:t>M</a:t>
            </a:r>
            <a:r>
              <a:rPr lang="en-US" dirty="0" err="1" smtClean="0"/>
              <a:t>.states</a:t>
            </a:r>
            <a:r>
              <a:rPr lang="en-US" dirty="0" smtClean="0"/>
              <a:t> that are final or accepting states of the automaton.</a:t>
            </a:r>
          </a:p>
          <a:p>
            <a:pPr lvl="0"/>
            <a:r>
              <a:rPr lang="en-US" i="1" dirty="0" err="1" smtClean="0"/>
              <a:t>M.</a:t>
            </a:r>
            <a:r>
              <a:rPr lang="en-US" dirty="0" err="1" smtClean="0"/>
              <a:t>transitionFunction</a:t>
            </a:r>
            <a:r>
              <a:rPr lang="en-US" dirty="0" smtClean="0"/>
              <a:t>: This is a function </a:t>
            </a:r>
            <a:r>
              <a:rPr lang="en-US" i="1" dirty="0" smtClean="0"/>
              <a:t>δ</a:t>
            </a:r>
            <a:r>
              <a:rPr lang="en-US" dirty="0" smtClean="0"/>
              <a:t> from </a:t>
            </a:r>
            <a:r>
              <a:rPr lang="en-US" i="1" dirty="0" smtClean="0"/>
              <a:t>Q</a:t>
            </a:r>
            <a:r>
              <a:rPr lang="en-US" dirty="0" smtClean="0"/>
              <a:t> X </a:t>
            </a:r>
            <a:r>
              <a:rPr lang="en-US" i="1" dirty="0" smtClean="0"/>
              <a:t>Σ</a:t>
            </a:r>
            <a:r>
              <a:rPr lang="en-US" dirty="0" smtClean="0"/>
              <a:t> X </a:t>
            </a:r>
            <a:r>
              <a:rPr lang="en-US" i="1" dirty="0" smtClean="0"/>
              <a:t>Τ</a:t>
            </a:r>
            <a:r>
              <a:rPr lang="en-US" dirty="0" smtClean="0"/>
              <a:t> to </a:t>
            </a:r>
            <a:r>
              <a:rPr lang="en-US" i="1" dirty="0" smtClean="0"/>
              <a:t>Q</a:t>
            </a:r>
            <a:r>
              <a:rPr lang="en-US" dirty="0" smtClean="0"/>
              <a:t> X (POP) X (</a:t>
            </a:r>
            <a:r>
              <a:rPr lang="en-US" i="1" dirty="0" smtClean="0"/>
              <a:t>Τ</a:t>
            </a:r>
            <a:r>
              <a:rPr lang="en-US" dirty="0" smtClean="0"/>
              <a:t>), that is, a mapping from the current state, the current input symbol and the current symbol at the top of the stack, to a new state, an optional pop operation on the stack and a stack symbol that is optionally pushed onto the stack.</a:t>
            </a:r>
          </a:p>
          <a:p>
            <a:pPr lvl="0"/>
            <a:r>
              <a:rPr lang="en-US" i="1" dirty="0" err="1" smtClean="0"/>
              <a:t>M.</a:t>
            </a:r>
            <a:r>
              <a:rPr lang="en-US" dirty="0" err="1" smtClean="0"/>
              <a:t>bottomOfStack</a:t>
            </a:r>
            <a:r>
              <a:rPr lang="en-US" dirty="0" smtClean="0"/>
              <a:t>: Usually denoted by </a:t>
            </a:r>
            <a:r>
              <a:rPr lang="en-US" i="1" dirty="0" smtClean="0"/>
              <a:t>z</a:t>
            </a:r>
            <a:r>
              <a:rPr lang="en-US" dirty="0" smtClean="0"/>
              <a:t>, it is a special symbol that is assumed to be always present at the bottom of the stack.   </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89</a:t>
            </a:fld>
            <a:endParaRPr lang="en-US"/>
          </a:p>
        </p:txBody>
      </p:sp>
    </p:spTree>
    <p:extLst>
      <p:ext uri="{BB962C8B-B14F-4D97-AF65-F5344CB8AC3E}">
        <p14:creationId xmlns:p14="http://schemas.microsoft.com/office/powerpoint/2010/main" val="2264442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928414"/>
          </a:xfrm>
        </p:spPr>
        <p:txBody>
          <a:bodyPr>
            <a:normAutofit/>
          </a:bodyPr>
          <a:lstStyle/>
          <a:p>
            <a:r>
              <a:rPr lang="en-US" b="1" dirty="0" smtClean="0">
                <a:solidFill>
                  <a:schemeClr val="accent5">
                    <a:lumMod val="50000"/>
                  </a:schemeClr>
                </a:solidFill>
              </a:rPr>
              <a:t>Derivation Trees</a:t>
            </a:r>
            <a:endParaRPr lang="en-US" b="1" dirty="0">
              <a:solidFill>
                <a:schemeClr val="accent5">
                  <a:lumMod val="50000"/>
                </a:schemeClr>
              </a:solidFill>
            </a:endParaRPr>
          </a:p>
        </p:txBody>
      </p:sp>
      <p:sp>
        <p:nvSpPr>
          <p:cNvPr id="3" name="Content Placeholder 2"/>
          <p:cNvSpPr>
            <a:spLocks noGrp="1"/>
          </p:cNvSpPr>
          <p:nvPr>
            <p:ph idx="1"/>
          </p:nvPr>
        </p:nvSpPr>
        <p:spPr>
          <a:xfrm>
            <a:off x="2152650" y="1293541"/>
            <a:ext cx="7706458" cy="4061902"/>
          </a:xfrm>
        </p:spPr>
        <p:txBody>
          <a:bodyPr>
            <a:normAutofit/>
          </a:bodyPr>
          <a:lstStyle/>
          <a:p>
            <a:r>
              <a:rPr lang="en-US" altLang="en-US" dirty="0" smtClean="0">
                <a:solidFill>
                  <a:prstClr val="black"/>
                </a:solidFill>
              </a:rPr>
              <a:t>In a </a:t>
            </a:r>
            <a:r>
              <a:rPr lang="en-US" altLang="en-US" i="1" dirty="0" smtClean="0">
                <a:solidFill>
                  <a:prstClr val="black"/>
                </a:solidFill>
              </a:rPr>
              <a:t>derivation tree</a:t>
            </a:r>
            <a:r>
              <a:rPr lang="en-US" altLang="en-US" dirty="0" smtClean="0">
                <a:solidFill>
                  <a:prstClr val="black"/>
                </a:solidFill>
              </a:rPr>
              <a:t> or </a:t>
            </a:r>
            <a:r>
              <a:rPr lang="en-US" altLang="en-US" i="1" dirty="0" smtClean="0">
                <a:solidFill>
                  <a:prstClr val="black"/>
                </a:solidFill>
              </a:rPr>
              <a:t>parse tree</a:t>
            </a:r>
            <a:r>
              <a:rPr lang="en-US" altLang="en-US" dirty="0" smtClean="0">
                <a:solidFill>
                  <a:prstClr val="black"/>
                </a:solidFill>
              </a:rPr>
              <a:t>, </a:t>
            </a:r>
          </a:p>
          <a:p>
            <a:pPr lvl="1"/>
            <a:r>
              <a:rPr lang="en-US" dirty="0" smtClean="0"/>
              <a:t>the root is labeled S</a:t>
            </a:r>
          </a:p>
          <a:p>
            <a:pPr lvl="1"/>
            <a:r>
              <a:rPr lang="en-US" dirty="0"/>
              <a:t>i</a:t>
            </a:r>
            <a:r>
              <a:rPr lang="en-US" dirty="0" smtClean="0"/>
              <a:t>nternal nodes are labeled with a variable occurring on the left side of a production</a:t>
            </a:r>
          </a:p>
          <a:p>
            <a:pPr lvl="1"/>
            <a:r>
              <a:rPr lang="en-US" dirty="0" smtClean="0"/>
              <a:t>the children of a node contain the symbols on the corresponding right side of a production</a:t>
            </a:r>
          </a:p>
          <a:p>
            <a:r>
              <a:rPr lang="en-US" dirty="0" smtClean="0"/>
              <a:t>For example, given the production </a:t>
            </a:r>
            <a:r>
              <a:rPr lang="en-US" altLang="en-US" dirty="0" smtClean="0">
                <a:solidFill>
                  <a:schemeClr val="accent5">
                    <a:lumMod val="75000"/>
                  </a:schemeClr>
                </a:solidFill>
                <a:cs typeface="Arial" panose="020B0604020202020204" pitchFamily="34" charset="0"/>
              </a:rPr>
              <a:t>A </a:t>
            </a:r>
            <a:r>
              <a:rPr lang="en-US" altLang="en-US" dirty="0">
                <a:solidFill>
                  <a:schemeClr val="accent5">
                    <a:lumMod val="75000"/>
                  </a:schemeClr>
                </a:solidFill>
                <a:cs typeface="Arial" panose="020B0604020202020204" pitchFamily="34" charset="0"/>
                <a:sym typeface="Symbol" panose="05050102010706020507" pitchFamily="18" charset="2"/>
              </a:rPr>
              <a:t></a:t>
            </a:r>
            <a:r>
              <a:rPr lang="en-US" altLang="en-US" dirty="0">
                <a:solidFill>
                  <a:schemeClr val="accent5">
                    <a:lumMod val="75000"/>
                  </a:schemeClr>
                </a:solidFill>
                <a:cs typeface="Arial" panose="020B0604020202020204" pitchFamily="34" charset="0"/>
              </a:rPr>
              <a:t> </a:t>
            </a:r>
            <a:r>
              <a:rPr lang="en-US" altLang="en-US" dirty="0" smtClean="0">
                <a:solidFill>
                  <a:schemeClr val="accent5">
                    <a:lumMod val="75000"/>
                  </a:schemeClr>
                </a:solidFill>
                <a:cs typeface="Arial" panose="020B0604020202020204" pitchFamily="34" charset="0"/>
              </a:rPr>
              <a:t>abABc</a:t>
            </a:r>
            <a:r>
              <a:rPr lang="en-US" dirty="0" smtClean="0"/>
              <a:t>, Figure 5.1 shows the corresponding partial derivation tree </a:t>
            </a:r>
            <a:endParaRPr lang="en-US" altLang="en-US" dirty="0" smtClean="0">
              <a:solidFill>
                <a:prstClr val="black"/>
              </a:solidFill>
            </a:endParaRPr>
          </a:p>
          <a:p>
            <a:pPr marL="0" indent="0" algn="ctr">
              <a:buNone/>
            </a:pPr>
            <a:endParaRPr lang="en-US" altLang="en-US" dirty="0">
              <a:solidFill>
                <a:prstClr val="black"/>
              </a:solidFill>
            </a:endParaRPr>
          </a:p>
        </p:txBody>
      </p:sp>
      <p:pic>
        <p:nvPicPr>
          <p:cNvPr id="1026" name="Picture 2" descr="C:\Users\taylor.ferracane\Desktop\Linz PPT Images\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9899" y="4476814"/>
            <a:ext cx="4106026" cy="1777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7601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Operations of a PDA</a:t>
            </a:r>
            <a:endParaRPr lang="en-US" b="1" dirty="0">
              <a:solidFill>
                <a:schemeClr val="bg2">
                  <a:lumMod val="25000"/>
                </a:schemeClr>
              </a:solidFill>
            </a:endParaRPr>
          </a:p>
        </p:txBody>
      </p:sp>
      <p:sp>
        <p:nvSpPr>
          <p:cNvPr id="3" name="Content Placeholder 2"/>
          <p:cNvSpPr>
            <a:spLocks noGrp="1"/>
          </p:cNvSpPr>
          <p:nvPr>
            <p:ph idx="1"/>
          </p:nvPr>
        </p:nvSpPr>
        <p:spPr>
          <a:xfrm>
            <a:off x="2202873" y="1512915"/>
            <a:ext cx="9709265" cy="5062451"/>
          </a:xfrm>
        </p:spPr>
        <p:txBody>
          <a:bodyPr>
            <a:normAutofit/>
          </a:bodyPr>
          <a:lstStyle/>
          <a:p>
            <a:pPr lvl="0"/>
            <a:r>
              <a:rPr lang="en-US" dirty="0" smtClean="0"/>
              <a:t>Start with </a:t>
            </a:r>
            <a:r>
              <a:rPr lang="en-US" i="1" dirty="0" smtClean="0"/>
              <a:t>q</a:t>
            </a:r>
            <a:r>
              <a:rPr lang="en-US" baseline="-25000" dirty="0" smtClean="0"/>
              <a:t>0 </a:t>
            </a:r>
            <a:r>
              <a:rPr lang="en-US" dirty="0" smtClean="0"/>
              <a:t>as the current state and </a:t>
            </a:r>
            <a:r>
              <a:rPr lang="en-US" i="1" dirty="0" smtClean="0"/>
              <a:t>z</a:t>
            </a:r>
            <a:r>
              <a:rPr lang="en-US" dirty="0" smtClean="0"/>
              <a:t> as the only symbol on the stack.</a:t>
            </a:r>
          </a:p>
          <a:p>
            <a:pPr lvl="0"/>
            <a:r>
              <a:rPr lang="en-US" dirty="0" smtClean="0"/>
              <a:t>Examine the next input symbol reading it from left-to-right in a single pass. Examine the current symbol at the top of the stack.</a:t>
            </a:r>
          </a:p>
          <a:p>
            <a:pPr lvl="0"/>
            <a:r>
              <a:rPr lang="en-US" dirty="0" smtClean="0"/>
              <a:t>Based on the input symbol, the current state and the stack symbol, find one or more matching transitions.</a:t>
            </a:r>
          </a:p>
          <a:p>
            <a:pPr lvl="0"/>
            <a:r>
              <a:rPr lang="en-US" dirty="0" smtClean="0"/>
              <a:t>Execute the transition by:</a:t>
            </a:r>
          </a:p>
          <a:p>
            <a:pPr lvl="1"/>
            <a:r>
              <a:rPr lang="en-US" sz="1800" dirty="0"/>
              <a:t>consuming the input symbol, </a:t>
            </a:r>
          </a:p>
          <a:p>
            <a:pPr lvl="1"/>
            <a:r>
              <a:rPr lang="en-US" sz="1800" dirty="0"/>
              <a:t>moving to the new state as specified by the transition function, </a:t>
            </a:r>
          </a:p>
          <a:p>
            <a:pPr lvl="1"/>
            <a:r>
              <a:rPr lang="en-US" sz="1800" dirty="0"/>
              <a:t>popping the symbol on the top of the stack if so specified by the transition function and </a:t>
            </a:r>
          </a:p>
          <a:p>
            <a:pPr lvl="1"/>
            <a:r>
              <a:rPr lang="en-US" sz="1800" dirty="0"/>
              <a:t>pushing the symbol specified in the transition (if any) onto the stack. </a:t>
            </a:r>
            <a:endParaRPr lang="en-US" dirty="0" smtClean="0"/>
          </a:p>
        </p:txBody>
      </p:sp>
      <p:sp>
        <p:nvSpPr>
          <p:cNvPr id="4" name="Slide Number Placeholder 3"/>
          <p:cNvSpPr>
            <a:spLocks noGrp="1"/>
          </p:cNvSpPr>
          <p:nvPr>
            <p:ph type="sldNum" sz="quarter" idx="12"/>
          </p:nvPr>
        </p:nvSpPr>
        <p:spPr/>
        <p:txBody>
          <a:bodyPr/>
          <a:lstStyle/>
          <a:p>
            <a:fld id="{F46CFAAC-42DA-48D0-8146-B16E92842438}" type="slidenum">
              <a:rPr lang="en-US" smtClean="0"/>
              <a:pPr/>
              <a:t>90</a:t>
            </a:fld>
            <a:endParaRPr lang="en-US"/>
          </a:p>
        </p:txBody>
      </p:sp>
    </p:spTree>
    <p:extLst>
      <p:ext uri="{BB962C8B-B14F-4D97-AF65-F5344CB8AC3E}">
        <p14:creationId xmlns:p14="http://schemas.microsoft.com/office/powerpoint/2010/main" val="16219717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Language of a PDA</a:t>
            </a:r>
            <a:endParaRPr lang="en-US" b="1" dirty="0">
              <a:solidFill>
                <a:schemeClr val="bg2">
                  <a:lumMod val="25000"/>
                </a:schemeClr>
              </a:solidFill>
            </a:endParaRPr>
          </a:p>
        </p:txBody>
      </p:sp>
      <p:sp>
        <p:nvSpPr>
          <p:cNvPr id="3" name="Content Placeholder 2"/>
          <p:cNvSpPr>
            <a:spLocks noGrp="1"/>
          </p:cNvSpPr>
          <p:nvPr>
            <p:ph idx="1"/>
          </p:nvPr>
        </p:nvSpPr>
        <p:spPr>
          <a:xfrm>
            <a:off x="1753985" y="1604355"/>
            <a:ext cx="10183091" cy="4796445"/>
          </a:xfrm>
        </p:spPr>
        <p:txBody>
          <a:bodyPr>
            <a:normAutofit/>
          </a:bodyPr>
          <a:lstStyle/>
          <a:p>
            <a:r>
              <a:rPr lang="en-US" dirty="0" smtClean="0"/>
              <a:t>When the input symbols are exhausted, if the machine is in a final state and if the stack is empty (i.e., if the symbol at the top of the stack is </a:t>
            </a:r>
            <a:r>
              <a:rPr lang="en-US" i="1" dirty="0" smtClean="0"/>
              <a:t>z</a:t>
            </a:r>
            <a:r>
              <a:rPr lang="en-US" dirty="0" smtClean="0"/>
              <a:t>), then we say the machine has accepted the input string. Otherwise, the machine rejects the input string.</a:t>
            </a:r>
          </a:p>
          <a:p>
            <a:r>
              <a:rPr lang="en-US" dirty="0" smtClean="0"/>
              <a:t>The set of all strings over the alphabet that a PDA accepts is called the language of the machine (denoted by </a:t>
            </a:r>
            <a:r>
              <a:rPr lang="en-US" i="1" dirty="0" smtClean="0"/>
              <a:t>M</a:t>
            </a:r>
            <a:r>
              <a:rPr lang="en-US" dirty="0" smtClean="0"/>
              <a:t>.language).</a:t>
            </a:r>
          </a:p>
          <a:p>
            <a:r>
              <a:rPr lang="en-US" dirty="0" smtClean="0"/>
              <a:t>The </a:t>
            </a:r>
            <a:r>
              <a:rPr lang="en-US" i="1" dirty="0" smtClean="0"/>
              <a:t>snapshot</a:t>
            </a:r>
            <a:r>
              <a:rPr lang="en-US" dirty="0" smtClean="0"/>
              <a:t> or </a:t>
            </a:r>
            <a:r>
              <a:rPr lang="en-US" i="1" dirty="0" smtClean="0"/>
              <a:t>instantaneous description </a:t>
            </a:r>
            <a:r>
              <a:rPr lang="en-US" dirty="0" smtClean="0"/>
              <a:t>or </a:t>
            </a:r>
            <a:r>
              <a:rPr lang="en-US" i="1" dirty="0" smtClean="0"/>
              <a:t>configuration</a:t>
            </a:r>
            <a:r>
              <a:rPr lang="en-US" dirty="0" smtClean="0"/>
              <a:t> of a PDA at a particular step during a computation can be captured by including the contents of its stack, the current state of the automaton, and the remaining part of the input string. For example the configuration</a:t>
            </a:r>
          </a:p>
          <a:p>
            <a:pPr algn="ctr">
              <a:buNone/>
            </a:pPr>
            <a:r>
              <a:rPr lang="en-US" dirty="0" smtClean="0"/>
              <a:t>(</a:t>
            </a:r>
            <a:r>
              <a:rPr lang="en-US" i="1" dirty="0" smtClean="0"/>
              <a:t>q</a:t>
            </a:r>
            <a:r>
              <a:rPr lang="en-US" baseline="-25000" dirty="0" smtClean="0"/>
              <a:t>3</a:t>
            </a:r>
            <a:r>
              <a:rPr lang="en-US" dirty="0" smtClean="0"/>
              <a:t>, </a:t>
            </a:r>
            <a:r>
              <a:rPr lang="en-US" i="1" dirty="0" smtClean="0"/>
              <a:t>abb</a:t>
            </a:r>
            <a:r>
              <a:rPr lang="en-US" dirty="0" smtClean="0"/>
              <a:t>, </a:t>
            </a:r>
            <a:r>
              <a:rPr lang="en-US" i="1" dirty="0" smtClean="0"/>
              <a:t>ABB</a:t>
            </a:r>
            <a:r>
              <a:rPr lang="en-US" dirty="0" smtClean="0"/>
              <a:t>)</a:t>
            </a:r>
          </a:p>
          <a:p>
            <a:r>
              <a:rPr lang="en-US" dirty="0" smtClean="0"/>
              <a:t>means that the current state is </a:t>
            </a:r>
            <a:r>
              <a:rPr lang="en-US" i="1" dirty="0" smtClean="0"/>
              <a:t>q</a:t>
            </a:r>
            <a:r>
              <a:rPr lang="en-US" baseline="-25000" dirty="0" smtClean="0"/>
              <a:t>3</a:t>
            </a:r>
            <a:r>
              <a:rPr lang="en-US" dirty="0" smtClean="0"/>
              <a:t>, input symbols remaining to be processed are </a:t>
            </a:r>
            <a:r>
              <a:rPr lang="en-US" i="1" dirty="0" smtClean="0"/>
              <a:t>abb</a:t>
            </a:r>
            <a:r>
              <a:rPr lang="en-US" dirty="0" smtClean="0"/>
              <a:t> and the current stack contents are </a:t>
            </a:r>
            <a:r>
              <a:rPr lang="en-US" i="1" dirty="0" smtClean="0"/>
              <a:t>ABB</a:t>
            </a:r>
            <a:r>
              <a:rPr lang="en-US" dirty="0" smtClean="0"/>
              <a:t>, </a:t>
            </a:r>
            <a:r>
              <a:rPr lang="en-US" i="1" dirty="0" smtClean="0"/>
              <a:t>A</a:t>
            </a:r>
            <a:r>
              <a:rPr lang="en-US" dirty="0" smtClean="0"/>
              <a:t> being the symbol on the top of the stack. Based on our convention, it is understood that the bottom-of-stack symbol </a:t>
            </a:r>
            <a:r>
              <a:rPr lang="en-US" i="1" dirty="0" smtClean="0"/>
              <a:t>z</a:t>
            </a:r>
            <a:r>
              <a:rPr lang="en-US" dirty="0" smtClean="0"/>
              <a:t> is present below these three stack symbols. </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91</a:t>
            </a:fld>
            <a:endParaRPr lang="en-US"/>
          </a:p>
        </p:txBody>
      </p:sp>
    </p:spTree>
    <p:extLst>
      <p:ext uri="{BB962C8B-B14F-4D97-AF65-F5344CB8AC3E}">
        <p14:creationId xmlns:p14="http://schemas.microsoft.com/office/powerpoint/2010/main" val="20627123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Constructing a PDA: Example </a:t>
            </a:r>
            <a:r>
              <a:rPr lang="en-US" b="1" dirty="0" smtClean="0">
                <a:solidFill>
                  <a:schemeClr val="bg2">
                    <a:lumMod val="25000"/>
                  </a:schemeClr>
                </a:solidFill>
              </a:rPr>
              <a:t>1</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The language of </a:t>
            </a:r>
            <a:r>
              <a:rPr lang="en-US" i="1" dirty="0" smtClean="0"/>
              <a:t>simple nesting</a:t>
            </a:r>
            <a:r>
              <a:rPr lang="en-US" dirty="0" smtClean="0"/>
              <a:t> or </a:t>
            </a:r>
            <a:r>
              <a:rPr lang="en-US" i="1" dirty="0" smtClean="0"/>
              <a:t>a</a:t>
            </a:r>
            <a:r>
              <a:rPr lang="en-US" i="1" baseline="30000" dirty="0" smtClean="0"/>
              <a:t>n</a:t>
            </a:r>
            <a:r>
              <a:rPr lang="en-US" i="1" dirty="0" smtClean="0"/>
              <a:t>b</a:t>
            </a:r>
            <a:r>
              <a:rPr lang="en-US" i="1" baseline="30000" dirty="0" smtClean="0"/>
              <a:t>n</a:t>
            </a:r>
            <a:r>
              <a:rPr lang="en-US" dirty="0" smtClean="0"/>
              <a:t> </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92</a:t>
            </a:fld>
            <a:endParaRPr lang="en-US"/>
          </a:p>
        </p:txBody>
      </p:sp>
      <p:pic>
        <p:nvPicPr>
          <p:cNvPr id="6" name="Picture 5"/>
          <p:cNvPicPr>
            <a:picLocks noChangeAspect="1"/>
          </p:cNvPicPr>
          <p:nvPr/>
        </p:nvPicPr>
        <p:blipFill>
          <a:blip r:embed="rId2"/>
          <a:stretch>
            <a:fillRect/>
          </a:stretch>
        </p:blipFill>
        <p:spPr>
          <a:xfrm>
            <a:off x="2924694" y="3011978"/>
            <a:ext cx="6712258" cy="3276600"/>
          </a:xfrm>
          <a:prstGeom prst="rect">
            <a:avLst/>
          </a:prstGeom>
        </p:spPr>
      </p:pic>
    </p:spTree>
    <p:extLst>
      <p:ext uri="{BB962C8B-B14F-4D97-AF65-F5344CB8AC3E}">
        <p14:creationId xmlns:p14="http://schemas.microsoft.com/office/powerpoint/2010/main" val="247817029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Constructing a PDA: Example </a:t>
            </a:r>
            <a:r>
              <a:rPr lang="en-US" b="1" dirty="0">
                <a:solidFill>
                  <a:schemeClr val="bg2">
                    <a:lumMod val="25000"/>
                  </a:schemeClr>
                </a:solidFill>
              </a:rPr>
              <a:t>2</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Nested if-else statements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93</a:t>
            </a:fld>
            <a:endParaRPr lang="en-US"/>
          </a:p>
        </p:txBody>
      </p:sp>
      <p:pic>
        <p:nvPicPr>
          <p:cNvPr id="6" name="Picture 5"/>
          <p:cNvPicPr>
            <a:picLocks noChangeAspect="1"/>
          </p:cNvPicPr>
          <p:nvPr/>
        </p:nvPicPr>
        <p:blipFill>
          <a:blip r:embed="rId2"/>
          <a:stretch>
            <a:fillRect/>
          </a:stretch>
        </p:blipFill>
        <p:spPr>
          <a:xfrm>
            <a:off x="2816629" y="2789138"/>
            <a:ext cx="6858000" cy="4068862"/>
          </a:xfrm>
          <a:prstGeom prst="rect">
            <a:avLst/>
          </a:prstGeom>
        </p:spPr>
      </p:pic>
    </p:spTree>
    <p:extLst>
      <p:ext uri="{BB962C8B-B14F-4D97-AF65-F5344CB8AC3E}">
        <p14:creationId xmlns:p14="http://schemas.microsoft.com/office/powerpoint/2010/main" val="83761789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Constructing a PDA: Example </a:t>
            </a:r>
            <a:r>
              <a:rPr lang="en-US" b="1" dirty="0" smtClean="0">
                <a:solidFill>
                  <a:schemeClr val="bg2">
                    <a:lumMod val="25000"/>
                  </a:schemeClr>
                </a:solidFill>
              </a:rPr>
              <a:t>3</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Non-deterministic PDA for even palindromes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94</a:t>
            </a:fld>
            <a:endParaRPr lang="en-US"/>
          </a:p>
        </p:txBody>
      </p:sp>
      <p:pic>
        <p:nvPicPr>
          <p:cNvPr id="6" name="Picture 5"/>
          <p:cNvPicPr>
            <a:picLocks noChangeAspect="1"/>
          </p:cNvPicPr>
          <p:nvPr/>
        </p:nvPicPr>
        <p:blipFill>
          <a:blip r:embed="rId2"/>
          <a:stretch>
            <a:fillRect/>
          </a:stretch>
        </p:blipFill>
        <p:spPr>
          <a:xfrm>
            <a:off x="2446068" y="2854209"/>
            <a:ext cx="7229181" cy="3133726"/>
          </a:xfrm>
          <a:prstGeom prst="rect">
            <a:avLst/>
          </a:prstGeom>
        </p:spPr>
      </p:pic>
    </p:spTree>
    <p:extLst>
      <p:ext uri="{BB962C8B-B14F-4D97-AF65-F5344CB8AC3E}">
        <p14:creationId xmlns:p14="http://schemas.microsoft.com/office/powerpoint/2010/main" val="199181107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Example </a:t>
            </a:r>
            <a:r>
              <a:rPr lang="en-US" b="1" dirty="0" smtClean="0">
                <a:solidFill>
                  <a:schemeClr val="bg2">
                    <a:lumMod val="25000"/>
                  </a:schemeClr>
                </a:solidFill>
              </a:rPr>
              <a:t>: </a:t>
            </a:r>
            <a:r>
              <a:rPr lang="en-US" b="1" dirty="0" smtClean="0">
                <a:solidFill>
                  <a:schemeClr val="bg2">
                    <a:lumMod val="25000"/>
                  </a:schemeClr>
                </a:solidFill>
              </a:rPr>
              <a:t>Stack Contents</a:t>
            </a:r>
            <a:endParaRPr lang="en-US" b="1"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Possible configurations after processing </a:t>
            </a:r>
            <a:r>
              <a:rPr lang="en-US" i="1" dirty="0" smtClean="0"/>
              <a:t>aba </a:t>
            </a:r>
            <a:r>
              <a:rPr lang="en-US" dirty="0" smtClean="0"/>
              <a:t>in the input </a:t>
            </a:r>
            <a:r>
              <a:rPr lang="en-US" i="1" dirty="0" smtClean="0"/>
              <a:t>abaaba</a:t>
            </a:r>
            <a:endParaRPr lang="en-US"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95</a:t>
            </a:fld>
            <a:endParaRPr lang="en-US"/>
          </a:p>
        </p:txBody>
      </p:sp>
      <p:pic>
        <p:nvPicPr>
          <p:cNvPr id="5" name="Picture 4" descr="C08F005.jpg"/>
          <p:cNvPicPr>
            <a:picLocks noChangeAspect="1"/>
          </p:cNvPicPr>
          <p:nvPr/>
        </p:nvPicPr>
        <p:blipFill>
          <a:blip r:embed="rId2" cstate="print"/>
          <a:stretch>
            <a:fillRect/>
          </a:stretch>
        </p:blipFill>
        <p:spPr>
          <a:xfrm>
            <a:off x="2112818" y="3086910"/>
            <a:ext cx="8534400" cy="2992464"/>
          </a:xfrm>
          <a:prstGeom prst="rect">
            <a:avLst/>
          </a:prstGeom>
        </p:spPr>
      </p:pic>
    </p:spTree>
    <p:extLst>
      <p:ext uri="{BB962C8B-B14F-4D97-AF65-F5344CB8AC3E}">
        <p14:creationId xmlns:p14="http://schemas.microsoft.com/office/powerpoint/2010/main" val="264208936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Example </a:t>
            </a:r>
            <a:r>
              <a:rPr lang="en-US" b="1" dirty="0" smtClean="0">
                <a:solidFill>
                  <a:schemeClr val="bg2">
                    <a:lumMod val="25000"/>
                  </a:schemeClr>
                </a:solidFill>
              </a:rPr>
              <a:t>3</a:t>
            </a:r>
            <a:r>
              <a:rPr lang="en-US" b="1" dirty="0" smtClean="0">
                <a:solidFill>
                  <a:schemeClr val="bg2">
                    <a:lumMod val="25000"/>
                  </a:schemeClr>
                </a:solidFill>
              </a:rPr>
              <a:t>: Accepting Configuration</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96</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2079651" y="1831696"/>
            <a:ext cx="9424961" cy="4610668"/>
          </a:xfrm>
          <a:prstGeom prst="rect">
            <a:avLst/>
          </a:prstGeom>
          <a:noFill/>
          <a:ln w="9525">
            <a:noFill/>
            <a:miter lim="800000"/>
            <a:headEnd/>
            <a:tailEnd/>
          </a:ln>
          <a:effectLst/>
        </p:spPr>
      </p:pic>
    </p:spTree>
    <p:extLst>
      <p:ext uri="{BB962C8B-B14F-4D97-AF65-F5344CB8AC3E}">
        <p14:creationId xmlns:p14="http://schemas.microsoft.com/office/powerpoint/2010/main" val="27197792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lumMod val="25000"/>
                  </a:schemeClr>
                </a:solidFill>
              </a:rPr>
              <a:t>Summary</a:t>
            </a:r>
            <a:r>
              <a:rPr lang="en-US" b="1" dirty="0" smtClean="0">
                <a:solidFill>
                  <a:schemeClr val="bg2">
                    <a:lumMod val="25000"/>
                  </a:schemeClr>
                </a:solidFill>
              </a:rPr>
              <a:t> </a:t>
            </a:r>
            <a:r>
              <a:rPr lang="en-US" b="1" dirty="0" smtClean="0">
                <a:solidFill>
                  <a:schemeClr val="bg2">
                    <a:lumMod val="25000"/>
                  </a:schemeClr>
                </a:solidFill>
              </a:rPr>
              <a:t>for Constructing PDAs</a:t>
            </a:r>
            <a:endParaRPr lang="en-US" b="1" dirty="0">
              <a:solidFill>
                <a:schemeClr val="bg2">
                  <a:lumMod val="25000"/>
                </a:schemeClr>
              </a:solidFill>
            </a:endParaRPr>
          </a:p>
        </p:txBody>
      </p:sp>
      <p:sp>
        <p:nvSpPr>
          <p:cNvPr id="3" name="Content Placeholder 2"/>
          <p:cNvSpPr>
            <a:spLocks noGrp="1"/>
          </p:cNvSpPr>
          <p:nvPr>
            <p:ph idx="1"/>
          </p:nvPr>
        </p:nvSpPr>
        <p:spPr/>
        <p:txBody>
          <a:bodyPr>
            <a:normAutofit/>
          </a:bodyPr>
          <a:lstStyle/>
          <a:p>
            <a:pPr lvl="0"/>
            <a:r>
              <a:rPr lang="en-US" sz="2000" i="1" dirty="0"/>
              <a:t>What is a context-free grammar for the language?</a:t>
            </a:r>
            <a:r>
              <a:rPr lang="en-US" sz="2000" dirty="0"/>
              <a:t> </a:t>
            </a:r>
          </a:p>
          <a:p>
            <a:pPr lvl="0"/>
            <a:r>
              <a:rPr lang="en-US" sz="2000" i="1" dirty="0"/>
              <a:t>What parts of strings in the language are correlated?</a:t>
            </a:r>
            <a:r>
              <a:rPr lang="en-US" sz="2000" dirty="0"/>
              <a:t> </a:t>
            </a:r>
          </a:p>
          <a:p>
            <a:pPr lvl="0"/>
            <a:r>
              <a:rPr lang="en-US" sz="2000" i="1" dirty="0"/>
              <a:t>When do we introduce a new state?</a:t>
            </a:r>
            <a:r>
              <a:rPr lang="en-US" sz="2000" dirty="0"/>
              <a:t> </a:t>
            </a:r>
          </a:p>
          <a:p>
            <a:pPr lvl="0"/>
            <a:r>
              <a:rPr lang="en-US" sz="2000" i="1" dirty="0"/>
              <a:t>How is it different from known languages? </a:t>
            </a:r>
            <a:endParaRPr lang="en-US" sz="2000" dirty="0"/>
          </a:p>
          <a:p>
            <a:pPr lvl="0"/>
            <a:r>
              <a:rPr lang="en-US" sz="2000" i="1" dirty="0"/>
              <a:t>Are any parts of strings in the language regular?</a:t>
            </a:r>
            <a:r>
              <a:rPr lang="en-US" sz="2000" dirty="0"/>
              <a:t> </a:t>
            </a:r>
          </a:p>
          <a:p>
            <a:pPr lvl="0"/>
            <a:r>
              <a:rPr lang="en-US" sz="2000" i="1" dirty="0"/>
              <a:t>Do we need non-determinism? </a:t>
            </a:r>
            <a:endParaRPr lang="en-US" sz="2000" dirty="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97</a:t>
            </a:fld>
            <a:endParaRPr lang="en-US"/>
          </a:p>
        </p:txBody>
      </p:sp>
    </p:spTree>
    <p:extLst>
      <p:ext uri="{BB962C8B-B14F-4D97-AF65-F5344CB8AC3E}">
        <p14:creationId xmlns:p14="http://schemas.microsoft.com/office/powerpoint/2010/main" val="144341390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Mantras for PDAs (contd..)</a:t>
            </a:r>
            <a:endParaRPr lang="en-US" b="1" dirty="0">
              <a:solidFill>
                <a:schemeClr val="bg2">
                  <a:lumMod val="25000"/>
                </a:schemeClr>
              </a:solidFill>
            </a:endParaRPr>
          </a:p>
        </p:txBody>
      </p:sp>
      <p:sp>
        <p:nvSpPr>
          <p:cNvPr id="3" name="Content Placeholder 2"/>
          <p:cNvSpPr>
            <a:spLocks noGrp="1"/>
          </p:cNvSpPr>
          <p:nvPr>
            <p:ph idx="1"/>
          </p:nvPr>
        </p:nvSpPr>
        <p:spPr>
          <a:xfrm>
            <a:off x="1862051" y="1662545"/>
            <a:ext cx="9642561" cy="4248677"/>
          </a:xfrm>
        </p:spPr>
        <p:txBody>
          <a:bodyPr>
            <a:normAutofit fontScale="85000" lnSpcReduction="10000"/>
          </a:bodyPr>
          <a:lstStyle/>
          <a:p>
            <a:pPr lvl="0">
              <a:buNone/>
            </a:pPr>
            <a:r>
              <a:rPr lang="en-US" sz="2000" dirty="0"/>
              <a:t>All the other mantras</a:t>
            </a:r>
            <a:r>
              <a:rPr lang="en-US" sz="2000" i="1" dirty="0"/>
              <a:t> </a:t>
            </a:r>
            <a:r>
              <a:rPr lang="en-US" sz="2000" dirty="0"/>
              <a:t>that we have been using from Chapter 2 are useful in constructing PDAs as well: </a:t>
            </a:r>
          </a:p>
          <a:p>
            <a:pPr lvl="1"/>
            <a:r>
              <a:rPr lang="en-US" sz="2000" dirty="0"/>
              <a:t>What is the simplest string in the language? </a:t>
            </a:r>
          </a:p>
          <a:p>
            <a:pPr lvl="1"/>
            <a:r>
              <a:rPr lang="en-US" sz="2000" dirty="0"/>
              <a:t>Is the null string a member of the language?</a:t>
            </a:r>
          </a:p>
          <a:p>
            <a:pPr lvl="1"/>
            <a:r>
              <a:rPr lang="en-US" sz="2000" dirty="0"/>
              <a:t>What are the patterns at the beginnings and ends of strings in the language?</a:t>
            </a:r>
          </a:p>
          <a:p>
            <a:pPr lvl="1"/>
            <a:r>
              <a:rPr lang="en-US" sz="2000" dirty="0"/>
              <a:t>What does the machine need to remember (through states and through the stack, in the case of a PDA)?</a:t>
            </a:r>
          </a:p>
          <a:p>
            <a:pPr lvl="1"/>
            <a:r>
              <a:rPr lang="en-US" sz="2000" dirty="0"/>
              <a:t>Do we have all the possible transitions from all the states for all the inputs symbols?</a:t>
            </a:r>
          </a:p>
          <a:p>
            <a:pPr lvl="1"/>
            <a:r>
              <a:rPr lang="en-US" sz="2000" dirty="0"/>
              <a:t>What is the complement of the language? What does the machine need to reject?</a:t>
            </a:r>
          </a:p>
          <a:p>
            <a:pPr lvl="1"/>
            <a:r>
              <a:rPr lang="en-US" sz="2000" dirty="0"/>
              <a:t>Do we need an explicit reject state?</a:t>
            </a:r>
          </a:p>
          <a:p>
            <a:pPr lvl="1"/>
            <a:r>
              <a:rPr lang="en-US" sz="2000" dirty="0"/>
              <a:t>Is the language the union of multiple sub-languages so that they can be handled in parallel branches? </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98</a:t>
            </a:fld>
            <a:endParaRPr lang="en-US"/>
          </a:p>
        </p:txBody>
      </p:sp>
    </p:spTree>
    <p:extLst>
      <p:ext uri="{BB962C8B-B14F-4D97-AF65-F5344CB8AC3E}">
        <p14:creationId xmlns:p14="http://schemas.microsoft.com/office/powerpoint/2010/main" val="19873042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Converting CFG to PDA</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99</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676400" y="1524000"/>
            <a:ext cx="8839200" cy="2437336"/>
          </a:xfrm>
          <a:prstGeom prst="rect">
            <a:avLst/>
          </a:prstGeom>
          <a:noFill/>
          <a:ln w="9525">
            <a:noFill/>
            <a:miter lim="800000"/>
            <a:headEnd/>
            <a:tailEnd/>
          </a:ln>
          <a:effectLst/>
        </p:spPr>
      </p:pic>
    </p:spTree>
    <p:extLst>
      <p:ext uri="{BB962C8B-B14F-4D97-AF65-F5344CB8AC3E}">
        <p14:creationId xmlns:p14="http://schemas.microsoft.com/office/powerpoint/2010/main" val="17309073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11351</TotalTime>
  <Words>9346</Words>
  <Application>Microsoft Office PowerPoint</Application>
  <PresentationFormat>Widescreen</PresentationFormat>
  <Paragraphs>898</Paragraphs>
  <Slides>144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144</vt:i4>
      </vt:variant>
    </vt:vector>
  </HeadingPairs>
  <TitlesOfParts>
    <vt:vector size="151" baseType="lpstr">
      <vt:lpstr>Arial</vt:lpstr>
      <vt:lpstr>Calibri</vt:lpstr>
      <vt:lpstr>Century Gothic</vt:lpstr>
      <vt:lpstr>Symbol</vt:lpstr>
      <vt:lpstr>Wingdings</vt:lpstr>
      <vt:lpstr>Wingdings 3</vt:lpstr>
      <vt:lpstr>Wisp</vt:lpstr>
      <vt:lpstr>Context-Free Languages and Grammars</vt:lpstr>
      <vt:lpstr>Learning Objectives</vt:lpstr>
      <vt:lpstr>Learning Objectives</vt:lpstr>
      <vt:lpstr>The Idea of Context-Free Behavior</vt:lpstr>
      <vt:lpstr>Context-Free Grammars</vt:lpstr>
      <vt:lpstr>Context-Free Languages </vt:lpstr>
      <vt:lpstr>Context-Free Languages </vt:lpstr>
      <vt:lpstr>Leftmost and Rightmost Derivations</vt:lpstr>
      <vt:lpstr>Derivation Trees</vt:lpstr>
      <vt:lpstr>Derivation Trees (Cont.)</vt:lpstr>
      <vt:lpstr>Sentential Forms and Derivation Trees</vt:lpstr>
      <vt:lpstr>Chomsky Hierarchy</vt:lpstr>
      <vt:lpstr>Non-Context-Free Grammars</vt:lpstr>
      <vt:lpstr>Context-Free Grammars</vt:lpstr>
      <vt:lpstr>CFG: Example</vt:lpstr>
      <vt:lpstr>Context-Free Languages</vt:lpstr>
      <vt:lpstr>Linear CFG: Example 1</vt:lpstr>
      <vt:lpstr>Linear CFG: Example</vt:lpstr>
      <vt:lpstr>Linear CFG: Examples </vt:lpstr>
      <vt:lpstr>Linear CFG: Examples </vt:lpstr>
      <vt:lpstr>Linear CFG: Language of Addition</vt:lpstr>
      <vt:lpstr>Non-Linear CFG: Example 8</vt:lpstr>
      <vt:lpstr>Non-Linear CFG: Example 9</vt:lpstr>
      <vt:lpstr>Parse Tree: Example 10</vt:lpstr>
      <vt:lpstr>Non-Linear CFG: Example 11</vt:lpstr>
      <vt:lpstr>Non-Linear CFG: Nested If-Then-Else</vt:lpstr>
      <vt:lpstr>Non-Linear CFG: Arithmetic Expressions</vt:lpstr>
      <vt:lpstr>Summary for CFGs</vt:lpstr>
      <vt:lpstr>Summary for CFGs (contd..)</vt:lpstr>
      <vt:lpstr>Parsing and Membership</vt:lpstr>
      <vt:lpstr>Parsing and Ambiguity</vt:lpstr>
      <vt:lpstr>Ambiguity in Programming Languages</vt:lpstr>
      <vt:lpstr>Derivation Trees from Ambiguous Grammar</vt:lpstr>
      <vt:lpstr>Resolving Ambiguity</vt:lpstr>
      <vt:lpstr>Derivation Tree for a+b*c Using Unambiguous Grammar</vt:lpstr>
      <vt:lpstr>Ambiguous Languages</vt:lpstr>
      <vt:lpstr>Parsing: Simple Algorithm</vt:lpstr>
      <vt:lpstr>Ambiguity: Example  (again)</vt:lpstr>
      <vt:lpstr>Ambiguity: Two Parse Trees</vt:lpstr>
      <vt:lpstr>Ambiguity in Natural Language</vt:lpstr>
      <vt:lpstr>Ambiguity in Expression Evaluation</vt:lpstr>
      <vt:lpstr>Eliminating Ambiguity: Example 16</vt:lpstr>
      <vt:lpstr>The Idea of Chomsky Normal Form</vt:lpstr>
      <vt:lpstr>Cleaning up a Grammar</vt:lpstr>
      <vt:lpstr>Converting to Chomsky Normal Form</vt:lpstr>
      <vt:lpstr>Converting to CNF (contd..)</vt:lpstr>
      <vt:lpstr>Removing Lambda Productions: Example 17</vt:lpstr>
      <vt:lpstr>Removing Unit Productions: Example 18</vt:lpstr>
      <vt:lpstr>Removing Useless Variables: Example 19</vt:lpstr>
      <vt:lpstr>Order of Steps in Converting to CNF</vt:lpstr>
      <vt:lpstr>Converting to CNF: Example 20</vt:lpstr>
      <vt:lpstr>CNF: Example 21 (contd..)</vt:lpstr>
      <vt:lpstr>Converting to CNF: Example 22</vt:lpstr>
      <vt:lpstr>CNF: Example 22 (contd..)</vt:lpstr>
      <vt:lpstr>Parsing with CNF: CYK Algorithm</vt:lpstr>
      <vt:lpstr>Parsing with CNF: CYK Algorithm</vt:lpstr>
      <vt:lpstr>Parsing with CNF: CYK Algorithm</vt:lpstr>
      <vt:lpstr>Parsing with CNF: CYK Algorithm</vt:lpstr>
      <vt:lpstr>CYK Parsing: Example 23</vt:lpstr>
      <vt:lpstr>Filling CYK Table: Example 24 (contd..)</vt:lpstr>
      <vt:lpstr>CYK Table–Filling: Pattern</vt:lpstr>
      <vt:lpstr>The Idea of Greibach Normal Form</vt:lpstr>
      <vt:lpstr>PowerPoint Presentation</vt:lpstr>
      <vt:lpstr>PowerPoint Presentation</vt:lpstr>
      <vt:lpstr>Converting to GNF: Example 25</vt:lpstr>
      <vt:lpstr>Simple Grammars</vt:lpstr>
      <vt:lpstr>Simple Grammars (contd..)</vt:lpstr>
      <vt:lpstr>Simple Grammars (contd..)</vt:lpstr>
      <vt:lpstr>Theorems</vt:lpstr>
      <vt:lpstr>Summary</vt:lpstr>
      <vt:lpstr>Summary(contd..)</vt:lpstr>
      <vt:lpstr>Summary(contd..)</vt:lpstr>
      <vt:lpstr>Summary(contd..)</vt:lpstr>
      <vt:lpstr>Learning Objectives At the conclusion of the chapter, the student will be able to:</vt:lpstr>
      <vt:lpstr>Nondeterministic Pushdown Automata</vt:lpstr>
      <vt:lpstr>Nondeterministic Pushdown Automata</vt:lpstr>
      <vt:lpstr>Sample npda Transitions</vt:lpstr>
      <vt:lpstr>A Sample Nondeterministic Pushdown Accepter</vt:lpstr>
      <vt:lpstr>Transition Graphs</vt:lpstr>
      <vt:lpstr>Instantaneous Descriptions</vt:lpstr>
      <vt:lpstr>The Language Accepted by a Pushdown Automaton</vt:lpstr>
      <vt:lpstr>Pushdown Automata and Context-Free Languages</vt:lpstr>
      <vt:lpstr>Construction of a Npda from a Grammar in Greibach Normal Form</vt:lpstr>
      <vt:lpstr>Sample Construction of a NPDA from a Grammar</vt:lpstr>
      <vt:lpstr>Deterministic Pushdown Automata</vt:lpstr>
      <vt:lpstr>Example of a Deterministic Pushdown Automaton</vt:lpstr>
      <vt:lpstr>Deterministic Context-Free Languages</vt:lpstr>
      <vt:lpstr>Pushdown Automaton</vt:lpstr>
      <vt:lpstr>Elements of a Pushdown Automaton</vt:lpstr>
      <vt:lpstr>Operations of a PDA</vt:lpstr>
      <vt:lpstr>Language of a PDA</vt:lpstr>
      <vt:lpstr>Constructing a PDA: Example 1</vt:lpstr>
      <vt:lpstr>Constructing a PDA: Example 2</vt:lpstr>
      <vt:lpstr>Constructing a PDA: Example 3</vt:lpstr>
      <vt:lpstr>Example : Stack Contents</vt:lpstr>
      <vt:lpstr>Example 3: Accepting Configuration</vt:lpstr>
      <vt:lpstr>Summary for Constructing PDAs</vt:lpstr>
      <vt:lpstr>Mantras for PDAs (contd..)</vt:lpstr>
      <vt:lpstr>Converting CFG to PDA</vt:lpstr>
      <vt:lpstr>CFG to PDA: Example 4</vt:lpstr>
      <vt:lpstr>Example 4: Accepting Configuration</vt:lpstr>
      <vt:lpstr>Another PDA for Example 4</vt:lpstr>
      <vt:lpstr>Another Accepting Sequence: Example 4</vt:lpstr>
      <vt:lpstr>Converting PDA to CFG: Example 5</vt:lpstr>
      <vt:lpstr>Example 5: Accepting Configuration</vt:lpstr>
      <vt:lpstr>PDA to CFG: Algorithm</vt:lpstr>
      <vt:lpstr>Deterministic PDA: Example 6</vt:lpstr>
      <vt:lpstr>Theorems</vt:lpstr>
      <vt:lpstr>Summary</vt:lpstr>
      <vt:lpstr>Summary(contd..)</vt:lpstr>
      <vt:lpstr>Learning Objectives At the conclusion of the chapter, the student will be able to:</vt:lpstr>
      <vt:lpstr>A Pumping Lemma for Context-Free Languages</vt:lpstr>
      <vt:lpstr>Pumping Lemma for CFLs</vt:lpstr>
      <vt:lpstr>Why is the Pumping Lemma True?</vt:lpstr>
      <vt:lpstr>Why Pumping Lemma (contd..)</vt:lpstr>
      <vt:lpstr>Why Pumping Lemma (contd..)</vt:lpstr>
      <vt:lpstr>Using Pumping Lemma: Example 1</vt:lpstr>
      <vt:lpstr>Pumping Lemma: Example 1 (contd..)</vt:lpstr>
      <vt:lpstr>Pumping Lemma: Example 2</vt:lpstr>
      <vt:lpstr>Pumping Lemma: Example 3</vt:lpstr>
      <vt:lpstr>An Illustration of the Pumping Lemma for Context-Free Languages</vt:lpstr>
      <vt:lpstr>Closure Properties of CFG Pumping Lemma</vt:lpstr>
      <vt:lpstr>Context-Free Languages: Closure Properties</vt:lpstr>
      <vt:lpstr>CFLs are NOT Closed Under…</vt:lpstr>
      <vt:lpstr>Example: Complement of a CFL</vt:lpstr>
      <vt:lpstr>Example: Complement of a CFL</vt:lpstr>
      <vt:lpstr>Closure Properties for Context-Free Languages</vt:lpstr>
      <vt:lpstr>Proof of Closure under Union</vt:lpstr>
      <vt:lpstr>Proof of Closure under Concatenation</vt:lpstr>
      <vt:lpstr>Proof of Closure under Star-Closure</vt:lpstr>
      <vt:lpstr>No Closure under Intersection</vt:lpstr>
      <vt:lpstr>No Closure under Complementation</vt:lpstr>
      <vt:lpstr>Elementary Questions about Context-Free Languages</vt:lpstr>
      <vt:lpstr>A Membership Algorithm for Context-Free Languages</vt:lpstr>
      <vt:lpstr>Determining Whether a Context-Free Language is Empty</vt:lpstr>
      <vt:lpstr>Determining Whether a Context-Free Language is Infinite</vt:lpstr>
      <vt:lpstr>Determining Whether Two Context-Free Languages are Equal</vt:lpstr>
      <vt:lpstr>Decidable Questions about CFLs</vt:lpstr>
      <vt:lpstr> Undecidable Questions about CFLs</vt:lpstr>
      <vt:lpstr>Non-Context-Free Languages</vt:lpstr>
      <vt:lpstr>Theorems</vt:lpstr>
      <vt:lpstr>Summary</vt:lpstr>
      <vt:lpstr>Summary(contd..)</vt:lpstr>
      <vt:lpstr>Summary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JyothiPradeep</dc:creator>
  <cp:lastModifiedBy>JyothiPradeep</cp:lastModifiedBy>
  <cp:revision>131</cp:revision>
  <dcterms:created xsi:type="dcterms:W3CDTF">2020-02-24T00:52:01Z</dcterms:created>
  <dcterms:modified xsi:type="dcterms:W3CDTF">2020-04-04T13:19:05Z</dcterms:modified>
</cp:coreProperties>
</file>