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89" r:id="rId3"/>
    <p:sldId id="290" r:id="rId4"/>
    <p:sldId id="291" r:id="rId5"/>
    <p:sldId id="292" r:id="rId6"/>
    <p:sldId id="293" r:id="rId7"/>
    <p:sldId id="259" r:id="rId8"/>
    <p:sldId id="261" r:id="rId9"/>
    <p:sldId id="258" r:id="rId10"/>
    <p:sldId id="260" r:id="rId11"/>
    <p:sldId id="330" r:id="rId12"/>
    <p:sldId id="262" r:id="rId13"/>
    <p:sldId id="263" r:id="rId14"/>
    <p:sldId id="264" r:id="rId15"/>
    <p:sldId id="265" r:id="rId16"/>
    <p:sldId id="266" r:id="rId17"/>
    <p:sldId id="300"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95" r:id="rId33"/>
    <p:sldId id="298" r:id="rId34"/>
    <p:sldId id="282" r:id="rId35"/>
    <p:sldId id="284" r:id="rId36"/>
    <p:sldId id="294" r:id="rId37"/>
    <p:sldId id="283" r:id="rId38"/>
    <p:sldId id="299" r:id="rId39"/>
    <p:sldId id="257" r:id="rId40"/>
    <p:sldId id="331" r:id="rId41"/>
    <p:sldId id="332" r:id="rId42"/>
    <p:sldId id="281" r:id="rId43"/>
    <p:sldId id="288" r:id="rId44"/>
    <p:sldId id="297" r:id="rId45"/>
    <p:sldId id="333" r:id="rId46"/>
    <p:sldId id="285" r:id="rId47"/>
    <p:sldId id="286"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085E4-5397-4B1E-B4EF-85A49F5CC52C}" type="datetimeFigureOut">
              <a:rPr lang="en-IN" smtClean="0"/>
              <a:t>08-01-2020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D2EB8E-E9EE-4C87-B297-D93CB9E679C2}" type="slidenum">
              <a:rPr lang="en-IN" smtClean="0"/>
              <a:t>‹#›</a:t>
            </a:fld>
            <a:endParaRPr lang="en-IN"/>
          </a:p>
        </p:txBody>
      </p:sp>
    </p:spTree>
    <p:extLst>
      <p:ext uri="{BB962C8B-B14F-4D97-AF65-F5344CB8AC3E}">
        <p14:creationId xmlns:p14="http://schemas.microsoft.com/office/powerpoint/2010/main" val="1124354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down into front end </a:t>
            </a:r>
            <a:r>
              <a:rPr lang="en-US" baseline="0" dirty="0"/>
              <a:t>and back end</a:t>
            </a:r>
            <a:endParaRPr lang="en-US" dirty="0"/>
          </a:p>
        </p:txBody>
      </p:sp>
      <p:sp>
        <p:nvSpPr>
          <p:cNvPr id="4" name="Slide Number Placeholder 3"/>
          <p:cNvSpPr>
            <a:spLocks noGrp="1"/>
          </p:cNvSpPr>
          <p:nvPr>
            <p:ph type="sldNum" sz="quarter" idx="10"/>
          </p:nvPr>
        </p:nvSpPr>
        <p:spPr/>
        <p:txBody>
          <a:bodyPr/>
          <a:lstStyle/>
          <a:p>
            <a:pPr>
              <a:defRPr/>
            </a:pPr>
            <a:fld id="{ECC53042-5A96-4DBC-B738-B843823BA6D7}" type="slidenum">
              <a:rPr lang="en-US" smtClean="0"/>
              <a:pPr>
                <a:defRPr/>
              </a:pPr>
              <a:t>11</a:t>
            </a:fld>
            <a:endParaRPr lang="en-US"/>
          </a:p>
        </p:txBody>
      </p:sp>
    </p:spTree>
    <p:extLst>
      <p:ext uri="{BB962C8B-B14F-4D97-AF65-F5344CB8AC3E}">
        <p14:creationId xmlns:p14="http://schemas.microsoft.com/office/powerpoint/2010/main" val="3638423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7F0F4CD-30BF-490D-A6C1-D36841D83601}" type="datetimeFigureOut">
              <a:rPr lang="en-IN" smtClean="0"/>
              <a:t>08-01-2020</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C08067B-8C08-462B-83CF-004F11654CA2}" type="slidenum">
              <a:rPr lang="en-IN" smtClean="0"/>
              <a:t>‹#›</a:t>
            </a:fld>
            <a:endParaRPr lang="en-IN"/>
          </a:p>
        </p:txBody>
      </p:sp>
    </p:spTree>
    <p:extLst>
      <p:ext uri="{BB962C8B-B14F-4D97-AF65-F5344CB8AC3E}">
        <p14:creationId xmlns:p14="http://schemas.microsoft.com/office/powerpoint/2010/main" val="393523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F0F4CD-30BF-490D-A6C1-D36841D83601}" type="datetimeFigureOut">
              <a:rPr lang="en-IN" smtClean="0"/>
              <a:t>08-01-2020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08067B-8C08-462B-83CF-004F11654CA2}" type="slidenum">
              <a:rPr lang="en-IN" smtClean="0"/>
              <a:t>‹#›</a:t>
            </a:fld>
            <a:endParaRPr lang="en-IN"/>
          </a:p>
        </p:txBody>
      </p:sp>
    </p:spTree>
    <p:extLst>
      <p:ext uri="{BB962C8B-B14F-4D97-AF65-F5344CB8AC3E}">
        <p14:creationId xmlns:p14="http://schemas.microsoft.com/office/powerpoint/2010/main" val="420281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F0F4CD-30BF-490D-A6C1-D36841D83601}" type="datetimeFigureOut">
              <a:rPr lang="en-IN" smtClean="0"/>
              <a:t>08-01-2020</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C08067B-8C08-462B-83CF-004F11654CA2}" type="slidenum">
              <a:rPr lang="en-IN" smtClean="0"/>
              <a:t>‹#›</a:t>
            </a:fld>
            <a:endParaRPr lang="en-IN"/>
          </a:p>
        </p:txBody>
      </p:sp>
    </p:spTree>
    <p:extLst>
      <p:ext uri="{BB962C8B-B14F-4D97-AF65-F5344CB8AC3E}">
        <p14:creationId xmlns:p14="http://schemas.microsoft.com/office/powerpoint/2010/main" val="1380786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F0F4CD-30BF-490D-A6C1-D36841D83601}" type="datetimeFigureOut">
              <a:rPr lang="en-IN" smtClean="0"/>
              <a:t>08-01-2020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3C08067B-8C08-462B-83CF-004F11654CA2}" type="slidenum">
              <a:rPr lang="en-IN" smtClean="0"/>
              <a:t>‹#›</a:t>
            </a:fld>
            <a:endParaRPr lang="en-IN"/>
          </a:p>
        </p:txBody>
      </p:sp>
    </p:spTree>
    <p:extLst>
      <p:ext uri="{BB962C8B-B14F-4D97-AF65-F5344CB8AC3E}">
        <p14:creationId xmlns:p14="http://schemas.microsoft.com/office/powerpoint/2010/main" val="1395938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7F0F4CD-30BF-490D-A6C1-D36841D83601}" type="datetimeFigureOut">
              <a:rPr lang="en-IN" smtClean="0"/>
              <a:t>08-01-2020</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C08067B-8C08-462B-83CF-004F11654CA2}" type="slidenum">
              <a:rPr lang="en-IN" smtClean="0"/>
              <a:t>‹#›</a:t>
            </a:fld>
            <a:endParaRPr lang="en-IN"/>
          </a:p>
        </p:txBody>
      </p:sp>
    </p:spTree>
    <p:extLst>
      <p:ext uri="{BB962C8B-B14F-4D97-AF65-F5344CB8AC3E}">
        <p14:creationId xmlns:p14="http://schemas.microsoft.com/office/powerpoint/2010/main" val="3411138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F0F4CD-30BF-490D-A6C1-D36841D83601}" type="datetimeFigureOut">
              <a:rPr lang="en-IN" smtClean="0"/>
              <a:t>08-01-2020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08067B-8C08-462B-83CF-004F11654CA2}" type="slidenum">
              <a:rPr lang="en-IN" smtClean="0"/>
              <a:t>‹#›</a:t>
            </a:fld>
            <a:endParaRPr lang="en-IN"/>
          </a:p>
        </p:txBody>
      </p:sp>
    </p:spTree>
    <p:extLst>
      <p:ext uri="{BB962C8B-B14F-4D97-AF65-F5344CB8AC3E}">
        <p14:creationId xmlns:p14="http://schemas.microsoft.com/office/powerpoint/2010/main" val="781136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F0F4CD-30BF-490D-A6C1-D36841D83601}" type="datetimeFigureOut">
              <a:rPr lang="en-IN" smtClean="0"/>
              <a:t>08-01-2020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08067B-8C08-462B-83CF-004F11654CA2}" type="slidenum">
              <a:rPr lang="en-IN" smtClean="0"/>
              <a:t>‹#›</a:t>
            </a:fld>
            <a:endParaRPr lang="en-IN"/>
          </a:p>
        </p:txBody>
      </p:sp>
    </p:spTree>
    <p:extLst>
      <p:ext uri="{BB962C8B-B14F-4D97-AF65-F5344CB8AC3E}">
        <p14:creationId xmlns:p14="http://schemas.microsoft.com/office/powerpoint/2010/main" val="2064142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F0F4CD-30BF-490D-A6C1-D36841D83601}" type="datetimeFigureOut">
              <a:rPr lang="en-IN" smtClean="0"/>
              <a:t>08-01-2020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08067B-8C08-462B-83CF-004F11654CA2}" type="slidenum">
              <a:rPr lang="en-IN" smtClean="0"/>
              <a:t>‹#›</a:t>
            </a:fld>
            <a:endParaRPr lang="en-IN"/>
          </a:p>
        </p:txBody>
      </p:sp>
    </p:spTree>
    <p:extLst>
      <p:ext uri="{BB962C8B-B14F-4D97-AF65-F5344CB8AC3E}">
        <p14:creationId xmlns:p14="http://schemas.microsoft.com/office/powerpoint/2010/main" val="2199846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F0F4CD-30BF-490D-A6C1-D36841D83601}" type="datetimeFigureOut">
              <a:rPr lang="en-IN" smtClean="0"/>
              <a:t>08-01-2020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08067B-8C08-462B-83CF-004F11654CA2}" type="slidenum">
              <a:rPr lang="en-IN" smtClean="0"/>
              <a:t>‹#›</a:t>
            </a:fld>
            <a:endParaRPr lang="en-IN"/>
          </a:p>
        </p:txBody>
      </p:sp>
    </p:spTree>
    <p:extLst>
      <p:ext uri="{BB962C8B-B14F-4D97-AF65-F5344CB8AC3E}">
        <p14:creationId xmlns:p14="http://schemas.microsoft.com/office/powerpoint/2010/main" val="4004770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7F0F4CD-30BF-490D-A6C1-D36841D83601}" type="datetimeFigureOut">
              <a:rPr lang="en-IN" smtClean="0"/>
              <a:t>08-01-2020</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C08067B-8C08-462B-83CF-004F11654CA2}" type="slidenum">
              <a:rPr lang="en-IN" smtClean="0"/>
              <a:t>‹#›</a:t>
            </a:fld>
            <a:endParaRPr lang="en-IN"/>
          </a:p>
        </p:txBody>
      </p:sp>
    </p:spTree>
    <p:extLst>
      <p:ext uri="{BB962C8B-B14F-4D97-AF65-F5344CB8AC3E}">
        <p14:creationId xmlns:p14="http://schemas.microsoft.com/office/powerpoint/2010/main" val="199838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7F0F4CD-30BF-490D-A6C1-D36841D83601}" type="datetimeFigureOut">
              <a:rPr lang="en-IN" smtClean="0"/>
              <a:t>08-01-2020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08067B-8C08-462B-83CF-004F11654CA2}" type="slidenum">
              <a:rPr lang="en-IN" smtClean="0"/>
              <a:t>‹#›</a:t>
            </a:fld>
            <a:endParaRPr lang="en-IN"/>
          </a:p>
        </p:txBody>
      </p:sp>
    </p:spTree>
    <p:extLst>
      <p:ext uri="{BB962C8B-B14F-4D97-AF65-F5344CB8AC3E}">
        <p14:creationId xmlns:p14="http://schemas.microsoft.com/office/powerpoint/2010/main" val="5817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07F0F4CD-30BF-490D-A6C1-D36841D83601}" type="datetimeFigureOut">
              <a:rPr lang="en-IN" smtClean="0"/>
              <a:t>08-01-2020</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C08067B-8C08-462B-83CF-004F11654CA2}"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999003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realpython.com/the-model-view-controller-mvc-paradigm-summarized-with-legos/" TargetMode="External"/><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s://blog.codinghorror.com/understanding-model-view-controller/"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jeremymorgan.com/blog/programming/what-is-mvc/"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E6C19-B88C-415A-A7E9-AB4074CD65C0}"/>
              </a:ext>
            </a:extLst>
          </p:cNvPr>
          <p:cNvSpPr>
            <a:spLocks noGrp="1"/>
          </p:cNvSpPr>
          <p:nvPr>
            <p:ph type="ctrTitle"/>
          </p:nvPr>
        </p:nvSpPr>
        <p:spPr/>
        <p:txBody>
          <a:bodyPr/>
          <a:lstStyle/>
          <a:p>
            <a:r>
              <a:rPr lang="en-IN" dirty="0"/>
              <a:t>WEB FRAMEWORKS – SPECIAL TOPIC</a:t>
            </a:r>
          </a:p>
        </p:txBody>
      </p:sp>
      <p:sp>
        <p:nvSpPr>
          <p:cNvPr id="7" name="Subtitle 6">
            <a:extLst>
              <a:ext uri="{FF2B5EF4-FFF2-40B4-BE49-F238E27FC236}">
                <a16:creationId xmlns:a16="http://schemas.microsoft.com/office/drawing/2014/main" id="{E3DC9B63-A6D6-46E1-B47C-6DB95A14AAD1}"/>
              </a:ext>
            </a:extLst>
          </p:cNvPr>
          <p:cNvSpPr>
            <a:spLocks noGrp="1"/>
          </p:cNvSpPr>
          <p:nvPr>
            <p:ph type="subTitle" idx="1"/>
          </p:nvPr>
        </p:nvSpPr>
        <p:spPr/>
        <p:txBody>
          <a:bodyPr/>
          <a:lstStyle/>
          <a:p>
            <a:r>
              <a:rPr lang="en-IN" dirty="0"/>
              <a:t>VIDHU ROJIT</a:t>
            </a:r>
          </a:p>
        </p:txBody>
      </p:sp>
    </p:spTree>
    <p:extLst>
      <p:ext uri="{BB962C8B-B14F-4D97-AF65-F5344CB8AC3E}">
        <p14:creationId xmlns:p14="http://schemas.microsoft.com/office/powerpoint/2010/main" val="1448282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73FEB-8CC5-491B-AC0D-3A39F08D8EF7}"/>
              </a:ext>
            </a:extLst>
          </p:cNvPr>
          <p:cNvSpPr>
            <a:spLocks noGrp="1"/>
          </p:cNvSpPr>
          <p:nvPr>
            <p:ph type="title"/>
          </p:nvPr>
        </p:nvSpPr>
        <p:spPr/>
        <p:txBody>
          <a:bodyPr/>
          <a:lstStyle/>
          <a:p>
            <a:r>
              <a:rPr lang="en-IN" dirty="0"/>
              <a:t>What is this COURSE ABOUT ?</a:t>
            </a:r>
          </a:p>
        </p:txBody>
      </p:sp>
      <p:sp>
        <p:nvSpPr>
          <p:cNvPr id="3" name="Content Placeholder 2">
            <a:extLst>
              <a:ext uri="{FF2B5EF4-FFF2-40B4-BE49-F238E27FC236}">
                <a16:creationId xmlns:a16="http://schemas.microsoft.com/office/drawing/2014/main" id="{F5506C67-7AFE-41FD-92A8-75968A35D2EC}"/>
              </a:ext>
            </a:extLst>
          </p:cNvPr>
          <p:cNvSpPr>
            <a:spLocks noGrp="1"/>
          </p:cNvSpPr>
          <p:nvPr>
            <p:ph idx="1"/>
          </p:nvPr>
        </p:nvSpPr>
        <p:spPr>
          <a:xfrm>
            <a:off x="3657600" y="2776845"/>
            <a:ext cx="4797287" cy="1795156"/>
          </a:xfrm>
        </p:spPr>
        <p:txBody>
          <a:bodyPr/>
          <a:lstStyle/>
          <a:p>
            <a:pPr marL="0" indent="0">
              <a:buNone/>
            </a:pPr>
            <a:r>
              <a:rPr lang="en-IN" dirty="0"/>
              <a:t>Web Framework = Web Application Framework</a:t>
            </a:r>
          </a:p>
        </p:txBody>
      </p:sp>
    </p:spTree>
    <p:extLst>
      <p:ext uri="{BB962C8B-B14F-4D97-AF65-F5344CB8AC3E}">
        <p14:creationId xmlns:p14="http://schemas.microsoft.com/office/powerpoint/2010/main" val="2147068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Components of Web Applications</a:t>
            </a:r>
          </a:p>
        </p:txBody>
      </p:sp>
      <p:sp>
        <p:nvSpPr>
          <p:cNvPr id="3" name="Content Placeholder 2"/>
          <p:cNvSpPr>
            <a:spLocks noGrp="1"/>
          </p:cNvSpPr>
          <p:nvPr>
            <p:ph idx="1"/>
          </p:nvPr>
        </p:nvSpPr>
        <p:spPr>
          <a:xfrm>
            <a:off x="5693593" y="3429000"/>
            <a:ext cx="4272039" cy="4525963"/>
          </a:xfrm>
        </p:spPr>
        <p:txBody>
          <a:bodyPr/>
          <a:lstStyle/>
          <a:p>
            <a:r>
              <a:rPr lang="en-US" dirty="0"/>
              <a:t>UI (Front End (DOM, Framework))</a:t>
            </a:r>
          </a:p>
          <a:p>
            <a:r>
              <a:rPr lang="en-US" dirty="0"/>
              <a:t>Request Layer (Web API)</a:t>
            </a:r>
          </a:p>
          <a:p>
            <a:r>
              <a:rPr lang="en-US" dirty="0"/>
              <a:t>Back End (Database, Logic)</a:t>
            </a:r>
          </a:p>
        </p:txBody>
      </p:sp>
      <p:sp>
        <p:nvSpPr>
          <p:cNvPr id="9" name="Cloud 8"/>
          <p:cNvSpPr/>
          <p:nvPr/>
        </p:nvSpPr>
        <p:spPr>
          <a:xfrm>
            <a:off x="7216378" y="2838318"/>
            <a:ext cx="1779320" cy="1045367"/>
          </a:xfrm>
          <a:prstGeom prst="cloud">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Internet</a:t>
            </a:r>
          </a:p>
        </p:txBody>
      </p:sp>
      <p:sp>
        <p:nvSpPr>
          <p:cNvPr id="18" name="Rectangle 17"/>
          <p:cNvSpPr/>
          <p:nvPr/>
        </p:nvSpPr>
        <p:spPr>
          <a:xfrm>
            <a:off x="9302844" y="2685194"/>
            <a:ext cx="1090613" cy="1351609"/>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t"/>
          <a:lstStyle/>
          <a:p>
            <a:pPr algn="ctr"/>
            <a:r>
              <a:rPr lang="en-US" dirty="0"/>
              <a:t>Browser</a:t>
            </a:r>
          </a:p>
        </p:txBody>
      </p:sp>
      <p:sp>
        <p:nvSpPr>
          <p:cNvPr id="10" name="Cylinder 9"/>
          <p:cNvSpPr/>
          <p:nvPr/>
        </p:nvSpPr>
        <p:spPr>
          <a:xfrm>
            <a:off x="3405144" y="4462460"/>
            <a:ext cx="1090613" cy="1447800"/>
          </a:xfrm>
          <a:prstGeom prst="can">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Media Cache</a:t>
            </a:r>
          </a:p>
        </p:txBody>
      </p:sp>
      <p:sp>
        <p:nvSpPr>
          <p:cNvPr id="19" name="Rectangle 18"/>
          <p:cNvSpPr/>
          <p:nvPr/>
        </p:nvSpPr>
        <p:spPr>
          <a:xfrm>
            <a:off x="3255126" y="2540533"/>
            <a:ext cx="1390651" cy="1640933"/>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t"/>
          <a:lstStyle/>
          <a:p>
            <a:pPr algn="ctr"/>
            <a:r>
              <a:rPr lang="en-US" dirty="0"/>
              <a:t>API</a:t>
            </a:r>
          </a:p>
          <a:p>
            <a:pPr algn="ctr"/>
            <a:endParaRPr lang="en-US" dirty="0"/>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62984" y="3100254"/>
            <a:ext cx="982099" cy="783430"/>
          </a:xfrm>
          <a:prstGeom prst="rect">
            <a:avLst/>
          </a:prstGeom>
        </p:spPr>
      </p:pic>
      <p:sp>
        <p:nvSpPr>
          <p:cNvPr id="22" name="Rectangle 21"/>
          <p:cNvSpPr/>
          <p:nvPr/>
        </p:nvSpPr>
        <p:spPr>
          <a:xfrm>
            <a:off x="5400675" y="2540533"/>
            <a:ext cx="1390651" cy="164093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t"/>
          <a:lstStyle/>
          <a:p>
            <a:pPr algn="ctr"/>
            <a:r>
              <a:rPr lang="en-US" dirty="0"/>
              <a:t>Front End</a:t>
            </a:r>
          </a:p>
          <a:p>
            <a:pPr algn="ctr"/>
            <a:endParaRPr lang="en-US" dirty="0"/>
          </a:p>
        </p:txBody>
      </p:sp>
      <p:cxnSp>
        <p:nvCxnSpPr>
          <p:cNvPr id="25" name="Straight Arrow Connector 24"/>
          <p:cNvCxnSpPr>
            <a:stCxn id="10" idx="1"/>
            <a:endCxn id="19" idx="2"/>
          </p:cNvCxnSpPr>
          <p:nvPr/>
        </p:nvCxnSpPr>
        <p:spPr>
          <a:xfrm flipV="1">
            <a:off x="3950451" y="4181466"/>
            <a:ext cx="1" cy="280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2" idx="3"/>
            <a:endCxn id="9" idx="2"/>
          </p:cNvCxnSpPr>
          <p:nvPr/>
        </p:nvCxnSpPr>
        <p:spPr>
          <a:xfrm>
            <a:off x="6791325" y="3360999"/>
            <a:ext cx="430572" cy="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9" idx="0"/>
          </p:cNvCxnSpPr>
          <p:nvPr/>
        </p:nvCxnSpPr>
        <p:spPr>
          <a:xfrm>
            <a:off x="8994215" y="3361001"/>
            <a:ext cx="308628"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9" idx="3"/>
            <a:endCxn id="22" idx="1"/>
          </p:cNvCxnSpPr>
          <p:nvPr/>
        </p:nvCxnSpPr>
        <p:spPr>
          <a:xfrm>
            <a:off x="4645776" y="3360999"/>
            <a:ext cx="754898" cy="0"/>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4628819" y="3030279"/>
            <a:ext cx="1118659" cy="369332"/>
          </a:xfrm>
          <a:prstGeom prst="rect">
            <a:avLst/>
          </a:prstGeom>
          <a:noFill/>
        </p:spPr>
        <p:txBody>
          <a:bodyPr wrap="square" rtlCol="0">
            <a:spAutoFit/>
          </a:bodyPr>
          <a:lstStyle/>
          <a:p>
            <a:r>
              <a:rPr lang="en-US" dirty="0"/>
              <a:t>JSON</a:t>
            </a:r>
          </a:p>
        </p:txBody>
      </p:sp>
      <p:sp>
        <p:nvSpPr>
          <p:cNvPr id="44" name="Cylinder 43"/>
          <p:cNvSpPr/>
          <p:nvPr/>
        </p:nvSpPr>
        <p:spPr>
          <a:xfrm>
            <a:off x="1807735" y="2685193"/>
            <a:ext cx="944880" cy="1608558"/>
          </a:xfrm>
          <a:prstGeom prst="can">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Database</a:t>
            </a:r>
          </a:p>
        </p:txBody>
      </p:sp>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60132" y="3139142"/>
            <a:ext cx="1271734" cy="744543"/>
          </a:xfrm>
          <a:prstGeom prst="rect">
            <a:avLst/>
          </a:prstGeom>
        </p:spPr>
      </p:pic>
      <p:sp>
        <p:nvSpPr>
          <p:cNvPr id="49" name="Rectangle 48"/>
          <p:cNvSpPr/>
          <p:nvPr/>
        </p:nvSpPr>
        <p:spPr>
          <a:xfrm>
            <a:off x="3084960" y="3012574"/>
            <a:ext cx="1139190" cy="958791"/>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r>
              <a:rPr lang="en-US" dirty="0"/>
              <a:t>Logic</a:t>
            </a:r>
          </a:p>
        </p:txBody>
      </p:sp>
      <p:cxnSp>
        <p:nvCxnSpPr>
          <p:cNvPr id="52" name="Straight Arrow Connector 51"/>
          <p:cNvCxnSpPr>
            <a:stCxn id="44" idx="4"/>
            <a:endCxn id="49" idx="1"/>
          </p:cNvCxnSpPr>
          <p:nvPr/>
        </p:nvCxnSpPr>
        <p:spPr>
          <a:xfrm>
            <a:off x="2752616" y="3489473"/>
            <a:ext cx="332345" cy="249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Right Brace 55"/>
          <p:cNvSpPr/>
          <p:nvPr/>
        </p:nvSpPr>
        <p:spPr>
          <a:xfrm rot="16200000">
            <a:off x="9743281" y="1912451"/>
            <a:ext cx="209737" cy="123374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7" name="TextBox 56"/>
          <p:cNvSpPr txBox="1"/>
          <p:nvPr/>
        </p:nvSpPr>
        <p:spPr>
          <a:xfrm>
            <a:off x="9420605" y="2055122"/>
            <a:ext cx="855087" cy="369332"/>
          </a:xfrm>
          <a:prstGeom prst="rect">
            <a:avLst/>
          </a:prstGeom>
          <a:noFill/>
        </p:spPr>
        <p:txBody>
          <a:bodyPr wrap="square" rtlCol="0">
            <a:spAutoFit/>
          </a:bodyPr>
          <a:lstStyle/>
          <a:p>
            <a:pPr algn="ctr"/>
            <a:r>
              <a:rPr lang="en-US" dirty="0"/>
              <a:t>Client</a:t>
            </a:r>
          </a:p>
        </p:txBody>
      </p:sp>
      <p:sp>
        <p:nvSpPr>
          <p:cNvPr id="58" name="Right Brace 57"/>
          <p:cNvSpPr/>
          <p:nvPr/>
        </p:nvSpPr>
        <p:spPr>
          <a:xfrm rot="16200000">
            <a:off x="4222210" y="-67195"/>
            <a:ext cx="193824" cy="4944407"/>
          </a:xfrm>
          <a:prstGeom prst="rightBrace">
            <a:avLst>
              <a:gd name="adj1" fmla="val 8333"/>
              <a:gd name="adj2" fmla="val 49904"/>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9" name="TextBox 58"/>
          <p:cNvSpPr txBox="1"/>
          <p:nvPr/>
        </p:nvSpPr>
        <p:spPr>
          <a:xfrm>
            <a:off x="3071955" y="1953727"/>
            <a:ext cx="2494334" cy="369332"/>
          </a:xfrm>
          <a:prstGeom prst="rect">
            <a:avLst/>
          </a:prstGeom>
          <a:noFill/>
        </p:spPr>
        <p:txBody>
          <a:bodyPr wrap="square" rtlCol="0">
            <a:spAutoFit/>
          </a:bodyPr>
          <a:lstStyle/>
          <a:p>
            <a:pPr algn="ctr"/>
            <a:r>
              <a:rPr lang="en-US" dirty="0"/>
              <a:t>Server</a:t>
            </a:r>
          </a:p>
        </p:txBody>
      </p:sp>
    </p:spTree>
    <p:extLst>
      <p:ext uri="{BB962C8B-B14F-4D97-AF65-F5344CB8AC3E}">
        <p14:creationId xmlns:p14="http://schemas.microsoft.com/office/powerpoint/2010/main" val="301323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7A22-63AE-4016-BAA0-67B4CEBD55A6}"/>
              </a:ext>
            </a:extLst>
          </p:cNvPr>
          <p:cNvSpPr>
            <a:spLocks noGrp="1"/>
          </p:cNvSpPr>
          <p:nvPr>
            <p:ph type="title"/>
          </p:nvPr>
        </p:nvSpPr>
        <p:spPr/>
        <p:txBody>
          <a:bodyPr/>
          <a:lstStyle/>
          <a:p>
            <a:r>
              <a:rPr lang="en-IN" dirty="0"/>
              <a:t>Web Frameworks</a:t>
            </a:r>
          </a:p>
        </p:txBody>
      </p:sp>
      <p:sp>
        <p:nvSpPr>
          <p:cNvPr id="3" name="Content Placeholder 2">
            <a:extLst>
              <a:ext uri="{FF2B5EF4-FFF2-40B4-BE49-F238E27FC236}">
                <a16:creationId xmlns:a16="http://schemas.microsoft.com/office/drawing/2014/main" id="{4CAD10B9-A89C-48FE-A7B9-66D92313ADAF}"/>
              </a:ext>
            </a:extLst>
          </p:cNvPr>
          <p:cNvSpPr>
            <a:spLocks noGrp="1"/>
          </p:cNvSpPr>
          <p:nvPr>
            <p:ph idx="1"/>
          </p:nvPr>
        </p:nvSpPr>
        <p:spPr>
          <a:xfrm>
            <a:off x="581192" y="2180496"/>
            <a:ext cx="11029615" cy="1013801"/>
          </a:xfrm>
        </p:spPr>
        <p:txBody>
          <a:bodyPr/>
          <a:lstStyle/>
          <a:p>
            <a:r>
              <a:rPr lang="en-IN" dirty="0"/>
              <a:t>A </a:t>
            </a:r>
            <a:r>
              <a:rPr lang="en-IN" b="1" dirty="0"/>
              <a:t>web framework</a:t>
            </a:r>
            <a:r>
              <a:rPr lang="en-IN" dirty="0"/>
              <a:t> also known as </a:t>
            </a:r>
            <a:r>
              <a:rPr lang="en-IN" b="1" dirty="0"/>
              <a:t>web</a:t>
            </a:r>
            <a:r>
              <a:rPr lang="en-IN" dirty="0"/>
              <a:t> application </a:t>
            </a:r>
            <a:r>
              <a:rPr lang="en-IN" b="1" dirty="0"/>
              <a:t>framework</a:t>
            </a:r>
            <a:r>
              <a:rPr lang="en-IN" dirty="0"/>
              <a:t> is a software </a:t>
            </a:r>
            <a:r>
              <a:rPr lang="en-IN" b="1" dirty="0"/>
              <a:t>framework </a:t>
            </a:r>
            <a:r>
              <a:rPr lang="en-IN" dirty="0"/>
              <a:t>that is designed to support the development of </a:t>
            </a:r>
            <a:r>
              <a:rPr lang="en-IN" b="1" dirty="0"/>
              <a:t>web</a:t>
            </a:r>
            <a:r>
              <a:rPr lang="en-IN" dirty="0"/>
              <a:t> applications including </a:t>
            </a:r>
            <a:r>
              <a:rPr lang="en-IN" b="1" dirty="0"/>
              <a:t>web</a:t>
            </a:r>
            <a:r>
              <a:rPr lang="en-IN" dirty="0"/>
              <a:t> services, </a:t>
            </a:r>
            <a:r>
              <a:rPr lang="en-IN" b="1" dirty="0" err="1"/>
              <a:t>web</a:t>
            </a:r>
            <a:r>
              <a:rPr lang="en-IN" dirty="0" err="1"/>
              <a:t>resources</a:t>
            </a:r>
            <a:r>
              <a:rPr lang="en-IN" dirty="0"/>
              <a:t> and </a:t>
            </a:r>
            <a:r>
              <a:rPr lang="en-IN" b="1" dirty="0"/>
              <a:t>web</a:t>
            </a:r>
            <a:r>
              <a:rPr lang="en-IN" dirty="0"/>
              <a:t> APIs. </a:t>
            </a:r>
            <a:r>
              <a:rPr lang="en-IN" b="1" dirty="0"/>
              <a:t>Web frameworks</a:t>
            </a:r>
            <a:r>
              <a:rPr lang="en-IN" dirty="0"/>
              <a:t> aim to alleviate the overhead associated with common activities performed in </a:t>
            </a:r>
            <a:r>
              <a:rPr lang="en-IN" b="1" dirty="0"/>
              <a:t>web</a:t>
            </a:r>
            <a:r>
              <a:rPr lang="en-IN" dirty="0"/>
              <a:t> development</a:t>
            </a:r>
          </a:p>
        </p:txBody>
      </p:sp>
      <p:pic>
        <p:nvPicPr>
          <p:cNvPr id="2050" name="Picture 2" descr="Image result for top web frameworks 2020">
            <a:extLst>
              <a:ext uri="{FF2B5EF4-FFF2-40B4-BE49-F238E27FC236}">
                <a16:creationId xmlns:a16="http://schemas.microsoft.com/office/drawing/2014/main" id="{35088FE1-0F10-430A-8A49-9DB3B91F1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8037" y="3429000"/>
            <a:ext cx="5155924" cy="321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963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427B3-4424-4017-8C94-11D70C7AC9D7}"/>
              </a:ext>
            </a:extLst>
          </p:cNvPr>
          <p:cNvSpPr>
            <a:spLocks noGrp="1"/>
          </p:cNvSpPr>
          <p:nvPr>
            <p:ph type="title"/>
          </p:nvPr>
        </p:nvSpPr>
        <p:spPr/>
        <p:txBody>
          <a:bodyPr>
            <a:normAutofit/>
          </a:bodyPr>
          <a:lstStyle/>
          <a:p>
            <a:r>
              <a:rPr lang="en-IN" dirty="0"/>
              <a:t>But I already know HTML,CSS and JavaScript ???</a:t>
            </a:r>
            <a:br>
              <a:rPr lang="en-IN" dirty="0"/>
            </a:br>
            <a:endParaRPr lang="en-IN" dirty="0"/>
          </a:p>
        </p:txBody>
      </p:sp>
      <p:pic>
        <p:nvPicPr>
          <p:cNvPr id="6148" name="Picture 4" descr="Image result for questioning emoji">
            <a:extLst>
              <a:ext uri="{FF2B5EF4-FFF2-40B4-BE49-F238E27FC236}">
                <a16:creationId xmlns:a16="http://schemas.microsoft.com/office/drawing/2014/main" id="{2D432FBA-3B35-4AD6-9EB9-F0A95300EC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558" y="2694806"/>
            <a:ext cx="6067839" cy="2925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57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D9564-85BC-43FD-AFFF-19D29F16BD3F}"/>
              </a:ext>
            </a:extLst>
          </p:cNvPr>
          <p:cNvSpPr>
            <a:spLocks noGrp="1"/>
          </p:cNvSpPr>
          <p:nvPr>
            <p:ph type="title"/>
          </p:nvPr>
        </p:nvSpPr>
        <p:spPr/>
        <p:txBody>
          <a:bodyPr/>
          <a:lstStyle/>
          <a:p>
            <a:r>
              <a:rPr lang="en-IN" dirty="0"/>
              <a:t>The website you created….</a:t>
            </a:r>
          </a:p>
        </p:txBody>
      </p:sp>
      <p:pic>
        <p:nvPicPr>
          <p:cNvPr id="7170" name="Picture 2" descr="Related image">
            <a:extLst>
              <a:ext uri="{FF2B5EF4-FFF2-40B4-BE49-F238E27FC236}">
                <a16:creationId xmlns:a16="http://schemas.microsoft.com/office/drawing/2014/main" id="{B95268CC-142E-43E6-826D-F04647080D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01834" y="2444278"/>
            <a:ext cx="5412402" cy="2822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357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CD5AA-87E9-4002-BF90-04E601C5AA03}"/>
              </a:ext>
            </a:extLst>
          </p:cNvPr>
          <p:cNvSpPr>
            <a:spLocks noGrp="1"/>
          </p:cNvSpPr>
          <p:nvPr>
            <p:ph type="title"/>
          </p:nvPr>
        </p:nvSpPr>
        <p:spPr>
          <a:xfrm>
            <a:off x="838200" y="365125"/>
            <a:ext cx="9015484" cy="1026947"/>
          </a:xfrm>
        </p:spPr>
        <p:txBody>
          <a:bodyPr/>
          <a:lstStyle/>
          <a:p>
            <a:r>
              <a:rPr lang="en-IN" dirty="0"/>
              <a:t>A website made using frameworks</a:t>
            </a:r>
          </a:p>
        </p:txBody>
      </p:sp>
      <p:pic>
        <p:nvPicPr>
          <p:cNvPr id="8196" name="Picture 4" descr="Image result for mansion">
            <a:extLst>
              <a:ext uri="{FF2B5EF4-FFF2-40B4-BE49-F238E27FC236}">
                <a16:creationId xmlns:a16="http://schemas.microsoft.com/office/drawing/2014/main" id="{2FEA8CD4-9152-424D-BE49-3F16E95D6E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174" y="1971855"/>
            <a:ext cx="7023652" cy="4682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684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74C9-83C3-48AD-8458-1FDE34E4483E}"/>
              </a:ext>
            </a:extLst>
          </p:cNvPr>
          <p:cNvSpPr>
            <a:spLocks noGrp="1"/>
          </p:cNvSpPr>
          <p:nvPr>
            <p:ph type="title"/>
          </p:nvPr>
        </p:nvSpPr>
        <p:spPr/>
        <p:txBody>
          <a:bodyPr/>
          <a:lstStyle/>
          <a:p>
            <a:r>
              <a:rPr lang="en-IN" dirty="0"/>
              <a:t>We know bootstrap and jQuery!!!</a:t>
            </a:r>
          </a:p>
        </p:txBody>
      </p:sp>
      <p:sp>
        <p:nvSpPr>
          <p:cNvPr id="3" name="Content Placeholder 2">
            <a:extLst>
              <a:ext uri="{FF2B5EF4-FFF2-40B4-BE49-F238E27FC236}">
                <a16:creationId xmlns:a16="http://schemas.microsoft.com/office/drawing/2014/main" id="{1AAD19E6-845C-4E5E-B61D-0A7A2AFFE3C3}"/>
              </a:ext>
            </a:extLst>
          </p:cNvPr>
          <p:cNvSpPr>
            <a:spLocks noGrp="1"/>
          </p:cNvSpPr>
          <p:nvPr>
            <p:ph idx="1"/>
          </p:nvPr>
        </p:nvSpPr>
        <p:spPr/>
        <p:txBody>
          <a:bodyPr/>
          <a:lstStyle/>
          <a:p>
            <a:r>
              <a:rPr lang="en-IN" dirty="0"/>
              <a:t>jQuery is a JavaScript library designed to simplify HTML DOM tree traversal and manipulation, as well as event handling, CSS animation, and Ajax</a:t>
            </a:r>
          </a:p>
          <a:p>
            <a:r>
              <a:rPr lang="en-IN" dirty="0"/>
              <a:t>Bootstrap is a free and open-source front-end framework for developing websites and web applications. It contains HTML and CSS-based design templates</a:t>
            </a:r>
          </a:p>
        </p:txBody>
      </p:sp>
    </p:spTree>
    <p:extLst>
      <p:ext uri="{BB962C8B-B14F-4D97-AF65-F5344CB8AC3E}">
        <p14:creationId xmlns:p14="http://schemas.microsoft.com/office/powerpoint/2010/main" val="3191994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B147A-6099-405C-AB3E-F7FC8786CA31}"/>
              </a:ext>
            </a:extLst>
          </p:cNvPr>
          <p:cNvSpPr>
            <a:spLocks noGrp="1"/>
          </p:cNvSpPr>
          <p:nvPr>
            <p:ph type="title"/>
          </p:nvPr>
        </p:nvSpPr>
        <p:spPr/>
        <p:txBody>
          <a:bodyPr/>
          <a:lstStyle/>
          <a:p>
            <a:r>
              <a:rPr lang="en-IN" dirty="0"/>
              <a:t>Hmmm…..SO WHAT ARE FRAMEWORKS???</a:t>
            </a:r>
          </a:p>
        </p:txBody>
      </p:sp>
      <p:sp>
        <p:nvSpPr>
          <p:cNvPr id="3" name="Content Placeholder 2">
            <a:extLst>
              <a:ext uri="{FF2B5EF4-FFF2-40B4-BE49-F238E27FC236}">
                <a16:creationId xmlns:a16="http://schemas.microsoft.com/office/drawing/2014/main" id="{7BB92E20-7294-4287-A125-F4563E6AF118}"/>
              </a:ext>
            </a:extLst>
          </p:cNvPr>
          <p:cNvSpPr>
            <a:spLocks noGrp="1"/>
          </p:cNvSpPr>
          <p:nvPr>
            <p:ph idx="1"/>
          </p:nvPr>
        </p:nvSpPr>
        <p:spPr/>
        <p:txBody>
          <a:bodyPr/>
          <a:lstStyle/>
          <a:p>
            <a:pPr>
              <a:lnSpc>
                <a:spcPct val="90000"/>
              </a:lnSpc>
            </a:pPr>
            <a:r>
              <a:rPr lang="en-US" altLang="en-US" sz="2800" dirty="0"/>
              <a:t>Again, a framework (a bit oversimplified) is an extendable set of objects for related functions.</a:t>
            </a:r>
          </a:p>
          <a:p>
            <a:pPr>
              <a:lnSpc>
                <a:spcPct val="90000"/>
              </a:lnSpc>
            </a:pPr>
            <a:r>
              <a:rPr lang="en-US" altLang="en-US" sz="2800" dirty="0"/>
              <a:t>“Signature” of a framework is that it provides an </a:t>
            </a:r>
            <a:r>
              <a:rPr lang="en-US" altLang="en-US" sz="2800" u="sng" dirty="0"/>
              <a:t>implementation</a:t>
            </a:r>
            <a:r>
              <a:rPr lang="en-US" altLang="en-US" sz="2800" dirty="0"/>
              <a:t> for the core and unvarying functions, and includes a </a:t>
            </a:r>
            <a:r>
              <a:rPr lang="en-US" altLang="en-US" sz="2800" u="sng" dirty="0"/>
              <a:t>mechanism</a:t>
            </a:r>
            <a:r>
              <a:rPr lang="en-US" altLang="en-US" sz="2800" dirty="0"/>
              <a:t> to allow a developer to </a:t>
            </a:r>
            <a:r>
              <a:rPr lang="en-US" altLang="en-US" sz="2800" u="sng" dirty="0"/>
              <a:t>plug in</a:t>
            </a:r>
            <a:r>
              <a:rPr lang="en-US" altLang="en-US" sz="2800" dirty="0"/>
              <a:t> the various functions, or to </a:t>
            </a:r>
            <a:r>
              <a:rPr lang="en-US" altLang="en-US" sz="2800" u="sng" dirty="0"/>
              <a:t>extend</a:t>
            </a:r>
            <a:r>
              <a:rPr lang="en-US" altLang="en-US" sz="2800" dirty="0"/>
              <a:t> the functions.</a:t>
            </a:r>
          </a:p>
          <a:p>
            <a:endParaRPr lang="en-IN" dirty="0"/>
          </a:p>
        </p:txBody>
      </p:sp>
    </p:spTree>
    <p:extLst>
      <p:ext uri="{BB962C8B-B14F-4D97-AF65-F5344CB8AC3E}">
        <p14:creationId xmlns:p14="http://schemas.microsoft.com/office/powerpoint/2010/main" val="3720318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0590B-A89E-40F9-BA4F-24464A412A92}"/>
              </a:ext>
            </a:extLst>
          </p:cNvPr>
          <p:cNvSpPr>
            <a:spLocks noGrp="1"/>
          </p:cNvSpPr>
          <p:nvPr>
            <p:ph type="title"/>
          </p:nvPr>
        </p:nvSpPr>
        <p:spPr/>
        <p:txBody>
          <a:bodyPr/>
          <a:lstStyle/>
          <a:p>
            <a:r>
              <a:rPr lang="en-IN" dirty="0"/>
              <a:t>Let’s go back in time….</a:t>
            </a:r>
          </a:p>
        </p:txBody>
      </p:sp>
      <p:sp>
        <p:nvSpPr>
          <p:cNvPr id="5" name="Content Placeholder 4">
            <a:extLst>
              <a:ext uri="{FF2B5EF4-FFF2-40B4-BE49-F238E27FC236}">
                <a16:creationId xmlns:a16="http://schemas.microsoft.com/office/drawing/2014/main" id="{57C756F7-6821-4D96-A0D5-72BE10FF0816}"/>
              </a:ext>
            </a:extLst>
          </p:cNvPr>
          <p:cNvSpPr>
            <a:spLocks noGrp="1"/>
          </p:cNvSpPr>
          <p:nvPr>
            <p:ph idx="1"/>
          </p:nvPr>
        </p:nvSpPr>
        <p:spPr/>
        <p:txBody>
          <a:bodyPr/>
          <a:lstStyle/>
          <a:p>
            <a:endParaRPr lang="en-IN" dirty="0"/>
          </a:p>
        </p:txBody>
      </p:sp>
      <p:pic>
        <p:nvPicPr>
          <p:cNvPr id="9220" name="Picture 4" descr="Doctorwho Tardis GIF - Doctorwho Tardis Twelve GIFs">
            <a:extLst>
              <a:ext uri="{FF2B5EF4-FFF2-40B4-BE49-F238E27FC236}">
                <a16:creationId xmlns:a16="http://schemas.microsoft.com/office/drawing/2014/main" id="{5E3CDE37-3989-45EB-BABA-63ABD38E9DE1}"/>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171410" y="2993335"/>
            <a:ext cx="4282645" cy="2387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265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316F-A46E-4706-8079-55EF84F9D845}"/>
              </a:ext>
            </a:extLst>
          </p:cNvPr>
          <p:cNvSpPr>
            <a:spLocks noGrp="1"/>
          </p:cNvSpPr>
          <p:nvPr>
            <p:ph type="title"/>
          </p:nvPr>
        </p:nvSpPr>
        <p:spPr/>
        <p:txBody>
          <a:bodyPr/>
          <a:lstStyle/>
          <a:p>
            <a:r>
              <a:rPr lang="en-IN" dirty="0"/>
              <a:t>In the beginning…</a:t>
            </a:r>
          </a:p>
        </p:txBody>
      </p:sp>
      <p:sp>
        <p:nvSpPr>
          <p:cNvPr id="3" name="Content Placeholder 2">
            <a:extLst>
              <a:ext uri="{FF2B5EF4-FFF2-40B4-BE49-F238E27FC236}">
                <a16:creationId xmlns:a16="http://schemas.microsoft.com/office/drawing/2014/main" id="{40C7849A-EEB7-4AC8-B1CB-1DDAA4BAE0E8}"/>
              </a:ext>
            </a:extLst>
          </p:cNvPr>
          <p:cNvSpPr>
            <a:spLocks noGrp="1"/>
          </p:cNvSpPr>
          <p:nvPr>
            <p:ph idx="1"/>
          </p:nvPr>
        </p:nvSpPr>
        <p:spPr/>
        <p:txBody>
          <a:bodyPr/>
          <a:lstStyle/>
          <a:p>
            <a:r>
              <a:rPr lang="en-IN" dirty="0"/>
              <a:t>HTML Pages</a:t>
            </a:r>
          </a:p>
          <a:p>
            <a:pPr lvl="1"/>
            <a:r>
              <a:rPr lang="en-IN" dirty="0"/>
              <a:t>Web developers wrote every page “by hand”</a:t>
            </a:r>
          </a:p>
          <a:p>
            <a:pPr lvl="1"/>
            <a:r>
              <a:rPr lang="en-IN" dirty="0"/>
              <a:t> Updating a web site meant editing HTML </a:t>
            </a:r>
          </a:p>
          <a:p>
            <a:pPr lvl="1"/>
            <a:r>
              <a:rPr lang="en-IN" dirty="0"/>
              <a:t>“redesign” involved redoing every page</a:t>
            </a:r>
          </a:p>
          <a:p>
            <a:pPr lvl="1"/>
            <a:r>
              <a:rPr lang="en-IN" dirty="0"/>
              <a:t>Solution not scalable </a:t>
            </a:r>
          </a:p>
        </p:txBody>
      </p:sp>
    </p:spTree>
    <p:extLst>
      <p:ext uri="{BB962C8B-B14F-4D97-AF65-F5344CB8AC3E}">
        <p14:creationId xmlns:p14="http://schemas.microsoft.com/office/powerpoint/2010/main" val="2231369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E979F-8AC3-46A4-B037-E7D7E9032854}"/>
              </a:ext>
            </a:extLst>
          </p:cNvPr>
          <p:cNvSpPr>
            <a:spLocks noGrp="1"/>
          </p:cNvSpPr>
          <p:nvPr>
            <p:ph type="title"/>
          </p:nvPr>
        </p:nvSpPr>
        <p:spPr/>
        <p:txBody>
          <a:bodyPr/>
          <a:lstStyle/>
          <a:p>
            <a:r>
              <a:rPr lang="en-IN" dirty="0"/>
              <a:t>SYLLABUS</a:t>
            </a:r>
          </a:p>
        </p:txBody>
      </p:sp>
      <p:sp>
        <p:nvSpPr>
          <p:cNvPr id="3" name="Content Placeholder 2">
            <a:extLst>
              <a:ext uri="{FF2B5EF4-FFF2-40B4-BE49-F238E27FC236}">
                <a16:creationId xmlns:a16="http://schemas.microsoft.com/office/drawing/2014/main" id="{4D992187-057D-4AC4-8D55-B39332F3FFA7}"/>
              </a:ext>
            </a:extLst>
          </p:cNvPr>
          <p:cNvSpPr>
            <a:spLocks noGrp="1"/>
          </p:cNvSpPr>
          <p:nvPr>
            <p:ph idx="1"/>
          </p:nvPr>
        </p:nvSpPr>
        <p:spPr/>
        <p:txBody>
          <a:bodyPr>
            <a:normAutofit/>
          </a:bodyPr>
          <a:lstStyle/>
          <a:p>
            <a:pPr lvl="0" fontAlgn="base"/>
            <a:r>
              <a:rPr lang="en-US" sz="2000" b="1" dirty="0"/>
              <a:t>Introduction:</a:t>
            </a:r>
            <a:r>
              <a:rPr lang="en-US" sz="2000" dirty="0"/>
              <a:t> What are frameworks? Frameworks vs Libraries , Classification of Frameworks, Selecting Frameworks, Client-Server Architecture, HTTP, MVC Pattern</a:t>
            </a:r>
            <a:endParaRPr lang="en-IN" sz="2000" dirty="0"/>
          </a:p>
          <a:p>
            <a:pPr lvl="0" fontAlgn="base"/>
            <a:r>
              <a:rPr lang="en-US" sz="2000" b="1" dirty="0"/>
              <a:t>Django I</a:t>
            </a:r>
            <a:r>
              <a:rPr lang="en-US" sz="2000" dirty="0"/>
              <a:t>: Basics , URL mappings, Templates and Static Media</a:t>
            </a:r>
            <a:endParaRPr lang="en-IN" sz="2000" dirty="0"/>
          </a:p>
          <a:p>
            <a:pPr lvl="0" fontAlgn="base"/>
            <a:r>
              <a:rPr lang="en-US" sz="2000" b="1" dirty="0"/>
              <a:t>Django II:</a:t>
            </a:r>
            <a:r>
              <a:rPr lang="en-US" sz="2000" dirty="0"/>
              <a:t> Models &amp; Databases, Forms, User Authentication</a:t>
            </a:r>
          </a:p>
          <a:p>
            <a:pPr fontAlgn="base"/>
            <a:r>
              <a:rPr lang="en-US" sz="2000" b="1" dirty="0"/>
              <a:t>React.js:</a:t>
            </a:r>
            <a:r>
              <a:rPr lang="en-US" sz="2000" dirty="0"/>
              <a:t> Introduction, Building a React App, Components, State, Accessing DOM Elements, Events, Redux</a:t>
            </a:r>
            <a:endParaRPr lang="en-IN" sz="2000" dirty="0"/>
          </a:p>
          <a:p>
            <a:pPr lvl="0"/>
            <a:r>
              <a:rPr lang="en-US" sz="2000" b="1" dirty="0"/>
              <a:t>Misc. Frameworks: </a:t>
            </a:r>
            <a:r>
              <a:rPr lang="en-US" sz="2000" dirty="0"/>
              <a:t>Interaction between frameworks, Connecting React &amp; Django</a:t>
            </a:r>
            <a:endParaRPr lang="en-IN" sz="2000" dirty="0"/>
          </a:p>
        </p:txBody>
      </p:sp>
    </p:spTree>
    <p:extLst>
      <p:ext uri="{BB962C8B-B14F-4D97-AF65-F5344CB8AC3E}">
        <p14:creationId xmlns:p14="http://schemas.microsoft.com/office/powerpoint/2010/main" val="429895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1B9A3-A84F-45CA-8E2A-07061A7AE01C}"/>
              </a:ext>
            </a:extLst>
          </p:cNvPr>
          <p:cNvSpPr>
            <a:spLocks noGrp="1"/>
          </p:cNvSpPr>
          <p:nvPr>
            <p:ph type="title"/>
          </p:nvPr>
        </p:nvSpPr>
        <p:spPr/>
        <p:txBody>
          <a:bodyPr/>
          <a:lstStyle/>
          <a:p>
            <a:r>
              <a:rPr lang="en-IN" dirty="0"/>
              <a:t>Along came CGI</a:t>
            </a:r>
          </a:p>
        </p:txBody>
      </p:sp>
      <p:sp>
        <p:nvSpPr>
          <p:cNvPr id="3" name="Content Placeholder 2">
            <a:extLst>
              <a:ext uri="{FF2B5EF4-FFF2-40B4-BE49-F238E27FC236}">
                <a16:creationId xmlns:a16="http://schemas.microsoft.com/office/drawing/2014/main" id="{FE7E4B82-E690-4AFD-8965-55350B957050}"/>
              </a:ext>
            </a:extLst>
          </p:cNvPr>
          <p:cNvSpPr>
            <a:spLocks noGrp="1"/>
          </p:cNvSpPr>
          <p:nvPr>
            <p:ph idx="1"/>
          </p:nvPr>
        </p:nvSpPr>
        <p:spPr/>
        <p:txBody>
          <a:bodyPr/>
          <a:lstStyle/>
          <a:p>
            <a:r>
              <a:rPr lang="en-IN" dirty="0"/>
              <a:t>Common Gateway Interface</a:t>
            </a:r>
          </a:p>
          <a:p>
            <a:r>
              <a:rPr lang="en-IN" dirty="0"/>
              <a:t>A standard protocol for web servers to execute programs that execute like console applications running on a server that generates web pages dynamically.</a:t>
            </a:r>
          </a:p>
          <a:p>
            <a:r>
              <a:rPr lang="en-IN" dirty="0"/>
              <a:t>Marked the beginning of server side technologies</a:t>
            </a:r>
          </a:p>
          <a:p>
            <a:r>
              <a:rPr lang="en-IN" dirty="0"/>
              <a:t>Allowed pages to be generated dynamically</a:t>
            </a:r>
          </a:p>
          <a:p>
            <a:r>
              <a:rPr lang="en-IN" dirty="0"/>
              <a:t>High learning curve</a:t>
            </a:r>
          </a:p>
          <a:p>
            <a:r>
              <a:rPr lang="en-IN" dirty="0"/>
              <a:t>Code reuse was difficult</a:t>
            </a:r>
          </a:p>
        </p:txBody>
      </p:sp>
    </p:spTree>
    <p:extLst>
      <p:ext uri="{BB962C8B-B14F-4D97-AF65-F5344CB8AC3E}">
        <p14:creationId xmlns:p14="http://schemas.microsoft.com/office/powerpoint/2010/main" val="3929491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BC47D-87C7-4CBC-8FF4-ABD4340C3773}"/>
              </a:ext>
            </a:extLst>
          </p:cNvPr>
          <p:cNvSpPr>
            <a:spLocks noGrp="1"/>
          </p:cNvSpPr>
          <p:nvPr>
            <p:ph type="title"/>
          </p:nvPr>
        </p:nvSpPr>
        <p:spPr/>
        <p:txBody>
          <a:bodyPr/>
          <a:lstStyle/>
          <a:p>
            <a:r>
              <a:rPr lang="en-IN" dirty="0"/>
              <a:t>Our good friend PHP</a:t>
            </a:r>
          </a:p>
        </p:txBody>
      </p:sp>
      <p:sp>
        <p:nvSpPr>
          <p:cNvPr id="3" name="Content Placeholder 2">
            <a:extLst>
              <a:ext uri="{FF2B5EF4-FFF2-40B4-BE49-F238E27FC236}">
                <a16:creationId xmlns:a16="http://schemas.microsoft.com/office/drawing/2014/main" id="{1B98ECEC-5386-4C76-8633-1CFC3E97323C}"/>
              </a:ext>
            </a:extLst>
          </p:cNvPr>
          <p:cNvSpPr>
            <a:spLocks noGrp="1"/>
          </p:cNvSpPr>
          <p:nvPr>
            <p:ph idx="1"/>
          </p:nvPr>
        </p:nvSpPr>
        <p:spPr/>
        <p:txBody>
          <a:bodyPr/>
          <a:lstStyle/>
          <a:p>
            <a:pPr marL="0" indent="0">
              <a:buNone/>
            </a:pPr>
            <a:r>
              <a:rPr lang="en-IN" dirty="0"/>
              <a:t>Shallow learning curve</a:t>
            </a:r>
          </a:p>
          <a:p>
            <a:pPr marL="0" indent="0">
              <a:buNone/>
            </a:pPr>
            <a:r>
              <a:rPr lang="en-IN" dirty="0"/>
              <a:t>Spaghetti code –  HTML ,SQL </a:t>
            </a:r>
          </a:p>
          <a:p>
            <a:pPr marL="0" indent="0">
              <a:buNone/>
            </a:pPr>
            <a:r>
              <a:rPr lang="en-IN" dirty="0"/>
              <a:t>No security mechanism</a:t>
            </a:r>
          </a:p>
          <a:p>
            <a:pPr marL="0" indent="0">
              <a:buNone/>
            </a:pPr>
            <a:endParaRPr lang="en-IN" dirty="0"/>
          </a:p>
        </p:txBody>
      </p:sp>
    </p:spTree>
    <p:extLst>
      <p:ext uri="{BB962C8B-B14F-4D97-AF65-F5344CB8AC3E}">
        <p14:creationId xmlns:p14="http://schemas.microsoft.com/office/powerpoint/2010/main" val="2726150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12C10-F15C-4AE9-B397-059374A461EC}"/>
              </a:ext>
            </a:extLst>
          </p:cNvPr>
          <p:cNvSpPr>
            <a:spLocks noGrp="1"/>
          </p:cNvSpPr>
          <p:nvPr>
            <p:ph type="title"/>
          </p:nvPr>
        </p:nvSpPr>
        <p:spPr/>
        <p:txBody>
          <a:bodyPr/>
          <a:lstStyle/>
          <a:p>
            <a:r>
              <a:rPr lang="en-IN" dirty="0"/>
              <a:t>RIA</a:t>
            </a:r>
          </a:p>
        </p:txBody>
      </p:sp>
      <p:sp>
        <p:nvSpPr>
          <p:cNvPr id="3" name="Content Placeholder 2">
            <a:extLst>
              <a:ext uri="{FF2B5EF4-FFF2-40B4-BE49-F238E27FC236}">
                <a16:creationId xmlns:a16="http://schemas.microsoft.com/office/drawing/2014/main" id="{FD15897E-8A83-4746-8DD0-6DCC2713B504}"/>
              </a:ext>
            </a:extLst>
          </p:cNvPr>
          <p:cNvSpPr>
            <a:spLocks noGrp="1"/>
          </p:cNvSpPr>
          <p:nvPr>
            <p:ph idx="1"/>
          </p:nvPr>
        </p:nvSpPr>
        <p:spPr/>
        <p:txBody>
          <a:bodyPr/>
          <a:lstStyle/>
          <a:p>
            <a:r>
              <a:rPr lang="en-IN" dirty="0"/>
              <a:t>Rich Internet Applications</a:t>
            </a:r>
          </a:p>
          <a:p>
            <a:r>
              <a:rPr lang="en-IN" dirty="0"/>
              <a:t>Desktop like web applications</a:t>
            </a:r>
          </a:p>
        </p:txBody>
      </p:sp>
    </p:spTree>
    <p:extLst>
      <p:ext uri="{BB962C8B-B14F-4D97-AF65-F5344CB8AC3E}">
        <p14:creationId xmlns:p14="http://schemas.microsoft.com/office/powerpoint/2010/main" val="3660342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96E9E-80BE-439E-BAE6-2346EE80D22B}"/>
              </a:ext>
            </a:extLst>
          </p:cNvPr>
          <p:cNvSpPr>
            <a:spLocks noGrp="1"/>
          </p:cNvSpPr>
          <p:nvPr>
            <p:ph type="title"/>
          </p:nvPr>
        </p:nvSpPr>
        <p:spPr/>
        <p:txBody>
          <a:bodyPr/>
          <a:lstStyle/>
          <a:p>
            <a:r>
              <a:rPr lang="en-IN" dirty="0"/>
              <a:t>CMS</a:t>
            </a:r>
          </a:p>
        </p:txBody>
      </p:sp>
      <p:sp>
        <p:nvSpPr>
          <p:cNvPr id="3" name="Content Placeholder 2">
            <a:extLst>
              <a:ext uri="{FF2B5EF4-FFF2-40B4-BE49-F238E27FC236}">
                <a16:creationId xmlns:a16="http://schemas.microsoft.com/office/drawing/2014/main" id="{098D9F80-C6A9-44FA-A093-DFD56BB06C69}"/>
              </a:ext>
            </a:extLst>
          </p:cNvPr>
          <p:cNvSpPr>
            <a:spLocks noGrp="1"/>
          </p:cNvSpPr>
          <p:nvPr>
            <p:ph idx="1"/>
          </p:nvPr>
        </p:nvSpPr>
        <p:spPr/>
        <p:txBody>
          <a:bodyPr/>
          <a:lstStyle/>
          <a:p>
            <a:r>
              <a:rPr lang="en-IN" dirty="0"/>
              <a:t>Aim to manage work-flows and contents in a collaborative environment</a:t>
            </a:r>
          </a:p>
          <a:p>
            <a:r>
              <a:rPr lang="en-IN" dirty="0"/>
              <a:t>Designed to simplify the publication of contents to web sites and mobile devices</a:t>
            </a:r>
          </a:p>
        </p:txBody>
      </p:sp>
    </p:spTree>
    <p:extLst>
      <p:ext uri="{BB962C8B-B14F-4D97-AF65-F5344CB8AC3E}">
        <p14:creationId xmlns:p14="http://schemas.microsoft.com/office/powerpoint/2010/main" val="2669058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8DAB8-11E3-484D-B261-C8850918F3B9}"/>
              </a:ext>
            </a:extLst>
          </p:cNvPr>
          <p:cNvSpPr>
            <a:spLocks noGrp="1"/>
          </p:cNvSpPr>
          <p:nvPr>
            <p:ph type="title"/>
          </p:nvPr>
        </p:nvSpPr>
        <p:spPr/>
        <p:txBody>
          <a:bodyPr/>
          <a:lstStyle/>
          <a:p>
            <a:r>
              <a:rPr lang="en-IN" dirty="0"/>
              <a:t>Web Frameworks </a:t>
            </a:r>
          </a:p>
        </p:txBody>
      </p:sp>
      <p:sp>
        <p:nvSpPr>
          <p:cNvPr id="3" name="Content Placeholder 2">
            <a:extLst>
              <a:ext uri="{FF2B5EF4-FFF2-40B4-BE49-F238E27FC236}">
                <a16:creationId xmlns:a16="http://schemas.microsoft.com/office/drawing/2014/main" id="{B5826B03-AC17-4938-95E1-5603027807FE}"/>
              </a:ext>
            </a:extLst>
          </p:cNvPr>
          <p:cNvSpPr>
            <a:spLocks noGrp="1"/>
          </p:cNvSpPr>
          <p:nvPr>
            <p:ph idx="1"/>
          </p:nvPr>
        </p:nvSpPr>
        <p:spPr/>
        <p:txBody>
          <a:bodyPr/>
          <a:lstStyle/>
          <a:p>
            <a:r>
              <a:rPr lang="en-IN" dirty="0"/>
              <a:t>Aim to alleviate the overhead associated with common Web development ○ Databases, templates, sessions, … </a:t>
            </a:r>
          </a:p>
          <a:p>
            <a:r>
              <a:rPr lang="en-IN" dirty="0"/>
              <a:t> Designed to support the development of dynamic websites, web applications and web services</a:t>
            </a:r>
          </a:p>
        </p:txBody>
      </p:sp>
    </p:spTree>
    <p:extLst>
      <p:ext uri="{BB962C8B-B14F-4D97-AF65-F5344CB8AC3E}">
        <p14:creationId xmlns:p14="http://schemas.microsoft.com/office/powerpoint/2010/main" val="967474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2B25A4-8BB4-45E1-8E2F-2316CFD3DB9F}"/>
              </a:ext>
            </a:extLst>
          </p:cNvPr>
          <p:cNvSpPr>
            <a:spLocks noGrp="1"/>
          </p:cNvSpPr>
          <p:nvPr>
            <p:ph type="title"/>
          </p:nvPr>
        </p:nvSpPr>
        <p:spPr/>
        <p:txBody>
          <a:bodyPr/>
          <a:lstStyle/>
          <a:p>
            <a:r>
              <a:rPr lang="en-IN" dirty="0"/>
              <a:t>SELECTING FRAMEWORKS</a:t>
            </a:r>
          </a:p>
        </p:txBody>
      </p:sp>
      <p:sp>
        <p:nvSpPr>
          <p:cNvPr id="5" name="Text Placeholder 4">
            <a:extLst>
              <a:ext uri="{FF2B5EF4-FFF2-40B4-BE49-F238E27FC236}">
                <a16:creationId xmlns:a16="http://schemas.microsoft.com/office/drawing/2014/main" id="{A4FC0849-D5AB-4778-94DB-12315E63484A}"/>
              </a:ext>
            </a:extLst>
          </p:cNvPr>
          <p:cNvSpPr>
            <a:spLocks noGrp="1"/>
          </p:cNvSpPr>
          <p:nvPr>
            <p:ph type="body" idx="1"/>
          </p:nvPr>
        </p:nvSpPr>
        <p:spPr/>
        <p:txBody>
          <a:bodyPr/>
          <a:lstStyle/>
          <a:p>
            <a:r>
              <a:rPr lang="en-IN" dirty="0"/>
              <a:t>CRITERIA FOR SELECTING FRAMEWORKS</a:t>
            </a:r>
          </a:p>
        </p:txBody>
      </p:sp>
    </p:spTree>
    <p:extLst>
      <p:ext uri="{BB962C8B-B14F-4D97-AF65-F5344CB8AC3E}">
        <p14:creationId xmlns:p14="http://schemas.microsoft.com/office/powerpoint/2010/main" val="4055679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4855E0-3162-4D48-A7CA-33BFD471C24E}"/>
              </a:ext>
            </a:extLst>
          </p:cNvPr>
          <p:cNvSpPr>
            <a:spLocks noGrp="1"/>
          </p:cNvSpPr>
          <p:nvPr>
            <p:ph type="title"/>
          </p:nvPr>
        </p:nvSpPr>
        <p:spPr/>
        <p:txBody>
          <a:bodyPr/>
          <a:lstStyle/>
          <a:p>
            <a:r>
              <a:rPr lang="en-IN" dirty="0"/>
              <a:t>Productivity</a:t>
            </a:r>
          </a:p>
        </p:txBody>
      </p:sp>
      <p:sp>
        <p:nvSpPr>
          <p:cNvPr id="5" name="Content Placeholder 4">
            <a:extLst>
              <a:ext uri="{FF2B5EF4-FFF2-40B4-BE49-F238E27FC236}">
                <a16:creationId xmlns:a16="http://schemas.microsoft.com/office/drawing/2014/main" id="{A4DF59F4-18A8-4CF1-A76B-B0AF28CBFFB9}"/>
              </a:ext>
            </a:extLst>
          </p:cNvPr>
          <p:cNvSpPr>
            <a:spLocks noGrp="1"/>
          </p:cNvSpPr>
          <p:nvPr>
            <p:ph idx="1"/>
          </p:nvPr>
        </p:nvSpPr>
        <p:spPr/>
        <p:txBody>
          <a:bodyPr>
            <a:normAutofit/>
          </a:bodyPr>
          <a:lstStyle/>
          <a:p>
            <a:pPr>
              <a:buFont typeface="Wingdings" panose="05000000000000000000" pitchFamily="2" charset="2"/>
              <a:buChar char="Ø"/>
            </a:pPr>
            <a:r>
              <a:rPr lang="en-IN" dirty="0"/>
              <a:t>Pace of development</a:t>
            </a:r>
          </a:p>
          <a:p>
            <a:pPr>
              <a:buFont typeface="Wingdings" panose="05000000000000000000" pitchFamily="2" charset="2"/>
              <a:buChar char="Ø"/>
            </a:pPr>
            <a:r>
              <a:rPr lang="en-IN" dirty="0"/>
              <a:t>Ease of maintaining and enhancing code.</a:t>
            </a:r>
          </a:p>
          <a:p>
            <a:pPr>
              <a:buFont typeface="Wingdings" panose="05000000000000000000" pitchFamily="2" charset="2"/>
              <a:buChar char="Ø"/>
            </a:pPr>
            <a:r>
              <a:rPr lang="en-IN" dirty="0"/>
              <a:t>Does the framework advocate "Best Development Practices"?</a:t>
            </a:r>
          </a:p>
          <a:p>
            <a:pPr>
              <a:buFont typeface="Wingdings" panose="05000000000000000000" pitchFamily="2" charset="2"/>
              <a:buChar char="Ø"/>
            </a:pPr>
            <a:r>
              <a:rPr lang="en-IN" dirty="0"/>
              <a:t>Opinionated vs Non-opinionated</a:t>
            </a:r>
          </a:p>
          <a:p>
            <a:pPr>
              <a:buFont typeface="Wingdings" panose="05000000000000000000" pitchFamily="2" charset="2"/>
              <a:buChar char="Ø"/>
            </a:pPr>
            <a:r>
              <a:rPr lang="en-IN" dirty="0"/>
              <a:t>Inbuilt Testing Frameworks? </a:t>
            </a:r>
          </a:p>
        </p:txBody>
      </p:sp>
    </p:spTree>
    <p:extLst>
      <p:ext uri="{BB962C8B-B14F-4D97-AF65-F5344CB8AC3E}">
        <p14:creationId xmlns:p14="http://schemas.microsoft.com/office/powerpoint/2010/main" val="1364221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C81A1-1093-4788-B3E6-57A7515693B1}"/>
              </a:ext>
            </a:extLst>
          </p:cNvPr>
          <p:cNvSpPr>
            <a:spLocks noGrp="1"/>
          </p:cNvSpPr>
          <p:nvPr>
            <p:ph type="title"/>
          </p:nvPr>
        </p:nvSpPr>
        <p:spPr/>
        <p:txBody>
          <a:bodyPr/>
          <a:lstStyle/>
          <a:p>
            <a:r>
              <a:rPr lang="en-IN" dirty="0"/>
              <a:t>Learning Curve</a:t>
            </a:r>
          </a:p>
        </p:txBody>
      </p:sp>
      <p:sp>
        <p:nvSpPr>
          <p:cNvPr id="3" name="Content Placeholder 2">
            <a:extLst>
              <a:ext uri="{FF2B5EF4-FFF2-40B4-BE49-F238E27FC236}">
                <a16:creationId xmlns:a16="http://schemas.microsoft.com/office/drawing/2014/main" id="{25E3C9A3-367D-48FA-BB70-D50D90B7FCA1}"/>
              </a:ext>
            </a:extLst>
          </p:cNvPr>
          <p:cNvSpPr>
            <a:spLocks noGrp="1"/>
          </p:cNvSpPr>
          <p:nvPr>
            <p:ph idx="1"/>
          </p:nvPr>
        </p:nvSpPr>
        <p:spPr/>
        <p:txBody>
          <a:bodyPr/>
          <a:lstStyle/>
          <a:p>
            <a:pPr>
              <a:buFont typeface="Wingdings" panose="05000000000000000000" pitchFamily="2" charset="2"/>
              <a:buChar char="Ø"/>
            </a:pPr>
            <a:r>
              <a:rPr lang="en-IN" dirty="0"/>
              <a:t>Familiarity with underlying language</a:t>
            </a:r>
          </a:p>
          <a:p>
            <a:pPr>
              <a:buFont typeface="Wingdings" panose="05000000000000000000" pitchFamily="2" charset="2"/>
              <a:buChar char="Ø"/>
            </a:pPr>
            <a:r>
              <a:rPr lang="en-IN" dirty="0"/>
              <a:t> Documentation</a:t>
            </a:r>
          </a:p>
          <a:p>
            <a:pPr>
              <a:buFont typeface="Wingdings" panose="05000000000000000000" pitchFamily="2" charset="2"/>
              <a:buChar char="Ø"/>
            </a:pPr>
            <a:r>
              <a:rPr lang="en-IN" dirty="0"/>
              <a:t>APIs</a:t>
            </a:r>
          </a:p>
          <a:p>
            <a:pPr>
              <a:buFont typeface="Wingdings" panose="05000000000000000000" pitchFamily="2" charset="2"/>
              <a:buChar char="Ø"/>
            </a:pPr>
            <a:r>
              <a:rPr lang="en-IN" dirty="0"/>
              <a:t>Size of the community working with it.</a:t>
            </a:r>
          </a:p>
        </p:txBody>
      </p:sp>
    </p:spTree>
    <p:extLst>
      <p:ext uri="{BB962C8B-B14F-4D97-AF65-F5344CB8AC3E}">
        <p14:creationId xmlns:p14="http://schemas.microsoft.com/office/powerpoint/2010/main" val="1939464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1229D-AECB-41D8-A94D-24A96FC71AC4}"/>
              </a:ext>
            </a:extLst>
          </p:cNvPr>
          <p:cNvSpPr>
            <a:spLocks noGrp="1"/>
          </p:cNvSpPr>
          <p:nvPr>
            <p:ph type="title"/>
          </p:nvPr>
        </p:nvSpPr>
        <p:spPr/>
        <p:txBody>
          <a:bodyPr/>
          <a:lstStyle/>
          <a:p>
            <a:r>
              <a:rPr lang="en-IN" dirty="0"/>
              <a:t>Framework purpose</a:t>
            </a:r>
          </a:p>
        </p:txBody>
      </p:sp>
      <p:sp>
        <p:nvSpPr>
          <p:cNvPr id="3" name="Content Placeholder 2">
            <a:extLst>
              <a:ext uri="{FF2B5EF4-FFF2-40B4-BE49-F238E27FC236}">
                <a16:creationId xmlns:a16="http://schemas.microsoft.com/office/drawing/2014/main" id="{6E511E57-B7EC-420A-BFD0-DBE70DF15081}"/>
              </a:ext>
            </a:extLst>
          </p:cNvPr>
          <p:cNvSpPr>
            <a:spLocks noGrp="1"/>
          </p:cNvSpPr>
          <p:nvPr>
            <p:ph idx="1"/>
          </p:nvPr>
        </p:nvSpPr>
        <p:spPr/>
        <p:txBody>
          <a:bodyPr/>
          <a:lstStyle/>
          <a:p>
            <a:pPr>
              <a:buFont typeface="Wingdings" panose="05000000000000000000" pitchFamily="2" charset="2"/>
              <a:buChar char="Ø"/>
            </a:pPr>
            <a:r>
              <a:rPr lang="en-IN" dirty="0"/>
              <a:t>Why the framework came into place? </a:t>
            </a:r>
          </a:p>
          <a:p>
            <a:pPr>
              <a:buFont typeface="Wingdings" panose="05000000000000000000" pitchFamily="2" charset="2"/>
              <a:buChar char="§"/>
            </a:pPr>
            <a:r>
              <a:rPr lang="en-IN" dirty="0"/>
              <a:t>Django was developed for Newspaper site and is especially suited for blog-sites. </a:t>
            </a:r>
          </a:p>
          <a:p>
            <a:pPr>
              <a:buFont typeface="Wingdings" panose="05000000000000000000" pitchFamily="2" charset="2"/>
              <a:buChar char="§"/>
            </a:pPr>
            <a:r>
              <a:rPr lang="en-IN" dirty="0"/>
              <a:t>Flask is ideal for embedded architectures</a:t>
            </a:r>
          </a:p>
        </p:txBody>
      </p:sp>
    </p:spTree>
    <p:extLst>
      <p:ext uri="{BB962C8B-B14F-4D97-AF65-F5344CB8AC3E}">
        <p14:creationId xmlns:p14="http://schemas.microsoft.com/office/powerpoint/2010/main" val="798997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ABD76-5EE8-4580-B87E-F59B506C564F}"/>
              </a:ext>
            </a:extLst>
          </p:cNvPr>
          <p:cNvSpPr>
            <a:spLocks noGrp="1"/>
          </p:cNvSpPr>
          <p:nvPr>
            <p:ph type="title"/>
          </p:nvPr>
        </p:nvSpPr>
        <p:spPr/>
        <p:txBody>
          <a:bodyPr/>
          <a:lstStyle/>
          <a:p>
            <a:r>
              <a:rPr lang="en-IN" dirty="0"/>
              <a:t>OTHER CRITERION</a:t>
            </a:r>
          </a:p>
        </p:txBody>
      </p:sp>
      <p:sp>
        <p:nvSpPr>
          <p:cNvPr id="3" name="Content Placeholder 2">
            <a:extLst>
              <a:ext uri="{FF2B5EF4-FFF2-40B4-BE49-F238E27FC236}">
                <a16:creationId xmlns:a16="http://schemas.microsoft.com/office/drawing/2014/main" id="{912C463A-801B-404E-B817-3E88B8CBA560}"/>
              </a:ext>
            </a:extLst>
          </p:cNvPr>
          <p:cNvSpPr>
            <a:spLocks noGrp="1"/>
          </p:cNvSpPr>
          <p:nvPr>
            <p:ph idx="1"/>
          </p:nvPr>
        </p:nvSpPr>
        <p:spPr/>
        <p:txBody>
          <a:bodyPr/>
          <a:lstStyle/>
          <a:p>
            <a:pPr>
              <a:buFont typeface="Wingdings" panose="05000000000000000000" pitchFamily="2" charset="2"/>
              <a:buChar char="Ø"/>
            </a:pPr>
            <a:r>
              <a:rPr lang="en-IN" dirty="0"/>
              <a:t>Performance: Speed of the framework.</a:t>
            </a:r>
          </a:p>
          <a:p>
            <a:pPr>
              <a:buFont typeface="Wingdings" panose="05000000000000000000" pitchFamily="2" charset="2"/>
              <a:buChar char="Ø"/>
            </a:pPr>
            <a:r>
              <a:rPr lang="en-IN" dirty="0"/>
              <a:t> Scalability: Vertical vs Horizontal Scaling.</a:t>
            </a:r>
          </a:p>
          <a:p>
            <a:pPr>
              <a:buFont typeface="Wingdings" panose="05000000000000000000" pitchFamily="2" charset="2"/>
              <a:buChar char="Ø"/>
            </a:pPr>
            <a:r>
              <a:rPr lang="en-IN" dirty="0"/>
              <a:t>Security Features - What inbuilt features does the Framework provide?</a:t>
            </a:r>
          </a:p>
          <a:p>
            <a:pPr>
              <a:buFont typeface="Wingdings" panose="05000000000000000000" pitchFamily="2" charset="2"/>
              <a:buChar char="Ø"/>
            </a:pPr>
            <a:r>
              <a:rPr lang="en-IN" dirty="0"/>
              <a:t>Other important features - Emails, user management, caching, Web Services etc</a:t>
            </a:r>
          </a:p>
        </p:txBody>
      </p:sp>
    </p:spTree>
    <p:extLst>
      <p:ext uri="{BB962C8B-B14F-4D97-AF65-F5344CB8AC3E}">
        <p14:creationId xmlns:p14="http://schemas.microsoft.com/office/powerpoint/2010/main" val="2931174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E9FC-E404-443D-9AAC-1C8C60461301}"/>
              </a:ext>
            </a:extLst>
          </p:cNvPr>
          <p:cNvSpPr>
            <a:spLocks noGrp="1"/>
          </p:cNvSpPr>
          <p:nvPr>
            <p:ph type="title"/>
          </p:nvPr>
        </p:nvSpPr>
        <p:spPr/>
        <p:txBody>
          <a:bodyPr/>
          <a:lstStyle/>
          <a:p>
            <a:r>
              <a:rPr lang="en-IN" dirty="0"/>
              <a:t>REFERENCE Material</a:t>
            </a:r>
          </a:p>
        </p:txBody>
      </p:sp>
      <p:sp>
        <p:nvSpPr>
          <p:cNvPr id="3" name="Content Placeholder 2">
            <a:extLst>
              <a:ext uri="{FF2B5EF4-FFF2-40B4-BE49-F238E27FC236}">
                <a16:creationId xmlns:a16="http://schemas.microsoft.com/office/drawing/2014/main" id="{EC029395-44A0-480B-A309-6ECDCBD477F1}"/>
              </a:ext>
            </a:extLst>
          </p:cNvPr>
          <p:cNvSpPr>
            <a:spLocks noGrp="1"/>
          </p:cNvSpPr>
          <p:nvPr>
            <p:ph idx="1"/>
          </p:nvPr>
        </p:nvSpPr>
        <p:spPr/>
        <p:txBody>
          <a:bodyPr/>
          <a:lstStyle/>
          <a:p>
            <a:pPr lvl="0" fontAlgn="base"/>
            <a:r>
              <a:rPr lang="en-US" dirty="0"/>
              <a:t>Learning React, </a:t>
            </a:r>
            <a:r>
              <a:rPr lang="en-US" dirty="0" err="1"/>
              <a:t>Kirupa</a:t>
            </a:r>
            <a:r>
              <a:rPr lang="en-US" dirty="0"/>
              <a:t> </a:t>
            </a:r>
            <a:r>
              <a:rPr lang="en-US" dirty="0" err="1"/>
              <a:t>Chinnathambi</a:t>
            </a:r>
            <a:endParaRPr lang="en-US" dirty="0"/>
          </a:p>
          <a:p>
            <a:pPr lvl="0" fontAlgn="base"/>
            <a:r>
              <a:rPr lang="en-IN" dirty="0"/>
              <a:t>Django Girls </a:t>
            </a:r>
          </a:p>
          <a:p>
            <a:pPr marL="0" indent="0">
              <a:buNone/>
            </a:pPr>
            <a:endParaRPr lang="en-IN" dirty="0"/>
          </a:p>
        </p:txBody>
      </p:sp>
    </p:spTree>
    <p:extLst>
      <p:ext uri="{BB962C8B-B14F-4D97-AF65-F5344CB8AC3E}">
        <p14:creationId xmlns:p14="http://schemas.microsoft.com/office/powerpoint/2010/main" val="3902554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F61124-D59E-43E3-A61D-E403F6B0B8AC}"/>
              </a:ext>
            </a:extLst>
          </p:cNvPr>
          <p:cNvPicPr>
            <a:picLocks noChangeAspect="1"/>
          </p:cNvPicPr>
          <p:nvPr/>
        </p:nvPicPr>
        <p:blipFill>
          <a:blip r:embed="rId2"/>
          <a:stretch>
            <a:fillRect/>
          </a:stretch>
        </p:blipFill>
        <p:spPr>
          <a:xfrm>
            <a:off x="2252870" y="328032"/>
            <a:ext cx="7024480" cy="5667956"/>
          </a:xfrm>
          <a:prstGeom prst="rect">
            <a:avLst/>
          </a:prstGeom>
        </p:spPr>
      </p:pic>
    </p:spTree>
    <p:extLst>
      <p:ext uri="{BB962C8B-B14F-4D97-AF65-F5344CB8AC3E}">
        <p14:creationId xmlns:p14="http://schemas.microsoft.com/office/powerpoint/2010/main" val="3013121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4061D1-FC18-4C40-9A7E-1FCFF6C162BC}"/>
              </a:ext>
            </a:extLst>
          </p:cNvPr>
          <p:cNvPicPr>
            <a:picLocks noChangeAspect="1"/>
          </p:cNvPicPr>
          <p:nvPr/>
        </p:nvPicPr>
        <p:blipFill>
          <a:blip r:embed="rId2"/>
          <a:stretch>
            <a:fillRect/>
          </a:stretch>
        </p:blipFill>
        <p:spPr>
          <a:xfrm>
            <a:off x="2067339" y="1297940"/>
            <a:ext cx="7233823" cy="3826510"/>
          </a:xfrm>
          <a:prstGeom prst="rect">
            <a:avLst/>
          </a:prstGeom>
        </p:spPr>
      </p:pic>
    </p:spTree>
    <p:extLst>
      <p:ext uri="{BB962C8B-B14F-4D97-AF65-F5344CB8AC3E}">
        <p14:creationId xmlns:p14="http://schemas.microsoft.com/office/powerpoint/2010/main" val="20099332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9B25E-28D8-403A-91BB-3BAEEB0FBCD5}"/>
              </a:ext>
            </a:extLst>
          </p:cNvPr>
          <p:cNvSpPr>
            <a:spLocks noGrp="1"/>
          </p:cNvSpPr>
          <p:nvPr>
            <p:ph type="title"/>
          </p:nvPr>
        </p:nvSpPr>
        <p:spPr/>
        <p:txBody>
          <a:bodyPr/>
          <a:lstStyle/>
          <a:p>
            <a:r>
              <a:rPr lang="en-IN" dirty="0"/>
              <a:t>FRAMEWORK  vs LIBRARY</a:t>
            </a:r>
          </a:p>
        </p:txBody>
      </p:sp>
      <p:pic>
        <p:nvPicPr>
          <p:cNvPr id="12290" name="Picture 2" descr="framework-vs-library">
            <a:extLst>
              <a:ext uri="{FF2B5EF4-FFF2-40B4-BE49-F238E27FC236}">
                <a16:creationId xmlns:a16="http://schemas.microsoft.com/office/drawing/2014/main" id="{A0D880FD-970A-4FBC-86E7-996531D215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0" y="2724944"/>
            <a:ext cx="609600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7389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161A-4920-4953-A184-9579AC4AF4EB}"/>
              </a:ext>
            </a:extLst>
          </p:cNvPr>
          <p:cNvSpPr>
            <a:spLocks noGrp="1"/>
          </p:cNvSpPr>
          <p:nvPr>
            <p:ph type="title"/>
          </p:nvPr>
        </p:nvSpPr>
        <p:spPr/>
        <p:txBody>
          <a:bodyPr/>
          <a:lstStyle/>
          <a:p>
            <a:endParaRPr lang="en-IN" dirty="0"/>
          </a:p>
        </p:txBody>
      </p:sp>
      <p:sp>
        <p:nvSpPr>
          <p:cNvPr id="4" name="Rectangle 38">
            <a:extLst>
              <a:ext uri="{FF2B5EF4-FFF2-40B4-BE49-F238E27FC236}">
                <a16:creationId xmlns:a16="http://schemas.microsoft.com/office/drawing/2014/main" id="{41DE1A76-6D63-4165-A21B-B4F904E455D1}"/>
              </a:ext>
            </a:extLst>
          </p:cNvPr>
          <p:cNvSpPr>
            <a:spLocks noChangeArrowheads="1"/>
          </p:cNvSpPr>
          <p:nvPr/>
        </p:nvSpPr>
        <p:spPr bwMode="auto">
          <a:xfrm>
            <a:off x="2491409" y="18849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AutoShape 8" descr="Beat Signer - Department of Computer Science - bsigner@vub.ac.be 9October 21, 2016&#10;DEMO: Struts 2 Form Validation&#10; ">
            <a:extLst>
              <a:ext uri="{FF2B5EF4-FFF2-40B4-BE49-F238E27FC236}">
                <a16:creationId xmlns:a16="http://schemas.microsoft.com/office/drawing/2014/main" id="{6883CED9-35D6-48F6-BD48-ED966C7CC5D7}"/>
              </a:ext>
            </a:extLst>
          </p:cNvPr>
          <p:cNvSpPr>
            <a:spLocks noChangeAspect="1" noChangeArrowheads="1"/>
          </p:cNvSpPr>
          <p:nvPr/>
        </p:nvSpPr>
        <p:spPr bwMode="auto">
          <a:xfrm>
            <a:off x="2561259" y="16023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9" descr="Beat Signer - Department of Computer Science - bsigner@vub.ac.be 10October 21, 2016&#10;Spring Framework&#10; Java application fr...">
            <a:extLst>
              <a:ext uri="{FF2B5EF4-FFF2-40B4-BE49-F238E27FC236}">
                <a16:creationId xmlns:a16="http://schemas.microsoft.com/office/drawing/2014/main" id="{F3F96624-9D5A-43F3-B9F3-EECBBA6F450F}"/>
              </a:ext>
            </a:extLst>
          </p:cNvPr>
          <p:cNvSpPr>
            <a:spLocks noChangeAspect="1" noChangeArrowheads="1"/>
          </p:cNvSpPr>
          <p:nvPr/>
        </p:nvSpPr>
        <p:spPr bwMode="auto">
          <a:xfrm>
            <a:off x="2964484" y="16023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10" descr="Beat Signer - Department of Computer Science - bsigner@vub.ac.be 11October 21, 2016&#10;Yii Framework&#10; PHP framework for the ...">
            <a:extLst>
              <a:ext uri="{FF2B5EF4-FFF2-40B4-BE49-F238E27FC236}">
                <a16:creationId xmlns:a16="http://schemas.microsoft.com/office/drawing/2014/main" id="{7387F48A-F523-448E-8D17-CC0DA2C494BA}"/>
              </a:ext>
            </a:extLst>
          </p:cNvPr>
          <p:cNvSpPr>
            <a:spLocks noChangeAspect="1" noChangeArrowheads="1"/>
          </p:cNvSpPr>
          <p:nvPr/>
        </p:nvSpPr>
        <p:spPr bwMode="auto">
          <a:xfrm>
            <a:off x="3367709" y="16023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1" descr="Beat Signer - Department of Computer Science - bsigner@vub.ac.be 12October 21, 2016&#10;Zend&#10; Open source PHP framework offer...">
            <a:extLst>
              <a:ext uri="{FF2B5EF4-FFF2-40B4-BE49-F238E27FC236}">
                <a16:creationId xmlns:a16="http://schemas.microsoft.com/office/drawing/2014/main" id="{19B4D8AA-0AC8-45B1-B964-902AEF97BA2C}"/>
              </a:ext>
            </a:extLst>
          </p:cNvPr>
          <p:cNvSpPr>
            <a:spLocks noChangeAspect="1" noChangeArrowheads="1"/>
          </p:cNvSpPr>
          <p:nvPr/>
        </p:nvSpPr>
        <p:spPr bwMode="auto">
          <a:xfrm>
            <a:off x="3770934" y="16023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2" descr="Beat Signer - Department of Computer Science - bsigner@vub.ac.be 13October 21, 2016&#10;CakePHP&#10; Open source PHP web applicat...">
            <a:extLst>
              <a:ext uri="{FF2B5EF4-FFF2-40B4-BE49-F238E27FC236}">
                <a16:creationId xmlns:a16="http://schemas.microsoft.com/office/drawing/2014/main" id="{3444966B-F1FA-40D3-80FF-77CF0697CA15}"/>
              </a:ext>
            </a:extLst>
          </p:cNvPr>
          <p:cNvSpPr>
            <a:spLocks noChangeAspect="1" noChangeArrowheads="1"/>
          </p:cNvSpPr>
          <p:nvPr/>
        </p:nvSpPr>
        <p:spPr bwMode="auto">
          <a:xfrm>
            <a:off x="4174159" y="16023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3" descr="Beat Signer - Department of Computer Science - bsigner@vub.ac.be 14October 21, 2016&#10;DEMO: CakePHP&#10; ">
            <a:extLst>
              <a:ext uri="{FF2B5EF4-FFF2-40B4-BE49-F238E27FC236}">
                <a16:creationId xmlns:a16="http://schemas.microsoft.com/office/drawing/2014/main" id="{412408AC-A2AD-485B-8C3C-220F76BBEA83}"/>
              </a:ext>
            </a:extLst>
          </p:cNvPr>
          <p:cNvSpPr>
            <a:spLocks noChangeAspect="1" noChangeArrowheads="1"/>
          </p:cNvSpPr>
          <p:nvPr/>
        </p:nvSpPr>
        <p:spPr bwMode="auto">
          <a:xfrm>
            <a:off x="4577384" y="16023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14" descr="Beat Signer - Department of Computer Science - bsigner@vub.ac.be 15October 21, 2016&#10;Ruby on Rails (RoR)&#10; Open source web ...">
            <a:extLst>
              <a:ext uri="{FF2B5EF4-FFF2-40B4-BE49-F238E27FC236}">
                <a16:creationId xmlns:a16="http://schemas.microsoft.com/office/drawing/2014/main" id="{1132F63F-B00F-4640-8B6F-B6FA59C27F39}"/>
              </a:ext>
            </a:extLst>
          </p:cNvPr>
          <p:cNvSpPr>
            <a:spLocks noChangeAspect="1" noChangeArrowheads="1"/>
          </p:cNvSpPr>
          <p:nvPr/>
        </p:nvSpPr>
        <p:spPr bwMode="auto">
          <a:xfrm>
            <a:off x="4980609" y="16023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5" descr="Beat Signer - Department of Computer Science - bsigner@vub.ac.be 16October 21, 2016&#10;Ruby on Rails (RoR) ...&#10; Ruby on Rail...">
            <a:extLst>
              <a:ext uri="{FF2B5EF4-FFF2-40B4-BE49-F238E27FC236}">
                <a16:creationId xmlns:a16="http://schemas.microsoft.com/office/drawing/2014/main" id="{1744B1A1-E2E0-4122-A481-DBBF95969DB2}"/>
              </a:ext>
            </a:extLst>
          </p:cNvPr>
          <p:cNvSpPr>
            <a:spLocks noChangeAspect="1" noChangeArrowheads="1"/>
          </p:cNvSpPr>
          <p:nvPr/>
        </p:nvSpPr>
        <p:spPr bwMode="auto">
          <a:xfrm>
            <a:off x="5383834" y="16023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16" descr="Beat Signer - Department of Computer Science - bsigner@vub.ac.be 17October 21, 2016&#10;DEMO: Ruby on Rails&#10; ">
            <a:extLst>
              <a:ext uri="{FF2B5EF4-FFF2-40B4-BE49-F238E27FC236}">
                <a16:creationId xmlns:a16="http://schemas.microsoft.com/office/drawing/2014/main" id="{72A2299B-69A7-48D3-BBDE-E45268F2408A}"/>
              </a:ext>
            </a:extLst>
          </p:cNvPr>
          <p:cNvSpPr>
            <a:spLocks noChangeAspect="1" noChangeArrowheads="1"/>
          </p:cNvSpPr>
          <p:nvPr/>
        </p:nvSpPr>
        <p:spPr bwMode="auto">
          <a:xfrm>
            <a:off x="5787059" y="16023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17" descr="Beat Signer - Department of Computer Science - bsigner@vub.ac.be 18October 21, 2016&#10;Django&#10; Open source Python web applic...">
            <a:extLst>
              <a:ext uri="{FF2B5EF4-FFF2-40B4-BE49-F238E27FC236}">
                <a16:creationId xmlns:a16="http://schemas.microsoft.com/office/drawing/2014/main" id="{457EA6BB-638A-434F-964C-00278E0B0A39}"/>
              </a:ext>
            </a:extLst>
          </p:cNvPr>
          <p:cNvSpPr>
            <a:spLocks noChangeAspect="1" noChangeArrowheads="1"/>
          </p:cNvSpPr>
          <p:nvPr/>
        </p:nvSpPr>
        <p:spPr bwMode="auto">
          <a:xfrm>
            <a:off x="6190284" y="16023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18" descr="Beat Signer - Department of Computer Science - bsigner@vub.ac.be 19October 21, 2016&#10;Node.js&#10; Server-side JavaScript&#10; low...">
            <a:extLst>
              <a:ext uri="{FF2B5EF4-FFF2-40B4-BE49-F238E27FC236}">
                <a16:creationId xmlns:a16="http://schemas.microsoft.com/office/drawing/2014/main" id="{A0C6841E-E088-4376-9472-84BF93764436}"/>
              </a:ext>
            </a:extLst>
          </p:cNvPr>
          <p:cNvSpPr>
            <a:spLocks noChangeAspect="1" noChangeArrowheads="1"/>
          </p:cNvSpPr>
          <p:nvPr/>
        </p:nvSpPr>
        <p:spPr bwMode="auto">
          <a:xfrm>
            <a:off x="6593509" y="16023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19" descr="Beat Signer - Department of Computer Science - bsigner@vub.ac.be 20October 21, 2016&#10;ASP.NET MVC&#10; Web framework for .NET l...">
            <a:extLst>
              <a:ext uri="{FF2B5EF4-FFF2-40B4-BE49-F238E27FC236}">
                <a16:creationId xmlns:a16="http://schemas.microsoft.com/office/drawing/2014/main" id="{6275BEFD-FA33-4AF4-AE3F-302D2F363964}"/>
              </a:ext>
            </a:extLst>
          </p:cNvPr>
          <p:cNvSpPr>
            <a:spLocks noChangeAspect="1" noChangeArrowheads="1"/>
          </p:cNvSpPr>
          <p:nvPr/>
        </p:nvSpPr>
        <p:spPr bwMode="auto">
          <a:xfrm>
            <a:off x="6996734" y="16023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AutoShape 20" descr="Beat Signer - Department of Computer Science - bsigner@vub.ac.be 21October 21, 2016&#10;Specialised Frameworks and Toolkits&#10; ...">
            <a:extLst>
              <a:ext uri="{FF2B5EF4-FFF2-40B4-BE49-F238E27FC236}">
                <a16:creationId xmlns:a16="http://schemas.microsoft.com/office/drawing/2014/main" id="{4EB2C3A0-0ED8-406D-B358-D405305FC084}"/>
              </a:ext>
            </a:extLst>
          </p:cNvPr>
          <p:cNvSpPr>
            <a:spLocks noChangeAspect="1" noChangeArrowheads="1"/>
          </p:cNvSpPr>
          <p:nvPr/>
        </p:nvSpPr>
        <p:spPr bwMode="auto">
          <a:xfrm>
            <a:off x="7399959" y="16023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AutoShape 21" descr="Beat Signer - Department of Computer Science - bsigner@vub.ac.be 22October 21, 2016&#10;Backbone.js&#10; Cleanly separate data (M...">
            <a:extLst>
              <a:ext uri="{FF2B5EF4-FFF2-40B4-BE49-F238E27FC236}">
                <a16:creationId xmlns:a16="http://schemas.microsoft.com/office/drawing/2014/main" id="{33BE5E82-B271-466A-A8B6-CBB546D297BD}"/>
              </a:ext>
            </a:extLst>
          </p:cNvPr>
          <p:cNvSpPr>
            <a:spLocks noChangeAspect="1" noChangeArrowheads="1"/>
          </p:cNvSpPr>
          <p:nvPr/>
        </p:nvSpPr>
        <p:spPr bwMode="auto">
          <a:xfrm>
            <a:off x="7803184" y="16023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AutoShape 22" descr="Beat Signer - Department of Computer Science - bsigner@vub.ac.be 23October 21, 2016&#10;Ember.js&#10; Client-side MVC&#10; Built for...">
            <a:extLst>
              <a:ext uri="{FF2B5EF4-FFF2-40B4-BE49-F238E27FC236}">
                <a16:creationId xmlns:a16="http://schemas.microsoft.com/office/drawing/2014/main" id="{04EC292F-A67E-4BBA-8420-2BDDB639E4A8}"/>
              </a:ext>
            </a:extLst>
          </p:cNvPr>
          <p:cNvSpPr>
            <a:spLocks noChangeAspect="1" noChangeArrowheads="1"/>
          </p:cNvSpPr>
          <p:nvPr/>
        </p:nvSpPr>
        <p:spPr bwMode="auto">
          <a:xfrm>
            <a:off x="8206409" y="16023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AutoShape 23" descr="Beat Signer - Department of Computer Science - bsigner@vub.ac.be 24October 21, 2016&#10;Angular.js&#10; Client-side &quot;MVC&quot;&#10; Two-w...">
            <a:extLst>
              <a:ext uri="{FF2B5EF4-FFF2-40B4-BE49-F238E27FC236}">
                <a16:creationId xmlns:a16="http://schemas.microsoft.com/office/drawing/2014/main" id="{6EFDE769-A083-44BE-8D58-58E1FAC0B8F2}"/>
              </a:ext>
            </a:extLst>
          </p:cNvPr>
          <p:cNvSpPr>
            <a:spLocks noChangeAspect="1" noChangeArrowheads="1"/>
          </p:cNvSpPr>
          <p:nvPr/>
        </p:nvSpPr>
        <p:spPr bwMode="auto">
          <a:xfrm>
            <a:off x="8609634" y="16023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AutoShape 24" descr="Beat Signer - Department of Computer Science - bsigner@vub.ac.be 25October 21, 2016&#10;Microsoft Silverlight&#10; Microsoft's pl...">
            <a:extLst>
              <a:ext uri="{FF2B5EF4-FFF2-40B4-BE49-F238E27FC236}">
                <a16:creationId xmlns:a16="http://schemas.microsoft.com/office/drawing/2014/main" id="{1223B88A-5FF9-4CFD-A4F9-C663C8842761}"/>
              </a:ext>
            </a:extLst>
          </p:cNvPr>
          <p:cNvSpPr>
            <a:spLocks noChangeAspect="1" noChangeArrowheads="1"/>
          </p:cNvSpPr>
          <p:nvPr/>
        </p:nvSpPr>
        <p:spPr bwMode="auto">
          <a:xfrm>
            <a:off x="9012859" y="16023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25" descr="Beat Signer - Department of Computer Science - bsigner@vub.ac.be 26October 21, 2016&#10;Microsoft Silverlight ...&#10; Programmin...">
            <a:extLst>
              <a:ext uri="{FF2B5EF4-FFF2-40B4-BE49-F238E27FC236}">
                <a16:creationId xmlns:a16="http://schemas.microsoft.com/office/drawing/2014/main" id="{CDC19048-56FA-40AF-974E-F1413FC7690B}"/>
              </a:ext>
            </a:extLst>
          </p:cNvPr>
          <p:cNvSpPr>
            <a:spLocks noChangeAspect="1" noChangeArrowheads="1"/>
          </p:cNvSpPr>
          <p:nvPr/>
        </p:nvSpPr>
        <p:spPr bwMode="auto">
          <a:xfrm>
            <a:off x="9416084" y="16023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AutoShape 26" descr="Beat Signer - Department of Computer Science - bsigner@vub.ac.be 27October 21, 2016&#10;Apache Flex&#10; Software development kit...">
            <a:extLst>
              <a:ext uri="{FF2B5EF4-FFF2-40B4-BE49-F238E27FC236}">
                <a16:creationId xmlns:a16="http://schemas.microsoft.com/office/drawing/2014/main" id="{6559BCA0-5BE6-4379-A1B2-5BD39D167EEC}"/>
              </a:ext>
            </a:extLst>
          </p:cNvPr>
          <p:cNvSpPr>
            <a:spLocks noChangeAspect="1" noChangeArrowheads="1"/>
          </p:cNvSpPr>
          <p:nvPr/>
        </p:nvSpPr>
        <p:spPr bwMode="auto">
          <a:xfrm>
            <a:off x="9819309" y="16023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AutoShape 27" descr="Beat Signer - Department of Computer Science - bsigner@vub.ac.be 28October 21, 2016&#10;Apache Flex ...&#10; Flex applications ca...">
            <a:extLst>
              <a:ext uri="{FF2B5EF4-FFF2-40B4-BE49-F238E27FC236}">
                <a16:creationId xmlns:a16="http://schemas.microsoft.com/office/drawing/2014/main" id="{0161E18E-2102-42A1-8A43-4BBE4EF24D3D}"/>
              </a:ext>
            </a:extLst>
          </p:cNvPr>
          <p:cNvSpPr>
            <a:spLocks noChangeAspect="1" noChangeArrowheads="1"/>
          </p:cNvSpPr>
          <p:nvPr/>
        </p:nvSpPr>
        <p:spPr bwMode="auto">
          <a:xfrm>
            <a:off x="10222534" y="16023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AutoShape 28" descr="Beat Signer - Department of Computer Science - bsigner@vub.ac.be 29October 21, 2016&#10;NW.js&#10; Formerly node-webkit project&#10;...">
            <a:extLst>
              <a:ext uri="{FF2B5EF4-FFF2-40B4-BE49-F238E27FC236}">
                <a16:creationId xmlns:a16="http://schemas.microsoft.com/office/drawing/2014/main" id="{FE0AF3C2-A322-484E-9E34-6CE346282A8A}"/>
              </a:ext>
            </a:extLst>
          </p:cNvPr>
          <p:cNvSpPr>
            <a:spLocks noChangeAspect="1" noChangeArrowheads="1"/>
          </p:cNvSpPr>
          <p:nvPr/>
        </p:nvSpPr>
        <p:spPr bwMode="auto">
          <a:xfrm>
            <a:off x="10625759" y="16023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 name="AutoShape 29" descr="Beat Signer - Department of Computer Science - bsigner@vub.ac.be 30October 21, 2016&#10;DEMO: NW.js&#10; ">
            <a:extLst>
              <a:ext uri="{FF2B5EF4-FFF2-40B4-BE49-F238E27FC236}">
                <a16:creationId xmlns:a16="http://schemas.microsoft.com/office/drawing/2014/main" id="{0325B8F1-F772-4D81-A7A1-08BF088660CC}"/>
              </a:ext>
            </a:extLst>
          </p:cNvPr>
          <p:cNvSpPr>
            <a:spLocks noChangeAspect="1" noChangeArrowheads="1"/>
          </p:cNvSpPr>
          <p:nvPr/>
        </p:nvSpPr>
        <p:spPr bwMode="auto">
          <a:xfrm>
            <a:off x="11028984" y="16023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 name="AutoShape 30" descr="Beat Signer - Department of Computer Science - bsigner@vub.ac.be 31October 21, 2016&#10;Electron&#10; Similar to NW.js&#10; Develope...">
            <a:extLst>
              <a:ext uri="{FF2B5EF4-FFF2-40B4-BE49-F238E27FC236}">
                <a16:creationId xmlns:a16="http://schemas.microsoft.com/office/drawing/2014/main" id="{85E8AC27-A76D-45F0-A7E3-DD4A8F6CCC8F}"/>
              </a:ext>
            </a:extLst>
          </p:cNvPr>
          <p:cNvSpPr>
            <a:spLocks noChangeAspect="1" noChangeArrowheads="1"/>
          </p:cNvSpPr>
          <p:nvPr/>
        </p:nvSpPr>
        <p:spPr bwMode="auto">
          <a:xfrm>
            <a:off x="11432209" y="16023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 name="AutoShape 31" descr="Beat Signer - Department of Computer Science - bsigner@vub.ac.be 32October 21, 2016&#10;Web Content Management Systems&#10; Conte...">
            <a:extLst>
              <a:ext uri="{FF2B5EF4-FFF2-40B4-BE49-F238E27FC236}">
                <a16:creationId xmlns:a16="http://schemas.microsoft.com/office/drawing/2014/main" id="{147C0525-30D1-4F60-BA58-C1CDDE82E8C3}"/>
              </a:ext>
            </a:extLst>
          </p:cNvPr>
          <p:cNvSpPr>
            <a:spLocks noChangeAspect="1" noChangeArrowheads="1"/>
          </p:cNvSpPr>
          <p:nvPr/>
        </p:nvSpPr>
        <p:spPr bwMode="auto">
          <a:xfrm>
            <a:off x="11835434" y="16023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 name="AutoShape 32" descr="Beat Signer - Department of Computer Science - bsigner@vub.ac.be 33October 21, 2016&#10;Exercise 4&#10; Java Servlets and Modern ...">
            <a:extLst>
              <a:ext uri="{FF2B5EF4-FFF2-40B4-BE49-F238E27FC236}">
                <a16:creationId xmlns:a16="http://schemas.microsoft.com/office/drawing/2014/main" id="{E7BE33CB-A917-4D86-AD26-D6932FAEA4FD}"/>
              </a:ext>
            </a:extLst>
          </p:cNvPr>
          <p:cNvSpPr>
            <a:spLocks noChangeAspect="1" noChangeArrowheads="1"/>
          </p:cNvSpPr>
          <p:nvPr/>
        </p:nvSpPr>
        <p:spPr bwMode="auto">
          <a:xfrm>
            <a:off x="12238659" y="16023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0" name="AutoShape 33" descr="Beat Signer - Department of Computer Science - bsigner@vub.ac.be 34October 21, 2016&#10;References&#10; Struts 2 Quick Guide&#10; ht...">
            <a:extLst>
              <a:ext uri="{FF2B5EF4-FFF2-40B4-BE49-F238E27FC236}">
                <a16:creationId xmlns:a16="http://schemas.microsoft.com/office/drawing/2014/main" id="{BE51F72E-C217-4448-B7E9-DB67B3D2FD29}"/>
              </a:ext>
            </a:extLst>
          </p:cNvPr>
          <p:cNvSpPr>
            <a:spLocks noChangeAspect="1" noChangeArrowheads="1"/>
          </p:cNvSpPr>
          <p:nvPr/>
        </p:nvSpPr>
        <p:spPr bwMode="auto">
          <a:xfrm>
            <a:off x="12641884" y="16023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1" name="AutoShape 34">
            <a:extLst>
              <a:ext uri="{FF2B5EF4-FFF2-40B4-BE49-F238E27FC236}">
                <a16:creationId xmlns:a16="http://schemas.microsoft.com/office/drawing/2014/main" id="{CE7B7FD9-9DAD-4068-9CC7-94088DB1FBC9}"/>
              </a:ext>
            </a:extLst>
          </p:cNvPr>
          <p:cNvSpPr>
            <a:spLocks noChangeAspect="1" noChangeArrowheads="1"/>
          </p:cNvSpPr>
          <p:nvPr/>
        </p:nvSpPr>
        <p:spPr bwMode="auto">
          <a:xfrm>
            <a:off x="13045109" y="16023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24" name="AutoShape 35">
            <a:extLst>
              <a:ext uri="{FF2B5EF4-FFF2-40B4-BE49-F238E27FC236}">
                <a16:creationId xmlns:a16="http://schemas.microsoft.com/office/drawing/2014/main" id="{E2DEC0DA-47D0-4DEC-8C99-B271A371ABBA}"/>
              </a:ext>
            </a:extLst>
          </p:cNvPr>
          <p:cNvSpPr>
            <a:spLocks noChangeAspect="1" noChangeArrowheads="1"/>
          </p:cNvSpPr>
          <p:nvPr/>
        </p:nvSpPr>
        <p:spPr bwMode="auto">
          <a:xfrm>
            <a:off x="13448334" y="16023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31" name="AutoShape 36">
            <a:extLst>
              <a:ext uri="{FF2B5EF4-FFF2-40B4-BE49-F238E27FC236}">
                <a16:creationId xmlns:a16="http://schemas.microsoft.com/office/drawing/2014/main" id="{55B24BC7-6215-4AF2-A6D9-DA9A0D1B4D16}"/>
              </a:ext>
            </a:extLst>
          </p:cNvPr>
          <p:cNvSpPr>
            <a:spLocks noChangeAspect="1" noChangeArrowheads="1"/>
          </p:cNvSpPr>
          <p:nvPr/>
        </p:nvSpPr>
        <p:spPr bwMode="auto">
          <a:xfrm>
            <a:off x="13851559" y="16023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32" name="AutoShape 37" descr="2 December 2005&#10;Next Lecture&#10;CSS3 and Responsive Web Design&#10; ">
            <a:extLst>
              <a:ext uri="{FF2B5EF4-FFF2-40B4-BE49-F238E27FC236}">
                <a16:creationId xmlns:a16="http://schemas.microsoft.com/office/drawing/2014/main" id="{719D4CD6-0B51-4221-9390-66FAF82D466C}"/>
              </a:ext>
            </a:extLst>
          </p:cNvPr>
          <p:cNvSpPr>
            <a:spLocks noChangeAspect="1" noChangeArrowheads="1"/>
          </p:cNvSpPr>
          <p:nvPr/>
        </p:nvSpPr>
        <p:spPr bwMode="auto">
          <a:xfrm>
            <a:off x="14254784" y="16023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3" name="Picture 1032">
            <a:extLst>
              <a:ext uri="{FF2B5EF4-FFF2-40B4-BE49-F238E27FC236}">
                <a16:creationId xmlns:a16="http://schemas.microsoft.com/office/drawing/2014/main" id="{82A125AC-21F6-4BC8-8AC3-3B909C5828D5}"/>
              </a:ext>
            </a:extLst>
          </p:cNvPr>
          <p:cNvPicPr>
            <a:picLocks noChangeAspect="1"/>
          </p:cNvPicPr>
          <p:nvPr/>
        </p:nvPicPr>
        <p:blipFill>
          <a:blip r:embed="rId2"/>
          <a:stretch>
            <a:fillRect/>
          </a:stretch>
        </p:blipFill>
        <p:spPr>
          <a:xfrm>
            <a:off x="1969950" y="2298923"/>
            <a:ext cx="7724154" cy="3856921"/>
          </a:xfrm>
          <a:prstGeom prst="rect">
            <a:avLst/>
          </a:prstGeom>
        </p:spPr>
      </p:pic>
    </p:spTree>
    <p:extLst>
      <p:ext uri="{BB962C8B-B14F-4D97-AF65-F5344CB8AC3E}">
        <p14:creationId xmlns:p14="http://schemas.microsoft.com/office/powerpoint/2010/main" val="386189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3CC6C1-DDFA-4DB4-86FF-A433CBD04B09}"/>
              </a:ext>
            </a:extLst>
          </p:cNvPr>
          <p:cNvSpPr>
            <a:spLocks noGrp="1"/>
          </p:cNvSpPr>
          <p:nvPr>
            <p:ph type="title"/>
          </p:nvPr>
        </p:nvSpPr>
        <p:spPr/>
        <p:txBody>
          <a:bodyPr/>
          <a:lstStyle/>
          <a:p>
            <a:r>
              <a:rPr lang="en-IN" dirty="0"/>
              <a:t>MVC – An Architectural Paradigm</a:t>
            </a:r>
          </a:p>
        </p:txBody>
      </p:sp>
      <p:sp>
        <p:nvSpPr>
          <p:cNvPr id="5" name="Text Placeholder 4">
            <a:extLst>
              <a:ext uri="{FF2B5EF4-FFF2-40B4-BE49-F238E27FC236}">
                <a16:creationId xmlns:a16="http://schemas.microsoft.com/office/drawing/2014/main" id="{11441AB8-0A91-45DC-8A7A-C729205F3E2C}"/>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44676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55BA-7591-4D56-90D2-A3F5D1B89E67}"/>
              </a:ext>
            </a:extLst>
          </p:cNvPr>
          <p:cNvSpPr>
            <a:spLocks noGrp="1"/>
          </p:cNvSpPr>
          <p:nvPr>
            <p:ph type="title"/>
          </p:nvPr>
        </p:nvSpPr>
        <p:spPr/>
        <p:txBody>
          <a:bodyPr/>
          <a:lstStyle/>
          <a:p>
            <a:r>
              <a:rPr lang="en-IN" b="1" dirty="0"/>
              <a:t>What is the MVC Pattern?</a:t>
            </a:r>
            <a:br>
              <a:rPr lang="en-IN" dirty="0"/>
            </a:br>
            <a:endParaRPr lang="en-IN" dirty="0"/>
          </a:p>
        </p:txBody>
      </p:sp>
      <p:sp>
        <p:nvSpPr>
          <p:cNvPr id="3" name="Content Placeholder 2">
            <a:extLst>
              <a:ext uri="{FF2B5EF4-FFF2-40B4-BE49-F238E27FC236}">
                <a16:creationId xmlns:a16="http://schemas.microsoft.com/office/drawing/2014/main" id="{200D0308-CEF7-4D70-8E54-5619A243017B}"/>
              </a:ext>
            </a:extLst>
          </p:cNvPr>
          <p:cNvSpPr>
            <a:spLocks noGrp="1"/>
          </p:cNvSpPr>
          <p:nvPr>
            <p:ph idx="1"/>
          </p:nvPr>
        </p:nvSpPr>
        <p:spPr/>
        <p:txBody>
          <a:bodyPr>
            <a:normAutofit/>
          </a:bodyPr>
          <a:lstStyle/>
          <a:p>
            <a:r>
              <a:rPr lang="en-IN" sz="2400" b="1" dirty="0"/>
              <a:t>Model</a:t>
            </a:r>
            <a:r>
              <a:rPr lang="en-IN" sz="2400" dirty="0"/>
              <a:t>: Structures your data in a reliable form and prepares it based on controller’s instructions</a:t>
            </a:r>
          </a:p>
          <a:p>
            <a:r>
              <a:rPr lang="en-IN" sz="2400" b="1" dirty="0"/>
              <a:t>View</a:t>
            </a:r>
            <a:r>
              <a:rPr lang="en-IN" sz="2400" dirty="0"/>
              <a:t>: Displays data to user in easy-to-understand format, based on the user’s actions</a:t>
            </a:r>
          </a:p>
          <a:p>
            <a:r>
              <a:rPr lang="en-IN" sz="2400" b="1" dirty="0"/>
              <a:t>Controller</a:t>
            </a:r>
            <a:r>
              <a:rPr lang="en-IN" sz="2400" dirty="0"/>
              <a:t>: Takes in user commands, sends commands to the model for data updates, sends instructions to view to update interface.</a:t>
            </a:r>
          </a:p>
          <a:p>
            <a:endParaRPr lang="en-IN" sz="2400" dirty="0"/>
          </a:p>
        </p:txBody>
      </p:sp>
    </p:spTree>
    <p:extLst>
      <p:ext uri="{BB962C8B-B14F-4D97-AF65-F5344CB8AC3E}">
        <p14:creationId xmlns:p14="http://schemas.microsoft.com/office/powerpoint/2010/main" val="41967421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D4D99-1B30-449E-8734-C7CF00BE38DF}"/>
              </a:ext>
            </a:extLst>
          </p:cNvPr>
          <p:cNvSpPr>
            <a:spLocks noGrp="1"/>
          </p:cNvSpPr>
          <p:nvPr>
            <p:ph type="title"/>
          </p:nvPr>
        </p:nvSpPr>
        <p:spPr/>
        <p:txBody>
          <a:bodyPr/>
          <a:lstStyle/>
          <a:p>
            <a:r>
              <a:rPr lang="en-IN" dirty="0"/>
              <a:t>MVC – In pictures</a:t>
            </a:r>
          </a:p>
        </p:txBody>
      </p:sp>
      <p:sp>
        <p:nvSpPr>
          <p:cNvPr id="3" name="Content Placeholder 2">
            <a:extLst>
              <a:ext uri="{FF2B5EF4-FFF2-40B4-BE49-F238E27FC236}">
                <a16:creationId xmlns:a16="http://schemas.microsoft.com/office/drawing/2014/main" id="{3D1F6E1B-4DAE-4160-8822-A85912E366AB}"/>
              </a:ext>
            </a:extLst>
          </p:cNvPr>
          <p:cNvSpPr>
            <a:spLocks noGrp="1"/>
          </p:cNvSpPr>
          <p:nvPr>
            <p:ph idx="1"/>
          </p:nvPr>
        </p:nvSpPr>
        <p:spPr/>
        <p:txBody>
          <a:bodyPr/>
          <a:lstStyle/>
          <a:p>
            <a:endParaRPr lang="en-IN" dirty="0"/>
          </a:p>
        </p:txBody>
      </p:sp>
      <p:pic>
        <p:nvPicPr>
          <p:cNvPr id="10242" name="Picture 2" descr="Image result for mvc">
            <a:extLst>
              <a:ext uri="{FF2B5EF4-FFF2-40B4-BE49-F238E27FC236}">
                <a16:creationId xmlns:a16="http://schemas.microsoft.com/office/drawing/2014/main" id="{C480C0F2-FF6B-4353-950E-0E53B5A36E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957664"/>
            <a:ext cx="12192000" cy="508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678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10D075-B8E3-41E8-9631-D5EA0EECE87F}"/>
              </a:ext>
            </a:extLst>
          </p:cNvPr>
          <p:cNvSpPr>
            <a:spLocks noGrp="1"/>
          </p:cNvSpPr>
          <p:nvPr>
            <p:ph type="title"/>
          </p:nvPr>
        </p:nvSpPr>
        <p:spPr/>
        <p:txBody>
          <a:bodyPr/>
          <a:lstStyle/>
          <a:p>
            <a:endParaRPr lang="en-IN" dirty="0"/>
          </a:p>
        </p:txBody>
      </p:sp>
      <p:sp>
        <p:nvSpPr>
          <p:cNvPr id="5" name="Content Placeholder 4">
            <a:extLst>
              <a:ext uri="{FF2B5EF4-FFF2-40B4-BE49-F238E27FC236}">
                <a16:creationId xmlns:a16="http://schemas.microsoft.com/office/drawing/2014/main" id="{FC8C87E4-30ED-4302-A7A4-DC76237A1F4A}"/>
              </a:ext>
            </a:extLst>
          </p:cNvPr>
          <p:cNvSpPr>
            <a:spLocks noGrp="1"/>
          </p:cNvSpPr>
          <p:nvPr>
            <p:ph idx="1"/>
          </p:nvPr>
        </p:nvSpPr>
        <p:spPr/>
        <p:txBody>
          <a:bodyPr/>
          <a:lstStyle/>
          <a:p>
            <a:r>
              <a:rPr lang="en-IN" dirty="0"/>
              <a:t>The user makes a </a:t>
            </a:r>
            <a:r>
              <a:rPr lang="en-IN" b="1" dirty="0"/>
              <a:t>request</a:t>
            </a:r>
            <a:r>
              <a:rPr lang="en-IN" dirty="0"/>
              <a:t> along a route, let’s say /home.</a:t>
            </a:r>
          </a:p>
          <a:p>
            <a:r>
              <a:rPr lang="en-IN" dirty="0"/>
              <a:t>The </a:t>
            </a:r>
            <a:r>
              <a:rPr lang="en-IN" b="1" dirty="0"/>
              <a:t>controller</a:t>
            </a:r>
            <a:r>
              <a:rPr lang="en-IN" dirty="0"/>
              <a:t> receives this request and gives a specific set of orders that are related to that route. These instructions could either be for the </a:t>
            </a:r>
            <a:r>
              <a:rPr lang="en-IN" b="1" dirty="0"/>
              <a:t>view</a:t>
            </a:r>
            <a:r>
              <a:rPr lang="en-IN" dirty="0"/>
              <a:t> to update or serve a certain page, or for the </a:t>
            </a:r>
            <a:r>
              <a:rPr lang="en-IN" b="1" dirty="0"/>
              <a:t>model</a:t>
            </a:r>
            <a:r>
              <a:rPr lang="en-IN" dirty="0"/>
              <a:t> to perform specific logic. Let’s assume this request has some logic associated with it.</a:t>
            </a:r>
          </a:p>
          <a:p>
            <a:r>
              <a:rPr lang="en-IN" dirty="0"/>
              <a:t>The model carries out the logic, pulls from a database and sends back a consistent response based on the controller’s instructions.</a:t>
            </a:r>
          </a:p>
          <a:p>
            <a:r>
              <a:rPr lang="en-IN" dirty="0"/>
              <a:t>The controller then passes this data to the view to update the user interface.</a:t>
            </a:r>
          </a:p>
          <a:p>
            <a:endParaRPr lang="en-IN" dirty="0"/>
          </a:p>
        </p:txBody>
      </p:sp>
    </p:spTree>
    <p:extLst>
      <p:ext uri="{BB962C8B-B14F-4D97-AF65-F5344CB8AC3E}">
        <p14:creationId xmlns:p14="http://schemas.microsoft.com/office/powerpoint/2010/main" val="2720630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18DF1-A73E-44D3-9B70-2464452663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9A687A-2A94-488D-9890-89FAABD4FAE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E4B1367-2B0A-4BBE-82BE-B5987F765A52}"/>
              </a:ext>
            </a:extLst>
          </p:cNvPr>
          <p:cNvPicPr>
            <a:picLocks noChangeAspect="1"/>
          </p:cNvPicPr>
          <p:nvPr/>
        </p:nvPicPr>
        <p:blipFill>
          <a:blip r:embed="rId2"/>
          <a:stretch>
            <a:fillRect/>
          </a:stretch>
        </p:blipFill>
        <p:spPr>
          <a:xfrm>
            <a:off x="2302979" y="2415416"/>
            <a:ext cx="6716870" cy="4151246"/>
          </a:xfrm>
          <a:prstGeom prst="rect">
            <a:avLst/>
          </a:prstGeom>
        </p:spPr>
      </p:pic>
    </p:spTree>
    <p:extLst>
      <p:ext uri="{BB962C8B-B14F-4D97-AF65-F5344CB8AC3E}">
        <p14:creationId xmlns:p14="http://schemas.microsoft.com/office/powerpoint/2010/main" val="24471046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1990E6-6BBC-4BED-93E0-595F4C8B65BD}"/>
              </a:ext>
            </a:extLst>
          </p:cNvPr>
          <p:cNvSpPr>
            <a:spLocks noGrp="1"/>
          </p:cNvSpPr>
          <p:nvPr>
            <p:ph type="title"/>
          </p:nvPr>
        </p:nvSpPr>
        <p:spPr/>
        <p:txBody>
          <a:bodyPr/>
          <a:lstStyle/>
          <a:p>
            <a:pPr algn="ctr"/>
            <a:r>
              <a:rPr lang="en-IN" dirty="0"/>
              <a:t>Explaining MVC – Not a task for the faint hearted</a:t>
            </a:r>
          </a:p>
        </p:txBody>
      </p:sp>
      <p:pic>
        <p:nvPicPr>
          <p:cNvPr id="1026" name="Picture 2" descr="Image result for legos">
            <a:extLst>
              <a:ext uri="{FF2B5EF4-FFF2-40B4-BE49-F238E27FC236}">
                <a16:creationId xmlns:a16="http://schemas.microsoft.com/office/drawing/2014/main" id="{7D2E2EE5-BBE8-445C-920E-7CE04DE36F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4030" y="2674486"/>
            <a:ext cx="4551738" cy="24655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AE29AD-6280-4F7A-87E1-105C75FC18DC}"/>
              </a:ext>
            </a:extLst>
          </p:cNvPr>
          <p:cNvSpPr/>
          <p:nvPr/>
        </p:nvSpPr>
        <p:spPr>
          <a:xfrm>
            <a:off x="581193" y="5638266"/>
            <a:ext cx="10192824" cy="369332"/>
          </a:xfrm>
          <a:prstGeom prst="rect">
            <a:avLst/>
          </a:prstGeom>
        </p:spPr>
        <p:txBody>
          <a:bodyPr wrap="square">
            <a:spAutoFit/>
          </a:bodyPr>
          <a:lstStyle/>
          <a:p>
            <a:r>
              <a:rPr lang="en-IN" dirty="0">
                <a:hlinkClick r:id="rId3"/>
              </a:rPr>
              <a:t>https://realpython.com/the-model-view-controller-mvc-paradigm-summarized-with-legos/</a:t>
            </a:r>
            <a:endParaRPr lang="en-IN" dirty="0"/>
          </a:p>
        </p:txBody>
      </p:sp>
    </p:spTree>
    <p:extLst>
      <p:ext uri="{BB962C8B-B14F-4D97-AF65-F5344CB8AC3E}">
        <p14:creationId xmlns:p14="http://schemas.microsoft.com/office/powerpoint/2010/main" val="2770538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9EFB3-B874-4558-B287-60BAA2ECAE74}"/>
              </a:ext>
            </a:extLst>
          </p:cNvPr>
          <p:cNvSpPr>
            <a:spLocks noGrp="1"/>
          </p:cNvSpPr>
          <p:nvPr>
            <p:ph type="title"/>
          </p:nvPr>
        </p:nvSpPr>
        <p:spPr/>
        <p:txBody>
          <a:bodyPr/>
          <a:lstStyle/>
          <a:p>
            <a:r>
              <a:rPr lang="en-IN" dirty="0"/>
              <a:t>NOTES &amp; CONACT</a:t>
            </a:r>
          </a:p>
        </p:txBody>
      </p:sp>
      <p:sp>
        <p:nvSpPr>
          <p:cNvPr id="3" name="Content Placeholder 2">
            <a:extLst>
              <a:ext uri="{FF2B5EF4-FFF2-40B4-BE49-F238E27FC236}">
                <a16:creationId xmlns:a16="http://schemas.microsoft.com/office/drawing/2014/main" id="{508289B5-ECA0-45B1-B154-0F5C6D221937}"/>
              </a:ext>
            </a:extLst>
          </p:cNvPr>
          <p:cNvSpPr>
            <a:spLocks noGrp="1"/>
          </p:cNvSpPr>
          <p:nvPr>
            <p:ph idx="1"/>
          </p:nvPr>
        </p:nvSpPr>
        <p:spPr/>
        <p:txBody>
          <a:bodyPr/>
          <a:lstStyle/>
          <a:p>
            <a:pPr marL="0" indent="0">
              <a:buNone/>
            </a:pPr>
            <a:endParaRPr lang="en-IN" dirty="0"/>
          </a:p>
          <a:p>
            <a:endParaRPr lang="en-IN" dirty="0"/>
          </a:p>
          <a:p>
            <a:endParaRPr lang="en-IN" dirty="0"/>
          </a:p>
          <a:p>
            <a:endParaRPr lang="en-IN" dirty="0"/>
          </a:p>
          <a:p>
            <a:r>
              <a:rPr lang="en-IN" dirty="0"/>
              <a:t>Contact Info </a:t>
            </a:r>
          </a:p>
          <a:p>
            <a:pPr marL="0" indent="0">
              <a:buNone/>
            </a:pPr>
            <a:r>
              <a:rPr lang="en-IN" dirty="0"/>
              <a:t>						  </a:t>
            </a:r>
            <a:r>
              <a:rPr lang="en-IN" sz="2800" dirty="0"/>
              <a:t>vidhu.tjit@gmail.com</a:t>
            </a:r>
          </a:p>
          <a:p>
            <a:r>
              <a:rPr lang="en-IN" dirty="0"/>
              <a:t>All notes and class related info will be available at </a:t>
            </a:r>
          </a:p>
          <a:p>
            <a:pPr marL="0" indent="0">
              <a:buNone/>
            </a:pPr>
            <a:r>
              <a:rPr lang="en-IN" sz="2800" dirty="0"/>
              <a:t>                            webfw2020.school.blog</a:t>
            </a:r>
            <a:endParaRPr lang="en-IN" sz="4000" dirty="0"/>
          </a:p>
        </p:txBody>
      </p:sp>
    </p:spTree>
    <p:extLst>
      <p:ext uri="{BB962C8B-B14F-4D97-AF65-F5344CB8AC3E}">
        <p14:creationId xmlns:p14="http://schemas.microsoft.com/office/powerpoint/2010/main" val="9431888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Building legos-like MVC web application">
            <a:extLst>
              <a:ext uri="{FF2B5EF4-FFF2-40B4-BE49-F238E27FC236}">
                <a16:creationId xmlns:a16="http://schemas.microsoft.com/office/drawing/2014/main" id="{D4882F57-D89F-4E5A-8FF2-F002BAA3B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202" y="2009775"/>
            <a:ext cx="9525000" cy="484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2662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VC diagram with routes">
            <a:extLst>
              <a:ext uri="{FF2B5EF4-FFF2-40B4-BE49-F238E27FC236}">
                <a16:creationId xmlns:a16="http://schemas.microsoft.com/office/drawing/2014/main" id="{2AA8E6FD-CBFA-4440-B4B5-7C4D5DF8ED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7096" y="886028"/>
            <a:ext cx="9365767" cy="5971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2238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C8BC5A-D1CF-4E0D-A7C8-E7852BDA1097}"/>
              </a:ext>
            </a:extLst>
          </p:cNvPr>
          <p:cNvPicPr>
            <a:picLocks noChangeAspect="1"/>
          </p:cNvPicPr>
          <p:nvPr/>
        </p:nvPicPr>
        <p:blipFill>
          <a:blip r:embed="rId2"/>
          <a:stretch>
            <a:fillRect/>
          </a:stretch>
        </p:blipFill>
        <p:spPr>
          <a:xfrm>
            <a:off x="2324100" y="1695450"/>
            <a:ext cx="7543800" cy="3467100"/>
          </a:xfrm>
          <a:prstGeom prst="rect">
            <a:avLst/>
          </a:prstGeom>
        </p:spPr>
      </p:pic>
      <p:sp>
        <p:nvSpPr>
          <p:cNvPr id="5" name="Title 4">
            <a:extLst>
              <a:ext uri="{FF2B5EF4-FFF2-40B4-BE49-F238E27FC236}">
                <a16:creationId xmlns:a16="http://schemas.microsoft.com/office/drawing/2014/main" id="{9E74BE71-A19B-4881-A8C1-7EB133CD1522}"/>
              </a:ext>
            </a:extLst>
          </p:cNvPr>
          <p:cNvSpPr>
            <a:spLocks noGrp="1"/>
          </p:cNvSpPr>
          <p:nvPr>
            <p:ph type="title"/>
          </p:nvPr>
        </p:nvSpPr>
        <p:spPr/>
        <p:txBody>
          <a:bodyPr/>
          <a:lstStyle/>
          <a:p>
            <a:r>
              <a:rPr lang="en-IN" dirty="0"/>
              <a:t>Your Turn…</a:t>
            </a:r>
          </a:p>
        </p:txBody>
      </p:sp>
      <p:sp>
        <p:nvSpPr>
          <p:cNvPr id="2" name="Rectangle 1">
            <a:extLst>
              <a:ext uri="{FF2B5EF4-FFF2-40B4-BE49-F238E27FC236}">
                <a16:creationId xmlns:a16="http://schemas.microsoft.com/office/drawing/2014/main" id="{AC27AD2F-CD04-4814-899C-35FF8D024BB7}"/>
              </a:ext>
            </a:extLst>
          </p:cNvPr>
          <p:cNvSpPr/>
          <p:nvPr/>
        </p:nvSpPr>
        <p:spPr>
          <a:xfrm>
            <a:off x="1616764" y="5637000"/>
            <a:ext cx="7543799" cy="369332"/>
          </a:xfrm>
          <a:prstGeom prst="rect">
            <a:avLst/>
          </a:prstGeom>
        </p:spPr>
        <p:txBody>
          <a:bodyPr wrap="square">
            <a:spAutoFit/>
          </a:bodyPr>
          <a:lstStyle/>
          <a:p>
            <a:r>
              <a:rPr lang="en-IN" dirty="0">
                <a:hlinkClick r:id="rId3"/>
              </a:rPr>
              <a:t>https://blog.codinghorror.com/understanding-model-view-controller/</a:t>
            </a:r>
            <a:endParaRPr lang="en-IN" dirty="0"/>
          </a:p>
        </p:txBody>
      </p:sp>
    </p:spTree>
    <p:extLst>
      <p:ext uri="{BB962C8B-B14F-4D97-AF65-F5344CB8AC3E}">
        <p14:creationId xmlns:p14="http://schemas.microsoft.com/office/powerpoint/2010/main" val="27149208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DF6CC-8C91-43D2-B967-116E1852C3B6}"/>
              </a:ext>
            </a:extLst>
          </p:cNvPr>
          <p:cNvSpPr>
            <a:spLocks noGrp="1"/>
          </p:cNvSpPr>
          <p:nvPr>
            <p:ph type="title"/>
          </p:nvPr>
        </p:nvSpPr>
        <p:spPr/>
        <p:txBody>
          <a:bodyPr/>
          <a:lstStyle/>
          <a:p>
            <a:r>
              <a:rPr lang="en-IN" dirty="0"/>
              <a:t>Advantages of MVC</a:t>
            </a:r>
          </a:p>
        </p:txBody>
      </p:sp>
      <p:sp>
        <p:nvSpPr>
          <p:cNvPr id="3" name="Content Placeholder 2">
            <a:extLst>
              <a:ext uri="{FF2B5EF4-FFF2-40B4-BE49-F238E27FC236}">
                <a16:creationId xmlns:a16="http://schemas.microsoft.com/office/drawing/2014/main" id="{C4081DFA-9B0B-4990-A38C-26C6613A22E0}"/>
              </a:ext>
            </a:extLst>
          </p:cNvPr>
          <p:cNvSpPr>
            <a:spLocks noGrp="1"/>
          </p:cNvSpPr>
          <p:nvPr>
            <p:ph idx="1"/>
          </p:nvPr>
        </p:nvSpPr>
        <p:spPr/>
        <p:txBody>
          <a:bodyPr>
            <a:normAutofit fontScale="92500" lnSpcReduction="10000"/>
          </a:bodyPr>
          <a:lstStyle/>
          <a:p>
            <a:r>
              <a:rPr lang="en-IN" b="1" dirty="0"/>
              <a:t>1. Separation of concerns:</a:t>
            </a:r>
            <a:br>
              <a:rPr lang="en-IN" dirty="0"/>
            </a:br>
            <a:r>
              <a:rPr lang="en-IN" dirty="0"/>
              <a:t>a. The separation the three components, allows the re-use of the business logic across applications.</a:t>
            </a:r>
            <a:br>
              <a:rPr lang="en-IN" dirty="0"/>
            </a:br>
            <a:r>
              <a:rPr lang="en-IN" dirty="0"/>
              <a:t>b. Multiple User Interfaces can be developed without concerning the codebase.</a:t>
            </a:r>
            <a:br>
              <a:rPr lang="en-IN" dirty="0"/>
            </a:br>
            <a:br>
              <a:rPr lang="en-IN" dirty="0"/>
            </a:br>
            <a:r>
              <a:rPr lang="en-IN" b="1" dirty="0"/>
              <a:t>2. Developer specialization and focus:</a:t>
            </a:r>
            <a:br>
              <a:rPr lang="en-IN" dirty="0"/>
            </a:br>
            <a:r>
              <a:rPr lang="en-IN" dirty="0"/>
              <a:t>a. The developers of UI can focus exclusively on the UI screens without bogged down with business logic.</a:t>
            </a:r>
            <a:br>
              <a:rPr lang="en-IN" dirty="0"/>
            </a:br>
            <a:r>
              <a:rPr lang="en-IN" dirty="0"/>
              <a:t>b. The developer of Model / business can focus exclusively on the business logic implementations, modifications, </a:t>
            </a:r>
            <a:r>
              <a:rPr lang="en-IN" dirty="0" err="1"/>
              <a:t>updations</a:t>
            </a:r>
            <a:r>
              <a:rPr lang="en-IN" dirty="0"/>
              <a:t> without concerning the look and feel and it has nothing to with business logic.</a:t>
            </a:r>
            <a:br>
              <a:rPr lang="en-IN" dirty="0"/>
            </a:br>
            <a:br>
              <a:rPr lang="en-IN" dirty="0"/>
            </a:br>
            <a:r>
              <a:rPr lang="en-IN" b="1" dirty="0"/>
              <a:t>3. Parallel development by separate teams:</a:t>
            </a:r>
            <a:br>
              <a:rPr lang="en-IN" dirty="0"/>
            </a:br>
            <a:r>
              <a:rPr lang="en-IN" dirty="0"/>
              <a:t>a. Business logic developers can build the classes, while the UI developers can involve in designing UI screens simultaneously, resulting the interdependency issues and time conservation.</a:t>
            </a:r>
            <a:br>
              <a:rPr lang="en-IN" dirty="0"/>
            </a:br>
            <a:r>
              <a:rPr lang="en-IN" dirty="0"/>
              <a:t>b. UI </a:t>
            </a:r>
            <a:r>
              <a:rPr lang="en-IN" dirty="0" err="1"/>
              <a:t>updations</a:t>
            </a:r>
            <a:r>
              <a:rPr lang="en-IN" dirty="0"/>
              <a:t> can be made without slowing down the business logic process.</a:t>
            </a:r>
            <a:br>
              <a:rPr lang="en-IN" dirty="0"/>
            </a:br>
            <a:r>
              <a:rPr lang="en-IN" dirty="0"/>
              <a:t>c. Business logic rules changes are very less that needs the revision / </a:t>
            </a:r>
            <a:r>
              <a:rPr lang="en-IN" dirty="0" err="1"/>
              <a:t>updations</a:t>
            </a:r>
            <a:r>
              <a:rPr lang="en-IN" dirty="0"/>
              <a:t> of the UI.</a:t>
            </a:r>
          </a:p>
        </p:txBody>
      </p:sp>
    </p:spTree>
    <p:extLst>
      <p:ext uri="{BB962C8B-B14F-4D97-AF65-F5344CB8AC3E}">
        <p14:creationId xmlns:p14="http://schemas.microsoft.com/office/powerpoint/2010/main" val="42075917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A36B5-95FA-4599-A727-0BCB0DCD14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442BC2-E57D-4DF7-A6A9-28E9F357F486}"/>
              </a:ext>
            </a:extLst>
          </p:cNvPr>
          <p:cNvSpPr>
            <a:spLocks noGrp="1"/>
          </p:cNvSpPr>
          <p:nvPr>
            <p:ph idx="1"/>
          </p:nvPr>
        </p:nvSpPr>
        <p:spPr/>
        <p:txBody>
          <a:bodyPr>
            <a:normAutofit fontScale="85000" lnSpcReduction="20000"/>
          </a:bodyPr>
          <a:lstStyle/>
          <a:p>
            <a:pPr fontAlgn="base"/>
            <a:r>
              <a:rPr lang="en-IN" dirty="0"/>
              <a:t>Disadvantages of MVC</a:t>
            </a:r>
          </a:p>
          <a:p>
            <a:pPr fontAlgn="base"/>
            <a:r>
              <a:rPr lang="en-IN" dirty="0"/>
              <a:t>So if MVC is the greatest thing since sliced bread then why isn’t everyone doing it all the time? It’s a mistake to think MVC is a magic bullet that will cure all your software problems.</a:t>
            </a:r>
          </a:p>
          <a:p>
            <a:pPr fontAlgn="base"/>
            <a:r>
              <a:rPr lang="en-IN" b="1" dirty="0"/>
              <a:t>Complexity</a:t>
            </a:r>
            <a:r>
              <a:rPr lang="en-IN" dirty="0"/>
              <a:t> - MVC adds a layer of complexity to any project. This is a cost that’s acceptable with a huge payoff and that usually comes from large projects that would be complex anyway. But a small app or widget is better off without such complexity. Sometimes MVC just adds more work to a task that would otherwise be simple.</a:t>
            </a:r>
          </a:p>
          <a:p>
            <a:pPr fontAlgn="base"/>
            <a:r>
              <a:rPr lang="en-IN" b="1" dirty="0"/>
              <a:t>Can affect performance</a:t>
            </a:r>
            <a:r>
              <a:rPr lang="en-IN" dirty="0"/>
              <a:t> - If you have a simple widget that uses 20 lines of code and a simple task it could very well be slower when done in an MVC environment. Again it comes down to cost vs benefit, and MVC doesn’t always win.</a:t>
            </a:r>
          </a:p>
          <a:p>
            <a:pPr fontAlgn="base"/>
            <a:r>
              <a:rPr lang="en-IN" b="1" dirty="0"/>
              <a:t>You may be using non MVC code in your project</a:t>
            </a:r>
            <a:r>
              <a:rPr lang="en-IN" dirty="0"/>
              <a:t> - You could be stuck with code that is already built with model and view functionality tightly integrated. Trying to mix and match in an MVC model can cause more problems than it solves.</a:t>
            </a:r>
          </a:p>
          <a:p>
            <a:pPr fontAlgn="base"/>
            <a:r>
              <a:rPr lang="en-IN" b="1" dirty="0"/>
              <a:t>Additional Resource Usage</a:t>
            </a:r>
            <a:r>
              <a:rPr lang="en-IN" dirty="0"/>
              <a:t> - MVC frameworks are avoided in low resource environments such as embedded software and programs designed to run very lean. When you’re building a web app on a big server the fractional increase in memory usage is well worth the benefits but if you’re counting bytes or squeezing something onto a chip it’s best to avoid them.</a:t>
            </a:r>
          </a:p>
          <a:p>
            <a:r>
              <a:rPr lang="en-IN" dirty="0">
                <a:hlinkClick r:id="rId2"/>
              </a:rPr>
              <a:t>https://www.jeremymorgan.com/blog/programming/what-is-mvc/</a:t>
            </a:r>
            <a:endParaRPr lang="en-IN" dirty="0"/>
          </a:p>
        </p:txBody>
      </p:sp>
    </p:spTree>
    <p:extLst>
      <p:ext uri="{BB962C8B-B14F-4D97-AF65-F5344CB8AC3E}">
        <p14:creationId xmlns:p14="http://schemas.microsoft.com/office/powerpoint/2010/main" val="20228969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EEA080-E2DF-4D4A-ABAB-EA78E2D9901F}"/>
              </a:ext>
            </a:extLst>
          </p:cNvPr>
          <p:cNvSpPr>
            <a:spLocks noGrp="1"/>
          </p:cNvSpPr>
          <p:nvPr>
            <p:ph type="title"/>
          </p:nvPr>
        </p:nvSpPr>
        <p:spPr/>
        <p:txBody>
          <a:bodyPr/>
          <a:lstStyle/>
          <a:p>
            <a:r>
              <a:rPr lang="en-IN" dirty="0"/>
              <a:t>ORM</a:t>
            </a:r>
          </a:p>
        </p:txBody>
      </p:sp>
      <p:sp>
        <p:nvSpPr>
          <p:cNvPr id="5" name="Text Placeholder 4">
            <a:extLst>
              <a:ext uri="{FF2B5EF4-FFF2-40B4-BE49-F238E27FC236}">
                <a16:creationId xmlns:a16="http://schemas.microsoft.com/office/drawing/2014/main" id="{0AA822E6-44C9-4FCA-B0D9-581467584EF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4459890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4783-9154-4883-A097-D2B3CF449B74}"/>
              </a:ext>
            </a:extLst>
          </p:cNvPr>
          <p:cNvSpPr>
            <a:spLocks noGrp="1"/>
          </p:cNvSpPr>
          <p:nvPr>
            <p:ph type="title"/>
          </p:nvPr>
        </p:nvSpPr>
        <p:spPr/>
        <p:txBody>
          <a:bodyPr/>
          <a:lstStyle/>
          <a:p>
            <a:r>
              <a:rPr lang="en-IN" dirty="0"/>
              <a:t>OBJECT RELATIONAL MAPPING</a:t>
            </a:r>
          </a:p>
        </p:txBody>
      </p:sp>
      <p:sp>
        <p:nvSpPr>
          <p:cNvPr id="3" name="Content Placeholder 2">
            <a:extLst>
              <a:ext uri="{FF2B5EF4-FFF2-40B4-BE49-F238E27FC236}">
                <a16:creationId xmlns:a16="http://schemas.microsoft.com/office/drawing/2014/main" id="{6EF09A2B-36E8-474C-8970-AA2A39FC49B8}"/>
              </a:ext>
            </a:extLst>
          </p:cNvPr>
          <p:cNvSpPr>
            <a:spLocks noGrp="1"/>
          </p:cNvSpPr>
          <p:nvPr>
            <p:ph idx="1"/>
          </p:nvPr>
        </p:nvSpPr>
        <p:spPr/>
        <p:txBody>
          <a:bodyPr>
            <a:normAutofit fontScale="92500" lnSpcReduction="20000"/>
          </a:bodyPr>
          <a:lstStyle/>
          <a:p>
            <a:pPr marL="0" indent="0">
              <a:buNone/>
            </a:pPr>
            <a:r>
              <a:rPr lang="en-IN" dirty="0"/>
              <a:t> a) What is an Object Model?</a:t>
            </a:r>
          </a:p>
          <a:p>
            <a:pPr marL="0" indent="0">
              <a:buNone/>
            </a:pPr>
            <a:r>
              <a:rPr lang="en-IN" dirty="0"/>
              <a:t> b) What is a Relational Model?</a:t>
            </a:r>
          </a:p>
          <a:p>
            <a:pPr marL="0" indent="0">
              <a:buNone/>
            </a:pPr>
            <a:r>
              <a:rPr lang="en-IN" dirty="0"/>
              <a:t> c) How to combine?</a:t>
            </a:r>
          </a:p>
          <a:p>
            <a:pPr marL="0" indent="0">
              <a:buNone/>
            </a:pPr>
            <a:r>
              <a:rPr lang="en-IN" dirty="0"/>
              <a:t> d) What is Transparent Persistence (TP)? </a:t>
            </a:r>
          </a:p>
          <a:p>
            <a:pPr marL="0" indent="0">
              <a:buNone/>
            </a:pPr>
            <a:r>
              <a:rPr lang="en-IN" dirty="0"/>
              <a:t>		      TP vs Call Interfaces</a:t>
            </a:r>
          </a:p>
          <a:p>
            <a:pPr marL="0" indent="0">
              <a:buNone/>
            </a:pPr>
            <a:r>
              <a:rPr lang="en-IN" dirty="0"/>
              <a:t>			  (A call interface is typically an adapter layer that converts</a:t>
            </a:r>
          </a:p>
          <a:p>
            <a:pPr marL="0" indent="0">
              <a:buNone/>
            </a:pPr>
            <a:r>
              <a:rPr lang="en-IN" dirty="0"/>
              <a:t>			  generic </a:t>
            </a:r>
            <a:r>
              <a:rPr lang="en-IN" dirty="0" err="1"/>
              <a:t>db</a:t>
            </a:r>
            <a:r>
              <a:rPr lang="en-IN" dirty="0"/>
              <a:t> calls to vendor-specific calls. Ex: the JDBC drivers)</a:t>
            </a:r>
          </a:p>
          <a:p>
            <a:pPr marL="0" indent="0">
              <a:buNone/>
            </a:pPr>
            <a:r>
              <a:rPr lang="en-IN" dirty="0"/>
              <a:t>					  </a:t>
            </a:r>
          </a:p>
          <a:p>
            <a:pPr marL="0" indent="0">
              <a:buNone/>
            </a:pPr>
            <a:r>
              <a:rPr lang="en-IN" dirty="0"/>
              <a:t> e) How ORM works. Advantages?</a:t>
            </a:r>
          </a:p>
          <a:p>
            <a:pPr marL="0" indent="0">
              <a:buNone/>
            </a:pPr>
            <a:r>
              <a:rPr lang="en-IN" dirty="0"/>
              <a:t>		      - Faster Applications (performance)</a:t>
            </a:r>
          </a:p>
          <a:p>
            <a:pPr marL="0" indent="0">
              <a:buNone/>
            </a:pPr>
            <a:r>
              <a:rPr lang="en-IN" dirty="0"/>
              <a:t>		      - Abstraction between diff database engines</a:t>
            </a:r>
          </a:p>
        </p:txBody>
      </p:sp>
    </p:spTree>
    <p:extLst>
      <p:ext uri="{BB962C8B-B14F-4D97-AF65-F5344CB8AC3E}">
        <p14:creationId xmlns:p14="http://schemas.microsoft.com/office/powerpoint/2010/main" val="14372589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933DD-74AA-410D-9325-574B81814C3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16201DF-DCC6-4535-B7A9-B5D8C690E0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8661" y="1846263"/>
            <a:ext cx="4100119" cy="4022725"/>
          </a:xfrm>
        </p:spPr>
      </p:pic>
    </p:spTree>
    <p:extLst>
      <p:ext uri="{BB962C8B-B14F-4D97-AF65-F5344CB8AC3E}">
        <p14:creationId xmlns:p14="http://schemas.microsoft.com/office/powerpoint/2010/main" val="1180886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D589-9030-46D3-BF14-EA67A6BCAD95}"/>
              </a:ext>
            </a:extLst>
          </p:cNvPr>
          <p:cNvSpPr>
            <a:spLocks noGrp="1"/>
          </p:cNvSpPr>
          <p:nvPr>
            <p:ph type="title"/>
          </p:nvPr>
        </p:nvSpPr>
        <p:spPr/>
        <p:txBody>
          <a:bodyPr/>
          <a:lstStyle/>
          <a:p>
            <a:r>
              <a:rPr lang="en-IN" dirty="0"/>
              <a:t>Evaluation policy</a:t>
            </a:r>
          </a:p>
        </p:txBody>
      </p:sp>
      <p:sp>
        <p:nvSpPr>
          <p:cNvPr id="3" name="Content Placeholder 2">
            <a:extLst>
              <a:ext uri="{FF2B5EF4-FFF2-40B4-BE49-F238E27FC236}">
                <a16:creationId xmlns:a16="http://schemas.microsoft.com/office/drawing/2014/main" id="{B72D4ADB-5E0E-49F8-BEAC-BE57E3FCCBAA}"/>
              </a:ext>
            </a:extLst>
          </p:cNvPr>
          <p:cNvSpPr>
            <a:spLocks noGrp="1"/>
          </p:cNvSpPr>
          <p:nvPr>
            <p:ph idx="1"/>
          </p:nvPr>
        </p:nvSpPr>
        <p:spPr/>
        <p:txBody>
          <a:bodyPr/>
          <a:lstStyle/>
          <a:p>
            <a:r>
              <a:rPr lang="en-IN" dirty="0"/>
              <a:t>ISA (Will be reduced to 20 marks)</a:t>
            </a:r>
          </a:p>
          <a:p>
            <a:pPr lvl="1"/>
            <a:r>
              <a:rPr lang="en-IN" dirty="0"/>
              <a:t>ISA 1 : Hands on exercise on Django (20 Marks)</a:t>
            </a:r>
          </a:p>
          <a:p>
            <a:pPr lvl="1"/>
            <a:r>
              <a:rPr lang="en-IN" dirty="0"/>
              <a:t>2 Quizzes (10 marks each)</a:t>
            </a:r>
          </a:p>
          <a:p>
            <a:pPr lvl="1"/>
            <a:r>
              <a:rPr lang="en-IN" dirty="0"/>
              <a:t>Assignment: Using a new framework. (10 marks)</a:t>
            </a:r>
          </a:p>
          <a:p>
            <a:r>
              <a:rPr lang="en-IN" dirty="0"/>
              <a:t>ESA</a:t>
            </a:r>
          </a:p>
          <a:p>
            <a:pPr lvl="1"/>
            <a:r>
              <a:rPr lang="en-IN" dirty="0"/>
              <a:t>Pen &amp; Paper  - 30 Marks (Reduced to 15 marks)</a:t>
            </a:r>
          </a:p>
          <a:p>
            <a:pPr lvl="1"/>
            <a:r>
              <a:rPr lang="en-IN" dirty="0"/>
              <a:t>Project – 15 Marks</a:t>
            </a:r>
          </a:p>
          <a:p>
            <a:pPr lvl="1"/>
            <a:endParaRPr lang="en-IN" dirty="0"/>
          </a:p>
          <a:p>
            <a:endParaRPr lang="en-IN" dirty="0"/>
          </a:p>
          <a:p>
            <a:endParaRPr lang="en-IN" dirty="0"/>
          </a:p>
        </p:txBody>
      </p:sp>
    </p:spTree>
    <p:extLst>
      <p:ext uri="{BB962C8B-B14F-4D97-AF65-F5344CB8AC3E}">
        <p14:creationId xmlns:p14="http://schemas.microsoft.com/office/powerpoint/2010/main" val="316016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FCB279-DE85-4BFA-B4FD-EF6C95A96D38}"/>
              </a:ext>
            </a:extLst>
          </p:cNvPr>
          <p:cNvSpPr>
            <a:spLocks noGrp="1"/>
          </p:cNvSpPr>
          <p:nvPr>
            <p:ph type="ctrTitle"/>
          </p:nvPr>
        </p:nvSpPr>
        <p:spPr/>
        <p:txBody>
          <a:bodyPr/>
          <a:lstStyle/>
          <a:p>
            <a:r>
              <a:rPr lang="en-IN" dirty="0"/>
              <a:t>introduction</a:t>
            </a:r>
          </a:p>
        </p:txBody>
      </p:sp>
      <p:sp>
        <p:nvSpPr>
          <p:cNvPr id="5" name="Subtitle 4">
            <a:extLst>
              <a:ext uri="{FF2B5EF4-FFF2-40B4-BE49-F238E27FC236}">
                <a16:creationId xmlns:a16="http://schemas.microsoft.com/office/drawing/2014/main" id="{23394B79-E6BC-475D-AE62-6F75BBEA3B6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7526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FAA8A-259C-42A5-8B96-0E16162FAE0A}"/>
              </a:ext>
            </a:extLst>
          </p:cNvPr>
          <p:cNvSpPr>
            <a:spLocks noGrp="1"/>
          </p:cNvSpPr>
          <p:nvPr>
            <p:ph type="title"/>
          </p:nvPr>
        </p:nvSpPr>
        <p:spPr/>
        <p:txBody>
          <a:bodyPr/>
          <a:lstStyle/>
          <a:p>
            <a:r>
              <a:rPr lang="en-IN" dirty="0"/>
              <a:t>What is the Web?</a:t>
            </a:r>
          </a:p>
        </p:txBody>
      </p:sp>
      <p:sp>
        <p:nvSpPr>
          <p:cNvPr id="3" name="Content Placeholder 2">
            <a:extLst>
              <a:ext uri="{FF2B5EF4-FFF2-40B4-BE49-F238E27FC236}">
                <a16:creationId xmlns:a16="http://schemas.microsoft.com/office/drawing/2014/main" id="{2E984501-123D-4045-A4DA-1A2256E6A2C8}"/>
              </a:ext>
            </a:extLst>
          </p:cNvPr>
          <p:cNvSpPr>
            <a:spLocks noGrp="1"/>
          </p:cNvSpPr>
          <p:nvPr>
            <p:ph idx="1"/>
          </p:nvPr>
        </p:nvSpPr>
        <p:spPr>
          <a:xfrm>
            <a:off x="742665" y="1690688"/>
            <a:ext cx="18002501" cy="6379859"/>
          </a:xfrm>
        </p:spPr>
        <p:txBody>
          <a:bodyPr/>
          <a:lstStyle/>
          <a:p>
            <a:r>
              <a:rPr lang="en-IN" sz="2800" dirty="0"/>
              <a:t>A complex system of interconnected elements</a:t>
            </a:r>
          </a:p>
          <a:p>
            <a:endParaRPr lang="en-IN" dirty="0"/>
          </a:p>
          <a:p>
            <a:endParaRPr lang="en-IN" dirty="0"/>
          </a:p>
        </p:txBody>
      </p:sp>
      <p:pic>
        <p:nvPicPr>
          <p:cNvPr id="3074" name="Picture 2" descr="Image result for web">
            <a:extLst>
              <a:ext uri="{FF2B5EF4-FFF2-40B4-BE49-F238E27FC236}">
                <a16:creationId xmlns:a16="http://schemas.microsoft.com/office/drawing/2014/main" id="{3329FD2F-8151-4053-9670-4D2D0F346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8958" y="2704488"/>
            <a:ext cx="3668988" cy="3668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796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2A8DF-55EA-4FD8-81A1-1A436DB0B83B}"/>
              </a:ext>
            </a:extLst>
          </p:cNvPr>
          <p:cNvSpPr>
            <a:spLocks noGrp="1"/>
          </p:cNvSpPr>
          <p:nvPr>
            <p:ph type="title"/>
          </p:nvPr>
        </p:nvSpPr>
        <p:spPr/>
        <p:txBody>
          <a:bodyPr/>
          <a:lstStyle/>
          <a:p>
            <a:r>
              <a:rPr lang="en-IN" dirty="0"/>
              <a:t>Let’s try again!!! – What is Web?</a:t>
            </a:r>
          </a:p>
        </p:txBody>
      </p:sp>
      <p:sp>
        <p:nvSpPr>
          <p:cNvPr id="3" name="Content Placeholder 2">
            <a:extLst>
              <a:ext uri="{FF2B5EF4-FFF2-40B4-BE49-F238E27FC236}">
                <a16:creationId xmlns:a16="http://schemas.microsoft.com/office/drawing/2014/main" id="{469341B8-F9D5-4CD4-92E2-7DA13346BAFC}"/>
              </a:ext>
            </a:extLst>
          </p:cNvPr>
          <p:cNvSpPr>
            <a:spLocks noGrp="1"/>
          </p:cNvSpPr>
          <p:nvPr>
            <p:ph idx="1"/>
          </p:nvPr>
        </p:nvSpPr>
        <p:spPr>
          <a:xfrm>
            <a:off x="785191" y="2952957"/>
            <a:ext cx="6578600" cy="2850442"/>
          </a:xfrm>
        </p:spPr>
        <p:txBody>
          <a:bodyPr>
            <a:normAutofit lnSpcReduction="10000"/>
          </a:bodyPr>
          <a:lstStyle/>
          <a:p>
            <a:pPr marL="0" indent="0" algn="just">
              <a:buNone/>
            </a:pPr>
            <a:r>
              <a:rPr lang="en-IN" sz="2800" dirty="0"/>
              <a:t>The </a:t>
            </a:r>
            <a:r>
              <a:rPr lang="en-IN" sz="2800" b="1" dirty="0"/>
              <a:t>World Wide Web</a:t>
            </a:r>
            <a:r>
              <a:rPr lang="en-IN" sz="2800" dirty="0"/>
              <a:t>, also known as the WWW and the </a:t>
            </a:r>
            <a:r>
              <a:rPr lang="en-IN" sz="2800" b="1" dirty="0"/>
              <a:t>Web</a:t>
            </a:r>
            <a:r>
              <a:rPr lang="en-IN" sz="2800" dirty="0"/>
              <a:t>, is an information space where documents and other </a:t>
            </a:r>
            <a:r>
              <a:rPr lang="en-IN" sz="2800" b="1" dirty="0"/>
              <a:t>web</a:t>
            </a:r>
            <a:r>
              <a:rPr lang="en-IN" sz="2800" dirty="0"/>
              <a:t> resources are identified by Uniform Resource Locators (URLs), interlinked by hypertext links, and accessible via the </a:t>
            </a:r>
            <a:r>
              <a:rPr lang="en-IN" sz="2800" b="1" dirty="0"/>
              <a:t>Internet</a:t>
            </a:r>
            <a:r>
              <a:rPr lang="en-IN" sz="2800" dirty="0"/>
              <a:t>.</a:t>
            </a:r>
          </a:p>
        </p:txBody>
      </p:sp>
      <p:pic>
        <p:nvPicPr>
          <p:cNvPr id="4098" name="Picture 2" descr="Image result for world wide web">
            <a:extLst>
              <a:ext uri="{FF2B5EF4-FFF2-40B4-BE49-F238E27FC236}">
                <a16:creationId xmlns:a16="http://schemas.microsoft.com/office/drawing/2014/main" id="{7A44EF1B-A64E-48B5-BA4B-5A3582C73E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957" y="2952957"/>
            <a:ext cx="3905043" cy="390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095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5361-86F1-45CA-9275-B45CDFA9A65C}"/>
              </a:ext>
            </a:extLst>
          </p:cNvPr>
          <p:cNvSpPr>
            <a:spLocks noGrp="1"/>
          </p:cNvSpPr>
          <p:nvPr>
            <p:ph type="title"/>
          </p:nvPr>
        </p:nvSpPr>
        <p:spPr/>
        <p:txBody>
          <a:bodyPr/>
          <a:lstStyle/>
          <a:p>
            <a:r>
              <a:rPr lang="en-IN" dirty="0"/>
              <a:t>What is a framework? </a:t>
            </a:r>
            <a:endParaRPr lang="en-IN" i="1" dirty="0"/>
          </a:p>
        </p:txBody>
      </p:sp>
      <p:pic>
        <p:nvPicPr>
          <p:cNvPr id="2050" name="Picture 2" descr="Image result for framework images">
            <a:extLst>
              <a:ext uri="{FF2B5EF4-FFF2-40B4-BE49-F238E27FC236}">
                <a16:creationId xmlns:a16="http://schemas.microsoft.com/office/drawing/2014/main" id="{4BA60A10-77D2-4435-A710-EAC57CCFC9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33814" y="2667347"/>
            <a:ext cx="6976994" cy="348849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07178D9-E2B3-45BA-BA93-AF52FC451C70}"/>
              </a:ext>
            </a:extLst>
          </p:cNvPr>
          <p:cNvSpPr txBox="1">
            <a:spLocks/>
          </p:cNvSpPr>
          <p:nvPr/>
        </p:nvSpPr>
        <p:spPr>
          <a:xfrm rot="20086883">
            <a:off x="733592" y="3982072"/>
            <a:ext cx="2658965" cy="1013800"/>
          </a:xfrm>
          <a:prstGeom prst="rect">
            <a:avLst/>
          </a:prstGeom>
        </p:spPr>
        <p:txBody>
          <a:bodyPr vert="horz" lIns="91440" tIns="45720" rIns="91440" bIns="45720" rtlCol="0" anchor="b">
            <a:normAutofit fontScale="62500" lnSpcReduction="2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IN" dirty="0">
                <a:solidFill>
                  <a:schemeClr val="tx1"/>
                </a:solidFill>
              </a:rPr>
            </a:br>
            <a:r>
              <a:rPr lang="en-IN" sz="3200" i="1" dirty="0">
                <a:solidFill>
                  <a:schemeClr val="tx1"/>
                </a:solidFill>
              </a:rPr>
              <a:t>The structure of a particular system</a:t>
            </a:r>
            <a:endParaRPr lang="en-IN" i="1" dirty="0">
              <a:solidFill>
                <a:schemeClr val="tx1"/>
              </a:solidFill>
            </a:endParaRPr>
          </a:p>
        </p:txBody>
      </p:sp>
    </p:spTree>
    <p:extLst>
      <p:ext uri="{BB962C8B-B14F-4D97-AF65-F5344CB8AC3E}">
        <p14:creationId xmlns:p14="http://schemas.microsoft.com/office/powerpoint/2010/main" val="315615589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1545</TotalTime>
  <Words>1593</Words>
  <Application>Microsoft Office PowerPoint</Application>
  <PresentationFormat>Widescreen</PresentationFormat>
  <Paragraphs>152</Paragraphs>
  <Slides>47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Gill Sans MT</vt:lpstr>
      <vt:lpstr>Wingdings</vt:lpstr>
      <vt:lpstr>Wingdings 2</vt:lpstr>
      <vt:lpstr>Dividend</vt:lpstr>
      <vt:lpstr>WEB FRAMEWORKS – SPECIAL TOPIC</vt:lpstr>
      <vt:lpstr>SYLLABUS</vt:lpstr>
      <vt:lpstr>REFERENCE Material</vt:lpstr>
      <vt:lpstr>NOTES &amp; CONACT</vt:lpstr>
      <vt:lpstr>Evaluation policy</vt:lpstr>
      <vt:lpstr>introduction</vt:lpstr>
      <vt:lpstr>What is the Web?</vt:lpstr>
      <vt:lpstr>Let’s try again!!! – What is Web?</vt:lpstr>
      <vt:lpstr>What is a framework? </vt:lpstr>
      <vt:lpstr>What is this COURSE ABOUT ?</vt:lpstr>
      <vt:lpstr>Core Components of Web Applications</vt:lpstr>
      <vt:lpstr>Web Frameworks</vt:lpstr>
      <vt:lpstr>But I already know HTML,CSS and JavaScript ??? </vt:lpstr>
      <vt:lpstr>The website you created….</vt:lpstr>
      <vt:lpstr>A website made using frameworks</vt:lpstr>
      <vt:lpstr>We know bootstrap and jQuery!!!</vt:lpstr>
      <vt:lpstr>Hmmm…..SO WHAT ARE FRAMEWORKS???</vt:lpstr>
      <vt:lpstr>Let’s go back in time….</vt:lpstr>
      <vt:lpstr>In the beginning…</vt:lpstr>
      <vt:lpstr>Along came CGI</vt:lpstr>
      <vt:lpstr>Our good friend PHP</vt:lpstr>
      <vt:lpstr>RIA</vt:lpstr>
      <vt:lpstr>CMS</vt:lpstr>
      <vt:lpstr>Web Frameworks </vt:lpstr>
      <vt:lpstr>SELECTING FRAMEWORKS</vt:lpstr>
      <vt:lpstr>Productivity</vt:lpstr>
      <vt:lpstr>Learning Curve</vt:lpstr>
      <vt:lpstr>Framework purpose</vt:lpstr>
      <vt:lpstr>OTHER CRITERION</vt:lpstr>
      <vt:lpstr>PowerPoint Presentation</vt:lpstr>
      <vt:lpstr>PowerPoint Presentation</vt:lpstr>
      <vt:lpstr>FRAMEWORK  vs LIBRARY</vt:lpstr>
      <vt:lpstr>PowerPoint Presentation</vt:lpstr>
      <vt:lpstr>MVC – An Architectural Paradigm</vt:lpstr>
      <vt:lpstr>What is the MVC Pattern? </vt:lpstr>
      <vt:lpstr>MVC – In pictures</vt:lpstr>
      <vt:lpstr>PowerPoint Presentation</vt:lpstr>
      <vt:lpstr>PowerPoint Presentation</vt:lpstr>
      <vt:lpstr>Explaining MVC – Not a task for the faint hearted</vt:lpstr>
      <vt:lpstr>PowerPoint Presentation</vt:lpstr>
      <vt:lpstr>PowerPoint Presentation</vt:lpstr>
      <vt:lpstr>Your Turn…</vt:lpstr>
      <vt:lpstr>Advantages of MVC</vt:lpstr>
      <vt:lpstr>PowerPoint Presentation</vt:lpstr>
      <vt:lpstr>ORM</vt:lpstr>
      <vt:lpstr>OBJECT RELATIONAL MAPPING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Vidhu Rojit</dc:creator>
  <cp:lastModifiedBy>Vidhu Rojit</cp:lastModifiedBy>
  <cp:revision>27</cp:revision>
  <dcterms:created xsi:type="dcterms:W3CDTF">2019-01-24T15:10:33Z</dcterms:created>
  <dcterms:modified xsi:type="dcterms:W3CDTF">2020-01-08T16:16:13Z</dcterms:modified>
</cp:coreProperties>
</file>