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handoutMasterIdLst>
    <p:handoutMasterId r:id="rId24"/>
  </p:handoutMasterIdLst>
  <p:sldIdLst>
    <p:sldId id="256" r:id="rId2"/>
    <p:sldId id="257"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70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3/5/2012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18386955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13086844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1</a:t>
            </a:fld>
            <a:endParaRPr lang="en-US"/>
          </a:p>
        </p:txBody>
      </p:sp>
    </p:spTree>
    <p:extLst>
      <p:ext uri="{BB962C8B-B14F-4D97-AF65-F5344CB8AC3E}">
        <p14:creationId xmlns:p14="http://schemas.microsoft.com/office/powerpoint/2010/main" val="254596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3/5/2012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3/5/2012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3/5/2012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3/5/2012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3/5/2012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3/5/2012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3/5/2012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3/5/2012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smtClean="0">
                <a:solidFill>
                  <a:schemeClr val="tx1"/>
                </a:solidFill>
              </a:rPr>
              <a:t>Chapter – 1: Computers and the Science of Computing</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smtClean="0"/>
              <a:t>Theory of Computation:</a:t>
            </a:r>
            <a:br>
              <a:rPr lang="en-US" smtClean="0"/>
            </a:br>
            <a:r>
              <a:rPr lang="en-US" smtClean="0"/>
              <a:t>A Problem-Solving Approach</a:t>
            </a:r>
            <a:endParaRPr lang="en-US" dirty="0"/>
          </a:p>
        </p:txBody>
      </p:sp>
      <p:pic>
        <p:nvPicPr>
          <p:cNvPr id="4" name="Picture 3" descr="bookimage.bmp"/>
          <p:cNvPicPr>
            <a:picLocks noChangeAspect="1"/>
          </p:cNvPicPr>
          <p:nvPr/>
        </p:nvPicPr>
        <p:blipFill>
          <a:blip r:embed="rId3" cstate="print"/>
          <a:stretch>
            <a:fillRect/>
          </a:stretch>
        </p:blipFill>
        <p:spPr>
          <a:xfrm>
            <a:off x="3505200" y="609600"/>
            <a:ext cx="3587275" cy="3886972"/>
          </a:xfrm>
          <a:prstGeom prst="rect">
            <a:avLst/>
          </a:prstGeom>
        </p:spPr>
      </p:pic>
      <p:pic>
        <p:nvPicPr>
          <p:cNvPr id="5"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Questions: Examples</a:t>
            </a:r>
            <a:endParaRPr lang="en-US" dirty="0"/>
          </a:p>
        </p:txBody>
      </p:sp>
      <p:sp>
        <p:nvSpPr>
          <p:cNvPr id="3" name="Content Placeholder 2"/>
          <p:cNvSpPr>
            <a:spLocks noGrp="1"/>
          </p:cNvSpPr>
          <p:nvPr>
            <p:ph idx="1"/>
          </p:nvPr>
        </p:nvSpPr>
        <p:spPr/>
        <p:txBody>
          <a:bodyPr>
            <a:normAutofit/>
          </a:bodyPr>
          <a:lstStyle/>
          <a:p>
            <a:pPr lvl="0"/>
            <a:r>
              <a:rPr lang="en-US" sz="1700" dirty="0"/>
              <a:t>What is the minimal number of steps involved in sorting a set of numbers? Why does it take that many steps?</a:t>
            </a:r>
          </a:p>
          <a:p>
            <a:pPr lvl="0"/>
            <a:r>
              <a:rPr lang="en-US" sz="1700" dirty="0"/>
              <a:t>Why are trees more efficient than arrays for searching?</a:t>
            </a:r>
          </a:p>
          <a:p>
            <a:pPr lvl="0"/>
            <a:r>
              <a:rPr lang="en-US" sz="1700" dirty="0"/>
              <a:t>Why can’t we do binary search on a linked list?</a:t>
            </a:r>
          </a:p>
          <a:p>
            <a:pPr lvl="0"/>
            <a:r>
              <a:rPr lang="en-US" sz="1700" dirty="0"/>
              <a:t>Why does sorting take the same number of steps no matter whether we sort:</a:t>
            </a:r>
          </a:p>
          <a:p>
            <a:pPr lvl="1"/>
            <a:r>
              <a:rPr lang="en-US" sz="1700" dirty="0"/>
              <a:t>Heavy or light objects?</a:t>
            </a:r>
          </a:p>
          <a:p>
            <a:pPr lvl="1"/>
            <a:r>
              <a:rPr lang="en-US" sz="1700" dirty="0"/>
              <a:t>Solids, liquids, colors or names?</a:t>
            </a:r>
          </a:p>
          <a:p>
            <a:pPr lvl="1"/>
            <a:r>
              <a:rPr lang="en-US" sz="1700" dirty="0"/>
              <a:t>On Earth, in outer space</a:t>
            </a:r>
            <a:r>
              <a:rPr lang="en-IN" sz="1700" dirty="0"/>
              <a:t> or </a:t>
            </a:r>
            <a:r>
              <a:rPr lang="en-US" sz="1700" dirty="0"/>
              <a:t>in the Andromeda Galaxy?</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Model: Assumptions</a:t>
            </a:r>
            <a:endParaRPr lang="en-US" dirty="0"/>
          </a:p>
        </p:txBody>
      </p:sp>
      <p:sp>
        <p:nvSpPr>
          <p:cNvPr id="3" name="Content Placeholder 2"/>
          <p:cNvSpPr>
            <a:spLocks noGrp="1"/>
          </p:cNvSpPr>
          <p:nvPr>
            <p:ph idx="1"/>
          </p:nvPr>
        </p:nvSpPr>
        <p:spPr/>
        <p:txBody>
          <a:bodyPr>
            <a:normAutofit/>
          </a:bodyPr>
          <a:lstStyle/>
          <a:p>
            <a:pPr lvl="0"/>
            <a:r>
              <a:rPr lang="en-US" sz="1700" dirty="0"/>
              <a:t>Stored table of instructions</a:t>
            </a:r>
          </a:p>
          <a:p>
            <a:pPr lvl="0"/>
            <a:r>
              <a:rPr lang="en-US" sz="1700" dirty="0"/>
              <a:t>Linear sequence of memory units</a:t>
            </a:r>
          </a:p>
          <a:p>
            <a:pPr lvl="0"/>
            <a:r>
              <a:rPr lang="en-US" sz="1700" dirty="0"/>
              <a:t>Single reading head</a:t>
            </a:r>
          </a:p>
          <a:p>
            <a:pPr lvl="0"/>
            <a:r>
              <a:rPr lang="en-US" sz="1700" dirty="0"/>
              <a:t>Behavior depends only on current configuration</a:t>
            </a:r>
          </a:p>
          <a:p>
            <a:pPr lvl="0"/>
            <a:r>
              <a:rPr lang="en-US" sz="1700" dirty="0"/>
              <a:t>Minimalistic instruction sets</a:t>
            </a:r>
          </a:p>
          <a:p>
            <a:pPr lvl="0"/>
            <a:r>
              <a:rPr lang="en-US" sz="1700" dirty="0"/>
              <a:t>No awareness</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Difficult for Computers?</a:t>
            </a:r>
            <a:endParaRPr lang="en-US" dirty="0"/>
          </a:p>
        </p:txBody>
      </p:sp>
      <p:sp>
        <p:nvSpPr>
          <p:cNvPr id="3" name="Content Placeholder 2"/>
          <p:cNvSpPr>
            <a:spLocks noGrp="1"/>
          </p:cNvSpPr>
          <p:nvPr>
            <p:ph idx="1"/>
          </p:nvPr>
        </p:nvSpPr>
        <p:spPr/>
        <p:txBody>
          <a:bodyPr>
            <a:normAutofit/>
          </a:bodyPr>
          <a:lstStyle/>
          <a:p>
            <a:pPr lvl="0"/>
            <a:r>
              <a:rPr lang="en-IN" sz="1700" dirty="0"/>
              <a:t>Why computers have all our pictures in high definition but cannot recognize any of us?</a:t>
            </a:r>
            <a:endParaRPr lang="en-US" sz="1700" dirty="0"/>
          </a:p>
          <a:p>
            <a:pPr lvl="0"/>
            <a:r>
              <a:rPr lang="en-IN" sz="1700" dirty="0"/>
              <a:t>Why computers can be our accountant but not our secretary?</a:t>
            </a:r>
            <a:endParaRPr lang="en-US" sz="1700" dirty="0"/>
          </a:p>
          <a:p>
            <a:pPr lvl="0"/>
            <a:r>
              <a:rPr lang="en-IN" sz="1700" dirty="0"/>
              <a:t>Why computers can calculate so accurately but still have errors (as in “computer errors”)?</a:t>
            </a:r>
            <a:endParaRPr lang="en-US" sz="1700" dirty="0"/>
          </a:p>
          <a:p>
            <a:pPr lvl="0"/>
            <a:r>
              <a:rPr lang="en-IN" sz="1700" dirty="0"/>
              <a:t>Why computers have entire dictionaries but don’t understand a word?</a:t>
            </a:r>
            <a:endParaRPr lang="en-US" sz="1700" dirty="0"/>
          </a:p>
          <a:p>
            <a:pPr lvl="0"/>
            <a:r>
              <a:rPr lang="en-IN" sz="1700" dirty="0"/>
              <a:t>Why computers need programming?</a:t>
            </a:r>
            <a:endParaRPr lang="en-US" sz="1700" dirty="0"/>
          </a:p>
          <a:p>
            <a:pPr lvl="0"/>
            <a:r>
              <a:rPr lang="en-IN" sz="1700" dirty="0"/>
              <a:t>Why computers can run medical systems but can’t cure themselves of viruses?</a:t>
            </a:r>
            <a:endParaRPr lang="en-US" sz="1700" dirty="0"/>
          </a:p>
          <a:p>
            <a:r>
              <a:rPr lang="en-IN" sz="1700" dirty="0"/>
              <a:t>Why a Web search engine does not distinguish  mouse (the animal) from mouse (the computer gadget)?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Computers had..</a:t>
            </a:r>
            <a:endParaRPr lang="en-US" dirty="0"/>
          </a:p>
        </p:txBody>
      </p:sp>
      <p:sp>
        <p:nvSpPr>
          <p:cNvPr id="3" name="Content Placeholder 2"/>
          <p:cNvSpPr>
            <a:spLocks noGrp="1"/>
          </p:cNvSpPr>
          <p:nvPr>
            <p:ph idx="1"/>
          </p:nvPr>
        </p:nvSpPr>
        <p:spPr/>
        <p:txBody>
          <a:bodyPr>
            <a:normAutofit/>
          </a:bodyPr>
          <a:lstStyle/>
          <a:p>
            <a:pPr lvl="0"/>
            <a:r>
              <a:rPr lang="en-US" sz="1700" dirty="0"/>
              <a:t>Multi-dimensional memory so that every memory cell has many immediate neighbors.</a:t>
            </a:r>
          </a:p>
          <a:p>
            <a:pPr lvl="0"/>
            <a:r>
              <a:rPr lang="en-US" sz="1700" dirty="0"/>
              <a:t>Self-aware processors that “naturally” remember where they have been and “know” what they are doing.</a:t>
            </a:r>
          </a:p>
          <a:p>
            <a:pPr lvl="0"/>
            <a:r>
              <a:rPr lang="en-US" sz="1700" dirty="0"/>
              <a:t>Human-like short-term memory so that the computer knows “naturally” what it just did or where (in which state) it had just been.</a:t>
            </a:r>
          </a:p>
          <a:p>
            <a:pPr lvl="0"/>
            <a:r>
              <a:rPr lang="en-US" sz="1700" dirty="0"/>
              <a:t>Data-centric model, not a processor-centric one, wherein instead of specifying a table of instructions for processing the input we specify input and output data patterns.</a:t>
            </a:r>
          </a:p>
          <a:p>
            <a:pPr lvl="0"/>
            <a:r>
              <a:rPr lang="en-US" sz="1700" dirty="0"/>
              <a:t>Associative memory so that any data element stored in memory can be retrieved instantly without an expensive search or indexing mechanisms.</a:t>
            </a:r>
          </a:p>
          <a:p>
            <a:r>
              <a:rPr lang="en-US" sz="1700" dirty="0"/>
              <a:t>Non-deterministic processing or truly unlimited parallel processing or the ability to always guess the right choice! (See Chapter 3.)</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Theory of Computation Related to..</a:t>
            </a:r>
            <a:endParaRPr lang="en-US" dirty="0"/>
          </a:p>
        </p:txBody>
      </p:sp>
      <p:sp>
        <p:nvSpPr>
          <p:cNvPr id="3" name="Content Placeholder 2"/>
          <p:cNvSpPr>
            <a:spLocks noGrp="1"/>
          </p:cNvSpPr>
          <p:nvPr>
            <p:ph idx="1"/>
          </p:nvPr>
        </p:nvSpPr>
        <p:spPr/>
        <p:txBody>
          <a:bodyPr>
            <a:normAutofit/>
          </a:bodyPr>
          <a:lstStyle/>
          <a:p>
            <a:pPr lvl="0"/>
            <a:r>
              <a:rPr lang="en-IN" sz="1700" dirty="0"/>
              <a:t>Data structures?</a:t>
            </a:r>
            <a:endParaRPr lang="en-US" sz="1700" dirty="0"/>
          </a:p>
          <a:p>
            <a:pPr lvl="0"/>
            <a:r>
              <a:rPr lang="en-IN" sz="1700" dirty="0"/>
              <a:t>Algorithm design and analysis?</a:t>
            </a:r>
            <a:endParaRPr lang="en-US" sz="1700" dirty="0"/>
          </a:p>
          <a:p>
            <a:pPr lvl="0"/>
            <a:r>
              <a:rPr lang="en-IN" sz="1700" dirty="0"/>
              <a:t>Programming?</a:t>
            </a:r>
            <a:endParaRPr lang="en-US" sz="1700" dirty="0"/>
          </a:p>
          <a:p>
            <a:pPr lvl="0"/>
            <a:r>
              <a:rPr lang="en-IN" sz="1700" dirty="0"/>
              <a:t>Computer organization?</a:t>
            </a:r>
            <a:endParaRPr lang="en-US" sz="1700" dirty="0"/>
          </a:p>
          <a:p>
            <a:r>
              <a:rPr lang="en-US" sz="1700" dirty="0"/>
              <a:t>Operating systems?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 of the Science of Computing</a:t>
            </a:r>
            <a:endParaRPr lang="en-US" dirty="0"/>
          </a:p>
        </p:txBody>
      </p:sp>
      <p:sp>
        <p:nvSpPr>
          <p:cNvPr id="3" name="Content Placeholder 2"/>
          <p:cNvSpPr>
            <a:spLocks noGrp="1"/>
          </p:cNvSpPr>
          <p:nvPr>
            <p:ph idx="1"/>
          </p:nvPr>
        </p:nvSpPr>
        <p:spPr/>
        <p:txBody>
          <a:bodyPr/>
          <a:lstStyle/>
          <a:p>
            <a:r>
              <a:rPr lang="en-US" sz="1700" dirty="0"/>
              <a:t>Can everything be known to man?</a:t>
            </a:r>
          </a:p>
          <a:p>
            <a:r>
              <a:rPr lang="en-US" sz="1700" dirty="0"/>
              <a:t>Can all theorems be proven?</a:t>
            </a:r>
          </a:p>
          <a:p>
            <a:r>
              <a:rPr lang="en-US" sz="1700" dirty="0"/>
              <a:t>Kurt Gödel: Incompleteness Theorem</a:t>
            </a:r>
          </a:p>
          <a:p>
            <a:r>
              <a:rPr lang="en-US" sz="1700" dirty="0"/>
              <a:t>David Hilbert: Entscheidungsproblem</a:t>
            </a:r>
          </a:p>
          <a:p>
            <a:r>
              <a:rPr lang="en-US" sz="1700" dirty="0"/>
              <a:t>Alan Turing: Computable numbers and Turing machines</a:t>
            </a:r>
          </a:p>
          <a:p>
            <a:pPr lvl="1"/>
            <a:r>
              <a:rPr lang="en-US" sz="1700" dirty="0" smtClean="0"/>
              <a:t>Also: Computing Machinery and Intelligence</a:t>
            </a:r>
          </a:p>
          <a:p>
            <a:r>
              <a:rPr lang="en-US" sz="1700" dirty="0"/>
              <a:t>Alonzo Church: Recursive </a:t>
            </a:r>
            <a:r>
              <a:rPr lang="en-US" sz="1700" dirty="0" smtClean="0"/>
              <a:t>functions</a:t>
            </a:r>
            <a:endParaRPr lang="en-US" sz="1700" dirty="0"/>
          </a:p>
          <a:p>
            <a:r>
              <a:rPr lang="en-US" sz="1700" dirty="0"/>
              <a:t>The rest is.. history!</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Computability, Intractability &amp; Intelligence</a:t>
            </a:r>
            <a:endParaRPr lang="en-US" dirty="0"/>
          </a:p>
        </p:txBody>
      </p:sp>
      <p:sp>
        <p:nvSpPr>
          <p:cNvPr id="3" name="Content Placeholder 2"/>
          <p:cNvSpPr>
            <a:spLocks noGrp="1"/>
          </p:cNvSpPr>
          <p:nvPr>
            <p:ph idx="1"/>
          </p:nvPr>
        </p:nvSpPr>
        <p:spPr/>
        <p:txBody>
          <a:bodyPr>
            <a:normAutofit/>
          </a:bodyPr>
          <a:lstStyle/>
          <a:p>
            <a:r>
              <a:rPr lang="en-US" sz="1700" dirty="0"/>
              <a:t>Not all problems are solvable</a:t>
            </a:r>
          </a:p>
          <a:p>
            <a:r>
              <a:rPr lang="en-US" sz="1700" dirty="0"/>
              <a:t>The vast majority of practical problems are computable</a:t>
            </a:r>
          </a:p>
          <a:p>
            <a:r>
              <a:rPr lang="en-US" sz="1700" dirty="0"/>
              <a:t>There are undecidable languages</a:t>
            </a:r>
          </a:p>
          <a:p>
            <a:r>
              <a:rPr lang="en-US" sz="1700" dirty="0"/>
              <a:t>Many computable ones are too inefficient, i.e., intractable</a:t>
            </a:r>
          </a:p>
          <a:p>
            <a:r>
              <a:rPr lang="en-US" sz="1700" dirty="0"/>
              <a:t>Even practical solutions do not often exhibit any intelligence</a:t>
            </a:r>
          </a:p>
          <a:p>
            <a:pPr lvl="1"/>
            <a:r>
              <a:rPr lang="en-US" sz="1700" dirty="0"/>
              <a:t>i.e., many solutions are rather dumb when compared to the human mind</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Theory of Computation?</a:t>
            </a:r>
            <a:endParaRPr lang="en-US" dirty="0"/>
          </a:p>
        </p:txBody>
      </p:sp>
      <p:sp>
        <p:nvSpPr>
          <p:cNvPr id="3" name="Content Placeholder 2"/>
          <p:cNvSpPr>
            <a:spLocks noGrp="1"/>
          </p:cNvSpPr>
          <p:nvPr>
            <p:ph idx="1"/>
          </p:nvPr>
        </p:nvSpPr>
        <p:spPr/>
        <p:txBody>
          <a:bodyPr>
            <a:noAutofit/>
          </a:bodyPr>
          <a:lstStyle/>
          <a:p>
            <a:pPr lvl="0">
              <a:spcBef>
                <a:spcPts val="1100"/>
              </a:spcBef>
            </a:pPr>
            <a:r>
              <a:rPr lang="en-US" sz="1700" dirty="0"/>
              <a:t>It constitutes the essential science behind all computing.</a:t>
            </a:r>
          </a:p>
          <a:p>
            <a:pPr lvl="0">
              <a:spcBef>
                <a:spcPts val="1100"/>
              </a:spcBef>
            </a:pPr>
            <a:r>
              <a:rPr lang="en-US" sz="1700" dirty="0"/>
              <a:t>It takes one through the historical development of computing machines.</a:t>
            </a:r>
          </a:p>
          <a:p>
            <a:pPr lvl="0">
              <a:spcBef>
                <a:spcPts val="1100"/>
              </a:spcBef>
            </a:pPr>
            <a:r>
              <a:rPr lang="en-US" sz="1700" dirty="0"/>
              <a:t>The theory of formal languages came from linguistics and has influenced the further progress of language sciences including (computational) linguistics, natural language processing, search engines and the Web.</a:t>
            </a:r>
          </a:p>
          <a:p>
            <a:pPr lvl="0">
              <a:spcBef>
                <a:spcPts val="1100"/>
              </a:spcBef>
            </a:pPr>
            <a:r>
              <a:rPr lang="en-US" sz="1700" dirty="0"/>
              <a:t>Similarly, the design of programming languages and compilers is a direct application of the theory of computing. </a:t>
            </a:r>
          </a:p>
          <a:p>
            <a:pPr lvl="0">
              <a:spcBef>
                <a:spcPts val="1100"/>
              </a:spcBef>
            </a:pPr>
            <a:r>
              <a:rPr lang="en-US" sz="1700" dirty="0"/>
              <a:t>Moreover, the design and parsing of data representation languages such as XML are also applications of the theory of formal languages.</a:t>
            </a:r>
          </a:p>
          <a:p>
            <a:pPr lvl="0">
              <a:spcBef>
                <a:spcPts val="1100"/>
              </a:spcBef>
            </a:pPr>
            <a:r>
              <a:rPr lang="en-US" sz="1700" dirty="0"/>
              <a:t>The study of automata originated from attempts in designing automatic machines such as vending machines. </a:t>
            </a:r>
          </a:p>
          <a:p>
            <a:pPr lvl="0">
              <a:spcBef>
                <a:spcPts val="1100"/>
              </a:spcBef>
            </a:pPr>
            <a:r>
              <a:rPr lang="en-US" sz="1700" dirty="0"/>
              <a:t>Automata and formal language theory also forms the basis for significant aspects of digital and VLSI design, and hardware as well as software testing and verification. </a:t>
            </a:r>
          </a:p>
          <a:p>
            <a:pPr>
              <a:spcBef>
                <a:spcPts val="1100"/>
              </a:spcBef>
            </a:pPr>
            <a:r>
              <a:rPr lang="en-US" sz="1700" dirty="0"/>
              <a:t>Finally, it appears that one who has a solid foundation in the theory of computing can cope with the rapidly changing world of new computing technologies and ever more programming languages and paradigms.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Autofit/>
          </a:bodyPr>
          <a:lstStyle/>
          <a:p>
            <a:pPr lvl="0">
              <a:spcBef>
                <a:spcPts val="1500"/>
              </a:spcBef>
            </a:pPr>
            <a:r>
              <a:rPr lang="en-US" sz="1700" dirty="0"/>
              <a:t>A computer is a machine that accepts inputs, processes them to produce outputs, and is capable of storing and making decisions about its inputs and outputs. A computer is a machine that computes an output for a given input while being controlled by a program or table of instructions. A computing machine is also called an automaton.</a:t>
            </a:r>
          </a:p>
          <a:p>
            <a:pPr lvl="0">
              <a:spcBef>
                <a:spcPts val="1500"/>
              </a:spcBef>
            </a:pPr>
            <a:r>
              <a:rPr lang="en-US" sz="1700" dirty="0"/>
              <a:t>The process of transforming the input of a computing machine to its output is called computing. It usually involves storing some of the input, output, or their intermediate forms in memory. It also involves making decisions during processing.</a:t>
            </a:r>
          </a:p>
          <a:p>
            <a:pPr lvl="0">
              <a:spcBef>
                <a:spcPts val="1500"/>
              </a:spcBef>
            </a:pPr>
            <a:r>
              <a:rPr lang="en-US" sz="1700" dirty="0"/>
              <a:t>Inputs and outputs are strings made up of symbols from an alphabet.</a:t>
            </a:r>
          </a:p>
          <a:p>
            <a:pPr lvl="0">
              <a:spcBef>
                <a:spcPts val="1500"/>
              </a:spcBef>
            </a:pPr>
            <a:r>
              <a:rPr lang="en-US" sz="1700" dirty="0"/>
              <a:t>In general, a computing machine is expected to process its input in a single left-to-right pass.</a:t>
            </a:r>
          </a:p>
          <a:p>
            <a:pPr lvl="0">
              <a:spcBef>
                <a:spcPts val="1500"/>
              </a:spcBef>
            </a:pPr>
            <a:r>
              <a:rPr lang="en-US" sz="1700" dirty="0"/>
              <a:t>The output is usually binary: the machine either accepts or rejects the input string. If the output is not just a yes-or-no answer, the computing machine is called a transducer.</a:t>
            </a:r>
          </a:p>
          <a:p>
            <a:pPr lvl="0">
              <a:spcBef>
                <a:spcPts val="1500"/>
              </a:spcBef>
            </a:pPr>
            <a:r>
              <a:rPr lang="en-US" sz="1700" dirty="0"/>
              <a:t>During a computation, an automaton changes its internal state from one state to another.</a:t>
            </a:r>
          </a:p>
          <a:p>
            <a:pPr lvl="0">
              <a:spcBef>
                <a:spcPts val="1500"/>
              </a:spcBef>
            </a:pPr>
            <a:r>
              <a:rPr lang="en-US" sz="1700" dirty="0"/>
              <a:t>If, at the end of processing the entire input, the automaton halts in a final or accepting state, it is said to accept the input. If it halts in a non-final state, it is said to reject the input.</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a:t>A formal language is a set of strings. A set of related problems can also be considered a formal language. The set of all strings accepted by a computing machine is its language.</a:t>
            </a:r>
          </a:p>
          <a:p>
            <a:pPr lvl="0"/>
            <a:r>
              <a:rPr lang="en-US" sz="1700" dirty="0"/>
              <a:t>A formal language is specified by the rules of its grammar.</a:t>
            </a:r>
          </a:p>
          <a:p>
            <a:pPr lvl="0"/>
            <a:r>
              <a:rPr lang="en-US" sz="1700" dirty="0"/>
              <a:t>We study classes of formal languages, their grammars and computing machines that accept them.</a:t>
            </a:r>
          </a:p>
          <a:p>
            <a:pPr lvl="0"/>
            <a:r>
              <a:rPr lang="en-US" sz="1700" dirty="0"/>
              <a:t>Computing has a science of its own. We can define the science of computing or computer science as the science explains computing phenomena that cannot be explained by traditional sciences. The science of computing is often also called Theory of Computation or Theory of Computing</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Learning Objectives</a:t>
            </a:r>
            <a:endParaRPr lang="en-US" dirty="0"/>
          </a:p>
        </p:txBody>
      </p:sp>
      <p:sp>
        <p:nvSpPr>
          <p:cNvPr id="3" name="Content Placeholder 2"/>
          <p:cNvSpPr>
            <a:spLocks noGrp="1"/>
          </p:cNvSpPr>
          <p:nvPr>
            <p:ph idx="1"/>
          </p:nvPr>
        </p:nvSpPr>
        <p:spPr>
          <a:xfrm>
            <a:off x="0" y="762000"/>
            <a:ext cx="8991600" cy="5486400"/>
          </a:xfrm>
        </p:spPr>
        <p:txBody>
          <a:bodyPr>
            <a:normAutofit/>
          </a:bodyPr>
          <a:lstStyle/>
          <a:p>
            <a:r>
              <a:rPr lang="en-US" sz="1700" dirty="0" smtClean="0"/>
              <a:t>Distinguish between computing machines and other kinds of machines</a:t>
            </a:r>
          </a:p>
          <a:p>
            <a:r>
              <a:rPr lang="en-US" sz="1700" dirty="0" smtClean="0"/>
              <a:t>Learn what it means to compute</a:t>
            </a:r>
          </a:p>
          <a:p>
            <a:pPr lvl="0"/>
            <a:r>
              <a:rPr lang="en-US" sz="1700" dirty="0" smtClean="0"/>
              <a:t>Learn relationships between computing machines, problems, languages and grammars.</a:t>
            </a:r>
          </a:p>
          <a:p>
            <a:pPr lvl="0"/>
            <a:r>
              <a:rPr lang="en-US" sz="1700" dirty="0" smtClean="0"/>
              <a:t>Learn to define computer science.</a:t>
            </a:r>
          </a:p>
          <a:p>
            <a:pPr lvl="0"/>
            <a:r>
              <a:rPr lang="en-US" sz="1700" dirty="0" smtClean="0"/>
              <a:t>Appreciate the relationships between the science of computing and a core set of subject areas in computer science.</a:t>
            </a:r>
          </a:p>
          <a:p>
            <a:pPr lvl="0"/>
            <a:r>
              <a:rPr lang="en-US" sz="1700" dirty="0" smtClean="0"/>
              <a:t>Appreciate the historical development of the science of computing.</a:t>
            </a:r>
          </a:p>
          <a:p>
            <a:pPr lvl="0"/>
            <a:r>
              <a:rPr lang="en-US" sz="1700" dirty="0" smtClean="0"/>
              <a:t>Get an introduction to computability, intractability and intelligence.</a:t>
            </a:r>
          </a:p>
          <a:p>
            <a:r>
              <a:rPr lang="en-US" sz="1700" dirty="0" smtClean="0"/>
              <a:t>Understand the reasons for studying the science of computing.</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Autofit/>
          </a:bodyPr>
          <a:lstStyle/>
          <a:p>
            <a:pPr lvl="0">
              <a:spcBef>
                <a:spcPts val="1500"/>
              </a:spcBef>
            </a:pPr>
            <a:r>
              <a:rPr lang="en-US" sz="1700" dirty="0"/>
              <a:t>The science of computing makes several significant assumptions about the model of computing. The science is all about figuring out the consequences of the assumptions made in the computing model on computability, data structures, algorithms and programming.</a:t>
            </a:r>
          </a:p>
          <a:p>
            <a:pPr lvl="0">
              <a:spcBef>
                <a:spcPts val="1500"/>
              </a:spcBef>
            </a:pPr>
            <a:r>
              <a:rPr lang="en-US" sz="1700" dirty="0"/>
              <a:t>Computer science was born out of philosophical and mathematical challenges faced in trying to determine the truth or falsehood of all possible formal statements in mathematics. </a:t>
            </a:r>
          </a:p>
          <a:p>
            <a:pPr lvl="0">
              <a:spcBef>
                <a:spcPts val="1500"/>
              </a:spcBef>
            </a:pPr>
            <a:r>
              <a:rPr lang="en-US" sz="1700" dirty="0"/>
              <a:t>Not everything is computable. There are limitations to the very idea of computing. Even among computable problems, many are intractable, that is, they take too long to compute.</a:t>
            </a:r>
          </a:p>
          <a:p>
            <a:pPr lvl="0">
              <a:spcBef>
                <a:spcPts val="1500"/>
              </a:spcBef>
            </a:pPr>
            <a:r>
              <a:rPr lang="en-US" sz="1700" dirty="0"/>
              <a:t>The behavior of computers built on Turing’s model rarely can be seen as intelligent. Computers, although they are capable of elaborate calculations and intricate symbol manipulations, have remained rather dumb. It is not clear whether Turing’s model of computation is good enough to explain how human beings behave intelligently. </a:t>
            </a:r>
          </a:p>
          <a:p>
            <a:pPr>
              <a:spcBef>
                <a:spcPts val="1500"/>
              </a:spcBef>
            </a:pPr>
            <a:r>
              <a:rPr lang="en-US" sz="1700" dirty="0"/>
              <a:t>Apart from being the foundational theory of computer science, the theory of formal languages and automata has a number of important practical applications in areas ranging from programming language design and compilers to XML, web technologies and hardware and software testing.</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1</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(not) a Computer?</a:t>
            </a:r>
            <a:endParaRPr lang="en-US" dirty="0"/>
          </a:p>
        </p:txBody>
      </p:sp>
      <p:sp>
        <p:nvSpPr>
          <p:cNvPr id="3" name="Content Placeholder 2"/>
          <p:cNvSpPr>
            <a:spLocks noGrp="1"/>
          </p:cNvSpPr>
          <p:nvPr>
            <p:ph idx="1"/>
          </p:nvPr>
        </p:nvSpPr>
        <p:spPr/>
        <p:txBody>
          <a:bodyPr>
            <a:normAutofit/>
          </a:bodyPr>
          <a:lstStyle/>
          <a:p>
            <a:r>
              <a:rPr lang="en-US" sz="1700" dirty="0"/>
              <a:t>Need not be a digital electronic machine with display, keyboard, etc.</a:t>
            </a:r>
          </a:p>
          <a:p>
            <a:r>
              <a:rPr lang="en-US" sz="1700" dirty="0"/>
              <a:t>Not just a machine with input, output and processor</a:t>
            </a:r>
          </a:p>
          <a:p>
            <a:pPr lvl="1"/>
            <a:r>
              <a:rPr lang="en-US" sz="1700" dirty="0"/>
              <a:t>Kitchen grinders also have these!</a:t>
            </a:r>
          </a:p>
          <a:p>
            <a:r>
              <a:rPr lang="en-US" sz="1700" dirty="0"/>
              <a:t>A computer is a machine that</a:t>
            </a:r>
          </a:p>
          <a:p>
            <a:pPr lvl="1"/>
            <a:r>
              <a:rPr lang="en-US" sz="1700" dirty="0"/>
              <a:t>Accepts inputs</a:t>
            </a:r>
          </a:p>
          <a:p>
            <a:pPr lvl="1"/>
            <a:r>
              <a:rPr lang="en-US" sz="1700" dirty="0"/>
              <a:t>Processes them to </a:t>
            </a:r>
          </a:p>
          <a:p>
            <a:pPr lvl="1"/>
            <a:r>
              <a:rPr lang="en-US" sz="1700" dirty="0"/>
              <a:t>Produce outputs, </a:t>
            </a:r>
          </a:p>
          <a:p>
            <a:pPr lvl="1"/>
            <a:r>
              <a:rPr lang="en-US" sz="1700" dirty="0"/>
              <a:t>Is capable of making decisions, and</a:t>
            </a:r>
          </a:p>
          <a:p>
            <a:pPr lvl="1"/>
            <a:r>
              <a:rPr lang="en-US" sz="1700" dirty="0"/>
              <a:t>Usually has storage (i.e., memory)</a:t>
            </a:r>
          </a:p>
          <a:p>
            <a:r>
              <a:rPr lang="en-US" sz="1700" dirty="0"/>
              <a:t>We study abstract models of computers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Idea of </a:t>
            </a:r>
            <a:r>
              <a:rPr lang="en-US" dirty="0" smtClean="0"/>
              <a:t>Computing</a:t>
            </a:r>
            <a:endParaRPr lang="en-US" i="1" dirty="0"/>
          </a:p>
        </p:txBody>
      </p:sp>
      <p:sp>
        <p:nvSpPr>
          <p:cNvPr id="3" name="Content Placeholder 2"/>
          <p:cNvSpPr>
            <a:spLocks noGrp="1"/>
          </p:cNvSpPr>
          <p:nvPr>
            <p:ph idx="1"/>
          </p:nvPr>
        </p:nvSpPr>
        <p:spPr/>
        <p:txBody>
          <a:bodyPr>
            <a:normAutofit/>
          </a:bodyPr>
          <a:lstStyle/>
          <a:p>
            <a:r>
              <a:rPr lang="en-US" sz="1700" dirty="0"/>
              <a:t>Transforming input to output</a:t>
            </a:r>
          </a:p>
          <a:p>
            <a:r>
              <a:rPr lang="en-US" sz="1700" dirty="0"/>
              <a:t>Usually involves storing in memory</a:t>
            </a:r>
          </a:p>
          <a:p>
            <a:r>
              <a:rPr lang="en-US" sz="1700" dirty="0"/>
              <a:t>Usually involves making decisions</a:t>
            </a:r>
          </a:p>
          <a:p>
            <a:r>
              <a:rPr lang="en-US" sz="1700" dirty="0"/>
              <a:t>Input and output are strings of symbols</a:t>
            </a:r>
          </a:p>
          <a:p>
            <a:r>
              <a:rPr lang="en-US" sz="1700" dirty="0"/>
              <a:t>Computing is manipulating symbols</a:t>
            </a:r>
          </a:p>
          <a:p>
            <a:r>
              <a:rPr lang="en-US" sz="1700" dirty="0"/>
              <a:t>Symbols are from a known set called the alphabet</a:t>
            </a:r>
          </a:p>
          <a:p>
            <a:r>
              <a:rPr lang="en-US" sz="1700" dirty="0"/>
              <a:t>Strings can also be of null length: </a:t>
            </a:r>
            <a:r>
              <a:rPr lang="el-GR" sz="1700" dirty="0"/>
              <a:t>λ</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Machines</a:t>
            </a:r>
            <a:endParaRPr lang="en-US" dirty="0"/>
          </a:p>
        </p:txBody>
      </p:sp>
      <p:sp>
        <p:nvSpPr>
          <p:cNvPr id="3" name="Content Placeholder 2"/>
          <p:cNvSpPr>
            <a:spLocks noGrp="1"/>
          </p:cNvSpPr>
          <p:nvPr>
            <p:ph idx="1"/>
          </p:nvPr>
        </p:nvSpPr>
        <p:spPr/>
        <p:txBody>
          <a:bodyPr>
            <a:normAutofit/>
          </a:bodyPr>
          <a:lstStyle/>
          <a:p>
            <a:r>
              <a:rPr lang="en-US" sz="1700" dirty="0"/>
              <a:t>Automata: Output is binary: yes or no, accept or reject, true or false</a:t>
            </a:r>
          </a:p>
          <a:p>
            <a:r>
              <a:rPr lang="en-US" sz="1700" dirty="0"/>
              <a:t>Transducer: Output is a string of symbols</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pic>
        <p:nvPicPr>
          <p:cNvPr id="5" name="Picture 4" descr="C01F001.jpg"/>
          <p:cNvPicPr>
            <a:picLocks noChangeAspect="1"/>
          </p:cNvPicPr>
          <p:nvPr/>
        </p:nvPicPr>
        <p:blipFill>
          <a:blip r:embed="rId2" cstate="print"/>
          <a:stretch>
            <a:fillRect/>
          </a:stretch>
        </p:blipFill>
        <p:spPr>
          <a:xfrm>
            <a:off x="1524000" y="1905000"/>
            <a:ext cx="5656895" cy="3883991"/>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a:t>
            </a:r>
            <a:endParaRPr lang="en-US" dirty="0"/>
          </a:p>
        </p:txBody>
      </p:sp>
      <p:sp>
        <p:nvSpPr>
          <p:cNvPr id="3" name="Content Placeholder 2"/>
          <p:cNvSpPr>
            <a:spLocks noGrp="1"/>
          </p:cNvSpPr>
          <p:nvPr>
            <p:ph idx="1"/>
          </p:nvPr>
        </p:nvSpPr>
        <p:spPr/>
        <p:txBody>
          <a:bodyPr>
            <a:normAutofit/>
          </a:bodyPr>
          <a:lstStyle/>
          <a:p>
            <a:r>
              <a:rPr lang="en-US" sz="1700" dirty="0"/>
              <a:t>Internal states</a:t>
            </a:r>
          </a:p>
          <a:p>
            <a:r>
              <a:rPr lang="en-US" sz="1700" dirty="0"/>
              <a:t>Change of states</a:t>
            </a:r>
          </a:p>
          <a:p>
            <a:r>
              <a:rPr lang="en-US" sz="1700" dirty="0"/>
              <a:t>Finite number of states</a:t>
            </a:r>
          </a:p>
          <a:p>
            <a:r>
              <a:rPr lang="en-US" sz="1700" dirty="0"/>
              <a:t>Efficiency is usually not a concern in this subject</a:t>
            </a:r>
          </a:p>
          <a:p>
            <a:r>
              <a:rPr lang="en-US" sz="1700" dirty="0"/>
              <a:t>Whether it can compute and how much memory is used are the primary concerns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Machines and Languages</a:t>
            </a:r>
            <a:endParaRPr lang="en-US" dirty="0"/>
          </a:p>
        </p:txBody>
      </p:sp>
      <p:sp>
        <p:nvSpPr>
          <p:cNvPr id="3" name="Content Placeholder 2"/>
          <p:cNvSpPr>
            <a:spLocks noGrp="1"/>
          </p:cNvSpPr>
          <p:nvPr>
            <p:ph idx="1"/>
          </p:nvPr>
        </p:nvSpPr>
        <p:spPr/>
        <p:txBody>
          <a:bodyPr/>
          <a:lstStyle/>
          <a:p>
            <a:r>
              <a:rPr lang="en-US" sz="1700" dirty="0"/>
              <a:t>A language is a set of strings</a:t>
            </a:r>
          </a:p>
          <a:p>
            <a:r>
              <a:rPr lang="en-US" sz="1700" dirty="0"/>
              <a:t>The set of all strings accepted by a computing machine is its language</a:t>
            </a:r>
          </a:p>
          <a:p>
            <a:r>
              <a:rPr lang="en-US" sz="1700" dirty="0"/>
              <a:t>Formal languages are different from natural or human languages (e.g., English)</a:t>
            </a:r>
          </a:p>
          <a:p>
            <a:r>
              <a:rPr lang="en-US" sz="1700" dirty="0"/>
              <a:t>Languages and problems are the same because any (computing) problem can be stated in the following two ways:</a:t>
            </a:r>
          </a:p>
          <a:p>
            <a:pPr lvl="1"/>
            <a:r>
              <a:rPr lang="en-US" sz="1700" dirty="0"/>
              <a:t>As a conventional problem: “Given </a:t>
            </a:r>
            <a:r>
              <a:rPr lang="en-US" sz="1700" dirty="0">
                <a:sym typeface="Symbol"/>
              </a:rPr>
              <a:t></a:t>
            </a:r>
            <a:r>
              <a:rPr lang="en-US" sz="1700" dirty="0"/>
              <a:t> as inputs, </a:t>
            </a:r>
            <a:r>
              <a:rPr lang="en-US" sz="1700" dirty="0">
                <a:sym typeface="Symbol"/>
              </a:rPr>
              <a:t></a:t>
            </a:r>
            <a:r>
              <a:rPr lang="en-US" sz="1700" dirty="0"/>
              <a:t> find/calculate/compute </a:t>
            </a:r>
            <a:r>
              <a:rPr lang="en-US" sz="1700" dirty="0">
                <a:sym typeface="Symbol"/>
              </a:rPr>
              <a:t></a:t>
            </a:r>
            <a:r>
              <a:rPr lang="en-US" sz="1700" dirty="0"/>
              <a:t>”</a:t>
            </a:r>
          </a:p>
          <a:p>
            <a:pPr lvl="2"/>
            <a:r>
              <a:rPr lang="en-US" sz="1700" dirty="0" smtClean="0"/>
              <a:t>E.g., add 2 and 3</a:t>
            </a:r>
          </a:p>
          <a:p>
            <a:pPr marL="228600" lvl="1">
              <a:spcBef>
                <a:spcPts val="1800"/>
              </a:spcBef>
              <a:buClr>
                <a:schemeClr val="accent4">
                  <a:lumMod val="75000"/>
                </a:schemeClr>
              </a:buClr>
              <a:buSzPct val="100000"/>
              <a:buFont typeface="Wingdings" pitchFamily="2" charset="2"/>
              <a:buChar char="§"/>
            </a:pPr>
            <a:r>
              <a:rPr lang="en-US" sz="1700" dirty="0"/>
              <a:t>As a yes-or-no (or true-or-false) question: “Is </a:t>
            </a:r>
            <a:r>
              <a:rPr lang="en-US" sz="1700" dirty="0">
                <a:sym typeface="Symbol"/>
              </a:rPr>
              <a:t></a:t>
            </a:r>
            <a:r>
              <a:rPr lang="en-US" sz="1700" dirty="0"/>
              <a:t> the correct answer for </a:t>
            </a:r>
            <a:r>
              <a:rPr lang="en-US" sz="1700" dirty="0">
                <a:sym typeface="Symbol"/>
              </a:rPr>
              <a:t></a:t>
            </a:r>
            <a:r>
              <a:rPr lang="en-US" sz="1700" dirty="0"/>
              <a:t>?”</a:t>
            </a:r>
          </a:p>
          <a:p>
            <a:pPr lvl="2"/>
            <a:r>
              <a:rPr lang="en-US" sz="1700" dirty="0" smtClean="0"/>
              <a:t>E.g., is 5 the sum of 2 and 3?</a:t>
            </a:r>
          </a:p>
          <a:p>
            <a:r>
              <a:rPr lang="en-US" sz="1700" dirty="0"/>
              <a:t>The second way transforms any set of problems into a set of strings, i.e., a language</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Machines and Languages</a:t>
            </a:r>
            <a:endParaRPr lang="en-US" dirty="0"/>
          </a:p>
        </p:txBody>
      </p:sp>
      <p:sp>
        <p:nvSpPr>
          <p:cNvPr id="3" name="Content Placeholder 2"/>
          <p:cNvSpPr>
            <a:spLocks noGrp="1"/>
          </p:cNvSpPr>
          <p:nvPr>
            <p:ph idx="1"/>
          </p:nvPr>
        </p:nvSpPr>
        <p:spPr/>
        <p:txBody>
          <a:bodyPr>
            <a:normAutofit/>
          </a:bodyPr>
          <a:lstStyle/>
          <a:p>
            <a:r>
              <a:rPr lang="en-US" sz="1700" dirty="0"/>
              <a:t>Finite Automata: Chapters 2 and 3</a:t>
            </a:r>
          </a:p>
          <a:p>
            <a:r>
              <a:rPr lang="en-US" sz="1700" dirty="0"/>
              <a:t>Regular Languages: Chapters 4, 5, 6</a:t>
            </a:r>
          </a:p>
          <a:p>
            <a:r>
              <a:rPr lang="en-US" sz="1700" dirty="0"/>
              <a:t>Context-Free Languages: Chapter 7 and 9</a:t>
            </a:r>
          </a:p>
          <a:p>
            <a:r>
              <a:rPr lang="en-US" sz="1700" dirty="0"/>
              <a:t>Pushdown Automata: Chapter 8</a:t>
            </a:r>
          </a:p>
          <a:p>
            <a:r>
              <a:rPr lang="en-US" sz="1700" dirty="0"/>
              <a:t>Turing Machines: Chapter 10</a:t>
            </a:r>
          </a:p>
          <a:p>
            <a:r>
              <a:rPr lang="en-US" sz="1700" dirty="0"/>
              <a:t>All other formal languages: Chapter 11</a:t>
            </a:r>
          </a:p>
          <a:p>
            <a:r>
              <a:rPr lang="en-US" sz="1700" dirty="0"/>
              <a:t>Computability and undecidability: Chapter 12</a:t>
            </a:r>
          </a:p>
        </p:txBody>
      </p:sp>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Science of Computing?</a:t>
            </a:r>
            <a:endParaRPr lang="en-US" dirty="0"/>
          </a:p>
        </p:txBody>
      </p:sp>
      <p:sp>
        <p:nvSpPr>
          <p:cNvPr id="3" name="Content Placeholder 2"/>
          <p:cNvSpPr>
            <a:spLocks noGrp="1"/>
          </p:cNvSpPr>
          <p:nvPr>
            <p:ph idx="1"/>
          </p:nvPr>
        </p:nvSpPr>
        <p:spPr/>
        <p:txBody>
          <a:bodyPr>
            <a:noAutofit/>
          </a:bodyPr>
          <a:lstStyle/>
          <a:p>
            <a:pPr lvl="0">
              <a:spcBef>
                <a:spcPts val="1500"/>
              </a:spcBef>
            </a:pPr>
            <a:r>
              <a:rPr lang="en-US" sz="1700" dirty="0"/>
              <a:t>What does it mean to compute? What is computable, what is not?</a:t>
            </a:r>
          </a:p>
          <a:p>
            <a:pPr lvl="0">
              <a:spcBef>
                <a:spcPts val="1500"/>
              </a:spcBef>
            </a:pPr>
            <a:r>
              <a:rPr lang="en-US" sz="1700" dirty="0"/>
              <a:t>What is a computer or a computing machine? What is the essential nature of a computer? </a:t>
            </a:r>
          </a:p>
          <a:p>
            <a:pPr lvl="0">
              <a:spcBef>
                <a:spcPts val="1500"/>
              </a:spcBef>
            </a:pPr>
            <a:r>
              <a:rPr lang="en-US" sz="1700" dirty="0"/>
              <a:t>What determines how powerful a computer is? What is computable by which kind of machine?</a:t>
            </a:r>
          </a:p>
          <a:p>
            <a:pPr lvl="0">
              <a:spcBef>
                <a:spcPts val="1500"/>
              </a:spcBef>
            </a:pPr>
            <a:r>
              <a:rPr lang="en-US" sz="1700" dirty="0"/>
              <a:t>What happens if we take memory out from a computer? </a:t>
            </a:r>
          </a:p>
          <a:p>
            <a:pPr lvl="0">
              <a:spcBef>
                <a:spcPts val="1500"/>
              </a:spcBef>
            </a:pPr>
            <a:r>
              <a:rPr lang="en-US" sz="1700" dirty="0"/>
              <a:t>What happens if we change RAM to special types of memory (e.g., a stack)? </a:t>
            </a:r>
          </a:p>
          <a:p>
            <a:pPr lvl="0">
              <a:spcBef>
                <a:spcPts val="1500"/>
              </a:spcBef>
            </a:pPr>
            <a:r>
              <a:rPr lang="en-US" sz="1700" dirty="0"/>
              <a:t>What classes of problems can a computer (be programmed to) solve? </a:t>
            </a:r>
          </a:p>
          <a:p>
            <a:pPr lvl="0">
              <a:spcBef>
                <a:spcPts val="1500"/>
              </a:spcBef>
            </a:pPr>
            <a:r>
              <a:rPr lang="en-US" sz="1700" dirty="0"/>
              <a:t>Are there unsolvable problems? What are the limitations of the very idea of computing? </a:t>
            </a:r>
          </a:p>
          <a:p>
            <a:pPr lvl="0">
              <a:spcBef>
                <a:spcPts val="1500"/>
              </a:spcBef>
            </a:pPr>
            <a:r>
              <a:rPr lang="en-US" sz="1700" dirty="0"/>
              <a:t>What is the relationship between types of computers and classes of mathematical functions? </a:t>
            </a:r>
          </a:p>
          <a:p>
            <a:pPr lvl="0">
              <a:spcBef>
                <a:spcPts val="1500"/>
              </a:spcBef>
            </a:pPr>
            <a:r>
              <a:rPr lang="en-US" sz="1700" dirty="0"/>
              <a:t>What is the relationship between languages, grammars and computing devices?</a:t>
            </a:r>
          </a:p>
          <a:p>
            <a:pPr lvl="0">
              <a:spcBef>
                <a:spcPts val="1500"/>
              </a:spcBef>
            </a:pPr>
            <a:r>
              <a:rPr lang="en-US" sz="1700" dirty="0"/>
              <a:t>How fast or efficient can a computation be?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712</TotalTime>
  <Words>1847</Words>
  <Application>Microsoft Office PowerPoint</Application>
  <PresentationFormat>On-screen Show (4:3)</PresentationFormat>
  <Paragraphs>171</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Mod</vt:lpstr>
      <vt:lpstr>Theory of Computation: A Problem-Solving Approach</vt:lpstr>
      <vt:lpstr>Learning Objectives</vt:lpstr>
      <vt:lpstr>What is (not) a Computer?</vt:lpstr>
      <vt:lpstr>The Idea of Computing</vt:lpstr>
      <vt:lpstr>Computing Machines</vt:lpstr>
      <vt:lpstr>Computing</vt:lpstr>
      <vt:lpstr>Computing Machines and Languages</vt:lpstr>
      <vt:lpstr>Classes of Machines and Languages</vt:lpstr>
      <vt:lpstr>What is the Science of Computing?</vt:lpstr>
      <vt:lpstr>Computing Questions: Examples</vt:lpstr>
      <vt:lpstr>Computing Model: Assumptions</vt:lpstr>
      <vt:lpstr>What is Difficult for Computers?</vt:lpstr>
      <vt:lpstr>What if Computers had..</vt:lpstr>
      <vt:lpstr>How is Theory of Computation Related to..</vt:lpstr>
      <vt:lpstr>Birth of the Science of Computing</vt:lpstr>
      <vt:lpstr>Computability, Intractability &amp; Intelligence</vt:lpstr>
      <vt:lpstr>Why Study Theory of Computation?</vt:lpstr>
      <vt:lpstr>Key Ideas</vt:lpstr>
      <vt:lpstr>Key Ideas (contd..)</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123</cp:revision>
  <dcterms:created xsi:type="dcterms:W3CDTF">2011-08-20T05:14:55Z</dcterms:created>
  <dcterms:modified xsi:type="dcterms:W3CDTF">2012-03-05T04:56:48Z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