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handoutMasterIdLst>
    <p:handoutMasterId r:id="rId33"/>
  </p:handoutMasterIdLst>
  <p:sldIdLst>
    <p:sldId id="256" r:id="rId2"/>
    <p:sldId id="257" r:id="rId3"/>
    <p:sldId id="285" r:id="rId4"/>
    <p:sldId id="286" r:id="rId5"/>
    <p:sldId id="287" r:id="rId6"/>
    <p:sldId id="288" r:id="rId7"/>
    <p:sldId id="289" r:id="rId8"/>
    <p:sldId id="290" r:id="rId9"/>
    <p:sldId id="292" r:id="rId10"/>
    <p:sldId id="293" r:id="rId11"/>
    <p:sldId id="291"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4283024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43914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2: Automata</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End Conditions: Example 2.2</a:t>
            </a:r>
            <a:endParaRPr lang="en-US" dirty="0"/>
          </a:p>
        </p:txBody>
      </p:sp>
      <p:sp>
        <p:nvSpPr>
          <p:cNvPr id="3" name="Content Placeholder 2"/>
          <p:cNvSpPr>
            <a:spLocks noGrp="1"/>
          </p:cNvSpPr>
          <p:nvPr>
            <p:ph idx="1"/>
          </p:nvPr>
        </p:nvSpPr>
        <p:spPr/>
        <p:txBody>
          <a:bodyPr/>
          <a:lstStyle/>
          <a:p>
            <a:r>
              <a:rPr lang="en-US" sz="1700" dirty="0"/>
              <a:t>Our next example is an automaton that recognizes numbers divisible by 2, that is, even numbers.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5" name="Picture 4" descr="C02F003.jpg"/>
          <p:cNvPicPr>
            <a:picLocks noChangeAspect="1"/>
          </p:cNvPicPr>
          <p:nvPr/>
        </p:nvPicPr>
        <p:blipFill>
          <a:blip r:embed="rId2" cstate="print"/>
          <a:stretch>
            <a:fillRect/>
          </a:stretch>
        </p:blipFill>
        <p:spPr>
          <a:xfrm>
            <a:off x="990600" y="2151888"/>
            <a:ext cx="7253728" cy="2877312"/>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2.3</a:t>
            </a:r>
            <a:endParaRPr lang="en-US" dirty="0"/>
          </a:p>
        </p:txBody>
      </p:sp>
      <p:sp>
        <p:nvSpPr>
          <p:cNvPr id="3" name="Content Placeholder 2"/>
          <p:cNvSpPr>
            <a:spLocks noGrp="1"/>
          </p:cNvSpPr>
          <p:nvPr>
            <p:ph idx="1"/>
          </p:nvPr>
        </p:nvSpPr>
        <p:spPr/>
        <p:txBody>
          <a:bodyPr/>
          <a:lstStyle/>
          <a:p>
            <a:r>
              <a:rPr lang="en-US" sz="1700" dirty="0"/>
              <a:t>Binary numbers divisible by 4</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5" name="Picture 4" descr="C02F004.jpg"/>
          <p:cNvPicPr>
            <a:picLocks noChangeAspect="1"/>
          </p:cNvPicPr>
          <p:nvPr/>
        </p:nvPicPr>
        <p:blipFill>
          <a:blip r:embed="rId2" cstate="print"/>
          <a:stretch>
            <a:fillRect/>
          </a:stretch>
        </p:blipFill>
        <p:spPr>
          <a:xfrm>
            <a:off x="990600" y="2209800"/>
            <a:ext cx="7247182" cy="28194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Reject States: Example 2.4</a:t>
            </a:r>
            <a:endParaRPr lang="en-US" dirty="0"/>
          </a:p>
        </p:txBody>
      </p:sp>
      <p:sp>
        <p:nvSpPr>
          <p:cNvPr id="3" name="Content Placeholder 2"/>
          <p:cNvSpPr>
            <a:spLocks noGrp="1"/>
          </p:cNvSpPr>
          <p:nvPr>
            <p:ph idx="1"/>
          </p:nvPr>
        </p:nvSpPr>
        <p:spPr/>
        <p:txBody>
          <a:bodyPr/>
          <a:lstStyle/>
          <a:p>
            <a:r>
              <a:rPr lang="en-US" sz="1700" dirty="0"/>
              <a:t>Even numbers without leading zeros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5" name="Picture 4" descr="C02F005.jpg"/>
          <p:cNvPicPr>
            <a:picLocks noChangeAspect="1"/>
          </p:cNvPicPr>
          <p:nvPr/>
        </p:nvPicPr>
        <p:blipFill>
          <a:blip r:embed="rId2" cstate="print"/>
          <a:stretch>
            <a:fillRect/>
          </a:stretch>
        </p:blipFill>
        <p:spPr>
          <a:xfrm>
            <a:off x="1145494" y="1600200"/>
            <a:ext cx="6853012" cy="41148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02F006.jpg"/>
          <p:cNvPicPr>
            <a:picLocks noChangeAspect="1"/>
          </p:cNvPicPr>
          <p:nvPr/>
        </p:nvPicPr>
        <p:blipFill>
          <a:blip r:embed="rId2" cstate="print"/>
          <a:stretch>
            <a:fillRect/>
          </a:stretch>
        </p:blipFill>
        <p:spPr>
          <a:xfrm>
            <a:off x="2286000" y="1828800"/>
            <a:ext cx="4572000" cy="4239228"/>
          </a:xfrm>
          <a:prstGeom prst="rect">
            <a:avLst/>
          </a:prstGeom>
        </p:spPr>
      </p:pic>
      <p:sp>
        <p:nvSpPr>
          <p:cNvPr id="2" name="Title 1"/>
          <p:cNvSpPr>
            <a:spLocks noGrp="1"/>
          </p:cNvSpPr>
          <p:nvPr>
            <p:ph type="title"/>
          </p:nvPr>
        </p:nvSpPr>
        <p:spPr/>
        <p:txBody>
          <a:bodyPr/>
          <a:lstStyle/>
          <a:p>
            <a:r>
              <a:rPr lang="en-US" dirty="0" smtClean="0"/>
              <a:t>What is Wrong? Example 2.5</a:t>
            </a:r>
            <a:endParaRPr lang="en-US" dirty="0"/>
          </a:p>
        </p:txBody>
      </p:sp>
      <p:sp>
        <p:nvSpPr>
          <p:cNvPr id="3" name="Content Placeholder 2"/>
          <p:cNvSpPr>
            <a:spLocks noGrp="1"/>
          </p:cNvSpPr>
          <p:nvPr>
            <p:ph idx="1"/>
          </p:nvPr>
        </p:nvSpPr>
        <p:spPr/>
        <p:txBody>
          <a:bodyPr>
            <a:normAutofit/>
          </a:bodyPr>
          <a:lstStyle/>
          <a:p>
            <a:r>
              <a:rPr lang="en-US" sz="1700" dirty="0"/>
              <a:t>Odd numbers without leading zeros</a:t>
            </a:r>
          </a:p>
          <a:p>
            <a:r>
              <a:rPr lang="en-US" sz="1700" dirty="0"/>
              <a:t>What is wrong with this DFA?</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02F007c.jpg"/>
          <p:cNvPicPr>
            <a:picLocks noChangeAspect="1"/>
          </p:cNvPicPr>
          <p:nvPr/>
        </p:nvPicPr>
        <p:blipFill>
          <a:blip r:embed="rId2" cstate="print"/>
          <a:stretch>
            <a:fillRect/>
          </a:stretch>
        </p:blipFill>
        <p:spPr>
          <a:xfrm>
            <a:off x="1674097" y="3886200"/>
            <a:ext cx="6095624" cy="2214926"/>
          </a:xfrm>
          <a:prstGeom prst="rect">
            <a:avLst/>
          </a:prstGeom>
          <a:solidFill>
            <a:schemeClr val="bg1">
              <a:alpha val="0"/>
            </a:schemeClr>
          </a:solidFill>
        </p:spPr>
      </p:pic>
      <p:sp>
        <p:nvSpPr>
          <p:cNvPr id="2" name="Title 1"/>
          <p:cNvSpPr>
            <a:spLocks noGrp="1"/>
          </p:cNvSpPr>
          <p:nvPr>
            <p:ph type="title"/>
          </p:nvPr>
        </p:nvSpPr>
        <p:spPr/>
        <p:txBody>
          <a:bodyPr/>
          <a:lstStyle/>
          <a:p>
            <a:r>
              <a:rPr lang="en-US" dirty="0" smtClean="0"/>
              <a:t>Step-by-Step Method: Example 2.6</a:t>
            </a:r>
            <a:endParaRPr lang="en-US" dirty="0"/>
          </a:p>
        </p:txBody>
      </p:sp>
      <p:sp>
        <p:nvSpPr>
          <p:cNvPr id="3" name="Content Placeholder 2"/>
          <p:cNvSpPr>
            <a:spLocks noGrp="1"/>
          </p:cNvSpPr>
          <p:nvPr>
            <p:ph idx="1"/>
          </p:nvPr>
        </p:nvSpPr>
        <p:spPr/>
        <p:txBody>
          <a:bodyPr/>
          <a:lstStyle/>
          <a:p>
            <a:r>
              <a:rPr lang="en-US" sz="1700" dirty="0"/>
              <a:t>DFA for strings over {a, b} containing at most 3 a 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5" name="Picture 4" descr="C02F007a.jpg"/>
          <p:cNvPicPr>
            <a:picLocks noChangeAspect="1"/>
          </p:cNvPicPr>
          <p:nvPr/>
        </p:nvPicPr>
        <p:blipFill>
          <a:blip r:embed="rId3" cstate="print"/>
          <a:stretch>
            <a:fillRect/>
          </a:stretch>
        </p:blipFill>
        <p:spPr>
          <a:xfrm>
            <a:off x="1600200" y="1453708"/>
            <a:ext cx="5105400" cy="832292"/>
          </a:xfrm>
          <a:prstGeom prst="rect">
            <a:avLst/>
          </a:prstGeom>
        </p:spPr>
      </p:pic>
      <p:pic>
        <p:nvPicPr>
          <p:cNvPr id="6" name="Picture 5" descr="C02F007b.jpg"/>
          <p:cNvPicPr>
            <a:picLocks noChangeAspect="1"/>
          </p:cNvPicPr>
          <p:nvPr/>
        </p:nvPicPr>
        <p:blipFill>
          <a:blip r:embed="rId4" cstate="print"/>
          <a:stretch>
            <a:fillRect/>
          </a:stretch>
        </p:blipFill>
        <p:spPr>
          <a:xfrm>
            <a:off x="1597759" y="2484007"/>
            <a:ext cx="5072690" cy="1249793"/>
          </a:xfrm>
          <a:prstGeom prst="rect">
            <a:avLst/>
          </a:prstGeom>
        </p:spPr>
      </p:pic>
      <p:pic>
        <p:nvPicPr>
          <p:cNvPr id="8" name="Picture 2" descr="C:\Users\sadhana\AppData\Local\Microsoft\Windows\Temporary Internet Files\Content.Outlook\0MVLJOB6\logo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ppt_x"/>
                                          </p:val>
                                        </p:tav>
                                        <p:tav tm="100000">
                                          <p:val>
                                            <p:strVal val="#ppt_x"/>
                                          </p:val>
                                        </p:tav>
                                      </p:tavLst>
                                    </p:anim>
                                    <p:anim calcmode="lin" valueType="num">
                                      <p:cBhvr additive="base">
                                        <p:cTn id="8" dur="3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3000" fill="hold"/>
                                        <p:tgtEl>
                                          <p:spTgt spid="6"/>
                                        </p:tgtEl>
                                        <p:attrNameLst>
                                          <p:attrName>ppt_x</p:attrName>
                                        </p:attrNameLst>
                                      </p:cBhvr>
                                      <p:tavLst>
                                        <p:tav tm="0">
                                          <p:val>
                                            <p:strVal val="#ppt_x"/>
                                          </p:val>
                                        </p:tav>
                                        <p:tav tm="100000">
                                          <p:val>
                                            <p:strVal val="#ppt_x"/>
                                          </p:val>
                                        </p:tav>
                                      </p:tavLst>
                                    </p:anim>
                                    <p:anim calcmode="lin" valueType="num">
                                      <p:cBhvr additive="base">
                                        <p:cTn id="14" dur="3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3000" fill="hold"/>
                                        <p:tgtEl>
                                          <p:spTgt spid="7"/>
                                        </p:tgtEl>
                                        <p:attrNameLst>
                                          <p:attrName>ppt_x</p:attrName>
                                        </p:attrNameLst>
                                      </p:cBhvr>
                                      <p:tavLst>
                                        <p:tav tm="0">
                                          <p:val>
                                            <p:strVal val="#ppt_x"/>
                                          </p:val>
                                        </p:tav>
                                        <p:tav tm="100000">
                                          <p:val>
                                            <p:strVal val="#ppt_x"/>
                                          </p:val>
                                        </p:tav>
                                      </p:tavLst>
                                    </p:anim>
                                    <p:anim calcmode="lin" valueType="num">
                                      <p:cBhvr additive="base">
                                        <p:cTn id="20" dur="3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Table for DFA</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342752" y="1371600"/>
            <a:ext cx="8267848" cy="4191000"/>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Complex DFA: Example 2.7</a:t>
            </a:r>
            <a:endParaRPr lang="en-US" dirty="0"/>
          </a:p>
        </p:txBody>
      </p:sp>
      <p:sp>
        <p:nvSpPr>
          <p:cNvPr id="3" name="Content Placeholder 2"/>
          <p:cNvSpPr>
            <a:spLocks noGrp="1"/>
          </p:cNvSpPr>
          <p:nvPr>
            <p:ph idx="1"/>
          </p:nvPr>
        </p:nvSpPr>
        <p:spPr/>
        <p:txBody>
          <a:bodyPr/>
          <a:lstStyle/>
          <a:p>
            <a:r>
              <a:rPr lang="en-US" sz="1700" dirty="0"/>
              <a:t>Binary numbers divisible by 3</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5" name="Picture 4" descr="C02F008b.jpg"/>
          <p:cNvPicPr>
            <a:picLocks noChangeAspect="1"/>
          </p:cNvPicPr>
          <p:nvPr/>
        </p:nvPicPr>
        <p:blipFill>
          <a:blip r:embed="rId2" cstate="print"/>
          <a:stretch>
            <a:fillRect/>
          </a:stretch>
        </p:blipFill>
        <p:spPr>
          <a:xfrm>
            <a:off x="2171700" y="1676400"/>
            <a:ext cx="4800600" cy="4225678"/>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Table: Example 2.7</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393812" y="914400"/>
            <a:ext cx="6356376" cy="3197607"/>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2.8</a:t>
            </a:r>
            <a:endParaRPr lang="en-US" dirty="0"/>
          </a:p>
        </p:txBody>
      </p:sp>
      <p:sp>
        <p:nvSpPr>
          <p:cNvPr id="3" name="Content Placeholder 2"/>
          <p:cNvSpPr>
            <a:spLocks noGrp="1"/>
          </p:cNvSpPr>
          <p:nvPr>
            <p:ph idx="1"/>
          </p:nvPr>
        </p:nvSpPr>
        <p:spPr/>
        <p:txBody>
          <a:bodyPr/>
          <a:lstStyle/>
          <a:p>
            <a:r>
              <a:rPr lang="en-US" sz="1700" dirty="0"/>
              <a:t>Binary numbers without leading zeros that are divisible by 5</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5" name="Picture 4" descr="C02F009.jpg"/>
          <p:cNvPicPr>
            <a:picLocks noChangeAspect="1"/>
          </p:cNvPicPr>
          <p:nvPr/>
        </p:nvPicPr>
        <p:blipFill>
          <a:blip r:embed="rId2" cstate="print"/>
          <a:stretch>
            <a:fillRect/>
          </a:stretch>
        </p:blipFill>
        <p:spPr>
          <a:xfrm>
            <a:off x="885444" y="1676400"/>
            <a:ext cx="7373112" cy="4109408"/>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Table: Example 2.8</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3074" name="Picture 2"/>
          <p:cNvPicPr>
            <a:picLocks noGrp="1" noChangeAspect="1" noChangeArrowheads="1"/>
          </p:cNvPicPr>
          <p:nvPr>
            <p:ph idx="1"/>
          </p:nvPr>
        </p:nvPicPr>
        <p:blipFill rotWithShape="1">
          <a:blip r:embed="rId2" cstate="print"/>
          <a:srcRect t="6026"/>
          <a:stretch/>
        </p:blipFill>
        <p:spPr bwMode="auto">
          <a:xfrm>
            <a:off x="1257300" y="990600"/>
            <a:ext cx="6515100" cy="4749800"/>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Learning Objectives</a:t>
            </a:r>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Recognize that everyday machines such as vending machines are computing devices.</a:t>
            </a:r>
          </a:p>
          <a:p>
            <a:pPr lvl="0"/>
            <a:r>
              <a:rPr lang="en-US" sz="1700" dirty="0" smtClean="0"/>
              <a:t>Learn to design a finite automaton for a given problem.</a:t>
            </a:r>
          </a:p>
          <a:p>
            <a:pPr lvl="0"/>
            <a:r>
              <a:rPr lang="en-US" sz="1700" dirty="0" smtClean="0"/>
              <a:t>Learn to handle end conditions in automata.</a:t>
            </a:r>
          </a:p>
          <a:p>
            <a:pPr lvl="0"/>
            <a:r>
              <a:rPr lang="en-US" sz="1700" dirty="0" smtClean="0"/>
              <a:t>Learn to handle reject states in automata.</a:t>
            </a:r>
          </a:p>
          <a:p>
            <a:pPr lvl="0"/>
            <a:r>
              <a:rPr lang="en-US" sz="1700" dirty="0" smtClean="0"/>
              <a:t>Learn to use states as memory.</a:t>
            </a:r>
          </a:p>
          <a:p>
            <a:pPr lvl="0"/>
            <a:r>
              <a:rPr lang="en-US" sz="1700" dirty="0" smtClean="0"/>
              <a:t>Use a step-by-step method for constructing complex automata.</a:t>
            </a:r>
          </a:p>
          <a:p>
            <a:r>
              <a:rPr lang="en-US" sz="1700" dirty="0" smtClean="0"/>
              <a:t>Appreciate some limitations of deterministic finite automata.</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Constructing DFA</a:t>
            </a:r>
            <a:endParaRPr lang="en-US" dirty="0"/>
          </a:p>
        </p:txBody>
      </p:sp>
      <p:sp>
        <p:nvSpPr>
          <p:cNvPr id="3" name="Content Placeholder 2"/>
          <p:cNvSpPr>
            <a:spLocks noGrp="1"/>
          </p:cNvSpPr>
          <p:nvPr>
            <p:ph idx="1"/>
          </p:nvPr>
        </p:nvSpPr>
        <p:spPr/>
        <p:txBody>
          <a:bodyPr>
            <a:normAutofit/>
          </a:bodyPr>
          <a:lstStyle/>
          <a:p>
            <a:pPr lvl="0"/>
            <a:r>
              <a:rPr lang="en-US" sz="1700" dirty="0"/>
              <a:t>What is the simplest string that the automaton is expected to accept?</a:t>
            </a:r>
          </a:p>
          <a:p>
            <a:pPr lvl="0"/>
            <a:r>
              <a:rPr lang="en-US" sz="1700" dirty="0"/>
              <a:t>What are a few other strings that the automaton must accept? </a:t>
            </a:r>
          </a:p>
          <a:p>
            <a:pPr lvl="0"/>
            <a:r>
              <a:rPr lang="en-US" sz="1700" dirty="0"/>
              <a:t>What are all the other inputs that the automaton must accept? </a:t>
            </a:r>
          </a:p>
          <a:p>
            <a:pPr lvl="0"/>
            <a:r>
              <a:rPr lang="en-US" sz="1700" dirty="0"/>
              <a:t>What does the machine need to remember? </a:t>
            </a:r>
          </a:p>
          <a:p>
            <a:pPr lvl="0"/>
            <a:r>
              <a:rPr lang="en-US" sz="1700" dirty="0"/>
              <a:t>When the automaton needs to remember an input symbol consumed in a given state, is the transition that we have introduced from that state for that symbol appropriate? </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(contd..)</a:t>
            </a:r>
            <a:endParaRPr lang="en-US" dirty="0"/>
          </a:p>
        </p:txBody>
      </p:sp>
      <p:sp>
        <p:nvSpPr>
          <p:cNvPr id="3" name="Content Placeholder 2"/>
          <p:cNvSpPr>
            <a:spLocks noGrp="1"/>
          </p:cNvSpPr>
          <p:nvPr>
            <p:ph idx="1"/>
          </p:nvPr>
        </p:nvSpPr>
        <p:spPr/>
        <p:txBody>
          <a:bodyPr/>
          <a:lstStyle/>
          <a:p>
            <a:pPr lvl="0"/>
            <a:r>
              <a:rPr lang="en-US" sz="1700" dirty="0"/>
              <a:t>What is the meaning of each state? </a:t>
            </a:r>
          </a:p>
          <a:p>
            <a:pPr lvl="0"/>
            <a:r>
              <a:rPr lang="en-US" sz="1700" dirty="0"/>
              <a:t>What are the input strings to be rejected by the automaton? </a:t>
            </a:r>
          </a:p>
          <a:p>
            <a:pPr lvl="0"/>
            <a:r>
              <a:rPr lang="en-US" sz="1700" dirty="0"/>
              <a:t>Does the automaton have exactly one transition from every state for every symbol in the alphabet? </a:t>
            </a:r>
          </a:p>
          <a:p>
            <a:pPr lvl="0"/>
            <a:r>
              <a:rPr lang="en-US" sz="1700" dirty="0"/>
              <a:t>Are special cases such as leading zeroes (or other symbols), trailing symbols (e.g., extra zeros after reaching the final state) and the null input λ handled properly? </a:t>
            </a:r>
          </a:p>
          <a:p>
            <a:r>
              <a:rPr lang="en-US" sz="1700" dirty="0"/>
              <a:t>Is the start state also an accepting state</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2.9</a:t>
            </a:r>
            <a:endParaRPr lang="en-US" dirty="0"/>
          </a:p>
        </p:txBody>
      </p:sp>
      <p:sp>
        <p:nvSpPr>
          <p:cNvPr id="3" name="Content Placeholder 2"/>
          <p:cNvSpPr>
            <a:spLocks noGrp="1"/>
          </p:cNvSpPr>
          <p:nvPr>
            <p:ph idx="1"/>
          </p:nvPr>
        </p:nvSpPr>
        <p:spPr/>
        <p:txBody>
          <a:bodyPr/>
          <a:lstStyle/>
          <a:p>
            <a:r>
              <a:rPr lang="en-US" dirty="0" smtClean="0"/>
              <a:t>To search for the keyword 101</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pic>
        <p:nvPicPr>
          <p:cNvPr id="5" name="Picture 4" descr="C02F010.jpg"/>
          <p:cNvPicPr>
            <a:picLocks noChangeAspect="1"/>
          </p:cNvPicPr>
          <p:nvPr/>
        </p:nvPicPr>
        <p:blipFill>
          <a:blip r:embed="rId2" cstate="print"/>
          <a:stretch>
            <a:fillRect/>
          </a:stretch>
        </p:blipFill>
        <p:spPr>
          <a:xfrm>
            <a:off x="593481" y="1828800"/>
            <a:ext cx="7957038" cy="34290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2.10</a:t>
            </a:r>
            <a:endParaRPr lang="en-US" dirty="0"/>
          </a:p>
        </p:txBody>
      </p:sp>
      <p:sp>
        <p:nvSpPr>
          <p:cNvPr id="3" name="Content Placeholder 2"/>
          <p:cNvSpPr>
            <a:spLocks noGrp="1"/>
          </p:cNvSpPr>
          <p:nvPr>
            <p:ph idx="1"/>
          </p:nvPr>
        </p:nvSpPr>
        <p:spPr/>
        <p:txBody>
          <a:bodyPr/>
          <a:lstStyle/>
          <a:p>
            <a:r>
              <a:rPr lang="en-US" dirty="0" smtClean="0"/>
              <a:t>Even number of </a:t>
            </a:r>
            <a:r>
              <a:rPr lang="en-US" i="1" dirty="0" smtClean="0"/>
              <a:t>a </a:t>
            </a:r>
            <a:r>
              <a:rPr lang="en-US" dirty="0" smtClean="0"/>
              <a:t>s and even number of </a:t>
            </a:r>
            <a:r>
              <a:rPr lang="en-US" i="1" dirty="0" smtClean="0"/>
              <a:t>b </a:t>
            </a:r>
            <a:r>
              <a:rPr lang="en-US" dirty="0" smtClean="0"/>
              <a:t>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pic>
        <p:nvPicPr>
          <p:cNvPr id="5" name="Picture 4" descr="C02F011.jpg"/>
          <p:cNvPicPr>
            <a:picLocks noChangeAspect="1"/>
          </p:cNvPicPr>
          <p:nvPr/>
        </p:nvPicPr>
        <p:blipFill>
          <a:blip r:embed="rId2" cstate="print"/>
          <a:stretch>
            <a:fillRect/>
          </a:stretch>
        </p:blipFill>
        <p:spPr>
          <a:xfrm>
            <a:off x="1897380" y="1524000"/>
            <a:ext cx="5349240" cy="4385056"/>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2.11</a:t>
            </a:r>
            <a:endParaRPr lang="en-US" dirty="0"/>
          </a:p>
        </p:txBody>
      </p:sp>
      <p:sp>
        <p:nvSpPr>
          <p:cNvPr id="3" name="Content Placeholder 2"/>
          <p:cNvSpPr>
            <a:spLocks noGrp="1"/>
          </p:cNvSpPr>
          <p:nvPr>
            <p:ph idx="1"/>
          </p:nvPr>
        </p:nvSpPr>
        <p:spPr/>
        <p:txBody>
          <a:bodyPr/>
          <a:lstStyle/>
          <a:p>
            <a:r>
              <a:rPr lang="en-US" dirty="0" smtClean="0"/>
              <a:t>Same symbols in odd positions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a:p>
        </p:txBody>
      </p:sp>
      <p:pic>
        <p:nvPicPr>
          <p:cNvPr id="5" name="Picture 4" descr="C02F012.jpg"/>
          <p:cNvPicPr>
            <a:picLocks noChangeAspect="1"/>
          </p:cNvPicPr>
          <p:nvPr/>
        </p:nvPicPr>
        <p:blipFill>
          <a:blip r:embed="rId2" cstate="print"/>
          <a:stretch>
            <a:fillRect/>
          </a:stretch>
        </p:blipFill>
        <p:spPr>
          <a:xfrm>
            <a:off x="978408" y="1676400"/>
            <a:ext cx="7251192" cy="3961744"/>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Automata: Example 2.12</a:t>
            </a:r>
            <a:endParaRPr lang="en-US" dirty="0"/>
          </a:p>
        </p:txBody>
      </p:sp>
      <p:sp>
        <p:nvSpPr>
          <p:cNvPr id="3" name="Content Placeholder 2"/>
          <p:cNvSpPr>
            <a:spLocks noGrp="1"/>
          </p:cNvSpPr>
          <p:nvPr>
            <p:ph idx="1"/>
          </p:nvPr>
        </p:nvSpPr>
        <p:spPr/>
        <p:txBody>
          <a:bodyPr/>
          <a:lstStyle/>
          <a:p>
            <a:r>
              <a:rPr lang="en-US" dirty="0" smtClean="0"/>
              <a:t>Equal numbers of </a:t>
            </a:r>
            <a:r>
              <a:rPr lang="en-US" i="1" dirty="0" smtClean="0"/>
              <a:t>a </a:t>
            </a:r>
            <a:r>
              <a:rPr lang="en-US" dirty="0" smtClean="0"/>
              <a:t>s and </a:t>
            </a:r>
            <a:r>
              <a:rPr lang="en-US" i="1" dirty="0" smtClean="0"/>
              <a:t>b </a:t>
            </a:r>
            <a:r>
              <a:rPr lang="en-US" dirty="0" smtClean="0"/>
              <a:t>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a:p>
        </p:txBody>
      </p:sp>
      <p:pic>
        <p:nvPicPr>
          <p:cNvPr id="5" name="Picture 4" descr="C02F013.jpg"/>
          <p:cNvPicPr>
            <a:picLocks noChangeAspect="1"/>
          </p:cNvPicPr>
          <p:nvPr/>
        </p:nvPicPr>
        <p:blipFill>
          <a:blip r:embed="rId2" cstate="print"/>
          <a:stretch>
            <a:fillRect/>
          </a:stretch>
        </p:blipFill>
        <p:spPr>
          <a:xfrm>
            <a:off x="800100" y="1905000"/>
            <a:ext cx="7543800" cy="3406877"/>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Automata: Example 2.13</a:t>
            </a:r>
            <a:endParaRPr lang="en-US" dirty="0"/>
          </a:p>
        </p:txBody>
      </p:sp>
      <p:sp>
        <p:nvSpPr>
          <p:cNvPr id="3" name="Content Placeholder 2"/>
          <p:cNvSpPr>
            <a:spLocks noGrp="1"/>
          </p:cNvSpPr>
          <p:nvPr>
            <p:ph idx="1"/>
          </p:nvPr>
        </p:nvSpPr>
        <p:spPr/>
        <p:txBody>
          <a:bodyPr/>
          <a:lstStyle/>
          <a:p>
            <a:r>
              <a:rPr lang="en-US" sz="1700" i="1" dirty="0" err="1" smtClean="0"/>
              <a:t>a</a:t>
            </a:r>
            <a:r>
              <a:rPr lang="en-US" sz="1700" baseline="30000" dirty="0" err="1" smtClean="0"/>
              <a:t>n</a:t>
            </a:r>
            <a:r>
              <a:rPr lang="en-US" sz="1700" i="1" dirty="0" err="1" smtClean="0"/>
              <a:t>b</a:t>
            </a:r>
            <a:r>
              <a:rPr lang="en-US" sz="1700" baseline="30000" dirty="0" err="1" smtClean="0"/>
              <a:t>n</a:t>
            </a:r>
            <a:r>
              <a:rPr lang="en-US" sz="1700" dirty="0" smtClean="0"/>
              <a:t>,</a:t>
            </a:r>
            <a:r>
              <a:rPr lang="en-US" sz="1700" i="1" dirty="0" smtClean="0"/>
              <a:t> n</a:t>
            </a:r>
            <a:r>
              <a:rPr lang="en-US" sz="1700" dirty="0" smtClean="0"/>
              <a:t> &lt; 6</a:t>
            </a:r>
          </a:p>
          <a:p>
            <a:endParaRPr lang="en-US" i="1"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26</a:t>
            </a:fld>
            <a:endParaRPr lang="en-US"/>
          </a:p>
        </p:txBody>
      </p:sp>
      <p:pic>
        <p:nvPicPr>
          <p:cNvPr id="5" name="Picture 4" descr="C02F014.jpg"/>
          <p:cNvPicPr>
            <a:picLocks noChangeAspect="1"/>
          </p:cNvPicPr>
          <p:nvPr/>
        </p:nvPicPr>
        <p:blipFill>
          <a:blip r:embed="rId2" cstate="print"/>
          <a:stretch>
            <a:fillRect/>
          </a:stretch>
        </p:blipFill>
        <p:spPr>
          <a:xfrm>
            <a:off x="800100" y="2269992"/>
            <a:ext cx="7543800" cy="3332231"/>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States: Example 2.14</a:t>
            </a:r>
            <a:endParaRPr lang="en-US" dirty="0"/>
          </a:p>
        </p:txBody>
      </p:sp>
      <p:sp>
        <p:nvSpPr>
          <p:cNvPr id="3" name="Content Placeholder 2"/>
          <p:cNvSpPr>
            <a:spLocks noGrp="1"/>
          </p:cNvSpPr>
          <p:nvPr>
            <p:ph idx="1"/>
          </p:nvPr>
        </p:nvSpPr>
        <p:spPr/>
        <p:txBody>
          <a:bodyPr/>
          <a:lstStyle/>
          <a:p>
            <a:r>
              <a:rPr lang="en-US" sz="1700" dirty="0" smtClean="0"/>
              <a:t>Fifth symbol from the end is a 0</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27</a:t>
            </a:fld>
            <a:endParaRPr lang="en-US"/>
          </a:p>
        </p:txBody>
      </p:sp>
      <p:pic>
        <p:nvPicPr>
          <p:cNvPr id="5" name="Picture 4" descr="C02F015.jpg"/>
          <p:cNvPicPr>
            <a:picLocks noChangeAspect="1"/>
          </p:cNvPicPr>
          <p:nvPr/>
        </p:nvPicPr>
        <p:blipFill>
          <a:blip r:embed="rId2" cstate="print"/>
          <a:stretch>
            <a:fillRect/>
          </a:stretch>
        </p:blipFill>
        <p:spPr>
          <a:xfrm>
            <a:off x="609600" y="1828800"/>
            <a:ext cx="7924800" cy="3829482"/>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lvl="0"/>
            <a:r>
              <a:rPr lang="en-US" sz="1700" dirty="0"/>
              <a:t>A Computing Machine accepts some input and produces some output by processing the input, usually making some decisions during its processing.</a:t>
            </a:r>
          </a:p>
          <a:p>
            <a:pPr lvl="0"/>
            <a:r>
              <a:rPr lang="en-US" sz="1700" dirty="0"/>
              <a:t>Automata are the simplest kinds of computing machines. They are abstract models of computing usually represented as state transition diagrams.</a:t>
            </a:r>
          </a:p>
          <a:p>
            <a:pPr lvl="0"/>
            <a:r>
              <a:rPr lang="en-US" sz="1700" dirty="0"/>
              <a:t>Automata are defined in terms of their states and state transitions. They accept an input string made up of symbols taken from an alphabet and either accept or reject the input by reaching an appropriate state at the end of processing the input.</a:t>
            </a:r>
          </a:p>
          <a:p>
            <a:pPr lvl="0"/>
            <a:r>
              <a:rPr lang="en-US" sz="1700" dirty="0"/>
              <a:t>States are the only memory that automata have. They need to change states to remember anything.</a:t>
            </a:r>
          </a:p>
          <a:p>
            <a:pPr lvl="0"/>
            <a:r>
              <a:rPr lang="en-US" sz="1700" dirty="0"/>
              <a:t>Automata are used to model hardware and software solutions to computing problems. Since real solutions can only have a finite amount of hardware or a finite number of lines of code in a software program, automata must also be finite. The number of states in an automaton must be finite. </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a:t>Deterministic finite automata never encounter multiple choices. For a given input symbol, when the automaton is in a given state, there is never more than one possible transition.</a:t>
            </a:r>
          </a:p>
          <a:p>
            <a:pPr lvl="0"/>
            <a:r>
              <a:rPr lang="en-US" sz="1700" dirty="0"/>
              <a:t>Although there is no algorithm to design an automaton, the set of mantras discussed in the chapter help us in designing an accurate finite automaton for a given problem.</a:t>
            </a:r>
          </a:p>
          <a:p>
            <a:pPr lvl="0"/>
            <a:r>
              <a:rPr lang="en-US" sz="1700" dirty="0"/>
              <a:t>Automata, being primitive computing machines, are limited in the variety of problems they can solve. A key limitation is that they are unable to count a set of symbols in the input string. As such, they cannot solve some classes of problems without requiring an infinite number of states. </a:t>
            </a:r>
          </a:p>
          <a:p>
            <a:r>
              <a:rPr lang="en-US" sz="1700" dirty="0"/>
              <a:t>Even when they can solve a problem, deterministic finite automata often require a large number of states</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Automata: Simple Computing Machines</a:t>
            </a:r>
            <a:endParaRPr lang="en-US" dirty="0"/>
          </a:p>
        </p:txBody>
      </p:sp>
      <p:sp>
        <p:nvSpPr>
          <p:cNvPr id="3" name="Content Placeholder 2"/>
          <p:cNvSpPr>
            <a:spLocks noGrp="1"/>
          </p:cNvSpPr>
          <p:nvPr>
            <p:ph idx="1"/>
          </p:nvPr>
        </p:nvSpPr>
        <p:spPr/>
        <p:txBody>
          <a:bodyPr>
            <a:normAutofit/>
          </a:bodyPr>
          <a:lstStyle/>
          <a:p>
            <a:r>
              <a:rPr lang="en-US" sz="1700" dirty="0" smtClean="0"/>
              <a:t>Input: a string of symbols</a:t>
            </a:r>
          </a:p>
          <a:p>
            <a:r>
              <a:rPr lang="en-US" sz="1700" dirty="0" smtClean="0"/>
              <a:t>Accept or reject at the end of the input</a:t>
            </a:r>
          </a:p>
          <a:p>
            <a:r>
              <a:rPr lang="en-US" sz="1700" dirty="0" smtClean="0"/>
              <a:t>Optionally, produce tangible output</a:t>
            </a:r>
          </a:p>
          <a:p>
            <a:r>
              <a:rPr lang="en-US" sz="1700" dirty="0" smtClean="0"/>
              <a:t>Comprised of a set of internal states</a:t>
            </a:r>
          </a:p>
          <a:p>
            <a:r>
              <a:rPr lang="en-US" sz="1700" dirty="0" smtClean="0"/>
              <a:t>No memory unit!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a:t>
            </a:r>
            <a:r>
              <a:rPr lang="en-US" sz="6000" smtClean="0">
                <a:latin typeface="Tahoma" pitchFamily="34" charset="0"/>
                <a:ea typeface="Tahoma" pitchFamily="34" charset="0"/>
                <a:cs typeface="Tahoma" pitchFamily="34" charset="0"/>
              </a:rPr>
              <a:t>Chapter 2</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30</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Automatic Ticket Vending Machine</a:t>
            </a:r>
            <a:endParaRPr lang="en-US" dirty="0"/>
          </a:p>
        </p:txBody>
      </p:sp>
      <p:sp>
        <p:nvSpPr>
          <p:cNvPr id="3" name="Content Placeholder 2"/>
          <p:cNvSpPr>
            <a:spLocks noGrp="1"/>
          </p:cNvSpPr>
          <p:nvPr>
            <p:ph idx="1"/>
          </p:nvPr>
        </p:nvSpPr>
        <p:spPr/>
        <p:txBody>
          <a:bodyPr/>
          <a:lstStyle/>
          <a:p>
            <a:r>
              <a:rPr lang="en-US" sz="1700" dirty="0" smtClean="0"/>
              <a:t>E.g., a railway platform ticket vending machine</a:t>
            </a:r>
          </a:p>
          <a:p>
            <a:r>
              <a:rPr lang="en-US" sz="1700" dirty="0" smtClean="0"/>
              <a:t>One ticket Rs. 3; two tickets Rs. 6</a:t>
            </a:r>
          </a:p>
          <a:p>
            <a:r>
              <a:rPr lang="en-US" sz="1700" dirty="0" smtClean="0"/>
              <a:t>Accepts Rs. 1, 2, 5 coins</a:t>
            </a:r>
          </a:p>
          <a:p>
            <a:pPr>
              <a:buNone/>
            </a:pP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5" name="Picture 4" descr="C02F001.jpg"/>
          <p:cNvPicPr>
            <a:picLocks noChangeAspect="1"/>
          </p:cNvPicPr>
          <p:nvPr/>
        </p:nvPicPr>
        <p:blipFill>
          <a:blip r:embed="rId2" cstate="print"/>
          <a:stretch>
            <a:fillRect/>
          </a:stretch>
        </p:blipFill>
        <p:spPr>
          <a:xfrm>
            <a:off x="2019300" y="2211110"/>
            <a:ext cx="5105400" cy="388489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a:bodyPr>
          <a:lstStyle/>
          <a:p>
            <a:pPr>
              <a:buNone/>
            </a:pPr>
            <a:r>
              <a:rPr lang="en-US" sz="1700" dirty="0" smtClean="0"/>
              <a:t>Rudimentary “Operating System”:</a:t>
            </a:r>
          </a:p>
          <a:p>
            <a:pPr lvl="0"/>
            <a:r>
              <a:rPr lang="en-US" sz="1700" dirty="0" smtClean="0"/>
              <a:t>Start in the initial state </a:t>
            </a:r>
            <a:r>
              <a:rPr lang="en-US" sz="1700" i="1" dirty="0" smtClean="0"/>
              <a:t>q</a:t>
            </a:r>
            <a:r>
              <a:rPr lang="en-US" sz="1700" baseline="-25000" dirty="0" smtClean="0"/>
              <a:t>0</a:t>
            </a:r>
            <a:r>
              <a:rPr lang="en-US" sz="1700" dirty="0" smtClean="0"/>
              <a:t>.</a:t>
            </a:r>
          </a:p>
          <a:p>
            <a:pPr lvl="0"/>
            <a:r>
              <a:rPr lang="en-US" sz="1700" dirty="0" smtClean="0"/>
              <a:t>Wait for an input symbol.</a:t>
            </a:r>
          </a:p>
          <a:p>
            <a:pPr lvl="0"/>
            <a:r>
              <a:rPr lang="en-US" sz="1700" dirty="0" smtClean="0"/>
              <a:t>If a symbol is received as input,</a:t>
            </a:r>
          </a:p>
          <a:p>
            <a:pPr lvl="1"/>
            <a:r>
              <a:rPr lang="en-US" sz="1700" dirty="0" smtClean="0"/>
              <a:t>Examine current state for an outgoing arrow marked with the given input symbol.</a:t>
            </a:r>
          </a:p>
          <a:p>
            <a:pPr lvl="1"/>
            <a:r>
              <a:rPr lang="en-US" sz="1700" dirty="0" smtClean="0"/>
              <a:t>If a matching arrow is found, traverse the arrow, change to the state at which the arrow is pointing and consume the input symbol.</a:t>
            </a:r>
          </a:p>
          <a:p>
            <a:pPr lvl="1"/>
            <a:r>
              <a:rPr lang="en-US" sz="1700" dirty="0" smtClean="0"/>
              <a:t>Wait for the next input symbol; continue processing until input is exhausted.</a:t>
            </a:r>
          </a:p>
          <a:p>
            <a:r>
              <a:rPr lang="en-US" sz="1700" dirty="0" smtClean="0"/>
              <a:t>When the input is exhausted, if the current state is a final state, the input is declared as accepted; otherwise, the input is declared as rejected by the machine.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Automaton: Definition</a:t>
            </a:r>
            <a:endParaRPr lang="en-US" dirty="0"/>
          </a:p>
        </p:txBody>
      </p:sp>
      <p:sp>
        <p:nvSpPr>
          <p:cNvPr id="3" name="Content Placeholder 2"/>
          <p:cNvSpPr>
            <a:spLocks noGrp="1"/>
          </p:cNvSpPr>
          <p:nvPr>
            <p:ph idx="1"/>
          </p:nvPr>
        </p:nvSpPr>
        <p:spPr/>
        <p:txBody>
          <a:bodyPr/>
          <a:lstStyle/>
          <a:p>
            <a:pPr>
              <a:buNone/>
            </a:pPr>
            <a:r>
              <a:rPr lang="en-US" sz="1700" dirty="0"/>
              <a:t>An automaton M has five elements, which are defined as follows:</a:t>
            </a:r>
          </a:p>
          <a:p>
            <a:pPr lvl="0"/>
            <a:r>
              <a:rPr lang="en-US" sz="1700" dirty="0" err="1"/>
              <a:t>M.alphabet</a:t>
            </a:r>
            <a:r>
              <a:rPr lang="en-US" sz="1700" dirty="0"/>
              <a:t>, denoted by Σ, is called the alphabet and is the finite set of symbols that can appear in the input. </a:t>
            </a:r>
          </a:p>
          <a:p>
            <a:pPr lvl="0"/>
            <a:r>
              <a:rPr lang="en-US" sz="1700" dirty="0" err="1"/>
              <a:t>M.states</a:t>
            </a:r>
            <a:r>
              <a:rPr lang="en-US" sz="1700" dirty="0"/>
              <a:t>, also denoted by Q, is the finite set of all states in the automaton.</a:t>
            </a:r>
          </a:p>
          <a:p>
            <a:pPr lvl="0"/>
            <a:r>
              <a:rPr lang="en-US" sz="1700" dirty="0" err="1"/>
              <a:t>M.startState</a:t>
            </a:r>
            <a:r>
              <a:rPr lang="en-US" sz="1700" dirty="0"/>
              <a:t>, usually denoted by q0, is the start state of the automaton.</a:t>
            </a:r>
          </a:p>
          <a:p>
            <a:pPr lvl="0"/>
            <a:r>
              <a:rPr lang="en-US" sz="1700" dirty="0" err="1"/>
              <a:t>M.finalStates</a:t>
            </a:r>
            <a:r>
              <a:rPr lang="en-US" sz="1700" dirty="0"/>
              <a:t>, denoted by QF, is the subset of </a:t>
            </a:r>
            <a:r>
              <a:rPr lang="en-US" sz="1700" dirty="0" err="1"/>
              <a:t>M.states</a:t>
            </a:r>
            <a:r>
              <a:rPr lang="en-US" sz="1700" dirty="0"/>
              <a:t> that are the final states of the automaton. Also known as accepting states.</a:t>
            </a:r>
          </a:p>
          <a:p>
            <a:pPr lvl="0"/>
            <a:r>
              <a:rPr lang="en-US" sz="1700" dirty="0" err="1"/>
              <a:t>M.transitionFunction</a:t>
            </a:r>
            <a:r>
              <a:rPr lang="en-US" sz="1700" dirty="0"/>
              <a:t> is a function δ from Q </a:t>
            </a:r>
            <a:r>
              <a:rPr lang="en-US" sz="1700" dirty="0">
                <a:sym typeface="Symbol"/>
              </a:rPr>
              <a:t></a:t>
            </a:r>
            <a:r>
              <a:rPr lang="en-US" sz="1700" dirty="0"/>
              <a:t> Σ to Q, that is, it is a mapping from the current state and the current input symbol to a new state.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Automaton: Vending Machine Example</a:t>
            </a:r>
            <a:endParaRPr lang="en-US" dirty="0"/>
          </a:p>
        </p:txBody>
      </p:sp>
      <p:sp>
        <p:nvSpPr>
          <p:cNvPr id="3" name="Content Placeholder 2"/>
          <p:cNvSpPr>
            <a:spLocks noGrp="1"/>
          </p:cNvSpPr>
          <p:nvPr>
            <p:ph idx="1"/>
          </p:nvPr>
        </p:nvSpPr>
        <p:spPr/>
        <p:txBody>
          <a:bodyPr>
            <a:normAutofit/>
          </a:bodyPr>
          <a:lstStyle/>
          <a:p>
            <a:pPr lvl="0"/>
            <a:r>
              <a:rPr lang="en-US" sz="1700" dirty="0" err="1"/>
              <a:t>M.alphabet</a:t>
            </a:r>
            <a:r>
              <a:rPr lang="en-US" sz="1700" dirty="0"/>
              <a:t> = {1, 2, 5}</a:t>
            </a:r>
          </a:p>
          <a:p>
            <a:pPr lvl="0"/>
            <a:r>
              <a:rPr lang="en-US" sz="1700" dirty="0" err="1"/>
              <a:t>M.states</a:t>
            </a:r>
            <a:r>
              <a:rPr lang="en-US" sz="1700" dirty="0"/>
              <a:t> = {q0, q1, q2, q3, q4, q5, q6, q7, q10 }</a:t>
            </a:r>
          </a:p>
          <a:p>
            <a:pPr lvl="0"/>
            <a:r>
              <a:rPr lang="en-US" sz="1700" dirty="0" err="1"/>
              <a:t>M.startState</a:t>
            </a:r>
            <a:r>
              <a:rPr lang="en-US" sz="1700" dirty="0"/>
              <a:t> = q0</a:t>
            </a:r>
          </a:p>
          <a:p>
            <a:pPr lvl="0"/>
            <a:r>
              <a:rPr lang="en-US" sz="1700" dirty="0" err="1"/>
              <a:t>M.finalStates</a:t>
            </a:r>
            <a:r>
              <a:rPr lang="en-US" sz="1700" dirty="0"/>
              <a:t> = {q3, q4, q6, q7, q10 }</a:t>
            </a:r>
          </a:p>
          <a:p>
            <a:pPr lvl="0"/>
            <a:r>
              <a:rPr lang="en-US" sz="1700" dirty="0" err="1"/>
              <a:t>M.transitionFunction</a:t>
            </a:r>
            <a:r>
              <a:rPr lang="en-US" sz="1700" dirty="0"/>
              <a:t> = </a:t>
            </a:r>
          </a:p>
          <a:p>
            <a:pPr lvl="0">
              <a:buNone/>
            </a:pPr>
            <a:r>
              <a:rPr lang="en-US" sz="1700" dirty="0"/>
              <a:t>                            {(q0, 1) </a:t>
            </a:r>
            <a:r>
              <a:rPr lang="en-US" sz="1700" dirty="0">
                <a:sym typeface="Symbol"/>
              </a:rPr>
              <a:t></a:t>
            </a:r>
            <a:r>
              <a:rPr lang="en-US" sz="1700" dirty="0"/>
              <a:t> q1, (q0, 2) </a:t>
            </a:r>
            <a:r>
              <a:rPr lang="en-US" sz="1700" dirty="0">
                <a:sym typeface="Symbol"/>
              </a:rPr>
              <a:t></a:t>
            </a:r>
            <a:r>
              <a:rPr lang="en-US" sz="1700" dirty="0"/>
              <a:t> q2, (q0, 5) </a:t>
            </a:r>
            <a:r>
              <a:rPr lang="en-US" sz="1700" dirty="0">
                <a:sym typeface="Symbol"/>
              </a:rPr>
              <a:t></a:t>
            </a:r>
            <a:r>
              <a:rPr lang="en-US" sz="1700" dirty="0"/>
              <a:t> q5, </a:t>
            </a:r>
          </a:p>
          <a:p>
            <a:pPr>
              <a:buNone/>
            </a:pPr>
            <a:r>
              <a:rPr lang="en-US" sz="1700" dirty="0"/>
              <a:t>			 (q1, 1) </a:t>
            </a:r>
            <a:r>
              <a:rPr lang="en-US" sz="1700" dirty="0">
                <a:sym typeface="Symbol"/>
              </a:rPr>
              <a:t></a:t>
            </a:r>
            <a:r>
              <a:rPr lang="en-US" sz="1700" dirty="0"/>
              <a:t> q2, (q1, 2) </a:t>
            </a:r>
            <a:r>
              <a:rPr lang="en-US" sz="1700" dirty="0">
                <a:sym typeface="Symbol"/>
              </a:rPr>
              <a:t></a:t>
            </a:r>
            <a:r>
              <a:rPr lang="en-US" sz="1700" dirty="0"/>
              <a:t> q3, (q1, 5) </a:t>
            </a:r>
            <a:r>
              <a:rPr lang="en-US" sz="1700" dirty="0">
                <a:sym typeface="Symbol"/>
              </a:rPr>
              <a:t></a:t>
            </a:r>
            <a:r>
              <a:rPr lang="en-US" sz="1700" dirty="0"/>
              <a:t> q6, </a:t>
            </a:r>
          </a:p>
          <a:p>
            <a:pPr>
              <a:buNone/>
            </a:pPr>
            <a:r>
              <a:rPr lang="en-US" sz="1700" dirty="0"/>
              <a:t>			 (q2, 1) </a:t>
            </a:r>
            <a:r>
              <a:rPr lang="en-US" sz="1700" dirty="0">
                <a:sym typeface="Symbol"/>
              </a:rPr>
              <a:t></a:t>
            </a:r>
            <a:r>
              <a:rPr lang="en-US" sz="1700" dirty="0"/>
              <a:t> q3, (q2, 2) </a:t>
            </a:r>
            <a:r>
              <a:rPr lang="en-US" sz="1700" dirty="0">
                <a:sym typeface="Symbol"/>
              </a:rPr>
              <a:t></a:t>
            </a:r>
            <a:r>
              <a:rPr lang="en-US" sz="1700" dirty="0"/>
              <a:t> q4, (q2, 5) </a:t>
            </a:r>
            <a:r>
              <a:rPr lang="en-US" sz="1700" dirty="0">
                <a:sym typeface="Symbol"/>
              </a:rPr>
              <a:t></a:t>
            </a:r>
            <a:r>
              <a:rPr lang="en-US" sz="1700" dirty="0"/>
              <a:t> q7, </a:t>
            </a:r>
          </a:p>
          <a:p>
            <a:pPr>
              <a:buNone/>
            </a:pPr>
            <a:r>
              <a:rPr lang="en-US" sz="1700" dirty="0"/>
              <a:t>			 (q5, 1) </a:t>
            </a:r>
            <a:r>
              <a:rPr lang="en-US" sz="1700" dirty="0">
                <a:sym typeface="Symbol"/>
              </a:rPr>
              <a:t></a:t>
            </a:r>
            <a:r>
              <a:rPr lang="en-US" sz="1700" dirty="0"/>
              <a:t> q6, (q5, 2) </a:t>
            </a:r>
            <a:r>
              <a:rPr lang="en-US" sz="1700" dirty="0">
                <a:sym typeface="Symbol"/>
              </a:rPr>
              <a:t></a:t>
            </a:r>
            <a:r>
              <a:rPr lang="en-US" sz="1700" dirty="0"/>
              <a:t> q7, (q5, 5) </a:t>
            </a:r>
            <a:r>
              <a:rPr lang="en-US" sz="1700" dirty="0">
                <a:sym typeface="Symbol"/>
              </a:rPr>
              <a:t></a:t>
            </a:r>
            <a:r>
              <a:rPr lang="en-US" sz="1700" dirty="0"/>
              <a:t> q10}</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Finite Automata (DFA)</a:t>
            </a:r>
            <a:endParaRPr lang="en-US" dirty="0"/>
          </a:p>
        </p:txBody>
      </p:sp>
      <p:sp>
        <p:nvSpPr>
          <p:cNvPr id="3" name="Content Placeholder 2"/>
          <p:cNvSpPr>
            <a:spLocks noGrp="1"/>
          </p:cNvSpPr>
          <p:nvPr>
            <p:ph idx="1"/>
          </p:nvPr>
        </p:nvSpPr>
        <p:spPr/>
        <p:txBody>
          <a:bodyPr/>
          <a:lstStyle/>
          <a:p>
            <a:pPr>
              <a:buNone/>
            </a:pPr>
            <a:r>
              <a:rPr lang="en-US" dirty="0" smtClean="0"/>
              <a:t>A </a:t>
            </a:r>
            <a:r>
              <a:rPr lang="en-US" sz="1700" dirty="0"/>
              <a:t>deterministic finite automaton meets two criteria: </a:t>
            </a:r>
          </a:p>
          <a:p>
            <a:pPr lvl="0"/>
            <a:r>
              <a:rPr lang="en-US" sz="1700" dirty="0"/>
              <a:t>Every state has only one outgoing arrow for any given input symbol (i.e., the transition function is indeed a function). </a:t>
            </a:r>
          </a:p>
          <a:p>
            <a:pPr lvl="0"/>
            <a:r>
              <a:rPr lang="en-US" sz="1700" dirty="0"/>
              <a:t>No transition can occur without consuming an input symbol, that is, the automaton cannot jump to a new state on its own volition</a:t>
            </a:r>
            <a:r>
              <a:rPr lang="en-US" sz="1700" dirty="0" smtClean="0"/>
              <a:t>.</a:t>
            </a:r>
            <a:endParaRPr lang="en-US" sz="1700" dirty="0"/>
          </a:p>
          <a:p>
            <a:pPr lvl="0"/>
            <a:r>
              <a:rPr lang="en-US" sz="1700" dirty="0"/>
              <a:t>The ticket vending machine is actually a finite state transducer </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DFA: Example 2.1</a:t>
            </a:r>
            <a:endParaRPr lang="en-US" dirty="0"/>
          </a:p>
        </p:txBody>
      </p:sp>
      <p:sp>
        <p:nvSpPr>
          <p:cNvPr id="3" name="Content Placeholder 2"/>
          <p:cNvSpPr>
            <a:spLocks noGrp="1"/>
          </p:cNvSpPr>
          <p:nvPr>
            <p:ph idx="1"/>
          </p:nvPr>
        </p:nvSpPr>
        <p:spPr/>
        <p:txBody>
          <a:bodyPr/>
          <a:lstStyle/>
          <a:p>
            <a:r>
              <a:rPr lang="en-US" sz="1700" dirty="0"/>
              <a:t>An automaton whose alphabet is the binary alphabet {0, 1}. It should accept any input string that begins with 0 and reject all other inputs (i.e., those beginning with a 1).</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5" name="Picture 4" descr="C02F002.jpg"/>
          <p:cNvPicPr>
            <a:picLocks noChangeAspect="1"/>
          </p:cNvPicPr>
          <p:nvPr/>
        </p:nvPicPr>
        <p:blipFill>
          <a:blip r:embed="rId2" cstate="print"/>
          <a:stretch>
            <a:fillRect/>
          </a:stretch>
        </p:blipFill>
        <p:spPr>
          <a:xfrm>
            <a:off x="1438633" y="1981200"/>
            <a:ext cx="6105167" cy="28194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697</TotalTime>
  <Words>1274</Words>
  <Application>Microsoft Office PowerPoint</Application>
  <PresentationFormat>On-screen Show (4:3)</PresentationFormat>
  <Paragraphs>137</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vt:lpstr>
      <vt:lpstr>Theory of Computation: A Problem-Solving Approach</vt:lpstr>
      <vt:lpstr>Learning Objectives</vt:lpstr>
      <vt:lpstr>Automata: Simple Computing Machines</vt:lpstr>
      <vt:lpstr>An Automatic Ticket Vending Machine</vt:lpstr>
      <vt:lpstr>How Does it Work?</vt:lpstr>
      <vt:lpstr>Automaton: Definition</vt:lpstr>
      <vt:lpstr>Automaton: Vending Machine Example</vt:lpstr>
      <vt:lpstr>Deterministic Finite Automata (DFA)</vt:lpstr>
      <vt:lpstr>Constructing DFA: Example 2.1</vt:lpstr>
      <vt:lpstr>Handling End Conditions: Example 2.2</vt:lpstr>
      <vt:lpstr>Example 2.3</vt:lpstr>
      <vt:lpstr>Reject States: Example 2.4</vt:lpstr>
      <vt:lpstr>What is Wrong? Example 2.5</vt:lpstr>
      <vt:lpstr>Step-by-Step Method: Example 2.6</vt:lpstr>
      <vt:lpstr>Transition Table for DFA</vt:lpstr>
      <vt:lpstr>Constructing Complex DFA: Example 2.7</vt:lpstr>
      <vt:lpstr>Transition Table: Example 2.7</vt:lpstr>
      <vt:lpstr>Example 2.8</vt:lpstr>
      <vt:lpstr>Transition Table: Example 2.8</vt:lpstr>
      <vt:lpstr>Mantras for Constructing DFA</vt:lpstr>
      <vt:lpstr>Mantras (contd..)</vt:lpstr>
      <vt:lpstr>Example 2.9</vt:lpstr>
      <vt:lpstr>Example 2.10</vt:lpstr>
      <vt:lpstr>Example 2.11</vt:lpstr>
      <vt:lpstr>Limitations of Automata: Example 2.12</vt:lpstr>
      <vt:lpstr>Limitations of Automata: Example 2.13</vt:lpstr>
      <vt:lpstr>Combinatorial States: Example 2.14</vt:lpstr>
      <vt:lpstr>Key Ideas</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139</cp:revision>
  <dcterms:created xsi:type="dcterms:W3CDTF">2011-08-20T05:14:55Z</dcterms:created>
  <dcterms:modified xsi:type="dcterms:W3CDTF">2012-03-06T06:15:03Z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