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handoutMasterIdLst>
    <p:handoutMasterId r:id="rId41"/>
  </p:handoutMasterIdLst>
  <p:sldIdLst>
    <p:sldId id="256" r:id="rId2"/>
    <p:sldId id="257"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9" r:id="rId26"/>
    <p:sldId id="307" r:id="rId27"/>
    <p:sldId id="308" r:id="rId28"/>
    <p:sldId id="310" r:id="rId29"/>
    <p:sldId id="311" r:id="rId30"/>
    <p:sldId id="312" r:id="rId31"/>
    <p:sldId id="313" r:id="rId32"/>
    <p:sldId id="314" r:id="rId33"/>
    <p:sldId id="315" r:id="rId34"/>
    <p:sldId id="316" r:id="rId35"/>
    <p:sldId id="319" r:id="rId36"/>
    <p:sldId id="317" r:id="rId37"/>
    <p:sldId id="318" r:id="rId38"/>
    <p:sldId id="28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72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3/6/2012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dirty="0"/>
          </a:p>
        </p:txBody>
      </p:sp>
    </p:spTree>
    <p:extLst>
      <p:ext uri="{BB962C8B-B14F-4D97-AF65-F5344CB8AC3E}">
        <p14:creationId xmlns:p14="http://schemas.microsoft.com/office/powerpoint/2010/main" val="19685024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3/6/2012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dirty="0"/>
          </a:p>
        </p:txBody>
      </p:sp>
    </p:spTree>
    <p:extLst>
      <p:ext uri="{BB962C8B-B14F-4D97-AF65-F5344CB8AC3E}">
        <p14:creationId xmlns:p14="http://schemas.microsoft.com/office/powerpoint/2010/main" val="5354192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3/6/2012</a:t>
            </a:fld>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dirty="0"/>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dirty="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3/6/2012</a:t>
            </a:fld>
            <a:endParaRPr lang="en-US" dirty="0"/>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3/6/2012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dirty="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3/6/2012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Date Placeholder 1"/>
          <p:cNvSpPr>
            <a:spLocks noGrp="1"/>
          </p:cNvSpPr>
          <p:nvPr>
            <p:ph type="dt" sz="half" idx="10"/>
          </p:nvPr>
        </p:nvSpPr>
        <p:spPr/>
        <p:txBody>
          <a:bodyPr/>
          <a:lstStyle/>
          <a:p>
            <a:fld id="{4C8570D1-18D8-41A6-8D70-22CD9592B5A0}" type="datetime1">
              <a:rPr lang="en-US" smtClean="0"/>
              <a:pPr/>
              <a:t>3/6/2012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3/6/2012</a:t>
            </a:fld>
            <a:endParaRPr lang="en-US" dirty="0"/>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dirty="0" smtClean="0">
                <a:solidFill>
                  <a:schemeClr val="tx1"/>
                </a:solidFill>
              </a:rPr>
              <a:t>Chapter – 3: Non-Deterministic Finite Automata</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dirty="0" smtClean="0"/>
              <a:t>Theory of Computation:</a:t>
            </a:r>
            <a:br>
              <a:rPr lang="en-US" dirty="0" smtClean="0"/>
            </a:br>
            <a:r>
              <a:rPr lang="en-US" dirty="0" smtClean="0"/>
              <a:t>A Problem-Solving Approach</a:t>
            </a:r>
            <a:endParaRPr lang="en-US" dirty="0"/>
          </a:p>
        </p:txBody>
      </p:sp>
      <p:pic>
        <p:nvPicPr>
          <p:cNvPr id="4" name="Picture 3" descr="bookimage.bmp"/>
          <p:cNvPicPr>
            <a:picLocks noChangeAspect="1"/>
          </p:cNvPicPr>
          <p:nvPr/>
        </p:nvPicPr>
        <p:blipFill>
          <a:blip r:embed="rId2" cstate="print"/>
          <a:stretch>
            <a:fillRect/>
          </a:stretch>
        </p:blipFill>
        <p:spPr>
          <a:xfrm>
            <a:off x="3505200" y="609600"/>
            <a:ext cx="3587275" cy="3962400"/>
          </a:xfrm>
          <a:prstGeom prst="rect">
            <a:avLst/>
          </a:prstGeom>
        </p:spPr>
      </p:pic>
      <p:pic>
        <p:nvPicPr>
          <p:cNvPr id="102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Example 3.5 (also Example 2.14)</a:t>
            </a:r>
            <a:endParaRPr lang="en-US" dirty="0"/>
          </a:p>
        </p:txBody>
      </p:sp>
      <p:sp>
        <p:nvSpPr>
          <p:cNvPr id="3" name="Content Placeholder 2"/>
          <p:cNvSpPr>
            <a:spLocks noGrp="1"/>
          </p:cNvSpPr>
          <p:nvPr>
            <p:ph idx="1"/>
          </p:nvPr>
        </p:nvSpPr>
        <p:spPr/>
        <p:txBody>
          <a:bodyPr/>
          <a:lstStyle/>
          <a:p>
            <a:r>
              <a:rPr lang="en-US" sz="1700" dirty="0"/>
              <a:t>Fifth symbol from the end is a 0</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dirty="0"/>
          </a:p>
        </p:txBody>
      </p:sp>
      <p:pic>
        <p:nvPicPr>
          <p:cNvPr id="5" name="Picture 4" descr="C02F015.jpg"/>
          <p:cNvPicPr>
            <a:picLocks noChangeAspect="1"/>
          </p:cNvPicPr>
          <p:nvPr/>
        </p:nvPicPr>
        <p:blipFill>
          <a:blip r:embed="rId2" cstate="print"/>
          <a:stretch>
            <a:fillRect/>
          </a:stretch>
        </p:blipFill>
        <p:spPr>
          <a:xfrm>
            <a:off x="152400" y="1480477"/>
            <a:ext cx="8763000" cy="4234523"/>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NFA over DFA</a:t>
            </a:r>
            <a:endParaRPr lang="en-US" dirty="0"/>
          </a:p>
        </p:txBody>
      </p:sp>
      <p:sp>
        <p:nvSpPr>
          <p:cNvPr id="3" name="Content Placeholder 2"/>
          <p:cNvSpPr>
            <a:spLocks noGrp="1"/>
          </p:cNvSpPr>
          <p:nvPr>
            <p:ph idx="1"/>
          </p:nvPr>
        </p:nvSpPr>
        <p:spPr/>
        <p:txBody>
          <a:bodyPr>
            <a:normAutofit/>
          </a:bodyPr>
          <a:lstStyle/>
          <a:p>
            <a:pPr lvl="0"/>
            <a:r>
              <a:rPr lang="en-US" sz="1700" dirty="0"/>
              <a:t>Non-determinism makes it easier to design and construct an automaton by ensuring that it is equally easy to handle constraints in any part of the input string without a need for backtracking in the case of incorrect decisions made by the automaton; and</a:t>
            </a:r>
          </a:p>
          <a:p>
            <a:r>
              <a:rPr lang="en-US" sz="1700" dirty="0"/>
              <a:t>Non-determinism reduces the number of states (and transitions) in the automaton.</a:t>
            </a:r>
          </a:p>
        </p:txBody>
      </p:sp>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Eliminating Non-Determinism: NFA to DFA</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dirty="0"/>
          </a:p>
        </p:txBody>
      </p:sp>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a:buNone/>
            </a:pPr>
            <a:r>
              <a:rPr lang="en-US" sz="1700" b="1" dirty="0" smtClean="0"/>
              <a:t>Algorithm</a:t>
            </a:r>
          </a:p>
          <a:p>
            <a:pPr marL="0" indent="0">
              <a:buNone/>
            </a:pPr>
            <a:endParaRPr lang="en-US" sz="1700" dirty="0"/>
          </a:p>
          <a:p>
            <a:pPr marL="0" indent="0">
              <a:spcBef>
                <a:spcPts val="0"/>
              </a:spcBef>
              <a:buNone/>
            </a:pPr>
            <a:r>
              <a:rPr lang="en-US" sz="1700" dirty="0" smtClean="0"/>
              <a:t>Starting from the initial state q</a:t>
            </a:r>
            <a:r>
              <a:rPr lang="en-US" sz="1700" baseline="-25000" dirty="0" smtClean="0"/>
              <a:t>0</a:t>
            </a:r>
            <a:r>
              <a:rPr lang="en-US" sz="1700" dirty="0" smtClean="0"/>
              <a:t> of the NFA,</a:t>
            </a:r>
          </a:p>
          <a:p>
            <a:pPr marL="0" indent="0">
              <a:spcBef>
                <a:spcPts val="0"/>
              </a:spcBef>
              <a:buNone/>
            </a:pPr>
            <a:endParaRPr lang="en-US" sz="1700" dirty="0" smtClean="0"/>
          </a:p>
          <a:p>
            <a:pPr>
              <a:spcBef>
                <a:spcPts val="0"/>
              </a:spcBef>
            </a:pPr>
            <a:r>
              <a:rPr lang="en-US" sz="1700" dirty="0" smtClean="0"/>
              <a:t>For each symbol in the alphabet, repeat</a:t>
            </a:r>
          </a:p>
          <a:p>
            <a:pPr marL="635000" indent="0">
              <a:spcBef>
                <a:spcPts val="0"/>
              </a:spcBef>
              <a:buClr>
                <a:srgbClr val="7030A0"/>
              </a:buClr>
              <a:buFont typeface="Arial" pitchFamily="34" charset="0"/>
              <a:buChar char="♦"/>
            </a:pPr>
            <a:r>
              <a:rPr lang="en-US" sz="1700" dirty="0"/>
              <a:t>	</a:t>
            </a:r>
            <a:r>
              <a:rPr lang="en-US" sz="1700" dirty="0" smtClean="0"/>
              <a:t>Determine the set of states that the NFA can reach from the current state (s) for 	the input symbol;</a:t>
            </a:r>
          </a:p>
          <a:p>
            <a:pPr marL="635000" indent="0">
              <a:spcBef>
                <a:spcPts val="0"/>
              </a:spcBef>
              <a:buClr>
                <a:srgbClr val="7030A0"/>
              </a:buClr>
              <a:buNone/>
            </a:pPr>
            <a:endParaRPr lang="en-US" sz="1700" dirty="0" smtClean="0"/>
          </a:p>
          <a:p>
            <a:pPr marL="0" indent="0">
              <a:spcBef>
                <a:spcPts val="0"/>
              </a:spcBef>
              <a:buNone/>
            </a:pPr>
            <a:r>
              <a:rPr lang="en-US" sz="1700" dirty="0" smtClean="0"/>
              <a:t>		If this is different from all the sets already enumerated,</a:t>
            </a:r>
          </a:p>
          <a:p>
            <a:pPr marL="0" indent="0">
              <a:spcBef>
                <a:spcPts val="0"/>
              </a:spcBef>
              <a:buNone/>
            </a:pPr>
            <a:r>
              <a:rPr lang="en-US" sz="1700" dirty="0"/>
              <a:t>	</a:t>
            </a:r>
            <a:r>
              <a:rPr lang="en-US" sz="1700" dirty="0" smtClean="0"/>
              <a:t>		Create a new state Q</a:t>
            </a:r>
            <a:r>
              <a:rPr lang="en-US" sz="1700" baseline="-25000" dirty="0" smtClean="0"/>
              <a:t>i</a:t>
            </a:r>
            <a:r>
              <a:rPr lang="en-US" sz="1700" dirty="0" smtClean="0"/>
              <a:t> in the DFA for this set.</a:t>
            </a:r>
          </a:p>
          <a:p>
            <a:pPr marL="0" indent="0">
              <a:spcBef>
                <a:spcPts val="0"/>
              </a:spcBef>
              <a:buNone/>
            </a:pPr>
            <a:r>
              <a:rPr lang="en-US" sz="1700" dirty="0"/>
              <a:t>	</a:t>
            </a:r>
            <a:r>
              <a:rPr lang="en-US" sz="1700" dirty="0" smtClean="0"/>
              <a:t>		Add the new state to the set of states in the enumeration until 			no new set can e added.</a:t>
            </a:r>
          </a:p>
          <a:p>
            <a:pPr marL="0" indent="0">
              <a:spcBef>
                <a:spcPts val="0"/>
              </a:spcBef>
              <a:buNone/>
            </a:pPr>
            <a:endParaRPr lang="en-US" sz="1700" dirty="0" smtClean="0"/>
          </a:p>
          <a:p>
            <a:pPr>
              <a:spcBef>
                <a:spcPts val="0"/>
              </a:spcBef>
            </a:pPr>
            <a:r>
              <a:rPr lang="en-US" sz="1700" dirty="0" smtClean="0"/>
              <a:t>For each state Q in the DFA and for  each symbol in the alphabet,</a:t>
            </a:r>
          </a:p>
          <a:p>
            <a:pPr marL="635000" indent="0">
              <a:spcBef>
                <a:spcPts val="0"/>
              </a:spcBef>
              <a:buClr>
                <a:srgbClr val="7030A0"/>
              </a:buClr>
              <a:buFont typeface="Arial" pitchFamily="34" charset="0"/>
              <a:buChar char="♦"/>
            </a:pPr>
            <a:r>
              <a:rPr lang="en-US" sz="1700" dirty="0"/>
              <a:t>	</a:t>
            </a:r>
            <a:r>
              <a:rPr lang="en-US" sz="1700" dirty="0" smtClean="0"/>
              <a:t>Add a transition to a DFA state that corresponds to any of the transitions in the 	NFA.</a:t>
            </a:r>
          </a:p>
          <a:p>
            <a:endParaRPr lang="en-US" sz="1700" dirty="0"/>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 Example 3.6</a:t>
            </a:r>
            <a:endParaRPr lang="en-US" dirty="0"/>
          </a:p>
        </p:txBody>
      </p:sp>
      <p:pic>
        <p:nvPicPr>
          <p:cNvPr id="5" name="Content Placeholder 4" descr="C03F009.jpg"/>
          <p:cNvPicPr>
            <a:picLocks noGrp="1" noChangeAspect="1"/>
          </p:cNvPicPr>
          <p:nvPr>
            <p:ph idx="1"/>
          </p:nvPr>
        </p:nvPicPr>
        <p:blipFill>
          <a:blip r:embed="rId2" cstate="print"/>
          <a:stretch>
            <a:fillRect/>
          </a:stretch>
        </p:blipFill>
        <p:spPr>
          <a:xfrm>
            <a:off x="2304301" y="1219200"/>
            <a:ext cx="4535399" cy="4198151"/>
          </a:xfrm>
        </p:spPr>
      </p:pic>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dirty="0"/>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 Example 3.6</a:t>
            </a:r>
            <a:endParaRPr lang="en-US" dirty="0"/>
          </a:p>
        </p:txBody>
      </p:sp>
      <p:pic>
        <p:nvPicPr>
          <p:cNvPr id="5" name="Content Placeholder 4" descr="C03F010.jpg"/>
          <p:cNvPicPr>
            <a:picLocks noGrp="1" noChangeAspect="1"/>
          </p:cNvPicPr>
          <p:nvPr>
            <p:ph idx="1"/>
          </p:nvPr>
        </p:nvPicPr>
        <p:blipFill>
          <a:blip r:embed="rId2" cstate="print"/>
          <a:stretch>
            <a:fillRect/>
          </a:stretch>
        </p:blipFill>
        <p:spPr>
          <a:xfrm>
            <a:off x="4535424" y="1066800"/>
            <a:ext cx="4151376" cy="4426206"/>
          </a:xfrm>
        </p:spPr>
      </p:pic>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76211" y="3538538"/>
            <a:ext cx="6681789" cy="2307706"/>
          </a:xfrm>
          <a:prstGeom prst="rect">
            <a:avLst/>
          </a:prstGeom>
          <a:noFill/>
          <a:ln w="9525">
            <a:noFill/>
            <a:miter lim="800000"/>
            <a:headEnd/>
            <a:tailEnd/>
          </a:ln>
          <a:effectLst/>
        </p:spPr>
      </p:pic>
      <p:pic>
        <p:nvPicPr>
          <p:cNvPr id="6"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 Example 3.7</a:t>
            </a:r>
            <a:endParaRPr lang="en-US" dirty="0"/>
          </a:p>
        </p:txBody>
      </p:sp>
      <p:sp>
        <p:nvSpPr>
          <p:cNvPr id="3" name="Content Placeholder 2"/>
          <p:cNvSpPr>
            <a:spLocks noGrp="1"/>
          </p:cNvSpPr>
          <p:nvPr>
            <p:ph idx="1"/>
          </p:nvPr>
        </p:nvSpPr>
        <p:spPr/>
        <p:txBody>
          <a:bodyPr/>
          <a:lstStyle/>
          <a:p>
            <a:r>
              <a:rPr lang="en-US" sz="1700" dirty="0" smtClean="0"/>
              <a:t>Binary numbers divisible by either 4 or 6</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dirty="0"/>
          </a:p>
        </p:txBody>
      </p:sp>
      <p:pic>
        <p:nvPicPr>
          <p:cNvPr id="6" name="Picture 5" descr="C03F011.jpg"/>
          <p:cNvPicPr>
            <a:picLocks noChangeAspect="1"/>
          </p:cNvPicPr>
          <p:nvPr/>
        </p:nvPicPr>
        <p:blipFill>
          <a:blip r:embed="rId2" cstate="print"/>
          <a:stretch>
            <a:fillRect/>
          </a:stretch>
        </p:blipFill>
        <p:spPr>
          <a:xfrm>
            <a:off x="1618150" y="1371600"/>
            <a:ext cx="5907701" cy="4267200"/>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Resulting DFA: Example 3.7</a:t>
            </a:r>
            <a:endParaRPr lang="en-US" dirty="0"/>
          </a:p>
        </p:txBody>
      </p:sp>
      <p:pic>
        <p:nvPicPr>
          <p:cNvPr id="5" name="Content Placeholder 4" descr="C03F012.jpg"/>
          <p:cNvPicPr>
            <a:picLocks noGrp="1" noChangeAspect="1"/>
          </p:cNvPicPr>
          <p:nvPr>
            <p:ph idx="1"/>
          </p:nvPr>
        </p:nvPicPr>
        <p:blipFill>
          <a:blip r:embed="rId2" cstate="print"/>
          <a:stretch>
            <a:fillRect/>
          </a:stretch>
        </p:blipFill>
        <p:spPr>
          <a:xfrm>
            <a:off x="381000" y="1905000"/>
            <a:ext cx="8382000" cy="3070991"/>
          </a:xfrm>
        </p:spPr>
      </p:pic>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dirty="0"/>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 Construction: Example 3.7 </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349103" y="1066800"/>
            <a:ext cx="8337697" cy="4672115"/>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Meanings of NFA States: Example 3.7</a:t>
            </a:r>
            <a:endParaRPr lang="en-US" dirty="0"/>
          </a:p>
        </p:txBody>
      </p:sp>
      <p:sp>
        <p:nvSpPr>
          <p:cNvPr id="3" name="Content Placeholder 2"/>
          <p:cNvSpPr>
            <a:spLocks noGrp="1"/>
          </p:cNvSpPr>
          <p:nvPr>
            <p:ph idx="1"/>
          </p:nvPr>
        </p:nvSpPr>
        <p:spPr/>
        <p:txBody>
          <a:bodyPr>
            <a:normAutofit/>
          </a:bodyPr>
          <a:lstStyle/>
          <a:p>
            <a:pPr lvl="0"/>
            <a:r>
              <a:rPr lang="en-US" sz="1700" i="1" dirty="0" smtClean="0"/>
              <a:t>q</a:t>
            </a:r>
            <a:r>
              <a:rPr lang="en-US" sz="1700" baseline="-25000" dirty="0" smtClean="0"/>
              <a:t>0</a:t>
            </a:r>
            <a:r>
              <a:rPr lang="en-US" sz="1700" dirty="0" smtClean="0"/>
              <a:t> is the start state.</a:t>
            </a:r>
          </a:p>
          <a:p>
            <a:pPr lvl="0"/>
            <a:r>
              <a:rPr lang="en-US" sz="1700" i="1" dirty="0" smtClean="0"/>
              <a:t>q</a:t>
            </a:r>
            <a:r>
              <a:rPr lang="en-US" sz="1700" baseline="-25000" dirty="0" smtClean="0"/>
              <a:t>1</a:t>
            </a:r>
            <a:r>
              <a:rPr lang="en-US" sz="1700" dirty="0" smtClean="0"/>
              <a:t> is the state where all symbols are consumed before looking for an ending with 00.</a:t>
            </a:r>
          </a:p>
          <a:p>
            <a:pPr lvl="0"/>
            <a:r>
              <a:rPr lang="en-US" sz="1700" i="1" dirty="0" smtClean="0"/>
              <a:t>q</a:t>
            </a:r>
            <a:r>
              <a:rPr lang="en-US" sz="1700" baseline="-25000" dirty="0" smtClean="0"/>
              <a:t>2</a:t>
            </a:r>
            <a:r>
              <a:rPr lang="en-US" sz="1700" dirty="0" smtClean="0"/>
              <a:t> is where one 0 has been seen, that is, the number so far is an even number.</a:t>
            </a:r>
          </a:p>
          <a:p>
            <a:pPr lvl="0"/>
            <a:r>
              <a:rPr lang="en-US" sz="1700" i="1" dirty="0" smtClean="0"/>
              <a:t>q</a:t>
            </a:r>
            <a:r>
              <a:rPr lang="en-US" sz="1700" baseline="-25000" dirty="0" smtClean="0"/>
              <a:t>3</a:t>
            </a:r>
            <a:r>
              <a:rPr lang="en-US" sz="1700" dirty="0" smtClean="0"/>
              <a:t> is the final state where the input is divisible by 4.</a:t>
            </a:r>
          </a:p>
          <a:p>
            <a:pPr lvl="0"/>
            <a:r>
              <a:rPr lang="en-US" sz="1700" i="1" dirty="0" smtClean="0"/>
              <a:t>q</a:t>
            </a:r>
            <a:r>
              <a:rPr lang="en-US" sz="1700" baseline="-25000" dirty="0" smtClean="0"/>
              <a:t>4</a:t>
            </a:r>
            <a:r>
              <a:rPr lang="en-US" sz="1700" dirty="0" smtClean="0"/>
              <a:t> is the state where mod 3 of the number so far is 1.</a:t>
            </a:r>
          </a:p>
          <a:p>
            <a:pPr lvl="0"/>
            <a:r>
              <a:rPr lang="en-US" sz="1700" i="1" dirty="0" smtClean="0"/>
              <a:t>q</a:t>
            </a:r>
            <a:r>
              <a:rPr lang="en-US" sz="1700" baseline="-25000" dirty="0" smtClean="0"/>
              <a:t>5</a:t>
            </a:r>
            <a:r>
              <a:rPr lang="en-US" sz="1700" dirty="0" smtClean="0"/>
              <a:t> is the state where mod 3 of the number so far is 2.</a:t>
            </a:r>
          </a:p>
          <a:p>
            <a:pPr lvl="0"/>
            <a:r>
              <a:rPr lang="en-US" sz="1700" i="1" dirty="0" smtClean="0"/>
              <a:t>q</a:t>
            </a:r>
            <a:r>
              <a:rPr lang="en-US" sz="1700" baseline="-25000" dirty="0" smtClean="0"/>
              <a:t>6</a:t>
            </a:r>
            <a:r>
              <a:rPr lang="en-US" sz="1700" dirty="0" smtClean="0"/>
              <a:t> is the state where the number so far is divisible by 3.</a:t>
            </a:r>
          </a:p>
          <a:p>
            <a:pPr lvl="0"/>
            <a:r>
              <a:rPr lang="en-US" sz="1700" i="1" dirty="0" smtClean="0"/>
              <a:t>q</a:t>
            </a:r>
            <a:r>
              <a:rPr lang="en-US" sz="1700" baseline="-25000" dirty="0" smtClean="0"/>
              <a:t>7</a:t>
            </a:r>
            <a:r>
              <a:rPr lang="en-US" sz="1700" dirty="0" smtClean="0"/>
              <a:t> is the final state where the number is divisible by 6.</a:t>
            </a:r>
          </a:p>
          <a:p>
            <a:r>
              <a:rPr lang="en-US" sz="1700" i="1" dirty="0" smtClean="0"/>
              <a:t>q</a:t>
            </a:r>
            <a:r>
              <a:rPr lang="en-US" sz="1700" baseline="-25000" dirty="0" smtClean="0"/>
              <a:t>8</a:t>
            </a:r>
            <a:r>
              <a:rPr lang="en-US" sz="1700" dirty="0" smtClean="0"/>
              <a:t> is the special final state for accepting the number 0.</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Meanings of DFA States: Example 3.7</a:t>
            </a:r>
            <a:endParaRPr lang="en-US" dirty="0"/>
          </a:p>
        </p:txBody>
      </p:sp>
      <p:sp>
        <p:nvSpPr>
          <p:cNvPr id="3" name="Content Placeholder 2"/>
          <p:cNvSpPr>
            <a:spLocks noGrp="1"/>
          </p:cNvSpPr>
          <p:nvPr>
            <p:ph idx="1"/>
          </p:nvPr>
        </p:nvSpPr>
        <p:spPr/>
        <p:txBody>
          <a:bodyPr>
            <a:normAutofit/>
          </a:bodyPr>
          <a:lstStyle/>
          <a:p>
            <a:pPr lvl="0"/>
            <a:r>
              <a:rPr lang="en-US" sz="1700" i="1" dirty="0" smtClean="0"/>
              <a:t>Q</a:t>
            </a:r>
            <a:r>
              <a:rPr lang="en-US" sz="1700" baseline="-25000" dirty="0" smtClean="0"/>
              <a:t>1 </a:t>
            </a:r>
            <a:r>
              <a:rPr lang="en-US" sz="1700" dirty="0" smtClean="0"/>
              <a:t>is the special final state for accepting the number 0.</a:t>
            </a:r>
          </a:p>
          <a:p>
            <a:pPr lvl="0"/>
            <a:r>
              <a:rPr lang="en-US" sz="1700" i="1" dirty="0" smtClean="0"/>
              <a:t>Q</a:t>
            </a:r>
            <a:r>
              <a:rPr lang="en-US" sz="1700" baseline="-25000" dirty="0" smtClean="0"/>
              <a:t>5 </a:t>
            </a:r>
            <a:r>
              <a:rPr lang="en-US" sz="1700" dirty="0" smtClean="0"/>
              <a:t>is the state where the number is divisible by 4 but not by 6 (mod 6 is 4).</a:t>
            </a:r>
          </a:p>
          <a:p>
            <a:pPr lvl="0"/>
            <a:r>
              <a:rPr lang="en-US" sz="1700" i="1" dirty="0" smtClean="0"/>
              <a:t>Q</a:t>
            </a:r>
            <a:r>
              <a:rPr lang="en-US" sz="1700" baseline="-25000" dirty="0" smtClean="0"/>
              <a:t>7 </a:t>
            </a:r>
            <a:r>
              <a:rPr lang="en-US" sz="1700" dirty="0" smtClean="0"/>
              <a:t>is the state where the number is not divisible by 4 but is divisible by 6.</a:t>
            </a:r>
          </a:p>
          <a:p>
            <a:pPr lvl="0"/>
            <a:r>
              <a:rPr lang="en-US" sz="1700" i="1" dirty="0" smtClean="0"/>
              <a:t>Q</a:t>
            </a:r>
            <a:r>
              <a:rPr lang="en-US" sz="1700" baseline="-25000" dirty="0" smtClean="0"/>
              <a:t>8 </a:t>
            </a:r>
            <a:r>
              <a:rPr lang="en-US" sz="1700" dirty="0" smtClean="0"/>
              <a:t>is the state where the number is divisible by 4 but not by 6 (mod 6 is 2).</a:t>
            </a:r>
          </a:p>
          <a:p>
            <a:r>
              <a:rPr lang="en-US" sz="1700" i="1" dirty="0" smtClean="0"/>
              <a:t>Q</a:t>
            </a:r>
            <a:r>
              <a:rPr lang="en-US" sz="1700" baseline="-25000" dirty="0" smtClean="0"/>
              <a:t>10 </a:t>
            </a:r>
            <a:r>
              <a:rPr lang="en-US" sz="1700" dirty="0" smtClean="0"/>
              <a:t>is the state where the number is divisible by both 4 and 6.</a:t>
            </a:r>
          </a:p>
          <a:p>
            <a:r>
              <a:rPr lang="en-US" sz="1700" dirty="0" smtClean="0"/>
              <a:t>The number so far is odd in states </a:t>
            </a:r>
            <a:r>
              <a:rPr lang="en-US" sz="1700" i="1" dirty="0" smtClean="0"/>
              <a:t>Q</a:t>
            </a:r>
            <a:r>
              <a:rPr lang="en-US" sz="1700" baseline="-25000" dirty="0" smtClean="0"/>
              <a:t>2</a:t>
            </a:r>
            <a:r>
              <a:rPr lang="en-US" sz="1700" dirty="0" smtClean="0"/>
              <a:t>, </a:t>
            </a:r>
            <a:r>
              <a:rPr lang="en-US" sz="1700" i="1" dirty="0" smtClean="0"/>
              <a:t>Q</a:t>
            </a:r>
            <a:r>
              <a:rPr lang="en-US" sz="1700" baseline="-25000" dirty="0" smtClean="0"/>
              <a:t>4</a:t>
            </a:r>
            <a:r>
              <a:rPr lang="en-US" sz="1700" dirty="0" smtClean="0"/>
              <a:t> and </a:t>
            </a:r>
            <a:r>
              <a:rPr lang="en-US" sz="1700" i="1" dirty="0" smtClean="0"/>
              <a:t>Q</a:t>
            </a:r>
            <a:r>
              <a:rPr lang="en-US" sz="1700" baseline="-25000" dirty="0" smtClean="0"/>
              <a:t>6</a:t>
            </a:r>
          </a:p>
          <a:p>
            <a:r>
              <a:rPr lang="en-US" sz="1700" dirty="0" smtClean="0"/>
              <a:t>The number so far is even but not divisible by either 4 or 6 in </a:t>
            </a:r>
            <a:r>
              <a:rPr lang="en-US" sz="1700" i="1" dirty="0" smtClean="0"/>
              <a:t>Q</a:t>
            </a:r>
            <a:r>
              <a:rPr lang="en-US" sz="1700" baseline="-25000" dirty="0" smtClean="0"/>
              <a:t>3</a:t>
            </a:r>
            <a:r>
              <a:rPr lang="en-US" sz="1700" dirty="0" smtClean="0"/>
              <a:t> and </a:t>
            </a:r>
            <a:r>
              <a:rPr lang="en-US" sz="1700" i="1" dirty="0" smtClean="0"/>
              <a:t>Q</a:t>
            </a:r>
            <a:r>
              <a:rPr lang="en-US" sz="1700" baseline="-25000" dirty="0" smtClean="0"/>
              <a:t>9</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Learning Objectives</a:t>
            </a:r>
            <a:endParaRPr lang="en-US" dirty="0"/>
          </a:p>
        </p:txBody>
      </p:sp>
      <p:sp>
        <p:nvSpPr>
          <p:cNvPr id="3" name="Content Placeholder 2"/>
          <p:cNvSpPr>
            <a:spLocks noGrp="1"/>
          </p:cNvSpPr>
          <p:nvPr>
            <p:ph idx="1"/>
          </p:nvPr>
        </p:nvSpPr>
        <p:spPr>
          <a:xfrm>
            <a:off x="0" y="762000"/>
            <a:ext cx="8991600" cy="5486400"/>
          </a:xfrm>
        </p:spPr>
        <p:txBody>
          <a:bodyPr>
            <a:normAutofit/>
          </a:bodyPr>
          <a:lstStyle/>
          <a:p>
            <a:pPr lvl="0"/>
            <a:r>
              <a:rPr lang="en-US" sz="1700" dirty="0" smtClean="0"/>
              <a:t>Learn to use non-determinism as a tool in designing automata.</a:t>
            </a:r>
          </a:p>
          <a:p>
            <a:pPr lvl="0"/>
            <a:r>
              <a:rPr lang="en-US" sz="1700" dirty="0" smtClean="0"/>
              <a:t>Learn how to design non-deterministic automata for a given problem.</a:t>
            </a:r>
          </a:p>
          <a:p>
            <a:pPr lvl="0"/>
            <a:r>
              <a:rPr lang="en-US" sz="1700" dirty="0" smtClean="0"/>
              <a:t>Learn to convert a non-deterministic automaton to a deterministic one through subset construction.</a:t>
            </a:r>
          </a:p>
          <a:p>
            <a:pPr lvl="0"/>
            <a:r>
              <a:rPr lang="en-US" sz="1700" dirty="0" smtClean="0"/>
              <a:t>Learn the use of </a:t>
            </a:r>
            <a:r>
              <a:rPr lang="en-US" sz="1700" i="1" dirty="0" smtClean="0"/>
              <a:t>λ</a:t>
            </a:r>
            <a:r>
              <a:rPr lang="en-US" sz="1700" dirty="0" smtClean="0"/>
              <a:t>-transitions in designing non-deterministic automata.</a:t>
            </a:r>
          </a:p>
          <a:p>
            <a:pPr lvl="0"/>
            <a:r>
              <a:rPr lang="en-US" sz="1700" dirty="0" smtClean="0"/>
              <a:t>Learn to minimize the states in an automaton.</a:t>
            </a:r>
          </a:p>
          <a:p>
            <a:pPr lvl="0"/>
            <a:r>
              <a:rPr lang="en-US" sz="1700" dirty="0" smtClean="0"/>
              <a:t>Learn to compare two automata to determine their equivalence.</a:t>
            </a:r>
          </a:p>
          <a:p>
            <a:r>
              <a:rPr lang="en-US" sz="1700" dirty="0" smtClean="0"/>
              <a:t>Understand how finite state transducers work.</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Jumping States without Input: </a:t>
            </a:r>
            <a:r>
              <a:rPr lang="el-GR" sz="3200" i="1" cap="none" dirty="0" smtClean="0">
                <a:latin typeface="+mn-lt"/>
              </a:rPr>
              <a:t>λ</a:t>
            </a:r>
            <a:r>
              <a:rPr lang="en-US" dirty="0" smtClean="0"/>
              <a:t>-Transitions</a:t>
            </a:r>
            <a:endParaRPr lang="en-US" dirty="0"/>
          </a:p>
        </p:txBody>
      </p:sp>
      <p:sp>
        <p:nvSpPr>
          <p:cNvPr id="3" name="Content Placeholder 2"/>
          <p:cNvSpPr>
            <a:spLocks noGrp="1"/>
          </p:cNvSpPr>
          <p:nvPr>
            <p:ph idx="1"/>
          </p:nvPr>
        </p:nvSpPr>
        <p:spPr/>
        <p:txBody>
          <a:bodyPr/>
          <a:lstStyle/>
          <a:p>
            <a:r>
              <a:rPr lang="en-US" sz="1700" dirty="0" smtClean="0"/>
              <a:t>Example 3.8: Numbers divisible by either 3 or 5</a:t>
            </a:r>
          </a:p>
          <a:p>
            <a:r>
              <a:rPr lang="en-US" sz="1700" dirty="0" smtClean="0"/>
              <a:t>NFA:</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dirty="0"/>
          </a:p>
        </p:txBody>
      </p:sp>
      <p:pic>
        <p:nvPicPr>
          <p:cNvPr id="5" name="Picture 4" descr="C03F013.jpg"/>
          <p:cNvPicPr>
            <a:picLocks noChangeAspect="1"/>
          </p:cNvPicPr>
          <p:nvPr/>
        </p:nvPicPr>
        <p:blipFill>
          <a:blip r:embed="rId2" cstate="print"/>
          <a:stretch>
            <a:fillRect/>
          </a:stretch>
        </p:blipFill>
        <p:spPr>
          <a:xfrm>
            <a:off x="1316736" y="1403628"/>
            <a:ext cx="6836664" cy="4539972"/>
          </a:xfrm>
          <a:prstGeom prst="rect">
            <a:avLst/>
          </a:prstGeom>
        </p:spPr>
      </p:pic>
      <p:pic>
        <p:nvPicPr>
          <p:cNvPr id="4098" name="Picture 2"/>
          <p:cNvPicPr>
            <a:picLocks noChangeAspect="1" noChangeArrowheads="1"/>
          </p:cNvPicPr>
          <p:nvPr/>
        </p:nvPicPr>
        <p:blipFill>
          <a:blip r:embed="rId3" cstate="print"/>
          <a:srcRect/>
          <a:stretch>
            <a:fillRect/>
          </a:stretch>
        </p:blipFill>
        <p:spPr bwMode="auto">
          <a:xfrm>
            <a:off x="28807" y="5181600"/>
            <a:ext cx="4771793" cy="990600"/>
          </a:xfrm>
          <a:prstGeom prst="rect">
            <a:avLst/>
          </a:prstGeom>
          <a:noFill/>
          <a:ln w="9525">
            <a:noFill/>
            <a:miter lim="800000"/>
            <a:headEnd/>
            <a:tailEnd/>
          </a:ln>
          <a:effectLst/>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Resulting DFA: Example 3.8</a:t>
            </a:r>
            <a:endParaRPr lang="en-US" dirty="0"/>
          </a:p>
        </p:txBody>
      </p:sp>
      <p:pic>
        <p:nvPicPr>
          <p:cNvPr id="5" name="Content Placeholder 4" descr="C03F014.jpg"/>
          <p:cNvPicPr>
            <a:picLocks noGrp="1" noChangeAspect="1"/>
          </p:cNvPicPr>
          <p:nvPr>
            <p:ph idx="1"/>
          </p:nvPr>
        </p:nvPicPr>
        <p:blipFill>
          <a:blip r:embed="rId2" cstate="print"/>
          <a:stretch>
            <a:fillRect/>
          </a:stretch>
        </p:blipFill>
        <p:spPr>
          <a:xfrm>
            <a:off x="361288" y="1319196"/>
            <a:ext cx="8421424" cy="4279979"/>
          </a:xfrm>
        </p:spPr>
      </p:pic>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dirty="0"/>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to DFA: Example 3.9</a:t>
            </a:r>
            <a:endParaRPr lang="en-US" dirty="0"/>
          </a:p>
        </p:txBody>
      </p:sp>
      <p:sp>
        <p:nvSpPr>
          <p:cNvPr id="3" name="Content Placeholder 2"/>
          <p:cNvSpPr>
            <a:spLocks noGrp="1"/>
          </p:cNvSpPr>
          <p:nvPr>
            <p:ph idx="1"/>
          </p:nvPr>
        </p:nvSpPr>
        <p:spPr/>
        <p:txBody>
          <a:bodyPr/>
          <a:lstStyle/>
          <a:p>
            <a:r>
              <a:rPr lang="en-US" sz="1700" dirty="0" smtClean="0"/>
              <a:t>0 s, 1 s and 2 s in that order</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dirty="0"/>
          </a:p>
        </p:txBody>
      </p:sp>
      <p:pic>
        <p:nvPicPr>
          <p:cNvPr id="5" name="Picture 4" descr="C03F016.jpg"/>
          <p:cNvPicPr>
            <a:picLocks noChangeAspect="1"/>
          </p:cNvPicPr>
          <p:nvPr/>
        </p:nvPicPr>
        <p:blipFill>
          <a:blip r:embed="rId2" cstate="print"/>
          <a:stretch>
            <a:fillRect/>
          </a:stretch>
        </p:blipFill>
        <p:spPr>
          <a:xfrm>
            <a:off x="1727767" y="1143000"/>
            <a:ext cx="5688466" cy="1557722"/>
          </a:xfrm>
          <a:prstGeom prst="rect">
            <a:avLst/>
          </a:prstGeom>
        </p:spPr>
      </p:pic>
      <p:pic>
        <p:nvPicPr>
          <p:cNvPr id="6" name="Picture 5" descr="C03F015.jpg"/>
          <p:cNvPicPr>
            <a:picLocks noChangeAspect="1"/>
          </p:cNvPicPr>
          <p:nvPr/>
        </p:nvPicPr>
        <p:blipFill>
          <a:blip r:embed="rId3" cstate="print"/>
          <a:stretch>
            <a:fillRect/>
          </a:stretch>
        </p:blipFill>
        <p:spPr>
          <a:xfrm>
            <a:off x="1895597" y="3014699"/>
            <a:ext cx="5352807" cy="3233701"/>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 &amp; Reduce: Method for Minimizing DFA</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23</a:t>
            </a:fld>
            <a:endParaRPr lang="en-US" dirty="0"/>
          </a:p>
        </p:txBody>
      </p:sp>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a:buNone/>
            </a:pPr>
            <a:r>
              <a:rPr lang="en-US" sz="1700" b="1" dirty="0" smtClean="0"/>
              <a:t>Algorithm</a:t>
            </a:r>
          </a:p>
          <a:p>
            <a:pPr marL="0" indent="0">
              <a:buNone/>
            </a:pPr>
            <a:endParaRPr lang="en-US" sz="1700" b="1" dirty="0" smtClean="0"/>
          </a:p>
          <a:p>
            <a:pPr marL="0" indent="0">
              <a:spcBef>
                <a:spcPts val="0"/>
              </a:spcBef>
              <a:buNone/>
            </a:pPr>
            <a:r>
              <a:rPr lang="en-US" sz="1700" dirty="0" smtClean="0"/>
              <a:t>First deleted any state that is unreachable from the start state;</a:t>
            </a:r>
          </a:p>
          <a:p>
            <a:pPr marL="0" indent="0">
              <a:spcBef>
                <a:spcPts val="300"/>
              </a:spcBef>
              <a:spcAft>
                <a:spcPts val="300"/>
              </a:spcAft>
              <a:buNone/>
            </a:pPr>
            <a:endParaRPr lang="en-US" sz="1700" dirty="0" smtClean="0"/>
          </a:p>
          <a:p>
            <a:pPr>
              <a:spcBef>
                <a:spcPts val="300"/>
              </a:spcBef>
              <a:spcAft>
                <a:spcPts val="300"/>
              </a:spcAft>
            </a:pPr>
            <a:r>
              <a:rPr lang="en-US" sz="1700" dirty="0" smtClean="0"/>
              <a:t>For each pair of states where one is a final state and the other is non-final, </a:t>
            </a:r>
          </a:p>
          <a:p>
            <a:pPr marL="0" indent="0">
              <a:spcBef>
                <a:spcPts val="300"/>
              </a:spcBef>
              <a:spcAft>
                <a:spcPts val="300"/>
              </a:spcAft>
              <a:buNone/>
            </a:pPr>
            <a:r>
              <a:rPr lang="en-US" sz="1700" dirty="0"/>
              <a:t>	</a:t>
            </a:r>
            <a:r>
              <a:rPr lang="en-US" sz="1700" dirty="0" smtClean="0"/>
              <a:t>mark them as distinguishable;</a:t>
            </a:r>
          </a:p>
          <a:p>
            <a:pPr>
              <a:spcBef>
                <a:spcPts val="300"/>
              </a:spcBef>
              <a:spcAft>
                <a:spcPts val="300"/>
              </a:spcAft>
            </a:pPr>
            <a:r>
              <a:rPr lang="en-US" sz="1700" dirty="0" smtClean="0"/>
              <a:t>For each pair of states q</a:t>
            </a:r>
            <a:r>
              <a:rPr lang="en-US" sz="1700" baseline="-25000" dirty="0" smtClean="0"/>
              <a:t>i</a:t>
            </a:r>
            <a:r>
              <a:rPr lang="en-US" sz="1700" dirty="0" smtClean="0"/>
              <a:t> and q</a:t>
            </a:r>
            <a:r>
              <a:rPr lang="en-US" sz="1700" baseline="-25000" dirty="0" smtClean="0"/>
              <a:t>j,</a:t>
            </a:r>
          </a:p>
          <a:p>
            <a:pPr marL="0" indent="0">
              <a:spcBef>
                <a:spcPts val="300"/>
              </a:spcBef>
              <a:spcAft>
                <a:spcPts val="300"/>
              </a:spcAft>
              <a:buNone/>
            </a:pPr>
            <a:r>
              <a:rPr lang="en-US" sz="1700" baseline="-25000" dirty="0"/>
              <a:t>	</a:t>
            </a:r>
            <a:r>
              <a:rPr lang="en-US" sz="1700" dirty="0"/>
              <a:t>For each symbol in the </a:t>
            </a:r>
            <a:r>
              <a:rPr lang="en-US" sz="1700" dirty="0" smtClean="0"/>
              <a:t>alphabet,</a:t>
            </a:r>
          </a:p>
          <a:p>
            <a:pPr marL="0" indent="0">
              <a:spcBef>
                <a:spcPts val="300"/>
              </a:spcBef>
              <a:spcAft>
                <a:spcPts val="300"/>
              </a:spcAft>
              <a:buNone/>
            </a:pPr>
            <a:r>
              <a:rPr lang="en-US" sz="1700" dirty="0"/>
              <a:t>	</a:t>
            </a:r>
            <a:r>
              <a:rPr lang="en-US" sz="1700" dirty="0" smtClean="0"/>
              <a:t>	If qi takes the automaton to q</a:t>
            </a:r>
            <a:r>
              <a:rPr lang="en-US" sz="1700" baseline="-25000" dirty="0" smtClean="0"/>
              <a:t>m</a:t>
            </a:r>
            <a:r>
              <a:rPr lang="en-US" sz="1700" dirty="0" smtClean="0"/>
              <a:t> and q</a:t>
            </a:r>
            <a:r>
              <a:rPr lang="en-US" sz="1700" baseline="-25000" dirty="0" smtClean="0"/>
              <a:t>j</a:t>
            </a:r>
            <a:r>
              <a:rPr lang="en-US" sz="1700" dirty="0" smtClean="0"/>
              <a:t> to q</a:t>
            </a:r>
            <a:r>
              <a:rPr lang="en-US" sz="1700" baseline="-25000" dirty="0" smtClean="0"/>
              <a:t>n</a:t>
            </a:r>
            <a:r>
              <a:rPr lang="en-US" sz="1700" dirty="0" smtClean="0"/>
              <a:t> and</a:t>
            </a:r>
          </a:p>
          <a:p>
            <a:pPr marL="0" indent="0">
              <a:spcBef>
                <a:spcPts val="300"/>
              </a:spcBef>
              <a:spcAft>
                <a:spcPts val="300"/>
              </a:spcAft>
              <a:buNone/>
            </a:pPr>
            <a:r>
              <a:rPr lang="en-US" sz="1700" dirty="0"/>
              <a:t>	</a:t>
            </a:r>
            <a:r>
              <a:rPr lang="en-US" sz="1700" dirty="0" smtClean="0"/>
              <a:t>	If q</a:t>
            </a:r>
            <a:r>
              <a:rPr lang="en-US" sz="1700" baseline="-25000" dirty="0" smtClean="0"/>
              <a:t>m</a:t>
            </a:r>
            <a:r>
              <a:rPr lang="en-US" sz="1700" dirty="0" smtClean="0"/>
              <a:t> and q</a:t>
            </a:r>
            <a:r>
              <a:rPr lang="en-US" sz="1700" baseline="-25000" dirty="0" smtClean="0"/>
              <a:t>n</a:t>
            </a:r>
            <a:r>
              <a:rPr lang="en-US" sz="1700" dirty="0" smtClean="0"/>
              <a:t> are already marked as distinguishable,</a:t>
            </a:r>
          </a:p>
          <a:p>
            <a:pPr marL="0" indent="0">
              <a:spcBef>
                <a:spcPts val="300"/>
              </a:spcBef>
              <a:spcAft>
                <a:spcPts val="300"/>
              </a:spcAft>
              <a:buNone/>
            </a:pPr>
            <a:r>
              <a:rPr lang="en-US" sz="1700" dirty="0"/>
              <a:t>	</a:t>
            </a:r>
            <a:r>
              <a:rPr lang="en-US" sz="1700" dirty="0" smtClean="0"/>
              <a:t>	Then mark q</a:t>
            </a:r>
            <a:r>
              <a:rPr lang="en-US" sz="1700" baseline="-25000" dirty="0" smtClean="0"/>
              <a:t>i</a:t>
            </a:r>
            <a:r>
              <a:rPr lang="en-US" sz="1700" dirty="0" smtClean="0"/>
              <a:t> and q</a:t>
            </a:r>
            <a:r>
              <a:rPr lang="en-US" sz="1700" baseline="-25000" dirty="0" smtClean="0"/>
              <a:t>j</a:t>
            </a:r>
            <a:r>
              <a:rPr lang="en-US" sz="1700" dirty="0" smtClean="0"/>
              <a:t> as distinguishable;</a:t>
            </a:r>
          </a:p>
          <a:p>
            <a:pPr>
              <a:spcBef>
                <a:spcPts val="300"/>
              </a:spcBef>
              <a:spcAft>
                <a:spcPts val="300"/>
              </a:spcAft>
            </a:pPr>
            <a:r>
              <a:rPr lang="en-US" sz="1700" dirty="0" smtClean="0"/>
              <a:t>Repeat the above until no more pairs can be marked;</a:t>
            </a:r>
          </a:p>
          <a:p>
            <a:pPr>
              <a:spcBef>
                <a:spcPts val="300"/>
              </a:spcBef>
              <a:spcAft>
                <a:spcPts val="300"/>
              </a:spcAft>
            </a:pPr>
            <a:r>
              <a:rPr lang="en-US" sz="1700" dirty="0" smtClean="0"/>
              <a:t>All the pairs of states that are not marked are indistinguishable;</a:t>
            </a:r>
          </a:p>
          <a:p>
            <a:pPr>
              <a:spcBef>
                <a:spcPts val="300"/>
              </a:spcBef>
              <a:spcAft>
                <a:spcPts val="300"/>
              </a:spcAft>
            </a:pPr>
            <a:r>
              <a:rPr lang="en-US" sz="1700" dirty="0" smtClean="0"/>
              <a:t>Collapse indistinguishable pairs to single states and merge their transitions.</a:t>
            </a:r>
            <a:endParaRPr lang="en-US" sz="1700" dirty="0"/>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DFA: Example 3.10</a:t>
            </a:r>
            <a:endParaRPr lang="en-US" dirty="0"/>
          </a:p>
        </p:txBody>
      </p:sp>
      <p:sp>
        <p:nvSpPr>
          <p:cNvPr id="3" name="Content Placeholder 2"/>
          <p:cNvSpPr>
            <a:spLocks noGrp="1"/>
          </p:cNvSpPr>
          <p:nvPr>
            <p:ph idx="1"/>
          </p:nvPr>
        </p:nvSpPr>
        <p:spPr/>
        <p:txBody>
          <a:bodyPr/>
          <a:lstStyle/>
          <a:p>
            <a:r>
              <a:rPr lang="en-US" sz="1700" dirty="0" smtClean="0"/>
              <a:t>NFA and DFA for multiple keyword search: 010 or 000</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24</a:t>
            </a:fld>
            <a:endParaRPr lang="en-US" dirty="0"/>
          </a:p>
        </p:txBody>
      </p:sp>
      <p:pic>
        <p:nvPicPr>
          <p:cNvPr id="5" name="Picture 4" descr="C03F017.jpg"/>
          <p:cNvPicPr>
            <a:picLocks noChangeAspect="1"/>
          </p:cNvPicPr>
          <p:nvPr/>
        </p:nvPicPr>
        <p:blipFill>
          <a:blip r:embed="rId2" cstate="print"/>
          <a:stretch>
            <a:fillRect/>
          </a:stretch>
        </p:blipFill>
        <p:spPr>
          <a:xfrm>
            <a:off x="685800" y="1219200"/>
            <a:ext cx="7146327" cy="1542288"/>
          </a:xfrm>
          <a:prstGeom prst="rect">
            <a:avLst/>
          </a:prstGeom>
        </p:spPr>
      </p:pic>
      <p:pic>
        <p:nvPicPr>
          <p:cNvPr id="6" name="Picture 5" descr="C03F018.jpg"/>
          <p:cNvPicPr>
            <a:picLocks noChangeAspect="1"/>
          </p:cNvPicPr>
          <p:nvPr/>
        </p:nvPicPr>
        <p:blipFill>
          <a:blip r:embed="rId3" cstate="print"/>
          <a:stretch>
            <a:fillRect/>
          </a:stretch>
        </p:blipFill>
        <p:spPr>
          <a:xfrm>
            <a:off x="703281" y="3124200"/>
            <a:ext cx="7526319" cy="2941320"/>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Filling: Example 3.10</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25</a:t>
            </a:fld>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495300" y="1075469"/>
            <a:ext cx="8153400" cy="3725131"/>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Minimized DFA: Example 3.10</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26</a:t>
            </a:fld>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838200" y="1295400"/>
            <a:ext cx="7543800" cy="4263887"/>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3.11</a:t>
            </a:r>
            <a:endParaRPr lang="en-US" dirty="0"/>
          </a:p>
        </p:txBody>
      </p:sp>
      <p:sp>
        <p:nvSpPr>
          <p:cNvPr id="3" name="Content Placeholder 2"/>
          <p:cNvSpPr>
            <a:spLocks noGrp="1"/>
          </p:cNvSpPr>
          <p:nvPr>
            <p:ph idx="1"/>
          </p:nvPr>
        </p:nvSpPr>
        <p:spPr/>
        <p:txBody>
          <a:bodyPr/>
          <a:lstStyle/>
          <a:p>
            <a:r>
              <a:rPr lang="en-US" sz="1700" dirty="0" smtClean="0"/>
              <a:t>DFA for minimization</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27</a:t>
            </a:fld>
            <a:endParaRPr lang="en-US" dirty="0"/>
          </a:p>
        </p:txBody>
      </p:sp>
      <p:pic>
        <p:nvPicPr>
          <p:cNvPr id="5" name="Picture 4" descr="C03F019.jpg"/>
          <p:cNvPicPr>
            <a:picLocks noChangeAspect="1"/>
          </p:cNvPicPr>
          <p:nvPr/>
        </p:nvPicPr>
        <p:blipFill>
          <a:blip r:embed="rId2" cstate="print"/>
          <a:stretch>
            <a:fillRect/>
          </a:stretch>
        </p:blipFill>
        <p:spPr>
          <a:xfrm>
            <a:off x="740598" y="1981200"/>
            <a:ext cx="7662804" cy="3054096"/>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Filling: Example 3.11</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28</a:t>
            </a:fld>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301859" y="1533525"/>
            <a:ext cx="8540283" cy="3190875"/>
          </a:xfrm>
          <a:prstGeom prst="rect">
            <a:avLst/>
          </a:prstGeom>
          <a:noFill/>
          <a:ln w="9525">
            <a:noFill/>
            <a:miter lim="800000"/>
            <a:headEnd/>
            <a:tailEnd/>
          </a:ln>
          <a:effectLst/>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Minimized DFA: Example 3.11</a:t>
            </a:r>
            <a:endParaRPr lang="en-US" dirty="0"/>
          </a:p>
        </p:txBody>
      </p:sp>
      <p:pic>
        <p:nvPicPr>
          <p:cNvPr id="5" name="Content Placeholder 4" descr="C03F020.jpg"/>
          <p:cNvPicPr>
            <a:picLocks noGrp="1" noChangeAspect="1"/>
          </p:cNvPicPr>
          <p:nvPr>
            <p:ph idx="1"/>
          </p:nvPr>
        </p:nvPicPr>
        <p:blipFill>
          <a:blip r:embed="rId2" cstate="print"/>
          <a:stretch>
            <a:fillRect/>
          </a:stretch>
        </p:blipFill>
        <p:spPr>
          <a:xfrm>
            <a:off x="1723989" y="1859280"/>
            <a:ext cx="5696022" cy="3246120"/>
          </a:xfrm>
        </p:spPr>
      </p:pic>
      <p:sp>
        <p:nvSpPr>
          <p:cNvPr id="4" name="Slide Number Placeholder 3"/>
          <p:cNvSpPr>
            <a:spLocks noGrp="1"/>
          </p:cNvSpPr>
          <p:nvPr>
            <p:ph type="sldNum" sz="quarter" idx="12"/>
          </p:nvPr>
        </p:nvSpPr>
        <p:spPr/>
        <p:txBody>
          <a:bodyPr/>
          <a:lstStyle/>
          <a:p>
            <a:fld id="{F46CFAAC-42DA-48D0-8146-B16E92842438}" type="slidenum">
              <a:rPr lang="en-US" smtClean="0"/>
              <a:pPr/>
              <a:t>29</a:t>
            </a:fld>
            <a:endParaRPr lang="en-US" dirty="0"/>
          </a:p>
        </p:txBody>
      </p:sp>
      <p:pic>
        <p:nvPicPr>
          <p:cNvPr id="7"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Idea of Non-Determinism</a:t>
            </a:r>
            <a:endParaRPr lang="en-US" dirty="0"/>
          </a:p>
        </p:txBody>
      </p:sp>
      <p:sp>
        <p:nvSpPr>
          <p:cNvPr id="3" name="Content Placeholder 2"/>
          <p:cNvSpPr>
            <a:spLocks noGrp="1"/>
          </p:cNvSpPr>
          <p:nvPr>
            <p:ph idx="1"/>
          </p:nvPr>
        </p:nvSpPr>
        <p:spPr/>
        <p:txBody>
          <a:bodyPr>
            <a:normAutofit/>
          </a:bodyPr>
          <a:lstStyle/>
          <a:p>
            <a:r>
              <a:rPr lang="en-US" sz="1700" dirty="0" smtClean="0"/>
              <a:t>More than one choice for the computing machine</a:t>
            </a:r>
          </a:p>
          <a:p>
            <a:r>
              <a:rPr lang="en-US" sz="1700" dirty="0" smtClean="0"/>
              <a:t>More than transition for the same current state and the same input symbol</a:t>
            </a:r>
          </a:p>
          <a:p>
            <a:r>
              <a:rPr lang="en-US" sz="1700" dirty="0" smtClean="0"/>
              <a:t>More than one resulting state</a:t>
            </a:r>
          </a:p>
          <a:p>
            <a:r>
              <a:rPr lang="en-US" sz="1700" dirty="0" smtClean="0"/>
              <a:t>Machine stays simultaneously in multiple states</a:t>
            </a:r>
          </a:p>
          <a:p>
            <a:r>
              <a:rPr lang="en-US" sz="1700" dirty="0" smtClean="0"/>
              <a:t>Any one path leads to a final state: machine accepts input</a:t>
            </a:r>
          </a:p>
          <a:p>
            <a:r>
              <a:rPr lang="en-US" sz="1700" dirty="0" smtClean="0"/>
              <a:t>Two ways to understand non-deterministic behavior:</a:t>
            </a:r>
          </a:p>
          <a:p>
            <a:pPr lvl="1"/>
            <a:r>
              <a:rPr lang="en-US" sz="1700" dirty="0" smtClean="0"/>
              <a:t>Multiple parallel threads of execution</a:t>
            </a:r>
          </a:p>
          <a:p>
            <a:pPr lvl="1"/>
            <a:r>
              <a:rPr lang="en-US" sz="1700" dirty="0" smtClean="0"/>
              <a:t>Machine guessing the right choice each time!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State Transducers</a:t>
            </a:r>
            <a:endParaRPr lang="en-US" dirty="0"/>
          </a:p>
        </p:txBody>
      </p:sp>
      <p:sp>
        <p:nvSpPr>
          <p:cNvPr id="3" name="Content Placeholder 2"/>
          <p:cNvSpPr>
            <a:spLocks noGrp="1"/>
          </p:cNvSpPr>
          <p:nvPr>
            <p:ph idx="1"/>
          </p:nvPr>
        </p:nvSpPr>
        <p:spPr/>
        <p:txBody>
          <a:bodyPr>
            <a:normAutofit/>
          </a:bodyPr>
          <a:lstStyle/>
          <a:p>
            <a:r>
              <a:rPr lang="en-US" sz="1700" dirty="0" smtClean="0"/>
              <a:t>Produce output strings</a:t>
            </a:r>
          </a:p>
          <a:p>
            <a:r>
              <a:rPr lang="en-US" sz="1700" dirty="0" smtClean="0"/>
              <a:t>Output symbol defined per state: Moore machine</a:t>
            </a:r>
          </a:p>
          <a:p>
            <a:r>
              <a:rPr lang="en-US" sz="1700" dirty="0" smtClean="0"/>
              <a:t>Output symbol defined per transition: Mealy machine</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30</a:t>
            </a:fld>
            <a:endParaRPr lang="en-US" dirty="0"/>
          </a:p>
        </p:txBody>
      </p:sp>
      <p:pic>
        <p:nvPicPr>
          <p:cNvPr id="6"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Moore Machine Binary Adder: Example 3.12</a:t>
            </a:r>
            <a:endParaRPr lang="en-US" dirty="0"/>
          </a:p>
        </p:txBody>
      </p:sp>
      <p:pic>
        <p:nvPicPr>
          <p:cNvPr id="5" name="Content Placeholder 4" descr="C03F021.jpg"/>
          <p:cNvPicPr>
            <a:picLocks noGrp="1" noChangeAspect="1"/>
          </p:cNvPicPr>
          <p:nvPr>
            <p:ph idx="1"/>
          </p:nvPr>
        </p:nvPicPr>
        <p:blipFill>
          <a:blip r:embed="rId2" cstate="print"/>
          <a:stretch>
            <a:fillRect/>
          </a:stretch>
        </p:blipFill>
        <p:spPr>
          <a:xfrm>
            <a:off x="1828513" y="1469136"/>
            <a:ext cx="5486975" cy="3712464"/>
          </a:xfrm>
        </p:spPr>
      </p:pic>
      <p:sp>
        <p:nvSpPr>
          <p:cNvPr id="4" name="Slide Number Placeholder 3"/>
          <p:cNvSpPr>
            <a:spLocks noGrp="1"/>
          </p:cNvSpPr>
          <p:nvPr>
            <p:ph type="sldNum" sz="quarter" idx="12"/>
          </p:nvPr>
        </p:nvSpPr>
        <p:spPr/>
        <p:txBody>
          <a:bodyPr/>
          <a:lstStyle/>
          <a:p>
            <a:fld id="{F46CFAAC-42DA-48D0-8146-B16E92842438}" type="slidenum">
              <a:rPr lang="en-US" smtClean="0"/>
              <a:pPr/>
              <a:t>31</a:t>
            </a:fld>
            <a:endParaRPr lang="en-US" dirty="0"/>
          </a:p>
        </p:txBody>
      </p:sp>
      <p:pic>
        <p:nvPicPr>
          <p:cNvPr id="7"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Mealy Machine Binary Adder: Example 3.13</a:t>
            </a:r>
            <a:endParaRPr lang="en-US" dirty="0"/>
          </a:p>
        </p:txBody>
      </p:sp>
      <p:pic>
        <p:nvPicPr>
          <p:cNvPr id="5" name="Content Placeholder 4" descr="C03F022.jpg"/>
          <p:cNvPicPr>
            <a:picLocks noGrp="1" noChangeAspect="1"/>
          </p:cNvPicPr>
          <p:nvPr>
            <p:ph idx="1"/>
          </p:nvPr>
        </p:nvPicPr>
        <p:blipFill>
          <a:blip r:embed="rId2" cstate="print"/>
          <a:stretch>
            <a:fillRect/>
          </a:stretch>
        </p:blipFill>
        <p:spPr>
          <a:xfrm>
            <a:off x="609600" y="1416224"/>
            <a:ext cx="7924800" cy="3765375"/>
          </a:xfrm>
        </p:spPr>
      </p:pic>
      <p:sp>
        <p:nvSpPr>
          <p:cNvPr id="4" name="Slide Number Placeholder 3"/>
          <p:cNvSpPr>
            <a:spLocks noGrp="1"/>
          </p:cNvSpPr>
          <p:nvPr>
            <p:ph type="sldNum" sz="quarter" idx="12"/>
          </p:nvPr>
        </p:nvSpPr>
        <p:spPr/>
        <p:txBody>
          <a:bodyPr/>
          <a:lstStyle/>
          <a:p>
            <a:fld id="{F46CFAAC-42DA-48D0-8146-B16E92842438}" type="slidenum">
              <a:rPr lang="en-US" smtClean="0"/>
              <a:pPr/>
              <a:t>32</a:t>
            </a:fld>
            <a:endParaRPr lang="en-US" dirty="0"/>
          </a:p>
        </p:txBody>
      </p:sp>
      <p:pic>
        <p:nvPicPr>
          <p:cNvPr id="7"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Mealy Machine Translator: Example 3.14</a:t>
            </a:r>
            <a:endParaRPr lang="en-US" dirty="0"/>
          </a:p>
        </p:txBody>
      </p:sp>
      <p:pic>
        <p:nvPicPr>
          <p:cNvPr id="5" name="Content Placeholder 4" descr="C03F023.jpg"/>
          <p:cNvPicPr>
            <a:picLocks noGrp="1" noChangeAspect="1"/>
          </p:cNvPicPr>
          <p:nvPr>
            <p:ph idx="1"/>
          </p:nvPr>
        </p:nvPicPr>
        <p:blipFill>
          <a:blip r:embed="rId2" cstate="print"/>
          <a:stretch>
            <a:fillRect/>
          </a:stretch>
        </p:blipFill>
        <p:spPr>
          <a:xfrm>
            <a:off x="3166872" y="1270236"/>
            <a:ext cx="1938528" cy="3606564"/>
          </a:xfrm>
        </p:spPr>
      </p:pic>
      <p:sp>
        <p:nvSpPr>
          <p:cNvPr id="4" name="Slide Number Placeholder 3"/>
          <p:cNvSpPr>
            <a:spLocks noGrp="1"/>
          </p:cNvSpPr>
          <p:nvPr>
            <p:ph type="sldNum" sz="quarter" idx="12"/>
          </p:nvPr>
        </p:nvSpPr>
        <p:spPr/>
        <p:txBody>
          <a:bodyPr/>
          <a:lstStyle/>
          <a:p>
            <a:fld id="{F46CFAAC-42DA-48D0-8146-B16E92842438}" type="slidenum">
              <a:rPr lang="en-US" smtClean="0"/>
              <a:pPr/>
              <a:t>33</a:t>
            </a:fld>
            <a:endParaRPr lang="en-US" dirty="0"/>
          </a:p>
        </p:txBody>
      </p:sp>
      <p:pic>
        <p:nvPicPr>
          <p:cNvPr id="7"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Mealy Machine Edge Detector: Example 3.15</a:t>
            </a:r>
            <a:endParaRPr lang="en-US" dirty="0"/>
          </a:p>
        </p:txBody>
      </p:sp>
      <p:pic>
        <p:nvPicPr>
          <p:cNvPr id="5" name="Content Placeholder 4" descr="C03F024.jpg"/>
          <p:cNvPicPr>
            <a:picLocks noGrp="1" noChangeAspect="1"/>
          </p:cNvPicPr>
          <p:nvPr>
            <p:ph idx="1"/>
          </p:nvPr>
        </p:nvPicPr>
        <p:blipFill>
          <a:blip r:embed="rId2" cstate="print"/>
          <a:stretch>
            <a:fillRect/>
          </a:stretch>
        </p:blipFill>
        <p:spPr>
          <a:xfrm>
            <a:off x="2197608" y="1341597"/>
            <a:ext cx="4748784" cy="3687603"/>
          </a:xfrm>
        </p:spPr>
      </p:pic>
      <p:sp>
        <p:nvSpPr>
          <p:cNvPr id="4" name="Slide Number Placeholder 3"/>
          <p:cNvSpPr>
            <a:spLocks noGrp="1"/>
          </p:cNvSpPr>
          <p:nvPr>
            <p:ph type="sldNum" sz="quarter" idx="12"/>
          </p:nvPr>
        </p:nvSpPr>
        <p:spPr/>
        <p:txBody>
          <a:bodyPr/>
          <a:lstStyle/>
          <a:p>
            <a:fld id="{F46CFAAC-42DA-48D0-8146-B16E92842438}" type="slidenum">
              <a:rPr lang="en-US" smtClean="0"/>
              <a:pPr/>
              <a:t>34</a:t>
            </a:fld>
            <a:endParaRPr lang="en-US" dirty="0"/>
          </a:p>
        </p:txBody>
      </p:sp>
      <p:pic>
        <p:nvPicPr>
          <p:cNvPr id="7"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a:t>
            </a:r>
            <a:endParaRPr lang="en-US" dirty="0"/>
          </a:p>
        </p:txBody>
      </p:sp>
      <p:sp>
        <p:nvSpPr>
          <p:cNvPr id="3" name="Content Placeholder 2"/>
          <p:cNvSpPr>
            <a:spLocks noGrp="1"/>
          </p:cNvSpPr>
          <p:nvPr>
            <p:ph idx="1"/>
          </p:nvPr>
        </p:nvSpPr>
        <p:spPr/>
        <p:txBody>
          <a:bodyPr/>
          <a:lstStyle/>
          <a:p>
            <a:r>
              <a:rPr lang="en-US" sz="1700" b="1" dirty="0" smtClean="0"/>
              <a:t>Theorem 1.</a:t>
            </a:r>
            <a:r>
              <a:rPr lang="en-US" sz="1700" dirty="0" smtClean="0"/>
              <a:t> </a:t>
            </a:r>
            <a:r>
              <a:rPr lang="en-US" sz="1700" i="1" dirty="0" smtClean="0"/>
              <a:t>Equivalence of NFA and </a:t>
            </a:r>
            <a:r>
              <a:rPr lang="en-US" sz="1700" dirty="0" smtClean="0"/>
              <a:t>DFA: For every nondeterministic finite automaton </a:t>
            </a:r>
            <a:r>
              <a:rPr lang="en-US" sz="1700" i="1" dirty="0" err="1" smtClean="0"/>
              <a:t>M</a:t>
            </a:r>
            <a:r>
              <a:rPr lang="en-US" sz="1700" baseline="-25000" dirty="0" err="1" smtClean="0"/>
              <a:t>n</a:t>
            </a:r>
            <a:r>
              <a:rPr lang="en-US" sz="1700" dirty="0" smtClean="0"/>
              <a:t>, there is an equivalent deterministic finite automaton </a:t>
            </a:r>
            <a:r>
              <a:rPr lang="en-US" sz="1700" i="1" dirty="0" err="1" smtClean="0"/>
              <a:t>M</a:t>
            </a:r>
            <a:r>
              <a:rPr lang="en-US" sz="1700" baseline="-25000" dirty="0" err="1" smtClean="0"/>
              <a:t>d</a:t>
            </a:r>
            <a:r>
              <a:rPr lang="en-US" sz="1700" dirty="0" smtClean="0"/>
              <a:t> whose language is the same as that of the nondeterministic automaton, that is, </a:t>
            </a:r>
            <a:r>
              <a:rPr lang="en-US" sz="1700" i="1" dirty="0" err="1" smtClean="0"/>
              <a:t>M</a:t>
            </a:r>
            <a:r>
              <a:rPr lang="en-US" sz="1700" baseline="-25000" dirty="0" err="1" smtClean="0"/>
              <a:t>n</a:t>
            </a:r>
            <a:r>
              <a:rPr lang="en-US" sz="1700" dirty="0" err="1" smtClean="0"/>
              <a:t>.language</a:t>
            </a:r>
            <a:r>
              <a:rPr lang="en-US" sz="1700" i="1" baseline="-25000" dirty="0" smtClean="0"/>
              <a:t> </a:t>
            </a:r>
            <a:r>
              <a:rPr lang="en-US" sz="1700" i="1" dirty="0" smtClean="0"/>
              <a:t>=</a:t>
            </a:r>
            <a:r>
              <a:rPr lang="en-US" sz="1700" i="1" baseline="-25000" dirty="0" smtClean="0"/>
              <a:t> </a:t>
            </a:r>
            <a:r>
              <a:rPr lang="en-US" sz="1700" i="1" dirty="0" err="1" smtClean="0"/>
              <a:t>M</a:t>
            </a:r>
            <a:r>
              <a:rPr lang="en-US" sz="1700" baseline="-25000" dirty="0" err="1" smtClean="0"/>
              <a:t>d</a:t>
            </a:r>
            <a:r>
              <a:rPr lang="en-US" sz="1700" dirty="0" err="1" smtClean="0"/>
              <a:t>.language</a:t>
            </a:r>
            <a:r>
              <a:rPr lang="en-US" sz="1700" dirty="0" smtClean="0"/>
              <a:t>.</a:t>
            </a:r>
          </a:p>
          <a:p>
            <a:endParaRPr lang="en-US" sz="1700" dirty="0" smtClean="0"/>
          </a:p>
          <a:p>
            <a:r>
              <a:rPr lang="en-US" sz="1700" b="1" dirty="0" smtClean="0"/>
              <a:t>Theorem 2:</a:t>
            </a:r>
            <a:r>
              <a:rPr lang="en-US" sz="1700" dirty="0" smtClean="0"/>
              <a:t> </a:t>
            </a:r>
            <a:r>
              <a:rPr lang="en-US" sz="1700" i="1" dirty="0" smtClean="0"/>
              <a:t>DFA </a:t>
            </a:r>
            <a:r>
              <a:rPr lang="en-US" sz="1700" dirty="0" smtClean="0"/>
              <a:t>minimization: The minimal DFA obtained by marking distinguishable states and collapsing indistinguishable states is equivalent to the original DFA (i.e., it accepts the same language).</a:t>
            </a:r>
          </a:p>
          <a:p>
            <a:endParaRPr lang="en-US" sz="20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35</a:t>
            </a:fld>
            <a:endParaRPr lang="en-US" dirty="0"/>
          </a:p>
        </p:txBody>
      </p:sp>
      <p:pic>
        <p:nvPicPr>
          <p:cNvPr id="6"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rmAutofit/>
          </a:bodyPr>
          <a:lstStyle/>
          <a:p>
            <a:pPr lvl="0"/>
            <a:r>
              <a:rPr lang="en-US" sz="1700" dirty="0" smtClean="0"/>
              <a:t>A non-deterministic finite automaton can have more than one transition from the same state for the same input symbol.</a:t>
            </a:r>
          </a:p>
          <a:p>
            <a:pPr lvl="0"/>
            <a:r>
              <a:rPr lang="en-US" sz="1700" dirty="0" smtClean="0"/>
              <a:t>It can guess the right choice for accepting an input string. Equivalently, it can try out all the choices in parallel to see if any one leads to acceptance of the input string.</a:t>
            </a:r>
          </a:p>
          <a:p>
            <a:pPr lvl="0"/>
            <a:r>
              <a:rPr lang="en-US" sz="1700" dirty="0" smtClean="0"/>
              <a:t>Non-deterministic automata are often easier for us to design. </a:t>
            </a:r>
          </a:p>
          <a:p>
            <a:pPr lvl="0"/>
            <a:r>
              <a:rPr lang="en-US" sz="1700" dirty="0" smtClean="0"/>
              <a:t>Non-deterministic automata can also change states without consuming any input symbol. NFA with such </a:t>
            </a:r>
            <a:r>
              <a:rPr lang="en-US" sz="1700" i="1" dirty="0" smtClean="0"/>
              <a:t>λ</a:t>
            </a:r>
            <a:r>
              <a:rPr lang="en-US" sz="1700" dirty="0" smtClean="0"/>
              <a:t>-transitions make it further easy for us to design them for a given problem. They also help us combine two or more automata to solve a more complex problem.</a:t>
            </a:r>
          </a:p>
          <a:p>
            <a:pPr lvl="0"/>
            <a:r>
              <a:rPr lang="en-US" sz="1700" dirty="0" smtClean="0"/>
              <a:t>Non-deterministic finite automata are strictly equivalent to deterministic ones. They have the same computing power as deterministic ones, in terms of the range of problems they can solve (or the range of input strings they can handle).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36</a:t>
            </a:fld>
            <a:endParaRPr lang="en-US" dirty="0"/>
          </a:p>
        </p:txBody>
      </p:sp>
      <p:pic>
        <p:nvPicPr>
          <p:cNvPr id="6"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a:t>The method of subset construction is used to convert an NFA to an equivalent DFA.</a:t>
            </a:r>
          </a:p>
          <a:p>
            <a:pPr lvl="0"/>
            <a:r>
              <a:rPr lang="en-US" sz="1700" dirty="0"/>
              <a:t>A DFA obtained from an equivalent NFA usually has more states than the NFA. In the worst case, the number of states in the resulting DFA can be exponential in the number of NFA states. </a:t>
            </a:r>
          </a:p>
          <a:p>
            <a:pPr lvl="0"/>
            <a:r>
              <a:rPr lang="en-US" sz="1700" dirty="0"/>
              <a:t>A DFA can be minimized by identifying and merging indistinguishable states. Indistinguishable states denote the same equivalence class of (sub)strings and can be merged into a single state. The minimal number of states in an equivalent DFA is the total number of equivalence classes of strings. This number must be finite for a regular language according to the </a:t>
            </a:r>
            <a:r>
              <a:rPr lang="en-US" sz="1700" dirty="0" err="1"/>
              <a:t>Myhill–Nerode</a:t>
            </a:r>
            <a:r>
              <a:rPr lang="en-US" sz="1700" dirty="0"/>
              <a:t> theorem (Theorem 10 in Appendix B). </a:t>
            </a:r>
          </a:p>
          <a:p>
            <a:pPr lvl="0"/>
            <a:r>
              <a:rPr lang="en-US" sz="1700" dirty="0"/>
              <a:t>Book-keeping in minimizing a DFA is made easy by applying a table-filling technique to mark all distinguishable pairs of states.</a:t>
            </a:r>
          </a:p>
          <a:p>
            <a:r>
              <a:rPr lang="en-US" sz="1700" dirty="0"/>
              <a:t>Unlike finite automata which merely accept or reject an input string, finite-state transducers such as Moore and Mealy Machines produce an output while processing the input string.</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37</a:t>
            </a:fld>
            <a:endParaRPr lang="en-US" dirty="0"/>
          </a:p>
        </p:txBody>
      </p:sp>
      <p:pic>
        <p:nvPicPr>
          <p:cNvPr id="6"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Chapter 3</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38</a:t>
            </a:fld>
            <a:endParaRPr lang="en-US" dirty="0"/>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3.1: DFA and NFA</a:t>
            </a:r>
            <a:endParaRPr lang="en-US" dirty="0"/>
          </a:p>
        </p:txBody>
      </p:sp>
      <p:sp>
        <p:nvSpPr>
          <p:cNvPr id="3" name="Content Placeholder 2"/>
          <p:cNvSpPr>
            <a:spLocks noGrp="1"/>
          </p:cNvSpPr>
          <p:nvPr>
            <p:ph idx="1"/>
          </p:nvPr>
        </p:nvSpPr>
        <p:spPr/>
        <p:txBody>
          <a:bodyPr/>
          <a:lstStyle/>
          <a:p>
            <a:r>
              <a:rPr lang="en-US" sz="1700" dirty="0" smtClean="0"/>
              <a:t>Strings ending with 10</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dirty="0"/>
          </a:p>
        </p:txBody>
      </p:sp>
      <p:pic>
        <p:nvPicPr>
          <p:cNvPr id="5" name="Picture 4" descr="C03F002.jpg"/>
          <p:cNvPicPr>
            <a:picLocks noChangeAspect="1"/>
          </p:cNvPicPr>
          <p:nvPr/>
        </p:nvPicPr>
        <p:blipFill>
          <a:blip r:embed="rId2" cstate="print"/>
          <a:stretch>
            <a:fillRect/>
          </a:stretch>
        </p:blipFill>
        <p:spPr>
          <a:xfrm>
            <a:off x="2057400" y="1524000"/>
            <a:ext cx="4600250" cy="2590800"/>
          </a:xfrm>
          <a:prstGeom prst="rect">
            <a:avLst/>
          </a:prstGeom>
        </p:spPr>
      </p:pic>
      <p:pic>
        <p:nvPicPr>
          <p:cNvPr id="6" name="Picture 5" descr="C03F003.jpg"/>
          <p:cNvPicPr>
            <a:picLocks noChangeAspect="1"/>
          </p:cNvPicPr>
          <p:nvPr/>
        </p:nvPicPr>
        <p:blipFill>
          <a:blip r:embed="rId3" cstate="print"/>
          <a:stretch>
            <a:fillRect/>
          </a:stretch>
        </p:blipFill>
        <p:spPr>
          <a:xfrm>
            <a:off x="1600200" y="4343400"/>
            <a:ext cx="5647765" cy="1600200"/>
          </a:xfrm>
          <a:prstGeom prst="rect">
            <a:avLst/>
          </a:prstGeom>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Example 3.2</a:t>
            </a:r>
            <a:endParaRPr lang="en-US" dirty="0"/>
          </a:p>
        </p:txBody>
      </p:sp>
      <p:sp>
        <p:nvSpPr>
          <p:cNvPr id="3" name="Content Placeholder 2"/>
          <p:cNvSpPr>
            <a:spLocks noGrp="1"/>
          </p:cNvSpPr>
          <p:nvPr>
            <p:ph idx="1"/>
          </p:nvPr>
        </p:nvSpPr>
        <p:spPr/>
        <p:txBody>
          <a:bodyPr/>
          <a:lstStyle/>
          <a:p>
            <a:r>
              <a:rPr lang="en-US" sz="1700" dirty="0" smtClean="0"/>
              <a:t>Even numbers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dirty="0"/>
          </a:p>
        </p:txBody>
      </p:sp>
      <p:pic>
        <p:nvPicPr>
          <p:cNvPr id="5" name="Picture 4" descr="C03F004.jpg"/>
          <p:cNvPicPr>
            <a:picLocks noChangeAspect="1"/>
          </p:cNvPicPr>
          <p:nvPr/>
        </p:nvPicPr>
        <p:blipFill>
          <a:blip r:embed="rId2" cstate="print"/>
          <a:stretch>
            <a:fillRect/>
          </a:stretch>
        </p:blipFill>
        <p:spPr>
          <a:xfrm>
            <a:off x="2163094" y="1981200"/>
            <a:ext cx="4817812" cy="1938528"/>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Example 3.3</a:t>
            </a:r>
            <a:endParaRPr lang="en-US" dirty="0"/>
          </a:p>
        </p:txBody>
      </p:sp>
      <p:sp>
        <p:nvSpPr>
          <p:cNvPr id="3" name="Content Placeholder 2"/>
          <p:cNvSpPr>
            <a:spLocks noGrp="1"/>
          </p:cNvSpPr>
          <p:nvPr>
            <p:ph idx="1"/>
          </p:nvPr>
        </p:nvSpPr>
        <p:spPr/>
        <p:txBody>
          <a:bodyPr/>
          <a:lstStyle/>
          <a:p>
            <a:r>
              <a:rPr lang="en-US" sz="1700" dirty="0" smtClean="0"/>
              <a:t>Searching for the keyword 101</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dirty="0"/>
          </a:p>
        </p:txBody>
      </p:sp>
      <p:pic>
        <p:nvPicPr>
          <p:cNvPr id="5" name="Picture 4" descr="C03F005.jpg"/>
          <p:cNvPicPr>
            <a:picLocks noChangeAspect="1"/>
          </p:cNvPicPr>
          <p:nvPr/>
        </p:nvPicPr>
        <p:blipFill>
          <a:blip r:embed="rId2" cstate="print"/>
          <a:stretch>
            <a:fillRect/>
          </a:stretch>
        </p:blipFill>
        <p:spPr>
          <a:xfrm>
            <a:off x="381000" y="1600200"/>
            <a:ext cx="8305800" cy="2107442"/>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Example 3.4</a:t>
            </a:r>
            <a:endParaRPr lang="en-US" dirty="0"/>
          </a:p>
        </p:txBody>
      </p:sp>
      <p:sp>
        <p:nvSpPr>
          <p:cNvPr id="3" name="Content Placeholder 2"/>
          <p:cNvSpPr>
            <a:spLocks noGrp="1"/>
          </p:cNvSpPr>
          <p:nvPr>
            <p:ph idx="1"/>
          </p:nvPr>
        </p:nvSpPr>
        <p:spPr/>
        <p:txBody>
          <a:bodyPr/>
          <a:lstStyle/>
          <a:p>
            <a:r>
              <a:rPr lang="en-US" sz="1700" dirty="0"/>
              <a:t>Same first and last symbols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dirty="0"/>
          </a:p>
        </p:txBody>
      </p:sp>
      <p:pic>
        <p:nvPicPr>
          <p:cNvPr id="5" name="Picture 4" descr="C03F006.jpg"/>
          <p:cNvPicPr>
            <a:picLocks noChangeAspect="1"/>
          </p:cNvPicPr>
          <p:nvPr/>
        </p:nvPicPr>
        <p:blipFill>
          <a:blip r:embed="rId2" cstate="print"/>
          <a:stretch>
            <a:fillRect/>
          </a:stretch>
        </p:blipFill>
        <p:spPr>
          <a:xfrm>
            <a:off x="1277112" y="1371600"/>
            <a:ext cx="6266688" cy="426720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Example 3.4</a:t>
            </a:r>
            <a:endParaRPr lang="en-US" dirty="0"/>
          </a:p>
        </p:txBody>
      </p:sp>
      <p:sp>
        <p:nvSpPr>
          <p:cNvPr id="3" name="Content Placeholder 2"/>
          <p:cNvSpPr>
            <a:spLocks noGrp="1"/>
          </p:cNvSpPr>
          <p:nvPr>
            <p:ph idx="1"/>
          </p:nvPr>
        </p:nvSpPr>
        <p:spPr/>
        <p:txBody>
          <a:bodyPr/>
          <a:lstStyle/>
          <a:p>
            <a:r>
              <a:rPr lang="en-US" sz="1700" dirty="0"/>
              <a:t>Same first and last symbols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dirty="0"/>
          </a:p>
        </p:txBody>
      </p:sp>
      <p:pic>
        <p:nvPicPr>
          <p:cNvPr id="5" name="Picture 4" descr="C03F007.jpg"/>
          <p:cNvPicPr>
            <a:picLocks noChangeAspect="1"/>
          </p:cNvPicPr>
          <p:nvPr/>
        </p:nvPicPr>
        <p:blipFill>
          <a:blip r:embed="rId2" cstate="print"/>
          <a:stretch>
            <a:fillRect/>
          </a:stretch>
        </p:blipFill>
        <p:spPr>
          <a:xfrm>
            <a:off x="1752600" y="1447800"/>
            <a:ext cx="5425249" cy="4139184"/>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NFA: Example 3.5</a:t>
            </a:r>
            <a:endParaRPr lang="en-US" dirty="0"/>
          </a:p>
        </p:txBody>
      </p:sp>
      <p:sp>
        <p:nvSpPr>
          <p:cNvPr id="3" name="Content Placeholder 2"/>
          <p:cNvSpPr>
            <a:spLocks noGrp="1"/>
          </p:cNvSpPr>
          <p:nvPr>
            <p:ph idx="1"/>
          </p:nvPr>
        </p:nvSpPr>
        <p:spPr/>
        <p:txBody>
          <a:bodyPr>
            <a:normAutofit/>
          </a:bodyPr>
          <a:lstStyle/>
          <a:p>
            <a:r>
              <a:rPr lang="en-US" sz="1700" dirty="0"/>
              <a:t>Fifth symbol from the end is a 0</a:t>
            </a:r>
          </a:p>
          <a:p>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dirty="0"/>
          </a:p>
        </p:txBody>
      </p:sp>
      <p:pic>
        <p:nvPicPr>
          <p:cNvPr id="5" name="Picture 4" descr="C03F008.jpg"/>
          <p:cNvPicPr>
            <a:picLocks noChangeAspect="1"/>
          </p:cNvPicPr>
          <p:nvPr/>
        </p:nvPicPr>
        <p:blipFill>
          <a:blip r:embed="rId2" cstate="print"/>
          <a:stretch>
            <a:fillRect/>
          </a:stretch>
        </p:blipFill>
        <p:spPr>
          <a:xfrm>
            <a:off x="457200" y="2133600"/>
            <a:ext cx="8227628" cy="1328928"/>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1074</TotalTime>
  <Words>1230</Words>
  <Application>Microsoft Office PowerPoint</Application>
  <PresentationFormat>On-screen Show (4:3)</PresentationFormat>
  <Paragraphs>166</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Mod</vt:lpstr>
      <vt:lpstr>Theory of Computation: A Problem-Solving Approach</vt:lpstr>
      <vt:lpstr>Learning Objectives</vt:lpstr>
      <vt:lpstr>The Idea of Non-Determinism</vt:lpstr>
      <vt:lpstr>Example 3.1: DFA and NFA</vt:lpstr>
      <vt:lpstr>NFA: Example 3.2</vt:lpstr>
      <vt:lpstr>NFA: Example 3.3</vt:lpstr>
      <vt:lpstr>NFA: Example 3.4</vt:lpstr>
      <vt:lpstr>DFA: Example 3.4</vt:lpstr>
      <vt:lpstr>NFA: Example 3.5</vt:lpstr>
      <vt:lpstr>DFA: Example 3.5 (also Example 2.14)</vt:lpstr>
      <vt:lpstr>Advantages of NFA over DFA</vt:lpstr>
      <vt:lpstr>Eliminating Non-Determinism: NFA to DFA</vt:lpstr>
      <vt:lpstr>NFA to DFA: Example 3.6</vt:lpstr>
      <vt:lpstr>NFA to DFA: Example 3.6</vt:lpstr>
      <vt:lpstr>NFA to DFA: Example 3.7</vt:lpstr>
      <vt:lpstr>Resulting DFA: Example 3.7</vt:lpstr>
      <vt:lpstr>Subset Construction: Example 3.7 </vt:lpstr>
      <vt:lpstr>Meanings of NFA States: Example 3.7</vt:lpstr>
      <vt:lpstr>Meanings of DFA States: Example 3.7</vt:lpstr>
      <vt:lpstr>Jumping States without Input: λ-Transitions</vt:lpstr>
      <vt:lpstr>Resulting DFA: Example 3.8</vt:lpstr>
      <vt:lpstr>NFA to DFA: Example 3.9</vt:lpstr>
      <vt:lpstr>Mark &amp; Reduce: Method for Minimizing DFA</vt:lpstr>
      <vt:lpstr>Minimizing DFA: Example 3.10</vt:lpstr>
      <vt:lpstr>Table Filling: Example 3.10</vt:lpstr>
      <vt:lpstr>Minimized DFA: Example 3.10</vt:lpstr>
      <vt:lpstr>Example 3.11</vt:lpstr>
      <vt:lpstr>Table Filling: Example 3.11</vt:lpstr>
      <vt:lpstr>Minimized DFA: Example 3.11</vt:lpstr>
      <vt:lpstr>Finite State Transducers</vt:lpstr>
      <vt:lpstr>Moore Machine Binary Adder: Example 3.12</vt:lpstr>
      <vt:lpstr>Mealy Machine Binary Adder: Example 3.13</vt:lpstr>
      <vt:lpstr>Mealy Machine Translator: Example 3.14</vt:lpstr>
      <vt:lpstr>Mealy Machine Edge Detector: Example 3.15</vt:lpstr>
      <vt:lpstr>Theorems</vt:lpstr>
      <vt:lpstr>Key Ideas</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156</cp:revision>
  <dcterms:created xsi:type="dcterms:W3CDTF">2011-08-20T05:14:55Z</dcterms:created>
  <dcterms:modified xsi:type="dcterms:W3CDTF">2012-03-06T06:15:17Z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