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6"/>
  </p:notesMasterIdLst>
  <p:handoutMasterIdLst>
    <p:handoutMasterId r:id="rId47"/>
  </p:handoutMasterIdLst>
  <p:sldIdLst>
    <p:sldId id="256" r:id="rId2"/>
    <p:sldId id="257"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7" r:id="rId35"/>
    <p:sldId id="316" r:id="rId36"/>
    <p:sldId id="318" r:id="rId37"/>
    <p:sldId id="319" r:id="rId38"/>
    <p:sldId id="320" r:id="rId39"/>
    <p:sldId id="321" r:id="rId40"/>
    <p:sldId id="322" r:id="rId41"/>
    <p:sldId id="325" r:id="rId42"/>
    <p:sldId id="323" r:id="rId43"/>
    <p:sldId id="324" r:id="rId44"/>
    <p:sldId id="2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98FF"/>
    <a:srgbClr val="9999FF"/>
    <a:srgbClr val="6F6FDB"/>
    <a:srgbClr val="3333CC"/>
    <a:srgbClr val="3399FF"/>
    <a:srgbClr val="79899F"/>
    <a:srgbClr val="799DA9"/>
    <a:srgbClr val="3AE9F2"/>
    <a:srgbClr val="EBE700"/>
    <a:srgbClr val="EBE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94"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A8F7C2-320E-46EE-8E9D-8F4E4CFC368B}" type="datetimeFigureOut">
              <a:rPr lang="en-US" smtClean="0"/>
              <a:pPr/>
              <a:t>3/6/2012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FF00A-4410-418A-B65F-DAA446BBB364}" type="slidenum">
              <a:rPr lang="en-US" smtClean="0"/>
              <a:pPr/>
              <a:t>‹#›</a:t>
            </a:fld>
            <a:endParaRPr lang="en-US"/>
          </a:p>
        </p:txBody>
      </p:sp>
    </p:spTree>
    <p:extLst>
      <p:ext uri="{BB962C8B-B14F-4D97-AF65-F5344CB8AC3E}">
        <p14:creationId xmlns:p14="http://schemas.microsoft.com/office/powerpoint/2010/main" val="257324105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DAB10-D907-4985-B378-138BB7CBF6BF}" type="datetimeFigureOut">
              <a:rPr lang="en-US" smtClean="0"/>
              <a:pPr/>
              <a:t>3/6/2012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4FA94-4FCE-4233-8EA1-FB4E83149C09}" type="slidenum">
              <a:rPr lang="en-US" smtClean="0"/>
              <a:pPr/>
              <a:t>‹#›</a:t>
            </a:fld>
            <a:endParaRPr lang="en-US"/>
          </a:p>
        </p:txBody>
      </p:sp>
    </p:spTree>
    <p:extLst>
      <p:ext uri="{BB962C8B-B14F-4D97-AF65-F5344CB8AC3E}">
        <p14:creationId xmlns:p14="http://schemas.microsoft.com/office/powerpoint/2010/main" val="40362614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14FA94-4FCE-4233-8EA1-FB4E83149C09}"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1"/>
          <p:cNvGrpSpPr/>
          <p:nvPr/>
        </p:nvGrpSpPr>
        <p:grpSpPr>
          <a:xfrm>
            <a:off x="0" y="685800"/>
            <a:ext cx="9144000" cy="6172200"/>
            <a:chOff x="0" y="685800"/>
            <a:chExt cx="9144000" cy="6172200"/>
          </a:xfrm>
        </p:grpSpPr>
        <p:sp>
          <p:nvSpPr>
            <p:cNvPr id="16" name="Rectangle 15"/>
            <p:cNvSpPr/>
            <p:nvPr/>
          </p:nvSpPr>
          <p:spPr>
            <a:xfrm>
              <a:off x="1828800" y="4572000"/>
              <a:ext cx="6858000" cy="1828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28800" y="4572000"/>
              <a:ext cx="7315200" cy="1828800"/>
            </a:xfrm>
            <a:prstGeom prst="rect">
              <a:avLst/>
            </a:prstGeom>
            <a:solidFill>
              <a:srgbClr val="6498FF"/>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0" y="685800"/>
              <a:ext cx="1828800" cy="6172200"/>
            </a:xfrm>
            <a:prstGeom prst="rect">
              <a:avLst/>
            </a:prstGeom>
            <a:solidFill>
              <a:srgbClr val="9999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Subtitle 2"/>
          <p:cNvSpPr>
            <a:spLocks noGrp="1"/>
          </p:cNvSpPr>
          <p:nvPr>
            <p:ph type="subTitle" idx="1"/>
          </p:nvPr>
        </p:nvSpPr>
        <p:spPr>
          <a:xfrm>
            <a:off x="1905000" y="5867400"/>
            <a:ext cx="6570722" cy="457200"/>
          </a:xfrm>
        </p:spPr>
        <p:txBody>
          <a:bodyPr>
            <a:normAutofit/>
            <a:scene3d>
              <a:camera prst="orthographicFront"/>
              <a:lightRig rig="soft" dir="t">
                <a:rot lat="0" lon="0" rev="10800000"/>
              </a:lightRig>
            </a:scene3d>
            <a:sp3d>
              <a:contourClr>
                <a:srgbClr val="DDDDDD"/>
              </a:contourClr>
            </a:sp3d>
          </a:bodyPr>
          <a:lstStyle>
            <a:lvl1pPr marL="0" indent="0" algn="l">
              <a:spcBef>
                <a:spcPts val="0"/>
              </a:spcBef>
              <a:buNone/>
              <a:defRPr sz="2000" b="1">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hasCustomPrompt="1"/>
          </p:nvPr>
        </p:nvSpPr>
        <p:spPr>
          <a:xfrm>
            <a:off x="1905000" y="4648200"/>
            <a:ext cx="7086600" cy="1219200"/>
          </a:xfrm>
        </p:spPr>
        <p:txBody>
          <a:bodyPr anchor="b" anchorCtr="0">
            <a:noAutofit/>
          </a:bodyPr>
          <a:lstStyle>
            <a:lvl1pPr algn="l">
              <a:defRPr sz="3600" baseline="0"/>
            </a:lvl1pPr>
          </a:lstStyle>
          <a:p>
            <a:r>
              <a:rPr lang="en-US" dirty="0" smtClean="0"/>
              <a:t>Theory of Computation:</a:t>
            </a:r>
            <a:br>
              <a:rPr lang="en-US" dirty="0" smtClean="0"/>
            </a:br>
            <a:r>
              <a:rPr lang="en-US" dirty="0" smtClean="0"/>
              <a:t>A Problem-Solving Approach</a:t>
            </a:r>
            <a:endParaRPr dirty="0"/>
          </a:p>
        </p:txBody>
      </p:sp>
      <p:sp>
        <p:nvSpPr>
          <p:cNvPr id="14" name="TextBox 13"/>
          <p:cNvSpPr txBox="1"/>
          <p:nvPr userDrawn="1"/>
        </p:nvSpPr>
        <p:spPr>
          <a:xfrm>
            <a:off x="50802" y="5678269"/>
            <a:ext cx="1777998" cy="369332"/>
          </a:xfrm>
          <a:prstGeom prst="rect">
            <a:avLst/>
          </a:prstGeom>
          <a:noFill/>
        </p:spPr>
        <p:txBody>
          <a:bodyPr wrap="square" rtlCol="0">
            <a:spAutoFit/>
          </a:bodyPr>
          <a:lstStyle/>
          <a:p>
            <a:pPr algn="ctr"/>
            <a:r>
              <a:rPr lang="en-US" b="1" dirty="0" smtClean="0"/>
              <a:t>Dr. Kavi</a:t>
            </a:r>
            <a:r>
              <a:rPr lang="en-US" b="1" baseline="0" dirty="0" smtClean="0"/>
              <a:t> Mahesh</a:t>
            </a:r>
            <a:endParaRPr lang="en-US" b="1" dirty="0" smtClean="0"/>
          </a:p>
        </p:txBody>
      </p:sp>
      <p:sp>
        <p:nvSpPr>
          <p:cNvPr id="19" name="TextBox 18"/>
          <p:cNvSpPr txBox="1"/>
          <p:nvPr userDrawn="1"/>
        </p:nvSpPr>
        <p:spPr>
          <a:xfrm>
            <a:off x="1828800" y="6581001"/>
            <a:ext cx="3886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Copyright ©2012 Wiley India Pvt. Ltd.  All rights reserved</a:t>
            </a:r>
            <a:endParaRPr lang="en-US" sz="12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BE2690D3-9AD7-490A-8151-49754F8B2652}"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9144000" cy="6858000"/>
            <a:chOff x="-442912" y="457200"/>
            <a:chExt cx="9144000" cy="6858000"/>
          </a:xfrm>
        </p:grpSpPr>
        <p:sp>
          <p:nvSpPr>
            <p:cNvPr id="18" name="Rectangle 17"/>
            <p:cNvSpPr/>
            <p:nvPr/>
          </p:nvSpPr>
          <p:spPr>
            <a:xfrm>
              <a:off x="-442912" y="457200"/>
              <a:ext cx="9129712" cy="1676400"/>
            </a:xfrm>
            <a:prstGeom prst="rect">
              <a:avLst/>
            </a:prstGeom>
            <a:solidFill>
              <a:schemeClr val="accent3"/>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a:off x="6872288" y="457200"/>
              <a:ext cx="1828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a:xfrm>
              <a:off x="6872288" y="45720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7367588"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467600" y="2298700"/>
            <a:ext cx="1447800" cy="3827463"/>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33400" y="2286000"/>
            <a:ext cx="59436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2509F44-5088-4EA9-AC0C-79D8D4A2BA19}" type="datetime1">
              <a:rPr lang="en-US" smtClean="0"/>
              <a:pPr/>
              <a:t>3/6/2012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848600" y="533400"/>
            <a:ext cx="762000" cy="609600"/>
          </a:xfrm>
        </p:spPr>
        <p:txBody>
          <a:bodyPr/>
          <a:lstStyle/>
          <a:p>
            <a:fld id="{F46CFAAC-42DA-48D0-8146-B16E928424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76200" y="762000"/>
            <a:ext cx="8991600" cy="5486400"/>
          </a:xfrm>
        </p:spPr>
        <p:txBody>
          <a:bodyPr/>
          <a:lstStyle>
            <a:lvl1pPr algn="just">
              <a:defRPr sz="1800"/>
            </a:lvl1pPr>
            <a:lvl2pPr marL="627063" indent="-228600" algn="just">
              <a:buClr>
                <a:srgbClr val="7030A0"/>
              </a:buClr>
              <a:buSzPct val="125000"/>
              <a:defRPr sz="1400"/>
            </a:lvl2pPr>
            <a:lvl3pPr marL="1033463" indent="-228600" algn="just">
              <a:buClr>
                <a:srgbClr val="0070C0"/>
              </a:buClr>
              <a:defRPr sz="1300" b="0">
                <a:latin typeface="Arial" pitchFamily="34" charset="0"/>
                <a:cs typeface="Arial" pitchFamily="34" charset="0"/>
              </a:defRPr>
            </a:lvl3pPr>
            <a:lvl4pPr marL="1430338" indent="-228600" algn="just">
              <a:defRPr sz="1200">
                <a:latin typeface="Arial" pitchFamily="34" charset="0"/>
                <a:cs typeface="Arial" pitchFamily="34" charset="0"/>
              </a:defRPr>
            </a:lvl4pPr>
            <a:lvl5pPr marL="1770063" indent="-228600" algn="just">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8DAFA0DA-22A1-4B90-B8D2-80B87F245750}" type="datetime1">
              <a:rPr lang="en-US" smtClean="0"/>
              <a:pPr/>
              <a:t>3/6/2012</a:t>
            </a:fld>
            <a:endParaRPr lang="en-US"/>
          </a:p>
        </p:txBody>
      </p:sp>
      <p:sp>
        <p:nvSpPr>
          <p:cNvPr id="6" name="Slide Number Placeholder 5"/>
          <p:cNvSpPr>
            <a:spLocks noGrp="1"/>
          </p:cNvSpPr>
          <p:nvPr>
            <p:ph type="sldNum" sz="quarter" idx="12"/>
          </p:nvPr>
        </p:nvSpPr>
        <p:spPr/>
        <p:txBody>
          <a:bodyPr/>
          <a:lstStyle/>
          <a:p>
            <a:fld id="{F46CFAAC-42DA-48D0-8146-B16E92842438}" type="slidenum">
              <a:rPr lang="en-US" smtClean="0"/>
              <a:pPr/>
              <a:t>‹#›</a:t>
            </a:fld>
            <a:endParaRPr lang="en-US"/>
          </a:p>
        </p:txBody>
      </p:sp>
      <p:sp>
        <p:nvSpPr>
          <p:cNvPr id="8" name="TextBox 7"/>
          <p:cNvSpPr txBox="1"/>
          <p:nvPr userDrawn="1"/>
        </p:nvSpPr>
        <p:spPr>
          <a:xfrm>
            <a:off x="4038600" y="6280919"/>
            <a:ext cx="4656667" cy="577081"/>
          </a:xfrm>
          <a:prstGeom prst="rect">
            <a:avLst/>
          </a:prstGeom>
          <a:noFill/>
        </p:spPr>
        <p:txBody>
          <a:bodyPr wrap="square" rtlCol="0">
            <a:spAutoFit/>
          </a:bodyPr>
          <a:lstStyle/>
          <a:p>
            <a:r>
              <a:rPr lang="en-US" sz="1050" b="1" dirty="0" smtClean="0"/>
              <a:t>                                               Theory</a:t>
            </a:r>
            <a:r>
              <a:rPr lang="en-US" sz="1050" b="1" baseline="0" dirty="0" smtClean="0"/>
              <a:t> of Computation: A Problem-Solving Approach</a:t>
            </a:r>
            <a:endParaRPr lang="en-US" sz="1050" dirty="0" smtClean="0"/>
          </a:p>
          <a:p>
            <a:r>
              <a:rPr lang="en-US" sz="1050" dirty="0" smtClean="0"/>
              <a:t>                                                                                                                     by Kavi Mahesh</a:t>
            </a:r>
          </a:p>
          <a:p>
            <a:r>
              <a:rPr lang="en-US" sz="1050" dirty="0" smtClean="0"/>
              <a:t>                                           Copyright ©2012 Wiley India Pvt. Ltd.  All rights reserved</a:t>
            </a:r>
            <a:endParaRPr lang="en-US" sz="1050" dirty="0"/>
          </a:p>
        </p:txBody>
      </p:sp>
      <p:pic>
        <p:nvPicPr>
          <p:cNvPr id="9" name="Picture 8" descr="BookMarbles.bmp"/>
          <p:cNvPicPr>
            <a:picLocks noChangeAspect="1"/>
          </p:cNvPicPr>
          <p:nvPr userDrawn="1"/>
        </p:nvPicPr>
        <p:blipFill>
          <a:blip r:embed="rId2" cstate="print"/>
          <a:stretch>
            <a:fillRect/>
          </a:stretch>
        </p:blipFill>
        <p:spPr>
          <a:xfrm>
            <a:off x="8153400" y="1"/>
            <a:ext cx="990600" cy="6327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0" name="Group 10"/>
          <p:cNvGrpSpPr/>
          <p:nvPr/>
        </p:nvGrpSpPr>
        <p:grpSpPr>
          <a:xfrm>
            <a:off x="0" y="0"/>
            <a:ext cx="9144000" cy="6858000"/>
            <a:chOff x="0" y="0"/>
            <a:chExt cx="9144000" cy="6858000"/>
          </a:xfrm>
        </p:grpSpPr>
        <p:sp>
          <p:nvSpPr>
            <p:cNvPr id="7" name="Rectangle 6"/>
            <p:cNvSpPr/>
            <p:nvPr/>
          </p:nvSpPr>
          <p:spPr>
            <a:xfrm>
              <a:off x="0" y="0"/>
              <a:ext cx="18288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0" y="2514600"/>
              <a:ext cx="1828800" cy="18288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28800" y="2514600"/>
              <a:ext cx="7315200" cy="18288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grpSp>
      <p:sp>
        <p:nvSpPr>
          <p:cNvPr id="2" name="Title 1"/>
          <p:cNvSpPr>
            <a:spLocks noGrp="1"/>
          </p:cNvSpPr>
          <p:nvPr>
            <p:ph type="title"/>
          </p:nvPr>
        </p:nvSpPr>
        <p:spPr>
          <a:xfrm>
            <a:off x="1905000" y="2667000"/>
            <a:ext cx="6629400" cy="1143000"/>
          </a:xfrm>
        </p:spPr>
        <p:txBody>
          <a:bodyPr vert="horz" lIns="91440" tIns="45720" rIns="91440" bIns="45720" rtlCol="0" anchor="b" anchorCtr="0">
            <a:noAutofit/>
          </a:bodyPr>
          <a:lstStyle>
            <a:lvl1pPr algn="l" defTabSz="914400" rtl="0" eaLnBrk="1" latinLnBrk="0" hangingPunct="1">
              <a:spcBef>
                <a:spcPct val="0"/>
              </a:spcBef>
              <a:buNone/>
              <a:defRPr sz="36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52400" y="4495800"/>
            <a:ext cx="1524000" cy="2057400"/>
          </a:xfrm>
        </p:spPr>
        <p:txBody>
          <a:bodyPr vert="horz" lIns="91440" tIns="45720" rIns="91440" bIns="45720" rtlCol="0">
            <a:normAutofit/>
          </a:bodyPr>
          <a:lstStyle>
            <a:lvl1pPr marL="0" indent="0">
              <a:lnSpc>
                <a:spcPct val="200000"/>
              </a:lnSpc>
              <a:buNone/>
              <a:defRPr sz="1600" b="1" kern="1200">
                <a:solidFill>
                  <a:srgbClr val="000000">
                    <a:alpha val="50196"/>
                  </a:srgb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dirty="0" smtClean="0"/>
              <a:t>Click to edit Master text styles</a:t>
            </a:r>
          </a:p>
        </p:txBody>
      </p:sp>
      <p:sp>
        <p:nvSpPr>
          <p:cNvPr id="4" name="Date Placeholder 3"/>
          <p:cNvSpPr>
            <a:spLocks noGrp="1"/>
          </p:cNvSpPr>
          <p:nvPr>
            <p:ph type="dt" sz="half" idx="10"/>
          </p:nvPr>
        </p:nvSpPr>
        <p:spPr>
          <a:xfrm>
            <a:off x="6931152" y="6556248"/>
            <a:ext cx="1673352" cy="228600"/>
          </a:xfrm>
        </p:spPr>
        <p:txBody>
          <a:bodyPr/>
          <a:lstStyle/>
          <a:p>
            <a:fld id="{662698AC-2645-4D16-8BFF-C7AE0AC9EA86}" type="datetime1">
              <a:rPr lang="en-US" smtClean="0"/>
              <a:pPr/>
              <a:t>3/6/2012</a:t>
            </a:fld>
            <a:endParaRPr lang="en-US"/>
          </a:p>
        </p:txBody>
      </p:sp>
      <p:sp>
        <p:nvSpPr>
          <p:cNvPr id="5" name="Footer Placeholder 4"/>
          <p:cNvSpPr>
            <a:spLocks noGrp="1"/>
          </p:cNvSpPr>
          <p:nvPr>
            <p:ph type="ftr" sz="quarter" idx="11"/>
          </p:nvPr>
        </p:nvSpPr>
        <p:spPr>
          <a:xfrm>
            <a:off x="1892808" y="6556248"/>
            <a:ext cx="1673352" cy="228600"/>
          </a:xfrm>
        </p:spPr>
        <p:txBody>
          <a:bodyPr/>
          <a:lstStyle/>
          <a:p>
            <a:endParaRPr lang="en-US" dirty="0"/>
          </a:p>
        </p:txBody>
      </p:sp>
      <p:sp>
        <p:nvSpPr>
          <p:cNvPr id="6" name="Slide Number Placeholder 5"/>
          <p:cNvSpPr>
            <a:spLocks noGrp="1"/>
          </p:cNvSpPr>
          <p:nvPr>
            <p:ph type="sldNum" sz="quarter" idx="12"/>
          </p:nvPr>
        </p:nvSpPr>
        <p:spPr>
          <a:xfrm>
            <a:off x="4867656" y="6556248"/>
            <a:ext cx="762000" cy="228600"/>
          </a:xfrm>
          <a:noFill/>
          <a:ln>
            <a:noFill/>
          </a:ln>
          <a:effectLst/>
        </p:spPr>
        <p:txBody>
          <a:bodyPr vert="horz" lIns="91440" tIns="45720" rIns="91440" bIns="45720" rtlCol="0" anchor="ctr"/>
          <a:lstStyle>
            <a:lvl1pPr marL="0" algn="ctr" defTabSz="914400" rtl="0" eaLnBrk="1" latinLnBrk="0" hangingPunct="1">
              <a:defRPr sz="900" kern="1200" cap="small" baseline="0">
                <a:solidFill>
                  <a:sysClr val="windowText" lastClr="000000"/>
                </a:solidFill>
                <a:latin typeface="+mj-lt"/>
                <a:ea typeface="+mn-ea"/>
                <a:cs typeface="+mn-cs"/>
              </a:defRPr>
            </a:lvl1pPr>
          </a:lstStyle>
          <a:p>
            <a:fld id="{F46CFAAC-42DA-48D0-8146-B16E928424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24384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715000" y="2298700"/>
            <a:ext cx="2971800" cy="3827463"/>
          </a:xfrm>
        </p:spPr>
        <p:txBody>
          <a:bodyPr>
            <a:normAutofit/>
          </a:bodyPr>
          <a:lstStyle>
            <a:lvl1pPr marL="228600" indent="-228600">
              <a:defRPr sz="1800"/>
            </a:lvl1pPr>
            <a:lvl2pPr marL="457200" indent="-228600">
              <a:defRPr sz="1800"/>
            </a:lvl2pPr>
            <a:lvl3pPr marL="685800" indent="-228600">
              <a:defRPr sz="1800"/>
            </a:lvl3pPr>
            <a:lvl4pPr marL="914400" indent="-228600">
              <a:defRPr sz="1800"/>
            </a:lvl4pPr>
            <a:lvl5pPr marL="1143000" indent="-228600">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01A1BF1-EB64-4FC6-8AFF-602F361D477E}"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248400"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2438400" y="2291697"/>
            <a:ext cx="2971800" cy="639762"/>
          </a:xfrm>
        </p:spPr>
        <p:txBody>
          <a:bodyPr vert="horz" lIns="91440" tIns="45720" rIns="91440" bIns="45720" rtlCol="0" anchor="ctr" anchorCtr="0">
            <a:noAutofit/>
          </a:bodyPr>
          <a:lstStyle>
            <a:lvl1pPr marL="0" indent="0">
              <a:buNone/>
              <a:defRPr sz="2200" b="0" kern="120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ts val="1800"/>
              </a:spcBef>
              <a:buClr>
                <a:schemeClr val="accent1"/>
              </a:buClr>
              <a:buSzPct val="80000"/>
              <a:buFont typeface="Wingdings" pitchFamily="2" charset="2"/>
              <a:buNone/>
            </a:pPr>
            <a:r>
              <a:rPr lang="en-US" smtClean="0"/>
              <a:t>Click to edit Master text styles</a:t>
            </a:r>
          </a:p>
        </p:txBody>
      </p:sp>
      <p:sp>
        <p:nvSpPr>
          <p:cNvPr id="4" name="Content Placeholder 3"/>
          <p:cNvSpPr>
            <a:spLocks noGrp="1"/>
          </p:cNvSpPr>
          <p:nvPr>
            <p:ph sz="half" idx="2"/>
          </p:nvPr>
        </p:nvSpPr>
        <p:spPr>
          <a:xfrm>
            <a:off x="2447925" y="3137647"/>
            <a:ext cx="2971800" cy="299923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tabLst/>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715000" y="2291697"/>
            <a:ext cx="2971800" cy="639762"/>
          </a:xfrm>
        </p:spPr>
        <p:txBody>
          <a:bodyPr anchor="ctr" anchorCtr="0">
            <a:noAutofit/>
          </a:bodyPr>
          <a:lstStyle>
            <a:lvl1pPr marL="0" indent="0">
              <a:buNone/>
              <a:defRPr sz="22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715000" y="3137647"/>
            <a:ext cx="2971800" cy="3001962"/>
          </a:xfrm>
        </p:spPr>
        <p:txBody>
          <a:bodyPr vert="horz" lIns="91440" tIns="45720" rIns="91440" bIns="45720" rtlCol="0">
            <a:normAutofit/>
          </a:bodyPr>
          <a:lstStyle>
            <a:lvl1pPr marL="228600" indent="-228600" algn="l" defTabSz="914400" rtl="0" eaLnBrk="1" latinLnBrk="0" hangingPunct="1">
              <a:buSzPct val="80000"/>
              <a:buFont typeface="Wingdings" pitchFamily="2" charset="2"/>
              <a:defRPr sz="1800" kern="1200">
                <a:solidFill>
                  <a:schemeClr val="tx1"/>
                </a:solidFill>
                <a:latin typeface="+mn-lt"/>
                <a:ea typeface="+mn-ea"/>
                <a:cs typeface="+mn-cs"/>
              </a:defRPr>
            </a:lvl1pPr>
            <a:lvl2pPr marL="457200" indent="-228600" algn="l" defTabSz="914400" rtl="0" eaLnBrk="1" latinLnBrk="0" hangingPunct="1">
              <a:buSzPct val="80000"/>
              <a:buFont typeface="Wingdings" pitchFamily="2" charset="2"/>
              <a:defRPr sz="1800" kern="1200">
                <a:solidFill>
                  <a:schemeClr val="tx1"/>
                </a:solidFill>
                <a:latin typeface="+mn-lt"/>
                <a:ea typeface="+mn-ea"/>
                <a:cs typeface="+mn-cs"/>
              </a:defRPr>
            </a:lvl2pPr>
            <a:lvl3pPr marL="685800" indent="-228600" algn="l" defTabSz="914400" rtl="0" eaLnBrk="1" latinLnBrk="0" hangingPunct="1">
              <a:buSzPct val="80000"/>
              <a:buFont typeface="Wingdings" pitchFamily="2" charset="2"/>
              <a:defRPr sz="1800" kern="1200">
                <a:solidFill>
                  <a:schemeClr val="tx1"/>
                </a:solidFill>
                <a:latin typeface="+mn-lt"/>
                <a:ea typeface="+mn-ea"/>
                <a:cs typeface="+mn-cs"/>
              </a:defRPr>
            </a:lvl3pPr>
            <a:lvl4pPr marL="914400" indent="-228600" algn="l" defTabSz="914400" rtl="0" eaLnBrk="1" latinLnBrk="0" hangingPunct="1">
              <a:buSzPct val="80000"/>
              <a:buFont typeface="Wingdings" pitchFamily="2" charset="2"/>
              <a:defRPr sz="1800" kern="1200">
                <a:solidFill>
                  <a:schemeClr val="tx1"/>
                </a:solidFill>
                <a:latin typeface="+mn-lt"/>
                <a:ea typeface="+mn-ea"/>
                <a:cs typeface="+mn-cs"/>
              </a:defRPr>
            </a:lvl4pPr>
            <a:lvl5pPr marL="1143000" indent="-228600" algn="l" defTabSz="914400" rtl="0" eaLnBrk="1" latinLnBrk="0" hangingPunct="1">
              <a:buSzPct val="80000"/>
              <a:buFont typeface="Wingdings" pitchFamily="2" charset="2"/>
              <a:defRPr sz="1800" kern="120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436AC3C2-2F7E-46D2-AA18-D6793CEB6E4C}" type="datetime1">
              <a:rPr lang="en-US" smtClean="0"/>
              <a:pPr/>
              <a:t>3/6/2012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10"/>
          <p:cNvGrpSpPr/>
          <p:nvPr/>
        </p:nvGrpSpPr>
        <p:grpSpPr>
          <a:xfrm>
            <a:off x="0" y="0"/>
            <a:ext cx="9144000" cy="1676400"/>
            <a:chOff x="0" y="0"/>
            <a:chExt cx="9144000" cy="1676400"/>
          </a:xfrm>
        </p:grpSpPr>
        <p:sp>
          <p:nvSpPr>
            <p:cNvPr id="7" name="Rectangle 6"/>
            <p:cNvSpPr/>
            <p:nvPr/>
          </p:nvSpPr>
          <p:spPr>
            <a:xfrm>
              <a:off x="0" y="0"/>
              <a:ext cx="91440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9" name="Rectangle 8"/>
            <p:cNvSpPr/>
            <p:nvPr/>
          </p:nvSpPr>
          <p:spPr>
            <a:xfrm>
              <a:off x="0" y="0"/>
              <a:ext cx="1828800" cy="167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5D1837D-00A1-40B4-814E-11E6DD80EDE1}" type="datetime1">
              <a:rPr lang="en-US" smtClean="0"/>
              <a:pPr/>
              <a:t>3/6/2012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9"/>
          <p:cNvGrpSpPr/>
          <p:nvPr/>
        </p:nvGrpSpPr>
        <p:grpSpPr>
          <a:xfrm>
            <a:off x="0" y="0"/>
            <a:ext cx="1828800" cy="1676400"/>
            <a:chOff x="457200" y="457200"/>
            <a:chExt cx="1828800" cy="1676400"/>
          </a:xfrm>
        </p:grpSpPr>
        <p:sp>
          <p:nvSpPr>
            <p:cNvPr id="8" name="Rectangle 7"/>
            <p:cNvSpPr/>
            <p:nvPr/>
          </p:nvSpPr>
          <p:spPr>
            <a:xfrm>
              <a:off x="457200" y="457200"/>
              <a:ext cx="1828800" cy="1676400"/>
            </a:xfrm>
            <a:prstGeom prst="rect">
              <a:avLst/>
            </a:prstGeom>
            <a:solidFill>
              <a:schemeClr val="accent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52500" y="8763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Date Placeholder 1"/>
          <p:cNvSpPr>
            <a:spLocks noGrp="1"/>
          </p:cNvSpPr>
          <p:nvPr>
            <p:ph type="dt" sz="half" idx="10"/>
          </p:nvPr>
        </p:nvSpPr>
        <p:spPr/>
        <p:txBody>
          <a:bodyPr/>
          <a:lstStyle/>
          <a:p>
            <a:fld id="{4C8570D1-18D8-41A6-8D70-22CD9592B5A0}" type="datetime1">
              <a:rPr lang="en-US" smtClean="0"/>
              <a:pPr/>
              <a:t>3/6/2012</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2706624" y="2446991"/>
            <a:ext cx="5715000" cy="3531198"/>
          </a:xfrm>
        </p:spPr>
        <p:txBody>
          <a:bodyPr>
            <a:normAutofit/>
          </a:bodyPr>
          <a:lstStyle>
            <a:lvl1pPr>
              <a:defRPr sz="22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64592" y="3031490"/>
            <a:ext cx="1524000" cy="2362200"/>
          </a:xfrm>
        </p:spPr>
        <p:txBody>
          <a:bodyPr/>
          <a:lstStyle>
            <a:lvl1pPr marL="0" indent="0">
              <a:lnSpc>
                <a:spcPct val="150000"/>
              </a:lnSpc>
              <a:buNone/>
              <a:defRPr sz="1400" b="1">
                <a:solidFill>
                  <a:srgbClr val="000000">
                    <a:alpha val="50196"/>
                  </a:srgb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419F5D-2DCC-47DB-A612-E418DFA9B14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41448" y="228600"/>
            <a:ext cx="6245352" cy="1143000"/>
          </a:xfrm>
        </p:spPr>
        <p:txBody>
          <a:bodyPr vert="horz" lIns="91440" tIns="45720" rIns="91440" bIns="45720" rtlCol="0" anchor="ctr">
            <a:normAutofit/>
          </a:bodyPr>
          <a:lstStyle>
            <a:lvl1pPr algn="r" defTabSz="914400" rtl="0" eaLnBrk="1" latinLnBrk="0" hangingPunct="1">
              <a:spcBef>
                <a:spcPct val="0"/>
              </a:spcBef>
              <a:buNone/>
              <a:defRPr sz="4400" kern="1200" cap="small" spc="200" baseline="0">
                <a:solidFill>
                  <a:schemeClr val="tx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706624" y="2450592"/>
            <a:ext cx="5715000" cy="3529584"/>
          </a:xfrm>
          <a:noFill/>
          <a:ln w="101600" cmpd="sng">
            <a:miter lim="800000"/>
          </a:ln>
          <a:effectLst>
            <a:outerShdw blurRad="63500" sx="102000" sy="102000" algn="ctr" rotWithShape="0">
              <a:prstClr val="black">
                <a:alpha val="30000"/>
              </a:prstClr>
            </a:outerShdw>
          </a:effectLst>
        </p:spPr>
        <p:style>
          <a:lnRef idx="3">
            <a:schemeClr val="lt1"/>
          </a:lnRef>
          <a:fillRef idx="1">
            <a:schemeClr val="accent2"/>
          </a:fillRef>
          <a:effectRef idx="1">
            <a:schemeClr val="accent2"/>
          </a:effectRef>
          <a:fontRef idx="none"/>
        </p:style>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164592" y="3031489"/>
            <a:ext cx="1527048" cy="2359152"/>
          </a:xfrm>
        </p:spPr>
        <p:txBody>
          <a:bodyPr vert="horz" lIns="91440" tIns="45720" rIns="91440" bIns="45720" rtlCol="0">
            <a:normAutofit/>
          </a:bodyPr>
          <a:lstStyle>
            <a:lvl1pPr marL="0" indent="0">
              <a:lnSpc>
                <a:spcPct val="150000"/>
              </a:lnSpc>
              <a:buNone/>
              <a:defRPr sz="1400" b="1" kern="1200">
                <a:solidFill>
                  <a:srgbClr val="000000">
                    <a:alpha val="50196"/>
                  </a:srgb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50000"/>
              </a:lnSpc>
              <a:spcBef>
                <a:spcPts val="1800"/>
              </a:spcBef>
              <a:buClr>
                <a:schemeClr val="accent1"/>
              </a:buClr>
              <a:buSzPct val="8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3A60D01A-5D43-41B9-BE70-7A66BAA3ECD4}" type="datetime1">
              <a:rPr lang="en-US" smtClean="0"/>
              <a:pPr/>
              <a:t>3/6/2012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6CFAAC-42DA-48D0-8146-B16E928424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atMod val="125000"/>
          </a:schemeClr>
        </a:solidFill>
        <a:effectLst/>
      </p:bgPr>
    </p:bg>
    <p:spTree>
      <p:nvGrpSpPr>
        <p:cNvPr id="1" name=""/>
        <p:cNvGrpSpPr/>
        <p:nvPr/>
      </p:nvGrpSpPr>
      <p:grpSpPr>
        <a:xfrm>
          <a:off x="0" y="0"/>
          <a:ext cx="0" cy="0"/>
          <a:chOff x="0" y="0"/>
          <a:chExt cx="0" cy="0"/>
        </a:xfrm>
      </p:grpSpPr>
      <p:grpSp>
        <p:nvGrpSpPr>
          <p:cNvPr id="10" name="Group 11"/>
          <p:cNvGrpSpPr/>
          <p:nvPr/>
        </p:nvGrpSpPr>
        <p:grpSpPr>
          <a:xfrm>
            <a:off x="0" y="0"/>
            <a:ext cx="9144000" cy="609600"/>
            <a:chOff x="457200" y="0"/>
            <a:chExt cx="8686800" cy="1676400"/>
          </a:xfrm>
        </p:grpSpPr>
        <p:sp>
          <p:nvSpPr>
            <p:cNvPr id="7" name="Rectangle 6"/>
            <p:cNvSpPr/>
            <p:nvPr/>
          </p:nvSpPr>
          <p:spPr>
            <a:xfrm>
              <a:off x="457200" y="0"/>
              <a:ext cx="8686800" cy="1676400"/>
            </a:xfrm>
            <a:prstGeom prst="rect">
              <a:avLst/>
            </a:prstGeom>
            <a:solidFill>
              <a:schemeClr val="accent1"/>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495300" y="419100"/>
              <a:ext cx="838200" cy="8382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3" name="Text Placeholder 2"/>
          <p:cNvSpPr>
            <a:spLocks noGrp="1"/>
          </p:cNvSpPr>
          <p:nvPr>
            <p:ph type="body" idx="1"/>
          </p:nvPr>
        </p:nvSpPr>
        <p:spPr>
          <a:xfrm>
            <a:off x="0" y="762000"/>
            <a:ext cx="9144000" cy="54864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2" name="Title Placeholder 1"/>
          <p:cNvSpPr>
            <a:spLocks noGrp="1"/>
          </p:cNvSpPr>
          <p:nvPr>
            <p:ph type="title"/>
          </p:nvPr>
        </p:nvSpPr>
        <p:spPr>
          <a:xfrm>
            <a:off x="0" y="76200"/>
            <a:ext cx="8534400" cy="457200"/>
          </a:xfrm>
          <a:prstGeom prst="rect">
            <a:avLst/>
          </a:prstGeom>
        </p:spPr>
        <p:txBody>
          <a:bodyPr vert="horz" lIns="91440" tIns="45720" rIns="91440" bIns="45720" rtlCol="0" anchor="ctr">
            <a:noAutofit/>
          </a:bodyPr>
          <a:lstStyle/>
          <a:p>
            <a:r>
              <a:rPr lang="en-US" dirty="0" smtClean="0"/>
              <a:t>Click to edit Master title style</a:t>
            </a:r>
            <a:endParaRPr dirty="0"/>
          </a:p>
        </p:txBody>
      </p:sp>
      <p:sp>
        <p:nvSpPr>
          <p:cNvPr id="4" name="Date Placeholder 3"/>
          <p:cNvSpPr>
            <a:spLocks noGrp="1"/>
          </p:cNvSpPr>
          <p:nvPr>
            <p:ph type="dt" sz="half" idx="2"/>
          </p:nvPr>
        </p:nvSpPr>
        <p:spPr>
          <a:xfrm>
            <a:off x="762000" y="6492875"/>
            <a:ext cx="2133600" cy="365125"/>
          </a:xfrm>
          <a:prstGeom prst="rect">
            <a:avLst/>
          </a:prstGeom>
        </p:spPr>
        <p:txBody>
          <a:bodyPr vert="horz" lIns="91440" tIns="45720" rIns="91440" bIns="45720" rtlCol="0" anchor="ctr"/>
          <a:lstStyle>
            <a:lvl1pPr algn="r">
              <a:defRPr sz="900" cap="small" baseline="0">
                <a:solidFill>
                  <a:schemeClr val="tx1"/>
                </a:solidFill>
                <a:latin typeface="+mj-lt"/>
              </a:defRPr>
            </a:lvl1pPr>
          </a:lstStyle>
          <a:p>
            <a:fld id="{58BB5757-5A06-4881-B742-3988D338F388}" type="datetime1">
              <a:rPr lang="en-US" smtClean="0"/>
              <a:pPr/>
              <a:t>3/6/2012</a:t>
            </a:fld>
            <a:endParaRPr lang="en-US"/>
          </a:p>
        </p:txBody>
      </p:sp>
      <p:sp>
        <p:nvSpPr>
          <p:cNvPr id="5" name="Footer Placeholder 4"/>
          <p:cNvSpPr>
            <a:spLocks noGrp="1"/>
          </p:cNvSpPr>
          <p:nvPr>
            <p:ph type="ftr" sz="quarter" idx="3"/>
          </p:nvPr>
        </p:nvSpPr>
        <p:spPr>
          <a:xfrm>
            <a:off x="3352800" y="6492875"/>
            <a:ext cx="3657600" cy="365125"/>
          </a:xfrm>
          <a:prstGeom prst="rect">
            <a:avLst/>
          </a:prstGeom>
        </p:spPr>
        <p:txBody>
          <a:bodyPr vert="horz" lIns="91440" tIns="45720" rIns="91440" bIns="45720" rtlCol="0" anchor="ctr"/>
          <a:lstStyle>
            <a:lvl1pPr algn="l">
              <a:defRPr sz="1200" b="1" cap="small" baseline="0">
                <a:solidFill>
                  <a:schemeClr val="tx1"/>
                </a:solidFill>
                <a:latin typeface="+mn-lt"/>
              </a:defRPr>
            </a:lvl1pPr>
          </a:lstStyle>
          <a:p>
            <a:endParaRPr lang="en-US" dirty="0"/>
          </a:p>
        </p:txBody>
      </p:sp>
      <p:sp>
        <p:nvSpPr>
          <p:cNvPr id="6" name="Slide Number Placeholder 5"/>
          <p:cNvSpPr>
            <a:spLocks noGrp="1"/>
          </p:cNvSpPr>
          <p:nvPr>
            <p:ph type="sldNum" sz="quarter" idx="4"/>
          </p:nvPr>
        </p:nvSpPr>
        <p:spPr>
          <a:xfrm>
            <a:off x="0" y="6477000"/>
            <a:ext cx="609600" cy="381000"/>
          </a:xfrm>
          <a:prstGeom prst="rect">
            <a:avLst/>
          </a:prstGeom>
        </p:spPr>
        <p:txBody>
          <a:bodyPr vert="horz" lIns="91440" tIns="45720" rIns="91440" bIns="45720" rtlCol="0" anchor="ctr"/>
          <a:lstStyle>
            <a:lvl1pPr algn="ctr">
              <a:defRPr sz="1200" cap="small" baseline="0">
                <a:solidFill>
                  <a:schemeClr val="tx1"/>
                </a:solidFill>
                <a:latin typeface="+mj-lt"/>
              </a:defRPr>
            </a:lvl1pPr>
          </a:lstStyle>
          <a:p>
            <a:fld id="{F46CFAAC-42DA-48D0-8146-B16E92842438}" type="slidenum">
              <a:rPr lang="en-US" smtClean="0"/>
              <a:pPr/>
              <a:t>‹#›</a:t>
            </a:fld>
            <a:endParaRPr lang="en-US" dirty="0"/>
          </a:p>
        </p:txBody>
      </p:sp>
      <p:cxnSp>
        <p:nvCxnSpPr>
          <p:cNvPr id="13" name="Straight Connector 12"/>
          <p:cNvCxnSpPr/>
          <p:nvPr userDrawn="1"/>
        </p:nvCxnSpPr>
        <p:spPr>
          <a:xfrm>
            <a:off x="0" y="6324600"/>
            <a:ext cx="9144000" cy="0"/>
          </a:xfrm>
          <a:prstGeom prst="line">
            <a:avLst/>
          </a:prstGeom>
        </p:spPr>
        <p:style>
          <a:lnRef idx="3">
            <a:schemeClr val="accent6"/>
          </a:lnRef>
          <a:fillRef idx="0">
            <a:schemeClr val="accent6"/>
          </a:fillRef>
          <a:effectRef idx="2">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2800" b="1" kern="1200" cap="small" spc="200" baseline="0">
          <a:solidFill>
            <a:schemeClr val="tx1"/>
          </a:solidFill>
          <a:latin typeface="+mj-lt"/>
          <a:ea typeface="+mj-ea"/>
          <a:cs typeface="+mj-cs"/>
        </a:defRPr>
      </a:lvl1pPr>
    </p:titleStyle>
    <p:bodyStyle>
      <a:lvl1pPr marL="228600" indent="-228600" algn="l" defTabSz="914400" rtl="0" eaLnBrk="1" latinLnBrk="0" hangingPunct="1">
        <a:spcBef>
          <a:spcPts val="1800"/>
        </a:spcBef>
        <a:buClr>
          <a:schemeClr val="accent4">
            <a:lumMod val="75000"/>
          </a:schemeClr>
        </a:buClr>
        <a:buSzPct val="100000"/>
        <a:buFont typeface="Wingdings" pitchFamily="2" charset="2"/>
        <a:buChar char="§"/>
        <a:defRPr sz="2000" kern="1200">
          <a:solidFill>
            <a:schemeClr val="tx1"/>
          </a:solidFill>
          <a:latin typeface="Arial" pitchFamily="34" charset="0"/>
          <a:ea typeface="+mn-ea"/>
          <a:cs typeface="Arial" pitchFamily="34" charset="0"/>
        </a:defRPr>
      </a:lvl1pPr>
      <a:lvl2pPr marL="685800" indent="-228600" algn="l" defTabSz="914400" rtl="0" eaLnBrk="1" latinLnBrk="0" hangingPunct="1">
        <a:spcBef>
          <a:spcPts val="600"/>
        </a:spcBef>
        <a:buClr>
          <a:schemeClr val="accent2"/>
        </a:buClr>
        <a:buSzPct val="100000"/>
        <a:buFont typeface="Wingdings" pitchFamily="2" charset="2"/>
        <a:buChar char=""/>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ts val="1200"/>
        </a:spcBef>
        <a:buClr>
          <a:schemeClr val="accent3"/>
        </a:buClr>
        <a:buSzPct val="80000"/>
        <a:buFont typeface="Wingdings" pitchFamily="2" charset="2"/>
        <a:buChar char=""/>
        <a:defRPr sz="1800" kern="1200">
          <a:solidFill>
            <a:schemeClr val="tx1"/>
          </a:solidFill>
          <a:latin typeface="+mn-lt"/>
          <a:ea typeface="+mn-ea"/>
          <a:cs typeface="+mn-cs"/>
        </a:defRPr>
      </a:lvl3pPr>
      <a:lvl4pPr marL="1828800" indent="-457200" algn="l" defTabSz="914400" rtl="0" eaLnBrk="1" latinLnBrk="0" hangingPunct="1">
        <a:spcBef>
          <a:spcPts val="1200"/>
        </a:spcBef>
        <a:buClr>
          <a:schemeClr val="accent4"/>
        </a:buClr>
        <a:buSzPct val="80000"/>
        <a:buFont typeface="Wingdings" pitchFamily="2" charset="2"/>
        <a:buChar char=""/>
        <a:defRPr sz="1600" kern="1200">
          <a:solidFill>
            <a:schemeClr val="tx1"/>
          </a:solidFill>
          <a:latin typeface="+mn-lt"/>
          <a:ea typeface="+mn-ea"/>
          <a:cs typeface="+mn-cs"/>
        </a:defRPr>
      </a:lvl4pPr>
      <a:lvl5pPr marL="2286000" indent="-457200" algn="l" defTabSz="914400" rtl="0" eaLnBrk="1" latinLnBrk="0" hangingPunct="1">
        <a:spcBef>
          <a:spcPts val="1200"/>
        </a:spcBef>
        <a:buClr>
          <a:schemeClr val="accent5"/>
        </a:buClr>
        <a:buSzPct val="80000"/>
        <a:buFont typeface="Wingdings" pitchFamily="2" charset="2"/>
        <a:buChar char=""/>
        <a:defRPr sz="16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5867400"/>
            <a:ext cx="6858000" cy="457200"/>
          </a:xfrm>
        </p:spPr>
        <p:txBody>
          <a:bodyPr>
            <a:normAutofit/>
          </a:bodyPr>
          <a:lstStyle/>
          <a:p>
            <a:r>
              <a:rPr lang="en-US" dirty="0" smtClean="0">
                <a:solidFill>
                  <a:schemeClr val="tx1"/>
                </a:solidFill>
              </a:rPr>
              <a:t>Chapter – 4: Regular Languages and Expressions</a:t>
            </a:r>
            <a:endParaRPr lang="en-US" dirty="0">
              <a:solidFill>
                <a:schemeClr val="tx1"/>
              </a:solidFill>
            </a:endParaRPr>
          </a:p>
        </p:txBody>
      </p:sp>
      <p:sp>
        <p:nvSpPr>
          <p:cNvPr id="2" name="Title 1"/>
          <p:cNvSpPr>
            <a:spLocks noGrp="1"/>
          </p:cNvSpPr>
          <p:nvPr>
            <p:ph type="ctrTitle"/>
          </p:nvPr>
        </p:nvSpPr>
        <p:spPr>
          <a:xfrm>
            <a:off x="1905000" y="4800600"/>
            <a:ext cx="7010400" cy="1066800"/>
          </a:xfrm>
        </p:spPr>
        <p:txBody>
          <a:bodyPr/>
          <a:lstStyle/>
          <a:p>
            <a:r>
              <a:rPr lang="en-US" dirty="0" smtClean="0"/>
              <a:t>Theory of Computation:</a:t>
            </a:r>
            <a:br>
              <a:rPr lang="en-US" dirty="0" smtClean="0"/>
            </a:br>
            <a:r>
              <a:rPr lang="en-US" dirty="0" smtClean="0"/>
              <a:t>A Problem-Solving Approach</a:t>
            </a:r>
            <a:endParaRPr lang="en-US" dirty="0"/>
          </a:p>
        </p:txBody>
      </p:sp>
      <p:pic>
        <p:nvPicPr>
          <p:cNvPr id="4" name="Picture 3" descr="bookimage.bmp"/>
          <p:cNvPicPr>
            <a:picLocks noChangeAspect="1"/>
          </p:cNvPicPr>
          <p:nvPr/>
        </p:nvPicPr>
        <p:blipFill>
          <a:blip r:embed="rId2" cstate="print"/>
          <a:stretch>
            <a:fillRect/>
          </a:stretch>
        </p:blipFill>
        <p:spPr>
          <a:xfrm>
            <a:off x="3505200" y="609600"/>
            <a:ext cx="3587275" cy="3962400"/>
          </a:xfrm>
          <a:prstGeom prst="rect">
            <a:avLst/>
          </a:prstGeom>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2168" y="4614431"/>
            <a:ext cx="637032" cy="9481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4.5</a:t>
            </a:r>
            <a:endParaRPr lang="en-US" dirty="0"/>
          </a:p>
        </p:txBody>
      </p:sp>
      <p:sp>
        <p:nvSpPr>
          <p:cNvPr id="3" name="Content Placeholder 2"/>
          <p:cNvSpPr>
            <a:spLocks noGrp="1"/>
          </p:cNvSpPr>
          <p:nvPr>
            <p:ph idx="1"/>
          </p:nvPr>
        </p:nvSpPr>
        <p:spPr/>
        <p:txBody>
          <a:bodyPr/>
          <a:lstStyle/>
          <a:p>
            <a:r>
              <a:rPr lang="en-US" sz="1700" dirty="0" smtClean="0"/>
              <a:t>Fifth symbol from the end is a 0</a:t>
            </a:r>
          </a:p>
          <a:p>
            <a:endParaRPr lang="en-US" sz="1700" dirty="0" smtClean="0"/>
          </a:p>
          <a:p>
            <a:pPr algn="ctr">
              <a:buNone/>
            </a:pPr>
            <a:r>
              <a:rPr lang="en-US" sz="1700" dirty="0" smtClean="0"/>
              <a:t>(0 + 1)*.0.(0 + 1).(0 + 1).(0 + 1).(0 + 1)</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4.6</a:t>
            </a:r>
            <a:endParaRPr lang="en-US" dirty="0"/>
          </a:p>
        </p:txBody>
      </p:sp>
      <p:sp>
        <p:nvSpPr>
          <p:cNvPr id="3" name="Content Placeholder 2"/>
          <p:cNvSpPr>
            <a:spLocks noGrp="1"/>
          </p:cNvSpPr>
          <p:nvPr>
            <p:ph idx="1"/>
          </p:nvPr>
        </p:nvSpPr>
        <p:spPr/>
        <p:txBody>
          <a:bodyPr/>
          <a:lstStyle/>
          <a:p>
            <a:r>
              <a:rPr lang="en-US" sz="1700" dirty="0" smtClean="0"/>
              <a:t>Binary strings having no more than two 0 s, i.e., </a:t>
            </a:r>
          </a:p>
          <a:p>
            <a:pPr lvl="1"/>
            <a:r>
              <a:rPr lang="en-US" sz="1700" dirty="0" smtClean="0"/>
              <a:t>Having no 0 at all.</a:t>
            </a:r>
          </a:p>
          <a:p>
            <a:pPr lvl="1"/>
            <a:r>
              <a:rPr lang="en-US" sz="1700" dirty="0" smtClean="0"/>
              <a:t>Having exactly one 0.</a:t>
            </a:r>
          </a:p>
          <a:p>
            <a:pPr lvl="1"/>
            <a:r>
              <a:rPr lang="en-US" sz="1700" dirty="0" smtClean="0"/>
              <a:t>Having exactly two 0 s. </a:t>
            </a:r>
          </a:p>
          <a:p>
            <a:endParaRPr lang="en-US" sz="1700" dirty="0" smtClean="0"/>
          </a:p>
          <a:p>
            <a:pPr algn="ctr">
              <a:buNone/>
            </a:pPr>
            <a:r>
              <a:rPr lang="en-US" sz="1700" dirty="0" smtClean="0"/>
              <a:t>1* + 1*.0.1* + 1*.0.1*.0.1*</a:t>
            </a:r>
          </a:p>
          <a:p>
            <a:pPr algn="ctr">
              <a:buNone/>
            </a:pPr>
            <a:r>
              <a:rPr lang="en-US" sz="1700" dirty="0" smtClean="0"/>
              <a:t>or</a:t>
            </a:r>
          </a:p>
          <a:p>
            <a:pPr algn="ctr">
              <a:buNone/>
            </a:pPr>
            <a:r>
              <a:rPr lang="en-US" sz="1700" dirty="0" smtClean="0"/>
              <a:t>1*(</a:t>
            </a:r>
            <a:r>
              <a:rPr lang="en-US" sz="1700" i="1" dirty="0" smtClean="0"/>
              <a:t>λ</a:t>
            </a:r>
            <a:r>
              <a:rPr lang="en-US" sz="1700" dirty="0" smtClean="0"/>
              <a:t> + 0.1*(</a:t>
            </a:r>
            <a:r>
              <a:rPr lang="en-US" sz="1700" i="1" dirty="0" smtClean="0"/>
              <a:t>λ</a:t>
            </a:r>
            <a:r>
              <a:rPr lang="en-US" sz="1700" dirty="0" smtClean="0"/>
              <a:t> + 0.1*))</a:t>
            </a:r>
          </a:p>
          <a:p>
            <a:endParaRPr lang="en-US" sz="22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4.7</a:t>
            </a:r>
            <a:endParaRPr lang="en-US" dirty="0"/>
          </a:p>
        </p:txBody>
      </p:sp>
      <p:sp>
        <p:nvSpPr>
          <p:cNvPr id="3" name="Content Placeholder 2"/>
          <p:cNvSpPr>
            <a:spLocks noGrp="1"/>
          </p:cNvSpPr>
          <p:nvPr>
            <p:ph idx="1"/>
          </p:nvPr>
        </p:nvSpPr>
        <p:spPr/>
        <p:txBody>
          <a:bodyPr>
            <a:normAutofit/>
          </a:bodyPr>
          <a:lstStyle/>
          <a:p>
            <a:r>
              <a:rPr lang="en-US" sz="1700" dirty="0" smtClean="0"/>
              <a:t>Length of the string is a multiple of 3</a:t>
            </a:r>
          </a:p>
          <a:p>
            <a:endParaRPr lang="en-US" sz="1700" dirty="0" smtClean="0"/>
          </a:p>
          <a:p>
            <a:pPr algn="ctr">
              <a:buNone/>
            </a:pPr>
            <a:r>
              <a:rPr lang="en-US" sz="1700" dirty="0" smtClean="0"/>
              <a:t>(</a:t>
            </a:r>
            <a:r>
              <a:rPr lang="en-US" sz="1700" i="1" dirty="0" err="1" smtClean="0"/>
              <a:t>aaa</a:t>
            </a:r>
            <a:r>
              <a:rPr lang="en-US" sz="1700" dirty="0" smtClean="0"/>
              <a:t> + </a:t>
            </a:r>
            <a:r>
              <a:rPr lang="en-US" sz="1700" i="1" dirty="0" err="1" smtClean="0"/>
              <a:t>aab</a:t>
            </a:r>
            <a:r>
              <a:rPr lang="en-US" sz="1700" dirty="0" smtClean="0"/>
              <a:t> + </a:t>
            </a:r>
            <a:r>
              <a:rPr lang="en-US" sz="1700" i="1" dirty="0" err="1" smtClean="0"/>
              <a:t>aba</a:t>
            </a:r>
            <a:r>
              <a:rPr lang="en-US" sz="1700" dirty="0" smtClean="0"/>
              <a:t> + </a:t>
            </a:r>
            <a:r>
              <a:rPr lang="en-US" sz="1700" i="1" dirty="0" err="1" smtClean="0"/>
              <a:t>abb</a:t>
            </a:r>
            <a:r>
              <a:rPr lang="en-US" sz="1700" dirty="0" smtClean="0"/>
              <a:t> + </a:t>
            </a:r>
            <a:r>
              <a:rPr lang="en-US" sz="1700" i="1" dirty="0" smtClean="0"/>
              <a:t>baa</a:t>
            </a:r>
            <a:r>
              <a:rPr lang="en-US" sz="1700" dirty="0" smtClean="0"/>
              <a:t> + </a:t>
            </a:r>
            <a:r>
              <a:rPr lang="en-US" sz="1700" i="1" dirty="0" err="1" smtClean="0"/>
              <a:t>bab</a:t>
            </a:r>
            <a:r>
              <a:rPr lang="en-US" sz="1700" dirty="0" smtClean="0"/>
              <a:t> + </a:t>
            </a:r>
            <a:r>
              <a:rPr lang="en-US" sz="1700" i="1" dirty="0" err="1" smtClean="0"/>
              <a:t>bba</a:t>
            </a:r>
            <a:r>
              <a:rPr lang="en-US" sz="1700" dirty="0" smtClean="0"/>
              <a:t> + </a:t>
            </a:r>
            <a:r>
              <a:rPr lang="en-US" sz="1700" i="1" dirty="0" err="1" smtClean="0"/>
              <a:t>bbb</a:t>
            </a:r>
            <a:r>
              <a:rPr lang="en-US" sz="1700" dirty="0" smtClean="0"/>
              <a:t>)*</a:t>
            </a:r>
          </a:p>
          <a:p>
            <a:endParaRPr lang="en-US" sz="1700" dirty="0" smtClean="0"/>
          </a:p>
          <a:p>
            <a:r>
              <a:rPr lang="en-US" sz="1700" dirty="0" smtClean="0"/>
              <a:t>Factoring out common sub-expressions results in a much more concise and elegant RegEx for this language:</a:t>
            </a:r>
          </a:p>
          <a:p>
            <a:endParaRPr lang="en-US" sz="1700" dirty="0" smtClean="0"/>
          </a:p>
          <a:p>
            <a:pPr algn="ctr">
              <a:buNone/>
            </a:pPr>
            <a:r>
              <a:rPr lang="en-US" sz="1700" dirty="0" smtClean="0"/>
              <a:t>((</a:t>
            </a:r>
            <a:r>
              <a:rPr lang="en-US" sz="1700" i="1" dirty="0" smtClean="0"/>
              <a:t>a</a:t>
            </a:r>
            <a:r>
              <a:rPr lang="en-US" sz="1700" dirty="0" smtClean="0"/>
              <a:t> + </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4.8</a:t>
            </a:r>
            <a:endParaRPr lang="en-US" dirty="0"/>
          </a:p>
        </p:txBody>
      </p:sp>
      <p:sp>
        <p:nvSpPr>
          <p:cNvPr id="3" name="Content Placeholder 2"/>
          <p:cNvSpPr>
            <a:spLocks noGrp="1"/>
          </p:cNvSpPr>
          <p:nvPr>
            <p:ph idx="1"/>
          </p:nvPr>
        </p:nvSpPr>
        <p:spPr/>
        <p:txBody>
          <a:bodyPr>
            <a:normAutofit/>
          </a:bodyPr>
          <a:lstStyle/>
          <a:p>
            <a:r>
              <a:rPr lang="en-US" sz="1700" dirty="0" smtClean="0"/>
              <a:t>At least one </a:t>
            </a:r>
            <a:r>
              <a:rPr lang="en-US" sz="1700" i="1" dirty="0" smtClean="0"/>
              <a:t>a </a:t>
            </a:r>
            <a:r>
              <a:rPr lang="en-US" sz="1700" dirty="0" smtClean="0"/>
              <a:t>and at least one </a:t>
            </a:r>
            <a:r>
              <a:rPr lang="en-US" sz="1700" i="1" dirty="0" smtClean="0"/>
              <a:t>b</a:t>
            </a:r>
          </a:p>
          <a:p>
            <a:endParaRPr lang="en-US" sz="1700" i="1" dirty="0" smtClean="0"/>
          </a:p>
          <a:p>
            <a:pPr algn="ctr">
              <a:buNone/>
            </a:pP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a:t>
            </a:r>
            <a:r>
              <a:rPr lang="en-US" sz="1700" i="1" dirty="0" smtClean="0"/>
              <a:t>a</a:t>
            </a: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 + </a:t>
            </a:r>
          </a:p>
          <a:p>
            <a:pPr algn="ctr">
              <a:buNone/>
            </a:pP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a:t>
            </a:r>
            <a:r>
              <a:rPr lang="en-US" sz="1700" i="1" dirty="0" smtClean="0"/>
              <a:t>a</a:t>
            </a:r>
            <a:r>
              <a:rPr lang="en-US" sz="1700" dirty="0" smtClean="0"/>
              <a:t>.(</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4.9</a:t>
            </a:r>
            <a:endParaRPr lang="en-US" dirty="0"/>
          </a:p>
        </p:txBody>
      </p:sp>
      <p:sp>
        <p:nvSpPr>
          <p:cNvPr id="3" name="Content Placeholder 2"/>
          <p:cNvSpPr>
            <a:spLocks noGrp="1"/>
          </p:cNvSpPr>
          <p:nvPr>
            <p:ph idx="1"/>
          </p:nvPr>
        </p:nvSpPr>
        <p:spPr/>
        <p:txBody>
          <a:bodyPr/>
          <a:lstStyle/>
          <a:p>
            <a:r>
              <a:rPr lang="en-US" sz="1700" i="1" dirty="0" smtClean="0"/>
              <a:t>L</a:t>
            </a:r>
            <a:r>
              <a:rPr lang="en-US" sz="1700" dirty="0" smtClean="0"/>
              <a:t> = {</a:t>
            </a:r>
            <a:r>
              <a:rPr lang="en-US" sz="1700" i="1" dirty="0" err="1" smtClean="0"/>
              <a:t>uvw</a:t>
            </a:r>
            <a:r>
              <a:rPr lang="en-US" sz="1700" dirty="0" smtClean="0"/>
              <a:t> | </a:t>
            </a:r>
            <a:r>
              <a:rPr lang="en-US" sz="1700" i="1" dirty="0" smtClean="0"/>
              <a:t>u</a:t>
            </a:r>
            <a:r>
              <a:rPr lang="en-US" sz="1700" dirty="0" smtClean="0"/>
              <a:t>, </a:t>
            </a:r>
            <a:r>
              <a:rPr lang="en-US" sz="1700" i="1" dirty="0" smtClean="0"/>
              <a:t>w</a:t>
            </a:r>
            <a:r>
              <a:rPr lang="en-US" sz="1700" dirty="0" smtClean="0"/>
              <a:t> belong to ∑* and |</a:t>
            </a:r>
            <a:r>
              <a:rPr lang="en-US" sz="1700" i="1" dirty="0" smtClean="0"/>
              <a:t>v</a:t>
            </a:r>
            <a:r>
              <a:rPr lang="en-US" sz="1700" dirty="0" smtClean="0"/>
              <a:t>| = 2} where ∑= {</a:t>
            </a:r>
            <a:r>
              <a:rPr lang="en-US" sz="1700" i="1" dirty="0" err="1" smtClean="0"/>
              <a:t>a</a:t>
            </a:r>
            <a:r>
              <a:rPr lang="en-US" sz="1700" dirty="0" err="1" smtClean="0"/>
              <a:t>,</a:t>
            </a:r>
            <a:r>
              <a:rPr lang="en-US" sz="1700" i="1" dirty="0" err="1" smtClean="0"/>
              <a:t>b</a:t>
            </a:r>
            <a:r>
              <a:rPr lang="en-US" sz="1700" dirty="0" smtClean="0"/>
              <a:t>}</a:t>
            </a:r>
          </a:p>
          <a:p>
            <a:endParaRPr lang="en-US" sz="1700" dirty="0" smtClean="0"/>
          </a:p>
          <a:p>
            <a:pPr algn="ctr">
              <a:buNone/>
            </a:pPr>
            <a:r>
              <a:rPr lang="en-US" sz="1700" dirty="0" smtClean="0"/>
              <a:t>(</a:t>
            </a:r>
            <a:r>
              <a:rPr lang="en-US" sz="1700" i="1" dirty="0" smtClean="0"/>
              <a:t>a</a:t>
            </a:r>
            <a:r>
              <a:rPr lang="en-US" sz="1700" dirty="0" smtClean="0"/>
              <a:t> + </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a:t>
            </a:r>
            <a:r>
              <a:rPr lang="en-US" sz="1700" i="1" dirty="0" smtClean="0"/>
              <a:t>a</a:t>
            </a:r>
            <a:r>
              <a:rPr lang="en-US" sz="1700" dirty="0" smtClean="0"/>
              <a:t> + </a:t>
            </a:r>
            <a:r>
              <a:rPr lang="en-US" sz="1700" i="1" dirty="0" smtClean="0"/>
              <a:t>b</a:t>
            </a:r>
            <a:r>
              <a:rPr lang="en-US" sz="1700" dirty="0" smtClean="0"/>
              <a:t>)*</a:t>
            </a:r>
          </a:p>
          <a:p>
            <a:pPr algn="ct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4.10</a:t>
            </a:r>
            <a:endParaRPr lang="en-US" dirty="0"/>
          </a:p>
        </p:txBody>
      </p:sp>
      <p:sp>
        <p:nvSpPr>
          <p:cNvPr id="3" name="Content Placeholder 2"/>
          <p:cNvSpPr>
            <a:spLocks noGrp="1"/>
          </p:cNvSpPr>
          <p:nvPr>
            <p:ph idx="1"/>
          </p:nvPr>
        </p:nvSpPr>
        <p:spPr/>
        <p:txBody>
          <a:bodyPr/>
          <a:lstStyle/>
          <a:p>
            <a:r>
              <a:rPr lang="en-US" sz="1700" dirty="0" smtClean="0"/>
              <a:t>What is the language of the RegEx:</a:t>
            </a:r>
          </a:p>
          <a:p>
            <a:endParaRPr lang="en-US" sz="1700" dirty="0" smtClean="0"/>
          </a:p>
          <a:p>
            <a:pPr algn="ctr">
              <a:buNone/>
            </a:pPr>
            <a:r>
              <a:rPr lang="en-US" sz="1700" dirty="0" smtClean="0"/>
              <a:t>((</a:t>
            </a:r>
            <a:r>
              <a:rPr lang="en-US" sz="1700" i="1" dirty="0" err="1" smtClean="0"/>
              <a:t>aa</a:t>
            </a:r>
            <a:r>
              <a:rPr lang="en-US" sz="1700" i="1" dirty="0" smtClean="0"/>
              <a:t>)*b(</a:t>
            </a:r>
            <a:r>
              <a:rPr lang="en-US" sz="1700" i="1" dirty="0" err="1" smtClean="0"/>
              <a:t>aa</a:t>
            </a:r>
            <a:r>
              <a:rPr lang="en-US" sz="1700" dirty="0" smtClean="0"/>
              <a:t>)*) + (</a:t>
            </a:r>
            <a:r>
              <a:rPr lang="en-US" sz="1700" i="1" dirty="0" smtClean="0"/>
              <a:t>a</a:t>
            </a:r>
            <a:r>
              <a:rPr lang="en-US" sz="1700" dirty="0" smtClean="0"/>
              <a:t>(</a:t>
            </a:r>
            <a:r>
              <a:rPr lang="en-US" sz="1700" i="1" dirty="0" err="1" smtClean="0"/>
              <a:t>aa</a:t>
            </a:r>
            <a:r>
              <a:rPr lang="en-US" sz="1700" i="1" dirty="0" smtClean="0"/>
              <a:t>)*</a:t>
            </a:r>
            <a:r>
              <a:rPr lang="en-US" sz="1700" i="1" dirty="0" err="1" smtClean="0"/>
              <a:t>ba</a:t>
            </a:r>
            <a:r>
              <a:rPr lang="en-US" sz="1700" i="1" dirty="0" smtClean="0"/>
              <a:t>(</a:t>
            </a:r>
            <a:r>
              <a:rPr lang="en-US" sz="1700" i="1" dirty="0" err="1" smtClean="0"/>
              <a:t>aa</a:t>
            </a:r>
            <a:r>
              <a:rPr lang="en-US" sz="1700" dirty="0" smtClean="0"/>
              <a:t>)*)</a:t>
            </a:r>
          </a:p>
          <a:p>
            <a:endParaRPr lang="en-US" sz="1700" dirty="0" smtClean="0"/>
          </a:p>
          <a:p>
            <a:r>
              <a:rPr lang="en-US" sz="1700" dirty="0" smtClean="0"/>
              <a:t>The set of all strings that contain exactly one </a:t>
            </a:r>
            <a:r>
              <a:rPr lang="en-US" sz="1700" i="1" dirty="0" smtClean="0"/>
              <a:t>b</a:t>
            </a:r>
            <a:r>
              <a:rPr lang="en-US" sz="1700" dirty="0" smtClean="0"/>
              <a:t> and an even number of </a:t>
            </a:r>
            <a:r>
              <a:rPr lang="en-US" sz="1700" i="1" dirty="0" smtClean="0"/>
              <a:t>a</a:t>
            </a:r>
            <a:r>
              <a:rPr lang="en-US" sz="1700" dirty="0" smtClean="0"/>
              <a:t> s on either side of </a:t>
            </a:r>
            <a:r>
              <a:rPr lang="en-US" sz="1700" i="1" dirty="0" smtClean="0"/>
              <a:t>b</a:t>
            </a:r>
            <a:r>
              <a:rPr lang="en-US" sz="1700" dirty="0" smtClean="0"/>
              <a:t> or the set of all strings that contain exactly one </a:t>
            </a:r>
            <a:r>
              <a:rPr lang="en-US" sz="1700" i="1" dirty="0" smtClean="0"/>
              <a:t>b</a:t>
            </a:r>
            <a:r>
              <a:rPr lang="en-US" sz="1700" dirty="0" smtClean="0"/>
              <a:t> and an odd number of </a:t>
            </a:r>
            <a:r>
              <a:rPr lang="en-US" sz="1700" i="1" dirty="0" smtClean="0"/>
              <a:t>a</a:t>
            </a:r>
            <a:r>
              <a:rPr lang="en-US" sz="1700" dirty="0" smtClean="0"/>
              <a:t> s on either side of </a:t>
            </a:r>
            <a:r>
              <a:rPr lang="en-US" sz="1700" i="1" dirty="0" smtClean="0"/>
              <a:t>b</a:t>
            </a:r>
            <a:r>
              <a:rPr lang="en-US" sz="1700" dirty="0" smtClean="0"/>
              <a:t> </a:t>
            </a:r>
          </a:p>
          <a:p>
            <a:endParaRPr lang="en-US" sz="1700" dirty="0" smtClean="0"/>
          </a:p>
          <a:p>
            <a:r>
              <a:rPr lang="en-US" sz="1700" dirty="0" smtClean="0"/>
              <a:t>Thus, the language is merely the set of all strings over {</a:t>
            </a:r>
            <a:r>
              <a:rPr lang="en-US" sz="1700" i="1" dirty="0" smtClean="0"/>
              <a:t>a</a:t>
            </a:r>
            <a:r>
              <a:rPr lang="en-US" sz="1700" dirty="0" smtClean="0"/>
              <a:t>, </a:t>
            </a:r>
            <a:r>
              <a:rPr lang="en-US" sz="1700" i="1" dirty="0" smtClean="0"/>
              <a:t>b</a:t>
            </a:r>
            <a:r>
              <a:rPr lang="en-US" sz="1700" dirty="0" smtClean="0"/>
              <a:t>} that contain exactly one </a:t>
            </a:r>
            <a:r>
              <a:rPr lang="en-US" sz="1700" i="1" dirty="0" smtClean="0"/>
              <a:t>b</a:t>
            </a:r>
            <a:r>
              <a:rPr lang="en-US" sz="1700" dirty="0" smtClean="0"/>
              <a:t> and an even number of </a:t>
            </a:r>
            <a:r>
              <a:rPr lang="en-US" sz="1700" i="1" dirty="0" smtClean="0"/>
              <a:t>a</a:t>
            </a:r>
            <a:r>
              <a:rPr lang="en-US" sz="1700" dirty="0" smtClean="0"/>
              <a:t> 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to NFA</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16</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056204" y="984178"/>
            <a:ext cx="5031592" cy="5111822"/>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to NFA: Example 4.11</a:t>
            </a:r>
            <a:endParaRPr lang="en-US" dirty="0"/>
          </a:p>
        </p:txBody>
      </p:sp>
      <p:sp>
        <p:nvSpPr>
          <p:cNvPr id="3" name="Content Placeholder 2"/>
          <p:cNvSpPr>
            <a:spLocks noGrp="1"/>
          </p:cNvSpPr>
          <p:nvPr>
            <p:ph idx="1"/>
          </p:nvPr>
        </p:nvSpPr>
        <p:spPr/>
        <p:txBody>
          <a:bodyPr/>
          <a:lstStyle/>
          <a:p>
            <a:r>
              <a:rPr lang="en-US" sz="1700" dirty="0" smtClean="0"/>
              <a:t>Convert to an automaton: (</a:t>
            </a:r>
            <a:r>
              <a:rPr lang="en-US" sz="1700" i="1" dirty="0" err="1" smtClean="0"/>
              <a:t>aa</a:t>
            </a:r>
            <a:r>
              <a:rPr lang="en-US" sz="1700" dirty="0" smtClean="0"/>
              <a:t>)*(</a:t>
            </a:r>
            <a:r>
              <a:rPr lang="en-US" sz="1700" i="1" dirty="0" smtClean="0"/>
              <a:t>bb</a:t>
            </a:r>
            <a:r>
              <a:rPr lang="en-US" sz="1700" dirty="0" smtClean="0"/>
              <a:t>)* + </a:t>
            </a:r>
            <a:r>
              <a:rPr lang="en-US" sz="1700" i="1" dirty="0" smtClean="0"/>
              <a:t>a</a:t>
            </a:r>
            <a:r>
              <a:rPr lang="en-US" sz="1700" dirty="0" smtClean="0"/>
              <a:t>(</a:t>
            </a:r>
            <a:r>
              <a:rPr lang="en-US" sz="1700" i="1" dirty="0" err="1" smtClean="0"/>
              <a:t>aa</a:t>
            </a:r>
            <a:r>
              <a:rPr lang="en-US" sz="1700" dirty="0" smtClean="0"/>
              <a:t>)*</a:t>
            </a:r>
            <a:r>
              <a:rPr lang="en-US" sz="1700" i="1" dirty="0" smtClean="0"/>
              <a:t>b</a:t>
            </a:r>
            <a:r>
              <a:rPr lang="en-US" sz="1700" dirty="0" smtClean="0"/>
              <a:t>(</a:t>
            </a:r>
            <a:r>
              <a:rPr lang="en-US" sz="1700" i="1" dirty="0" smtClean="0"/>
              <a:t>bb</a:t>
            </a:r>
            <a:r>
              <a:rPr lang="en-US" sz="1700" dirty="0" smtClean="0"/>
              <a:t>)*</a:t>
            </a:r>
          </a:p>
          <a:p>
            <a:r>
              <a:rPr lang="en-US" sz="1700" dirty="0" smtClean="0"/>
              <a:t>The given RegEx is in fact: ((</a:t>
            </a:r>
            <a:r>
              <a:rPr lang="en-US" sz="1700" i="1" dirty="0" err="1" smtClean="0"/>
              <a:t>a</a:t>
            </a:r>
            <a:r>
              <a:rPr lang="en-US" sz="1700" dirty="0" err="1" smtClean="0"/>
              <a:t>.</a:t>
            </a:r>
            <a:r>
              <a:rPr lang="en-US" sz="1700" i="1" dirty="0" err="1" smtClean="0"/>
              <a:t>a</a:t>
            </a:r>
            <a:r>
              <a:rPr lang="en-US" sz="1700" dirty="0" smtClean="0"/>
              <a:t>)*.(</a:t>
            </a:r>
            <a:r>
              <a:rPr lang="en-US" sz="1700" i="1" dirty="0" err="1" smtClean="0"/>
              <a:t>b</a:t>
            </a:r>
            <a:r>
              <a:rPr lang="en-US" sz="1700" dirty="0" err="1" smtClean="0"/>
              <a:t>.</a:t>
            </a:r>
            <a:r>
              <a:rPr lang="en-US" sz="1700" i="1" dirty="0" err="1" smtClean="0"/>
              <a:t>b</a:t>
            </a:r>
            <a:r>
              <a:rPr lang="en-US" sz="1700" dirty="0" smtClean="0"/>
              <a:t>)*) + (</a:t>
            </a:r>
            <a:r>
              <a:rPr lang="en-US" sz="1700" i="1" dirty="0" smtClean="0"/>
              <a:t>a</a:t>
            </a:r>
            <a:r>
              <a:rPr lang="en-US" sz="1700" dirty="0" smtClean="0"/>
              <a:t>.(</a:t>
            </a:r>
            <a:r>
              <a:rPr lang="en-US" sz="1700" i="1" dirty="0" err="1" smtClean="0"/>
              <a:t>a</a:t>
            </a:r>
            <a:r>
              <a:rPr lang="en-US" sz="1700" dirty="0" err="1" smtClean="0"/>
              <a:t>.</a:t>
            </a:r>
            <a:r>
              <a:rPr lang="en-US" sz="1700" i="1" dirty="0" err="1" smtClean="0"/>
              <a:t>a</a:t>
            </a:r>
            <a:r>
              <a:rPr lang="en-US" sz="1700" dirty="0" smtClean="0"/>
              <a:t>)*.</a:t>
            </a:r>
            <a:r>
              <a:rPr lang="en-US" sz="1700" i="1" dirty="0" smtClean="0"/>
              <a:t>b</a:t>
            </a:r>
            <a:r>
              <a:rPr lang="en-US" sz="1700" dirty="0" smtClean="0"/>
              <a:t>.(</a:t>
            </a:r>
            <a:r>
              <a:rPr lang="en-US" sz="1700" i="1" dirty="0" err="1" smtClean="0"/>
              <a:t>b</a:t>
            </a:r>
            <a:r>
              <a:rPr lang="en-US" sz="1700" dirty="0" err="1" smtClean="0"/>
              <a:t>.</a:t>
            </a:r>
            <a:r>
              <a:rPr lang="en-US" sz="1700" i="1" dirty="0" err="1" smtClean="0"/>
              <a:t>b</a:t>
            </a:r>
            <a:r>
              <a:rPr lang="en-US" sz="1700" dirty="0" smtClean="0"/>
              <a:t>)*)</a:t>
            </a:r>
          </a:p>
          <a:p>
            <a:endParaRPr lang="en-US" sz="24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17</a:t>
            </a:fld>
            <a:endParaRPr lang="en-US"/>
          </a:p>
        </p:txBody>
      </p:sp>
      <p:pic>
        <p:nvPicPr>
          <p:cNvPr id="5" name="Picture 4" descr="C04F001.jpg"/>
          <p:cNvPicPr>
            <a:picLocks noChangeAspect="1"/>
          </p:cNvPicPr>
          <p:nvPr/>
        </p:nvPicPr>
        <p:blipFill>
          <a:blip r:embed="rId2" cstate="print"/>
          <a:stretch>
            <a:fillRect/>
          </a:stretch>
        </p:blipFill>
        <p:spPr>
          <a:xfrm>
            <a:off x="2566393" y="1965434"/>
            <a:ext cx="4011214" cy="4052355"/>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4.11: Why is this wrong?</a:t>
            </a:r>
            <a:endParaRPr lang="en-US" dirty="0"/>
          </a:p>
        </p:txBody>
      </p:sp>
      <p:pic>
        <p:nvPicPr>
          <p:cNvPr id="5" name="Content Placeholder 4" descr="C04F002.jpg"/>
          <p:cNvPicPr>
            <a:picLocks noGrp="1" noChangeAspect="1"/>
          </p:cNvPicPr>
          <p:nvPr>
            <p:ph idx="1"/>
          </p:nvPr>
        </p:nvPicPr>
        <p:blipFill>
          <a:blip r:embed="rId2" cstate="print"/>
          <a:stretch>
            <a:fillRect/>
          </a:stretch>
        </p:blipFill>
        <p:spPr>
          <a:xfrm>
            <a:off x="1752600" y="1219200"/>
            <a:ext cx="5638800" cy="4771292"/>
          </a:xfrm>
        </p:spPr>
      </p:pic>
      <p:sp>
        <p:nvSpPr>
          <p:cNvPr id="4" name="Slide Number Placeholder 3"/>
          <p:cNvSpPr>
            <a:spLocks noGrp="1"/>
          </p:cNvSpPr>
          <p:nvPr>
            <p:ph type="sldNum" sz="quarter" idx="12"/>
          </p:nvPr>
        </p:nvSpPr>
        <p:spPr/>
        <p:txBody>
          <a:bodyPr/>
          <a:lstStyle/>
          <a:p>
            <a:fld id="{F46CFAAC-42DA-48D0-8146-B16E92842438}" type="slidenum">
              <a:rPr lang="en-US" smtClean="0"/>
              <a:pPr/>
              <a:t>18</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to NFA: Example 4.12</a:t>
            </a:r>
            <a:endParaRPr lang="en-US" dirty="0"/>
          </a:p>
        </p:txBody>
      </p:sp>
      <p:sp>
        <p:nvSpPr>
          <p:cNvPr id="3" name="Content Placeholder 2"/>
          <p:cNvSpPr>
            <a:spLocks noGrp="1"/>
          </p:cNvSpPr>
          <p:nvPr>
            <p:ph idx="1"/>
          </p:nvPr>
        </p:nvSpPr>
        <p:spPr/>
        <p:txBody>
          <a:bodyPr/>
          <a:lstStyle/>
          <a:p>
            <a:r>
              <a:rPr lang="en-US" sz="1700" dirty="0" smtClean="0"/>
              <a:t>Convert to an automaton: (1 + (01))*00(1 + (10))*</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19</a:t>
            </a:fld>
            <a:endParaRPr lang="en-US"/>
          </a:p>
        </p:txBody>
      </p:sp>
      <p:pic>
        <p:nvPicPr>
          <p:cNvPr id="5" name="Picture 4" descr="C04F003.jpg"/>
          <p:cNvPicPr>
            <a:picLocks noChangeAspect="1"/>
          </p:cNvPicPr>
          <p:nvPr/>
        </p:nvPicPr>
        <p:blipFill>
          <a:blip r:embed="rId2" cstate="print"/>
          <a:stretch>
            <a:fillRect/>
          </a:stretch>
        </p:blipFill>
        <p:spPr>
          <a:xfrm>
            <a:off x="1616178" y="1572220"/>
            <a:ext cx="5911644" cy="429518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Learning Objectives</a:t>
            </a:r>
          </a:p>
        </p:txBody>
      </p:sp>
      <p:sp>
        <p:nvSpPr>
          <p:cNvPr id="3" name="Content Placeholder 2"/>
          <p:cNvSpPr>
            <a:spLocks noGrp="1"/>
          </p:cNvSpPr>
          <p:nvPr>
            <p:ph idx="1"/>
          </p:nvPr>
        </p:nvSpPr>
        <p:spPr>
          <a:xfrm>
            <a:off x="0" y="762000"/>
            <a:ext cx="8991600" cy="5486400"/>
          </a:xfrm>
        </p:spPr>
        <p:txBody>
          <a:bodyPr>
            <a:normAutofit/>
          </a:bodyPr>
          <a:lstStyle/>
          <a:p>
            <a:pPr lvl="0"/>
            <a:r>
              <a:rPr lang="en-US" sz="1700" dirty="0" smtClean="0"/>
              <a:t>Learn what is a formal language and how it is related to an automaton.</a:t>
            </a:r>
          </a:p>
          <a:p>
            <a:pPr lvl="0"/>
            <a:r>
              <a:rPr lang="en-US" sz="1700" dirty="0" smtClean="0"/>
              <a:t>Learn to construct simple regular expressions.</a:t>
            </a:r>
          </a:p>
          <a:p>
            <a:pPr lvl="0"/>
            <a:r>
              <a:rPr lang="en-US" sz="1700" dirty="0" smtClean="0"/>
              <a:t>Learn to convert a regular expression to an equivalent automaton.</a:t>
            </a:r>
          </a:p>
          <a:p>
            <a:pPr lvl="0"/>
            <a:r>
              <a:rPr lang="en-US" sz="1700" dirty="0" smtClean="0"/>
              <a:t>Learn to convert an automaton to a regular expression.</a:t>
            </a:r>
          </a:p>
          <a:p>
            <a:pPr lvl="0"/>
            <a:r>
              <a:rPr lang="en-US" sz="1700" dirty="0" smtClean="0"/>
              <a:t>Learn a method to compare two regular expressions to determine their equivalence.</a:t>
            </a:r>
          </a:p>
          <a:p>
            <a:r>
              <a:rPr lang="en-US" sz="1700" dirty="0" smtClean="0"/>
              <a:t>Learn to construct regular expressions for user data validation.</a:t>
            </a:r>
          </a:p>
        </p:txBody>
      </p:sp>
      <p:sp>
        <p:nvSpPr>
          <p:cNvPr id="4" name="Slide Number Placeholder 3"/>
          <p:cNvSpPr>
            <a:spLocks noGrp="1"/>
          </p:cNvSpPr>
          <p:nvPr>
            <p:ph type="sldNum" sz="quarter" idx="12"/>
          </p:nvPr>
        </p:nvSpPr>
        <p:spPr/>
        <p:txBody>
          <a:bodyPr/>
          <a:lstStyle/>
          <a:p>
            <a:fld id="{F46CFAAC-42DA-48D0-8146-B16E92842438}" type="slidenum">
              <a:rPr lang="en-US" smtClean="0"/>
              <a:pPr/>
              <a:t>2</a:t>
            </a:fld>
            <a:endParaRPr lang="en-US" dirty="0"/>
          </a:p>
        </p:txBody>
      </p:sp>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to NFA: Example 4.12</a:t>
            </a:r>
            <a:endParaRPr lang="en-US" dirty="0"/>
          </a:p>
        </p:txBody>
      </p:sp>
      <p:sp>
        <p:nvSpPr>
          <p:cNvPr id="3" name="Content Placeholder 2"/>
          <p:cNvSpPr>
            <a:spLocks noGrp="1"/>
          </p:cNvSpPr>
          <p:nvPr>
            <p:ph idx="1"/>
          </p:nvPr>
        </p:nvSpPr>
        <p:spPr/>
        <p:txBody>
          <a:bodyPr/>
          <a:lstStyle/>
          <a:p>
            <a:r>
              <a:rPr lang="en-US" sz="1700" dirty="0" smtClean="0"/>
              <a:t>Partial NFA before simplification</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20</a:t>
            </a:fld>
            <a:endParaRPr lang="en-US"/>
          </a:p>
        </p:txBody>
      </p:sp>
      <p:pic>
        <p:nvPicPr>
          <p:cNvPr id="5" name="Picture 4" descr="C04F004.jpg"/>
          <p:cNvPicPr>
            <a:picLocks noChangeAspect="1"/>
          </p:cNvPicPr>
          <p:nvPr/>
        </p:nvPicPr>
        <p:blipFill>
          <a:blip r:embed="rId2" cstate="print"/>
          <a:stretch>
            <a:fillRect/>
          </a:stretch>
        </p:blipFill>
        <p:spPr>
          <a:xfrm>
            <a:off x="500645" y="1828800"/>
            <a:ext cx="8142711" cy="2743200"/>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to RegEx: State Elimination</a:t>
            </a:r>
            <a:endParaRPr lang="en-US" dirty="0"/>
          </a:p>
        </p:txBody>
      </p:sp>
      <p:sp>
        <p:nvSpPr>
          <p:cNvPr id="3" name="Content Placeholder 2"/>
          <p:cNvSpPr>
            <a:spLocks noGrp="1"/>
          </p:cNvSpPr>
          <p:nvPr>
            <p:ph idx="1"/>
          </p:nvPr>
        </p:nvSpPr>
        <p:spPr>
          <a:xfrm>
            <a:off x="76200" y="762000"/>
            <a:ext cx="8991600" cy="533400"/>
          </a:xfrm>
        </p:spPr>
        <p:txBody>
          <a:bodyPr/>
          <a:lstStyle/>
          <a:p>
            <a:r>
              <a:rPr lang="en-US" sz="1700" dirty="0" smtClean="0"/>
              <a:t>Use of Generalized Transition Graphs with RegEx as labels of transitions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21</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1550194" y="1143000"/>
            <a:ext cx="6043613" cy="4994123"/>
          </a:xfrm>
          <a:prstGeom prst="rect">
            <a:avLst/>
          </a:prstGeom>
          <a:noFill/>
          <a:ln w="9525">
            <a:noFill/>
            <a:miter lim="800000"/>
            <a:headEnd/>
            <a:tailEnd/>
          </a:ln>
          <a:effectLst/>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Elimination: General Configuration</a:t>
            </a:r>
            <a:endParaRPr lang="en-US" dirty="0"/>
          </a:p>
        </p:txBody>
      </p:sp>
      <p:sp>
        <p:nvSpPr>
          <p:cNvPr id="3" name="Content Placeholder 2"/>
          <p:cNvSpPr>
            <a:spLocks noGrp="1"/>
          </p:cNvSpPr>
          <p:nvPr>
            <p:ph idx="1"/>
          </p:nvPr>
        </p:nvSpPr>
        <p:spPr>
          <a:xfrm>
            <a:off x="0" y="4953000"/>
            <a:ext cx="8991600" cy="1295400"/>
          </a:xfrm>
        </p:spPr>
        <p:txBody>
          <a:bodyPr/>
          <a:lstStyle/>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22</a:t>
            </a:fld>
            <a:endParaRPr lang="en-US"/>
          </a:p>
        </p:txBody>
      </p:sp>
      <p:pic>
        <p:nvPicPr>
          <p:cNvPr id="5" name="Picture 4" descr="C04F005.jpg"/>
          <p:cNvPicPr>
            <a:picLocks noChangeAspect="1"/>
          </p:cNvPicPr>
          <p:nvPr/>
        </p:nvPicPr>
        <p:blipFill>
          <a:blip r:embed="rId2" cstate="print"/>
          <a:stretch>
            <a:fillRect/>
          </a:stretch>
        </p:blipFill>
        <p:spPr>
          <a:xfrm>
            <a:off x="990600" y="1351524"/>
            <a:ext cx="7086600" cy="4211076"/>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Eliminating </a:t>
            </a:r>
            <a:r>
              <a:rPr lang="en-US" i="1" cap="none" dirty="0" smtClean="0"/>
              <a:t>q</a:t>
            </a:r>
            <a:r>
              <a:rPr lang="en-US" baseline="-25000" dirty="0" smtClean="0"/>
              <a:t>4</a:t>
            </a:r>
            <a:endParaRPr lang="en-US" baseline="-25000" dirty="0"/>
          </a:p>
        </p:txBody>
      </p:sp>
      <p:pic>
        <p:nvPicPr>
          <p:cNvPr id="5" name="Content Placeholder 4" descr="C04F006.jpg"/>
          <p:cNvPicPr>
            <a:picLocks noGrp="1" noChangeAspect="1"/>
          </p:cNvPicPr>
          <p:nvPr>
            <p:ph idx="1"/>
          </p:nvPr>
        </p:nvPicPr>
        <p:blipFill>
          <a:blip r:embed="rId2" cstate="print"/>
          <a:stretch>
            <a:fillRect/>
          </a:stretch>
        </p:blipFill>
        <p:spPr>
          <a:xfrm>
            <a:off x="457200" y="1346284"/>
            <a:ext cx="8229600" cy="4292516"/>
          </a:xfrm>
        </p:spPr>
      </p:pic>
      <p:sp>
        <p:nvSpPr>
          <p:cNvPr id="4" name="Slide Number Placeholder 3"/>
          <p:cNvSpPr>
            <a:spLocks noGrp="1"/>
          </p:cNvSpPr>
          <p:nvPr>
            <p:ph type="sldNum" sz="quarter" idx="12"/>
          </p:nvPr>
        </p:nvSpPr>
        <p:spPr/>
        <p:txBody>
          <a:bodyPr/>
          <a:lstStyle/>
          <a:p>
            <a:fld id="{F46CFAAC-42DA-48D0-8146-B16E92842438}" type="slidenum">
              <a:rPr lang="en-US" smtClean="0"/>
              <a:pPr/>
              <a:t>23</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Final Configuration</a:t>
            </a:r>
            <a:endParaRPr lang="en-US" dirty="0"/>
          </a:p>
        </p:txBody>
      </p:sp>
      <p:sp>
        <p:nvSpPr>
          <p:cNvPr id="3" name="Content Placeholder 2"/>
          <p:cNvSpPr>
            <a:spLocks noGrp="1"/>
          </p:cNvSpPr>
          <p:nvPr>
            <p:ph idx="1"/>
          </p:nvPr>
        </p:nvSpPr>
        <p:spPr>
          <a:xfrm>
            <a:off x="76200" y="3733800"/>
            <a:ext cx="8991600" cy="685800"/>
          </a:xfrm>
        </p:spPr>
        <p:txBody>
          <a:bodyPr/>
          <a:lstStyle/>
          <a:p>
            <a:r>
              <a:rPr lang="en-US" sz="1700" dirty="0" smtClean="0"/>
              <a:t>The resulting RegEx is: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24</a:t>
            </a:fld>
            <a:endParaRPr lang="en-US"/>
          </a:p>
        </p:txBody>
      </p:sp>
      <p:pic>
        <p:nvPicPr>
          <p:cNvPr id="5" name="Picture 4" descr="C04F007.jpg"/>
          <p:cNvPicPr>
            <a:picLocks noChangeAspect="1"/>
          </p:cNvPicPr>
          <p:nvPr/>
        </p:nvPicPr>
        <p:blipFill>
          <a:blip r:embed="rId2" cstate="print"/>
          <a:stretch>
            <a:fillRect/>
          </a:stretch>
        </p:blipFill>
        <p:spPr>
          <a:xfrm>
            <a:off x="924763" y="1066800"/>
            <a:ext cx="7294474" cy="2362200"/>
          </a:xfrm>
          <a:prstGeom prst="rect">
            <a:avLst/>
          </a:prstGeom>
        </p:spPr>
      </p:pic>
      <p:pic>
        <p:nvPicPr>
          <p:cNvPr id="3074" name="Picture 2"/>
          <p:cNvPicPr>
            <a:picLocks noChangeAspect="1" noChangeArrowheads="1"/>
          </p:cNvPicPr>
          <p:nvPr/>
        </p:nvPicPr>
        <p:blipFill>
          <a:blip r:embed="rId3" cstate="print"/>
          <a:srcRect/>
          <a:stretch>
            <a:fillRect/>
          </a:stretch>
        </p:blipFill>
        <p:spPr bwMode="auto">
          <a:xfrm>
            <a:off x="1333500" y="4419600"/>
            <a:ext cx="6477000" cy="1079500"/>
          </a:xfrm>
          <a:prstGeom prst="rect">
            <a:avLst/>
          </a:prstGeom>
          <a:noFill/>
          <a:ln w="9525">
            <a:noFill/>
            <a:miter lim="800000"/>
            <a:headEnd/>
            <a:tailEnd/>
          </a:ln>
          <a:effectLst/>
        </p:spPr>
      </p:pic>
      <p:pic>
        <p:nvPicPr>
          <p:cNvPr id="7" name="Picture 2" descr="C:\Users\sadhana\AppData\Local\Microsoft\Windows\Temporary Internet Files\Content.Outlook\0MVLJOB6\logo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DFA to RegEx: Example 4.13</a:t>
            </a:r>
            <a:endParaRPr lang="en-US" dirty="0"/>
          </a:p>
        </p:txBody>
      </p:sp>
      <p:sp>
        <p:nvSpPr>
          <p:cNvPr id="3" name="Content Placeholder 2"/>
          <p:cNvSpPr>
            <a:spLocks noGrp="1"/>
          </p:cNvSpPr>
          <p:nvPr>
            <p:ph idx="1"/>
          </p:nvPr>
        </p:nvSpPr>
        <p:spPr>
          <a:xfrm>
            <a:off x="76200" y="762000"/>
            <a:ext cx="8991600" cy="685800"/>
          </a:xfrm>
        </p:spPr>
        <p:txBody>
          <a:bodyPr>
            <a:normAutofit/>
          </a:bodyPr>
          <a:lstStyle/>
          <a:p>
            <a:r>
              <a:rPr lang="en-US" sz="1700" dirty="0" smtClean="0"/>
              <a:t>Even number of </a:t>
            </a:r>
            <a:r>
              <a:rPr lang="en-US" sz="1700" i="1" dirty="0" smtClean="0"/>
              <a:t>a </a:t>
            </a:r>
            <a:r>
              <a:rPr lang="en-US" sz="1700" dirty="0" smtClean="0"/>
              <a:t>s and even number of </a:t>
            </a:r>
            <a:r>
              <a:rPr lang="en-US" sz="1700" i="1" dirty="0" smtClean="0"/>
              <a:t>b </a:t>
            </a:r>
            <a:r>
              <a:rPr lang="en-US" sz="1700" dirty="0" smtClean="0"/>
              <a:t>s</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25</a:t>
            </a:fld>
            <a:endParaRPr lang="en-US"/>
          </a:p>
        </p:txBody>
      </p:sp>
      <p:pic>
        <p:nvPicPr>
          <p:cNvPr id="5" name="Picture 4" descr="C04F008a.jpg"/>
          <p:cNvPicPr>
            <a:picLocks noChangeAspect="1"/>
          </p:cNvPicPr>
          <p:nvPr/>
        </p:nvPicPr>
        <p:blipFill>
          <a:blip r:embed="rId2" cstate="print"/>
          <a:stretch>
            <a:fillRect/>
          </a:stretch>
        </p:blipFill>
        <p:spPr>
          <a:xfrm>
            <a:off x="2019300" y="1524000"/>
            <a:ext cx="5105400" cy="448342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4.13: After Eliminating </a:t>
            </a:r>
            <a:r>
              <a:rPr lang="en-US" i="1" cap="none" dirty="0" smtClean="0"/>
              <a:t>q</a:t>
            </a:r>
            <a:r>
              <a:rPr lang="en-US" baseline="-25000" dirty="0" smtClean="0"/>
              <a:t>1</a:t>
            </a:r>
            <a:endParaRPr lang="en-US" baseline="-25000" dirty="0"/>
          </a:p>
        </p:txBody>
      </p:sp>
      <p:pic>
        <p:nvPicPr>
          <p:cNvPr id="5" name="Content Placeholder 4" descr="C04F008b.jpg"/>
          <p:cNvPicPr>
            <a:picLocks noGrp="1" noChangeAspect="1"/>
          </p:cNvPicPr>
          <p:nvPr>
            <p:ph idx="1"/>
          </p:nvPr>
        </p:nvPicPr>
        <p:blipFill>
          <a:blip r:embed="rId2" cstate="print"/>
          <a:stretch>
            <a:fillRect/>
          </a:stretch>
        </p:blipFill>
        <p:spPr>
          <a:xfrm>
            <a:off x="1676400" y="1040932"/>
            <a:ext cx="5791200" cy="5135880"/>
          </a:xfrm>
        </p:spPr>
      </p:pic>
      <p:sp>
        <p:nvSpPr>
          <p:cNvPr id="4" name="Slide Number Placeholder 3"/>
          <p:cNvSpPr>
            <a:spLocks noGrp="1"/>
          </p:cNvSpPr>
          <p:nvPr>
            <p:ph type="sldNum" sz="quarter" idx="12"/>
          </p:nvPr>
        </p:nvSpPr>
        <p:spPr/>
        <p:txBody>
          <a:bodyPr/>
          <a:lstStyle/>
          <a:p>
            <a:fld id="{F46CFAAC-42DA-48D0-8146-B16E92842438}" type="slidenum">
              <a:rPr lang="en-US" smtClean="0"/>
              <a:pPr/>
              <a:t>26</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4.13: After Eliminating </a:t>
            </a:r>
            <a:r>
              <a:rPr lang="en-US" i="1" cap="none" dirty="0" smtClean="0"/>
              <a:t>q</a:t>
            </a:r>
            <a:r>
              <a:rPr lang="en-US" baseline="-25000" dirty="0" smtClean="0"/>
              <a:t>2</a:t>
            </a:r>
            <a:r>
              <a:rPr lang="en-US" dirty="0" smtClean="0"/>
              <a:t> </a:t>
            </a:r>
            <a:endParaRPr lang="en-US" dirty="0"/>
          </a:p>
        </p:txBody>
      </p:sp>
      <p:pic>
        <p:nvPicPr>
          <p:cNvPr id="5" name="Content Placeholder 4" descr="C04F008c.jpg"/>
          <p:cNvPicPr>
            <a:picLocks noGrp="1" noChangeAspect="1"/>
          </p:cNvPicPr>
          <p:nvPr>
            <p:ph idx="1"/>
          </p:nvPr>
        </p:nvPicPr>
        <p:blipFill>
          <a:blip r:embed="rId2" cstate="print"/>
          <a:stretch>
            <a:fillRect/>
          </a:stretch>
        </p:blipFill>
        <p:spPr>
          <a:xfrm>
            <a:off x="1299816" y="2105562"/>
            <a:ext cx="6544369" cy="2835246"/>
          </a:xfrm>
        </p:spPr>
      </p:pic>
      <p:sp>
        <p:nvSpPr>
          <p:cNvPr id="4" name="Slide Number Placeholder 3"/>
          <p:cNvSpPr>
            <a:spLocks noGrp="1"/>
          </p:cNvSpPr>
          <p:nvPr>
            <p:ph type="sldNum" sz="quarter" idx="12"/>
          </p:nvPr>
        </p:nvSpPr>
        <p:spPr/>
        <p:txBody>
          <a:bodyPr/>
          <a:lstStyle/>
          <a:p>
            <a:fld id="{F46CFAAC-42DA-48D0-8146-B16E92842438}" type="slidenum">
              <a:rPr lang="en-US" smtClean="0"/>
              <a:pPr/>
              <a:t>27</a:t>
            </a:fld>
            <a:endParaRPr lang="en-US"/>
          </a:p>
        </p:txBody>
      </p:sp>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4.13: After Eliminating </a:t>
            </a:r>
            <a:r>
              <a:rPr lang="en-US" i="1" cap="none" dirty="0" smtClean="0"/>
              <a:t>q</a:t>
            </a:r>
            <a:r>
              <a:rPr lang="en-US" baseline="-25000" dirty="0" smtClean="0"/>
              <a:t>3</a:t>
            </a:r>
            <a:endParaRPr lang="en-US" dirty="0"/>
          </a:p>
        </p:txBody>
      </p:sp>
      <p:sp>
        <p:nvSpPr>
          <p:cNvPr id="3" name="Content Placeholder 2"/>
          <p:cNvSpPr>
            <a:spLocks noGrp="1"/>
          </p:cNvSpPr>
          <p:nvPr>
            <p:ph idx="1"/>
          </p:nvPr>
        </p:nvSpPr>
        <p:spPr>
          <a:xfrm>
            <a:off x="76200" y="3200400"/>
            <a:ext cx="8991600" cy="1828800"/>
          </a:xfrm>
        </p:spPr>
        <p:txBody>
          <a:bodyPr/>
          <a:lstStyle/>
          <a:p>
            <a:r>
              <a:rPr lang="en-US" sz="1700" dirty="0" smtClean="0"/>
              <a:t>The final RegEx is:</a:t>
            </a:r>
          </a:p>
          <a:p>
            <a:pPr algn="ctr">
              <a:buNone/>
            </a:pPr>
            <a:r>
              <a:rPr lang="pt-BR" sz="1700" dirty="0" smtClean="0"/>
              <a:t>(</a:t>
            </a:r>
            <a:r>
              <a:rPr lang="pt-BR" sz="1700" i="1" dirty="0" smtClean="0"/>
              <a:t>aa + ab(bb)*ba + (b + ab(bb)*a)(a(bb)*a)*(b + a(bb)*ba))*</a:t>
            </a:r>
            <a:endParaRPr lang="en-US" sz="1700" dirty="0" smtClean="0"/>
          </a:p>
        </p:txBody>
      </p:sp>
      <p:sp>
        <p:nvSpPr>
          <p:cNvPr id="4" name="Slide Number Placeholder 3"/>
          <p:cNvSpPr>
            <a:spLocks noGrp="1"/>
          </p:cNvSpPr>
          <p:nvPr>
            <p:ph type="sldNum" sz="quarter" idx="12"/>
          </p:nvPr>
        </p:nvSpPr>
        <p:spPr/>
        <p:txBody>
          <a:bodyPr/>
          <a:lstStyle/>
          <a:p>
            <a:fld id="{F46CFAAC-42DA-48D0-8146-B16E92842438}" type="slidenum">
              <a:rPr lang="en-US" smtClean="0"/>
              <a:pPr/>
              <a:t>28</a:t>
            </a:fld>
            <a:endParaRPr lang="en-US"/>
          </a:p>
        </p:txBody>
      </p:sp>
      <p:pic>
        <p:nvPicPr>
          <p:cNvPr id="5" name="Picture 4" descr="C04F008d.jpg"/>
          <p:cNvPicPr>
            <a:picLocks noChangeAspect="1"/>
          </p:cNvPicPr>
          <p:nvPr/>
        </p:nvPicPr>
        <p:blipFill>
          <a:blip r:embed="rId2" cstate="print"/>
          <a:stretch>
            <a:fillRect/>
          </a:stretch>
        </p:blipFill>
        <p:spPr>
          <a:xfrm>
            <a:off x="1304587" y="990600"/>
            <a:ext cx="6534826" cy="2137843"/>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err="1" smtClean="0"/>
              <a:t>RegEx’s</a:t>
            </a:r>
            <a:r>
              <a:rPr lang="en-US" dirty="0" smtClean="0"/>
              <a:t> or Automata</a:t>
            </a:r>
            <a:endParaRPr lang="en-US" dirty="0"/>
          </a:p>
        </p:txBody>
      </p:sp>
      <p:sp>
        <p:nvSpPr>
          <p:cNvPr id="3" name="Content Placeholder 2"/>
          <p:cNvSpPr>
            <a:spLocks noGrp="1"/>
          </p:cNvSpPr>
          <p:nvPr>
            <p:ph idx="1"/>
          </p:nvPr>
        </p:nvSpPr>
        <p:spPr/>
        <p:txBody>
          <a:bodyPr>
            <a:normAutofit/>
          </a:bodyPr>
          <a:lstStyle/>
          <a:p>
            <a:r>
              <a:rPr lang="en-US" sz="1700" dirty="0" smtClean="0"/>
              <a:t>E.g., (0 + 1)*0 and 1*0(0 + 11*0)*</a:t>
            </a:r>
          </a:p>
          <a:p>
            <a:r>
              <a:rPr lang="en-US" sz="1700" dirty="0" smtClean="0"/>
              <a:t>Convert RegEx to NFA, then to DFA</a:t>
            </a:r>
          </a:p>
          <a:p>
            <a:pPr lvl="0"/>
            <a:r>
              <a:rPr lang="en-US" sz="1700" dirty="0" smtClean="0"/>
              <a:t>Treat the two DFAs together as a single machine for a moment with their two start states being reachable from a new start state through </a:t>
            </a:r>
            <a:r>
              <a:rPr lang="en-US" sz="1700" i="1" dirty="0" smtClean="0"/>
              <a:t>λ-</a:t>
            </a:r>
            <a:r>
              <a:rPr lang="en-US" sz="1700" dirty="0" smtClean="0"/>
              <a:t>transitions.</a:t>
            </a:r>
          </a:p>
          <a:p>
            <a:pPr lvl="0"/>
            <a:r>
              <a:rPr lang="en-US" sz="1700" dirty="0" smtClean="0"/>
              <a:t>Mark all distinguishable states.</a:t>
            </a:r>
          </a:p>
          <a:p>
            <a:pPr lvl="0"/>
            <a:r>
              <a:rPr lang="en-US" sz="1700" dirty="0" smtClean="0"/>
              <a:t>If the two start states are marked as distinguishable, then the two automata are different.</a:t>
            </a:r>
          </a:p>
          <a:p>
            <a:r>
              <a:rPr lang="en-US" sz="1700" dirty="0" smtClean="0"/>
              <a:t>If the two start states are indistinguishable, then the two machines are equivalent</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29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Idea of Formal Languages</a:t>
            </a:r>
          </a:p>
        </p:txBody>
      </p:sp>
      <p:sp>
        <p:nvSpPr>
          <p:cNvPr id="3" name="Content Placeholder 2"/>
          <p:cNvSpPr>
            <a:spLocks noGrp="1"/>
          </p:cNvSpPr>
          <p:nvPr>
            <p:ph idx="1"/>
          </p:nvPr>
        </p:nvSpPr>
        <p:spPr/>
        <p:txBody>
          <a:bodyPr/>
          <a:lstStyle/>
          <a:p>
            <a:r>
              <a:rPr lang="en-US" sz="1700" dirty="0" smtClean="0"/>
              <a:t>A set of strings</a:t>
            </a:r>
          </a:p>
          <a:p>
            <a:r>
              <a:rPr lang="en-US" sz="1700" dirty="0" smtClean="0"/>
              <a:t>Over a set of known symbols called the </a:t>
            </a:r>
            <a:r>
              <a:rPr lang="en-US" sz="1700" i="1" dirty="0" smtClean="0"/>
              <a:t>alphabet</a:t>
            </a:r>
            <a:endParaRPr lang="en-US" sz="1700" dirty="0" smtClean="0"/>
          </a:p>
          <a:p>
            <a:r>
              <a:rPr lang="en-US" sz="1700" dirty="0" smtClean="0"/>
              <a:t>Can be an infinite set</a:t>
            </a:r>
          </a:p>
          <a:p>
            <a:r>
              <a:rPr lang="en-US" sz="1700" dirty="0" smtClean="0"/>
              <a:t>No limit on length of strings in infinite languages</a:t>
            </a:r>
          </a:p>
          <a:p>
            <a:r>
              <a:rPr lang="en-US" sz="1700" dirty="0" smtClean="0"/>
              <a:t>Membership defined by rules: </a:t>
            </a:r>
            <a:r>
              <a:rPr lang="en-US" sz="1700" i="1" dirty="0" smtClean="0"/>
              <a:t>grammar</a:t>
            </a:r>
          </a:p>
          <a:p>
            <a:r>
              <a:rPr lang="en-US" sz="1700" dirty="0" smtClean="0"/>
              <a:t>Languages of finite automata: </a:t>
            </a:r>
            <a:r>
              <a:rPr lang="en-US" sz="1700" i="1" dirty="0" smtClean="0"/>
              <a:t>Regular languages</a:t>
            </a:r>
            <a:endParaRPr lang="en-US" sz="1700" dirty="0" smtClean="0"/>
          </a:p>
          <a:p>
            <a:r>
              <a:rPr lang="en-US" sz="1700" dirty="0" smtClean="0"/>
              <a:t>Complement of a language: set of all rejected strings</a:t>
            </a:r>
          </a:p>
          <a:p>
            <a:r>
              <a:rPr lang="en-US" sz="1700" dirty="0" smtClean="0"/>
              <a:t>Concise way of defining a regular language: </a:t>
            </a:r>
            <a:r>
              <a:rPr lang="en-US" sz="1700" i="1" dirty="0" smtClean="0"/>
              <a:t>Regular Expression</a:t>
            </a:r>
          </a:p>
          <a:p>
            <a:r>
              <a:rPr lang="en-US" sz="1700" dirty="0" smtClean="0"/>
              <a:t>Often abbreviated as </a:t>
            </a:r>
            <a:r>
              <a:rPr lang="en-US" sz="1700" i="1" dirty="0" smtClean="0"/>
              <a:t>RegEx</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a:t>
            </a:r>
            <a:r>
              <a:rPr lang="en-US" dirty="0" err="1" smtClean="0"/>
              <a:t>RegEx’s</a:t>
            </a:r>
            <a:r>
              <a:rPr lang="en-US" dirty="0" smtClean="0"/>
              <a:t>: Example 4.14</a:t>
            </a:r>
            <a:endParaRPr lang="en-US" dirty="0"/>
          </a:p>
        </p:txBody>
      </p:sp>
      <p:sp>
        <p:nvSpPr>
          <p:cNvPr id="3" name="Content Placeholder 2"/>
          <p:cNvSpPr>
            <a:spLocks noGrp="1"/>
          </p:cNvSpPr>
          <p:nvPr>
            <p:ph idx="1"/>
          </p:nvPr>
        </p:nvSpPr>
        <p:spPr>
          <a:xfrm>
            <a:off x="76200" y="762000"/>
            <a:ext cx="8991600" cy="1828800"/>
          </a:xfrm>
        </p:spPr>
        <p:txBody>
          <a:bodyPr>
            <a:normAutofit/>
          </a:bodyPr>
          <a:lstStyle/>
          <a:p>
            <a:r>
              <a:rPr lang="en-US" sz="1700" dirty="0" smtClean="0"/>
              <a:t>These two </a:t>
            </a:r>
            <a:r>
              <a:rPr lang="en-US" sz="1700" dirty="0" err="1" smtClean="0"/>
              <a:t>RegEx’s</a:t>
            </a:r>
            <a:r>
              <a:rPr lang="en-US" sz="1700" dirty="0" smtClean="0"/>
              <a:t> are the same:</a:t>
            </a:r>
          </a:p>
          <a:p>
            <a:pPr algn="ctr">
              <a:buNone/>
            </a:pPr>
            <a:r>
              <a:rPr lang="en-US" sz="1700" dirty="0" smtClean="0"/>
              <a:t>0*10*1(0 + 1)*  and</a:t>
            </a:r>
          </a:p>
          <a:p>
            <a:pPr algn="ctr">
              <a:buNone/>
            </a:pPr>
            <a:r>
              <a:rPr lang="en-US" sz="1700" dirty="0" smtClean="0"/>
              <a:t>((00)*1 + 0(00)*1) ((00)*1 + 0(00)*1)(0 + 1)*</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30</a:t>
            </a:fld>
            <a:endParaRPr lang="en-US"/>
          </a:p>
        </p:txBody>
      </p:sp>
      <p:pic>
        <p:nvPicPr>
          <p:cNvPr id="5" name="Picture 4" descr="C04F009.jpg"/>
          <p:cNvPicPr>
            <a:picLocks noChangeAspect="1"/>
          </p:cNvPicPr>
          <p:nvPr/>
        </p:nvPicPr>
        <p:blipFill>
          <a:blip r:embed="rId2" cstate="print"/>
          <a:stretch>
            <a:fillRect/>
          </a:stretch>
        </p:blipFill>
        <p:spPr>
          <a:xfrm>
            <a:off x="1302194" y="2286000"/>
            <a:ext cx="6539613" cy="3745992"/>
          </a:xfrm>
          <a:prstGeom prst="rect">
            <a:avLst/>
          </a:prstGeom>
        </p:spPr>
      </p:pic>
      <p:pic>
        <p:nvPicPr>
          <p:cNvPr id="6"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4.14: Table Filling for Marking</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31</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504059" y="1152525"/>
            <a:ext cx="8135882" cy="4562475"/>
          </a:xfrm>
          <a:prstGeom prst="rect">
            <a:avLst/>
          </a:prstGeom>
          <a:noFill/>
          <a:ln w="9525">
            <a:noFill/>
            <a:miter lim="800000"/>
            <a:headEnd/>
            <a:tailEnd/>
          </a:ln>
          <a:effectLst/>
        </p:spPr>
      </p:pic>
      <p:pic>
        <p:nvPicPr>
          <p:cNvPr id="5"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Constructing a RegEx</a:t>
            </a:r>
            <a:endParaRPr lang="en-US" dirty="0"/>
          </a:p>
        </p:txBody>
      </p:sp>
      <p:sp>
        <p:nvSpPr>
          <p:cNvPr id="3" name="Content Placeholder 2"/>
          <p:cNvSpPr>
            <a:spLocks noGrp="1"/>
          </p:cNvSpPr>
          <p:nvPr>
            <p:ph idx="1"/>
          </p:nvPr>
        </p:nvSpPr>
        <p:spPr/>
        <p:txBody>
          <a:bodyPr>
            <a:normAutofit/>
          </a:bodyPr>
          <a:lstStyle/>
          <a:p>
            <a:pPr lvl="0"/>
            <a:r>
              <a:rPr lang="en-US" sz="1700" dirty="0" smtClean="0"/>
              <a:t>What is the simplest string in the language?</a:t>
            </a:r>
          </a:p>
          <a:p>
            <a:pPr lvl="0"/>
            <a:r>
              <a:rPr lang="en-US" sz="1700" dirty="0" smtClean="0"/>
              <a:t>What are some other strings in the language?</a:t>
            </a:r>
          </a:p>
          <a:p>
            <a:pPr lvl="0"/>
            <a:r>
              <a:rPr lang="en-US" sz="1700" dirty="0" smtClean="0"/>
              <a:t>What are all the other strings in the language? </a:t>
            </a:r>
          </a:p>
          <a:p>
            <a:pPr lvl="0"/>
            <a:r>
              <a:rPr lang="en-US" sz="1700" dirty="0" smtClean="0"/>
              <a:t>Is the null string a member of the given language?</a:t>
            </a:r>
          </a:p>
          <a:p>
            <a:pPr lvl="0"/>
            <a:r>
              <a:rPr lang="en-US" sz="1700" dirty="0" smtClean="0"/>
              <a:t>With what symbols can strings in the language begin and end? </a:t>
            </a:r>
          </a:p>
          <a:p>
            <a:pPr lvl="0"/>
            <a:r>
              <a:rPr lang="en-US" sz="1700" dirty="0" smtClean="0"/>
              <a:t>What does an equivalent automaton need to remember?</a:t>
            </a:r>
          </a:p>
          <a:p>
            <a:pPr lvl="0"/>
            <a:r>
              <a:rPr lang="en-US" sz="1700" dirty="0" smtClean="0"/>
              <a:t>What is the complement of the language?</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Mantras for Constructing a RegEx (contd..)</a:t>
            </a:r>
            <a:endParaRPr lang="en-US" dirty="0"/>
          </a:p>
        </p:txBody>
      </p:sp>
      <p:sp>
        <p:nvSpPr>
          <p:cNvPr id="3" name="Content Placeholder 2"/>
          <p:cNvSpPr>
            <a:spLocks noGrp="1"/>
          </p:cNvSpPr>
          <p:nvPr>
            <p:ph idx="1"/>
          </p:nvPr>
        </p:nvSpPr>
        <p:spPr/>
        <p:txBody>
          <a:bodyPr>
            <a:noAutofit/>
          </a:bodyPr>
          <a:lstStyle/>
          <a:p>
            <a:pPr lvl="0"/>
            <a:r>
              <a:rPr lang="en-US" sz="1700" dirty="0" smtClean="0"/>
              <a:t>It is useful to remember that (a transition to) each state in the automaton corresponds to a concatenation in the RegEx; a loop corresponds to a* closure and a parallel branch corresponds to a + operator. It is often useful to analyze the given language by first constructing an NFA for it.</a:t>
            </a:r>
          </a:p>
          <a:p>
            <a:pPr lvl="0"/>
            <a:r>
              <a:rPr lang="en-US" sz="1700" dirty="0" smtClean="0"/>
              <a:t>There is no concept of a reject state in a RegEx. Whatever inputs take an automaton to a reject state should never be present in a RegEx. </a:t>
            </a:r>
          </a:p>
          <a:p>
            <a:pPr lvl="0"/>
            <a:r>
              <a:rPr lang="en-US" sz="1700" dirty="0" smtClean="0"/>
              <a:t>Consider all possibilities. </a:t>
            </a:r>
          </a:p>
          <a:p>
            <a:pPr lvl="0"/>
            <a:r>
              <a:rPr lang="en-US" sz="1700" dirty="0" smtClean="0"/>
              <a:t>Always consider extreme (or boundary) cases: Is the null string accepted? What is the shortest string possible in this language? What is the longest string possible?</a:t>
            </a:r>
          </a:p>
          <a:p>
            <a:pPr lvl="0"/>
            <a:r>
              <a:rPr lang="en-US" sz="1700" dirty="0" smtClean="0"/>
              <a:t>Do not try to combine various choices into a single expression.</a:t>
            </a:r>
          </a:p>
          <a:p>
            <a:r>
              <a:rPr lang="en-US" sz="1700" dirty="0" smtClean="0"/>
              <a:t>In obtaining a RegEx by converting from an automaton, be careful to consider all the loops including those that may be newly generated when a state is eliminated.</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of a RegEx: Example 4.15</a:t>
            </a:r>
            <a:endParaRPr lang="en-US" dirty="0"/>
          </a:p>
        </p:txBody>
      </p:sp>
      <p:sp>
        <p:nvSpPr>
          <p:cNvPr id="3" name="Content Placeholder 2"/>
          <p:cNvSpPr>
            <a:spLocks noGrp="1"/>
          </p:cNvSpPr>
          <p:nvPr>
            <p:ph idx="1"/>
          </p:nvPr>
        </p:nvSpPr>
        <p:spPr/>
        <p:txBody>
          <a:bodyPr>
            <a:normAutofit/>
          </a:bodyPr>
          <a:lstStyle/>
          <a:p>
            <a:r>
              <a:rPr lang="en-US" sz="1700" dirty="0" smtClean="0"/>
              <a:t>What is the language of:</a:t>
            </a:r>
          </a:p>
          <a:p>
            <a:pPr algn="ctr">
              <a:buNone/>
            </a:pPr>
            <a:r>
              <a:rPr lang="en-US" sz="1700" dirty="0" smtClean="0"/>
              <a:t>(1 + </a:t>
            </a:r>
            <a:r>
              <a:rPr lang="el-GR" sz="1700" i="1" dirty="0" smtClean="0"/>
              <a:t>λ</a:t>
            </a:r>
            <a:r>
              <a:rPr lang="en-US" sz="1700" dirty="0" smtClean="0"/>
              <a:t>)(00*1)*0*</a:t>
            </a:r>
          </a:p>
          <a:p>
            <a:r>
              <a:rPr lang="en-US" sz="1700" dirty="0" smtClean="0"/>
              <a:t>Applying the </a:t>
            </a:r>
            <a:r>
              <a:rPr lang="en-US" sz="1700" i="1" dirty="0" smtClean="0"/>
              <a:t>mantras</a:t>
            </a:r>
            <a:endParaRPr lang="en-US" sz="1700" dirty="0" smtClean="0"/>
          </a:p>
          <a:p>
            <a:pPr lvl="1"/>
            <a:r>
              <a:rPr lang="en-US" sz="1700" dirty="0" smtClean="0"/>
              <a:t>Strings can begin with a 1 or with a 0</a:t>
            </a:r>
          </a:p>
          <a:p>
            <a:pPr lvl="1"/>
            <a:r>
              <a:rPr lang="en-US" sz="1700" dirty="0" smtClean="0"/>
              <a:t>They can end with a 0 or 1</a:t>
            </a:r>
          </a:p>
          <a:p>
            <a:pPr lvl="1"/>
            <a:r>
              <a:rPr lang="en-US" sz="1700" dirty="0" smtClean="0"/>
              <a:t>They can be of any length </a:t>
            </a:r>
          </a:p>
          <a:p>
            <a:pPr lvl="1"/>
            <a:r>
              <a:rPr lang="en-US" sz="1700" dirty="0" smtClean="0"/>
              <a:t>The null string is also a member of the language of the RegEx</a:t>
            </a:r>
          </a:p>
          <a:p>
            <a:pPr lvl="1"/>
            <a:r>
              <a:rPr lang="en-US" sz="1700" dirty="0" smtClean="0"/>
              <a:t>Every occurrence of 1 except as the first symbol in the string must be preceded by at least one 0</a:t>
            </a:r>
          </a:p>
          <a:p>
            <a:r>
              <a:rPr lang="en-US" sz="1700" dirty="0" smtClean="0"/>
              <a:t>From this, we can conclude that this RegEx represents</a:t>
            </a:r>
          </a:p>
          <a:p>
            <a:pPr algn="ctr">
              <a:buNone/>
            </a:pPr>
            <a:r>
              <a:rPr lang="en-US" sz="1700" dirty="0" smtClean="0"/>
              <a:t>The set of all binary strings with no consecutive 1 s</a:t>
            </a:r>
          </a:p>
        </p:txBody>
      </p:sp>
      <p:sp>
        <p:nvSpPr>
          <p:cNvPr id="4" name="Slide Number Placeholder 3"/>
          <p:cNvSpPr>
            <a:spLocks noGrp="1"/>
          </p:cNvSpPr>
          <p:nvPr>
            <p:ph type="sldNum" sz="quarter" idx="12"/>
          </p:nvPr>
        </p:nvSpPr>
        <p:spPr/>
        <p:txBody>
          <a:bodyPr/>
          <a:lstStyle/>
          <a:p>
            <a:fld id="{F46CFAAC-42DA-48D0-8146-B16E92842438}" type="slidenum">
              <a:rPr lang="en-US" smtClean="0"/>
              <a:pPr/>
              <a:t>34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in Practice</a:t>
            </a:r>
            <a:endParaRPr lang="en-US" dirty="0"/>
          </a:p>
        </p:txBody>
      </p:sp>
      <p:sp>
        <p:nvSpPr>
          <p:cNvPr id="3" name="Content Placeholder 2"/>
          <p:cNvSpPr>
            <a:spLocks noGrp="1"/>
          </p:cNvSpPr>
          <p:nvPr>
            <p:ph idx="1"/>
          </p:nvPr>
        </p:nvSpPr>
        <p:spPr/>
        <p:txBody>
          <a:bodyPr/>
          <a:lstStyle/>
          <a:p>
            <a:pPr lvl="0">
              <a:spcBef>
                <a:spcPts val="1700"/>
              </a:spcBef>
            </a:pPr>
            <a:r>
              <a:rPr lang="en-US" sz="1700" dirty="0" smtClean="0"/>
              <a:t>Since typical alphabets are much larger, RegEx syntax provides two other constructs:</a:t>
            </a:r>
          </a:p>
          <a:p>
            <a:pPr lvl="1">
              <a:spcBef>
                <a:spcPts val="1700"/>
              </a:spcBef>
            </a:pPr>
            <a:r>
              <a:rPr lang="en-US" sz="1700" dirty="0" smtClean="0"/>
              <a:t>The alphabet is an ordered sequence: (</a:t>
            </a:r>
            <a:r>
              <a:rPr lang="en-US" sz="1700" i="1" dirty="0" smtClean="0"/>
              <a:t>A</a:t>
            </a:r>
            <a:r>
              <a:rPr lang="en-US" sz="1700" dirty="0" smtClean="0"/>
              <a:t>-</a:t>
            </a:r>
            <a:r>
              <a:rPr lang="en-US" sz="1700" i="1" dirty="0" smtClean="0"/>
              <a:t>Z</a:t>
            </a:r>
            <a:r>
              <a:rPr lang="en-US" sz="1700" dirty="0" smtClean="0"/>
              <a:t>) stands for (</a:t>
            </a:r>
            <a:r>
              <a:rPr lang="en-US" sz="1700" i="1" dirty="0" smtClean="0"/>
              <a:t>A</a:t>
            </a:r>
            <a:r>
              <a:rPr lang="en-US" sz="1700" dirty="0" smtClean="0"/>
              <a:t> + </a:t>
            </a:r>
            <a:r>
              <a:rPr lang="en-US" sz="1700" i="1" dirty="0" smtClean="0"/>
              <a:t>B</a:t>
            </a:r>
            <a:r>
              <a:rPr lang="en-US" sz="1700" dirty="0" smtClean="0"/>
              <a:t> + </a:t>
            </a:r>
            <a:r>
              <a:rPr lang="en-US" sz="1700" i="1" dirty="0" smtClean="0"/>
              <a:t>C</a:t>
            </a:r>
            <a:r>
              <a:rPr lang="en-US" sz="1700" dirty="0" smtClean="0"/>
              <a:t> +  + </a:t>
            </a:r>
            <a:r>
              <a:rPr lang="en-US" sz="1700" i="1" dirty="0" smtClean="0"/>
              <a:t>Y</a:t>
            </a:r>
            <a:r>
              <a:rPr lang="en-US" sz="1700" dirty="0" smtClean="0"/>
              <a:t> + </a:t>
            </a:r>
            <a:r>
              <a:rPr lang="en-US" sz="1700" i="1" dirty="0" smtClean="0"/>
              <a:t>Z</a:t>
            </a:r>
            <a:r>
              <a:rPr lang="en-US" sz="1700" dirty="0" smtClean="0"/>
              <a:t>)</a:t>
            </a:r>
          </a:p>
          <a:p>
            <a:pPr lvl="1">
              <a:spcBef>
                <a:spcPts val="1700"/>
              </a:spcBef>
            </a:pPr>
            <a:r>
              <a:rPr lang="en-US" sz="1700" dirty="0" smtClean="0"/>
              <a:t>The symbol . is used to indicate any one symbol from the alphabet</a:t>
            </a:r>
          </a:p>
          <a:p>
            <a:pPr lvl="1">
              <a:spcBef>
                <a:spcPts val="1700"/>
              </a:spcBef>
            </a:pPr>
            <a:r>
              <a:rPr lang="en-US" sz="1700" dirty="0" smtClean="0"/>
              <a:t>Similarly, </a:t>
            </a:r>
            <a:r>
              <a:rPr lang="en-US" sz="1700" i="1" dirty="0" smtClean="0"/>
              <a:t>Σ</a:t>
            </a:r>
            <a:r>
              <a:rPr lang="en-US" sz="1700" dirty="0" smtClean="0"/>
              <a:t>* is written as (.)* </a:t>
            </a:r>
          </a:p>
          <a:p>
            <a:pPr lvl="0">
              <a:spcBef>
                <a:spcPts val="1700"/>
              </a:spcBef>
            </a:pPr>
            <a:r>
              <a:rPr lang="en-US" sz="1700" dirty="0" smtClean="0"/>
              <a:t>The vertical bar | is instead of + to denote union</a:t>
            </a:r>
          </a:p>
          <a:p>
            <a:pPr lvl="0">
              <a:spcBef>
                <a:spcPts val="1700"/>
              </a:spcBef>
            </a:pPr>
            <a:r>
              <a:rPr lang="en-US" sz="1700" dirty="0" smtClean="0"/>
              <a:t>A symbol such as ., |, or + can be “escaped” using \</a:t>
            </a:r>
          </a:p>
          <a:p>
            <a:pPr lvl="0">
              <a:spcBef>
                <a:spcPts val="1700"/>
              </a:spcBef>
            </a:pPr>
            <a:r>
              <a:rPr lang="en-US" sz="1700" dirty="0" smtClean="0"/>
              <a:t>Placing a ? after a symbol or sub-expressions makes the it optional. </a:t>
            </a:r>
          </a:p>
          <a:p>
            <a:pPr lvl="1">
              <a:spcBef>
                <a:spcPts val="1700"/>
              </a:spcBef>
            </a:pPr>
            <a:r>
              <a:rPr lang="en-US" sz="1700" dirty="0" smtClean="0"/>
              <a:t>Instead of writing (</a:t>
            </a:r>
            <a:r>
              <a:rPr lang="en-US" sz="1700" i="1" dirty="0" smtClean="0"/>
              <a:t>λ</a:t>
            </a:r>
            <a:r>
              <a:rPr lang="en-US" sz="1700" dirty="0" smtClean="0"/>
              <a:t> + 0), we simply write 0?</a:t>
            </a:r>
          </a:p>
          <a:p>
            <a:pPr lvl="0">
              <a:spcBef>
                <a:spcPts val="1700"/>
              </a:spcBef>
            </a:pPr>
            <a:r>
              <a:rPr lang="en-US" sz="1700" dirty="0" smtClean="0"/>
              <a:t>A special symbol + as a superscript means one or more repetitions of a symbol. Thus, 00* can also be written as 0</a:t>
            </a:r>
            <a:r>
              <a:rPr lang="en-US" sz="1700" baseline="30000" dirty="0" smtClean="0"/>
              <a:t>+</a:t>
            </a:r>
            <a:endParaRPr lang="en-US" sz="1700" dirty="0" smtClean="0"/>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4.16: Email Addresses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dirty="0" smtClean="0"/>
              <a:t>(</a:t>
            </a:r>
            <a:r>
              <a:rPr lang="en-US" dirty="0" err="1" smtClean="0"/>
              <a:t>A-Z|a-z</a:t>
            </a:r>
            <a:r>
              <a:rPr lang="en-US" dirty="0" smtClean="0"/>
              <a:t>)(A-Z|a-z|0-9)*@((</a:t>
            </a:r>
            <a:r>
              <a:rPr lang="en-US" dirty="0" err="1" smtClean="0"/>
              <a:t>A-Z|a-z</a:t>
            </a:r>
            <a:r>
              <a:rPr lang="en-US" dirty="0" smtClean="0"/>
              <a:t>)(A-Z|a-z|0-9)*\.)*</a:t>
            </a:r>
          </a:p>
          <a:p>
            <a:pPr marL="0" indent="0">
              <a:buNone/>
            </a:pPr>
            <a:r>
              <a:rPr lang="en-US" dirty="0" smtClean="0"/>
              <a:t>(</a:t>
            </a:r>
            <a:r>
              <a:rPr lang="en-US" dirty="0" err="1" smtClean="0"/>
              <a:t>A-Z|a-z</a:t>
            </a:r>
            <a:r>
              <a:rPr lang="en-US" dirty="0" smtClean="0"/>
              <a:t>)(A-Z|a-z|0-9)*\. (</a:t>
            </a:r>
            <a:r>
              <a:rPr lang="en-US" dirty="0" err="1" smtClean="0"/>
              <a:t>com|org|gov|mil|in</a:t>
            </a: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 Web Site URLs</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dirty="0" smtClean="0"/>
              <a:t>http(s)?://www\.(</a:t>
            </a:r>
            <a:r>
              <a:rPr lang="en-US" dirty="0" err="1" smtClean="0"/>
              <a:t>A-Z|a-z</a:t>
            </a:r>
            <a:r>
              <a:rPr lang="en-US" dirty="0" smtClean="0"/>
              <a:t>)*\. (</a:t>
            </a:r>
            <a:r>
              <a:rPr lang="en-US" dirty="0" err="1" smtClean="0"/>
              <a:t>cpm|org|gov|mil|in</a:t>
            </a:r>
            <a:r>
              <a:rPr lang="en-US" dirty="0" smtClean="0"/>
              <a:t>)(:(0-9)+)?/?</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4.18: Dates in 2011</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 y="762000"/>
            <a:ext cx="8991600" cy="5486400"/>
          </a:xfrm>
          <a:prstGeom prst="rect">
            <a:avLst/>
          </a:prstGeom>
        </p:spPr>
        <p:txBody>
          <a:bodyPr vert="horz" lIns="91440" tIns="45720" rIns="91440" bIns="45720" rtlCol="0">
            <a:normAutofit/>
          </a:bodyPr>
          <a:lstStyle>
            <a:lvl1pPr marL="228600" indent="-228600" algn="just" defTabSz="914400" rtl="0" eaLnBrk="1" latinLnBrk="0" hangingPunct="1">
              <a:spcBef>
                <a:spcPts val="1800"/>
              </a:spcBef>
              <a:buClr>
                <a:schemeClr val="accent4">
                  <a:lumMod val="75000"/>
                </a:schemeClr>
              </a:buClr>
              <a:buSzPct val="100000"/>
              <a:buFont typeface="Wingdings" pitchFamily="2" charset="2"/>
              <a:buChar char="§"/>
              <a:defRPr sz="1800" kern="1200">
                <a:solidFill>
                  <a:schemeClr val="tx1"/>
                </a:solidFill>
                <a:latin typeface="Arial" pitchFamily="34" charset="0"/>
                <a:ea typeface="+mn-ea"/>
                <a:cs typeface="Arial" pitchFamily="34" charset="0"/>
              </a:defRPr>
            </a:lvl1pPr>
            <a:lvl2pPr marL="627063" indent="-228600" algn="just" defTabSz="914400" rtl="0" eaLnBrk="1" latinLnBrk="0" hangingPunct="1">
              <a:spcBef>
                <a:spcPts val="600"/>
              </a:spcBef>
              <a:buClr>
                <a:srgbClr val="7030A0"/>
              </a:buClr>
              <a:buSzPct val="125000"/>
              <a:buFont typeface="Wingdings" pitchFamily="2" charset="2"/>
              <a:buChar char=""/>
              <a:defRPr sz="1400" kern="1200">
                <a:solidFill>
                  <a:schemeClr val="tx1"/>
                </a:solidFill>
                <a:latin typeface="Arial" pitchFamily="34" charset="0"/>
                <a:ea typeface="+mn-ea"/>
                <a:cs typeface="Arial" pitchFamily="34" charset="0"/>
              </a:defRPr>
            </a:lvl2pPr>
            <a:lvl3pPr marL="1033463" indent="-228600" algn="just" defTabSz="914400" rtl="0" eaLnBrk="1" latinLnBrk="0" hangingPunct="1">
              <a:spcBef>
                <a:spcPts val="1200"/>
              </a:spcBef>
              <a:buClr>
                <a:srgbClr val="0070C0"/>
              </a:buClr>
              <a:buSzPct val="80000"/>
              <a:buFont typeface="Wingdings" pitchFamily="2" charset="2"/>
              <a:buChar char=""/>
              <a:defRPr sz="1300" b="0" kern="1200">
                <a:solidFill>
                  <a:schemeClr val="tx1"/>
                </a:solidFill>
                <a:latin typeface="Arial" pitchFamily="34" charset="0"/>
                <a:ea typeface="+mn-ea"/>
                <a:cs typeface="Arial" pitchFamily="34" charset="0"/>
              </a:defRPr>
            </a:lvl3pPr>
            <a:lvl4pPr marL="1430338" indent="-228600" algn="just" defTabSz="914400" rtl="0" eaLnBrk="1" latinLnBrk="0" hangingPunct="1">
              <a:spcBef>
                <a:spcPts val="1200"/>
              </a:spcBef>
              <a:buClr>
                <a:schemeClr val="accent4"/>
              </a:buClr>
              <a:buSzPct val="80000"/>
              <a:buFont typeface="Wingdings" pitchFamily="2" charset="2"/>
              <a:buChar char=""/>
              <a:defRPr sz="1200" kern="1200">
                <a:solidFill>
                  <a:schemeClr val="tx1"/>
                </a:solidFill>
                <a:latin typeface="Arial" pitchFamily="34" charset="0"/>
                <a:ea typeface="+mn-ea"/>
                <a:cs typeface="Arial" pitchFamily="34" charset="0"/>
              </a:defRPr>
            </a:lvl4pPr>
            <a:lvl5pPr marL="1770063" indent="-228600" algn="just" defTabSz="914400" rtl="0" eaLnBrk="1" latinLnBrk="0" hangingPunct="1">
              <a:spcBef>
                <a:spcPts val="1200"/>
              </a:spcBef>
              <a:buClr>
                <a:schemeClr val="accent5"/>
              </a:buClr>
              <a:buSzPct val="80000"/>
              <a:buFont typeface="Wingdings" pitchFamily="2" charset="2"/>
              <a:buChar char=""/>
              <a:defRPr sz="1200" kern="1200">
                <a:solidFill>
                  <a:schemeClr val="tx1"/>
                </a:solidFill>
                <a:latin typeface="+mn-lt"/>
                <a:ea typeface="+mn-ea"/>
                <a:cs typeface="+mn-cs"/>
              </a:defRPr>
            </a:lvl5pPr>
            <a:lvl6pPr marL="2743200" indent="-457200" algn="l" defTabSz="914400" rtl="0" eaLnBrk="1" latinLnBrk="0" hangingPunct="1">
              <a:spcBef>
                <a:spcPts val="1200"/>
              </a:spcBef>
              <a:buClr>
                <a:schemeClr val="accent6"/>
              </a:buClr>
              <a:buSzPct val="90000"/>
              <a:buFont typeface="Wingdings" pitchFamily="2" charset="2"/>
              <a:buChar char=""/>
              <a:defRPr sz="1600" kern="1200">
                <a:solidFill>
                  <a:schemeClr val="tx1"/>
                </a:solidFill>
                <a:latin typeface="+mn-lt"/>
                <a:ea typeface="+mn-ea"/>
                <a:cs typeface="+mn-cs"/>
              </a:defRPr>
            </a:lvl6pPr>
            <a:lvl7pPr marL="3200400" indent="-457200" algn="l" defTabSz="914400" rtl="0" eaLnBrk="1" latinLnBrk="0" hangingPunct="1">
              <a:spcBef>
                <a:spcPts val="1200"/>
              </a:spcBef>
              <a:buClr>
                <a:schemeClr val="accent1"/>
              </a:buClr>
              <a:buSzPct val="70000"/>
              <a:buFont typeface="Wingdings" pitchFamily="2" charset="2"/>
              <a:buChar char="¢"/>
              <a:defRPr sz="1600" kern="1200" baseline="0">
                <a:solidFill>
                  <a:schemeClr val="tx1"/>
                </a:solidFill>
                <a:latin typeface="+mn-lt"/>
                <a:ea typeface="+mn-ea"/>
                <a:cs typeface="+mn-cs"/>
              </a:defRPr>
            </a:lvl7pPr>
            <a:lvl8pPr marL="3657600" indent="-457200" algn="l" defTabSz="914400" rtl="0" eaLnBrk="1" latinLnBrk="0" hangingPunct="1">
              <a:spcBef>
                <a:spcPts val="1200"/>
              </a:spcBef>
              <a:buClr>
                <a:schemeClr val="accent3"/>
              </a:buClr>
              <a:buFont typeface="Courier New" pitchFamily="49" charset="0"/>
              <a:buChar char="o"/>
              <a:defRPr sz="1600" kern="1200" baseline="0">
                <a:solidFill>
                  <a:schemeClr val="tx1"/>
                </a:solidFill>
                <a:latin typeface="+mn-lt"/>
                <a:ea typeface="+mn-ea"/>
                <a:cs typeface="+mn-cs"/>
              </a:defRPr>
            </a:lvl8pPr>
            <a:lvl9pPr marL="4114800" indent="-457200" algn="l" defTabSz="914400" rtl="0" eaLnBrk="1" latinLnBrk="0" hangingPunct="1">
              <a:spcBef>
                <a:spcPts val="1200"/>
              </a:spcBef>
              <a:buClr>
                <a:schemeClr val="accent5"/>
              </a:buClr>
              <a:buFont typeface="Arial" pitchFamily="34" charset="0"/>
              <a:buChar char="•"/>
              <a:defRPr sz="1600" kern="1200" baseline="0">
                <a:solidFill>
                  <a:schemeClr val="tx1"/>
                </a:solidFill>
                <a:latin typeface="+mn-lt"/>
                <a:ea typeface="+mn-ea"/>
                <a:cs typeface="+mn-cs"/>
              </a:defRPr>
            </a:lvl9pPr>
          </a:lstStyle>
          <a:p>
            <a:pPr marL="0" indent="0">
              <a:buNone/>
            </a:pPr>
            <a:r>
              <a:rPr lang="en-US" dirty="0" smtClean="0"/>
              <a:t>((0(1-9)|(1-2)(0-9)|30)/(0(4|6|9)|11)|</a:t>
            </a:r>
          </a:p>
          <a:p>
            <a:pPr marL="0" indent="0">
              <a:buNone/>
            </a:pPr>
            <a:r>
              <a:rPr lang="en-US" dirty="0" smtClean="0"/>
              <a:t>(0(1-9)|(1-2)(0-9)|3(0-1))/(0)1|3|5|7|8)|1(0|2))|</a:t>
            </a:r>
          </a:p>
          <a:p>
            <a:pPr marL="0" indent="0">
              <a:buNone/>
            </a:pPr>
            <a:r>
              <a:rPr lang="en-US" dirty="0" smtClean="0"/>
              <a:t>(0(1-9)|1(0-9)|2(0-8))/02)/2011</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4.19: Feminine Names (approx.)</a:t>
            </a:r>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39</a:t>
            </a:fld>
            <a:endParaRPr lang="en-US"/>
          </a:p>
        </p:txBody>
      </p:sp>
      <p:pic>
        <p:nvPicPr>
          <p:cNvPr id="8194" name="Picture 2"/>
          <p:cNvPicPr>
            <a:picLocks noGrp="1" noChangeAspect="1" noChangeArrowheads="1"/>
          </p:cNvPicPr>
          <p:nvPr>
            <p:ph idx="1"/>
          </p:nvPr>
        </p:nvPicPr>
        <p:blipFill>
          <a:blip r:embed="rId2" cstate="print"/>
          <a:srcRect/>
          <a:stretch>
            <a:fillRect/>
          </a:stretch>
        </p:blipFill>
        <p:spPr bwMode="auto">
          <a:xfrm>
            <a:off x="304800" y="990600"/>
            <a:ext cx="5638800" cy="512618"/>
          </a:xfrm>
          <a:prstGeom prst="rect">
            <a:avLst/>
          </a:prstGeom>
          <a:noFill/>
          <a:ln w="9525">
            <a:noFill/>
            <a:miter lim="800000"/>
            <a:headEnd/>
            <a:tailEnd/>
          </a:ln>
          <a:effectLst/>
        </p:spPr>
      </p:pic>
      <p:sp>
        <p:nvSpPr>
          <p:cNvPr id="6" name="TextBox 5"/>
          <p:cNvSpPr txBox="1"/>
          <p:nvPr/>
        </p:nvSpPr>
        <p:spPr>
          <a:xfrm>
            <a:off x="342900" y="1600200"/>
            <a:ext cx="8458200" cy="3877985"/>
          </a:xfrm>
          <a:prstGeom prst="rect">
            <a:avLst/>
          </a:prstGeom>
          <a:noFill/>
        </p:spPr>
        <p:txBody>
          <a:bodyPr wrap="square" rtlCol="0">
            <a:spAutoFit/>
          </a:bodyPr>
          <a:lstStyle/>
          <a:p>
            <a:r>
              <a:rPr lang="en-US" sz="1700" dirty="0" smtClean="0">
                <a:latin typeface="Arial" pitchFamily="34" charset="0"/>
                <a:cs typeface="Arial" pitchFamily="34" charset="0"/>
              </a:rPr>
              <a:t>Assumptions:</a:t>
            </a:r>
          </a:p>
          <a:p>
            <a:endParaRPr lang="en-US" sz="1700" dirty="0" smtClean="0">
              <a:latin typeface="Arial" pitchFamily="34" charset="0"/>
              <a:cs typeface="Arial" pitchFamily="34" charset="0"/>
            </a:endParaRP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First names begin with an uppercase letter</a:t>
            </a: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First names must be at least two letters long</a:t>
            </a: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First and other names must be separated by a space</a:t>
            </a: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Other names also must begin with an uppercase letter</a:t>
            </a: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Other names may also appear as an initial (with a period)</a:t>
            </a:r>
          </a:p>
          <a:p>
            <a:pPr marL="742950" lvl="1" indent="-285750">
              <a:spcBef>
                <a:spcPts val="1200"/>
              </a:spcBef>
              <a:spcAft>
                <a:spcPts val="1200"/>
              </a:spcAft>
              <a:buClr>
                <a:srgbClr val="FFC000"/>
              </a:buClr>
              <a:buFont typeface="Wingdings" pitchFamily="2" charset="2"/>
              <a:buChar char="§"/>
            </a:pPr>
            <a:r>
              <a:rPr lang="en-US" sz="1700" dirty="0" smtClean="0">
                <a:latin typeface="Arial" pitchFamily="34" charset="0"/>
                <a:cs typeface="Arial" pitchFamily="34" charset="0"/>
              </a:rPr>
              <a:t>There can be any number of other names</a:t>
            </a:r>
            <a:endParaRPr lang="en-US" sz="1700" dirty="0">
              <a:latin typeface="Arial" pitchFamily="34" charset="0"/>
              <a:cs typeface="Arial" pitchFamily="34" charset="0"/>
            </a:endParaRPr>
          </a:p>
        </p:txBody>
      </p:sp>
      <p:pic>
        <p:nvPicPr>
          <p:cNvPr id="7" name="Picture 2" descr="C:\Users\sadhana\AppData\Local\Microsoft\Windows\Temporary Internet Files\Content.Outlook\0MVLJOB6\logo (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noAutofit/>
          </a:bodyPr>
          <a:lstStyle/>
          <a:p>
            <a:pPr>
              <a:buNone/>
            </a:pPr>
            <a:r>
              <a:rPr lang="en-US" sz="1700" dirty="0" smtClean="0"/>
              <a:t>A Regular Expression (</a:t>
            </a:r>
            <a:r>
              <a:rPr lang="en-US" sz="1700" dirty="0" err="1" smtClean="0"/>
              <a:t>RegEx</a:t>
            </a:r>
            <a:r>
              <a:rPr lang="en-US" sz="1700" dirty="0" smtClean="0"/>
              <a:t>) is defined recursively as:</a:t>
            </a:r>
          </a:p>
          <a:p>
            <a:r>
              <a:rPr lang="en-US" sz="1700" dirty="0" smtClean="0"/>
              <a:t>Any symbol from the alphabet</a:t>
            </a:r>
          </a:p>
          <a:p>
            <a:r>
              <a:rPr lang="en-US" sz="1700" dirty="0" smtClean="0"/>
              <a:t>The null symbol  </a:t>
            </a:r>
            <a:r>
              <a:rPr lang="el-GR" sz="1700" i="1" dirty="0" smtClean="0"/>
              <a:t>λ</a:t>
            </a:r>
            <a:endParaRPr lang="en-US" sz="1700" i="1" dirty="0" smtClean="0"/>
          </a:p>
          <a:p>
            <a:pPr lvl="0"/>
            <a:r>
              <a:rPr lang="en-US" sz="1700" i="1" dirty="0" smtClean="0"/>
              <a:t>e</a:t>
            </a:r>
            <a:r>
              <a:rPr lang="en-US" sz="1700" baseline="-25000" dirty="0" smtClean="0"/>
              <a:t>1</a:t>
            </a:r>
            <a:r>
              <a:rPr lang="en-US" sz="1700" dirty="0" smtClean="0"/>
              <a:t> + </a:t>
            </a:r>
            <a:r>
              <a:rPr lang="en-US" sz="1700" i="1" dirty="0" smtClean="0"/>
              <a:t>e</a:t>
            </a:r>
            <a:r>
              <a:rPr lang="en-US" sz="1700" baseline="-25000" dirty="0" smtClean="0"/>
              <a:t>2</a:t>
            </a:r>
            <a:r>
              <a:rPr lang="en-US" sz="1700" dirty="0" smtClean="0"/>
              <a:t> where </a:t>
            </a:r>
            <a:r>
              <a:rPr lang="en-US" sz="1700" i="1" dirty="0" smtClean="0"/>
              <a:t>e</a:t>
            </a:r>
            <a:r>
              <a:rPr lang="en-US" sz="1700" baseline="-25000" dirty="0" smtClean="0"/>
              <a:t>1</a:t>
            </a:r>
            <a:r>
              <a:rPr lang="en-US" sz="1700" dirty="0" smtClean="0"/>
              <a:t> and </a:t>
            </a:r>
            <a:r>
              <a:rPr lang="en-US" sz="1700" i="1" dirty="0" smtClean="0"/>
              <a:t>e</a:t>
            </a:r>
            <a:r>
              <a:rPr lang="en-US" sz="1700" baseline="-25000" dirty="0" smtClean="0"/>
              <a:t>2</a:t>
            </a:r>
            <a:r>
              <a:rPr lang="en-US" sz="1700" dirty="0" smtClean="0"/>
              <a:t> are regular expressions; the + operator represents </a:t>
            </a:r>
            <a:r>
              <a:rPr lang="en-US" sz="1700" i="1" dirty="0" smtClean="0"/>
              <a:t>set union</a:t>
            </a:r>
            <a:endParaRPr lang="en-US" sz="1700" dirty="0" smtClean="0"/>
          </a:p>
          <a:p>
            <a:pPr lvl="0"/>
            <a:r>
              <a:rPr lang="en-US" sz="1700" i="1" dirty="0" smtClean="0"/>
              <a:t>e</a:t>
            </a:r>
            <a:r>
              <a:rPr lang="en-US" sz="1700" baseline="-25000" dirty="0" smtClean="0"/>
              <a:t>1</a:t>
            </a:r>
            <a:r>
              <a:rPr lang="en-US" sz="1700" dirty="0" smtClean="0"/>
              <a:t>.</a:t>
            </a:r>
            <a:r>
              <a:rPr lang="en-US" sz="1700" i="1" dirty="0" smtClean="0"/>
              <a:t>e</a:t>
            </a:r>
            <a:r>
              <a:rPr lang="en-US" sz="1700" baseline="-25000" dirty="0" smtClean="0"/>
              <a:t>2</a:t>
            </a:r>
            <a:r>
              <a:rPr lang="en-US" sz="1700" dirty="0" smtClean="0"/>
              <a:t> the . operator stands for </a:t>
            </a:r>
            <a:r>
              <a:rPr lang="en-US" sz="1700" i="1" dirty="0" smtClean="0"/>
              <a:t>concatenation</a:t>
            </a:r>
            <a:r>
              <a:rPr lang="en-US" sz="1700" dirty="0" smtClean="0"/>
              <a:t> </a:t>
            </a:r>
          </a:p>
          <a:p>
            <a:pPr lvl="0"/>
            <a:r>
              <a:rPr lang="en-US" sz="1700" dirty="0" smtClean="0"/>
              <a:t>(</a:t>
            </a:r>
            <a:r>
              <a:rPr lang="en-US" sz="1700" i="1" dirty="0" smtClean="0"/>
              <a:t>e</a:t>
            </a:r>
            <a:r>
              <a:rPr lang="en-US" sz="1700" baseline="-25000" dirty="0" smtClean="0"/>
              <a:t>1</a:t>
            </a:r>
            <a:r>
              <a:rPr lang="en-US" sz="1700" dirty="0" smtClean="0"/>
              <a:t>)</a:t>
            </a:r>
          </a:p>
          <a:p>
            <a:pPr lvl="0"/>
            <a:r>
              <a:rPr lang="en-US" sz="1700" i="1" dirty="0" smtClean="0"/>
              <a:t>e</a:t>
            </a:r>
            <a:r>
              <a:rPr lang="en-US" sz="1700" baseline="-25000" dirty="0" smtClean="0"/>
              <a:t>1</a:t>
            </a:r>
            <a:r>
              <a:rPr lang="en-US" sz="1700" dirty="0" smtClean="0"/>
              <a:t>* the * operator, also known as </a:t>
            </a:r>
            <a:r>
              <a:rPr lang="en-US" sz="1700" i="1" dirty="0" smtClean="0"/>
              <a:t>closure </a:t>
            </a:r>
            <a:r>
              <a:rPr lang="en-US" sz="1700" dirty="0" smtClean="0"/>
              <a:t>stands for repeated concatenation</a:t>
            </a:r>
            <a:r>
              <a:rPr lang="en-US" sz="1700" i="1" dirty="0" smtClean="0"/>
              <a:t> zero </a:t>
            </a:r>
            <a:r>
              <a:rPr lang="en-US" sz="1700" dirty="0" smtClean="0"/>
              <a:t>or </a:t>
            </a:r>
            <a:r>
              <a:rPr lang="en-US" sz="1700" i="1" dirty="0" smtClean="0"/>
              <a:t>more times</a:t>
            </a:r>
            <a:endParaRPr lang="en-US" sz="1700" dirty="0" smtClean="0"/>
          </a:p>
          <a:p>
            <a:r>
              <a:rPr lang="en-US" sz="1700" dirty="0" smtClean="0"/>
              <a:t>Any expression obtained by composing any of the above operators applied in any order a finite number of times is also a regular expression.</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RegEx: Example 4.20</a:t>
            </a:r>
            <a:endParaRPr lang="en-US" dirty="0"/>
          </a:p>
        </p:txBody>
      </p:sp>
      <p:sp>
        <p:nvSpPr>
          <p:cNvPr id="3" name="Content Placeholder 2"/>
          <p:cNvSpPr>
            <a:spLocks noGrp="1"/>
          </p:cNvSpPr>
          <p:nvPr>
            <p:ph idx="1"/>
          </p:nvPr>
        </p:nvSpPr>
        <p:spPr/>
        <p:txBody>
          <a:bodyPr>
            <a:normAutofit/>
          </a:bodyPr>
          <a:lstStyle/>
          <a:p>
            <a:r>
              <a:rPr lang="en-US" sz="1700" dirty="0" smtClean="0"/>
              <a:t>RegEx for </a:t>
            </a:r>
            <a:r>
              <a:rPr lang="en-US" sz="1700" i="1" dirty="0" err="1" smtClean="0"/>
              <a:t>a</a:t>
            </a:r>
            <a:r>
              <a:rPr lang="en-US" sz="1700" baseline="30000" dirty="0" err="1" smtClean="0"/>
              <a:t>n</a:t>
            </a:r>
            <a:r>
              <a:rPr lang="en-US" sz="1700" i="1" dirty="0" err="1" smtClean="0"/>
              <a:t>b</a:t>
            </a:r>
            <a:r>
              <a:rPr lang="en-US" sz="1700" baseline="30000" dirty="0" err="1" smtClean="0"/>
              <a:t>n</a:t>
            </a:r>
            <a:r>
              <a:rPr lang="en-US" sz="1700" dirty="0" smtClean="0"/>
              <a:t> is endless..</a:t>
            </a:r>
          </a:p>
          <a:p>
            <a:pPr algn="ctr">
              <a:buNone/>
            </a:pPr>
            <a:r>
              <a:rPr lang="el-GR" sz="1700" i="1" dirty="0" smtClean="0"/>
              <a:t>λ</a:t>
            </a:r>
            <a:r>
              <a:rPr lang="en-US" sz="1700" dirty="0" smtClean="0"/>
              <a:t> + </a:t>
            </a:r>
            <a:r>
              <a:rPr lang="en-US" sz="1700" i="1" dirty="0" err="1" smtClean="0"/>
              <a:t>ab</a:t>
            </a:r>
            <a:r>
              <a:rPr lang="en-US" sz="1700" dirty="0" smtClean="0"/>
              <a:t> + </a:t>
            </a:r>
            <a:r>
              <a:rPr lang="en-US" sz="1700" i="1" dirty="0" err="1" smtClean="0"/>
              <a:t>aabb</a:t>
            </a:r>
            <a:r>
              <a:rPr lang="en-US" sz="1700" i="1" dirty="0" smtClean="0"/>
              <a:t> </a:t>
            </a:r>
            <a:r>
              <a:rPr lang="en-US" sz="1700" dirty="0" smtClean="0"/>
              <a:t>+ </a:t>
            </a:r>
            <a:r>
              <a:rPr lang="en-US" sz="1700" i="1" dirty="0" err="1" smtClean="0"/>
              <a:t>aaabbb</a:t>
            </a:r>
            <a:r>
              <a:rPr lang="en-US" sz="1700" i="1" dirty="0" smtClean="0"/>
              <a:t> </a:t>
            </a:r>
            <a:r>
              <a:rPr lang="en-US" sz="1700" dirty="0" smtClean="0"/>
              <a:t>+ </a:t>
            </a:r>
            <a:r>
              <a:rPr lang="en-US" sz="1700" i="1" dirty="0" err="1" smtClean="0"/>
              <a:t>aaaabbbb</a:t>
            </a:r>
            <a:r>
              <a:rPr lang="en-US" sz="1700" i="1" dirty="0" smtClean="0"/>
              <a:t> </a:t>
            </a:r>
            <a:r>
              <a:rPr lang="en-US" sz="1700" dirty="0" smtClean="0"/>
              <a:t>+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40</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a:t>
            </a:r>
            <a:endParaRPr lang="en-US" dirty="0"/>
          </a:p>
        </p:txBody>
      </p:sp>
      <p:sp>
        <p:nvSpPr>
          <p:cNvPr id="3" name="Content Placeholder 2"/>
          <p:cNvSpPr>
            <a:spLocks noGrp="1"/>
          </p:cNvSpPr>
          <p:nvPr>
            <p:ph idx="1"/>
          </p:nvPr>
        </p:nvSpPr>
        <p:spPr/>
        <p:txBody>
          <a:bodyPr/>
          <a:lstStyle/>
          <a:p>
            <a:r>
              <a:rPr lang="en-US" sz="1700" b="1" dirty="0" smtClean="0"/>
              <a:t>Theorem 3:</a:t>
            </a:r>
            <a:r>
              <a:rPr lang="en-US" sz="1700" dirty="0" smtClean="0"/>
              <a:t> </a:t>
            </a:r>
            <a:r>
              <a:rPr lang="en-US" sz="1700" i="1" dirty="0" smtClean="0"/>
              <a:t>Equivalence of NFA and RegEx</a:t>
            </a:r>
            <a:r>
              <a:rPr lang="en-US" sz="1700" dirty="0" smtClean="0"/>
              <a:t>: For every regular expression there is an equivalent NFA whose language is the same as the set of strings that match the regular expression.</a:t>
            </a:r>
          </a:p>
          <a:p>
            <a:endParaRPr lang="en-US" sz="1700" b="1" dirty="0" smtClean="0"/>
          </a:p>
          <a:p>
            <a:r>
              <a:rPr lang="en-US" sz="1700" b="1" dirty="0" smtClean="0"/>
              <a:t>Theorem 4:</a:t>
            </a:r>
            <a:r>
              <a:rPr lang="en-US" sz="1700" dirty="0" smtClean="0"/>
              <a:t> </a:t>
            </a:r>
            <a:r>
              <a:rPr lang="en-US" sz="1700" i="1" dirty="0" smtClean="0"/>
              <a:t>Equivalence of RegEx and Regular </a:t>
            </a:r>
            <a:r>
              <a:rPr lang="en-US" sz="1700" dirty="0" smtClean="0"/>
              <a:t>Language: For every regular language there is a regular expression that matches exactly the set of strings in the language</a:t>
            </a:r>
            <a:r>
              <a:rPr lang="en-US" sz="2000" dirty="0" smtClean="0"/>
              <a: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41</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Autofit/>
          </a:bodyPr>
          <a:lstStyle/>
          <a:p>
            <a:pPr lvl="0">
              <a:spcBef>
                <a:spcPts val="300"/>
              </a:spcBef>
              <a:spcAft>
                <a:spcPts val="300"/>
              </a:spcAft>
            </a:pPr>
            <a:r>
              <a:rPr lang="en-US" sz="1700" dirty="0" smtClean="0"/>
              <a:t>A formal language is a set of strings made up of symbols from an alphabet.</a:t>
            </a:r>
          </a:p>
          <a:p>
            <a:pPr lvl="0">
              <a:spcBef>
                <a:spcPts val="300"/>
              </a:spcBef>
              <a:spcAft>
                <a:spcPts val="300"/>
              </a:spcAft>
            </a:pPr>
            <a:r>
              <a:rPr lang="en-US" sz="1700" dirty="0" smtClean="0"/>
              <a:t>The set of all strings accepted by a computing machine is called the language of the machine.</a:t>
            </a:r>
          </a:p>
          <a:p>
            <a:pPr lvl="0">
              <a:spcBef>
                <a:spcPts val="300"/>
              </a:spcBef>
              <a:spcAft>
                <a:spcPts val="300"/>
              </a:spcAft>
            </a:pPr>
            <a:r>
              <a:rPr lang="en-US" sz="1700" dirty="0" smtClean="0"/>
              <a:t>Alphabets and computing machines are always finite. Languages are often infinite and include strings of unlimited length. While software programs must be of finite length, usually they must be able to handle an unlimited variety of input strings. Hence, we are usually interested in infinite languages.</a:t>
            </a:r>
          </a:p>
          <a:p>
            <a:pPr lvl="0">
              <a:spcBef>
                <a:spcPts val="300"/>
              </a:spcBef>
              <a:spcAft>
                <a:spcPts val="300"/>
              </a:spcAft>
            </a:pPr>
            <a:r>
              <a:rPr lang="en-US" sz="1700" dirty="0" smtClean="0"/>
              <a:t>A language is governed by some rules that determine which strings belong to the language and which others do not. Such rules are specified concisely using regular expressions or grammars.</a:t>
            </a:r>
          </a:p>
          <a:p>
            <a:pPr lvl="0">
              <a:spcBef>
                <a:spcPts val="300"/>
              </a:spcBef>
              <a:spcAft>
                <a:spcPts val="300"/>
              </a:spcAft>
            </a:pPr>
            <a:r>
              <a:rPr lang="en-US" sz="1700" dirty="0" smtClean="0"/>
              <a:t>The complement of a language is the set of all the strings over the alphabet that do not belong to the language. The complement of the language of an automaton is the set of all strings rejected by the automaton. </a:t>
            </a:r>
          </a:p>
          <a:p>
            <a:pPr lvl="0">
              <a:spcBef>
                <a:spcPts val="300"/>
              </a:spcBef>
              <a:spcAft>
                <a:spcPts val="300"/>
              </a:spcAft>
            </a:pPr>
            <a:r>
              <a:rPr lang="en-US" sz="1700" dirty="0" smtClean="0"/>
              <a:t>A regular expression is a very compact representation of a set of strings. It is constructed from primitive symbols using the +, .and * operators.</a:t>
            </a:r>
          </a:p>
          <a:p>
            <a:pPr lvl="0">
              <a:spcBef>
                <a:spcPts val="300"/>
              </a:spcBef>
              <a:spcAft>
                <a:spcPts val="300"/>
              </a:spcAft>
            </a:pPr>
            <a:r>
              <a:rPr lang="en-US" sz="1700" dirty="0" smtClean="0"/>
              <a:t>Regular expressions are equivalent to finite automata.</a:t>
            </a:r>
          </a:p>
          <a:p>
            <a:pPr lvl="0">
              <a:spcBef>
                <a:spcPts val="300"/>
              </a:spcBef>
              <a:spcAft>
                <a:spcPts val="300"/>
              </a:spcAft>
            </a:pPr>
            <a:r>
              <a:rPr lang="en-US" sz="1700" dirty="0" smtClean="0"/>
              <a:t>Regular expressions do not have the equivalent of a reject state. Strings to be rejected cannot be shown explicitly in a regular expression.</a:t>
            </a:r>
          </a:p>
        </p:txBody>
      </p:sp>
      <p:sp>
        <p:nvSpPr>
          <p:cNvPr id="4" name="Slide Number Placeholder 3"/>
          <p:cNvSpPr>
            <a:spLocks noGrp="1"/>
          </p:cNvSpPr>
          <p:nvPr>
            <p:ph type="sldNum" sz="quarter" idx="12"/>
          </p:nvPr>
        </p:nvSpPr>
        <p:spPr/>
        <p:txBody>
          <a:bodyPr/>
          <a:lstStyle/>
          <a:p>
            <a:fld id="{F46CFAAC-42DA-48D0-8146-B16E92842438}" type="slidenum">
              <a:rPr lang="en-US" smtClean="0"/>
              <a:pPr/>
              <a:t>42</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(contd..)</a:t>
            </a:r>
            <a:endParaRPr lang="en-US" dirty="0"/>
          </a:p>
        </p:txBody>
      </p:sp>
      <p:sp>
        <p:nvSpPr>
          <p:cNvPr id="3" name="Content Placeholder 2"/>
          <p:cNvSpPr>
            <a:spLocks noGrp="1"/>
          </p:cNvSpPr>
          <p:nvPr>
            <p:ph idx="1"/>
          </p:nvPr>
        </p:nvSpPr>
        <p:spPr/>
        <p:txBody>
          <a:bodyPr>
            <a:normAutofit/>
          </a:bodyPr>
          <a:lstStyle/>
          <a:p>
            <a:pPr lvl="0"/>
            <a:r>
              <a:rPr lang="en-US" sz="1700" dirty="0" smtClean="0"/>
              <a:t>Regular expressions can be readily converted to a non-deterministic finite automaton. </a:t>
            </a:r>
          </a:p>
          <a:p>
            <a:pPr lvl="0"/>
            <a:r>
              <a:rPr lang="en-US" sz="1700" dirty="0" smtClean="0"/>
              <a:t>An automaton can be converted to a regular expression by the method of state elimination in which transitions in the automaton are labeled with regular expressions. Such automata are also called generalized transition graphs.</a:t>
            </a:r>
          </a:p>
          <a:p>
            <a:pPr lvl="0"/>
            <a:r>
              <a:rPr lang="en-US" sz="1700" dirty="0" smtClean="0"/>
              <a:t>Two regular expressions can be compared by first converting them to minimal deterministic finite automata and then determining if the two start states are distinguishable.</a:t>
            </a:r>
          </a:p>
          <a:p>
            <a:pPr lvl="0"/>
            <a:r>
              <a:rPr lang="en-US" sz="1700" dirty="0" smtClean="0"/>
              <a:t>Although there is no algorithm to design a regular expression, the set of mantras discussed in this chapter help us in designing an accurate RegEx for a given problem.</a:t>
            </a:r>
          </a:p>
          <a:p>
            <a:pPr lvl="0"/>
            <a:r>
              <a:rPr lang="en-US" sz="1700" dirty="0" smtClean="0"/>
              <a:t>Regular expressions are supported in most programming and scripting languages, usually with an enhanced syntax to make it easy to construct nontrivial expressions. </a:t>
            </a:r>
          </a:p>
          <a:p>
            <a:r>
              <a:rPr lang="en-US" sz="1700" dirty="0" smtClean="0"/>
              <a:t>Regular expressions are used extensively in scripting, pattern matching and user data validation in Web-based systems.</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43</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chor="ctr"/>
          <a:lstStyle/>
          <a:p>
            <a:pPr algn="ctr">
              <a:buNone/>
            </a:pPr>
            <a:r>
              <a:rPr lang="en-US" sz="6000" dirty="0" smtClean="0">
                <a:latin typeface="Tahoma" pitchFamily="34" charset="0"/>
                <a:ea typeface="Tahoma" pitchFamily="34" charset="0"/>
                <a:cs typeface="Tahoma" pitchFamily="34" charset="0"/>
              </a:rPr>
              <a:t>End of Chapter 4</a:t>
            </a:r>
            <a:endParaRPr lang="en-US" sz="6000" dirty="0">
              <a:latin typeface="Tahoma" pitchFamily="34" charset="0"/>
              <a:ea typeface="Tahoma" pitchFamily="34" charset="0"/>
              <a:cs typeface="Tahoma" pitchFamily="34" charset="0"/>
            </a:endParaRPr>
          </a:p>
        </p:txBody>
      </p:sp>
      <p:sp>
        <p:nvSpPr>
          <p:cNvPr id="4" name="Slide Number Placeholder 3"/>
          <p:cNvSpPr>
            <a:spLocks noGrp="1"/>
          </p:cNvSpPr>
          <p:nvPr>
            <p:ph type="sldNum" sz="quarter" idx="12"/>
          </p:nvPr>
        </p:nvSpPr>
        <p:spPr/>
        <p:txBody>
          <a:bodyPr/>
          <a:lstStyle/>
          <a:p>
            <a:fld id="{F46CFAAC-42DA-48D0-8146-B16E92842438}" type="slidenum">
              <a:rPr lang="en-US" smtClean="0"/>
              <a:pPr/>
              <a:t>44</a:t>
            </a:fld>
            <a:endParaRPr lang="en-US"/>
          </a:p>
        </p:txBody>
      </p:sp>
      <p:sp>
        <p:nvSpPr>
          <p:cNvPr id="5" name="Rectangle 4"/>
          <p:cNvSpPr/>
          <p:nvPr/>
        </p:nvSpPr>
        <p:spPr>
          <a:xfrm>
            <a:off x="26895" y="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7930" y="6019800"/>
            <a:ext cx="909828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Definition: Example</a:t>
            </a:r>
            <a:endParaRPr lang="en-US" dirty="0"/>
          </a:p>
        </p:txBody>
      </p:sp>
      <p:sp>
        <p:nvSpPr>
          <p:cNvPr id="3" name="Content Placeholder 2"/>
          <p:cNvSpPr>
            <a:spLocks noGrp="1"/>
          </p:cNvSpPr>
          <p:nvPr>
            <p:ph idx="1"/>
          </p:nvPr>
        </p:nvSpPr>
        <p:spPr/>
        <p:txBody>
          <a:bodyPr>
            <a:normAutofit/>
          </a:bodyPr>
          <a:lstStyle/>
          <a:p>
            <a:pPr lvl="0"/>
            <a:r>
              <a:rPr lang="en-US" sz="1700" i="1" dirty="0" smtClean="0"/>
              <a:t>a</a:t>
            </a:r>
            <a:r>
              <a:rPr lang="en-US" sz="1700" dirty="0" smtClean="0"/>
              <a:t> + </a:t>
            </a:r>
            <a:r>
              <a:rPr lang="en-US" sz="1700" i="1" dirty="0" smtClean="0"/>
              <a:t>b</a:t>
            </a:r>
            <a:r>
              <a:rPr lang="en-US" sz="1700" dirty="0" smtClean="0"/>
              <a:t> stands for the set of two strings or the language {</a:t>
            </a:r>
            <a:r>
              <a:rPr lang="en-US" sz="1700" i="1" dirty="0" smtClean="0"/>
              <a:t>a</a:t>
            </a:r>
            <a:r>
              <a:rPr lang="en-US" sz="1700" dirty="0" smtClean="0"/>
              <a:t>, </a:t>
            </a:r>
            <a:r>
              <a:rPr lang="en-US" sz="1700" i="1" dirty="0" smtClean="0"/>
              <a:t>b</a:t>
            </a:r>
            <a:r>
              <a:rPr lang="en-US" sz="1700" dirty="0" smtClean="0"/>
              <a:t>}</a:t>
            </a:r>
          </a:p>
          <a:p>
            <a:pPr lvl="0"/>
            <a:endParaRPr lang="en-US" sz="1700" i="1" dirty="0" smtClean="0"/>
          </a:p>
          <a:p>
            <a:pPr lvl="0"/>
            <a:r>
              <a:rPr lang="en-US" sz="1700" i="1" dirty="0" err="1" smtClean="0"/>
              <a:t>a</a:t>
            </a:r>
            <a:r>
              <a:rPr lang="en-US" sz="1700" dirty="0" err="1" smtClean="0"/>
              <a:t>.</a:t>
            </a:r>
            <a:r>
              <a:rPr lang="en-US" sz="1700" i="1" dirty="0" err="1" smtClean="0"/>
              <a:t>b</a:t>
            </a:r>
            <a:r>
              <a:rPr lang="en-US" sz="1700" dirty="0" smtClean="0"/>
              <a:t> stands for the set containing a single string {</a:t>
            </a:r>
            <a:r>
              <a:rPr lang="en-US" sz="1700" i="1" dirty="0" err="1" smtClean="0"/>
              <a:t>ab</a:t>
            </a:r>
            <a:r>
              <a:rPr lang="en-US" sz="1700" dirty="0" smtClean="0"/>
              <a:t>}</a:t>
            </a:r>
          </a:p>
          <a:p>
            <a:endParaRPr lang="en-US" sz="1700" i="1" dirty="0" smtClean="0"/>
          </a:p>
          <a:p>
            <a:r>
              <a:rPr lang="en-US" sz="1700" i="1" dirty="0" smtClean="0"/>
              <a:t>a</a:t>
            </a:r>
            <a:r>
              <a:rPr lang="en-US" sz="1700" dirty="0" smtClean="0"/>
              <a:t>* stands for {</a:t>
            </a:r>
            <a:r>
              <a:rPr lang="en-US" sz="1700" i="1" dirty="0" smtClean="0"/>
              <a:t>λ</a:t>
            </a:r>
            <a:r>
              <a:rPr lang="en-US" sz="1700" dirty="0" smtClean="0"/>
              <a:t>, </a:t>
            </a:r>
            <a:r>
              <a:rPr lang="en-US" sz="1700" i="1" dirty="0" smtClean="0"/>
              <a:t>a</a:t>
            </a:r>
            <a:r>
              <a:rPr lang="en-US" sz="1700" dirty="0" smtClean="0"/>
              <a:t>, </a:t>
            </a:r>
            <a:r>
              <a:rPr lang="en-US" sz="1700" i="1" dirty="0" err="1" smtClean="0"/>
              <a:t>aa</a:t>
            </a:r>
            <a:r>
              <a:rPr lang="en-US" sz="1700" dirty="0" smtClean="0"/>
              <a:t>, </a:t>
            </a:r>
            <a:r>
              <a:rPr lang="en-US" sz="1700" i="1" dirty="0" err="1" smtClean="0"/>
              <a:t>aaa</a:t>
            </a:r>
            <a:r>
              <a:rPr lang="en-US" sz="1700" dirty="0" smtClean="0"/>
              <a:t>, </a:t>
            </a:r>
            <a:r>
              <a:rPr lang="en-US" sz="1700" i="1" dirty="0" err="1" smtClean="0"/>
              <a:t>aaaa</a:t>
            </a:r>
            <a:r>
              <a:rPr lang="en-US" sz="1700" dirty="0" smtClean="0"/>
              <a:t>, …}</a:t>
            </a:r>
          </a:p>
          <a:p>
            <a:endParaRPr lang="en-US" sz="1700" dirty="0" smtClean="0"/>
          </a:p>
          <a:p>
            <a:r>
              <a:rPr lang="en-US" sz="1700" dirty="0" smtClean="0"/>
              <a:t>(</a:t>
            </a:r>
            <a:r>
              <a:rPr lang="en-US" sz="1700" i="1" dirty="0" smtClean="0"/>
              <a:t>a </a:t>
            </a:r>
            <a:r>
              <a:rPr lang="en-US" sz="1700" dirty="0" smtClean="0"/>
              <a:t>+</a:t>
            </a:r>
            <a:r>
              <a:rPr lang="en-US" sz="1700" i="1" dirty="0" smtClean="0"/>
              <a:t> b</a:t>
            </a:r>
            <a:r>
              <a:rPr lang="en-US" sz="1700" dirty="0" smtClean="0"/>
              <a:t>)*</a:t>
            </a:r>
            <a:r>
              <a:rPr lang="en-US" sz="1700" i="1" dirty="0" smtClean="0"/>
              <a:t> </a:t>
            </a:r>
            <a:r>
              <a:rPr lang="en-US" sz="1700" dirty="0" smtClean="0"/>
              <a:t>stands for {</a:t>
            </a:r>
            <a:r>
              <a:rPr lang="en-US" sz="1700" i="1" dirty="0" smtClean="0"/>
              <a:t>λ</a:t>
            </a:r>
            <a:r>
              <a:rPr lang="en-US" sz="1700" dirty="0" smtClean="0"/>
              <a:t>, </a:t>
            </a:r>
            <a:r>
              <a:rPr lang="en-US" sz="1700" i="1" dirty="0" smtClean="0"/>
              <a:t>a</a:t>
            </a:r>
            <a:r>
              <a:rPr lang="en-US" sz="1700" dirty="0" smtClean="0"/>
              <a:t>, </a:t>
            </a:r>
            <a:r>
              <a:rPr lang="en-US" sz="1700" i="1" dirty="0" smtClean="0"/>
              <a:t>b</a:t>
            </a:r>
            <a:r>
              <a:rPr lang="en-US" sz="1700" dirty="0" smtClean="0"/>
              <a:t>, </a:t>
            </a:r>
            <a:r>
              <a:rPr lang="en-US" sz="1700" i="1" dirty="0" err="1" smtClean="0"/>
              <a:t>aa</a:t>
            </a:r>
            <a:r>
              <a:rPr lang="en-US" sz="1700" dirty="0" smtClean="0"/>
              <a:t>, </a:t>
            </a:r>
            <a:r>
              <a:rPr lang="en-US" sz="1700" i="1" dirty="0" err="1" smtClean="0"/>
              <a:t>ab</a:t>
            </a:r>
            <a:r>
              <a:rPr lang="en-US" sz="1700" dirty="0" smtClean="0"/>
              <a:t>, </a:t>
            </a:r>
            <a:r>
              <a:rPr lang="en-US" sz="1700" i="1" dirty="0" err="1" smtClean="0"/>
              <a:t>ba</a:t>
            </a:r>
            <a:r>
              <a:rPr lang="en-US" sz="1700" dirty="0" smtClean="0"/>
              <a:t>, </a:t>
            </a:r>
            <a:r>
              <a:rPr lang="en-US" sz="1700" i="1" dirty="0" smtClean="0"/>
              <a:t>bb</a:t>
            </a:r>
            <a:r>
              <a:rPr lang="en-US" sz="1700" dirty="0" smtClean="0"/>
              <a:t>, </a:t>
            </a:r>
            <a:r>
              <a:rPr lang="en-US" sz="1700" i="1" dirty="0" err="1" smtClean="0"/>
              <a:t>aaa</a:t>
            </a:r>
            <a:r>
              <a:rPr lang="en-US" sz="1700" dirty="0" smtClean="0"/>
              <a:t>, </a:t>
            </a:r>
            <a:r>
              <a:rPr lang="en-US" sz="1700" i="1" dirty="0" err="1" smtClean="0"/>
              <a:t>aab</a:t>
            </a:r>
            <a:r>
              <a:rPr lang="en-US" sz="1700" dirty="0" smtClean="0"/>
              <a:t>, …}</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5</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4.1</a:t>
            </a:r>
            <a:endParaRPr lang="en-US" dirty="0"/>
          </a:p>
        </p:txBody>
      </p:sp>
      <p:sp>
        <p:nvSpPr>
          <p:cNvPr id="3" name="Content Placeholder 2"/>
          <p:cNvSpPr>
            <a:spLocks noGrp="1"/>
          </p:cNvSpPr>
          <p:nvPr>
            <p:ph idx="1"/>
          </p:nvPr>
        </p:nvSpPr>
        <p:spPr/>
        <p:txBody>
          <a:bodyPr>
            <a:normAutofit/>
          </a:bodyPr>
          <a:lstStyle/>
          <a:p>
            <a:r>
              <a:rPr lang="en-US" sz="1700" dirty="0" smtClean="0"/>
              <a:t>Even numbers</a:t>
            </a:r>
          </a:p>
          <a:p>
            <a:endParaRPr lang="en-US" sz="1700" dirty="0" smtClean="0"/>
          </a:p>
          <a:p>
            <a:pPr algn="ctr">
              <a:buNone/>
            </a:pPr>
            <a:r>
              <a:rPr lang="en-US" sz="1700" dirty="0" smtClean="0"/>
              <a:t>(0 + 1)*.0</a:t>
            </a:r>
          </a:p>
          <a:p>
            <a:endParaRPr lang="en-US" sz="1700" dirty="0" smtClean="0"/>
          </a:p>
          <a:p>
            <a:r>
              <a:rPr lang="en-US" sz="1700" dirty="0" smtClean="0"/>
              <a:t>Sometimes, we omit the concatenation operator and write</a:t>
            </a:r>
          </a:p>
          <a:p>
            <a:pPr algn="ctr">
              <a:buNone/>
            </a:pPr>
            <a:endParaRPr lang="en-US" sz="1700" dirty="0" smtClean="0"/>
          </a:p>
          <a:p>
            <a:pPr algn="ctr">
              <a:buNone/>
            </a:pPr>
            <a:r>
              <a:rPr lang="en-US" sz="1700" dirty="0" smtClean="0"/>
              <a:t>(0 + 1)*0</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6</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4.2</a:t>
            </a:r>
            <a:endParaRPr lang="en-US" dirty="0"/>
          </a:p>
        </p:txBody>
      </p:sp>
      <p:sp>
        <p:nvSpPr>
          <p:cNvPr id="3" name="Content Placeholder 2"/>
          <p:cNvSpPr>
            <a:spLocks noGrp="1"/>
          </p:cNvSpPr>
          <p:nvPr>
            <p:ph idx="1"/>
          </p:nvPr>
        </p:nvSpPr>
        <p:spPr/>
        <p:txBody>
          <a:bodyPr/>
          <a:lstStyle/>
          <a:p>
            <a:r>
              <a:rPr lang="en-US" sz="1700" dirty="0" smtClean="0"/>
              <a:t>Begin with at least two </a:t>
            </a:r>
            <a:r>
              <a:rPr lang="en-US" sz="1700" i="1" dirty="0" smtClean="0"/>
              <a:t>a </a:t>
            </a:r>
            <a:r>
              <a:rPr lang="en-US" sz="1700" dirty="0" smtClean="0"/>
              <a:t>s</a:t>
            </a:r>
          </a:p>
          <a:p>
            <a:r>
              <a:rPr lang="en-US" sz="1700" dirty="0" smtClean="0"/>
              <a:t>End with an even number of </a:t>
            </a:r>
            <a:r>
              <a:rPr lang="en-US" sz="1700" i="1" dirty="0" smtClean="0"/>
              <a:t>b </a:t>
            </a:r>
            <a:r>
              <a:rPr lang="en-US" sz="1700" dirty="0" smtClean="0"/>
              <a:t>s</a:t>
            </a:r>
          </a:p>
          <a:p>
            <a:pPr algn="ctr">
              <a:buNone/>
            </a:pPr>
            <a:r>
              <a:rPr lang="en-US" sz="1700" dirty="0" smtClean="0"/>
              <a:t> </a:t>
            </a:r>
          </a:p>
          <a:p>
            <a:pPr algn="ctr">
              <a:buNone/>
            </a:pPr>
            <a:r>
              <a:rPr lang="en-US" sz="1700" i="1" dirty="0" err="1" smtClean="0"/>
              <a:t>a</a:t>
            </a:r>
            <a:r>
              <a:rPr lang="en-US" sz="1700" dirty="0" err="1" smtClean="0"/>
              <a:t>.</a:t>
            </a:r>
            <a:r>
              <a:rPr lang="en-US" sz="1700" i="1" dirty="0" err="1" smtClean="0"/>
              <a:t>a</a:t>
            </a:r>
            <a:r>
              <a:rPr lang="en-US" sz="1700" dirty="0" smtClean="0"/>
              <a:t>.(</a:t>
            </a:r>
            <a:r>
              <a:rPr lang="en-US" sz="1700" i="1" dirty="0" smtClean="0"/>
              <a:t>a</a:t>
            </a:r>
            <a:r>
              <a:rPr lang="en-US" sz="1700" dirty="0" smtClean="0"/>
              <a:t>)*.(</a:t>
            </a:r>
            <a:r>
              <a:rPr lang="en-US" sz="1700" i="1" dirty="0" err="1" smtClean="0"/>
              <a:t>b</a:t>
            </a:r>
            <a:r>
              <a:rPr lang="en-US" sz="1700" dirty="0" err="1" smtClean="0"/>
              <a:t>.</a:t>
            </a:r>
            <a:r>
              <a:rPr lang="en-US" sz="1700" i="1" dirty="0" err="1" smtClean="0"/>
              <a:t>b</a:t>
            </a:r>
            <a:r>
              <a:rPr lang="en-US" sz="1700" dirty="0" smtClean="0"/>
              <a:t>)* </a:t>
            </a:r>
          </a:p>
          <a:p>
            <a:pPr algn="ctr">
              <a:buNone/>
            </a:pPr>
            <a:r>
              <a:rPr lang="en-US" sz="1700" dirty="0" smtClean="0"/>
              <a:t>or</a:t>
            </a:r>
          </a:p>
          <a:p>
            <a:pPr algn="ctr">
              <a:buNone/>
            </a:pPr>
            <a:r>
              <a:rPr lang="en-US" sz="1700" i="1" dirty="0" err="1" smtClean="0"/>
              <a:t>aaa</a:t>
            </a:r>
            <a:r>
              <a:rPr lang="en-US" sz="1700" dirty="0" smtClean="0"/>
              <a:t>*(</a:t>
            </a:r>
            <a:r>
              <a:rPr lang="en-US" sz="1700" i="1" dirty="0" smtClean="0"/>
              <a:t>bb</a:t>
            </a:r>
            <a:r>
              <a:rPr lang="en-US" sz="1700" dirty="0" smtClean="0"/>
              <a:t>)*</a:t>
            </a:r>
          </a:p>
          <a:p>
            <a:pPr algn="ctr">
              <a:buNone/>
            </a:pPr>
            <a:endParaRPr lang="en-US" sz="24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7</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4.3</a:t>
            </a:r>
            <a:endParaRPr lang="en-US" dirty="0"/>
          </a:p>
        </p:txBody>
      </p:sp>
      <p:sp>
        <p:nvSpPr>
          <p:cNvPr id="3" name="Content Placeholder 2"/>
          <p:cNvSpPr>
            <a:spLocks noGrp="1"/>
          </p:cNvSpPr>
          <p:nvPr>
            <p:ph idx="1"/>
          </p:nvPr>
        </p:nvSpPr>
        <p:spPr/>
        <p:txBody>
          <a:bodyPr/>
          <a:lstStyle/>
          <a:p>
            <a:r>
              <a:rPr lang="en-US" sz="1700" dirty="0" smtClean="0"/>
              <a:t>Begin with </a:t>
            </a:r>
            <a:r>
              <a:rPr lang="en-US" sz="1700" i="1" dirty="0" smtClean="0"/>
              <a:t>a </a:t>
            </a:r>
            <a:r>
              <a:rPr lang="en-US" sz="1700" dirty="0" smtClean="0"/>
              <a:t>s</a:t>
            </a:r>
          </a:p>
          <a:p>
            <a:r>
              <a:rPr lang="en-US" sz="1700" dirty="0" smtClean="0"/>
              <a:t>End with </a:t>
            </a:r>
            <a:r>
              <a:rPr lang="en-US" sz="1700" i="1" dirty="0" smtClean="0"/>
              <a:t>b </a:t>
            </a:r>
            <a:r>
              <a:rPr lang="en-US" sz="1700" dirty="0" smtClean="0"/>
              <a:t>s</a:t>
            </a:r>
          </a:p>
          <a:p>
            <a:r>
              <a:rPr lang="en-US" sz="1700" dirty="0" smtClean="0"/>
              <a:t>Total length is even</a:t>
            </a:r>
          </a:p>
          <a:p>
            <a:pPr algn="ctr">
              <a:buNone/>
            </a:pPr>
            <a:r>
              <a:rPr lang="en-US" sz="1700" dirty="0" smtClean="0"/>
              <a:t>(</a:t>
            </a:r>
            <a:r>
              <a:rPr lang="en-US" sz="1700" i="1" dirty="0" err="1" smtClean="0"/>
              <a:t>aa</a:t>
            </a:r>
            <a:r>
              <a:rPr lang="en-US" sz="1700" dirty="0" smtClean="0"/>
              <a:t>)*(</a:t>
            </a:r>
            <a:r>
              <a:rPr lang="en-US" sz="1700" i="1" dirty="0" smtClean="0"/>
              <a:t>bb</a:t>
            </a:r>
            <a:r>
              <a:rPr lang="en-US" sz="1700" dirty="0" smtClean="0"/>
              <a:t>)* + </a:t>
            </a:r>
            <a:r>
              <a:rPr lang="en-US" sz="1700" i="1" dirty="0" smtClean="0"/>
              <a:t>a</a:t>
            </a:r>
            <a:r>
              <a:rPr lang="en-US" sz="1700" dirty="0" smtClean="0"/>
              <a:t>(</a:t>
            </a:r>
            <a:r>
              <a:rPr lang="en-US" sz="1700" i="1" dirty="0" err="1" smtClean="0"/>
              <a:t>aa</a:t>
            </a:r>
            <a:r>
              <a:rPr lang="en-US" sz="1700" dirty="0" smtClean="0"/>
              <a:t>)*</a:t>
            </a:r>
            <a:r>
              <a:rPr lang="en-US" sz="1700" i="1" dirty="0" smtClean="0"/>
              <a:t>b</a:t>
            </a:r>
            <a:r>
              <a:rPr lang="en-US" sz="1700" dirty="0" smtClean="0"/>
              <a:t>(</a:t>
            </a:r>
            <a:r>
              <a:rPr lang="en-US" sz="1700" i="1" dirty="0" smtClean="0"/>
              <a:t>bb</a:t>
            </a:r>
            <a:r>
              <a:rPr lang="en-US" sz="1700" dirty="0" smtClean="0"/>
              <a:t>)*</a:t>
            </a:r>
          </a:p>
          <a:p>
            <a:endParaRPr lang="en-US"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8</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RegEx: Example 4.4</a:t>
            </a:r>
            <a:endParaRPr lang="en-US" dirty="0"/>
          </a:p>
        </p:txBody>
      </p:sp>
      <p:sp>
        <p:nvSpPr>
          <p:cNvPr id="3" name="Content Placeholder 2"/>
          <p:cNvSpPr>
            <a:spLocks noGrp="1"/>
          </p:cNvSpPr>
          <p:nvPr>
            <p:ph idx="1"/>
          </p:nvPr>
        </p:nvSpPr>
        <p:spPr/>
        <p:txBody>
          <a:bodyPr>
            <a:normAutofit/>
          </a:bodyPr>
          <a:lstStyle/>
          <a:p>
            <a:r>
              <a:rPr lang="en-US" sz="1700" dirty="0" smtClean="0"/>
              <a:t>Binary strings with exactly one pair of consecutive 0 s</a:t>
            </a:r>
          </a:p>
          <a:p>
            <a:endParaRPr lang="en-US" sz="1700" dirty="0" smtClean="0"/>
          </a:p>
          <a:p>
            <a:pPr algn="ctr">
              <a:buNone/>
            </a:pPr>
            <a:r>
              <a:rPr lang="en-US" sz="1700" dirty="0" smtClean="0"/>
              <a:t>(1 + (01))*00(1 + (10))*</a:t>
            </a:r>
            <a:endParaRPr lang="en-US" sz="1700" dirty="0"/>
          </a:p>
        </p:txBody>
      </p:sp>
      <p:sp>
        <p:nvSpPr>
          <p:cNvPr id="4" name="Slide Number Placeholder 3"/>
          <p:cNvSpPr>
            <a:spLocks noGrp="1"/>
          </p:cNvSpPr>
          <p:nvPr>
            <p:ph type="sldNum" sz="quarter" idx="12"/>
          </p:nvPr>
        </p:nvSpPr>
        <p:spPr/>
        <p:txBody>
          <a:bodyPr/>
          <a:lstStyle/>
          <a:p>
            <a:fld id="{F46CFAAC-42DA-48D0-8146-B16E92842438}" type="slidenum">
              <a:rPr lang="en-US" smtClean="0"/>
              <a:pPr/>
              <a:t>9</a:t>
            </a:fld>
            <a:endParaRPr lang="en-US"/>
          </a:p>
        </p:txBody>
      </p:sp>
      <p:pic>
        <p:nvPicPr>
          <p:cNvPr id="5" name="Picture 2" descr="C:\Users\sadhana\AppData\Local\Microsoft\Windows\Temporary Internet Files\Content.Outlook\0MVLJOB6\logo (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0" y="6342649"/>
            <a:ext cx="335574" cy="49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d">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
      <a:fillStyleLst>
        <a:solidFill>
          <a:schemeClr val="phClr"/>
        </a:solidFill>
        <a:solidFill>
          <a:schemeClr val="phClr">
            <a:tint val="80000"/>
          </a:schemeClr>
        </a:solidFill>
        <a:solidFill>
          <a:schemeClr val="phClr">
            <a:shade val="30000"/>
            <a:satMod val="150000"/>
          </a:schemeClr>
        </a:solidFill>
      </a:fillStyleLst>
      <a:lnStyleLst>
        <a:ln w="9525" cap="flat" cmpd="sng" algn="ctr">
          <a:solidFill>
            <a:schemeClr val="phClr">
              <a:tint val="90000"/>
              <a:satMod val="105000"/>
            </a:schemeClr>
          </a:solidFill>
          <a:prstDash val="solid"/>
        </a:ln>
        <a:ln w="50800" cap="flat" cmpd="sng" algn="ctr">
          <a:solidFill>
            <a:schemeClr val="phClr">
              <a:tint val="90000"/>
            </a:schemeClr>
          </a:solidFill>
          <a:prstDash val="solid"/>
        </a:ln>
        <a:ln w="76200" cap="flat" cmpd="dbl" algn="ctr">
          <a:solidFill>
            <a:schemeClr val="phClr">
              <a:tint val="90000"/>
            </a:schemeClr>
          </a:solidFill>
          <a:prstDash val="solid"/>
        </a:ln>
      </a:lnStyleLst>
      <a:effectStyleLst>
        <a:effectStyle>
          <a:effectLst/>
        </a:effectStyle>
        <a:effectStyle>
          <a:effectLst>
            <a:outerShdw blurRad="76200" dist="25400" dir="5400000" sx="101000" sy="101000" rotWithShape="0">
              <a:srgbClr val="000000">
                <a:alpha val="50000"/>
              </a:srgbClr>
            </a:outerShdw>
          </a:effectLst>
        </a:effectStyle>
        <a:effectStyle>
          <a:effectLst>
            <a:outerShdw blurRad="76200" dist="50800" dir="5400000" sx="101000" sy="101000" rotWithShape="0">
              <a:srgbClr val="000000">
                <a:alpha val="50000"/>
              </a:srgbClr>
            </a:outerShdw>
            <a:reflection blurRad="12700" stA="30000" endPos="30000" dist="50800" dir="5400000" sy="-100000" rotWithShape="0"/>
          </a:effectLst>
          <a:scene3d>
            <a:camera prst="orthographicFront">
              <a:rot lat="0" lon="0" rev="0"/>
            </a:camera>
            <a:lightRig rig="twoPt" dir="t">
              <a:rot lat="0" lon="0" rev="5400000"/>
            </a:lightRig>
          </a:scene3d>
          <a:sp3d prstMaterial="softmetal">
            <a:bevelT w="63500" h="25400" prst="coolSlant"/>
          </a:sp3d>
        </a:effectStyle>
      </a:effectStyleLst>
      <a:bgFillStyleLst>
        <a:solidFill>
          <a:schemeClr val="phClr">
            <a:satMod val="125000"/>
          </a:schemeClr>
        </a:solidFill>
        <a:solidFill>
          <a:schemeClr val="phClr">
            <a:shade val="30000"/>
            <a:satMod val="150000"/>
          </a:schemeClr>
        </a:solidFill>
        <a:gradFill>
          <a:gsLst>
            <a:gs pos="0">
              <a:schemeClr val="phClr">
                <a:tint val="100000"/>
                <a:shade val="80000"/>
                <a:satMod val="135000"/>
              </a:schemeClr>
            </a:gs>
            <a:gs pos="55000">
              <a:schemeClr val="phClr">
                <a:tint val="70000"/>
                <a:shade val="100000"/>
                <a:satMod val="150000"/>
              </a:schemeClr>
            </a:gs>
            <a:gs pos="100000">
              <a:schemeClr val="phClr">
                <a:tint val="70000"/>
                <a:shade val="100000"/>
                <a:satMod val="15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Template>
  <TotalTime>948</TotalTime>
  <Words>2151</Words>
  <Application>Microsoft Office PowerPoint</Application>
  <PresentationFormat>On-screen Show (4:3)</PresentationFormat>
  <Paragraphs>254</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Mod</vt:lpstr>
      <vt:lpstr>Theory of Computation: A Problem-Solving Approach</vt:lpstr>
      <vt:lpstr>Learning Objectives</vt:lpstr>
      <vt:lpstr>The Idea of Formal Languages</vt:lpstr>
      <vt:lpstr>Regular Expressions</vt:lpstr>
      <vt:lpstr>RegEx Definition: Example</vt:lpstr>
      <vt:lpstr>RegEx: Example 4.1</vt:lpstr>
      <vt:lpstr>RegEx: Example 4.2</vt:lpstr>
      <vt:lpstr>RegEx: Example 4.3</vt:lpstr>
      <vt:lpstr>RegEx: Example 4.4</vt:lpstr>
      <vt:lpstr>RegEx: Example 4.5</vt:lpstr>
      <vt:lpstr>RegEx: Example 4.6</vt:lpstr>
      <vt:lpstr>RegEx: Example 4.7</vt:lpstr>
      <vt:lpstr>RegEx: Example 4.8</vt:lpstr>
      <vt:lpstr>RegEx: Example 4.9</vt:lpstr>
      <vt:lpstr>RegEx: Example 4.10</vt:lpstr>
      <vt:lpstr>RegEx to NFA</vt:lpstr>
      <vt:lpstr>RegEx to NFA: Example 4.11</vt:lpstr>
      <vt:lpstr>Example 4.11: Why is this wrong?</vt:lpstr>
      <vt:lpstr>RegEx to NFA: Example 4.12</vt:lpstr>
      <vt:lpstr>RegEx to NFA: Example 4.12</vt:lpstr>
      <vt:lpstr>DFA to RegEx: State Elimination</vt:lpstr>
      <vt:lpstr>State Elimination: General Configuration</vt:lpstr>
      <vt:lpstr>After Eliminating q4</vt:lpstr>
      <vt:lpstr>Possible Final Configuration</vt:lpstr>
      <vt:lpstr>DFA to RegEx: Example 4.13</vt:lpstr>
      <vt:lpstr>Example 4.13: After Eliminating q1</vt:lpstr>
      <vt:lpstr>Example 4.13: After Eliminating q2 </vt:lpstr>
      <vt:lpstr>Example 4.13: After Eliminating q3</vt:lpstr>
      <vt:lpstr>Comparing RegEx’s or Automata</vt:lpstr>
      <vt:lpstr>Comparing RegEx’s: Example 4.14</vt:lpstr>
      <vt:lpstr>Example 4.14: Table Filling for Marking</vt:lpstr>
      <vt:lpstr>Mantras for Constructing a RegEx</vt:lpstr>
      <vt:lpstr>Mantras for Constructing a RegEx (contd..)</vt:lpstr>
      <vt:lpstr>Language of a RegEx: Example 4.15</vt:lpstr>
      <vt:lpstr>RegEx in Practice</vt:lpstr>
      <vt:lpstr>Example 4.16: Email Addresses</vt:lpstr>
      <vt:lpstr>Example 4.17: Web Site URLs</vt:lpstr>
      <vt:lpstr>Example 4.18: Dates in 2011</vt:lpstr>
      <vt:lpstr>Example 4.19: Feminine Names (approx.)</vt:lpstr>
      <vt:lpstr>Limitation of RegEx: Example 4.20</vt:lpstr>
      <vt:lpstr>Theorems</vt:lpstr>
      <vt:lpstr>Key Ideas</vt:lpstr>
      <vt:lpstr>Key Ideas (contd..)</vt:lpstr>
      <vt:lpstr>PowerPoint Presentation</vt:lpstr>
    </vt:vector>
  </TitlesOfParts>
  <Company>PES Institute of Technology, Bangalore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Computation: A Problem-Solving Approach</dc:title>
  <dc:subject>Computer Science</dc:subject>
  <dc:creator>Dr. Kavi Mahesh</dc:creator>
  <cp:keywords>Automata, languages, grammars, theory of computer science</cp:keywords>
  <dc:description>Wiley India Pvt. Ltd., 2012
ISBN 978-81-265-3311-4</dc:description>
  <cp:lastModifiedBy>sadhana</cp:lastModifiedBy>
  <cp:revision>155</cp:revision>
  <dcterms:created xsi:type="dcterms:W3CDTF">2011-08-20T05:14:55Z</dcterms:created>
  <dcterms:modified xsi:type="dcterms:W3CDTF">2012-03-06T06:15:33Z</dcterms:modified>
  <cp:version>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Wiley India</vt:lpwstr>
  </property>
</Properties>
</file>