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257" r:id="rId3"/>
    <p:sldId id="326" r:id="rId4"/>
    <p:sldId id="327" r:id="rId5"/>
    <p:sldId id="328" r:id="rId6"/>
    <p:sldId id="329" r:id="rId7"/>
    <p:sldId id="330" r:id="rId8"/>
    <p:sldId id="331" r:id="rId9"/>
    <p:sldId id="332" r:id="rId10"/>
    <p:sldId id="333" r:id="rId11"/>
    <p:sldId id="336" r:id="rId12"/>
    <p:sldId id="337" r:id="rId13"/>
    <p:sldId id="338" r:id="rId14"/>
    <p:sldId id="339" r:id="rId15"/>
    <p:sldId id="340" r:id="rId16"/>
    <p:sldId id="334" r:id="rId17"/>
    <p:sldId id="335" r:id="rId18"/>
    <p:sldId id="341" r:id="rId19"/>
    <p:sldId id="342" r:id="rId20"/>
    <p:sldId id="343" r:id="rId21"/>
    <p:sldId id="344" r:id="rId22"/>
    <p:sldId id="325" r:id="rId23"/>
    <p:sldId id="323" r:id="rId24"/>
    <p:sldId id="324"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3183131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42732197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5: Grammars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Grammars</a:t>
            </a:r>
            <a:endParaRPr lang="en-US" dirty="0"/>
          </a:p>
        </p:txBody>
      </p:sp>
      <p:sp>
        <p:nvSpPr>
          <p:cNvPr id="3" name="Content Placeholder 2"/>
          <p:cNvSpPr>
            <a:spLocks noGrp="1"/>
          </p:cNvSpPr>
          <p:nvPr>
            <p:ph idx="1"/>
          </p:nvPr>
        </p:nvSpPr>
        <p:spPr/>
        <p:txBody>
          <a:bodyPr/>
          <a:lstStyle/>
          <a:p>
            <a:r>
              <a:rPr lang="en-US" sz="1700" dirty="0" smtClean="0"/>
              <a:t>Must be right-linear or left-linear</a:t>
            </a:r>
          </a:p>
          <a:p>
            <a:r>
              <a:rPr lang="en-US" sz="1700" dirty="0" smtClean="0"/>
              <a:t>Every production has just one non-terminal and no terminal on the left-hand side</a:t>
            </a:r>
          </a:p>
          <a:p>
            <a:r>
              <a:rPr lang="en-US" sz="1700" dirty="0" smtClean="0"/>
              <a:t>Linear: only one non-terminal on the right-hand side of every production</a:t>
            </a:r>
          </a:p>
          <a:p>
            <a:r>
              <a:rPr lang="en-US" sz="1700" dirty="0" smtClean="0"/>
              <a:t>Right-linear: Non-terminal is the rightmost symbol on the right-hand side of every production</a:t>
            </a:r>
          </a:p>
          <a:p>
            <a:r>
              <a:rPr lang="en-US" sz="1700" dirty="0" smtClean="0"/>
              <a:t>Left-linear: Non-terminal is the leftmost symbol on the right-hand side of every production</a:t>
            </a:r>
          </a:p>
          <a:p>
            <a:r>
              <a:rPr lang="en-US" sz="1700" dirty="0" smtClean="0"/>
              <a:t>No mixing: some productions being right-linear and some others being left-linear in the same grammar is not allowed</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Grammars: Example 5.3</a:t>
            </a:r>
            <a:endParaRPr lang="en-US" dirty="0"/>
          </a:p>
        </p:txBody>
      </p:sp>
      <p:sp>
        <p:nvSpPr>
          <p:cNvPr id="3" name="Content Placeholder 2"/>
          <p:cNvSpPr>
            <a:spLocks noGrp="1"/>
          </p:cNvSpPr>
          <p:nvPr>
            <p:ph idx="1"/>
          </p:nvPr>
        </p:nvSpPr>
        <p:spPr>
          <a:xfrm>
            <a:off x="76200" y="762000"/>
            <a:ext cx="8991600" cy="762000"/>
          </a:xfrm>
        </p:spPr>
        <p:txBody>
          <a:bodyPr>
            <a:normAutofit/>
          </a:bodyPr>
          <a:lstStyle/>
          <a:p>
            <a:r>
              <a:rPr lang="en-US" sz="1700" dirty="0" smtClean="0"/>
              <a:t>Two or more </a:t>
            </a:r>
            <a:r>
              <a:rPr lang="en-US" sz="1700" i="1" dirty="0" smtClean="0"/>
              <a:t>a </a:t>
            </a:r>
            <a:r>
              <a:rPr lang="en-US" sz="1700" dirty="0" smtClean="0"/>
              <a:t>s followed by three or more </a:t>
            </a:r>
            <a:r>
              <a:rPr lang="en-US" sz="1700" i="1" dirty="0" smtClean="0"/>
              <a:t>b </a:t>
            </a:r>
            <a:r>
              <a:rPr lang="en-US" sz="1700" dirty="0" smtClean="0"/>
              <a:t>s, i.e., </a:t>
            </a:r>
            <a:r>
              <a:rPr lang="en-US" sz="1700" i="1" dirty="0" err="1" smtClean="0"/>
              <a:t>a</a:t>
            </a:r>
            <a:r>
              <a:rPr lang="en-US" sz="1700" baseline="30000" dirty="0" err="1" smtClean="0"/>
              <a:t>n</a:t>
            </a:r>
            <a:r>
              <a:rPr lang="en-US" sz="1700" i="1" dirty="0" err="1" smtClean="0"/>
              <a:t>b</a:t>
            </a:r>
            <a:r>
              <a:rPr lang="en-US" sz="1700" baseline="30000" dirty="0" err="1" smtClean="0"/>
              <a:t>m</a:t>
            </a:r>
            <a:r>
              <a:rPr lang="en-US" sz="1700" dirty="0" smtClean="0"/>
              <a:t>, </a:t>
            </a:r>
            <a:r>
              <a:rPr lang="en-US" sz="1700" i="1" dirty="0" smtClean="0"/>
              <a:t>n</a:t>
            </a:r>
            <a:r>
              <a:rPr lang="en-US" sz="1700" dirty="0" smtClean="0"/>
              <a:t> </a:t>
            </a:r>
            <a:r>
              <a:rPr lang="en-US" sz="1700" dirty="0" smtClean="0">
                <a:sym typeface="Symbol"/>
              </a:rPr>
              <a:t> </a:t>
            </a:r>
            <a:r>
              <a:rPr lang="en-US" sz="1700" dirty="0" smtClean="0"/>
              <a:t>2, </a:t>
            </a:r>
            <a:r>
              <a:rPr lang="en-US" sz="1700" i="1" dirty="0" smtClean="0"/>
              <a:t>m</a:t>
            </a:r>
            <a:r>
              <a:rPr lang="en-US" sz="1700" dirty="0" smtClean="0"/>
              <a:t> </a:t>
            </a:r>
            <a:r>
              <a:rPr lang="en-US" sz="1700" dirty="0" smtClean="0">
                <a:sym typeface="Symbol"/>
              </a:rPr>
              <a:t> </a:t>
            </a:r>
            <a:r>
              <a:rPr lang="en-US" sz="1700" dirty="0" smtClean="0"/>
              <a:t>3</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4" descr="Ch5Temp10.bmp"/>
          <p:cNvPicPr>
            <a:picLocks noChangeAspect="1"/>
          </p:cNvPicPr>
          <p:nvPr/>
        </p:nvPicPr>
        <p:blipFill>
          <a:blip r:embed="rId2" cstate="print"/>
          <a:stretch>
            <a:fillRect/>
          </a:stretch>
        </p:blipFill>
        <p:spPr>
          <a:xfrm>
            <a:off x="3567113" y="1257607"/>
            <a:ext cx="2009775" cy="369539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Grammars: Example 5.3</a:t>
            </a:r>
            <a:endParaRPr lang="en-US" dirty="0"/>
          </a:p>
        </p:txBody>
      </p:sp>
      <p:sp>
        <p:nvSpPr>
          <p:cNvPr id="3" name="Content Placeholder 2"/>
          <p:cNvSpPr>
            <a:spLocks noGrp="1"/>
          </p:cNvSpPr>
          <p:nvPr>
            <p:ph idx="1"/>
          </p:nvPr>
        </p:nvSpPr>
        <p:spPr>
          <a:xfrm>
            <a:off x="76200" y="762000"/>
            <a:ext cx="8991600" cy="838200"/>
          </a:xfrm>
        </p:spPr>
        <p:txBody>
          <a:bodyPr>
            <a:normAutofit/>
          </a:bodyPr>
          <a:lstStyle/>
          <a:p>
            <a:r>
              <a:rPr lang="en-US" sz="1700" dirty="0" smtClean="0"/>
              <a:t>More compact right-linear grammar and left-linear grammar</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4" descr="Ch5Temp11.bmp"/>
          <p:cNvPicPr>
            <a:picLocks noChangeAspect="1"/>
          </p:cNvPicPr>
          <p:nvPr/>
        </p:nvPicPr>
        <p:blipFill>
          <a:blip r:embed="rId2" cstate="print"/>
          <a:stretch>
            <a:fillRect/>
          </a:stretch>
        </p:blipFill>
        <p:spPr>
          <a:xfrm>
            <a:off x="1733550" y="1371600"/>
            <a:ext cx="5676900" cy="168685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Grammars: Example 5.4</a:t>
            </a:r>
            <a:endParaRPr lang="en-US" dirty="0"/>
          </a:p>
        </p:txBody>
      </p:sp>
      <p:sp>
        <p:nvSpPr>
          <p:cNvPr id="3" name="Content Placeholder 2"/>
          <p:cNvSpPr>
            <a:spLocks noGrp="1"/>
          </p:cNvSpPr>
          <p:nvPr>
            <p:ph idx="1"/>
          </p:nvPr>
        </p:nvSpPr>
        <p:spPr>
          <a:xfrm>
            <a:off x="76200" y="762000"/>
            <a:ext cx="8991600" cy="685800"/>
          </a:xfrm>
        </p:spPr>
        <p:txBody>
          <a:bodyPr>
            <a:normAutofit/>
          </a:bodyPr>
          <a:lstStyle/>
          <a:p>
            <a:r>
              <a:rPr lang="en-US" sz="1700" dirty="0"/>
              <a:t>Some a s followed by some b s, the total number being odd</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5" name="Picture 4" descr="Ch5Temp12.bmp"/>
          <p:cNvPicPr>
            <a:picLocks noChangeAspect="1"/>
          </p:cNvPicPr>
          <p:nvPr/>
        </p:nvPicPr>
        <p:blipFill rotWithShape="1">
          <a:blip r:embed="rId2" cstate="print"/>
          <a:srcRect t="6851"/>
          <a:stretch/>
        </p:blipFill>
        <p:spPr>
          <a:xfrm>
            <a:off x="1143000" y="1219200"/>
            <a:ext cx="6858000" cy="198382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Grammars: Example 5.5</a:t>
            </a:r>
            <a:endParaRPr lang="en-US" dirty="0"/>
          </a:p>
        </p:txBody>
      </p:sp>
      <p:sp>
        <p:nvSpPr>
          <p:cNvPr id="3" name="Content Placeholder 2"/>
          <p:cNvSpPr>
            <a:spLocks noGrp="1"/>
          </p:cNvSpPr>
          <p:nvPr>
            <p:ph idx="1"/>
          </p:nvPr>
        </p:nvSpPr>
        <p:spPr/>
        <p:txBody>
          <a:bodyPr>
            <a:normAutofit/>
          </a:bodyPr>
          <a:lstStyle/>
          <a:p>
            <a:r>
              <a:rPr lang="en-US" sz="1700" dirty="0" smtClean="0"/>
              <a:t>Language of the RegEx 00*(01 + 0)*</a:t>
            </a:r>
          </a:p>
          <a:p>
            <a:r>
              <a:rPr lang="en-US" sz="1700" dirty="0" smtClean="0"/>
              <a:t>Left-linear grammar:</a:t>
            </a:r>
          </a:p>
          <a:p>
            <a:endParaRPr lang="en-US" sz="1700" dirty="0" smtClean="0"/>
          </a:p>
          <a:p>
            <a:endParaRPr lang="en-US" sz="1700" dirty="0" smtClean="0"/>
          </a:p>
          <a:p>
            <a:endParaRPr lang="en-US" sz="1700" dirty="0" smtClean="0"/>
          </a:p>
          <a:p>
            <a:r>
              <a:rPr lang="en-US" sz="1700" dirty="0" smtClean="0"/>
              <a:t>Right-linear grammar:</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4" descr="Ch5Temp13.bmp"/>
          <p:cNvPicPr>
            <a:picLocks noChangeAspect="1"/>
          </p:cNvPicPr>
          <p:nvPr/>
        </p:nvPicPr>
        <p:blipFill rotWithShape="1">
          <a:blip r:embed="rId2" cstate="print"/>
          <a:srcRect b="58740"/>
          <a:stretch/>
        </p:blipFill>
        <p:spPr>
          <a:xfrm>
            <a:off x="2667000" y="1066800"/>
            <a:ext cx="2643529" cy="107963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5Temp13.bmp"/>
          <p:cNvPicPr>
            <a:picLocks noChangeAspect="1"/>
          </p:cNvPicPr>
          <p:nvPr/>
        </p:nvPicPr>
        <p:blipFill rotWithShape="1">
          <a:blip r:embed="rId2" cstate="print"/>
          <a:srcRect t="53811"/>
          <a:stretch/>
        </p:blipFill>
        <p:spPr>
          <a:xfrm>
            <a:off x="2590800" y="3043290"/>
            <a:ext cx="2743199" cy="125420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Grammars: Example 5.6</a:t>
            </a:r>
            <a:endParaRPr lang="en-US" dirty="0"/>
          </a:p>
        </p:txBody>
      </p:sp>
      <p:sp>
        <p:nvSpPr>
          <p:cNvPr id="3" name="Content Placeholder 2"/>
          <p:cNvSpPr>
            <a:spLocks noGrp="1"/>
          </p:cNvSpPr>
          <p:nvPr>
            <p:ph idx="1"/>
          </p:nvPr>
        </p:nvSpPr>
        <p:spPr/>
        <p:txBody>
          <a:bodyPr>
            <a:normAutofit/>
          </a:bodyPr>
          <a:lstStyle/>
          <a:p>
            <a:r>
              <a:rPr lang="en-US" sz="1700" dirty="0" smtClean="0"/>
              <a:t>Binary strings with at most three 0s</a:t>
            </a:r>
          </a:p>
          <a:p>
            <a:r>
              <a:rPr lang="en-US" sz="1700" dirty="0" smtClean="0"/>
              <a:t>Right-linear grammar</a:t>
            </a:r>
          </a:p>
          <a:p>
            <a:endParaRPr lang="en-US" sz="1700" dirty="0" smtClean="0"/>
          </a:p>
          <a:p>
            <a:endParaRPr lang="en-US" sz="1700" dirty="0" smtClean="0"/>
          </a:p>
          <a:p>
            <a:endParaRPr lang="en-US" sz="1700" dirty="0" smtClean="0"/>
          </a:p>
          <a:p>
            <a:r>
              <a:rPr lang="en-US" sz="1700" dirty="0" smtClean="0"/>
              <a:t>Left-linear grammar</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5" name="Picture 4" descr="Ch5Temp14.bmp"/>
          <p:cNvPicPr>
            <a:picLocks noChangeAspect="1"/>
          </p:cNvPicPr>
          <p:nvPr/>
        </p:nvPicPr>
        <p:blipFill>
          <a:blip r:embed="rId2" cstate="print"/>
          <a:stretch>
            <a:fillRect/>
          </a:stretch>
        </p:blipFill>
        <p:spPr>
          <a:xfrm>
            <a:off x="2819400" y="1219200"/>
            <a:ext cx="2286000" cy="344184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Regular Grammars</a:t>
            </a:r>
            <a:endParaRPr lang="en-US" dirty="0"/>
          </a:p>
        </p:txBody>
      </p:sp>
      <p:sp>
        <p:nvSpPr>
          <p:cNvPr id="3" name="Content Placeholder 2"/>
          <p:cNvSpPr>
            <a:spLocks noGrp="1"/>
          </p:cNvSpPr>
          <p:nvPr>
            <p:ph idx="1"/>
          </p:nvPr>
        </p:nvSpPr>
        <p:spPr/>
        <p:txBody>
          <a:bodyPr>
            <a:normAutofit/>
          </a:bodyPr>
          <a:lstStyle/>
          <a:p>
            <a:pPr lvl="0"/>
            <a:r>
              <a:rPr lang="en-US" sz="1700" dirty="0" smtClean="0"/>
              <a:t>What is the simplest string in the language? </a:t>
            </a:r>
          </a:p>
          <a:p>
            <a:pPr lvl="0"/>
            <a:r>
              <a:rPr lang="en-US" sz="1700" dirty="0" smtClean="0"/>
              <a:t>What are some other strings in the language? </a:t>
            </a:r>
          </a:p>
          <a:p>
            <a:pPr lvl="0"/>
            <a:r>
              <a:rPr lang="en-US" sz="1700" dirty="0" smtClean="0"/>
              <a:t>What are all the other strings in the language? </a:t>
            </a:r>
          </a:p>
          <a:p>
            <a:pPr lvl="0"/>
            <a:r>
              <a:rPr lang="en-US" sz="1700" dirty="0" smtClean="0"/>
              <a:t>Is the null string a member of the language? </a:t>
            </a:r>
          </a:p>
          <a:p>
            <a:pPr lvl="0"/>
            <a:r>
              <a:rPr lang="en-US" sz="1700" dirty="0" smtClean="0"/>
              <a:t>With what symbols do strings in the language begin and end? </a:t>
            </a:r>
          </a:p>
          <a:p>
            <a:pPr lvl="0"/>
            <a:r>
              <a:rPr lang="en-US" sz="1700" dirty="0" smtClean="0"/>
              <a:t>What does an equivalent automaton need to remember? </a:t>
            </a:r>
          </a:p>
          <a:p>
            <a:pPr lvl="0"/>
            <a:r>
              <a:rPr lang="en-US" sz="1700" dirty="0" smtClean="0"/>
              <a:t>What are all the productions for each variable in the grammar? </a:t>
            </a:r>
          </a:p>
          <a:p>
            <a:pPr lvl="0"/>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Grammars (contd..)</a:t>
            </a:r>
            <a:endParaRPr lang="en-US" dirty="0"/>
          </a:p>
        </p:txBody>
      </p:sp>
      <p:sp>
        <p:nvSpPr>
          <p:cNvPr id="3" name="Content Placeholder 2"/>
          <p:cNvSpPr>
            <a:spLocks noGrp="1"/>
          </p:cNvSpPr>
          <p:nvPr>
            <p:ph idx="1"/>
          </p:nvPr>
        </p:nvSpPr>
        <p:spPr/>
        <p:txBody>
          <a:bodyPr>
            <a:normAutofit/>
          </a:bodyPr>
          <a:lstStyle/>
          <a:p>
            <a:pPr lvl="0">
              <a:spcBef>
                <a:spcPts val="1200"/>
              </a:spcBef>
            </a:pPr>
            <a:r>
              <a:rPr lang="en-US" sz="1700" dirty="0" smtClean="0"/>
              <a:t>When can derivation end? </a:t>
            </a:r>
          </a:p>
          <a:p>
            <a:pPr lvl="0">
              <a:spcBef>
                <a:spcPts val="1200"/>
              </a:spcBef>
            </a:pPr>
            <a:r>
              <a:rPr lang="en-US" sz="1700" dirty="0" smtClean="0"/>
              <a:t>Grammars are not constrained to behave deterministically. </a:t>
            </a:r>
          </a:p>
          <a:p>
            <a:pPr lvl="0">
              <a:spcBef>
                <a:spcPts val="1200"/>
              </a:spcBef>
            </a:pPr>
            <a:r>
              <a:rPr lang="en-US" sz="1700" dirty="0" smtClean="0"/>
              <a:t>In constructing a regular grammar for a language, write a regular expression first; it is often easier to translate a RegEx to a grammar than to conceive the production rules directly.  </a:t>
            </a:r>
          </a:p>
          <a:p>
            <a:pPr lvl="0">
              <a:spcBef>
                <a:spcPts val="1200"/>
              </a:spcBef>
            </a:pPr>
            <a:r>
              <a:rPr lang="en-US" sz="1700" dirty="0" smtClean="0"/>
              <a:t>Set theoretic thinking is often useful. </a:t>
            </a:r>
          </a:p>
          <a:p>
            <a:pPr lvl="0">
              <a:spcBef>
                <a:spcPts val="1200"/>
              </a:spcBef>
            </a:pPr>
            <a:r>
              <a:rPr lang="en-US" sz="1700" dirty="0" smtClean="0"/>
              <a:t>In particular, try to split the language into two or more sublanguages that are easier to handle; then, combine the grammars mutually exclusively by adding a production of the form </a:t>
            </a:r>
            <a:r>
              <a:rPr lang="en-US" sz="1700" i="1" dirty="0" smtClean="0"/>
              <a:t>S</a:t>
            </a:r>
            <a:r>
              <a:rPr lang="en-US" sz="1700" dirty="0" smtClean="0"/>
              <a:t> </a:t>
            </a:r>
            <a:r>
              <a:rPr lang="en-US" sz="1700" dirty="0" smtClean="0">
                <a:sym typeface="Symbol"/>
              </a:rPr>
              <a:t></a:t>
            </a:r>
            <a:r>
              <a:rPr lang="en-US" sz="1700" dirty="0" smtClean="0"/>
              <a:t> </a:t>
            </a:r>
            <a:r>
              <a:rPr lang="en-US" sz="1700" i="1" dirty="0" smtClean="0"/>
              <a:t>S</a:t>
            </a:r>
            <a:r>
              <a:rPr lang="en-US" sz="1700" baseline="-25000" dirty="0" smtClean="0"/>
              <a:t>1</a:t>
            </a:r>
            <a:r>
              <a:rPr lang="en-US" sz="1700" dirty="0" smtClean="0"/>
              <a:t> | </a:t>
            </a:r>
            <a:r>
              <a:rPr lang="en-US" sz="1700" i="1" dirty="0" smtClean="0"/>
              <a:t>S</a:t>
            </a:r>
            <a:r>
              <a:rPr lang="en-US" sz="1700" baseline="-25000" dirty="0" smtClean="0"/>
              <a:t>2</a:t>
            </a:r>
            <a:r>
              <a:rPr lang="en-US" sz="1700" dirty="0" smtClean="0"/>
              <a:t> | ... where the variables </a:t>
            </a:r>
            <a:r>
              <a:rPr lang="en-US" sz="1700" i="1" dirty="0" smtClean="0"/>
              <a:t>S</a:t>
            </a:r>
            <a:r>
              <a:rPr lang="en-US" sz="1700" baseline="-25000" dirty="0" smtClean="0"/>
              <a:t>1</a:t>
            </a:r>
            <a:r>
              <a:rPr lang="en-US" sz="1700" dirty="0" smtClean="0"/>
              <a:t>, </a:t>
            </a:r>
            <a:r>
              <a:rPr lang="en-US" sz="1700" i="1" dirty="0" smtClean="0"/>
              <a:t>S</a:t>
            </a:r>
            <a:r>
              <a:rPr lang="en-US" sz="1700" baseline="-25000" dirty="0" smtClean="0"/>
              <a:t>2</a:t>
            </a:r>
            <a:r>
              <a:rPr lang="en-US" sz="1700" dirty="0" smtClean="0"/>
              <a:t>, and so on will derive the individual sublanguages. </a:t>
            </a:r>
          </a:p>
          <a:p>
            <a:pPr lvl="0">
              <a:spcBef>
                <a:spcPts val="1200"/>
              </a:spcBef>
            </a:pPr>
            <a:r>
              <a:rPr lang="en-US" sz="1700" dirty="0" smtClean="0"/>
              <a:t>Just as in the case of regular expressions, there is no need to introduce the equivalent of a reject state in a grammar. </a:t>
            </a:r>
          </a:p>
          <a:p>
            <a:pPr>
              <a:spcBef>
                <a:spcPts val="1200"/>
              </a:spcBef>
            </a:pPr>
            <a:r>
              <a:rPr lang="en-US" sz="1700" dirty="0" smtClean="0"/>
              <a:t>Finally, just as in the case of automata and regular expressions, do not try to merge branches that were created for mutually exclusive sublanguages. In the case of grammars, usually separate variables denote different branches.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Automata to Regular Grammars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1026" name="Picture 2"/>
          <p:cNvPicPr>
            <a:picLocks noGrp="1" noChangeAspect="1" noChangeArrowheads="1"/>
          </p:cNvPicPr>
          <p:nvPr>
            <p:ph idx="1"/>
          </p:nvPr>
        </p:nvPicPr>
        <p:blipFill rotWithShape="1">
          <a:blip r:embed="rId2" cstate="print"/>
          <a:srcRect t="3464"/>
          <a:stretch/>
        </p:blipFill>
        <p:spPr bwMode="auto">
          <a:xfrm>
            <a:off x="407988" y="914400"/>
            <a:ext cx="8328025" cy="3953860"/>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Grammar: Example 5.7</a:t>
            </a:r>
            <a:endParaRPr lang="en-US" dirty="0"/>
          </a:p>
        </p:txBody>
      </p:sp>
      <p:sp>
        <p:nvSpPr>
          <p:cNvPr id="3" name="Content Placeholder 2"/>
          <p:cNvSpPr>
            <a:spLocks noGrp="1"/>
          </p:cNvSpPr>
          <p:nvPr>
            <p:ph idx="1"/>
          </p:nvPr>
        </p:nvSpPr>
        <p:spPr/>
        <p:txBody>
          <a:bodyPr>
            <a:normAutofit/>
          </a:bodyPr>
          <a:lstStyle/>
          <a:p>
            <a:r>
              <a:rPr lang="en-US" sz="1700" dirty="0" smtClean="0"/>
              <a:t>0s, 1s and 2s in that order</a:t>
            </a:r>
          </a:p>
          <a:p>
            <a:r>
              <a:rPr lang="en-US" sz="1700" dirty="0" smtClean="0"/>
              <a:t>NFA and DFA</a:t>
            </a:r>
          </a:p>
          <a:p>
            <a:endParaRPr lang="en-US" sz="1700" dirty="0" smtClean="0"/>
          </a:p>
          <a:p>
            <a:endParaRPr lang="en-US" sz="1700" dirty="0" smtClean="0"/>
          </a:p>
          <a:p>
            <a:endParaRPr lang="en-US" sz="1700" dirty="0" smtClean="0"/>
          </a:p>
          <a:p>
            <a:r>
              <a:rPr lang="en-US" sz="1700" dirty="0" smtClean="0"/>
              <a:t>Right-linear grammars</a:t>
            </a:r>
          </a:p>
          <a:p>
            <a:endParaRPr lang="en-US" sz="1700" dirty="0" smtClean="0"/>
          </a:p>
          <a:p>
            <a:endParaRPr lang="en-US" sz="1700" dirty="0" smtClean="0"/>
          </a:p>
          <a:p>
            <a:r>
              <a:rPr lang="en-US" sz="1700" dirty="0" smtClean="0"/>
              <a:t>Left-linear grammars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4" descr="C03F016.jpg"/>
          <p:cNvPicPr>
            <a:picLocks noChangeAspect="1"/>
          </p:cNvPicPr>
          <p:nvPr/>
        </p:nvPicPr>
        <p:blipFill>
          <a:blip r:embed="rId2" cstate="print"/>
          <a:stretch>
            <a:fillRect/>
          </a:stretch>
        </p:blipFill>
        <p:spPr>
          <a:xfrm>
            <a:off x="1904999" y="1524000"/>
            <a:ext cx="3339193" cy="914400"/>
          </a:xfrm>
          <a:prstGeom prst="rect">
            <a:avLst/>
          </a:prstGeom>
        </p:spPr>
      </p:pic>
      <p:pic>
        <p:nvPicPr>
          <p:cNvPr id="6" name="Picture 5" descr="C03F015.jpg"/>
          <p:cNvPicPr>
            <a:picLocks noChangeAspect="1"/>
          </p:cNvPicPr>
          <p:nvPr/>
        </p:nvPicPr>
        <p:blipFill>
          <a:blip r:embed="rId3" cstate="print"/>
          <a:stretch>
            <a:fillRect/>
          </a:stretch>
        </p:blipFill>
        <p:spPr>
          <a:xfrm>
            <a:off x="5283740" y="976300"/>
            <a:ext cx="3555460" cy="2147900"/>
          </a:xfrm>
          <a:prstGeom prst="rect">
            <a:avLst/>
          </a:prstGeom>
        </p:spPr>
      </p:pic>
      <p:pic>
        <p:nvPicPr>
          <p:cNvPr id="7" name="Picture 6" descr="Ch5Temp15.bmp"/>
          <p:cNvPicPr>
            <a:picLocks noChangeAspect="1"/>
          </p:cNvPicPr>
          <p:nvPr/>
        </p:nvPicPr>
        <p:blipFill>
          <a:blip r:embed="rId4" cstate="print"/>
          <a:stretch>
            <a:fillRect/>
          </a:stretch>
        </p:blipFill>
        <p:spPr>
          <a:xfrm>
            <a:off x="2943224" y="3276600"/>
            <a:ext cx="4981575" cy="2884070"/>
          </a:xfrm>
          <a:prstGeom prst="rect">
            <a:avLst/>
          </a:prstGeom>
        </p:spPr>
      </p:pic>
      <p:pic>
        <p:nvPicPr>
          <p:cNvPr id="8" name="Picture 2" descr="C:\Users\sadhana\AppData\Local\Microsoft\Windows\Temporary Internet Files\Content.Outlook\0MVLJOB6\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Learning Objectives</a:t>
            </a:r>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how grammars can be more compact than regular expressions.</a:t>
            </a:r>
          </a:p>
          <a:p>
            <a:pPr lvl="0"/>
            <a:r>
              <a:rPr lang="en-US" sz="1700" dirty="0" smtClean="0"/>
              <a:t>Learn how grammars are used to parse or derive strings in a language.</a:t>
            </a:r>
          </a:p>
          <a:p>
            <a:pPr lvl="0"/>
            <a:r>
              <a:rPr lang="en-US" sz="1700" dirty="0" smtClean="0"/>
              <a:t>Learn how to construct grammars for regular languages.</a:t>
            </a:r>
          </a:p>
          <a:p>
            <a:pPr lvl="0"/>
            <a:r>
              <a:rPr lang="en-US" sz="1700" dirty="0" smtClean="0"/>
              <a:t>Learn to convert automata to regular grammars.</a:t>
            </a:r>
          </a:p>
          <a:p>
            <a:r>
              <a:rPr lang="en-US" sz="1700" dirty="0" smtClean="0"/>
              <a:t>Learn to convert regular grammars to automata.</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to Grammar: Example 5.8</a:t>
            </a:r>
            <a:endParaRPr lang="en-US" dirty="0"/>
          </a:p>
        </p:txBody>
      </p:sp>
      <p:sp>
        <p:nvSpPr>
          <p:cNvPr id="3" name="Content Placeholder 2"/>
          <p:cNvSpPr>
            <a:spLocks noGrp="1"/>
          </p:cNvSpPr>
          <p:nvPr>
            <p:ph idx="1"/>
          </p:nvPr>
        </p:nvSpPr>
        <p:spPr/>
        <p:txBody>
          <a:bodyPr/>
          <a:lstStyle/>
          <a:p>
            <a:r>
              <a:rPr lang="en-US" sz="1700" dirty="0" smtClean="0"/>
              <a:t>Binary numbers divisible by 5</a:t>
            </a:r>
          </a:p>
          <a:p>
            <a:r>
              <a:rPr lang="en-US" sz="1700" dirty="0" smtClean="0"/>
              <a:t>DFA</a:t>
            </a:r>
          </a:p>
          <a:p>
            <a:endParaRPr lang="en-US" sz="1700" dirty="0" smtClean="0"/>
          </a:p>
          <a:p>
            <a:endParaRPr lang="en-US" sz="1700" dirty="0" smtClean="0"/>
          </a:p>
          <a:p>
            <a:endParaRPr lang="en-US" sz="1700" dirty="0" smtClean="0"/>
          </a:p>
          <a:p>
            <a:r>
              <a:rPr lang="en-US" sz="1700" dirty="0" smtClean="0"/>
              <a:t>Grammar</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4" descr="C02F009.jpg"/>
          <p:cNvPicPr>
            <a:picLocks noChangeAspect="1"/>
          </p:cNvPicPr>
          <p:nvPr/>
        </p:nvPicPr>
        <p:blipFill>
          <a:blip r:embed="rId2" cstate="print"/>
          <a:stretch>
            <a:fillRect/>
          </a:stretch>
        </p:blipFill>
        <p:spPr>
          <a:xfrm>
            <a:off x="3735788" y="1066801"/>
            <a:ext cx="5332011" cy="2971800"/>
          </a:xfrm>
          <a:prstGeom prst="rect">
            <a:avLst/>
          </a:prstGeom>
        </p:spPr>
      </p:pic>
      <p:pic>
        <p:nvPicPr>
          <p:cNvPr id="6" name="Picture 5" descr="Ch5Temp16.bmp"/>
          <p:cNvPicPr>
            <a:picLocks noChangeAspect="1"/>
          </p:cNvPicPr>
          <p:nvPr/>
        </p:nvPicPr>
        <p:blipFill>
          <a:blip r:embed="rId3" cstate="print"/>
          <a:stretch>
            <a:fillRect/>
          </a:stretch>
        </p:blipFill>
        <p:spPr>
          <a:xfrm>
            <a:off x="0" y="3810001"/>
            <a:ext cx="4313463" cy="2439938"/>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Grammar to NFA: Example 5.9</a:t>
            </a:r>
            <a:endParaRPr lang="en-US" dirty="0"/>
          </a:p>
        </p:txBody>
      </p:sp>
      <p:sp>
        <p:nvSpPr>
          <p:cNvPr id="3" name="Content Placeholder 2"/>
          <p:cNvSpPr>
            <a:spLocks noGrp="1"/>
          </p:cNvSpPr>
          <p:nvPr>
            <p:ph idx="1"/>
          </p:nvPr>
        </p:nvSpPr>
        <p:spPr/>
        <p:txBody>
          <a:bodyPr>
            <a:normAutofit/>
          </a:bodyPr>
          <a:lstStyle/>
          <a:p>
            <a:r>
              <a:rPr lang="en-US" sz="1700" dirty="0" smtClean="0"/>
              <a:t>Binary strings with the last two symbols being a reverse of the first two symbols</a:t>
            </a:r>
          </a:p>
          <a:p>
            <a:r>
              <a:rPr lang="en-US" sz="1700" dirty="0" smtClean="0"/>
              <a:t>RegEx: 0(0(0 + 1)*0 + 1(0 + 1)*1)0 + 1(0(0 + 1)*0 + 1(0 + 1)*1)1</a:t>
            </a:r>
          </a:p>
          <a:p>
            <a:r>
              <a:rPr lang="en-US" sz="1700" dirty="0" smtClean="0"/>
              <a:t>Grammar:</a:t>
            </a:r>
          </a:p>
          <a:p>
            <a:endParaRPr lang="en-US" sz="1700" dirty="0" smtClean="0"/>
          </a:p>
          <a:p>
            <a:endParaRPr lang="en-US" sz="1700" dirty="0" smtClean="0"/>
          </a:p>
          <a:p>
            <a:endParaRPr lang="en-US" sz="1700" dirty="0" smtClean="0"/>
          </a:p>
          <a:p>
            <a:r>
              <a:rPr lang="en-US" sz="1700" dirty="0" smtClean="0"/>
              <a:t>NFA:</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5" name="Picture 4" descr="Ch5Temp17.bmp"/>
          <p:cNvPicPr>
            <a:picLocks noChangeAspect="1"/>
          </p:cNvPicPr>
          <p:nvPr/>
        </p:nvPicPr>
        <p:blipFill>
          <a:blip r:embed="rId2" cstate="print"/>
          <a:stretch>
            <a:fillRect/>
          </a:stretch>
        </p:blipFill>
        <p:spPr>
          <a:xfrm>
            <a:off x="1447800" y="1745186"/>
            <a:ext cx="2438400" cy="2293414"/>
          </a:xfrm>
          <a:prstGeom prst="rect">
            <a:avLst/>
          </a:prstGeom>
        </p:spPr>
      </p:pic>
      <p:pic>
        <p:nvPicPr>
          <p:cNvPr id="6" name="Picture 5" descr="C05F003.jpg"/>
          <p:cNvPicPr>
            <a:picLocks noChangeAspect="1"/>
          </p:cNvPicPr>
          <p:nvPr/>
        </p:nvPicPr>
        <p:blipFill>
          <a:blip r:embed="rId3" cstate="print"/>
          <a:stretch>
            <a:fillRect/>
          </a:stretch>
        </p:blipFill>
        <p:spPr>
          <a:xfrm>
            <a:off x="4191000" y="2133600"/>
            <a:ext cx="4494968" cy="388620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5:</a:t>
            </a:r>
            <a:r>
              <a:rPr lang="en-US" sz="1700" dirty="0" smtClean="0"/>
              <a:t> Equivalence of Right-Linear Grammar and NFA: For every right-linear grammar, there is an equivalent NFA that accepts the same language as the language of the grammar.</a:t>
            </a:r>
          </a:p>
          <a:p>
            <a:endParaRPr lang="en-US" sz="1700" dirty="0" smtClean="0"/>
          </a:p>
          <a:p>
            <a:r>
              <a:rPr lang="en-US" sz="1700" b="1" dirty="0" smtClean="0"/>
              <a:t>Theorem 6:</a:t>
            </a:r>
            <a:r>
              <a:rPr lang="en-US" sz="1700" dirty="0" smtClean="0"/>
              <a:t> Equivalence of Right and Left-Linear Grammars: For every right-linear grammar, there is an equivalent left-linear grammar whose language is the same as that of the right-linear grammar.</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A grammar is a set of production rules.</a:t>
            </a:r>
          </a:p>
          <a:p>
            <a:pPr lvl="0"/>
            <a:r>
              <a:rPr lang="en-US" sz="1700" dirty="0" smtClean="0"/>
              <a:t>Grammars are sometimes more compact than regular expressions. They allow patterns to be assigned to variables or non-terminals which can be reused in other production rules.</a:t>
            </a:r>
          </a:p>
          <a:p>
            <a:pPr lvl="0"/>
            <a:r>
              <a:rPr lang="en-US" sz="1700" dirty="0" smtClean="0"/>
              <a:t>The set of all strings that obey all the rules of a grammar is called the language of the grammar. Each of those strings can be parsed or derived using the grammar.</a:t>
            </a:r>
          </a:p>
          <a:p>
            <a:pPr lvl="0"/>
            <a:r>
              <a:rPr lang="en-US" sz="1700" dirty="0" smtClean="0"/>
              <a:t>Parsing and derivation are inverse processes. A string in the language of a grammar can be derived from the start symbol </a:t>
            </a:r>
            <a:r>
              <a:rPr lang="en-US" sz="1700" i="1" dirty="0" smtClean="0"/>
              <a:t>S</a:t>
            </a:r>
            <a:r>
              <a:rPr lang="en-US" sz="1700" dirty="0" smtClean="0"/>
              <a:t> by expanding it repeatedly using some or all of the production rules in the grammar.</a:t>
            </a:r>
          </a:p>
          <a:p>
            <a:pPr lvl="0"/>
            <a:r>
              <a:rPr lang="en-US" sz="1700" dirty="0" smtClean="0"/>
              <a:t>A string belonging to the language of a grammar can also be parsed by replacing terminal symbols with non-terminals according to the production rules until only the symbol </a:t>
            </a:r>
            <a:r>
              <a:rPr lang="en-US" sz="1700" i="1" dirty="0" smtClean="0"/>
              <a:t>S</a:t>
            </a:r>
            <a:r>
              <a:rPr lang="en-US" sz="1700" dirty="0" smtClean="0"/>
              <a:t> remains.</a:t>
            </a:r>
          </a:p>
          <a:p>
            <a:pPr lvl="0"/>
            <a:r>
              <a:rPr lang="en-US" sz="1700" dirty="0" smtClean="0"/>
              <a:t>Strings used during parsing or derivation that contain both terminals and non-terminals are called sentential forms.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A regular grammar is a right-linear or left-linear grammar.</a:t>
            </a:r>
          </a:p>
          <a:p>
            <a:pPr lvl="0"/>
            <a:r>
              <a:rPr lang="en-US" sz="1700" dirty="0" smtClean="0"/>
              <a:t>The language of a regular grammar is a regular language.</a:t>
            </a:r>
          </a:p>
          <a:p>
            <a:pPr lvl="0"/>
            <a:r>
              <a:rPr lang="en-US" sz="1700" dirty="0" smtClean="0"/>
              <a:t>Regular grammars are equivalent to regular expressions and finite automata.</a:t>
            </a:r>
          </a:p>
          <a:p>
            <a:pPr lvl="0"/>
            <a:r>
              <a:rPr lang="en-US" sz="1700" dirty="0" smtClean="0"/>
              <a:t>A regular grammar can be converted to an equivalent finite automaton and vice versa.</a:t>
            </a:r>
          </a:p>
          <a:p>
            <a:pPr lvl="0"/>
            <a:r>
              <a:rPr lang="en-US" sz="1700" dirty="0" smtClean="0"/>
              <a:t>An automaton changes states to remember something. A regular expression introduces a concatenation. A regular grammar changes variables to remember something.</a:t>
            </a:r>
          </a:p>
          <a:p>
            <a:r>
              <a:rPr lang="en-US" sz="1700" dirty="0" smtClean="0"/>
              <a:t>Although there is no algorithm to design a grammar, the set of mantras presented earlier help us in designing an accurate regular grammar for a given problem.</a:t>
            </a:r>
          </a:p>
          <a:p>
            <a:pP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5</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 </a:t>
            </a:r>
            <a:r>
              <a:rPr lang="en-US" dirty="0" smtClean="0"/>
              <a:t>Grammar</a:t>
            </a:r>
            <a:endParaRPr lang="en-US" i="1" dirty="0"/>
          </a:p>
        </p:txBody>
      </p:sp>
      <p:sp>
        <p:nvSpPr>
          <p:cNvPr id="3" name="Content Placeholder 2"/>
          <p:cNvSpPr>
            <a:spLocks noGrp="1"/>
          </p:cNvSpPr>
          <p:nvPr>
            <p:ph idx="1"/>
          </p:nvPr>
        </p:nvSpPr>
        <p:spPr/>
        <p:txBody>
          <a:bodyPr/>
          <a:lstStyle/>
          <a:p>
            <a:r>
              <a:rPr lang="en-US" sz="1700" dirty="0" smtClean="0"/>
              <a:t>Regular expressions are not always concise. E.g., numbers divisible by 5:</a:t>
            </a:r>
          </a:p>
          <a:p>
            <a:endParaRPr lang="en-US" sz="1700" dirty="0" smtClean="0"/>
          </a:p>
          <a:p>
            <a:endParaRPr lang="en-US" sz="1700" dirty="0" smtClean="0"/>
          </a:p>
          <a:p>
            <a:r>
              <a:rPr lang="en-US" sz="1700" dirty="0" smtClean="0"/>
              <a:t>Grammars allow us to assign variable names for patterns so that they can be reused</a:t>
            </a:r>
          </a:p>
          <a:p>
            <a:r>
              <a:rPr lang="en-US" sz="1700" dirty="0" smtClean="0"/>
              <a:t>Grammars are used to describe the structure of strings in a language</a:t>
            </a:r>
          </a:p>
          <a:p>
            <a:r>
              <a:rPr lang="en-US" sz="1700" dirty="0" smtClean="0"/>
              <a:t>Above RegEx can be rewritten as: </a:t>
            </a:r>
          </a:p>
          <a:p>
            <a:pPr lvl="1"/>
            <a:r>
              <a:rPr lang="en-US" sz="1700" dirty="0" smtClean="0"/>
              <a:t>Where </a:t>
            </a:r>
            <a:r>
              <a:rPr lang="en-US" sz="1700" i="1" dirty="0" smtClean="0"/>
              <a:t>U</a:t>
            </a:r>
            <a:r>
              <a:rPr lang="en-US" sz="1700" dirty="0" smtClean="0"/>
              <a:t> = (01)*(1 + 00)</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6" name="Picture 5" descr="Ch5Temp1.bmp"/>
          <p:cNvPicPr>
            <a:picLocks noChangeAspect="1"/>
          </p:cNvPicPr>
          <p:nvPr/>
        </p:nvPicPr>
        <p:blipFill>
          <a:blip r:embed="rId2" cstate="print"/>
          <a:stretch>
            <a:fillRect/>
          </a:stretch>
        </p:blipFill>
        <p:spPr>
          <a:xfrm>
            <a:off x="288073" y="1143000"/>
            <a:ext cx="7331927" cy="1143000"/>
          </a:xfrm>
          <a:prstGeom prst="rect">
            <a:avLst/>
          </a:prstGeom>
        </p:spPr>
      </p:pic>
      <p:pic>
        <p:nvPicPr>
          <p:cNvPr id="7" name="Picture 6" descr="Ch5Temp2.bmp"/>
          <p:cNvPicPr>
            <a:picLocks noChangeAspect="1"/>
          </p:cNvPicPr>
          <p:nvPr/>
        </p:nvPicPr>
        <p:blipFill>
          <a:blip r:embed="rId3" cstate="print"/>
          <a:stretch>
            <a:fillRect/>
          </a:stretch>
        </p:blipFill>
        <p:spPr>
          <a:xfrm>
            <a:off x="4114800" y="3651562"/>
            <a:ext cx="3505200" cy="2063438"/>
          </a:xfrm>
          <a:prstGeom prst="rect">
            <a:avLst/>
          </a:prstGeom>
        </p:spPr>
      </p:pic>
      <p:pic>
        <p:nvPicPr>
          <p:cNvPr id="8"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Content Placeholder 2"/>
          <p:cNvSpPr>
            <a:spLocks noGrp="1"/>
          </p:cNvSpPr>
          <p:nvPr>
            <p:ph idx="1"/>
          </p:nvPr>
        </p:nvSpPr>
        <p:spPr/>
        <p:txBody>
          <a:bodyPr>
            <a:normAutofit/>
          </a:bodyPr>
          <a:lstStyle/>
          <a:p>
            <a:pPr>
              <a:buNone/>
            </a:pPr>
            <a:r>
              <a:rPr lang="en-US" sz="1700" dirty="0" smtClean="0"/>
              <a:t>A grammar G has:</a:t>
            </a:r>
          </a:p>
          <a:p>
            <a:r>
              <a:rPr lang="en-US" sz="1700" dirty="0" smtClean="0"/>
              <a:t>Rules of the form </a:t>
            </a:r>
            <a:r>
              <a:rPr lang="en-US" sz="1700" i="1" dirty="0" smtClean="0"/>
              <a:t>x</a:t>
            </a:r>
            <a:r>
              <a:rPr lang="en-US" sz="1700" dirty="0" smtClean="0"/>
              <a:t> </a:t>
            </a:r>
            <a:r>
              <a:rPr lang="en-US" sz="1700" dirty="0" smtClean="0">
                <a:sym typeface="Symbol"/>
              </a:rPr>
              <a:t> </a:t>
            </a:r>
            <a:r>
              <a:rPr lang="en-US" sz="1700" i="1" dirty="0" smtClean="0"/>
              <a:t>y</a:t>
            </a:r>
            <a:r>
              <a:rPr lang="en-US" sz="1700" dirty="0" smtClean="0"/>
              <a:t> called </a:t>
            </a:r>
            <a:r>
              <a:rPr lang="en-US" sz="1700" i="1" dirty="0" smtClean="0"/>
              <a:t>productions</a:t>
            </a:r>
            <a:endParaRPr lang="en-US" sz="1700" dirty="0" smtClean="0"/>
          </a:p>
          <a:p>
            <a:r>
              <a:rPr lang="en-US" sz="1700" dirty="0" smtClean="0"/>
              <a:t>Symbols from the alphabet are called </a:t>
            </a:r>
            <a:r>
              <a:rPr lang="en-US" sz="1700" i="1" dirty="0" smtClean="0"/>
              <a:t>terminals</a:t>
            </a:r>
            <a:endParaRPr lang="en-US" sz="1700" dirty="0" smtClean="0"/>
          </a:p>
          <a:p>
            <a:r>
              <a:rPr lang="en-US" sz="1700" dirty="0" smtClean="0"/>
              <a:t>Variables are called </a:t>
            </a:r>
            <a:r>
              <a:rPr lang="en-US" sz="1700" i="1" dirty="0" smtClean="0"/>
              <a:t>non-terminals</a:t>
            </a:r>
            <a:endParaRPr lang="en-US" sz="1700" dirty="0" smtClean="0"/>
          </a:p>
          <a:p>
            <a:r>
              <a:rPr lang="en-US" sz="1700" dirty="0" smtClean="0"/>
              <a:t>E.g., for the language of binary strings with exactly one pair of consecutive 0 s</a:t>
            </a:r>
          </a:p>
          <a:p>
            <a:pPr lvl="1"/>
            <a:r>
              <a:rPr lang="en-US" sz="1700" dirty="0" smtClean="0"/>
              <a:t>RegEx: (1 + 01)*00(1 + 10)*</a:t>
            </a:r>
          </a:p>
          <a:p>
            <a:pPr lvl="1"/>
            <a:r>
              <a:rPr lang="en-US" sz="1700" dirty="0" smtClean="0"/>
              <a:t>Grammar: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4" descr="Ch5Temp3.bmp"/>
          <p:cNvPicPr>
            <a:picLocks noChangeAspect="1"/>
          </p:cNvPicPr>
          <p:nvPr/>
        </p:nvPicPr>
        <p:blipFill>
          <a:blip r:embed="rId2" cstate="print"/>
          <a:stretch>
            <a:fillRect/>
          </a:stretch>
        </p:blipFill>
        <p:spPr>
          <a:xfrm>
            <a:off x="3810000" y="3352800"/>
            <a:ext cx="2057400" cy="149029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English Sentence</a:t>
            </a:r>
            <a:endParaRPr lang="en-US" dirty="0"/>
          </a:p>
        </p:txBody>
      </p:sp>
      <p:sp>
        <p:nvSpPr>
          <p:cNvPr id="3" name="Content Placeholder 2"/>
          <p:cNvSpPr>
            <a:spLocks noGrp="1"/>
          </p:cNvSpPr>
          <p:nvPr>
            <p:ph idx="1"/>
          </p:nvPr>
        </p:nvSpPr>
        <p:spPr/>
        <p:txBody>
          <a:bodyPr/>
          <a:lstStyle/>
          <a:p>
            <a:r>
              <a:rPr lang="en-US" sz="1700" dirty="0" smtClean="0"/>
              <a:t>The rain in Spain stays mainly in the plain</a:t>
            </a:r>
            <a:r>
              <a:rPr lang="en-US" dirty="0" smtClean="0"/>
              <a: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4" descr="Ch5Temp4.bmp"/>
          <p:cNvPicPr>
            <a:picLocks noChangeAspect="1"/>
          </p:cNvPicPr>
          <p:nvPr/>
        </p:nvPicPr>
        <p:blipFill>
          <a:blip r:embed="rId2" cstate="print"/>
          <a:stretch>
            <a:fillRect/>
          </a:stretch>
        </p:blipFill>
        <p:spPr>
          <a:xfrm>
            <a:off x="2743200" y="1066800"/>
            <a:ext cx="2895600" cy="2274170"/>
          </a:xfrm>
          <a:prstGeom prst="rect">
            <a:avLst/>
          </a:prstGeom>
        </p:spPr>
      </p:pic>
      <p:pic>
        <p:nvPicPr>
          <p:cNvPr id="6" name="Picture 5" descr="Ch5Temp5.bmp"/>
          <p:cNvPicPr>
            <a:picLocks noChangeAspect="1"/>
          </p:cNvPicPr>
          <p:nvPr/>
        </p:nvPicPr>
        <p:blipFill>
          <a:blip r:embed="rId3" cstate="print"/>
          <a:stretch>
            <a:fillRect/>
          </a:stretch>
        </p:blipFill>
        <p:spPr>
          <a:xfrm>
            <a:off x="215660" y="3657599"/>
            <a:ext cx="4546123" cy="2590801"/>
          </a:xfrm>
          <a:prstGeom prst="rect">
            <a:avLst/>
          </a:prstGeom>
        </p:spPr>
      </p:pic>
      <p:pic>
        <p:nvPicPr>
          <p:cNvPr id="7" name="Picture 6" descr="Ch5Temp6.bmp"/>
          <p:cNvPicPr>
            <a:picLocks noChangeAspect="1"/>
          </p:cNvPicPr>
          <p:nvPr/>
        </p:nvPicPr>
        <p:blipFill>
          <a:blip r:embed="rId4" cstate="print"/>
          <a:stretch>
            <a:fillRect/>
          </a:stretch>
        </p:blipFill>
        <p:spPr>
          <a:xfrm>
            <a:off x="4953000" y="4229496"/>
            <a:ext cx="3962400" cy="1437879"/>
          </a:xfrm>
          <a:prstGeom prst="rect">
            <a:avLst/>
          </a:prstGeom>
        </p:spPr>
      </p:pic>
      <p:cxnSp>
        <p:nvCxnSpPr>
          <p:cNvPr id="9" name="Straight Connector 8"/>
          <p:cNvCxnSpPr/>
          <p:nvPr/>
        </p:nvCxnSpPr>
        <p:spPr>
          <a:xfrm rot="5400000">
            <a:off x="3543300" y="4914900"/>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1"/>
            <a:endCxn id="3" idx="3"/>
          </p:cNvCxnSpPr>
          <p:nvPr/>
        </p:nvCxnSpPr>
        <p:spPr>
          <a:xfrm rot="10800000" flipH="1">
            <a:off x="76200" y="3505200"/>
            <a:ext cx="8991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C:\Users\sadhana\AppData\Local\Microsoft\Windows\Temporary Internet Files\Content.Outlook\0MVLJOB6\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Example</a:t>
            </a:r>
            <a:endParaRPr lang="en-US" dirty="0"/>
          </a:p>
        </p:txBody>
      </p:sp>
      <p:sp>
        <p:nvSpPr>
          <p:cNvPr id="3" name="Content Placeholder 2"/>
          <p:cNvSpPr>
            <a:spLocks noGrp="1"/>
          </p:cNvSpPr>
          <p:nvPr>
            <p:ph idx="1"/>
          </p:nvPr>
        </p:nvSpPr>
        <p:spPr/>
        <p:txBody>
          <a:bodyPr>
            <a:normAutofit/>
          </a:bodyPr>
          <a:lstStyle/>
          <a:p>
            <a:r>
              <a:rPr lang="en-US" sz="1700" dirty="0" smtClean="0"/>
              <a:t>a valid English sentence is made up of a subject and a predicate; </a:t>
            </a:r>
          </a:p>
          <a:p>
            <a:r>
              <a:rPr lang="en-US" sz="1700" dirty="0" smtClean="0"/>
              <a:t>the subject is a noun phrase; </a:t>
            </a:r>
          </a:p>
          <a:p>
            <a:r>
              <a:rPr lang="en-US" sz="1700" dirty="0" smtClean="0"/>
              <a:t>the predicate is a verb phrase (if the verb is transitive, it has an object noun phrase); </a:t>
            </a:r>
          </a:p>
          <a:p>
            <a:r>
              <a:rPr lang="en-US" sz="1700" dirty="0" smtClean="0"/>
              <a:t>noun phrases are made up of either an article and a noun or just a proper name; </a:t>
            </a:r>
          </a:p>
          <a:p>
            <a:r>
              <a:rPr lang="en-US" sz="1700" dirty="0" smtClean="0"/>
              <a:t>verb phrases are made up of a verb (and an optional adverb)</a:t>
            </a:r>
          </a:p>
          <a:p>
            <a:r>
              <a:rPr lang="en-US" sz="1700" dirty="0" smtClean="0"/>
              <a:t>noun and verb phrases can also have an optional prepositional phrase that in turn is made up of a preposition and a noun phrase. </a:t>
            </a:r>
          </a:p>
          <a:p>
            <a:pPr lvl="1"/>
            <a:r>
              <a:rPr lang="en-US" sz="1700" dirty="0" smtClean="0"/>
              <a:t>Sentence </a:t>
            </a:r>
            <a:r>
              <a:rPr lang="en-US" sz="1700" dirty="0" smtClean="0">
                <a:sym typeface="Symbol"/>
              </a:rPr>
              <a:t></a:t>
            </a:r>
            <a:r>
              <a:rPr lang="en-US" sz="1700" dirty="0" smtClean="0"/>
              <a:t> Subject Predicate</a:t>
            </a:r>
          </a:p>
          <a:p>
            <a:pPr lvl="1"/>
            <a:r>
              <a:rPr lang="en-US" sz="1700" dirty="0" smtClean="0"/>
              <a:t>Subject </a:t>
            </a:r>
            <a:r>
              <a:rPr lang="en-US" sz="1700" dirty="0" smtClean="0">
                <a:sym typeface="Symbol"/>
              </a:rPr>
              <a:t></a:t>
            </a:r>
            <a:r>
              <a:rPr lang="en-US" sz="1700" dirty="0" smtClean="0"/>
              <a:t> </a:t>
            </a:r>
            <a:r>
              <a:rPr lang="en-US" sz="1700" dirty="0" err="1" smtClean="0"/>
              <a:t>Noun_Phrase</a:t>
            </a:r>
            <a:endParaRPr lang="en-US" sz="1700" dirty="0" smtClean="0"/>
          </a:p>
          <a:p>
            <a:pPr lvl="1"/>
            <a:r>
              <a:rPr lang="en-US" sz="1700" dirty="0" smtClean="0"/>
              <a:t>Predicate </a:t>
            </a:r>
            <a:r>
              <a:rPr lang="en-US" sz="1700" dirty="0" smtClean="0">
                <a:sym typeface="Symbol"/>
              </a:rPr>
              <a:t></a:t>
            </a:r>
            <a:r>
              <a:rPr lang="en-US" sz="1700" dirty="0" smtClean="0"/>
              <a:t> </a:t>
            </a:r>
            <a:r>
              <a:rPr lang="en-US" sz="1700" dirty="0" err="1" smtClean="0"/>
              <a:t>Verb_Phrase</a:t>
            </a:r>
            <a:r>
              <a:rPr lang="en-US" sz="1700" dirty="0" smtClean="0"/>
              <a:t> [</a:t>
            </a:r>
            <a:r>
              <a:rPr lang="en-US" sz="1700" dirty="0" err="1" smtClean="0"/>
              <a:t>Noun_Phrase</a:t>
            </a:r>
            <a:r>
              <a:rPr lang="en-US" sz="1700" dirty="0" smtClean="0"/>
              <a:t>]</a:t>
            </a:r>
          </a:p>
          <a:p>
            <a:pPr lvl="1"/>
            <a:r>
              <a:rPr lang="en-US" sz="1700" dirty="0" err="1" smtClean="0"/>
              <a:t>Noun_Phrase</a:t>
            </a:r>
            <a:r>
              <a:rPr lang="en-US" sz="1700" dirty="0" smtClean="0"/>
              <a:t> </a:t>
            </a:r>
            <a:r>
              <a:rPr lang="en-US" sz="1700" dirty="0" smtClean="0">
                <a:sym typeface="Symbol"/>
              </a:rPr>
              <a:t></a:t>
            </a:r>
            <a:r>
              <a:rPr lang="en-US" sz="1700" dirty="0" smtClean="0"/>
              <a:t> [Article Noun | </a:t>
            </a:r>
            <a:r>
              <a:rPr lang="en-US" sz="1700" dirty="0" err="1" smtClean="0"/>
              <a:t>Proper_Name</a:t>
            </a:r>
            <a:r>
              <a:rPr lang="en-US" sz="1700" dirty="0" smtClean="0"/>
              <a:t>] [</a:t>
            </a:r>
            <a:r>
              <a:rPr lang="en-US" sz="1700" dirty="0" err="1" smtClean="0"/>
              <a:t>Prepositional_Phrase</a:t>
            </a:r>
            <a:r>
              <a:rPr lang="en-US" sz="1700" dirty="0" smtClean="0"/>
              <a:t>]</a:t>
            </a:r>
          </a:p>
          <a:p>
            <a:pPr lvl="1"/>
            <a:r>
              <a:rPr lang="en-US" sz="1700" dirty="0" err="1" smtClean="0"/>
              <a:t>Verb_Phrase</a:t>
            </a:r>
            <a:r>
              <a:rPr lang="en-US" sz="1700" dirty="0" smtClean="0"/>
              <a:t> </a:t>
            </a:r>
            <a:r>
              <a:rPr lang="en-US" sz="1700" dirty="0" smtClean="0">
                <a:sym typeface="Symbol"/>
              </a:rPr>
              <a:t></a:t>
            </a:r>
            <a:r>
              <a:rPr lang="en-US" sz="1700" dirty="0" smtClean="0"/>
              <a:t> Verb [Adverb] [</a:t>
            </a:r>
            <a:r>
              <a:rPr lang="en-US" sz="1700" dirty="0" err="1" smtClean="0"/>
              <a:t>Prepositional_Phrase</a:t>
            </a:r>
            <a:r>
              <a:rPr lang="en-US" sz="1700" dirty="0" smtClean="0"/>
              <a:t>]</a:t>
            </a:r>
          </a:p>
          <a:p>
            <a:pPr lvl="1"/>
            <a:r>
              <a:rPr lang="en-US" sz="1700" dirty="0" err="1" smtClean="0"/>
              <a:t>Prepositional_Phrase</a:t>
            </a:r>
            <a:r>
              <a:rPr lang="en-US" sz="1700" dirty="0" smtClean="0"/>
              <a:t> </a:t>
            </a:r>
            <a:r>
              <a:rPr lang="en-US" sz="1700" dirty="0" smtClean="0">
                <a:sym typeface="Symbol"/>
              </a:rPr>
              <a:t></a:t>
            </a:r>
            <a:r>
              <a:rPr lang="en-US" sz="1700" dirty="0" smtClean="0"/>
              <a:t> Preposition </a:t>
            </a:r>
            <a:r>
              <a:rPr lang="en-US" sz="1700" dirty="0" err="1" smtClean="0"/>
              <a:t>Noun_Phrase</a:t>
            </a:r>
            <a:endParaRPr lang="en-US" sz="1700"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Ideas of Parsing and Derivation</a:t>
            </a:r>
            <a:endParaRPr lang="en-US" i="1" dirty="0"/>
          </a:p>
        </p:txBody>
      </p:sp>
      <p:sp>
        <p:nvSpPr>
          <p:cNvPr id="3" name="Content Placeholder 2"/>
          <p:cNvSpPr>
            <a:spLocks noGrp="1"/>
          </p:cNvSpPr>
          <p:nvPr>
            <p:ph idx="1"/>
          </p:nvPr>
        </p:nvSpPr>
        <p:spPr/>
        <p:txBody>
          <a:bodyPr>
            <a:normAutofit/>
          </a:bodyPr>
          <a:lstStyle/>
          <a:p>
            <a:r>
              <a:rPr lang="en-US" sz="1700" dirty="0" smtClean="0"/>
              <a:t>Parsing: Given a string in the language, construct a tree-structure according to the grammar</a:t>
            </a:r>
          </a:p>
          <a:p>
            <a:pPr lvl="1"/>
            <a:r>
              <a:rPr lang="en-US" sz="1700" dirty="0" smtClean="0"/>
              <a:t>Symbols in the string are the leaves of the parse tree</a:t>
            </a:r>
          </a:p>
          <a:p>
            <a:pPr lvl="1"/>
            <a:r>
              <a:rPr lang="en-US" sz="1700" dirty="0" smtClean="0"/>
              <a:t>Internal nodes are the non-terminals in the grammar</a:t>
            </a:r>
          </a:p>
          <a:p>
            <a:pPr lvl="1"/>
            <a:r>
              <a:rPr lang="en-US" sz="1700" dirty="0" smtClean="0"/>
              <a:t>The root node of the parse tree is the start symbol </a:t>
            </a:r>
            <a:r>
              <a:rPr lang="en-US" sz="1700" i="1" dirty="0" smtClean="0"/>
              <a:t>S</a:t>
            </a:r>
            <a:endParaRPr lang="en-US" sz="1700" dirty="0" smtClean="0"/>
          </a:p>
          <a:p>
            <a:pPr lvl="1"/>
            <a:r>
              <a:rPr lang="en-US" sz="1700" dirty="0" smtClean="0"/>
              <a:t>Each internal node and its immediate child nodes constitute a production rule in the grammar</a:t>
            </a:r>
          </a:p>
          <a:p>
            <a:pPr lvl="1"/>
            <a:r>
              <a:rPr lang="en-US" sz="1700" dirty="0" smtClean="0"/>
              <a:t>As we go up the tree, we get shorter “sentential forms”</a:t>
            </a:r>
          </a:p>
          <a:p>
            <a:pPr lvl="1"/>
            <a:r>
              <a:rPr lang="en-US" sz="1700" dirty="0" smtClean="0"/>
              <a:t>Any string in the language can be parsed to arrive at </a:t>
            </a:r>
            <a:r>
              <a:rPr lang="en-US" sz="1700" i="1" dirty="0" smtClean="0"/>
              <a:t>S</a:t>
            </a:r>
            <a:endParaRPr lang="en-US" sz="1700" dirty="0" smtClean="0"/>
          </a:p>
          <a:p>
            <a:r>
              <a:rPr lang="en-US" sz="1700" dirty="0" smtClean="0"/>
              <a:t>Derivation: Starting from the symbol </a:t>
            </a:r>
            <a:r>
              <a:rPr lang="en-US" sz="1700" i="1" dirty="0" smtClean="0"/>
              <a:t>S</a:t>
            </a:r>
            <a:r>
              <a:rPr lang="en-US" sz="1700" dirty="0" smtClean="0"/>
              <a:t>, expand using production rules of the grammar to arrive at the given string at the leaf nodes of the derivation tree.</a:t>
            </a:r>
          </a:p>
          <a:p>
            <a:pPr lvl="1"/>
            <a:r>
              <a:rPr lang="en-US" sz="1700" dirty="0" smtClean="0"/>
              <a:t>Opposite of parsing</a:t>
            </a:r>
          </a:p>
          <a:p>
            <a:pPr lvl="1"/>
            <a:r>
              <a:rPr lang="en-US" sz="1700" dirty="0" smtClean="0"/>
              <a:t>Start symbol </a:t>
            </a:r>
            <a:r>
              <a:rPr lang="en-US" sz="1700" i="1" dirty="0" smtClean="0"/>
              <a:t>S</a:t>
            </a:r>
            <a:r>
              <a:rPr lang="en-US" sz="1700" dirty="0" smtClean="0"/>
              <a:t> can derive every string in the language of the grammar</a:t>
            </a:r>
          </a:p>
          <a:p>
            <a:pPr lvl="1"/>
            <a:r>
              <a:rPr lang="en-US" sz="1700" dirty="0" smtClean="0"/>
              <a:t>Derivation expands variables to generate longer sentential forms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Example 5.1</a:t>
            </a:r>
            <a:endParaRPr lang="en-US" dirty="0"/>
          </a:p>
        </p:txBody>
      </p:sp>
      <p:sp>
        <p:nvSpPr>
          <p:cNvPr id="3" name="Content Placeholder 2"/>
          <p:cNvSpPr>
            <a:spLocks noGrp="1"/>
          </p:cNvSpPr>
          <p:nvPr>
            <p:ph idx="1"/>
          </p:nvPr>
        </p:nvSpPr>
        <p:spPr>
          <a:xfrm>
            <a:off x="76200" y="762000"/>
            <a:ext cx="8991600" cy="2514600"/>
          </a:xfrm>
        </p:spPr>
        <p:txBody>
          <a:bodyPr>
            <a:normAutofit/>
          </a:bodyPr>
          <a:lstStyle/>
          <a:p>
            <a:r>
              <a:rPr lang="en-US" sz="1700" dirty="0" smtClean="0"/>
              <a:t>Right-Linear Grammar for even numbers: </a:t>
            </a:r>
            <a:r>
              <a:rPr lang="en-US" sz="1700" i="1" dirty="0" smtClean="0"/>
              <a:t>S</a:t>
            </a:r>
            <a:r>
              <a:rPr lang="en-US" sz="1700" dirty="0" smtClean="0"/>
              <a:t> </a:t>
            </a:r>
            <a:r>
              <a:rPr lang="en-US" sz="1700" dirty="0" smtClean="0">
                <a:sym typeface="Symbol"/>
              </a:rPr>
              <a:t> </a:t>
            </a:r>
            <a:r>
              <a:rPr lang="en-US" sz="1700" dirty="0" smtClean="0"/>
              <a:t>0</a:t>
            </a:r>
            <a:r>
              <a:rPr lang="en-US" sz="1700" i="1" dirty="0" smtClean="0"/>
              <a:t>S</a:t>
            </a:r>
            <a:r>
              <a:rPr lang="en-US" sz="1700" dirty="0" smtClean="0"/>
              <a:t>, </a:t>
            </a:r>
            <a:r>
              <a:rPr lang="en-US" sz="1700" i="1" dirty="0" smtClean="0"/>
              <a:t>S</a:t>
            </a:r>
            <a:r>
              <a:rPr lang="en-US" sz="1700" dirty="0" smtClean="0"/>
              <a:t> </a:t>
            </a:r>
            <a:r>
              <a:rPr lang="en-US" sz="1700" dirty="0" smtClean="0">
                <a:sym typeface="Symbol"/>
              </a:rPr>
              <a:t> </a:t>
            </a:r>
            <a:r>
              <a:rPr lang="en-US" sz="1700" dirty="0" smtClean="0"/>
              <a:t>1</a:t>
            </a:r>
            <a:r>
              <a:rPr lang="en-US" sz="1700" i="1" dirty="0" smtClean="0"/>
              <a:t>S</a:t>
            </a:r>
            <a:r>
              <a:rPr lang="en-US" sz="1700" dirty="0" smtClean="0"/>
              <a:t>, </a:t>
            </a:r>
            <a:r>
              <a:rPr lang="en-US" sz="1700" i="1" dirty="0" smtClean="0"/>
              <a:t>S</a:t>
            </a:r>
            <a:r>
              <a:rPr lang="en-US" sz="1700" dirty="0" smtClean="0"/>
              <a:t> </a:t>
            </a:r>
            <a:r>
              <a:rPr lang="en-US" sz="1700" dirty="0" smtClean="0">
                <a:sym typeface="Symbol"/>
              </a:rPr>
              <a:t> </a:t>
            </a:r>
            <a:r>
              <a:rPr lang="en-US" sz="1700" dirty="0" smtClean="0"/>
              <a:t>0</a:t>
            </a:r>
          </a:p>
          <a:p>
            <a:r>
              <a:rPr lang="en-US" sz="1700" dirty="0" smtClean="0"/>
              <a:t>Given 1010</a:t>
            </a:r>
          </a:p>
          <a:p>
            <a:r>
              <a:rPr lang="en-US" sz="1700" dirty="0" smtClean="0"/>
              <a:t>Parsing:</a:t>
            </a:r>
          </a:p>
          <a:p>
            <a:r>
              <a:rPr lang="en-US" sz="1700" dirty="0" smtClean="0"/>
              <a:t>Derivation:</a:t>
            </a:r>
          </a:p>
          <a:p>
            <a:r>
              <a:rPr lang="en-US" sz="1700" dirty="0" smtClean="0"/>
              <a:t>Tree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4" descr="Ch5Temp7.bmp"/>
          <p:cNvPicPr>
            <a:picLocks noChangeAspect="1"/>
          </p:cNvPicPr>
          <p:nvPr/>
        </p:nvPicPr>
        <p:blipFill>
          <a:blip r:embed="rId2" cstate="print"/>
          <a:stretch>
            <a:fillRect/>
          </a:stretch>
        </p:blipFill>
        <p:spPr>
          <a:xfrm>
            <a:off x="1524000" y="1756595"/>
            <a:ext cx="4038600" cy="529405"/>
          </a:xfrm>
          <a:prstGeom prst="rect">
            <a:avLst/>
          </a:prstGeom>
        </p:spPr>
      </p:pic>
      <p:pic>
        <p:nvPicPr>
          <p:cNvPr id="6" name="Picture 5" descr="Ch5Temp8.bmp"/>
          <p:cNvPicPr>
            <a:picLocks noChangeAspect="1"/>
          </p:cNvPicPr>
          <p:nvPr/>
        </p:nvPicPr>
        <p:blipFill>
          <a:blip r:embed="rId3" cstate="print"/>
          <a:stretch>
            <a:fillRect/>
          </a:stretch>
        </p:blipFill>
        <p:spPr>
          <a:xfrm>
            <a:off x="1600200" y="2133600"/>
            <a:ext cx="4114800" cy="551793"/>
          </a:xfrm>
          <a:prstGeom prst="rect">
            <a:avLst/>
          </a:prstGeom>
        </p:spPr>
      </p:pic>
      <p:pic>
        <p:nvPicPr>
          <p:cNvPr id="7" name="Picture 6" descr="C05F001.jpg"/>
          <p:cNvPicPr>
            <a:picLocks noChangeAspect="1"/>
          </p:cNvPicPr>
          <p:nvPr/>
        </p:nvPicPr>
        <p:blipFill>
          <a:blip r:embed="rId4" cstate="print"/>
          <a:stretch>
            <a:fillRect/>
          </a:stretch>
        </p:blipFill>
        <p:spPr>
          <a:xfrm>
            <a:off x="3077470" y="3048000"/>
            <a:ext cx="2989060" cy="2849880"/>
          </a:xfrm>
          <a:prstGeom prst="rect">
            <a:avLst/>
          </a:prstGeom>
        </p:spPr>
      </p:pic>
      <p:pic>
        <p:nvPicPr>
          <p:cNvPr id="8" name="Picture 2" descr="C:\Users\sadhana\AppData\Local\Microsoft\Windows\Temporary Internet Files\Content.Outlook\0MVLJOB6\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Example 5.2</a:t>
            </a:r>
            <a:endParaRPr lang="en-US" dirty="0"/>
          </a:p>
        </p:txBody>
      </p:sp>
      <p:sp>
        <p:nvSpPr>
          <p:cNvPr id="3" name="Content Placeholder 2"/>
          <p:cNvSpPr>
            <a:spLocks noGrp="1"/>
          </p:cNvSpPr>
          <p:nvPr>
            <p:ph idx="1"/>
          </p:nvPr>
        </p:nvSpPr>
        <p:spPr>
          <a:xfrm>
            <a:off x="76200" y="762000"/>
            <a:ext cx="8991600" cy="1981200"/>
          </a:xfrm>
        </p:spPr>
        <p:txBody>
          <a:bodyPr/>
          <a:lstStyle/>
          <a:p>
            <a:r>
              <a:rPr lang="en-US" sz="1700" dirty="0" smtClean="0"/>
              <a:t>Left-Linear Grammar for even numbers: </a:t>
            </a:r>
            <a:r>
              <a:rPr lang="en-US" sz="1700" i="1" dirty="0" smtClean="0"/>
              <a:t>S</a:t>
            </a:r>
            <a:r>
              <a:rPr lang="en-US" sz="1700" dirty="0" smtClean="0"/>
              <a:t> </a:t>
            </a:r>
            <a:r>
              <a:rPr lang="en-US" sz="1700" dirty="0" smtClean="0">
                <a:sym typeface="Symbol"/>
              </a:rPr>
              <a:t> </a:t>
            </a:r>
            <a:r>
              <a:rPr lang="en-US" sz="1700" i="1" dirty="0" smtClean="0">
                <a:sym typeface="Symbol"/>
              </a:rPr>
              <a:t>T</a:t>
            </a:r>
            <a:r>
              <a:rPr lang="en-US" sz="1700" dirty="0" smtClean="0"/>
              <a:t>0, </a:t>
            </a:r>
            <a:r>
              <a:rPr lang="en-US" sz="1700" i="1" dirty="0" smtClean="0"/>
              <a:t>T</a:t>
            </a:r>
            <a:r>
              <a:rPr lang="en-US" sz="1700" dirty="0" smtClean="0"/>
              <a:t> </a:t>
            </a:r>
            <a:r>
              <a:rPr lang="en-US" sz="1700" dirty="0" smtClean="0">
                <a:sym typeface="Symbol"/>
              </a:rPr>
              <a:t> </a:t>
            </a:r>
            <a:r>
              <a:rPr lang="en-US" sz="1700" i="1" dirty="0" smtClean="0">
                <a:sym typeface="Symbol"/>
              </a:rPr>
              <a:t>T</a:t>
            </a:r>
            <a:r>
              <a:rPr lang="en-US" sz="1700" dirty="0" smtClean="0">
                <a:sym typeface="Symbol"/>
              </a:rPr>
              <a:t>0</a:t>
            </a:r>
            <a:r>
              <a:rPr lang="en-US" sz="1700" dirty="0" smtClean="0"/>
              <a:t>, </a:t>
            </a:r>
            <a:r>
              <a:rPr lang="en-US" sz="1700" i="1" dirty="0" smtClean="0"/>
              <a:t>T</a:t>
            </a:r>
            <a:r>
              <a:rPr lang="en-US" sz="1700" dirty="0" smtClean="0"/>
              <a:t> </a:t>
            </a:r>
            <a:r>
              <a:rPr lang="en-US" sz="1700" dirty="0" smtClean="0">
                <a:sym typeface="Symbol"/>
              </a:rPr>
              <a:t> </a:t>
            </a:r>
            <a:r>
              <a:rPr lang="en-US" sz="1700" i="1" dirty="0" smtClean="0">
                <a:sym typeface="Symbol"/>
              </a:rPr>
              <a:t>T</a:t>
            </a:r>
            <a:r>
              <a:rPr lang="en-US" sz="1700" dirty="0" smtClean="0">
                <a:sym typeface="Symbol"/>
              </a:rPr>
              <a:t>1</a:t>
            </a:r>
            <a:r>
              <a:rPr lang="en-US" sz="1700" dirty="0" smtClean="0"/>
              <a:t>, </a:t>
            </a:r>
            <a:r>
              <a:rPr lang="en-US" sz="1700" i="1" dirty="0" smtClean="0"/>
              <a:t>T</a:t>
            </a:r>
            <a:r>
              <a:rPr lang="en-US" sz="1700" dirty="0" smtClean="0"/>
              <a:t> </a:t>
            </a:r>
            <a:r>
              <a:rPr lang="en-US" sz="1700" dirty="0" smtClean="0">
                <a:sym typeface="Symbol"/>
              </a:rPr>
              <a:t> </a:t>
            </a:r>
            <a:r>
              <a:rPr lang="en-US" sz="1700" i="1" dirty="0" smtClean="0">
                <a:sym typeface="Symbol"/>
              </a:rPr>
              <a:t>λ</a:t>
            </a:r>
            <a:endParaRPr lang="en-US" sz="1700" dirty="0" smtClean="0"/>
          </a:p>
          <a:p>
            <a:r>
              <a:rPr lang="en-US" sz="1700" dirty="0" smtClean="0"/>
              <a:t>Given 1010 derivation is: </a:t>
            </a:r>
          </a:p>
          <a:p>
            <a:endParaRPr lang="en-US" sz="1700" dirty="0" smtClean="0"/>
          </a:p>
          <a:p>
            <a:r>
              <a:rPr lang="en-US" sz="1700" dirty="0" smtClean="0"/>
              <a:t>Tree:</a:t>
            </a:r>
          </a:p>
          <a:p>
            <a:pPr>
              <a:buNone/>
            </a:pP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4" descr="Ch5Temp9.bmp"/>
          <p:cNvPicPr>
            <a:picLocks noChangeAspect="1"/>
          </p:cNvPicPr>
          <p:nvPr/>
        </p:nvPicPr>
        <p:blipFill>
          <a:blip r:embed="rId2" cstate="print"/>
          <a:stretch>
            <a:fillRect/>
          </a:stretch>
        </p:blipFill>
        <p:spPr>
          <a:xfrm>
            <a:off x="1066800" y="1676400"/>
            <a:ext cx="7391400" cy="596736"/>
          </a:xfrm>
          <a:prstGeom prst="rect">
            <a:avLst/>
          </a:prstGeom>
        </p:spPr>
      </p:pic>
      <p:pic>
        <p:nvPicPr>
          <p:cNvPr id="6" name="Picture 5" descr="C05F002.jpg"/>
          <p:cNvPicPr>
            <a:picLocks noChangeAspect="1"/>
          </p:cNvPicPr>
          <p:nvPr/>
        </p:nvPicPr>
        <p:blipFill>
          <a:blip r:embed="rId3" cstate="print"/>
          <a:stretch>
            <a:fillRect/>
          </a:stretch>
        </p:blipFill>
        <p:spPr>
          <a:xfrm>
            <a:off x="2286000" y="2590800"/>
            <a:ext cx="4572000" cy="3309372"/>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1287</TotalTime>
  <Words>1419</Words>
  <Application>Microsoft Office PowerPoint</Application>
  <PresentationFormat>On-screen Show (4:3)</PresentationFormat>
  <Paragraphs>175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vt:lpstr>
      <vt:lpstr>Theory of Computation: A Problem-Solving Approach</vt:lpstr>
      <vt:lpstr>Learning Objectives</vt:lpstr>
      <vt:lpstr>The Idea of a Grammar</vt:lpstr>
      <vt:lpstr>Grammar</vt:lpstr>
      <vt:lpstr>Example: English Sentence</vt:lpstr>
      <vt:lpstr>Grammar Example</vt:lpstr>
      <vt:lpstr>The Ideas of Parsing and Derivation</vt:lpstr>
      <vt:lpstr>Parsing: Example 5.1</vt:lpstr>
      <vt:lpstr>Derivation: Example 5.2</vt:lpstr>
      <vt:lpstr>Regular Grammars</vt:lpstr>
      <vt:lpstr>Constructing Grammars: Example 5.3</vt:lpstr>
      <vt:lpstr>Equivalent Grammars: Example 5.3</vt:lpstr>
      <vt:lpstr>Constructing Grammars: Example 5.4</vt:lpstr>
      <vt:lpstr>Constructing Grammars: Example 5.5</vt:lpstr>
      <vt:lpstr>Constructing Grammars: Example 5.6</vt:lpstr>
      <vt:lpstr>Mantras for Regular Grammars</vt:lpstr>
      <vt:lpstr>Mantras for Grammars (contd..)</vt:lpstr>
      <vt:lpstr>Automata to Regular Grammars</vt:lpstr>
      <vt:lpstr>NFA to Grammar: Example 5.7</vt:lpstr>
      <vt:lpstr>DFA to Grammar: Example 5.8</vt:lpstr>
      <vt:lpstr>Regular Grammar to NFA: Example 5.9</vt:lpstr>
      <vt:lpstr>Theorems</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178</cp:revision>
  <dcterms:created xsi:type="dcterms:W3CDTF">2011-08-20T05:14:55Z</dcterms:created>
  <dcterms:modified xsi:type="dcterms:W3CDTF">2012-03-06T06:15:47Z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