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256" r:id="rId2"/>
    <p:sldId id="257" r:id="rId3"/>
    <p:sldId id="314" r:id="rId4"/>
    <p:sldId id="315" r:id="rId5"/>
    <p:sldId id="316" r:id="rId6"/>
    <p:sldId id="317" r:id="rId7"/>
    <p:sldId id="318" r:id="rId8"/>
    <p:sldId id="319" r:id="rId9"/>
    <p:sldId id="320" r:id="rId10"/>
    <p:sldId id="321" r:id="rId11"/>
    <p:sldId id="322" r:id="rId12"/>
    <p:sldId id="323" r:id="rId13"/>
    <p:sldId id="325" r:id="rId14"/>
    <p:sldId id="324" r:id="rId15"/>
    <p:sldId id="326" r:id="rId16"/>
    <p:sldId id="327" r:id="rId17"/>
    <p:sldId id="328" r:id="rId18"/>
    <p:sldId id="329" r:id="rId19"/>
    <p:sldId id="330" r:id="rId20"/>
    <p:sldId id="312" r:id="rId21"/>
    <p:sldId id="310" r:id="rId22"/>
    <p:sldId id="313" r:id="rId23"/>
    <p:sldId id="28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8FF"/>
    <a:srgbClr val="9999FF"/>
    <a:srgbClr val="6F6FDB"/>
    <a:srgbClr val="3333CC"/>
    <a:srgbClr val="3399FF"/>
    <a:srgbClr val="79899F"/>
    <a:srgbClr val="799DA9"/>
    <a:srgbClr val="3AE9F2"/>
    <a:srgbClr val="EBE700"/>
    <a:srgbClr val="EB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72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A8F7C2-320E-46EE-8E9D-8F4E4CFC368B}" type="datetimeFigureOut">
              <a:rPr lang="en-US" smtClean="0"/>
              <a:pPr/>
              <a:t>3/6/2012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FF00A-4410-418A-B65F-DAA446BBB364}" type="slidenum">
              <a:rPr lang="en-US" smtClean="0"/>
              <a:pPr/>
              <a:t>‹#›</a:t>
            </a:fld>
            <a:endParaRPr lang="en-US"/>
          </a:p>
        </p:txBody>
      </p:sp>
    </p:spTree>
    <p:extLst>
      <p:ext uri="{BB962C8B-B14F-4D97-AF65-F5344CB8AC3E}">
        <p14:creationId xmlns:p14="http://schemas.microsoft.com/office/powerpoint/2010/main" val="21114354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DAB10-D907-4985-B378-138BB7CBF6BF}" type="datetimeFigureOut">
              <a:rPr lang="en-US" smtClean="0"/>
              <a:pPr/>
              <a:t>3/6/2012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4FA94-4FCE-4233-8EA1-FB4E83149C09}" type="slidenum">
              <a:rPr lang="en-US" smtClean="0"/>
              <a:pPr/>
              <a:t>‹#›</a:t>
            </a:fld>
            <a:endParaRPr lang="en-US"/>
          </a:p>
        </p:txBody>
      </p:sp>
    </p:spTree>
    <p:extLst>
      <p:ext uri="{BB962C8B-B14F-4D97-AF65-F5344CB8AC3E}">
        <p14:creationId xmlns:p14="http://schemas.microsoft.com/office/powerpoint/2010/main" val="19190541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14FA94-4FCE-4233-8EA1-FB4E83149C0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685800"/>
            <a:ext cx="9144000" cy="6172200"/>
            <a:chOff x="0" y="685800"/>
            <a:chExt cx="9144000" cy="61722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28800" y="4572000"/>
              <a:ext cx="7315200" cy="1828800"/>
            </a:xfrm>
            <a:prstGeom prst="rect">
              <a:avLst/>
            </a:prstGeom>
            <a:solidFill>
              <a:srgbClr val="6498FF"/>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685800"/>
              <a:ext cx="1828800" cy="6172200"/>
            </a:xfrm>
            <a:prstGeom prst="rect">
              <a:avLst/>
            </a:prstGeom>
            <a:solidFill>
              <a:srgbClr val="9999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b="1">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hasCustomPrompt="1"/>
          </p:nvPr>
        </p:nvSpPr>
        <p:spPr>
          <a:xfrm>
            <a:off x="1905000" y="4648200"/>
            <a:ext cx="7086600" cy="1219200"/>
          </a:xfrm>
        </p:spPr>
        <p:txBody>
          <a:bodyPr anchor="b" anchorCtr="0">
            <a:noAutofit/>
          </a:bodyPr>
          <a:lstStyle>
            <a:lvl1pPr algn="l">
              <a:defRPr sz="3600" baseline="0"/>
            </a:lvl1pPr>
          </a:lstStyle>
          <a:p>
            <a:r>
              <a:rPr lang="en-US" dirty="0" smtClean="0"/>
              <a:t>Theory of Computation:</a:t>
            </a:r>
            <a:br>
              <a:rPr lang="en-US" dirty="0" smtClean="0"/>
            </a:br>
            <a:r>
              <a:rPr lang="en-US" dirty="0" smtClean="0"/>
              <a:t>A Problem-Solving Approach</a:t>
            </a:r>
            <a:endParaRPr dirty="0"/>
          </a:p>
        </p:txBody>
      </p:sp>
      <p:sp>
        <p:nvSpPr>
          <p:cNvPr id="14" name="TextBox 13"/>
          <p:cNvSpPr txBox="1"/>
          <p:nvPr userDrawn="1"/>
        </p:nvSpPr>
        <p:spPr>
          <a:xfrm>
            <a:off x="50802" y="5678269"/>
            <a:ext cx="1777998" cy="369332"/>
          </a:xfrm>
          <a:prstGeom prst="rect">
            <a:avLst/>
          </a:prstGeom>
          <a:noFill/>
        </p:spPr>
        <p:txBody>
          <a:bodyPr wrap="square" rtlCol="0">
            <a:spAutoFit/>
          </a:bodyPr>
          <a:lstStyle/>
          <a:p>
            <a:pPr algn="ctr"/>
            <a:r>
              <a:rPr lang="en-US" b="1" dirty="0" smtClean="0"/>
              <a:t>Dr. Kavi</a:t>
            </a:r>
            <a:r>
              <a:rPr lang="en-US" b="1" baseline="0" dirty="0" smtClean="0"/>
              <a:t> Mahesh</a:t>
            </a:r>
            <a:endParaRPr lang="en-US" b="1" dirty="0" smtClean="0"/>
          </a:p>
        </p:txBody>
      </p:sp>
      <p:sp>
        <p:nvSpPr>
          <p:cNvPr id="19" name="TextBox 18"/>
          <p:cNvSpPr txBox="1"/>
          <p:nvPr userDrawn="1"/>
        </p:nvSpPr>
        <p:spPr>
          <a:xfrm>
            <a:off x="1828800" y="6581001"/>
            <a:ext cx="3886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Copyright ©2012 Wiley India Pvt. Ltd.  All rights reserved</a:t>
            </a:r>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E2690D3-9AD7-490A-8151-49754F8B2652}"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509F44-5088-4EA9-AC0C-79D8D4A2BA19}"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848600" y="533400"/>
            <a:ext cx="762000" cy="609600"/>
          </a:xfrm>
        </p:spPr>
        <p:txBody>
          <a:bodyPr/>
          <a:lstStyle/>
          <a:p>
            <a:fld id="{F46CFAAC-42DA-48D0-8146-B16E928424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76200" y="762000"/>
            <a:ext cx="8991600" cy="5486400"/>
          </a:xfrm>
        </p:spPr>
        <p:txBody>
          <a:bodyPr/>
          <a:lstStyle>
            <a:lvl1pPr algn="just">
              <a:defRPr sz="1800"/>
            </a:lvl1pPr>
            <a:lvl2pPr marL="627063" indent="-228600" algn="just">
              <a:buClr>
                <a:srgbClr val="7030A0"/>
              </a:buClr>
              <a:buSzPct val="125000"/>
              <a:defRPr sz="1400"/>
            </a:lvl2pPr>
            <a:lvl3pPr marL="1033463" indent="-228600" algn="just">
              <a:buClr>
                <a:srgbClr val="0070C0"/>
              </a:buClr>
              <a:defRPr sz="1300" b="0">
                <a:latin typeface="Arial" pitchFamily="34" charset="0"/>
                <a:cs typeface="Arial" pitchFamily="34" charset="0"/>
              </a:defRPr>
            </a:lvl3pPr>
            <a:lvl4pPr marL="1430338" indent="-228600" algn="just">
              <a:defRPr sz="1200">
                <a:latin typeface="Arial" pitchFamily="34" charset="0"/>
                <a:cs typeface="Arial" pitchFamily="34" charset="0"/>
              </a:defRPr>
            </a:lvl4pPr>
            <a:lvl5pPr marL="1770063" indent="-228600" algn="jus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8DAFA0DA-22A1-4B90-B8D2-80B87F245750}" type="datetime1">
              <a:rPr lang="en-US" smtClean="0"/>
              <a:pPr/>
              <a:t>3/6/2012</a:t>
            </a:fld>
            <a:endParaRPr lang="en-US"/>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
        <p:nvSpPr>
          <p:cNvPr id="8" name="TextBox 7"/>
          <p:cNvSpPr txBox="1"/>
          <p:nvPr userDrawn="1"/>
        </p:nvSpPr>
        <p:spPr>
          <a:xfrm>
            <a:off x="4038600" y="6280919"/>
            <a:ext cx="4656667" cy="577081"/>
          </a:xfrm>
          <a:prstGeom prst="rect">
            <a:avLst/>
          </a:prstGeom>
          <a:noFill/>
        </p:spPr>
        <p:txBody>
          <a:bodyPr wrap="square" rtlCol="0">
            <a:spAutoFit/>
          </a:bodyPr>
          <a:lstStyle/>
          <a:p>
            <a:r>
              <a:rPr lang="en-US" sz="1050" b="1" dirty="0" smtClean="0"/>
              <a:t>                                               Theory</a:t>
            </a:r>
            <a:r>
              <a:rPr lang="en-US" sz="1050" b="1" baseline="0" dirty="0" smtClean="0"/>
              <a:t> of Computation: A Problem-Solving Approach</a:t>
            </a:r>
            <a:endParaRPr lang="en-US" sz="1050" dirty="0" smtClean="0"/>
          </a:p>
          <a:p>
            <a:r>
              <a:rPr lang="en-US" sz="1050" dirty="0" smtClean="0"/>
              <a:t>                                                                                                                     by Kavi Mahesh</a:t>
            </a:r>
          </a:p>
          <a:p>
            <a:r>
              <a:rPr lang="en-US" sz="1050" dirty="0" smtClean="0"/>
              <a:t>                                           Copyright ©2012 Wiley India Pvt. Ltd.  All rights reserved</a:t>
            </a:r>
            <a:endParaRPr lang="en-US" sz="1050" dirty="0"/>
          </a:p>
        </p:txBody>
      </p:sp>
      <p:pic>
        <p:nvPicPr>
          <p:cNvPr id="9" name="Picture 8" descr="BookMarbles.bmp"/>
          <p:cNvPicPr>
            <a:picLocks noChangeAspect="1"/>
          </p:cNvPicPr>
          <p:nvPr userDrawn="1"/>
        </p:nvPicPr>
        <p:blipFill>
          <a:blip r:embed="rId2" cstate="print"/>
          <a:stretch>
            <a:fillRect/>
          </a:stretch>
        </p:blipFill>
        <p:spPr>
          <a:xfrm>
            <a:off x="8153400" y="1"/>
            <a:ext cx="990600" cy="6327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dirty="0"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662698AC-2645-4D16-8BFF-C7AE0AC9EA86}" type="datetime1">
              <a:rPr lang="en-US" smtClean="0"/>
              <a:pPr/>
              <a:t>3/6/2012</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dirty="0"/>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F46CFAAC-42DA-48D0-8146-B16E928424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01A1BF1-EB64-4FC6-8AFF-602F361D477E}"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36AC3C2-2F7E-46D2-AA18-D6793CEB6E4C}" type="datetime1">
              <a:rPr lang="en-US" smtClean="0"/>
              <a:pPr/>
              <a:t>3/6/2012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5D1837D-00A1-40B4-814E-11E6DD80EDE1}" type="datetime1">
              <a:rPr lang="en-US" smtClean="0"/>
              <a:pPr/>
              <a:t>3/6/2012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4C8570D1-18D8-41A6-8D70-22CD9592B5A0}" type="datetime1">
              <a:rPr lang="en-US" smtClean="0"/>
              <a:pPr/>
              <a:t>3/6/2012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419F5D-2DCC-47DB-A612-E418DFA9B14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3A60D01A-5D43-41B9-BE70-7A66BAA3ECD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atMod val="125000"/>
          </a:schemeClr>
        </a:solidFill>
        <a:effectLst/>
      </p:bgPr>
    </p:bg>
    <p:spTree>
      <p:nvGrpSpPr>
        <p:cNvPr id="1" name=""/>
        <p:cNvGrpSpPr/>
        <p:nvPr/>
      </p:nvGrpSpPr>
      <p:grpSpPr>
        <a:xfrm>
          <a:off x="0" y="0"/>
          <a:ext cx="0" cy="0"/>
          <a:chOff x="0" y="0"/>
          <a:chExt cx="0" cy="0"/>
        </a:xfrm>
      </p:grpSpPr>
      <p:grpSp>
        <p:nvGrpSpPr>
          <p:cNvPr id="10" name="Group 11"/>
          <p:cNvGrpSpPr/>
          <p:nvPr/>
        </p:nvGrpSpPr>
        <p:grpSpPr>
          <a:xfrm>
            <a:off x="0" y="0"/>
            <a:ext cx="9144000" cy="609600"/>
            <a:chOff x="457200" y="0"/>
            <a:chExt cx="8686800" cy="16764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0" y="762000"/>
            <a:ext cx="9144000" cy="548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Placeholder 1"/>
          <p:cNvSpPr>
            <a:spLocks noGrp="1"/>
          </p:cNvSpPr>
          <p:nvPr>
            <p:ph type="title"/>
          </p:nvPr>
        </p:nvSpPr>
        <p:spPr>
          <a:xfrm>
            <a:off x="0" y="76200"/>
            <a:ext cx="8534400" cy="457200"/>
          </a:xfrm>
          <a:prstGeom prst="rect">
            <a:avLst/>
          </a:prstGeom>
        </p:spPr>
        <p:txBody>
          <a:bodyPr vert="horz" lIns="91440" tIns="45720" rIns="91440" bIns="45720" rtlCol="0" anchor="ctr">
            <a:noAutofit/>
          </a:bodyPr>
          <a:lstStyle/>
          <a:p>
            <a:r>
              <a:rPr lang="en-US" dirty="0" smtClean="0"/>
              <a:t>Click to edit Master title style</a:t>
            </a:r>
            <a:endParaRPr dirty="0"/>
          </a:p>
        </p:txBody>
      </p:sp>
      <p:sp>
        <p:nvSpPr>
          <p:cNvPr id="4" name="Date Placeholder 3"/>
          <p:cNvSpPr>
            <a:spLocks noGrp="1"/>
          </p:cNvSpPr>
          <p:nvPr>
            <p:ph type="dt" sz="half" idx="2"/>
          </p:nvPr>
        </p:nvSpPr>
        <p:spPr>
          <a:xfrm>
            <a:off x="762000" y="6492875"/>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58BB5757-5A06-4881-B742-3988D338F388}" type="datetime1">
              <a:rPr lang="en-US" smtClean="0"/>
              <a:pPr/>
              <a:t>3/6/2012</a:t>
            </a:fld>
            <a:endParaRPr lang="en-US"/>
          </a:p>
        </p:txBody>
      </p:sp>
      <p:sp>
        <p:nvSpPr>
          <p:cNvPr id="5" name="Footer Placeholder 4"/>
          <p:cNvSpPr>
            <a:spLocks noGrp="1"/>
          </p:cNvSpPr>
          <p:nvPr>
            <p:ph type="ftr" sz="quarter" idx="3"/>
          </p:nvPr>
        </p:nvSpPr>
        <p:spPr>
          <a:xfrm>
            <a:off x="3352800" y="6492875"/>
            <a:ext cx="3657600" cy="365125"/>
          </a:xfrm>
          <a:prstGeom prst="rect">
            <a:avLst/>
          </a:prstGeom>
        </p:spPr>
        <p:txBody>
          <a:bodyPr vert="horz" lIns="91440" tIns="45720" rIns="91440" bIns="45720" rtlCol="0" anchor="ctr"/>
          <a:lstStyle>
            <a:lvl1pPr algn="l">
              <a:defRPr sz="1200" b="1" cap="small" baseline="0">
                <a:solidFill>
                  <a:schemeClr val="tx1"/>
                </a:solidFill>
                <a:latin typeface="+mn-lt"/>
              </a:defRPr>
            </a:lvl1pPr>
          </a:lstStyle>
          <a:p>
            <a:endParaRPr lang="en-US" dirty="0"/>
          </a:p>
        </p:txBody>
      </p:sp>
      <p:sp>
        <p:nvSpPr>
          <p:cNvPr id="6" name="Slide Number Placeholder 5"/>
          <p:cNvSpPr>
            <a:spLocks noGrp="1"/>
          </p:cNvSpPr>
          <p:nvPr>
            <p:ph type="sldNum" sz="quarter" idx="4"/>
          </p:nvPr>
        </p:nvSpPr>
        <p:spPr>
          <a:xfrm>
            <a:off x="0" y="6477000"/>
            <a:ext cx="609600" cy="381000"/>
          </a:xfrm>
          <a:prstGeom prst="rect">
            <a:avLst/>
          </a:prstGeom>
        </p:spPr>
        <p:txBody>
          <a:bodyPr vert="horz" lIns="91440" tIns="45720" rIns="91440" bIns="45720" rtlCol="0" anchor="ctr"/>
          <a:lstStyle>
            <a:lvl1pPr algn="ctr">
              <a:defRPr sz="1200" cap="small" baseline="0">
                <a:solidFill>
                  <a:schemeClr val="tx1"/>
                </a:solidFill>
                <a:latin typeface="+mj-lt"/>
              </a:defRPr>
            </a:lvl1pPr>
          </a:lstStyle>
          <a:p>
            <a:fld id="{F46CFAAC-42DA-48D0-8146-B16E92842438}" type="slidenum">
              <a:rPr lang="en-US" smtClean="0"/>
              <a:pPr/>
              <a:t>‹#›</a:t>
            </a:fld>
            <a:endParaRPr lang="en-US" dirty="0"/>
          </a:p>
        </p:txBody>
      </p:sp>
      <p:cxnSp>
        <p:nvCxnSpPr>
          <p:cNvPr id="13" name="Straight Connector 12"/>
          <p:cNvCxnSpPr/>
          <p:nvPr userDrawn="1"/>
        </p:nvCxnSpPr>
        <p:spPr>
          <a:xfrm>
            <a:off x="0" y="6324600"/>
            <a:ext cx="9144000" cy="0"/>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2800" b="1" kern="1200" cap="small" spc="200" baseline="0">
          <a:solidFill>
            <a:schemeClr val="tx1"/>
          </a:solidFill>
          <a:latin typeface="+mj-lt"/>
          <a:ea typeface="+mj-ea"/>
          <a:cs typeface="+mj-cs"/>
        </a:defRPr>
      </a:lvl1pPr>
    </p:titleStyle>
    <p:bodyStyle>
      <a:lvl1pPr marL="228600" indent="-228600" algn="l" defTabSz="914400" rtl="0" eaLnBrk="1" latinLnBrk="0" hangingPunct="1">
        <a:spcBef>
          <a:spcPts val="1800"/>
        </a:spcBef>
        <a:buClr>
          <a:schemeClr val="accent4">
            <a:lumMod val="75000"/>
          </a:schemeClr>
        </a:buClr>
        <a:buSzPct val="100000"/>
        <a:buFont typeface="Wingdings" pitchFamily="2" charset="2"/>
        <a:buChar char="§"/>
        <a:defRPr sz="2000" kern="1200">
          <a:solidFill>
            <a:schemeClr val="tx1"/>
          </a:solidFill>
          <a:latin typeface="Arial" pitchFamily="34" charset="0"/>
          <a:ea typeface="+mn-ea"/>
          <a:cs typeface="Arial" pitchFamily="34" charset="0"/>
        </a:defRPr>
      </a:lvl1pPr>
      <a:lvl2pPr marL="685800" indent="-228600" algn="l" defTabSz="914400" rtl="0" eaLnBrk="1" latinLnBrk="0" hangingPunct="1">
        <a:spcBef>
          <a:spcPts val="600"/>
        </a:spcBef>
        <a:buClr>
          <a:schemeClr val="accent2"/>
        </a:buClr>
        <a:buSzPct val="100000"/>
        <a:buFont typeface="Wingdings" pitchFamily="2" charset="2"/>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867400"/>
            <a:ext cx="6858000" cy="457200"/>
          </a:xfrm>
        </p:spPr>
        <p:txBody>
          <a:bodyPr>
            <a:normAutofit/>
          </a:bodyPr>
          <a:lstStyle/>
          <a:p>
            <a:r>
              <a:rPr lang="en-US" dirty="0" smtClean="0">
                <a:solidFill>
                  <a:schemeClr val="tx1"/>
                </a:solidFill>
              </a:rPr>
              <a:t>Chapter – 6: Nature of Regular Languages</a:t>
            </a:r>
            <a:endParaRPr lang="en-US" dirty="0">
              <a:solidFill>
                <a:schemeClr val="tx1"/>
              </a:solidFill>
            </a:endParaRPr>
          </a:p>
        </p:txBody>
      </p:sp>
      <p:sp>
        <p:nvSpPr>
          <p:cNvPr id="2" name="Title 1"/>
          <p:cNvSpPr>
            <a:spLocks noGrp="1"/>
          </p:cNvSpPr>
          <p:nvPr>
            <p:ph type="ctrTitle"/>
          </p:nvPr>
        </p:nvSpPr>
        <p:spPr>
          <a:xfrm>
            <a:off x="1905000" y="4800600"/>
            <a:ext cx="7010400" cy="1066800"/>
          </a:xfrm>
        </p:spPr>
        <p:txBody>
          <a:bodyPr/>
          <a:lstStyle/>
          <a:p>
            <a:r>
              <a:rPr lang="en-US" dirty="0" smtClean="0"/>
              <a:t>Theory of Computation:</a:t>
            </a:r>
            <a:br>
              <a:rPr lang="en-US" dirty="0" smtClean="0"/>
            </a:br>
            <a:r>
              <a:rPr lang="en-US" dirty="0" smtClean="0"/>
              <a:t>A Problem-Solving Approach</a:t>
            </a:r>
            <a:endParaRPr lang="en-US" dirty="0"/>
          </a:p>
        </p:txBody>
      </p:sp>
      <p:pic>
        <p:nvPicPr>
          <p:cNvPr id="4" name="Picture 3" descr="bookimage.bmp"/>
          <p:cNvPicPr>
            <a:picLocks noChangeAspect="1"/>
          </p:cNvPicPr>
          <p:nvPr/>
        </p:nvPicPr>
        <p:blipFill>
          <a:blip r:embed="rId2" cstate="print"/>
          <a:stretch>
            <a:fillRect/>
          </a:stretch>
        </p:blipFill>
        <p:spPr>
          <a:xfrm>
            <a:off x="3505200" y="609600"/>
            <a:ext cx="3587275" cy="3962400"/>
          </a:xfrm>
          <a:prstGeom prst="rect">
            <a:avLst/>
          </a:prstGeom>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168" y="4614431"/>
            <a:ext cx="637032" cy="9481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Answering Regular Language Questions</a:t>
            </a:r>
            <a:endParaRPr lang="en-US" dirty="0"/>
          </a:p>
        </p:txBody>
      </p:sp>
      <p:sp>
        <p:nvSpPr>
          <p:cNvPr id="3" name="Content Placeholder 2"/>
          <p:cNvSpPr>
            <a:spLocks noGrp="1"/>
          </p:cNvSpPr>
          <p:nvPr>
            <p:ph idx="1"/>
          </p:nvPr>
        </p:nvSpPr>
        <p:spPr/>
        <p:txBody>
          <a:bodyPr>
            <a:normAutofit/>
          </a:bodyPr>
          <a:lstStyle/>
          <a:p>
            <a:r>
              <a:rPr lang="en-US" sz="1700" dirty="0" smtClean="0"/>
              <a:t>Is a given regular language empty? </a:t>
            </a:r>
          </a:p>
          <a:p>
            <a:pPr lvl="1"/>
            <a:r>
              <a:rPr lang="en-US" sz="1700" dirty="0" smtClean="0"/>
              <a:t>empty there is no path from the start state of its DFA to any accepting state, or if it has no RegEx or if the start symbol S in its grammar does not derive any terminal string</a:t>
            </a:r>
          </a:p>
          <a:p>
            <a:r>
              <a:rPr lang="en-US" sz="1700" dirty="0" smtClean="0"/>
              <a:t>Is a given regular language finite or Infinite?</a:t>
            </a:r>
          </a:p>
          <a:p>
            <a:pPr lvl="1"/>
            <a:r>
              <a:rPr lang="en-US" sz="1700" dirty="0" smtClean="0"/>
              <a:t>finite if its automaton is acyclic</a:t>
            </a:r>
          </a:p>
          <a:p>
            <a:pPr lvl="1"/>
            <a:r>
              <a:rPr lang="en-US" sz="1700" dirty="0" smtClean="0"/>
              <a:t>its machine must still be finite even if the language is infinite;</a:t>
            </a:r>
          </a:p>
          <a:p>
            <a:pPr lvl="1"/>
            <a:r>
              <a:rPr lang="en-US" sz="1700" dirty="0" smtClean="0"/>
              <a:t>the machine for any infinite language must have a loop in it, that is, any software program (that is necessarily finite) must have at least one loop if it must be able to process an infinite language –  an infinite variety of inputs; and </a:t>
            </a:r>
          </a:p>
          <a:p>
            <a:pPr lvl="1"/>
            <a:r>
              <a:rPr lang="en-US" sz="1700" dirty="0" smtClean="0"/>
              <a:t>all finite languages are regular</a:t>
            </a:r>
          </a:p>
          <a:p>
            <a:r>
              <a:rPr lang="en-US" sz="1700" dirty="0" smtClean="0"/>
              <a:t>Does a given string w belong to a regular language L?  (membership question)</a:t>
            </a:r>
          </a:p>
          <a:p>
            <a:pPr lvl="1"/>
            <a:r>
              <a:rPr lang="en-US" sz="1700" dirty="0" smtClean="0"/>
              <a:t>If the automaton accepts the string</a:t>
            </a:r>
          </a:p>
          <a:p>
            <a:r>
              <a:rPr lang="en-US" sz="1700" dirty="0" smtClean="0"/>
              <a:t>Are two regular languages the same? (see Chapter 4)</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10</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Pigeonhole Principle</a:t>
            </a:r>
            <a:endParaRPr lang="en-US" dirty="0"/>
          </a:p>
        </p:txBody>
      </p:sp>
      <p:sp>
        <p:nvSpPr>
          <p:cNvPr id="3" name="Content Placeholder 2"/>
          <p:cNvSpPr>
            <a:spLocks noGrp="1"/>
          </p:cNvSpPr>
          <p:nvPr>
            <p:ph idx="1"/>
          </p:nvPr>
        </p:nvSpPr>
        <p:spPr/>
        <p:txBody>
          <a:bodyPr/>
          <a:lstStyle/>
          <a:p>
            <a:r>
              <a:rPr lang="en-US" sz="1700" dirty="0" smtClean="0"/>
              <a:t>Pigeonhole Principle says that only n things at most can fit into n slots or holes or bins. </a:t>
            </a:r>
          </a:p>
          <a:p>
            <a:r>
              <a:rPr lang="en-US" sz="1700" dirty="0" smtClean="0"/>
              <a:t>If there are n pigeonholes in a building, each big enough for just one pigeon to sit in, then at most n pigeons can sit in the pigeonholes. </a:t>
            </a:r>
          </a:p>
          <a:p>
            <a:r>
              <a:rPr lang="en-US" sz="1700" dirty="0" smtClean="0"/>
              <a:t>If the (n+1)</a:t>
            </a:r>
            <a:r>
              <a:rPr lang="en-US" sz="1700" dirty="0" err="1" smtClean="0"/>
              <a:t>th</a:t>
            </a:r>
            <a:r>
              <a:rPr lang="en-US" sz="1700" dirty="0" smtClean="0"/>
              <a:t> pigeon comes flying in, it will not be able to find a hole to sit in. There is no way that more than n pigeons can be accommodated in n pigeon holes.</a:t>
            </a:r>
          </a:p>
          <a:p>
            <a:r>
              <a:rPr lang="en-US" sz="1700" dirty="0" smtClean="0"/>
              <a:t>We use this to show that some languages are not regular</a:t>
            </a:r>
          </a:p>
          <a:p>
            <a:pPr lvl="1"/>
            <a:r>
              <a:rPr lang="en-US" sz="1700" dirty="0" smtClean="0"/>
              <a:t>using the Pumping Lemma for regular languages</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11</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Pumping Lemma for Regular Languages</a:t>
            </a:r>
            <a:endParaRPr lang="en-US" dirty="0"/>
          </a:p>
        </p:txBody>
      </p:sp>
      <p:sp>
        <p:nvSpPr>
          <p:cNvPr id="3" name="Content Placeholder 2"/>
          <p:cNvSpPr>
            <a:spLocks noGrp="1"/>
          </p:cNvSpPr>
          <p:nvPr>
            <p:ph idx="1"/>
          </p:nvPr>
        </p:nvSpPr>
        <p:spPr/>
        <p:txBody>
          <a:bodyPr/>
          <a:lstStyle/>
          <a:p>
            <a:pPr>
              <a:buNone/>
            </a:pPr>
            <a:r>
              <a:rPr lang="en-US" sz="1700" dirty="0" smtClean="0"/>
              <a:t>In plain English:</a:t>
            </a:r>
          </a:p>
          <a:p>
            <a:r>
              <a:rPr lang="en-US" sz="1700" dirty="0" smtClean="0"/>
              <a:t>Regular languages are regular because every non-trivial string in every infinite regular language has a repeating pattern that is not empty and is not too far from the beginning of the string; this pattern can be repeated any number of times to generate infinitely many strings in the language.</a:t>
            </a:r>
          </a:p>
          <a:p>
            <a:pPr>
              <a:buNone/>
            </a:pPr>
            <a:r>
              <a:rPr lang="en-US" sz="1700" dirty="0" smtClean="0"/>
              <a:t>Formally:</a:t>
            </a:r>
          </a:p>
          <a:p>
            <a:r>
              <a:rPr lang="en-US" sz="1700" dirty="0" smtClean="0"/>
              <a:t>Every infinite regular language L has a constant m, specific to that language, such that all strings w, |w| </a:t>
            </a:r>
            <a:r>
              <a:rPr lang="en-US" sz="1700" b="1" dirty="0" smtClean="0">
                <a:sym typeface="Symbol"/>
              </a:rPr>
              <a:t></a:t>
            </a:r>
            <a:r>
              <a:rPr lang="en-US" sz="1700" dirty="0" smtClean="0"/>
              <a:t> m belonging to L can be split into w = xyz where |</a:t>
            </a:r>
            <a:r>
              <a:rPr lang="en-US" sz="1700" dirty="0" err="1" smtClean="0"/>
              <a:t>xy</a:t>
            </a:r>
            <a:r>
              <a:rPr lang="en-US" sz="1700" dirty="0" smtClean="0"/>
              <a:t>| </a:t>
            </a:r>
            <a:r>
              <a:rPr lang="en-US" sz="1700" b="1" dirty="0" smtClean="0">
                <a:sym typeface="Symbol"/>
              </a:rPr>
              <a:t></a:t>
            </a:r>
            <a:r>
              <a:rPr lang="en-US" sz="1700" dirty="0" smtClean="0"/>
              <a:t> m and |y| </a:t>
            </a:r>
            <a:r>
              <a:rPr lang="en-US" sz="1700" b="1" dirty="0" smtClean="0">
                <a:sym typeface="Symbol"/>
              </a:rPr>
              <a:t></a:t>
            </a:r>
            <a:r>
              <a:rPr lang="en-US" sz="1700" dirty="0" smtClean="0"/>
              <a:t> 1 and for all </a:t>
            </a:r>
            <a:r>
              <a:rPr lang="en-US" sz="1700" dirty="0" err="1" smtClean="0"/>
              <a:t>i</a:t>
            </a:r>
            <a:r>
              <a:rPr lang="en-US" sz="1700" dirty="0" smtClean="0"/>
              <a:t> = 0, 1, 2, </a:t>
            </a:r>
            <a:r>
              <a:rPr lang="en-US" sz="1700" dirty="0" smtClean="0">
                <a:sym typeface="Symbol"/>
              </a:rPr>
              <a:t></a:t>
            </a:r>
            <a:r>
              <a:rPr lang="en-US" sz="1700" dirty="0" smtClean="0"/>
              <a:t> the strings </a:t>
            </a:r>
            <a:r>
              <a:rPr lang="en-US" sz="1700" dirty="0" err="1" smtClean="0"/>
              <a:t>xy</a:t>
            </a:r>
            <a:r>
              <a:rPr lang="en-US" sz="1700" b="1" baseline="30000" dirty="0" err="1" smtClean="0"/>
              <a:t>i</a:t>
            </a:r>
            <a:r>
              <a:rPr lang="en-US" sz="1700" dirty="0" err="1" smtClean="0"/>
              <a:t>z</a:t>
            </a:r>
            <a:r>
              <a:rPr lang="en-US" sz="1700" dirty="0" smtClean="0"/>
              <a:t> belong to L.</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Pumping Lemma: Why is it True?</a:t>
            </a:r>
            <a:endParaRPr lang="en-US" dirty="0"/>
          </a:p>
        </p:txBody>
      </p:sp>
      <p:sp>
        <p:nvSpPr>
          <p:cNvPr id="3" name="Content Placeholder 2"/>
          <p:cNvSpPr>
            <a:spLocks noGrp="1"/>
          </p:cNvSpPr>
          <p:nvPr>
            <p:ph idx="1"/>
          </p:nvPr>
        </p:nvSpPr>
        <p:spPr/>
        <p:txBody>
          <a:bodyPr/>
          <a:lstStyle/>
          <a:p>
            <a:r>
              <a:rPr lang="en-US" sz="1700" dirty="0" smtClean="0"/>
              <a:t>There must be a loop that represents the repeating pattern in the language</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13</a:t>
            </a:fld>
            <a:endParaRPr lang="en-US"/>
          </a:p>
        </p:txBody>
      </p:sp>
      <p:pic>
        <p:nvPicPr>
          <p:cNvPr id="5" name="Picture 4" descr="C06F004.jpg"/>
          <p:cNvPicPr>
            <a:picLocks noChangeAspect="1"/>
          </p:cNvPicPr>
          <p:nvPr/>
        </p:nvPicPr>
        <p:blipFill>
          <a:blip r:embed="rId2" cstate="print"/>
          <a:stretch>
            <a:fillRect/>
          </a:stretch>
        </p:blipFill>
        <p:spPr>
          <a:xfrm>
            <a:off x="758952" y="1626831"/>
            <a:ext cx="7626096" cy="347857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Pumping Lemma: Adversarial Game</a:t>
            </a:r>
            <a:endParaRPr lang="en-US" dirty="0"/>
          </a:p>
        </p:txBody>
      </p:sp>
      <p:sp>
        <p:nvSpPr>
          <p:cNvPr id="3" name="Content Placeholder 2"/>
          <p:cNvSpPr>
            <a:spLocks noGrp="1"/>
          </p:cNvSpPr>
          <p:nvPr>
            <p:ph idx="1"/>
          </p:nvPr>
        </p:nvSpPr>
        <p:spPr/>
        <p:txBody>
          <a:bodyPr>
            <a:normAutofit/>
          </a:bodyPr>
          <a:lstStyle/>
          <a:p>
            <a:pPr>
              <a:spcBef>
                <a:spcPts val="1200"/>
              </a:spcBef>
              <a:spcAft>
                <a:spcPts val="1200"/>
              </a:spcAft>
              <a:buNone/>
            </a:pPr>
            <a:r>
              <a:rPr lang="en-US" sz="1700" dirty="0" smtClean="0"/>
              <a:t>How to choose a proper string w?</a:t>
            </a:r>
          </a:p>
          <a:p>
            <a:pPr lvl="0">
              <a:spcBef>
                <a:spcPts val="1200"/>
              </a:spcBef>
              <a:spcAft>
                <a:spcPts val="1200"/>
              </a:spcAft>
            </a:pPr>
            <a:r>
              <a:rPr lang="en-US" sz="1700" dirty="0" smtClean="0"/>
              <a:t>Since we don't know what </a:t>
            </a:r>
            <a:r>
              <a:rPr lang="en-US" sz="1700" i="1" dirty="0" smtClean="0"/>
              <a:t>m</a:t>
            </a:r>
            <a:r>
              <a:rPr lang="en-US" sz="1700" dirty="0" smtClean="0"/>
              <a:t> is, and since </a:t>
            </a:r>
            <a:r>
              <a:rPr lang="en-US" sz="1700" i="1" dirty="0" smtClean="0"/>
              <a:t>w</a:t>
            </a:r>
            <a:r>
              <a:rPr lang="en-US" sz="1700" dirty="0" smtClean="0"/>
              <a:t> must be at least as long as </a:t>
            </a:r>
            <a:r>
              <a:rPr lang="en-US" sz="1700" i="1" dirty="0" smtClean="0"/>
              <a:t>m</a:t>
            </a:r>
            <a:r>
              <a:rPr lang="en-US" sz="1700" dirty="0" smtClean="0"/>
              <a:t>, the string we choose must somehow contain </a:t>
            </a:r>
            <a:r>
              <a:rPr lang="en-US" sz="1700" i="1" dirty="0" smtClean="0"/>
              <a:t>m</a:t>
            </a:r>
            <a:r>
              <a:rPr lang="en-US" sz="1700" dirty="0" smtClean="0"/>
              <a:t> in its expression. </a:t>
            </a:r>
          </a:p>
          <a:p>
            <a:pPr lvl="0">
              <a:spcBef>
                <a:spcPts val="1200"/>
              </a:spcBef>
              <a:spcAft>
                <a:spcPts val="1200"/>
              </a:spcAft>
            </a:pPr>
            <a:r>
              <a:rPr lang="en-US" sz="1700" dirty="0" smtClean="0"/>
              <a:t>Our objective is to gain total control of what goes into the parts </a:t>
            </a:r>
            <a:r>
              <a:rPr lang="en-US" sz="1700" i="1" dirty="0" smtClean="0"/>
              <a:t>x</a:t>
            </a:r>
            <a:r>
              <a:rPr lang="en-US" sz="1700" dirty="0" smtClean="0"/>
              <a:t> and </a:t>
            </a:r>
            <a:r>
              <a:rPr lang="en-US" sz="1700" i="1" dirty="0" smtClean="0"/>
              <a:t>y</a:t>
            </a:r>
            <a:r>
              <a:rPr lang="en-US" sz="1700" dirty="0" smtClean="0"/>
              <a:t>; to do this, we need to ensure that the first part is at least as long as </a:t>
            </a:r>
            <a:r>
              <a:rPr lang="en-US" sz="1700" i="1" dirty="0" smtClean="0"/>
              <a:t>m</a:t>
            </a:r>
            <a:r>
              <a:rPr lang="en-US" sz="1700" dirty="0" smtClean="0"/>
              <a:t> and we need to put whatever symbol or pattern is convenient to us in the first part.</a:t>
            </a:r>
          </a:p>
          <a:p>
            <a:pPr lvl="0">
              <a:spcBef>
                <a:spcPts val="1200"/>
              </a:spcBef>
              <a:spcAft>
                <a:spcPts val="1200"/>
              </a:spcAft>
            </a:pPr>
            <a:r>
              <a:rPr lang="en-US" sz="1700" dirty="0" smtClean="0"/>
              <a:t>We need to control the boundary between the first part that is in our control and the second part that is not; in particular, we do not want to allow the opponent (see Table 6.1 below) to choose a symmetrical </a:t>
            </a:r>
            <a:r>
              <a:rPr lang="en-US" sz="1700" i="1" dirty="0" smtClean="0"/>
              <a:t>y</a:t>
            </a:r>
            <a:r>
              <a:rPr lang="en-US" sz="1700" dirty="0" smtClean="0"/>
              <a:t> (e.g., </a:t>
            </a:r>
            <a:r>
              <a:rPr lang="en-US" sz="1700" i="1" dirty="0" err="1" smtClean="0"/>
              <a:t>ab</a:t>
            </a:r>
            <a:r>
              <a:rPr lang="en-US" sz="1700" dirty="0" smtClean="0"/>
              <a:t>) that can cross the boundaries between the two parts to ensure symmetry or correlation and thereby prevent any contradiction from occurring; and </a:t>
            </a:r>
          </a:p>
          <a:p>
            <a:pPr lvl="0">
              <a:spcBef>
                <a:spcPts val="1200"/>
              </a:spcBef>
              <a:spcAft>
                <a:spcPts val="1200"/>
              </a:spcAft>
            </a:pPr>
            <a:r>
              <a:rPr lang="en-US" sz="1700" dirty="0" smtClean="0"/>
              <a:t>We need to establish a contradiction by creating an imbalance between the first part that is in our control and the second part (which should not change when we pump </a:t>
            </a:r>
            <a:r>
              <a:rPr lang="en-US" sz="1700" i="1" dirty="0" smtClean="0"/>
              <a:t>y</a:t>
            </a:r>
            <a:r>
              <a:rPr lang="en-US" sz="1700" dirty="0" smtClean="0"/>
              <a:t>).</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Pumping Lemma: Adversarial Game</a:t>
            </a:r>
            <a:endParaRPr lang="en-US" dirty="0"/>
          </a:p>
        </p:txBody>
      </p:sp>
      <p:sp>
        <p:nvSpPr>
          <p:cNvPr id="3" name="Content Placeholder 2"/>
          <p:cNvSpPr>
            <a:spLocks noGrp="1"/>
          </p:cNvSpPr>
          <p:nvPr>
            <p:ph idx="1"/>
          </p:nvPr>
        </p:nvSpPr>
        <p:spPr/>
        <p:txBody>
          <a:bodyPr>
            <a:normAutofit/>
          </a:bodyPr>
          <a:lstStyle/>
          <a:p>
            <a:pPr>
              <a:buNone/>
            </a:pPr>
            <a:r>
              <a:rPr lang="en-US" sz="1700" dirty="0" smtClean="0"/>
              <a:t>The Pumping Lemma alternates between universal and existential quantification:</a:t>
            </a:r>
          </a:p>
          <a:p>
            <a:r>
              <a:rPr lang="en-US" sz="1700" dirty="0" smtClean="0"/>
              <a:t>For all infinite regular languages,</a:t>
            </a:r>
          </a:p>
          <a:p>
            <a:r>
              <a:rPr lang="en-US" sz="1700" dirty="0" smtClean="0"/>
              <a:t>There exists a constant m that is specific to that language, such that</a:t>
            </a:r>
          </a:p>
          <a:p>
            <a:r>
              <a:rPr lang="en-US" sz="1700" dirty="0" smtClean="0"/>
              <a:t>For all strings w longer than m in the language,</a:t>
            </a:r>
          </a:p>
          <a:p>
            <a:r>
              <a:rPr lang="en-US" sz="1700" dirty="0" smtClean="0"/>
              <a:t>There exists a partition of w into xyz, such that</a:t>
            </a:r>
          </a:p>
          <a:p>
            <a:r>
              <a:rPr lang="en-US" sz="1700" dirty="0" smtClean="0"/>
              <a:t>y is not empty and </a:t>
            </a:r>
            <a:r>
              <a:rPr lang="en-US" sz="1700" dirty="0" err="1" smtClean="0"/>
              <a:t>xy</a:t>
            </a:r>
            <a:r>
              <a:rPr lang="en-US" sz="1700" dirty="0" smtClean="0"/>
              <a:t> is not longer than m and</a:t>
            </a:r>
          </a:p>
          <a:p>
            <a:r>
              <a:rPr lang="en-US" sz="1700" dirty="0" smtClean="0"/>
              <a:t>For all values of </a:t>
            </a:r>
            <a:r>
              <a:rPr lang="en-US" sz="1700" dirty="0" err="1" smtClean="0"/>
              <a:t>i</a:t>
            </a:r>
            <a:r>
              <a:rPr lang="en-US" sz="1700" dirty="0" smtClean="0"/>
              <a:t>,</a:t>
            </a:r>
          </a:p>
          <a:p>
            <a:r>
              <a:rPr lang="en-US" sz="1700" dirty="0" smtClean="0"/>
              <a:t>y can be pumped up or down </a:t>
            </a:r>
            <a:r>
              <a:rPr lang="en-US" sz="1700" dirty="0" err="1" smtClean="0"/>
              <a:t>i</a:t>
            </a:r>
            <a:r>
              <a:rPr lang="en-US" sz="1700" dirty="0" smtClean="0"/>
              <a:t> times to generate an infinite number of strings all of which belong to the regular  language. </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Pumping Lemma: Adversarial Game</a:t>
            </a:r>
            <a:endParaRPr lang="en-US" dirty="0"/>
          </a:p>
        </p:txBody>
      </p:sp>
      <p:sp>
        <p:nvSpPr>
          <p:cNvPr id="3" name="Content Placeholder 2"/>
          <p:cNvSpPr>
            <a:spLocks noGrp="1"/>
          </p:cNvSpPr>
          <p:nvPr>
            <p:ph idx="1"/>
          </p:nvPr>
        </p:nvSpPr>
        <p:spPr/>
        <p:txBody>
          <a:bodyPr>
            <a:normAutofit/>
          </a:bodyPr>
          <a:lstStyle/>
          <a:p>
            <a:pPr lvl="0"/>
            <a:r>
              <a:rPr lang="en-US" sz="1700" dirty="0" smtClean="0"/>
              <a:t>The lemma is true for all regular languages and, therefore, we can assume that a particular language is regular and apply the Pumping Lemma to it.</a:t>
            </a:r>
          </a:p>
          <a:p>
            <a:pPr lvl="0"/>
            <a:r>
              <a:rPr lang="en-US" sz="1700" dirty="0" smtClean="0"/>
              <a:t>The lemma is true for only some value of the constant </a:t>
            </a:r>
            <a:r>
              <a:rPr lang="en-US" sz="1700" i="1" dirty="0" smtClean="0"/>
              <a:t>m</a:t>
            </a:r>
            <a:r>
              <a:rPr lang="en-US" sz="1700" dirty="0" smtClean="0"/>
              <a:t> for that language and thus the value of </a:t>
            </a:r>
            <a:r>
              <a:rPr lang="en-US" sz="1700" i="1" dirty="0" smtClean="0"/>
              <a:t>m</a:t>
            </a:r>
            <a:r>
              <a:rPr lang="en-US" sz="1700" dirty="0" smtClean="0"/>
              <a:t> remains unknown to us; we cannot arbitrarily choose </a:t>
            </a:r>
            <a:r>
              <a:rPr lang="en-US" sz="1700" i="1" dirty="0" smtClean="0"/>
              <a:t>m</a:t>
            </a:r>
            <a:r>
              <a:rPr lang="en-US" sz="1700" dirty="0" smtClean="0"/>
              <a:t> = 100 for example.</a:t>
            </a:r>
          </a:p>
          <a:p>
            <a:pPr lvl="0"/>
            <a:r>
              <a:rPr lang="en-US" sz="1700" dirty="0" smtClean="0"/>
              <a:t>The lemma is true for all strings </a:t>
            </a:r>
            <a:r>
              <a:rPr lang="en-US" sz="1700" i="1" dirty="0" smtClean="0"/>
              <a:t>w</a:t>
            </a:r>
            <a:r>
              <a:rPr lang="en-US" sz="1700" dirty="0" smtClean="0"/>
              <a:t> that are longer than </a:t>
            </a:r>
            <a:r>
              <a:rPr lang="en-US" sz="1700" i="1" dirty="0" smtClean="0"/>
              <a:t>m</a:t>
            </a:r>
            <a:r>
              <a:rPr lang="en-US" sz="1700" dirty="0" smtClean="0"/>
              <a:t> and therefore we are free to choose whichever string is convenient to us, as long as it belongs to the language.</a:t>
            </a:r>
          </a:p>
          <a:p>
            <a:pPr lvl="0"/>
            <a:r>
              <a:rPr lang="en-US" sz="1700" dirty="0" smtClean="0"/>
              <a:t>The lemma is true for some partitioning of </a:t>
            </a:r>
            <a:r>
              <a:rPr lang="en-US" sz="1700" i="1" dirty="0" smtClean="0"/>
              <a:t>w</a:t>
            </a:r>
            <a:r>
              <a:rPr lang="en-US" sz="1700" dirty="0" smtClean="0"/>
              <a:t> into </a:t>
            </a:r>
            <a:r>
              <a:rPr lang="en-US" sz="1700" i="1" dirty="0" smtClean="0"/>
              <a:t>xyz</a:t>
            </a:r>
            <a:r>
              <a:rPr lang="en-US" sz="1700" dirty="0" smtClean="0"/>
              <a:t>; we don’t know which one it is and we cannot partition the string to our convenience; for example, we cannot say let </a:t>
            </a:r>
            <a:r>
              <a:rPr lang="en-US" sz="1700" i="1" dirty="0" smtClean="0"/>
              <a:t>x</a:t>
            </a:r>
            <a:r>
              <a:rPr lang="en-US" sz="1700" dirty="0" smtClean="0"/>
              <a:t> be null.</a:t>
            </a:r>
          </a:p>
          <a:p>
            <a:r>
              <a:rPr lang="en-US" sz="1700" dirty="0" smtClean="0"/>
              <a:t>The lemma is true for all values of </a:t>
            </a:r>
            <a:r>
              <a:rPr lang="en-US" sz="1700" i="1" dirty="0" err="1" smtClean="0"/>
              <a:t>i</a:t>
            </a:r>
            <a:r>
              <a:rPr lang="en-US" sz="1700" dirty="0" smtClean="0"/>
              <a:t> and, therefore, it is sufficient for us to show that one particular value of </a:t>
            </a:r>
            <a:r>
              <a:rPr lang="en-US" sz="1700" i="1" dirty="0" err="1" smtClean="0"/>
              <a:t>i</a:t>
            </a:r>
            <a:r>
              <a:rPr lang="en-US" sz="1700" i="1" dirty="0" smtClean="0"/>
              <a:t> </a:t>
            </a:r>
            <a:r>
              <a:rPr lang="en-US" sz="1700" dirty="0" smtClean="0"/>
              <a:t>(say 0 or 2) results in a string that does not belong to the language, thereby establishing the contradiction.</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Adversarial Game</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17</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304800" y="914400"/>
            <a:ext cx="8534400" cy="2195986"/>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Pumping Lemma: Example 6.2</a:t>
            </a:r>
            <a:endParaRPr lang="en-US" dirty="0"/>
          </a:p>
        </p:txBody>
      </p:sp>
      <p:sp>
        <p:nvSpPr>
          <p:cNvPr id="3" name="Content Placeholder 2"/>
          <p:cNvSpPr>
            <a:spLocks noGrp="1"/>
          </p:cNvSpPr>
          <p:nvPr>
            <p:ph idx="1"/>
          </p:nvPr>
        </p:nvSpPr>
        <p:spPr/>
        <p:txBody>
          <a:bodyPr>
            <a:normAutofit/>
          </a:bodyPr>
          <a:lstStyle/>
          <a:p>
            <a:pPr>
              <a:buNone/>
            </a:pPr>
            <a:r>
              <a:rPr lang="en-US" sz="1700" dirty="0" smtClean="0"/>
              <a:t>Simple Nesting language: </a:t>
            </a:r>
            <a:r>
              <a:rPr lang="en-US" sz="1700" dirty="0" err="1" smtClean="0"/>
              <a:t>a</a:t>
            </a:r>
            <a:r>
              <a:rPr lang="en-US" sz="1700" baseline="30000" dirty="0" err="1" smtClean="0"/>
              <a:t>n</a:t>
            </a:r>
            <a:r>
              <a:rPr lang="en-US" sz="1700" dirty="0" err="1" smtClean="0"/>
              <a:t>b</a:t>
            </a:r>
            <a:r>
              <a:rPr lang="en-US" sz="1700" baseline="30000" dirty="0" err="1" smtClean="0"/>
              <a:t>n</a:t>
            </a:r>
            <a:r>
              <a:rPr lang="en-US" sz="1700" dirty="0" smtClean="0"/>
              <a:t> is not regular</a:t>
            </a:r>
          </a:p>
          <a:p>
            <a:r>
              <a:rPr lang="en-US" sz="1700" dirty="0" smtClean="0"/>
              <a:t>Proof by contradiction: Let it be regular.</a:t>
            </a:r>
          </a:p>
          <a:p>
            <a:r>
              <a:rPr lang="en-US" sz="1700" dirty="0" smtClean="0"/>
              <a:t>Choose w = </a:t>
            </a:r>
            <a:r>
              <a:rPr lang="en-US" sz="1700" dirty="0" err="1" smtClean="0"/>
              <a:t>a</a:t>
            </a:r>
            <a:r>
              <a:rPr lang="en-US" sz="1700" baseline="30000" dirty="0" err="1" smtClean="0"/>
              <a:t>m</a:t>
            </a:r>
            <a:r>
              <a:rPr lang="en-US" sz="1700" dirty="0" err="1" smtClean="0"/>
              <a:t>b</a:t>
            </a:r>
            <a:r>
              <a:rPr lang="en-US" sz="1700" baseline="30000" dirty="0" err="1" smtClean="0"/>
              <a:t>m</a:t>
            </a:r>
            <a:endParaRPr lang="en-US" sz="1700" dirty="0" smtClean="0"/>
          </a:p>
          <a:p>
            <a:r>
              <a:rPr lang="en-US" sz="1700" dirty="0" smtClean="0"/>
              <a:t>y has only a s</a:t>
            </a:r>
          </a:p>
          <a:p>
            <a:r>
              <a:rPr lang="en-US" sz="1700" dirty="0" smtClean="0"/>
              <a:t>Pumping results in mismatched strings that do not belong to the language</a:t>
            </a:r>
          </a:p>
          <a:p>
            <a:r>
              <a:rPr lang="en-US" sz="1700" dirty="0" smtClean="0"/>
              <a:t>This is a contradiction</a:t>
            </a:r>
          </a:p>
          <a:p>
            <a:r>
              <a:rPr lang="en-US" sz="1700" dirty="0" smtClean="0"/>
              <a:t>Therefore the simple nesting language is not regular.</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18</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Pumping Lemma: Examples 6.3, 6.4, 6.5</a:t>
            </a:r>
            <a:endParaRPr lang="en-US" dirty="0"/>
          </a:p>
        </p:txBody>
      </p:sp>
      <p:sp>
        <p:nvSpPr>
          <p:cNvPr id="3" name="Content Placeholder 2"/>
          <p:cNvSpPr>
            <a:spLocks noGrp="1"/>
          </p:cNvSpPr>
          <p:nvPr>
            <p:ph idx="1"/>
          </p:nvPr>
        </p:nvSpPr>
        <p:spPr/>
        <p:txBody>
          <a:bodyPr>
            <a:normAutofit/>
          </a:bodyPr>
          <a:lstStyle/>
          <a:p>
            <a:r>
              <a:rPr lang="en-US" sz="1700" dirty="0" smtClean="0"/>
              <a:t>Example 6.3: The language of even palindromes is not regular.</a:t>
            </a:r>
          </a:p>
          <a:p>
            <a:pPr lvl="1"/>
            <a:r>
              <a:rPr lang="en-US" sz="1700" dirty="0" smtClean="0"/>
              <a:t>Choose w = </a:t>
            </a:r>
            <a:r>
              <a:rPr lang="en-US" sz="1700" dirty="0" err="1" smtClean="0"/>
              <a:t>a</a:t>
            </a:r>
            <a:r>
              <a:rPr lang="en-US" sz="1700" baseline="30000" dirty="0" err="1" smtClean="0"/>
              <a:t>m</a:t>
            </a:r>
            <a:r>
              <a:rPr lang="en-US" sz="1700" dirty="0" err="1" smtClean="0"/>
              <a:t>bba</a:t>
            </a:r>
            <a:r>
              <a:rPr lang="en-US" sz="1700" baseline="30000" dirty="0" err="1" smtClean="0"/>
              <a:t>m</a:t>
            </a:r>
            <a:endParaRPr lang="en-US" sz="1700" baseline="30000" dirty="0" smtClean="0"/>
          </a:p>
          <a:p>
            <a:endParaRPr lang="en-US" sz="1700" dirty="0" smtClean="0"/>
          </a:p>
          <a:p>
            <a:r>
              <a:rPr lang="en-US" sz="1700" dirty="0" smtClean="0"/>
              <a:t>Example 6.4: The language </a:t>
            </a:r>
            <a:r>
              <a:rPr lang="en-US" sz="1700" dirty="0" err="1" smtClean="0"/>
              <a:t>ww</a:t>
            </a:r>
            <a:r>
              <a:rPr lang="en-US" sz="1700" dirty="0" smtClean="0"/>
              <a:t> is not regular</a:t>
            </a:r>
          </a:p>
          <a:p>
            <a:pPr lvl="1"/>
            <a:r>
              <a:rPr lang="en-US" sz="1700" dirty="0" smtClean="0"/>
              <a:t>Choose w = </a:t>
            </a:r>
            <a:r>
              <a:rPr lang="en-US" sz="1700" dirty="0" err="1" smtClean="0"/>
              <a:t>a</a:t>
            </a:r>
            <a:r>
              <a:rPr lang="en-US" sz="1700" baseline="30000" dirty="0" err="1" smtClean="0"/>
              <a:t>m</a:t>
            </a:r>
            <a:r>
              <a:rPr lang="en-US" sz="1700" dirty="0" err="1" smtClean="0"/>
              <a:t>ba</a:t>
            </a:r>
            <a:r>
              <a:rPr lang="en-US" sz="1700" baseline="30000" dirty="0" err="1" smtClean="0"/>
              <a:t>m</a:t>
            </a:r>
            <a:r>
              <a:rPr lang="en-US" sz="1700" dirty="0" err="1" smtClean="0"/>
              <a:t>b</a:t>
            </a:r>
            <a:endParaRPr lang="en-US" sz="1700" dirty="0" smtClean="0"/>
          </a:p>
          <a:p>
            <a:endParaRPr lang="en-US" sz="1700" dirty="0" smtClean="0"/>
          </a:p>
          <a:p>
            <a:r>
              <a:rPr lang="en-US" sz="1700" dirty="0" smtClean="0"/>
              <a:t>Example 6.5: Unary addition is not a regular language</a:t>
            </a:r>
          </a:p>
          <a:p>
            <a:pPr lvl="1"/>
            <a:r>
              <a:rPr lang="en-US" sz="1700" dirty="0" err="1" smtClean="0"/>
              <a:t>a</a:t>
            </a:r>
            <a:r>
              <a:rPr lang="en-US" sz="1700" baseline="30000" dirty="0" err="1" smtClean="0"/>
              <a:t>p</a:t>
            </a:r>
            <a:r>
              <a:rPr lang="en-US" sz="1700" dirty="0" err="1" smtClean="0"/>
              <a:t>b</a:t>
            </a:r>
            <a:r>
              <a:rPr lang="en-US" sz="1700" baseline="30000" dirty="0" err="1" smtClean="0"/>
              <a:t>q</a:t>
            </a:r>
            <a:r>
              <a:rPr lang="en-US" sz="1700" dirty="0" err="1" smtClean="0"/>
              <a:t>c</a:t>
            </a:r>
            <a:r>
              <a:rPr lang="en-US" sz="1700" baseline="30000" dirty="0" err="1" smtClean="0"/>
              <a:t>r</a:t>
            </a:r>
            <a:r>
              <a:rPr lang="en-US" sz="1700" dirty="0" smtClean="0"/>
              <a:t> where r = p + q</a:t>
            </a:r>
          </a:p>
          <a:p>
            <a:pPr lvl="1"/>
            <a:r>
              <a:rPr lang="en-US" sz="1700" dirty="0" smtClean="0"/>
              <a:t>Choose w = a</a:t>
            </a:r>
            <a:r>
              <a:rPr lang="en-US" sz="1700" baseline="30000" dirty="0" smtClean="0"/>
              <a:t>m</a:t>
            </a:r>
            <a:r>
              <a:rPr lang="en-US" sz="1700" dirty="0" smtClean="0"/>
              <a:t>b</a:t>
            </a:r>
            <a:r>
              <a:rPr lang="en-US" sz="1700" baseline="30000" dirty="0" smtClean="0"/>
              <a:t>m</a:t>
            </a:r>
            <a:r>
              <a:rPr lang="en-US" sz="1700" dirty="0" smtClean="0"/>
              <a:t>c</a:t>
            </a:r>
            <a:r>
              <a:rPr lang="en-US" sz="1700" baseline="30000" dirty="0" smtClean="0"/>
              <a:t>2m</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19</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Learning Objectives</a:t>
            </a:r>
            <a:endParaRPr lang="en-US" dirty="0"/>
          </a:p>
        </p:txBody>
      </p:sp>
      <p:sp>
        <p:nvSpPr>
          <p:cNvPr id="3" name="Content Placeholder 2"/>
          <p:cNvSpPr>
            <a:spLocks noGrp="1"/>
          </p:cNvSpPr>
          <p:nvPr>
            <p:ph idx="1"/>
          </p:nvPr>
        </p:nvSpPr>
        <p:spPr>
          <a:xfrm>
            <a:off x="0" y="762000"/>
            <a:ext cx="8991600" cy="5486400"/>
          </a:xfrm>
        </p:spPr>
        <p:txBody>
          <a:bodyPr>
            <a:normAutofit/>
          </a:bodyPr>
          <a:lstStyle/>
          <a:p>
            <a:pPr lvl="0"/>
            <a:r>
              <a:rPr lang="en-US" sz="1700" dirty="0" smtClean="0"/>
              <a:t>Learn to combine regular languages using their closure properties to obtain more complex regular languages.</a:t>
            </a:r>
          </a:p>
          <a:p>
            <a:pPr lvl="0"/>
            <a:r>
              <a:rPr lang="en-US" sz="1700" dirty="0" smtClean="0"/>
              <a:t>Learn to answer questions such as emptiness and finiteness of regular languages.</a:t>
            </a:r>
          </a:p>
          <a:p>
            <a:pPr lvl="0"/>
            <a:r>
              <a:rPr lang="en-US" sz="1700" dirty="0" smtClean="0"/>
              <a:t>Learn why some languages are not regular.</a:t>
            </a:r>
          </a:p>
          <a:p>
            <a:pPr lvl="0"/>
            <a:r>
              <a:rPr lang="en-US" sz="1700" dirty="0" smtClean="0"/>
              <a:t>Learn why regular languages are called regular.</a:t>
            </a:r>
          </a:p>
          <a:p>
            <a:r>
              <a:rPr lang="en-US" sz="1700" dirty="0" smtClean="0"/>
              <a:t>Learn to apply the Pumping Lemma in an adversarial game to show that some languages are not regular.</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a:t>
            </a:r>
            <a:endParaRPr lang="en-US" dirty="0"/>
          </a:p>
        </p:txBody>
      </p:sp>
      <p:sp>
        <p:nvSpPr>
          <p:cNvPr id="3" name="Content Placeholder 2"/>
          <p:cNvSpPr>
            <a:spLocks noGrp="1"/>
          </p:cNvSpPr>
          <p:nvPr>
            <p:ph idx="1"/>
          </p:nvPr>
        </p:nvSpPr>
        <p:spPr/>
        <p:txBody>
          <a:bodyPr/>
          <a:lstStyle/>
          <a:p>
            <a:r>
              <a:rPr lang="en-US" sz="1700" b="1" dirty="0" smtClean="0"/>
              <a:t>Theorem 7:</a:t>
            </a:r>
            <a:r>
              <a:rPr lang="en-US" sz="1700" dirty="0" smtClean="0"/>
              <a:t> Closure properties of Regular Languages: Regular languages are closed under union, concatenation, *-closure, complementation, reversal, intersection, set-difference and homomorphism. </a:t>
            </a:r>
          </a:p>
          <a:p>
            <a:r>
              <a:rPr lang="en-US" sz="1700" b="1" dirty="0" smtClean="0"/>
              <a:t>Theorem 8:</a:t>
            </a:r>
            <a:r>
              <a:rPr lang="en-US" sz="1700" dirty="0" smtClean="0"/>
              <a:t> Decidability of Questions about Regular Languages: Algorithms exist for determining whether a given regular language is empty, finite or infinite; whether a string belongs to a regular language; and whether two regular languages are the same.</a:t>
            </a:r>
          </a:p>
          <a:p>
            <a:r>
              <a:rPr lang="en-US" sz="1700" b="1" dirty="0" smtClean="0"/>
              <a:t>Theorem 9:</a:t>
            </a:r>
            <a:r>
              <a:rPr lang="en-US" sz="1700" dirty="0" smtClean="0"/>
              <a:t> Pumping lemma for Regular Languages: Every infinite regular language L has a constant m, specific to that language, such that all strings w, |w| </a:t>
            </a:r>
            <a:r>
              <a:rPr lang="en-US" sz="1700" b="1" dirty="0" smtClean="0">
                <a:sym typeface="Symbol"/>
              </a:rPr>
              <a:t></a:t>
            </a:r>
            <a:r>
              <a:rPr lang="en-US" sz="1700" dirty="0" smtClean="0"/>
              <a:t> m belonging to L can be split into w = xyz where |</a:t>
            </a:r>
            <a:r>
              <a:rPr lang="en-US" sz="1700" dirty="0" err="1" smtClean="0"/>
              <a:t>xy</a:t>
            </a:r>
            <a:r>
              <a:rPr lang="en-US" sz="1700" dirty="0" smtClean="0"/>
              <a:t>| </a:t>
            </a:r>
            <a:r>
              <a:rPr lang="en-US" sz="1700" b="1" dirty="0" smtClean="0">
                <a:sym typeface="Symbol"/>
              </a:rPr>
              <a:t></a:t>
            </a:r>
            <a:r>
              <a:rPr lang="en-US" sz="1700" dirty="0" smtClean="0"/>
              <a:t> m and |y| </a:t>
            </a:r>
            <a:r>
              <a:rPr lang="en-US" sz="1700" b="1" dirty="0" smtClean="0">
                <a:sym typeface="Symbol"/>
              </a:rPr>
              <a:t></a:t>
            </a:r>
            <a:r>
              <a:rPr lang="en-US" sz="1700" dirty="0" smtClean="0"/>
              <a:t> 1 and for all </a:t>
            </a:r>
            <a:r>
              <a:rPr lang="en-US" sz="1700" dirty="0" err="1" smtClean="0"/>
              <a:t>i</a:t>
            </a:r>
            <a:r>
              <a:rPr lang="en-US" sz="1700" dirty="0" smtClean="0"/>
              <a:t> = 0, 1, 2, </a:t>
            </a:r>
            <a:r>
              <a:rPr lang="en-US" sz="1700" dirty="0" smtClean="0">
                <a:sym typeface="Symbol"/>
              </a:rPr>
              <a:t></a:t>
            </a:r>
            <a:r>
              <a:rPr lang="en-US" sz="1700" dirty="0" smtClean="0"/>
              <a:t> the strings </a:t>
            </a:r>
            <a:r>
              <a:rPr lang="en-US" sz="1700" dirty="0" err="1" smtClean="0"/>
              <a:t>xy</a:t>
            </a:r>
            <a:r>
              <a:rPr lang="en-US" sz="1700" b="1" baseline="30000" dirty="0" err="1" smtClean="0"/>
              <a:t>i</a:t>
            </a:r>
            <a:r>
              <a:rPr lang="en-US" sz="1700" dirty="0" err="1" smtClean="0"/>
              <a:t>z</a:t>
            </a:r>
            <a:r>
              <a:rPr lang="en-US" sz="1700" dirty="0" smtClean="0"/>
              <a:t> belong to L.</a:t>
            </a:r>
          </a:p>
          <a:p>
            <a:r>
              <a:rPr lang="en-US" sz="1700" b="1" dirty="0" smtClean="0"/>
              <a:t>Theorem 10:</a:t>
            </a:r>
            <a:r>
              <a:rPr lang="en-US" sz="1700" dirty="0" smtClean="0"/>
              <a:t> </a:t>
            </a:r>
            <a:r>
              <a:rPr lang="en-US" sz="1700" dirty="0" err="1" smtClean="0"/>
              <a:t>Myhill-Nerode</a:t>
            </a:r>
            <a:r>
              <a:rPr lang="en-US" sz="1700" dirty="0" smtClean="0"/>
              <a:t> Theorem: A language L is regular if and only if the equivalence relation of distinguishing extensions on strings in the language has a finite number of equivalence classes.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20</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Content Placeholder 2"/>
          <p:cNvSpPr>
            <a:spLocks noGrp="1"/>
          </p:cNvSpPr>
          <p:nvPr>
            <p:ph idx="1"/>
          </p:nvPr>
        </p:nvSpPr>
        <p:spPr/>
        <p:txBody>
          <a:bodyPr>
            <a:normAutofit/>
          </a:bodyPr>
          <a:lstStyle/>
          <a:p>
            <a:pPr lvl="0"/>
            <a:r>
              <a:rPr lang="en-US" sz="1700" dirty="0" smtClean="0"/>
              <a:t>Regular languages are well-behaved under various operations. They can easily be combined using union, concatenation, * closure, complementation, reversal, intersection and set difference operations.</a:t>
            </a:r>
          </a:p>
          <a:p>
            <a:pPr lvl="0"/>
            <a:r>
              <a:rPr lang="en-US" sz="1700" dirty="0" smtClean="0"/>
              <a:t>A regular language is empty if there is no path in any automaton for the language from its start state to any accepting state. It is also empty if in any equivalent regular grammar, the start symbol </a:t>
            </a:r>
            <a:r>
              <a:rPr lang="en-US" sz="1700" i="1" dirty="0" smtClean="0"/>
              <a:t>S</a:t>
            </a:r>
            <a:r>
              <a:rPr lang="en-US" sz="1700" dirty="0" smtClean="0"/>
              <a:t> is non-generating.</a:t>
            </a:r>
          </a:p>
          <a:p>
            <a:pPr lvl="0"/>
            <a:r>
              <a:rPr lang="en-US" sz="1700" dirty="0" smtClean="0"/>
              <a:t>A regular language is finite if there is no loop in its finite automaton along any path from the start state to any accepting state. A corresponding regular expression has no * closure and the corresponding regular grammar has no recursive production rule or cycle among any of its non-terminals. Any software program that is able to handle an unlimited variety of inputs must have at least one loop (or an equivalent recursive function) in it.</a:t>
            </a:r>
          </a:p>
          <a:p>
            <a:pPr lvl="0"/>
            <a:r>
              <a:rPr lang="en-US" sz="1700" dirty="0" smtClean="0"/>
              <a:t>Every finite language is regular.</a:t>
            </a:r>
          </a:p>
          <a:p>
            <a:pPr lvl="0"/>
            <a:r>
              <a:rPr lang="en-US" sz="1700" dirty="0" smtClean="0"/>
              <a:t>All infinite regular languages have a repeating pattern that is not too far from the beginning of its strings.</a:t>
            </a:r>
          </a:p>
          <a:p>
            <a:pPr lvl="0"/>
            <a:endParaRPr lang="en-US" dirty="0" smtClean="0"/>
          </a:p>
        </p:txBody>
      </p:sp>
      <p:sp>
        <p:nvSpPr>
          <p:cNvPr id="4" name="Slide Number Placeholder 3"/>
          <p:cNvSpPr>
            <a:spLocks noGrp="1"/>
          </p:cNvSpPr>
          <p:nvPr>
            <p:ph type="sldNum" sz="quarter" idx="12"/>
          </p:nvPr>
        </p:nvSpPr>
        <p:spPr/>
        <p:txBody>
          <a:bodyPr/>
          <a:lstStyle/>
          <a:p>
            <a:fld id="{F46CFAAC-42DA-48D0-8146-B16E92842438}" type="slidenum">
              <a:rPr lang="en-US" smtClean="0"/>
              <a:pPr/>
              <a:t>21</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rmAutofit/>
          </a:bodyPr>
          <a:lstStyle/>
          <a:p>
            <a:pPr lvl="0"/>
            <a:r>
              <a:rPr lang="en-US" sz="1700" dirty="0" smtClean="0"/>
              <a:t>The repeating pattern can be repeated any number of times to generate an infinite set of strings each of which must belong to the regular language. This is called the Pumping Lemma.</a:t>
            </a:r>
          </a:p>
          <a:p>
            <a:pPr lvl="0"/>
            <a:r>
              <a:rPr lang="en-US" sz="1700" dirty="0" smtClean="0"/>
              <a:t>The Pumping Lemma is used only to show that a given language is not regular in a proof by contradiction.</a:t>
            </a:r>
          </a:p>
          <a:p>
            <a:pPr lvl="0"/>
            <a:r>
              <a:rPr lang="en-US" sz="1700" dirty="0" smtClean="0"/>
              <a:t>The Pumping Lemma is used in an adversarial game where the opponent chooses an unknown value for the constant </a:t>
            </a:r>
            <a:r>
              <a:rPr lang="en-US" sz="1700" i="1" dirty="0" smtClean="0"/>
              <a:t>m</a:t>
            </a:r>
            <a:r>
              <a:rPr lang="en-US" sz="1700" dirty="0" smtClean="0"/>
              <a:t> and an unknown partition of the string </a:t>
            </a:r>
            <a:r>
              <a:rPr lang="en-US" sz="1700" i="1" dirty="0" smtClean="0"/>
              <a:t>w</a:t>
            </a:r>
            <a:r>
              <a:rPr lang="en-US" sz="1700" dirty="0" smtClean="0"/>
              <a:t> into </a:t>
            </a:r>
            <a:r>
              <a:rPr lang="en-US" sz="1700" i="1" dirty="0" smtClean="0"/>
              <a:t>xyz</a:t>
            </a:r>
            <a:r>
              <a:rPr lang="en-US" sz="1700" dirty="0" smtClean="0"/>
              <a:t>. We can choose the string </a:t>
            </a:r>
            <a:r>
              <a:rPr lang="en-US" sz="1700" i="1" dirty="0" smtClean="0"/>
              <a:t>w</a:t>
            </a:r>
            <a:r>
              <a:rPr lang="en-US" sz="1700" dirty="0" smtClean="0"/>
              <a:t> and the value of</a:t>
            </a:r>
            <a:r>
              <a:rPr lang="en-US" sz="1700" i="1" dirty="0" smtClean="0"/>
              <a:t> </a:t>
            </a:r>
            <a:r>
              <a:rPr lang="en-US" sz="1700" i="1" dirty="0" err="1" smtClean="0"/>
              <a:t>i</a:t>
            </a:r>
            <a:r>
              <a:rPr lang="en-US" sz="1700" dirty="0" smtClean="0"/>
              <a:t> to our convenience.</a:t>
            </a:r>
          </a:p>
          <a:p>
            <a:pPr lvl="0"/>
            <a:r>
              <a:rPr lang="en-US" sz="1700" dirty="0" smtClean="0"/>
              <a:t>Application of the Pumping Lemma works like an adversarial game because of alternating universal and existential quantifiers. We are free to choose any value when a variable is universally quantified but must ensure that our arguments work for any unknown value when under an existential quantifier.</a:t>
            </a:r>
          </a:p>
          <a:p>
            <a:r>
              <a:rPr lang="en-US" sz="1700" dirty="0" smtClean="0"/>
              <a:t>The key to a successful application of the Pumping Lemma is to choose a string that includes the constant </a:t>
            </a:r>
            <a:r>
              <a:rPr lang="en-US" sz="1700" i="1" dirty="0" smtClean="0"/>
              <a:t>m</a:t>
            </a:r>
            <a:r>
              <a:rPr lang="en-US" sz="1700" dirty="0" smtClean="0"/>
              <a:t> and takes full control over the crucial substring of length </a:t>
            </a:r>
            <a:r>
              <a:rPr lang="en-US" sz="1700" i="1" dirty="0" smtClean="0"/>
              <a:t>m</a:t>
            </a:r>
            <a:r>
              <a:rPr lang="en-US" sz="1700" dirty="0" smtClean="0"/>
              <a:t>.</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22</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chor="ctr"/>
          <a:lstStyle/>
          <a:p>
            <a:pPr algn="ctr">
              <a:buNone/>
            </a:pPr>
            <a:r>
              <a:rPr lang="en-US" sz="6000" dirty="0" smtClean="0">
                <a:latin typeface="Tahoma" pitchFamily="34" charset="0"/>
                <a:ea typeface="Tahoma" pitchFamily="34" charset="0"/>
                <a:cs typeface="Tahoma" pitchFamily="34" charset="0"/>
              </a:rPr>
              <a:t>End of Chapter 6</a:t>
            </a:r>
            <a:endParaRPr lang="en-US" sz="6000"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23</a:t>
            </a:fld>
            <a:endParaRPr lang="en-US"/>
          </a:p>
        </p:txBody>
      </p:sp>
      <p:sp>
        <p:nvSpPr>
          <p:cNvPr id="5" name="Rectangle 4"/>
          <p:cNvSpPr/>
          <p:nvPr/>
        </p:nvSpPr>
        <p:spPr>
          <a:xfrm>
            <a:off x="26895" y="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930" y="601980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Languages</a:t>
            </a:r>
            <a:endParaRPr lang="en-US" dirty="0"/>
          </a:p>
        </p:txBody>
      </p:sp>
      <p:sp>
        <p:nvSpPr>
          <p:cNvPr id="3" name="Content Placeholder 2"/>
          <p:cNvSpPr>
            <a:spLocks noGrp="1"/>
          </p:cNvSpPr>
          <p:nvPr>
            <p:ph idx="1"/>
          </p:nvPr>
        </p:nvSpPr>
        <p:spPr/>
        <p:txBody>
          <a:bodyPr>
            <a:normAutofit/>
          </a:bodyPr>
          <a:lstStyle/>
          <a:p>
            <a:pPr>
              <a:buNone/>
            </a:pPr>
            <a:r>
              <a:rPr lang="en-US" sz="1700" dirty="0" smtClean="0"/>
              <a:t>Regular  languages correspond to</a:t>
            </a:r>
          </a:p>
          <a:p>
            <a:pPr lvl="0"/>
            <a:r>
              <a:rPr lang="en-US" sz="1700" dirty="0" smtClean="0"/>
              <a:t>a deterministic finite automaton (DFA), or</a:t>
            </a:r>
          </a:p>
          <a:p>
            <a:pPr lvl="0"/>
            <a:r>
              <a:rPr lang="en-US" sz="1700" dirty="0" smtClean="0"/>
              <a:t>a non-deterministic finite automaton (NFA), or</a:t>
            </a:r>
          </a:p>
          <a:p>
            <a:pPr lvl="0"/>
            <a:r>
              <a:rPr lang="en-US" sz="1700" dirty="0" smtClean="0"/>
              <a:t>a regular expression (RegEx), or</a:t>
            </a:r>
          </a:p>
          <a:p>
            <a:r>
              <a:rPr lang="en-US" sz="1700" dirty="0" smtClean="0"/>
              <a:t>a right-linear grammar or a left-linear grammar (regular grammar)</a:t>
            </a:r>
          </a:p>
          <a:p>
            <a:endParaRPr lang="en-US" dirty="0" smtClean="0"/>
          </a:p>
        </p:txBody>
      </p:sp>
      <p:sp>
        <p:nvSpPr>
          <p:cNvPr id="4" name="Slide Number Placeholder 3"/>
          <p:cNvSpPr>
            <a:spLocks noGrp="1"/>
          </p:cNvSpPr>
          <p:nvPr>
            <p:ph type="sldNum" sz="quarter" idx="12"/>
          </p:nvPr>
        </p:nvSpPr>
        <p:spPr/>
        <p:txBody>
          <a:bodyPr/>
          <a:lstStyle/>
          <a:p>
            <a:fld id="{F46CFAAC-42DA-48D0-8146-B16E92842438}" type="slidenum">
              <a:rPr lang="en-US" smtClean="0"/>
              <a:pPr/>
              <a:t>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Properties of Regular Languages</a:t>
            </a:r>
            <a:endParaRPr lang="en-US" dirty="0"/>
          </a:p>
        </p:txBody>
      </p:sp>
      <p:sp>
        <p:nvSpPr>
          <p:cNvPr id="3" name="Content Placeholder 2"/>
          <p:cNvSpPr>
            <a:spLocks noGrp="1"/>
          </p:cNvSpPr>
          <p:nvPr>
            <p:ph idx="1"/>
          </p:nvPr>
        </p:nvSpPr>
        <p:spPr/>
        <p:txBody>
          <a:bodyPr/>
          <a:lstStyle/>
          <a:p>
            <a:pPr>
              <a:buNone/>
            </a:pPr>
            <a:r>
              <a:rPr lang="en-US" sz="1700" dirty="0" smtClean="0"/>
              <a:t>Regular languages are closed under:</a:t>
            </a:r>
          </a:p>
          <a:p>
            <a:r>
              <a:rPr lang="en-US" sz="1700" dirty="0" smtClean="0"/>
              <a:t>Union</a:t>
            </a:r>
          </a:p>
          <a:p>
            <a:r>
              <a:rPr lang="en-US" sz="1700" dirty="0" smtClean="0"/>
              <a:t>Concatenation</a:t>
            </a:r>
          </a:p>
          <a:p>
            <a:r>
              <a:rPr lang="en-US" sz="1700" dirty="0" smtClean="0"/>
              <a:t>* Closure</a:t>
            </a:r>
          </a:p>
          <a:p>
            <a:r>
              <a:rPr lang="en-US" sz="1700" dirty="0" smtClean="0"/>
              <a:t>Complementation</a:t>
            </a:r>
          </a:p>
          <a:p>
            <a:r>
              <a:rPr lang="en-US" sz="1700" dirty="0" smtClean="0"/>
              <a:t>Reversal</a:t>
            </a:r>
          </a:p>
          <a:p>
            <a:r>
              <a:rPr lang="en-US" sz="1700" dirty="0" smtClean="0"/>
              <a:t>Intersection</a:t>
            </a:r>
          </a:p>
          <a:p>
            <a:r>
              <a:rPr lang="en-US" sz="1700" dirty="0" smtClean="0"/>
              <a:t>Difference</a:t>
            </a:r>
          </a:p>
          <a:p>
            <a:r>
              <a:rPr lang="en-US" sz="1700" dirty="0" smtClean="0"/>
              <a:t>Homomorphism</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of Regular Languages</a:t>
            </a:r>
            <a:endParaRPr lang="en-US" dirty="0"/>
          </a:p>
        </p:txBody>
      </p:sp>
      <p:sp>
        <p:nvSpPr>
          <p:cNvPr id="3" name="Content Placeholder 2"/>
          <p:cNvSpPr>
            <a:spLocks noGrp="1"/>
          </p:cNvSpPr>
          <p:nvPr>
            <p:ph idx="1"/>
          </p:nvPr>
        </p:nvSpPr>
        <p:spPr>
          <a:xfrm>
            <a:off x="76200" y="762000"/>
            <a:ext cx="8991600" cy="1143000"/>
          </a:xfrm>
        </p:spPr>
        <p:txBody>
          <a:bodyPr>
            <a:normAutofit/>
          </a:bodyPr>
          <a:lstStyle/>
          <a:p>
            <a:r>
              <a:rPr lang="en-US" sz="1700" dirty="0" smtClean="0"/>
              <a:t>The union of two regular languages is a regular language.</a:t>
            </a:r>
          </a:p>
          <a:p>
            <a:r>
              <a:rPr lang="en-US" sz="1700" dirty="0" smtClean="0"/>
              <a:t>NFA for the union of two regular languages:</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a:t>
            </a:fld>
            <a:endParaRPr lang="en-US"/>
          </a:p>
        </p:txBody>
      </p:sp>
      <p:pic>
        <p:nvPicPr>
          <p:cNvPr id="5" name="Picture 4" descr="C06F001.jpg"/>
          <p:cNvPicPr>
            <a:picLocks noChangeAspect="1"/>
          </p:cNvPicPr>
          <p:nvPr/>
        </p:nvPicPr>
        <p:blipFill>
          <a:blip r:embed="rId2" cstate="print"/>
          <a:stretch>
            <a:fillRect/>
          </a:stretch>
        </p:blipFill>
        <p:spPr>
          <a:xfrm>
            <a:off x="1442357" y="1981200"/>
            <a:ext cx="6259287" cy="335280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Concatenation of Regular Languages</a:t>
            </a:r>
            <a:endParaRPr lang="en-US" dirty="0"/>
          </a:p>
        </p:txBody>
      </p:sp>
      <p:sp>
        <p:nvSpPr>
          <p:cNvPr id="3" name="Content Placeholder 2"/>
          <p:cNvSpPr>
            <a:spLocks noGrp="1"/>
          </p:cNvSpPr>
          <p:nvPr>
            <p:ph idx="1"/>
          </p:nvPr>
        </p:nvSpPr>
        <p:spPr>
          <a:xfrm>
            <a:off x="76200" y="762000"/>
            <a:ext cx="8991600" cy="1219200"/>
          </a:xfrm>
        </p:spPr>
        <p:txBody>
          <a:bodyPr>
            <a:normAutofit/>
          </a:bodyPr>
          <a:lstStyle/>
          <a:p>
            <a:r>
              <a:rPr lang="en-US" sz="1700" dirty="0" smtClean="0"/>
              <a:t>The concatenation of two regular languages is a regular language.</a:t>
            </a:r>
          </a:p>
          <a:p>
            <a:r>
              <a:rPr lang="en-US" sz="1700" dirty="0" smtClean="0"/>
              <a:t>NFA for the concatenation of two regular languages:</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6</a:t>
            </a:fld>
            <a:endParaRPr lang="en-US"/>
          </a:p>
        </p:txBody>
      </p:sp>
      <p:pic>
        <p:nvPicPr>
          <p:cNvPr id="5" name="Picture 4" descr="C06F002.jpg"/>
          <p:cNvPicPr>
            <a:picLocks noChangeAspect="1"/>
          </p:cNvPicPr>
          <p:nvPr/>
        </p:nvPicPr>
        <p:blipFill>
          <a:blip r:embed="rId2" cstate="print"/>
          <a:stretch>
            <a:fillRect/>
          </a:stretch>
        </p:blipFill>
        <p:spPr>
          <a:xfrm>
            <a:off x="457930" y="2819400"/>
            <a:ext cx="8228140" cy="1054608"/>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Closure of a Regular Language</a:t>
            </a:r>
            <a:endParaRPr lang="en-US" dirty="0"/>
          </a:p>
        </p:txBody>
      </p:sp>
      <p:sp>
        <p:nvSpPr>
          <p:cNvPr id="3" name="Content Placeholder 2"/>
          <p:cNvSpPr>
            <a:spLocks noGrp="1"/>
          </p:cNvSpPr>
          <p:nvPr>
            <p:ph idx="1"/>
          </p:nvPr>
        </p:nvSpPr>
        <p:spPr>
          <a:xfrm>
            <a:off x="76200" y="762000"/>
            <a:ext cx="8991600" cy="1143000"/>
          </a:xfrm>
        </p:spPr>
        <p:txBody>
          <a:bodyPr/>
          <a:lstStyle/>
          <a:p>
            <a:r>
              <a:rPr lang="en-US" sz="1700" dirty="0" smtClean="0"/>
              <a:t>The * closure of a regular language is a regular language.</a:t>
            </a:r>
          </a:p>
          <a:p>
            <a:r>
              <a:rPr lang="en-US" sz="1700" dirty="0" smtClean="0"/>
              <a:t>NFA for the * closure of a regular language</a:t>
            </a:r>
            <a:r>
              <a:rPr lang="en-US" dirty="0" smtClean="0"/>
              <a:t>:</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7</a:t>
            </a:fld>
            <a:endParaRPr lang="en-US"/>
          </a:p>
        </p:txBody>
      </p:sp>
      <p:pic>
        <p:nvPicPr>
          <p:cNvPr id="5" name="Picture 4" descr="C06F003.jpg"/>
          <p:cNvPicPr>
            <a:picLocks noChangeAspect="1"/>
          </p:cNvPicPr>
          <p:nvPr/>
        </p:nvPicPr>
        <p:blipFill>
          <a:blip r:embed="rId2" cstate="print"/>
          <a:stretch>
            <a:fillRect/>
          </a:stretch>
        </p:blipFill>
        <p:spPr>
          <a:xfrm>
            <a:off x="1490472" y="1905000"/>
            <a:ext cx="6163056" cy="3955218"/>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Complement, Reversal and Intersection</a:t>
            </a:r>
            <a:endParaRPr lang="en-US" dirty="0"/>
          </a:p>
        </p:txBody>
      </p:sp>
      <p:sp>
        <p:nvSpPr>
          <p:cNvPr id="3" name="Content Placeholder 2"/>
          <p:cNvSpPr>
            <a:spLocks noGrp="1"/>
          </p:cNvSpPr>
          <p:nvPr>
            <p:ph idx="1"/>
          </p:nvPr>
        </p:nvSpPr>
        <p:spPr/>
        <p:txBody>
          <a:bodyPr>
            <a:normAutofit/>
          </a:bodyPr>
          <a:lstStyle/>
          <a:p>
            <a:pPr>
              <a:spcBef>
                <a:spcPts val="1200"/>
              </a:spcBef>
            </a:pPr>
            <a:r>
              <a:rPr lang="en-US" sz="1700" dirty="0" smtClean="0"/>
              <a:t>The complement of a regular language is a regular language</a:t>
            </a:r>
          </a:p>
          <a:p>
            <a:pPr lvl="1">
              <a:spcBef>
                <a:spcPts val="1200"/>
              </a:spcBef>
            </a:pPr>
            <a:r>
              <a:rPr lang="en-US" sz="1700" dirty="0" smtClean="0"/>
              <a:t>Because we can interchange final and non-final states of a DFA to obtain a DFA for the complement.</a:t>
            </a:r>
          </a:p>
          <a:p>
            <a:pPr>
              <a:spcBef>
                <a:spcPts val="1200"/>
              </a:spcBef>
            </a:pPr>
            <a:r>
              <a:rPr lang="en-US" sz="1700" dirty="0" smtClean="0"/>
              <a:t>The reversal of a regular language is a regular language</a:t>
            </a:r>
          </a:p>
          <a:p>
            <a:pPr lvl="1">
              <a:spcBef>
                <a:spcPts val="1200"/>
              </a:spcBef>
            </a:pPr>
            <a:r>
              <a:rPr lang="en-US" sz="1700" dirty="0" smtClean="0"/>
              <a:t>Because we can reverse the direction of every transition and then adjust start and final states suitably to obtain a DFA for the reversed language.</a:t>
            </a:r>
          </a:p>
          <a:p>
            <a:pPr>
              <a:spcBef>
                <a:spcPts val="1200"/>
              </a:spcBef>
            </a:pPr>
            <a:r>
              <a:rPr lang="en-US" sz="1700" dirty="0" smtClean="0"/>
              <a:t>The intersection of two regular languages is a regular language</a:t>
            </a:r>
          </a:p>
          <a:p>
            <a:pPr lvl="1">
              <a:spcBef>
                <a:spcPts val="1200"/>
              </a:spcBef>
            </a:pPr>
            <a:r>
              <a:rPr lang="en-US" sz="1700" dirty="0" smtClean="0"/>
              <a:t>Because of the set theoretic relations between complement, union and intersection: </a:t>
            </a:r>
            <a:r>
              <a:rPr lang="en-US" sz="1700" i="1" dirty="0" smtClean="0"/>
              <a:t>L</a:t>
            </a:r>
            <a:r>
              <a:rPr lang="en-US" sz="1700" baseline="-25000" dirty="0" smtClean="0"/>
              <a:t>1</a:t>
            </a:r>
            <a:r>
              <a:rPr lang="en-US" sz="1700" b="1" dirty="0" smtClean="0"/>
              <a:t> </a:t>
            </a:r>
            <a:r>
              <a:rPr lang="en-US" sz="1700" b="1" dirty="0" smtClean="0">
                <a:sym typeface="Symbol"/>
              </a:rPr>
              <a:t></a:t>
            </a:r>
            <a:r>
              <a:rPr lang="en-US" sz="1700" dirty="0" smtClean="0"/>
              <a:t> </a:t>
            </a:r>
            <a:r>
              <a:rPr lang="en-US" sz="1700" i="1" dirty="0" smtClean="0"/>
              <a:t>L</a:t>
            </a:r>
            <a:r>
              <a:rPr lang="en-US" sz="1700" baseline="-25000" dirty="0" smtClean="0"/>
              <a:t>2</a:t>
            </a:r>
            <a:r>
              <a:rPr lang="en-US" sz="1700" dirty="0" smtClean="0"/>
              <a:t> = (</a:t>
            </a:r>
            <a:r>
              <a:rPr lang="en-US" sz="1700" i="1" dirty="0" smtClean="0"/>
              <a:t>L</a:t>
            </a:r>
            <a:r>
              <a:rPr lang="en-US" sz="1700" baseline="-25000" dirty="0" smtClean="0"/>
              <a:t>1</a:t>
            </a:r>
            <a:r>
              <a:rPr lang="en-US" sz="1700" dirty="0" smtClean="0"/>
              <a:t>.Complement</a:t>
            </a:r>
            <a:r>
              <a:rPr lang="en-US" sz="1700" b="1" dirty="0" smtClean="0"/>
              <a:t> </a:t>
            </a:r>
            <a:r>
              <a:rPr lang="en-US" sz="1700" dirty="0" smtClean="0"/>
              <a:t> </a:t>
            </a:r>
            <a:r>
              <a:rPr lang="en-US" sz="1700" b="1" dirty="0" smtClean="0">
                <a:sym typeface="Symbol"/>
              </a:rPr>
              <a:t></a:t>
            </a:r>
            <a:r>
              <a:rPr lang="en-US" sz="1700" b="1" dirty="0" smtClean="0"/>
              <a:t> </a:t>
            </a:r>
            <a:r>
              <a:rPr lang="en-US" sz="1700" i="1" dirty="0" smtClean="0"/>
              <a:t>L</a:t>
            </a:r>
            <a:r>
              <a:rPr lang="en-US" sz="1700" baseline="-25000" dirty="0" smtClean="0"/>
              <a:t>2</a:t>
            </a:r>
            <a:r>
              <a:rPr lang="en-US" sz="1700" dirty="0" smtClean="0"/>
              <a:t>.Complement).Complement</a:t>
            </a:r>
          </a:p>
          <a:p>
            <a:pPr>
              <a:spcBef>
                <a:spcPts val="1200"/>
              </a:spcBef>
            </a:pPr>
            <a:r>
              <a:rPr lang="en-US" sz="1700" dirty="0" smtClean="0"/>
              <a:t>The difference of two regular languages is a regular language</a:t>
            </a:r>
          </a:p>
          <a:p>
            <a:pPr lvl="1">
              <a:spcBef>
                <a:spcPts val="1200"/>
              </a:spcBef>
            </a:pPr>
            <a:r>
              <a:rPr lang="en-US" sz="1700" dirty="0" smtClean="0"/>
              <a:t>Because of the set theoretic relations between complement, difference and intersection: </a:t>
            </a:r>
            <a:r>
              <a:rPr lang="en-US" sz="1700" i="1" dirty="0" smtClean="0"/>
              <a:t>L</a:t>
            </a:r>
            <a:r>
              <a:rPr lang="en-US" sz="1700" baseline="-25000" dirty="0" smtClean="0"/>
              <a:t>1</a:t>
            </a:r>
            <a:r>
              <a:rPr lang="en-US" sz="1700" dirty="0" smtClean="0"/>
              <a:t> – </a:t>
            </a:r>
            <a:r>
              <a:rPr lang="en-US" sz="1700" i="1" dirty="0" smtClean="0"/>
              <a:t>L</a:t>
            </a:r>
            <a:r>
              <a:rPr lang="en-US" sz="1700" baseline="-25000" dirty="0" smtClean="0"/>
              <a:t>2</a:t>
            </a:r>
            <a:r>
              <a:rPr lang="en-US" sz="1700" dirty="0" smtClean="0"/>
              <a:t> = </a:t>
            </a:r>
            <a:r>
              <a:rPr lang="en-US" sz="1700" i="1" dirty="0" smtClean="0"/>
              <a:t>L</a:t>
            </a:r>
            <a:r>
              <a:rPr lang="en-US" sz="1700" baseline="-25000" dirty="0" smtClean="0"/>
              <a:t>1</a:t>
            </a:r>
            <a:r>
              <a:rPr lang="en-US" sz="1700" b="1" dirty="0" smtClean="0"/>
              <a:t> </a:t>
            </a:r>
            <a:r>
              <a:rPr lang="en-US" sz="1700" b="1" dirty="0" smtClean="0">
                <a:sym typeface="Symbol"/>
              </a:rPr>
              <a:t></a:t>
            </a:r>
            <a:r>
              <a:rPr lang="en-US" sz="1700" dirty="0" smtClean="0"/>
              <a:t> </a:t>
            </a:r>
            <a:r>
              <a:rPr lang="en-US" sz="1700" i="1" dirty="0" smtClean="0"/>
              <a:t>L</a:t>
            </a:r>
            <a:r>
              <a:rPr lang="en-US" sz="1700" baseline="-25000" dirty="0" smtClean="0"/>
              <a:t>2</a:t>
            </a:r>
            <a:r>
              <a:rPr lang="en-US" sz="1700" dirty="0" smtClean="0"/>
              <a:t>.Complement</a:t>
            </a:r>
          </a:p>
          <a:p>
            <a:pPr>
              <a:spcBef>
                <a:spcPts val="1200"/>
              </a:spcBef>
            </a:pPr>
            <a:r>
              <a:rPr lang="en-US" sz="1700" dirty="0" smtClean="0"/>
              <a:t>Homomorphism is replacing symbols in strings with new symbols</a:t>
            </a:r>
          </a:p>
        </p:txBody>
      </p:sp>
      <p:sp>
        <p:nvSpPr>
          <p:cNvPr id="4" name="Slide Number Placeholder 3"/>
          <p:cNvSpPr>
            <a:spLocks noGrp="1"/>
          </p:cNvSpPr>
          <p:nvPr>
            <p:ph type="sldNum" sz="quarter" idx="12"/>
          </p:nvPr>
        </p:nvSpPr>
        <p:spPr/>
        <p:txBody>
          <a:bodyPr/>
          <a:lstStyle/>
          <a:p>
            <a:fld id="{F46CFAAC-42DA-48D0-8146-B16E92842438}" type="slidenum">
              <a:rPr lang="en-US" smtClean="0"/>
              <a:pPr/>
              <a:t>8</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Closure Properties: Example 6.1</a:t>
            </a:r>
            <a:endParaRPr lang="en-US" dirty="0"/>
          </a:p>
        </p:txBody>
      </p:sp>
      <p:sp>
        <p:nvSpPr>
          <p:cNvPr id="3" name="Content Placeholder 2"/>
          <p:cNvSpPr>
            <a:spLocks noGrp="1"/>
          </p:cNvSpPr>
          <p:nvPr>
            <p:ph idx="1"/>
          </p:nvPr>
        </p:nvSpPr>
        <p:spPr/>
        <p:txBody>
          <a:bodyPr>
            <a:normAutofit/>
          </a:bodyPr>
          <a:lstStyle/>
          <a:p>
            <a:r>
              <a:rPr lang="en-US" sz="1700" dirty="0" smtClean="0"/>
              <a:t>Given a regular language </a:t>
            </a:r>
            <a:r>
              <a:rPr lang="en-US" sz="1700" i="1" dirty="0" smtClean="0"/>
              <a:t>L</a:t>
            </a:r>
            <a:r>
              <a:rPr lang="en-US" sz="1700" dirty="0" smtClean="0"/>
              <a:t>,  </a:t>
            </a:r>
            <a:r>
              <a:rPr lang="en-US" sz="1700" i="1" dirty="0" smtClean="0"/>
              <a:t>L</a:t>
            </a:r>
            <a:r>
              <a:rPr lang="en-US" sz="1700" dirty="0" smtClean="0"/>
              <a:t>.</a:t>
            </a:r>
            <a:r>
              <a:rPr lang="en-US" sz="1700" i="1" dirty="0" smtClean="0"/>
              <a:t>L</a:t>
            </a:r>
            <a:r>
              <a:rPr lang="en-US" sz="1700" i="1" baseline="30000" dirty="0" smtClean="0"/>
              <a:t>R</a:t>
            </a:r>
            <a:r>
              <a:rPr lang="en-US" sz="1700" dirty="0" smtClean="0"/>
              <a:t> – the language </a:t>
            </a:r>
            <a:r>
              <a:rPr lang="en-US" sz="1700" i="1" dirty="0" smtClean="0"/>
              <a:t>L</a:t>
            </a:r>
            <a:r>
              <a:rPr lang="en-US" sz="1700" dirty="0" smtClean="0"/>
              <a:t> concatenated with its reverse </a:t>
            </a:r>
            <a:r>
              <a:rPr lang="en-US" sz="1700" i="1" dirty="0" smtClean="0"/>
              <a:t>L</a:t>
            </a:r>
            <a:r>
              <a:rPr lang="en-US" sz="1700" i="1" baseline="30000" dirty="0" smtClean="0"/>
              <a:t>R</a:t>
            </a:r>
            <a:r>
              <a:rPr lang="en-US" sz="1700" dirty="0" smtClean="0"/>
              <a:t> – is a regular language.</a:t>
            </a:r>
          </a:p>
          <a:p>
            <a:r>
              <a:rPr lang="en-US" sz="1700" dirty="0" smtClean="0"/>
              <a:t>Regular languages are closed under both reversing and concatenation. Therefore this is true.</a:t>
            </a:r>
          </a:p>
          <a:p>
            <a:r>
              <a:rPr lang="en-US" sz="1700" dirty="0" smtClean="0"/>
              <a:t>However, this is not the same as the language of even palindromes – strings that read the same left-to-right and right-to-left, where the second half of every string is the reverse of the first half of the same string. This includes all strings in the given language concatenated with the reverses of themselves as well as any other strings in the language.</a:t>
            </a:r>
          </a:p>
          <a:p>
            <a:r>
              <a:rPr lang="en-US" sz="1700" dirty="0" smtClean="0"/>
              <a:t>E.g., </a:t>
            </a:r>
            <a:r>
              <a:rPr lang="en-US" sz="1700" i="1" dirty="0" smtClean="0"/>
              <a:t>L </a:t>
            </a:r>
            <a:r>
              <a:rPr lang="en-US" sz="1700" dirty="0" smtClean="0"/>
              <a:t>= {</a:t>
            </a:r>
            <a:r>
              <a:rPr lang="en-US" sz="1700" i="1" dirty="0" err="1" smtClean="0"/>
              <a:t>abc</a:t>
            </a:r>
            <a:r>
              <a:rPr lang="en-US" sz="1700" i="1" dirty="0" smtClean="0"/>
              <a:t>, </a:t>
            </a:r>
            <a:r>
              <a:rPr lang="en-US" sz="1700" i="1" dirty="0" err="1" smtClean="0"/>
              <a:t>bbb</a:t>
            </a:r>
            <a:r>
              <a:rPr lang="en-US" sz="1700" dirty="0" smtClean="0"/>
              <a:t>}, then </a:t>
            </a:r>
            <a:r>
              <a:rPr lang="en-US" sz="1700" i="1" dirty="0" smtClean="0"/>
              <a:t>L</a:t>
            </a:r>
            <a:r>
              <a:rPr lang="en-US" sz="1700" dirty="0" smtClean="0"/>
              <a:t>.</a:t>
            </a:r>
            <a:r>
              <a:rPr lang="en-US" sz="1700" i="1" dirty="0" smtClean="0"/>
              <a:t>L</a:t>
            </a:r>
            <a:r>
              <a:rPr lang="en-US" sz="1700" i="1" baseline="30000" dirty="0" smtClean="0"/>
              <a:t>R  </a:t>
            </a:r>
            <a:r>
              <a:rPr lang="en-US" sz="1700" dirty="0" smtClean="0"/>
              <a:t>= {</a:t>
            </a:r>
            <a:r>
              <a:rPr lang="en-US" sz="1700" i="1" dirty="0" err="1" smtClean="0"/>
              <a:t>abccba</a:t>
            </a:r>
            <a:r>
              <a:rPr lang="en-US" sz="1700" i="1" dirty="0" smtClean="0"/>
              <a:t>, </a:t>
            </a:r>
            <a:r>
              <a:rPr lang="en-US" sz="1700" i="1" dirty="0" err="1" smtClean="0"/>
              <a:t>abcbbb</a:t>
            </a:r>
            <a:r>
              <a:rPr lang="en-US" sz="1700" i="1" dirty="0" smtClean="0"/>
              <a:t>, </a:t>
            </a:r>
            <a:r>
              <a:rPr lang="en-US" sz="1700" i="1" dirty="0" err="1" smtClean="0"/>
              <a:t>bbbcba</a:t>
            </a:r>
            <a:r>
              <a:rPr lang="en-US" sz="1700" dirty="0" smtClean="0"/>
              <a:t>, </a:t>
            </a:r>
            <a:r>
              <a:rPr lang="en-US" sz="1700" i="1" dirty="0" err="1" smtClean="0"/>
              <a:t>bbbbbb</a:t>
            </a:r>
            <a:r>
              <a:rPr lang="en-US" sz="1700" dirty="0" smtClean="0"/>
              <a:t>}</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822</TotalTime>
  <Words>2113</Words>
  <Application>Microsoft Office PowerPoint</Application>
  <PresentationFormat>On-screen Show (4:3)</PresentationFormat>
  <Paragraphs>153</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Mod</vt:lpstr>
      <vt:lpstr>Theory of Computation: A Problem-Solving Approach</vt:lpstr>
      <vt:lpstr>Learning Objectives</vt:lpstr>
      <vt:lpstr>Regular Languages</vt:lpstr>
      <vt:lpstr>Closure Properties of Regular Languages</vt:lpstr>
      <vt:lpstr>Union of Regular Languages</vt:lpstr>
      <vt:lpstr>Concatenation of Regular Languages</vt:lpstr>
      <vt:lpstr>* Closure of a Regular Language</vt:lpstr>
      <vt:lpstr>Complement, Reversal and Intersection</vt:lpstr>
      <vt:lpstr>Using Closure Properties: Example 6.1</vt:lpstr>
      <vt:lpstr>Answering Regular Language Questions</vt:lpstr>
      <vt:lpstr>Pigeonhole Principle</vt:lpstr>
      <vt:lpstr>Pumping Lemma for Regular Languages</vt:lpstr>
      <vt:lpstr>Pumping Lemma: Why is it True?</vt:lpstr>
      <vt:lpstr>Using Pumping Lemma: Adversarial Game</vt:lpstr>
      <vt:lpstr>Using Pumping Lemma: Adversarial Game</vt:lpstr>
      <vt:lpstr>Using Pumping Lemma: Adversarial Game</vt:lpstr>
      <vt:lpstr>The Adversarial Game</vt:lpstr>
      <vt:lpstr>Pumping Lemma: Example 6.2</vt:lpstr>
      <vt:lpstr>Pumping Lemma: Examples 6.3, 6.4, 6.5</vt:lpstr>
      <vt:lpstr>Theorems</vt:lpstr>
      <vt:lpstr>Key Ideas</vt:lpstr>
      <vt:lpstr>Key Ideas (contd..)</vt:lpstr>
      <vt:lpstr>PowerPoint Presentation</vt:lpstr>
    </vt:vector>
  </TitlesOfParts>
  <Company>PES Institute of Technology, Bangalore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 A Problem-Solving Approach</dc:title>
  <dc:subject>Computer Science</dc:subject>
  <dc:creator>Dr. Kavi Mahesh</dc:creator>
  <cp:keywords>Automata, languages, grammars, theory of computer science</cp:keywords>
  <dc:description>Wiley India Pvt. Ltd., 2012
ISBN 978-81-265-3311-4</dc:description>
  <cp:lastModifiedBy>sadhana</cp:lastModifiedBy>
  <cp:revision>148</cp:revision>
  <dcterms:created xsi:type="dcterms:W3CDTF">2011-08-20T05:14:55Z</dcterms:created>
  <dcterms:modified xsi:type="dcterms:W3CDTF">2012-03-06T06:15:59Z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Wiley India</vt:lpwstr>
  </property>
</Properties>
</file>