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handoutMasterIdLst>
    <p:handoutMasterId r:id="rId55"/>
  </p:handoutMasterIdLst>
  <p:sldIdLst>
    <p:sldId id="256" r:id="rId2"/>
    <p:sldId id="257" r:id="rId3"/>
    <p:sldId id="316" r:id="rId4"/>
    <p:sldId id="317" r:id="rId5"/>
    <p:sldId id="318" r:id="rId6"/>
    <p:sldId id="319" r:id="rId7"/>
    <p:sldId id="321" r:id="rId8"/>
    <p:sldId id="320"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12" r:id="rId48"/>
    <p:sldId id="310" r:id="rId49"/>
    <p:sldId id="314" r:id="rId50"/>
    <p:sldId id="313" r:id="rId51"/>
    <p:sldId id="315" r:id="rId52"/>
    <p:sldId id="28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72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2438988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18864597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7: Context-Free Languages and Grammars</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CFG: Examples 7.4, 7.5, 7.6, 7.7</a:t>
            </a:r>
            <a:endParaRPr lang="en-US" dirty="0"/>
          </a:p>
        </p:txBody>
      </p:sp>
      <p:sp>
        <p:nvSpPr>
          <p:cNvPr id="3" name="Content Placeholder 2"/>
          <p:cNvSpPr>
            <a:spLocks noGrp="1"/>
          </p:cNvSpPr>
          <p:nvPr>
            <p:ph idx="1"/>
          </p:nvPr>
        </p:nvSpPr>
        <p:spPr/>
        <p:txBody>
          <a:bodyPr/>
          <a:lstStyle/>
          <a:p>
            <a:r>
              <a:rPr lang="en-US" sz="1700" dirty="0" smtClean="0"/>
              <a:t>Example 7.4: Odd palindromes </a:t>
            </a:r>
            <a:r>
              <a:rPr lang="en-US" sz="1700" i="1" dirty="0" err="1" smtClean="0"/>
              <a:t>wcw</a:t>
            </a:r>
            <a:r>
              <a:rPr lang="en-US" sz="1700" i="1" baseline="30000" dirty="0" err="1" smtClean="0"/>
              <a:t>R</a:t>
            </a:r>
            <a:endParaRPr lang="en-US" sz="1700" dirty="0" smtClean="0"/>
          </a:p>
          <a:p>
            <a:pPr lvl="4" algn="l">
              <a:buNone/>
            </a:pPr>
            <a:r>
              <a:rPr lang="en-US" sz="1700" i="1" dirty="0" smtClean="0"/>
              <a:t>S </a:t>
            </a:r>
            <a:r>
              <a:rPr lang="en-US" sz="1700" dirty="0" smtClean="0">
                <a:sym typeface="Symbol"/>
              </a:rPr>
              <a:t></a:t>
            </a:r>
            <a:r>
              <a:rPr lang="en-US" sz="1700" dirty="0" smtClean="0"/>
              <a:t> </a:t>
            </a:r>
            <a:r>
              <a:rPr lang="en-US" sz="1700" i="1" dirty="0" err="1" smtClean="0"/>
              <a:t>aSa</a:t>
            </a:r>
            <a:r>
              <a:rPr lang="en-US" sz="1700" dirty="0" smtClean="0"/>
              <a:t> | </a:t>
            </a:r>
            <a:r>
              <a:rPr lang="en-US" sz="1700" i="1" dirty="0" err="1" smtClean="0"/>
              <a:t>bSb</a:t>
            </a:r>
            <a:r>
              <a:rPr lang="en-US" sz="1700" dirty="0" smtClean="0"/>
              <a:t> | </a:t>
            </a:r>
            <a:r>
              <a:rPr lang="en-US" sz="1700" i="1" dirty="0" smtClean="0"/>
              <a:t>c</a:t>
            </a:r>
          </a:p>
          <a:p>
            <a:r>
              <a:rPr lang="en-US" sz="1700" dirty="0" smtClean="0"/>
              <a:t>Example 7.5: One more </a:t>
            </a:r>
            <a:r>
              <a:rPr lang="en-US" sz="1700" i="1" dirty="0" smtClean="0"/>
              <a:t>b </a:t>
            </a:r>
            <a:r>
              <a:rPr lang="en-US" sz="1700" dirty="0" smtClean="0"/>
              <a:t>than </a:t>
            </a:r>
            <a:r>
              <a:rPr lang="en-US" sz="1700" i="1" dirty="0" smtClean="0"/>
              <a:t>a</a:t>
            </a:r>
            <a:r>
              <a:rPr lang="en-US" sz="1700" dirty="0" smtClean="0"/>
              <a:t>, i.e., </a:t>
            </a:r>
            <a:r>
              <a:rPr lang="en-US" sz="1700" i="1" dirty="0" smtClean="0"/>
              <a:t>a</a:t>
            </a:r>
            <a:r>
              <a:rPr lang="en-US" sz="1700" baseline="30000" dirty="0" smtClean="0"/>
              <a:t>n</a:t>
            </a:r>
            <a:r>
              <a:rPr lang="en-US" sz="1700" i="1" dirty="0" smtClean="0"/>
              <a:t>b</a:t>
            </a:r>
            <a:r>
              <a:rPr lang="en-US" sz="1700" baseline="30000" dirty="0" smtClean="0"/>
              <a:t>n+1</a:t>
            </a:r>
            <a:endParaRPr lang="en-US" sz="1700" dirty="0" smtClean="0"/>
          </a:p>
          <a:p>
            <a:pPr lvl="4" algn="l">
              <a:buNone/>
            </a:pPr>
            <a:r>
              <a:rPr lang="en-US" sz="1700" i="1" dirty="0" smtClean="0"/>
              <a:t>S </a:t>
            </a:r>
            <a:r>
              <a:rPr lang="en-US" sz="1700" dirty="0" smtClean="0">
                <a:sym typeface="Symbol"/>
              </a:rPr>
              <a:t></a:t>
            </a:r>
            <a:r>
              <a:rPr lang="en-US" sz="1700" dirty="0" smtClean="0"/>
              <a:t> </a:t>
            </a:r>
            <a:r>
              <a:rPr lang="en-US" sz="1700" i="1" dirty="0" err="1" smtClean="0"/>
              <a:t>aSb</a:t>
            </a:r>
            <a:r>
              <a:rPr lang="en-US" sz="1700" dirty="0" smtClean="0"/>
              <a:t> | </a:t>
            </a:r>
            <a:r>
              <a:rPr lang="en-US" sz="1700" i="1" dirty="0" smtClean="0"/>
              <a:t>b</a:t>
            </a:r>
          </a:p>
          <a:p>
            <a:r>
              <a:rPr lang="en-US" sz="1700" dirty="0" smtClean="0"/>
              <a:t>Example 7.6: </a:t>
            </a:r>
            <a:r>
              <a:rPr lang="en-US" sz="1700" i="1" dirty="0" smtClean="0"/>
              <a:t>a </a:t>
            </a:r>
            <a:r>
              <a:rPr lang="en-US" sz="1700" dirty="0" smtClean="0"/>
              <a:t>s followed by twice as many </a:t>
            </a:r>
            <a:r>
              <a:rPr lang="en-US" sz="1700" i="1" dirty="0" smtClean="0"/>
              <a:t>b</a:t>
            </a:r>
            <a:r>
              <a:rPr lang="en-US" sz="1700" dirty="0" smtClean="0"/>
              <a:t> s, i.e., </a:t>
            </a:r>
            <a:r>
              <a:rPr lang="en-US" sz="1700" i="1" dirty="0" smtClean="0"/>
              <a:t>a</a:t>
            </a:r>
            <a:r>
              <a:rPr lang="en-US" sz="1700" baseline="30000" dirty="0" smtClean="0"/>
              <a:t>n</a:t>
            </a:r>
            <a:r>
              <a:rPr lang="en-US" sz="1700" i="1" dirty="0" smtClean="0"/>
              <a:t>b</a:t>
            </a:r>
            <a:r>
              <a:rPr lang="en-US" sz="1700" baseline="30000" dirty="0" smtClean="0"/>
              <a:t>2n</a:t>
            </a:r>
            <a:endParaRPr lang="en-US" sz="1700" dirty="0" smtClean="0"/>
          </a:p>
          <a:p>
            <a:pPr lvl="4" algn="l">
              <a:buNone/>
            </a:pPr>
            <a:r>
              <a:rPr lang="en-US" sz="1700" i="1" dirty="0" smtClean="0"/>
              <a:t>S </a:t>
            </a:r>
            <a:r>
              <a:rPr lang="en-US" sz="1700" dirty="0" smtClean="0">
                <a:sym typeface="Symbol"/>
              </a:rPr>
              <a:t></a:t>
            </a:r>
            <a:r>
              <a:rPr lang="en-US" sz="1700" dirty="0" smtClean="0"/>
              <a:t> </a:t>
            </a:r>
            <a:r>
              <a:rPr lang="en-US" sz="1700" i="1" dirty="0" err="1" smtClean="0"/>
              <a:t>aSbb</a:t>
            </a:r>
            <a:r>
              <a:rPr lang="en-US" sz="1700" dirty="0" smtClean="0"/>
              <a:t> | </a:t>
            </a:r>
            <a:r>
              <a:rPr lang="en-US" sz="1700" i="1" dirty="0" smtClean="0"/>
              <a:t>λ</a:t>
            </a:r>
          </a:p>
          <a:p>
            <a:r>
              <a:rPr lang="en-US" sz="1700" dirty="0" smtClean="0"/>
              <a:t>Example 7.7: </a:t>
            </a:r>
            <a:r>
              <a:rPr lang="en-US" sz="1700" i="1" dirty="0" smtClean="0"/>
              <a:t>a </a:t>
            </a:r>
            <a:r>
              <a:rPr lang="en-US" sz="1700" dirty="0" smtClean="0"/>
              <a:t>s followed by a lesser number of </a:t>
            </a:r>
            <a:r>
              <a:rPr lang="en-US" sz="1700" i="1" dirty="0" smtClean="0"/>
              <a:t>b </a:t>
            </a:r>
            <a:r>
              <a:rPr lang="en-US" sz="1700" dirty="0" smtClean="0"/>
              <a:t>s, i.e., </a:t>
            </a:r>
            <a:r>
              <a:rPr lang="en-US" sz="1700" i="1" dirty="0" err="1" smtClean="0"/>
              <a:t>a</a:t>
            </a:r>
            <a:r>
              <a:rPr lang="en-US" sz="1700" baseline="30000" dirty="0" err="1" smtClean="0"/>
              <a:t>n</a:t>
            </a:r>
            <a:r>
              <a:rPr lang="en-US" sz="1700" i="1" dirty="0" err="1" smtClean="0"/>
              <a:t>b</a:t>
            </a:r>
            <a:r>
              <a:rPr lang="en-US" sz="1700" baseline="30000" dirty="0" err="1" smtClean="0"/>
              <a:t>m</a:t>
            </a:r>
            <a:r>
              <a:rPr lang="en-US" sz="1700" baseline="30000" dirty="0" smtClean="0"/>
              <a:t>  </a:t>
            </a:r>
            <a:r>
              <a:rPr lang="en-US" sz="1700" dirty="0" smtClean="0"/>
              <a:t>n &gt; m</a:t>
            </a:r>
          </a:p>
          <a:p>
            <a:pPr lvl="4" algn="l">
              <a:buNone/>
            </a:pPr>
            <a:r>
              <a:rPr lang="en-US" sz="1700" i="1" dirty="0" smtClean="0"/>
              <a:t>S </a:t>
            </a:r>
            <a:r>
              <a:rPr lang="en-US" sz="1700" dirty="0" smtClean="0">
                <a:sym typeface="Symbol"/>
              </a:rPr>
              <a:t></a:t>
            </a:r>
            <a:r>
              <a:rPr lang="en-US" sz="1700" dirty="0" smtClean="0"/>
              <a:t> </a:t>
            </a:r>
            <a:r>
              <a:rPr lang="en-US" sz="1700" i="1" dirty="0" err="1" smtClean="0"/>
              <a:t>aSb</a:t>
            </a:r>
            <a:r>
              <a:rPr lang="en-US" sz="1700" dirty="0" smtClean="0"/>
              <a:t> | </a:t>
            </a:r>
            <a:r>
              <a:rPr lang="en-US" sz="1700" i="1" dirty="0" err="1" smtClean="0"/>
              <a:t>aS</a:t>
            </a:r>
            <a:r>
              <a:rPr lang="en-US" sz="1700" i="1" dirty="0" smtClean="0"/>
              <a:t> </a:t>
            </a:r>
            <a:r>
              <a:rPr lang="en-US" sz="1700" dirty="0" smtClean="0"/>
              <a:t>| </a:t>
            </a:r>
            <a:r>
              <a:rPr lang="en-US" sz="1700" i="1" dirty="0" smtClean="0"/>
              <a:t>a</a:t>
            </a:r>
            <a:endParaRPr lang="en-US" sz="1700"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CFG: Examples 7.8, 7.9</a:t>
            </a:r>
            <a:endParaRPr lang="en-US" dirty="0"/>
          </a:p>
        </p:txBody>
      </p:sp>
      <p:sp>
        <p:nvSpPr>
          <p:cNvPr id="3" name="Content Placeholder 2"/>
          <p:cNvSpPr>
            <a:spLocks noGrp="1"/>
          </p:cNvSpPr>
          <p:nvPr>
            <p:ph idx="1"/>
          </p:nvPr>
        </p:nvSpPr>
        <p:spPr/>
        <p:txBody>
          <a:bodyPr>
            <a:normAutofit/>
          </a:bodyPr>
          <a:lstStyle/>
          <a:p>
            <a:r>
              <a:rPr lang="en-US" sz="1700" dirty="0" smtClean="0"/>
              <a:t>Example 7.8: Unequal numbers of </a:t>
            </a:r>
            <a:r>
              <a:rPr lang="en-US" sz="1700" i="1" dirty="0" smtClean="0"/>
              <a:t>a </a:t>
            </a:r>
            <a:r>
              <a:rPr lang="en-US" sz="1700" dirty="0" smtClean="0"/>
              <a:t>s and </a:t>
            </a:r>
            <a:r>
              <a:rPr lang="en-US" sz="1700" i="1" dirty="0" smtClean="0"/>
              <a:t>b </a:t>
            </a:r>
            <a:r>
              <a:rPr lang="en-US" sz="1700" dirty="0" smtClean="0"/>
              <a:t>s</a:t>
            </a:r>
          </a:p>
          <a:p>
            <a:pPr lvl="4" algn="l">
              <a:buNone/>
            </a:pPr>
            <a:r>
              <a:rPr lang="en-US" sz="1700" i="1" dirty="0" smtClean="0"/>
              <a:t>S</a:t>
            </a:r>
            <a:r>
              <a:rPr lang="en-US" sz="1700" dirty="0" smtClean="0"/>
              <a:t>  </a:t>
            </a:r>
            <a:r>
              <a:rPr lang="en-US" sz="1700" dirty="0" smtClean="0">
                <a:sym typeface="Symbol"/>
              </a:rPr>
              <a:t> </a:t>
            </a:r>
            <a:r>
              <a:rPr lang="en-US" sz="1700" i="1" dirty="0" smtClean="0"/>
              <a:t>T</a:t>
            </a:r>
            <a:r>
              <a:rPr lang="en-US" sz="1700" dirty="0" smtClean="0"/>
              <a:t> | </a:t>
            </a:r>
            <a:r>
              <a:rPr lang="en-US" sz="1700" i="1" dirty="0" smtClean="0"/>
              <a:t>U</a:t>
            </a:r>
            <a:endParaRPr lang="en-US" sz="1700" dirty="0" smtClean="0"/>
          </a:p>
          <a:p>
            <a:pPr lvl="4" algn="l">
              <a:buNone/>
            </a:pPr>
            <a:r>
              <a:rPr lang="en-US" sz="1700" i="1" dirty="0" smtClean="0"/>
              <a:t>T</a:t>
            </a:r>
            <a:r>
              <a:rPr lang="en-US" sz="1700" dirty="0" smtClean="0"/>
              <a:t>  </a:t>
            </a:r>
            <a:r>
              <a:rPr lang="en-US" sz="1700" dirty="0" smtClean="0">
                <a:sym typeface="Symbol"/>
              </a:rPr>
              <a:t> </a:t>
            </a:r>
            <a:r>
              <a:rPr lang="en-US" sz="1700" i="1" dirty="0" err="1" smtClean="0"/>
              <a:t>aTb</a:t>
            </a:r>
            <a:r>
              <a:rPr lang="en-US" sz="1700" dirty="0" smtClean="0"/>
              <a:t> | </a:t>
            </a:r>
            <a:r>
              <a:rPr lang="en-US" sz="1700" i="1" dirty="0" err="1" smtClean="0"/>
              <a:t>aT</a:t>
            </a:r>
            <a:r>
              <a:rPr lang="en-US" sz="1700" dirty="0" smtClean="0"/>
              <a:t> | </a:t>
            </a:r>
            <a:r>
              <a:rPr lang="en-US" sz="1700" i="1" dirty="0" smtClean="0"/>
              <a:t>a</a:t>
            </a:r>
            <a:endParaRPr lang="en-US" sz="1700" dirty="0" smtClean="0"/>
          </a:p>
          <a:p>
            <a:pPr lvl="4" algn="l">
              <a:buNone/>
            </a:pPr>
            <a:r>
              <a:rPr lang="en-US" sz="1700" i="1" dirty="0" smtClean="0"/>
              <a:t>U</a:t>
            </a:r>
            <a:r>
              <a:rPr lang="en-US" sz="1700" dirty="0" smtClean="0"/>
              <a:t>  </a:t>
            </a:r>
            <a:r>
              <a:rPr lang="en-US" sz="1700" dirty="0" smtClean="0">
                <a:sym typeface="Symbol"/>
              </a:rPr>
              <a:t> </a:t>
            </a:r>
            <a:r>
              <a:rPr lang="en-US" sz="1700" i="1" dirty="0" err="1" smtClean="0"/>
              <a:t>aUb</a:t>
            </a:r>
            <a:r>
              <a:rPr lang="en-US" sz="1700" dirty="0" smtClean="0"/>
              <a:t> | </a:t>
            </a:r>
            <a:r>
              <a:rPr lang="en-US" sz="1700" i="1" dirty="0" err="1" smtClean="0"/>
              <a:t>Ub</a:t>
            </a:r>
            <a:r>
              <a:rPr lang="en-US" sz="1700" dirty="0" smtClean="0"/>
              <a:t> | </a:t>
            </a:r>
            <a:r>
              <a:rPr lang="en-US" sz="1700" i="1" dirty="0" smtClean="0"/>
              <a:t>b</a:t>
            </a:r>
            <a:endParaRPr lang="en-US" sz="1700" dirty="0" smtClean="0"/>
          </a:p>
          <a:p>
            <a:r>
              <a:rPr lang="en-US" sz="1700" dirty="0" smtClean="0"/>
              <a:t>Example 7.9: Number of </a:t>
            </a:r>
            <a:r>
              <a:rPr lang="en-US" sz="1700" i="1" dirty="0" smtClean="0"/>
              <a:t>a </a:t>
            </a:r>
            <a:r>
              <a:rPr lang="en-US" sz="1700" dirty="0" smtClean="0"/>
              <a:t>s not equal to twice the number of </a:t>
            </a:r>
            <a:r>
              <a:rPr lang="en-US" sz="1700" i="1" dirty="0" smtClean="0"/>
              <a:t>b </a:t>
            </a:r>
            <a:r>
              <a:rPr lang="en-US" sz="1700" dirty="0" smtClean="0"/>
              <a:t>s</a:t>
            </a:r>
          </a:p>
          <a:p>
            <a:pPr lvl="4" algn="l">
              <a:buNone/>
            </a:pPr>
            <a:r>
              <a:rPr lang="en-US" sz="1700" i="1" dirty="0" smtClean="0"/>
              <a:t>S</a:t>
            </a:r>
            <a:r>
              <a:rPr lang="en-US" sz="1700" dirty="0" smtClean="0"/>
              <a:t>  </a:t>
            </a:r>
            <a:r>
              <a:rPr lang="en-US" sz="1700" dirty="0" smtClean="0">
                <a:sym typeface="Symbol"/>
              </a:rPr>
              <a:t> </a:t>
            </a:r>
            <a:r>
              <a:rPr lang="en-US" sz="1700" i="1" dirty="0" smtClean="0"/>
              <a:t>T</a:t>
            </a:r>
            <a:r>
              <a:rPr lang="en-US" sz="1700" dirty="0" smtClean="0"/>
              <a:t> | </a:t>
            </a:r>
            <a:r>
              <a:rPr lang="en-US" sz="1700" i="1" dirty="0" smtClean="0"/>
              <a:t>U</a:t>
            </a:r>
            <a:endParaRPr lang="en-US" sz="1700" dirty="0" smtClean="0"/>
          </a:p>
          <a:p>
            <a:pPr lvl="4" algn="l">
              <a:buNone/>
            </a:pPr>
            <a:r>
              <a:rPr lang="en-US" sz="1700" i="1" dirty="0" smtClean="0"/>
              <a:t>T  </a:t>
            </a:r>
            <a:r>
              <a:rPr lang="en-US" sz="1700" dirty="0" smtClean="0">
                <a:sym typeface="Symbol"/>
              </a:rPr>
              <a:t> </a:t>
            </a:r>
            <a:r>
              <a:rPr lang="en-US" sz="1700" i="1" dirty="0" err="1" smtClean="0"/>
              <a:t>aT</a:t>
            </a:r>
            <a:r>
              <a:rPr lang="en-US" sz="1700" dirty="0" smtClean="0"/>
              <a:t> | </a:t>
            </a:r>
            <a:r>
              <a:rPr lang="en-US" sz="1700" i="1" dirty="0" err="1" smtClean="0"/>
              <a:t>aW</a:t>
            </a:r>
            <a:endParaRPr lang="en-US" sz="1700" dirty="0" smtClean="0"/>
          </a:p>
          <a:p>
            <a:pPr lvl="4" algn="l">
              <a:buNone/>
            </a:pPr>
            <a:r>
              <a:rPr lang="en-US" sz="1700" i="1" dirty="0" smtClean="0"/>
              <a:t>U</a:t>
            </a:r>
            <a:r>
              <a:rPr lang="en-US" sz="1700" dirty="0" smtClean="0"/>
              <a:t>  </a:t>
            </a:r>
            <a:r>
              <a:rPr lang="en-US" sz="1700" dirty="0" smtClean="0">
                <a:sym typeface="Symbol"/>
              </a:rPr>
              <a:t> </a:t>
            </a:r>
            <a:r>
              <a:rPr lang="en-US" sz="1700" i="1" dirty="0" err="1" smtClean="0"/>
              <a:t>Ub</a:t>
            </a:r>
            <a:r>
              <a:rPr lang="en-US" sz="1700" dirty="0" smtClean="0"/>
              <a:t> | </a:t>
            </a:r>
            <a:r>
              <a:rPr lang="en-US" sz="1700" i="1" dirty="0" err="1" smtClean="0"/>
              <a:t>Wb</a:t>
            </a:r>
            <a:endParaRPr lang="en-US" sz="1700" dirty="0" smtClean="0"/>
          </a:p>
          <a:p>
            <a:pPr lvl="4" algn="l">
              <a:buNone/>
            </a:pPr>
            <a:r>
              <a:rPr lang="en-US" sz="1700" i="1" dirty="0" smtClean="0"/>
              <a:t>W</a:t>
            </a:r>
            <a:r>
              <a:rPr lang="en-US" sz="1700" dirty="0" smtClean="0"/>
              <a:t> </a:t>
            </a:r>
            <a:r>
              <a:rPr lang="en-US" sz="1700" dirty="0" smtClean="0">
                <a:sym typeface="Symbol"/>
              </a:rPr>
              <a:t> </a:t>
            </a:r>
            <a:r>
              <a:rPr lang="en-US" sz="1700" i="1" dirty="0" err="1" smtClean="0"/>
              <a:t>aaWb</a:t>
            </a:r>
            <a:r>
              <a:rPr lang="en-US" sz="1700" dirty="0" smtClean="0"/>
              <a:t> | </a:t>
            </a:r>
            <a:r>
              <a:rPr lang="en-US" sz="1700" i="1" dirty="0" smtClean="0"/>
              <a:t>λ</a:t>
            </a:r>
            <a:endParaRPr lang="en-US" sz="1700" dirty="0" smtClean="0"/>
          </a:p>
          <a:p>
            <a:pPr lvl="4" algn="l">
              <a:buNone/>
            </a:pPr>
            <a:r>
              <a:rPr lang="en-US" sz="1700" i="1" dirty="0" smtClean="0"/>
              <a:t>S</a:t>
            </a:r>
            <a:r>
              <a:rPr lang="en-US" sz="1700" dirty="0" smtClean="0"/>
              <a:t>   </a:t>
            </a:r>
            <a:r>
              <a:rPr lang="en-US" sz="1700" dirty="0" smtClean="0">
                <a:sym typeface="Symbol"/>
              </a:rPr>
              <a:t> </a:t>
            </a:r>
            <a:r>
              <a:rPr lang="en-US" sz="1700" i="1" dirty="0" err="1" smtClean="0"/>
              <a:t>aX</a:t>
            </a:r>
            <a:r>
              <a:rPr lang="en-US" sz="1700" i="1" dirty="0" smtClean="0"/>
              <a:t> </a:t>
            </a:r>
            <a:endParaRPr lang="en-US" sz="1700" dirty="0" smtClean="0"/>
          </a:p>
          <a:p>
            <a:pPr lvl="4" algn="l">
              <a:buNone/>
            </a:pPr>
            <a:r>
              <a:rPr lang="en-US" sz="1700" i="1" dirty="0" smtClean="0"/>
              <a:t>X</a:t>
            </a:r>
            <a:r>
              <a:rPr lang="en-US" sz="1700" dirty="0" smtClean="0"/>
              <a:t>   </a:t>
            </a:r>
            <a:r>
              <a:rPr lang="en-US" sz="1700" dirty="0" smtClean="0">
                <a:sym typeface="Symbol"/>
              </a:rPr>
              <a:t> </a:t>
            </a:r>
            <a:r>
              <a:rPr lang="en-US" sz="1700" i="1" dirty="0" err="1" smtClean="0"/>
              <a:t>Xb</a:t>
            </a:r>
            <a:r>
              <a:rPr lang="en-US" sz="1700" dirty="0" smtClean="0"/>
              <a:t> | </a:t>
            </a:r>
            <a:r>
              <a:rPr lang="en-US" sz="1700" i="1" dirty="0" smtClean="0"/>
              <a:t>λ</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CFG: Language of Addition</a:t>
            </a:r>
            <a:endParaRPr lang="en-US" dirty="0"/>
          </a:p>
        </p:txBody>
      </p:sp>
      <p:sp>
        <p:nvSpPr>
          <p:cNvPr id="3" name="Content Placeholder 2"/>
          <p:cNvSpPr>
            <a:spLocks noGrp="1"/>
          </p:cNvSpPr>
          <p:nvPr>
            <p:ph idx="1"/>
          </p:nvPr>
        </p:nvSpPr>
        <p:spPr/>
        <p:txBody>
          <a:bodyPr>
            <a:normAutofit/>
          </a:bodyPr>
          <a:lstStyle/>
          <a:p>
            <a:r>
              <a:rPr lang="en-US" sz="1700" dirty="0" smtClean="0"/>
              <a:t>Example 7.10: Language of addition </a:t>
            </a:r>
            <a:r>
              <a:rPr lang="en-US" sz="1700" i="1" dirty="0" err="1" smtClean="0"/>
              <a:t>a</a:t>
            </a:r>
            <a:r>
              <a:rPr lang="en-US" sz="1700" baseline="30000" dirty="0" err="1" smtClean="0"/>
              <a:t>n</a:t>
            </a:r>
            <a:r>
              <a:rPr lang="en-US" sz="1700" i="1" dirty="0" err="1" smtClean="0"/>
              <a:t>b</a:t>
            </a:r>
            <a:r>
              <a:rPr lang="en-US" sz="1700" baseline="30000" dirty="0" err="1" smtClean="0"/>
              <a:t>m</a:t>
            </a:r>
            <a:r>
              <a:rPr lang="en-US" sz="1700" i="1" dirty="0" err="1" smtClean="0"/>
              <a:t>c</a:t>
            </a:r>
            <a:r>
              <a:rPr lang="en-US" sz="1700" baseline="30000" dirty="0" err="1" smtClean="0"/>
              <a:t>k</a:t>
            </a:r>
            <a:r>
              <a:rPr lang="en-US" sz="1700" i="1" dirty="0" smtClean="0"/>
              <a:t> </a:t>
            </a:r>
            <a:r>
              <a:rPr lang="en-US" sz="1700" dirty="0" smtClean="0"/>
              <a:t>where k = n + m</a:t>
            </a:r>
          </a:p>
          <a:p>
            <a:r>
              <a:rPr lang="en-US" sz="1700" dirty="0" smtClean="0"/>
              <a:t>Observation: </a:t>
            </a:r>
            <a:r>
              <a:rPr lang="en-US" sz="1700" i="1" dirty="0" err="1" smtClean="0"/>
              <a:t>a</a:t>
            </a:r>
            <a:r>
              <a:rPr lang="en-US" sz="1700" baseline="30000" dirty="0" err="1" smtClean="0"/>
              <a:t>n</a:t>
            </a:r>
            <a:r>
              <a:rPr lang="en-US" sz="1700" i="1" dirty="0" err="1" smtClean="0"/>
              <a:t>b</a:t>
            </a:r>
            <a:r>
              <a:rPr lang="en-US" sz="1700" baseline="30000" dirty="0" err="1" smtClean="0"/>
              <a:t>m</a:t>
            </a:r>
            <a:r>
              <a:rPr lang="en-US" sz="1700" i="1" dirty="0" err="1" smtClean="0"/>
              <a:t>c</a:t>
            </a:r>
            <a:r>
              <a:rPr lang="en-US" sz="1700" baseline="30000" dirty="0" err="1" smtClean="0"/>
              <a:t>k</a:t>
            </a:r>
            <a:r>
              <a:rPr lang="en-US" sz="1700" i="1" dirty="0" smtClean="0"/>
              <a:t> </a:t>
            </a:r>
            <a:r>
              <a:rPr lang="en-US" sz="1700" dirty="0" smtClean="0"/>
              <a:t>= </a:t>
            </a:r>
            <a:r>
              <a:rPr lang="en-US" sz="1700" i="1" dirty="0" err="1" smtClean="0"/>
              <a:t>a</a:t>
            </a:r>
            <a:r>
              <a:rPr lang="en-US" sz="1700" baseline="30000" dirty="0" err="1" smtClean="0"/>
              <a:t>n</a:t>
            </a:r>
            <a:r>
              <a:rPr lang="en-US" sz="1700" i="1" dirty="0" err="1" smtClean="0"/>
              <a:t>b</a:t>
            </a:r>
            <a:r>
              <a:rPr lang="en-US" sz="1700" baseline="30000" dirty="0" err="1" smtClean="0"/>
              <a:t>m</a:t>
            </a:r>
            <a:r>
              <a:rPr lang="en-US" sz="1700" i="1" dirty="0" err="1" smtClean="0"/>
              <a:t>c</a:t>
            </a:r>
            <a:r>
              <a:rPr lang="en-US" sz="1700" baseline="30000" dirty="0" err="1" smtClean="0"/>
              <a:t>m</a:t>
            </a:r>
            <a:r>
              <a:rPr lang="en-US" sz="1700" i="1" dirty="0" err="1" smtClean="0"/>
              <a:t>c</a:t>
            </a:r>
            <a:r>
              <a:rPr lang="en-US" sz="1700" baseline="30000" dirty="0" err="1" smtClean="0"/>
              <a:t>n</a:t>
            </a:r>
            <a:r>
              <a:rPr lang="en-US" sz="1700" i="1" dirty="0" smtClean="0"/>
              <a:t> </a:t>
            </a:r>
          </a:p>
          <a:p>
            <a:pPr lvl="4" algn="l">
              <a:buNone/>
            </a:pPr>
            <a:r>
              <a:rPr lang="en-US" sz="1700" i="1" dirty="0" smtClean="0"/>
              <a:t>S</a:t>
            </a:r>
            <a:r>
              <a:rPr lang="en-US" sz="1700" dirty="0" smtClean="0"/>
              <a:t> </a:t>
            </a:r>
            <a:r>
              <a:rPr lang="en-US" sz="1700" dirty="0" smtClean="0">
                <a:sym typeface="Symbol"/>
              </a:rPr>
              <a:t> </a:t>
            </a:r>
            <a:r>
              <a:rPr lang="en-US" sz="1700" i="1" dirty="0" err="1" smtClean="0"/>
              <a:t>aSc</a:t>
            </a:r>
            <a:r>
              <a:rPr lang="en-US" sz="1700" i="1" dirty="0" smtClean="0"/>
              <a:t> </a:t>
            </a:r>
            <a:r>
              <a:rPr lang="en-US" sz="1700" dirty="0" smtClean="0"/>
              <a:t>| </a:t>
            </a:r>
            <a:r>
              <a:rPr lang="en-US" sz="1700" i="1" dirty="0" smtClean="0"/>
              <a:t>T </a:t>
            </a:r>
            <a:endParaRPr lang="en-US" sz="1700" dirty="0" smtClean="0"/>
          </a:p>
          <a:p>
            <a:pPr lvl="4" algn="l">
              <a:buNone/>
            </a:pPr>
            <a:r>
              <a:rPr lang="en-US" sz="1700" i="1" dirty="0" smtClean="0"/>
              <a:t>T</a:t>
            </a:r>
            <a:r>
              <a:rPr lang="en-US" sz="1700" dirty="0" smtClean="0"/>
              <a:t> </a:t>
            </a:r>
            <a:r>
              <a:rPr lang="en-US" sz="1700" dirty="0" smtClean="0">
                <a:sym typeface="Symbol"/>
              </a:rPr>
              <a:t> </a:t>
            </a:r>
            <a:r>
              <a:rPr lang="en-US" sz="1700" i="1" dirty="0" err="1" smtClean="0"/>
              <a:t>bTc</a:t>
            </a:r>
            <a:r>
              <a:rPr lang="en-US" sz="1700" dirty="0" smtClean="0"/>
              <a:t> | </a:t>
            </a:r>
            <a:r>
              <a:rPr lang="en-US" sz="1700" i="1" dirty="0" smtClean="0"/>
              <a:t>λ</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CFG: Example 7.11</a:t>
            </a:r>
            <a:endParaRPr lang="en-US" dirty="0"/>
          </a:p>
        </p:txBody>
      </p:sp>
      <p:sp>
        <p:nvSpPr>
          <p:cNvPr id="3" name="Content Placeholder 2"/>
          <p:cNvSpPr>
            <a:spLocks noGrp="1"/>
          </p:cNvSpPr>
          <p:nvPr>
            <p:ph idx="1"/>
          </p:nvPr>
        </p:nvSpPr>
        <p:spPr/>
        <p:txBody>
          <a:bodyPr>
            <a:normAutofit/>
          </a:bodyPr>
          <a:lstStyle/>
          <a:p>
            <a:r>
              <a:rPr lang="en-US" sz="1700" dirty="0" smtClean="0"/>
              <a:t>Proper nesting language (parentheses matching)</a:t>
            </a:r>
          </a:p>
          <a:p>
            <a:pPr lvl="1"/>
            <a:r>
              <a:rPr lang="en-US" sz="1700" dirty="0" smtClean="0"/>
              <a:t>The string must start with an </a:t>
            </a:r>
            <a:r>
              <a:rPr lang="en-US" sz="1700" i="1" dirty="0" smtClean="0"/>
              <a:t>a</a:t>
            </a:r>
            <a:r>
              <a:rPr lang="en-US" sz="1700" dirty="0" smtClean="0"/>
              <a:t>, that is, an opening parenthesis.</a:t>
            </a:r>
          </a:p>
          <a:p>
            <a:pPr lvl="1"/>
            <a:r>
              <a:rPr lang="en-US" sz="1700" dirty="0" smtClean="0"/>
              <a:t>At any point, counting from left to right (i.e., in any prefix), the number of closing parentheses (i.e., </a:t>
            </a:r>
            <a:r>
              <a:rPr lang="en-US" sz="1700" i="1" dirty="0" smtClean="0"/>
              <a:t>b</a:t>
            </a:r>
            <a:r>
              <a:rPr lang="en-US" sz="1700" dirty="0" smtClean="0"/>
              <a:t>) encountered thus far cannot be greater than the number of opening parentheses (i.e., </a:t>
            </a:r>
            <a:r>
              <a:rPr lang="en-US" sz="1700" i="1" dirty="0" smtClean="0"/>
              <a:t>a</a:t>
            </a:r>
            <a:r>
              <a:rPr lang="en-US" sz="1700" dirty="0" smtClean="0"/>
              <a:t>).</a:t>
            </a:r>
          </a:p>
          <a:p>
            <a:pPr lvl="1"/>
            <a:r>
              <a:rPr lang="en-US" sz="1700" dirty="0" smtClean="0"/>
              <a:t>The number of opening and closing parentheses must be equal at the end of the string.</a:t>
            </a:r>
          </a:p>
          <a:p>
            <a:pPr algn="ctr">
              <a:buNone/>
            </a:pPr>
            <a:r>
              <a:rPr lang="en-US" sz="1700" i="1" dirty="0" smtClean="0"/>
              <a:t>S</a:t>
            </a:r>
            <a:r>
              <a:rPr lang="en-US" sz="1700" dirty="0" smtClean="0"/>
              <a:t> </a:t>
            </a:r>
            <a:r>
              <a:rPr lang="en-US" sz="1700" dirty="0" smtClean="0">
                <a:sym typeface="Symbol"/>
              </a:rPr>
              <a:t> </a:t>
            </a:r>
            <a:r>
              <a:rPr lang="en-US" sz="1700" i="1" dirty="0" err="1" smtClean="0"/>
              <a:t>aSb</a:t>
            </a:r>
            <a:r>
              <a:rPr lang="en-US" sz="1700" dirty="0" smtClean="0"/>
              <a:t> | </a:t>
            </a:r>
            <a:r>
              <a:rPr lang="en-US" sz="1700" i="1" dirty="0" smtClean="0"/>
              <a:t>SS</a:t>
            </a:r>
            <a:r>
              <a:rPr lang="en-US" sz="1700" dirty="0" smtClean="0"/>
              <a:t> | </a:t>
            </a:r>
            <a:r>
              <a:rPr lang="el-GR" sz="1700" i="1" dirty="0" smtClean="0"/>
              <a:t>λ</a:t>
            </a:r>
            <a:endParaRPr lang="en-US" sz="1700" dirty="0" smtClean="0"/>
          </a:p>
          <a:p>
            <a:r>
              <a:rPr lang="en-US" sz="1700" dirty="0" smtClean="0"/>
              <a:t>Example:                    ((((())()()))()), that is, </a:t>
            </a:r>
            <a:r>
              <a:rPr lang="en-US" sz="1700" i="1" dirty="0" err="1" smtClean="0"/>
              <a:t>aaaaabbababbbabb</a:t>
            </a:r>
            <a:endParaRPr lang="en-US" sz="1700" i="1" dirty="0" smtClean="0"/>
          </a:p>
          <a:p>
            <a:r>
              <a:rPr lang="en-US" sz="1700" dirty="0" smtClean="0"/>
              <a:t>Tree structure: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pic>
        <p:nvPicPr>
          <p:cNvPr id="6" name="Picture 5" descr="C07F002.jpg"/>
          <p:cNvPicPr>
            <a:picLocks noChangeAspect="1"/>
          </p:cNvPicPr>
          <p:nvPr/>
        </p:nvPicPr>
        <p:blipFill>
          <a:blip r:embed="rId2" cstate="print"/>
          <a:stretch>
            <a:fillRect/>
          </a:stretch>
        </p:blipFill>
        <p:spPr>
          <a:xfrm>
            <a:off x="3268827" y="4114800"/>
            <a:ext cx="2606346" cy="1859899"/>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CFG: Example 7.12</a:t>
            </a:r>
            <a:endParaRPr lang="en-US" dirty="0"/>
          </a:p>
        </p:txBody>
      </p:sp>
      <p:sp>
        <p:nvSpPr>
          <p:cNvPr id="3" name="Content Placeholder 2"/>
          <p:cNvSpPr>
            <a:spLocks noGrp="1"/>
          </p:cNvSpPr>
          <p:nvPr>
            <p:ph idx="1"/>
          </p:nvPr>
        </p:nvSpPr>
        <p:spPr/>
        <p:txBody>
          <a:bodyPr>
            <a:normAutofit/>
          </a:bodyPr>
          <a:lstStyle/>
          <a:p>
            <a:r>
              <a:rPr lang="en-US" sz="1700" dirty="0" smtClean="0"/>
              <a:t>Equal numbers of a and b in any order (</a:t>
            </a:r>
            <a:r>
              <a:rPr lang="en-US" sz="1700" dirty="0" err="1" smtClean="0"/>
              <a:t>n</a:t>
            </a:r>
            <a:r>
              <a:rPr lang="en-US" sz="1700" baseline="-25000" dirty="0" err="1" smtClean="0"/>
              <a:t>a</a:t>
            </a:r>
            <a:r>
              <a:rPr lang="en-US" sz="1700" dirty="0" smtClean="0"/>
              <a:t> = </a:t>
            </a:r>
            <a:r>
              <a:rPr lang="en-US" sz="1700" dirty="0" err="1" smtClean="0"/>
              <a:t>n</a:t>
            </a:r>
            <a:r>
              <a:rPr lang="en-US" sz="1700" baseline="-25000" dirty="0" err="1" smtClean="0"/>
              <a:t>b</a:t>
            </a:r>
            <a:r>
              <a:rPr lang="en-US" sz="1700" dirty="0" smtClean="0"/>
              <a:t>)</a:t>
            </a:r>
          </a:p>
          <a:p>
            <a:pPr algn="ctr">
              <a:buNone/>
            </a:pPr>
            <a:r>
              <a:rPr lang="en-US" sz="1700" dirty="0" smtClean="0"/>
              <a:t>S </a:t>
            </a:r>
            <a:r>
              <a:rPr lang="en-US" sz="1700" dirty="0" smtClean="0">
                <a:sym typeface="Symbol"/>
              </a:rPr>
              <a:t> </a:t>
            </a:r>
            <a:r>
              <a:rPr lang="en-US" sz="1700" dirty="0" err="1" smtClean="0"/>
              <a:t>aSb</a:t>
            </a:r>
            <a:r>
              <a:rPr lang="en-US" sz="1700" dirty="0" smtClean="0"/>
              <a:t> | </a:t>
            </a:r>
            <a:r>
              <a:rPr lang="en-US" sz="1700" dirty="0" err="1" smtClean="0"/>
              <a:t>bSa</a:t>
            </a:r>
            <a:r>
              <a:rPr lang="en-US" sz="1700" dirty="0" smtClean="0"/>
              <a:t> | SS | </a:t>
            </a:r>
            <a:r>
              <a:rPr lang="el-GR" sz="1700" dirty="0" smtClean="0"/>
              <a:t>λ</a:t>
            </a:r>
            <a:endParaRPr lang="en-US" sz="1700" dirty="0" smtClean="0"/>
          </a:p>
          <a:p>
            <a:r>
              <a:rPr lang="en-US" sz="1700" dirty="0" smtClean="0"/>
              <a:t>Example: </a:t>
            </a:r>
            <a:r>
              <a:rPr lang="en-US" sz="1700" dirty="0" err="1" smtClean="0"/>
              <a:t>babbabaaaababb</a:t>
            </a:r>
            <a:r>
              <a:rPr lang="en-US" sz="1700" dirty="0" smtClean="0"/>
              <a:t> </a:t>
            </a:r>
          </a:p>
          <a:p>
            <a:r>
              <a:rPr lang="en-US" sz="1700" dirty="0" smtClean="0"/>
              <a:t>Derivation: </a:t>
            </a:r>
          </a:p>
          <a:p>
            <a:endParaRPr lang="en-US" sz="1700" dirty="0" smtClean="0"/>
          </a:p>
          <a:p>
            <a:endParaRPr lang="en-US" sz="1700" dirty="0" smtClean="0"/>
          </a:p>
          <a:p>
            <a:r>
              <a:rPr lang="en-US" sz="1700" dirty="0" smtClean="0"/>
              <a:t>Count the difference:</a:t>
            </a:r>
          </a:p>
          <a:p>
            <a:pPr algn="ctr">
              <a:buNone/>
            </a:pPr>
            <a:r>
              <a:rPr lang="en-US" sz="1700" dirty="0" smtClean="0"/>
              <a:t>(0)b(–1)a(0)b(–1)b(–2)a(–1)b(–2)a(–1)a(0)a(1)a(2)b(1)a(2)b(1)b(0)</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pic>
        <p:nvPicPr>
          <p:cNvPr id="5" name="Picture 4" descr="Ch7Temp3.bmp"/>
          <p:cNvPicPr>
            <a:picLocks noChangeAspect="1"/>
          </p:cNvPicPr>
          <p:nvPr/>
        </p:nvPicPr>
        <p:blipFill>
          <a:blip r:embed="rId2" cstate="print"/>
          <a:stretch>
            <a:fillRect/>
          </a:stretch>
        </p:blipFill>
        <p:spPr>
          <a:xfrm>
            <a:off x="1676400" y="2133600"/>
            <a:ext cx="7086600" cy="131747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 Tree: Example 7.12</a:t>
            </a:r>
            <a:endParaRPr lang="en-US" dirty="0"/>
          </a:p>
        </p:txBody>
      </p:sp>
      <p:pic>
        <p:nvPicPr>
          <p:cNvPr id="5" name="Content Placeholder 4" descr="C07F003.jpg"/>
          <p:cNvPicPr>
            <a:picLocks noGrp="1" noChangeAspect="1"/>
          </p:cNvPicPr>
          <p:nvPr>
            <p:ph idx="1"/>
          </p:nvPr>
        </p:nvPicPr>
        <p:blipFill>
          <a:blip r:embed="rId2" cstate="print"/>
          <a:stretch>
            <a:fillRect/>
          </a:stretch>
        </p:blipFill>
        <p:spPr>
          <a:xfrm>
            <a:off x="1603342" y="1459394"/>
            <a:ext cx="5937317" cy="4179406"/>
          </a:xfrm>
        </p:spPr>
      </p:pic>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CFG: Example 7.13</a:t>
            </a:r>
            <a:endParaRPr lang="en-US" dirty="0"/>
          </a:p>
        </p:txBody>
      </p:sp>
      <p:sp>
        <p:nvSpPr>
          <p:cNvPr id="3" name="Content Placeholder 2"/>
          <p:cNvSpPr>
            <a:spLocks noGrp="1"/>
          </p:cNvSpPr>
          <p:nvPr>
            <p:ph idx="1"/>
          </p:nvPr>
        </p:nvSpPr>
        <p:spPr/>
        <p:txBody>
          <a:bodyPr>
            <a:normAutofit/>
          </a:bodyPr>
          <a:lstStyle/>
          <a:p>
            <a:r>
              <a:rPr lang="en-US" sz="1700" dirty="0" smtClean="0"/>
              <a:t>Unequal numbers of </a:t>
            </a:r>
            <a:r>
              <a:rPr lang="en-US" sz="1700" i="1" dirty="0" smtClean="0"/>
              <a:t>a </a:t>
            </a:r>
            <a:r>
              <a:rPr lang="en-US" sz="1700" dirty="0" smtClean="0"/>
              <a:t>and </a:t>
            </a:r>
            <a:r>
              <a:rPr lang="en-US" sz="1700" i="1" dirty="0" smtClean="0"/>
              <a:t>b </a:t>
            </a:r>
            <a:r>
              <a:rPr lang="en-US" sz="1700" dirty="0" smtClean="0"/>
              <a:t>in any order</a:t>
            </a:r>
          </a:p>
          <a:p>
            <a:pPr lvl="5">
              <a:buNone/>
            </a:pPr>
            <a:r>
              <a:rPr lang="en-US" sz="1700" i="1" dirty="0" smtClean="0"/>
              <a:t>S</a:t>
            </a:r>
            <a:r>
              <a:rPr lang="en-US" sz="1700" dirty="0" smtClean="0"/>
              <a:t> </a:t>
            </a:r>
            <a:r>
              <a:rPr lang="en-US" sz="1700" dirty="0" smtClean="0">
                <a:sym typeface="Symbol"/>
              </a:rPr>
              <a:t> </a:t>
            </a:r>
            <a:r>
              <a:rPr lang="en-US" sz="1700" i="1" dirty="0" smtClean="0"/>
              <a:t>T</a:t>
            </a:r>
            <a:r>
              <a:rPr lang="en-US" sz="1700" dirty="0" smtClean="0"/>
              <a:t> | </a:t>
            </a:r>
            <a:r>
              <a:rPr lang="en-US" sz="1700" i="1" dirty="0" smtClean="0"/>
              <a:t>U</a:t>
            </a:r>
            <a:endParaRPr lang="en-US" sz="1700" dirty="0" smtClean="0"/>
          </a:p>
          <a:p>
            <a:pPr lvl="5">
              <a:buNone/>
            </a:pPr>
            <a:r>
              <a:rPr lang="en-US" sz="1700" i="1" dirty="0" smtClean="0"/>
              <a:t>T </a:t>
            </a:r>
            <a:r>
              <a:rPr lang="en-US" sz="1700" dirty="0" smtClean="0">
                <a:sym typeface="Symbol"/>
              </a:rPr>
              <a:t> </a:t>
            </a:r>
            <a:r>
              <a:rPr lang="en-US" sz="1700" i="1" dirty="0" err="1" smtClean="0"/>
              <a:t>aTb</a:t>
            </a:r>
            <a:r>
              <a:rPr lang="en-US" sz="1700" dirty="0" smtClean="0"/>
              <a:t> | </a:t>
            </a:r>
            <a:r>
              <a:rPr lang="en-US" sz="1700" i="1" dirty="0" err="1" smtClean="0"/>
              <a:t>bTa</a:t>
            </a:r>
            <a:r>
              <a:rPr lang="en-US" sz="1700" dirty="0" smtClean="0"/>
              <a:t> |</a:t>
            </a:r>
            <a:r>
              <a:rPr lang="en-US" sz="1700" i="1" dirty="0" smtClean="0"/>
              <a:t> TT</a:t>
            </a:r>
            <a:r>
              <a:rPr lang="en-US" sz="1700" dirty="0" smtClean="0"/>
              <a:t> | </a:t>
            </a:r>
            <a:r>
              <a:rPr lang="en-US" sz="1700" i="1" dirty="0" smtClean="0"/>
              <a:t>a</a:t>
            </a:r>
            <a:r>
              <a:rPr lang="en-US" sz="1700" dirty="0" smtClean="0"/>
              <a:t> | </a:t>
            </a:r>
            <a:r>
              <a:rPr lang="en-US" sz="1700" i="1" dirty="0" err="1" smtClean="0"/>
              <a:t>aT</a:t>
            </a:r>
            <a:r>
              <a:rPr lang="en-US" sz="1700" i="1" dirty="0" smtClean="0"/>
              <a:t> </a:t>
            </a:r>
            <a:r>
              <a:rPr lang="en-US" sz="1700" dirty="0" smtClean="0"/>
              <a:t>| </a:t>
            </a:r>
            <a:r>
              <a:rPr lang="en-US" sz="1700" i="1" dirty="0" smtClean="0"/>
              <a:t>Ta</a:t>
            </a:r>
            <a:endParaRPr lang="en-US" sz="1700" dirty="0" smtClean="0"/>
          </a:p>
          <a:p>
            <a:pPr lvl="5">
              <a:buNone/>
            </a:pPr>
            <a:r>
              <a:rPr lang="en-US" sz="1700" i="1" dirty="0" smtClean="0"/>
              <a:t>U</a:t>
            </a:r>
            <a:r>
              <a:rPr lang="en-US" sz="1700" dirty="0" smtClean="0"/>
              <a:t> </a:t>
            </a:r>
            <a:r>
              <a:rPr lang="en-US" sz="1700" dirty="0" smtClean="0">
                <a:sym typeface="Symbol"/>
              </a:rPr>
              <a:t> </a:t>
            </a:r>
            <a:r>
              <a:rPr lang="en-US" sz="1700" i="1" dirty="0" err="1" smtClean="0"/>
              <a:t>aUb</a:t>
            </a:r>
            <a:r>
              <a:rPr lang="en-US" sz="1700" dirty="0" smtClean="0"/>
              <a:t> | </a:t>
            </a:r>
            <a:r>
              <a:rPr lang="en-US" sz="1700" i="1" dirty="0" err="1" smtClean="0"/>
              <a:t>bUa</a:t>
            </a:r>
            <a:r>
              <a:rPr lang="en-US" sz="1700" dirty="0" smtClean="0"/>
              <a:t> | </a:t>
            </a:r>
            <a:r>
              <a:rPr lang="en-US" sz="1700" i="1" dirty="0" smtClean="0"/>
              <a:t>UU</a:t>
            </a:r>
            <a:r>
              <a:rPr lang="en-US" sz="1700" dirty="0" smtClean="0"/>
              <a:t> | </a:t>
            </a:r>
            <a:r>
              <a:rPr lang="en-US" sz="1700" i="1" dirty="0" smtClean="0"/>
              <a:t>b</a:t>
            </a:r>
            <a:r>
              <a:rPr lang="en-US" sz="1700" dirty="0" smtClean="0"/>
              <a:t> | </a:t>
            </a:r>
            <a:r>
              <a:rPr lang="en-US" sz="1700" i="1" dirty="0" err="1" smtClean="0"/>
              <a:t>bU</a:t>
            </a:r>
            <a:r>
              <a:rPr lang="en-US" sz="1700" dirty="0" smtClean="0"/>
              <a:t>| </a:t>
            </a:r>
            <a:r>
              <a:rPr lang="en-US" sz="1700" i="1" dirty="0" err="1" smtClean="0"/>
              <a:t>Ub</a:t>
            </a:r>
            <a:endParaRPr lang="en-US" sz="1700" dirty="0" smtClean="0"/>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CFG: Nested If-Then-Else</a:t>
            </a:r>
            <a:endParaRPr lang="en-US" dirty="0"/>
          </a:p>
        </p:txBody>
      </p:sp>
      <p:sp>
        <p:nvSpPr>
          <p:cNvPr id="3" name="Content Placeholder 2"/>
          <p:cNvSpPr>
            <a:spLocks noGrp="1"/>
          </p:cNvSpPr>
          <p:nvPr>
            <p:ph idx="1"/>
          </p:nvPr>
        </p:nvSpPr>
        <p:spPr/>
        <p:txBody>
          <a:bodyPr>
            <a:normAutofit/>
          </a:bodyPr>
          <a:lstStyle/>
          <a:p>
            <a:r>
              <a:rPr lang="en-US" sz="1700" dirty="0" smtClean="0"/>
              <a:t>Example 7.14: </a:t>
            </a:r>
          </a:p>
          <a:p>
            <a:r>
              <a:rPr lang="en-US" sz="1700" i="1" dirty="0" smtClean="0"/>
              <a:t>Σ</a:t>
            </a:r>
            <a:r>
              <a:rPr lang="en-US" sz="1700" dirty="0" smtClean="0"/>
              <a:t> = {if, condition, then, else, statement, \{, \} }</a:t>
            </a:r>
          </a:p>
          <a:p>
            <a:r>
              <a:rPr lang="en-US" sz="1700" dirty="0" smtClean="0"/>
              <a:t>An example string in the language is as follows:</a:t>
            </a:r>
          </a:p>
          <a:p>
            <a:pPr algn="ctr">
              <a:buNone/>
            </a:pPr>
            <a:r>
              <a:rPr lang="en-US" sz="1700" dirty="0" smtClean="0"/>
              <a:t> 	If condition then statement else { if condition then statement else statement }</a:t>
            </a:r>
          </a:p>
          <a:p>
            <a:r>
              <a:rPr lang="en-US" sz="1700" dirty="0" smtClean="0"/>
              <a:t>CFG:</a:t>
            </a:r>
          </a:p>
          <a:p>
            <a:pPr lvl="5">
              <a:buNone/>
            </a:pPr>
            <a:r>
              <a:rPr lang="en-US" sz="1700" i="1" dirty="0" smtClean="0"/>
              <a:t>S</a:t>
            </a:r>
            <a:r>
              <a:rPr lang="en-US" sz="1700" dirty="0" smtClean="0"/>
              <a:t> </a:t>
            </a:r>
            <a:r>
              <a:rPr lang="en-US" sz="1700" dirty="0" smtClean="0">
                <a:sym typeface="Symbol"/>
              </a:rPr>
              <a:t> </a:t>
            </a:r>
            <a:r>
              <a:rPr lang="en-US" sz="1700" dirty="0" smtClean="0"/>
              <a:t>if condition then </a:t>
            </a:r>
            <a:r>
              <a:rPr lang="en-US" sz="1700" i="1" dirty="0" smtClean="0"/>
              <a:t>S</a:t>
            </a:r>
            <a:endParaRPr lang="en-US" sz="1700" dirty="0" smtClean="0"/>
          </a:p>
          <a:p>
            <a:pPr lvl="5">
              <a:buNone/>
            </a:pPr>
            <a:r>
              <a:rPr lang="en-US" sz="1700" i="1" dirty="0" smtClean="0"/>
              <a:t>S</a:t>
            </a:r>
            <a:r>
              <a:rPr lang="en-US" sz="1700" dirty="0" smtClean="0"/>
              <a:t> </a:t>
            </a:r>
            <a:r>
              <a:rPr lang="en-US" sz="1700" dirty="0" smtClean="0">
                <a:sym typeface="Symbol"/>
              </a:rPr>
              <a:t> </a:t>
            </a:r>
            <a:r>
              <a:rPr lang="en-US" sz="1700" dirty="0" smtClean="0"/>
              <a:t>if condition then </a:t>
            </a:r>
            <a:r>
              <a:rPr lang="en-US" sz="1700" i="1" dirty="0" smtClean="0"/>
              <a:t>S</a:t>
            </a:r>
            <a:r>
              <a:rPr lang="en-US" sz="1700" dirty="0" smtClean="0"/>
              <a:t> else </a:t>
            </a:r>
            <a:r>
              <a:rPr lang="en-US" sz="1700" i="1" dirty="0" smtClean="0"/>
              <a:t>S</a:t>
            </a:r>
            <a:endParaRPr lang="en-US" sz="1700" dirty="0" smtClean="0"/>
          </a:p>
          <a:p>
            <a:pPr lvl="5">
              <a:buNone/>
            </a:pPr>
            <a:r>
              <a:rPr lang="en-US" sz="1700" i="1" dirty="0" smtClean="0"/>
              <a:t>S</a:t>
            </a:r>
            <a:r>
              <a:rPr lang="en-US" sz="1700" dirty="0" smtClean="0"/>
              <a:t> </a:t>
            </a:r>
            <a:r>
              <a:rPr lang="en-US" sz="1700" dirty="0" smtClean="0">
                <a:sym typeface="Symbol"/>
              </a:rPr>
              <a:t> </a:t>
            </a:r>
            <a:r>
              <a:rPr lang="en-US" sz="1700" dirty="0" smtClean="0"/>
              <a:t>{</a:t>
            </a:r>
            <a:r>
              <a:rPr lang="en-US" sz="1700" i="1" dirty="0" smtClean="0"/>
              <a:t> S</a:t>
            </a:r>
            <a:r>
              <a:rPr lang="en-US" sz="1700" dirty="0" smtClean="0"/>
              <a:t> }</a:t>
            </a:r>
          </a:p>
          <a:p>
            <a:pPr lvl="5">
              <a:buNone/>
            </a:pPr>
            <a:r>
              <a:rPr lang="en-US" sz="1700" i="1" dirty="0" smtClean="0"/>
              <a:t>S</a:t>
            </a:r>
            <a:r>
              <a:rPr lang="en-US" sz="1700" dirty="0" smtClean="0"/>
              <a:t> </a:t>
            </a:r>
            <a:r>
              <a:rPr lang="en-US" sz="1700" dirty="0" smtClean="0">
                <a:sym typeface="Symbol"/>
              </a:rPr>
              <a:t> </a:t>
            </a:r>
            <a:r>
              <a:rPr lang="en-US" sz="1700" dirty="0" smtClean="0"/>
              <a:t>statement</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CFG: Arithmetic Expressions</a:t>
            </a:r>
            <a:endParaRPr lang="en-US" dirty="0"/>
          </a:p>
        </p:txBody>
      </p:sp>
      <p:sp>
        <p:nvSpPr>
          <p:cNvPr id="3" name="Content Placeholder 2"/>
          <p:cNvSpPr>
            <a:spLocks noGrp="1"/>
          </p:cNvSpPr>
          <p:nvPr>
            <p:ph idx="1"/>
          </p:nvPr>
        </p:nvSpPr>
        <p:spPr/>
        <p:txBody>
          <a:bodyPr>
            <a:normAutofit/>
          </a:bodyPr>
          <a:lstStyle/>
          <a:p>
            <a:r>
              <a:rPr lang="en-US" sz="1700" dirty="0" smtClean="0"/>
              <a:t>Example 7.15: </a:t>
            </a:r>
            <a:r>
              <a:rPr lang="el-GR" sz="1700" i="1" dirty="0" smtClean="0"/>
              <a:t>Σ</a:t>
            </a:r>
            <a:r>
              <a:rPr lang="en-US" sz="1700" dirty="0" smtClean="0"/>
              <a:t> = { variable, constant, +, -, *, /, (, ) }</a:t>
            </a:r>
          </a:p>
          <a:p>
            <a:pPr lvl="5">
              <a:buNone/>
            </a:pPr>
            <a:r>
              <a:rPr lang="en-US" sz="1700" i="1" dirty="0" smtClean="0"/>
              <a:t>S</a:t>
            </a:r>
            <a:r>
              <a:rPr lang="en-US" sz="1700" dirty="0" smtClean="0"/>
              <a:t> </a:t>
            </a:r>
            <a:r>
              <a:rPr lang="en-US" sz="1700" dirty="0" smtClean="0">
                <a:sym typeface="Symbol"/>
              </a:rPr>
              <a:t> </a:t>
            </a:r>
            <a:r>
              <a:rPr lang="en-US" sz="1700" i="1" dirty="0" smtClean="0"/>
              <a:t>S</a:t>
            </a:r>
            <a:r>
              <a:rPr lang="en-US" sz="1700" dirty="0" smtClean="0"/>
              <a:t> + </a:t>
            </a:r>
            <a:r>
              <a:rPr lang="en-US" sz="1700" i="1" dirty="0" smtClean="0"/>
              <a:t>S</a:t>
            </a:r>
            <a:endParaRPr lang="en-US" sz="1700" dirty="0" smtClean="0"/>
          </a:p>
          <a:p>
            <a:pPr lvl="5">
              <a:buNone/>
            </a:pPr>
            <a:r>
              <a:rPr lang="en-US" sz="1700" i="1" dirty="0" smtClean="0"/>
              <a:t>S</a:t>
            </a:r>
            <a:r>
              <a:rPr lang="en-US" sz="1700" dirty="0" smtClean="0"/>
              <a:t> </a:t>
            </a:r>
            <a:r>
              <a:rPr lang="en-US" sz="1700" dirty="0" smtClean="0">
                <a:sym typeface="Symbol"/>
              </a:rPr>
              <a:t> </a:t>
            </a:r>
            <a:r>
              <a:rPr lang="en-US" sz="1700" i="1" dirty="0" smtClean="0"/>
              <a:t>S</a:t>
            </a:r>
            <a:r>
              <a:rPr lang="en-US" sz="1700" dirty="0" smtClean="0"/>
              <a:t> * </a:t>
            </a:r>
            <a:r>
              <a:rPr lang="en-US" sz="1700" i="1" dirty="0" smtClean="0"/>
              <a:t>S</a:t>
            </a:r>
            <a:endParaRPr lang="en-US" sz="1700" dirty="0" smtClean="0"/>
          </a:p>
          <a:p>
            <a:pPr lvl="5">
              <a:buNone/>
            </a:pPr>
            <a:r>
              <a:rPr lang="en-US" sz="1700" i="1" dirty="0" smtClean="0"/>
              <a:t>S</a:t>
            </a:r>
            <a:r>
              <a:rPr lang="en-US" sz="1700" dirty="0" smtClean="0"/>
              <a:t> </a:t>
            </a:r>
            <a:r>
              <a:rPr lang="en-US" sz="1700" dirty="0" smtClean="0">
                <a:sym typeface="Symbol"/>
              </a:rPr>
              <a:t> </a:t>
            </a:r>
            <a:r>
              <a:rPr lang="en-US" sz="1700" i="1" dirty="0" smtClean="0"/>
              <a:t>S</a:t>
            </a:r>
            <a:r>
              <a:rPr lang="en-US" sz="1700" dirty="0" smtClean="0"/>
              <a:t> – </a:t>
            </a:r>
            <a:r>
              <a:rPr lang="en-US" sz="1700" i="1" dirty="0" smtClean="0"/>
              <a:t>S</a:t>
            </a:r>
            <a:endParaRPr lang="en-US" sz="1700" dirty="0" smtClean="0"/>
          </a:p>
          <a:p>
            <a:pPr lvl="5">
              <a:buNone/>
            </a:pPr>
            <a:r>
              <a:rPr lang="en-US" sz="1700" i="1" dirty="0" smtClean="0"/>
              <a:t>S</a:t>
            </a:r>
            <a:r>
              <a:rPr lang="en-US" sz="1700" dirty="0" smtClean="0"/>
              <a:t> </a:t>
            </a:r>
            <a:r>
              <a:rPr lang="en-US" sz="1700" dirty="0" smtClean="0">
                <a:sym typeface="Symbol"/>
              </a:rPr>
              <a:t> </a:t>
            </a:r>
            <a:r>
              <a:rPr lang="en-US" sz="1700" i="1" dirty="0" smtClean="0"/>
              <a:t>S</a:t>
            </a:r>
            <a:r>
              <a:rPr lang="en-US" sz="1700" dirty="0" smtClean="0"/>
              <a:t> / </a:t>
            </a:r>
            <a:r>
              <a:rPr lang="en-US" sz="1700" i="1" dirty="0" smtClean="0"/>
              <a:t>S</a:t>
            </a:r>
            <a:endParaRPr lang="en-US" sz="1700" dirty="0" smtClean="0"/>
          </a:p>
          <a:p>
            <a:pPr lvl="5">
              <a:buNone/>
            </a:pPr>
            <a:r>
              <a:rPr lang="en-US" sz="1700" i="1" dirty="0" smtClean="0"/>
              <a:t>S</a:t>
            </a:r>
            <a:r>
              <a:rPr lang="en-US" sz="1700" dirty="0" smtClean="0"/>
              <a:t> </a:t>
            </a:r>
            <a:r>
              <a:rPr lang="en-US" sz="1700" dirty="0" smtClean="0">
                <a:sym typeface="Symbol"/>
              </a:rPr>
              <a:t> </a:t>
            </a:r>
            <a:r>
              <a:rPr lang="en-US" sz="1700" dirty="0" smtClean="0"/>
              <a:t>(</a:t>
            </a:r>
            <a:r>
              <a:rPr lang="en-US" sz="1700" i="1" dirty="0" smtClean="0"/>
              <a:t>S</a:t>
            </a:r>
            <a:r>
              <a:rPr lang="en-US" sz="1700" dirty="0" smtClean="0"/>
              <a:t>)</a:t>
            </a:r>
          </a:p>
          <a:p>
            <a:pPr lvl="5">
              <a:buNone/>
            </a:pPr>
            <a:r>
              <a:rPr lang="en-US" sz="1700" i="1" dirty="0" smtClean="0"/>
              <a:t>S</a:t>
            </a:r>
            <a:r>
              <a:rPr lang="en-US" sz="1700" dirty="0" smtClean="0"/>
              <a:t> </a:t>
            </a:r>
            <a:r>
              <a:rPr lang="en-US" sz="1700" dirty="0" smtClean="0">
                <a:sym typeface="Symbol"/>
              </a:rPr>
              <a:t> </a:t>
            </a:r>
            <a:r>
              <a:rPr lang="en-US" sz="1700" dirty="0" smtClean="0"/>
              <a:t>variable | constant</a:t>
            </a:r>
          </a:p>
          <a:p>
            <a:r>
              <a:rPr lang="en-US" sz="1700" dirty="0" smtClean="0"/>
              <a:t>Example: (</a:t>
            </a:r>
            <a:r>
              <a:rPr lang="en-US" sz="1700" i="1" dirty="0" smtClean="0"/>
              <a:t>x</a:t>
            </a:r>
            <a:r>
              <a:rPr lang="en-US" sz="1700" dirty="0" smtClean="0"/>
              <a:t> + 2.0) * </a:t>
            </a:r>
            <a:r>
              <a:rPr lang="en-US" sz="1700" i="1" dirty="0" smtClean="0"/>
              <a:t>y</a:t>
            </a:r>
            <a:r>
              <a:rPr lang="en-US" sz="1700" dirty="0" smtClean="0"/>
              <a:t> / (</a:t>
            </a:r>
            <a:r>
              <a:rPr lang="en-US" sz="1700" i="1" dirty="0" smtClean="0"/>
              <a:t>z</a:t>
            </a:r>
            <a:r>
              <a:rPr lang="en-US" sz="1700" dirty="0" smtClean="0"/>
              <a:t> – 6.0)</a:t>
            </a:r>
          </a:p>
          <a:p>
            <a:r>
              <a:rPr lang="en-US" sz="1700" dirty="0" smtClean="0"/>
              <a:t>Derivation:</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5" name="Picture 4" descr="Ch7Temp4.bmp"/>
          <p:cNvPicPr>
            <a:picLocks noChangeAspect="1"/>
          </p:cNvPicPr>
          <p:nvPr/>
        </p:nvPicPr>
        <p:blipFill>
          <a:blip r:embed="rId2" cstate="print"/>
          <a:stretch>
            <a:fillRect/>
          </a:stretch>
        </p:blipFill>
        <p:spPr>
          <a:xfrm>
            <a:off x="1560007" y="4191000"/>
            <a:ext cx="7355393" cy="121920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CFGs</a:t>
            </a:r>
            <a:endParaRPr lang="en-US" dirty="0"/>
          </a:p>
        </p:txBody>
      </p:sp>
      <p:sp>
        <p:nvSpPr>
          <p:cNvPr id="3" name="Content Placeholder 2"/>
          <p:cNvSpPr>
            <a:spLocks noGrp="1"/>
          </p:cNvSpPr>
          <p:nvPr>
            <p:ph idx="1"/>
          </p:nvPr>
        </p:nvSpPr>
        <p:spPr/>
        <p:txBody>
          <a:bodyPr>
            <a:normAutofit/>
          </a:bodyPr>
          <a:lstStyle/>
          <a:p>
            <a:pPr>
              <a:spcBef>
                <a:spcPts val="600"/>
              </a:spcBef>
              <a:spcAft>
                <a:spcPts val="600"/>
              </a:spcAft>
              <a:buNone/>
            </a:pPr>
            <a:r>
              <a:rPr lang="en-US" sz="1700" dirty="0" smtClean="0"/>
              <a:t>In addition to mantras for regular grammars (Chapter 5):</a:t>
            </a:r>
          </a:p>
          <a:p>
            <a:pPr lvl="0">
              <a:spcBef>
                <a:spcPts val="600"/>
              </a:spcBef>
              <a:spcAft>
                <a:spcPts val="600"/>
              </a:spcAft>
            </a:pPr>
            <a:r>
              <a:rPr lang="en-US" sz="1700" dirty="0" smtClean="0"/>
              <a:t>Since CFGs have the ability to generate strings with a tree structure, we need not be constrained by left-to-right processing of strings. Thinking in terms of parse trees and actually constructing parse trees for a few sample strings in the language will help in writing a suitable grammar.</a:t>
            </a:r>
          </a:p>
          <a:p>
            <a:pPr lvl="0">
              <a:spcBef>
                <a:spcPts val="600"/>
              </a:spcBef>
              <a:spcAft>
                <a:spcPts val="600"/>
              </a:spcAft>
            </a:pPr>
            <a:r>
              <a:rPr lang="en-US" sz="1700" dirty="0" smtClean="0"/>
              <a:t>As we will see in Chapter 9, CFLs have two parts in their strings that are correlated with one another. For example, the number of opening parentheses must match the number of closing parentheses. Figure out what is the correlation in the given language. To model such correlated behaviors, CFGs can add corresponding elements in two places in the string being generated by having non-regular productions (i.e., rules of the form S  … S ... where the variable is in the middle of the right-hand side). </a:t>
            </a:r>
          </a:p>
          <a:p>
            <a:pPr lvl="0">
              <a:spcBef>
                <a:spcPts val="600"/>
              </a:spcBef>
              <a:spcAft>
                <a:spcPts val="600"/>
              </a:spcAft>
            </a:pPr>
            <a:r>
              <a:rPr lang="en-US" sz="1700" dirty="0" smtClean="0"/>
              <a:t>CFGs can also be non-linear, that is, they can have more than one variable on the right-hand side of a production rule. This gives them the ability to concatenate sub-strings (or join sub-trees) each of which can be from its own CFL.  A single non-linear production of the form S  SS is often sufficient. If you determine that the given language is non-linear, apply the counting technique used in Example 7.12 to mark the boundaries of the sub-strings to be concatenated. This will help in separating the linear and non-linear parts of the grammar.</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Learning Objectives</a:t>
            </a:r>
            <a:endParaRPr lang="en-US" dirty="0"/>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Learn what context-free behavior is.</a:t>
            </a:r>
          </a:p>
          <a:p>
            <a:pPr lvl="0"/>
            <a:r>
              <a:rPr lang="en-US" sz="1700" dirty="0" smtClean="0"/>
              <a:t>Learn how context-free grammars can derive languages that are not regular.</a:t>
            </a:r>
          </a:p>
          <a:p>
            <a:pPr lvl="0"/>
            <a:r>
              <a:rPr lang="en-US" sz="1700" dirty="0" smtClean="0"/>
              <a:t>Learn to construct linear context-free grammars.</a:t>
            </a:r>
          </a:p>
          <a:p>
            <a:pPr lvl="0"/>
            <a:r>
              <a:rPr lang="en-US" sz="1700" dirty="0" smtClean="0"/>
              <a:t>Learn to construct non-linear context-free grammars.</a:t>
            </a:r>
          </a:p>
          <a:p>
            <a:pPr lvl="0"/>
            <a:r>
              <a:rPr lang="en-US" sz="1700" dirty="0" smtClean="0"/>
              <a:t>Learn to construct leftmost and rightmost derivation trees for strings.</a:t>
            </a:r>
          </a:p>
          <a:p>
            <a:pPr lvl="0"/>
            <a:r>
              <a:rPr lang="en-US" sz="1700" dirty="0" smtClean="0"/>
              <a:t>Learn the relationship between parsing and ambiguity in grammars.</a:t>
            </a:r>
          </a:p>
          <a:p>
            <a:pPr lvl="0"/>
            <a:r>
              <a:rPr lang="en-US" sz="1700" dirty="0" smtClean="0"/>
              <a:t>Learn to eliminate ambiguity in grammars.</a:t>
            </a:r>
          </a:p>
          <a:p>
            <a:pPr lvl="0"/>
            <a:r>
              <a:rPr lang="en-US" sz="1700" dirty="0" smtClean="0"/>
              <a:t>Learn to convert a context-free grammar to Chomsky Normal Form.</a:t>
            </a:r>
          </a:p>
          <a:p>
            <a:pPr lvl="0"/>
            <a:r>
              <a:rPr lang="en-US" sz="1700" dirty="0" smtClean="0"/>
              <a:t>Learn to convert a context-free grammar to Greibach Normal Form.</a:t>
            </a:r>
          </a:p>
          <a:p>
            <a:r>
              <a:rPr lang="en-US" sz="1700" dirty="0" smtClean="0"/>
              <a:t>Learn to parse a string using the CYK algorithm.</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CFGs (contd..)</a:t>
            </a:r>
            <a:endParaRPr lang="en-US" dirty="0"/>
          </a:p>
        </p:txBody>
      </p:sp>
      <p:sp>
        <p:nvSpPr>
          <p:cNvPr id="3" name="Content Placeholder 2"/>
          <p:cNvSpPr>
            <a:spLocks noGrp="1"/>
          </p:cNvSpPr>
          <p:nvPr>
            <p:ph idx="1"/>
          </p:nvPr>
        </p:nvSpPr>
        <p:spPr/>
        <p:txBody>
          <a:bodyPr>
            <a:normAutofit/>
          </a:bodyPr>
          <a:lstStyle/>
          <a:p>
            <a:pPr lvl="0"/>
            <a:r>
              <a:rPr lang="en-US" sz="1700" dirty="0" smtClean="0"/>
              <a:t>It is often useful to compare the given language to one of the known CFLs such as the languages of simple nesting, proper nesting, addition, if-then-else and arithmetic expressions. Differences, if any, can be accommodated by modifying the production rules appropriately.</a:t>
            </a:r>
          </a:p>
          <a:p>
            <a:r>
              <a:rPr lang="en-US" sz="1700" dirty="0" smtClean="0"/>
              <a:t>CFLs usually have some parts that are regular as well, that is, in addition to their correlated context-free behaviors, strings in the language contain parts that can be modeled using regular expressions. For example, one or more extra symbols (i.e., </a:t>
            </a:r>
            <a:r>
              <a:rPr lang="en-US" sz="1700" dirty="0" err="1" smtClean="0"/>
              <a:t>a</a:t>
            </a:r>
            <a:r>
              <a:rPr lang="en-US" sz="1700" baseline="30000" dirty="0" err="1" smtClean="0"/>
              <a:t>n</a:t>
            </a:r>
            <a:r>
              <a:rPr lang="en-US" sz="1700" dirty="0" err="1" smtClean="0"/>
              <a:t>b</a:t>
            </a:r>
            <a:r>
              <a:rPr lang="en-US" sz="1700" baseline="30000" dirty="0" err="1" smtClean="0"/>
              <a:t>n</a:t>
            </a:r>
            <a:r>
              <a:rPr lang="en-US" sz="1700" baseline="30000" dirty="0" smtClean="0"/>
              <a:t> + 1</a:t>
            </a:r>
            <a:r>
              <a:rPr lang="en-US" sz="1700" dirty="0" smtClean="0"/>
              <a:t>), some symbols in the middle (i.e., odd palindromes) and so on. Figuring out these will ease the construction of suitable productions (which by themselves tend to be right or left-linear) for modeling the regular parts of the language.</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Simple Algorithm</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sp>
        <p:nvSpPr>
          <p:cNvPr id="5"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a:buNone/>
            </a:pPr>
            <a:r>
              <a:rPr lang="en-US" sz="1700" b="1" dirty="0" smtClean="0"/>
              <a:t>Algorithm</a:t>
            </a:r>
          </a:p>
          <a:p>
            <a:pPr marL="0" indent="0">
              <a:buNone/>
            </a:pPr>
            <a:r>
              <a:rPr lang="en-US" sz="1700" dirty="0" smtClean="0"/>
              <a:t>Start with just the variable S as the initial sentential form;</a:t>
            </a:r>
          </a:p>
          <a:p>
            <a:pPr marL="0" indent="0">
              <a:buNone/>
            </a:pPr>
            <a:r>
              <a:rPr lang="en-US" sz="1700" dirty="0" smtClean="0"/>
              <a:t>Find a production whose left-hand side matches one of the variables in the sentential form </a:t>
            </a:r>
          </a:p>
          <a:p>
            <a:pPr marL="0" indent="0">
              <a:buNone/>
            </a:pPr>
            <a:r>
              <a:rPr lang="en-US" sz="1700" dirty="0"/>
              <a:t>	</a:t>
            </a:r>
            <a:r>
              <a:rPr lang="en-US" sz="1700" dirty="0" smtClean="0"/>
              <a:t>Replace the variable by the right-hand side of the production;</a:t>
            </a:r>
          </a:p>
          <a:p>
            <a:pPr marL="0" indent="0">
              <a:buNone/>
            </a:pPr>
            <a:r>
              <a:rPr lang="en-US" sz="1700" dirty="0"/>
              <a:t>	</a:t>
            </a:r>
            <a:r>
              <a:rPr lang="en-US" sz="1700" dirty="0" smtClean="0"/>
              <a:t>If the resulting sentential form does not match the given string,</a:t>
            </a:r>
          </a:p>
          <a:p>
            <a:pPr marL="0" indent="0">
              <a:buNone/>
            </a:pPr>
            <a:r>
              <a:rPr lang="en-US" sz="1700" dirty="0"/>
              <a:t>	</a:t>
            </a:r>
            <a:r>
              <a:rPr lang="en-US" sz="1700" dirty="0" smtClean="0"/>
              <a:t>try a different production.</a:t>
            </a:r>
          </a:p>
          <a:p>
            <a:pPr marL="0" indent="0">
              <a:buNone/>
            </a:pPr>
            <a:r>
              <a:rPr lang="en-US" sz="1700" dirty="0" smtClean="0"/>
              <a:t>Until the given string is derived completely.</a:t>
            </a:r>
            <a:endParaRPr lang="en-US" sz="1700" dirty="0"/>
          </a:p>
        </p:txBody>
      </p:sp>
      <p:pic>
        <p:nvPicPr>
          <p:cNvPr id="6"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Example 7.12 (again)</a:t>
            </a:r>
            <a:endParaRPr lang="en-US" dirty="0"/>
          </a:p>
        </p:txBody>
      </p:sp>
      <p:sp>
        <p:nvSpPr>
          <p:cNvPr id="3" name="Content Placeholder 2"/>
          <p:cNvSpPr>
            <a:spLocks noGrp="1"/>
          </p:cNvSpPr>
          <p:nvPr>
            <p:ph idx="1"/>
          </p:nvPr>
        </p:nvSpPr>
        <p:spPr/>
        <p:txBody>
          <a:bodyPr>
            <a:normAutofit/>
          </a:bodyPr>
          <a:lstStyle/>
          <a:p>
            <a:r>
              <a:rPr lang="en-US" sz="1700" dirty="0" smtClean="0"/>
              <a:t>Equal numbers of </a:t>
            </a:r>
            <a:r>
              <a:rPr lang="en-US" sz="1700" i="1" dirty="0" smtClean="0"/>
              <a:t>a </a:t>
            </a:r>
            <a:r>
              <a:rPr lang="en-US" sz="1700" dirty="0" smtClean="0"/>
              <a:t>and </a:t>
            </a:r>
            <a:r>
              <a:rPr lang="en-US" sz="1700" i="1" dirty="0" smtClean="0"/>
              <a:t>b </a:t>
            </a:r>
            <a:r>
              <a:rPr lang="en-US" sz="1700" dirty="0" smtClean="0"/>
              <a:t>in any order (</a:t>
            </a:r>
            <a:r>
              <a:rPr lang="en-US" sz="1700" i="1" dirty="0" err="1" smtClean="0"/>
              <a:t>n</a:t>
            </a:r>
            <a:r>
              <a:rPr lang="en-US" sz="1700" i="1" baseline="-25000" dirty="0" err="1" smtClean="0"/>
              <a:t>a</a:t>
            </a:r>
            <a:r>
              <a:rPr lang="en-US" sz="1700" i="1" dirty="0" smtClean="0"/>
              <a:t> </a:t>
            </a:r>
            <a:r>
              <a:rPr lang="en-US" sz="1700" dirty="0" smtClean="0"/>
              <a:t>= </a:t>
            </a:r>
            <a:r>
              <a:rPr lang="en-US" sz="1700" i="1" dirty="0" err="1" smtClean="0"/>
              <a:t>n</a:t>
            </a:r>
            <a:r>
              <a:rPr lang="en-US" sz="1700" i="1" baseline="-25000" dirty="0" err="1" smtClean="0"/>
              <a:t>b</a:t>
            </a:r>
            <a:r>
              <a:rPr lang="en-US" sz="1700" dirty="0" smtClean="0"/>
              <a:t>)</a:t>
            </a:r>
          </a:p>
          <a:p>
            <a:pPr algn="ctr">
              <a:buNone/>
            </a:pPr>
            <a:r>
              <a:rPr lang="en-US" sz="1700" i="1" dirty="0" smtClean="0"/>
              <a:t>S</a:t>
            </a:r>
            <a:r>
              <a:rPr lang="en-US" sz="1700" dirty="0" smtClean="0"/>
              <a:t> </a:t>
            </a:r>
            <a:r>
              <a:rPr lang="en-US" sz="1700" dirty="0" smtClean="0">
                <a:sym typeface="Symbol"/>
              </a:rPr>
              <a:t> </a:t>
            </a:r>
            <a:r>
              <a:rPr lang="en-US" sz="1700" i="1" dirty="0" err="1" smtClean="0"/>
              <a:t>aSb</a:t>
            </a:r>
            <a:r>
              <a:rPr lang="en-US" sz="1700" dirty="0" smtClean="0"/>
              <a:t> | </a:t>
            </a:r>
            <a:r>
              <a:rPr lang="en-US" sz="1700" i="1" dirty="0" err="1" smtClean="0"/>
              <a:t>bSa</a:t>
            </a:r>
            <a:r>
              <a:rPr lang="en-US" sz="1700" dirty="0" smtClean="0"/>
              <a:t> | </a:t>
            </a:r>
            <a:r>
              <a:rPr lang="en-US" sz="1700" i="1" dirty="0" smtClean="0"/>
              <a:t>SS </a:t>
            </a:r>
            <a:r>
              <a:rPr lang="en-US" sz="1700" dirty="0" smtClean="0"/>
              <a:t>| </a:t>
            </a:r>
            <a:r>
              <a:rPr lang="el-GR" sz="1700" i="1" dirty="0" smtClean="0"/>
              <a:t>λ</a:t>
            </a:r>
            <a:endParaRPr lang="en-US" sz="1700" dirty="0" smtClean="0"/>
          </a:p>
          <a:p>
            <a:r>
              <a:rPr lang="en-US" sz="1700" dirty="0" smtClean="0"/>
              <a:t>Example: </a:t>
            </a:r>
            <a:r>
              <a:rPr lang="en-US" sz="1700" i="1" dirty="0" err="1" smtClean="0"/>
              <a:t>babbabaaaababb</a:t>
            </a:r>
            <a:r>
              <a:rPr lang="en-US" sz="1700" dirty="0" smtClean="0"/>
              <a:t> </a:t>
            </a:r>
          </a:p>
          <a:p>
            <a:r>
              <a:rPr lang="en-US" sz="1700" dirty="0" smtClean="0"/>
              <a:t>Derivation: </a:t>
            </a:r>
          </a:p>
          <a:p>
            <a:endParaRPr lang="en-US" sz="1700" dirty="0" smtClean="0"/>
          </a:p>
          <a:p>
            <a:endParaRPr lang="en-US" sz="1700" dirty="0" smtClean="0"/>
          </a:p>
          <a:p>
            <a:r>
              <a:rPr lang="en-US" sz="1700" dirty="0" smtClean="0"/>
              <a:t>Another derivation:</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pic>
        <p:nvPicPr>
          <p:cNvPr id="5" name="Picture 4" descr="Ch7Temp3.bmp"/>
          <p:cNvPicPr>
            <a:picLocks noChangeAspect="1"/>
          </p:cNvPicPr>
          <p:nvPr/>
        </p:nvPicPr>
        <p:blipFill>
          <a:blip r:embed="rId2" cstate="print"/>
          <a:stretch>
            <a:fillRect/>
          </a:stretch>
        </p:blipFill>
        <p:spPr>
          <a:xfrm>
            <a:off x="1849607" y="2057400"/>
            <a:ext cx="7065793" cy="1313601"/>
          </a:xfrm>
          <a:prstGeom prst="rect">
            <a:avLst/>
          </a:prstGeom>
        </p:spPr>
      </p:pic>
      <p:pic>
        <p:nvPicPr>
          <p:cNvPr id="6" name="Picture 5" descr="Ch7Temp5.bmp"/>
          <p:cNvPicPr>
            <a:picLocks noChangeAspect="1"/>
          </p:cNvPicPr>
          <p:nvPr/>
        </p:nvPicPr>
        <p:blipFill>
          <a:blip r:embed="rId3" cstate="print"/>
          <a:stretch>
            <a:fillRect/>
          </a:stretch>
        </p:blipFill>
        <p:spPr>
          <a:xfrm>
            <a:off x="535082" y="4137765"/>
            <a:ext cx="8412975" cy="1295399"/>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Two Parse Trees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a:p>
        </p:txBody>
      </p:sp>
      <p:pic>
        <p:nvPicPr>
          <p:cNvPr id="5" name="Picture 4" descr="C07F003.jpg"/>
          <p:cNvPicPr>
            <a:picLocks noChangeAspect="1"/>
          </p:cNvPicPr>
          <p:nvPr/>
        </p:nvPicPr>
        <p:blipFill>
          <a:blip r:embed="rId2" cstate="print"/>
          <a:stretch>
            <a:fillRect/>
          </a:stretch>
        </p:blipFill>
        <p:spPr>
          <a:xfrm>
            <a:off x="228600" y="2133600"/>
            <a:ext cx="4171982" cy="2936748"/>
          </a:xfrm>
          <a:prstGeom prst="rect">
            <a:avLst/>
          </a:prstGeom>
        </p:spPr>
      </p:pic>
      <p:pic>
        <p:nvPicPr>
          <p:cNvPr id="6" name="Picture 5" descr="C07F004.jpg"/>
          <p:cNvPicPr>
            <a:picLocks noChangeAspect="1"/>
          </p:cNvPicPr>
          <p:nvPr/>
        </p:nvPicPr>
        <p:blipFill>
          <a:blip r:embed="rId3" cstate="print"/>
          <a:stretch>
            <a:fillRect/>
          </a:stretch>
        </p:blipFill>
        <p:spPr>
          <a:xfrm>
            <a:off x="4495800" y="2133600"/>
            <a:ext cx="4414367" cy="2889504"/>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in Natural Language</a:t>
            </a:r>
            <a:endParaRPr lang="en-US" dirty="0"/>
          </a:p>
        </p:txBody>
      </p:sp>
      <p:sp>
        <p:nvSpPr>
          <p:cNvPr id="3" name="Content Placeholder 2"/>
          <p:cNvSpPr>
            <a:spLocks noGrp="1"/>
          </p:cNvSpPr>
          <p:nvPr>
            <p:ph idx="1"/>
          </p:nvPr>
        </p:nvSpPr>
        <p:spPr/>
        <p:txBody>
          <a:bodyPr/>
          <a:lstStyle/>
          <a:p>
            <a:r>
              <a:rPr lang="en-US" sz="1700" dirty="0" smtClean="0"/>
              <a:t>I saw the man on the hill with the telescope.</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24</a:t>
            </a:fld>
            <a:endParaRPr lang="en-US"/>
          </a:p>
        </p:txBody>
      </p:sp>
      <p:pic>
        <p:nvPicPr>
          <p:cNvPr id="5" name="Picture 4" descr="C07F005.jpg"/>
          <p:cNvPicPr>
            <a:picLocks noChangeAspect="1"/>
          </p:cNvPicPr>
          <p:nvPr/>
        </p:nvPicPr>
        <p:blipFill>
          <a:blip r:embed="rId2" cstate="print"/>
          <a:stretch>
            <a:fillRect/>
          </a:stretch>
        </p:blipFill>
        <p:spPr>
          <a:xfrm>
            <a:off x="1155192" y="1293035"/>
            <a:ext cx="6584610" cy="4726765"/>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in Expression Evaluation</a:t>
            </a:r>
            <a:endParaRPr lang="en-US" dirty="0"/>
          </a:p>
        </p:txBody>
      </p:sp>
      <p:sp>
        <p:nvSpPr>
          <p:cNvPr id="3" name="Content Placeholder 2"/>
          <p:cNvSpPr>
            <a:spLocks noGrp="1"/>
          </p:cNvSpPr>
          <p:nvPr>
            <p:ph idx="1"/>
          </p:nvPr>
        </p:nvSpPr>
        <p:spPr/>
        <p:txBody>
          <a:bodyPr>
            <a:normAutofit/>
          </a:bodyPr>
          <a:lstStyle/>
          <a:p>
            <a:r>
              <a:rPr lang="en-US" sz="1700" dirty="0" smtClean="0"/>
              <a:t>Example 7.15: </a:t>
            </a:r>
            <a:r>
              <a:rPr lang="el-GR" sz="1700" i="1" dirty="0" smtClean="0"/>
              <a:t>Σ</a:t>
            </a:r>
            <a:r>
              <a:rPr lang="en-US" sz="1700" dirty="0" smtClean="0"/>
              <a:t> = { variable, constant, +, -, *, /, (, ) }</a:t>
            </a:r>
          </a:p>
          <a:p>
            <a:pPr lvl="5">
              <a:buNone/>
            </a:pPr>
            <a:r>
              <a:rPr lang="en-US" sz="1700" i="1" dirty="0" smtClean="0"/>
              <a:t>S</a:t>
            </a:r>
            <a:r>
              <a:rPr lang="en-US" sz="1700" dirty="0" smtClean="0"/>
              <a:t> </a:t>
            </a:r>
            <a:r>
              <a:rPr lang="en-US" sz="1700" dirty="0" smtClean="0">
                <a:sym typeface="Symbol"/>
              </a:rPr>
              <a:t> </a:t>
            </a:r>
            <a:r>
              <a:rPr lang="en-US" sz="1700" i="1" dirty="0" smtClean="0"/>
              <a:t>S</a:t>
            </a:r>
            <a:r>
              <a:rPr lang="en-US" sz="1700" dirty="0" smtClean="0"/>
              <a:t> + </a:t>
            </a:r>
            <a:r>
              <a:rPr lang="en-US" sz="1700" i="1" dirty="0" smtClean="0"/>
              <a:t>S</a:t>
            </a:r>
            <a:endParaRPr lang="en-US" sz="1700" dirty="0" smtClean="0"/>
          </a:p>
          <a:p>
            <a:pPr lvl="5">
              <a:buNone/>
            </a:pPr>
            <a:r>
              <a:rPr lang="en-US" sz="1700" i="1" dirty="0" smtClean="0"/>
              <a:t>S</a:t>
            </a:r>
            <a:r>
              <a:rPr lang="en-US" sz="1700" dirty="0" smtClean="0"/>
              <a:t> </a:t>
            </a:r>
            <a:r>
              <a:rPr lang="en-US" sz="1700" dirty="0" smtClean="0">
                <a:sym typeface="Symbol"/>
              </a:rPr>
              <a:t> </a:t>
            </a:r>
            <a:r>
              <a:rPr lang="en-US" sz="1700" i="1" dirty="0" smtClean="0"/>
              <a:t>S</a:t>
            </a:r>
            <a:r>
              <a:rPr lang="en-US" sz="1700" dirty="0" smtClean="0"/>
              <a:t> * </a:t>
            </a:r>
            <a:r>
              <a:rPr lang="en-US" sz="1700" i="1" dirty="0" smtClean="0"/>
              <a:t>S</a:t>
            </a:r>
            <a:endParaRPr lang="en-US" sz="1700" dirty="0" smtClean="0"/>
          </a:p>
          <a:p>
            <a:pPr lvl="5">
              <a:buNone/>
            </a:pPr>
            <a:r>
              <a:rPr lang="en-US" sz="1700" i="1" dirty="0" smtClean="0"/>
              <a:t>S</a:t>
            </a:r>
            <a:r>
              <a:rPr lang="en-US" sz="1700" dirty="0" smtClean="0"/>
              <a:t> </a:t>
            </a:r>
            <a:r>
              <a:rPr lang="en-US" sz="1700" dirty="0" smtClean="0">
                <a:sym typeface="Symbol"/>
              </a:rPr>
              <a:t> </a:t>
            </a:r>
            <a:r>
              <a:rPr lang="en-US" sz="1700" i="1" dirty="0" smtClean="0"/>
              <a:t>S</a:t>
            </a:r>
            <a:r>
              <a:rPr lang="en-US" sz="1700" dirty="0" smtClean="0"/>
              <a:t> – </a:t>
            </a:r>
            <a:r>
              <a:rPr lang="en-US" sz="1700" i="1" dirty="0" smtClean="0"/>
              <a:t>S</a:t>
            </a:r>
            <a:endParaRPr lang="en-US" sz="1700" dirty="0" smtClean="0"/>
          </a:p>
          <a:p>
            <a:pPr lvl="5">
              <a:buNone/>
            </a:pPr>
            <a:r>
              <a:rPr lang="en-US" sz="1700" i="1" dirty="0" smtClean="0"/>
              <a:t>S</a:t>
            </a:r>
            <a:r>
              <a:rPr lang="en-US" sz="1700" dirty="0" smtClean="0"/>
              <a:t> </a:t>
            </a:r>
            <a:r>
              <a:rPr lang="en-US" sz="1700" dirty="0" smtClean="0">
                <a:sym typeface="Symbol"/>
              </a:rPr>
              <a:t> </a:t>
            </a:r>
            <a:r>
              <a:rPr lang="en-US" sz="1700" i="1" dirty="0" smtClean="0"/>
              <a:t>S</a:t>
            </a:r>
            <a:r>
              <a:rPr lang="en-US" sz="1700" dirty="0" smtClean="0"/>
              <a:t> / </a:t>
            </a:r>
            <a:r>
              <a:rPr lang="en-US" sz="1700" i="1" dirty="0" smtClean="0"/>
              <a:t>S</a:t>
            </a:r>
            <a:endParaRPr lang="en-US" sz="1700" dirty="0" smtClean="0"/>
          </a:p>
          <a:p>
            <a:pPr lvl="5">
              <a:buNone/>
            </a:pPr>
            <a:r>
              <a:rPr lang="en-US" sz="1700" i="1" dirty="0" smtClean="0"/>
              <a:t>S</a:t>
            </a:r>
            <a:r>
              <a:rPr lang="en-US" sz="1700" dirty="0" smtClean="0"/>
              <a:t> </a:t>
            </a:r>
            <a:r>
              <a:rPr lang="en-US" sz="1700" dirty="0" smtClean="0">
                <a:sym typeface="Symbol"/>
              </a:rPr>
              <a:t> </a:t>
            </a:r>
            <a:r>
              <a:rPr lang="en-US" sz="1700" dirty="0" smtClean="0"/>
              <a:t>(</a:t>
            </a:r>
            <a:r>
              <a:rPr lang="en-US" sz="1700" i="1" dirty="0" smtClean="0"/>
              <a:t>S</a:t>
            </a:r>
            <a:r>
              <a:rPr lang="en-US" sz="1700" dirty="0" smtClean="0"/>
              <a:t>)</a:t>
            </a:r>
          </a:p>
          <a:p>
            <a:pPr lvl="5">
              <a:buNone/>
            </a:pPr>
            <a:r>
              <a:rPr lang="en-US" sz="1700" i="1" dirty="0" smtClean="0"/>
              <a:t>S</a:t>
            </a:r>
            <a:r>
              <a:rPr lang="en-US" sz="1700" dirty="0" smtClean="0"/>
              <a:t> </a:t>
            </a:r>
            <a:r>
              <a:rPr lang="en-US" sz="1700" dirty="0" smtClean="0">
                <a:sym typeface="Symbol"/>
              </a:rPr>
              <a:t> </a:t>
            </a:r>
            <a:r>
              <a:rPr lang="en-US" sz="1700" dirty="0" smtClean="0"/>
              <a:t>variable | constant</a:t>
            </a:r>
          </a:p>
          <a:p>
            <a:r>
              <a:rPr lang="en-US" sz="1700" dirty="0" smtClean="0"/>
              <a:t>Example 7.16: </a:t>
            </a:r>
            <a:r>
              <a:rPr lang="en-US" sz="1700" i="1" dirty="0" smtClean="0"/>
              <a:t>a </a:t>
            </a:r>
            <a:r>
              <a:rPr lang="en-US" sz="1700" dirty="0" smtClean="0"/>
              <a:t>+ </a:t>
            </a:r>
            <a:r>
              <a:rPr lang="en-US" sz="1700" i="1" dirty="0" smtClean="0"/>
              <a:t>b</a:t>
            </a:r>
            <a:r>
              <a:rPr lang="en-US" sz="1700" dirty="0" smtClean="0"/>
              <a:t>/</a:t>
            </a:r>
            <a:r>
              <a:rPr lang="en-US" sz="1700" i="1" dirty="0" smtClean="0"/>
              <a:t>c </a:t>
            </a:r>
            <a:r>
              <a:rPr lang="en-US" sz="1700" dirty="0" smtClean="0"/>
              <a:t>with two leftmost derivations;</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25</a:t>
            </a:fld>
            <a:endParaRPr lang="en-US"/>
          </a:p>
        </p:txBody>
      </p:sp>
      <p:pic>
        <p:nvPicPr>
          <p:cNvPr id="5" name="Picture 4" descr="Ch7Temp6.bmp"/>
          <p:cNvPicPr>
            <a:picLocks noChangeAspect="1"/>
          </p:cNvPicPr>
          <p:nvPr/>
        </p:nvPicPr>
        <p:blipFill>
          <a:blip r:embed="rId2" cstate="print"/>
          <a:stretch>
            <a:fillRect/>
          </a:stretch>
        </p:blipFill>
        <p:spPr>
          <a:xfrm>
            <a:off x="1409700" y="4191000"/>
            <a:ext cx="6324600" cy="112366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Eliminating Ambiguity: Example 7.17</a:t>
            </a:r>
            <a:endParaRPr lang="en-US" dirty="0"/>
          </a:p>
        </p:txBody>
      </p:sp>
      <p:sp>
        <p:nvSpPr>
          <p:cNvPr id="3" name="Content Placeholder 2"/>
          <p:cNvSpPr>
            <a:spLocks noGrp="1"/>
          </p:cNvSpPr>
          <p:nvPr>
            <p:ph idx="1"/>
          </p:nvPr>
        </p:nvSpPr>
        <p:spPr/>
        <p:txBody>
          <a:bodyPr>
            <a:normAutofit/>
          </a:bodyPr>
          <a:lstStyle/>
          <a:p>
            <a:r>
              <a:rPr lang="en-US" sz="1700" dirty="0" smtClean="0"/>
              <a:t>Modified expression grammar</a:t>
            </a:r>
          </a:p>
          <a:p>
            <a:r>
              <a:rPr lang="en-US" sz="1700" dirty="0" smtClean="0"/>
              <a:t>Grammar</a:t>
            </a:r>
          </a:p>
          <a:p>
            <a:endParaRPr lang="en-US" sz="1700" dirty="0" smtClean="0"/>
          </a:p>
          <a:p>
            <a:r>
              <a:rPr lang="en-US" sz="1700" dirty="0" smtClean="0"/>
              <a:t>Single leftmost derivation</a:t>
            </a:r>
          </a:p>
          <a:p>
            <a:pPr>
              <a:buNone/>
            </a:pPr>
            <a:endParaRPr lang="en-US" sz="1700"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26</a:t>
            </a:fld>
            <a:endParaRPr lang="en-US"/>
          </a:p>
        </p:txBody>
      </p:sp>
      <p:pic>
        <p:nvPicPr>
          <p:cNvPr id="5" name="Picture 4" descr="Ch7Temp7.bmp"/>
          <p:cNvPicPr>
            <a:picLocks noChangeAspect="1"/>
          </p:cNvPicPr>
          <p:nvPr/>
        </p:nvPicPr>
        <p:blipFill>
          <a:blip r:embed="rId2" cstate="print"/>
          <a:stretch>
            <a:fillRect/>
          </a:stretch>
        </p:blipFill>
        <p:spPr>
          <a:xfrm>
            <a:off x="3200400" y="1143000"/>
            <a:ext cx="5741165" cy="2514600"/>
          </a:xfrm>
          <a:prstGeom prst="rect">
            <a:avLst/>
          </a:prstGeom>
        </p:spPr>
      </p:pic>
      <p:pic>
        <p:nvPicPr>
          <p:cNvPr id="6" name="Picture 5" descr="C07F006.jpg"/>
          <p:cNvPicPr>
            <a:picLocks noChangeAspect="1"/>
          </p:cNvPicPr>
          <p:nvPr/>
        </p:nvPicPr>
        <p:blipFill>
          <a:blip r:embed="rId3" cstate="print"/>
          <a:stretch>
            <a:fillRect/>
          </a:stretch>
        </p:blipFill>
        <p:spPr>
          <a:xfrm>
            <a:off x="609600" y="2783282"/>
            <a:ext cx="2743200" cy="3084118"/>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Idea of </a:t>
            </a:r>
            <a:r>
              <a:rPr lang="en-US" dirty="0" smtClean="0"/>
              <a:t>Chomsky Normal Form</a:t>
            </a:r>
            <a:endParaRPr lang="en-US" i="1" dirty="0"/>
          </a:p>
        </p:txBody>
      </p:sp>
      <p:sp>
        <p:nvSpPr>
          <p:cNvPr id="3" name="Content Placeholder 2"/>
          <p:cNvSpPr>
            <a:spLocks noGrp="1"/>
          </p:cNvSpPr>
          <p:nvPr>
            <p:ph idx="1"/>
          </p:nvPr>
        </p:nvSpPr>
        <p:spPr/>
        <p:txBody>
          <a:bodyPr/>
          <a:lstStyle/>
          <a:p>
            <a:r>
              <a:rPr lang="en-US" sz="1700" dirty="0" smtClean="0"/>
              <a:t>Normal forms clean up a grammar</a:t>
            </a:r>
          </a:p>
          <a:p>
            <a:r>
              <a:rPr lang="en-US" sz="1700" dirty="0" smtClean="0"/>
              <a:t>They make parsing efficient</a:t>
            </a:r>
          </a:p>
          <a:p>
            <a:r>
              <a:rPr lang="en-US" sz="1700" dirty="0" smtClean="0"/>
              <a:t>Any CFG can be converted to Chomsky Normal Form</a:t>
            </a:r>
          </a:p>
          <a:p>
            <a:r>
              <a:rPr lang="en-US" sz="1700" dirty="0" smtClean="0"/>
              <a:t>If the language includes the null string, it should be excluded</a:t>
            </a:r>
          </a:p>
          <a:p>
            <a:r>
              <a:rPr lang="en-US" sz="1700" dirty="0" smtClean="0"/>
              <a:t>Chomsky Normal Form: every production is of one of the two forms:</a:t>
            </a:r>
          </a:p>
          <a:p>
            <a:pPr lvl="1"/>
            <a:r>
              <a:rPr lang="en-US" sz="1700" i="1" dirty="0" smtClean="0"/>
              <a:t>A</a:t>
            </a:r>
            <a:r>
              <a:rPr lang="en-US" sz="1700" dirty="0" smtClean="0"/>
              <a:t> </a:t>
            </a:r>
            <a:r>
              <a:rPr lang="en-US" sz="1700" dirty="0" smtClean="0">
                <a:sym typeface="Symbol"/>
              </a:rPr>
              <a:t> </a:t>
            </a:r>
            <a:r>
              <a:rPr lang="en-US" sz="1700" i="1" dirty="0" smtClean="0"/>
              <a:t>a</a:t>
            </a:r>
            <a:r>
              <a:rPr lang="en-US" sz="1700" dirty="0" smtClean="0"/>
              <a:t> 	 Replaces a variable in the sentential form by a terminal symbol</a:t>
            </a:r>
          </a:p>
          <a:p>
            <a:pPr lvl="1"/>
            <a:r>
              <a:rPr lang="en-US" sz="1700" i="1" dirty="0" smtClean="0"/>
              <a:t>A</a:t>
            </a:r>
            <a:r>
              <a:rPr lang="en-US" sz="1700" dirty="0" smtClean="0"/>
              <a:t> </a:t>
            </a:r>
            <a:r>
              <a:rPr lang="en-US" sz="1700" dirty="0" smtClean="0">
                <a:sym typeface="Symbol"/>
              </a:rPr>
              <a:t> </a:t>
            </a:r>
            <a:r>
              <a:rPr lang="en-US" sz="1700" i="1" dirty="0" smtClean="0"/>
              <a:t>BC</a:t>
            </a:r>
            <a:r>
              <a:rPr lang="en-US" sz="1700" dirty="0" smtClean="0"/>
              <a:t> 	 Replaces a variable by two variables to grow the sentential form</a:t>
            </a:r>
          </a:p>
          <a:p>
            <a:r>
              <a:rPr lang="en-US" sz="1700" dirty="0" smtClean="0"/>
              <a:t>Idea: Binary parse tree</a:t>
            </a:r>
          </a:p>
          <a:p>
            <a:r>
              <a:rPr lang="en-US" sz="1700" dirty="0" smtClean="0"/>
              <a:t>Idea: Each step in derivation either does not change the length of the sentential form or grows it by 1</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 a Grammar</a:t>
            </a:r>
            <a:endParaRPr lang="en-US" dirty="0"/>
          </a:p>
        </p:txBody>
      </p:sp>
      <p:sp>
        <p:nvSpPr>
          <p:cNvPr id="3" name="Content Placeholder 2"/>
          <p:cNvSpPr>
            <a:spLocks noGrp="1"/>
          </p:cNvSpPr>
          <p:nvPr>
            <p:ph idx="1"/>
          </p:nvPr>
        </p:nvSpPr>
        <p:spPr/>
        <p:txBody>
          <a:bodyPr>
            <a:normAutofit/>
          </a:bodyPr>
          <a:lstStyle/>
          <a:p>
            <a:pPr>
              <a:buNone/>
            </a:pPr>
            <a:r>
              <a:rPr lang="en-US" sz="1700" dirty="0" smtClean="0"/>
              <a:t>Grammars in normal forms cannot have</a:t>
            </a:r>
          </a:p>
          <a:p>
            <a:pPr lvl="0"/>
            <a:r>
              <a:rPr lang="en-US" sz="1700" i="1" dirty="0" smtClean="0"/>
              <a:t>Lambda productions</a:t>
            </a:r>
            <a:r>
              <a:rPr lang="en-US" sz="1700" dirty="0" smtClean="0"/>
              <a:t> of the form </a:t>
            </a:r>
            <a:r>
              <a:rPr lang="en-US" sz="1700" i="1" dirty="0" smtClean="0"/>
              <a:t>A</a:t>
            </a:r>
            <a:r>
              <a:rPr lang="en-US" sz="1700" dirty="0" smtClean="0"/>
              <a:t> </a:t>
            </a:r>
            <a:r>
              <a:rPr lang="en-US" sz="1700" dirty="0" smtClean="0">
                <a:sym typeface="Symbol"/>
              </a:rPr>
              <a:t> </a:t>
            </a:r>
            <a:r>
              <a:rPr lang="en-US" sz="1700" i="1" dirty="0" smtClean="0"/>
              <a:t>λ</a:t>
            </a:r>
            <a:r>
              <a:rPr lang="en-US" sz="1700" dirty="0" smtClean="0"/>
              <a:t>. Variables having such productions are called </a:t>
            </a:r>
            <a:r>
              <a:rPr lang="en-US" sz="1700" i="1" dirty="0" smtClean="0"/>
              <a:t>nullable variables</a:t>
            </a:r>
            <a:r>
              <a:rPr lang="en-US" sz="1700" dirty="0" smtClean="0"/>
              <a:t>. </a:t>
            </a:r>
          </a:p>
          <a:p>
            <a:pPr lvl="0"/>
            <a:r>
              <a:rPr lang="en-US" sz="1700" i="1" dirty="0" smtClean="0"/>
              <a:t>Unit productions</a:t>
            </a:r>
            <a:r>
              <a:rPr lang="en-US" sz="1700" dirty="0" smtClean="0"/>
              <a:t> of the form </a:t>
            </a:r>
            <a:r>
              <a:rPr lang="en-US" sz="1700" i="1" dirty="0" smtClean="0"/>
              <a:t>A</a:t>
            </a:r>
            <a:r>
              <a:rPr lang="en-US" sz="1700" dirty="0" smtClean="0"/>
              <a:t> </a:t>
            </a:r>
            <a:r>
              <a:rPr lang="en-US" sz="1700" dirty="0" smtClean="0">
                <a:sym typeface="Symbol"/>
              </a:rPr>
              <a:t> </a:t>
            </a:r>
            <a:r>
              <a:rPr lang="en-US" sz="1700" i="1" dirty="0" smtClean="0"/>
              <a:t>B</a:t>
            </a:r>
            <a:r>
              <a:rPr lang="en-US" sz="1700" dirty="0" smtClean="0"/>
              <a:t> which merely replace one variable by another without making any progress in the derivation. </a:t>
            </a:r>
          </a:p>
          <a:p>
            <a:pPr lvl="0"/>
            <a:r>
              <a:rPr lang="en-US" sz="1700" i="1" dirty="0" smtClean="0"/>
              <a:t>Useless variables</a:t>
            </a:r>
            <a:r>
              <a:rPr lang="en-US" sz="1700" dirty="0" smtClean="0"/>
              <a:t> which are of two kinds: </a:t>
            </a:r>
          </a:p>
          <a:p>
            <a:pPr lvl="1"/>
            <a:r>
              <a:rPr lang="en-US" sz="1700" i="1" dirty="0" smtClean="0"/>
              <a:t>Non-generating</a:t>
            </a:r>
            <a:r>
              <a:rPr lang="en-US" sz="1700" dirty="0" smtClean="0"/>
              <a:t> ones which never lead to terminal symbols. If a non-generating variable is introduced into the sentential form, it is a dead-end; the sentential form can never generate any string in the language since there is no way to get rid of the non-generating variable.</a:t>
            </a:r>
          </a:p>
          <a:p>
            <a:pPr lvl="1"/>
            <a:r>
              <a:rPr lang="en-US" sz="1700" dirty="0" smtClean="0"/>
              <a:t>Productions for </a:t>
            </a:r>
            <a:r>
              <a:rPr lang="en-US" sz="1700" i="1" dirty="0" smtClean="0"/>
              <a:t>unreachable variables.</a:t>
            </a:r>
            <a:r>
              <a:rPr lang="en-US" sz="1700" dirty="0" smtClean="0"/>
              <a:t> An unreachable variable, on the other hand, does not appear on the right-hand side of any production (to make it reachable from the start symbol </a:t>
            </a:r>
            <a:r>
              <a:rPr lang="en-US" sz="1700" i="1" dirty="0" smtClean="0"/>
              <a:t>S</a:t>
            </a:r>
            <a:r>
              <a:rPr lang="en-US" sz="1700" dirty="0" smtClean="0"/>
              <a:t>) and hence will never appear in a sentential form. </a:t>
            </a:r>
          </a:p>
          <a:p>
            <a:endParaRPr lang="en-US" sz="1700" dirty="0" smtClean="0"/>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to Chomsky Normal Form</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29</a:t>
            </a:fld>
            <a:endParaRPr lang="en-US"/>
          </a:p>
        </p:txBody>
      </p:sp>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a:buNone/>
            </a:pPr>
            <a:r>
              <a:rPr lang="en-US" sz="1700" b="1" dirty="0" smtClean="0"/>
              <a:t>Algorithm</a:t>
            </a:r>
          </a:p>
          <a:p>
            <a:pPr marL="342900" indent="-342900">
              <a:spcBef>
                <a:spcPts val="300"/>
              </a:spcBef>
              <a:spcAft>
                <a:spcPts val="300"/>
              </a:spcAft>
              <a:buAutoNum type="arabicPeriod"/>
            </a:pPr>
            <a:r>
              <a:rPr lang="en-US" sz="1700" dirty="0" smtClean="0"/>
              <a:t>Eliminate lambda productions: If there is a lambda production A </a:t>
            </a:r>
            <a:r>
              <a:rPr lang="en-US" sz="1700" dirty="0" smtClean="0">
                <a:sym typeface="Wingdings 3"/>
              </a:rPr>
              <a:t> </a:t>
            </a:r>
            <a:r>
              <a:rPr lang="en-US" sz="1700" i="1" dirty="0" smtClean="0"/>
              <a:t>λ</a:t>
            </a:r>
            <a:r>
              <a:rPr lang="en-US" sz="1700" dirty="0" smtClean="0"/>
              <a:t>, delete the production after changing all other productions where A occurs on the right-hand side as follows:</a:t>
            </a:r>
          </a:p>
          <a:p>
            <a:pPr marL="0" indent="0">
              <a:spcBef>
                <a:spcPts val="300"/>
              </a:spcBef>
              <a:spcAft>
                <a:spcPts val="300"/>
              </a:spcAft>
              <a:buNone/>
            </a:pPr>
            <a:r>
              <a:rPr lang="en-US" sz="1700" dirty="0"/>
              <a:t>	</a:t>
            </a:r>
            <a:r>
              <a:rPr lang="en-US" sz="1700" dirty="0" smtClean="0"/>
              <a:t>In a production B </a:t>
            </a:r>
            <a:r>
              <a:rPr lang="en-US" sz="1700" dirty="0" smtClean="0">
                <a:sym typeface="Wingdings 3"/>
              </a:rPr>
              <a:t></a:t>
            </a:r>
            <a:r>
              <a:rPr lang="en-US" sz="1700" dirty="0" smtClean="0"/>
              <a:t> </a:t>
            </a:r>
            <a:r>
              <a:rPr lang="en-US" sz="1700" i="1" dirty="0" err="1" smtClean="0"/>
              <a:t>xAy</a:t>
            </a:r>
            <a:r>
              <a:rPr lang="en-US" sz="1700" dirty="0" smtClean="0"/>
              <a:t>, remove the </a:t>
            </a:r>
            <a:r>
              <a:rPr lang="en-US" sz="1700" dirty="0" err="1" smtClean="0"/>
              <a:t>nullable</a:t>
            </a:r>
            <a:r>
              <a:rPr lang="en-US" sz="1700" dirty="0" smtClean="0"/>
              <a:t> A by replacing it with:</a:t>
            </a:r>
          </a:p>
          <a:p>
            <a:pPr marL="0" indent="0">
              <a:spcBef>
                <a:spcPts val="300"/>
              </a:spcBef>
              <a:spcAft>
                <a:spcPts val="300"/>
              </a:spcAft>
              <a:buNone/>
              <a:tabLst>
                <a:tab pos="914400" algn="l"/>
                <a:tab pos="2171700" algn="l"/>
              </a:tabLst>
            </a:pPr>
            <a:r>
              <a:rPr lang="en-US" sz="1700" dirty="0"/>
              <a:t>	</a:t>
            </a:r>
            <a:r>
              <a:rPr lang="en-US" sz="1700" dirty="0" smtClean="0"/>
              <a:t>B  </a:t>
            </a:r>
            <a:r>
              <a:rPr lang="en-US" sz="1700" dirty="0" err="1" smtClean="0"/>
              <a:t>xy</a:t>
            </a:r>
            <a:r>
              <a:rPr lang="en-US" sz="1700" dirty="0" smtClean="0"/>
              <a:t> | </a:t>
            </a:r>
            <a:r>
              <a:rPr lang="en-US" sz="1700" dirty="0" err="1" smtClean="0"/>
              <a:t>xAy</a:t>
            </a:r>
            <a:r>
              <a:rPr lang="en-US" sz="1700" dirty="0" smtClean="0"/>
              <a:t>	If there is some other production that expands A or just</a:t>
            </a:r>
          </a:p>
          <a:p>
            <a:pPr marL="0" indent="0">
              <a:spcBef>
                <a:spcPts val="300"/>
              </a:spcBef>
              <a:spcAft>
                <a:spcPts val="300"/>
              </a:spcAft>
              <a:buNone/>
              <a:tabLst>
                <a:tab pos="914400" algn="l"/>
                <a:tab pos="2171700" algn="l"/>
              </a:tabLst>
            </a:pPr>
            <a:r>
              <a:rPr lang="en-US" sz="1700" dirty="0"/>
              <a:t>	</a:t>
            </a:r>
            <a:r>
              <a:rPr lang="en-US" sz="1700" dirty="0" smtClean="0"/>
              <a:t>B  </a:t>
            </a:r>
            <a:r>
              <a:rPr lang="en-US" sz="1700" dirty="0" err="1" smtClean="0"/>
              <a:t>xy</a:t>
            </a:r>
            <a:r>
              <a:rPr lang="en-US" sz="1700" dirty="0" smtClean="0"/>
              <a:t>	If there is no other production for A </a:t>
            </a:r>
          </a:p>
          <a:p>
            <a:pPr marL="342900" indent="-342900">
              <a:spcBef>
                <a:spcPts val="300"/>
              </a:spcBef>
              <a:spcAft>
                <a:spcPts val="300"/>
              </a:spcAft>
              <a:buAutoNum type="arabicPeriod" startAt="2"/>
              <a:tabLst>
                <a:tab pos="342900" algn="l"/>
                <a:tab pos="914400" algn="l"/>
                <a:tab pos="2171700" algn="l"/>
              </a:tabLst>
            </a:pPr>
            <a:r>
              <a:rPr lang="en-US" sz="1700" dirty="0" smtClean="0"/>
              <a:t>Eliminate unit productions: For every unit production A </a:t>
            </a:r>
            <a:r>
              <a:rPr lang="en-US" sz="1700" dirty="0" smtClean="0">
                <a:sym typeface="Wingdings 3"/>
              </a:rPr>
              <a:t></a:t>
            </a:r>
            <a:r>
              <a:rPr lang="en-US" sz="1700" dirty="0" smtClean="0"/>
              <a:t> B, delete the production by replacing any occurrence of A with B on the right-hand sides of all other productions, that is, replace </a:t>
            </a:r>
            <a:endParaRPr lang="en-US" sz="1100" dirty="0" smtClean="0"/>
          </a:p>
          <a:p>
            <a:pPr marL="0" indent="0">
              <a:spcBef>
                <a:spcPts val="300"/>
              </a:spcBef>
              <a:spcAft>
                <a:spcPts val="300"/>
              </a:spcAft>
              <a:buNone/>
            </a:pPr>
            <a:r>
              <a:rPr lang="en-US" sz="1700" dirty="0" smtClean="0"/>
              <a:t>	C </a:t>
            </a:r>
            <a:r>
              <a:rPr lang="en-US" sz="1700" dirty="0" smtClean="0">
                <a:sym typeface="Wingdings 3"/>
              </a:rPr>
              <a:t></a:t>
            </a:r>
            <a:r>
              <a:rPr lang="en-US" sz="1700" dirty="0" smtClean="0"/>
              <a:t> </a:t>
            </a:r>
            <a:r>
              <a:rPr lang="en-US" sz="1700" dirty="0" err="1" smtClean="0"/>
              <a:t>xAy</a:t>
            </a:r>
            <a:r>
              <a:rPr lang="en-US" sz="1700" dirty="0" smtClean="0"/>
              <a:t> by C </a:t>
            </a:r>
            <a:r>
              <a:rPr lang="en-US" sz="1700" dirty="0" smtClean="0">
                <a:sym typeface="Wingdings 3"/>
              </a:rPr>
              <a:t></a:t>
            </a:r>
            <a:r>
              <a:rPr lang="en-US" sz="1700" dirty="0" smtClean="0"/>
              <a:t> </a:t>
            </a:r>
            <a:r>
              <a:rPr lang="en-US" sz="1700" dirty="0" err="1" smtClean="0"/>
              <a:t>xAy</a:t>
            </a:r>
            <a:r>
              <a:rPr lang="en-US" sz="1700" dirty="0" smtClean="0"/>
              <a:t> | </a:t>
            </a:r>
            <a:r>
              <a:rPr lang="en-US" sz="1700" i="1" dirty="0" err="1" smtClean="0"/>
              <a:t>xby</a:t>
            </a:r>
            <a:endParaRPr lang="en-US" sz="1700" i="1" dirty="0" smtClean="0"/>
          </a:p>
          <a:p>
            <a:pPr marL="0" indent="0">
              <a:spcBef>
                <a:spcPts val="300"/>
              </a:spcBef>
              <a:spcAft>
                <a:spcPts val="300"/>
              </a:spcAft>
              <a:buNone/>
            </a:pPr>
            <a:r>
              <a:rPr lang="en-US" sz="1700" i="1" dirty="0"/>
              <a:t>	</a:t>
            </a:r>
            <a:r>
              <a:rPr lang="en-US" sz="1700" i="1" dirty="0" smtClean="0"/>
              <a:t>(or just C </a:t>
            </a:r>
            <a:r>
              <a:rPr lang="en-US" sz="1700" i="1" dirty="0" smtClean="0">
                <a:sym typeface="Wingdings 3"/>
              </a:rPr>
              <a:t></a:t>
            </a:r>
            <a:r>
              <a:rPr lang="en-US" sz="1700" i="1" dirty="0" smtClean="0"/>
              <a:t> </a:t>
            </a:r>
            <a:r>
              <a:rPr lang="en-US" sz="1700" i="1" dirty="0" err="1" smtClean="0"/>
              <a:t>xBy</a:t>
            </a:r>
            <a:r>
              <a:rPr lang="en-US" sz="1700" i="1" dirty="0" smtClean="0"/>
              <a:t> </a:t>
            </a:r>
            <a:r>
              <a:rPr lang="en-US" sz="1700" dirty="0" smtClean="0"/>
              <a:t>if there is no other production for A).</a:t>
            </a:r>
          </a:p>
          <a:p>
            <a:pPr marL="0" indent="0">
              <a:spcBef>
                <a:spcPts val="300"/>
              </a:spcBef>
              <a:spcAft>
                <a:spcPts val="300"/>
              </a:spcAft>
              <a:buNone/>
              <a:tabLst>
                <a:tab pos="342900" algn="l"/>
              </a:tabLst>
            </a:pPr>
            <a:r>
              <a:rPr lang="en-US" sz="1700" dirty="0" smtClean="0">
                <a:solidFill>
                  <a:srgbClr val="FFC000"/>
                </a:solidFill>
              </a:rPr>
              <a:t>3.</a:t>
            </a:r>
            <a:r>
              <a:rPr lang="en-US" sz="1700" dirty="0" smtClean="0"/>
              <a:t>	Eliminate useless variables: Simply delete all productions containing unreachable and 	non-generating variables. A variable is useful if it is a part of the derivation of at least 	one string in the language of the grammar; useless ones are those do not take part in 	any derivation as a result of one of two things: (a) they are unreachable from S (i.e., S 	cannot derive the variable in any sentential form) or they are non-generating (i.e., they 	cannot get rid of themselves to introduce only terminal symbols).</a:t>
            </a:r>
          </a:p>
        </p:txBody>
      </p:sp>
      <p:pic>
        <p:nvPicPr>
          <p:cNvPr id="7"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Idea of </a:t>
            </a:r>
            <a:r>
              <a:rPr lang="en-US" dirty="0" smtClean="0"/>
              <a:t>Context-Free Behavior</a:t>
            </a:r>
            <a:endParaRPr lang="en-US" i="1" dirty="0"/>
          </a:p>
        </p:txBody>
      </p:sp>
      <p:sp>
        <p:nvSpPr>
          <p:cNvPr id="3" name="Content Placeholder 2"/>
          <p:cNvSpPr>
            <a:spLocks noGrp="1"/>
          </p:cNvSpPr>
          <p:nvPr>
            <p:ph idx="1"/>
          </p:nvPr>
        </p:nvSpPr>
        <p:spPr/>
        <p:txBody>
          <a:bodyPr>
            <a:normAutofit/>
          </a:bodyPr>
          <a:lstStyle/>
          <a:p>
            <a:r>
              <a:rPr lang="en-US" sz="1700" dirty="0"/>
              <a:t>In linguistics, context refers to the relevant constraints of the communicative situation, both verbal and social, that influence language use, language variation and discourse.</a:t>
            </a:r>
          </a:p>
          <a:p>
            <a:r>
              <a:rPr lang="en-US" sz="1700" dirty="0"/>
              <a:t>For us, context usually means the surrounding text, that is, what appears before and what appears after the current (set of) symbol(s) in the input string. </a:t>
            </a:r>
          </a:p>
          <a:p>
            <a:r>
              <a:rPr lang="en-US" sz="1700" dirty="0"/>
              <a:t>Context-free means being able to take an action irrespective of the context, that is, irrespective of the surroundings.</a:t>
            </a:r>
          </a:p>
          <a:p>
            <a:r>
              <a:rPr lang="en-US" sz="1700" dirty="0"/>
              <a:t>A grammar is called context-free (CFG) if the application of a production rule for parsing or derivation is independent of the context in the sentential form where it is applied. </a:t>
            </a:r>
          </a:p>
          <a:p>
            <a:r>
              <a:rPr lang="en-US" sz="1700" dirty="0"/>
              <a:t>If a variable A occurs in the sentential form, it can be expanded using any production whose left-hand side is A irrespective of what terminal or variable is to the left or right of A in the present sentential form (and, indirectly, in the input string).</a:t>
            </a:r>
          </a:p>
          <a:p>
            <a:r>
              <a:rPr lang="en-US" sz="1700" dirty="0"/>
              <a:t>Every production rule must have only one non-terminal (and nothing else) on its left-hand side.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to CNF (contd..)</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30</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342900" indent="-342900" defTabSz="406400">
              <a:buAutoNum type="arabicPeriod" startAt="4"/>
            </a:pPr>
            <a:r>
              <a:rPr lang="en-US" sz="1700" dirty="0" smtClean="0"/>
              <a:t>Re-write productions in CNF form as follows:</a:t>
            </a:r>
          </a:p>
          <a:p>
            <a:pPr marL="398463" lvl="1" indent="0" defTabSz="406400">
              <a:buNone/>
            </a:pPr>
            <a:r>
              <a:rPr lang="en-US" sz="1300" dirty="0" smtClean="0"/>
              <a:t>		</a:t>
            </a:r>
            <a:r>
              <a:rPr lang="en-US" sz="1700" dirty="0" smtClean="0"/>
              <a:t>Productions which are already of the form A </a:t>
            </a:r>
            <a:r>
              <a:rPr lang="en-US" sz="1700" dirty="0" smtClean="0">
                <a:sym typeface="Wingdings 3"/>
              </a:rPr>
              <a:t></a:t>
            </a:r>
            <a:r>
              <a:rPr lang="en-US" sz="1700" dirty="0" smtClean="0"/>
              <a:t> a or A </a:t>
            </a:r>
            <a:r>
              <a:rPr lang="en-US" sz="1700" dirty="0" smtClean="0">
                <a:sym typeface="Wingdings 3"/>
              </a:rPr>
              <a:t></a:t>
            </a:r>
            <a:r>
              <a:rPr lang="en-US" sz="1700" dirty="0" smtClean="0"/>
              <a:t> BC are fine;</a:t>
            </a:r>
          </a:p>
          <a:p>
            <a:pPr marL="398463" lvl="1" indent="0" defTabSz="406400">
              <a:buNone/>
            </a:pPr>
            <a:r>
              <a:rPr lang="en-US" sz="1700" dirty="0"/>
              <a:t>	</a:t>
            </a:r>
            <a:r>
              <a:rPr lang="en-US" sz="1700" dirty="0" smtClean="0"/>
              <a:t>	If a production A </a:t>
            </a:r>
            <a:r>
              <a:rPr lang="en-US" sz="1700" dirty="0" smtClean="0">
                <a:sym typeface="Wingdings 3"/>
              </a:rPr>
              <a:t></a:t>
            </a:r>
            <a:r>
              <a:rPr lang="en-US" sz="1700" dirty="0" smtClean="0"/>
              <a:t> BCD has more than two symbols on the right-hand side,</a:t>
            </a:r>
          </a:p>
          <a:p>
            <a:pPr marL="398463" lvl="1" indent="0" defTabSz="406400">
              <a:buNone/>
            </a:pPr>
            <a:r>
              <a:rPr lang="en-US" sz="1700" dirty="0"/>
              <a:t>	</a:t>
            </a:r>
            <a:r>
              <a:rPr lang="en-US" sz="1700" dirty="0" smtClean="0"/>
              <a:t>		introduce new, intermediate variables and productions of the form:</a:t>
            </a:r>
          </a:p>
          <a:p>
            <a:pPr marL="398463" lvl="1" indent="0" defTabSz="406400">
              <a:buNone/>
            </a:pPr>
            <a:r>
              <a:rPr lang="en-US" sz="1700" dirty="0"/>
              <a:t>	</a:t>
            </a:r>
            <a:r>
              <a:rPr lang="en-US" sz="1700" dirty="0" smtClean="0"/>
              <a:t>				A </a:t>
            </a:r>
            <a:r>
              <a:rPr lang="en-US" sz="1700" dirty="0" smtClean="0">
                <a:sym typeface="Wingdings 3"/>
              </a:rPr>
              <a:t></a:t>
            </a:r>
            <a:r>
              <a:rPr lang="en-US" sz="1700" dirty="0" smtClean="0"/>
              <a:t> BE and E </a:t>
            </a:r>
            <a:r>
              <a:rPr lang="en-US" sz="1700" dirty="0" smtClean="0">
                <a:sym typeface="Wingdings 3"/>
              </a:rPr>
              <a:t></a:t>
            </a:r>
            <a:r>
              <a:rPr lang="en-US" sz="1700" dirty="0" smtClean="0"/>
              <a:t> CD</a:t>
            </a:r>
          </a:p>
          <a:p>
            <a:pPr marL="398463" lvl="1" indent="0" defTabSz="406400">
              <a:buNone/>
            </a:pPr>
            <a:r>
              <a:rPr lang="en-US" sz="1700" dirty="0"/>
              <a:t>	</a:t>
            </a:r>
            <a:r>
              <a:rPr lang="en-US" sz="1700" dirty="0" smtClean="0"/>
              <a:t>	If a production A  </a:t>
            </a:r>
            <a:r>
              <a:rPr lang="en-US" sz="1700" dirty="0" err="1" smtClean="0"/>
              <a:t>bC</a:t>
            </a:r>
            <a:r>
              <a:rPr lang="en-US" sz="1700" dirty="0" smtClean="0"/>
              <a:t> has a terminal and a non-terminal,</a:t>
            </a:r>
          </a:p>
          <a:p>
            <a:pPr marL="398463" lvl="1" indent="0" defTabSz="406400">
              <a:buNone/>
            </a:pPr>
            <a:r>
              <a:rPr lang="en-US" sz="1700" dirty="0"/>
              <a:t>	</a:t>
            </a:r>
            <a:r>
              <a:rPr lang="en-US" sz="1700" dirty="0" smtClean="0"/>
              <a:t>		re-write it in the form:</a:t>
            </a:r>
          </a:p>
          <a:p>
            <a:pPr marL="398463" lvl="1" indent="0" defTabSz="406400">
              <a:buNone/>
            </a:pPr>
            <a:r>
              <a:rPr lang="en-US" sz="1700" dirty="0"/>
              <a:t>	</a:t>
            </a:r>
            <a:r>
              <a:rPr lang="en-US" sz="1700" dirty="0" smtClean="0"/>
              <a:t>				A </a:t>
            </a:r>
            <a:r>
              <a:rPr lang="en-US" sz="1700" dirty="0" smtClean="0">
                <a:sym typeface="Wingdings 3"/>
              </a:rPr>
              <a:t></a:t>
            </a:r>
            <a:r>
              <a:rPr lang="en-US" sz="1700" dirty="0" smtClean="0"/>
              <a:t> BC and B </a:t>
            </a:r>
            <a:r>
              <a:rPr lang="en-US" sz="1700" dirty="0" smtClean="0">
                <a:sym typeface="Wingdings 3"/>
              </a:rPr>
              <a:t></a:t>
            </a:r>
            <a:r>
              <a:rPr lang="en-US" sz="1700" dirty="0" smtClean="0"/>
              <a:t> b both of which are in CNF.</a:t>
            </a:r>
            <a:endParaRPr lang="en-US" sz="17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Lambda Productions: Example 7.18</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31</a:t>
            </a:fld>
            <a:endParaRPr lang="en-US"/>
          </a:p>
        </p:txBody>
      </p:sp>
      <p:pic>
        <p:nvPicPr>
          <p:cNvPr id="2050" name="Picture 2"/>
          <p:cNvPicPr>
            <a:picLocks noGrp="1" noChangeAspect="1" noChangeArrowheads="1"/>
          </p:cNvPicPr>
          <p:nvPr>
            <p:ph idx="1"/>
          </p:nvPr>
        </p:nvPicPr>
        <p:blipFill rotWithShape="1">
          <a:blip r:embed="rId2" cstate="print"/>
          <a:srcRect l="43836" t="59249" r="10454"/>
          <a:stretch/>
        </p:blipFill>
        <p:spPr bwMode="auto">
          <a:xfrm>
            <a:off x="3733801" y="3429000"/>
            <a:ext cx="3118506" cy="1752600"/>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defTabSz="406400">
              <a:buNone/>
            </a:pPr>
            <a:r>
              <a:rPr lang="en-US" sz="1700" dirty="0" smtClean="0"/>
              <a:t>Let us remove lambda production from the grammar:</a:t>
            </a:r>
          </a:p>
          <a:p>
            <a:pPr marL="0" indent="0" defTabSz="406400">
              <a:buNone/>
            </a:pPr>
            <a:endParaRPr lang="en-US" sz="1700" dirty="0"/>
          </a:p>
          <a:p>
            <a:pPr marL="0" indent="0" defTabSz="406400">
              <a:buNone/>
            </a:pPr>
            <a:endParaRPr lang="en-US" sz="1700" dirty="0" smtClean="0"/>
          </a:p>
          <a:p>
            <a:pPr marL="0" indent="0" defTabSz="406400">
              <a:buNone/>
            </a:pPr>
            <a:endParaRPr lang="en-US" sz="1700" dirty="0"/>
          </a:p>
          <a:p>
            <a:pPr marL="0" indent="0" defTabSz="406400">
              <a:buNone/>
            </a:pPr>
            <a:r>
              <a:rPr lang="en-US" sz="1700" dirty="0" smtClean="0"/>
              <a:t>Here B and C are </a:t>
            </a:r>
            <a:r>
              <a:rPr lang="en-US" sz="1700" dirty="0" err="1" smtClean="0"/>
              <a:t>nullable</a:t>
            </a:r>
            <a:r>
              <a:rPr lang="en-US" sz="1700" dirty="0" smtClean="0"/>
              <a:t>. However, Since A  BC, both of which are </a:t>
            </a:r>
            <a:r>
              <a:rPr lang="en-US" sz="1700" dirty="0" err="1" smtClean="0"/>
              <a:t>nullable</a:t>
            </a:r>
            <a:r>
              <a:rPr lang="en-US" sz="1700" dirty="0" smtClean="0"/>
              <a:t>, so A is also </a:t>
            </a:r>
            <a:r>
              <a:rPr lang="en-US" sz="1700" dirty="0" err="1" smtClean="0"/>
              <a:t>nullable</a:t>
            </a:r>
            <a:r>
              <a:rPr lang="en-US" sz="1700" dirty="0" smtClean="0"/>
              <a:t>! Considering all the subsets of {A, B, C},</a:t>
            </a:r>
            <a:endParaRPr lang="en-US" sz="1700" dirty="0"/>
          </a:p>
        </p:txBody>
      </p:sp>
      <p:pic>
        <p:nvPicPr>
          <p:cNvPr id="7" name="Picture 2"/>
          <p:cNvPicPr>
            <a:picLocks noChangeAspect="1" noChangeArrowheads="1"/>
          </p:cNvPicPr>
          <p:nvPr/>
        </p:nvPicPr>
        <p:blipFill rotWithShape="1">
          <a:blip r:embed="rId2" cstate="print"/>
          <a:srcRect l="58175" t="8846" r="23907" b="57509"/>
          <a:stretch/>
        </p:blipFill>
        <p:spPr bwMode="auto">
          <a:xfrm>
            <a:off x="3860800" y="1219200"/>
            <a:ext cx="1223142"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Unit Productions: Example 7.19</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32</a:t>
            </a:fld>
            <a:endParaRPr lang="en-US"/>
          </a:p>
        </p:txBody>
      </p:sp>
      <p:pic>
        <p:nvPicPr>
          <p:cNvPr id="3075" name="Picture 3"/>
          <p:cNvPicPr>
            <a:picLocks noGrp="1" noChangeAspect="1" noChangeArrowheads="1"/>
          </p:cNvPicPr>
          <p:nvPr>
            <p:ph idx="1"/>
          </p:nvPr>
        </p:nvPicPr>
        <p:blipFill rotWithShape="1">
          <a:blip r:embed="rId2" cstate="print"/>
          <a:srcRect l="19287" t="67805" r="19484"/>
          <a:stretch/>
        </p:blipFill>
        <p:spPr bwMode="auto">
          <a:xfrm>
            <a:off x="2514600" y="2819400"/>
            <a:ext cx="5413828" cy="914400"/>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defTabSz="406400">
              <a:buNone/>
            </a:pPr>
            <a:r>
              <a:rPr lang="en-US" sz="1700" dirty="0" smtClean="0"/>
              <a:t>Let us get rid of unit productions in the grammar:</a:t>
            </a:r>
          </a:p>
          <a:p>
            <a:pPr marL="0" indent="0" defTabSz="406400">
              <a:buNone/>
            </a:pPr>
            <a:endParaRPr lang="en-US" sz="1700" dirty="0"/>
          </a:p>
          <a:p>
            <a:pPr marL="0" indent="0" defTabSz="406400">
              <a:buNone/>
            </a:pPr>
            <a:endParaRPr lang="en-US" sz="1700" dirty="0" smtClean="0"/>
          </a:p>
          <a:p>
            <a:pPr marL="0" indent="0" defTabSz="406400">
              <a:buNone/>
            </a:pPr>
            <a:r>
              <a:rPr lang="en-US" sz="1700" dirty="0" smtClean="0"/>
              <a:t>Here, S </a:t>
            </a:r>
            <a:r>
              <a:rPr lang="en-US" sz="1700" dirty="0" smtClean="0">
                <a:sym typeface="Wingdings 3"/>
              </a:rPr>
              <a:t></a:t>
            </a:r>
            <a:r>
              <a:rPr lang="en-US" sz="1700" dirty="0" smtClean="0"/>
              <a:t> A and A </a:t>
            </a:r>
            <a:r>
              <a:rPr lang="en-US" sz="1700" dirty="0" smtClean="0">
                <a:sym typeface="Wingdings 3"/>
              </a:rPr>
              <a:t></a:t>
            </a:r>
            <a:r>
              <a:rPr lang="en-US" sz="1700" dirty="0" smtClean="0"/>
              <a:t> B are the unit productions. Substituting in place of A everything to which A can expand, and similarly for B everything to which B can expand, we get</a:t>
            </a:r>
          </a:p>
        </p:txBody>
      </p:sp>
      <p:pic>
        <p:nvPicPr>
          <p:cNvPr id="7" name="Picture 3"/>
          <p:cNvPicPr>
            <a:picLocks noChangeAspect="1" noChangeArrowheads="1"/>
          </p:cNvPicPr>
          <p:nvPr/>
        </p:nvPicPr>
        <p:blipFill rotWithShape="1">
          <a:blip r:embed="rId2" cstate="print"/>
          <a:srcRect l="43008" t="12009" r="42875" b="53752"/>
          <a:stretch/>
        </p:blipFill>
        <p:spPr bwMode="auto">
          <a:xfrm>
            <a:off x="2561772" y="1161143"/>
            <a:ext cx="1248228" cy="9724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Useless Variables: Example 7.20</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33</a:t>
            </a:fld>
            <a:endParaRPr lang="en-US"/>
          </a:p>
        </p:txBody>
      </p:sp>
      <p:pic>
        <p:nvPicPr>
          <p:cNvPr id="4099" name="Picture 3"/>
          <p:cNvPicPr>
            <a:picLocks noGrp="1" noChangeAspect="1" noChangeArrowheads="1"/>
          </p:cNvPicPr>
          <p:nvPr>
            <p:ph idx="1"/>
          </p:nvPr>
        </p:nvPicPr>
        <p:blipFill rotWithShape="1">
          <a:blip r:embed="rId2" cstate="print"/>
          <a:srcRect l="41414" t="69346" r="41172" b="-1"/>
          <a:stretch/>
        </p:blipFill>
        <p:spPr bwMode="auto">
          <a:xfrm>
            <a:off x="3813628" y="3679371"/>
            <a:ext cx="1444172" cy="1121229"/>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defTabSz="406400">
              <a:buNone/>
            </a:pPr>
            <a:r>
              <a:rPr lang="en-US" sz="1700" dirty="0" smtClean="0"/>
              <a:t>Let us eliminate useless variables from the grammar:</a:t>
            </a:r>
          </a:p>
          <a:p>
            <a:pPr marL="0" indent="0" defTabSz="406400">
              <a:buNone/>
            </a:pPr>
            <a:endParaRPr lang="en-US" sz="1700" dirty="0"/>
          </a:p>
          <a:p>
            <a:pPr marL="0" indent="0" defTabSz="406400">
              <a:buNone/>
            </a:pPr>
            <a:endParaRPr lang="en-US" sz="1700" dirty="0" smtClean="0"/>
          </a:p>
          <a:p>
            <a:pPr marL="0" indent="0" defTabSz="406400">
              <a:buNone/>
            </a:pPr>
            <a:endParaRPr lang="en-US" sz="1700" i="1" dirty="0" smtClean="0"/>
          </a:p>
          <a:p>
            <a:pPr marL="0" indent="0" defTabSz="406400">
              <a:buNone/>
            </a:pPr>
            <a:r>
              <a:rPr lang="en-US" sz="1700" dirty="0" smtClean="0"/>
              <a:t>In this grammar, A, B, C and D are reachable variables but not E. The variables A, B, C and E are generating variables but not D.  As such, any production that contains either D or E can be deleted safely. The resulting clean grammar is as follows:</a:t>
            </a:r>
          </a:p>
        </p:txBody>
      </p:sp>
      <p:pic>
        <p:nvPicPr>
          <p:cNvPr id="7" name="Picture 3"/>
          <p:cNvPicPr>
            <a:picLocks noChangeAspect="1" noChangeArrowheads="1"/>
          </p:cNvPicPr>
          <p:nvPr/>
        </p:nvPicPr>
        <p:blipFill rotWithShape="1">
          <a:blip r:embed="rId2" cstate="print"/>
          <a:srcRect l="39674" t="8532" r="39324" b="53373"/>
          <a:stretch/>
        </p:blipFill>
        <p:spPr bwMode="auto">
          <a:xfrm>
            <a:off x="3751942" y="1273628"/>
            <a:ext cx="1741715" cy="1393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Steps in Converting to CNF</a:t>
            </a:r>
            <a:endParaRPr lang="en-US" dirty="0"/>
          </a:p>
        </p:txBody>
      </p:sp>
      <p:sp>
        <p:nvSpPr>
          <p:cNvPr id="3" name="Content Placeholder 2"/>
          <p:cNvSpPr>
            <a:spLocks noGrp="1"/>
          </p:cNvSpPr>
          <p:nvPr>
            <p:ph idx="1"/>
          </p:nvPr>
        </p:nvSpPr>
        <p:spPr/>
        <p:txBody>
          <a:bodyPr/>
          <a:lstStyle/>
          <a:p>
            <a:r>
              <a:rPr lang="en-US" sz="1700" dirty="0" smtClean="0"/>
              <a:t>Eliminate lambda productions</a:t>
            </a:r>
          </a:p>
          <a:p>
            <a:r>
              <a:rPr lang="en-US" sz="1700" dirty="0" smtClean="0"/>
              <a:t>Eliminate unit productions</a:t>
            </a:r>
          </a:p>
          <a:p>
            <a:r>
              <a:rPr lang="en-US" sz="1700" dirty="0" smtClean="0"/>
              <a:t>Eliminate useless variables</a:t>
            </a:r>
          </a:p>
          <a:p>
            <a:r>
              <a:rPr lang="en-US" sz="1700" dirty="0" smtClean="0"/>
              <a:t>Rewrite in Chomsky Normal Form</a:t>
            </a:r>
          </a:p>
          <a:p>
            <a:r>
              <a:rPr lang="en-US" sz="1700" dirty="0" smtClean="0"/>
              <a:t>Remember: </a:t>
            </a:r>
            <a:r>
              <a:rPr lang="en-US" sz="1700" i="1" dirty="0" smtClean="0"/>
              <a:t>lambda units are useless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to CNF: Example 7.21</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35</a:t>
            </a:fld>
            <a:endParaRPr lang="en-US"/>
          </a:p>
        </p:txBody>
      </p:sp>
      <p:pic>
        <p:nvPicPr>
          <p:cNvPr id="5122" name="Picture 2"/>
          <p:cNvPicPr>
            <a:picLocks noGrp="1" noChangeAspect="1" noChangeArrowheads="1"/>
          </p:cNvPicPr>
          <p:nvPr>
            <p:ph idx="1"/>
          </p:nvPr>
        </p:nvPicPr>
        <p:blipFill rotWithShape="1">
          <a:blip r:embed="rId2" cstate="print"/>
          <a:srcRect l="26271" t="76029" r="6739" b="2721"/>
          <a:stretch/>
        </p:blipFill>
        <p:spPr bwMode="auto">
          <a:xfrm>
            <a:off x="1143000" y="3429000"/>
            <a:ext cx="6023429" cy="595086"/>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a:buNone/>
            </a:pPr>
            <a:r>
              <a:rPr lang="en-US" sz="1700" dirty="0" smtClean="0"/>
              <a:t>Consider a CFG for all palindromes over the alphabet {a, b}, that is, the union of all even palindromes and all odd palindromes:</a:t>
            </a:r>
          </a:p>
          <a:p>
            <a:pPr marL="0" indent="0">
              <a:buNone/>
            </a:pPr>
            <a:endParaRPr lang="en-US" sz="1700" dirty="0"/>
          </a:p>
          <a:p>
            <a:pPr marL="0" indent="0">
              <a:buNone/>
            </a:pPr>
            <a:endParaRPr lang="en-US" sz="1700" dirty="0" smtClean="0"/>
          </a:p>
          <a:p>
            <a:pPr marL="0" indent="0">
              <a:buNone/>
            </a:pPr>
            <a:r>
              <a:rPr lang="en-US" sz="1700" dirty="0" smtClean="0"/>
              <a:t>Let us convert this grammar to CNF:</a:t>
            </a:r>
          </a:p>
          <a:p>
            <a:pPr marL="0" indent="0">
              <a:buNone/>
            </a:pPr>
            <a:r>
              <a:rPr lang="en-US" sz="1700" dirty="0" smtClean="0"/>
              <a:t>Step 1: Eliminating lambda productions-S and A both are </a:t>
            </a:r>
            <a:r>
              <a:rPr lang="en-US" sz="1700" dirty="0" err="1" smtClean="0"/>
              <a:t>nullable</a:t>
            </a:r>
            <a:r>
              <a:rPr lang="en-US" sz="1700" dirty="0" smtClean="0"/>
              <a:t>.</a:t>
            </a:r>
            <a:endParaRPr lang="en-US" sz="1700" dirty="0"/>
          </a:p>
        </p:txBody>
      </p:sp>
      <p:pic>
        <p:nvPicPr>
          <p:cNvPr id="7" name="Picture 2"/>
          <p:cNvPicPr>
            <a:picLocks noChangeAspect="1" noChangeArrowheads="1"/>
          </p:cNvPicPr>
          <p:nvPr/>
        </p:nvPicPr>
        <p:blipFill rotWithShape="1">
          <a:blip r:embed="rId2" cstate="print"/>
          <a:srcRect l="38014" t="21502" r="38257" b="50000"/>
          <a:stretch/>
        </p:blipFill>
        <p:spPr bwMode="auto">
          <a:xfrm>
            <a:off x="1295400" y="1560080"/>
            <a:ext cx="2133600" cy="7980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CNF: Example 7.21 (contd..)</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36</a:t>
            </a:fld>
            <a:endParaRPr lang="en-US"/>
          </a:p>
        </p:txBody>
      </p:sp>
      <p:pic>
        <p:nvPicPr>
          <p:cNvPr id="6146" name="Picture 2"/>
          <p:cNvPicPr>
            <a:picLocks noGrp="1" noChangeAspect="1" noChangeArrowheads="1"/>
          </p:cNvPicPr>
          <p:nvPr>
            <p:ph idx="1"/>
          </p:nvPr>
        </p:nvPicPr>
        <p:blipFill rotWithShape="1">
          <a:blip r:embed="rId2" cstate="print"/>
          <a:srcRect l="37488" t="53130" r="31789"/>
          <a:stretch/>
        </p:blipFill>
        <p:spPr bwMode="auto">
          <a:xfrm>
            <a:off x="3319707" y="3810000"/>
            <a:ext cx="2319093" cy="2369457"/>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defTabSz="798513">
              <a:spcBef>
                <a:spcPts val="1000"/>
              </a:spcBef>
              <a:spcAft>
                <a:spcPts val="1000"/>
              </a:spcAft>
              <a:buNone/>
            </a:pPr>
            <a:r>
              <a:rPr lang="en-US" sz="1700" dirty="0" smtClean="0"/>
              <a:t>Step 2:	Eliminating unit productions-S </a:t>
            </a:r>
            <a:r>
              <a:rPr lang="en-US" sz="1700" dirty="0" smtClean="0">
                <a:sym typeface="Wingdings 3"/>
              </a:rPr>
              <a:t></a:t>
            </a:r>
            <a:r>
              <a:rPr lang="en-US" sz="1700" dirty="0" smtClean="0"/>
              <a:t> A is the only unit production.</a:t>
            </a:r>
          </a:p>
          <a:p>
            <a:pPr marL="0" indent="0">
              <a:spcBef>
                <a:spcPts val="1000"/>
              </a:spcBef>
              <a:spcAft>
                <a:spcPts val="1000"/>
              </a:spcAft>
              <a:buNone/>
            </a:pPr>
            <a:endParaRPr lang="en-US" sz="1700" dirty="0"/>
          </a:p>
          <a:p>
            <a:pPr marL="0" indent="0" defTabSz="798513">
              <a:spcBef>
                <a:spcPts val="1000"/>
              </a:spcBef>
              <a:spcAft>
                <a:spcPts val="1000"/>
              </a:spcAft>
              <a:buNone/>
            </a:pPr>
            <a:r>
              <a:rPr lang="en-US" sz="1700" dirty="0" smtClean="0"/>
              <a:t>	As a result of removing lambda and unit productions, A became an unreachable 	variable and will be removed in the next step.</a:t>
            </a:r>
          </a:p>
          <a:p>
            <a:pPr marL="0" indent="0" defTabSz="798513">
              <a:spcBef>
                <a:spcPts val="500"/>
              </a:spcBef>
              <a:spcAft>
                <a:spcPts val="500"/>
              </a:spcAft>
              <a:buNone/>
            </a:pPr>
            <a:r>
              <a:rPr lang="en-US" sz="1700" dirty="0" smtClean="0"/>
              <a:t>Step 3:	Eliminating the useless variable A, we get</a:t>
            </a:r>
          </a:p>
          <a:p>
            <a:pPr marL="0" indent="0" defTabSz="798513">
              <a:spcBef>
                <a:spcPts val="500"/>
              </a:spcBef>
              <a:spcAft>
                <a:spcPts val="500"/>
              </a:spcAft>
              <a:buNone/>
            </a:pPr>
            <a:endParaRPr lang="en-US" sz="1700" dirty="0" smtClean="0"/>
          </a:p>
          <a:p>
            <a:pPr marL="0" indent="0" defTabSz="798513">
              <a:spcBef>
                <a:spcPts val="500"/>
              </a:spcBef>
              <a:spcAft>
                <a:spcPts val="500"/>
              </a:spcAft>
              <a:buNone/>
            </a:pPr>
            <a:r>
              <a:rPr lang="en-US" sz="1700" dirty="0" smtClean="0"/>
              <a:t>Step 4:	Finally, we need to re-write the first four productions above in CNF by introducing 	new intermediate variables:</a:t>
            </a:r>
            <a:endParaRPr lang="en-US" sz="1700" dirty="0"/>
          </a:p>
        </p:txBody>
      </p:sp>
      <p:pic>
        <p:nvPicPr>
          <p:cNvPr id="7" name="Picture 2"/>
          <p:cNvPicPr>
            <a:picLocks noChangeAspect="1" noChangeArrowheads="1"/>
          </p:cNvPicPr>
          <p:nvPr/>
        </p:nvPicPr>
        <p:blipFill rotWithShape="1">
          <a:blip r:embed="rId2" cstate="print"/>
          <a:srcRect l="33312" t="6460" r="33344" b="81769"/>
          <a:stretch/>
        </p:blipFill>
        <p:spPr bwMode="auto">
          <a:xfrm>
            <a:off x="3124200" y="1143000"/>
            <a:ext cx="2516981" cy="595087"/>
          </a:xfrm>
          <a:prstGeom prst="rect">
            <a:avLst/>
          </a:prstGeom>
          <a:noFill/>
          <a:ln w="9525">
            <a:noFill/>
            <a:miter lim="800000"/>
            <a:headEnd/>
            <a:tailEnd/>
          </a:ln>
          <a:effectLst/>
        </p:spPr>
      </p:pic>
      <p:pic>
        <p:nvPicPr>
          <p:cNvPr id="8" name="Picture 2"/>
          <p:cNvPicPr>
            <a:picLocks noChangeAspect="1" noChangeArrowheads="1"/>
          </p:cNvPicPr>
          <p:nvPr/>
        </p:nvPicPr>
        <p:blipFill rotWithShape="1">
          <a:blip r:embed="rId2" cstate="print"/>
          <a:srcRect l="33652" t="34554" r="33174" b="57120"/>
          <a:stretch/>
        </p:blipFill>
        <p:spPr bwMode="auto">
          <a:xfrm>
            <a:off x="3210850" y="2819400"/>
            <a:ext cx="2504150" cy="420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defTabSz="798513">
              <a:spcBef>
                <a:spcPts val="1000"/>
              </a:spcBef>
              <a:spcAft>
                <a:spcPts val="1000"/>
              </a:spcAft>
              <a:buNone/>
            </a:pPr>
            <a:r>
              <a:rPr lang="en-US" sz="1700" dirty="0" smtClean="0"/>
              <a:t>Let us convert the unambiguous expression grammar from Example 7.17 to CNF:</a:t>
            </a:r>
          </a:p>
          <a:p>
            <a:pPr marL="0" indent="0" defTabSz="798513">
              <a:spcBef>
                <a:spcPts val="0"/>
              </a:spcBef>
              <a:buNone/>
            </a:pPr>
            <a:r>
              <a:rPr lang="en-US" sz="1700" dirty="0"/>
              <a:t>	</a:t>
            </a:r>
            <a:r>
              <a:rPr lang="en-US" sz="1700" dirty="0" smtClean="0"/>
              <a:t>		An Expression has a + or – operator or is just a team</a:t>
            </a:r>
          </a:p>
          <a:p>
            <a:pPr marL="0" indent="0" defTabSz="798513">
              <a:spcBef>
                <a:spcPts val="0"/>
              </a:spcBef>
              <a:buNone/>
            </a:pPr>
            <a:r>
              <a:rPr lang="en-US" sz="1700" dirty="0"/>
              <a:t>	</a:t>
            </a:r>
            <a:r>
              <a:rPr lang="en-US" sz="1700" dirty="0" smtClean="0"/>
              <a:t>		A term has a * or/operator or is just a factor</a:t>
            </a:r>
          </a:p>
          <a:p>
            <a:pPr marL="0" indent="0" defTabSz="798513">
              <a:spcBef>
                <a:spcPts val="0"/>
              </a:spcBef>
              <a:buNone/>
            </a:pPr>
            <a:r>
              <a:rPr lang="en-US" sz="1700" dirty="0"/>
              <a:t>	</a:t>
            </a:r>
            <a:r>
              <a:rPr lang="en-US" sz="1700" dirty="0" smtClean="0"/>
              <a:t>		A factor is just a variable or a constant</a:t>
            </a:r>
          </a:p>
          <a:p>
            <a:pPr marL="0" indent="0" defTabSz="798513">
              <a:spcBef>
                <a:spcPts val="0"/>
              </a:spcBef>
              <a:buNone/>
            </a:pPr>
            <a:endParaRPr lang="en-US" sz="1700" dirty="0" smtClean="0"/>
          </a:p>
          <a:p>
            <a:pPr marL="0" indent="0" defTabSz="798513">
              <a:spcBef>
                <a:spcPts val="0"/>
              </a:spcBef>
              <a:buNone/>
            </a:pPr>
            <a:r>
              <a:rPr lang="en-US" sz="1700" dirty="0" smtClean="0"/>
              <a:t>Note that variable and constant are treated as terminal symbols in this grammar. A complete grammar for a programming language might have a separate grammar or regular expression for handling the set of valid variable names and the set of valid constants.</a:t>
            </a:r>
            <a:endParaRPr lang="en-US" sz="1700" dirty="0"/>
          </a:p>
          <a:p>
            <a:pPr marL="0" indent="0" defTabSz="798513">
              <a:spcBef>
                <a:spcPts val="1000"/>
              </a:spcBef>
              <a:spcAft>
                <a:spcPts val="1000"/>
              </a:spcAft>
              <a:buNone/>
            </a:pPr>
            <a:r>
              <a:rPr lang="en-US" sz="1700" b="1" dirty="0" smtClean="0"/>
              <a:t>Step 1:	</a:t>
            </a:r>
            <a:r>
              <a:rPr lang="en-US" sz="1700" dirty="0" smtClean="0"/>
              <a:t>There are no </a:t>
            </a:r>
            <a:r>
              <a:rPr lang="en-US" sz="1700" dirty="0" err="1" smtClean="0"/>
              <a:t>nulllable</a:t>
            </a:r>
            <a:r>
              <a:rPr lang="en-US" sz="1700" dirty="0" smtClean="0"/>
              <a:t> variables and no lambda productions to eliminate.</a:t>
            </a:r>
          </a:p>
          <a:p>
            <a:pPr marL="0" indent="0" defTabSz="798513">
              <a:spcBef>
                <a:spcPts val="1000"/>
              </a:spcBef>
              <a:spcAft>
                <a:spcPts val="1000"/>
              </a:spcAft>
              <a:buNone/>
            </a:pPr>
            <a:r>
              <a:rPr lang="en-US" sz="1700" b="1" dirty="0" smtClean="0"/>
              <a:t>Step 2:</a:t>
            </a:r>
            <a:r>
              <a:rPr lang="en-US" sz="1700" dirty="0" smtClean="0"/>
              <a:t>	Eliminate unit productions – S </a:t>
            </a:r>
            <a:r>
              <a:rPr lang="en-US" sz="1700" dirty="0" smtClean="0">
                <a:sym typeface="Wingdings 3"/>
              </a:rPr>
              <a:t></a:t>
            </a:r>
            <a:r>
              <a:rPr lang="en-US" sz="1700" dirty="0" smtClean="0"/>
              <a:t> T and T</a:t>
            </a:r>
            <a:r>
              <a:rPr lang="en-US" sz="1700" dirty="0" smtClean="0">
                <a:sym typeface="Wingdings 3"/>
              </a:rPr>
              <a:t></a:t>
            </a:r>
            <a:r>
              <a:rPr lang="en-US" sz="1700" dirty="0" smtClean="0"/>
              <a:t>  F are the unit productions, Substituting, we get</a:t>
            </a:r>
          </a:p>
          <a:p>
            <a:pPr marL="0" indent="0" defTabSz="798513">
              <a:spcBef>
                <a:spcPts val="1000"/>
              </a:spcBef>
              <a:spcAft>
                <a:spcPts val="1000"/>
              </a:spcAft>
              <a:buNone/>
            </a:pPr>
            <a:endParaRPr lang="en-US" sz="1700" dirty="0"/>
          </a:p>
          <a:p>
            <a:pPr marL="0" indent="0" defTabSz="798513">
              <a:spcBef>
                <a:spcPts val="1000"/>
              </a:spcBef>
              <a:spcAft>
                <a:spcPts val="1000"/>
              </a:spcAft>
              <a:buNone/>
            </a:pPr>
            <a:endParaRPr lang="en-US" sz="1700" b="1" dirty="0" smtClean="0"/>
          </a:p>
          <a:p>
            <a:pPr marL="0" indent="0" defTabSz="798513">
              <a:spcBef>
                <a:spcPts val="1000"/>
              </a:spcBef>
              <a:spcAft>
                <a:spcPts val="1000"/>
              </a:spcAft>
              <a:buNone/>
            </a:pPr>
            <a:r>
              <a:rPr lang="en-US" sz="1700" b="1" dirty="0" smtClean="0"/>
              <a:t>Step 3:</a:t>
            </a:r>
            <a:r>
              <a:rPr lang="en-US" sz="1700" dirty="0" smtClean="0"/>
              <a:t>	There are no unreachable or non-generating variables. All variables are useful.</a:t>
            </a:r>
            <a:endParaRPr lang="en-US" sz="1700" dirty="0"/>
          </a:p>
        </p:txBody>
      </p:sp>
      <p:pic>
        <p:nvPicPr>
          <p:cNvPr id="7" name="Picture 2"/>
          <p:cNvPicPr>
            <a:picLocks noChangeAspect="1" noChangeArrowheads="1"/>
          </p:cNvPicPr>
          <p:nvPr/>
        </p:nvPicPr>
        <p:blipFill rotWithShape="1">
          <a:blip r:embed="rId2" cstate="print"/>
          <a:srcRect l="5523" t="8253" r="66099" b="71429"/>
          <a:stretch/>
        </p:blipFill>
        <p:spPr bwMode="auto">
          <a:xfrm>
            <a:off x="152400" y="1169422"/>
            <a:ext cx="2354943" cy="90249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Converting to CNF: Example 7.22</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37</a:t>
            </a:fld>
            <a:endParaRPr lang="en-US"/>
          </a:p>
        </p:txBody>
      </p:sp>
      <p:pic>
        <p:nvPicPr>
          <p:cNvPr id="7170" name="Picture 2"/>
          <p:cNvPicPr>
            <a:picLocks noGrp="1" noChangeAspect="1" noChangeArrowheads="1"/>
          </p:cNvPicPr>
          <p:nvPr>
            <p:ph idx="1"/>
          </p:nvPr>
        </p:nvPicPr>
        <p:blipFill rotWithShape="1">
          <a:blip r:embed="rId2" cstate="print"/>
          <a:srcRect l="6709" t="71112" r="15123" b="8173"/>
          <a:stretch/>
        </p:blipFill>
        <p:spPr bwMode="auto">
          <a:xfrm>
            <a:off x="870856" y="4343400"/>
            <a:ext cx="6676573" cy="947057"/>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CNF: Example 7.22 (contd..)</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38</a:t>
            </a:fld>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457200" y="896521"/>
            <a:ext cx="6629399" cy="5123279"/>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defTabSz="798513">
              <a:spcBef>
                <a:spcPts val="1000"/>
              </a:spcBef>
              <a:spcAft>
                <a:spcPts val="1000"/>
              </a:spcAft>
              <a:buNone/>
            </a:pPr>
            <a:r>
              <a:rPr lang="en-US" sz="1700" b="1" u="sng" dirty="0" smtClean="0"/>
              <a:t>Algorithm</a:t>
            </a:r>
          </a:p>
          <a:p>
            <a:pPr marL="0" indent="0" defTabSz="798513">
              <a:spcBef>
                <a:spcPts val="500"/>
              </a:spcBef>
              <a:spcAft>
                <a:spcPts val="500"/>
              </a:spcAft>
              <a:buNone/>
            </a:pPr>
            <a:r>
              <a:rPr lang="en-US" sz="1700" dirty="0" smtClean="0"/>
              <a:t>For each individual symbol w [ </a:t>
            </a:r>
            <a:r>
              <a:rPr lang="en-US" sz="1700" dirty="0" err="1" smtClean="0"/>
              <a:t>i</a:t>
            </a:r>
            <a:r>
              <a:rPr lang="en-US" sz="1700" dirty="0" smtClean="0"/>
              <a:t> ] in the given string w, </a:t>
            </a:r>
          </a:p>
          <a:p>
            <a:pPr marL="0" indent="0" defTabSz="798513">
              <a:spcBef>
                <a:spcPts val="500"/>
              </a:spcBef>
              <a:spcAft>
                <a:spcPts val="500"/>
              </a:spcAft>
              <a:buNone/>
            </a:pPr>
            <a:r>
              <a:rPr lang="en-US" sz="1700" dirty="0"/>
              <a:t>	</a:t>
            </a:r>
            <a:r>
              <a:rPr lang="en-US" sz="1700" dirty="0" smtClean="0"/>
              <a:t>List all the variables A which have a production A  w [ </a:t>
            </a:r>
            <a:r>
              <a:rPr lang="en-US" sz="1700" dirty="0" err="1" smtClean="0"/>
              <a:t>i</a:t>
            </a:r>
            <a:r>
              <a:rPr lang="en-US" sz="1700" dirty="0" smtClean="0"/>
              <a:t> ]</a:t>
            </a:r>
          </a:p>
          <a:p>
            <a:pPr marL="0" indent="0" defTabSz="798513">
              <a:spcBef>
                <a:spcPts val="500"/>
              </a:spcBef>
              <a:spcAft>
                <a:spcPts val="500"/>
              </a:spcAft>
              <a:buNone/>
            </a:pPr>
            <a:r>
              <a:rPr lang="en-US" sz="1700" dirty="0" smtClean="0"/>
              <a:t>For length I-2 to length n of the given string,</a:t>
            </a:r>
          </a:p>
          <a:p>
            <a:pPr marL="0" indent="0" defTabSz="798513">
              <a:spcBef>
                <a:spcPts val="500"/>
              </a:spcBef>
              <a:spcAft>
                <a:spcPts val="500"/>
              </a:spcAft>
              <a:buNone/>
            </a:pPr>
            <a:r>
              <a:rPr lang="en-US" sz="1700" dirty="0"/>
              <a:t>	</a:t>
            </a:r>
            <a:r>
              <a:rPr lang="en-US" sz="1700" dirty="0" smtClean="0"/>
              <a:t>For each substring w [</a:t>
            </a:r>
            <a:r>
              <a:rPr lang="en-US" sz="1700" dirty="0" err="1" smtClean="0"/>
              <a:t>i</a:t>
            </a:r>
            <a:r>
              <a:rPr lang="en-US" sz="1700" dirty="0" smtClean="0"/>
              <a:t>..j] of length I,</a:t>
            </a:r>
          </a:p>
          <a:p>
            <a:pPr marL="0" indent="0" defTabSz="798513">
              <a:spcBef>
                <a:spcPts val="500"/>
              </a:spcBef>
              <a:spcAft>
                <a:spcPts val="500"/>
              </a:spcAft>
              <a:buNone/>
            </a:pPr>
            <a:r>
              <a:rPr lang="en-US" sz="1700" dirty="0"/>
              <a:t>	</a:t>
            </a:r>
            <a:r>
              <a:rPr lang="en-US" sz="1700" dirty="0" smtClean="0"/>
              <a:t>List all the variables A which have a production A </a:t>
            </a:r>
            <a:r>
              <a:rPr lang="en-US" sz="1700" dirty="0" smtClean="0">
                <a:sym typeface="Wingdings 3"/>
              </a:rPr>
              <a:t></a:t>
            </a:r>
            <a:r>
              <a:rPr lang="en-US" sz="1700" dirty="0" smtClean="0"/>
              <a:t> BC</a:t>
            </a:r>
          </a:p>
          <a:p>
            <a:pPr marL="0" indent="0" defTabSz="798513">
              <a:spcBef>
                <a:spcPts val="500"/>
              </a:spcBef>
              <a:spcAft>
                <a:spcPts val="500"/>
              </a:spcAft>
              <a:buNone/>
            </a:pPr>
            <a:r>
              <a:rPr lang="en-US" sz="1700" dirty="0"/>
              <a:t>	</a:t>
            </a:r>
            <a:r>
              <a:rPr lang="en-US" sz="1700" dirty="0" smtClean="0"/>
              <a:t>where for some k between </a:t>
            </a:r>
            <a:r>
              <a:rPr lang="en-US" sz="1700" dirty="0" err="1" smtClean="0"/>
              <a:t>i</a:t>
            </a:r>
            <a:r>
              <a:rPr lang="en-US" sz="1700" dirty="0" smtClean="0"/>
              <a:t> and j,</a:t>
            </a:r>
          </a:p>
          <a:p>
            <a:pPr marL="0" indent="0" defTabSz="798513">
              <a:spcBef>
                <a:spcPts val="500"/>
              </a:spcBef>
              <a:spcAft>
                <a:spcPts val="500"/>
              </a:spcAft>
              <a:buNone/>
            </a:pPr>
            <a:r>
              <a:rPr lang="en-US" sz="1700" dirty="0"/>
              <a:t>	</a:t>
            </a:r>
            <a:r>
              <a:rPr lang="en-US" sz="1700" dirty="0" smtClean="0"/>
              <a:t>B is already enumerated for the substring w [</a:t>
            </a:r>
            <a:r>
              <a:rPr lang="en-US" sz="1700" dirty="0" err="1" smtClean="0"/>
              <a:t>i</a:t>
            </a:r>
            <a:r>
              <a:rPr lang="en-US" sz="1700" dirty="0" smtClean="0"/>
              <a:t>..k] and</a:t>
            </a:r>
          </a:p>
          <a:p>
            <a:pPr marL="0" indent="0" defTabSz="798513">
              <a:spcBef>
                <a:spcPts val="500"/>
              </a:spcBef>
              <a:spcAft>
                <a:spcPts val="500"/>
              </a:spcAft>
              <a:buNone/>
            </a:pPr>
            <a:r>
              <a:rPr lang="en-US" sz="1700" dirty="0"/>
              <a:t>	</a:t>
            </a:r>
            <a:r>
              <a:rPr lang="en-US" sz="1700" dirty="0" smtClean="0"/>
              <a:t>C is already enumerated for the substring w [</a:t>
            </a:r>
            <a:r>
              <a:rPr lang="en-US" sz="1700" dirty="0" err="1" smtClean="0"/>
              <a:t>k+I</a:t>
            </a:r>
            <a:r>
              <a:rPr lang="en-US" sz="1700" dirty="0" smtClean="0"/>
              <a:t>..j]</a:t>
            </a:r>
          </a:p>
          <a:p>
            <a:pPr marL="0" indent="0" defTabSz="798513">
              <a:spcBef>
                <a:spcPts val="500"/>
              </a:spcBef>
              <a:spcAft>
                <a:spcPts val="500"/>
              </a:spcAft>
              <a:buNone/>
            </a:pPr>
            <a:r>
              <a:rPr lang="en-US" sz="1700" dirty="0" smtClean="0"/>
              <a:t>If S is enumerated for the entire string w [ </a:t>
            </a:r>
            <a:r>
              <a:rPr lang="en-US" sz="1700" dirty="0" err="1" smtClean="0"/>
              <a:t>I..n</a:t>
            </a:r>
            <a:r>
              <a:rPr lang="en-US" sz="1700" dirty="0" smtClean="0"/>
              <a:t>], accept the string w; else, reject the string w,</a:t>
            </a:r>
            <a:endParaRPr lang="en-US" sz="1700" dirty="0"/>
          </a:p>
        </p:txBody>
      </p:sp>
      <p:sp>
        <p:nvSpPr>
          <p:cNvPr id="2" name="Title 1"/>
          <p:cNvSpPr>
            <a:spLocks noGrp="1"/>
          </p:cNvSpPr>
          <p:nvPr>
            <p:ph type="title"/>
          </p:nvPr>
        </p:nvSpPr>
        <p:spPr/>
        <p:txBody>
          <a:bodyPr/>
          <a:lstStyle/>
          <a:p>
            <a:r>
              <a:rPr lang="en-US" dirty="0" smtClean="0"/>
              <a:t>Parsing with CNF: CYK Algorithm</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Non-Context-Free Grammars</a:t>
            </a:r>
            <a:endParaRPr lang="en-US" dirty="0"/>
          </a:p>
        </p:txBody>
      </p:sp>
      <p:sp>
        <p:nvSpPr>
          <p:cNvPr id="3" name="Content Placeholder 2"/>
          <p:cNvSpPr>
            <a:spLocks noGrp="1"/>
          </p:cNvSpPr>
          <p:nvPr>
            <p:ph idx="1"/>
          </p:nvPr>
        </p:nvSpPr>
        <p:spPr/>
        <p:txBody>
          <a:bodyPr>
            <a:normAutofit/>
          </a:bodyPr>
          <a:lstStyle/>
          <a:p>
            <a:r>
              <a:rPr lang="en-US" sz="1700" dirty="0"/>
              <a:t>If a variable can only be expanded in a given context</a:t>
            </a:r>
          </a:p>
          <a:p>
            <a:r>
              <a:rPr lang="en-US" sz="1700" dirty="0"/>
              <a:t>If the context is encoded on the left-hand side of the production rule</a:t>
            </a:r>
          </a:p>
          <a:p>
            <a:r>
              <a:rPr lang="en-US" sz="1700" dirty="0"/>
              <a:t>E.g., </a:t>
            </a:r>
            <a:r>
              <a:rPr lang="en-US" sz="1700" dirty="0" err="1"/>
              <a:t>aS</a:t>
            </a:r>
            <a:r>
              <a:rPr lang="en-US" sz="1700" dirty="0"/>
              <a:t> </a:t>
            </a:r>
            <a:r>
              <a:rPr lang="en-US" sz="1700" dirty="0">
                <a:sym typeface="Symbol"/>
              </a:rPr>
              <a:t> </a:t>
            </a:r>
            <a:r>
              <a:rPr lang="en-US" sz="1700" dirty="0" err="1"/>
              <a:t>aaSb</a:t>
            </a:r>
            <a:r>
              <a:rPr lang="en-US" sz="1700" dirty="0"/>
              <a:t> can be applied only if the S is preceded by an a</a:t>
            </a:r>
          </a:p>
          <a:p>
            <a:r>
              <a:rPr lang="en-US" sz="1700" dirty="0"/>
              <a:t>Such grammars are called context-sensitive grammars (see Chapter 11)</a:t>
            </a:r>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CYK Parsing: Example 7.23</a:t>
            </a:r>
            <a:endParaRPr lang="en-US" dirty="0"/>
          </a:p>
        </p:txBody>
      </p:sp>
      <p:sp>
        <p:nvSpPr>
          <p:cNvPr id="3" name="Content Placeholder 2"/>
          <p:cNvSpPr>
            <a:spLocks noGrp="1"/>
          </p:cNvSpPr>
          <p:nvPr>
            <p:ph idx="1"/>
          </p:nvPr>
        </p:nvSpPr>
        <p:spPr/>
        <p:txBody>
          <a:bodyPr/>
          <a:lstStyle/>
          <a:p>
            <a:r>
              <a:rPr lang="en-US" dirty="0" smtClean="0"/>
              <a:t>Grammar:</a:t>
            </a:r>
          </a:p>
          <a:p>
            <a:endParaRPr lang="en-US" dirty="0" smtClean="0"/>
          </a:p>
          <a:p>
            <a:r>
              <a:rPr lang="en-US" dirty="0" smtClean="0"/>
              <a:t>CNF grammar:</a:t>
            </a:r>
          </a:p>
          <a:p>
            <a:endParaRPr lang="en-US" dirty="0" smtClean="0"/>
          </a:p>
          <a:p>
            <a:endParaRPr lang="en-US" dirty="0" smtClean="0"/>
          </a:p>
          <a:p>
            <a:endParaRPr lang="en-US" dirty="0" smtClean="0"/>
          </a:p>
          <a:p>
            <a:endParaRPr lang="en-US" dirty="0" smtClean="0"/>
          </a:p>
          <a:p>
            <a:endParaRPr lang="en-US" dirty="0" smtClean="0"/>
          </a:p>
          <a:p>
            <a:r>
              <a:rPr lang="en-US" dirty="0" smtClean="0"/>
              <a:t>Input string: </a:t>
            </a:r>
            <a:r>
              <a:rPr lang="en-US" i="1" dirty="0" err="1" smtClean="0"/>
              <a:t>abbaabab</a:t>
            </a:r>
            <a:endParaRPr lang="en-US" i="1"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40</a:t>
            </a:fld>
            <a:endParaRPr lang="en-US"/>
          </a:p>
        </p:txBody>
      </p:sp>
      <p:pic>
        <p:nvPicPr>
          <p:cNvPr id="5" name="Picture 4" descr="Ch7Temp10.bmp"/>
          <p:cNvPicPr>
            <a:picLocks noChangeAspect="1"/>
          </p:cNvPicPr>
          <p:nvPr/>
        </p:nvPicPr>
        <p:blipFill rotWithShape="1">
          <a:blip r:embed="rId2" cstate="print"/>
          <a:srcRect t="2977" b="81471"/>
          <a:stretch/>
        </p:blipFill>
        <p:spPr>
          <a:xfrm>
            <a:off x="1981201" y="859971"/>
            <a:ext cx="2438400" cy="511629"/>
          </a:xfrm>
          <a:prstGeom prst="rect">
            <a:avLst/>
          </a:prstGeom>
        </p:spPr>
      </p:pic>
      <p:pic>
        <p:nvPicPr>
          <p:cNvPr id="6" name="Picture 5" descr="Ch7Temp11.bmp"/>
          <p:cNvPicPr>
            <a:picLocks noChangeAspect="1"/>
          </p:cNvPicPr>
          <p:nvPr/>
        </p:nvPicPr>
        <p:blipFill>
          <a:blip r:embed="rId3" cstate="print"/>
          <a:stretch>
            <a:fillRect/>
          </a:stretch>
        </p:blipFill>
        <p:spPr>
          <a:xfrm>
            <a:off x="4191000" y="2104822"/>
            <a:ext cx="4876800" cy="4124528"/>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h7Temp10.bmp"/>
          <p:cNvPicPr>
            <a:picLocks noChangeAspect="1"/>
          </p:cNvPicPr>
          <p:nvPr/>
        </p:nvPicPr>
        <p:blipFill rotWithShape="1">
          <a:blip r:embed="rId2" cstate="print"/>
          <a:srcRect t="27574" r="38393"/>
          <a:stretch/>
        </p:blipFill>
        <p:spPr>
          <a:xfrm>
            <a:off x="1981200" y="1828800"/>
            <a:ext cx="1585487" cy="25146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Filling CYK Table: Example 7.23 (contd..)</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41</a:t>
            </a:fld>
            <a:endParaRPr lang="en-US"/>
          </a:p>
        </p:txBody>
      </p:sp>
      <p:pic>
        <p:nvPicPr>
          <p:cNvPr id="5" name="Picture 4" descr="Ch7Temp12.bmp"/>
          <p:cNvPicPr>
            <a:picLocks noChangeAspect="1"/>
          </p:cNvPicPr>
          <p:nvPr/>
        </p:nvPicPr>
        <p:blipFill rotWithShape="1">
          <a:blip r:embed="rId2" cstate="print"/>
          <a:srcRect t="7124"/>
          <a:stretch/>
        </p:blipFill>
        <p:spPr>
          <a:xfrm>
            <a:off x="609599" y="885370"/>
            <a:ext cx="5181601" cy="1608523"/>
          </a:xfrm>
          <a:prstGeom prst="rect">
            <a:avLst/>
          </a:prstGeom>
        </p:spPr>
      </p:pic>
      <p:pic>
        <p:nvPicPr>
          <p:cNvPr id="6" name="Picture 5" descr="Ch7Temp13.bmp"/>
          <p:cNvPicPr>
            <a:picLocks noChangeAspect="1"/>
          </p:cNvPicPr>
          <p:nvPr/>
        </p:nvPicPr>
        <p:blipFill>
          <a:blip r:embed="rId3" cstate="print"/>
          <a:stretch>
            <a:fillRect/>
          </a:stretch>
        </p:blipFill>
        <p:spPr>
          <a:xfrm>
            <a:off x="562156" y="2286000"/>
            <a:ext cx="5762444" cy="3817620"/>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CYK Table-Filling: Pattern</a:t>
            </a:r>
            <a:endParaRPr lang="en-US" dirty="0"/>
          </a:p>
        </p:txBody>
      </p:sp>
      <p:pic>
        <p:nvPicPr>
          <p:cNvPr id="5" name="Content Placeholder 4" descr="C07F007.jpg"/>
          <p:cNvPicPr>
            <a:picLocks noGrp="1" noChangeAspect="1"/>
          </p:cNvPicPr>
          <p:nvPr>
            <p:ph idx="1"/>
          </p:nvPr>
        </p:nvPicPr>
        <p:blipFill>
          <a:blip r:embed="rId2" cstate="print"/>
          <a:stretch>
            <a:fillRect/>
          </a:stretch>
        </p:blipFill>
        <p:spPr>
          <a:xfrm>
            <a:off x="545713" y="1371236"/>
            <a:ext cx="7912487" cy="3886564"/>
          </a:xfrm>
        </p:spPr>
      </p:pic>
      <p:sp>
        <p:nvSpPr>
          <p:cNvPr id="4" name="Slide Number Placeholder 3"/>
          <p:cNvSpPr>
            <a:spLocks noGrp="1"/>
          </p:cNvSpPr>
          <p:nvPr>
            <p:ph type="sldNum" sz="quarter" idx="12"/>
          </p:nvPr>
        </p:nvSpPr>
        <p:spPr/>
        <p:txBody>
          <a:bodyPr/>
          <a:lstStyle/>
          <a:p>
            <a:fld id="{F46CFAAC-42DA-48D0-8146-B16E92842438}" type="slidenum">
              <a:rPr lang="en-US" smtClean="0"/>
              <a:pPr/>
              <a:t>42</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Idea of </a:t>
            </a:r>
            <a:r>
              <a:rPr lang="en-US" dirty="0" smtClean="0"/>
              <a:t>Greibach Normal Form</a:t>
            </a:r>
            <a:endParaRPr lang="en-US" i="1" dirty="0"/>
          </a:p>
        </p:txBody>
      </p:sp>
      <p:sp>
        <p:nvSpPr>
          <p:cNvPr id="3" name="Content Placeholder 2"/>
          <p:cNvSpPr>
            <a:spLocks noGrp="1"/>
          </p:cNvSpPr>
          <p:nvPr>
            <p:ph idx="1"/>
          </p:nvPr>
        </p:nvSpPr>
        <p:spPr/>
        <p:txBody>
          <a:bodyPr>
            <a:normAutofit/>
          </a:bodyPr>
          <a:lstStyle/>
          <a:p>
            <a:r>
              <a:rPr lang="en-US" sz="1700" dirty="0" smtClean="0"/>
              <a:t>The idea of GNF is to make parsing linear, that is, every step in the derivation should introduce (or parse) exactly one terminal symbol from the input string. </a:t>
            </a:r>
          </a:p>
          <a:p>
            <a:r>
              <a:rPr lang="en-US" sz="1700" dirty="0" smtClean="0"/>
              <a:t>With a grammar in GNF and a leftmost derivation, in each step, one more symbol, from left to right, is generated so that exactly </a:t>
            </a:r>
            <a:r>
              <a:rPr lang="en-US" sz="1700" i="1" dirty="0" smtClean="0"/>
              <a:t>n</a:t>
            </a:r>
            <a:r>
              <a:rPr lang="en-US" sz="1700" dirty="0" smtClean="0"/>
              <a:t> steps later, a string of length </a:t>
            </a:r>
            <a:r>
              <a:rPr lang="en-US" sz="1700" i="1" dirty="0" smtClean="0"/>
              <a:t>n</a:t>
            </a:r>
            <a:r>
              <a:rPr lang="en-US" sz="1700" dirty="0" smtClean="0"/>
              <a:t> is derived. </a:t>
            </a:r>
          </a:p>
          <a:p>
            <a:r>
              <a:rPr lang="en-US" sz="1700" dirty="0" smtClean="0"/>
              <a:t>Every production in GNF looks like either of the following:</a:t>
            </a:r>
          </a:p>
          <a:p>
            <a:pPr lvl="1"/>
            <a:r>
              <a:rPr lang="en-US" sz="1700" i="1" dirty="0" smtClean="0"/>
              <a:t>A</a:t>
            </a:r>
            <a:r>
              <a:rPr lang="en-US" sz="1700" dirty="0" smtClean="0"/>
              <a:t>  </a:t>
            </a:r>
            <a:r>
              <a:rPr lang="en-US" sz="1700" dirty="0" smtClean="0">
                <a:sym typeface="Symbol"/>
              </a:rPr>
              <a:t> </a:t>
            </a:r>
            <a:r>
              <a:rPr lang="en-US" sz="1700" i="1" dirty="0" err="1" smtClean="0"/>
              <a:t>aBCD</a:t>
            </a:r>
            <a:r>
              <a:rPr lang="en-US" sz="1700" dirty="0" smtClean="0"/>
              <a:t>…</a:t>
            </a:r>
          </a:p>
          <a:p>
            <a:pPr lvl="1"/>
            <a:r>
              <a:rPr lang="en-US" sz="1700" i="1" dirty="0" smtClean="0"/>
              <a:t>A  </a:t>
            </a:r>
            <a:r>
              <a:rPr lang="en-US" sz="1700" dirty="0" smtClean="0">
                <a:sym typeface="Symbol"/>
              </a:rPr>
              <a:t> </a:t>
            </a:r>
            <a:r>
              <a:rPr lang="en-US" sz="1700" i="1" dirty="0" smtClean="0"/>
              <a:t>a</a:t>
            </a:r>
            <a:endParaRPr lang="en-US" sz="1700" dirty="0" smtClean="0"/>
          </a:p>
          <a:p>
            <a:r>
              <a:rPr lang="en-US" sz="1700" dirty="0" smtClean="0"/>
              <a:t>The leftmost symbol on the right-hand side of every production is a terminal symbol. </a:t>
            </a:r>
          </a:p>
          <a:p>
            <a:r>
              <a:rPr lang="en-US" sz="1700" dirty="0" smtClean="0"/>
              <a:t>There cannot be any further terminal symbols in the production. </a:t>
            </a:r>
          </a:p>
          <a:p>
            <a:r>
              <a:rPr lang="en-US" sz="1700" dirty="0" smtClean="0"/>
              <a:t>Instead, there can be zero or more non-terminals to the right of the terminal symbol.</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to GNF: Example 7.24</a:t>
            </a:r>
            <a:endParaRPr lang="en-US" dirty="0"/>
          </a:p>
        </p:txBody>
      </p:sp>
      <p:sp>
        <p:nvSpPr>
          <p:cNvPr id="3" name="Content Placeholder 2"/>
          <p:cNvSpPr>
            <a:spLocks noGrp="1"/>
          </p:cNvSpPr>
          <p:nvPr>
            <p:ph idx="1"/>
          </p:nvPr>
        </p:nvSpPr>
        <p:spPr/>
        <p:txBody>
          <a:bodyPr>
            <a:normAutofit/>
          </a:bodyPr>
          <a:lstStyle/>
          <a:p>
            <a:r>
              <a:rPr lang="en-US" sz="1700" dirty="0" smtClean="0"/>
              <a:t>Equal numbers of </a:t>
            </a:r>
            <a:r>
              <a:rPr lang="en-US" sz="1700" i="1" dirty="0" smtClean="0"/>
              <a:t>a </a:t>
            </a:r>
            <a:r>
              <a:rPr lang="en-US" sz="1700" dirty="0" smtClean="0"/>
              <a:t>and </a:t>
            </a:r>
            <a:r>
              <a:rPr lang="en-US" sz="1700" i="1" dirty="0" smtClean="0"/>
              <a:t>b</a:t>
            </a:r>
            <a:endParaRPr lang="en-US" sz="1700" dirty="0" smtClean="0"/>
          </a:p>
          <a:p>
            <a:pPr lvl="2">
              <a:buNone/>
            </a:pPr>
            <a:r>
              <a:rPr lang="en-US" sz="1700" dirty="0" smtClean="0"/>
              <a:t>	</a:t>
            </a:r>
            <a:r>
              <a:rPr lang="en-US" sz="1700" i="1" dirty="0" smtClean="0"/>
              <a:t>S </a:t>
            </a:r>
            <a:r>
              <a:rPr lang="en-US" sz="1700" dirty="0" smtClean="0"/>
              <a:t> </a:t>
            </a:r>
            <a:r>
              <a:rPr lang="en-US" sz="1700" dirty="0" smtClean="0">
                <a:sym typeface="Symbol"/>
              </a:rPr>
              <a:t> </a:t>
            </a:r>
            <a:r>
              <a:rPr lang="en-US" sz="1700" i="1" dirty="0" err="1" smtClean="0"/>
              <a:t>aSb</a:t>
            </a:r>
            <a:r>
              <a:rPr lang="en-US" sz="1700" dirty="0" smtClean="0"/>
              <a:t> | </a:t>
            </a:r>
            <a:r>
              <a:rPr lang="en-US" sz="1700" i="1" dirty="0" err="1" smtClean="0"/>
              <a:t>bSa</a:t>
            </a:r>
            <a:r>
              <a:rPr lang="en-US" sz="1700" dirty="0" smtClean="0"/>
              <a:t> | </a:t>
            </a:r>
            <a:r>
              <a:rPr lang="en-US" sz="1700" i="1" dirty="0" smtClean="0"/>
              <a:t>SS </a:t>
            </a:r>
            <a:r>
              <a:rPr lang="en-US" sz="1700" dirty="0" smtClean="0"/>
              <a:t>| </a:t>
            </a:r>
            <a:r>
              <a:rPr lang="el-GR" sz="1700" i="1" dirty="0" smtClean="0"/>
              <a:t>λ</a:t>
            </a:r>
            <a:r>
              <a:rPr lang="el-GR" sz="1700" dirty="0" smtClean="0"/>
              <a:t> </a:t>
            </a:r>
            <a:endParaRPr lang="en-US" sz="1700" dirty="0" smtClean="0"/>
          </a:p>
          <a:p>
            <a:r>
              <a:rPr lang="en-US" sz="1700" dirty="0" smtClean="0"/>
              <a:t>Converting to GNF, we get:</a:t>
            </a:r>
          </a:p>
          <a:p>
            <a:pPr lvl="2">
              <a:buNone/>
            </a:pPr>
            <a:r>
              <a:rPr lang="en-US" sz="1700" i="1" dirty="0" smtClean="0"/>
              <a:t>	S </a:t>
            </a:r>
            <a:r>
              <a:rPr lang="en-US" sz="1700" dirty="0" smtClean="0">
                <a:sym typeface="Symbol"/>
              </a:rPr>
              <a:t> </a:t>
            </a:r>
            <a:r>
              <a:rPr lang="en-US" sz="1700" i="1" dirty="0" err="1" smtClean="0"/>
              <a:t>aSB</a:t>
            </a:r>
            <a:r>
              <a:rPr lang="en-US" sz="1700" dirty="0" smtClean="0"/>
              <a:t> | </a:t>
            </a:r>
            <a:r>
              <a:rPr lang="en-US" sz="1700" i="1" dirty="0" err="1" smtClean="0"/>
              <a:t>bSA</a:t>
            </a:r>
            <a:r>
              <a:rPr lang="en-US" sz="1700" dirty="0" smtClean="0"/>
              <a:t>		 Introducing variables </a:t>
            </a:r>
            <a:r>
              <a:rPr lang="en-US" sz="1700" i="1" dirty="0" smtClean="0"/>
              <a:t>A</a:t>
            </a:r>
            <a:r>
              <a:rPr lang="en-US" sz="1700" dirty="0" smtClean="0"/>
              <a:t> for </a:t>
            </a:r>
            <a:r>
              <a:rPr lang="en-US" sz="1700" i="1" dirty="0" smtClean="0"/>
              <a:t>a</a:t>
            </a:r>
            <a:r>
              <a:rPr lang="en-US" sz="1700" dirty="0" smtClean="0"/>
              <a:t> and </a:t>
            </a:r>
            <a:r>
              <a:rPr lang="en-US" sz="1700" i="1" dirty="0" smtClean="0"/>
              <a:t>B</a:t>
            </a:r>
            <a:r>
              <a:rPr lang="en-US" sz="1700" dirty="0" smtClean="0"/>
              <a:t> for </a:t>
            </a:r>
            <a:r>
              <a:rPr lang="en-US" sz="1700" i="1" dirty="0" smtClean="0"/>
              <a:t>b</a:t>
            </a:r>
            <a:endParaRPr lang="en-US" sz="1700" dirty="0" smtClean="0"/>
          </a:p>
          <a:p>
            <a:pPr lvl="2">
              <a:buNone/>
            </a:pPr>
            <a:r>
              <a:rPr lang="en-US" sz="1700" i="1" dirty="0" smtClean="0"/>
              <a:t>	A </a:t>
            </a:r>
            <a:r>
              <a:rPr lang="en-US" sz="1700" dirty="0" smtClean="0">
                <a:sym typeface="Symbol"/>
              </a:rPr>
              <a:t> </a:t>
            </a:r>
            <a:r>
              <a:rPr lang="en-US" sz="1700" i="1" dirty="0" smtClean="0"/>
              <a:t>a</a:t>
            </a:r>
            <a:r>
              <a:rPr lang="en-US" sz="1700" dirty="0" smtClean="0"/>
              <a:t>	</a:t>
            </a:r>
          </a:p>
          <a:p>
            <a:pPr lvl="2">
              <a:buNone/>
            </a:pPr>
            <a:r>
              <a:rPr lang="en-US" sz="1700" i="1" dirty="0" smtClean="0"/>
              <a:t>	B </a:t>
            </a:r>
            <a:r>
              <a:rPr lang="en-US" sz="1700" dirty="0" smtClean="0">
                <a:sym typeface="Symbol"/>
              </a:rPr>
              <a:t> </a:t>
            </a:r>
            <a:r>
              <a:rPr lang="en-US" sz="1700" i="1" dirty="0" smtClean="0"/>
              <a:t>b</a:t>
            </a:r>
            <a:endParaRPr lang="en-US" sz="1700" dirty="0" smtClean="0"/>
          </a:p>
          <a:p>
            <a:pPr lvl="2">
              <a:buNone/>
            </a:pPr>
            <a:r>
              <a:rPr lang="en-US" sz="1700" dirty="0" smtClean="0"/>
              <a:t> 	</a:t>
            </a:r>
            <a:r>
              <a:rPr lang="en-US" sz="1700" i="1" dirty="0" smtClean="0"/>
              <a:t>S</a:t>
            </a:r>
            <a:r>
              <a:rPr lang="en-US" sz="1700" dirty="0" smtClean="0"/>
              <a:t> </a:t>
            </a:r>
            <a:r>
              <a:rPr lang="en-US" sz="1700" dirty="0" smtClean="0">
                <a:sym typeface="Symbol"/>
              </a:rPr>
              <a:t> </a:t>
            </a:r>
            <a:r>
              <a:rPr lang="en-US" sz="1700" i="1" dirty="0" err="1" smtClean="0"/>
              <a:t>aSBS</a:t>
            </a:r>
            <a:r>
              <a:rPr lang="en-US" sz="1700" dirty="0" smtClean="0"/>
              <a:t> | </a:t>
            </a:r>
            <a:r>
              <a:rPr lang="en-US" sz="1700" i="1" dirty="0" err="1" smtClean="0"/>
              <a:t>bSAS</a:t>
            </a:r>
            <a:r>
              <a:rPr lang="en-US" sz="1700" dirty="0" smtClean="0"/>
              <a:t>	 Substituting for the first</a:t>
            </a:r>
            <a:r>
              <a:rPr lang="en-US" sz="1700" i="1" dirty="0" smtClean="0"/>
              <a:t> S</a:t>
            </a:r>
            <a:r>
              <a:rPr lang="en-US" sz="1700" dirty="0" smtClean="0"/>
              <a:t> from the above rules </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Grammars</a:t>
            </a:r>
            <a:endParaRPr lang="en-US" dirty="0"/>
          </a:p>
        </p:txBody>
      </p:sp>
      <p:sp>
        <p:nvSpPr>
          <p:cNvPr id="3" name="Content Placeholder 2"/>
          <p:cNvSpPr>
            <a:spLocks noGrp="1"/>
          </p:cNvSpPr>
          <p:nvPr>
            <p:ph idx="1"/>
          </p:nvPr>
        </p:nvSpPr>
        <p:spPr/>
        <p:txBody>
          <a:bodyPr>
            <a:normAutofit/>
          </a:bodyPr>
          <a:lstStyle/>
          <a:p>
            <a:pPr>
              <a:spcBef>
                <a:spcPts val="700"/>
              </a:spcBef>
              <a:spcAft>
                <a:spcPts val="700"/>
              </a:spcAft>
            </a:pPr>
            <a:r>
              <a:rPr lang="en-US" sz="1700" dirty="0" smtClean="0"/>
              <a:t>All regular grammars are of course linear. </a:t>
            </a:r>
          </a:p>
          <a:p>
            <a:pPr>
              <a:spcBef>
                <a:spcPts val="700"/>
              </a:spcBef>
              <a:spcAft>
                <a:spcPts val="700"/>
              </a:spcAft>
            </a:pPr>
            <a:r>
              <a:rPr lang="en-US" sz="1700" dirty="0" smtClean="0"/>
              <a:t>A good characteristic of linear grammars is that, since there is only one variable on the right-hand side of any production, the sentential form always contains just one variable (except when the entire string is generated and there are no variables). The parser needs to consider only productions for that one variable. This reduces the number of choices for the parser, thereby making parsing more efficient.</a:t>
            </a:r>
          </a:p>
          <a:p>
            <a:pPr>
              <a:spcBef>
                <a:spcPts val="700"/>
              </a:spcBef>
              <a:spcAft>
                <a:spcPts val="700"/>
              </a:spcAft>
            </a:pPr>
            <a:r>
              <a:rPr lang="en-US" sz="1700" dirty="0" smtClean="0"/>
              <a:t>In general, inefficiency in parsing is caused by the number of production rules that can be applied to the present sentential form. </a:t>
            </a:r>
          </a:p>
          <a:p>
            <a:pPr>
              <a:spcBef>
                <a:spcPts val="700"/>
              </a:spcBef>
              <a:spcAft>
                <a:spcPts val="700"/>
              </a:spcAft>
            </a:pPr>
            <a:r>
              <a:rPr lang="en-US" sz="1700" dirty="0" smtClean="0"/>
              <a:t>Even in a linear grammar, there are still multiple choices since there can be more than one production with the same variable on the left-hand side.</a:t>
            </a:r>
          </a:p>
          <a:p>
            <a:pPr>
              <a:spcBef>
                <a:spcPts val="700"/>
              </a:spcBef>
              <a:spcAft>
                <a:spcPts val="700"/>
              </a:spcAft>
            </a:pPr>
            <a:r>
              <a:rPr lang="en-US" sz="1700" dirty="0" smtClean="0"/>
              <a:t>An effective way to reduce the number of choices is to ensure that each production rule being applied matches the “next” terminal symbol in the input string to be generated or parsed. </a:t>
            </a:r>
          </a:p>
          <a:p>
            <a:pPr>
              <a:spcBef>
                <a:spcPts val="700"/>
              </a:spcBef>
              <a:spcAft>
                <a:spcPts val="700"/>
              </a:spcAft>
            </a:pPr>
            <a:r>
              <a:rPr lang="en-US" sz="1700" dirty="0" smtClean="0"/>
              <a:t>For example, GNF ensured that every production began with a terminal symbol. A production can be applied in parsing with GNF only if its terminal symbol matches the next symbol in the input string.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Grammars (contd..)</a:t>
            </a:r>
            <a:endParaRPr lang="en-US" dirty="0"/>
          </a:p>
        </p:txBody>
      </p:sp>
      <p:sp>
        <p:nvSpPr>
          <p:cNvPr id="3" name="Content Placeholder 2"/>
          <p:cNvSpPr>
            <a:spLocks noGrp="1"/>
          </p:cNvSpPr>
          <p:nvPr>
            <p:ph idx="1"/>
          </p:nvPr>
        </p:nvSpPr>
        <p:spPr/>
        <p:txBody>
          <a:bodyPr>
            <a:normAutofit/>
          </a:bodyPr>
          <a:lstStyle/>
          <a:p>
            <a:r>
              <a:rPr lang="en-US" sz="1700" dirty="0" smtClean="0"/>
              <a:t>For example, if the current sentential form is </a:t>
            </a:r>
            <a:r>
              <a:rPr lang="en-US" sz="1700" i="1" dirty="0" err="1" smtClean="0"/>
              <a:t>aaSBB</a:t>
            </a:r>
            <a:r>
              <a:rPr lang="en-US" sz="1700" dirty="0" smtClean="0"/>
              <a:t> and the complete input string is </a:t>
            </a:r>
            <a:r>
              <a:rPr lang="en-US" sz="1700" i="1" dirty="0" err="1" smtClean="0"/>
              <a:t>aabbaab</a:t>
            </a:r>
            <a:r>
              <a:rPr lang="en-US" sz="1700" dirty="0" smtClean="0"/>
              <a:t> and the available productions for </a:t>
            </a:r>
            <a:r>
              <a:rPr lang="en-US" sz="1700" i="1" dirty="0" smtClean="0"/>
              <a:t>S</a:t>
            </a:r>
            <a:r>
              <a:rPr lang="en-US" sz="1700" dirty="0" smtClean="0"/>
              <a:t> are as follows:</a:t>
            </a:r>
          </a:p>
          <a:p>
            <a:pPr lvl="2">
              <a:buNone/>
            </a:pPr>
            <a:r>
              <a:rPr lang="en-US" sz="1700" dirty="0" smtClean="0"/>
              <a:t>	</a:t>
            </a:r>
            <a:r>
              <a:rPr lang="en-US" sz="1700" i="1" dirty="0" smtClean="0"/>
              <a:t>S</a:t>
            </a:r>
            <a:r>
              <a:rPr lang="en-US" sz="1700" dirty="0" smtClean="0"/>
              <a:t>  </a:t>
            </a:r>
            <a:r>
              <a:rPr lang="en-US" sz="1700" dirty="0" smtClean="0">
                <a:sym typeface="Symbol"/>
              </a:rPr>
              <a:t> </a:t>
            </a:r>
            <a:r>
              <a:rPr lang="en-US" sz="1700" i="1" dirty="0" err="1" smtClean="0"/>
              <a:t>aSB</a:t>
            </a:r>
            <a:r>
              <a:rPr lang="en-US" sz="1700" dirty="0" smtClean="0"/>
              <a:t>	 Next input symbol must be </a:t>
            </a:r>
            <a:r>
              <a:rPr lang="en-US" sz="1700" i="1" dirty="0" smtClean="0"/>
              <a:t>a</a:t>
            </a:r>
            <a:r>
              <a:rPr lang="en-US" sz="1700" dirty="0" smtClean="0"/>
              <a:t>:</a:t>
            </a:r>
            <a:r>
              <a:rPr lang="en-US" sz="1700" i="1" dirty="0" smtClean="0"/>
              <a:t> </a:t>
            </a:r>
            <a:r>
              <a:rPr lang="en-US" sz="1700" dirty="0" smtClean="0"/>
              <a:t>NOT APPLICABLE</a:t>
            </a:r>
          </a:p>
          <a:p>
            <a:pPr lvl="2">
              <a:buNone/>
            </a:pPr>
            <a:r>
              <a:rPr lang="en-US" sz="1700" dirty="0" smtClean="0"/>
              <a:t>	</a:t>
            </a:r>
            <a:r>
              <a:rPr lang="en-US" sz="1700" i="1" dirty="0" smtClean="0"/>
              <a:t>S</a:t>
            </a:r>
            <a:r>
              <a:rPr lang="en-US" sz="1700" dirty="0" smtClean="0"/>
              <a:t> </a:t>
            </a:r>
            <a:r>
              <a:rPr lang="en-US" sz="1700" dirty="0" smtClean="0">
                <a:sym typeface="Symbol"/>
              </a:rPr>
              <a:t> </a:t>
            </a:r>
            <a:r>
              <a:rPr lang="en-US" sz="1700" i="1" dirty="0" err="1" smtClean="0"/>
              <a:t>bSA</a:t>
            </a:r>
            <a:r>
              <a:rPr lang="en-US" sz="1700" i="1" dirty="0" smtClean="0"/>
              <a:t> </a:t>
            </a:r>
            <a:r>
              <a:rPr lang="en-US" sz="1700" dirty="0" smtClean="0"/>
              <a:t>	 Next input symbol must be </a:t>
            </a:r>
            <a:r>
              <a:rPr lang="en-US" sz="1700" i="1" dirty="0" smtClean="0"/>
              <a:t>b</a:t>
            </a:r>
            <a:r>
              <a:rPr lang="en-US" sz="1700" dirty="0" smtClean="0"/>
              <a:t>:</a:t>
            </a:r>
            <a:r>
              <a:rPr lang="en-US" sz="1700" i="1" dirty="0" smtClean="0"/>
              <a:t> </a:t>
            </a:r>
            <a:r>
              <a:rPr lang="en-US" sz="1700" dirty="0" smtClean="0"/>
              <a:t>APPLICABLE</a:t>
            </a:r>
          </a:p>
          <a:p>
            <a:r>
              <a:rPr lang="en-US" sz="1700" dirty="0" smtClean="0"/>
              <a:t>In GNF, there can still be more than one production rule that matches a given sentential form (even in a leftmost derivation). </a:t>
            </a:r>
          </a:p>
          <a:p>
            <a:r>
              <a:rPr lang="en-US" sz="1700" dirty="0" smtClean="0"/>
              <a:t>This choice is eliminated in a stricter type of grammar known as </a:t>
            </a:r>
            <a:r>
              <a:rPr lang="en-US" sz="1700" i="1" dirty="0" smtClean="0"/>
              <a:t>simple grammar </a:t>
            </a:r>
            <a:r>
              <a:rPr lang="en-US" sz="1700" dirty="0" smtClean="0"/>
              <a:t>or </a:t>
            </a:r>
            <a:r>
              <a:rPr lang="en-US" sz="1700" i="1" dirty="0" smtClean="0"/>
              <a:t>s-grammar</a:t>
            </a:r>
            <a:r>
              <a:rPr lang="en-US" sz="1700" dirty="0" smtClean="0"/>
              <a:t> in which, for a given variable </a:t>
            </a:r>
            <a:r>
              <a:rPr lang="en-US" sz="1700" i="1" dirty="0" smtClean="0"/>
              <a:t>T</a:t>
            </a:r>
            <a:r>
              <a:rPr lang="en-US" sz="1700" dirty="0" smtClean="0"/>
              <a:t> and given terminal symbol </a:t>
            </a:r>
            <a:r>
              <a:rPr lang="en-US" sz="1700" i="1" dirty="0" smtClean="0"/>
              <a:t>a</a:t>
            </a:r>
            <a:r>
              <a:rPr lang="en-US" sz="1700" dirty="0" smtClean="0"/>
              <a:t>, there can be only one production rule of the type </a:t>
            </a:r>
            <a:r>
              <a:rPr lang="en-US" sz="1700" i="1" dirty="0" smtClean="0"/>
              <a:t>T</a:t>
            </a:r>
            <a:r>
              <a:rPr lang="en-US" sz="1700" dirty="0" smtClean="0"/>
              <a:t>  </a:t>
            </a:r>
            <a:r>
              <a:rPr lang="en-US" sz="1700" i="1" dirty="0" err="1" smtClean="0"/>
              <a:t>aXYZ</a:t>
            </a:r>
            <a:r>
              <a:rPr lang="en-US" sz="1700" dirty="0" smtClean="0"/>
              <a:t>. </a:t>
            </a:r>
          </a:p>
          <a:p>
            <a:r>
              <a:rPr lang="en-US" sz="1700" dirty="0" smtClean="0"/>
              <a:t>There is also a sub-class of CFGs known as </a:t>
            </a:r>
            <a:r>
              <a:rPr lang="en-US" sz="1700" i="1" dirty="0" smtClean="0"/>
              <a:t>deterministic context-free grammars </a:t>
            </a:r>
            <a:r>
              <a:rPr lang="en-US" sz="1700" dirty="0" smtClean="0"/>
              <a:t>(see Chapter 11, Sec. 11.12).</a:t>
            </a:r>
          </a:p>
          <a:p>
            <a:pPr>
              <a:buNone/>
            </a:pP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noAutofit/>
          </a:bodyPr>
          <a:lstStyle/>
          <a:p>
            <a:pPr>
              <a:spcBef>
                <a:spcPts val="500"/>
              </a:spcBef>
              <a:spcAft>
                <a:spcPts val="500"/>
              </a:spcAft>
            </a:pPr>
            <a:r>
              <a:rPr lang="en-US" sz="1700" b="1" dirty="0" smtClean="0"/>
              <a:t>Theorem 11:</a:t>
            </a:r>
            <a:r>
              <a:rPr lang="en-US" sz="1700" dirty="0" smtClean="0"/>
              <a:t> </a:t>
            </a:r>
            <a:r>
              <a:rPr lang="en-US" sz="1700" i="1" dirty="0" smtClean="0"/>
              <a:t>Substitution rule for Grammars</a:t>
            </a:r>
            <a:r>
              <a:rPr lang="en-US" sz="1700" dirty="0" smtClean="0"/>
              <a:t>: If a grammar has a set of productions:</a:t>
            </a:r>
          </a:p>
          <a:p>
            <a:pPr algn="ctr">
              <a:spcBef>
                <a:spcPts val="500"/>
              </a:spcBef>
              <a:spcAft>
                <a:spcPts val="500"/>
              </a:spcAft>
              <a:buNone/>
            </a:pPr>
            <a:r>
              <a:rPr lang="en-US" sz="1700" i="1" dirty="0" smtClean="0"/>
              <a:t>A</a:t>
            </a:r>
            <a:r>
              <a:rPr lang="en-US" sz="1700" dirty="0" smtClean="0"/>
              <a:t>  </a:t>
            </a:r>
            <a:r>
              <a:rPr lang="en-US" sz="1700" i="1" dirty="0" err="1" smtClean="0"/>
              <a:t>uBv</a:t>
            </a:r>
            <a:r>
              <a:rPr lang="en-US" sz="1700" dirty="0" smtClean="0"/>
              <a:t> and </a:t>
            </a:r>
            <a:r>
              <a:rPr lang="en-US" sz="1700" i="1" dirty="0" smtClean="0"/>
              <a:t>B</a:t>
            </a:r>
            <a:r>
              <a:rPr lang="en-US" sz="1700" dirty="0" smtClean="0"/>
              <a:t>  </a:t>
            </a:r>
            <a:r>
              <a:rPr lang="en-US" sz="1700" i="1" dirty="0" smtClean="0"/>
              <a:t>x</a:t>
            </a:r>
            <a:r>
              <a:rPr lang="en-US" sz="1700" dirty="0" smtClean="0"/>
              <a:t> | </a:t>
            </a:r>
            <a:r>
              <a:rPr lang="en-US" sz="1700" i="1" dirty="0" smtClean="0"/>
              <a:t>y</a:t>
            </a:r>
            <a:r>
              <a:rPr lang="en-US" sz="1700" dirty="0" smtClean="0"/>
              <a:t> | </a:t>
            </a:r>
            <a:r>
              <a:rPr lang="en-US" sz="1700" i="1" dirty="0" smtClean="0"/>
              <a:t>z</a:t>
            </a:r>
            <a:endParaRPr lang="en-US" sz="1700" dirty="0" smtClean="0"/>
          </a:p>
          <a:p>
            <a:pPr>
              <a:spcBef>
                <a:spcPts val="500"/>
              </a:spcBef>
              <a:spcAft>
                <a:spcPts val="500"/>
              </a:spcAft>
              <a:buNone/>
            </a:pPr>
            <a:r>
              <a:rPr lang="en-US" sz="1700" dirty="0" smtClean="0"/>
              <a:t>    where </a:t>
            </a:r>
            <a:r>
              <a:rPr lang="en-US" sz="1700" i="1" dirty="0" smtClean="0"/>
              <a:t>u, v, x, y, z</a:t>
            </a:r>
            <a:r>
              <a:rPr lang="en-US" sz="1700" dirty="0" smtClean="0"/>
              <a:t> stand for any piece of a sentential form with terminal and non-terminal symbols, then the grammar obtained by eliminating the </a:t>
            </a:r>
            <a:r>
              <a:rPr lang="en-US" sz="1700" i="1" dirty="0" smtClean="0"/>
              <a:t>B</a:t>
            </a:r>
            <a:r>
              <a:rPr lang="en-US" sz="1700" dirty="0" smtClean="0"/>
              <a:t> productions by substituting the right-hand sides of those productions wherever </a:t>
            </a:r>
            <a:r>
              <a:rPr lang="en-US" sz="1700" i="1" dirty="0" smtClean="0"/>
              <a:t>B</a:t>
            </a:r>
            <a:r>
              <a:rPr lang="en-US" sz="1700" dirty="0" smtClean="0"/>
              <a:t> occurs in other productions is equivalent to the original grammar:	</a:t>
            </a:r>
          </a:p>
          <a:p>
            <a:pPr algn="ctr">
              <a:spcBef>
                <a:spcPts val="500"/>
              </a:spcBef>
              <a:spcAft>
                <a:spcPts val="500"/>
              </a:spcAft>
              <a:buNone/>
            </a:pPr>
            <a:r>
              <a:rPr lang="en-US" sz="1700" i="1" dirty="0" smtClean="0"/>
              <a:t>A  </a:t>
            </a:r>
            <a:r>
              <a:rPr lang="en-US" sz="1700" i="1" dirty="0" err="1" smtClean="0"/>
              <a:t>uxv</a:t>
            </a:r>
            <a:r>
              <a:rPr lang="en-US" sz="1700" dirty="0" smtClean="0"/>
              <a:t> | </a:t>
            </a:r>
            <a:r>
              <a:rPr lang="en-US" sz="1700" i="1" dirty="0" err="1" smtClean="0"/>
              <a:t>uyv</a:t>
            </a:r>
            <a:r>
              <a:rPr lang="en-US" sz="1700" dirty="0" smtClean="0"/>
              <a:t> | </a:t>
            </a:r>
            <a:r>
              <a:rPr lang="en-US" sz="1700" i="1" dirty="0" err="1" smtClean="0"/>
              <a:t>uzv</a:t>
            </a:r>
            <a:endParaRPr lang="en-US" sz="1700" dirty="0" smtClean="0"/>
          </a:p>
          <a:p>
            <a:pPr>
              <a:spcBef>
                <a:spcPts val="500"/>
              </a:spcBef>
              <a:spcAft>
                <a:spcPts val="500"/>
              </a:spcAft>
            </a:pPr>
            <a:r>
              <a:rPr lang="en-US" sz="1700" b="1" dirty="0" smtClean="0"/>
              <a:t>Theorem 12:</a:t>
            </a:r>
            <a:r>
              <a:rPr lang="en-US" sz="1700" dirty="0" smtClean="0"/>
              <a:t> </a:t>
            </a:r>
            <a:r>
              <a:rPr lang="en-US" sz="1700" i="1" dirty="0" smtClean="0"/>
              <a:t>Equivalence of cleaned-up grammars</a:t>
            </a:r>
            <a:r>
              <a:rPr lang="en-US" sz="1700" dirty="0" smtClean="0"/>
              <a:t>: The grammar obtained by eliminating </a:t>
            </a:r>
            <a:r>
              <a:rPr lang="en-US" sz="1700" i="1" dirty="0" smtClean="0"/>
              <a:t>λ</a:t>
            </a:r>
            <a:r>
              <a:rPr lang="en-US" sz="1700" dirty="0" smtClean="0"/>
              <a:t>-productions, unit productions and useless variables from a context-free grammar is equivalent to the original grammar.</a:t>
            </a:r>
          </a:p>
          <a:p>
            <a:pPr>
              <a:spcBef>
                <a:spcPts val="500"/>
              </a:spcBef>
              <a:spcAft>
                <a:spcPts val="500"/>
              </a:spcAft>
            </a:pPr>
            <a:r>
              <a:rPr lang="en-US" sz="1700" b="1" dirty="0" smtClean="0"/>
              <a:t>Theorem 13:</a:t>
            </a:r>
            <a:r>
              <a:rPr lang="en-US" sz="1700" dirty="0" smtClean="0"/>
              <a:t> </a:t>
            </a:r>
            <a:r>
              <a:rPr lang="en-US" sz="1700" i="1" dirty="0" smtClean="0"/>
              <a:t>Chomsky Normal Form</a:t>
            </a:r>
            <a:r>
              <a:rPr lang="en-US" sz="1700" dirty="0" smtClean="0"/>
              <a:t>: Every context-free grammar whose language does not contain </a:t>
            </a:r>
            <a:r>
              <a:rPr lang="en-US" sz="1700" i="1" dirty="0" smtClean="0"/>
              <a:t>λ</a:t>
            </a:r>
            <a:r>
              <a:rPr lang="en-US" sz="1700" dirty="0" smtClean="0"/>
              <a:t> can be converted to an equivalent grammar that is in Chomsky Normal Form. </a:t>
            </a:r>
          </a:p>
          <a:p>
            <a:pPr>
              <a:spcBef>
                <a:spcPts val="500"/>
              </a:spcBef>
              <a:spcAft>
                <a:spcPts val="500"/>
              </a:spcAft>
            </a:pPr>
            <a:r>
              <a:rPr lang="en-US" sz="1700" b="1" dirty="0" smtClean="0"/>
              <a:t>Theorem 14:</a:t>
            </a:r>
            <a:r>
              <a:rPr lang="en-US" sz="1700" dirty="0" smtClean="0"/>
              <a:t> </a:t>
            </a:r>
            <a:r>
              <a:rPr lang="en-US" sz="1700" i="1" dirty="0" smtClean="0"/>
              <a:t>Greibach Normal Form</a:t>
            </a:r>
            <a:r>
              <a:rPr lang="en-US" sz="1700" dirty="0" smtClean="0"/>
              <a:t>: Every context-free grammar whose language does not contain </a:t>
            </a:r>
            <a:r>
              <a:rPr lang="en-US" sz="1700" i="1" dirty="0" smtClean="0"/>
              <a:t>λ</a:t>
            </a:r>
            <a:r>
              <a:rPr lang="en-US" sz="1700" dirty="0" smtClean="0"/>
              <a:t> can be converted to an equivalent grammar that is in Greibach Normal Form.</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rmAutofit/>
          </a:bodyPr>
          <a:lstStyle/>
          <a:p>
            <a:pPr lvl="0"/>
            <a:r>
              <a:rPr lang="en-US" sz="1700" dirty="0" smtClean="0"/>
              <a:t>Context-free behavior arises when an action is taken irrespective of the surrounding context. A context-free language is one in which the occurrence or behavior of a symbol or pattern in a string is independent of other symbols or patterns to its left or right.</a:t>
            </a:r>
          </a:p>
          <a:p>
            <a:pPr lvl="0"/>
            <a:r>
              <a:rPr lang="en-US" sz="1700" dirty="0" smtClean="0"/>
              <a:t>A context-free language is the language of a context-free grammar.</a:t>
            </a:r>
          </a:p>
          <a:p>
            <a:pPr lvl="0"/>
            <a:r>
              <a:rPr lang="en-US" sz="1700" dirty="0" smtClean="0"/>
              <a:t>A context-free grammar is one in which every production rule has a single non-terminal and no other symbol on its left-hand side.</a:t>
            </a:r>
          </a:p>
          <a:p>
            <a:pPr lvl="0"/>
            <a:r>
              <a:rPr lang="en-US" sz="1700" dirty="0" smtClean="0"/>
              <a:t>A production in a context-free grammar can be applied during parsing or derivation to a non-terminal in the sentential form without regard to other symbols in the sentential form.</a:t>
            </a:r>
          </a:p>
          <a:p>
            <a:pPr lvl="0"/>
            <a:endParaRPr lang="en-US"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48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spcBef>
                <a:spcPts val="500"/>
              </a:spcBef>
              <a:spcAft>
                <a:spcPts val="500"/>
              </a:spcAft>
            </a:pPr>
            <a:r>
              <a:rPr lang="en-US" sz="1700" dirty="0" smtClean="0"/>
              <a:t>Context-free grammars are more powerful than regular grammars. They can derive languages that are not regular.</a:t>
            </a:r>
          </a:p>
          <a:p>
            <a:pPr lvl="0">
              <a:spcBef>
                <a:spcPts val="500"/>
              </a:spcBef>
              <a:spcAft>
                <a:spcPts val="500"/>
              </a:spcAft>
            </a:pPr>
            <a:r>
              <a:rPr lang="en-US" sz="1700" dirty="0" smtClean="0"/>
              <a:t>A linear context-free grammar has only zero or one non-terminal on the right-hand side of every production rule. However, such a grammar may not be right-linear or left-linear. Non-regular linear grammars can derive languages such as palindromes and the simple nesting language. </a:t>
            </a:r>
          </a:p>
          <a:p>
            <a:pPr lvl="0">
              <a:spcBef>
                <a:spcPts val="500"/>
              </a:spcBef>
              <a:spcAft>
                <a:spcPts val="500"/>
              </a:spcAft>
            </a:pPr>
            <a:r>
              <a:rPr lang="en-US" sz="1700" dirty="0" smtClean="0"/>
              <a:t>Other context-free languages require non-linear grammars with production rules that have more than one non-terminal on their right-hand sides. The typical pattern </a:t>
            </a:r>
            <a:r>
              <a:rPr lang="en-US" sz="1700" i="1" dirty="0" smtClean="0"/>
              <a:t>SS</a:t>
            </a:r>
            <a:r>
              <a:rPr lang="en-US" sz="1700" dirty="0" smtClean="0"/>
              <a:t> is used to generate languages such as proper nesting, nested if-then-else statements and arithmetic expressions in programming languages.</a:t>
            </a:r>
          </a:p>
          <a:p>
            <a:pPr lvl="0">
              <a:spcBef>
                <a:spcPts val="500"/>
              </a:spcBef>
              <a:spcAft>
                <a:spcPts val="500"/>
              </a:spcAft>
            </a:pPr>
            <a:r>
              <a:rPr lang="en-US" sz="1700" dirty="0" smtClean="0"/>
              <a:t>A context-free grammar is said to be ambiguous if it produces two different leftmost (or two different rightmost) derivations for the same string.</a:t>
            </a:r>
          </a:p>
          <a:p>
            <a:pPr lvl="0">
              <a:spcBef>
                <a:spcPts val="500"/>
              </a:spcBef>
              <a:spcAft>
                <a:spcPts val="500"/>
              </a:spcAft>
            </a:pPr>
            <a:r>
              <a:rPr lang="en-US" sz="1700" dirty="0" smtClean="0"/>
              <a:t>Often, an ambiguous grammar can be converted to an unambiguous grammar by introducing additional variables. </a:t>
            </a:r>
          </a:p>
          <a:p>
            <a:pPr lvl="0">
              <a:spcBef>
                <a:spcPts val="500"/>
              </a:spcBef>
              <a:spcAft>
                <a:spcPts val="500"/>
              </a:spcAft>
            </a:pPr>
            <a:r>
              <a:rPr lang="en-US" sz="1700" dirty="0" smtClean="0"/>
              <a:t>A language is said to be inherently ambiguous if every grammar for the language is ambiguous.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49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Context-Free Grammars</a:t>
            </a:r>
            <a:endParaRPr lang="en-US" dirty="0"/>
          </a:p>
        </p:txBody>
      </p:sp>
      <p:sp>
        <p:nvSpPr>
          <p:cNvPr id="3" name="Content Placeholder 2"/>
          <p:cNvSpPr>
            <a:spLocks noGrp="1"/>
          </p:cNvSpPr>
          <p:nvPr>
            <p:ph idx="1"/>
          </p:nvPr>
        </p:nvSpPr>
        <p:spPr/>
        <p:txBody>
          <a:bodyPr>
            <a:normAutofit/>
          </a:bodyPr>
          <a:lstStyle/>
          <a:p>
            <a:r>
              <a:rPr lang="en-US" sz="1700" dirty="0" smtClean="0"/>
              <a:t>Every regular grammar is context-free, but</a:t>
            </a:r>
          </a:p>
          <a:p>
            <a:r>
              <a:rPr lang="en-US" sz="1700" dirty="0" smtClean="0"/>
              <a:t>Not every context-free grammar is regular</a:t>
            </a:r>
          </a:p>
          <a:p>
            <a:r>
              <a:rPr lang="en-US" sz="1700" dirty="0" smtClean="0"/>
              <a:t>It may not be right-linear or left-linear, i.e., it may have a variable in the middle of the right-hand side of the grammar, surrounded by terminal symbols on both sides</a:t>
            </a:r>
          </a:p>
          <a:p>
            <a:pPr lvl="1"/>
            <a:r>
              <a:rPr lang="en-US" sz="1700" dirty="0" smtClean="0"/>
              <a:t>E.g., </a:t>
            </a:r>
            <a:r>
              <a:rPr lang="en-US" sz="1700" i="1" dirty="0" smtClean="0"/>
              <a:t>S </a:t>
            </a:r>
            <a:r>
              <a:rPr lang="en-US" sz="1700" i="1" dirty="0" smtClean="0">
                <a:sym typeface="Symbol"/>
              </a:rPr>
              <a:t> </a:t>
            </a:r>
            <a:r>
              <a:rPr lang="en-US" sz="1700" i="1" dirty="0" err="1" smtClean="0"/>
              <a:t>aSb</a:t>
            </a:r>
            <a:r>
              <a:rPr lang="en-US" sz="1700" i="1" dirty="0" smtClean="0"/>
              <a:t> </a:t>
            </a:r>
            <a:r>
              <a:rPr lang="en-US" sz="1700" dirty="0" smtClean="0"/>
              <a:t>| </a:t>
            </a:r>
            <a:r>
              <a:rPr lang="el-GR" sz="1700" i="1" dirty="0" smtClean="0">
                <a:sym typeface="Symbol"/>
              </a:rPr>
              <a:t>λ</a:t>
            </a:r>
            <a:endParaRPr lang="en-US" sz="1700" i="1" dirty="0" smtClean="0"/>
          </a:p>
          <a:p>
            <a:r>
              <a:rPr lang="en-US" sz="1700" dirty="0" smtClean="0"/>
              <a:t>It may not even be linear, i.e., may have more than one variable on the right-hand side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r>
              <a:rPr lang="en-US" sz="1700" dirty="0" smtClean="0"/>
              <a:t>Grammars can be cleaned up by eliminating </a:t>
            </a:r>
            <a:r>
              <a:rPr lang="en-US" sz="1700" i="1" dirty="0" smtClean="0"/>
              <a:t>λ</a:t>
            </a:r>
            <a:r>
              <a:rPr lang="en-US" sz="1700" dirty="0" smtClean="0"/>
              <a:t>-productions, unit productions and useless (i.e., non-generating or unreachable) variables.</a:t>
            </a:r>
          </a:p>
          <a:p>
            <a:pPr lvl="0"/>
            <a:r>
              <a:rPr lang="en-US" sz="1700" dirty="0" smtClean="0"/>
              <a:t>A context-free grammar can be converted to Chomsky Normal Form in which every production is in one of two forms: </a:t>
            </a:r>
            <a:r>
              <a:rPr lang="en-US" sz="1700" i="1" dirty="0" smtClean="0"/>
              <a:t>A</a:t>
            </a:r>
            <a:r>
              <a:rPr lang="en-US" sz="1700" dirty="0" smtClean="0"/>
              <a:t>  </a:t>
            </a:r>
            <a:r>
              <a:rPr lang="en-US" sz="1700" i="1" dirty="0" err="1" smtClean="0"/>
              <a:t>a</a:t>
            </a:r>
            <a:r>
              <a:rPr lang="en-US" sz="1700" dirty="0" smtClean="0"/>
              <a:t> or </a:t>
            </a:r>
            <a:r>
              <a:rPr lang="en-US" sz="1700" i="1" dirty="0" smtClean="0"/>
              <a:t>A</a:t>
            </a:r>
            <a:r>
              <a:rPr lang="en-US" sz="1700" dirty="0" smtClean="0"/>
              <a:t>  </a:t>
            </a:r>
            <a:r>
              <a:rPr lang="en-US" sz="1700" i="1" dirty="0" smtClean="0"/>
              <a:t>BC</a:t>
            </a:r>
            <a:r>
              <a:rPr lang="en-US" sz="1700" dirty="0" smtClean="0"/>
              <a:t>. The idea is to ensure that the application of a production during derivation either eliminates a non-terminal by replacing it by a terminal symbol or grows the sentential form by exactly one symbol. This results in a binary parse tree.</a:t>
            </a:r>
          </a:p>
          <a:p>
            <a:pPr lvl="0"/>
            <a:r>
              <a:rPr lang="en-US" sz="1700" dirty="0" smtClean="0"/>
              <a:t>The CYK algorithm can be applied to a grammar in Chomsky Normal Form to determine if a given string is grammatical, that is, belongs to the language of the grammar. Book-keeping in the CYK algorithm is made easy by applying a table-filling technique.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50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smtClean="0"/>
              <a:t>The idea of a Greibach Normal Form is to ensure that every step in parsing consumes exactly one terminal symbol. Productions in this form have exactly one terminal symbol followed by zero or more non-terminals on their right-hand sides.</a:t>
            </a:r>
          </a:p>
          <a:p>
            <a:pPr lvl="0"/>
            <a:r>
              <a:rPr lang="en-US" sz="1700" dirty="0" smtClean="0"/>
              <a:t>Simple grammars and other variations are used to reduce ambiguity and make parsing more efficient. Such context-free grammars are used extensively in the design of programming languages and compilers.</a:t>
            </a:r>
          </a:p>
          <a:p>
            <a:r>
              <a:rPr lang="en-US" sz="1700" dirty="0" smtClean="0"/>
              <a:t>Although there is no algorithm to design a context-free grammar, the set of mantras discussed in the chapter help us in designing an accurate grammar for a given problem.</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7</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52</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 Example 7.1</a:t>
            </a:r>
            <a:endParaRPr lang="en-US" dirty="0"/>
          </a:p>
        </p:txBody>
      </p:sp>
      <p:sp>
        <p:nvSpPr>
          <p:cNvPr id="3" name="Content Placeholder 2"/>
          <p:cNvSpPr>
            <a:spLocks noGrp="1"/>
          </p:cNvSpPr>
          <p:nvPr>
            <p:ph idx="1"/>
          </p:nvPr>
        </p:nvSpPr>
        <p:spPr/>
        <p:txBody>
          <a:bodyPr>
            <a:normAutofit/>
          </a:bodyPr>
          <a:lstStyle/>
          <a:p>
            <a:r>
              <a:rPr lang="en-US" sz="1700" dirty="0" smtClean="0"/>
              <a:t>Even number of </a:t>
            </a:r>
            <a:r>
              <a:rPr lang="en-US" sz="1700" i="1" dirty="0" smtClean="0"/>
              <a:t>a </a:t>
            </a:r>
            <a:r>
              <a:rPr lang="en-US" sz="1700" dirty="0" smtClean="0"/>
              <a:t>s followed by even number of </a:t>
            </a:r>
            <a:r>
              <a:rPr lang="en-US" sz="1700" i="1" dirty="0" smtClean="0"/>
              <a:t>b </a:t>
            </a:r>
            <a:r>
              <a:rPr lang="en-US" sz="1700" dirty="0" smtClean="0"/>
              <a:t>s: (</a:t>
            </a:r>
            <a:r>
              <a:rPr lang="en-US" sz="1700" i="1" dirty="0" err="1" smtClean="0"/>
              <a:t>aa</a:t>
            </a:r>
            <a:r>
              <a:rPr lang="en-US" sz="1700" dirty="0" smtClean="0"/>
              <a:t>)*(</a:t>
            </a:r>
            <a:r>
              <a:rPr lang="en-US" sz="1700" i="1" dirty="0" smtClean="0"/>
              <a:t>bb</a:t>
            </a:r>
            <a:r>
              <a:rPr lang="en-US" sz="1700" dirty="0" smtClean="0"/>
              <a:t>)*</a:t>
            </a:r>
          </a:p>
          <a:p>
            <a:pPr algn="ctr">
              <a:buNone/>
            </a:pPr>
            <a:r>
              <a:rPr lang="en-US" sz="1700" i="1" dirty="0" smtClean="0"/>
              <a:t>S</a:t>
            </a:r>
            <a:r>
              <a:rPr lang="en-US" sz="1700" dirty="0" smtClean="0"/>
              <a:t> </a:t>
            </a:r>
            <a:r>
              <a:rPr lang="en-US" sz="1700" dirty="0" smtClean="0">
                <a:sym typeface="Symbol"/>
              </a:rPr>
              <a:t></a:t>
            </a:r>
            <a:r>
              <a:rPr lang="en-US" sz="1700" i="1" dirty="0" smtClean="0">
                <a:sym typeface="Symbol"/>
              </a:rPr>
              <a:t> </a:t>
            </a:r>
            <a:r>
              <a:rPr lang="en-US" sz="1700" i="1" dirty="0" err="1" smtClean="0"/>
              <a:t>aaS</a:t>
            </a:r>
            <a:r>
              <a:rPr lang="en-US" sz="1700" dirty="0" smtClean="0"/>
              <a:t> | </a:t>
            </a:r>
            <a:r>
              <a:rPr lang="en-US" sz="1700" i="1" dirty="0" err="1" smtClean="0"/>
              <a:t>Sbb</a:t>
            </a:r>
            <a:r>
              <a:rPr lang="en-US" sz="1700" dirty="0" smtClean="0"/>
              <a:t> | </a:t>
            </a:r>
            <a:r>
              <a:rPr lang="en-US" sz="1700" i="1" dirty="0" err="1" smtClean="0"/>
              <a:t>aaSbb</a:t>
            </a:r>
            <a:r>
              <a:rPr lang="en-US" sz="1700" dirty="0" smtClean="0"/>
              <a:t> | </a:t>
            </a:r>
            <a:r>
              <a:rPr lang="en-US" sz="1700" i="1" dirty="0" smtClean="0"/>
              <a:t>λ</a:t>
            </a:r>
          </a:p>
          <a:p>
            <a:r>
              <a:rPr lang="en-US" sz="1700" dirty="0" smtClean="0"/>
              <a:t>This is a CFG but is not regular</a:t>
            </a:r>
          </a:p>
          <a:p>
            <a:r>
              <a:rPr lang="en-US" sz="1700" dirty="0" smtClean="0"/>
              <a:t>An equivalent right-linear grammar (since this is a regular language) is:</a:t>
            </a:r>
          </a:p>
          <a:p>
            <a:pPr lvl="4" algn="l">
              <a:buNone/>
            </a:pPr>
            <a:r>
              <a:rPr lang="en-US" sz="1700" i="1" dirty="0" smtClean="0"/>
              <a:t>S </a:t>
            </a:r>
            <a:r>
              <a:rPr lang="en-US" sz="1700" dirty="0" smtClean="0">
                <a:sym typeface="Symbol"/>
              </a:rPr>
              <a:t> </a:t>
            </a:r>
            <a:r>
              <a:rPr lang="en-US" sz="1700" i="1" dirty="0" err="1" smtClean="0"/>
              <a:t>aaS</a:t>
            </a:r>
            <a:r>
              <a:rPr lang="en-US" sz="1700" dirty="0" smtClean="0"/>
              <a:t> | </a:t>
            </a:r>
            <a:r>
              <a:rPr lang="en-US" sz="1700" i="1" dirty="0" smtClean="0"/>
              <a:t>T</a:t>
            </a:r>
            <a:endParaRPr lang="en-US" sz="1700" dirty="0" smtClean="0"/>
          </a:p>
          <a:p>
            <a:pPr lvl="4" algn="l">
              <a:buNone/>
            </a:pPr>
            <a:r>
              <a:rPr lang="en-US" sz="1700" i="1" dirty="0" smtClean="0"/>
              <a:t>T</a:t>
            </a:r>
            <a:r>
              <a:rPr lang="en-US" sz="1700" dirty="0" smtClean="0"/>
              <a:t> </a:t>
            </a:r>
            <a:r>
              <a:rPr lang="en-US" sz="1700" dirty="0" smtClean="0">
                <a:sym typeface="Symbol"/>
              </a:rPr>
              <a:t> </a:t>
            </a:r>
            <a:r>
              <a:rPr lang="en-US" sz="1700" i="1" dirty="0" err="1" smtClean="0"/>
              <a:t>bbT</a:t>
            </a:r>
            <a:r>
              <a:rPr lang="en-US" sz="1700" dirty="0" smtClean="0"/>
              <a:t> | </a:t>
            </a:r>
            <a:r>
              <a:rPr lang="en-US" sz="1700" i="1" dirty="0" smtClean="0"/>
              <a:t>λ</a:t>
            </a:r>
            <a:endParaRPr lang="en-US" sz="1700" dirty="0" smtClean="0"/>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Context-Free Languages</a:t>
            </a:r>
            <a:endParaRPr lang="en-US" dirty="0"/>
          </a:p>
        </p:txBody>
      </p:sp>
      <p:sp>
        <p:nvSpPr>
          <p:cNvPr id="3" name="Content Placeholder 2"/>
          <p:cNvSpPr>
            <a:spLocks noGrp="1"/>
          </p:cNvSpPr>
          <p:nvPr>
            <p:ph idx="1"/>
          </p:nvPr>
        </p:nvSpPr>
        <p:spPr/>
        <p:txBody>
          <a:bodyPr>
            <a:normAutofit/>
          </a:bodyPr>
          <a:lstStyle/>
          <a:p>
            <a:r>
              <a:rPr lang="en-US" sz="1700" dirty="0" smtClean="0"/>
              <a:t>What is the language of a CFG that is not regular? </a:t>
            </a:r>
          </a:p>
          <a:p>
            <a:pPr lvl="0"/>
            <a:r>
              <a:rPr lang="en-US" sz="1700" dirty="0" smtClean="0"/>
              <a:t>The language of a grammar is the set of all strings over its alphabet which can be derived or generated from the start symbol S of the grammar, or,</a:t>
            </a:r>
          </a:p>
          <a:p>
            <a:pPr lvl="0"/>
            <a:r>
              <a:rPr lang="en-US" sz="1700" dirty="0" smtClean="0"/>
              <a:t>The same set of grammatically correct strings which can be parsed using the grammar to construct a parse tree with S as its root and the input string along the leaves of the parse tree (which is also called the yield of the parse tree).</a:t>
            </a:r>
          </a:p>
          <a:p>
            <a:r>
              <a:rPr lang="en-US" sz="1700" dirty="0" smtClean="0"/>
              <a:t>The language of a CFG that is not a regular language is called a context-free language (CFL for short). </a:t>
            </a:r>
          </a:p>
          <a:p>
            <a:r>
              <a:rPr lang="en-US" sz="1700" dirty="0" smtClean="0"/>
              <a:t>CFLs are a superset of the set of regular languages, that is, there are CFLs that are not regular as we saw in Chapter 6. </a:t>
            </a:r>
          </a:p>
          <a:p>
            <a:r>
              <a:rPr lang="en-US" sz="1700" dirty="0" smtClean="0"/>
              <a:t>One cannot construct a finite automaton or regular expression for a CFL that is not regular.</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CFG: Example 7.2</a:t>
            </a:r>
            <a:endParaRPr lang="en-US" dirty="0"/>
          </a:p>
        </p:txBody>
      </p:sp>
      <p:sp>
        <p:nvSpPr>
          <p:cNvPr id="3" name="Content Placeholder 2"/>
          <p:cNvSpPr>
            <a:spLocks noGrp="1"/>
          </p:cNvSpPr>
          <p:nvPr>
            <p:ph idx="1"/>
          </p:nvPr>
        </p:nvSpPr>
        <p:spPr/>
        <p:txBody>
          <a:bodyPr>
            <a:normAutofit/>
          </a:bodyPr>
          <a:lstStyle/>
          <a:p>
            <a:r>
              <a:rPr lang="en-US" sz="1700" dirty="0" smtClean="0"/>
              <a:t>Simple nesting language </a:t>
            </a:r>
            <a:r>
              <a:rPr lang="en-US" sz="1700" i="1" dirty="0" err="1" smtClean="0"/>
              <a:t>a</a:t>
            </a:r>
            <a:r>
              <a:rPr lang="en-US" sz="1700" baseline="30000" dirty="0" err="1" smtClean="0"/>
              <a:t>n</a:t>
            </a:r>
            <a:r>
              <a:rPr lang="en-US" sz="1700" i="1" dirty="0" err="1" smtClean="0"/>
              <a:t>b</a:t>
            </a:r>
            <a:r>
              <a:rPr lang="en-US" sz="1700" baseline="30000" dirty="0" err="1" smtClean="0"/>
              <a:t>n</a:t>
            </a:r>
            <a:endParaRPr lang="en-US" sz="1700" dirty="0" smtClean="0"/>
          </a:p>
          <a:p>
            <a:r>
              <a:rPr lang="en-US" sz="1700" dirty="0" smtClean="0"/>
              <a:t>Observation: </a:t>
            </a:r>
            <a:r>
              <a:rPr lang="en-US" sz="1700" i="1" dirty="0" err="1" smtClean="0"/>
              <a:t>a</a:t>
            </a:r>
            <a:r>
              <a:rPr lang="en-US" sz="1700" i="1" baseline="30000" dirty="0" err="1" smtClean="0"/>
              <a:t>n</a:t>
            </a:r>
            <a:r>
              <a:rPr lang="en-US" sz="1700" i="1" dirty="0" err="1" smtClean="0"/>
              <a:t>b</a:t>
            </a:r>
            <a:r>
              <a:rPr lang="en-US" sz="1700" i="1" baseline="30000" dirty="0" err="1" smtClean="0"/>
              <a:t>n</a:t>
            </a:r>
            <a:r>
              <a:rPr lang="en-US" sz="1700" i="1" baseline="30000" dirty="0" smtClean="0"/>
              <a:t> </a:t>
            </a:r>
            <a:r>
              <a:rPr lang="en-US" sz="1700" dirty="0" smtClean="0"/>
              <a:t>= </a:t>
            </a:r>
            <a:r>
              <a:rPr lang="en-US" sz="1700" i="1" dirty="0" smtClean="0"/>
              <a:t>aa</a:t>
            </a:r>
            <a:r>
              <a:rPr lang="en-US" sz="1700" i="1" baseline="30000" dirty="0" smtClean="0"/>
              <a:t>n-1</a:t>
            </a:r>
            <a:r>
              <a:rPr lang="en-US" sz="1700" i="1" dirty="0" smtClean="0"/>
              <a:t>b</a:t>
            </a:r>
            <a:r>
              <a:rPr lang="en-US" sz="1700" i="1" baseline="30000" dirty="0" smtClean="0"/>
              <a:t>n-1</a:t>
            </a:r>
            <a:r>
              <a:rPr lang="en-US" sz="1700" i="1" dirty="0" smtClean="0"/>
              <a:t>b</a:t>
            </a:r>
            <a:endParaRPr lang="en-US" sz="1700" dirty="0" smtClean="0"/>
          </a:p>
          <a:p>
            <a:pPr algn="ctr">
              <a:buNone/>
            </a:pPr>
            <a:r>
              <a:rPr lang="en-US" sz="1700" i="1" dirty="0" smtClean="0"/>
              <a:t>S</a:t>
            </a:r>
            <a:r>
              <a:rPr lang="en-US" sz="1700" dirty="0" smtClean="0"/>
              <a:t> </a:t>
            </a:r>
            <a:r>
              <a:rPr lang="en-US" sz="1700" dirty="0" smtClean="0">
                <a:sym typeface="Symbol"/>
              </a:rPr>
              <a:t> </a:t>
            </a:r>
            <a:r>
              <a:rPr lang="en-US" sz="1700" i="1" dirty="0" err="1" smtClean="0"/>
              <a:t>aSb</a:t>
            </a:r>
            <a:r>
              <a:rPr lang="en-US" sz="1700" dirty="0" smtClean="0"/>
              <a:t> | </a:t>
            </a:r>
            <a:r>
              <a:rPr lang="en-US" sz="1700" i="1" dirty="0" smtClean="0"/>
              <a:t>λ</a:t>
            </a:r>
          </a:p>
          <a:p>
            <a:r>
              <a:rPr lang="en-US" sz="1700" dirty="0" smtClean="0"/>
              <a:t>Derivation for </a:t>
            </a:r>
            <a:r>
              <a:rPr lang="en-US" sz="1700" i="1" dirty="0" smtClean="0"/>
              <a:t>a</a:t>
            </a:r>
            <a:r>
              <a:rPr lang="en-US" sz="1700" baseline="30000" dirty="0" smtClean="0"/>
              <a:t>4</a:t>
            </a:r>
            <a:r>
              <a:rPr lang="en-US" sz="1700" i="1" dirty="0" smtClean="0"/>
              <a:t>b</a:t>
            </a:r>
            <a:r>
              <a:rPr lang="en-US" sz="1700" baseline="30000" dirty="0" smtClean="0"/>
              <a:t>4</a:t>
            </a:r>
          </a:p>
          <a:p>
            <a:r>
              <a:rPr lang="en-US" sz="1700" dirty="0" smtClean="0"/>
              <a:t>Parse tree: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pic>
        <p:nvPicPr>
          <p:cNvPr id="5" name="Picture 4" descr="Ch7Temp1.bmp"/>
          <p:cNvPicPr>
            <a:picLocks noChangeAspect="1"/>
          </p:cNvPicPr>
          <p:nvPr/>
        </p:nvPicPr>
        <p:blipFill>
          <a:blip r:embed="rId2" cstate="print"/>
          <a:stretch>
            <a:fillRect/>
          </a:stretch>
        </p:blipFill>
        <p:spPr>
          <a:xfrm>
            <a:off x="2362200" y="2228850"/>
            <a:ext cx="6591801" cy="514350"/>
          </a:xfrm>
          <a:prstGeom prst="rect">
            <a:avLst/>
          </a:prstGeom>
        </p:spPr>
      </p:pic>
      <p:pic>
        <p:nvPicPr>
          <p:cNvPr id="6" name="Picture 5" descr="C07F001.jpg"/>
          <p:cNvPicPr>
            <a:picLocks noChangeAspect="1"/>
          </p:cNvPicPr>
          <p:nvPr/>
        </p:nvPicPr>
        <p:blipFill>
          <a:blip r:embed="rId3" cstate="print"/>
          <a:stretch>
            <a:fillRect/>
          </a:stretch>
        </p:blipFill>
        <p:spPr>
          <a:xfrm>
            <a:off x="3505200" y="2743200"/>
            <a:ext cx="2133600" cy="3297716"/>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CFG: Example 7.3</a:t>
            </a:r>
            <a:endParaRPr lang="en-US" dirty="0"/>
          </a:p>
        </p:txBody>
      </p:sp>
      <p:sp>
        <p:nvSpPr>
          <p:cNvPr id="3" name="Content Placeholder 2"/>
          <p:cNvSpPr>
            <a:spLocks noGrp="1"/>
          </p:cNvSpPr>
          <p:nvPr>
            <p:ph idx="1"/>
          </p:nvPr>
        </p:nvSpPr>
        <p:spPr/>
        <p:txBody>
          <a:bodyPr>
            <a:normAutofit/>
          </a:bodyPr>
          <a:lstStyle/>
          <a:p>
            <a:r>
              <a:rPr lang="en-US" sz="1700" dirty="0" smtClean="0"/>
              <a:t>Even palindromes </a:t>
            </a:r>
            <a:r>
              <a:rPr lang="en-US" sz="1700" i="1" dirty="0" err="1" smtClean="0"/>
              <a:t>ww</a:t>
            </a:r>
            <a:r>
              <a:rPr lang="en-US" sz="1700" i="1" baseline="30000" dirty="0" err="1" smtClean="0"/>
              <a:t>R</a:t>
            </a:r>
            <a:endParaRPr lang="en-US" sz="1700" dirty="0" smtClean="0"/>
          </a:p>
          <a:p>
            <a:r>
              <a:rPr lang="en-US" sz="1700" i="1" dirty="0" smtClean="0"/>
              <a:t>S</a:t>
            </a:r>
            <a:r>
              <a:rPr lang="en-US" sz="1700" dirty="0" smtClean="0"/>
              <a:t> </a:t>
            </a:r>
            <a:r>
              <a:rPr lang="en-US" sz="1700" dirty="0" smtClean="0">
                <a:sym typeface="Symbol"/>
              </a:rPr>
              <a:t></a:t>
            </a:r>
            <a:r>
              <a:rPr lang="en-US" sz="1700" dirty="0" smtClean="0"/>
              <a:t> </a:t>
            </a:r>
            <a:r>
              <a:rPr lang="en-US" sz="1700" i="1" dirty="0" err="1" smtClean="0"/>
              <a:t>aSa</a:t>
            </a:r>
            <a:r>
              <a:rPr lang="en-US" sz="1700" dirty="0" smtClean="0"/>
              <a:t> | </a:t>
            </a:r>
            <a:r>
              <a:rPr lang="en-US" sz="1700" i="1" dirty="0" err="1" smtClean="0"/>
              <a:t>bSb</a:t>
            </a:r>
            <a:r>
              <a:rPr lang="en-US" sz="1700" dirty="0" smtClean="0"/>
              <a:t> | </a:t>
            </a:r>
            <a:r>
              <a:rPr lang="el-GR" sz="1700" i="1" dirty="0" smtClean="0"/>
              <a:t>λ</a:t>
            </a:r>
            <a:endParaRPr lang="en-US" sz="1700" i="1" dirty="0" smtClean="0"/>
          </a:p>
          <a:p>
            <a:r>
              <a:rPr lang="en-US" sz="1700" dirty="0" smtClean="0"/>
              <a:t>Derivation of: </a:t>
            </a:r>
            <a:r>
              <a:rPr lang="en-US" sz="1700" i="1" dirty="0" err="1" smtClean="0"/>
              <a:t>abbabbabba</a:t>
            </a:r>
            <a:r>
              <a:rPr lang="en-US" sz="1700" dirty="0" smtClean="0"/>
              <a:t> </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pic>
        <p:nvPicPr>
          <p:cNvPr id="5" name="Picture 4" descr="Ch7Temp2.bmp"/>
          <p:cNvPicPr>
            <a:picLocks noChangeAspect="1"/>
          </p:cNvPicPr>
          <p:nvPr/>
        </p:nvPicPr>
        <p:blipFill>
          <a:blip r:embed="rId2" cstate="print"/>
          <a:stretch>
            <a:fillRect/>
          </a:stretch>
        </p:blipFill>
        <p:spPr>
          <a:xfrm>
            <a:off x="1842677" y="2133600"/>
            <a:ext cx="5458646" cy="933927"/>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1747</TotalTime>
  <Words>3450</Words>
  <Application>Microsoft Office PowerPoint</Application>
  <PresentationFormat>On-screen Show (4:3)</PresentationFormat>
  <Paragraphs>385</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Mod</vt:lpstr>
      <vt:lpstr>Theory of Computation: A Problem-Solving Approach</vt:lpstr>
      <vt:lpstr>Learning Objectives</vt:lpstr>
      <vt:lpstr>The Idea of Context-Free Behavior</vt:lpstr>
      <vt:lpstr>Non-Context-Free Grammars</vt:lpstr>
      <vt:lpstr>Context-Free Grammars</vt:lpstr>
      <vt:lpstr>CFG: Example 7.1</vt:lpstr>
      <vt:lpstr>Context-Free Languages</vt:lpstr>
      <vt:lpstr>Linear CFG: Example 7.2</vt:lpstr>
      <vt:lpstr>Linear CFG: Example 7.3</vt:lpstr>
      <vt:lpstr>Linear CFG: Examples 7.4, 7.5, 7.6, 7.7</vt:lpstr>
      <vt:lpstr>Linear CFG: Examples 7.8, 7.9</vt:lpstr>
      <vt:lpstr>Linear CFG: Language of Addition</vt:lpstr>
      <vt:lpstr>Non-Linear CFG: Example 7.11</vt:lpstr>
      <vt:lpstr>Non-Linear CFG: Example 7.12</vt:lpstr>
      <vt:lpstr>Parse Tree: Example 7.12</vt:lpstr>
      <vt:lpstr>Non-Linear CFG: Example 7.13</vt:lpstr>
      <vt:lpstr>Non-Linear CFG: Nested If-Then-Else</vt:lpstr>
      <vt:lpstr>Non-Linear CFG: Arithmetic Expressions</vt:lpstr>
      <vt:lpstr>Mantras for CFGs</vt:lpstr>
      <vt:lpstr>Mantras for CFGs (contd..)</vt:lpstr>
      <vt:lpstr>Parsing: Simple Algorithm</vt:lpstr>
      <vt:lpstr>Ambiguity: Example 7.12 (again)</vt:lpstr>
      <vt:lpstr>Ambiguity: Two Parse Trees</vt:lpstr>
      <vt:lpstr>Ambiguity in Natural Language</vt:lpstr>
      <vt:lpstr>Ambiguity in Expression Evaluation</vt:lpstr>
      <vt:lpstr>Eliminating Ambiguity: Example 7.17</vt:lpstr>
      <vt:lpstr>The Idea of Chomsky Normal Form</vt:lpstr>
      <vt:lpstr>Cleaning up a Grammar</vt:lpstr>
      <vt:lpstr>Converting to Chomsky Normal Form</vt:lpstr>
      <vt:lpstr>Converting to CNF (contd..)</vt:lpstr>
      <vt:lpstr>Removing Lambda Productions: Example 7.18</vt:lpstr>
      <vt:lpstr>Removing Unit Productions: Example 7.19</vt:lpstr>
      <vt:lpstr>Removing Useless Variables: Example 7.20</vt:lpstr>
      <vt:lpstr>Order of Steps in Converting to CNF</vt:lpstr>
      <vt:lpstr>Converting to CNF: Example 7.21</vt:lpstr>
      <vt:lpstr>CNF: Example 7.21 (contd..)</vt:lpstr>
      <vt:lpstr>Converting to CNF: Example 7.22</vt:lpstr>
      <vt:lpstr>CNF: Example 7.22 (contd..)</vt:lpstr>
      <vt:lpstr>Parsing with CNF: CYK Algorithm</vt:lpstr>
      <vt:lpstr>CYK Parsing: Example 7.23</vt:lpstr>
      <vt:lpstr>Filling CYK Table: Example 7.23 (contd..)</vt:lpstr>
      <vt:lpstr>CYK Table-Filling: Pattern</vt:lpstr>
      <vt:lpstr>The Idea of Greibach Normal Form</vt:lpstr>
      <vt:lpstr>Converting to GNF: Example 7.24</vt:lpstr>
      <vt:lpstr>Simple Grammars</vt:lpstr>
      <vt:lpstr>Simple Grammars (contd..)</vt:lpstr>
      <vt:lpstr>Theorems</vt:lpstr>
      <vt:lpstr>Key Ideas</vt:lpstr>
      <vt:lpstr>Key Ideas (contd..)</vt:lpstr>
      <vt:lpstr>Key Ideas (contd..)</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205</cp:revision>
  <dcterms:created xsi:type="dcterms:W3CDTF">2011-08-20T05:14:55Z</dcterms:created>
  <dcterms:modified xsi:type="dcterms:W3CDTF">2012-03-06T06:16:32Z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